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Lst>
  <p:notesMasterIdLst>
    <p:notesMasterId r:id="rId55"/>
  </p:notesMasterIdLst>
  <p:sldIdLst>
    <p:sldId id="263" r:id="rId3"/>
    <p:sldId id="287" r:id="rId4"/>
    <p:sldId id="377" r:id="rId5"/>
    <p:sldId id="288" r:id="rId6"/>
    <p:sldId id="281" r:id="rId7"/>
    <p:sldId id="317" r:id="rId8"/>
    <p:sldId id="388" r:id="rId9"/>
    <p:sldId id="390" r:id="rId10"/>
    <p:sldId id="389" r:id="rId11"/>
    <p:sldId id="391" r:id="rId12"/>
    <p:sldId id="333" r:id="rId13"/>
    <p:sldId id="356" r:id="rId14"/>
    <p:sldId id="292" r:id="rId15"/>
    <p:sldId id="363" r:id="rId16"/>
    <p:sldId id="369" r:id="rId17"/>
    <p:sldId id="379" r:id="rId18"/>
    <p:sldId id="357" r:id="rId19"/>
    <p:sldId id="386" r:id="rId20"/>
    <p:sldId id="321" r:id="rId21"/>
    <p:sldId id="297" r:id="rId22"/>
    <p:sldId id="339" r:id="rId23"/>
    <p:sldId id="372" r:id="rId24"/>
    <p:sldId id="380" r:id="rId25"/>
    <p:sldId id="419" r:id="rId26"/>
    <p:sldId id="400" r:id="rId27"/>
    <p:sldId id="381" r:id="rId28"/>
    <p:sldId id="382" r:id="rId29"/>
    <p:sldId id="403" r:id="rId30"/>
    <p:sldId id="402" r:id="rId31"/>
    <p:sldId id="398" r:id="rId32"/>
    <p:sldId id="418" r:id="rId33"/>
    <p:sldId id="416" r:id="rId34"/>
    <p:sldId id="417" r:id="rId35"/>
    <p:sldId id="346" r:id="rId36"/>
    <p:sldId id="392" r:id="rId37"/>
    <p:sldId id="383" r:id="rId38"/>
    <p:sldId id="394" r:id="rId39"/>
    <p:sldId id="384" r:id="rId40"/>
    <p:sldId id="395" r:id="rId41"/>
    <p:sldId id="374" r:id="rId42"/>
    <p:sldId id="405" r:id="rId43"/>
    <p:sldId id="406" r:id="rId44"/>
    <p:sldId id="407" r:id="rId45"/>
    <p:sldId id="408" r:id="rId46"/>
    <p:sldId id="409" r:id="rId47"/>
    <p:sldId id="410" r:id="rId48"/>
    <p:sldId id="411" r:id="rId49"/>
    <p:sldId id="412" r:id="rId50"/>
    <p:sldId id="413" r:id="rId51"/>
    <p:sldId id="414" r:id="rId52"/>
    <p:sldId id="420" r:id="rId53"/>
    <p:sldId id="327" r:id="rId54"/>
  </p:sldIdLst>
  <p:sldSz cx="18288000" cy="10287000"/>
  <p:notesSz cx="6858000" cy="9144000"/>
  <p:embeddedFontLst>
    <p:embeddedFont>
      <p:font typeface="Slogan" charset="0"/>
      <p:regular r:id="rId56"/>
    </p:embeddedFont>
    <p:embeddedFont>
      <p:font typeface="宋体" pitchFamily="2" charset="-122"/>
      <p:regular r:id="rId57"/>
    </p:embeddedFont>
    <p:embeddedFont>
      <p:font typeface="#9Slide03 Arima Madurai" charset="0"/>
      <p:regular r:id="rId58"/>
    </p:embeddedFont>
    <p:embeddedFont>
      <p:font typeface="Tiffany" charset="0"/>
      <p:regular r:id="rId59"/>
    </p:embeddedFont>
    <p:embeddedFont>
      <p:font typeface="#9Slide03 Arima Madurai Black" charset="0"/>
      <p:bold r:id="rId60"/>
    </p:embeddedFont>
    <p:embeddedFont>
      <p:font typeface="微软雅黑" pitchFamily="34" charset="-122"/>
      <p:regular r:id="rId61"/>
      <p:bold r:id="rId62"/>
    </p:embeddedFont>
    <p:embeddedFont>
      <p:font typeface="Calibri Light" pitchFamily="34" charset="0"/>
      <p:regular r:id="rId63"/>
      <p:italic r:id="rId64"/>
    </p:embeddedFont>
    <p:embeddedFont>
      <p:font typeface="#9Slide03 Arima Madurai Bold" charset="0"/>
      <p:bold r:id="rId65"/>
    </p:embeddedFont>
    <p:embeddedFont>
      <p:font typeface="Cambria Math" pitchFamily="18" charset="0"/>
      <p:regular r:id="rId66"/>
    </p:embeddedFont>
    <p:embeddedFont>
      <p:font typeface="Calibri" pitchFamily="34" charset="0"/>
      <p:regular r:id="rId67"/>
      <p:bold r:id="rId68"/>
      <p:italic r:id="rId69"/>
      <p:boldItalic r:id="rId70"/>
    </p:embeddedFont>
    <p:embeddedFont>
      <p:font typeface="Tahoma" pitchFamily="34" charset="0"/>
      <p:regular r:id="rId71"/>
      <p:bold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 Trang" initials="HT" lastIdx="1" clrIdx="0">
    <p:extLst>
      <p:ext uri="{19B8F6BF-5375-455C-9EA6-DF929625EA0E}">
        <p15:presenceInfo xmlns="" xmlns:p15="http://schemas.microsoft.com/office/powerpoint/2012/main" userId="S::nguyenthihuyentrang@thcslythuongkiet-hanoi.edu.vn::6e578b79-0788-4426-b956-791dc3abb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8" autoAdjust="0"/>
    <p:restoredTop sz="94622" autoAdjust="0"/>
  </p:normalViewPr>
  <p:slideViewPr>
    <p:cSldViewPr>
      <p:cViewPr>
        <p:scale>
          <a:sx n="60" d="100"/>
          <a:sy n="60" d="100"/>
        </p:scale>
        <p:origin x="19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3A374-096E-42C1-95E7-1368F2CB6EA7}"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1110-BC1F-45D5-A308-7658DFF3EA4E}" type="slidenum">
              <a:rPr lang="en-US" smtClean="0"/>
              <a:t>‹#›</a:t>
            </a:fld>
            <a:endParaRPr lang="en-US"/>
          </a:p>
        </p:txBody>
      </p:sp>
    </p:spTree>
    <p:extLst>
      <p:ext uri="{BB962C8B-B14F-4D97-AF65-F5344CB8AC3E}">
        <p14:creationId xmlns:p14="http://schemas.microsoft.com/office/powerpoint/2010/main" val="329508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75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25</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974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089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6</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14</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66725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7034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5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590623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976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025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513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923CAD-8917-484D-9D6F-D6D62271F590}"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675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923CAD-8917-484D-9D6F-D6D62271F590}" type="datetimeFigureOut">
              <a:rPr lang="en-US" smtClean="0">
                <a:solidFill>
                  <a:prstClr val="black">
                    <a:tint val="75000"/>
                  </a:prstClr>
                </a:solidFill>
              </a:rPr>
              <a:pPr/>
              <a:t>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973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923CAD-8917-484D-9D6F-D6D62271F590}" type="datetimeFigureOut">
              <a:rPr lang="en-US" smtClean="0">
                <a:solidFill>
                  <a:prstClr val="black">
                    <a:tint val="75000"/>
                  </a:prstClr>
                </a:solidFill>
              </a:rPr>
              <a:pPr/>
              <a:t>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124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23CAD-8917-484D-9D6F-D6D62271F590}" type="datetimeFigureOut">
              <a:rPr lang="en-US" smtClean="0">
                <a:solidFill>
                  <a:prstClr val="black">
                    <a:tint val="75000"/>
                  </a:prstClr>
                </a:solidFill>
              </a:rPr>
              <a:pPr/>
              <a:t>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64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13287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72923CAD-8917-484D-9D6F-D6D62271F590}"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317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72923CAD-8917-484D-9D6F-D6D62271F590}"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633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162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121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7768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1404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2024/12/9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71213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2024/12/9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67669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2024/12/9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51562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119527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33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2024/12/9</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115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137160" tIns="68580" rIns="137160" bIns="6858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137160" tIns="68580" rIns="137160" bIns="6858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137160" tIns="68580" rIns="137160" bIns="68580" rtlCol="0" anchor="ctr"/>
          <a:lstStyle>
            <a:lvl1pPr algn="l">
              <a:defRPr sz="1800">
                <a:solidFill>
                  <a:schemeClr val="tx1">
                    <a:tint val="75000"/>
                  </a:schemeClr>
                </a:solidFill>
              </a:defRPr>
            </a:lvl1pPr>
          </a:lstStyle>
          <a:p>
            <a:pPr defTabSz="1371600"/>
            <a:fld id="{72923CAD-8917-484D-9D6F-D6D62271F590}" type="datetimeFigureOut">
              <a:rPr lang="en-US" smtClean="0">
                <a:solidFill>
                  <a:prstClr val="black">
                    <a:tint val="75000"/>
                  </a:prstClr>
                </a:solidFill>
              </a:rPr>
              <a:pPr defTabSz="1371600"/>
              <a:t>12/9/2024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137160" tIns="68580" rIns="137160" bIns="6858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137160" tIns="68580" rIns="137160" bIns="68580" rtlCol="0" anchor="ctr"/>
          <a:lstStyle>
            <a:lvl1pPr algn="r">
              <a:defRPr sz="1800">
                <a:solidFill>
                  <a:schemeClr val="tx1">
                    <a:tint val="75000"/>
                  </a:schemeClr>
                </a:solidFill>
              </a:defRPr>
            </a:lvl1pPr>
          </a:lstStyle>
          <a:p>
            <a:pPr defTabSz="1371600"/>
            <a:fld id="{D414C461-3013-4A93-993A-AB1ACC0B0B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8409318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Qu&#225;%20tr&#236;nh%20th&#7909;%20tinh%20di&#7877;n%20ra%20nh&#432;%20th&#7871;%20n&#224;o_.mp4"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Qu&#225;%20tr&#236;nh%20th&#7909;%20thai%20di&#7877;n%20ra%20nh&#432;%20th&#7871;%20n&#224;o%20v&#224;%20trong%20bao%20l&#226;u_.mp4"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hyperlink" Target="Mang%20thai%20tu&#7893;i%20v&#7883;%20th&#224;nh%20ni&#234;n.mp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Tinh%20tr&#249;ng%20s&#7889;ng%20&#273;&#432;&#7907;c%20bao%20l&#226;u%20trong%20kh&#244;ng%20kh&#237;,%20n&#432;&#7899;c-.webm" TargetMode="External"/><Relationship Id="rId2" Type="http://schemas.openxmlformats.org/officeDocument/2006/relationships/hyperlink" Target="&#272;&#7862;T%20V&#210;NG%20TR&#193;NH%20THAI%20L&#192;%20NH&#431;%20TH&#7870;%20N&#192;O_%20-%20B&#7879;nh%20vi&#7879;n%20T&#7915;%20D&#361;.mp4" TargetMode="External"/><Relationship Id="rId1" Type="http://schemas.openxmlformats.org/officeDocument/2006/relationships/slideLayout" Target="../slideLayouts/slideLayout2.xml"/><Relationship Id="rId6" Type="http://schemas.openxmlformats.org/officeDocument/2006/relationships/hyperlink" Target="C&#243;%20ai%20th&#7855;c%20m&#7855;c%20thu&#7889;c%20ng&#7915;a%20thai%20ho&#7841;t%20&#273;&#7897;ng%20khi%20v&#224;o%20c&#417;%20th&#7875;%20ng&#432;&#7901;i.mp4" TargetMode="External"/><Relationship Id="rId5" Type="http://schemas.openxmlformats.org/officeDocument/2006/relationships/hyperlink" Target="&#272;&#7863;t%20v&#242;ng%20v&#224;%20c&#7845;y%20que%20tr&#225;nh%20thai%20-%20Bi&#7879;n%20ph&#225;p%20n&#224;o%20an%20to&#224;n%20h&#417;n_.mp4" TargetMode="External"/><Relationship Id="rId4" Type="http://schemas.openxmlformats.org/officeDocument/2006/relationships/hyperlink" Target="Xu&#7845;t%20tinh%20ngo&#224;i%20kh&#7843;%20n&#259;ng%20c&#243;%20thai%20l&#224;%20bao%20nhi&#234;u%20ph&#7847;n%20tr&#259;m.mp4"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6.svg"/></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860" y="1028700"/>
            <a:ext cx="14505467" cy="616957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0375" y="7728098"/>
            <a:ext cx="1329524" cy="2091746"/>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8680" y="4637579"/>
            <a:ext cx="10880664" cy="5464271"/>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441" y="7639838"/>
            <a:ext cx="5847572" cy="2180004"/>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933" y="6914137"/>
            <a:ext cx="2237508" cy="1976024"/>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0915" y="6686015"/>
            <a:ext cx="1572212" cy="2475822"/>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984" y="6277676"/>
            <a:ext cx="4351572" cy="3770969"/>
          </a:xfrm>
          <a:prstGeom prst="rect">
            <a:avLst/>
          </a:prstGeom>
        </p:spPr>
      </p:pic>
      <p:sp>
        <p:nvSpPr>
          <p:cNvPr id="11" name="文本框 10"/>
          <p:cNvSpPr txBox="1"/>
          <p:nvPr/>
        </p:nvSpPr>
        <p:spPr>
          <a:xfrm>
            <a:off x="2590801" y="1028700"/>
            <a:ext cx="13182600" cy="2585323"/>
          </a:xfrm>
          <a:prstGeom prst="rect">
            <a:avLst/>
          </a:prstGeom>
          <a:solidFill>
            <a:schemeClr val="accent4">
              <a:lumMod val="40000"/>
              <a:lumOff val="60000"/>
            </a:schemeClr>
          </a:solidFill>
        </p:spPr>
        <p:txBody>
          <a:bodyPr wrap="square" rtlCol="0">
            <a:spAutoFit/>
          </a:bodyPr>
          <a:lstStyle/>
          <a:p>
            <a:pPr algn="ctr" defTabSz="1371600"/>
            <a:r>
              <a:rPr lang="vi-VN" sz="8100" dirty="0">
                <a:solidFill>
                  <a:srgbClr val="0070C0"/>
                </a:solidFill>
                <a:latin typeface="#9Slide03 Arima Madurai Black" panose="00000A00000000000000" pitchFamily="2" charset="0"/>
                <a:cs typeface="#9Slide03 Arima Madurai Black" panose="00000A00000000000000" pitchFamily="2" charset="0"/>
              </a:rPr>
              <a:t>CHÀO MỪNG CÁC EM ĐẾN VỚI TIẾT HỌC HÔM NAY</a:t>
            </a:r>
            <a:endParaRPr lang="en-US" sz="81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14" name="文本框 13"/>
          <p:cNvSpPr txBox="1"/>
          <p:nvPr/>
        </p:nvSpPr>
        <p:spPr>
          <a:xfrm>
            <a:off x="7374313" y="4916149"/>
            <a:ext cx="4259499" cy="646331"/>
          </a:xfrm>
          <a:prstGeom prst="rect">
            <a:avLst/>
          </a:prstGeom>
          <a:noFill/>
          <a:effectLst/>
        </p:spPr>
        <p:txBody>
          <a:bodyPr wrap="none" rtlCol="0">
            <a:spAutoFit/>
          </a:bodyPr>
          <a:lstStyle/>
          <a:p>
            <a:pPr defTabSz="1371600"/>
            <a:r>
              <a:rPr lang="vi-VN" sz="3600" dirty="0">
                <a:solidFill>
                  <a:prstClr val="white"/>
                </a:solidFill>
                <a:latin typeface="#9Slide03 Arima Madurai Bold" panose="00000800000000000000" pitchFamily="2" charset="0"/>
                <a:cs typeface="#9Slide03 Arima Madurai Bold" panose="00000800000000000000" pitchFamily="2" charset="0"/>
              </a:rPr>
              <a:t>Khoa học tự </a:t>
            </a:r>
            <a:r>
              <a:rPr lang="vi-VN" sz="3600" dirty="0" smtClean="0">
                <a:solidFill>
                  <a:prstClr val="white"/>
                </a:solidFill>
                <a:latin typeface="#9Slide03 Arima Madurai Bold" panose="00000800000000000000" pitchFamily="2" charset="0"/>
                <a:cs typeface="#9Slide03 Arima Madurai Bold" panose="00000800000000000000" pitchFamily="2" charset="0"/>
              </a:rPr>
              <a:t>nhiên</a:t>
            </a:r>
            <a:r>
              <a:rPr lang="en-US" sz="3600" dirty="0" smtClean="0">
                <a:solidFill>
                  <a:prstClr val="white"/>
                </a:solidFill>
                <a:latin typeface="#9Slide03 Arima Madurai Bold" panose="00000800000000000000" pitchFamily="2" charset="0"/>
                <a:cs typeface="#9Slide03 Arima Madurai Bold" panose="00000800000000000000" pitchFamily="2" charset="0"/>
              </a:rPr>
              <a:t> 8</a:t>
            </a:r>
            <a:endParaRPr lang="en-US" sz="3600" dirty="0">
              <a:solidFill>
                <a:prstClr val="white"/>
              </a:solidFill>
              <a:latin typeface="#9Slide03 Arima Madurai Bold" panose="00000800000000000000" pitchFamily="2" charset="0"/>
              <a:cs typeface="#9Slide03 Arima Madurai Bold" panose="00000800000000000000" pitchFamily="2"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42393" y="-1591272"/>
            <a:ext cx="914400" cy="914400"/>
          </a:xfrm>
          <a:prstGeom prst="rect">
            <a:avLst/>
          </a:prstGeom>
        </p:spPr>
      </p:pic>
    </p:spTree>
    <p:extLst>
      <p:ext uri="{BB962C8B-B14F-4D97-AF65-F5344CB8AC3E}">
        <p14:creationId xmlns:p14="http://schemas.microsoft.com/office/powerpoint/2010/main" val="9219867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childTnLst>
                                </p:cTn>
                              </p:par>
                              <p:par>
                                <p:cTn id="26" presetID="10" presetClass="entr" presetSubtype="0" fill="hold" nodeType="with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2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10" presetClass="entr" presetSubtype="0" fill="hold" nodeType="with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50"/>
                                        <p:tgtEl>
                                          <p:spTgt spid="4"/>
                                        </p:tgtEl>
                                      </p:cBhvr>
                                    </p:animEffect>
                                  </p:childTnLst>
                                </p:cTn>
                              </p:par>
                            </p:childTnLst>
                          </p:cTn>
                        </p:par>
                        <p:par>
                          <p:cTn id="41" fill="hold">
                            <p:stCondLst>
                              <p:cond delay="4750"/>
                            </p:stCondLst>
                            <p:childTnLst>
                              <p:par>
                                <p:cTn id="42" presetID="2" presetClass="entr" presetSubtype="2"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1000" fill="hold"/>
                                        <p:tgtEl>
                                          <p:spTgt spid="5"/>
                                        </p:tgtEl>
                                        <p:attrNameLst>
                                          <p:attrName>ppt_x</p:attrName>
                                        </p:attrNameLst>
                                      </p:cBhvr>
                                      <p:tavLst>
                                        <p:tav tm="0">
                                          <p:val>
                                            <p:strVal val="1+#ppt_w/2"/>
                                          </p:val>
                                        </p:tav>
                                        <p:tav tm="100000">
                                          <p:val>
                                            <p:strVal val="#ppt_x"/>
                                          </p:val>
                                        </p:tav>
                                      </p:tavLst>
                                    </p:anim>
                                    <p:anim calcmode="lin" valueType="num">
                                      <p:cBhvr additive="base">
                                        <p:cTn id="4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9"/>
                </p:tgtEl>
              </p:cMediaNode>
            </p:audio>
          </p:childTnLst>
        </p:cTn>
      </p:par>
    </p:tnLst>
    <p:bldLst>
      <p:bldP spid="11" grpId="0" animBg="1"/>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52400" y="952500"/>
            <a:ext cx="8991600" cy="70104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759548448"/>
              </p:ext>
            </p:extLst>
          </p:nvPr>
        </p:nvGraphicFramePr>
        <p:xfrm>
          <a:off x="9448800" y="647700"/>
          <a:ext cx="8458200" cy="9802368"/>
        </p:xfrm>
        <a:graphic>
          <a:graphicData uri="http://schemas.openxmlformats.org/drawingml/2006/table">
            <a:tbl>
              <a:tblPr firstRow="1" firstCol="1" bandRow="1">
                <a:tableStyleId>{5C22544A-7EE6-4342-B048-85BDC9FD1C3A}</a:tableStyleId>
              </a:tblPr>
              <a:tblGrid>
                <a:gridCol w="3048000"/>
                <a:gridCol w="5410200"/>
              </a:tblGrid>
              <a:tr h="422576">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Tên cơ quan</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Chức năng</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tr>
              <a:tr h="893798">
                <a:tc>
                  <a:txBody>
                    <a:bodyPr/>
                    <a:lstStyle/>
                    <a:p>
                      <a:pPr marL="0" marR="0" algn="l">
                        <a:lnSpc>
                          <a:spcPct val="120000"/>
                        </a:lnSpc>
                        <a:spcBef>
                          <a:spcPts val="0"/>
                        </a:spcBef>
                        <a:spcAft>
                          <a:spcPts val="0"/>
                        </a:spcAft>
                      </a:pPr>
                      <a:r>
                        <a:rPr lang="vi-VN" sz="3600" b="1" dirty="0">
                          <a:solidFill>
                            <a:srgbClr val="FF0000"/>
                          </a:solidFill>
                          <a:effectLst/>
                          <a:latin typeface="Arial" pitchFamily="34" charset="0"/>
                          <a:cs typeface="Arial" pitchFamily="34" charset="0"/>
                        </a:rPr>
                        <a:t>Buồng trứng</a:t>
                      </a:r>
                      <a:endParaRPr lang="en-US" sz="3600" b="1" dirty="0">
                        <a:solidFill>
                          <a:srgbClr val="FF0000"/>
                        </a:solidFill>
                        <a:effectLst/>
                        <a:latin typeface="Arial" pitchFamily="34" charset="0"/>
                        <a:ea typeface="Calibri"/>
                        <a:cs typeface="Arial" pitchFamily="34" charset="0"/>
                      </a:endParaRPr>
                    </a:p>
                  </a:txBody>
                  <a:tcPr marL="68580" marR="68580" marT="0" marB="0"/>
                </a:tc>
                <a:tc>
                  <a:txBody>
                    <a:bodyPr/>
                    <a:lstStyle/>
                    <a:p>
                      <a:pPr marL="0" marR="0" algn="l">
                        <a:lnSpc>
                          <a:spcPct val="120000"/>
                        </a:lnSpc>
                        <a:spcBef>
                          <a:spcPts val="0"/>
                        </a:spcBef>
                        <a:spcAft>
                          <a:spcPts val="0"/>
                        </a:spcAft>
                      </a:pPr>
                      <a:r>
                        <a:rPr lang="vi-VN" sz="3600" b="0" dirty="0">
                          <a:effectLst/>
                          <a:latin typeface="Arial" pitchFamily="34" charset="0"/>
                          <a:cs typeface="Arial" pitchFamily="34" charset="0"/>
                        </a:rPr>
                        <a:t>Sản sinh ra trứng</a:t>
                      </a:r>
                      <a:r>
                        <a:rPr lang="en-US" sz="3600" b="0" dirty="0">
                          <a:effectLst/>
                          <a:latin typeface="Arial" pitchFamily="34" charset="0"/>
                          <a:cs typeface="Arial" pitchFamily="34" charset="0"/>
                        </a:rPr>
                        <a:t>, </a:t>
                      </a:r>
                      <a:r>
                        <a:rPr lang="en-US" sz="3600" b="0" dirty="0" err="1">
                          <a:effectLst/>
                          <a:latin typeface="Arial" pitchFamily="34" charset="0"/>
                          <a:cs typeface="Arial" pitchFamily="34" charset="0"/>
                        </a:rPr>
                        <a:t>tiết</a:t>
                      </a:r>
                      <a:r>
                        <a:rPr lang="en-US" sz="3600" b="0" dirty="0">
                          <a:effectLst/>
                          <a:latin typeface="Arial" pitchFamily="34" charset="0"/>
                          <a:cs typeface="Arial" pitchFamily="34" charset="0"/>
                        </a:rPr>
                        <a:t> hormone </a:t>
                      </a:r>
                      <a:r>
                        <a:rPr lang="en-US" sz="3600" b="0" dirty="0" err="1">
                          <a:effectLst/>
                          <a:latin typeface="Arial" pitchFamily="34" charset="0"/>
                          <a:cs typeface="Arial" pitchFamily="34" charset="0"/>
                        </a:rPr>
                        <a:t>sinh</a:t>
                      </a:r>
                      <a:r>
                        <a:rPr lang="en-US" sz="3600" b="0" dirty="0">
                          <a:effectLst/>
                          <a:latin typeface="Arial" pitchFamily="34" charset="0"/>
                          <a:cs typeface="Arial" pitchFamily="34" charset="0"/>
                        </a:rPr>
                        <a:t> </a:t>
                      </a:r>
                      <a:r>
                        <a:rPr lang="en-US" sz="3600" b="0" dirty="0" err="1">
                          <a:effectLst/>
                          <a:latin typeface="Arial" pitchFamily="34" charset="0"/>
                          <a:cs typeface="Arial" pitchFamily="34" charset="0"/>
                        </a:rPr>
                        <a:t>dục</a:t>
                      </a:r>
                      <a:r>
                        <a:rPr lang="en-US" sz="3600" b="0" dirty="0">
                          <a:effectLst/>
                          <a:latin typeface="Arial" pitchFamily="34" charset="0"/>
                          <a:cs typeface="Arial" pitchFamily="34" charset="0"/>
                        </a:rPr>
                        <a:t> </a:t>
                      </a:r>
                      <a:r>
                        <a:rPr lang="en-US" sz="3600" b="0" dirty="0" err="1">
                          <a:effectLst/>
                          <a:latin typeface="Arial" pitchFamily="34" charset="0"/>
                          <a:cs typeface="Arial" pitchFamily="34" charset="0"/>
                        </a:rPr>
                        <a:t>nữ</a:t>
                      </a:r>
                      <a:r>
                        <a:rPr lang="en-US" sz="3600" b="0" dirty="0">
                          <a:effectLst/>
                          <a:latin typeface="Arial" pitchFamily="34" charset="0"/>
                          <a:cs typeface="Arial" pitchFamily="34" charset="0"/>
                        </a:rPr>
                        <a:t> </a:t>
                      </a:r>
                      <a:endParaRPr lang="en-US" sz="3600" b="0" dirty="0">
                        <a:solidFill>
                          <a:srgbClr val="000000"/>
                        </a:solidFill>
                        <a:effectLst/>
                        <a:latin typeface="Arial" pitchFamily="34" charset="0"/>
                        <a:ea typeface="Calibri"/>
                        <a:cs typeface="Arial" pitchFamily="34" charset="0"/>
                      </a:endParaRPr>
                    </a:p>
                  </a:txBody>
                  <a:tcPr marL="68580" marR="68580" marT="0" marB="0"/>
                </a:tc>
              </a:tr>
              <a:tr h="1357221">
                <a:tc>
                  <a:txBody>
                    <a:bodyPr/>
                    <a:lstStyle/>
                    <a:p>
                      <a:pPr marL="0" marR="0" algn="l">
                        <a:lnSpc>
                          <a:spcPct val="120000"/>
                        </a:lnSpc>
                        <a:spcBef>
                          <a:spcPts val="0"/>
                        </a:spcBef>
                        <a:spcAft>
                          <a:spcPts val="0"/>
                        </a:spcAft>
                      </a:pPr>
                      <a:r>
                        <a:rPr lang="en-US" sz="3600" b="1" dirty="0" err="1">
                          <a:solidFill>
                            <a:srgbClr val="FF0000"/>
                          </a:solidFill>
                          <a:effectLst/>
                          <a:latin typeface="Arial" pitchFamily="34" charset="0"/>
                          <a:cs typeface="Arial" pitchFamily="34" charset="0"/>
                        </a:rPr>
                        <a:t>Phễu</a:t>
                      </a:r>
                      <a:r>
                        <a:rPr lang="vi-VN" sz="3600" b="1" dirty="0">
                          <a:solidFill>
                            <a:srgbClr val="FF0000"/>
                          </a:solidFill>
                          <a:effectLst/>
                          <a:latin typeface="Arial" pitchFamily="34" charset="0"/>
                          <a:cs typeface="Arial" pitchFamily="34" charset="0"/>
                        </a:rPr>
                        <a:t> dẫn trứng</a:t>
                      </a:r>
                      <a:r>
                        <a:rPr lang="en-US" sz="3600" b="1" dirty="0">
                          <a:solidFill>
                            <a:srgbClr val="FF0000"/>
                          </a:solidFill>
                          <a:effectLst/>
                          <a:latin typeface="Arial" pitchFamily="34" charset="0"/>
                          <a:cs typeface="Arial" pitchFamily="34" charset="0"/>
                        </a:rPr>
                        <a:t>, </a:t>
                      </a:r>
                      <a:r>
                        <a:rPr lang="en-US" sz="3600" b="1" dirty="0" err="1">
                          <a:solidFill>
                            <a:srgbClr val="FF0000"/>
                          </a:solidFill>
                          <a:effectLst/>
                          <a:latin typeface="Arial" pitchFamily="34" charset="0"/>
                          <a:cs typeface="Arial" pitchFamily="34" charset="0"/>
                        </a:rPr>
                        <a:t>ống</a:t>
                      </a:r>
                      <a:r>
                        <a:rPr lang="en-US" sz="3600" b="1" dirty="0">
                          <a:solidFill>
                            <a:srgbClr val="FF0000"/>
                          </a:solidFill>
                          <a:effectLst/>
                          <a:latin typeface="Arial" pitchFamily="34" charset="0"/>
                          <a:cs typeface="Arial" pitchFamily="34" charset="0"/>
                        </a:rPr>
                        <a:t> </a:t>
                      </a:r>
                      <a:r>
                        <a:rPr lang="en-US" sz="3600" b="1" dirty="0" err="1">
                          <a:solidFill>
                            <a:srgbClr val="FF0000"/>
                          </a:solidFill>
                          <a:effectLst/>
                          <a:latin typeface="Arial" pitchFamily="34" charset="0"/>
                          <a:cs typeface="Arial" pitchFamily="34" charset="0"/>
                        </a:rPr>
                        <a:t>dẫn</a:t>
                      </a:r>
                      <a:r>
                        <a:rPr lang="en-US" sz="3600" b="1" dirty="0">
                          <a:solidFill>
                            <a:srgbClr val="FF0000"/>
                          </a:solidFill>
                          <a:effectLst/>
                          <a:latin typeface="Arial" pitchFamily="34" charset="0"/>
                          <a:cs typeface="Arial" pitchFamily="34" charset="0"/>
                        </a:rPr>
                        <a:t> </a:t>
                      </a:r>
                      <a:r>
                        <a:rPr lang="en-US" sz="3600" b="1" dirty="0" err="1">
                          <a:solidFill>
                            <a:srgbClr val="FF0000"/>
                          </a:solidFill>
                          <a:effectLst/>
                          <a:latin typeface="Arial" pitchFamily="34" charset="0"/>
                          <a:cs typeface="Arial" pitchFamily="34" charset="0"/>
                        </a:rPr>
                        <a:t>trứng</a:t>
                      </a:r>
                      <a:endParaRPr lang="en-US" sz="3600" b="1" dirty="0">
                        <a:solidFill>
                          <a:srgbClr val="FF0000"/>
                        </a:solidFill>
                        <a:effectLst/>
                        <a:latin typeface="Arial" pitchFamily="34" charset="0"/>
                        <a:ea typeface="Calibri"/>
                        <a:cs typeface="Arial" pitchFamily="34" charset="0"/>
                      </a:endParaRPr>
                    </a:p>
                  </a:txBody>
                  <a:tcPr marL="68580" marR="68580" marT="0" marB="0"/>
                </a:tc>
                <a:tc>
                  <a:txBody>
                    <a:bodyPr/>
                    <a:lstStyle/>
                    <a:p>
                      <a:pPr marL="0" marR="0" algn="l">
                        <a:lnSpc>
                          <a:spcPct val="120000"/>
                        </a:lnSpc>
                        <a:spcBef>
                          <a:spcPts val="0"/>
                        </a:spcBef>
                        <a:spcAft>
                          <a:spcPts val="0"/>
                        </a:spcAft>
                      </a:pPr>
                      <a:r>
                        <a:rPr lang="en-US" sz="3600" b="0" dirty="0">
                          <a:effectLst/>
                          <a:latin typeface="Arial" pitchFamily="34" charset="0"/>
                          <a:cs typeface="Arial" pitchFamily="34" charset="0"/>
                        </a:rPr>
                        <a:t>Phễu dẫn trứng hứng và đưa trứng rụng di chuyển đến ống dẫn trứng, tại đây có thể diễn ra quá trình thụ tinh</a:t>
                      </a:r>
                      <a:endParaRPr lang="en-US" sz="3600" b="0" dirty="0">
                        <a:solidFill>
                          <a:srgbClr val="000000"/>
                        </a:solidFill>
                        <a:effectLst/>
                        <a:latin typeface="Arial" pitchFamily="34" charset="0"/>
                        <a:ea typeface="Calibri"/>
                        <a:cs typeface="Arial" pitchFamily="34" charset="0"/>
                      </a:endParaRPr>
                    </a:p>
                  </a:txBody>
                  <a:tcPr marL="68580" marR="68580" marT="0" marB="0">
                    <a:solidFill>
                      <a:srgbClr val="FFCCCC"/>
                    </a:solidFill>
                  </a:tcPr>
                </a:tc>
              </a:tr>
              <a:tr h="430003">
                <a:tc>
                  <a:txBody>
                    <a:bodyPr/>
                    <a:lstStyle/>
                    <a:p>
                      <a:pPr marL="0" marR="0" algn="l">
                        <a:lnSpc>
                          <a:spcPct val="120000"/>
                        </a:lnSpc>
                        <a:spcBef>
                          <a:spcPts val="0"/>
                        </a:spcBef>
                        <a:spcAft>
                          <a:spcPts val="0"/>
                        </a:spcAft>
                      </a:pPr>
                      <a:r>
                        <a:rPr lang="vi-VN" sz="3600" b="1" dirty="0">
                          <a:solidFill>
                            <a:srgbClr val="FF0000"/>
                          </a:solidFill>
                          <a:effectLst/>
                          <a:latin typeface="Arial" pitchFamily="34" charset="0"/>
                          <a:cs typeface="Arial" pitchFamily="34" charset="0"/>
                        </a:rPr>
                        <a:t>Tử cung</a:t>
                      </a:r>
                      <a:endParaRPr lang="en-US" sz="3600" b="1" dirty="0">
                        <a:solidFill>
                          <a:srgbClr val="FF0000"/>
                        </a:solidFill>
                        <a:effectLst/>
                        <a:latin typeface="Arial" pitchFamily="34" charset="0"/>
                        <a:ea typeface="Calibri"/>
                        <a:cs typeface="Arial" pitchFamily="34" charset="0"/>
                      </a:endParaRPr>
                    </a:p>
                  </a:txBody>
                  <a:tcPr marL="68580" marR="68580" marT="0" marB="0"/>
                </a:tc>
                <a:tc>
                  <a:txBody>
                    <a:bodyPr/>
                    <a:lstStyle/>
                    <a:p>
                      <a:pPr marL="0" marR="0" algn="l">
                        <a:lnSpc>
                          <a:spcPct val="120000"/>
                        </a:lnSpc>
                        <a:spcBef>
                          <a:spcPts val="0"/>
                        </a:spcBef>
                        <a:spcAft>
                          <a:spcPts val="0"/>
                        </a:spcAft>
                      </a:pPr>
                      <a:r>
                        <a:rPr lang="vi-VN" sz="3600" b="0" dirty="0">
                          <a:effectLst/>
                          <a:latin typeface="Arial" pitchFamily="34" charset="0"/>
                          <a:cs typeface="Arial" pitchFamily="34" charset="0"/>
                        </a:rPr>
                        <a:t>N</a:t>
                      </a:r>
                      <a:r>
                        <a:rPr lang="en-US" sz="3600" b="0" dirty="0">
                          <a:effectLst/>
                          <a:latin typeface="Arial" pitchFamily="34" charset="0"/>
                          <a:cs typeface="Arial" pitchFamily="34" charset="0"/>
                        </a:rPr>
                        <a:t>ơi n</a:t>
                      </a:r>
                      <a:r>
                        <a:rPr lang="vi-VN" sz="3600" b="0" dirty="0">
                          <a:effectLst/>
                          <a:latin typeface="Arial" pitchFamily="34" charset="0"/>
                          <a:cs typeface="Arial" pitchFamily="34" charset="0"/>
                        </a:rPr>
                        <a:t>uôi dưỡng thai nhi phát triển</a:t>
                      </a:r>
                      <a:endParaRPr lang="en-US" sz="3600" b="0" dirty="0">
                        <a:solidFill>
                          <a:srgbClr val="000000"/>
                        </a:solidFill>
                        <a:effectLst/>
                        <a:latin typeface="Arial" pitchFamily="34" charset="0"/>
                        <a:ea typeface="Calibri"/>
                        <a:cs typeface="Arial" pitchFamily="34" charset="0"/>
                      </a:endParaRPr>
                    </a:p>
                  </a:txBody>
                  <a:tcPr marL="68580" marR="68580" marT="0" marB="0"/>
                </a:tc>
              </a:tr>
              <a:tr h="885999">
                <a:tc>
                  <a:txBody>
                    <a:bodyPr/>
                    <a:lstStyle/>
                    <a:p>
                      <a:pPr marL="0" marR="0" algn="l">
                        <a:lnSpc>
                          <a:spcPct val="120000"/>
                        </a:lnSpc>
                        <a:spcBef>
                          <a:spcPts val="0"/>
                        </a:spcBef>
                        <a:spcAft>
                          <a:spcPts val="0"/>
                        </a:spcAft>
                      </a:pPr>
                      <a:r>
                        <a:rPr lang="vi-VN" sz="3600" b="1" dirty="0">
                          <a:solidFill>
                            <a:srgbClr val="FF0000"/>
                          </a:solidFill>
                          <a:effectLst/>
                          <a:latin typeface="Arial" pitchFamily="34" charset="0"/>
                          <a:cs typeface="Arial" pitchFamily="34" charset="0"/>
                        </a:rPr>
                        <a:t>Âm đạo </a:t>
                      </a:r>
                      <a:endParaRPr lang="en-US" sz="3600" b="1" dirty="0">
                        <a:solidFill>
                          <a:srgbClr val="FF0000"/>
                        </a:solidFill>
                        <a:effectLst/>
                        <a:latin typeface="Arial" pitchFamily="34" charset="0"/>
                        <a:ea typeface="Calibri"/>
                        <a:cs typeface="Arial" pitchFamily="34" charset="0"/>
                      </a:endParaRPr>
                    </a:p>
                  </a:txBody>
                  <a:tcPr marL="68580" marR="68580" marT="0" marB="0"/>
                </a:tc>
                <a:tc>
                  <a:txBody>
                    <a:bodyPr/>
                    <a:lstStyle/>
                    <a:p>
                      <a:pPr marL="0" marR="0" algn="l">
                        <a:lnSpc>
                          <a:spcPct val="120000"/>
                        </a:lnSpc>
                        <a:spcBef>
                          <a:spcPts val="0"/>
                        </a:spcBef>
                        <a:spcAft>
                          <a:spcPts val="0"/>
                        </a:spcAft>
                      </a:pPr>
                      <a:r>
                        <a:rPr lang="en-US" sz="3600" b="0" dirty="0">
                          <a:effectLst/>
                          <a:latin typeface="Arial" pitchFamily="34" charset="0"/>
                          <a:cs typeface="Arial" pitchFamily="34" charset="0"/>
                        </a:rPr>
                        <a:t>N</a:t>
                      </a:r>
                      <a:r>
                        <a:rPr lang="vi-VN" sz="3600" b="0" dirty="0">
                          <a:effectLst/>
                          <a:latin typeface="Arial" pitchFamily="34" charset="0"/>
                          <a:cs typeface="Arial" pitchFamily="34" charset="0"/>
                        </a:rPr>
                        <a:t>ơi tiếp nhận tinh trùng và</a:t>
                      </a:r>
                      <a:r>
                        <a:rPr lang="en-US" sz="3600" b="0" dirty="0">
                          <a:effectLst/>
                          <a:latin typeface="Arial" pitchFamily="34" charset="0"/>
                          <a:cs typeface="Arial" pitchFamily="34" charset="0"/>
                        </a:rPr>
                        <a:t> là</a:t>
                      </a:r>
                      <a:r>
                        <a:rPr lang="vi-VN" sz="3600" b="0" dirty="0">
                          <a:effectLst/>
                          <a:latin typeface="Arial" pitchFamily="34" charset="0"/>
                          <a:cs typeface="Arial" pitchFamily="34" charset="0"/>
                        </a:rPr>
                        <a:t> đường ra của trẻ sơ sinh.</a:t>
                      </a:r>
                      <a:endParaRPr lang="en-US" sz="3600" b="0" dirty="0">
                        <a:solidFill>
                          <a:srgbClr val="000000"/>
                        </a:solidFill>
                        <a:effectLst/>
                        <a:latin typeface="Arial" pitchFamily="34" charset="0"/>
                        <a:ea typeface="Calibri"/>
                        <a:cs typeface="Arial" pitchFamily="34" charset="0"/>
                      </a:endParaRPr>
                    </a:p>
                  </a:txBody>
                  <a:tcPr marL="68580" marR="68580" marT="0" marB="0">
                    <a:solidFill>
                      <a:schemeClr val="accent4">
                        <a:lumMod val="20000"/>
                        <a:lumOff val="80000"/>
                      </a:schemeClr>
                    </a:solidFill>
                  </a:tcPr>
                </a:tc>
              </a:tr>
              <a:tr h="430003">
                <a:tc>
                  <a:txBody>
                    <a:bodyPr/>
                    <a:lstStyle/>
                    <a:p>
                      <a:pPr marL="0" marR="0" algn="l">
                        <a:lnSpc>
                          <a:spcPct val="120000"/>
                        </a:lnSpc>
                        <a:spcBef>
                          <a:spcPts val="0"/>
                        </a:spcBef>
                        <a:spcAft>
                          <a:spcPts val="0"/>
                        </a:spcAft>
                      </a:pPr>
                      <a:r>
                        <a:rPr lang="vi-VN" sz="3600" b="1" dirty="0">
                          <a:solidFill>
                            <a:srgbClr val="FF0000"/>
                          </a:solidFill>
                          <a:effectLst/>
                          <a:latin typeface="Arial" pitchFamily="34" charset="0"/>
                          <a:cs typeface="Arial" pitchFamily="34" charset="0"/>
                        </a:rPr>
                        <a:t>Tuyến </a:t>
                      </a:r>
                      <a:r>
                        <a:rPr lang="en-US" sz="3600" b="1" dirty="0">
                          <a:solidFill>
                            <a:srgbClr val="FF0000"/>
                          </a:solidFill>
                          <a:effectLst/>
                          <a:latin typeface="Arial" pitchFamily="34" charset="0"/>
                          <a:cs typeface="Arial" pitchFamily="34" charset="0"/>
                        </a:rPr>
                        <a:t>sinh dục</a:t>
                      </a:r>
                      <a:endParaRPr lang="en-US" sz="3600" b="1" dirty="0">
                        <a:solidFill>
                          <a:srgbClr val="FF0000"/>
                        </a:solidFill>
                        <a:effectLst/>
                        <a:latin typeface="Arial" pitchFamily="34" charset="0"/>
                        <a:ea typeface="Calibri"/>
                        <a:cs typeface="Arial" pitchFamily="34" charset="0"/>
                      </a:endParaRPr>
                    </a:p>
                  </a:txBody>
                  <a:tcPr marL="68580" marR="68580" marT="0" marB="0"/>
                </a:tc>
                <a:tc>
                  <a:txBody>
                    <a:bodyPr/>
                    <a:lstStyle/>
                    <a:p>
                      <a:pPr marL="0" marR="0" algn="l">
                        <a:lnSpc>
                          <a:spcPct val="120000"/>
                        </a:lnSpc>
                        <a:spcBef>
                          <a:spcPts val="0"/>
                        </a:spcBef>
                        <a:spcAft>
                          <a:spcPts val="0"/>
                        </a:spcAft>
                      </a:pPr>
                      <a:r>
                        <a:rPr lang="vi-VN" sz="3600" b="0" dirty="0">
                          <a:effectLst/>
                          <a:latin typeface="Arial" pitchFamily="34" charset="0"/>
                          <a:cs typeface="Arial" pitchFamily="34" charset="0"/>
                        </a:rPr>
                        <a:t>Tiết dịch nhờn bôi trơn</a:t>
                      </a:r>
                      <a:r>
                        <a:rPr lang="en-US" sz="3600" b="0" dirty="0">
                          <a:effectLst/>
                          <a:latin typeface="Arial" pitchFamily="34" charset="0"/>
                          <a:cs typeface="Arial" pitchFamily="34" charset="0"/>
                        </a:rPr>
                        <a:t> </a:t>
                      </a:r>
                      <a:r>
                        <a:rPr lang="en-US" sz="3600" b="0" dirty="0" err="1">
                          <a:effectLst/>
                          <a:latin typeface="Arial" pitchFamily="34" charset="0"/>
                          <a:cs typeface="Arial" pitchFamily="34" charset="0"/>
                        </a:rPr>
                        <a:t>âm</a:t>
                      </a:r>
                      <a:r>
                        <a:rPr lang="en-US" sz="3600" b="0" dirty="0">
                          <a:effectLst/>
                          <a:latin typeface="Arial" pitchFamily="34" charset="0"/>
                          <a:cs typeface="Arial" pitchFamily="34" charset="0"/>
                        </a:rPr>
                        <a:t> </a:t>
                      </a:r>
                      <a:r>
                        <a:rPr lang="en-US" sz="3600" b="0" dirty="0" err="1">
                          <a:effectLst/>
                          <a:latin typeface="Arial" pitchFamily="34" charset="0"/>
                          <a:cs typeface="Arial" pitchFamily="34" charset="0"/>
                        </a:rPr>
                        <a:t>đạo</a:t>
                      </a:r>
                      <a:endParaRPr lang="en-US" sz="3600" b="0" dirty="0">
                        <a:solidFill>
                          <a:srgbClr val="000000"/>
                        </a:solidFill>
                        <a:effectLst/>
                        <a:latin typeface="Arial" pitchFamily="34" charset="0"/>
                        <a:ea typeface="Calibri"/>
                        <a:cs typeface="Arial" pitchFamily="34" charset="0"/>
                      </a:endParaRPr>
                    </a:p>
                  </a:txBody>
                  <a:tcPr marL="68580" marR="68580" marT="0" marB="0"/>
                </a:tc>
              </a:tr>
            </a:tbl>
          </a:graphicData>
        </a:graphic>
      </p:graphicFrame>
    </p:spTree>
    <p:extLst>
      <p:ext uri="{BB962C8B-B14F-4D97-AF65-F5344CB8AC3E}">
        <p14:creationId xmlns:p14="http://schemas.microsoft.com/office/powerpoint/2010/main" val="1843615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17557"/>
            <a:ext cx="17068800" cy="707886"/>
          </a:xfrm>
          <a:prstGeom prst="rect">
            <a:avLst/>
          </a:prstGeom>
          <a:noFill/>
        </p:spPr>
        <p:txBody>
          <a:bodyPr wrap="square" rtlCol="0">
            <a:spAutoFit/>
          </a:bodyPr>
          <a:lstStyle/>
          <a:p>
            <a:r>
              <a:rPr lang="vi-VN" sz="4000" i="1" dirty="0">
                <a:solidFill>
                  <a:srgbClr val="0070C0"/>
                </a:solidFill>
              </a:rPr>
              <a:t>Tinh hoàn nằm trong bìu có thuận lợi gì cho việc sản sinh tinh trùng?</a:t>
            </a:r>
            <a:endParaRPr lang="en-US" sz="4000" i="1" dirty="0">
              <a:solidFill>
                <a:srgbClr val="0070C0"/>
              </a:solidFill>
            </a:endParaRPr>
          </a:p>
        </p:txBody>
      </p:sp>
      <mc:AlternateContent xmlns:mc="http://schemas.openxmlformats.org/markup-compatibility/2006" xmlns:a14="http://schemas.microsoft.com/office/drawing/2010/main">
        <mc:Choice Requires="a14">
          <p:sp>
            <p:nvSpPr>
              <p:cNvPr id="5" name="TextBox 4"/>
              <p:cNvSpPr txBox="1"/>
              <p:nvPr/>
            </p:nvSpPr>
            <p:spPr>
              <a:xfrm>
                <a:off x="762000" y="7971329"/>
                <a:ext cx="17068800" cy="1323439"/>
              </a:xfrm>
              <a:prstGeom prst="rect">
                <a:avLst/>
              </a:prstGeom>
              <a:noFill/>
            </p:spPr>
            <p:txBody>
              <a:bodyPr wrap="square" rtlCol="0">
                <a:spAutoFit/>
              </a:bodyPr>
              <a:lstStyle/>
              <a:p>
                <a:r>
                  <a:rPr lang="vi-VN" sz="4000" dirty="0"/>
                  <a:t>Tinh hoàn nằm trong bìu giúp tạo hiệt độ thích hợp để sản sinh tinh trùng là khoảng 35</a:t>
                </a:r>
                <a14:m>
                  <m:oMath xmlns:m="http://schemas.openxmlformats.org/officeDocument/2006/math">
                    <m:r>
                      <a:rPr lang="vi-VN" sz="4000">
                        <a:latin typeface="Cambria Math"/>
                      </a:rPr>
                      <m:t>°</m:t>
                    </m:r>
                    <m:r>
                      <m:rPr>
                        <m:sty m:val="p"/>
                      </m:rPr>
                      <a:rPr lang="vi-VN" sz="4000">
                        <a:latin typeface="Cambria Math"/>
                      </a:rPr>
                      <m:t>C</m:t>
                    </m:r>
                  </m:oMath>
                </a14:m>
                <a:r>
                  <a:rPr lang="vi-VN" sz="4000" dirty="0"/>
                  <a:t>.</a:t>
                </a:r>
                <a:endParaRPr lang="en-US" sz="4000" dirty="0">
                  <a:solidFill>
                    <a:srgbClr val="C00000"/>
                  </a:solidFill>
                  <a:cs typeface="Times New Roman"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762000" y="7971329"/>
                <a:ext cx="17068800" cy="1323439"/>
              </a:xfrm>
              <a:prstGeom prst="rect">
                <a:avLst/>
              </a:prstGeom>
              <a:blipFill rotWithShape="1">
                <a:blip r:embed="rId2"/>
                <a:stretch>
                  <a:fillRect l="-1250" t="-8295" b="-17972"/>
                </a:stretch>
              </a:blipFill>
            </p:spPr>
            <p:txBody>
              <a:bodyPr/>
              <a:lstStyle/>
              <a:p>
                <a:r>
                  <a:rPr lang="en-US">
                    <a:noFill/>
                  </a:rPr>
                  <a:t> </a:t>
                </a:r>
              </a:p>
            </p:txBody>
          </p:sp>
        </mc:Fallback>
      </mc:AlternateContent>
      <p:pic>
        <p:nvPicPr>
          <p:cNvPr id="4098" name="Picture 2" descr="Tinh hoàn là gì? Cấu tạo, chức năng và những bệnh lý thường gặ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697" y="1181101"/>
            <a:ext cx="11325303" cy="6738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sp>
        <p:nvSpPr>
          <p:cNvPr id="2" name="TextBox 1"/>
          <p:cNvSpPr txBox="1"/>
          <p:nvPr/>
        </p:nvSpPr>
        <p:spPr>
          <a:xfrm>
            <a:off x="1752600" y="1562100"/>
            <a:ext cx="14479772" cy="3170099"/>
          </a:xfrm>
          <a:prstGeom prst="rect">
            <a:avLst/>
          </a:prstGeom>
          <a:solidFill>
            <a:schemeClr val="accent4">
              <a:lumMod val="40000"/>
              <a:lumOff val="60000"/>
            </a:schemeClr>
          </a:solidFill>
        </p:spPr>
        <p:txBody>
          <a:bodyPr wrap="square" rtlCol="0">
            <a:spAutoFit/>
          </a:bodyPr>
          <a:lstStyle/>
          <a:p>
            <a:r>
              <a:rPr lang="en-US" sz="4000" dirty="0" smtClean="0">
                <a:latin typeface="Arial" pitchFamily="34" charset="0"/>
                <a:cs typeface="Arial" pitchFamily="34" charset="0"/>
              </a:rPr>
              <a:t>=&gt; </a:t>
            </a:r>
            <a:r>
              <a:rPr lang="vi-VN" sz="4000" b="1" dirty="0" smtClean="0">
                <a:solidFill>
                  <a:srgbClr val="FF0000"/>
                </a:solidFill>
                <a:latin typeface="Arial" pitchFamily="34" charset="0"/>
                <a:cs typeface="Arial" pitchFamily="34" charset="0"/>
              </a:rPr>
              <a:t>Cơ </a:t>
            </a:r>
            <a:r>
              <a:rPr lang="vi-VN" sz="4000" b="1" dirty="0">
                <a:solidFill>
                  <a:srgbClr val="FF0000"/>
                </a:solidFill>
                <a:latin typeface="Arial" pitchFamily="34" charset="0"/>
                <a:cs typeface="Arial" pitchFamily="34" charset="0"/>
              </a:rPr>
              <a:t>quan sinh dục ở nam </a:t>
            </a:r>
            <a:r>
              <a:rPr lang="vi-VN" sz="4000" dirty="0">
                <a:latin typeface="Arial" pitchFamily="34" charset="0"/>
                <a:cs typeface="Arial" pitchFamily="34" charset="0"/>
              </a:rPr>
              <a:t>gồm hai tinh hoàn nằm trong bìu, mào </a:t>
            </a:r>
            <a:r>
              <a:rPr lang="vi-VN" sz="4000" dirty="0" smtClean="0">
                <a:latin typeface="Arial" pitchFamily="34" charset="0"/>
                <a:cs typeface="Arial" pitchFamily="34" charset="0"/>
              </a:rPr>
              <a:t>t</a:t>
            </a:r>
            <a:r>
              <a:rPr lang="en-US" sz="4000" dirty="0" smtClean="0">
                <a:latin typeface="Arial" pitchFamily="34" charset="0"/>
                <a:cs typeface="Arial" pitchFamily="34" charset="0"/>
              </a:rPr>
              <a:t>i</a:t>
            </a:r>
            <a:r>
              <a:rPr lang="vi-VN" sz="4000" dirty="0" smtClean="0">
                <a:latin typeface="Arial" pitchFamily="34" charset="0"/>
                <a:cs typeface="Arial" pitchFamily="34" charset="0"/>
              </a:rPr>
              <a:t>nh</a:t>
            </a:r>
            <a:r>
              <a:rPr lang="vi-VN" sz="4000" dirty="0">
                <a:latin typeface="Arial" pitchFamily="34" charset="0"/>
                <a:cs typeface="Arial" pitchFamily="34" charset="0"/>
              </a:rPr>
              <a:t>, ống dẫn tinh, ống đái, dương vật. </a:t>
            </a:r>
          </a:p>
          <a:p>
            <a:r>
              <a:rPr lang="en-US" sz="4000" dirty="0" smtClean="0">
                <a:latin typeface="Arial" pitchFamily="34" charset="0"/>
                <a:cs typeface="Arial" pitchFamily="34" charset="0"/>
              </a:rPr>
              <a:t>     </a:t>
            </a:r>
            <a:r>
              <a:rPr lang="vi-VN" sz="4000" b="1" dirty="0" smtClean="0">
                <a:solidFill>
                  <a:srgbClr val="FF0000"/>
                </a:solidFill>
                <a:cs typeface="Arial" pitchFamily="34" charset="0"/>
              </a:rPr>
              <a:t>Cơ </a:t>
            </a:r>
            <a:r>
              <a:rPr lang="vi-VN" sz="4000" b="1" dirty="0">
                <a:solidFill>
                  <a:srgbClr val="FF0000"/>
                </a:solidFill>
                <a:cs typeface="Arial" pitchFamily="34" charset="0"/>
              </a:rPr>
              <a:t>quan sinh dục ở nữ </a:t>
            </a:r>
            <a:r>
              <a:rPr lang="vi-VN" sz="4000" dirty="0">
                <a:latin typeface="Arial" pitchFamily="34" charset="0"/>
                <a:cs typeface="Arial" pitchFamily="34" charset="0"/>
              </a:rPr>
              <a:t>gồm hai buồng trứng nằm trong khoang bụng, ống dẫn trứng, tử cung và âm đạo.</a:t>
            </a:r>
          </a:p>
          <a:p>
            <a:endParaRPr lang="en-US" sz="4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61942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3625" y="1647502"/>
            <a:ext cx="12637448" cy="3495998"/>
          </a:xfrm>
          <a:prstGeom prst="rect">
            <a:avLst/>
          </a:prstGeom>
        </p:spPr>
      </p:pic>
      <p:sp>
        <p:nvSpPr>
          <p:cNvPr id="32" name="文本框 31"/>
          <p:cNvSpPr txBox="1"/>
          <p:nvPr/>
        </p:nvSpPr>
        <p:spPr>
          <a:xfrm>
            <a:off x="3556464" y="3365794"/>
            <a:ext cx="1119217" cy="1323439"/>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a:t>
            </a:r>
            <a:endParaRPr kumimoji="0" lang="zh-CN" alt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5867400" y="2140603"/>
            <a:ext cx="9561099" cy="2554545"/>
          </a:xfrm>
          <a:prstGeom prst="rect">
            <a:avLst/>
          </a:prstGeom>
          <a:solidFill>
            <a:schemeClr val="accent4">
              <a:lumMod val="40000"/>
              <a:lumOff val="60000"/>
            </a:schemeClr>
          </a:solidFill>
        </p:spPr>
        <p:txBody>
          <a:bodyPr wrap="square" rtlCol="0">
            <a:spAutoFit/>
          </a:bodyPr>
          <a:lstStyle/>
          <a:p>
            <a:pPr defTabSz="1371600"/>
            <a:r>
              <a:rPr lang="en-US" altLang="zh-CN" sz="8000" b="1" dirty="0" err="1"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80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80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80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80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80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lang="zh-CN" altLang="en-US" sz="8000" b="1" dirty="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179035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078039"/>
          </a:xfrm>
          <a:prstGeom prst="rect">
            <a:avLst/>
          </a:prstGeom>
          <a:noFill/>
        </p:spPr>
        <p:txBody>
          <a:bodyPr wrap="square" lIns="137160" tIns="68580" rIns="137160" bIns="68580" rtlCol="0">
            <a:spAutoFit/>
          </a:bodyPr>
          <a:lstStyle/>
          <a:p>
            <a:r>
              <a:rPr lang="en-US" sz="4200" dirty="0" smtClean="0">
                <a:solidFill>
                  <a:srgbClr val="7030A0"/>
                </a:solidFill>
                <a:latin typeface="Times New Roman" pitchFamily="18" charset="0"/>
                <a:cs typeface="Times New Roman" pitchFamily="18" charset="0"/>
              </a:rPr>
              <a:t> ⃰ </a:t>
            </a:r>
            <a:r>
              <a:rPr lang="en-US" sz="4400" dirty="0" err="1" smtClean="0">
                <a:solidFill>
                  <a:srgbClr val="7030A0"/>
                </a:solidFill>
                <a:latin typeface="Times New Roman" pitchFamily="18" charset="0"/>
                <a:cs typeface="Times New Roman" pitchFamily="18" charset="0"/>
              </a:rPr>
              <a:t>Quan</a:t>
            </a:r>
            <a:r>
              <a:rPr lang="en-US" sz="4400" dirty="0" smtClean="0">
                <a:solidFill>
                  <a:srgbClr val="7030A0"/>
                </a:solidFill>
                <a:latin typeface="Times New Roman" pitchFamily="18" charset="0"/>
                <a:cs typeface="Times New Roman" pitchFamily="18" charset="0"/>
              </a:rPr>
              <a:t> </a:t>
            </a:r>
            <a:r>
              <a:rPr lang="en-US" sz="4400" dirty="0" err="1" smtClean="0">
                <a:solidFill>
                  <a:srgbClr val="7030A0"/>
                </a:solidFill>
                <a:latin typeface="Times New Roman" pitchFamily="18" charset="0"/>
                <a:cs typeface="Times New Roman" pitchFamily="18" charset="0"/>
              </a:rPr>
              <a:t>sát</a:t>
            </a:r>
            <a:r>
              <a:rPr lang="en-US" sz="4400" dirty="0" smtClean="0">
                <a:solidFill>
                  <a:srgbClr val="7030A0"/>
                </a:solidFill>
                <a:latin typeface="Times New Roman" pitchFamily="18" charset="0"/>
                <a:cs typeface="Times New Roman" pitchFamily="18" charset="0"/>
              </a:rPr>
              <a:t> video</a:t>
            </a:r>
          </a:p>
          <a:p>
            <a:endParaRPr lang="en-US" sz="4400" dirty="0" smtClean="0">
              <a:solidFill>
                <a:srgbClr val="7030A0"/>
              </a:solidFill>
              <a:latin typeface="Times New Roman" pitchFamily="18" charset="0"/>
              <a:cs typeface="Times New Roman" pitchFamily="18" charset="0"/>
            </a:endParaRPr>
          </a:p>
          <a:p>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hiện</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theo</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nhóm</a:t>
            </a:r>
            <a:r>
              <a:rPr lang="en-US" sz="4200" dirty="0" smtClean="0">
                <a:solidFill>
                  <a:srgbClr val="7030A0"/>
                </a:solidFill>
                <a:latin typeface="Times New Roman" pitchFamily="18" charset="0"/>
                <a:cs typeface="Times New Roman" pitchFamily="18" charset="0"/>
              </a:rPr>
              <a:t> 4 </a:t>
            </a:r>
            <a:r>
              <a:rPr lang="en-US" sz="4200" dirty="0" err="1" smtClean="0">
                <a:solidFill>
                  <a:srgbClr val="7030A0"/>
                </a:solidFill>
                <a:latin typeface="Times New Roman" pitchFamily="18" charset="0"/>
                <a:cs typeface="Times New Roman" pitchFamily="18" charset="0"/>
              </a:rPr>
              <a:t>và</a:t>
            </a:r>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học</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tập</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số</a:t>
            </a:r>
            <a:r>
              <a:rPr lang="en-US" sz="4200" dirty="0" smtClean="0">
                <a:solidFill>
                  <a:srgbClr val="7030A0"/>
                </a:solidFill>
                <a:latin typeface="Times New Roman" pitchFamily="18" charset="0"/>
                <a:cs typeface="Times New Roman" pitchFamily="18" charset="0"/>
              </a:rPr>
              <a:t> 2.</a:t>
            </a:r>
            <a:endParaRPr lang="en-US" sz="4200" dirty="0">
              <a:solidFill>
                <a:srgbClr val="7030A0"/>
              </a:solidFill>
              <a:latin typeface="Times New Roman" pitchFamily="18" charset="0"/>
              <a:cs typeface="Times New Roman" pitchFamily="18" charset="0"/>
            </a:endParaRP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a:t>
            </a:r>
            <a:r>
              <a:rPr lang="en-US" sz="4200" dirty="0" smtClean="0">
                <a:solidFill>
                  <a:srgbClr val="7030A0"/>
                </a:solidFill>
                <a:latin typeface="Times New Roman" pitchFamily="18" charset="0"/>
                <a:cs typeface="Times New Roman" pitchFamily="18" charset="0"/>
              </a:rPr>
              <a:t>10 </a:t>
            </a:r>
            <a:r>
              <a:rPr lang="en-US" sz="4200" dirty="0" err="1" smtClean="0">
                <a:solidFill>
                  <a:srgbClr val="7030A0"/>
                </a:solidFill>
                <a:latin typeface="Times New Roman" pitchFamily="18" charset="0"/>
                <a:cs typeface="Times New Roman" pitchFamily="18" charset="0"/>
              </a:rPr>
              <a:t>phút</a:t>
            </a:r>
            <a:r>
              <a:rPr lang="en-US" sz="4200" dirty="0" smtClean="0">
                <a:solidFill>
                  <a:srgbClr val="7030A0"/>
                </a:solidFill>
                <a:latin typeface="Times New Roman" pitchFamily="18" charset="0"/>
                <a:cs typeface="Times New Roman" pitchFamily="18" charset="0"/>
              </a:rPr>
              <a:t>.</a:t>
            </a:r>
            <a:endParaRPr lang="en-US" sz="42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932578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latin typeface="Times New Roman" pitchFamily="18" charset="0"/>
                <a:cs typeface="Times New Roman" pitchFamily="18" charset="0"/>
                <a:hlinkClick r:id="rId2" action="ppaction://hlinkfile"/>
              </a:rPr>
              <a:t>QUÁ TRÌNH THỤ TINH</a:t>
            </a:r>
            <a:endParaRPr lang="en-US" sz="4000" b="1" dirty="0">
              <a:solidFill>
                <a:srgbClr val="C00000"/>
              </a:solidFill>
              <a:latin typeface="Times New Roman" pitchFamily="18" charset="0"/>
              <a:cs typeface="Times New Roman" pitchFamily="18" charset="0"/>
              <a:hlinkClick r:id="rId2" action="ppaction://hlinkfile"/>
            </a:endParaRPr>
          </a:p>
        </p:txBody>
      </p:sp>
    </p:spTree>
    <p:extLst>
      <p:ext uri="{BB962C8B-B14F-4D97-AF65-F5344CB8AC3E}">
        <p14:creationId xmlns:p14="http://schemas.microsoft.com/office/powerpoint/2010/main" val="36739763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104900"/>
            <a:ext cx="15773400" cy="1988345"/>
          </a:xfrm>
        </p:spPr>
        <p:txBody>
          <a:bodyPr>
            <a:normAutofit/>
          </a:bodyPr>
          <a:lstStyle/>
          <a:p>
            <a:pPr algn="ctr"/>
            <a:r>
              <a:rPr lang="en-US" sz="4000" b="1" dirty="0" smtClean="0">
                <a:solidFill>
                  <a:srgbClr val="FF0000"/>
                </a:solidFill>
                <a:latin typeface="Times New Roman" pitchFamily="18" charset="0"/>
                <a:cs typeface="Times New Roman" pitchFamily="18" charset="0"/>
                <a:hlinkClick r:id="rId2" action="ppaction://hlinkfile"/>
              </a:rPr>
              <a:t>QUÁ TRÌNH THỤ THAI</a:t>
            </a:r>
            <a:endParaRPr lang="en-US" sz="4000" b="1" dirty="0">
              <a:solidFill>
                <a:srgbClr val="FF0000"/>
              </a:solidFill>
              <a:latin typeface="Times New Roman" pitchFamily="18" charset="0"/>
              <a:cs typeface="Times New Roman" pitchFamily="18" charset="0"/>
              <a:hlinkClick r:id="rId2" action="ppaction://hlinkfile"/>
            </a:endParaRPr>
          </a:p>
        </p:txBody>
      </p:sp>
    </p:spTree>
    <p:extLst>
      <p:ext uri="{BB962C8B-B14F-4D97-AF65-F5344CB8AC3E}">
        <p14:creationId xmlns:p14="http://schemas.microsoft.com/office/powerpoint/2010/main" val="1752849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15773400" cy="1988345"/>
          </a:xfrm>
        </p:spPr>
        <p:txBody>
          <a:bodyPr>
            <a:normAutofit/>
          </a:bodyPr>
          <a:lstStyle/>
          <a:p>
            <a:pPr algn="ctr"/>
            <a:r>
              <a:rPr lang="en-US" sz="4000" dirty="0" smtClean="0">
                <a:solidFill>
                  <a:srgbClr val="C00000"/>
                </a:solidFill>
                <a:latin typeface="Times New Roman" pitchFamily="18" charset="0"/>
                <a:cs typeface="Times New Roman" pitchFamily="18" charset="0"/>
              </a:rPr>
              <a:t>PHIẾU HỌC TẬP SỐ 2</a:t>
            </a:r>
            <a:endParaRPr lang="en-US" sz="4000" dirty="0">
              <a:solidFill>
                <a:srgbClr val="C0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117587684"/>
              </p:ext>
            </p:extLst>
          </p:nvPr>
        </p:nvGraphicFramePr>
        <p:xfrm>
          <a:off x="1219200" y="1562100"/>
          <a:ext cx="16230599" cy="7467599"/>
        </p:xfrm>
        <a:graphic>
          <a:graphicData uri="http://schemas.openxmlformats.org/drawingml/2006/table">
            <a:tbl>
              <a:tblPr firstRow="1" firstCol="1" bandRow="1">
                <a:tableStyleId>{5C22544A-7EE6-4342-B048-85BDC9FD1C3A}</a:tableStyleId>
              </a:tblPr>
              <a:tblGrid>
                <a:gridCol w="2627235"/>
                <a:gridCol w="6591906"/>
                <a:gridCol w="7011458"/>
              </a:tblGrid>
              <a:tr h="877142">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Tiêu</a:t>
                      </a:r>
                      <a:r>
                        <a:rPr lang="en-US" sz="3000" dirty="0">
                          <a:effectLst/>
                          <a:latin typeface="Times New Roman" pitchFamily="18" charset="0"/>
                          <a:cs typeface="Times New Roman" pitchFamily="18" charset="0"/>
                        </a:rPr>
                        <a:t> chí</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a:effectLst/>
                          <a:latin typeface="Times New Roman" pitchFamily="18" charset="0"/>
                          <a:cs typeface="Times New Roman" pitchFamily="18" charset="0"/>
                        </a:rPr>
                        <a:t>Thụ thai</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Khái niệm</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Vị trí</a:t>
                      </a:r>
                    </a:p>
                    <a:p>
                      <a:pPr marL="0" marR="0">
                        <a:lnSpc>
                          <a:spcPct val="120000"/>
                        </a:lnSpc>
                        <a:spcBef>
                          <a:spcPts val="0"/>
                        </a:spcBef>
                        <a:spcAft>
                          <a:spcPts val="0"/>
                        </a:spcAft>
                      </a:pPr>
                      <a:r>
                        <a:rPr lang="en-US" sz="3000">
                          <a:effectLst/>
                          <a:latin typeface="Times New Roman" pitchFamily="18" charset="0"/>
                          <a:cs typeface="Times New Roman" pitchFamily="18" charset="0"/>
                        </a:rPr>
                        <a:t>diễn ra</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Điều kiện</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r>
            </a:tbl>
          </a:graphicData>
        </a:graphic>
      </p:graphicFrame>
    </p:spTree>
    <p:extLst>
      <p:ext uri="{BB962C8B-B14F-4D97-AF65-F5344CB8AC3E}">
        <p14:creationId xmlns:p14="http://schemas.microsoft.com/office/powerpoint/2010/main" val="3114782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66700"/>
            <a:ext cx="15773400" cy="1988345"/>
          </a:xfrm>
        </p:spPr>
        <p:txBody>
          <a:bodyPr>
            <a:normAutofit/>
          </a:bodyPr>
          <a:lstStyle/>
          <a:p>
            <a:pPr algn="ctr"/>
            <a:r>
              <a:rPr lang="en-US" sz="4000" dirty="0" smtClean="0">
                <a:solidFill>
                  <a:srgbClr val="C00000"/>
                </a:solidFill>
                <a:latin typeface="Times New Roman" pitchFamily="18" charset="0"/>
                <a:cs typeface="Times New Roman" pitchFamily="18" charset="0"/>
              </a:rPr>
              <a:t>PHIẾU HỌC TẬP SỐ 2</a:t>
            </a:r>
            <a:endParaRPr lang="en-US" sz="4000" dirty="0">
              <a:solidFill>
                <a:srgbClr val="C0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89369986"/>
              </p:ext>
            </p:extLst>
          </p:nvPr>
        </p:nvGraphicFramePr>
        <p:xfrm>
          <a:off x="1295400" y="2171700"/>
          <a:ext cx="16230599" cy="7467599"/>
        </p:xfrm>
        <a:graphic>
          <a:graphicData uri="http://schemas.openxmlformats.org/drawingml/2006/table">
            <a:tbl>
              <a:tblPr firstRow="1" firstCol="1" bandRow="1">
                <a:tableStyleId>{5C22544A-7EE6-4342-B048-85BDC9FD1C3A}</a:tableStyleId>
              </a:tblPr>
              <a:tblGrid>
                <a:gridCol w="2627235"/>
                <a:gridCol w="6591906"/>
                <a:gridCol w="7011458"/>
              </a:tblGrid>
              <a:tr h="877142">
                <a:tc>
                  <a:txBody>
                    <a:bodyPr/>
                    <a:lstStyle/>
                    <a:p>
                      <a:pPr marL="0" marR="0" algn="ctr">
                        <a:lnSpc>
                          <a:spcPct val="120000"/>
                        </a:lnSpc>
                        <a:spcBef>
                          <a:spcPts val="0"/>
                        </a:spcBef>
                        <a:spcAft>
                          <a:spcPts val="0"/>
                        </a:spcAft>
                      </a:pPr>
                      <a:r>
                        <a:rPr lang="en-US" sz="3600" dirty="0" err="1">
                          <a:solidFill>
                            <a:srgbClr val="FFFF00"/>
                          </a:solidFill>
                          <a:effectLst/>
                          <a:latin typeface="Arial" pitchFamily="34" charset="0"/>
                          <a:cs typeface="Arial" pitchFamily="34" charset="0"/>
                        </a:rPr>
                        <a:t>Tiêu</a:t>
                      </a:r>
                      <a:r>
                        <a:rPr lang="en-US" sz="3600" dirty="0">
                          <a:solidFill>
                            <a:srgbClr val="FFFF00"/>
                          </a:solidFill>
                          <a:effectLst/>
                          <a:latin typeface="Arial" pitchFamily="34" charset="0"/>
                          <a:cs typeface="Arial" pitchFamily="34" charset="0"/>
                        </a:rPr>
                        <a:t> chí</a:t>
                      </a:r>
                      <a:endParaRPr lang="en-US" sz="3600" dirty="0">
                        <a:solidFill>
                          <a:srgbClr val="FFFF00"/>
                        </a:solidFill>
                        <a:effectLst/>
                        <a:latin typeface="Arial" pitchFamily="34" charset="0"/>
                        <a:ea typeface="Calibri"/>
                        <a:cs typeface="Arial" pitchFamily="34" charset="0"/>
                      </a:endParaRPr>
                    </a:p>
                  </a:txBody>
                  <a:tcPr marL="95250" marR="95250" marT="47625" marB="47625"/>
                </a:tc>
                <a:tc>
                  <a:txBody>
                    <a:bodyPr/>
                    <a:lstStyle/>
                    <a:p>
                      <a:pPr marL="0" marR="0" algn="ctr">
                        <a:lnSpc>
                          <a:spcPct val="120000"/>
                        </a:lnSpc>
                        <a:spcBef>
                          <a:spcPts val="0"/>
                        </a:spcBef>
                        <a:spcAft>
                          <a:spcPts val="0"/>
                        </a:spcAft>
                      </a:pPr>
                      <a:r>
                        <a:rPr lang="en-US" sz="3600" dirty="0" err="1">
                          <a:solidFill>
                            <a:srgbClr val="FFFF00"/>
                          </a:solidFill>
                          <a:effectLst/>
                          <a:latin typeface="Arial" pitchFamily="34" charset="0"/>
                          <a:cs typeface="Arial" pitchFamily="34" charset="0"/>
                        </a:rPr>
                        <a:t>Thụ</a:t>
                      </a:r>
                      <a:r>
                        <a:rPr lang="en-US" sz="3600" dirty="0">
                          <a:solidFill>
                            <a:srgbClr val="FFFF00"/>
                          </a:solidFill>
                          <a:effectLst/>
                          <a:latin typeface="Arial" pitchFamily="34" charset="0"/>
                          <a:cs typeface="Arial" pitchFamily="34" charset="0"/>
                        </a:rPr>
                        <a:t> </a:t>
                      </a:r>
                      <a:r>
                        <a:rPr lang="en-US" sz="3600" dirty="0" err="1">
                          <a:solidFill>
                            <a:srgbClr val="FFFF00"/>
                          </a:solidFill>
                          <a:effectLst/>
                          <a:latin typeface="Arial" pitchFamily="34" charset="0"/>
                          <a:cs typeface="Arial" pitchFamily="34" charset="0"/>
                        </a:rPr>
                        <a:t>tinh</a:t>
                      </a:r>
                      <a:endParaRPr lang="en-US" sz="3600" dirty="0">
                        <a:solidFill>
                          <a:srgbClr val="FFFF00"/>
                        </a:solidFill>
                        <a:effectLst/>
                        <a:latin typeface="Arial" pitchFamily="34" charset="0"/>
                        <a:ea typeface="Calibri"/>
                        <a:cs typeface="Arial" pitchFamily="34" charset="0"/>
                      </a:endParaRPr>
                    </a:p>
                  </a:txBody>
                  <a:tcPr marL="95250" marR="95250" marT="47625" marB="47625"/>
                </a:tc>
                <a:tc>
                  <a:txBody>
                    <a:bodyPr/>
                    <a:lstStyle/>
                    <a:p>
                      <a:pPr marL="0" marR="0" algn="ctr">
                        <a:lnSpc>
                          <a:spcPct val="120000"/>
                        </a:lnSpc>
                        <a:spcBef>
                          <a:spcPts val="0"/>
                        </a:spcBef>
                        <a:spcAft>
                          <a:spcPts val="0"/>
                        </a:spcAft>
                      </a:pPr>
                      <a:r>
                        <a:rPr lang="en-US" sz="3600" dirty="0">
                          <a:solidFill>
                            <a:srgbClr val="FFFF00"/>
                          </a:solidFill>
                          <a:effectLst/>
                          <a:latin typeface="Arial" pitchFamily="34" charset="0"/>
                          <a:cs typeface="Arial" pitchFamily="34" charset="0"/>
                        </a:rPr>
                        <a:t>Thụ thai</a:t>
                      </a:r>
                      <a:endParaRPr lang="en-US" sz="3600" dirty="0">
                        <a:solidFill>
                          <a:srgbClr val="FFFF00"/>
                        </a:solidFill>
                        <a:effectLst/>
                        <a:latin typeface="Arial" pitchFamily="34" charset="0"/>
                        <a:ea typeface="Calibri"/>
                        <a:cs typeface="Arial" pitchFamily="34" charset="0"/>
                      </a:endParaRPr>
                    </a:p>
                  </a:txBody>
                  <a:tcPr marL="95250" marR="95250" marT="47625" marB="47625"/>
                </a:tc>
              </a:tr>
              <a:tr h="2196819">
                <a:tc>
                  <a:txBody>
                    <a:bodyPr/>
                    <a:lstStyle/>
                    <a:p>
                      <a:pPr marL="0" marR="0">
                        <a:lnSpc>
                          <a:spcPct val="120000"/>
                        </a:lnSpc>
                        <a:spcBef>
                          <a:spcPts val="0"/>
                        </a:spcBef>
                        <a:spcAft>
                          <a:spcPts val="0"/>
                        </a:spcAft>
                      </a:pPr>
                      <a:r>
                        <a:rPr lang="en-US" sz="3600" dirty="0">
                          <a:solidFill>
                            <a:srgbClr val="FF0000"/>
                          </a:solidFill>
                          <a:effectLst/>
                          <a:latin typeface="Arial" pitchFamily="34" charset="0"/>
                          <a:cs typeface="Arial" pitchFamily="34" charset="0"/>
                        </a:rPr>
                        <a:t>Khái niệm</a:t>
                      </a:r>
                      <a:endParaRPr lang="en-US" sz="3600" dirty="0">
                        <a:solidFill>
                          <a:srgbClr val="FF0000"/>
                        </a:solidFill>
                        <a:effectLst/>
                        <a:latin typeface="Arial" pitchFamily="34" charset="0"/>
                        <a:ea typeface="Calibri"/>
                        <a:cs typeface="Arial" pitchFamily="34" charset="0"/>
                      </a:endParaRPr>
                    </a:p>
                  </a:txBody>
                  <a:tcPr marL="95250" marR="95250" marT="47625" marB="47625" anchor="ctr"/>
                </a:tc>
                <a:tc>
                  <a:txBody>
                    <a:bodyPr/>
                    <a:lstStyle/>
                    <a:p>
                      <a:pPr marL="0" marR="0" algn="just">
                        <a:lnSpc>
                          <a:spcPct val="120000"/>
                        </a:lnSpc>
                        <a:spcBef>
                          <a:spcPts val="0"/>
                        </a:spcBef>
                        <a:spcAft>
                          <a:spcPts val="0"/>
                        </a:spcAft>
                      </a:pPr>
                      <a:r>
                        <a:rPr lang="en-US" sz="3600" dirty="0" err="1">
                          <a:effectLst/>
                          <a:latin typeface="Arial" pitchFamily="34" charset="0"/>
                          <a:cs typeface="Arial" pitchFamily="34" charset="0"/>
                        </a:rPr>
                        <a:t>Sự</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thụ</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tinh</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là</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quá</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trình</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kết</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hợp</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giữa</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trứng</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và</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tinh</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trùng</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tạo</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thành</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hợp</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tử</a:t>
                      </a:r>
                      <a:r>
                        <a:rPr lang="en-US" sz="3600" dirty="0">
                          <a:effectLst/>
                          <a:latin typeface="Arial" pitchFamily="34" charset="0"/>
                          <a:cs typeface="Arial" pitchFamily="34" charset="0"/>
                        </a:rPr>
                        <a:t>.</a:t>
                      </a:r>
                      <a:endParaRPr lang="en-US" sz="3600" dirty="0">
                        <a:solidFill>
                          <a:srgbClr val="000000"/>
                        </a:solidFill>
                        <a:effectLst/>
                        <a:latin typeface="Arial" pitchFamily="34" charset="0"/>
                        <a:ea typeface="Calibri"/>
                        <a:cs typeface="Arial" pitchFamily="34" charset="0"/>
                      </a:endParaRPr>
                    </a:p>
                  </a:txBody>
                  <a:tcPr marL="95250" marR="95250" marT="47625" marB="47625"/>
                </a:tc>
                <a:tc>
                  <a:txBody>
                    <a:bodyPr/>
                    <a:lstStyle/>
                    <a:p>
                      <a:pPr marL="0" marR="0" algn="just">
                        <a:lnSpc>
                          <a:spcPct val="120000"/>
                        </a:lnSpc>
                        <a:spcBef>
                          <a:spcPts val="0"/>
                        </a:spcBef>
                        <a:spcAft>
                          <a:spcPts val="0"/>
                        </a:spcAft>
                      </a:pPr>
                      <a:r>
                        <a:rPr lang="en-US" sz="3600" dirty="0">
                          <a:effectLst/>
                          <a:latin typeface="Arial" pitchFamily="34" charset="0"/>
                          <a:cs typeface="Arial" pitchFamily="34" charset="0"/>
                        </a:rPr>
                        <a:t>Sự thụ thai xảy ra khi phôi làm tổ được ở tử cung.</a:t>
                      </a:r>
                      <a:endParaRPr lang="en-US" sz="3600" dirty="0">
                        <a:solidFill>
                          <a:srgbClr val="000000"/>
                        </a:solidFill>
                        <a:effectLst/>
                        <a:latin typeface="Arial" pitchFamily="34" charset="0"/>
                        <a:ea typeface="Calibri"/>
                        <a:cs typeface="Arial" pitchFamily="34" charset="0"/>
                      </a:endParaRPr>
                    </a:p>
                  </a:txBody>
                  <a:tcPr marL="95250" marR="95250" marT="47625" marB="47625">
                    <a:solidFill>
                      <a:schemeClr val="accent6">
                        <a:lumMod val="40000"/>
                        <a:lumOff val="60000"/>
                      </a:schemeClr>
                    </a:solidFill>
                  </a:tcPr>
                </a:tc>
              </a:tr>
              <a:tr h="2196819">
                <a:tc>
                  <a:txBody>
                    <a:bodyPr/>
                    <a:lstStyle/>
                    <a:p>
                      <a:pPr marL="0" marR="0">
                        <a:lnSpc>
                          <a:spcPct val="120000"/>
                        </a:lnSpc>
                        <a:spcBef>
                          <a:spcPts val="0"/>
                        </a:spcBef>
                        <a:spcAft>
                          <a:spcPts val="0"/>
                        </a:spcAft>
                      </a:pPr>
                      <a:r>
                        <a:rPr lang="en-US" sz="3600" dirty="0">
                          <a:solidFill>
                            <a:srgbClr val="FF0000"/>
                          </a:solidFill>
                          <a:effectLst/>
                          <a:latin typeface="Arial" pitchFamily="34" charset="0"/>
                          <a:cs typeface="Arial" pitchFamily="34" charset="0"/>
                        </a:rPr>
                        <a:t>Vị trí</a:t>
                      </a:r>
                    </a:p>
                    <a:p>
                      <a:pPr marL="0" marR="0">
                        <a:lnSpc>
                          <a:spcPct val="120000"/>
                        </a:lnSpc>
                        <a:spcBef>
                          <a:spcPts val="0"/>
                        </a:spcBef>
                        <a:spcAft>
                          <a:spcPts val="0"/>
                        </a:spcAft>
                      </a:pPr>
                      <a:r>
                        <a:rPr lang="en-US" sz="3600" dirty="0">
                          <a:solidFill>
                            <a:srgbClr val="FF0000"/>
                          </a:solidFill>
                          <a:effectLst/>
                          <a:latin typeface="Arial" pitchFamily="34" charset="0"/>
                          <a:cs typeface="Arial" pitchFamily="34" charset="0"/>
                        </a:rPr>
                        <a:t>diễn ra</a:t>
                      </a:r>
                      <a:endParaRPr lang="en-US" sz="3600" dirty="0">
                        <a:solidFill>
                          <a:srgbClr val="FF0000"/>
                        </a:solidFill>
                        <a:effectLst/>
                        <a:latin typeface="Arial" pitchFamily="34" charset="0"/>
                        <a:ea typeface="Calibri"/>
                        <a:cs typeface="Arial" pitchFamily="34" charset="0"/>
                      </a:endParaRPr>
                    </a:p>
                  </a:txBody>
                  <a:tcPr marL="95250" marR="95250" marT="47625" marB="47625" anchor="ctr"/>
                </a:tc>
                <a:tc>
                  <a:txBody>
                    <a:bodyPr/>
                    <a:lstStyle/>
                    <a:p>
                      <a:pPr marL="0" marR="0" algn="just">
                        <a:lnSpc>
                          <a:spcPct val="120000"/>
                        </a:lnSpc>
                        <a:spcBef>
                          <a:spcPts val="0"/>
                        </a:spcBef>
                        <a:spcAft>
                          <a:spcPts val="0"/>
                        </a:spcAft>
                      </a:pPr>
                      <a:r>
                        <a:rPr lang="en-US" sz="3600" dirty="0" err="1">
                          <a:effectLst/>
                          <a:latin typeface="Arial" pitchFamily="34" charset="0"/>
                          <a:cs typeface="Arial" pitchFamily="34" charset="0"/>
                        </a:rPr>
                        <a:t>Trong</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ống</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dẫn</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trứng</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thường</a:t>
                      </a:r>
                      <a:r>
                        <a:rPr lang="en-US" sz="3600" dirty="0">
                          <a:effectLst/>
                          <a:latin typeface="Arial" pitchFamily="34" charset="0"/>
                          <a:cs typeface="Arial" pitchFamily="34" charset="0"/>
                        </a:rPr>
                        <a:t> là ở </a:t>
                      </a:r>
                      <a:r>
                        <a:rPr lang="en-US" sz="3600" dirty="0" err="1">
                          <a:effectLst/>
                          <a:latin typeface="Arial" pitchFamily="34" charset="0"/>
                          <a:cs typeface="Arial" pitchFamily="34" charset="0"/>
                        </a:rPr>
                        <a:t>khoảng</a:t>
                      </a:r>
                      <a:r>
                        <a:rPr lang="en-US" sz="3600" dirty="0">
                          <a:effectLst/>
                          <a:latin typeface="Arial" pitchFamily="34" charset="0"/>
                          <a:cs typeface="Arial" pitchFamily="34" charset="0"/>
                        </a:rPr>
                        <a:t> 1/3 </a:t>
                      </a:r>
                      <a:r>
                        <a:rPr lang="en-US" sz="3600" dirty="0" err="1">
                          <a:effectLst/>
                          <a:latin typeface="Arial" pitchFamily="34" charset="0"/>
                          <a:cs typeface="Arial" pitchFamily="34" charset="0"/>
                        </a:rPr>
                        <a:t>phía</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ngoài</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của</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ống</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dẫn</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trứng</a:t>
                      </a:r>
                      <a:r>
                        <a:rPr lang="en-US" sz="3600" dirty="0">
                          <a:effectLst/>
                          <a:latin typeface="Arial" pitchFamily="34" charset="0"/>
                          <a:cs typeface="Arial" pitchFamily="34" charset="0"/>
                        </a:rPr>
                        <a:t>).</a:t>
                      </a:r>
                      <a:endParaRPr lang="en-US" sz="3600" dirty="0">
                        <a:solidFill>
                          <a:srgbClr val="000000"/>
                        </a:solidFill>
                        <a:effectLst/>
                        <a:latin typeface="Arial" pitchFamily="34" charset="0"/>
                        <a:ea typeface="Calibri"/>
                        <a:cs typeface="Arial" pitchFamily="34" charset="0"/>
                      </a:endParaRPr>
                    </a:p>
                  </a:txBody>
                  <a:tcPr marL="95250" marR="95250" marT="47625" marB="47625"/>
                </a:tc>
                <a:tc>
                  <a:txBody>
                    <a:bodyPr/>
                    <a:lstStyle/>
                    <a:p>
                      <a:pPr marL="0" marR="0" algn="just">
                        <a:lnSpc>
                          <a:spcPct val="120000"/>
                        </a:lnSpc>
                        <a:spcBef>
                          <a:spcPts val="0"/>
                        </a:spcBef>
                        <a:spcAft>
                          <a:spcPts val="0"/>
                        </a:spcAft>
                      </a:pPr>
                      <a:r>
                        <a:rPr lang="en-US" sz="3600" dirty="0" err="1">
                          <a:effectLst/>
                          <a:latin typeface="Arial" pitchFamily="34" charset="0"/>
                          <a:cs typeface="Arial" pitchFamily="34" charset="0"/>
                        </a:rPr>
                        <a:t>Trong</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tư</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cung</a:t>
                      </a:r>
                      <a:r>
                        <a:rPr lang="en-US" sz="3600" dirty="0">
                          <a:effectLst/>
                          <a:latin typeface="Arial" pitchFamily="34" charset="0"/>
                          <a:cs typeface="Arial" pitchFamily="34" charset="0"/>
                        </a:rPr>
                        <a:t>.</a:t>
                      </a:r>
                      <a:endParaRPr lang="en-US" sz="3600" dirty="0">
                        <a:solidFill>
                          <a:srgbClr val="000000"/>
                        </a:solidFill>
                        <a:effectLst/>
                        <a:latin typeface="Arial" pitchFamily="34" charset="0"/>
                        <a:ea typeface="Calibri"/>
                        <a:cs typeface="Arial" pitchFamily="34" charset="0"/>
                      </a:endParaRPr>
                    </a:p>
                  </a:txBody>
                  <a:tcPr marL="95250" marR="95250" marT="47625" marB="47625">
                    <a:solidFill>
                      <a:schemeClr val="accent6">
                        <a:lumMod val="40000"/>
                        <a:lumOff val="60000"/>
                      </a:schemeClr>
                    </a:solidFill>
                  </a:tcPr>
                </a:tc>
              </a:tr>
              <a:tr h="2196819">
                <a:tc>
                  <a:txBody>
                    <a:bodyPr/>
                    <a:lstStyle/>
                    <a:p>
                      <a:pPr marL="0" marR="0">
                        <a:lnSpc>
                          <a:spcPct val="120000"/>
                        </a:lnSpc>
                        <a:spcBef>
                          <a:spcPts val="0"/>
                        </a:spcBef>
                        <a:spcAft>
                          <a:spcPts val="0"/>
                        </a:spcAft>
                      </a:pPr>
                      <a:r>
                        <a:rPr lang="en-US" sz="3600" dirty="0">
                          <a:solidFill>
                            <a:srgbClr val="FF0000"/>
                          </a:solidFill>
                          <a:effectLst/>
                          <a:latin typeface="Arial" pitchFamily="34" charset="0"/>
                          <a:cs typeface="Arial" pitchFamily="34" charset="0"/>
                        </a:rPr>
                        <a:t>Điều kiện</a:t>
                      </a:r>
                      <a:endParaRPr lang="en-US" sz="3600" dirty="0">
                        <a:solidFill>
                          <a:srgbClr val="FF0000"/>
                        </a:solidFill>
                        <a:effectLst/>
                        <a:latin typeface="Arial" pitchFamily="34" charset="0"/>
                        <a:ea typeface="Calibri"/>
                        <a:cs typeface="Arial" pitchFamily="34" charset="0"/>
                      </a:endParaRPr>
                    </a:p>
                  </a:txBody>
                  <a:tcPr marL="95250" marR="95250" marT="47625" marB="47625" anchor="ctr"/>
                </a:tc>
                <a:tc>
                  <a:txBody>
                    <a:bodyPr/>
                    <a:lstStyle/>
                    <a:p>
                      <a:pPr marL="0" marR="0" algn="just">
                        <a:lnSpc>
                          <a:spcPct val="120000"/>
                        </a:lnSpc>
                        <a:spcBef>
                          <a:spcPts val="0"/>
                        </a:spcBef>
                        <a:spcAft>
                          <a:spcPts val="0"/>
                        </a:spcAft>
                      </a:pPr>
                      <a:r>
                        <a:rPr lang="en-US" sz="3600">
                          <a:effectLst/>
                          <a:latin typeface="Arial" pitchFamily="34" charset="0"/>
                          <a:cs typeface="Arial" pitchFamily="34" charset="0"/>
                        </a:rPr>
                        <a:t>Trứng phải gặp được tinh trùng. Tinh trùng phải chui được vào bên trong trứng.</a:t>
                      </a:r>
                      <a:endParaRPr lang="en-US" sz="3600">
                        <a:solidFill>
                          <a:srgbClr val="000000"/>
                        </a:solidFill>
                        <a:effectLst/>
                        <a:latin typeface="Arial" pitchFamily="34" charset="0"/>
                        <a:ea typeface="Calibri"/>
                        <a:cs typeface="Arial" pitchFamily="34" charset="0"/>
                      </a:endParaRPr>
                    </a:p>
                  </a:txBody>
                  <a:tcPr marL="95250" marR="95250" marT="47625" marB="47625"/>
                </a:tc>
                <a:tc>
                  <a:txBody>
                    <a:bodyPr/>
                    <a:lstStyle/>
                    <a:p>
                      <a:pPr marL="0" marR="0" algn="just">
                        <a:lnSpc>
                          <a:spcPct val="120000"/>
                        </a:lnSpc>
                        <a:spcBef>
                          <a:spcPts val="0"/>
                        </a:spcBef>
                        <a:spcAft>
                          <a:spcPts val="0"/>
                        </a:spcAft>
                      </a:pPr>
                      <a:r>
                        <a:rPr lang="en-US" sz="3600" dirty="0" err="1">
                          <a:effectLst/>
                          <a:latin typeface="Arial" pitchFamily="34" charset="0"/>
                          <a:cs typeface="Arial" pitchFamily="34" charset="0"/>
                        </a:rPr>
                        <a:t>Hợp</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tử</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phải</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bám</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và</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làm</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tổ</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được</a:t>
                      </a:r>
                      <a:r>
                        <a:rPr lang="en-US" sz="3600" dirty="0">
                          <a:effectLst/>
                          <a:latin typeface="Arial" pitchFamily="34" charset="0"/>
                          <a:cs typeface="Arial" pitchFamily="34" charset="0"/>
                        </a:rPr>
                        <a:t> ở </a:t>
                      </a:r>
                      <a:r>
                        <a:rPr lang="en-US" sz="3600" dirty="0" err="1">
                          <a:effectLst/>
                          <a:latin typeface="Arial" pitchFamily="34" charset="0"/>
                          <a:cs typeface="Arial" pitchFamily="34" charset="0"/>
                        </a:rPr>
                        <a:t>lớp</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niêm</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mạc</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tử</a:t>
                      </a:r>
                      <a:r>
                        <a:rPr lang="en-US" sz="3600" dirty="0">
                          <a:effectLst/>
                          <a:latin typeface="Arial" pitchFamily="34" charset="0"/>
                          <a:cs typeface="Arial" pitchFamily="34" charset="0"/>
                        </a:rPr>
                        <a:t> </a:t>
                      </a:r>
                      <a:r>
                        <a:rPr lang="en-US" sz="3600" dirty="0" err="1">
                          <a:effectLst/>
                          <a:latin typeface="Arial" pitchFamily="34" charset="0"/>
                          <a:cs typeface="Arial" pitchFamily="34" charset="0"/>
                        </a:rPr>
                        <a:t>cung</a:t>
                      </a:r>
                      <a:r>
                        <a:rPr lang="en-US" sz="3600" dirty="0">
                          <a:effectLst/>
                          <a:latin typeface="Arial" pitchFamily="34" charset="0"/>
                          <a:cs typeface="Arial" pitchFamily="34" charset="0"/>
                        </a:rPr>
                        <a:t>.</a:t>
                      </a:r>
                      <a:endParaRPr lang="en-US" sz="3600" dirty="0">
                        <a:solidFill>
                          <a:srgbClr val="000000"/>
                        </a:solidFill>
                        <a:effectLst/>
                        <a:latin typeface="Arial" pitchFamily="34" charset="0"/>
                        <a:ea typeface="Calibri"/>
                        <a:cs typeface="Arial" pitchFamily="34" charset="0"/>
                      </a:endParaRPr>
                    </a:p>
                  </a:txBody>
                  <a:tcPr marL="95250" marR="95250" marT="47625" marB="47625">
                    <a:solidFill>
                      <a:schemeClr val="accent6">
                        <a:lumMod val="40000"/>
                        <a:lumOff val="60000"/>
                      </a:schemeClr>
                    </a:solidFill>
                  </a:tcPr>
                </a:tc>
              </a:tr>
            </a:tbl>
          </a:graphicData>
        </a:graphic>
      </p:graphicFrame>
    </p:spTree>
    <p:extLst>
      <p:ext uri="{BB962C8B-B14F-4D97-AF65-F5344CB8AC3E}">
        <p14:creationId xmlns:p14="http://schemas.microsoft.com/office/powerpoint/2010/main" val="22152661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44">
            <a:extLst>
              <a:ext uri="{FF2B5EF4-FFF2-40B4-BE49-F238E27FC236}">
                <a16:creationId xmlns="" xmlns:a16="http://schemas.microsoft.com/office/drawing/2014/main" xmlns:lc="http://schemas.openxmlformats.org/drawingml/2006/lockedCanvas" id="{3E5A07A3-09ED-4B7B-9FBE-B96FD5AD1D7B}"/>
              </a:ext>
            </a:extLst>
          </p:cNvPr>
          <p:cNvSpPr txBox="1"/>
          <p:nvPr/>
        </p:nvSpPr>
        <p:spPr>
          <a:xfrm>
            <a:off x="609600" y="748725"/>
            <a:ext cx="16992600"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i="1" dirty="0" err="1" smtClean="0">
                <a:solidFill>
                  <a:srgbClr val="0070C0"/>
                </a:solidFill>
                <a:latin typeface="Tahoma" pitchFamily="34" charset="0"/>
                <a:ea typeface="Tahoma" pitchFamily="34" charset="0"/>
                <a:cs typeface="Tahoma" pitchFamily="34" charset="0"/>
              </a:rPr>
              <a:t>Mối</a:t>
            </a:r>
            <a:r>
              <a:rPr lang="en-US" sz="4000" b="1" i="1" dirty="0" smtClean="0">
                <a:solidFill>
                  <a:srgbClr val="0070C0"/>
                </a:solidFill>
                <a:latin typeface="Tahoma" pitchFamily="34" charset="0"/>
                <a:ea typeface="Tahoma" pitchFamily="34" charset="0"/>
                <a:cs typeface="Tahoma" pitchFamily="34" charset="0"/>
              </a:rPr>
              <a:t> </a:t>
            </a:r>
            <a:r>
              <a:rPr lang="en-US" sz="4000" b="1" i="1" dirty="0" err="1">
                <a:solidFill>
                  <a:srgbClr val="0070C0"/>
                </a:solidFill>
                <a:latin typeface="Tahoma" pitchFamily="34" charset="0"/>
                <a:ea typeface="Tahoma" pitchFamily="34" charset="0"/>
                <a:cs typeface="Tahoma" pitchFamily="34" charset="0"/>
              </a:rPr>
              <a:t>quan</a:t>
            </a:r>
            <a:r>
              <a:rPr lang="en-US" sz="4000" b="1" i="1" dirty="0">
                <a:solidFill>
                  <a:srgbClr val="0070C0"/>
                </a:solidFill>
                <a:latin typeface="Tahoma" pitchFamily="34" charset="0"/>
                <a:ea typeface="Tahoma" pitchFamily="34" charset="0"/>
                <a:cs typeface="Tahoma" pitchFamily="34" charset="0"/>
              </a:rPr>
              <a:t> </a:t>
            </a:r>
            <a:r>
              <a:rPr lang="en-US" sz="4000" b="1" i="1" dirty="0" err="1">
                <a:solidFill>
                  <a:srgbClr val="0070C0"/>
                </a:solidFill>
                <a:latin typeface="Tahoma" pitchFamily="34" charset="0"/>
                <a:ea typeface="Tahoma" pitchFamily="34" charset="0"/>
                <a:cs typeface="Tahoma" pitchFamily="34" charset="0"/>
              </a:rPr>
              <a:t>hệ</a:t>
            </a:r>
            <a:r>
              <a:rPr lang="en-US" sz="4000" b="1" i="1" dirty="0">
                <a:solidFill>
                  <a:srgbClr val="0070C0"/>
                </a:solidFill>
                <a:latin typeface="Tahoma" pitchFamily="34" charset="0"/>
                <a:ea typeface="Tahoma" pitchFamily="34" charset="0"/>
                <a:cs typeface="Tahoma" pitchFamily="34" charset="0"/>
              </a:rPr>
              <a:t> </a:t>
            </a:r>
            <a:r>
              <a:rPr lang="en-US" sz="4000" b="1" i="1" dirty="0" err="1">
                <a:solidFill>
                  <a:srgbClr val="0070C0"/>
                </a:solidFill>
                <a:latin typeface="Tahoma" pitchFamily="34" charset="0"/>
                <a:ea typeface="Tahoma" pitchFamily="34" charset="0"/>
                <a:cs typeface="Tahoma" pitchFamily="34" charset="0"/>
              </a:rPr>
              <a:t>giữa</a:t>
            </a:r>
            <a:r>
              <a:rPr lang="en-US" sz="4000" b="1" i="1" dirty="0">
                <a:solidFill>
                  <a:srgbClr val="0070C0"/>
                </a:solidFill>
                <a:latin typeface="Tahoma" pitchFamily="34" charset="0"/>
                <a:ea typeface="Tahoma" pitchFamily="34" charset="0"/>
                <a:cs typeface="Tahoma" pitchFamily="34" charset="0"/>
              </a:rPr>
              <a:t> </a:t>
            </a:r>
            <a:r>
              <a:rPr lang="en-US" sz="4000" b="1" i="1" dirty="0" err="1">
                <a:solidFill>
                  <a:srgbClr val="0070C0"/>
                </a:solidFill>
                <a:latin typeface="Tahoma" pitchFamily="34" charset="0"/>
                <a:ea typeface="Tahoma" pitchFamily="34" charset="0"/>
                <a:cs typeface="Tahoma" pitchFamily="34" charset="0"/>
              </a:rPr>
              <a:t>thụ</a:t>
            </a:r>
            <a:r>
              <a:rPr lang="en-US" sz="4000" b="1" i="1" dirty="0">
                <a:solidFill>
                  <a:srgbClr val="0070C0"/>
                </a:solidFill>
                <a:latin typeface="Tahoma" pitchFamily="34" charset="0"/>
                <a:ea typeface="Tahoma" pitchFamily="34" charset="0"/>
                <a:cs typeface="Tahoma" pitchFamily="34" charset="0"/>
              </a:rPr>
              <a:t> </a:t>
            </a:r>
            <a:r>
              <a:rPr lang="en-US" sz="4000" b="1" i="1" dirty="0" err="1">
                <a:solidFill>
                  <a:srgbClr val="0070C0"/>
                </a:solidFill>
                <a:latin typeface="Tahoma" pitchFamily="34" charset="0"/>
                <a:ea typeface="Tahoma" pitchFamily="34" charset="0"/>
                <a:cs typeface="Tahoma" pitchFamily="34" charset="0"/>
              </a:rPr>
              <a:t>tinh</a:t>
            </a:r>
            <a:r>
              <a:rPr lang="en-US" sz="4000" b="1" i="1" dirty="0">
                <a:solidFill>
                  <a:srgbClr val="0070C0"/>
                </a:solidFill>
                <a:latin typeface="Tahoma" pitchFamily="34" charset="0"/>
                <a:ea typeface="Tahoma" pitchFamily="34" charset="0"/>
                <a:cs typeface="Tahoma" pitchFamily="34" charset="0"/>
              </a:rPr>
              <a:t> </a:t>
            </a:r>
            <a:r>
              <a:rPr lang="en-US" sz="4000" b="1" i="1" dirty="0" err="1">
                <a:solidFill>
                  <a:srgbClr val="0070C0"/>
                </a:solidFill>
                <a:latin typeface="Tahoma" pitchFamily="34" charset="0"/>
                <a:ea typeface="Tahoma" pitchFamily="34" charset="0"/>
                <a:cs typeface="Tahoma" pitchFamily="34" charset="0"/>
              </a:rPr>
              <a:t>và</a:t>
            </a:r>
            <a:r>
              <a:rPr lang="en-US" sz="4000" b="1" i="1" dirty="0">
                <a:solidFill>
                  <a:srgbClr val="0070C0"/>
                </a:solidFill>
                <a:latin typeface="Tahoma" pitchFamily="34" charset="0"/>
                <a:ea typeface="Tahoma" pitchFamily="34" charset="0"/>
                <a:cs typeface="Tahoma" pitchFamily="34" charset="0"/>
              </a:rPr>
              <a:t> </a:t>
            </a:r>
            <a:r>
              <a:rPr lang="en-US" sz="4000" b="1" i="1" dirty="0" err="1">
                <a:solidFill>
                  <a:srgbClr val="0070C0"/>
                </a:solidFill>
                <a:latin typeface="Tahoma" pitchFamily="34" charset="0"/>
                <a:ea typeface="Tahoma" pitchFamily="34" charset="0"/>
                <a:cs typeface="Tahoma" pitchFamily="34" charset="0"/>
              </a:rPr>
              <a:t>thụ</a:t>
            </a:r>
            <a:r>
              <a:rPr lang="en-US" sz="4000" b="1" i="1" dirty="0">
                <a:solidFill>
                  <a:srgbClr val="0070C0"/>
                </a:solidFill>
                <a:latin typeface="Tahoma" pitchFamily="34" charset="0"/>
                <a:ea typeface="Tahoma" pitchFamily="34" charset="0"/>
                <a:cs typeface="Tahoma" pitchFamily="34" charset="0"/>
              </a:rPr>
              <a:t> </a:t>
            </a:r>
            <a:r>
              <a:rPr lang="en-US" sz="4000" b="1" i="1" dirty="0" err="1">
                <a:solidFill>
                  <a:srgbClr val="0070C0"/>
                </a:solidFill>
                <a:latin typeface="Tahoma" pitchFamily="34" charset="0"/>
                <a:ea typeface="Tahoma" pitchFamily="34" charset="0"/>
                <a:cs typeface="Tahoma" pitchFamily="34" charset="0"/>
              </a:rPr>
              <a:t>thai</a:t>
            </a:r>
            <a:r>
              <a:rPr lang="en-US" sz="4000" b="1" i="1" dirty="0">
                <a:solidFill>
                  <a:srgbClr val="0070C0"/>
                </a:solidFill>
                <a:latin typeface="Tahoma" pitchFamily="34" charset="0"/>
                <a:ea typeface="Tahoma" pitchFamily="34" charset="0"/>
                <a:cs typeface="Tahoma" pitchFamily="34" charset="0"/>
              </a:rPr>
              <a:t>?</a:t>
            </a:r>
          </a:p>
        </p:txBody>
      </p:sp>
      <p:sp>
        <p:nvSpPr>
          <p:cNvPr id="3" name="TextBox 2"/>
          <p:cNvSpPr txBox="1"/>
          <p:nvPr/>
        </p:nvSpPr>
        <p:spPr>
          <a:xfrm>
            <a:off x="1371600" y="3879301"/>
            <a:ext cx="11201400" cy="1323439"/>
          </a:xfrm>
          <a:prstGeom prst="rect">
            <a:avLst/>
          </a:prstGeom>
          <a:noFill/>
        </p:spPr>
        <p:txBody>
          <a:bodyPr wrap="square" rtlCol="0">
            <a:spAutoFit/>
          </a:bodyPr>
          <a:lstStyle/>
          <a:p>
            <a:endParaRPr lang="en-US" sz="4000" dirty="0">
              <a:latin typeface="Times New Roman" pitchFamily="18" charset="0"/>
              <a:cs typeface="Times New Roman" pitchFamily="18" charset="0"/>
            </a:endParaRPr>
          </a:p>
          <a:p>
            <a:endParaRPr lang="en-US" sz="4000" dirty="0">
              <a:latin typeface="Times New Roman" pitchFamily="18" charset="0"/>
              <a:cs typeface="Times New Roman" pitchFamily="18" charset="0"/>
            </a:endParaRPr>
          </a:p>
        </p:txBody>
      </p:sp>
      <p:sp>
        <p:nvSpPr>
          <p:cNvPr id="2" name="TextBox 1"/>
          <p:cNvSpPr txBox="1"/>
          <p:nvPr/>
        </p:nvSpPr>
        <p:spPr>
          <a:xfrm>
            <a:off x="609600" y="8420100"/>
            <a:ext cx="17373600" cy="646331"/>
          </a:xfrm>
          <a:prstGeom prst="rect">
            <a:avLst/>
          </a:prstGeom>
          <a:noFill/>
        </p:spPr>
        <p:txBody>
          <a:bodyPr wrap="square" rtlCol="0">
            <a:spAutoFit/>
          </a:bodyPr>
          <a:lstStyle/>
          <a:p>
            <a:r>
              <a:rPr lang="en-US" sz="3600" b="1" i="1" dirty="0" err="1">
                <a:latin typeface="Arial" pitchFamily="34" charset="0"/>
                <a:cs typeface="Arial" pitchFamily="34" charset="0"/>
              </a:rPr>
              <a:t>T</a:t>
            </a:r>
            <a:r>
              <a:rPr lang="en-US" sz="3600" b="1" i="1" dirty="0" err="1" smtClean="0">
                <a:latin typeface="Arial" pitchFamily="34" charset="0"/>
                <a:cs typeface="Arial" pitchFamily="34" charset="0"/>
              </a:rPr>
              <a:t>hụ</a:t>
            </a:r>
            <a:r>
              <a:rPr lang="en-US" sz="3600" b="1" i="1" dirty="0" smtClean="0">
                <a:latin typeface="Arial" pitchFamily="34" charset="0"/>
                <a:cs typeface="Arial" pitchFamily="34" charset="0"/>
              </a:rPr>
              <a:t> </a:t>
            </a:r>
            <a:r>
              <a:rPr lang="en-US" sz="3600" b="1" i="1" dirty="0" err="1">
                <a:latin typeface="Arial" pitchFamily="34" charset="0"/>
                <a:cs typeface="Arial" pitchFamily="34" charset="0"/>
              </a:rPr>
              <a:t>tinh</a:t>
            </a:r>
            <a:r>
              <a:rPr lang="en-US" sz="3600" b="1" i="1" dirty="0">
                <a:latin typeface="Arial" pitchFamily="34" charset="0"/>
                <a:cs typeface="Arial" pitchFamily="34" charset="0"/>
              </a:rPr>
              <a:t> </a:t>
            </a:r>
            <a:r>
              <a:rPr lang="en-US" sz="3600" b="1" i="1" dirty="0" err="1">
                <a:latin typeface="Arial" pitchFamily="34" charset="0"/>
                <a:cs typeface="Arial" pitchFamily="34" charset="0"/>
              </a:rPr>
              <a:t>là</a:t>
            </a:r>
            <a:r>
              <a:rPr lang="en-US" sz="3600" b="1" i="1" dirty="0">
                <a:latin typeface="Arial" pitchFamily="34" charset="0"/>
                <a:cs typeface="Arial" pitchFamily="34" charset="0"/>
              </a:rPr>
              <a:t> </a:t>
            </a:r>
            <a:r>
              <a:rPr lang="en-US" sz="3600" b="1" i="1" dirty="0" err="1">
                <a:latin typeface="Arial" pitchFamily="34" charset="0"/>
                <a:cs typeface="Arial" pitchFamily="34" charset="0"/>
              </a:rPr>
              <a:t>điều</a:t>
            </a:r>
            <a:r>
              <a:rPr lang="en-US" sz="3600" b="1" i="1" dirty="0">
                <a:latin typeface="Arial" pitchFamily="34" charset="0"/>
                <a:cs typeface="Arial" pitchFamily="34" charset="0"/>
              </a:rPr>
              <a:t> </a:t>
            </a:r>
            <a:r>
              <a:rPr lang="en-US" sz="3600" b="1" i="1" dirty="0" err="1">
                <a:latin typeface="Arial" pitchFamily="34" charset="0"/>
                <a:cs typeface="Arial" pitchFamily="34" charset="0"/>
              </a:rPr>
              <a:t>kiện</a:t>
            </a:r>
            <a:r>
              <a:rPr lang="en-US" sz="3600" b="1" i="1" dirty="0">
                <a:latin typeface="Arial" pitchFamily="34" charset="0"/>
                <a:cs typeface="Arial" pitchFamily="34" charset="0"/>
              </a:rPr>
              <a:t> </a:t>
            </a:r>
            <a:r>
              <a:rPr lang="en-US" sz="3600" b="1" i="1" dirty="0" err="1">
                <a:latin typeface="Arial" pitchFamily="34" charset="0"/>
                <a:cs typeface="Arial" pitchFamily="34" charset="0"/>
              </a:rPr>
              <a:t>cần</a:t>
            </a:r>
            <a:r>
              <a:rPr lang="en-US" sz="3600" b="1" i="1" dirty="0">
                <a:latin typeface="Arial" pitchFamily="34" charset="0"/>
                <a:cs typeface="Arial" pitchFamily="34" charset="0"/>
              </a:rPr>
              <a:t> </a:t>
            </a:r>
            <a:r>
              <a:rPr lang="en-US" sz="3600" b="1" i="1" dirty="0" err="1">
                <a:latin typeface="Arial" pitchFamily="34" charset="0"/>
                <a:cs typeface="Arial" pitchFamily="34" charset="0"/>
              </a:rPr>
              <a:t>để</a:t>
            </a:r>
            <a:r>
              <a:rPr lang="en-US" sz="3600" b="1" i="1" dirty="0">
                <a:latin typeface="Arial" pitchFamily="34" charset="0"/>
                <a:cs typeface="Arial" pitchFamily="34" charset="0"/>
              </a:rPr>
              <a:t> </a:t>
            </a:r>
            <a:r>
              <a:rPr lang="en-US" sz="3600" b="1" i="1" dirty="0" err="1">
                <a:latin typeface="Arial" pitchFamily="34" charset="0"/>
                <a:cs typeface="Arial" pitchFamily="34" charset="0"/>
              </a:rPr>
              <a:t>có</a:t>
            </a:r>
            <a:r>
              <a:rPr lang="en-US" sz="3600" b="1" i="1" dirty="0">
                <a:latin typeface="Arial" pitchFamily="34" charset="0"/>
                <a:cs typeface="Arial" pitchFamily="34" charset="0"/>
              </a:rPr>
              <a:t> </a:t>
            </a:r>
            <a:r>
              <a:rPr lang="en-US" sz="3600" b="1" i="1" dirty="0" err="1">
                <a:latin typeface="Arial" pitchFamily="34" charset="0"/>
                <a:cs typeface="Arial" pitchFamily="34" charset="0"/>
              </a:rPr>
              <a:t>thể</a:t>
            </a:r>
            <a:r>
              <a:rPr lang="en-US" sz="3600" b="1" i="1" dirty="0">
                <a:latin typeface="Arial" pitchFamily="34" charset="0"/>
                <a:cs typeface="Arial" pitchFamily="34" charset="0"/>
              </a:rPr>
              <a:t> </a:t>
            </a:r>
            <a:r>
              <a:rPr lang="en-US" sz="3600" b="1" i="1" dirty="0" err="1">
                <a:latin typeface="Arial" pitchFamily="34" charset="0"/>
                <a:cs typeface="Arial" pitchFamily="34" charset="0"/>
              </a:rPr>
              <a:t>thụ</a:t>
            </a:r>
            <a:r>
              <a:rPr lang="en-US" sz="3600" b="1" i="1" dirty="0">
                <a:latin typeface="Arial" pitchFamily="34" charset="0"/>
                <a:cs typeface="Arial" pitchFamily="34" charset="0"/>
              </a:rPr>
              <a:t> </a:t>
            </a:r>
            <a:r>
              <a:rPr lang="en-US" sz="3600" b="1" i="1" dirty="0" err="1">
                <a:latin typeface="Arial" pitchFamily="34" charset="0"/>
                <a:cs typeface="Arial" pitchFamily="34" charset="0"/>
              </a:rPr>
              <a:t>thai.</a:t>
            </a:r>
            <a:endParaRPr lang="en-US" sz="3600" b="1" i="1" dirty="0">
              <a:latin typeface="Arial" pitchFamily="34" charset="0"/>
              <a:cs typeface="Arial" pitchFamily="34" charset="0"/>
            </a:endParaRPr>
          </a:p>
        </p:txBody>
      </p:sp>
      <p:pic>
        <p:nvPicPr>
          <p:cNvPr id="7170" name="Picture 2" descr="Khả năng duy trì nòi giống – Thắc mắc chẳng biết hỏi ai - Kiến thức giới  tính - Việt Giải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314" y="2093363"/>
            <a:ext cx="8096885" cy="607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89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500"/>
                                        <p:tgtEl>
                                          <p:spTgt spid="717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 xmlns:a16="http://schemas.microsoft.com/office/drawing/2014/main" id="{16C5F395-B520-44C5-98FE-EAA09CFD8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18259598" cy="10044333"/>
          </a:xfrm>
          <a:prstGeom prst="rect">
            <a:avLst/>
          </a:prstGeom>
          <a:ln w="228600" cap="sq" cmpd="thickThin">
            <a:solidFill>
              <a:srgbClr val="000000"/>
            </a:solidFill>
            <a:prstDash val="solid"/>
            <a:miter lim="800000"/>
          </a:ln>
          <a:effectLst>
            <a:innerShdw blurRad="76200">
              <a:srgbClr val="000000"/>
            </a:innerShdw>
          </a:effectLst>
        </p:spPr>
      </p:pic>
      <p:sp>
        <p:nvSpPr>
          <p:cNvPr id="9" name="Google Shape;5915;p37">
            <a:extLst>
              <a:ext uri="{FF2B5EF4-FFF2-40B4-BE49-F238E27FC236}">
                <a16:creationId xmlns="" xmlns:a16="http://schemas.microsoft.com/office/drawing/2014/main" id="{BAF64984-4238-44DE-AD12-86B3158F5B49}"/>
              </a:ext>
            </a:extLst>
          </p:cNvPr>
          <p:cNvSpPr txBox="1">
            <a:spLocks/>
          </p:cNvSpPr>
          <p:nvPr/>
        </p:nvSpPr>
        <p:spPr>
          <a:xfrm>
            <a:off x="1759428" y="647700"/>
            <a:ext cx="14901822" cy="373761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b="1" dirty="0" smtClean="0">
                <a:latin typeface="Times New Roman" pitchFamily="18" charset="0"/>
                <a:ea typeface="Tiffany" pitchFamily="18" charset="0"/>
                <a:cs typeface="Times New Roman" pitchFamily="18" charset="0"/>
              </a:rPr>
              <a:t>TIẾT 28,29,30</a:t>
            </a:r>
          </a:p>
          <a:p>
            <a:pPr algn="ctr" defTabSz="1371600">
              <a:lnSpc>
                <a:spcPct val="100000"/>
              </a:lnSpc>
            </a:pPr>
            <a:endParaRPr lang="en-US" sz="6000" b="1" dirty="0" smtClean="0">
              <a:latin typeface="Times New Roman" pitchFamily="18" charset="0"/>
              <a:ea typeface="Tiffany" pitchFamily="18" charset="0"/>
              <a:cs typeface="Times New Roman" pitchFamily="18" charset="0"/>
            </a:endParaRPr>
          </a:p>
          <a:p>
            <a:pPr algn="ctr" defTabSz="1371600">
              <a:lnSpc>
                <a:spcPct val="100000"/>
              </a:lnSpc>
            </a:pPr>
            <a:r>
              <a:rPr lang="en-US" sz="6000" b="1" dirty="0" smtClean="0">
                <a:latin typeface="Times New Roman" pitchFamily="18" charset="0"/>
                <a:ea typeface="Tiffany" pitchFamily="18" charset="0"/>
                <a:cs typeface="Times New Roman" pitchFamily="18" charset="0"/>
              </a:rPr>
              <a:t>Bài 40: </a:t>
            </a:r>
            <a:r>
              <a:rPr lang="en-US" sz="7200" b="1" dirty="0" smtClean="0">
                <a:solidFill>
                  <a:srgbClr val="FF0000"/>
                </a:solidFill>
                <a:latin typeface="Times New Roman" pitchFamily="18" charset="0"/>
                <a:ea typeface="Tiffany" pitchFamily="18" charset="0"/>
                <a:cs typeface="Times New Roman" pitchFamily="18" charset="0"/>
              </a:rPr>
              <a:t>SINH SẢN Ở NGƯỜI</a:t>
            </a:r>
            <a:endParaRPr lang="vi-VN" altLang="en-US" sz="7200" u="sng" dirty="0">
              <a:solidFill>
                <a:srgbClr val="FF0000"/>
              </a:solidFill>
              <a:latin typeface="Times New Roman" pitchFamily="18" charset="0"/>
              <a:ea typeface="Tiffany"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838700"/>
            <a:ext cx="647113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7287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 name="TextBox 1"/>
          <p:cNvSpPr txBox="1"/>
          <p:nvPr/>
        </p:nvSpPr>
        <p:spPr>
          <a:xfrm>
            <a:off x="2900726" y="3400657"/>
            <a:ext cx="14325600" cy="2554545"/>
          </a:xfrm>
          <a:prstGeom prst="rect">
            <a:avLst/>
          </a:prstGeom>
          <a:solidFill>
            <a:schemeClr val="accent4">
              <a:lumMod val="40000"/>
              <a:lumOff val="60000"/>
            </a:schemeClr>
          </a:solidFill>
        </p:spPr>
        <p:txBody>
          <a:bodyPr wrap="square" rtlCol="0">
            <a:spAutoFit/>
          </a:bodyPr>
          <a:lstStyle/>
          <a:p>
            <a:r>
              <a:rPr lang="en-US" sz="4000" dirty="0" smtClean="0">
                <a:latin typeface="Arial" pitchFamily="34" charset="0"/>
                <a:ea typeface="Tiffany" pitchFamily="18" charset="0"/>
                <a:cs typeface="Arial" pitchFamily="34" charset="0"/>
              </a:rPr>
              <a:t>=&gt;  </a:t>
            </a:r>
            <a:r>
              <a:rPr lang="en-US" sz="4000" b="1" dirty="0">
                <a:solidFill>
                  <a:srgbClr val="FF0000"/>
                </a:solidFill>
                <a:latin typeface="Arial" pitchFamily="34" charset="0"/>
                <a:ea typeface="Tiffany" pitchFamily="18" charset="0"/>
                <a:cs typeface="Arial" pitchFamily="34" charset="0"/>
              </a:rPr>
              <a:t>Sự thụ tinh </a:t>
            </a:r>
            <a:r>
              <a:rPr lang="en-US" sz="4000" dirty="0">
                <a:latin typeface="Arial" pitchFamily="34" charset="0"/>
                <a:ea typeface="Tiffany" pitchFamily="18" charset="0"/>
                <a:cs typeface="Arial" pitchFamily="34" charset="0"/>
              </a:rPr>
              <a:t>là quá trình kết hợp giữa trứng và tinh trùng tạo thành hợp tử. </a:t>
            </a:r>
          </a:p>
          <a:p>
            <a:r>
              <a:rPr lang="en-US" sz="4000" dirty="0">
                <a:latin typeface="Arial" pitchFamily="34" charset="0"/>
                <a:ea typeface="Tiffany" pitchFamily="18" charset="0"/>
                <a:cs typeface="Arial" pitchFamily="34" charset="0"/>
              </a:rPr>
              <a:t> </a:t>
            </a:r>
            <a:r>
              <a:rPr lang="en-US" sz="4000" dirty="0" smtClean="0">
                <a:latin typeface="Arial" pitchFamily="34" charset="0"/>
                <a:ea typeface="Tiffany" pitchFamily="18" charset="0"/>
                <a:cs typeface="Arial" pitchFamily="34" charset="0"/>
              </a:rPr>
              <a:t>      </a:t>
            </a:r>
            <a:r>
              <a:rPr lang="en-US" sz="4000" b="1" dirty="0" smtClean="0">
                <a:solidFill>
                  <a:srgbClr val="FF0000"/>
                </a:solidFill>
                <a:latin typeface="Arial" pitchFamily="34" charset="0"/>
                <a:ea typeface="Tiffany" pitchFamily="18" charset="0"/>
                <a:cs typeface="Arial" pitchFamily="34" charset="0"/>
              </a:rPr>
              <a:t>Sự </a:t>
            </a:r>
            <a:r>
              <a:rPr lang="en-US" sz="4000" b="1" dirty="0">
                <a:solidFill>
                  <a:srgbClr val="FF0000"/>
                </a:solidFill>
                <a:latin typeface="Arial" pitchFamily="34" charset="0"/>
                <a:ea typeface="Tiffany" pitchFamily="18" charset="0"/>
                <a:cs typeface="Arial" pitchFamily="34" charset="0"/>
              </a:rPr>
              <a:t>thụ thai </a:t>
            </a:r>
            <a:r>
              <a:rPr lang="en-US" sz="4000" dirty="0">
                <a:latin typeface="Arial" pitchFamily="34" charset="0"/>
                <a:ea typeface="Tiffany" pitchFamily="18" charset="0"/>
                <a:cs typeface="Arial" pitchFamily="34" charset="0"/>
              </a:rPr>
              <a:t>xảy ra khi phôi làm tổ được ở tử cung.</a:t>
            </a:r>
          </a:p>
          <a:p>
            <a:endParaRPr lang="en-US" sz="4000" dirty="0">
              <a:latin typeface="Arial" pitchFamily="34" charset="0"/>
              <a:ea typeface="Tiffany" pitchFamily="18" charset="0"/>
              <a:cs typeface="Arial" pitchFamily="34" charset="0"/>
            </a:endParaRPr>
          </a:p>
        </p:txBody>
      </p:sp>
    </p:spTree>
    <p:extLst>
      <p:ext uri="{BB962C8B-B14F-4D97-AF65-F5344CB8AC3E}">
        <p14:creationId xmlns:p14="http://schemas.microsoft.com/office/powerpoint/2010/main" val="1206336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529" y="2552700"/>
            <a:ext cx="12637448" cy="3495998"/>
          </a:xfrm>
          <a:prstGeom prst="rect">
            <a:avLst/>
          </a:prstGeom>
        </p:spPr>
      </p:pic>
      <p:sp>
        <p:nvSpPr>
          <p:cNvPr id="32" name="文本框 31"/>
          <p:cNvSpPr txBox="1"/>
          <p:nvPr/>
        </p:nvSpPr>
        <p:spPr>
          <a:xfrm>
            <a:off x="3556464" y="3365794"/>
            <a:ext cx="1428596" cy="1323439"/>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III.</a:t>
            </a:r>
            <a:endParaRPr kumimoji="0" lang="zh-CN" alt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5512676" y="3162300"/>
            <a:ext cx="11430000" cy="2554545"/>
          </a:xfrm>
          <a:prstGeom prst="rect">
            <a:avLst/>
          </a:prstGeom>
          <a:solidFill>
            <a:schemeClr val="accent4">
              <a:lumMod val="40000"/>
              <a:lumOff val="60000"/>
            </a:schemeClr>
          </a:solidFill>
        </p:spPr>
        <p:txBody>
          <a:bodyPr wrap="square" rtlCol="0">
            <a:spAutoFit/>
          </a:bodyPr>
          <a:lstStyle/>
          <a:p>
            <a:pPr defTabSz="1371600"/>
            <a:r>
              <a:rPr lang="en-US" altLang="zh-CN" sz="8000" b="1" dirty="0" err="1"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Hiện</a:t>
            </a:r>
            <a:r>
              <a:rPr lang="en-US" altLang="zh-CN" sz="80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tượng</a:t>
            </a:r>
            <a:r>
              <a:rPr lang="en-US" altLang="zh-CN" sz="80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kinh</a:t>
            </a:r>
            <a:r>
              <a:rPr lang="en-US" altLang="zh-CN" sz="80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nguyệt</a:t>
            </a:r>
            <a:r>
              <a:rPr lang="en-US" altLang="zh-CN" sz="80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biện</a:t>
            </a:r>
            <a:r>
              <a:rPr lang="en-US" altLang="zh-CN" sz="80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pháp</a:t>
            </a:r>
            <a:r>
              <a:rPr lang="en-US" altLang="zh-CN" sz="80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tránh</a:t>
            </a:r>
            <a:r>
              <a:rPr lang="en-US" altLang="zh-CN" sz="80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lang="zh-CN" altLang="en-US" sz="8000" b="1" dirty="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42142143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14300"/>
            <a:ext cx="15773400" cy="1988345"/>
          </a:xfrm>
        </p:spPr>
        <p:txBody>
          <a:bodyPr>
            <a:normAutofit/>
          </a:bodyPr>
          <a:lstStyle/>
          <a:p>
            <a:pPr algn="ctr"/>
            <a:r>
              <a:rPr lang="en-US" sz="4000" dirty="0" smtClean="0">
                <a:solidFill>
                  <a:srgbClr val="C00000"/>
                </a:solidFill>
                <a:latin typeface="Times New Roman" pitchFamily="18" charset="0"/>
                <a:cs typeface="Times New Roman" pitchFamily="18" charset="0"/>
              </a:rPr>
              <a:t>HIỆN TƯỢNG KINH NGUYỆT</a:t>
            </a:r>
            <a:endParaRPr lang="en-US" sz="4000" dirty="0">
              <a:solidFill>
                <a:srgbClr val="C00000"/>
              </a:solidFill>
              <a:latin typeface="Times New Roman" pitchFamily="18" charset="0"/>
              <a:cs typeface="Times New Roman" pitchFamily="18" charset="0"/>
            </a:endParaRPr>
          </a:p>
        </p:txBody>
      </p:sp>
      <p:pic>
        <p:nvPicPr>
          <p:cNvPr id="16386" name="Picture 2" descr="Chu kỳ kinh nguyệt bình thường kéo dài bao lâu? Triệu chứng thường gặp là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38870"/>
            <a:ext cx="11658600" cy="874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4829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1"/>
            <a:ext cx="15659100" cy="1524000"/>
          </a:xfrm>
        </p:spPr>
        <p:txBody>
          <a:bodyPr>
            <a:normAutofit/>
          </a:bodyPr>
          <a:lstStyle/>
          <a:p>
            <a:r>
              <a:rPr lang="en-US" sz="3200" i="1" dirty="0" smtClean="0">
                <a:solidFill>
                  <a:srgbClr val="0070C0"/>
                </a:solidFill>
                <a:latin typeface="Arial" pitchFamily="34" charset="0"/>
                <a:cs typeface="Arial" pitchFamily="34" charset="0"/>
              </a:rPr>
              <a:t>1. </a:t>
            </a:r>
            <a:r>
              <a:rPr lang="vi-VN" sz="3200" i="1" dirty="0" smtClean="0">
                <a:solidFill>
                  <a:srgbClr val="0070C0"/>
                </a:solidFill>
                <a:latin typeface="Arial" pitchFamily="34" charset="0"/>
                <a:cs typeface="Arial" pitchFamily="34" charset="0"/>
              </a:rPr>
              <a:t>Hiện </a:t>
            </a:r>
            <a:r>
              <a:rPr lang="vi-VN" sz="3200" i="1" dirty="0">
                <a:solidFill>
                  <a:srgbClr val="0070C0"/>
                </a:solidFill>
                <a:latin typeface="Arial" pitchFamily="34" charset="0"/>
                <a:cs typeface="Arial" pitchFamily="34" charset="0"/>
              </a:rPr>
              <a:t>tượng kinh nguyệt là</a:t>
            </a:r>
            <a:r>
              <a:rPr lang="en-US" sz="3200" i="1" dirty="0">
                <a:solidFill>
                  <a:srgbClr val="0070C0"/>
                </a:solidFill>
                <a:latin typeface="Arial" pitchFamily="34" charset="0"/>
                <a:cs typeface="Arial" pitchFamily="34" charset="0"/>
              </a:rPr>
              <a:t> </a:t>
            </a:r>
            <a:r>
              <a:rPr lang="en-US" sz="3200" i="1" dirty="0" err="1" smtClean="0">
                <a:solidFill>
                  <a:srgbClr val="0070C0"/>
                </a:solidFill>
                <a:latin typeface="Arial" pitchFamily="34" charset="0"/>
                <a:cs typeface="Arial" pitchFamily="34" charset="0"/>
              </a:rPr>
              <a:t>gì</a:t>
            </a:r>
            <a:r>
              <a:rPr lang="en-US" sz="3200" i="1" dirty="0" smtClean="0">
                <a:solidFill>
                  <a:srgbClr val="0070C0"/>
                </a:solidFill>
                <a:latin typeface="Arial" pitchFamily="34" charset="0"/>
                <a:cs typeface="Arial" pitchFamily="34" charset="0"/>
              </a:rPr>
              <a:t>?</a:t>
            </a:r>
            <a:r>
              <a:rPr lang="en-US" sz="3200" i="1" dirty="0">
                <a:solidFill>
                  <a:srgbClr val="0070C0"/>
                </a:solidFill>
                <a:latin typeface="Arial" pitchFamily="34" charset="0"/>
                <a:cs typeface="Arial" pitchFamily="34" charset="0"/>
              </a:rPr>
              <a:t/>
            </a:r>
            <a:br>
              <a:rPr lang="en-US" sz="3200" i="1" dirty="0">
                <a:solidFill>
                  <a:srgbClr val="0070C0"/>
                </a:solidFill>
                <a:latin typeface="Arial" pitchFamily="34" charset="0"/>
                <a:cs typeface="Arial" pitchFamily="34" charset="0"/>
              </a:rPr>
            </a:br>
            <a:r>
              <a:rPr lang="en-US" sz="3200" i="1" dirty="0" smtClean="0">
                <a:solidFill>
                  <a:srgbClr val="0070C0"/>
                </a:solidFill>
                <a:latin typeface="Arial" pitchFamily="34" charset="0"/>
                <a:cs typeface="Arial" pitchFamily="34" charset="0"/>
              </a:rPr>
              <a:t>2. Do </a:t>
            </a:r>
            <a:r>
              <a:rPr lang="en-US" sz="3200" i="1" dirty="0">
                <a:solidFill>
                  <a:srgbClr val="0070C0"/>
                </a:solidFill>
                <a:latin typeface="Arial" pitchFamily="34" charset="0"/>
                <a:cs typeface="Arial" pitchFamily="34" charset="0"/>
              </a:rPr>
              <a:t>đâu có kinh nguyệt</a:t>
            </a:r>
            <a:r>
              <a:rPr lang="en-US" sz="3200" i="1" dirty="0" smtClean="0">
                <a:solidFill>
                  <a:srgbClr val="0070C0"/>
                </a:solidFill>
                <a:latin typeface="Arial" pitchFamily="34" charset="0"/>
                <a:cs typeface="Arial" pitchFamily="34" charset="0"/>
              </a:rPr>
              <a:t>?</a:t>
            </a:r>
            <a:endParaRPr lang="en-US" sz="3200" i="1" dirty="0">
              <a:solidFill>
                <a:srgbClr val="0070C0"/>
              </a:solidFill>
              <a:latin typeface="Arial" pitchFamily="34" charset="0"/>
              <a:cs typeface="Arial" pitchFamily="34" charset="0"/>
            </a:endParaRPr>
          </a:p>
        </p:txBody>
      </p:sp>
      <p:sp>
        <p:nvSpPr>
          <p:cNvPr id="3" name="Content Placeholder 2"/>
          <p:cNvSpPr>
            <a:spLocks noGrp="1"/>
          </p:cNvSpPr>
          <p:nvPr>
            <p:ph idx="1"/>
          </p:nvPr>
        </p:nvSpPr>
        <p:spPr>
          <a:xfrm>
            <a:off x="360668" y="7886700"/>
            <a:ext cx="17526000" cy="3131345"/>
          </a:xfrm>
        </p:spPr>
        <p:txBody>
          <a:bodyPr>
            <a:noAutofit/>
          </a:bodyPr>
          <a:lstStyle/>
          <a:p>
            <a:pPr marL="0" lvl="0" indent="0">
              <a:buNone/>
            </a:pPr>
            <a:r>
              <a:rPr lang="en-US" sz="3600" b="1" dirty="0" smtClean="0">
                <a:solidFill>
                  <a:srgbClr val="FF0000"/>
                </a:solidFill>
                <a:latin typeface="Arial" pitchFamily="34" charset="0"/>
                <a:cs typeface="Arial" pitchFamily="34" charset="0"/>
              </a:rPr>
              <a:t>1. </a:t>
            </a:r>
            <a:r>
              <a:rPr lang="vi-VN" sz="3600" b="1" dirty="0" smtClean="0">
                <a:solidFill>
                  <a:srgbClr val="FF0000"/>
                </a:solidFill>
                <a:latin typeface="Arial" pitchFamily="34" charset="0"/>
                <a:cs typeface="Arial" pitchFamily="34" charset="0"/>
              </a:rPr>
              <a:t>Hiện </a:t>
            </a:r>
            <a:r>
              <a:rPr lang="vi-VN" sz="3600" b="1" dirty="0">
                <a:solidFill>
                  <a:srgbClr val="FF0000"/>
                </a:solidFill>
                <a:latin typeface="Arial" pitchFamily="34" charset="0"/>
                <a:cs typeface="Arial" pitchFamily="34" charset="0"/>
              </a:rPr>
              <a:t>tượng kinh nguyệt </a:t>
            </a:r>
            <a:r>
              <a:rPr lang="vi-VN" sz="3600" b="1" dirty="0">
                <a:latin typeface="Arial" pitchFamily="34" charset="0"/>
                <a:cs typeface="Arial" pitchFamily="34" charset="0"/>
              </a:rPr>
              <a:t>là hiện tượng trứng không được th</a:t>
            </a:r>
            <a:r>
              <a:rPr lang="en-US" sz="3600" b="1" dirty="0">
                <a:latin typeface="Arial" pitchFamily="34" charset="0"/>
                <a:cs typeface="Arial" pitchFamily="34" charset="0"/>
              </a:rPr>
              <a:t>ụ</a:t>
            </a:r>
            <a:r>
              <a:rPr lang="vi-VN" sz="3600" b="1" dirty="0">
                <a:latin typeface="Arial" pitchFamily="34" charset="0"/>
                <a:cs typeface="Arial" pitchFamily="34" charset="0"/>
              </a:rPr>
              <a:t> tinh sau 14 ngày kể từ khi trứng rụng làm thể vàng bị tiêu giảm, lớp niêm mạc bong ra từng mảng thoát ra ngoài cùng với máu và dịch nhày</a:t>
            </a:r>
            <a:r>
              <a:rPr lang="vi-VN" sz="3600" b="1" dirty="0" smtClean="0">
                <a:latin typeface="Arial" pitchFamily="34" charset="0"/>
                <a:cs typeface="Arial" pitchFamily="34" charset="0"/>
              </a:rPr>
              <a:t>.</a:t>
            </a:r>
            <a:endParaRPr lang="en-US" sz="3600" b="1" dirty="0">
              <a:latin typeface="Arial" pitchFamily="34" charset="0"/>
              <a:cs typeface="Arial" pitchFamily="34" charset="0"/>
            </a:endParaRPr>
          </a:p>
        </p:txBody>
      </p:sp>
      <p:pic>
        <p:nvPicPr>
          <p:cNvPr id="15362" name="Picture 2" descr="Các giai đoạn của chu kỳ kinh nguyệt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8290" y="1562100"/>
            <a:ext cx="14610756"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49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924300"/>
            <a:ext cx="17526000" cy="3131345"/>
          </a:xfrm>
        </p:spPr>
        <p:txBody>
          <a:bodyPr>
            <a:noAutofit/>
          </a:bodyPr>
          <a:lstStyle/>
          <a:p>
            <a:pPr marL="0" lvl="0" indent="0">
              <a:buNone/>
            </a:pPr>
            <a:r>
              <a:rPr lang="en-US" sz="4000" b="1" dirty="0" smtClean="0">
                <a:latin typeface="Arial" pitchFamily="34" charset="0"/>
                <a:cs typeface="Arial" pitchFamily="34" charset="0"/>
              </a:rPr>
              <a:t>2. </a:t>
            </a:r>
            <a:r>
              <a:rPr lang="en-US" sz="4000" b="1" dirty="0" err="1" smtClean="0">
                <a:latin typeface="Arial" pitchFamily="34" charset="0"/>
                <a:cs typeface="Arial" pitchFamily="34" charset="0"/>
              </a:rPr>
              <a:t>Trứng</a:t>
            </a:r>
            <a:r>
              <a:rPr lang="en-US" sz="4000" b="1" dirty="0" smtClean="0">
                <a:latin typeface="Arial" pitchFamily="34" charset="0"/>
                <a:cs typeface="Arial" pitchFamily="34" charset="0"/>
              </a:rPr>
              <a:t> </a:t>
            </a:r>
            <a:r>
              <a:rPr lang="en-US" sz="4000" b="1" dirty="0" err="1">
                <a:latin typeface="Arial" pitchFamily="34" charset="0"/>
                <a:cs typeface="Arial" pitchFamily="34" charset="0"/>
              </a:rPr>
              <a:t>không</a:t>
            </a:r>
            <a:r>
              <a:rPr lang="en-US" sz="4000" b="1" dirty="0">
                <a:latin typeface="Arial" pitchFamily="34" charset="0"/>
                <a:cs typeface="Arial" pitchFamily="34" charset="0"/>
              </a:rPr>
              <a:t> </a:t>
            </a:r>
            <a:r>
              <a:rPr lang="en-US" sz="4000" b="1" dirty="0" err="1">
                <a:latin typeface="Arial" pitchFamily="34" charset="0"/>
                <a:cs typeface="Arial" pitchFamily="34" charset="0"/>
              </a:rPr>
              <a:t>được</a:t>
            </a:r>
            <a:r>
              <a:rPr lang="en-US" sz="4000" b="1" dirty="0">
                <a:latin typeface="Arial" pitchFamily="34" charset="0"/>
                <a:cs typeface="Arial" pitchFamily="34" charset="0"/>
              </a:rPr>
              <a:t> </a:t>
            </a:r>
            <a:r>
              <a:rPr lang="en-US" sz="4000" b="1" dirty="0" err="1">
                <a:latin typeface="Arial" pitchFamily="34" charset="0"/>
                <a:cs typeface="Arial" pitchFamily="34" charset="0"/>
              </a:rPr>
              <a:t>thụ</a:t>
            </a:r>
            <a:r>
              <a:rPr lang="en-US" sz="4000" b="1" dirty="0">
                <a:latin typeface="Arial" pitchFamily="34" charset="0"/>
                <a:cs typeface="Arial" pitchFamily="34" charset="0"/>
              </a:rPr>
              <a:t> </a:t>
            </a:r>
            <a:r>
              <a:rPr lang="en-US" sz="4000" b="1" dirty="0" err="1">
                <a:latin typeface="Arial" pitchFamily="34" charset="0"/>
                <a:cs typeface="Arial" pitchFamily="34" charset="0"/>
              </a:rPr>
              <a:t>tinh</a:t>
            </a:r>
            <a:r>
              <a:rPr lang="en-US" sz="4000" b="1" dirty="0">
                <a:latin typeface="Arial" pitchFamily="34" charset="0"/>
                <a:cs typeface="Arial" pitchFamily="34" charset="0"/>
              </a:rPr>
              <a:t> </a:t>
            </a:r>
            <a:r>
              <a:rPr lang="en-US" sz="4000" b="1" dirty="0" err="1">
                <a:latin typeface="Arial" pitchFamily="34" charset="0"/>
                <a:cs typeface="Arial" pitchFamily="34" charset="0"/>
              </a:rPr>
              <a:t>thì</a:t>
            </a:r>
            <a:r>
              <a:rPr lang="en-US" sz="4000" b="1" dirty="0">
                <a:latin typeface="Arial" pitchFamily="34" charset="0"/>
                <a:cs typeface="Arial" pitchFamily="34" charset="0"/>
              </a:rPr>
              <a:t> </a:t>
            </a:r>
            <a:r>
              <a:rPr lang="en-US" sz="4000" b="1" dirty="0" err="1">
                <a:latin typeface="Arial" pitchFamily="34" charset="0"/>
                <a:cs typeface="Arial" pitchFamily="34" charset="0"/>
              </a:rPr>
              <a:t>sau</a:t>
            </a:r>
            <a:r>
              <a:rPr lang="en-US" sz="4000" b="1" dirty="0">
                <a:latin typeface="Arial" pitchFamily="34" charset="0"/>
                <a:cs typeface="Arial" pitchFamily="34" charset="0"/>
              </a:rPr>
              <a:t> 14 </a:t>
            </a:r>
            <a:r>
              <a:rPr lang="en-US" sz="4000" b="1" dirty="0" err="1">
                <a:latin typeface="Arial" pitchFamily="34" charset="0"/>
                <a:cs typeface="Arial" pitchFamily="34" charset="0"/>
              </a:rPr>
              <a:t>ngày</a:t>
            </a:r>
            <a:r>
              <a:rPr lang="en-US" sz="4000" b="1" dirty="0">
                <a:latin typeface="Arial" pitchFamily="34" charset="0"/>
                <a:cs typeface="Arial" pitchFamily="34" charset="0"/>
              </a:rPr>
              <a:t> </a:t>
            </a:r>
            <a:r>
              <a:rPr lang="en-US" sz="4000" b="1" dirty="0" err="1">
                <a:latin typeface="Arial" pitchFamily="34" charset="0"/>
                <a:cs typeface="Arial" pitchFamily="34" charset="0"/>
              </a:rPr>
              <a:t>kể</a:t>
            </a:r>
            <a:r>
              <a:rPr lang="en-US" sz="4000" b="1" dirty="0">
                <a:latin typeface="Arial" pitchFamily="34" charset="0"/>
                <a:cs typeface="Arial" pitchFamily="34" charset="0"/>
              </a:rPr>
              <a:t> </a:t>
            </a:r>
            <a:r>
              <a:rPr lang="en-US" sz="4000" b="1" dirty="0" err="1">
                <a:latin typeface="Arial" pitchFamily="34" charset="0"/>
                <a:cs typeface="Arial" pitchFamily="34" charset="0"/>
              </a:rPr>
              <a:t>từ</a:t>
            </a:r>
            <a:r>
              <a:rPr lang="en-US" sz="4000" b="1" dirty="0">
                <a:latin typeface="Arial" pitchFamily="34" charset="0"/>
                <a:cs typeface="Arial" pitchFamily="34" charset="0"/>
              </a:rPr>
              <a:t> </a:t>
            </a:r>
            <a:r>
              <a:rPr lang="en-US" sz="4000" b="1" dirty="0" err="1">
                <a:latin typeface="Arial" pitchFamily="34" charset="0"/>
                <a:cs typeface="Arial" pitchFamily="34" charset="0"/>
              </a:rPr>
              <a:t>khi</a:t>
            </a:r>
            <a:r>
              <a:rPr lang="en-US" sz="4000" b="1" dirty="0">
                <a:latin typeface="Arial" pitchFamily="34" charset="0"/>
                <a:cs typeface="Arial" pitchFamily="34" charset="0"/>
              </a:rPr>
              <a:t> </a:t>
            </a:r>
            <a:r>
              <a:rPr lang="en-US" sz="4000" b="1" dirty="0" err="1">
                <a:latin typeface="Arial" pitchFamily="34" charset="0"/>
                <a:cs typeface="Arial" pitchFamily="34" charset="0"/>
              </a:rPr>
              <a:t>trứng</a:t>
            </a:r>
            <a:r>
              <a:rPr lang="en-US" sz="4000" b="1" dirty="0">
                <a:latin typeface="Arial" pitchFamily="34" charset="0"/>
                <a:cs typeface="Arial" pitchFamily="34" charset="0"/>
              </a:rPr>
              <a:t> </a:t>
            </a:r>
            <a:r>
              <a:rPr lang="en-US" sz="4000" b="1" dirty="0" err="1">
                <a:latin typeface="Arial" pitchFamily="34" charset="0"/>
                <a:cs typeface="Arial" pitchFamily="34" charset="0"/>
              </a:rPr>
              <a:t>rụng</a:t>
            </a:r>
            <a:r>
              <a:rPr lang="en-US" sz="4000" b="1" dirty="0">
                <a:latin typeface="Arial" pitchFamily="34" charset="0"/>
                <a:cs typeface="Arial" pitchFamily="34" charset="0"/>
              </a:rPr>
              <a:t>, </a:t>
            </a:r>
            <a:r>
              <a:rPr lang="en-US" sz="4000" b="1" dirty="0" err="1">
                <a:latin typeface="Arial" pitchFamily="34" charset="0"/>
                <a:cs typeface="Arial" pitchFamily="34" charset="0"/>
              </a:rPr>
              <a:t>thể</a:t>
            </a:r>
            <a:r>
              <a:rPr lang="en-US" sz="4000" b="1" dirty="0">
                <a:latin typeface="Arial" pitchFamily="34" charset="0"/>
                <a:cs typeface="Arial" pitchFamily="34" charset="0"/>
              </a:rPr>
              <a:t> </a:t>
            </a:r>
            <a:r>
              <a:rPr lang="en-US" sz="4000" b="1" dirty="0" err="1">
                <a:latin typeface="Arial" pitchFamily="34" charset="0"/>
                <a:cs typeface="Arial" pitchFamily="34" charset="0"/>
              </a:rPr>
              <a:t>vàng</a:t>
            </a:r>
            <a:r>
              <a:rPr lang="en-US" sz="4000" b="1" dirty="0">
                <a:latin typeface="Arial" pitchFamily="34" charset="0"/>
                <a:cs typeface="Arial" pitchFamily="34" charset="0"/>
              </a:rPr>
              <a:t> </a:t>
            </a:r>
            <a:r>
              <a:rPr lang="en-US" sz="4000" b="1" dirty="0" err="1">
                <a:latin typeface="Arial" pitchFamily="34" charset="0"/>
                <a:cs typeface="Arial" pitchFamily="34" charset="0"/>
              </a:rPr>
              <a:t>bị</a:t>
            </a:r>
            <a:r>
              <a:rPr lang="en-US" sz="4000" b="1" dirty="0">
                <a:latin typeface="Arial" pitchFamily="34" charset="0"/>
                <a:cs typeface="Arial" pitchFamily="34" charset="0"/>
              </a:rPr>
              <a:t> </a:t>
            </a:r>
            <a:r>
              <a:rPr lang="en-US" sz="4000" b="1" dirty="0" err="1">
                <a:latin typeface="Arial" pitchFamily="34" charset="0"/>
                <a:cs typeface="Arial" pitchFamily="34" charset="0"/>
              </a:rPr>
              <a:t>tiêu</a:t>
            </a:r>
            <a:r>
              <a:rPr lang="en-US" sz="4000" b="1" dirty="0">
                <a:latin typeface="Arial" pitchFamily="34" charset="0"/>
                <a:cs typeface="Arial" pitchFamily="34" charset="0"/>
              </a:rPr>
              <a:t> </a:t>
            </a:r>
            <a:r>
              <a:rPr lang="en-US" sz="4000" b="1" dirty="0" err="1">
                <a:latin typeface="Arial" pitchFamily="34" charset="0"/>
                <a:cs typeface="Arial" pitchFamily="34" charset="0"/>
              </a:rPr>
              <a:t>giảm</a:t>
            </a:r>
            <a:r>
              <a:rPr lang="en-US" sz="4000" b="1" dirty="0">
                <a:latin typeface="Arial" pitchFamily="34" charset="0"/>
                <a:cs typeface="Arial" pitchFamily="34" charset="0"/>
              </a:rPr>
              <a:t> </a:t>
            </a:r>
            <a:r>
              <a:rPr lang="en-US" sz="4000" b="1" dirty="0" err="1">
                <a:latin typeface="Arial" pitchFamily="34" charset="0"/>
                <a:cs typeface="Arial" pitchFamily="34" charset="0"/>
              </a:rPr>
              <a:t>kéo</a:t>
            </a:r>
            <a:r>
              <a:rPr lang="en-US" sz="4000" b="1" dirty="0">
                <a:latin typeface="Arial" pitchFamily="34" charset="0"/>
                <a:cs typeface="Arial" pitchFamily="34" charset="0"/>
              </a:rPr>
              <a:t> </a:t>
            </a:r>
            <a:r>
              <a:rPr lang="en-US" sz="4000" b="1" dirty="0" err="1">
                <a:latin typeface="Arial" pitchFamily="34" charset="0"/>
                <a:cs typeface="Arial" pitchFamily="34" charset="0"/>
              </a:rPr>
              <a:t>theo</a:t>
            </a:r>
            <a:r>
              <a:rPr lang="en-US" sz="4000" b="1" dirty="0">
                <a:latin typeface="Arial" pitchFamily="34" charset="0"/>
                <a:cs typeface="Arial" pitchFamily="34" charset="0"/>
              </a:rPr>
              <a:t> </a:t>
            </a:r>
            <a:r>
              <a:rPr lang="en-US" sz="4000" b="1" dirty="0" err="1">
                <a:latin typeface="Arial" pitchFamily="34" charset="0"/>
                <a:cs typeface="Arial" pitchFamily="34" charset="0"/>
              </a:rPr>
              <a:t>giảm</a:t>
            </a:r>
            <a:r>
              <a:rPr lang="en-US" sz="4000" b="1" dirty="0">
                <a:latin typeface="Arial" pitchFamily="34" charset="0"/>
                <a:cs typeface="Arial" pitchFamily="34" charset="0"/>
              </a:rPr>
              <a:t> </a:t>
            </a:r>
            <a:r>
              <a:rPr lang="en-US" sz="4000" b="1" dirty="0" err="1">
                <a:latin typeface="Arial" pitchFamily="34" charset="0"/>
                <a:cs typeface="Arial" pitchFamily="34" charset="0"/>
              </a:rPr>
              <a:t>nồng</a:t>
            </a:r>
            <a:r>
              <a:rPr lang="en-US" sz="4000" b="1" dirty="0">
                <a:latin typeface="Arial" pitchFamily="34" charset="0"/>
                <a:cs typeface="Arial" pitchFamily="34" charset="0"/>
              </a:rPr>
              <a:t> </a:t>
            </a:r>
            <a:r>
              <a:rPr lang="en-US" sz="4000" b="1" dirty="0" err="1">
                <a:latin typeface="Arial" pitchFamily="34" charset="0"/>
                <a:cs typeface="Arial" pitchFamily="34" charset="0"/>
              </a:rPr>
              <a:t>độ</a:t>
            </a:r>
            <a:r>
              <a:rPr lang="en-US" sz="4000" b="1" dirty="0">
                <a:latin typeface="Arial" pitchFamily="34" charset="0"/>
                <a:cs typeface="Arial" pitchFamily="34" charset="0"/>
              </a:rPr>
              <a:t> hormone progesterone </a:t>
            </a:r>
            <a:r>
              <a:rPr lang="en-US" sz="4000" b="1" dirty="0" err="1">
                <a:latin typeface="Arial" pitchFamily="34" charset="0"/>
                <a:cs typeface="Arial" pitchFamily="34" charset="0"/>
              </a:rPr>
              <a:t>làm</a:t>
            </a:r>
            <a:r>
              <a:rPr lang="en-US" sz="4000" b="1" dirty="0">
                <a:latin typeface="Arial" pitchFamily="34" charset="0"/>
                <a:cs typeface="Arial" pitchFamily="34" charset="0"/>
              </a:rPr>
              <a:t> </a:t>
            </a:r>
            <a:r>
              <a:rPr lang="en-US" sz="4000" b="1" dirty="0" err="1">
                <a:latin typeface="Arial" pitchFamily="34" charset="0"/>
                <a:cs typeface="Arial" pitchFamily="34" charset="0"/>
              </a:rPr>
              <a:t>cho</a:t>
            </a:r>
            <a:r>
              <a:rPr lang="en-US" sz="4000" b="1" dirty="0">
                <a:latin typeface="Arial" pitchFamily="34" charset="0"/>
                <a:cs typeface="Arial" pitchFamily="34" charset="0"/>
              </a:rPr>
              <a:t> </a:t>
            </a:r>
            <a:r>
              <a:rPr lang="en-US" sz="4000" b="1" dirty="0" err="1">
                <a:latin typeface="Arial" pitchFamily="34" charset="0"/>
                <a:cs typeface="Arial" pitchFamily="34" charset="0"/>
              </a:rPr>
              <a:t>lớp</a:t>
            </a:r>
            <a:r>
              <a:rPr lang="en-US" sz="4000" b="1" dirty="0">
                <a:latin typeface="Arial" pitchFamily="34" charset="0"/>
                <a:cs typeface="Arial" pitchFamily="34" charset="0"/>
              </a:rPr>
              <a:t> </a:t>
            </a:r>
            <a:r>
              <a:rPr lang="en-US" sz="4000" b="1" dirty="0" err="1">
                <a:latin typeface="Arial" pitchFamily="34" charset="0"/>
                <a:cs typeface="Arial" pitchFamily="34" charset="0"/>
              </a:rPr>
              <a:t>niêm</a:t>
            </a:r>
            <a:r>
              <a:rPr lang="en-US" sz="4000" b="1" dirty="0">
                <a:latin typeface="Arial" pitchFamily="34" charset="0"/>
                <a:cs typeface="Arial" pitchFamily="34" charset="0"/>
              </a:rPr>
              <a:t> </a:t>
            </a:r>
            <a:r>
              <a:rPr lang="en-US" sz="4000" b="1" dirty="0" err="1">
                <a:latin typeface="Arial" pitchFamily="34" charset="0"/>
                <a:cs typeface="Arial" pitchFamily="34" charset="0"/>
              </a:rPr>
              <a:t>mạc</a:t>
            </a:r>
            <a:r>
              <a:rPr lang="en-US" sz="4000" b="1" dirty="0">
                <a:latin typeface="Arial" pitchFamily="34" charset="0"/>
                <a:cs typeface="Arial" pitchFamily="34" charset="0"/>
              </a:rPr>
              <a:t> bong </a:t>
            </a:r>
            <a:r>
              <a:rPr lang="en-US" sz="4000" b="1" dirty="0" err="1">
                <a:latin typeface="Arial" pitchFamily="34" charset="0"/>
                <a:cs typeface="Arial" pitchFamily="34" charset="0"/>
              </a:rPr>
              <a:t>ra</a:t>
            </a:r>
            <a:r>
              <a:rPr lang="en-US" sz="4000" b="1" dirty="0">
                <a:latin typeface="Arial" pitchFamily="34" charset="0"/>
                <a:cs typeface="Arial" pitchFamily="34" charset="0"/>
              </a:rPr>
              <a:t>, </a:t>
            </a:r>
            <a:r>
              <a:rPr lang="en-US" sz="4000" b="1" dirty="0" err="1">
                <a:latin typeface="Arial" pitchFamily="34" charset="0"/>
                <a:cs typeface="Arial" pitchFamily="34" charset="0"/>
              </a:rPr>
              <a:t>gây</a:t>
            </a:r>
            <a:r>
              <a:rPr lang="en-US" sz="4000" b="1" dirty="0">
                <a:latin typeface="Arial" pitchFamily="34" charset="0"/>
                <a:cs typeface="Arial" pitchFamily="34" charset="0"/>
              </a:rPr>
              <a:t> </a:t>
            </a:r>
            <a:r>
              <a:rPr lang="en-US" sz="4000" b="1" dirty="0" err="1">
                <a:latin typeface="Arial" pitchFamily="34" charset="0"/>
                <a:cs typeface="Arial" pitchFamily="34" charset="0"/>
              </a:rPr>
              <a:t>đứt</a:t>
            </a:r>
            <a:r>
              <a:rPr lang="en-US" sz="4000" b="1" dirty="0">
                <a:latin typeface="Arial" pitchFamily="34" charset="0"/>
                <a:cs typeface="Arial" pitchFamily="34" charset="0"/>
              </a:rPr>
              <a:t> </a:t>
            </a:r>
            <a:r>
              <a:rPr lang="en-US" sz="4000" b="1" dirty="0" err="1">
                <a:latin typeface="Arial" pitchFamily="34" charset="0"/>
                <a:cs typeface="Arial" pitchFamily="34" charset="0"/>
              </a:rPr>
              <a:t>mạch</a:t>
            </a:r>
            <a:r>
              <a:rPr lang="en-US" sz="4000" b="1" dirty="0">
                <a:latin typeface="Arial" pitchFamily="34" charset="0"/>
                <a:cs typeface="Arial" pitchFamily="34" charset="0"/>
              </a:rPr>
              <a:t> </a:t>
            </a:r>
            <a:r>
              <a:rPr lang="en-US" sz="4000" b="1" dirty="0" err="1">
                <a:latin typeface="Arial" pitchFamily="34" charset="0"/>
                <a:cs typeface="Arial" pitchFamily="34" charset="0"/>
              </a:rPr>
              <a:t>máu</a:t>
            </a:r>
            <a:r>
              <a:rPr lang="en-US" sz="4000" b="1" dirty="0">
                <a:latin typeface="Arial" pitchFamily="34" charset="0"/>
                <a:cs typeface="Arial" pitchFamily="34" charset="0"/>
              </a:rPr>
              <a:t> </a:t>
            </a:r>
            <a:r>
              <a:rPr lang="en-US" sz="4000" b="1" dirty="0" err="1">
                <a:latin typeface="Arial" pitchFamily="34" charset="0"/>
                <a:cs typeface="Arial" pitchFamily="34" charset="0"/>
              </a:rPr>
              <a:t>và</a:t>
            </a:r>
            <a:r>
              <a:rPr lang="en-US" sz="4000" b="1" dirty="0">
                <a:latin typeface="Arial" pitchFamily="34" charset="0"/>
                <a:cs typeface="Arial" pitchFamily="34" charset="0"/>
              </a:rPr>
              <a:t> </a:t>
            </a:r>
            <a:r>
              <a:rPr lang="en-US" sz="4000" b="1" dirty="0" err="1">
                <a:latin typeface="Arial" pitchFamily="34" charset="0"/>
                <a:cs typeface="Arial" pitchFamily="34" charset="0"/>
              </a:rPr>
              <a:t>chảy</a:t>
            </a:r>
            <a:r>
              <a:rPr lang="en-US" sz="4000" b="1" dirty="0">
                <a:latin typeface="Arial" pitchFamily="34" charset="0"/>
                <a:cs typeface="Arial" pitchFamily="34" charset="0"/>
              </a:rPr>
              <a:t> </a:t>
            </a:r>
            <a:r>
              <a:rPr lang="en-US" sz="4000" b="1" dirty="0" err="1">
                <a:latin typeface="Arial" pitchFamily="34" charset="0"/>
                <a:cs typeface="Arial" pitchFamily="34" charset="0"/>
              </a:rPr>
              <a:t>máu</a:t>
            </a:r>
            <a:r>
              <a:rPr lang="en-US" sz="4000" b="1" dirty="0" smtClean="0">
                <a:latin typeface="Arial" pitchFamily="34" charset="0"/>
                <a:cs typeface="Arial" pitchFamily="34" charset="0"/>
              </a:rPr>
              <a:t>.</a:t>
            </a:r>
            <a:endParaRPr lang="en-US" sz="4000" b="1" dirty="0">
              <a:latin typeface="Arial" pitchFamily="34" charset="0"/>
              <a:cs typeface="Arial" pitchFamily="34" charset="0"/>
            </a:endParaRPr>
          </a:p>
        </p:txBody>
      </p:sp>
      <p:sp>
        <p:nvSpPr>
          <p:cNvPr id="4" name="Title 3"/>
          <p:cNvSpPr>
            <a:spLocks noGrp="1"/>
          </p:cNvSpPr>
          <p:nvPr>
            <p:ph type="title"/>
          </p:nvPr>
        </p:nvSpPr>
        <p:spPr/>
        <p:txBody>
          <a:bodyPr/>
          <a:lstStyle/>
          <a:p>
            <a:endParaRPr lang="en-US" dirty="0"/>
          </a:p>
        </p:txBody>
      </p:sp>
    </p:spTree>
    <p:extLst>
      <p:ext uri="{BB962C8B-B14F-4D97-AF65-F5344CB8AC3E}">
        <p14:creationId xmlns:p14="http://schemas.microsoft.com/office/powerpoint/2010/main" val="358795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Arial" pitchFamily="34" charset="0"/>
                <a:cs typeface="Arial" pitchFamily="34" charset="0"/>
              </a:rPr>
              <a:t>Nhiệm</a:t>
            </a:r>
            <a:r>
              <a:rPr lang="en-US" sz="4200" u="sng" dirty="0">
                <a:solidFill>
                  <a:srgbClr val="C00000"/>
                </a:solidFill>
                <a:latin typeface="Arial" pitchFamily="34" charset="0"/>
                <a:cs typeface="Arial" pitchFamily="34" charset="0"/>
              </a:rPr>
              <a:t> </a:t>
            </a:r>
            <a:r>
              <a:rPr lang="en-US" sz="4200" u="sng" dirty="0" err="1">
                <a:solidFill>
                  <a:srgbClr val="C00000"/>
                </a:solidFill>
                <a:latin typeface="Arial" pitchFamily="34" charset="0"/>
                <a:cs typeface="Arial" pitchFamily="34" charset="0"/>
              </a:rPr>
              <a:t>vụ</a:t>
            </a:r>
            <a:r>
              <a:rPr lang="en-US" sz="4200" u="sng" dirty="0">
                <a:solidFill>
                  <a:srgbClr val="C00000"/>
                </a:solidFill>
                <a:latin typeface="Arial" pitchFamily="34" charset="0"/>
                <a:cs typeface="Arial" pitchFamily="34" charset="0"/>
              </a:rPr>
              <a:t> </a:t>
            </a:r>
            <a:r>
              <a:rPr lang="en-US" sz="4200" u="sng" dirty="0" err="1">
                <a:solidFill>
                  <a:srgbClr val="C00000"/>
                </a:solidFill>
                <a:latin typeface="Arial" pitchFamily="34" charset="0"/>
                <a:cs typeface="Arial" pitchFamily="34" charset="0"/>
              </a:rPr>
              <a:t>học</a:t>
            </a:r>
            <a:r>
              <a:rPr lang="en-US" sz="4200" u="sng" dirty="0">
                <a:solidFill>
                  <a:srgbClr val="C00000"/>
                </a:solidFill>
                <a:latin typeface="Arial" pitchFamily="34" charset="0"/>
                <a:cs typeface="Arial" pitchFamily="34" charset="0"/>
              </a:rPr>
              <a:t> </a:t>
            </a:r>
            <a:r>
              <a:rPr lang="en-US" sz="4200" u="sng" dirty="0" err="1">
                <a:solidFill>
                  <a:srgbClr val="C00000"/>
                </a:solidFill>
                <a:latin typeface="Arial" pitchFamily="34" charset="0"/>
                <a:cs typeface="Arial" pitchFamily="34" charset="0"/>
              </a:rPr>
              <a:t>tập</a:t>
            </a:r>
            <a:endParaRPr lang="en-US" sz="4200" u="sng" dirty="0">
              <a:solidFill>
                <a:srgbClr val="C00000"/>
              </a:solidFill>
              <a:latin typeface="Arial" pitchFamily="34" charset="0"/>
              <a:cs typeface="Arial" pitchFamily="34" charset="0"/>
            </a:endParaRPr>
          </a:p>
        </p:txBody>
      </p:sp>
      <p:sp>
        <p:nvSpPr>
          <p:cNvPr id="9" name="TextBox 8"/>
          <p:cNvSpPr txBox="1"/>
          <p:nvPr/>
        </p:nvSpPr>
        <p:spPr>
          <a:xfrm>
            <a:off x="9486900" y="1054294"/>
            <a:ext cx="8343900" cy="6294031"/>
          </a:xfrm>
          <a:prstGeom prst="rect">
            <a:avLst/>
          </a:prstGeom>
          <a:noFill/>
        </p:spPr>
        <p:txBody>
          <a:bodyPr wrap="square" lIns="137160" tIns="68580" rIns="137160" bIns="68580" rtlCol="0">
            <a:spAutoFit/>
          </a:bodyPr>
          <a:lstStyle/>
          <a:p>
            <a:r>
              <a:rPr lang="en-US" sz="4000" i="1" dirty="0" smtClean="0">
                <a:solidFill>
                  <a:srgbClr val="0070C0"/>
                </a:solidFill>
                <a:latin typeface="Arial" pitchFamily="34" charset="0"/>
                <a:ea typeface="Tiffany" pitchFamily="18" charset="0"/>
                <a:cs typeface="Arial" pitchFamily="34" charset="0"/>
              </a:rPr>
              <a:t> </a:t>
            </a:r>
            <a:r>
              <a:rPr lang="en-US" sz="4000" b="1" dirty="0" smtClean="0">
                <a:solidFill>
                  <a:srgbClr val="0070C0"/>
                </a:solidFill>
                <a:latin typeface="Arial" pitchFamily="34" charset="0"/>
                <a:ea typeface="Tiffany" pitchFamily="18" charset="0"/>
                <a:cs typeface="Arial" pitchFamily="34" charset="0"/>
              </a:rPr>
              <a:t>⃰ </a:t>
            </a:r>
            <a:r>
              <a:rPr lang="en-US" sz="4000" b="1" dirty="0" err="1" smtClean="0">
                <a:solidFill>
                  <a:srgbClr val="0070C0"/>
                </a:solidFill>
                <a:latin typeface="Arial" pitchFamily="34" charset="0"/>
                <a:ea typeface="Tiffany" pitchFamily="18" charset="0"/>
                <a:cs typeface="Arial" pitchFamily="34" charset="0"/>
              </a:rPr>
              <a:t>Quan</a:t>
            </a:r>
            <a:r>
              <a:rPr lang="en-US" sz="4000" b="1" dirty="0" smtClean="0">
                <a:solidFill>
                  <a:srgbClr val="0070C0"/>
                </a:solidFill>
                <a:latin typeface="Arial" pitchFamily="34" charset="0"/>
                <a:ea typeface="Tiffany" pitchFamily="18" charset="0"/>
                <a:cs typeface="Arial" pitchFamily="34" charset="0"/>
              </a:rPr>
              <a:t> </a:t>
            </a:r>
            <a:r>
              <a:rPr lang="en-US" sz="4000" b="1" dirty="0" err="1" smtClean="0">
                <a:solidFill>
                  <a:srgbClr val="0070C0"/>
                </a:solidFill>
                <a:latin typeface="Arial" pitchFamily="34" charset="0"/>
                <a:ea typeface="Tiffany" pitchFamily="18" charset="0"/>
                <a:cs typeface="Arial" pitchFamily="34" charset="0"/>
              </a:rPr>
              <a:t>sát</a:t>
            </a:r>
            <a:r>
              <a:rPr lang="en-US" sz="4000" b="1" dirty="0" smtClean="0">
                <a:solidFill>
                  <a:srgbClr val="0070C0"/>
                </a:solidFill>
                <a:latin typeface="Arial" pitchFamily="34" charset="0"/>
                <a:ea typeface="Tiffany" pitchFamily="18" charset="0"/>
                <a:cs typeface="Arial" pitchFamily="34" charset="0"/>
              </a:rPr>
              <a:t> video</a:t>
            </a:r>
          </a:p>
          <a:p>
            <a:r>
              <a:rPr lang="en-US" sz="4000" b="1" dirty="0" smtClean="0">
                <a:solidFill>
                  <a:srgbClr val="0070C0"/>
                </a:solidFill>
                <a:latin typeface="Arial" pitchFamily="34" charset="0"/>
                <a:ea typeface="Tiffany" pitchFamily="18" charset="0"/>
                <a:cs typeface="Arial" pitchFamily="34" charset="0"/>
              </a:rPr>
              <a:t>* </a:t>
            </a:r>
            <a:r>
              <a:rPr lang="en-US" sz="4000" b="1" dirty="0" err="1" smtClean="0">
                <a:solidFill>
                  <a:srgbClr val="0070C0"/>
                </a:solidFill>
                <a:latin typeface="Arial" pitchFamily="34" charset="0"/>
                <a:ea typeface="Tiffany" pitchFamily="18" charset="0"/>
                <a:cs typeface="Arial" pitchFamily="34" charset="0"/>
              </a:rPr>
              <a:t>Trả</a:t>
            </a:r>
            <a:r>
              <a:rPr lang="en-US" sz="4000" b="1" dirty="0" smtClean="0">
                <a:solidFill>
                  <a:srgbClr val="0070C0"/>
                </a:solidFill>
                <a:latin typeface="Arial" pitchFamily="34" charset="0"/>
                <a:ea typeface="Tiffany" pitchFamily="18" charset="0"/>
                <a:cs typeface="Arial" pitchFamily="34" charset="0"/>
              </a:rPr>
              <a:t> </a:t>
            </a:r>
            <a:r>
              <a:rPr lang="en-US" sz="4000" b="1" dirty="0" err="1" smtClean="0">
                <a:solidFill>
                  <a:srgbClr val="0070C0"/>
                </a:solidFill>
                <a:latin typeface="Arial" pitchFamily="34" charset="0"/>
                <a:ea typeface="Tiffany" pitchFamily="18" charset="0"/>
                <a:cs typeface="Arial" pitchFamily="34" charset="0"/>
              </a:rPr>
              <a:t>lời</a:t>
            </a:r>
            <a:r>
              <a:rPr lang="en-US" sz="4000" b="1" dirty="0" smtClean="0">
                <a:solidFill>
                  <a:srgbClr val="0070C0"/>
                </a:solidFill>
                <a:latin typeface="Arial" pitchFamily="34" charset="0"/>
                <a:ea typeface="Tiffany" pitchFamily="18" charset="0"/>
                <a:cs typeface="Arial" pitchFamily="34" charset="0"/>
              </a:rPr>
              <a:t> </a:t>
            </a:r>
            <a:r>
              <a:rPr lang="en-US" sz="4000" b="1" dirty="0" err="1" smtClean="0">
                <a:solidFill>
                  <a:srgbClr val="0070C0"/>
                </a:solidFill>
                <a:latin typeface="Arial" pitchFamily="34" charset="0"/>
                <a:ea typeface="Tiffany" pitchFamily="18" charset="0"/>
                <a:cs typeface="Arial" pitchFamily="34" charset="0"/>
              </a:rPr>
              <a:t>các</a:t>
            </a:r>
            <a:r>
              <a:rPr lang="en-US" sz="4000" b="1" dirty="0" smtClean="0">
                <a:solidFill>
                  <a:srgbClr val="0070C0"/>
                </a:solidFill>
                <a:latin typeface="Arial" pitchFamily="34" charset="0"/>
                <a:ea typeface="Tiffany" pitchFamily="18" charset="0"/>
                <a:cs typeface="Arial" pitchFamily="34" charset="0"/>
              </a:rPr>
              <a:t> </a:t>
            </a:r>
            <a:r>
              <a:rPr lang="en-US" sz="4000" b="1" dirty="0" err="1" smtClean="0">
                <a:solidFill>
                  <a:srgbClr val="0070C0"/>
                </a:solidFill>
                <a:latin typeface="Arial" pitchFamily="34" charset="0"/>
                <a:ea typeface="Tiffany" pitchFamily="18" charset="0"/>
                <a:cs typeface="Arial" pitchFamily="34" charset="0"/>
              </a:rPr>
              <a:t>câu</a:t>
            </a:r>
            <a:r>
              <a:rPr lang="en-US" sz="4000" b="1" dirty="0" smtClean="0">
                <a:solidFill>
                  <a:srgbClr val="0070C0"/>
                </a:solidFill>
                <a:latin typeface="Arial" pitchFamily="34" charset="0"/>
                <a:ea typeface="Tiffany" pitchFamily="18" charset="0"/>
                <a:cs typeface="Arial" pitchFamily="34" charset="0"/>
              </a:rPr>
              <a:t> </a:t>
            </a:r>
            <a:r>
              <a:rPr lang="en-US" sz="4000" b="1" dirty="0" err="1" smtClean="0">
                <a:solidFill>
                  <a:srgbClr val="0070C0"/>
                </a:solidFill>
                <a:latin typeface="Arial" pitchFamily="34" charset="0"/>
                <a:ea typeface="Tiffany" pitchFamily="18" charset="0"/>
                <a:cs typeface="Arial" pitchFamily="34" charset="0"/>
              </a:rPr>
              <a:t>hỏi</a:t>
            </a:r>
            <a:r>
              <a:rPr lang="en-US" sz="4000" b="1" dirty="0" smtClean="0">
                <a:solidFill>
                  <a:srgbClr val="0070C0"/>
                </a:solidFill>
                <a:latin typeface="Arial" pitchFamily="34" charset="0"/>
                <a:ea typeface="Tiffany" pitchFamily="18" charset="0"/>
                <a:cs typeface="Arial" pitchFamily="34" charset="0"/>
              </a:rPr>
              <a:t> </a:t>
            </a:r>
            <a:r>
              <a:rPr lang="en-US" sz="4000" b="1" dirty="0" err="1" smtClean="0">
                <a:solidFill>
                  <a:srgbClr val="0070C0"/>
                </a:solidFill>
                <a:latin typeface="Arial" pitchFamily="34" charset="0"/>
                <a:ea typeface="Tiffany" pitchFamily="18" charset="0"/>
                <a:cs typeface="Arial" pitchFamily="34" charset="0"/>
              </a:rPr>
              <a:t>sau</a:t>
            </a:r>
            <a:r>
              <a:rPr lang="en-US" sz="4000" b="1" dirty="0" smtClean="0">
                <a:solidFill>
                  <a:srgbClr val="0070C0"/>
                </a:solidFill>
                <a:latin typeface="Arial" pitchFamily="34" charset="0"/>
                <a:ea typeface="Tiffany" pitchFamily="18" charset="0"/>
                <a:cs typeface="Arial" pitchFamily="34" charset="0"/>
              </a:rPr>
              <a:t>:</a:t>
            </a:r>
          </a:p>
          <a:p>
            <a:pPr marL="742950" indent="-742950">
              <a:buFont typeface="+mj-lt"/>
              <a:buAutoNum type="arabicPeriod"/>
            </a:pPr>
            <a:r>
              <a:rPr lang="vi-VN" sz="4000" i="1" dirty="0" smtClean="0">
                <a:solidFill>
                  <a:srgbClr val="0070C0"/>
                </a:solidFill>
                <a:latin typeface="Arial" pitchFamily="34" charset="0"/>
                <a:ea typeface="Tiffany" pitchFamily="18" charset="0"/>
                <a:cs typeface="Arial" pitchFamily="34" charset="0"/>
              </a:rPr>
              <a:t>Mang </a:t>
            </a:r>
            <a:r>
              <a:rPr lang="vi-VN" sz="4000" i="1" dirty="0">
                <a:solidFill>
                  <a:srgbClr val="0070C0"/>
                </a:solidFill>
                <a:latin typeface="Arial" pitchFamily="34" charset="0"/>
                <a:ea typeface="Tiffany" pitchFamily="18" charset="0"/>
                <a:cs typeface="Arial" pitchFamily="34" charset="0"/>
              </a:rPr>
              <a:t>thai ở tuổi vị thành viên có tác động tiêu cực như thế </a:t>
            </a:r>
            <a:r>
              <a:rPr lang="vi-VN" sz="4000" i="1" dirty="0" smtClean="0">
                <a:solidFill>
                  <a:srgbClr val="0070C0"/>
                </a:solidFill>
                <a:latin typeface="Arial" pitchFamily="34" charset="0"/>
                <a:ea typeface="Tiffany" pitchFamily="18" charset="0"/>
                <a:cs typeface="Arial" pitchFamily="34" charset="0"/>
              </a:rPr>
              <a:t>nào?</a:t>
            </a:r>
            <a:endParaRPr lang="en-US" sz="4000" i="1" dirty="0" smtClean="0">
              <a:solidFill>
                <a:srgbClr val="0070C0"/>
              </a:solidFill>
              <a:latin typeface="Arial" pitchFamily="34" charset="0"/>
              <a:ea typeface="Tiffany" pitchFamily="18" charset="0"/>
              <a:cs typeface="Arial" pitchFamily="34" charset="0"/>
            </a:endParaRPr>
          </a:p>
          <a:p>
            <a:pPr marL="742950" indent="-742950">
              <a:buFont typeface="+mj-lt"/>
              <a:buAutoNum type="arabicPeriod"/>
            </a:pPr>
            <a:r>
              <a:rPr lang="en-US" sz="4000" i="1" dirty="0" err="1" smtClean="0">
                <a:solidFill>
                  <a:srgbClr val="0070C0"/>
                </a:solidFill>
                <a:latin typeface="Arial" pitchFamily="34" charset="0"/>
                <a:ea typeface="Tiffany" pitchFamily="18" charset="0"/>
                <a:cs typeface="Arial" pitchFamily="34" charset="0"/>
              </a:rPr>
              <a:t>Nguyên</a:t>
            </a:r>
            <a:r>
              <a:rPr lang="en-US" sz="4000" i="1" dirty="0" smtClean="0">
                <a:solidFill>
                  <a:srgbClr val="0070C0"/>
                </a:solidFill>
                <a:latin typeface="Arial" pitchFamily="34" charset="0"/>
                <a:ea typeface="Tiffany" pitchFamily="18" charset="0"/>
                <a:cs typeface="Arial" pitchFamily="34" charset="0"/>
              </a:rPr>
              <a:t> </a:t>
            </a:r>
            <a:r>
              <a:rPr lang="en-US" sz="4000" i="1" dirty="0" err="1">
                <a:solidFill>
                  <a:srgbClr val="0070C0"/>
                </a:solidFill>
                <a:latin typeface="Arial" pitchFamily="34" charset="0"/>
                <a:ea typeface="Tiffany" pitchFamily="18" charset="0"/>
                <a:cs typeface="Arial" pitchFamily="34" charset="0"/>
              </a:rPr>
              <a:t>tắc</a:t>
            </a:r>
            <a:r>
              <a:rPr lang="en-US" sz="4000" i="1" dirty="0">
                <a:solidFill>
                  <a:srgbClr val="0070C0"/>
                </a:solidFill>
                <a:latin typeface="Arial" pitchFamily="34" charset="0"/>
                <a:ea typeface="Tiffany" pitchFamily="18" charset="0"/>
                <a:cs typeface="Arial" pitchFamily="34" charset="0"/>
              </a:rPr>
              <a:t> </a:t>
            </a:r>
            <a:r>
              <a:rPr lang="en-US" sz="4000" i="1" dirty="0" err="1">
                <a:solidFill>
                  <a:srgbClr val="0070C0"/>
                </a:solidFill>
                <a:latin typeface="Arial" pitchFamily="34" charset="0"/>
                <a:ea typeface="Tiffany" pitchFamily="18" charset="0"/>
                <a:cs typeface="Arial" pitchFamily="34" charset="0"/>
              </a:rPr>
              <a:t>tránh</a:t>
            </a:r>
            <a:r>
              <a:rPr lang="en-US" sz="4000" i="1" dirty="0">
                <a:solidFill>
                  <a:srgbClr val="0070C0"/>
                </a:solidFill>
                <a:latin typeface="Arial" pitchFamily="34" charset="0"/>
                <a:ea typeface="Tiffany" pitchFamily="18" charset="0"/>
                <a:cs typeface="Arial" pitchFamily="34" charset="0"/>
              </a:rPr>
              <a:t> </a:t>
            </a:r>
            <a:r>
              <a:rPr lang="en-US" sz="4000" i="1" dirty="0" err="1">
                <a:solidFill>
                  <a:srgbClr val="0070C0"/>
                </a:solidFill>
                <a:latin typeface="Arial" pitchFamily="34" charset="0"/>
                <a:ea typeface="Tiffany" pitchFamily="18" charset="0"/>
                <a:cs typeface="Arial" pitchFamily="34" charset="0"/>
              </a:rPr>
              <a:t>thai</a:t>
            </a:r>
            <a:r>
              <a:rPr lang="en-US" sz="4000" i="1" dirty="0">
                <a:solidFill>
                  <a:srgbClr val="0070C0"/>
                </a:solidFill>
                <a:latin typeface="Arial" pitchFamily="34" charset="0"/>
                <a:ea typeface="Tiffany" pitchFamily="18" charset="0"/>
                <a:cs typeface="Arial" pitchFamily="34" charset="0"/>
              </a:rPr>
              <a:t> </a:t>
            </a:r>
            <a:r>
              <a:rPr lang="en-US" sz="4000" i="1" dirty="0" err="1">
                <a:solidFill>
                  <a:srgbClr val="0070C0"/>
                </a:solidFill>
                <a:latin typeface="Arial" pitchFamily="34" charset="0"/>
                <a:ea typeface="Tiffany" pitchFamily="18" charset="0"/>
                <a:cs typeface="Arial" pitchFamily="34" charset="0"/>
              </a:rPr>
              <a:t>là</a:t>
            </a:r>
            <a:r>
              <a:rPr lang="en-US" sz="4000" i="1" dirty="0">
                <a:solidFill>
                  <a:srgbClr val="0070C0"/>
                </a:solidFill>
                <a:latin typeface="Arial" pitchFamily="34" charset="0"/>
                <a:ea typeface="Tiffany" pitchFamily="18" charset="0"/>
                <a:cs typeface="Arial" pitchFamily="34" charset="0"/>
              </a:rPr>
              <a:t> </a:t>
            </a:r>
            <a:r>
              <a:rPr lang="en-US" sz="4000" i="1" dirty="0" err="1" smtClean="0">
                <a:solidFill>
                  <a:srgbClr val="0070C0"/>
                </a:solidFill>
                <a:latin typeface="Arial" pitchFamily="34" charset="0"/>
                <a:ea typeface="Tiffany" pitchFamily="18" charset="0"/>
                <a:cs typeface="Arial" pitchFamily="34" charset="0"/>
              </a:rPr>
              <a:t>gì</a:t>
            </a:r>
            <a:r>
              <a:rPr lang="en-US" sz="4000" i="1" dirty="0" smtClean="0">
                <a:solidFill>
                  <a:srgbClr val="0070C0"/>
                </a:solidFill>
                <a:latin typeface="Arial" pitchFamily="34" charset="0"/>
                <a:ea typeface="Tiffany" pitchFamily="18" charset="0"/>
                <a:cs typeface="Arial" pitchFamily="34" charset="0"/>
              </a:rPr>
              <a:t>?</a:t>
            </a:r>
          </a:p>
          <a:p>
            <a:pPr marL="742950" indent="-742950">
              <a:buFont typeface="+mj-lt"/>
              <a:buAutoNum type="arabicPeriod"/>
            </a:pPr>
            <a:r>
              <a:rPr lang="en-US" sz="4000" i="1" dirty="0">
                <a:solidFill>
                  <a:srgbClr val="0070C0"/>
                </a:solidFill>
                <a:latin typeface="Arial" pitchFamily="34" charset="0"/>
                <a:ea typeface="Tiffany" pitchFamily="18" charset="0"/>
                <a:cs typeface="Arial" pitchFamily="34" charset="0"/>
              </a:rPr>
              <a:t>N</a:t>
            </a:r>
            <a:r>
              <a:rPr lang="vi-VN" sz="4000" i="1" dirty="0" smtClean="0">
                <a:solidFill>
                  <a:srgbClr val="0070C0"/>
                </a:solidFill>
                <a:latin typeface="Arial" pitchFamily="34" charset="0"/>
                <a:ea typeface="Tiffany" pitchFamily="18" charset="0"/>
                <a:cs typeface="Arial" pitchFamily="34" charset="0"/>
              </a:rPr>
              <a:t>êu </a:t>
            </a:r>
            <a:r>
              <a:rPr lang="vi-VN" sz="4000" i="1" dirty="0">
                <a:solidFill>
                  <a:srgbClr val="0070C0"/>
                </a:solidFill>
                <a:latin typeface="Arial" pitchFamily="34" charset="0"/>
                <a:ea typeface="Tiffany" pitchFamily="18" charset="0"/>
                <a:cs typeface="Arial" pitchFamily="34" charset="0"/>
              </a:rPr>
              <a:t>các biện pháp tránh thai thông qua hiểu biết của </a:t>
            </a:r>
            <a:r>
              <a:rPr lang="vi-VN" sz="4000" i="1" dirty="0" smtClean="0">
                <a:solidFill>
                  <a:srgbClr val="0070C0"/>
                </a:solidFill>
                <a:latin typeface="Arial" pitchFamily="34" charset="0"/>
                <a:ea typeface="Tiffany" pitchFamily="18" charset="0"/>
                <a:cs typeface="Arial" pitchFamily="34" charset="0"/>
              </a:rPr>
              <a:t>em.</a:t>
            </a:r>
            <a:endParaRPr lang="en-US" sz="4000" i="1" dirty="0" smtClean="0">
              <a:solidFill>
                <a:srgbClr val="0070C0"/>
              </a:solidFill>
              <a:latin typeface="Arial" pitchFamily="34" charset="0"/>
              <a:ea typeface="Tiffany" pitchFamily="18" charset="0"/>
              <a:cs typeface="Arial" pitchFamily="34" charset="0"/>
            </a:endParaRPr>
          </a:p>
          <a:p>
            <a:pPr marL="742950" indent="-742950">
              <a:buFont typeface="+mj-lt"/>
              <a:buAutoNum type="arabicPeriod"/>
            </a:pPr>
            <a:r>
              <a:rPr lang="vi-VN" sz="4000" i="1" dirty="0" smtClean="0">
                <a:solidFill>
                  <a:srgbClr val="0070C0"/>
                </a:solidFill>
                <a:latin typeface="Arial" pitchFamily="34" charset="0"/>
                <a:ea typeface="Tiffany" pitchFamily="18" charset="0"/>
                <a:cs typeface="Arial" pitchFamily="34" charset="0"/>
              </a:rPr>
              <a:t>Tác </a:t>
            </a:r>
            <a:r>
              <a:rPr lang="vi-VN" sz="4000" i="1" dirty="0">
                <a:solidFill>
                  <a:srgbClr val="0070C0"/>
                </a:solidFill>
                <a:latin typeface="Arial" pitchFamily="34" charset="0"/>
                <a:ea typeface="Tiffany" pitchFamily="18" charset="0"/>
                <a:cs typeface="Arial" pitchFamily="34" charset="0"/>
              </a:rPr>
              <a:t>dụng của các biện pháp tránh thai đó là gì?</a:t>
            </a:r>
            <a:endParaRPr lang="en-US" sz="4000" i="1" dirty="0">
              <a:solidFill>
                <a:srgbClr val="0070C0"/>
              </a:solidFill>
              <a:latin typeface="Arial" pitchFamily="34" charset="0"/>
              <a:ea typeface="Tiffany" pitchFamily="18" charset="0"/>
              <a:cs typeface="Arial" pitchFamily="34" charset="0"/>
            </a:endParaRPr>
          </a:p>
          <a:p>
            <a:r>
              <a:rPr lang="en-US" sz="4000" b="1" i="1" dirty="0" smtClean="0">
                <a:solidFill>
                  <a:srgbClr val="7030A0"/>
                </a:solidFill>
                <a:latin typeface="Arial" pitchFamily="34" charset="0"/>
                <a:ea typeface="Tiffany" pitchFamily="18" charset="0"/>
                <a:cs typeface="Arial" pitchFamily="34" charset="0"/>
              </a:rPr>
              <a:t> </a:t>
            </a:r>
            <a:r>
              <a:rPr lang="en-US" sz="4000" b="1" i="1" dirty="0">
                <a:solidFill>
                  <a:srgbClr val="7030A0"/>
                </a:solidFill>
                <a:latin typeface="Arial" pitchFamily="34" charset="0"/>
                <a:ea typeface="Tiffany" pitchFamily="18" charset="0"/>
                <a:cs typeface="Arial" pitchFamily="34" charset="0"/>
              </a:rPr>
              <a:t>⃰ </a:t>
            </a:r>
            <a:r>
              <a:rPr lang="en-US" sz="4000" b="1" i="1" dirty="0" err="1">
                <a:solidFill>
                  <a:srgbClr val="7030A0"/>
                </a:solidFill>
                <a:latin typeface="Arial" pitchFamily="34" charset="0"/>
                <a:ea typeface="Tiffany" pitchFamily="18" charset="0"/>
                <a:cs typeface="Arial" pitchFamily="34" charset="0"/>
              </a:rPr>
              <a:t>Thời</a:t>
            </a:r>
            <a:r>
              <a:rPr lang="en-US" sz="4000" b="1" i="1" dirty="0">
                <a:solidFill>
                  <a:srgbClr val="7030A0"/>
                </a:solidFill>
                <a:latin typeface="Arial" pitchFamily="34" charset="0"/>
                <a:ea typeface="Tiffany" pitchFamily="18" charset="0"/>
                <a:cs typeface="Arial" pitchFamily="34" charset="0"/>
              </a:rPr>
              <a:t> </a:t>
            </a:r>
            <a:r>
              <a:rPr lang="en-US" sz="4000" b="1" i="1" dirty="0" err="1">
                <a:solidFill>
                  <a:srgbClr val="7030A0"/>
                </a:solidFill>
                <a:latin typeface="Arial" pitchFamily="34" charset="0"/>
                <a:ea typeface="Tiffany" pitchFamily="18" charset="0"/>
                <a:cs typeface="Arial" pitchFamily="34" charset="0"/>
              </a:rPr>
              <a:t>gian</a:t>
            </a:r>
            <a:r>
              <a:rPr lang="en-US" sz="4000" b="1" i="1" dirty="0">
                <a:solidFill>
                  <a:srgbClr val="7030A0"/>
                </a:solidFill>
                <a:latin typeface="Arial" pitchFamily="34" charset="0"/>
                <a:ea typeface="Tiffany" pitchFamily="18" charset="0"/>
                <a:cs typeface="Arial" pitchFamily="34" charset="0"/>
              </a:rPr>
              <a:t>: </a:t>
            </a:r>
            <a:r>
              <a:rPr lang="en-US" sz="4000" b="1" i="1" dirty="0" smtClean="0">
                <a:solidFill>
                  <a:srgbClr val="7030A0"/>
                </a:solidFill>
                <a:latin typeface="Arial" pitchFamily="34" charset="0"/>
                <a:ea typeface="Tiffany" pitchFamily="18" charset="0"/>
                <a:cs typeface="Arial" pitchFamily="34" charset="0"/>
              </a:rPr>
              <a:t>10 </a:t>
            </a:r>
            <a:r>
              <a:rPr lang="en-US" sz="4000" b="1" i="1" dirty="0" err="1" smtClean="0">
                <a:solidFill>
                  <a:srgbClr val="7030A0"/>
                </a:solidFill>
                <a:latin typeface="Arial" pitchFamily="34" charset="0"/>
                <a:ea typeface="Tiffany" pitchFamily="18" charset="0"/>
                <a:cs typeface="Arial" pitchFamily="34" charset="0"/>
              </a:rPr>
              <a:t>phút</a:t>
            </a:r>
            <a:r>
              <a:rPr lang="en-US" sz="4000" b="1" i="1" dirty="0" smtClean="0">
                <a:solidFill>
                  <a:srgbClr val="7030A0"/>
                </a:solidFill>
                <a:latin typeface="Arial" pitchFamily="34" charset="0"/>
                <a:ea typeface="Tiffany" pitchFamily="18" charset="0"/>
                <a:cs typeface="Arial" pitchFamily="34" charset="0"/>
              </a:rPr>
              <a:t>.</a:t>
            </a:r>
            <a:endParaRPr lang="en-US" sz="4000" b="1" i="1" dirty="0">
              <a:solidFill>
                <a:srgbClr val="7030A0"/>
              </a:solidFill>
              <a:latin typeface="Arial" pitchFamily="34" charset="0"/>
              <a:ea typeface="Tiffany" pitchFamily="18" charset="0"/>
              <a:cs typeface="Arial" pitchFamily="34" charset="0"/>
            </a:endParaRPr>
          </a:p>
        </p:txBody>
      </p:sp>
    </p:spTree>
    <p:extLst>
      <p:ext uri="{BB962C8B-B14F-4D97-AF65-F5344CB8AC3E}">
        <p14:creationId xmlns:p14="http://schemas.microsoft.com/office/powerpoint/2010/main" val="7577943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90500"/>
            <a:ext cx="15773400" cy="1988345"/>
          </a:xfrm>
        </p:spPr>
        <p:txBody>
          <a:bodyPr/>
          <a:lstStyle/>
          <a:p>
            <a:pPr algn="ctr"/>
            <a:r>
              <a:rPr lang="en-US" sz="4000" dirty="0" smtClean="0">
                <a:solidFill>
                  <a:srgbClr val="C00000"/>
                </a:solidFill>
                <a:latin typeface="Times New Roman" pitchFamily="18" charset="0"/>
                <a:cs typeface="Times New Roman" pitchFamily="18" charset="0"/>
                <a:hlinkClick r:id="rId2" action="ppaction://hlinkfile"/>
              </a:rPr>
              <a:t>MANG THAI Ở ĐỘ TUỔI VỊ THÀNH NIÊN</a:t>
            </a:r>
            <a:endParaRPr lang="en-US" sz="4000" dirty="0">
              <a:solidFill>
                <a:srgbClr val="C00000"/>
              </a:solidFill>
              <a:latin typeface="Times New Roman" pitchFamily="18" charset="0"/>
              <a:cs typeface="Times New Roman" pitchFamily="18" charset="0"/>
              <a:hlinkClick r:id="rId2" action="ppaction://hlinkfile"/>
            </a:endParaRPr>
          </a:p>
        </p:txBody>
      </p:sp>
      <p:sp>
        <p:nvSpPr>
          <p:cNvPr id="4" name="Content Placeholder 3"/>
          <p:cNvSpPr>
            <a:spLocks noGrp="1"/>
          </p:cNvSpPr>
          <p:nvPr>
            <p:ph idx="1"/>
          </p:nvPr>
        </p:nvSpPr>
        <p:spPr>
          <a:xfrm>
            <a:off x="1295400" y="1866900"/>
            <a:ext cx="15773400" cy="6527007"/>
          </a:xfrm>
        </p:spPr>
        <p:txBody>
          <a:bodyPr>
            <a:normAutofit/>
          </a:bodyPr>
          <a:lstStyle/>
          <a:p>
            <a:pPr algn="ct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860221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419100"/>
            <a:ext cx="16116300" cy="8458200"/>
          </a:xfrm>
        </p:spPr>
        <p:txBody>
          <a:bodyPr>
            <a:noAutofit/>
          </a:bodyPr>
          <a:lstStyle/>
          <a:p>
            <a:pPr marL="0" indent="0">
              <a:buNone/>
            </a:pPr>
            <a:r>
              <a:rPr lang="vi-VN" sz="4000" b="1" i="1" dirty="0">
                <a:solidFill>
                  <a:srgbClr val="7030A0"/>
                </a:solidFill>
                <a:ea typeface="Tiffany" pitchFamily="18" charset="0"/>
                <a:cs typeface="Times New Roman" pitchFamily="18" charset="0"/>
              </a:rPr>
              <a:t>Mang thai ở tuổi vị thành viên có tác động tiêu cực như thế nào</a:t>
            </a:r>
            <a:r>
              <a:rPr lang="vi-VN" sz="4000" b="1" i="1" dirty="0" smtClean="0">
                <a:solidFill>
                  <a:srgbClr val="7030A0"/>
                </a:solidFill>
                <a:ea typeface="Tiffany" pitchFamily="18" charset="0"/>
                <a:cs typeface="Times New Roman" pitchFamily="18" charset="0"/>
              </a:rPr>
              <a:t>?</a:t>
            </a:r>
            <a:endParaRPr lang="en-US" sz="4000" b="1" i="1" dirty="0" smtClean="0">
              <a:solidFill>
                <a:srgbClr val="7030A0"/>
              </a:solidFill>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r>
              <a:rPr lang="vi-VN" sz="4000" b="1" dirty="0" smtClean="0">
                <a:solidFill>
                  <a:srgbClr val="FF0000"/>
                </a:solidFill>
                <a:cs typeface="Times New Roman" pitchFamily="18" charset="0"/>
              </a:rPr>
              <a:t>Mang </a:t>
            </a:r>
            <a:r>
              <a:rPr lang="vi-VN" sz="4000" b="1" dirty="0">
                <a:solidFill>
                  <a:srgbClr val="FF0000"/>
                </a:solidFill>
                <a:cs typeface="Times New Roman" pitchFamily="18" charset="0"/>
              </a:rPr>
              <a:t>thai ở lứa tuổi vị thành niên sẽ gặp rất nhiều nguy cơ </a:t>
            </a:r>
            <a:r>
              <a:rPr lang="vi-VN" sz="4000" b="1" dirty="0">
                <a:cs typeface="Times New Roman" pitchFamily="18" charset="0"/>
              </a:rPr>
              <a:t>như tỷ lệ sinh non và sảy thai cao do tử cung chưa phát triển hoàn thiện. Khi sinh thường bị sót nhau thai, băng huyết, nhiễm khuẩn, con sinh ra thường nhẹ cân, tỷ lệ tử vong cao</a:t>
            </a:r>
            <a:r>
              <a:rPr lang="vi-VN" sz="4000" b="1" dirty="0" smtClean="0">
                <a:cs typeface="Times New Roman" pitchFamily="18" charset="0"/>
              </a:rPr>
              <a:t>.</a:t>
            </a:r>
            <a:endParaRPr lang="en-US" sz="4000" b="1" dirty="0" smtClean="0">
              <a:cs typeface="Times New Roman" pitchFamily="18" charset="0"/>
            </a:endParaRPr>
          </a:p>
          <a:p>
            <a:pPr marL="0" indent="0">
              <a:buNone/>
            </a:pPr>
            <a:r>
              <a:rPr lang="vi-VN" sz="4000" b="1" dirty="0" smtClean="0">
                <a:cs typeface="Times New Roman" pitchFamily="18" charset="0"/>
              </a:rPr>
              <a:t> </a:t>
            </a:r>
            <a:endParaRPr lang="en-US" sz="4000" b="1" dirty="0" smtClean="0">
              <a:cs typeface="Times New Roman" pitchFamily="18" charset="0"/>
            </a:endParaRPr>
          </a:p>
          <a:p>
            <a:pPr marL="0" indent="0">
              <a:buNone/>
            </a:pPr>
            <a:r>
              <a:rPr lang="vi-VN" sz="4000" b="1" dirty="0" smtClean="0">
                <a:cs typeface="Times New Roman" pitchFamily="18" charset="0"/>
              </a:rPr>
              <a:t>Mang </a:t>
            </a:r>
            <a:r>
              <a:rPr lang="vi-VN" sz="4000" b="1" dirty="0">
                <a:cs typeface="Times New Roman" pitchFamily="18" charset="0"/>
              </a:rPr>
              <a:t>thai ở tuổi vị thành niên còn ảnh hưởng đến học tập, cơ hội phát triển của bản thân</a:t>
            </a:r>
            <a:r>
              <a:rPr lang="vi-VN" sz="4000" b="1" dirty="0" smtClean="0">
                <a:cs typeface="Times New Roman" pitchFamily="18" charset="0"/>
              </a:rPr>
              <a:t>.</a:t>
            </a:r>
            <a:endParaRPr lang="en-US" sz="4000" b="1" dirty="0" smtClean="0">
              <a:cs typeface="Times New Roman" pitchFamily="18" charset="0"/>
            </a:endParaRPr>
          </a:p>
        </p:txBody>
      </p:sp>
      <p:pic>
        <p:nvPicPr>
          <p:cNvPr id="1026" name="Picture 2" descr="D:\elearning-hoanchinh\hs mang t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780" y="1333500"/>
            <a:ext cx="95250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31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 calcmode="lin" valueType="num">
                                      <p:cBhvr additive="base">
                                        <p:cTn id="2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 calcmode="lin" valueType="num">
                                      <p:cBhvr additive="base">
                                        <p:cTn id="2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42900"/>
            <a:ext cx="15773400" cy="8389145"/>
          </a:xfrm>
        </p:spPr>
        <p:txBody>
          <a:bodyPr>
            <a:noAutofit/>
          </a:bodyPr>
          <a:lstStyle/>
          <a:p>
            <a:pPr marL="0" indent="0">
              <a:buNone/>
            </a:pPr>
            <a:r>
              <a:rPr lang="en-US" sz="4000" b="1" i="1" dirty="0" err="1" smtClean="0">
                <a:solidFill>
                  <a:srgbClr val="0070C0"/>
                </a:solidFill>
                <a:latin typeface="Arial" pitchFamily="34" charset="0"/>
                <a:ea typeface="Tiffany" pitchFamily="18" charset="0"/>
                <a:cs typeface="Arial" pitchFamily="34" charset="0"/>
              </a:rPr>
              <a:t>Nguyên</a:t>
            </a:r>
            <a:r>
              <a:rPr lang="en-US" sz="4000" b="1" i="1" dirty="0" smtClean="0">
                <a:solidFill>
                  <a:srgbClr val="0070C0"/>
                </a:solidFill>
                <a:latin typeface="Arial" pitchFamily="34" charset="0"/>
                <a:ea typeface="Tiffany" pitchFamily="18" charset="0"/>
                <a:cs typeface="Arial" pitchFamily="34" charset="0"/>
              </a:rPr>
              <a:t> </a:t>
            </a:r>
            <a:r>
              <a:rPr lang="en-US" sz="4000" b="1" i="1" dirty="0" err="1">
                <a:solidFill>
                  <a:srgbClr val="0070C0"/>
                </a:solidFill>
                <a:latin typeface="Arial" pitchFamily="34" charset="0"/>
                <a:ea typeface="Tiffany" pitchFamily="18" charset="0"/>
                <a:cs typeface="Arial" pitchFamily="34" charset="0"/>
              </a:rPr>
              <a:t>tắc</a:t>
            </a:r>
            <a:r>
              <a:rPr lang="en-US" sz="4000" b="1" i="1" dirty="0">
                <a:solidFill>
                  <a:srgbClr val="0070C0"/>
                </a:solidFill>
                <a:latin typeface="Arial" pitchFamily="34" charset="0"/>
                <a:ea typeface="Tiffany" pitchFamily="18" charset="0"/>
                <a:cs typeface="Arial" pitchFamily="34" charset="0"/>
              </a:rPr>
              <a:t> </a:t>
            </a:r>
            <a:r>
              <a:rPr lang="en-US" sz="4000" b="1" i="1" dirty="0" err="1">
                <a:solidFill>
                  <a:srgbClr val="0070C0"/>
                </a:solidFill>
                <a:latin typeface="Arial" pitchFamily="34" charset="0"/>
                <a:ea typeface="Tiffany" pitchFamily="18" charset="0"/>
                <a:cs typeface="Arial" pitchFamily="34" charset="0"/>
              </a:rPr>
              <a:t>tránh</a:t>
            </a:r>
            <a:r>
              <a:rPr lang="en-US" sz="4000" b="1" i="1" dirty="0">
                <a:solidFill>
                  <a:srgbClr val="0070C0"/>
                </a:solidFill>
                <a:latin typeface="Arial" pitchFamily="34" charset="0"/>
                <a:ea typeface="Tiffany" pitchFamily="18" charset="0"/>
                <a:cs typeface="Arial" pitchFamily="34" charset="0"/>
              </a:rPr>
              <a:t> </a:t>
            </a:r>
            <a:r>
              <a:rPr lang="en-US" sz="4000" b="1" i="1" dirty="0" err="1">
                <a:solidFill>
                  <a:srgbClr val="0070C0"/>
                </a:solidFill>
                <a:latin typeface="Arial" pitchFamily="34" charset="0"/>
                <a:ea typeface="Tiffany" pitchFamily="18" charset="0"/>
                <a:cs typeface="Arial" pitchFamily="34" charset="0"/>
              </a:rPr>
              <a:t>thai</a:t>
            </a:r>
            <a:r>
              <a:rPr lang="en-US" sz="4000" b="1" i="1" dirty="0">
                <a:solidFill>
                  <a:srgbClr val="0070C0"/>
                </a:solidFill>
                <a:latin typeface="Arial" pitchFamily="34" charset="0"/>
                <a:ea typeface="Tiffany" pitchFamily="18" charset="0"/>
                <a:cs typeface="Arial" pitchFamily="34" charset="0"/>
              </a:rPr>
              <a:t> </a:t>
            </a:r>
            <a:r>
              <a:rPr lang="en-US" sz="4000" b="1" i="1" dirty="0" err="1">
                <a:solidFill>
                  <a:srgbClr val="0070C0"/>
                </a:solidFill>
                <a:latin typeface="Arial" pitchFamily="34" charset="0"/>
                <a:ea typeface="Tiffany" pitchFamily="18" charset="0"/>
                <a:cs typeface="Arial" pitchFamily="34" charset="0"/>
              </a:rPr>
              <a:t>là</a:t>
            </a:r>
            <a:r>
              <a:rPr lang="en-US" sz="4000" b="1" i="1" dirty="0">
                <a:solidFill>
                  <a:srgbClr val="0070C0"/>
                </a:solidFill>
                <a:latin typeface="Arial" pitchFamily="34" charset="0"/>
                <a:ea typeface="Tiffany" pitchFamily="18" charset="0"/>
                <a:cs typeface="Arial" pitchFamily="34" charset="0"/>
              </a:rPr>
              <a:t> </a:t>
            </a:r>
            <a:r>
              <a:rPr lang="en-US" sz="4000" b="1" i="1" dirty="0" err="1">
                <a:solidFill>
                  <a:srgbClr val="0070C0"/>
                </a:solidFill>
                <a:latin typeface="Arial" pitchFamily="34" charset="0"/>
                <a:ea typeface="Tiffany" pitchFamily="18" charset="0"/>
                <a:cs typeface="Arial" pitchFamily="34" charset="0"/>
              </a:rPr>
              <a:t>gì</a:t>
            </a:r>
            <a:r>
              <a:rPr lang="en-US" sz="4000" b="1" i="1" dirty="0" smtClean="0">
                <a:solidFill>
                  <a:srgbClr val="0070C0"/>
                </a:solidFill>
                <a:latin typeface="Arial" pitchFamily="34" charset="0"/>
                <a:ea typeface="Tiffany" pitchFamily="18" charset="0"/>
                <a:cs typeface="Arial" pitchFamily="34" charset="0"/>
              </a:rPr>
              <a:t>?</a:t>
            </a: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r>
              <a:rPr lang="en-US" sz="4000" b="1" dirty="0" err="1" smtClean="0">
                <a:latin typeface="Arial" pitchFamily="34" charset="0"/>
                <a:cs typeface="Arial" pitchFamily="34" charset="0"/>
              </a:rPr>
              <a:t>Ngăn</a:t>
            </a:r>
            <a:r>
              <a:rPr lang="en-US" sz="4000" b="1" dirty="0" smtClean="0">
                <a:latin typeface="Arial" pitchFamily="34" charset="0"/>
                <a:cs typeface="Arial" pitchFamily="34" charset="0"/>
              </a:rPr>
              <a:t> </a:t>
            </a:r>
            <a:r>
              <a:rPr lang="en-US" sz="4000" b="1" dirty="0" err="1">
                <a:latin typeface="Arial" pitchFamily="34" charset="0"/>
                <a:cs typeface="Arial" pitchFamily="34" charset="0"/>
              </a:rPr>
              <a:t>không</a:t>
            </a:r>
            <a:r>
              <a:rPr lang="en-US" sz="4000" b="1" dirty="0">
                <a:latin typeface="Arial" pitchFamily="34" charset="0"/>
                <a:cs typeface="Arial" pitchFamily="34" charset="0"/>
              </a:rPr>
              <a:t> </a:t>
            </a:r>
            <a:r>
              <a:rPr lang="en-US" sz="4000" b="1" dirty="0" err="1">
                <a:latin typeface="Arial" pitchFamily="34" charset="0"/>
                <a:cs typeface="Arial" pitchFamily="34" charset="0"/>
              </a:rPr>
              <a:t>cho</a:t>
            </a:r>
            <a:r>
              <a:rPr lang="en-US" sz="4000" b="1" dirty="0">
                <a:latin typeface="Arial" pitchFamily="34" charset="0"/>
                <a:cs typeface="Arial" pitchFamily="34" charset="0"/>
              </a:rPr>
              <a:t> </a:t>
            </a:r>
            <a:r>
              <a:rPr lang="en-US" sz="4000" b="1" dirty="0" err="1">
                <a:latin typeface="Arial" pitchFamily="34" charset="0"/>
                <a:cs typeface="Arial" pitchFamily="34" charset="0"/>
              </a:rPr>
              <a:t>trứng</a:t>
            </a:r>
            <a:r>
              <a:rPr lang="en-US" sz="4000" b="1" dirty="0">
                <a:latin typeface="Arial" pitchFamily="34" charset="0"/>
                <a:cs typeface="Arial" pitchFamily="34" charset="0"/>
              </a:rPr>
              <a:t> </a:t>
            </a:r>
            <a:r>
              <a:rPr lang="en-US" sz="4000" b="1" dirty="0" err="1">
                <a:latin typeface="Arial" pitchFamily="34" charset="0"/>
                <a:cs typeface="Arial" pitchFamily="34" charset="0"/>
              </a:rPr>
              <a:t>chín</a:t>
            </a:r>
            <a:r>
              <a:rPr lang="en-US" sz="4000" b="1" dirty="0">
                <a:latin typeface="Arial" pitchFamily="34" charset="0"/>
                <a:cs typeface="Arial" pitchFamily="34" charset="0"/>
              </a:rPr>
              <a:t> </a:t>
            </a:r>
            <a:r>
              <a:rPr lang="en-US" sz="4000" b="1" dirty="0" err="1">
                <a:latin typeface="Arial" pitchFamily="34" charset="0"/>
                <a:cs typeface="Arial" pitchFamily="34" charset="0"/>
              </a:rPr>
              <a:t>và</a:t>
            </a:r>
            <a:r>
              <a:rPr lang="en-US" sz="4000" b="1" dirty="0">
                <a:latin typeface="Arial" pitchFamily="34" charset="0"/>
                <a:cs typeface="Arial" pitchFamily="34" charset="0"/>
              </a:rPr>
              <a:t> </a:t>
            </a:r>
            <a:r>
              <a:rPr lang="en-US" sz="4000" b="1" dirty="0" err="1">
                <a:latin typeface="Arial" pitchFamily="34" charset="0"/>
                <a:cs typeface="Arial" pitchFamily="34" charset="0"/>
              </a:rPr>
              <a:t>rụng</a:t>
            </a:r>
            <a:r>
              <a:rPr lang="en-US" sz="4000" b="1" dirty="0">
                <a:latin typeface="Arial" pitchFamily="34" charset="0"/>
                <a:cs typeface="Arial" pitchFamily="34" charset="0"/>
              </a:rPr>
              <a:t>, </a:t>
            </a:r>
            <a:r>
              <a:rPr lang="en-US" sz="4000" b="1" dirty="0" err="1">
                <a:latin typeface="Arial" pitchFamily="34" charset="0"/>
                <a:cs typeface="Arial" pitchFamily="34" charset="0"/>
              </a:rPr>
              <a:t>tránh</a:t>
            </a:r>
            <a:r>
              <a:rPr lang="en-US" sz="4000" b="1" dirty="0">
                <a:latin typeface="Arial" pitchFamily="34" charset="0"/>
                <a:cs typeface="Arial" pitchFamily="34" charset="0"/>
              </a:rPr>
              <a:t> </a:t>
            </a:r>
            <a:r>
              <a:rPr lang="en-US" sz="4000" b="1" dirty="0" err="1">
                <a:latin typeface="Arial" pitchFamily="34" charset="0"/>
                <a:cs typeface="Arial" pitchFamily="34" charset="0"/>
              </a:rPr>
              <a:t>không</a:t>
            </a:r>
            <a:r>
              <a:rPr lang="en-US" sz="4000" b="1" dirty="0">
                <a:latin typeface="Arial" pitchFamily="34" charset="0"/>
                <a:cs typeface="Arial" pitchFamily="34" charset="0"/>
              </a:rPr>
              <a:t> </a:t>
            </a:r>
            <a:r>
              <a:rPr lang="en-US" sz="4000" b="1" dirty="0" err="1">
                <a:latin typeface="Arial" pitchFamily="34" charset="0"/>
                <a:cs typeface="Arial" pitchFamily="34" charset="0"/>
              </a:rPr>
              <a:t>cho</a:t>
            </a:r>
            <a:r>
              <a:rPr lang="en-US" sz="4000" b="1" dirty="0">
                <a:latin typeface="Arial" pitchFamily="34" charset="0"/>
                <a:cs typeface="Arial" pitchFamily="34" charset="0"/>
              </a:rPr>
              <a:t> </a:t>
            </a:r>
            <a:r>
              <a:rPr lang="en-US" sz="4000" b="1" dirty="0" err="1">
                <a:latin typeface="Arial" pitchFamily="34" charset="0"/>
                <a:cs typeface="Arial" pitchFamily="34" charset="0"/>
              </a:rPr>
              <a:t>tinh</a:t>
            </a:r>
            <a:r>
              <a:rPr lang="en-US" sz="4000" b="1" dirty="0">
                <a:latin typeface="Arial" pitchFamily="34" charset="0"/>
                <a:cs typeface="Arial" pitchFamily="34" charset="0"/>
              </a:rPr>
              <a:t> </a:t>
            </a:r>
            <a:r>
              <a:rPr lang="en-US" sz="4000" b="1" dirty="0" err="1">
                <a:latin typeface="Arial" pitchFamily="34" charset="0"/>
                <a:cs typeface="Arial" pitchFamily="34" charset="0"/>
              </a:rPr>
              <a:t>trùng</a:t>
            </a:r>
            <a:r>
              <a:rPr lang="en-US" sz="4000" b="1" dirty="0">
                <a:latin typeface="Arial" pitchFamily="34" charset="0"/>
                <a:cs typeface="Arial" pitchFamily="34" charset="0"/>
              </a:rPr>
              <a:t> </a:t>
            </a:r>
            <a:r>
              <a:rPr lang="en-US" sz="4000" b="1" dirty="0" err="1">
                <a:latin typeface="Arial" pitchFamily="34" charset="0"/>
                <a:cs typeface="Arial" pitchFamily="34" charset="0"/>
              </a:rPr>
              <a:t>gặp</a:t>
            </a:r>
            <a:r>
              <a:rPr lang="en-US" sz="4000" b="1" dirty="0">
                <a:latin typeface="Arial" pitchFamily="34" charset="0"/>
                <a:cs typeface="Arial" pitchFamily="34" charset="0"/>
              </a:rPr>
              <a:t> </a:t>
            </a:r>
            <a:r>
              <a:rPr lang="en-US" sz="4000" b="1" dirty="0" err="1">
                <a:latin typeface="Arial" pitchFamily="34" charset="0"/>
                <a:cs typeface="Arial" pitchFamily="34" charset="0"/>
              </a:rPr>
              <a:t>trứng</a:t>
            </a:r>
            <a:r>
              <a:rPr lang="en-US" sz="4000" b="1" dirty="0">
                <a:latin typeface="Arial" pitchFamily="34" charset="0"/>
                <a:cs typeface="Arial" pitchFamily="34" charset="0"/>
              </a:rPr>
              <a:t> </a:t>
            </a:r>
            <a:r>
              <a:rPr lang="en-US" sz="4000" b="1" dirty="0" err="1">
                <a:latin typeface="Arial" pitchFamily="34" charset="0"/>
                <a:cs typeface="Arial" pitchFamily="34" charset="0"/>
              </a:rPr>
              <a:t>hoặc</a:t>
            </a:r>
            <a:r>
              <a:rPr lang="en-US" sz="4000" b="1" dirty="0">
                <a:latin typeface="Arial" pitchFamily="34" charset="0"/>
                <a:cs typeface="Arial" pitchFamily="34" charset="0"/>
              </a:rPr>
              <a:t> </a:t>
            </a:r>
            <a:r>
              <a:rPr lang="en-US" sz="4000" b="1" dirty="0" err="1">
                <a:latin typeface="Arial" pitchFamily="34" charset="0"/>
                <a:cs typeface="Arial" pitchFamily="34" charset="0"/>
              </a:rPr>
              <a:t>tránh</a:t>
            </a:r>
            <a:r>
              <a:rPr lang="en-US" sz="4000" b="1" dirty="0">
                <a:latin typeface="Arial" pitchFamily="34" charset="0"/>
                <a:cs typeface="Arial" pitchFamily="34" charset="0"/>
              </a:rPr>
              <a:t> </a:t>
            </a:r>
            <a:r>
              <a:rPr lang="en-US" sz="4000" b="1" dirty="0" err="1">
                <a:latin typeface="Arial" pitchFamily="34" charset="0"/>
                <a:cs typeface="Arial" pitchFamily="34" charset="0"/>
              </a:rPr>
              <a:t>sự</a:t>
            </a:r>
            <a:r>
              <a:rPr lang="en-US" sz="4000" b="1" dirty="0">
                <a:latin typeface="Arial" pitchFamily="34" charset="0"/>
                <a:cs typeface="Arial" pitchFamily="34" charset="0"/>
              </a:rPr>
              <a:t> </a:t>
            </a:r>
            <a:r>
              <a:rPr lang="en-US" sz="4000" b="1" dirty="0" err="1">
                <a:latin typeface="Arial" pitchFamily="34" charset="0"/>
                <a:cs typeface="Arial" pitchFamily="34" charset="0"/>
              </a:rPr>
              <a:t>làm</a:t>
            </a:r>
            <a:r>
              <a:rPr lang="en-US" sz="4000" b="1" dirty="0">
                <a:latin typeface="Arial" pitchFamily="34" charset="0"/>
                <a:cs typeface="Arial" pitchFamily="34" charset="0"/>
              </a:rPr>
              <a:t> </a:t>
            </a:r>
            <a:r>
              <a:rPr lang="en-US" sz="4000" b="1" dirty="0" err="1">
                <a:latin typeface="Arial" pitchFamily="34" charset="0"/>
                <a:cs typeface="Arial" pitchFamily="34" charset="0"/>
              </a:rPr>
              <a:t>tổ</a:t>
            </a:r>
            <a:r>
              <a:rPr lang="en-US" sz="4000" b="1" dirty="0">
                <a:latin typeface="Arial" pitchFamily="34" charset="0"/>
                <a:cs typeface="Arial" pitchFamily="34" charset="0"/>
              </a:rPr>
              <a:t> </a:t>
            </a:r>
            <a:r>
              <a:rPr lang="en-US" sz="4000" b="1" dirty="0" err="1">
                <a:latin typeface="Arial" pitchFamily="34" charset="0"/>
                <a:cs typeface="Arial" pitchFamily="34" charset="0"/>
              </a:rPr>
              <a:t>của</a:t>
            </a:r>
            <a:r>
              <a:rPr lang="en-US" sz="4000" b="1" dirty="0">
                <a:latin typeface="Arial" pitchFamily="34" charset="0"/>
                <a:cs typeface="Arial" pitchFamily="34" charset="0"/>
              </a:rPr>
              <a:t> </a:t>
            </a:r>
            <a:r>
              <a:rPr lang="en-US" sz="4000" b="1" dirty="0" err="1">
                <a:latin typeface="Arial" pitchFamily="34" charset="0"/>
                <a:cs typeface="Arial" pitchFamily="34" charset="0"/>
              </a:rPr>
              <a:t>trứng</a:t>
            </a:r>
            <a:r>
              <a:rPr lang="en-US" sz="4000" b="1" dirty="0">
                <a:latin typeface="Arial" pitchFamily="34" charset="0"/>
                <a:cs typeface="Arial" pitchFamily="34" charset="0"/>
              </a:rPr>
              <a:t> </a:t>
            </a:r>
            <a:r>
              <a:rPr lang="en-US" sz="4000" b="1" dirty="0" err="1">
                <a:latin typeface="Arial" pitchFamily="34" charset="0"/>
                <a:cs typeface="Arial" pitchFamily="34" charset="0"/>
              </a:rPr>
              <a:t>đã</a:t>
            </a:r>
            <a:r>
              <a:rPr lang="en-US" sz="4000" b="1" dirty="0">
                <a:latin typeface="Arial" pitchFamily="34" charset="0"/>
                <a:cs typeface="Arial" pitchFamily="34" charset="0"/>
              </a:rPr>
              <a:t> </a:t>
            </a:r>
            <a:r>
              <a:rPr lang="en-US" sz="4000" b="1" dirty="0" err="1">
                <a:latin typeface="Arial" pitchFamily="34" charset="0"/>
                <a:cs typeface="Arial" pitchFamily="34" charset="0"/>
              </a:rPr>
              <a:t>thụ</a:t>
            </a:r>
            <a:r>
              <a:rPr lang="en-US" sz="4000" b="1" dirty="0">
                <a:latin typeface="Arial" pitchFamily="34" charset="0"/>
                <a:cs typeface="Arial" pitchFamily="34" charset="0"/>
              </a:rPr>
              <a:t> </a:t>
            </a:r>
            <a:r>
              <a:rPr lang="en-US" sz="4000" b="1" dirty="0" err="1">
                <a:latin typeface="Arial" pitchFamily="34" charset="0"/>
                <a:cs typeface="Arial" pitchFamily="34" charset="0"/>
              </a:rPr>
              <a:t>tinh</a:t>
            </a:r>
            <a:r>
              <a:rPr lang="en-US" sz="4000" b="1" dirty="0">
                <a:latin typeface="Arial" pitchFamily="34" charset="0"/>
                <a:cs typeface="Arial" pitchFamily="34" charset="0"/>
              </a:rPr>
              <a:t>.</a:t>
            </a:r>
          </a:p>
          <a:p>
            <a:pPr marL="0" indent="0">
              <a:buNone/>
            </a:pPr>
            <a:r>
              <a:rPr lang="en-US" sz="4000" b="1" dirty="0">
                <a:latin typeface="Arial" pitchFamily="34" charset="0"/>
                <a:cs typeface="Arial" pitchFamily="34" charset="0"/>
              </a:rPr>
              <a:t> </a:t>
            </a:r>
          </a:p>
        </p:txBody>
      </p:sp>
      <p:pic>
        <p:nvPicPr>
          <p:cNvPr id="4" name="Picture 9">
            <a:extLst>
              <a:ext uri="{FF2B5EF4-FFF2-40B4-BE49-F238E27FC236}">
                <a16:creationId xmlns="" xmlns:a16="http://schemas.microsoft.com/office/drawing/2014/main" id="{A1651161-906B-CB35-6417-A9210386B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409700"/>
            <a:ext cx="11430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5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 calcmode="lin" valueType="num">
                                      <p:cBhvr additive="base">
                                        <p:cTn id="1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learning-hoanchinh\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809751"/>
            <a:ext cx="10971213" cy="432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elearning-hoanchinh\tính vòng kin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4773" y="1809750"/>
            <a:ext cx="3743325" cy="37433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447800" y="495300"/>
            <a:ext cx="15773400" cy="8389145"/>
          </a:xfrm>
        </p:spPr>
        <p:txBody>
          <a:bodyPr>
            <a:noAutofit/>
          </a:bodyPr>
          <a:lstStyle/>
          <a:p>
            <a:pPr marL="0" indent="0">
              <a:buNone/>
            </a:pPr>
            <a:r>
              <a:rPr lang="en-US" sz="4000" dirty="0">
                <a:latin typeface="Times New Roman" pitchFamily="18" charset="0"/>
                <a:cs typeface="Times New Roman" pitchFamily="18" charset="0"/>
              </a:rPr>
              <a:t> </a:t>
            </a:r>
            <a:r>
              <a:rPr lang="en-US" sz="4000" b="1" i="1" dirty="0">
                <a:solidFill>
                  <a:srgbClr val="0070C0"/>
                </a:solidFill>
                <a:latin typeface="Arial" pitchFamily="34" charset="0"/>
                <a:ea typeface="Tiffany" pitchFamily="18" charset="0"/>
                <a:cs typeface="Arial" pitchFamily="34" charset="0"/>
              </a:rPr>
              <a:t>N</a:t>
            </a:r>
            <a:r>
              <a:rPr lang="vi-VN" sz="4000" b="1" i="1" dirty="0">
                <a:solidFill>
                  <a:srgbClr val="0070C0"/>
                </a:solidFill>
                <a:latin typeface="Arial" pitchFamily="34" charset="0"/>
                <a:ea typeface="Tiffany" pitchFamily="18" charset="0"/>
                <a:cs typeface="Arial" pitchFamily="34" charset="0"/>
              </a:rPr>
              <a:t>êu các biện pháp tránh thai thông qua hiểu biết của em.</a:t>
            </a:r>
            <a:endParaRPr lang="en-US" sz="4000" b="1" i="1" dirty="0">
              <a:solidFill>
                <a:srgbClr val="0070C0"/>
              </a:solidFill>
              <a:latin typeface="Arial" pitchFamily="34" charset="0"/>
              <a:ea typeface="Tiffany" pitchFamily="18" charset="0"/>
              <a:cs typeface="Arial" pitchFamily="34" charset="0"/>
            </a:endParaRPr>
          </a:p>
          <a:p>
            <a:pPr marL="0" indent="0">
              <a:buNone/>
            </a:pPr>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r>
              <a:rPr lang="vi-VN" sz="4000" b="1" dirty="0" smtClean="0">
                <a:solidFill>
                  <a:srgbClr val="FF0000"/>
                </a:solidFill>
                <a:cs typeface="Times New Roman" pitchFamily="18" charset="0"/>
              </a:rPr>
              <a:t>Một </a:t>
            </a:r>
            <a:r>
              <a:rPr lang="vi-VN" sz="4000" b="1" dirty="0">
                <a:solidFill>
                  <a:srgbClr val="FF0000"/>
                </a:solidFill>
                <a:cs typeface="Times New Roman" pitchFamily="18" charset="0"/>
              </a:rPr>
              <a:t>số biện pháp tránh thai </a:t>
            </a:r>
            <a:r>
              <a:rPr lang="vi-VN" sz="4000" dirty="0">
                <a:cs typeface="Times New Roman" pitchFamily="18" charset="0"/>
              </a:rPr>
              <a:t>như sử dụng bao cao su, sử dụng thuốc tránh thai hàng ngày, đặt vòng tránh thai</a:t>
            </a:r>
            <a:r>
              <a:rPr lang="vi-VN" sz="4000" dirty="0" smtClean="0">
                <a:cs typeface="Times New Roman" pitchFamily="18" charset="0"/>
              </a:rPr>
              <a:t>,…</a:t>
            </a:r>
          </a:p>
        </p:txBody>
      </p:sp>
    </p:spTree>
    <p:extLst>
      <p:ext uri="{BB962C8B-B14F-4D97-AF65-F5344CB8AC3E}">
        <p14:creationId xmlns:p14="http://schemas.microsoft.com/office/powerpoint/2010/main" val="280396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90500"/>
            <a:ext cx="15773400" cy="1988345"/>
          </a:xfrm>
        </p:spPr>
        <p:txBody>
          <a:bodyPr>
            <a:normAutofit/>
          </a:bodyPr>
          <a:lstStyle/>
          <a:p>
            <a:r>
              <a:rPr lang="vi-VN" sz="4000" b="1" i="1" dirty="0">
                <a:solidFill>
                  <a:srgbClr val="0070C0"/>
                </a:solidFill>
                <a:latin typeface="+mn-lt"/>
              </a:rPr>
              <a:t>Mọi sinh vật đều thực hiện quá trình gì để duy trì nòi giống? Hệ cơ quan nào thực hiện chức năng sinh sản ở người?</a:t>
            </a:r>
            <a:endParaRPr lang="en-US" sz="4000" b="1" i="1" dirty="0">
              <a:solidFill>
                <a:srgbClr val="0070C0"/>
              </a:solidFill>
              <a:latin typeface="+mn-lt"/>
            </a:endParaRPr>
          </a:p>
        </p:txBody>
      </p:sp>
      <p:sp>
        <p:nvSpPr>
          <p:cNvPr id="4" name="Title 1"/>
          <p:cNvSpPr txBox="1">
            <a:spLocks/>
          </p:cNvSpPr>
          <p:nvPr/>
        </p:nvSpPr>
        <p:spPr>
          <a:xfrm>
            <a:off x="914400" y="6089016"/>
            <a:ext cx="16535400" cy="198834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vi-VN" sz="4000" b="1" i="1" dirty="0">
                <a:solidFill>
                  <a:srgbClr val="7030A0"/>
                </a:solidFill>
                <a:latin typeface="+mn-lt"/>
              </a:rPr>
              <a:t>Để duy trì nòi giống, mọi sinh vật đều thực hiện quá trình sinh sản. Hệ sinh dục thực hiện chức năng sinh sản ở người.</a:t>
            </a:r>
            <a:endParaRPr lang="en-US" sz="4000" b="1" i="1" dirty="0">
              <a:solidFill>
                <a:srgbClr val="7030A0"/>
              </a:solidFill>
              <a:latin typeface="+mn-lt"/>
            </a:endParaRPr>
          </a:p>
        </p:txBody>
      </p:sp>
      <p:pic>
        <p:nvPicPr>
          <p:cNvPr id="1026" name="Picture 2" descr="Hợp pháp hóa mại dâm là ấn “lệnh huỷ” đối với gia đ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400300"/>
            <a:ext cx="868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67103" y="7810500"/>
            <a:ext cx="16916400" cy="1988345"/>
          </a:xfrm>
          <a:prstGeom prst="rect">
            <a:avLst/>
          </a:prstGeom>
        </p:spPr>
        <p:txBody>
          <a:bodyPr vert="horz" lIns="91440" tIns="45720" rIns="91440" bIns="4572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vi-VN" sz="4000" b="1" i="1" dirty="0" smtClean="0">
                <a:solidFill>
                  <a:srgbClr val="7030A0"/>
                </a:solidFill>
                <a:latin typeface="+mn-lt"/>
              </a:rPr>
              <a:t>Hệ sinh dục thực hiện chức năng duy trì nòi giống thông qua qua trình sinh sản. </a:t>
            </a:r>
            <a:r>
              <a:rPr lang="en-US" sz="4000" b="1" i="1" dirty="0" smtClean="0">
                <a:solidFill>
                  <a:srgbClr val="7030A0"/>
                </a:solidFill>
                <a:latin typeface="+mn-lt"/>
              </a:rPr>
              <a:t/>
            </a:r>
            <a:br>
              <a:rPr lang="en-US" sz="4000" b="1" i="1" dirty="0" smtClean="0">
                <a:solidFill>
                  <a:srgbClr val="7030A0"/>
                </a:solidFill>
                <a:latin typeface="+mn-lt"/>
              </a:rPr>
            </a:br>
            <a:r>
              <a:rPr lang="vi-VN" sz="4000" b="1" i="1" dirty="0" smtClean="0">
                <a:solidFill>
                  <a:srgbClr val="7030A0"/>
                </a:solidFill>
                <a:latin typeface="+mn-lt"/>
              </a:rPr>
              <a:t>Hệ sinh dục nam và nữ có sự khác nhau về cấu tạo và chức năng</a:t>
            </a:r>
            <a:r>
              <a:rPr lang="en-US" sz="4000" b="1" i="1" dirty="0" smtClean="0">
                <a:solidFill>
                  <a:srgbClr val="7030A0"/>
                </a:solidFill>
                <a:latin typeface="+mn-lt"/>
              </a:rPr>
              <a:t>.</a:t>
            </a:r>
            <a:endParaRPr lang="en-US" sz="4000" b="1" i="1" dirty="0">
              <a:solidFill>
                <a:srgbClr val="7030A0"/>
              </a:solidFill>
              <a:latin typeface="+mn-lt"/>
            </a:endParaRPr>
          </a:p>
        </p:txBody>
      </p:sp>
    </p:spTree>
    <p:extLst>
      <p:ext uri="{BB962C8B-B14F-4D97-AF65-F5344CB8AC3E}">
        <p14:creationId xmlns:p14="http://schemas.microsoft.com/office/powerpoint/2010/main" val="270043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495300"/>
            <a:ext cx="16840200" cy="5016758"/>
          </a:xfrm>
          <a:prstGeom prst="rect">
            <a:avLst/>
          </a:prstGeom>
        </p:spPr>
        <p:txBody>
          <a:bodyPr wrap="square">
            <a:spAutoFit/>
          </a:bodyPr>
          <a:lstStyle/>
          <a:p>
            <a:r>
              <a:rPr lang="vi-VN" sz="4000" b="1" dirty="0">
                <a:solidFill>
                  <a:srgbClr val="FF0000"/>
                </a:solidFill>
                <a:latin typeface="Arial" pitchFamily="34" charset="0"/>
                <a:ea typeface="Tiffany" pitchFamily="18" charset="0"/>
                <a:cs typeface="Arial" pitchFamily="34" charset="0"/>
              </a:rPr>
              <a:t>Tác dụng của các biện pháp tránh </a:t>
            </a:r>
            <a:r>
              <a:rPr lang="vi-VN" sz="4000" b="1" dirty="0" smtClean="0">
                <a:solidFill>
                  <a:srgbClr val="FF0000"/>
                </a:solidFill>
                <a:latin typeface="Arial" pitchFamily="34" charset="0"/>
                <a:ea typeface="Tiffany" pitchFamily="18" charset="0"/>
                <a:cs typeface="Arial" pitchFamily="34" charset="0"/>
              </a:rPr>
              <a:t>thai</a:t>
            </a:r>
            <a:r>
              <a:rPr lang="en-US" sz="4000" b="1" dirty="0" smtClean="0">
                <a:solidFill>
                  <a:srgbClr val="FF0000"/>
                </a:solidFill>
                <a:latin typeface="Arial" pitchFamily="34" charset="0"/>
                <a:ea typeface="Tiffany" pitchFamily="18" charset="0"/>
                <a:cs typeface="Arial" pitchFamily="34" charset="0"/>
              </a:rPr>
              <a:t> :</a:t>
            </a:r>
            <a:endParaRPr lang="en-US" sz="4000" b="1" dirty="0" smtClean="0">
              <a:solidFill>
                <a:srgbClr val="FF0000"/>
              </a:solidFill>
              <a:latin typeface="Arial" pitchFamily="34" charset="0"/>
              <a:ea typeface="Tiffany" pitchFamily="18" charset="0"/>
              <a:cs typeface="Arial" pitchFamily="34" charset="0"/>
            </a:endParaRPr>
          </a:p>
          <a:p>
            <a:endParaRPr lang="en-US" sz="4000" b="1" dirty="0">
              <a:solidFill>
                <a:srgbClr val="FF0000"/>
              </a:solidFill>
              <a:latin typeface="Arial" pitchFamily="34" charset="0"/>
              <a:ea typeface="Tiffany" pitchFamily="18" charset="0"/>
              <a:cs typeface="Arial" pitchFamily="34" charset="0"/>
            </a:endParaRPr>
          </a:p>
          <a:p>
            <a:pPr marL="514350" lvl="0" indent="-514350">
              <a:buAutoNum type="arabicPeriod"/>
            </a:pPr>
            <a:r>
              <a:rPr lang="vi-VN" sz="4000" dirty="0" smtClean="0">
                <a:solidFill>
                  <a:srgbClr val="FF0000"/>
                </a:solidFill>
                <a:latin typeface="Arial" pitchFamily="34" charset="0"/>
                <a:cs typeface="Arial" pitchFamily="34" charset="0"/>
              </a:rPr>
              <a:t>Sử </a:t>
            </a:r>
            <a:r>
              <a:rPr lang="vi-VN" sz="4000" dirty="0">
                <a:solidFill>
                  <a:srgbClr val="FF0000"/>
                </a:solidFill>
                <a:latin typeface="Arial" pitchFamily="34" charset="0"/>
                <a:cs typeface="Arial" pitchFamily="34" charset="0"/>
              </a:rPr>
              <a:t>dụng thuốc tránh thai hàng ngày: </a:t>
            </a:r>
            <a:r>
              <a:rPr lang="vi-VN" sz="4000" dirty="0">
                <a:solidFill>
                  <a:srgbClr val="7030A0"/>
                </a:solidFill>
                <a:latin typeface="Arial" pitchFamily="34" charset="0"/>
                <a:cs typeface="Arial" pitchFamily="34" charset="0"/>
              </a:rPr>
              <a:t>ngăn không cho trứng chín và </a:t>
            </a:r>
            <a:r>
              <a:rPr lang="vi-VN" sz="4000" dirty="0" smtClean="0">
                <a:solidFill>
                  <a:srgbClr val="7030A0"/>
                </a:solidFill>
                <a:latin typeface="Arial" pitchFamily="34" charset="0"/>
                <a:cs typeface="Arial" pitchFamily="34" charset="0"/>
              </a:rPr>
              <a:t>rụng.</a:t>
            </a:r>
            <a:endParaRPr lang="en-US" sz="4000" dirty="0" smtClean="0">
              <a:solidFill>
                <a:srgbClr val="7030A0"/>
              </a:solidFill>
              <a:latin typeface="Arial" pitchFamily="34" charset="0"/>
              <a:cs typeface="Arial" pitchFamily="34" charset="0"/>
            </a:endParaRPr>
          </a:p>
          <a:p>
            <a:pPr marL="514350" lvl="0" indent="-514350">
              <a:buAutoNum type="arabicPeriod"/>
            </a:pPr>
            <a:r>
              <a:rPr lang="vi-VN" sz="4000" dirty="0" smtClean="0">
                <a:solidFill>
                  <a:srgbClr val="FF0000"/>
                </a:solidFill>
                <a:latin typeface="Arial" pitchFamily="34" charset="0"/>
                <a:cs typeface="Arial" pitchFamily="34" charset="0"/>
              </a:rPr>
              <a:t>Sử </a:t>
            </a:r>
            <a:r>
              <a:rPr lang="vi-VN" sz="4000" dirty="0">
                <a:solidFill>
                  <a:srgbClr val="FF0000"/>
                </a:solidFill>
                <a:latin typeface="Arial" pitchFamily="34" charset="0"/>
                <a:cs typeface="Arial" pitchFamily="34" charset="0"/>
              </a:rPr>
              <a:t>dụng bao cao su, vòng tránh thai: </a:t>
            </a:r>
            <a:r>
              <a:rPr lang="vi-VN" sz="4000" dirty="0">
                <a:solidFill>
                  <a:srgbClr val="7030A0"/>
                </a:solidFill>
                <a:latin typeface="Arial" pitchFamily="34" charset="0"/>
                <a:cs typeface="Arial" pitchFamily="34" charset="0"/>
              </a:rPr>
              <a:t>ngăn không cho tinh trùng và trứng gặp </a:t>
            </a:r>
            <a:r>
              <a:rPr lang="vi-VN" sz="4000" dirty="0" smtClean="0">
                <a:solidFill>
                  <a:srgbClr val="7030A0"/>
                </a:solidFill>
                <a:latin typeface="Arial" pitchFamily="34" charset="0"/>
                <a:cs typeface="Arial" pitchFamily="34" charset="0"/>
              </a:rPr>
              <a:t>nhau.</a:t>
            </a:r>
            <a:endParaRPr lang="en-US" sz="4000" dirty="0" smtClean="0">
              <a:solidFill>
                <a:srgbClr val="7030A0"/>
              </a:solidFill>
              <a:latin typeface="Arial" pitchFamily="34" charset="0"/>
              <a:cs typeface="Arial" pitchFamily="34" charset="0"/>
            </a:endParaRPr>
          </a:p>
          <a:p>
            <a:pPr marL="514350" lvl="0" indent="-514350">
              <a:buAutoNum type="arabicPeriod"/>
            </a:pPr>
            <a:r>
              <a:rPr lang="vi-VN" sz="4000" dirty="0" smtClean="0">
                <a:solidFill>
                  <a:srgbClr val="FF0000"/>
                </a:solidFill>
                <a:latin typeface="Arial" pitchFamily="34" charset="0"/>
                <a:cs typeface="Arial" pitchFamily="34" charset="0"/>
              </a:rPr>
              <a:t>Sử </a:t>
            </a:r>
            <a:r>
              <a:rPr lang="vi-VN" sz="4000" dirty="0">
                <a:solidFill>
                  <a:srgbClr val="FF0000"/>
                </a:solidFill>
                <a:latin typeface="Arial" pitchFamily="34" charset="0"/>
                <a:cs typeface="Arial" pitchFamily="34" charset="0"/>
              </a:rPr>
              <a:t>dụng thuốc tránh thai khẩn cấp: </a:t>
            </a:r>
            <a:r>
              <a:rPr lang="vi-VN" sz="4000" dirty="0">
                <a:solidFill>
                  <a:srgbClr val="7030A0"/>
                </a:solidFill>
                <a:latin typeface="Arial" pitchFamily="34" charset="0"/>
                <a:cs typeface="Arial" pitchFamily="34" charset="0"/>
              </a:rPr>
              <a:t>ngăn nang trứng phát triển, ngăn chặn trứng gặp tinh trùng.</a:t>
            </a:r>
            <a:endParaRPr lang="en-US" sz="4000" dirty="0">
              <a:solidFill>
                <a:srgbClr val="7030A0"/>
              </a:solidFill>
              <a:latin typeface="Arial" pitchFamily="34" charset="0"/>
              <a:cs typeface="Arial" pitchFamily="34" charset="0"/>
            </a:endParaRPr>
          </a:p>
        </p:txBody>
      </p:sp>
    </p:spTree>
    <p:extLst>
      <p:ext uri="{BB962C8B-B14F-4D97-AF65-F5344CB8AC3E}">
        <p14:creationId xmlns:p14="http://schemas.microsoft.com/office/powerpoint/2010/main" val="237417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15773400" cy="1988345"/>
          </a:xfrm>
        </p:spPr>
        <p:txBody>
          <a:bodyPr>
            <a:normAutofit/>
          </a:bodyPr>
          <a:lstStyle/>
          <a:p>
            <a:pPr algn="ctr"/>
            <a:r>
              <a:rPr lang="en-US" sz="4000" b="1" dirty="0" smtClean="0">
                <a:solidFill>
                  <a:srgbClr val="C00000"/>
                </a:solidFill>
                <a:latin typeface="Times New Roman" pitchFamily="18" charset="0"/>
                <a:cs typeface="Times New Roman" pitchFamily="18" charset="0"/>
              </a:rPr>
              <a:t>THÔNG TIN VỀ MỘT SỐ BIỆN PHÁP PHÒNG TRÁNH THAI</a:t>
            </a:r>
            <a:endParaRPr lang="en-US" sz="40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676400" y="1790700"/>
            <a:ext cx="15773400" cy="1066800"/>
          </a:xfrm>
        </p:spPr>
        <p:txBody>
          <a:bodyPr/>
          <a:lstStyle/>
          <a:p>
            <a:pPr marL="742950" indent="-742950">
              <a:buAutoNum type="arabicPeriod"/>
            </a:pPr>
            <a:r>
              <a:rPr lang="en-US" sz="4000" dirty="0" err="1" smtClean="0">
                <a:solidFill>
                  <a:srgbClr val="0070C0"/>
                </a:solidFill>
                <a:latin typeface="Tahoma" pitchFamily="34" charset="0"/>
                <a:ea typeface="Tahoma" pitchFamily="34" charset="0"/>
                <a:cs typeface="Tahoma" pitchFamily="34" charset="0"/>
                <a:hlinkClick r:id="rId2" action="ppaction://hlinkfile"/>
              </a:rPr>
              <a:t>Đặt</a:t>
            </a:r>
            <a:r>
              <a:rPr lang="en-US" sz="4000" dirty="0" smtClean="0">
                <a:solidFill>
                  <a:srgbClr val="0070C0"/>
                </a:solidFill>
                <a:latin typeface="Tahoma" pitchFamily="34" charset="0"/>
                <a:ea typeface="Tahoma" pitchFamily="34" charset="0"/>
                <a:cs typeface="Tahoma" pitchFamily="34" charset="0"/>
                <a:hlinkClick r:id="rId2" action="ppaction://hlinkfile"/>
              </a:rPr>
              <a:t> </a:t>
            </a:r>
            <a:r>
              <a:rPr lang="en-US" sz="4000" dirty="0" err="1" smtClean="0">
                <a:solidFill>
                  <a:srgbClr val="0070C0"/>
                </a:solidFill>
                <a:latin typeface="Tahoma" pitchFamily="34" charset="0"/>
                <a:ea typeface="Tahoma" pitchFamily="34" charset="0"/>
                <a:cs typeface="Tahoma" pitchFamily="34" charset="0"/>
                <a:hlinkClick r:id="rId2" action="ppaction://hlinkfile"/>
              </a:rPr>
              <a:t>vòng</a:t>
            </a:r>
            <a:r>
              <a:rPr lang="en-US" sz="4000" dirty="0" smtClean="0">
                <a:solidFill>
                  <a:srgbClr val="0070C0"/>
                </a:solidFill>
                <a:latin typeface="Tahoma" pitchFamily="34" charset="0"/>
                <a:ea typeface="Tahoma" pitchFamily="34" charset="0"/>
                <a:cs typeface="Tahoma" pitchFamily="34" charset="0"/>
                <a:hlinkClick r:id="rId2" action="ppaction://hlinkfile"/>
              </a:rPr>
              <a:t> </a:t>
            </a:r>
            <a:r>
              <a:rPr lang="en-US" sz="4000" dirty="0" err="1" smtClean="0">
                <a:solidFill>
                  <a:srgbClr val="0070C0"/>
                </a:solidFill>
                <a:latin typeface="Tahoma" pitchFamily="34" charset="0"/>
                <a:ea typeface="Tahoma" pitchFamily="34" charset="0"/>
                <a:cs typeface="Tahoma" pitchFamily="34" charset="0"/>
                <a:hlinkClick r:id="rId2" action="ppaction://hlinkfile"/>
              </a:rPr>
              <a:t>tránh</a:t>
            </a:r>
            <a:r>
              <a:rPr lang="en-US" sz="4000" dirty="0" smtClean="0">
                <a:solidFill>
                  <a:srgbClr val="0070C0"/>
                </a:solidFill>
                <a:latin typeface="Tahoma" pitchFamily="34" charset="0"/>
                <a:ea typeface="Tahoma" pitchFamily="34" charset="0"/>
                <a:cs typeface="Tahoma" pitchFamily="34" charset="0"/>
                <a:hlinkClick r:id="rId2" action="ppaction://hlinkfile"/>
              </a:rPr>
              <a:t> </a:t>
            </a:r>
            <a:r>
              <a:rPr lang="en-US" sz="4000" dirty="0" err="1" smtClean="0">
                <a:solidFill>
                  <a:srgbClr val="0070C0"/>
                </a:solidFill>
                <a:latin typeface="Tahoma" pitchFamily="34" charset="0"/>
                <a:ea typeface="Tahoma" pitchFamily="34" charset="0"/>
                <a:cs typeface="Tahoma" pitchFamily="34" charset="0"/>
                <a:hlinkClick r:id="rId2" action="ppaction://hlinkfile"/>
              </a:rPr>
              <a:t>thai</a:t>
            </a:r>
            <a:r>
              <a:rPr lang="en-US" sz="4000" dirty="0" smtClean="0">
                <a:solidFill>
                  <a:srgbClr val="0070C0"/>
                </a:solidFill>
                <a:latin typeface="Tahoma" pitchFamily="34" charset="0"/>
                <a:ea typeface="Tahoma" pitchFamily="34" charset="0"/>
                <a:cs typeface="Tahoma" pitchFamily="34" charset="0"/>
                <a:hlinkClick r:id="rId2" action="ppaction://hlinkfile"/>
              </a:rPr>
              <a:t> </a:t>
            </a:r>
            <a:r>
              <a:rPr lang="en-US" sz="4000" dirty="0" err="1" smtClean="0">
                <a:solidFill>
                  <a:srgbClr val="0070C0"/>
                </a:solidFill>
                <a:latin typeface="Tahoma" pitchFamily="34" charset="0"/>
                <a:ea typeface="Tahoma" pitchFamily="34" charset="0"/>
                <a:cs typeface="Tahoma" pitchFamily="34" charset="0"/>
                <a:hlinkClick r:id="rId2" action="ppaction://hlinkfile"/>
              </a:rPr>
              <a:t>là</a:t>
            </a:r>
            <a:r>
              <a:rPr lang="en-US" sz="4000" dirty="0" smtClean="0">
                <a:solidFill>
                  <a:srgbClr val="0070C0"/>
                </a:solidFill>
                <a:latin typeface="Tahoma" pitchFamily="34" charset="0"/>
                <a:ea typeface="Tahoma" pitchFamily="34" charset="0"/>
                <a:cs typeface="Tahoma" pitchFamily="34" charset="0"/>
                <a:hlinkClick r:id="rId2" action="ppaction://hlinkfile"/>
              </a:rPr>
              <a:t> </a:t>
            </a:r>
            <a:r>
              <a:rPr lang="en-US" sz="4000" dirty="0" err="1" smtClean="0">
                <a:solidFill>
                  <a:srgbClr val="0070C0"/>
                </a:solidFill>
                <a:latin typeface="Tahoma" pitchFamily="34" charset="0"/>
                <a:ea typeface="Tahoma" pitchFamily="34" charset="0"/>
                <a:cs typeface="Tahoma" pitchFamily="34" charset="0"/>
                <a:hlinkClick r:id="rId2" action="ppaction://hlinkfile"/>
              </a:rPr>
              <a:t>như</a:t>
            </a:r>
            <a:r>
              <a:rPr lang="en-US" sz="4000" dirty="0" smtClean="0">
                <a:solidFill>
                  <a:srgbClr val="0070C0"/>
                </a:solidFill>
                <a:latin typeface="Tahoma" pitchFamily="34" charset="0"/>
                <a:ea typeface="Tahoma" pitchFamily="34" charset="0"/>
                <a:cs typeface="Tahoma" pitchFamily="34" charset="0"/>
                <a:hlinkClick r:id="rId2" action="ppaction://hlinkfile"/>
              </a:rPr>
              <a:t> </a:t>
            </a:r>
            <a:r>
              <a:rPr lang="en-US" sz="4000" dirty="0" err="1" smtClean="0">
                <a:solidFill>
                  <a:srgbClr val="0070C0"/>
                </a:solidFill>
                <a:latin typeface="Tahoma" pitchFamily="34" charset="0"/>
                <a:ea typeface="Tahoma" pitchFamily="34" charset="0"/>
                <a:cs typeface="Tahoma" pitchFamily="34" charset="0"/>
                <a:hlinkClick r:id="rId2" action="ppaction://hlinkfile"/>
              </a:rPr>
              <a:t>thế</a:t>
            </a:r>
            <a:r>
              <a:rPr lang="en-US" sz="4000" dirty="0" smtClean="0">
                <a:solidFill>
                  <a:srgbClr val="0070C0"/>
                </a:solidFill>
                <a:latin typeface="Tahoma" pitchFamily="34" charset="0"/>
                <a:ea typeface="Tahoma" pitchFamily="34" charset="0"/>
                <a:cs typeface="Tahoma" pitchFamily="34" charset="0"/>
                <a:hlinkClick r:id="rId2" action="ppaction://hlinkfile"/>
              </a:rPr>
              <a:t> </a:t>
            </a:r>
            <a:r>
              <a:rPr lang="en-US" sz="4000" dirty="0" err="1" smtClean="0">
                <a:solidFill>
                  <a:srgbClr val="0070C0"/>
                </a:solidFill>
                <a:latin typeface="Tahoma" pitchFamily="34" charset="0"/>
                <a:ea typeface="Tahoma" pitchFamily="34" charset="0"/>
                <a:cs typeface="Tahoma" pitchFamily="34" charset="0"/>
                <a:hlinkClick r:id="rId2" action="ppaction://hlinkfile"/>
              </a:rPr>
              <a:t>nào</a:t>
            </a:r>
            <a:r>
              <a:rPr lang="en-US" sz="4000" dirty="0" smtClean="0">
                <a:solidFill>
                  <a:srgbClr val="0070C0"/>
                </a:solidFill>
                <a:latin typeface="Tahoma" pitchFamily="34" charset="0"/>
                <a:ea typeface="Tahoma" pitchFamily="34" charset="0"/>
                <a:cs typeface="Tahoma" pitchFamily="34" charset="0"/>
                <a:hlinkClick r:id="rId2" action="ppaction://hlinkfile"/>
              </a:rPr>
              <a:t>?</a:t>
            </a:r>
          </a:p>
        </p:txBody>
      </p:sp>
      <p:sp>
        <p:nvSpPr>
          <p:cNvPr id="4" name="Content Placeholder 2">
            <a:hlinkClick r:id="rId3" action="ppaction://hlinkfile"/>
          </p:cNvPr>
          <p:cNvSpPr txBox="1">
            <a:spLocks/>
          </p:cNvSpPr>
          <p:nvPr/>
        </p:nvSpPr>
        <p:spPr>
          <a:xfrm>
            <a:off x="1684283" y="2986254"/>
            <a:ext cx="15773400" cy="99060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2. </a:t>
            </a:r>
            <a:r>
              <a:rPr lang="en-US" sz="4000" u="sng" dirty="0" err="1" smtClean="0">
                <a:solidFill>
                  <a:srgbClr val="0070C0"/>
                </a:solidFill>
                <a:latin typeface="Tahoma" pitchFamily="34" charset="0"/>
                <a:ea typeface="Tahoma" pitchFamily="34" charset="0"/>
                <a:cs typeface="Tahoma" pitchFamily="34" charset="0"/>
              </a:rPr>
              <a:t>Đi</a:t>
            </a:r>
            <a:r>
              <a:rPr lang="en-US" sz="4000" u="sng" dirty="0" smtClean="0">
                <a:solidFill>
                  <a:srgbClr val="0070C0"/>
                </a:solidFill>
                <a:latin typeface="Tahoma" pitchFamily="34" charset="0"/>
                <a:ea typeface="Tahoma" pitchFamily="34" charset="0"/>
                <a:cs typeface="Tahoma" pitchFamily="34" charset="0"/>
              </a:rPr>
              <a:t> </a:t>
            </a:r>
            <a:r>
              <a:rPr lang="en-US" sz="4000" u="sng" dirty="0" err="1" smtClean="0">
                <a:solidFill>
                  <a:srgbClr val="0070C0"/>
                </a:solidFill>
                <a:latin typeface="Tahoma" pitchFamily="34" charset="0"/>
                <a:ea typeface="Tahoma" pitchFamily="34" charset="0"/>
                <a:cs typeface="Tahoma" pitchFamily="34" charset="0"/>
              </a:rPr>
              <a:t>tắm</a:t>
            </a:r>
            <a:r>
              <a:rPr lang="en-US" sz="4000" u="sng" dirty="0" smtClean="0">
                <a:solidFill>
                  <a:srgbClr val="0070C0"/>
                </a:solidFill>
                <a:latin typeface="Tahoma" pitchFamily="34" charset="0"/>
                <a:ea typeface="Tahoma" pitchFamily="34" charset="0"/>
                <a:cs typeface="Tahoma" pitchFamily="34" charset="0"/>
              </a:rPr>
              <a:t> </a:t>
            </a:r>
            <a:r>
              <a:rPr lang="en-US" sz="4000" u="sng" dirty="0" err="1" smtClean="0">
                <a:solidFill>
                  <a:srgbClr val="0070C0"/>
                </a:solidFill>
                <a:latin typeface="Tahoma" pitchFamily="34" charset="0"/>
                <a:ea typeface="Tahoma" pitchFamily="34" charset="0"/>
                <a:cs typeface="Tahoma" pitchFamily="34" charset="0"/>
              </a:rPr>
              <a:t>chung</a:t>
            </a:r>
            <a:r>
              <a:rPr lang="en-US" sz="4000" u="sng" dirty="0" smtClean="0">
                <a:solidFill>
                  <a:srgbClr val="0070C0"/>
                </a:solidFill>
                <a:latin typeface="Tahoma" pitchFamily="34" charset="0"/>
                <a:ea typeface="Tahoma" pitchFamily="34" charset="0"/>
                <a:cs typeface="Tahoma" pitchFamily="34" charset="0"/>
              </a:rPr>
              <a:t> </a:t>
            </a:r>
            <a:r>
              <a:rPr lang="en-US" sz="4000" u="sng" dirty="0" err="1" smtClean="0">
                <a:solidFill>
                  <a:srgbClr val="0070C0"/>
                </a:solidFill>
                <a:latin typeface="Tahoma" pitchFamily="34" charset="0"/>
                <a:ea typeface="Tahoma" pitchFamily="34" charset="0"/>
                <a:cs typeface="Tahoma" pitchFamily="34" charset="0"/>
              </a:rPr>
              <a:t>bể</a:t>
            </a:r>
            <a:r>
              <a:rPr lang="en-US" sz="4000" u="sng" dirty="0" smtClean="0">
                <a:solidFill>
                  <a:srgbClr val="0070C0"/>
                </a:solidFill>
                <a:latin typeface="Tahoma" pitchFamily="34" charset="0"/>
                <a:ea typeface="Tahoma" pitchFamily="34" charset="0"/>
                <a:cs typeface="Tahoma" pitchFamily="34" charset="0"/>
              </a:rPr>
              <a:t> </a:t>
            </a:r>
            <a:r>
              <a:rPr lang="en-US" sz="4000" u="sng" dirty="0" err="1" smtClean="0">
                <a:solidFill>
                  <a:srgbClr val="0070C0"/>
                </a:solidFill>
                <a:latin typeface="Tahoma" pitchFamily="34" charset="0"/>
                <a:ea typeface="Tahoma" pitchFamily="34" charset="0"/>
                <a:cs typeface="Tahoma" pitchFamily="34" charset="0"/>
              </a:rPr>
              <a:t>bơi</a:t>
            </a:r>
            <a:r>
              <a:rPr lang="en-US" sz="4000" u="sng" dirty="0" smtClean="0">
                <a:solidFill>
                  <a:srgbClr val="0070C0"/>
                </a:solidFill>
                <a:latin typeface="Tahoma" pitchFamily="34" charset="0"/>
                <a:ea typeface="Tahoma" pitchFamily="34" charset="0"/>
                <a:cs typeface="Tahoma" pitchFamily="34" charset="0"/>
              </a:rPr>
              <a:t> </a:t>
            </a:r>
            <a:r>
              <a:rPr lang="en-US" sz="4000" u="sng" dirty="0" err="1" smtClean="0">
                <a:solidFill>
                  <a:srgbClr val="0070C0"/>
                </a:solidFill>
                <a:latin typeface="Tahoma" pitchFamily="34" charset="0"/>
                <a:ea typeface="Tahoma" pitchFamily="34" charset="0"/>
                <a:cs typeface="Tahoma" pitchFamily="34" charset="0"/>
              </a:rPr>
              <a:t>có</a:t>
            </a:r>
            <a:r>
              <a:rPr lang="en-US" sz="4000" u="sng" dirty="0" smtClean="0">
                <a:solidFill>
                  <a:srgbClr val="0070C0"/>
                </a:solidFill>
                <a:latin typeface="Tahoma" pitchFamily="34" charset="0"/>
                <a:ea typeface="Tahoma" pitchFamily="34" charset="0"/>
                <a:cs typeface="Tahoma" pitchFamily="34" charset="0"/>
              </a:rPr>
              <a:t> </a:t>
            </a:r>
            <a:r>
              <a:rPr lang="en-US" sz="4000" u="sng" dirty="0" err="1" smtClean="0">
                <a:solidFill>
                  <a:srgbClr val="0070C0"/>
                </a:solidFill>
                <a:latin typeface="Tahoma" pitchFamily="34" charset="0"/>
                <a:ea typeface="Tahoma" pitchFamily="34" charset="0"/>
                <a:cs typeface="Tahoma" pitchFamily="34" charset="0"/>
              </a:rPr>
              <a:t>thể</a:t>
            </a:r>
            <a:r>
              <a:rPr lang="en-US" sz="4000" u="sng" dirty="0" smtClean="0">
                <a:solidFill>
                  <a:srgbClr val="0070C0"/>
                </a:solidFill>
                <a:latin typeface="Tahoma" pitchFamily="34" charset="0"/>
                <a:ea typeface="Tahoma" pitchFamily="34" charset="0"/>
                <a:cs typeface="Tahoma" pitchFamily="34" charset="0"/>
              </a:rPr>
              <a:t> </a:t>
            </a:r>
            <a:r>
              <a:rPr lang="en-US" sz="4000" u="sng" dirty="0" err="1" smtClean="0">
                <a:solidFill>
                  <a:srgbClr val="0070C0"/>
                </a:solidFill>
                <a:latin typeface="Tahoma" pitchFamily="34" charset="0"/>
                <a:ea typeface="Tahoma" pitchFamily="34" charset="0"/>
                <a:cs typeface="Tahoma" pitchFamily="34" charset="0"/>
              </a:rPr>
              <a:t>mang</a:t>
            </a:r>
            <a:r>
              <a:rPr lang="en-US" sz="4000" u="sng" dirty="0" smtClean="0">
                <a:solidFill>
                  <a:srgbClr val="0070C0"/>
                </a:solidFill>
                <a:latin typeface="Tahoma" pitchFamily="34" charset="0"/>
                <a:ea typeface="Tahoma" pitchFamily="34" charset="0"/>
                <a:cs typeface="Tahoma" pitchFamily="34" charset="0"/>
              </a:rPr>
              <a:t> </a:t>
            </a:r>
            <a:r>
              <a:rPr lang="en-US" sz="4000" u="sng" dirty="0" err="1" smtClean="0">
                <a:solidFill>
                  <a:srgbClr val="0070C0"/>
                </a:solidFill>
                <a:latin typeface="Tahoma" pitchFamily="34" charset="0"/>
                <a:ea typeface="Tahoma" pitchFamily="34" charset="0"/>
                <a:cs typeface="Tahoma" pitchFamily="34" charset="0"/>
              </a:rPr>
              <a:t>thai</a:t>
            </a:r>
            <a:r>
              <a:rPr lang="en-US" sz="4000" u="sng" dirty="0" smtClean="0">
                <a:solidFill>
                  <a:srgbClr val="0070C0"/>
                </a:solidFill>
                <a:latin typeface="Tahoma" pitchFamily="34" charset="0"/>
                <a:ea typeface="Tahoma" pitchFamily="34" charset="0"/>
                <a:cs typeface="Tahoma" pitchFamily="34" charset="0"/>
              </a:rPr>
              <a:t> </a:t>
            </a:r>
            <a:r>
              <a:rPr lang="en-US" sz="4000" u="sng" dirty="0" err="1" smtClean="0">
                <a:solidFill>
                  <a:srgbClr val="0070C0"/>
                </a:solidFill>
                <a:latin typeface="Tahoma" pitchFamily="34" charset="0"/>
                <a:ea typeface="Tahoma" pitchFamily="34" charset="0"/>
                <a:cs typeface="Tahoma" pitchFamily="34" charset="0"/>
              </a:rPr>
              <a:t>không</a:t>
            </a:r>
            <a:r>
              <a:rPr lang="en-US" sz="4000" u="sng" dirty="0" smtClean="0">
                <a:solidFill>
                  <a:srgbClr val="0070C0"/>
                </a:solidFill>
                <a:latin typeface="Tahoma" pitchFamily="34" charset="0"/>
                <a:ea typeface="Tahoma" pitchFamily="34" charset="0"/>
                <a:cs typeface="Tahoma" pitchFamily="34" charset="0"/>
              </a:rPr>
              <a:t>?</a:t>
            </a:r>
          </a:p>
        </p:txBody>
      </p:sp>
      <p:sp>
        <p:nvSpPr>
          <p:cNvPr id="5" name="Content Placeholder 2">
            <a:hlinkClick r:id="rId4" action="ppaction://hlinkfile"/>
          </p:cNvPr>
          <p:cNvSpPr txBox="1">
            <a:spLocks/>
          </p:cNvSpPr>
          <p:nvPr/>
        </p:nvSpPr>
        <p:spPr>
          <a:xfrm>
            <a:off x="1676400" y="4017056"/>
            <a:ext cx="15773400" cy="120396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3. </a:t>
            </a:r>
            <a:r>
              <a:rPr lang="en-US" sz="4000" u="sng" dirty="0" err="1" smtClean="0">
                <a:solidFill>
                  <a:srgbClr val="0070C0"/>
                </a:solidFill>
                <a:latin typeface="Tahoma" pitchFamily="34" charset="0"/>
                <a:ea typeface="Tahoma" pitchFamily="34" charset="0"/>
                <a:cs typeface="Tahoma" pitchFamily="34" charset="0"/>
              </a:rPr>
              <a:t>Xuất</a:t>
            </a:r>
            <a:r>
              <a:rPr lang="en-US" sz="4000" u="sng" dirty="0" smtClean="0">
                <a:solidFill>
                  <a:srgbClr val="0070C0"/>
                </a:solidFill>
                <a:latin typeface="Tahoma" pitchFamily="34" charset="0"/>
                <a:ea typeface="Tahoma" pitchFamily="34" charset="0"/>
                <a:cs typeface="Tahoma" pitchFamily="34" charset="0"/>
              </a:rPr>
              <a:t> </a:t>
            </a:r>
            <a:r>
              <a:rPr lang="en-US" sz="4000" u="sng" dirty="0" err="1" smtClean="0">
                <a:solidFill>
                  <a:srgbClr val="0070C0"/>
                </a:solidFill>
                <a:latin typeface="Tahoma" pitchFamily="34" charset="0"/>
                <a:ea typeface="Tahoma" pitchFamily="34" charset="0"/>
                <a:cs typeface="Tahoma" pitchFamily="34" charset="0"/>
              </a:rPr>
              <a:t>tinh</a:t>
            </a:r>
            <a:r>
              <a:rPr lang="en-US" sz="4000" u="sng" dirty="0" smtClean="0">
                <a:solidFill>
                  <a:srgbClr val="0070C0"/>
                </a:solidFill>
                <a:latin typeface="Tahoma" pitchFamily="34" charset="0"/>
                <a:ea typeface="Tahoma" pitchFamily="34" charset="0"/>
                <a:cs typeface="Tahoma" pitchFamily="34" charset="0"/>
              </a:rPr>
              <a:t> </a:t>
            </a:r>
            <a:r>
              <a:rPr lang="en-US" sz="4000" u="sng" dirty="0" err="1" smtClean="0">
                <a:solidFill>
                  <a:srgbClr val="0070C0"/>
                </a:solidFill>
                <a:latin typeface="Tahoma" pitchFamily="34" charset="0"/>
                <a:ea typeface="Tahoma" pitchFamily="34" charset="0"/>
                <a:cs typeface="Tahoma" pitchFamily="34" charset="0"/>
              </a:rPr>
              <a:t>ngoài</a:t>
            </a:r>
            <a:r>
              <a:rPr lang="en-US" sz="4000" u="sng" dirty="0" smtClean="0">
                <a:solidFill>
                  <a:srgbClr val="0070C0"/>
                </a:solidFill>
                <a:latin typeface="Tahoma" pitchFamily="34" charset="0"/>
                <a:ea typeface="Tahoma" pitchFamily="34" charset="0"/>
                <a:cs typeface="Tahoma" pitchFamily="34" charset="0"/>
              </a:rPr>
              <a:t> </a:t>
            </a:r>
            <a:r>
              <a:rPr lang="en-US" sz="4000" u="sng" dirty="0" err="1" smtClean="0">
                <a:solidFill>
                  <a:srgbClr val="0070C0"/>
                </a:solidFill>
                <a:latin typeface="Tahoma" pitchFamily="34" charset="0"/>
                <a:ea typeface="Tahoma" pitchFamily="34" charset="0"/>
                <a:cs typeface="Tahoma" pitchFamily="34" charset="0"/>
              </a:rPr>
              <a:t>có</a:t>
            </a:r>
            <a:r>
              <a:rPr lang="en-US" sz="4000" u="sng" dirty="0" smtClean="0">
                <a:solidFill>
                  <a:srgbClr val="0070C0"/>
                </a:solidFill>
                <a:latin typeface="Tahoma" pitchFamily="34" charset="0"/>
                <a:ea typeface="Tahoma" pitchFamily="34" charset="0"/>
                <a:cs typeface="Tahoma" pitchFamily="34" charset="0"/>
              </a:rPr>
              <a:t> </a:t>
            </a:r>
            <a:r>
              <a:rPr lang="en-US" sz="4000" u="sng" dirty="0" err="1" smtClean="0">
                <a:solidFill>
                  <a:srgbClr val="0070C0"/>
                </a:solidFill>
                <a:latin typeface="Tahoma" pitchFamily="34" charset="0"/>
                <a:ea typeface="Tahoma" pitchFamily="34" charset="0"/>
                <a:cs typeface="Tahoma" pitchFamily="34" charset="0"/>
              </a:rPr>
              <a:t>phải</a:t>
            </a:r>
            <a:r>
              <a:rPr lang="en-US" sz="4000" u="sng" dirty="0" smtClean="0">
                <a:solidFill>
                  <a:srgbClr val="0070C0"/>
                </a:solidFill>
                <a:latin typeface="Tahoma" pitchFamily="34" charset="0"/>
                <a:ea typeface="Tahoma" pitchFamily="34" charset="0"/>
                <a:cs typeface="Tahoma" pitchFamily="34" charset="0"/>
              </a:rPr>
              <a:t> </a:t>
            </a:r>
            <a:r>
              <a:rPr lang="en-US" sz="4000" u="sng" dirty="0" err="1" smtClean="0">
                <a:solidFill>
                  <a:srgbClr val="0070C0"/>
                </a:solidFill>
                <a:latin typeface="Tahoma" pitchFamily="34" charset="0"/>
                <a:ea typeface="Tahoma" pitchFamily="34" charset="0"/>
                <a:cs typeface="Tahoma" pitchFamily="34" charset="0"/>
              </a:rPr>
              <a:t>là</a:t>
            </a:r>
            <a:r>
              <a:rPr lang="en-US" sz="4000" u="sng" dirty="0" smtClean="0">
                <a:solidFill>
                  <a:srgbClr val="0070C0"/>
                </a:solidFill>
                <a:latin typeface="Tahoma" pitchFamily="34" charset="0"/>
                <a:ea typeface="Tahoma" pitchFamily="34" charset="0"/>
                <a:cs typeface="Tahoma" pitchFamily="34" charset="0"/>
              </a:rPr>
              <a:t> </a:t>
            </a:r>
            <a:r>
              <a:rPr lang="en-US" sz="4000" u="sng" dirty="0" err="1" smtClean="0">
                <a:solidFill>
                  <a:srgbClr val="0070C0"/>
                </a:solidFill>
                <a:latin typeface="Tahoma" pitchFamily="34" charset="0"/>
                <a:ea typeface="Tahoma" pitchFamily="34" charset="0"/>
                <a:cs typeface="Tahoma" pitchFamily="34" charset="0"/>
              </a:rPr>
              <a:t>biện</a:t>
            </a:r>
            <a:r>
              <a:rPr lang="en-US" sz="4000" u="sng" dirty="0" smtClean="0">
                <a:solidFill>
                  <a:srgbClr val="0070C0"/>
                </a:solidFill>
                <a:latin typeface="Tahoma" pitchFamily="34" charset="0"/>
                <a:ea typeface="Tahoma" pitchFamily="34" charset="0"/>
                <a:cs typeface="Tahoma" pitchFamily="34" charset="0"/>
              </a:rPr>
              <a:t> </a:t>
            </a:r>
            <a:r>
              <a:rPr lang="en-US" sz="4000" u="sng" dirty="0" err="1" smtClean="0">
                <a:solidFill>
                  <a:srgbClr val="0070C0"/>
                </a:solidFill>
                <a:latin typeface="Tahoma" pitchFamily="34" charset="0"/>
                <a:ea typeface="Tahoma" pitchFamily="34" charset="0"/>
                <a:cs typeface="Tahoma" pitchFamily="34" charset="0"/>
              </a:rPr>
              <a:t>pháp</a:t>
            </a:r>
            <a:r>
              <a:rPr lang="en-US" sz="4000" u="sng" dirty="0" smtClean="0">
                <a:solidFill>
                  <a:srgbClr val="0070C0"/>
                </a:solidFill>
                <a:latin typeface="Tahoma" pitchFamily="34" charset="0"/>
                <a:ea typeface="Tahoma" pitchFamily="34" charset="0"/>
                <a:cs typeface="Tahoma" pitchFamily="34" charset="0"/>
              </a:rPr>
              <a:t> </a:t>
            </a:r>
            <a:r>
              <a:rPr lang="en-US" sz="4000" u="sng" dirty="0" err="1" smtClean="0">
                <a:solidFill>
                  <a:srgbClr val="0070C0"/>
                </a:solidFill>
                <a:latin typeface="Tahoma" pitchFamily="34" charset="0"/>
                <a:ea typeface="Tahoma" pitchFamily="34" charset="0"/>
                <a:cs typeface="Tahoma" pitchFamily="34" charset="0"/>
              </a:rPr>
              <a:t>tránh</a:t>
            </a:r>
            <a:r>
              <a:rPr lang="en-US" sz="4000" u="sng" dirty="0" smtClean="0">
                <a:solidFill>
                  <a:srgbClr val="0070C0"/>
                </a:solidFill>
                <a:latin typeface="Tahoma" pitchFamily="34" charset="0"/>
                <a:ea typeface="Tahoma" pitchFamily="34" charset="0"/>
                <a:cs typeface="Tahoma" pitchFamily="34" charset="0"/>
              </a:rPr>
              <a:t> </a:t>
            </a:r>
            <a:r>
              <a:rPr lang="en-US" sz="4000" u="sng" dirty="0" err="1" smtClean="0">
                <a:solidFill>
                  <a:srgbClr val="0070C0"/>
                </a:solidFill>
                <a:latin typeface="Tahoma" pitchFamily="34" charset="0"/>
                <a:ea typeface="Tahoma" pitchFamily="34" charset="0"/>
                <a:cs typeface="Tahoma" pitchFamily="34" charset="0"/>
              </a:rPr>
              <a:t>thai</a:t>
            </a:r>
            <a:r>
              <a:rPr lang="en-US" sz="4000" u="sng" dirty="0" smtClean="0">
                <a:solidFill>
                  <a:srgbClr val="0070C0"/>
                </a:solidFill>
                <a:latin typeface="Tahoma" pitchFamily="34" charset="0"/>
                <a:ea typeface="Tahoma" pitchFamily="34" charset="0"/>
                <a:cs typeface="Tahoma" pitchFamily="34" charset="0"/>
              </a:rPr>
              <a:t> an </a:t>
            </a:r>
            <a:r>
              <a:rPr lang="en-US" sz="4000" u="sng" dirty="0" err="1" smtClean="0">
                <a:solidFill>
                  <a:srgbClr val="0070C0"/>
                </a:solidFill>
                <a:latin typeface="Tahoma" pitchFamily="34" charset="0"/>
                <a:ea typeface="Tahoma" pitchFamily="34" charset="0"/>
                <a:cs typeface="Tahoma" pitchFamily="34" charset="0"/>
              </a:rPr>
              <a:t>toàn</a:t>
            </a:r>
            <a:r>
              <a:rPr lang="en-US" sz="4000" u="sng" dirty="0" smtClean="0">
                <a:solidFill>
                  <a:srgbClr val="0070C0"/>
                </a:solidFill>
                <a:latin typeface="Tahoma" pitchFamily="34" charset="0"/>
                <a:ea typeface="Tahoma" pitchFamily="34" charset="0"/>
                <a:cs typeface="Tahoma" pitchFamily="34" charset="0"/>
              </a:rPr>
              <a:t> </a:t>
            </a:r>
            <a:r>
              <a:rPr lang="en-US" sz="4000" u="sng" dirty="0" err="1" smtClean="0">
                <a:solidFill>
                  <a:srgbClr val="0070C0"/>
                </a:solidFill>
                <a:latin typeface="Tahoma" pitchFamily="34" charset="0"/>
                <a:ea typeface="Tahoma" pitchFamily="34" charset="0"/>
                <a:cs typeface="Tahoma" pitchFamily="34" charset="0"/>
              </a:rPr>
              <a:t>không</a:t>
            </a:r>
            <a:r>
              <a:rPr lang="en-US" sz="4000" u="sng" dirty="0" smtClean="0">
                <a:solidFill>
                  <a:srgbClr val="0070C0"/>
                </a:solidFill>
                <a:latin typeface="Tahoma" pitchFamily="34" charset="0"/>
                <a:ea typeface="Tahoma" pitchFamily="34" charset="0"/>
                <a:cs typeface="Tahoma" pitchFamily="34" charset="0"/>
              </a:rPr>
              <a:t>?</a:t>
            </a:r>
          </a:p>
        </p:txBody>
      </p:sp>
      <p:sp>
        <p:nvSpPr>
          <p:cNvPr id="6" name="Content Placeholder 2">
            <a:hlinkClick r:id="rId5" action="ppaction://hlinkfile"/>
          </p:cNvPr>
          <p:cNvSpPr txBox="1">
            <a:spLocks/>
          </p:cNvSpPr>
          <p:nvPr/>
        </p:nvSpPr>
        <p:spPr>
          <a:xfrm>
            <a:off x="1752600" y="5295902"/>
            <a:ext cx="15773400" cy="998218"/>
          </a:xfrm>
          <a:prstGeom prst="rect">
            <a:avLst/>
          </a:prstGeom>
        </p:spPr>
        <p:txBody>
          <a:bodyPr vert="horz" lIns="91440" tIns="45720" rIns="91440" bIns="45720" rtlCol="0">
            <a:normAutofit fontScale="92500"/>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4</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Đặt</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vòng</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tránh</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thai</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và</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que</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cấy</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tránh</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thai</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biện</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pháp</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nào</a:t>
            </a:r>
            <a:r>
              <a:rPr lang="en-US" sz="4000" dirty="0" smtClean="0">
                <a:solidFill>
                  <a:srgbClr val="0070C0"/>
                </a:solidFill>
                <a:latin typeface="Tahoma" pitchFamily="34" charset="0"/>
                <a:ea typeface="Tahoma" pitchFamily="34" charset="0"/>
                <a:cs typeface="Tahoma" pitchFamily="34" charset="0"/>
              </a:rPr>
              <a:t> an </a:t>
            </a:r>
            <a:r>
              <a:rPr lang="en-US" sz="4000" dirty="0" err="1" smtClean="0">
                <a:solidFill>
                  <a:srgbClr val="0070C0"/>
                </a:solidFill>
                <a:latin typeface="Tahoma" pitchFamily="34" charset="0"/>
                <a:ea typeface="Tahoma" pitchFamily="34" charset="0"/>
                <a:cs typeface="Tahoma" pitchFamily="34" charset="0"/>
              </a:rPr>
              <a:t>toàn</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hơn</a:t>
            </a:r>
            <a:r>
              <a:rPr lang="en-US" sz="4000" dirty="0" smtClean="0">
                <a:solidFill>
                  <a:srgbClr val="0070C0"/>
                </a:solidFill>
                <a:latin typeface="Tahoma" pitchFamily="34" charset="0"/>
                <a:ea typeface="Tahoma" pitchFamily="34" charset="0"/>
                <a:cs typeface="Tahoma" pitchFamily="34" charset="0"/>
              </a:rPr>
              <a:t>?</a:t>
            </a:r>
          </a:p>
        </p:txBody>
      </p:sp>
      <p:sp>
        <p:nvSpPr>
          <p:cNvPr id="7" name="Content Placeholder 2">
            <a:hlinkClick r:id="rId6" action="ppaction://hlinkfile"/>
          </p:cNvPr>
          <p:cNvSpPr txBox="1">
            <a:spLocks/>
          </p:cNvSpPr>
          <p:nvPr/>
        </p:nvSpPr>
        <p:spPr>
          <a:xfrm>
            <a:off x="1752600" y="6488431"/>
            <a:ext cx="15773400" cy="1226818"/>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5. </a:t>
            </a:r>
            <a:r>
              <a:rPr lang="en-US" sz="4000" dirty="0" err="1" smtClean="0">
                <a:solidFill>
                  <a:srgbClr val="0070C0"/>
                </a:solidFill>
                <a:latin typeface="Tahoma" pitchFamily="34" charset="0"/>
                <a:ea typeface="Tahoma" pitchFamily="34" charset="0"/>
                <a:cs typeface="Tahoma" pitchFamily="34" charset="0"/>
              </a:rPr>
              <a:t>Thuốc</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ngừa</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thai</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hoạt</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động</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như</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thế</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nào</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khi</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vào</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trong</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cơ</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thể</a:t>
            </a:r>
            <a:r>
              <a:rPr lang="en-US" sz="4000" dirty="0" smtClean="0">
                <a:solidFill>
                  <a:srgbClr val="0070C0"/>
                </a:solidFill>
                <a:latin typeface="Tahoma" pitchFamily="34" charset="0"/>
                <a:ea typeface="Tahoma" pitchFamily="34" charset="0"/>
                <a:cs typeface="Tahoma" pitchFamily="34" charset="0"/>
              </a:rPr>
              <a:t> </a:t>
            </a:r>
            <a:r>
              <a:rPr lang="en-US" sz="4000" dirty="0" err="1" smtClean="0">
                <a:solidFill>
                  <a:srgbClr val="0070C0"/>
                </a:solidFill>
                <a:latin typeface="Tahoma" pitchFamily="34" charset="0"/>
                <a:ea typeface="Tahoma" pitchFamily="34" charset="0"/>
                <a:cs typeface="Tahoma" pitchFamily="34" charset="0"/>
              </a:rPr>
              <a:t>người</a:t>
            </a:r>
            <a:r>
              <a:rPr lang="en-US" sz="4000" dirty="0" smtClean="0">
                <a:solidFill>
                  <a:srgbClr val="0070C0"/>
                </a:solidFill>
                <a:latin typeface="Tahoma" pitchFamily="34" charset="0"/>
                <a:ea typeface="Tahoma" pitchFamily="34" charset="0"/>
                <a:cs typeface="Tahoma" pitchFamily="34" charset="0"/>
              </a:rPr>
              <a:t>?</a:t>
            </a:r>
            <a:endParaRPr lang="en-US" sz="4000" dirty="0">
              <a:solidFill>
                <a:srgbClr val="0070C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1545131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266700"/>
            <a:ext cx="16840200" cy="1323439"/>
          </a:xfrm>
          <a:prstGeom prst="rect">
            <a:avLst/>
          </a:prstGeom>
        </p:spPr>
        <p:txBody>
          <a:bodyPr wrap="square">
            <a:spAutoFit/>
          </a:bodyPr>
          <a:lstStyle/>
          <a:p>
            <a:pPr>
              <a:lnSpc>
                <a:spcPct val="200000"/>
              </a:lnSpc>
            </a:pPr>
            <a:r>
              <a:rPr lang="en-US" sz="4000" dirty="0" smtClean="0">
                <a:solidFill>
                  <a:srgbClr val="C00000"/>
                </a:solidFill>
                <a:latin typeface="Tahoma" pitchFamily="34" charset="0"/>
                <a:ea typeface="Tahoma" pitchFamily="34" charset="0"/>
                <a:cs typeface="Tahoma" pitchFamily="34" charset="0"/>
              </a:rPr>
              <a:t>Hoạt động nhóm: Hoàn thành bảng dưới đây (thời gian 5 phút).</a:t>
            </a:r>
            <a:endParaRPr lang="en-US" sz="4000" dirty="0">
              <a:solidFill>
                <a:srgbClr val="C00000"/>
              </a:solidFill>
              <a:latin typeface="Tahoma" pitchFamily="34" charset="0"/>
              <a:ea typeface="Tahoma" pitchFamily="34" charset="0"/>
              <a:cs typeface="Tahoma"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51733650"/>
              </p:ext>
            </p:extLst>
          </p:nvPr>
        </p:nvGraphicFramePr>
        <p:xfrm>
          <a:off x="1066800" y="1714500"/>
          <a:ext cx="16840200" cy="8032496"/>
        </p:xfrm>
        <a:graphic>
          <a:graphicData uri="http://schemas.openxmlformats.org/drawingml/2006/table">
            <a:tbl>
              <a:tblPr firstRow="1" bandRow="1">
                <a:tableStyleId>{5C22544A-7EE6-4342-B048-85BDC9FD1C3A}</a:tableStyleId>
              </a:tblPr>
              <a:tblGrid>
                <a:gridCol w="4210050"/>
                <a:gridCol w="4210050"/>
                <a:gridCol w="4000500"/>
                <a:gridCol w="4419600"/>
              </a:tblGrid>
              <a:tr h="1458468">
                <a:tc>
                  <a:txBody>
                    <a:bodyPr/>
                    <a:lstStyle/>
                    <a:p>
                      <a:r>
                        <a:rPr lang="en-US" sz="3200" dirty="0" err="1" smtClean="0">
                          <a:latin typeface="Times New Roman" pitchFamily="18" charset="0"/>
                          <a:cs typeface="Times New Roman" pitchFamily="18" charset="0"/>
                        </a:rPr>
                        <a:t>Biện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pháp</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Hiệu</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quả</a:t>
                      </a:r>
                      <a:endParaRPr lang="en-US" sz="3200" baseline="0" dirty="0" smtClean="0">
                        <a:latin typeface="Times New Roman" pitchFamily="18" charset="0"/>
                        <a:cs typeface="Times New Roman" pitchFamily="18" charset="0"/>
                      </a:endParaRPr>
                    </a:p>
                    <a:p>
                      <a:pPr algn="ctr"/>
                      <a:r>
                        <a:rPr lang="en-US" sz="3200" baseline="0" dirty="0" smtClean="0">
                          <a:latin typeface="Times New Roman" pitchFamily="18" charset="0"/>
                          <a:cs typeface="Times New Roman" pitchFamily="18" charset="0"/>
                        </a:rPr>
                        <a:t>(</a:t>
                      </a:r>
                      <a:r>
                        <a:rPr lang="en-US" sz="3200" baseline="0" dirty="0" err="1" smtClean="0">
                          <a:latin typeface="Times New Roman" pitchFamily="18" charset="0"/>
                          <a:cs typeface="Times New Roman" pitchFamily="18" charset="0"/>
                        </a:rPr>
                        <a:t>cao</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thấp</a:t>
                      </a:r>
                      <a:r>
                        <a:rPr lang="en-US" sz="3200" baseline="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Tác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phụ</a:t>
                      </a:r>
                      <a:endParaRPr lang="en-US" sz="3200" dirty="0">
                        <a:latin typeface="Times New Roman" pitchFamily="18" charset="0"/>
                        <a:cs typeface="Times New Roman" pitchFamily="18" charset="0"/>
                      </a:endParaRPr>
                    </a:p>
                  </a:txBody>
                  <a:tcPr/>
                </a:tc>
                <a:tc>
                  <a:txBody>
                    <a:bodyPr/>
                    <a:lstStyle/>
                    <a:p>
                      <a:pPr algn="ctr"/>
                      <a:r>
                        <a:rPr lang="en-US" sz="3200" baseline="0" dirty="0" err="1" smtClean="0">
                          <a:latin typeface="Times New Roman" pitchFamily="18" charset="0"/>
                          <a:cs typeface="Times New Roman" pitchFamily="18" charset="0"/>
                        </a:rPr>
                        <a:t>Phòng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ngừa</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bệnh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lây</a:t>
                      </a:r>
                      <a:r>
                        <a:rPr lang="en-US" sz="3200" baseline="0" dirty="0" smtClean="0">
                          <a:latin typeface="Times New Roman" pitchFamily="18" charset="0"/>
                          <a:cs typeface="Times New Roman" pitchFamily="18" charset="0"/>
                        </a:rPr>
                        <a:t> qua </a:t>
                      </a:r>
                      <a:r>
                        <a:rPr lang="en-US" sz="3200" baseline="0" dirty="0" err="1" smtClean="0">
                          <a:latin typeface="Times New Roman" pitchFamily="18" charset="0"/>
                          <a:cs typeface="Times New Roman" pitchFamily="18" charset="0"/>
                        </a:rPr>
                        <a:t>đường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tình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dục</a:t>
                      </a:r>
                      <a:endParaRPr lang="en-US" sz="3200" dirty="0">
                        <a:latin typeface="Times New Roman" pitchFamily="18" charset="0"/>
                        <a:cs typeface="Times New Roman" pitchFamily="18" charset="0"/>
                      </a:endParaRPr>
                    </a:p>
                  </a:txBody>
                  <a:tcPr/>
                </a:tc>
              </a:tr>
              <a:tr h="1049147">
                <a:tc>
                  <a:txBody>
                    <a:bodyPr/>
                    <a:lstStyle/>
                    <a:p>
                      <a:r>
                        <a:rPr lang="en-US" sz="3600" dirty="0" err="1" smtClean="0">
                          <a:latin typeface="Tahoma" pitchFamily="34" charset="0"/>
                          <a:ea typeface="Tahoma" pitchFamily="34" charset="0"/>
                          <a:cs typeface="Tahoma" pitchFamily="34" charset="0"/>
                        </a:rPr>
                        <a:t>Bao</a:t>
                      </a:r>
                      <a:r>
                        <a:rPr lang="en-US" sz="3600" dirty="0" smtClean="0">
                          <a:latin typeface="Tahoma" pitchFamily="34" charset="0"/>
                          <a:ea typeface="Tahoma" pitchFamily="34" charset="0"/>
                          <a:cs typeface="Tahoma" pitchFamily="34" charset="0"/>
                        </a:rPr>
                        <a:t> </a:t>
                      </a:r>
                      <a:r>
                        <a:rPr lang="en-US" sz="3600" dirty="0" err="1" smtClean="0">
                          <a:latin typeface="Tahoma" pitchFamily="34" charset="0"/>
                          <a:ea typeface="Tahoma" pitchFamily="34" charset="0"/>
                          <a:cs typeface="Tahoma" pitchFamily="34" charset="0"/>
                        </a:rPr>
                        <a:t>cao</a:t>
                      </a:r>
                      <a:r>
                        <a:rPr lang="en-US" sz="3600" dirty="0" smtClean="0">
                          <a:latin typeface="Tahoma" pitchFamily="34" charset="0"/>
                          <a:ea typeface="Tahoma" pitchFamily="34" charset="0"/>
                          <a:cs typeface="Tahoma" pitchFamily="34" charset="0"/>
                        </a:rPr>
                        <a:t> </a:t>
                      </a:r>
                      <a:r>
                        <a:rPr lang="en-US" sz="3600" dirty="0" err="1" smtClean="0">
                          <a:latin typeface="Tahoma" pitchFamily="34" charset="0"/>
                          <a:ea typeface="Tahoma" pitchFamily="34" charset="0"/>
                          <a:cs typeface="Tahoma" pitchFamily="34" charset="0"/>
                        </a:rPr>
                        <a:t>su</a:t>
                      </a:r>
                      <a:endParaRPr lang="en-US" sz="3600" dirty="0">
                        <a:latin typeface="Tahoma" pitchFamily="34" charset="0"/>
                        <a:ea typeface="Tahoma" pitchFamily="34" charset="0"/>
                        <a:cs typeface="Tahoma" pitchFamily="34"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r>
              <a:tr h="1049147">
                <a:tc>
                  <a:txBody>
                    <a:bodyPr/>
                    <a:lstStyle/>
                    <a:p>
                      <a:r>
                        <a:rPr lang="en-US" sz="3600" dirty="0" err="1" smtClean="0">
                          <a:latin typeface="Tahoma" pitchFamily="34" charset="0"/>
                          <a:ea typeface="Tahoma" pitchFamily="34" charset="0"/>
                          <a:cs typeface="Tahoma" pitchFamily="34" charset="0"/>
                        </a:rPr>
                        <a:t>Thuốc</a:t>
                      </a:r>
                      <a:r>
                        <a:rPr lang="en-US" sz="3600" baseline="0" dirty="0" smtClean="0">
                          <a:latin typeface="Tahoma" pitchFamily="34" charset="0"/>
                          <a:ea typeface="Tahoma" pitchFamily="34" charset="0"/>
                          <a:cs typeface="Tahoma" pitchFamily="34" charset="0"/>
                        </a:rPr>
                        <a:t> </a:t>
                      </a:r>
                      <a:r>
                        <a:rPr lang="en-US" sz="3600" baseline="0" dirty="0" err="1" smtClean="0">
                          <a:latin typeface="Tahoma" pitchFamily="34" charset="0"/>
                          <a:ea typeface="Tahoma" pitchFamily="34" charset="0"/>
                          <a:cs typeface="Tahoma" pitchFamily="34" charset="0"/>
                        </a:rPr>
                        <a:t>tránh</a:t>
                      </a:r>
                      <a:r>
                        <a:rPr lang="en-US" sz="3600" baseline="0" dirty="0" smtClean="0">
                          <a:latin typeface="Tahoma" pitchFamily="34" charset="0"/>
                          <a:ea typeface="Tahoma" pitchFamily="34" charset="0"/>
                          <a:cs typeface="Tahoma" pitchFamily="34" charset="0"/>
                        </a:rPr>
                        <a:t> </a:t>
                      </a:r>
                      <a:r>
                        <a:rPr lang="en-US" sz="3600" baseline="0" dirty="0" err="1" smtClean="0">
                          <a:latin typeface="Tahoma" pitchFamily="34" charset="0"/>
                          <a:ea typeface="Tahoma" pitchFamily="34" charset="0"/>
                          <a:cs typeface="Tahoma" pitchFamily="34" charset="0"/>
                        </a:rPr>
                        <a:t>thai</a:t>
                      </a:r>
                      <a:r>
                        <a:rPr lang="en-US" sz="3600" baseline="0" dirty="0" smtClean="0">
                          <a:latin typeface="Tahoma" pitchFamily="34" charset="0"/>
                          <a:ea typeface="Tahoma" pitchFamily="34" charset="0"/>
                          <a:cs typeface="Tahoma" pitchFamily="34" charset="0"/>
                        </a:rPr>
                        <a:t> </a:t>
                      </a:r>
                      <a:r>
                        <a:rPr lang="en-US" sz="3600" baseline="0" dirty="0" err="1" smtClean="0">
                          <a:latin typeface="Tahoma" pitchFamily="34" charset="0"/>
                          <a:ea typeface="Tahoma" pitchFamily="34" charset="0"/>
                          <a:cs typeface="Tahoma" pitchFamily="34" charset="0"/>
                        </a:rPr>
                        <a:t>hàng</a:t>
                      </a:r>
                      <a:r>
                        <a:rPr lang="en-US" sz="3600" baseline="0" dirty="0" smtClean="0">
                          <a:latin typeface="Tahoma" pitchFamily="34" charset="0"/>
                          <a:ea typeface="Tahoma" pitchFamily="34" charset="0"/>
                          <a:cs typeface="Tahoma" pitchFamily="34" charset="0"/>
                        </a:rPr>
                        <a:t> </a:t>
                      </a:r>
                      <a:r>
                        <a:rPr lang="en-US" sz="3600" baseline="0" dirty="0" err="1" smtClean="0">
                          <a:latin typeface="Tahoma" pitchFamily="34" charset="0"/>
                          <a:ea typeface="Tahoma" pitchFamily="34" charset="0"/>
                          <a:cs typeface="Tahoma" pitchFamily="34" charset="0"/>
                        </a:rPr>
                        <a:t>ngày</a:t>
                      </a:r>
                      <a:endParaRPr lang="en-US" sz="3600" dirty="0">
                        <a:latin typeface="Tahoma" pitchFamily="34" charset="0"/>
                        <a:ea typeface="Tahoma" pitchFamily="34" charset="0"/>
                        <a:cs typeface="Tahoma" pitchFamily="34"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r>
              <a:tr h="1049147">
                <a:tc>
                  <a:txBody>
                    <a:bodyPr/>
                    <a:lstStyle/>
                    <a:p>
                      <a:r>
                        <a:rPr lang="en-US" sz="3600" dirty="0" err="1" smtClean="0">
                          <a:latin typeface="Tahoma" pitchFamily="34" charset="0"/>
                          <a:ea typeface="Tahoma" pitchFamily="34" charset="0"/>
                          <a:cs typeface="Tahoma" pitchFamily="34" charset="0"/>
                        </a:rPr>
                        <a:t>Đặt</a:t>
                      </a:r>
                      <a:r>
                        <a:rPr lang="en-US" sz="3600" baseline="0" dirty="0" smtClean="0">
                          <a:latin typeface="Tahoma" pitchFamily="34" charset="0"/>
                          <a:ea typeface="Tahoma" pitchFamily="34" charset="0"/>
                          <a:cs typeface="Tahoma" pitchFamily="34" charset="0"/>
                        </a:rPr>
                        <a:t> </a:t>
                      </a:r>
                      <a:r>
                        <a:rPr lang="en-US" sz="3600" baseline="0" dirty="0" err="1" smtClean="0">
                          <a:latin typeface="Tahoma" pitchFamily="34" charset="0"/>
                          <a:ea typeface="Tahoma" pitchFamily="34" charset="0"/>
                          <a:cs typeface="Tahoma" pitchFamily="34" charset="0"/>
                        </a:rPr>
                        <a:t>vòng</a:t>
                      </a:r>
                      <a:endParaRPr lang="en-US" sz="3600" dirty="0">
                        <a:latin typeface="Tahoma" pitchFamily="34" charset="0"/>
                        <a:ea typeface="Tahoma" pitchFamily="34" charset="0"/>
                        <a:cs typeface="Tahoma" pitchFamily="34"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r>
              <a:tr h="1049147">
                <a:tc>
                  <a:txBody>
                    <a:bodyPr/>
                    <a:lstStyle/>
                    <a:p>
                      <a:r>
                        <a:rPr lang="en-US" sz="3600" dirty="0" err="1" smtClean="0">
                          <a:latin typeface="Tahoma" pitchFamily="34" charset="0"/>
                          <a:ea typeface="Tahoma" pitchFamily="34" charset="0"/>
                          <a:cs typeface="Tahoma" pitchFamily="34" charset="0"/>
                        </a:rPr>
                        <a:t>Xuất</a:t>
                      </a:r>
                      <a:r>
                        <a:rPr lang="en-US" sz="3600" baseline="0" dirty="0" smtClean="0">
                          <a:latin typeface="Tahoma" pitchFamily="34" charset="0"/>
                          <a:ea typeface="Tahoma" pitchFamily="34" charset="0"/>
                          <a:cs typeface="Tahoma" pitchFamily="34" charset="0"/>
                        </a:rPr>
                        <a:t> </a:t>
                      </a:r>
                      <a:r>
                        <a:rPr lang="en-US" sz="3600" baseline="0" dirty="0" err="1" smtClean="0">
                          <a:latin typeface="Tahoma" pitchFamily="34" charset="0"/>
                          <a:ea typeface="Tahoma" pitchFamily="34" charset="0"/>
                          <a:cs typeface="Tahoma" pitchFamily="34" charset="0"/>
                        </a:rPr>
                        <a:t>tinh</a:t>
                      </a:r>
                      <a:r>
                        <a:rPr lang="en-US" sz="3600" baseline="0" dirty="0" smtClean="0">
                          <a:latin typeface="Tahoma" pitchFamily="34" charset="0"/>
                          <a:ea typeface="Tahoma" pitchFamily="34" charset="0"/>
                          <a:cs typeface="Tahoma" pitchFamily="34" charset="0"/>
                        </a:rPr>
                        <a:t> </a:t>
                      </a:r>
                      <a:r>
                        <a:rPr lang="en-US" sz="3600" baseline="0" dirty="0" err="1" smtClean="0">
                          <a:latin typeface="Tahoma" pitchFamily="34" charset="0"/>
                          <a:ea typeface="Tahoma" pitchFamily="34" charset="0"/>
                          <a:cs typeface="Tahoma" pitchFamily="34" charset="0"/>
                        </a:rPr>
                        <a:t>ngoài</a:t>
                      </a:r>
                      <a:endParaRPr lang="en-US" sz="3600" dirty="0">
                        <a:latin typeface="Tahoma" pitchFamily="34" charset="0"/>
                        <a:ea typeface="Tahoma" pitchFamily="34" charset="0"/>
                        <a:cs typeface="Tahoma" pitchFamily="34"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r>
              <a:tr h="1049147">
                <a:tc>
                  <a:txBody>
                    <a:bodyPr/>
                    <a:lstStyle/>
                    <a:p>
                      <a:r>
                        <a:rPr lang="en-US" sz="3600" dirty="0" err="1" smtClean="0">
                          <a:latin typeface="Tahoma" pitchFamily="34" charset="0"/>
                          <a:ea typeface="Tahoma" pitchFamily="34" charset="0"/>
                          <a:cs typeface="Tahoma" pitchFamily="34" charset="0"/>
                        </a:rPr>
                        <a:t>Que</a:t>
                      </a:r>
                      <a:r>
                        <a:rPr lang="en-US" sz="3600" dirty="0" smtClean="0">
                          <a:latin typeface="Tahoma" pitchFamily="34" charset="0"/>
                          <a:ea typeface="Tahoma" pitchFamily="34" charset="0"/>
                          <a:cs typeface="Tahoma" pitchFamily="34" charset="0"/>
                        </a:rPr>
                        <a:t> </a:t>
                      </a:r>
                      <a:r>
                        <a:rPr lang="en-US" sz="3600" dirty="0" err="1" smtClean="0">
                          <a:latin typeface="Tahoma" pitchFamily="34" charset="0"/>
                          <a:ea typeface="Tahoma" pitchFamily="34" charset="0"/>
                          <a:cs typeface="Tahoma" pitchFamily="34" charset="0"/>
                        </a:rPr>
                        <a:t>cấy</a:t>
                      </a:r>
                      <a:r>
                        <a:rPr lang="en-US" sz="3600" baseline="0" dirty="0" smtClean="0">
                          <a:latin typeface="Tahoma" pitchFamily="34" charset="0"/>
                          <a:ea typeface="Tahoma" pitchFamily="34" charset="0"/>
                          <a:cs typeface="Tahoma" pitchFamily="34" charset="0"/>
                        </a:rPr>
                        <a:t> </a:t>
                      </a:r>
                      <a:r>
                        <a:rPr lang="en-US" sz="3600" baseline="0" dirty="0" err="1" smtClean="0">
                          <a:latin typeface="Tahoma" pitchFamily="34" charset="0"/>
                          <a:ea typeface="Tahoma" pitchFamily="34" charset="0"/>
                          <a:cs typeface="Tahoma" pitchFamily="34" charset="0"/>
                        </a:rPr>
                        <a:t>tránh</a:t>
                      </a:r>
                      <a:r>
                        <a:rPr lang="en-US" sz="3600" baseline="0" dirty="0" smtClean="0">
                          <a:latin typeface="Tahoma" pitchFamily="34" charset="0"/>
                          <a:ea typeface="Tahoma" pitchFamily="34" charset="0"/>
                          <a:cs typeface="Tahoma" pitchFamily="34" charset="0"/>
                        </a:rPr>
                        <a:t> </a:t>
                      </a:r>
                      <a:r>
                        <a:rPr lang="en-US" sz="3600" baseline="0" dirty="0" err="1" smtClean="0">
                          <a:latin typeface="Tahoma" pitchFamily="34" charset="0"/>
                          <a:ea typeface="Tahoma" pitchFamily="34" charset="0"/>
                          <a:cs typeface="Tahoma" pitchFamily="34" charset="0"/>
                        </a:rPr>
                        <a:t>thai</a:t>
                      </a:r>
                      <a:endParaRPr lang="en-US" sz="3600" dirty="0">
                        <a:latin typeface="Tahoma" pitchFamily="34" charset="0"/>
                        <a:ea typeface="Tahoma" pitchFamily="34" charset="0"/>
                        <a:cs typeface="Tahoma" pitchFamily="34"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r>
              <a:tr h="1049147">
                <a:tc>
                  <a:txBody>
                    <a:bodyPr/>
                    <a:lstStyle/>
                    <a:p>
                      <a:r>
                        <a:rPr lang="en-US" sz="3600" dirty="0" err="1" smtClean="0">
                          <a:latin typeface="Tahoma" pitchFamily="34" charset="0"/>
                          <a:ea typeface="Tahoma" pitchFamily="34" charset="0"/>
                          <a:cs typeface="Tahoma" pitchFamily="34" charset="0"/>
                        </a:rPr>
                        <a:t>Thuốc</a:t>
                      </a:r>
                      <a:r>
                        <a:rPr lang="en-US" sz="3600" baseline="0" dirty="0" smtClean="0">
                          <a:latin typeface="Tahoma" pitchFamily="34" charset="0"/>
                          <a:ea typeface="Tahoma" pitchFamily="34" charset="0"/>
                          <a:cs typeface="Tahoma" pitchFamily="34" charset="0"/>
                        </a:rPr>
                        <a:t> </a:t>
                      </a:r>
                      <a:r>
                        <a:rPr lang="en-US" sz="3600" baseline="0" dirty="0" err="1" smtClean="0">
                          <a:latin typeface="Tahoma" pitchFamily="34" charset="0"/>
                          <a:ea typeface="Tahoma" pitchFamily="34" charset="0"/>
                          <a:cs typeface="Tahoma" pitchFamily="34" charset="0"/>
                        </a:rPr>
                        <a:t>tránh</a:t>
                      </a:r>
                      <a:r>
                        <a:rPr lang="en-US" sz="3600" baseline="0" dirty="0" smtClean="0">
                          <a:latin typeface="Tahoma" pitchFamily="34" charset="0"/>
                          <a:ea typeface="Tahoma" pitchFamily="34" charset="0"/>
                          <a:cs typeface="Tahoma" pitchFamily="34" charset="0"/>
                        </a:rPr>
                        <a:t> </a:t>
                      </a:r>
                      <a:r>
                        <a:rPr lang="en-US" sz="3600" baseline="0" dirty="0" err="1" smtClean="0">
                          <a:latin typeface="Tahoma" pitchFamily="34" charset="0"/>
                          <a:ea typeface="Tahoma" pitchFamily="34" charset="0"/>
                          <a:cs typeface="Tahoma" pitchFamily="34" charset="0"/>
                        </a:rPr>
                        <a:t>thai</a:t>
                      </a:r>
                      <a:r>
                        <a:rPr lang="en-US" sz="3600" baseline="0" dirty="0" smtClean="0">
                          <a:latin typeface="Tahoma" pitchFamily="34" charset="0"/>
                          <a:ea typeface="Tahoma" pitchFamily="34" charset="0"/>
                          <a:cs typeface="Tahoma" pitchFamily="34" charset="0"/>
                        </a:rPr>
                        <a:t> </a:t>
                      </a:r>
                      <a:r>
                        <a:rPr lang="en-US" sz="3600" baseline="0" dirty="0" err="1" smtClean="0">
                          <a:latin typeface="Tahoma" pitchFamily="34" charset="0"/>
                          <a:ea typeface="Tahoma" pitchFamily="34" charset="0"/>
                          <a:cs typeface="Tahoma" pitchFamily="34" charset="0"/>
                        </a:rPr>
                        <a:t>khẩn</a:t>
                      </a:r>
                      <a:r>
                        <a:rPr lang="en-US" sz="3600" baseline="0" dirty="0" smtClean="0">
                          <a:latin typeface="Tahoma" pitchFamily="34" charset="0"/>
                          <a:ea typeface="Tahoma" pitchFamily="34" charset="0"/>
                          <a:cs typeface="Tahoma" pitchFamily="34" charset="0"/>
                        </a:rPr>
                        <a:t> </a:t>
                      </a:r>
                      <a:r>
                        <a:rPr lang="en-US" sz="3600" baseline="0" dirty="0" err="1" smtClean="0">
                          <a:latin typeface="Tahoma" pitchFamily="34" charset="0"/>
                          <a:ea typeface="Tahoma" pitchFamily="34" charset="0"/>
                          <a:cs typeface="Tahoma" pitchFamily="34" charset="0"/>
                        </a:rPr>
                        <a:t>cấp</a:t>
                      </a:r>
                      <a:endParaRPr lang="en-US" sz="3600" dirty="0">
                        <a:latin typeface="Tahoma" pitchFamily="34" charset="0"/>
                        <a:ea typeface="Tahoma" pitchFamily="34" charset="0"/>
                        <a:cs typeface="Tahoma" pitchFamily="34"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val="12724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190500"/>
            <a:ext cx="16840200" cy="1135888"/>
          </a:xfrm>
          <a:prstGeom prst="rect">
            <a:avLst/>
          </a:prstGeom>
        </p:spPr>
        <p:txBody>
          <a:bodyPr wrap="square">
            <a:spAutoFit/>
          </a:bodyPr>
          <a:lstStyle/>
          <a:p>
            <a:pPr algn="ctr">
              <a:lnSpc>
                <a:spcPct val="200000"/>
              </a:lnSpc>
            </a:pPr>
            <a:r>
              <a:rPr lang="en-US" sz="4000" dirty="0" smtClean="0">
                <a:solidFill>
                  <a:srgbClr val="C00000"/>
                </a:solidFill>
                <a:latin typeface="Times New Roman" pitchFamily="18" charset="0"/>
                <a:ea typeface="Tiffany" pitchFamily="18" charset="0"/>
                <a:cs typeface="Times New Roman" pitchFamily="18" charset="0"/>
              </a:rPr>
              <a:t>ĐÁP ÁN</a:t>
            </a:r>
            <a:endParaRPr lang="en-US" sz="4000" dirty="0">
              <a:solidFill>
                <a:srgbClr val="C00000"/>
              </a:solidFill>
              <a:latin typeface="Times New Roman" pitchFamily="18" charset="0"/>
              <a:ea typeface="Tiffany"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2778437"/>
              </p:ext>
            </p:extLst>
          </p:nvPr>
        </p:nvGraphicFramePr>
        <p:xfrm>
          <a:off x="838200" y="1349248"/>
          <a:ext cx="16840200" cy="7788656"/>
        </p:xfrm>
        <a:graphic>
          <a:graphicData uri="http://schemas.openxmlformats.org/drawingml/2006/table">
            <a:tbl>
              <a:tblPr firstRow="1" bandRow="1">
                <a:tableStyleId>{5C22544A-7EE6-4342-B048-85BDC9FD1C3A}</a:tableStyleId>
              </a:tblPr>
              <a:tblGrid>
                <a:gridCol w="4210050"/>
                <a:gridCol w="4210050"/>
                <a:gridCol w="4000500"/>
                <a:gridCol w="4419600"/>
              </a:tblGrid>
              <a:tr h="1458468">
                <a:tc>
                  <a:txBody>
                    <a:bodyPr/>
                    <a:lstStyle/>
                    <a:p>
                      <a:r>
                        <a:rPr lang="en-US" sz="3200" dirty="0" err="1" smtClean="0">
                          <a:latin typeface="Times New Roman" pitchFamily="18" charset="0"/>
                          <a:cs typeface="Times New Roman" pitchFamily="18" charset="0"/>
                        </a:rPr>
                        <a:t>Biện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pháp</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Hiệu</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quả</a:t>
                      </a:r>
                      <a:endParaRPr lang="en-US" sz="3200" baseline="0" dirty="0" smtClean="0">
                        <a:latin typeface="Times New Roman" pitchFamily="18" charset="0"/>
                        <a:cs typeface="Times New Roman" pitchFamily="18" charset="0"/>
                      </a:endParaRPr>
                    </a:p>
                    <a:p>
                      <a:pPr algn="ctr"/>
                      <a:r>
                        <a:rPr lang="en-US" sz="3200" baseline="0" dirty="0" smtClean="0">
                          <a:latin typeface="Times New Roman" pitchFamily="18" charset="0"/>
                          <a:cs typeface="Times New Roman" pitchFamily="18" charset="0"/>
                        </a:rPr>
                        <a:t>(</a:t>
                      </a:r>
                      <a:r>
                        <a:rPr lang="en-US" sz="3200" baseline="0" dirty="0" err="1" smtClean="0">
                          <a:latin typeface="Times New Roman" pitchFamily="18" charset="0"/>
                          <a:cs typeface="Times New Roman" pitchFamily="18" charset="0"/>
                        </a:rPr>
                        <a:t>cao</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thấp</a:t>
                      </a:r>
                      <a:r>
                        <a:rPr lang="en-US" sz="3200" baseline="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Tác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phụ</a:t>
                      </a:r>
                      <a:endParaRPr lang="en-US" sz="3200" dirty="0">
                        <a:latin typeface="Times New Roman" pitchFamily="18" charset="0"/>
                        <a:cs typeface="Times New Roman" pitchFamily="18" charset="0"/>
                      </a:endParaRPr>
                    </a:p>
                  </a:txBody>
                  <a:tcPr/>
                </a:tc>
                <a:tc>
                  <a:txBody>
                    <a:bodyPr/>
                    <a:lstStyle/>
                    <a:p>
                      <a:pPr algn="ctr"/>
                      <a:r>
                        <a:rPr lang="en-US" sz="3200" baseline="0" dirty="0" err="1" smtClean="0">
                          <a:latin typeface="Times New Roman" pitchFamily="18" charset="0"/>
                          <a:cs typeface="Times New Roman" pitchFamily="18" charset="0"/>
                        </a:rPr>
                        <a:t>Phòng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ngừa</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bệnh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lây</a:t>
                      </a:r>
                      <a:r>
                        <a:rPr lang="en-US" sz="3200" baseline="0" dirty="0" smtClean="0">
                          <a:latin typeface="Times New Roman" pitchFamily="18" charset="0"/>
                          <a:cs typeface="Times New Roman" pitchFamily="18" charset="0"/>
                        </a:rPr>
                        <a:t> qua </a:t>
                      </a:r>
                      <a:r>
                        <a:rPr lang="en-US" sz="3200" baseline="0" dirty="0" err="1" smtClean="0">
                          <a:latin typeface="Times New Roman" pitchFamily="18" charset="0"/>
                          <a:cs typeface="Times New Roman" pitchFamily="18" charset="0"/>
                        </a:rPr>
                        <a:t>đường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tình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dục</a:t>
                      </a:r>
                      <a:endParaRPr lang="en-US" sz="3200" dirty="0">
                        <a:latin typeface="Times New Roman" pitchFamily="18" charset="0"/>
                        <a:cs typeface="Times New Roman" pitchFamily="18" charset="0"/>
                      </a:endParaRPr>
                    </a:p>
                  </a:txBody>
                  <a:tcPr/>
                </a:tc>
              </a:tr>
              <a:tr h="1049147">
                <a:tc>
                  <a:txBody>
                    <a:bodyPr/>
                    <a:lstStyle/>
                    <a:p>
                      <a:r>
                        <a:rPr lang="en-US" sz="3200" dirty="0" err="1" smtClean="0">
                          <a:latin typeface="Tahoma" pitchFamily="34" charset="0"/>
                          <a:ea typeface="Tahoma" pitchFamily="34" charset="0"/>
                          <a:cs typeface="Tahoma" pitchFamily="34" charset="0"/>
                        </a:rPr>
                        <a:t>Bao</a:t>
                      </a:r>
                      <a:r>
                        <a:rPr lang="en-US" sz="3200" dirty="0" smtClean="0">
                          <a:latin typeface="Tahoma" pitchFamily="34" charset="0"/>
                          <a:ea typeface="Tahoma" pitchFamily="34" charset="0"/>
                          <a:cs typeface="Tahoma" pitchFamily="34" charset="0"/>
                        </a:rPr>
                        <a:t> </a:t>
                      </a:r>
                      <a:r>
                        <a:rPr lang="en-US" sz="3200" dirty="0" err="1" smtClean="0">
                          <a:latin typeface="Tahoma" pitchFamily="34" charset="0"/>
                          <a:ea typeface="Tahoma" pitchFamily="34" charset="0"/>
                          <a:cs typeface="Tahoma" pitchFamily="34" charset="0"/>
                        </a:rPr>
                        <a:t>cao</a:t>
                      </a:r>
                      <a:r>
                        <a:rPr lang="en-US" sz="3200" dirty="0" smtClean="0">
                          <a:latin typeface="Tahoma" pitchFamily="34" charset="0"/>
                          <a:ea typeface="Tahoma" pitchFamily="34" charset="0"/>
                          <a:cs typeface="Tahoma" pitchFamily="34" charset="0"/>
                        </a:rPr>
                        <a:t> </a:t>
                      </a:r>
                      <a:r>
                        <a:rPr lang="en-US" sz="3200" dirty="0" err="1" smtClean="0">
                          <a:latin typeface="Tahoma" pitchFamily="34" charset="0"/>
                          <a:ea typeface="Tahoma" pitchFamily="34" charset="0"/>
                          <a:cs typeface="Tahoma" pitchFamily="34" charset="0"/>
                        </a:rPr>
                        <a:t>su</a:t>
                      </a:r>
                      <a:endParaRPr lang="en-US" sz="3200" dirty="0">
                        <a:latin typeface="Tahoma" pitchFamily="34" charset="0"/>
                        <a:ea typeface="Tahoma" pitchFamily="34" charset="0"/>
                        <a:cs typeface="Tahoma" pitchFamily="34" charset="0"/>
                      </a:endParaRPr>
                    </a:p>
                  </a:txBody>
                  <a:tcPr/>
                </a:tc>
                <a:tc>
                  <a:txBody>
                    <a:bodyPr/>
                    <a:lstStyle/>
                    <a:p>
                      <a:r>
                        <a:rPr lang="en-US" sz="3200" dirty="0" smtClean="0">
                          <a:latin typeface="Tahoma" pitchFamily="34" charset="0"/>
                          <a:ea typeface="Tahoma" pitchFamily="34" charset="0"/>
                          <a:cs typeface="Tahoma" pitchFamily="34" charset="0"/>
                        </a:rPr>
                        <a:t>Cao</a:t>
                      </a:r>
                      <a:endParaRPr lang="en-US" sz="3200" dirty="0">
                        <a:latin typeface="Tahoma" pitchFamily="34" charset="0"/>
                        <a:ea typeface="Tahoma" pitchFamily="34" charset="0"/>
                        <a:cs typeface="Tahoma" pitchFamily="34" charset="0"/>
                      </a:endParaRPr>
                    </a:p>
                  </a:txBody>
                  <a:tcPr/>
                </a:tc>
                <a:tc>
                  <a:txBody>
                    <a:bodyPr/>
                    <a:lstStyle/>
                    <a:p>
                      <a:r>
                        <a:rPr lang="en-US" sz="3200" dirty="0" err="1" smtClean="0">
                          <a:latin typeface="Tahoma" pitchFamily="34" charset="0"/>
                          <a:ea typeface="Tahoma" pitchFamily="34" charset="0"/>
                          <a:cs typeface="Tahoma" pitchFamily="34" charset="0"/>
                        </a:rPr>
                        <a:t>Ít</a:t>
                      </a:r>
                      <a:endParaRPr lang="en-US" sz="3200" dirty="0">
                        <a:latin typeface="Tahoma" pitchFamily="34" charset="0"/>
                        <a:ea typeface="Tahoma" pitchFamily="34" charset="0"/>
                        <a:cs typeface="Tahoma" pitchFamily="34" charset="0"/>
                      </a:endParaRPr>
                    </a:p>
                  </a:txBody>
                  <a:tcPr/>
                </a:tc>
                <a:tc>
                  <a:txBody>
                    <a:bodyPr/>
                    <a:lstStyle/>
                    <a:p>
                      <a:r>
                        <a:rPr lang="en-US" sz="3200" dirty="0" err="1" smtClean="0">
                          <a:latin typeface="Tahoma" pitchFamily="34" charset="0"/>
                          <a:ea typeface="Tahoma" pitchFamily="34" charset="0"/>
                          <a:cs typeface="Tahoma" pitchFamily="34" charset="0"/>
                        </a:rPr>
                        <a:t>Có</a:t>
                      </a:r>
                      <a:endParaRPr lang="en-US" sz="3200" dirty="0">
                        <a:latin typeface="Tahoma" pitchFamily="34" charset="0"/>
                        <a:ea typeface="Tahoma" pitchFamily="34" charset="0"/>
                        <a:cs typeface="Tahoma" pitchFamily="34" charset="0"/>
                      </a:endParaRPr>
                    </a:p>
                  </a:txBody>
                  <a:tcPr/>
                </a:tc>
              </a:tr>
              <a:tr h="1049147">
                <a:tc>
                  <a:txBody>
                    <a:bodyPr/>
                    <a:lstStyle/>
                    <a:p>
                      <a:r>
                        <a:rPr lang="en-US" sz="3200" dirty="0" err="1" smtClean="0">
                          <a:latin typeface="Tahoma" pitchFamily="34" charset="0"/>
                          <a:ea typeface="Tahoma" pitchFamily="34" charset="0"/>
                          <a:cs typeface="Tahoma" pitchFamily="34" charset="0"/>
                        </a:rPr>
                        <a:t>Thuốc</a:t>
                      </a:r>
                      <a:r>
                        <a:rPr lang="en-US" sz="3200" baseline="0" dirty="0" smtClean="0">
                          <a:latin typeface="Tahoma" pitchFamily="34" charset="0"/>
                          <a:ea typeface="Tahoma" pitchFamily="34" charset="0"/>
                          <a:cs typeface="Tahoma" pitchFamily="34" charset="0"/>
                        </a:rPr>
                        <a:t> </a:t>
                      </a:r>
                      <a:r>
                        <a:rPr lang="en-US" sz="3200" baseline="0" dirty="0" err="1" smtClean="0">
                          <a:latin typeface="Tahoma" pitchFamily="34" charset="0"/>
                          <a:ea typeface="Tahoma" pitchFamily="34" charset="0"/>
                          <a:cs typeface="Tahoma" pitchFamily="34" charset="0"/>
                        </a:rPr>
                        <a:t>tránh</a:t>
                      </a:r>
                      <a:r>
                        <a:rPr lang="en-US" sz="3200" baseline="0" dirty="0" smtClean="0">
                          <a:latin typeface="Tahoma" pitchFamily="34" charset="0"/>
                          <a:ea typeface="Tahoma" pitchFamily="34" charset="0"/>
                          <a:cs typeface="Tahoma" pitchFamily="34" charset="0"/>
                        </a:rPr>
                        <a:t> </a:t>
                      </a:r>
                      <a:r>
                        <a:rPr lang="en-US" sz="3200" baseline="0" dirty="0" err="1" smtClean="0">
                          <a:latin typeface="Tahoma" pitchFamily="34" charset="0"/>
                          <a:ea typeface="Tahoma" pitchFamily="34" charset="0"/>
                          <a:cs typeface="Tahoma" pitchFamily="34" charset="0"/>
                        </a:rPr>
                        <a:t>thai</a:t>
                      </a:r>
                      <a:r>
                        <a:rPr lang="en-US" sz="3200" baseline="0" dirty="0" smtClean="0">
                          <a:latin typeface="Tahoma" pitchFamily="34" charset="0"/>
                          <a:ea typeface="Tahoma" pitchFamily="34" charset="0"/>
                          <a:cs typeface="Tahoma" pitchFamily="34" charset="0"/>
                        </a:rPr>
                        <a:t> </a:t>
                      </a:r>
                      <a:r>
                        <a:rPr lang="en-US" sz="3200" baseline="0" dirty="0" err="1" smtClean="0">
                          <a:latin typeface="Tahoma" pitchFamily="34" charset="0"/>
                          <a:ea typeface="Tahoma" pitchFamily="34" charset="0"/>
                          <a:cs typeface="Tahoma" pitchFamily="34" charset="0"/>
                        </a:rPr>
                        <a:t>hàng</a:t>
                      </a:r>
                      <a:r>
                        <a:rPr lang="en-US" sz="3200" baseline="0" dirty="0" smtClean="0">
                          <a:latin typeface="Tahoma" pitchFamily="34" charset="0"/>
                          <a:ea typeface="Tahoma" pitchFamily="34" charset="0"/>
                          <a:cs typeface="Tahoma" pitchFamily="34" charset="0"/>
                        </a:rPr>
                        <a:t> </a:t>
                      </a:r>
                      <a:r>
                        <a:rPr lang="en-US" sz="3200" baseline="0" dirty="0" err="1" smtClean="0">
                          <a:latin typeface="Tahoma" pitchFamily="34" charset="0"/>
                          <a:ea typeface="Tahoma" pitchFamily="34" charset="0"/>
                          <a:cs typeface="Tahoma" pitchFamily="34" charset="0"/>
                        </a:rPr>
                        <a:t>ngày</a:t>
                      </a:r>
                      <a:endParaRPr lang="en-US" sz="3200" dirty="0">
                        <a:latin typeface="Tahoma" pitchFamily="34" charset="0"/>
                        <a:ea typeface="Tahoma" pitchFamily="34" charset="0"/>
                        <a:cs typeface="Tahoma" pitchFamily="34" charset="0"/>
                      </a:endParaRPr>
                    </a:p>
                  </a:txBody>
                  <a:tcPr/>
                </a:tc>
                <a:tc>
                  <a:txBody>
                    <a:bodyPr/>
                    <a:lstStyle/>
                    <a:p>
                      <a:r>
                        <a:rPr lang="en-US" sz="3200" dirty="0" smtClean="0">
                          <a:latin typeface="Tahoma" pitchFamily="34" charset="0"/>
                          <a:ea typeface="Tahoma" pitchFamily="34" charset="0"/>
                          <a:cs typeface="Tahoma" pitchFamily="34" charset="0"/>
                        </a:rPr>
                        <a:t>Cao</a:t>
                      </a:r>
                      <a:endParaRPr lang="en-US" sz="3200" dirty="0">
                        <a:latin typeface="Tahoma" pitchFamily="34" charset="0"/>
                        <a:ea typeface="Tahoma" pitchFamily="34" charset="0"/>
                        <a:cs typeface="Tahoma" pitchFamily="34" charset="0"/>
                      </a:endParaRPr>
                    </a:p>
                  </a:txBody>
                  <a:tcPr/>
                </a:tc>
                <a:tc>
                  <a:txBody>
                    <a:bodyPr/>
                    <a:lstStyle/>
                    <a:p>
                      <a:r>
                        <a:rPr lang="en-US" sz="3200" dirty="0" err="1" smtClean="0">
                          <a:latin typeface="Tahoma" pitchFamily="34" charset="0"/>
                          <a:ea typeface="Tahoma" pitchFamily="34" charset="0"/>
                          <a:cs typeface="Tahoma" pitchFamily="34" charset="0"/>
                        </a:rPr>
                        <a:t>Ít</a:t>
                      </a:r>
                      <a:endParaRPr lang="en-US" sz="3200" dirty="0">
                        <a:latin typeface="Tahoma" pitchFamily="34" charset="0"/>
                        <a:ea typeface="Tahoma" pitchFamily="34" charset="0"/>
                        <a:cs typeface="Tahoma" pitchFamily="34" charset="0"/>
                      </a:endParaRPr>
                    </a:p>
                  </a:txBody>
                  <a:tcPr/>
                </a:tc>
                <a:tc>
                  <a:txBody>
                    <a:bodyPr/>
                    <a:lstStyle/>
                    <a:p>
                      <a:r>
                        <a:rPr lang="en-US" sz="3200" dirty="0" err="1" smtClean="0">
                          <a:latin typeface="Tahoma" pitchFamily="34" charset="0"/>
                          <a:ea typeface="Tahoma" pitchFamily="34" charset="0"/>
                          <a:cs typeface="Tahoma" pitchFamily="34" charset="0"/>
                        </a:rPr>
                        <a:t>Không</a:t>
                      </a:r>
                      <a:endParaRPr lang="en-US" sz="3200" dirty="0">
                        <a:latin typeface="Tahoma" pitchFamily="34" charset="0"/>
                        <a:ea typeface="Tahoma" pitchFamily="34" charset="0"/>
                        <a:cs typeface="Tahoma" pitchFamily="34" charset="0"/>
                      </a:endParaRPr>
                    </a:p>
                  </a:txBody>
                  <a:tcPr/>
                </a:tc>
              </a:tr>
              <a:tr h="1049147">
                <a:tc>
                  <a:txBody>
                    <a:bodyPr/>
                    <a:lstStyle/>
                    <a:p>
                      <a:r>
                        <a:rPr lang="en-US" sz="3200" dirty="0" err="1" smtClean="0">
                          <a:latin typeface="Tahoma" pitchFamily="34" charset="0"/>
                          <a:ea typeface="Tahoma" pitchFamily="34" charset="0"/>
                          <a:cs typeface="Tahoma" pitchFamily="34" charset="0"/>
                        </a:rPr>
                        <a:t>Đặt</a:t>
                      </a:r>
                      <a:r>
                        <a:rPr lang="en-US" sz="3200" baseline="0" dirty="0" smtClean="0">
                          <a:latin typeface="Tahoma" pitchFamily="34" charset="0"/>
                          <a:ea typeface="Tahoma" pitchFamily="34" charset="0"/>
                          <a:cs typeface="Tahoma" pitchFamily="34" charset="0"/>
                        </a:rPr>
                        <a:t> </a:t>
                      </a:r>
                      <a:r>
                        <a:rPr lang="en-US" sz="3200" baseline="0" dirty="0" err="1" smtClean="0">
                          <a:latin typeface="Tahoma" pitchFamily="34" charset="0"/>
                          <a:ea typeface="Tahoma" pitchFamily="34" charset="0"/>
                          <a:cs typeface="Tahoma" pitchFamily="34" charset="0"/>
                        </a:rPr>
                        <a:t>vòng</a:t>
                      </a:r>
                      <a:endParaRPr lang="en-US" sz="3200" dirty="0">
                        <a:latin typeface="Tahoma" pitchFamily="34" charset="0"/>
                        <a:ea typeface="Tahoma" pitchFamily="34" charset="0"/>
                        <a:cs typeface="Tahoma" pitchFamily="34" charset="0"/>
                      </a:endParaRPr>
                    </a:p>
                  </a:txBody>
                  <a:tcPr/>
                </a:tc>
                <a:tc>
                  <a:txBody>
                    <a:bodyPr/>
                    <a:lstStyle/>
                    <a:p>
                      <a:r>
                        <a:rPr lang="en-US" sz="3200" dirty="0" smtClean="0">
                          <a:latin typeface="Tahoma" pitchFamily="34" charset="0"/>
                          <a:ea typeface="Tahoma" pitchFamily="34" charset="0"/>
                          <a:cs typeface="Tahoma" pitchFamily="34" charset="0"/>
                        </a:rPr>
                        <a:t>Cao</a:t>
                      </a:r>
                      <a:endParaRPr lang="en-US" sz="3200" dirty="0">
                        <a:latin typeface="Tahoma" pitchFamily="34" charset="0"/>
                        <a:ea typeface="Tahoma" pitchFamily="34" charset="0"/>
                        <a:cs typeface="Tahoma" pitchFamily="34" charset="0"/>
                      </a:endParaRPr>
                    </a:p>
                  </a:txBody>
                  <a:tcPr/>
                </a:tc>
                <a:tc>
                  <a:txBody>
                    <a:bodyPr/>
                    <a:lstStyle/>
                    <a:p>
                      <a:r>
                        <a:rPr lang="en-US" sz="3200" dirty="0" err="1" smtClean="0">
                          <a:latin typeface="Tahoma" pitchFamily="34" charset="0"/>
                          <a:ea typeface="Tahoma" pitchFamily="34" charset="0"/>
                          <a:cs typeface="Tahoma" pitchFamily="34" charset="0"/>
                        </a:rPr>
                        <a:t>Không</a:t>
                      </a:r>
                      <a:r>
                        <a:rPr lang="en-US" sz="3200" baseline="0" dirty="0" smtClean="0">
                          <a:latin typeface="Tahoma" pitchFamily="34" charset="0"/>
                          <a:ea typeface="Tahoma" pitchFamily="34" charset="0"/>
                          <a:cs typeface="Tahoma" pitchFamily="34" charset="0"/>
                        </a:rPr>
                        <a:t> </a:t>
                      </a:r>
                      <a:r>
                        <a:rPr lang="en-US" sz="3200" baseline="0" dirty="0" err="1" smtClean="0">
                          <a:latin typeface="Tahoma" pitchFamily="34" charset="0"/>
                          <a:ea typeface="Tahoma" pitchFamily="34" charset="0"/>
                          <a:cs typeface="Tahoma" pitchFamily="34" charset="0"/>
                        </a:rPr>
                        <a:t>đáng</a:t>
                      </a:r>
                      <a:r>
                        <a:rPr lang="en-US" sz="3200" baseline="0" dirty="0" smtClean="0">
                          <a:latin typeface="Tahoma" pitchFamily="34" charset="0"/>
                          <a:ea typeface="Tahoma" pitchFamily="34" charset="0"/>
                          <a:cs typeface="Tahoma" pitchFamily="34" charset="0"/>
                        </a:rPr>
                        <a:t> </a:t>
                      </a:r>
                      <a:r>
                        <a:rPr lang="en-US" sz="3200" baseline="0" dirty="0" err="1" smtClean="0">
                          <a:latin typeface="Tahoma" pitchFamily="34" charset="0"/>
                          <a:ea typeface="Tahoma" pitchFamily="34" charset="0"/>
                          <a:cs typeface="Tahoma" pitchFamily="34" charset="0"/>
                        </a:rPr>
                        <a:t>kể</a:t>
                      </a:r>
                      <a:endParaRPr lang="en-US" sz="3200" dirty="0">
                        <a:latin typeface="Tahoma" pitchFamily="34" charset="0"/>
                        <a:ea typeface="Tahoma" pitchFamily="34" charset="0"/>
                        <a:cs typeface="Tahoma" pitchFamily="34" charset="0"/>
                      </a:endParaRPr>
                    </a:p>
                  </a:txBody>
                  <a:tcPr/>
                </a:tc>
                <a:tc>
                  <a:txBody>
                    <a:bodyPr/>
                    <a:lstStyle/>
                    <a:p>
                      <a:r>
                        <a:rPr lang="en-US" sz="3200" dirty="0" err="1" smtClean="0">
                          <a:latin typeface="Tahoma" pitchFamily="34" charset="0"/>
                          <a:ea typeface="Tahoma" pitchFamily="34" charset="0"/>
                          <a:cs typeface="Tahoma" pitchFamily="34" charset="0"/>
                        </a:rPr>
                        <a:t>Không</a:t>
                      </a:r>
                      <a:endParaRPr lang="en-US" sz="3200" dirty="0">
                        <a:latin typeface="Tahoma" pitchFamily="34" charset="0"/>
                        <a:ea typeface="Tahoma" pitchFamily="34" charset="0"/>
                        <a:cs typeface="Tahoma" pitchFamily="34" charset="0"/>
                      </a:endParaRPr>
                    </a:p>
                  </a:txBody>
                  <a:tcPr/>
                </a:tc>
              </a:tr>
              <a:tr h="1049147">
                <a:tc>
                  <a:txBody>
                    <a:bodyPr/>
                    <a:lstStyle/>
                    <a:p>
                      <a:r>
                        <a:rPr lang="en-US" sz="3200" dirty="0" err="1" smtClean="0">
                          <a:latin typeface="Tahoma" pitchFamily="34" charset="0"/>
                          <a:ea typeface="Tahoma" pitchFamily="34" charset="0"/>
                          <a:cs typeface="Tahoma" pitchFamily="34" charset="0"/>
                        </a:rPr>
                        <a:t>Xuất</a:t>
                      </a:r>
                      <a:r>
                        <a:rPr lang="en-US" sz="3200" baseline="0" dirty="0" smtClean="0">
                          <a:latin typeface="Tahoma" pitchFamily="34" charset="0"/>
                          <a:ea typeface="Tahoma" pitchFamily="34" charset="0"/>
                          <a:cs typeface="Tahoma" pitchFamily="34" charset="0"/>
                        </a:rPr>
                        <a:t> </a:t>
                      </a:r>
                      <a:r>
                        <a:rPr lang="en-US" sz="3200" baseline="0" dirty="0" err="1" smtClean="0">
                          <a:latin typeface="Tahoma" pitchFamily="34" charset="0"/>
                          <a:ea typeface="Tahoma" pitchFamily="34" charset="0"/>
                          <a:cs typeface="Tahoma" pitchFamily="34" charset="0"/>
                        </a:rPr>
                        <a:t>tinh</a:t>
                      </a:r>
                      <a:r>
                        <a:rPr lang="en-US" sz="3200" baseline="0" dirty="0" smtClean="0">
                          <a:latin typeface="Tahoma" pitchFamily="34" charset="0"/>
                          <a:ea typeface="Tahoma" pitchFamily="34" charset="0"/>
                          <a:cs typeface="Tahoma" pitchFamily="34" charset="0"/>
                        </a:rPr>
                        <a:t> </a:t>
                      </a:r>
                      <a:r>
                        <a:rPr lang="en-US" sz="3200" baseline="0" dirty="0" err="1" smtClean="0">
                          <a:latin typeface="Tahoma" pitchFamily="34" charset="0"/>
                          <a:ea typeface="Tahoma" pitchFamily="34" charset="0"/>
                          <a:cs typeface="Tahoma" pitchFamily="34" charset="0"/>
                        </a:rPr>
                        <a:t>ngoài</a:t>
                      </a:r>
                      <a:endParaRPr lang="en-US" sz="3200" dirty="0">
                        <a:latin typeface="Tahoma" pitchFamily="34" charset="0"/>
                        <a:ea typeface="Tahoma" pitchFamily="34" charset="0"/>
                        <a:cs typeface="Tahoma" pitchFamily="34" charset="0"/>
                      </a:endParaRPr>
                    </a:p>
                  </a:txBody>
                  <a:tcPr/>
                </a:tc>
                <a:tc>
                  <a:txBody>
                    <a:bodyPr/>
                    <a:lstStyle/>
                    <a:p>
                      <a:r>
                        <a:rPr lang="en-US" sz="3200" dirty="0" err="1" smtClean="0">
                          <a:latin typeface="Tahoma" pitchFamily="34" charset="0"/>
                          <a:ea typeface="Tahoma" pitchFamily="34" charset="0"/>
                          <a:cs typeface="Tahoma" pitchFamily="34" charset="0"/>
                        </a:rPr>
                        <a:t>Thấp</a:t>
                      </a:r>
                      <a:endParaRPr lang="en-US" sz="3200" dirty="0">
                        <a:latin typeface="Tahoma" pitchFamily="34" charset="0"/>
                        <a:ea typeface="Tahoma" pitchFamily="34" charset="0"/>
                        <a:cs typeface="Tahoma" pitchFamily="34" charset="0"/>
                      </a:endParaRPr>
                    </a:p>
                  </a:txBody>
                  <a:tcPr/>
                </a:tc>
                <a:tc>
                  <a:txBody>
                    <a:bodyPr/>
                    <a:lstStyle/>
                    <a:p>
                      <a:r>
                        <a:rPr lang="en-US" sz="3200" dirty="0" err="1" smtClean="0">
                          <a:latin typeface="Tahoma" pitchFamily="34" charset="0"/>
                          <a:ea typeface="Tahoma" pitchFamily="34" charset="0"/>
                          <a:cs typeface="Tahoma" pitchFamily="34" charset="0"/>
                        </a:rPr>
                        <a:t>Không</a:t>
                      </a:r>
                      <a:endParaRPr lang="en-US" sz="3200" dirty="0">
                        <a:latin typeface="Tahoma" pitchFamily="34" charset="0"/>
                        <a:ea typeface="Tahoma" pitchFamily="34" charset="0"/>
                        <a:cs typeface="Tahoma" pitchFamily="34" charset="0"/>
                      </a:endParaRPr>
                    </a:p>
                  </a:txBody>
                  <a:tcPr/>
                </a:tc>
                <a:tc>
                  <a:txBody>
                    <a:bodyPr/>
                    <a:lstStyle/>
                    <a:p>
                      <a:r>
                        <a:rPr lang="en-US" sz="3200" dirty="0" err="1" smtClean="0">
                          <a:latin typeface="Tahoma" pitchFamily="34" charset="0"/>
                          <a:ea typeface="Tahoma" pitchFamily="34" charset="0"/>
                          <a:cs typeface="Tahoma" pitchFamily="34" charset="0"/>
                        </a:rPr>
                        <a:t>Không</a:t>
                      </a:r>
                      <a:endParaRPr lang="en-US" sz="3200" dirty="0">
                        <a:latin typeface="Tahoma" pitchFamily="34" charset="0"/>
                        <a:ea typeface="Tahoma" pitchFamily="34" charset="0"/>
                        <a:cs typeface="Tahoma" pitchFamily="34" charset="0"/>
                      </a:endParaRPr>
                    </a:p>
                  </a:txBody>
                  <a:tcPr/>
                </a:tc>
              </a:tr>
              <a:tr h="1049147">
                <a:tc>
                  <a:txBody>
                    <a:bodyPr/>
                    <a:lstStyle/>
                    <a:p>
                      <a:r>
                        <a:rPr lang="en-US" sz="3200" dirty="0" err="1" smtClean="0">
                          <a:latin typeface="Tahoma" pitchFamily="34" charset="0"/>
                          <a:ea typeface="Tahoma" pitchFamily="34" charset="0"/>
                          <a:cs typeface="Tahoma" pitchFamily="34" charset="0"/>
                        </a:rPr>
                        <a:t>Que</a:t>
                      </a:r>
                      <a:r>
                        <a:rPr lang="en-US" sz="3200" dirty="0" smtClean="0">
                          <a:latin typeface="Tahoma" pitchFamily="34" charset="0"/>
                          <a:ea typeface="Tahoma" pitchFamily="34" charset="0"/>
                          <a:cs typeface="Tahoma" pitchFamily="34" charset="0"/>
                        </a:rPr>
                        <a:t> </a:t>
                      </a:r>
                      <a:r>
                        <a:rPr lang="en-US" sz="3200" dirty="0" err="1" smtClean="0">
                          <a:latin typeface="Tahoma" pitchFamily="34" charset="0"/>
                          <a:ea typeface="Tahoma" pitchFamily="34" charset="0"/>
                          <a:cs typeface="Tahoma" pitchFamily="34" charset="0"/>
                        </a:rPr>
                        <a:t>cấy</a:t>
                      </a:r>
                      <a:r>
                        <a:rPr lang="en-US" sz="3200" baseline="0" dirty="0" smtClean="0">
                          <a:latin typeface="Tahoma" pitchFamily="34" charset="0"/>
                          <a:ea typeface="Tahoma" pitchFamily="34" charset="0"/>
                          <a:cs typeface="Tahoma" pitchFamily="34" charset="0"/>
                        </a:rPr>
                        <a:t> </a:t>
                      </a:r>
                      <a:r>
                        <a:rPr lang="en-US" sz="3200" baseline="0" dirty="0" err="1" smtClean="0">
                          <a:latin typeface="Tahoma" pitchFamily="34" charset="0"/>
                          <a:ea typeface="Tahoma" pitchFamily="34" charset="0"/>
                          <a:cs typeface="Tahoma" pitchFamily="34" charset="0"/>
                        </a:rPr>
                        <a:t>tránh</a:t>
                      </a:r>
                      <a:r>
                        <a:rPr lang="en-US" sz="3200" baseline="0" dirty="0" smtClean="0">
                          <a:latin typeface="Tahoma" pitchFamily="34" charset="0"/>
                          <a:ea typeface="Tahoma" pitchFamily="34" charset="0"/>
                          <a:cs typeface="Tahoma" pitchFamily="34" charset="0"/>
                        </a:rPr>
                        <a:t> </a:t>
                      </a:r>
                      <a:r>
                        <a:rPr lang="en-US" sz="3200" baseline="0" dirty="0" err="1" smtClean="0">
                          <a:latin typeface="Tahoma" pitchFamily="34" charset="0"/>
                          <a:ea typeface="Tahoma" pitchFamily="34" charset="0"/>
                          <a:cs typeface="Tahoma" pitchFamily="34" charset="0"/>
                        </a:rPr>
                        <a:t>thai</a:t>
                      </a:r>
                      <a:endParaRPr lang="en-US" sz="3200" dirty="0">
                        <a:latin typeface="Tahoma" pitchFamily="34" charset="0"/>
                        <a:ea typeface="Tahoma" pitchFamily="34" charset="0"/>
                        <a:cs typeface="Tahoma" pitchFamily="34" charset="0"/>
                      </a:endParaRPr>
                    </a:p>
                  </a:txBody>
                  <a:tcPr/>
                </a:tc>
                <a:tc>
                  <a:txBody>
                    <a:bodyPr/>
                    <a:lstStyle/>
                    <a:p>
                      <a:r>
                        <a:rPr lang="en-US" sz="3200" dirty="0" smtClean="0">
                          <a:latin typeface="Tahoma" pitchFamily="34" charset="0"/>
                          <a:ea typeface="Tahoma" pitchFamily="34" charset="0"/>
                          <a:cs typeface="Tahoma" pitchFamily="34" charset="0"/>
                        </a:rPr>
                        <a:t>Cao</a:t>
                      </a:r>
                      <a:endParaRPr lang="en-US" sz="3200" dirty="0">
                        <a:latin typeface="Tahoma" pitchFamily="34" charset="0"/>
                        <a:ea typeface="Tahoma" pitchFamily="34" charset="0"/>
                        <a:cs typeface="Tahoma" pitchFamily="34" charset="0"/>
                      </a:endParaRPr>
                    </a:p>
                  </a:txBody>
                  <a:tcPr/>
                </a:tc>
                <a:tc>
                  <a:txBody>
                    <a:bodyPr/>
                    <a:lstStyle/>
                    <a:p>
                      <a:r>
                        <a:rPr lang="en-US" sz="3200" dirty="0" err="1" smtClean="0">
                          <a:latin typeface="Tahoma" pitchFamily="34" charset="0"/>
                          <a:ea typeface="Tahoma" pitchFamily="34" charset="0"/>
                          <a:cs typeface="Tahoma" pitchFamily="34" charset="0"/>
                        </a:rPr>
                        <a:t>Không</a:t>
                      </a:r>
                      <a:r>
                        <a:rPr lang="en-US" sz="3200" baseline="0" dirty="0" smtClean="0">
                          <a:latin typeface="Tahoma" pitchFamily="34" charset="0"/>
                          <a:ea typeface="Tahoma" pitchFamily="34" charset="0"/>
                          <a:cs typeface="Tahoma" pitchFamily="34" charset="0"/>
                        </a:rPr>
                        <a:t> </a:t>
                      </a:r>
                      <a:r>
                        <a:rPr lang="en-US" sz="3200" baseline="0" dirty="0" err="1" smtClean="0">
                          <a:latin typeface="Tahoma" pitchFamily="34" charset="0"/>
                          <a:ea typeface="Tahoma" pitchFamily="34" charset="0"/>
                          <a:cs typeface="Tahoma" pitchFamily="34" charset="0"/>
                        </a:rPr>
                        <a:t>đáng</a:t>
                      </a:r>
                      <a:r>
                        <a:rPr lang="en-US" sz="3200" baseline="0" dirty="0" smtClean="0">
                          <a:latin typeface="Tahoma" pitchFamily="34" charset="0"/>
                          <a:ea typeface="Tahoma" pitchFamily="34" charset="0"/>
                          <a:cs typeface="Tahoma" pitchFamily="34" charset="0"/>
                        </a:rPr>
                        <a:t> </a:t>
                      </a:r>
                      <a:r>
                        <a:rPr lang="en-US" sz="3200" baseline="0" dirty="0" err="1" smtClean="0">
                          <a:latin typeface="Tahoma" pitchFamily="34" charset="0"/>
                          <a:ea typeface="Tahoma" pitchFamily="34" charset="0"/>
                          <a:cs typeface="Tahoma" pitchFamily="34" charset="0"/>
                        </a:rPr>
                        <a:t>kể</a:t>
                      </a:r>
                      <a:endParaRPr lang="en-US" sz="3200" dirty="0">
                        <a:latin typeface="Tahoma" pitchFamily="34" charset="0"/>
                        <a:ea typeface="Tahoma" pitchFamily="34" charset="0"/>
                        <a:cs typeface="Tahoma" pitchFamily="34" charset="0"/>
                      </a:endParaRPr>
                    </a:p>
                  </a:txBody>
                  <a:tcPr/>
                </a:tc>
                <a:tc>
                  <a:txBody>
                    <a:bodyPr/>
                    <a:lstStyle/>
                    <a:p>
                      <a:r>
                        <a:rPr lang="en-US" sz="3200" dirty="0" err="1" smtClean="0">
                          <a:latin typeface="Tahoma" pitchFamily="34" charset="0"/>
                          <a:ea typeface="Tahoma" pitchFamily="34" charset="0"/>
                          <a:cs typeface="Tahoma" pitchFamily="34" charset="0"/>
                        </a:rPr>
                        <a:t>Không</a:t>
                      </a:r>
                      <a:endParaRPr lang="en-US" sz="3200" dirty="0">
                        <a:latin typeface="Tahoma" pitchFamily="34" charset="0"/>
                        <a:ea typeface="Tahoma" pitchFamily="34" charset="0"/>
                        <a:cs typeface="Tahoma" pitchFamily="34" charset="0"/>
                      </a:endParaRPr>
                    </a:p>
                  </a:txBody>
                  <a:tcPr/>
                </a:tc>
              </a:tr>
              <a:tr h="1049147">
                <a:tc>
                  <a:txBody>
                    <a:bodyPr/>
                    <a:lstStyle/>
                    <a:p>
                      <a:r>
                        <a:rPr lang="en-US" sz="3200" dirty="0" err="1" smtClean="0">
                          <a:latin typeface="Tahoma" pitchFamily="34" charset="0"/>
                          <a:ea typeface="Tahoma" pitchFamily="34" charset="0"/>
                          <a:cs typeface="Tahoma" pitchFamily="34" charset="0"/>
                        </a:rPr>
                        <a:t>Thuốc</a:t>
                      </a:r>
                      <a:r>
                        <a:rPr lang="en-US" sz="3200" baseline="0" dirty="0" smtClean="0">
                          <a:latin typeface="Tahoma" pitchFamily="34" charset="0"/>
                          <a:ea typeface="Tahoma" pitchFamily="34" charset="0"/>
                          <a:cs typeface="Tahoma" pitchFamily="34" charset="0"/>
                        </a:rPr>
                        <a:t> </a:t>
                      </a:r>
                      <a:r>
                        <a:rPr lang="en-US" sz="3200" baseline="0" dirty="0" err="1" smtClean="0">
                          <a:latin typeface="Tahoma" pitchFamily="34" charset="0"/>
                          <a:ea typeface="Tahoma" pitchFamily="34" charset="0"/>
                          <a:cs typeface="Tahoma" pitchFamily="34" charset="0"/>
                        </a:rPr>
                        <a:t>tránh</a:t>
                      </a:r>
                      <a:r>
                        <a:rPr lang="en-US" sz="3200" baseline="0" dirty="0" smtClean="0">
                          <a:latin typeface="Tahoma" pitchFamily="34" charset="0"/>
                          <a:ea typeface="Tahoma" pitchFamily="34" charset="0"/>
                          <a:cs typeface="Tahoma" pitchFamily="34" charset="0"/>
                        </a:rPr>
                        <a:t> </a:t>
                      </a:r>
                      <a:r>
                        <a:rPr lang="en-US" sz="3200" baseline="0" dirty="0" err="1" smtClean="0">
                          <a:latin typeface="Tahoma" pitchFamily="34" charset="0"/>
                          <a:ea typeface="Tahoma" pitchFamily="34" charset="0"/>
                          <a:cs typeface="Tahoma" pitchFamily="34" charset="0"/>
                        </a:rPr>
                        <a:t>thai</a:t>
                      </a:r>
                      <a:r>
                        <a:rPr lang="en-US" sz="3200" baseline="0" dirty="0" smtClean="0">
                          <a:latin typeface="Tahoma" pitchFamily="34" charset="0"/>
                          <a:ea typeface="Tahoma" pitchFamily="34" charset="0"/>
                          <a:cs typeface="Tahoma" pitchFamily="34" charset="0"/>
                        </a:rPr>
                        <a:t> </a:t>
                      </a:r>
                      <a:r>
                        <a:rPr lang="en-US" sz="3200" baseline="0" dirty="0" err="1" smtClean="0">
                          <a:latin typeface="Tahoma" pitchFamily="34" charset="0"/>
                          <a:ea typeface="Tahoma" pitchFamily="34" charset="0"/>
                          <a:cs typeface="Tahoma" pitchFamily="34" charset="0"/>
                        </a:rPr>
                        <a:t>khẩn</a:t>
                      </a:r>
                      <a:r>
                        <a:rPr lang="en-US" sz="3200" baseline="0" dirty="0" smtClean="0">
                          <a:latin typeface="Tahoma" pitchFamily="34" charset="0"/>
                          <a:ea typeface="Tahoma" pitchFamily="34" charset="0"/>
                          <a:cs typeface="Tahoma" pitchFamily="34" charset="0"/>
                        </a:rPr>
                        <a:t> </a:t>
                      </a:r>
                      <a:r>
                        <a:rPr lang="en-US" sz="3200" baseline="0" dirty="0" err="1" smtClean="0">
                          <a:latin typeface="Tahoma" pitchFamily="34" charset="0"/>
                          <a:ea typeface="Tahoma" pitchFamily="34" charset="0"/>
                          <a:cs typeface="Tahoma" pitchFamily="34" charset="0"/>
                        </a:rPr>
                        <a:t>cấp</a:t>
                      </a:r>
                      <a:endParaRPr lang="en-US" sz="3200" dirty="0">
                        <a:latin typeface="Tahoma" pitchFamily="34" charset="0"/>
                        <a:ea typeface="Tahoma" pitchFamily="34" charset="0"/>
                        <a:cs typeface="Tahoma" pitchFamily="34" charset="0"/>
                      </a:endParaRPr>
                    </a:p>
                  </a:txBody>
                  <a:tcPr/>
                </a:tc>
                <a:tc>
                  <a:txBody>
                    <a:bodyPr/>
                    <a:lstStyle/>
                    <a:p>
                      <a:r>
                        <a:rPr lang="en-US" sz="3200" dirty="0" err="1" smtClean="0">
                          <a:latin typeface="Tahoma" pitchFamily="34" charset="0"/>
                          <a:ea typeface="Tahoma" pitchFamily="34" charset="0"/>
                          <a:cs typeface="Tahoma" pitchFamily="34" charset="0"/>
                        </a:rPr>
                        <a:t>Thấp</a:t>
                      </a:r>
                      <a:endParaRPr lang="en-US" sz="3200" dirty="0">
                        <a:latin typeface="Tahoma" pitchFamily="34" charset="0"/>
                        <a:ea typeface="Tahoma" pitchFamily="34" charset="0"/>
                        <a:cs typeface="Tahoma" pitchFamily="34" charset="0"/>
                      </a:endParaRPr>
                    </a:p>
                  </a:txBody>
                  <a:tcPr/>
                </a:tc>
                <a:tc>
                  <a:txBody>
                    <a:bodyPr/>
                    <a:lstStyle/>
                    <a:p>
                      <a:r>
                        <a:rPr lang="en-US" sz="3200" dirty="0" err="1" smtClean="0">
                          <a:latin typeface="Tahoma" pitchFamily="34" charset="0"/>
                          <a:ea typeface="Tahoma" pitchFamily="34" charset="0"/>
                          <a:cs typeface="Tahoma" pitchFamily="34" charset="0"/>
                        </a:rPr>
                        <a:t>Nhiều</a:t>
                      </a:r>
                      <a:endParaRPr lang="en-US" sz="3200" dirty="0">
                        <a:latin typeface="Tahoma" pitchFamily="34" charset="0"/>
                        <a:ea typeface="Tahoma" pitchFamily="34" charset="0"/>
                        <a:cs typeface="Tahoma" pitchFamily="34" charset="0"/>
                      </a:endParaRPr>
                    </a:p>
                  </a:txBody>
                  <a:tcPr/>
                </a:tc>
                <a:tc>
                  <a:txBody>
                    <a:bodyPr/>
                    <a:lstStyle/>
                    <a:p>
                      <a:r>
                        <a:rPr lang="en-US" sz="3200" dirty="0" err="1" smtClean="0">
                          <a:latin typeface="Tahoma" pitchFamily="34" charset="0"/>
                          <a:ea typeface="Tahoma" pitchFamily="34" charset="0"/>
                          <a:cs typeface="Tahoma" pitchFamily="34" charset="0"/>
                        </a:rPr>
                        <a:t>Không</a:t>
                      </a:r>
                      <a:endParaRPr lang="en-US" sz="3200" dirty="0">
                        <a:latin typeface="Tahoma" pitchFamily="34" charset="0"/>
                        <a:ea typeface="Tahoma" pitchFamily="34" charset="0"/>
                        <a:cs typeface="Tahoma" pitchFamily="34" charset="0"/>
                      </a:endParaRPr>
                    </a:p>
                  </a:txBody>
                  <a:tcPr/>
                </a:tc>
              </a:tr>
            </a:tbl>
          </a:graphicData>
        </a:graphic>
      </p:graphicFrame>
      <p:sp>
        <p:nvSpPr>
          <p:cNvPr id="3" name="TextBox 2"/>
          <p:cNvSpPr txBox="1"/>
          <p:nvPr/>
        </p:nvSpPr>
        <p:spPr>
          <a:xfrm>
            <a:off x="685800" y="9258300"/>
            <a:ext cx="17068800" cy="646331"/>
          </a:xfrm>
          <a:prstGeom prst="rect">
            <a:avLst/>
          </a:prstGeom>
          <a:noFill/>
        </p:spPr>
        <p:txBody>
          <a:bodyPr wrap="square" rtlCol="0">
            <a:spAutoFit/>
          </a:bodyPr>
          <a:lstStyle/>
          <a:p>
            <a:r>
              <a:rPr lang="en-US" sz="3600" b="1" dirty="0" err="1" smtClean="0">
                <a:solidFill>
                  <a:srgbClr val="FF0000"/>
                </a:solidFill>
                <a:latin typeface="Tahoma" pitchFamily="34" charset="0"/>
                <a:ea typeface="Tahoma" pitchFamily="34" charset="0"/>
                <a:cs typeface="Tahoma" pitchFamily="34" charset="0"/>
              </a:rPr>
              <a:t>Lưu</a:t>
            </a:r>
            <a:r>
              <a:rPr lang="en-US" sz="3600" b="1" dirty="0" smtClean="0">
                <a:solidFill>
                  <a:srgbClr val="FF0000"/>
                </a:solidFill>
                <a:latin typeface="Tahoma" pitchFamily="34" charset="0"/>
                <a:ea typeface="Tahoma" pitchFamily="34" charset="0"/>
                <a:cs typeface="Tahoma" pitchFamily="34" charset="0"/>
              </a:rPr>
              <a:t> ý:  </a:t>
            </a:r>
            <a:r>
              <a:rPr lang="en-US" sz="3600" b="1" dirty="0" err="1" smtClean="0">
                <a:solidFill>
                  <a:srgbClr val="FF0000"/>
                </a:solidFill>
                <a:latin typeface="Tahoma" pitchFamily="34" charset="0"/>
                <a:ea typeface="Tahoma" pitchFamily="34" charset="0"/>
                <a:cs typeface="Tahoma" pitchFamily="34" charset="0"/>
              </a:rPr>
              <a:t>độ</a:t>
            </a:r>
            <a:r>
              <a:rPr lang="en-US" sz="3600" b="1" dirty="0" smtClean="0">
                <a:solidFill>
                  <a:srgbClr val="FF0000"/>
                </a:solidFill>
                <a:latin typeface="Tahoma" pitchFamily="34" charset="0"/>
                <a:ea typeface="Tahoma" pitchFamily="34" charset="0"/>
                <a:cs typeface="Tahoma" pitchFamily="34" charset="0"/>
              </a:rPr>
              <a:t> </a:t>
            </a:r>
            <a:r>
              <a:rPr lang="en-US" sz="3600" b="1" dirty="0" err="1" smtClean="0">
                <a:solidFill>
                  <a:srgbClr val="FF0000"/>
                </a:solidFill>
                <a:latin typeface="Tahoma" pitchFamily="34" charset="0"/>
                <a:ea typeface="Tahoma" pitchFamily="34" charset="0"/>
                <a:cs typeface="Tahoma" pitchFamily="34" charset="0"/>
              </a:rPr>
              <a:t>tuổi</a:t>
            </a:r>
            <a:r>
              <a:rPr lang="en-US" sz="3600" b="1" dirty="0" smtClean="0">
                <a:solidFill>
                  <a:srgbClr val="FF0000"/>
                </a:solidFill>
                <a:latin typeface="Tahoma" pitchFamily="34" charset="0"/>
                <a:ea typeface="Tahoma" pitchFamily="34" charset="0"/>
                <a:cs typeface="Tahoma" pitchFamily="34" charset="0"/>
              </a:rPr>
              <a:t> </a:t>
            </a:r>
            <a:r>
              <a:rPr lang="en-US" sz="3600" b="1" dirty="0" err="1" smtClean="0">
                <a:solidFill>
                  <a:srgbClr val="FF0000"/>
                </a:solidFill>
                <a:latin typeface="Tahoma" pitchFamily="34" charset="0"/>
                <a:ea typeface="Tahoma" pitchFamily="34" charset="0"/>
                <a:cs typeface="Tahoma" pitchFamily="34" charset="0"/>
              </a:rPr>
              <a:t>vị</a:t>
            </a:r>
            <a:r>
              <a:rPr lang="en-US" sz="3600" b="1" dirty="0" smtClean="0">
                <a:solidFill>
                  <a:srgbClr val="FF0000"/>
                </a:solidFill>
                <a:latin typeface="Tahoma" pitchFamily="34" charset="0"/>
                <a:ea typeface="Tahoma" pitchFamily="34" charset="0"/>
                <a:cs typeface="Tahoma" pitchFamily="34" charset="0"/>
              </a:rPr>
              <a:t> </a:t>
            </a:r>
            <a:r>
              <a:rPr lang="en-US" sz="3600" b="1" dirty="0" err="1" smtClean="0">
                <a:solidFill>
                  <a:srgbClr val="FF0000"/>
                </a:solidFill>
                <a:latin typeface="Tahoma" pitchFamily="34" charset="0"/>
                <a:ea typeface="Tahoma" pitchFamily="34" charset="0"/>
                <a:cs typeface="Tahoma" pitchFamily="34" charset="0"/>
              </a:rPr>
              <a:t>thành</a:t>
            </a:r>
            <a:r>
              <a:rPr lang="en-US" sz="3600" b="1" dirty="0" smtClean="0">
                <a:solidFill>
                  <a:srgbClr val="FF0000"/>
                </a:solidFill>
                <a:latin typeface="Tahoma" pitchFamily="34" charset="0"/>
                <a:ea typeface="Tahoma" pitchFamily="34" charset="0"/>
                <a:cs typeface="Tahoma" pitchFamily="34" charset="0"/>
              </a:rPr>
              <a:t> </a:t>
            </a:r>
            <a:r>
              <a:rPr lang="en-US" sz="3600" b="1" dirty="0" err="1" smtClean="0">
                <a:solidFill>
                  <a:srgbClr val="FF0000"/>
                </a:solidFill>
                <a:latin typeface="Tahoma" pitchFamily="34" charset="0"/>
                <a:ea typeface="Tahoma" pitchFamily="34" charset="0"/>
                <a:cs typeface="Tahoma" pitchFamily="34" charset="0"/>
              </a:rPr>
              <a:t>niên</a:t>
            </a:r>
            <a:r>
              <a:rPr lang="en-US" sz="3600" b="1" dirty="0" smtClean="0">
                <a:solidFill>
                  <a:srgbClr val="FF0000"/>
                </a:solidFill>
                <a:latin typeface="Tahoma" pitchFamily="34" charset="0"/>
                <a:ea typeface="Tahoma" pitchFamily="34" charset="0"/>
                <a:cs typeface="Tahoma" pitchFamily="34" charset="0"/>
              </a:rPr>
              <a:t> </a:t>
            </a:r>
            <a:r>
              <a:rPr lang="en-US" sz="3600" b="1" dirty="0" err="1" smtClean="0">
                <a:solidFill>
                  <a:srgbClr val="FF0000"/>
                </a:solidFill>
                <a:latin typeface="Tahoma" pitchFamily="34" charset="0"/>
                <a:ea typeface="Tahoma" pitchFamily="34" charset="0"/>
                <a:cs typeface="Tahoma" pitchFamily="34" charset="0"/>
              </a:rPr>
              <a:t>không</a:t>
            </a:r>
            <a:r>
              <a:rPr lang="en-US" sz="3600" b="1" dirty="0" smtClean="0">
                <a:solidFill>
                  <a:srgbClr val="FF0000"/>
                </a:solidFill>
                <a:latin typeface="Tahoma" pitchFamily="34" charset="0"/>
                <a:ea typeface="Tahoma" pitchFamily="34" charset="0"/>
                <a:cs typeface="Tahoma" pitchFamily="34" charset="0"/>
              </a:rPr>
              <a:t> </a:t>
            </a:r>
            <a:r>
              <a:rPr lang="en-US" sz="3600" b="1" dirty="0" err="1" smtClean="0">
                <a:solidFill>
                  <a:srgbClr val="FF0000"/>
                </a:solidFill>
                <a:latin typeface="Tahoma" pitchFamily="34" charset="0"/>
                <a:ea typeface="Tahoma" pitchFamily="34" charset="0"/>
                <a:cs typeface="Tahoma" pitchFamily="34" charset="0"/>
              </a:rPr>
              <a:t>được</a:t>
            </a:r>
            <a:r>
              <a:rPr lang="en-US" sz="3600" b="1" dirty="0" smtClean="0">
                <a:solidFill>
                  <a:srgbClr val="FF0000"/>
                </a:solidFill>
                <a:latin typeface="Tahoma" pitchFamily="34" charset="0"/>
                <a:ea typeface="Tahoma" pitchFamily="34" charset="0"/>
                <a:cs typeface="Tahoma" pitchFamily="34" charset="0"/>
              </a:rPr>
              <a:t> </a:t>
            </a:r>
            <a:r>
              <a:rPr lang="en-US" sz="3600" b="1" dirty="0" err="1" smtClean="0">
                <a:solidFill>
                  <a:srgbClr val="FF0000"/>
                </a:solidFill>
                <a:latin typeface="Tahoma" pitchFamily="34" charset="0"/>
                <a:ea typeface="Tahoma" pitchFamily="34" charset="0"/>
                <a:cs typeface="Tahoma" pitchFamily="34" charset="0"/>
              </a:rPr>
              <a:t>phép</a:t>
            </a:r>
            <a:r>
              <a:rPr lang="en-US" sz="3600" b="1" dirty="0" smtClean="0">
                <a:solidFill>
                  <a:srgbClr val="FF0000"/>
                </a:solidFill>
                <a:latin typeface="Tahoma" pitchFamily="34" charset="0"/>
                <a:ea typeface="Tahoma" pitchFamily="34" charset="0"/>
                <a:cs typeface="Tahoma" pitchFamily="34" charset="0"/>
              </a:rPr>
              <a:t> </a:t>
            </a:r>
            <a:r>
              <a:rPr lang="en-US" sz="3600" b="1" dirty="0" err="1" smtClean="0">
                <a:solidFill>
                  <a:srgbClr val="FF0000"/>
                </a:solidFill>
                <a:latin typeface="Tahoma" pitchFamily="34" charset="0"/>
                <a:ea typeface="Tahoma" pitchFamily="34" charset="0"/>
                <a:cs typeface="Tahoma" pitchFamily="34" charset="0"/>
              </a:rPr>
              <a:t>quan</a:t>
            </a:r>
            <a:r>
              <a:rPr lang="en-US" sz="3600" b="1" dirty="0" smtClean="0">
                <a:solidFill>
                  <a:srgbClr val="FF0000"/>
                </a:solidFill>
                <a:latin typeface="Tahoma" pitchFamily="34" charset="0"/>
                <a:ea typeface="Tahoma" pitchFamily="34" charset="0"/>
                <a:cs typeface="Tahoma" pitchFamily="34" charset="0"/>
              </a:rPr>
              <a:t> </a:t>
            </a:r>
            <a:r>
              <a:rPr lang="en-US" sz="3600" b="1" dirty="0" err="1" smtClean="0">
                <a:solidFill>
                  <a:srgbClr val="FF0000"/>
                </a:solidFill>
                <a:latin typeface="Tahoma" pitchFamily="34" charset="0"/>
                <a:ea typeface="Tahoma" pitchFamily="34" charset="0"/>
                <a:cs typeface="Tahoma" pitchFamily="34" charset="0"/>
              </a:rPr>
              <a:t>hệ</a:t>
            </a:r>
            <a:r>
              <a:rPr lang="en-US" sz="3600" b="1" dirty="0" smtClean="0">
                <a:solidFill>
                  <a:srgbClr val="FF0000"/>
                </a:solidFill>
                <a:latin typeface="Tahoma" pitchFamily="34" charset="0"/>
                <a:ea typeface="Tahoma" pitchFamily="34" charset="0"/>
                <a:cs typeface="Tahoma" pitchFamily="34" charset="0"/>
              </a:rPr>
              <a:t> </a:t>
            </a:r>
            <a:r>
              <a:rPr lang="en-US" sz="3600" b="1" dirty="0" err="1" smtClean="0">
                <a:solidFill>
                  <a:srgbClr val="FF0000"/>
                </a:solidFill>
                <a:latin typeface="Tahoma" pitchFamily="34" charset="0"/>
                <a:ea typeface="Tahoma" pitchFamily="34" charset="0"/>
                <a:cs typeface="Tahoma" pitchFamily="34" charset="0"/>
              </a:rPr>
              <a:t>tình</a:t>
            </a:r>
            <a:r>
              <a:rPr lang="en-US" sz="3600" b="1" dirty="0" smtClean="0">
                <a:solidFill>
                  <a:srgbClr val="FF0000"/>
                </a:solidFill>
                <a:latin typeface="Tahoma" pitchFamily="34" charset="0"/>
                <a:ea typeface="Tahoma" pitchFamily="34" charset="0"/>
                <a:cs typeface="Tahoma" pitchFamily="34" charset="0"/>
              </a:rPr>
              <a:t> </a:t>
            </a:r>
            <a:r>
              <a:rPr lang="en-US" sz="3600" b="1" dirty="0" err="1" smtClean="0">
                <a:solidFill>
                  <a:srgbClr val="FF0000"/>
                </a:solidFill>
                <a:latin typeface="Tahoma" pitchFamily="34" charset="0"/>
                <a:ea typeface="Tahoma" pitchFamily="34" charset="0"/>
                <a:cs typeface="Tahoma" pitchFamily="34" charset="0"/>
              </a:rPr>
              <a:t>dục</a:t>
            </a:r>
            <a:r>
              <a:rPr lang="en-US" sz="3600" b="1" dirty="0" smtClean="0">
                <a:solidFill>
                  <a:srgbClr val="FF0000"/>
                </a:solidFill>
                <a:latin typeface="Tahoma" pitchFamily="34" charset="0"/>
                <a:ea typeface="Tahoma" pitchFamily="34" charset="0"/>
                <a:cs typeface="Tahoma" pitchFamily="34" charset="0"/>
              </a:rPr>
              <a:t>.</a:t>
            </a:r>
            <a:endParaRPr lang="en-US" sz="36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97680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1915368"/>
            <a:ext cx="14554199" cy="4026245"/>
          </a:xfrm>
          <a:prstGeom prst="rect">
            <a:avLst/>
          </a:prstGeom>
        </p:spPr>
      </p:pic>
      <p:sp>
        <p:nvSpPr>
          <p:cNvPr id="32" name="文本框 31"/>
          <p:cNvSpPr txBox="1"/>
          <p:nvPr/>
        </p:nvSpPr>
        <p:spPr>
          <a:xfrm>
            <a:off x="1371600" y="3238500"/>
            <a:ext cx="1431802" cy="1323439"/>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IV.</a:t>
            </a:r>
            <a:endParaRPr kumimoji="0" lang="zh-CN" alt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4168160" y="2155961"/>
            <a:ext cx="13738839" cy="3785652"/>
          </a:xfrm>
          <a:prstGeom prst="rect">
            <a:avLst/>
          </a:prstGeom>
          <a:solidFill>
            <a:schemeClr val="accent4">
              <a:lumMod val="40000"/>
              <a:lumOff val="60000"/>
            </a:schemeClr>
          </a:solidFill>
        </p:spPr>
        <p:txBody>
          <a:bodyPr wrap="square" rtlCol="0">
            <a:spAutoFit/>
          </a:bodyPr>
          <a:lstStyle/>
          <a:p>
            <a:pPr defTabSz="1371600"/>
            <a:r>
              <a:rPr lang="en-US" altLang="zh-CN" sz="8000" b="1" dirty="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M</a:t>
            </a:r>
            <a:r>
              <a:rPr lang="vi-VN" altLang="zh-CN" sz="80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ột </a:t>
            </a:r>
            <a:r>
              <a:rPr lang="vi-VN" altLang="zh-CN" sz="8000" b="1" dirty="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số bệnh lây qua đường tình dục và bảo vệ sức khỏe sinh sản vị thành niên</a:t>
            </a:r>
            <a:endParaRPr lang="zh-CN" altLang="en-US" sz="8000" b="1" dirty="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12290" name="Picture 2" descr="Thế nào là quan hệ tình dục an toàn và 1 số điều các cặp đôi cần lưu 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7139" y="6834355"/>
            <a:ext cx="6522720" cy="27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3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381000" y="419100"/>
            <a:ext cx="17526000" cy="8191499"/>
          </a:xfrm>
          <a:prstGeom prst="rect">
            <a:avLst/>
          </a:prstGeom>
        </p:spPr>
      </p:pic>
    </p:spTree>
    <p:extLst>
      <p:ext uri="{BB962C8B-B14F-4D97-AF65-F5344CB8AC3E}">
        <p14:creationId xmlns:p14="http://schemas.microsoft.com/office/powerpoint/2010/main" val="335321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66700"/>
            <a:ext cx="15773400" cy="1988345"/>
          </a:xfrm>
        </p:spPr>
        <p:txBody>
          <a:bodyPr>
            <a:normAutofit/>
          </a:bodyPr>
          <a:lstStyle/>
          <a:p>
            <a:pPr algn="ctr"/>
            <a:r>
              <a:rPr lang="en-US" sz="4400" dirty="0" smtClean="0">
                <a:solidFill>
                  <a:srgbClr val="C00000"/>
                </a:solidFill>
                <a:latin typeface="Tahoma" pitchFamily="34" charset="0"/>
                <a:ea typeface="Tahoma" pitchFamily="34" charset="0"/>
                <a:cs typeface="Tahoma" pitchFamily="34" charset="0"/>
              </a:rPr>
              <a:t>NỘI QUY</a:t>
            </a:r>
            <a:endParaRPr lang="en-US" sz="4400" dirty="0">
              <a:solidFill>
                <a:srgbClr val="C0000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990600" y="1790700"/>
            <a:ext cx="16421100" cy="6527007"/>
          </a:xfrm>
        </p:spPr>
        <p:txBody>
          <a:bodyPr>
            <a:normAutofit/>
          </a:bodyPr>
          <a:lstStyle/>
          <a:p>
            <a:pPr>
              <a:buFont typeface="Wingdings" pitchFamily="2" charset="2"/>
              <a:buChar char="ü"/>
            </a:pPr>
            <a:r>
              <a:rPr lang="en-US" sz="4000" dirty="0" err="1" smtClean="0">
                <a:solidFill>
                  <a:srgbClr val="7030A0"/>
                </a:solidFill>
                <a:latin typeface="Tahoma" pitchFamily="34" charset="0"/>
                <a:ea typeface="Tahoma" pitchFamily="34" charset="0"/>
                <a:cs typeface="Tahoma" pitchFamily="34" charset="0"/>
              </a:rPr>
              <a:t>Nhóm</a:t>
            </a:r>
            <a:r>
              <a:rPr lang="en-US" sz="4000" dirty="0" smtClean="0">
                <a:solidFill>
                  <a:srgbClr val="7030A0"/>
                </a:solidFill>
                <a:latin typeface="Tahoma" pitchFamily="34" charset="0"/>
                <a:ea typeface="Tahoma" pitchFamily="34" charset="0"/>
                <a:cs typeface="Tahoma" pitchFamily="34" charset="0"/>
              </a:rPr>
              <a:t> 1: </a:t>
            </a:r>
            <a:r>
              <a:rPr lang="en-US" sz="4000" dirty="0" err="1" smtClean="0">
                <a:solidFill>
                  <a:srgbClr val="7030A0"/>
                </a:solidFill>
                <a:latin typeface="Tahoma" pitchFamily="34" charset="0"/>
                <a:ea typeface="Tahoma" pitchFamily="34" charset="0"/>
                <a:cs typeface="Tahoma" pitchFamily="34" charset="0"/>
              </a:rPr>
              <a:t>Lậu</a:t>
            </a:r>
            <a:endParaRPr lang="en-US" sz="4000" dirty="0" smtClean="0">
              <a:solidFill>
                <a:srgbClr val="7030A0"/>
              </a:solidFill>
              <a:latin typeface="Tahoma" pitchFamily="34" charset="0"/>
              <a:ea typeface="Tahoma" pitchFamily="34" charset="0"/>
              <a:cs typeface="Tahoma" pitchFamily="34" charset="0"/>
            </a:endParaRPr>
          </a:p>
          <a:p>
            <a:pPr>
              <a:buFont typeface="Wingdings" pitchFamily="2" charset="2"/>
              <a:buChar char="ü"/>
            </a:pPr>
            <a:r>
              <a:rPr lang="en-US" sz="4000" dirty="0" err="1" smtClean="0">
                <a:solidFill>
                  <a:srgbClr val="7030A0"/>
                </a:solidFill>
                <a:latin typeface="Tahoma" pitchFamily="34" charset="0"/>
                <a:ea typeface="Tahoma" pitchFamily="34" charset="0"/>
                <a:cs typeface="Tahoma" pitchFamily="34" charset="0"/>
              </a:rPr>
              <a:t>Nhóm</a:t>
            </a:r>
            <a:r>
              <a:rPr lang="en-US" sz="4000" dirty="0" smtClean="0">
                <a:solidFill>
                  <a:srgbClr val="7030A0"/>
                </a:solidFill>
                <a:latin typeface="Tahoma" pitchFamily="34" charset="0"/>
                <a:ea typeface="Tahoma" pitchFamily="34" charset="0"/>
                <a:cs typeface="Tahoma" pitchFamily="34" charset="0"/>
              </a:rPr>
              <a:t> 2: </a:t>
            </a:r>
            <a:r>
              <a:rPr lang="en-US" sz="4000" dirty="0" err="1" smtClean="0">
                <a:solidFill>
                  <a:srgbClr val="7030A0"/>
                </a:solidFill>
                <a:latin typeface="Tahoma" pitchFamily="34" charset="0"/>
                <a:ea typeface="Tahoma" pitchFamily="34" charset="0"/>
                <a:cs typeface="Tahoma" pitchFamily="34" charset="0"/>
              </a:rPr>
              <a:t>Giang</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mai</a:t>
            </a:r>
            <a:endParaRPr lang="en-US" sz="4000" dirty="0" smtClean="0">
              <a:solidFill>
                <a:srgbClr val="7030A0"/>
              </a:solidFill>
              <a:latin typeface="Tahoma" pitchFamily="34" charset="0"/>
              <a:ea typeface="Tahoma" pitchFamily="34" charset="0"/>
              <a:cs typeface="Tahoma" pitchFamily="34" charset="0"/>
            </a:endParaRPr>
          </a:p>
          <a:p>
            <a:pPr>
              <a:buFont typeface="Wingdings" pitchFamily="2" charset="2"/>
              <a:buChar char="ü"/>
            </a:pPr>
            <a:r>
              <a:rPr lang="en-US" sz="4000" dirty="0" err="1" smtClean="0">
                <a:solidFill>
                  <a:srgbClr val="7030A0"/>
                </a:solidFill>
                <a:latin typeface="Tahoma" pitchFamily="34" charset="0"/>
                <a:ea typeface="Tahoma" pitchFamily="34" charset="0"/>
                <a:cs typeface="Tahoma" pitchFamily="34" charset="0"/>
              </a:rPr>
              <a:t>Nhóm</a:t>
            </a:r>
            <a:r>
              <a:rPr lang="en-US" sz="4000" dirty="0" smtClean="0">
                <a:solidFill>
                  <a:srgbClr val="7030A0"/>
                </a:solidFill>
                <a:latin typeface="Tahoma" pitchFamily="34" charset="0"/>
                <a:ea typeface="Tahoma" pitchFamily="34" charset="0"/>
                <a:cs typeface="Tahoma" pitchFamily="34" charset="0"/>
              </a:rPr>
              <a:t> 3: HIV/ AIDS</a:t>
            </a:r>
          </a:p>
          <a:p>
            <a:pPr>
              <a:buFont typeface="Wingdings" pitchFamily="2" charset="2"/>
              <a:buChar char="ü"/>
            </a:pPr>
            <a:r>
              <a:rPr lang="en-US" sz="4000" dirty="0" err="1" smtClean="0">
                <a:solidFill>
                  <a:srgbClr val="7030A0"/>
                </a:solidFill>
                <a:latin typeface="Tahoma" pitchFamily="34" charset="0"/>
                <a:ea typeface="Tahoma" pitchFamily="34" charset="0"/>
                <a:cs typeface="Tahoma" pitchFamily="34" charset="0"/>
              </a:rPr>
              <a:t>Nhóm</a:t>
            </a:r>
            <a:r>
              <a:rPr lang="en-US" sz="4000" dirty="0" smtClean="0">
                <a:solidFill>
                  <a:srgbClr val="7030A0"/>
                </a:solidFill>
                <a:latin typeface="Tahoma" pitchFamily="34" charset="0"/>
                <a:ea typeface="Tahoma" pitchFamily="34" charset="0"/>
                <a:cs typeface="Tahoma" pitchFamily="34" charset="0"/>
              </a:rPr>
              <a:t> 4: </a:t>
            </a:r>
            <a:r>
              <a:rPr lang="en-US" sz="4000" dirty="0" err="1" smtClean="0">
                <a:solidFill>
                  <a:srgbClr val="7030A0"/>
                </a:solidFill>
                <a:latin typeface="Tahoma" pitchFamily="34" charset="0"/>
                <a:ea typeface="Tahoma" pitchFamily="34" charset="0"/>
                <a:cs typeface="Tahoma" pitchFamily="34" charset="0"/>
              </a:rPr>
              <a:t>Sùi</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mào</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gà</a:t>
            </a:r>
            <a:endParaRPr lang="en-US" sz="4000" dirty="0" smtClean="0">
              <a:solidFill>
                <a:srgbClr val="7030A0"/>
              </a:solidFill>
              <a:latin typeface="Tahoma" pitchFamily="34" charset="0"/>
              <a:ea typeface="Tahoma" pitchFamily="34" charset="0"/>
              <a:cs typeface="Tahoma" pitchFamily="34" charset="0"/>
            </a:endParaRPr>
          </a:p>
          <a:p>
            <a:r>
              <a:rPr lang="en-US" sz="4000" dirty="0" err="1" smtClean="0">
                <a:solidFill>
                  <a:srgbClr val="7030A0"/>
                </a:solidFill>
                <a:latin typeface="Tahoma" pitchFamily="34" charset="0"/>
                <a:ea typeface="Tahoma" pitchFamily="34" charset="0"/>
                <a:cs typeface="Tahoma" pitchFamily="34" charset="0"/>
              </a:rPr>
              <a:t>Nhóm</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thuyết</a:t>
            </a:r>
            <a:r>
              <a:rPr lang="en-US" sz="4000" dirty="0" smtClean="0">
                <a:solidFill>
                  <a:srgbClr val="7030A0"/>
                </a:solidFill>
                <a:latin typeface="Tahoma" pitchFamily="34" charset="0"/>
                <a:ea typeface="Tahoma" pitchFamily="34" charset="0"/>
                <a:cs typeface="Tahoma" pitchFamily="34" charset="0"/>
              </a:rPr>
              <a:t> minh: ( 3 </a:t>
            </a:r>
            <a:r>
              <a:rPr lang="en-US" sz="4000" dirty="0" err="1" smtClean="0">
                <a:solidFill>
                  <a:srgbClr val="7030A0"/>
                </a:solidFill>
                <a:latin typeface="Tahoma" pitchFamily="34" charset="0"/>
                <a:ea typeface="Tahoma" pitchFamily="34" charset="0"/>
                <a:cs typeface="Tahoma" pitchFamily="34" charset="0"/>
              </a:rPr>
              <a:t>phút</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nguyên</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nhân</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triệu</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chứng</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tác</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hại</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cách</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phòng</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tránh</a:t>
            </a:r>
            <a:r>
              <a:rPr lang="en-US" sz="4000" dirty="0" smtClean="0">
                <a:solidFill>
                  <a:srgbClr val="7030A0"/>
                </a:solidFill>
                <a:latin typeface="Tahoma" pitchFamily="34" charset="0"/>
                <a:ea typeface="Tahoma" pitchFamily="34" charset="0"/>
                <a:cs typeface="Tahoma" pitchFamily="34" charset="0"/>
              </a:rPr>
              <a:t>.</a:t>
            </a:r>
          </a:p>
          <a:p>
            <a:r>
              <a:rPr lang="en-US" sz="4000" dirty="0" err="1" smtClean="0">
                <a:solidFill>
                  <a:srgbClr val="7030A0"/>
                </a:solidFill>
                <a:latin typeface="Tahoma" pitchFamily="34" charset="0"/>
                <a:ea typeface="Tahoma" pitchFamily="34" charset="0"/>
                <a:cs typeface="Tahoma" pitchFamily="34" charset="0"/>
              </a:rPr>
              <a:t>Nhóm</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phản</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biện</a:t>
            </a:r>
            <a:r>
              <a:rPr lang="en-US" sz="4000" dirty="0" smtClean="0">
                <a:solidFill>
                  <a:srgbClr val="7030A0"/>
                </a:solidFill>
                <a:latin typeface="Tahoma" pitchFamily="34" charset="0"/>
                <a:ea typeface="Tahoma" pitchFamily="34" charset="0"/>
                <a:cs typeface="Tahoma" pitchFamily="34" charset="0"/>
              </a:rPr>
              <a:t>(1 </a:t>
            </a:r>
            <a:r>
              <a:rPr lang="en-US" sz="4000" dirty="0" err="1" smtClean="0">
                <a:solidFill>
                  <a:srgbClr val="7030A0"/>
                </a:solidFill>
                <a:latin typeface="Tahoma" pitchFamily="34" charset="0"/>
                <a:ea typeface="Tahoma" pitchFamily="34" charset="0"/>
                <a:cs typeface="Tahoma" pitchFamily="34" charset="0"/>
              </a:rPr>
              <a:t>phút</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Đặt</a:t>
            </a:r>
            <a:r>
              <a:rPr lang="en-US" sz="4000" dirty="0" smtClean="0">
                <a:solidFill>
                  <a:srgbClr val="7030A0"/>
                </a:solidFill>
                <a:latin typeface="Tahoma" pitchFamily="34" charset="0"/>
                <a:ea typeface="Tahoma" pitchFamily="34" charset="0"/>
                <a:cs typeface="Tahoma" pitchFamily="34" charset="0"/>
              </a:rPr>
              <a:t> 1 </a:t>
            </a:r>
            <a:r>
              <a:rPr lang="en-US" sz="4000" dirty="0" err="1" smtClean="0">
                <a:solidFill>
                  <a:srgbClr val="7030A0"/>
                </a:solidFill>
                <a:latin typeface="Tahoma" pitchFamily="34" charset="0"/>
                <a:ea typeface="Tahoma" pitchFamily="34" charset="0"/>
                <a:cs typeface="Tahoma" pitchFamily="34" charset="0"/>
              </a:rPr>
              <a:t>câu</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hỏi</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em</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quan</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tâm</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cho</a:t>
            </a:r>
            <a:r>
              <a:rPr lang="en-US" sz="4000" dirty="0" smtClean="0">
                <a:solidFill>
                  <a:srgbClr val="7030A0"/>
                </a:solidFill>
                <a:latin typeface="Tahoma" pitchFamily="34" charset="0"/>
                <a:ea typeface="Tahoma" pitchFamily="34" charset="0"/>
                <a:cs typeface="Tahoma" pitchFamily="34" charset="0"/>
              </a:rPr>
              <a:t> 1 </a:t>
            </a:r>
            <a:r>
              <a:rPr lang="en-US" sz="4000" dirty="0" err="1" smtClean="0">
                <a:solidFill>
                  <a:srgbClr val="7030A0"/>
                </a:solidFill>
                <a:latin typeface="Tahoma" pitchFamily="34" charset="0"/>
                <a:ea typeface="Tahoma" pitchFamily="34" charset="0"/>
                <a:cs typeface="Tahoma" pitchFamily="34" charset="0"/>
              </a:rPr>
              <a:t>lời</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khen</a:t>
            </a:r>
            <a:r>
              <a:rPr lang="en-US" sz="4000" dirty="0" smtClean="0">
                <a:solidFill>
                  <a:srgbClr val="7030A0"/>
                </a:solidFill>
                <a:latin typeface="Tahoma" pitchFamily="34" charset="0"/>
                <a:ea typeface="Tahoma" pitchFamily="34" charset="0"/>
                <a:cs typeface="Tahoma" pitchFamily="34" charset="0"/>
              </a:rPr>
              <a:t>, 1 </a:t>
            </a:r>
            <a:r>
              <a:rPr lang="en-US" sz="4000" dirty="0" err="1" smtClean="0">
                <a:solidFill>
                  <a:srgbClr val="7030A0"/>
                </a:solidFill>
                <a:latin typeface="Tahoma" pitchFamily="34" charset="0"/>
                <a:ea typeface="Tahoma" pitchFamily="34" charset="0"/>
                <a:cs typeface="Tahoma" pitchFamily="34" charset="0"/>
              </a:rPr>
              <a:t>góp</a:t>
            </a:r>
            <a:r>
              <a:rPr lang="en-US" sz="4000" dirty="0" smtClean="0">
                <a:solidFill>
                  <a:srgbClr val="7030A0"/>
                </a:solidFill>
                <a:latin typeface="Tahoma" pitchFamily="34" charset="0"/>
                <a:ea typeface="Tahoma" pitchFamily="34" charset="0"/>
                <a:cs typeface="Tahoma" pitchFamily="34" charset="0"/>
              </a:rPr>
              <a:t> ý, 1 </a:t>
            </a:r>
            <a:r>
              <a:rPr lang="en-US" sz="4000" dirty="0" err="1" smtClean="0">
                <a:solidFill>
                  <a:srgbClr val="7030A0"/>
                </a:solidFill>
                <a:latin typeface="Tahoma" pitchFamily="34" charset="0"/>
                <a:ea typeface="Tahoma" pitchFamily="34" charset="0"/>
                <a:cs typeface="Tahoma" pitchFamily="34" charset="0"/>
              </a:rPr>
              <a:t>nhận</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xét</a:t>
            </a:r>
            <a:r>
              <a:rPr lang="en-US" sz="4000" dirty="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về</a:t>
            </a:r>
            <a:r>
              <a:rPr lang="en-US" sz="4000" dirty="0" smtClean="0">
                <a:solidFill>
                  <a:srgbClr val="7030A0"/>
                </a:solidFill>
                <a:latin typeface="Tahoma" pitchFamily="34" charset="0"/>
                <a:ea typeface="Tahoma" pitchFamily="34" charset="0"/>
                <a:cs typeface="Tahoma" pitchFamily="34" charset="0"/>
              </a:rPr>
              <a:t> poster</a:t>
            </a: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4741248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7133" y="2632954"/>
            <a:ext cx="8617221" cy="7654046"/>
            <a:chOff x="1136378" y="257879"/>
            <a:chExt cx="10750821" cy="9762421"/>
          </a:xfrm>
        </p:grpSpPr>
        <p:sp>
          <p:nvSpPr>
            <p:cNvPr id="11" name="Rectangle 10"/>
            <p:cNvSpPr/>
            <p:nvPr/>
          </p:nvSpPr>
          <p:spPr>
            <a:xfrm>
              <a:off x="1136378" y="283104"/>
              <a:ext cx="10750821" cy="9737196"/>
            </a:xfrm>
            <a:prstGeom prst="rect">
              <a:avLst/>
            </a:prstGeom>
            <a:solidFill>
              <a:srgbClr val="FFCCCC">
                <a:alpha val="64000"/>
              </a:srgbClr>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136378" y="257879"/>
              <a:ext cx="10750821" cy="9762421"/>
              <a:chOff x="-12087225" y="-1409700"/>
              <a:chExt cx="16414825" cy="14744700"/>
            </a:xfrm>
          </p:grpSpPr>
          <p:pic>
            <p:nvPicPr>
              <p:cNvPr id="9218"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28657" t="49285" r="37512" b="36204"/>
              <a:stretch/>
            </p:blipFill>
            <p:spPr bwMode="auto">
              <a:xfrm>
                <a:off x="247650" y="5315433"/>
                <a:ext cx="4079950" cy="40952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1" b="50224"/>
              <a:stretch/>
            </p:blipFill>
            <p:spPr bwMode="auto">
              <a:xfrm>
                <a:off x="-12087225" y="-1409700"/>
                <a:ext cx="12392025" cy="14744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49283" r="66169" b="36206"/>
              <a:stretch/>
            </p:blipFill>
            <p:spPr bwMode="auto">
              <a:xfrm>
                <a:off x="304800" y="1638299"/>
                <a:ext cx="4022800" cy="41246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66169" t="50000" b="35489"/>
              <a:stretch/>
            </p:blipFill>
            <p:spPr bwMode="auto">
              <a:xfrm>
                <a:off x="247650" y="9391166"/>
                <a:ext cx="3891126" cy="390573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p:cNvSpPr txBox="1"/>
          <p:nvPr/>
        </p:nvSpPr>
        <p:spPr>
          <a:xfrm>
            <a:off x="9075223" y="4305300"/>
            <a:ext cx="8984177" cy="6001643"/>
          </a:xfrm>
          <a:prstGeom prst="rect">
            <a:avLst/>
          </a:prstGeom>
          <a:noFill/>
        </p:spPr>
        <p:txBody>
          <a:bodyPr wrap="square" rtlCol="0">
            <a:spAutoFit/>
          </a:bodyPr>
          <a:lstStyle/>
          <a:p>
            <a:r>
              <a:rPr lang="en-US" sz="3200" dirty="0" smtClean="0">
                <a:solidFill>
                  <a:srgbClr val="7030A0"/>
                </a:solidFill>
                <a:latin typeface="Times New Roman" pitchFamily="18" charset="0"/>
                <a:cs typeface="Times New Roman" pitchFamily="18" charset="0"/>
              </a:rPr>
              <a:t>- </a:t>
            </a:r>
            <a:r>
              <a:rPr lang="vi-VN" sz="3200" dirty="0" smtClean="0">
                <a:solidFill>
                  <a:srgbClr val="7030A0"/>
                </a:solidFill>
                <a:latin typeface="Times New Roman" pitchFamily="18" charset="0"/>
                <a:cs typeface="Times New Roman" pitchFamily="18" charset="0"/>
              </a:rPr>
              <a:t>Một </a:t>
            </a:r>
            <a:r>
              <a:rPr lang="vi-VN" sz="3200" dirty="0">
                <a:solidFill>
                  <a:srgbClr val="7030A0"/>
                </a:solidFill>
                <a:latin typeface="Times New Roman" pitchFamily="18" charset="0"/>
                <a:cs typeface="Times New Roman" pitchFamily="18" charset="0"/>
              </a:rPr>
              <a:t>số bệnh lây truyền qua đường tình dục phổ biến </a:t>
            </a:r>
            <a:r>
              <a:rPr lang="vi-VN" sz="3200" dirty="0" smtClean="0">
                <a:solidFill>
                  <a:srgbClr val="7030A0"/>
                </a:solidFill>
                <a:latin typeface="Times New Roman" pitchFamily="18" charset="0"/>
                <a:cs typeface="Times New Roman" pitchFamily="18" charset="0"/>
              </a:rPr>
              <a:t>như</a:t>
            </a:r>
            <a:r>
              <a:rPr lang="en-US" sz="3200" dirty="0" smtClean="0">
                <a:solidFill>
                  <a:srgbClr val="7030A0"/>
                </a:solidFill>
                <a:latin typeface="Times New Roman" pitchFamily="18" charset="0"/>
                <a:cs typeface="Times New Roman" pitchFamily="18" charset="0"/>
              </a:rPr>
              <a:t>:</a:t>
            </a:r>
          </a:p>
          <a:p>
            <a:pPr marL="457200" indent="-457200">
              <a:buFont typeface="Wingdings" pitchFamily="2" charset="2"/>
              <a:buChar char="ü"/>
            </a:pPr>
            <a:r>
              <a:rPr lang="en-US" sz="3200" dirty="0">
                <a:solidFill>
                  <a:srgbClr val="7030A0"/>
                </a:solidFill>
                <a:latin typeface="Times New Roman" pitchFamily="18" charset="0"/>
                <a:cs typeface="Times New Roman" pitchFamily="18" charset="0"/>
              </a:rPr>
              <a:t>B</a:t>
            </a:r>
            <a:r>
              <a:rPr lang="vi-VN" sz="3200" dirty="0" smtClean="0">
                <a:solidFill>
                  <a:srgbClr val="7030A0"/>
                </a:solidFill>
                <a:latin typeface="Times New Roman" pitchFamily="18" charset="0"/>
                <a:cs typeface="Times New Roman" pitchFamily="18" charset="0"/>
              </a:rPr>
              <a:t>ệnh </a:t>
            </a:r>
            <a:r>
              <a:rPr lang="vi-VN" sz="3200" dirty="0">
                <a:solidFill>
                  <a:srgbClr val="7030A0"/>
                </a:solidFill>
                <a:latin typeface="Times New Roman" pitchFamily="18" charset="0"/>
                <a:cs typeface="Times New Roman" pitchFamily="18" charset="0"/>
              </a:rPr>
              <a:t>giang </a:t>
            </a:r>
            <a:r>
              <a:rPr lang="vi-VN" sz="3200" dirty="0" smtClean="0">
                <a:solidFill>
                  <a:srgbClr val="7030A0"/>
                </a:solidFill>
                <a:latin typeface="Times New Roman" pitchFamily="18" charset="0"/>
                <a:cs typeface="Times New Roman" pitchFamily="18" charset="0"/>
              </a:rPr>
              <a:t>mai</a:t>
            </a:r>
            <a:endParaRPr lang="en-US" sz="3200" dirty="0" smtClean="0">
              <a:solidFill>
                <a:srgbClr val="7030A0"/>
              </a:solidFill>
              <a:latin typeface="Times New Roman" pitchFamily="18" charset="0"/>
              <a:cs typeface="Times New Roman" pitchFamily="18" charset="0"/>
            </a:endParaRPr>
          </a:p>
          <a:p>
            <a:pPr marL="457200" indent="-457200">
              <a:buFont typeface="Wingdings" pitchFamily="2" charset="2"/>
              <a:buChar char="ü"/>
            </a:pPr>
            <a:r>
              <a:rPr lang="vi-VN" sz="3200" dirty="0" smtClean="0">
                <a:solidFill>
                  <a:srgbClr val="7030A0"/>
                </a:solidFill>
                <a:latin typeface="Times New Roman" pitchFamily="18" charset="0"/>
                <a:cs typeface="Times New Roman" pitchFamily="18" charset="0"/>
              </a:rPr>
              <a:t> </a:t>
            </a:r>
            <a:r>
              <a:rPr lang="en-US" sz="3200" dirty="0" smtClean="0">
                <a:solidFill>
                  <a:srgbClr val="7030A0"/>
                </a:solidFill>
                <a:latin typeface="Times New Roman" pitchFamily="18" charset="0"/>
                <a:cs typeface="Times New Roman" pitchFamily="18" charset="0"/>
              </a:rPr>
              <a:t>B</a:t>
            </a:r>
            <a:r>
              <a:rPr lang="vi-VN" sz="3200" dirty="0" smtClean="0">
                <a:solidFill>
                  <a:srgbClr val="7030A0"/>
                </a:solidFill>
                <a:latin typeface="Times New Roman" pitchFamily="18" charset="0"/>
                <a:cs typeface="Times New Roman" pitchFamily="18" charset="0"/>
              </a:rPr>
              <a:t>ệnh lậu</a:t>
            </a:r>
            <a:endParaRPr lang="en-US" sz="3200" dirty="0" smtClean="0">
              <a:solidFill>
                <a:srgbClr val="7030A0"/>
              </a:solidFill>
              <a:latin typeface="Times New Roman" pitchFamily="18" charset="0"/>
              <a:cs typeface="Times New Roman" pitchFamily="18" charset="0"/>
            </a:endParaRPr>
          </a:p>
          <a:p>
            <a:pPr marL="457200" indent="-457200">
              <a:buFont typeface="Wingdings" pitchFamily="2" charset="2"/>
              <a:buChar char="ü"/>
            </a:pPr>
            <a:r>
              <a:rPr lang="en-US" sz="3200" dirty="0">
                <a:solidFill>
                  <a:srgbClr val="7030A0"/>
                </a:solidFill>
                <a:latin typeface="Times New Roman" pitchFamily="18" charset="0"/>
                <a:cs typeface="Times New Roman" pitchFamily="18" charset="0"/>
              </a:rPr>
              <a:t>H</a:t>
            </a:r>
            <a:r>
              <a:rPr lang="vi-VN" sz="3200" dirty="0" smtClean="0">
                <a:solidFill>
                  <a:srgbClr val="7030A0"/>
                </a:solidFill>
                <a:latin typeface="Times New Roman" pitchFamily="18" charset="0"/>
                <a:cs typeface="Times New Roman" pitchFamily="18" charset="0"/>
              </a:rPr>
              <a:t>ội </a:t>
            </a:r>
            <a:r>
              <a:rPr lang="vi-VN" sz="3200" dirty="0">
                <a:solidFill>
                  <a:srgbClr val="7030A0"/>
                </a:solidFill>
                <a:latin typeface="Times New Roman" pitchFamily="18" charset="0"/>
                <a:cs typeface="Times New Roman" pitchFamily="18" charset="0"/>
              </a:rPr>
              <a:t>chứng </a:t>
            </a:r>
            <a:r>
              <a:rPr lang="vi-VN" sz="3200" dirty="0" smtClean="0">
                <a:solidFill>
                  <a:srgbClr val="7030A0"/>
                </a:solidFill>
                <a:latin typeface="Times New Roman" pitchFamily="18" charset="0"/>
                <a:cs typeface="Times New Roman" pitchFamily="18" charset="0"/>
              </a:rPr>
              <a:t>AIDS</a:t>
            </a:r>
            <a:endParaRPr lang="en-US" sz="3200" dirty="0">
              <a:solidFill>
                <a:srgbClr val="7030A0"/>
              </a:solidFill>
              <a:latin typeface="Times New Roman" pitchFamily="18" charset="0"/>
              <a:cs typeface="Times New Roman" pitchFamily="18" charset="0"/>
            </a:endParaRPr>
          </a:p>
          <a:p>
            <a:pPr marL="457200" indent="-457200">
              <a:buFont typeface="Wingdings" pitchFamily="2" charset="2"/>
              <a:buChar char="ü"/>
            </a:pPr>
            <a:r>
              <a:rPr lang="en-US" sz="3200" dirty="0" err="1" smtClean="0">
                <a:solidFill>
                  <a:srgbClr val="7030A0"/>
                </a:solidFill>
                <a:latin typeface="Times New Roman" pitchFamily="18" charset="0"/>
                <a:cs typeface="Times New Roman" pitchFamily="18" charset="0"/>
              </a:rPr>
              <a:t>Sùi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mào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gà</a:t>
            </a:r>
            <a:r>
              <a:rPr lang="vi-VN" sz="3200" dirty="0" smtClean="0">
                <a:solidFill>
                  <a:srgbClr val="7030A0"/>
                </a:solidFill>
                <a:latin typeface="Times New Roman" pitchFamily="18" charset="0"/>
                <a:cs typeface="Times New Roman" pitchFamily="18" charset="0"/>
              </a:rPr>
              <a:t> </a:t>
            </a:r>
            <a:endParaRPr lang="en-US" sz="3200" dirty="0" smtClean="0">
              <a:solidFill>
                <a:srgbClr val="7030A0"/>
              </a:solidFill>
              <a:latin typeface="Times New Roman" pitchFamily="18" charset="0"/>
              <a:cs typeface="Times New Roman" pitchFamily="18" charset="0"/>
            </a:endParaRPr>
          </a:p>
          <a:p>
            <a:r>
              <a:rPr lang="en-US" sz="3200" dirty="0" smtClean="0">
                <a:solidFill>
                  <a:srgbClr val="7030A0"/>
                </a:solidFill>
                <a:latin typeface="Times New Roman" pitchFamily="18" charset="0"/>
                <a:cs typeface="Times New Roman" pitchFamily="18" charset="0"/>
              </a:rPr>
              <a:t>- </a:t>
            </a:r>
            <a:r>
              <a:rPr lang="vi-VN" sz="3200" dirty="0" smtClean="0">
                <a:solidFill>
                  <a:srgbClr val="7030A0"/>
                </a:solidFill>
                <a:latin typeface="Times New Roman" pitchFamily="18" charset="0"/>
                <a:cs typeface="Times New Roman" pitchFamily="18" charset="0"/>
              </a:rPr>
              <a:t>Những </a:t>
            </a:r>
            <a:r>
              <a:rPr lang="vi-VN" sz="3200" dirty="0">
                <a:solidFill>
                  <a:srgbClr val="7030A0"/>
                </a:solidFill>
                <a:latin typeface="Times New Roman" pitchFamily="18" charset="0"/>
                <a:cs typeface="Times New Roman" pitchFamily="18" charset="0"/>
              </a:rPr>
              <a:t>loại bệnh này gây ảnh hưởng đến các cơ quan sinh dục và ảnh hưởng đến các hệ cơ quan khác trong cơ thể</a:t>
            </a:r>
            <a:r>
              <a:rPr lang="vi-VN" sz="3200" dirty="0" smtClean="0">
                <a:solidFill>
                  <a:srgbClr val="7030A0"/>
                </a:solidFill>
                <a:latin typeface="Times New Roman" pitchFamily="18" charset="0"/>
                <a:cs typeface="Times New Roman" pitchFamily="18" charset="0"/>
              </a:rPr>
              <a:t>.</a:t>
            </a:r>
            <a:endParaRPr lang="en-US" sz="3200" dirty="0" smtClean="0">
              <a:solidFill>
                <a:srgbClr val="7030A0"/>
              </a:solidFill>
              <a:latin typeface="Times New Roman" pitchFamily="18" charset="0"/>
              <a:cs typeface="Times New Roman" pitchFamily="18" charset="0"/>
            </a:endParaRP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một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số</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dấu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hiệu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thể</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nhận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biết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được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nhưng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một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số</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trường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hợp</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không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triệu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chứng</a:t>
            </a:r>
            <a:r>
              <a:rPr lang="en-US" sz="3200" dirty="0" smtClean="0">
                <a:solidFill>
                  <a:srgbClr val="7030A0"/>
                </a:solidFill>
                <a:latin typeface="Times New Roman" pitchFamily="18" charset="0"/>
                <a:cs typeface="Times New Roman" pitchFamily="18" charset="0"/>
              </a:rPr>
              <a:t>.</a:t>
            </a:r>
            <a:endParaRPr lang="vi-VN" sz="3200" dirty="0">
              <a:solidFill>
                <a:srgbClr val="7030A0"/>
              </a:solidFill>
              <a:latin typeface="Times New Roman" pitchFamily="18" charset="0"/>
              <a:cs typeface="Times New Roman" pitchFamily="18" charset="0"/>
            </a:endParaRPr>
          </a:p>
          <a:p>
            <a:endParaRPr lang="en-US" sz="3200" dirty="0">
              <a:solidFill>
                <a:srgbClr val="7030A0"/>
              </a:solidFill>
              <a:latin typeface="Times New Roman" pitchFamily="18" charset="0"/>
              <a:cs typeface="Times New Roman" pitchFamily="18" charset="0"/>
            </a:endParaRPr>
          </a:p>
        </p:txBody>
      </p:sp>
      <p:pic>
        <p:nvPicPr>
          <p:cNvPr id="19"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1" b="89711"/>
          <a:stretch/>
        </p:blipFill>
        <p:spPr bwMode="auto">
          <a:xfrm>
            <a:off x="91047" y="-7619"/>
            <a:ext cx="17968353" cy="36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9958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001" y="419100"/>
            <a:ext cx="15773400" cy="1988345"/>
          </a:xfrm>
        </p:spPr>
        <p:txBody>
          <a:bodyPr>
            <a:normAutofit/>
          </a:bodyPr>
          <a:lstStyle/>
          <a:p>
            <a:r>
              <a:rPr lang="vi-VN" sz="4000" dirty="0">
                <a:solidFill>
                  <a:srgbClr val="7030A0"/>
                </a:solidFill>
              </a:rPr>
              <a:t>Em hãy đề xuất một s</a:t>
            </a:r>
            <a:r>
              <a:rPr lang="en-US" sz="4000" dirty="0">
                <a:solidFill>
                  <a:srgbClr val="7030A0"/>
                </a:solidFill>
              </a:rPr>
              <a:t>ố</a:t>
            </a:r>
            <a:r>
              <a:rPr lang="vi-VN" sz="4000" dirty="0">
                <a:solidFill>
                  <a:srgbClr val="7030A0"/>
                </a:solidFill>
              </a:rPr>
              <a:t> biện pháp phòng chống các bệnh và bảo vệ sức khỏe sinh sản vị thành niên.</a:t>
            </a:r>
            <a:r>
              <a:rPr lang="en-US" sz="4000" dirty="0">
                <a:solidFill>
                  <a:srgbClr val="7030A0"/>
                </a:solidFill>
              </a:rPr>
              <a:t/>
            </a:r>
            <a:br>
              <a:rPr lang="en-US" sz="4000" dirty="0">
                <a:solidFill>
                  <a:srgbClr val="7030A0"/>
                </a:solidFill>
              </a:rPr>
            </a:br>
            <a:endParaRPr lang="en-US" sz="4000" dirty="0">
              <a:solidFill>
                <a:srgbClr val="7030A0"/>
              </a:solidFill>
            </a:endParaRPr>
          </a:p>
        </p:txBody>
      </p:sp>
      <p:pic>
        <p:nvPicPr>
          <p:cNvPr id="4" name="Graphic 8">
            <a:extLst>
              <a:ext uri="{FF2B5EF4-FFF2-40B4-BE49-F238E27FC236}">
                <a16:creationId xmlns="" xmlns:a16="http://schemas.microsoft.com/office/drawing/2014/main" xmlns:lc="http://schemas.openxmlformats.org/drawingml/2006/lockedCanvas" id="{2D5D23DD-44FA-411B-B568-49B9C0F9C36D}"/>
              </a:ext>
            </a:extLst>
          </p:cNvPr>
          <p:cNvPicPr>
            <a:picLocks noChangeAspect="1"/>
          </p:cNvPicPr>
          <p:nvPr/>
        </p:nvPicPr>
        <p:blipFill>
          <a:blip r:embed="rId2">
            <a:extLst>
              <a:ext uri="{96DAC541-7B7A-43D3-8B79-37D633B846F1}">
                <asvg:svgBlip xmlns="" xmlns:asvg="http://schemas.microsoft.com/office/drawing/2016/SVG/main" xmlns:lc="http://schemas.openxmlformats.org/drawingml/2006/lockedCanvas" r:embed="rId5"/>
              </a:ext>
            </a:extLst>
          </a:blip>
          <a:stretch>
            <a:fillRect/>
          </a:stretch>
        </p:blipFill>
        <p:spPr>
          <a:xfrm>
            <a:off x="5562600" y="1638300"/>
            <a:ext cx="7314203" cy="7085603"/>
          </a:xfrm>
          <a:prstGeom prst="rect">
            <a:avLst/>
          </a:prstGeom>
        </p:spPr>
      </p:pic>
    </p:spTree>
    <p:extLst>
      <p:ext uri="{BB962C8B-B14F-4D97-AF65-F5344CB8AC3E}">
        <p14:creationId xmlns:p14="http://schemas.microsoft.com/office/powerpoint/2010/main" val="10069389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307" t="63247" r="-307" b="-27041"/>
          <a:stretch/>
        </p:blipFill>
        <p:spPr bwMode="auto">
          <a:xfrm>
            <a:off x="0" y="0"/>
            <a:ext cx="11442636" cy="1744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42636" y="320040"/>
            <a:ext cx="6388164" cy="9325630"/>
          </a:xfrm>
          <a:prstGeom prst="rect">
            <a:avLst/>
          </a:prstGeom>
          <a:noFill/>
        </p:spPr>
        <p:txBody>
          <a:bodyPr wrap="square" rtlCol="0">
            <a:spAutoFit/>
          </a:bodyPr>
          <a:lstStyle/>
          <a:p>
            <a:r>
              <a:rPr lang="vi-VN" sz="4000" dirty="0">
                <a:solidFill>
                  <a:srgbClr val="FF0000"/>
                </a:solidFill>
                <a:latin typeface="Tahoma" pitchFamily="34" charset="0"/>
                <a:ea typeface="Tahoma" pitchFamily="34" charset="0"/>
                <a:cs typeface="Tahoma" pitchFamily="34" charset="0"/>
              </a:rPr>
              <a:t>Các biện pháp bảo vệ sức khỏe sinh sản vị thành </a:t>
            </a:r>
            <a:r>
              <a:rPr lang="vi-VN" sz="4000" dirty="0" smtClean="0">
                <a:solidFill>
                  <a:srgbClr val="FF0000"/>
                </a:solidFill>
                <a:latin typeface="Tahoma" pitchFamily="34" charset="0"/>
                <a:ea typeface="Tahoma" pitchFamily="34" charset="0"/>
                <a:cs typeface="Tahoma" pitchFamily="34" charset="0"/>
              </a:rPr>
              <a:t>niên</a:t>
            </a:r>
            <a:r>
              <a:rPr lang="en-US" sz="4000" dirty="0" smtClean="0">
                <a:solidFill>
                  <a:srgbClr val="FF0000"/>
                </a:solidFill>
                <a:latin typeface="Tahoma" pitchFamily="34" charset="0"/>
                <a:ea typeface="Tahoma" pitchFamily="34" charset="0"/>
                <a:cs typeface="Tahoma" pitchFamily="34" charset="0"/>
              </a:rPr>
              <a:t>:</a:t>
            </a:r>
          </a:p>
          <a:p>
            <a:pPr marL="571500" indent="-571500">
              <a:buFont typeface="Wingdings" pitchFamily="2" charset="2"/>
              <a:buChar char="ü"/>
            </a:pPr>
            <a:r>
              <a:rPr lang="vi-VN" sz="4000" dirty="0" smtClean="0">
                <a:solidFill>
                  <a:srgbClr val="7030A0"/>
                </a:solidFill>
                <a:latin typeface="Times New Roman" pitchFamily="18" charset="0"/>
                <a:cs typeface="Times New Roman" pitchFamily="18" charset="0"/>
              </a:rPr>
              <a:t> </a:t>
            </a:r>
            <a:r>
              <a:rPr lang="en-US" sz="4000" dirty="0" smtClean="0">
                <a:solidFill>
                  <a:srgbClr val="7030A0"/>
                </a:solidFill>
                <a:latin typeface="Tahoma" pitchFamily="34" charset="0"/>
                <a:ea typeface="Tahoma" pitchFamily="34" charset="0"/>
                <a:cs typeface="Tahoma" pitchFamily="34" charset="0"/>
              </a:rPr>
              <a:t>H</a:t>
            </a:r>
            <a:r>
              <a:rPr lang="vi-VN" sz="4000" dirty="0" smtClean="0">
                <a:solidFill>
                  <a:srgbClr val="7030A0"/>
                </a:solidFill>
                <a:latin typeface="Tahoma" pitchFamily="34" charset="0"/>
                <a:ea typeface="Tahoma" pitchFamily="34" charset="0"/>
                <a:cs typeface="Tahoma" pitchFamily="34" charset="0"/>
              </a:rPr>
              <a:t>ình </a:t>
            </a:r>
            <a:r>
              <a:rPr lang="vi-VN" sz="4000" dirty="0">
                <a:solidFill>
                  <a:srgbClr val="7030A0"/>
                </a:solidFill>
                <a:latin typeface="Tahoma" pitchFamily="34" charset="0"/>
                <a:ea typeface="Tahoma" pitchFamily="34" charset="0"/>
                <a:cs typeface="Tahoma" pitchFamily="34" charset="0"/>
              </a:rPr>
              <a:t>thành thói quen sống tốt, luyện tập thể dục, thể thao phù hợp, giữ gìn vệ sinh cơ quan sinh </a:t>
            </a:r>
            <a:r>
              <a:rPr lang="vi-VN" sz="4000" dirty="0" smtClean="0">
                <a:solidFill>
                  <a:srgbClr val="7030A0"/>
                </a:solidFill>
                <a:latin typeface="Tahoma" pitchFamily="34" charset="0"/>
                <a:ea typeface="Tahoma" pitchFamily="34" charset="0"/>
                <a:cs typeface="Tahoma" pitchFamily="34" charset="0"/>
              </a:rPr>
              <a:t>dục</a:t>
            </a:r>
            <a:r>
              <a:rPr lang="en-US" sz="4000" dirty="0">
                <a:solidFill>
                  <a:srgbClr val="7030A0"/>
                </a:solidFill>
                <a:latin typeface="Tahoma" pitchFamily="34" charset="0"/>
                <a:ea typeface="Tahoma" pitchFamily="34" charset="0"/>
                <a:cs typeface="Tahoma" pitchFamily="34" charset="0"/>
              </a:rPr>
              <a:t>.</a:t>
            </a:r>
            <a:endParaRPr lang="en-US" sz="4000" dirty="0" smtClean="0">
              <a:solidFill>
                <a:srgbClr val="7030A0"/>
              </a:solidFill>
              <a:latin typeface="Tahoma" pitchFamily="34" charset="0"/>
              <a:ea typeface="Tahoma" pitchFamily="34" charset="0"/>
              <a:cs typeface="Tahoma" pitchFamily="34" charset="0"/>
            </a:endParaRPr>
          </a:p>
          <a:p>
            <a:pPr marL="571500" indent="-571500">
              <a:buFont typeface="Wingdings" pitchFamily="2" charset="2"/>
              <a:buChar char="ü"/>
            </a:pPr>
            <a:r>
              <a:rPr lang="en-US" sz="4000" dirty="0" err="1" smtClean="0">
                <a:solidFill>
                  <a:srgbClr val="7030A0"/>
                </a:solidFill>
                <a:latin typeface="Tahoma" pitchFamily="34" charset="0"/>
                <a:ea typeface="Tahoma" pitchFamily="34" charset="0"/>
                <a:cs typeface="Tahoma" pitchFamily="34" charset="0"/>
              </a:rPr>
              <a:t>Kiểm</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tra</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sức</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khỏe</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định</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kỳ</a:t>
            </a:r>
            <a:endParaRPr lang="en-US" sz="4000" dirty="0" smtClean="0">
              <a:solidFill>
                <a:srgbClr val="7030A0"/>
              </a:solidFill>
              <a:latin typeface="Tahoma" pitchFamily="34" charset="0"/>
              <a:ea typeface="Tahoma" pitchFamily="34" charset="0"/>
              <a:cs typeface="Tahoma" pitchFamily="34" charset="0"/>
            </a:endParaRPr>
          </a:p>
          <a:p>
            <a:pPr marL="571500" indent="-571500">
              <a:buFont typeface="Wingdings" pitchFamily="2" charset="2"/>
              <a:buChar char="ü"/>
            </a:pPr>
            <a:r>
              <a:rPr lang="en-US" sz="4000" dirty="0" err="1" smtClean="0">
                <a:solidFill>
                  <a:srgbClr val="7030A0"/>
                </a:solidFill>
                <a:latin typeface="Tahoma" pitchFamily="34" charset="0"/>
                <a:ea typeface="Tahoma" pitchFamily="34" charset="0"/>
                <a:cs typeface="Tahoma" pitchFamily="34" charset="0"/>
              </a:rPr>
              <a:t>Quan</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hệ</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tình</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dục</a:t>
            </a:r>
            <a:r>
              <a:rPr lang="en-US" sz="4000" dirty="0" smtClean="0">
                <a:solidFill>
                  <a:srgbClr val="7030A0"/>
                </a:solidFill>
                <a:latin typeface="Tahoma" pitchFamily="34" charset="0"/>
                <a:ea typeface="Tahoma" pitchFamily="34" charset="0"/>
                <a:cs typeface="Tahoma" pitchFamily="34" charset="0"/>
              </a:rPr>
              <a:t> an </a:t>
            </a:r>
            <a:r>
              <a:rPr lang="en-US" sz="4000" dirty="0" err="1" smtClean="0">
                <a:solidFill>
                  <a:srgbClr val="7030A0"/>
                </a:solidFill>
                <a:latin typeface="Tahoma" pitchFamily="34" charset="0"/>
                <a:ea typeface="Tahoma" pitchFamily="34" charset="0"/>
                <a:cs typeface="Tahoma" pitchFamily="34" charset="0"/>
              </a:rPr>
              <a:t>toàn</a:t>
            </a:r>
            <a:endParaRPr lang="en-US" sz="4000" dirty="0" smtClean="0">
              <a:solidFill>
                <a:srgbClr val="7030A0"/>
              </a:solidFill>
              <a:latin typeface="Tahoma" pitchFamily="34" charset="0"/>
              <a:ea typeface="Tahoma" pitchFamily="34" charset="0"/>
              <a:cs typeface="Tahoma" pitchFamily="34" charset="0"/>
            </a:endParaRPr>
          </a:p>
          <a:p>
            <a:pPr marL="571500" indent="-571500">
              <a:buFont typeface="Wingdings" pitchFamily="2" charset="2"/>
              <a:buChar char="ü"/>
            </a:pPr>
            <a:r>
              <a:rPr lang="en-US" sz="4000" dirty="0" err="1" smtClean="0">
                <a:solidFill>
                  <a:srgbClr val="7030A0"/>
                </a:solidFill>
                <a:latin typeface="Tahoma" pitchFamily="34" charset="0"/>
                <a:ea typeface="Tahoma" pitchFamily="34" charset="0"/>
                <a:cs typeface="Tahoma" pitchFamily="34" charset="0"/>
              </a:rPr>
              <a:t>Quan</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hệ</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với</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đối</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tác</a:t>
            </a:r>
            <a:r>
              <a:rPr lang="en-US" sz="4000" dirty="0" smtClean="0">
                <a:solidFill>
                  <a:srgbClr val="7030A0"/>
                </a:solidFill>
                <a:latin typeface="Tahoma" pitchFamily="34" charset="0"/>
                <a:ea typeface="Tahoma" pitchFamily="34" charset="0"/>
                <a:cs typeface="Tahoma" pitchFamily="34" charset="0"/>
              </a:rPr>
              <a:t> an </a:t>
            </a:r>
            <a:r>
              <a:rPr lang="en-US" sz="4000" dirty="0" err="1" smtClean="0">
                <a:solidFill>
                  <a:srgbClr val="7030A0"/>
                </a:solidFill>
                <a:latin typeface="Tahoma" pitchFamily="34" charset="0"/>
                <a:ea typeface="Tahoma" pitchFamily="34" charset="0"/>
                <a:cs typeface="Tahoma" pitchFamily="34" charset="0"/>
              </a:rPr>
              <a:t>toàn</a:t>
            </a:r>
            <a:endParaRPr lang="vi-VN" sz="4000" dirty="0">
              <a:solidFill>
                <a:srgbClr val="7030A0"/>
              </a:solidFill>
              <a:latin typeface="Tahoma" pitchFamily="34" charset="0"/>
              <a:ea typeface="Tahoma" pitchFamily="34" charset="0"/>
              <a:cs typeface="Tahoma" pitchFamily="34" charset="0"/>
            </a:endParaRPr>
          </a:p>
          <a:p>
            <a:endParaRPr lang="en-US" sz="4000" dirty="0">
              <a:solidFill>
                <a:srgbClr val="7030A0"/>
              </a:solidFill>
            </a:endParaRPr>
          </a:p>
        </p:txBody>
      </p:sp>
    </p:spTree>
    <p:extLst>
      <p:ext uri="{BB962C8B-B14F-4D97-AF65-F5344CB8AC3E}">
        <p14:creationId xmlns:p14="http://schemas.microsoft.com/office/powerpoint/2010/main" val="38031320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654"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100">
              <a:solidFill>
                <a:prstClr val="white"/>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3" y="1612244"/>
            <a:ext cx="5901693" cy="699919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9917" y="8708609"/>
            <a:ext cx="3659613" cy="136432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83" y="7044131"/>
            <a:ext cx="2237508" cy="197602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715625"/>
            <a:ext cx="3514704" cy="304575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3351" y="6836076"/>
            <a:ext cx="1572212" cy="2475822"/>
          </a:xfrm>
          <a:prstGeom prst="rect">
            <a:avLst/>
          </a:prstGeom>
        </p:spPr>
      </p:pic>
      <p:grpSp>
        <p:nvGrpSpPr>
          <p:cNvPr id="14" name="组合 13"/>
          <p:cNvGrpSpPr/>
          <p:nvPr/>
        </p:nvGrpSpPr>
        <p:grpSpPr>
          <a:xfrm>
            <a:off x="6418557" y="1851660"/>
            <a:ext cx="1122221" cy="1168196"/>
            <a:chOff x="7531331" y="1259522"/>
            <a:chExt cx="748147" cy="778797"/>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6" name="文本框 15"/>
            <p:cNvSpPr txBox="1"/>
            <p:nvPr/>
          </p:nvSpPr>
          <p:spPr>
            <a:xfrm>
              <a:off x="7693718" y="1361210"/>
              <a:ext cx="402033" cy="677109"/>
            </a:xfrm>
            <a:prstGeom prst="rect">
              <a:avLst/>
            </a:prstGeom>
            <a:noFill/>
          </p:spPr>
          <p:txBody>
            <a:bodyPr wrap="none" rtlCol="0">
              <a:spAutoFit/>
            </a:bodyPr>
            <a:lstStyle/>
            <a:p>
              <a:pPr algn="ct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grpSp>
        <p:nvGrpSpPr>
          <p:cNvPr id="17" name="组合 16"/>
          <p:cNvGrpSpPr/>
          <p:nvPr/>
        </p:nvGrpSpPr>
        <p:grpSpPr>
          <a:xfrm>
            <a:off x="6477000" y="3727911"/>
            <a:ext cx="1122221" cy="1197188"/>
            <a:chOff x="7531329" y="2452432"/>
            <a:chExt cx="748147" cy="798125"/>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9" name="文本框 18"/>
            <p:cNvSpPr txBox="1"/>
            <p:nvPr/>
          </p:nvSpPr>
          <p:spPr>
            <a:xfrm>
              <a:off x="7618388" y="2573448"/>
              <a:ext cx="543098" cy="677109"/>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6" name="文本框 25"/>
          <p:cNvSpPr txBox="1"/>
          <p:nvPr/>
        </p:nvSpPr>
        <p:spPr>
          <a:xfrm>
            <a:off x="7633169" y="1852764"/>
            <a:ext cx="9511831" cy="784830"/>
          </a:xfrm>
          <a:prstGeom prst="rect">
            <a:avLst/>
          </a:prstGeom>
          <a:noFill/>
        </p:spPr>
        <p:txBody>
          <a:bodyPr wrap="square" rtlCol="0">
            <a:spAutoFit/>
          </a:bodyPr>
          <a:lstStyle/>
          <a:p>
            <a:pPr defTabSz="1371600"/>
            <a:r>
              <a:rPr lang="en-US" altLang="zh-CN" sz="4500" b="1" dirty="0" err="1"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5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4500" b="1" dirty="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dục</a:t>
            </a:r>
            <a:r>
              <a:rPr lang="en-US" altLang="zh-CN" sz="4500" b="1" dirty="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7" name="文本框 26"/>
          <p:cNvSpPr txBox="1"/>
          <p:nvPr/>
        </p:nvSpPr>
        <p:spPr>
          <a:xfrm>
            <a:off x="7882958" y="3825270"/>
            <a:ext cx="9808518" cy="784830"/>
          </a:xfrm>
          <a:prstGeom prst="rect">
            <a:avLst/>
          </a:prstGeom>
          <a:noFill/>
        </p:spPr>
        <p:txBody>
          <a:bodyPr wrap="square" rtlCol="0">
            <a:spAutoFit/>
          </a:bodyPr>
          <a:lstStyle/>
          <a:p>
            <a:pPr defTabSz="1371600"/>
            <a:r>
              <a:rPr lang="en-US" altLang="zh-CN" sz="4500" b="1" dirty="0" err="1"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45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4500" b="1" dirty="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4500" b="1" dirty="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thai</a:t>
            </a:r>
            <a:r>
              <a:rPr lang="en-US" altLang="zh-CN" sz="4500" b="1" dirty="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5" name="文本框 34"/>
          <p:cNvSpPr txBox="1"/>
          <p:nvPr/>
        </p:nvSpPr>
        <p:spPr>
          <a:xfrm>
            <a:off x="521538" y="3242870"/>
            <a:ext cx="5480403" cy="2862322"/>
          </a:xfrm>
          <a:prstGeom prst="rect">
            <a:avLst/>
          </a:prstGeom>
          <a:solidFill>
            <a:schemeClr val="accent4">
              <a:lumMod val="40000"/>
              <a:lumOff val="60000"/>
            </a:schemeClr>
          </a:solidFill>
        </p:spPr>
        <p:txBody>
          <a:bodyPr wrap="square" rtlCol="0">
            <a:spAutoFit/>
          </a:bodyPr>
          <a:lstStyle/>
          <a:p>
            <a:pPr algn="ctr" defTabSz="1371600"/>
            <a:r>
              <a:rPr lang="en-US" altLang="zh-CN" sz="9000" b="1" dirty="0" err="1">
                <a:solidFill>
                  <a:srgbClr val="FF0000"/>
                </a:solidFill>
                <a:latin typeface="#9Slide03 Arima Madurai" panose="00000500000000000000" pitchFamily="2" charset="-93"/>
                <a:ea typeface="Slogan" panose="02020500000000000000" pitchFamily="18" charset="-93"/>
                <a:cs typeface="#9Slide03 Arima Madurai" panose="00000500000000000000" pitchFamily="2" charset="-93"/>
              </a:rPr>
              <a:t>Nội</a:t>
            </a:r>
            <a:r>
              <a:rPr lang="en-US" altLang="zh-CN" sz="9000" b="1" dirty="0">
                <a:solidFill>
                  <a:srgbClr val="FF0000"/>
                </a:solidFill>
                <a:latin typeface="#9Slide03 Arima Madurai" panose="00000500000000000000" pitchFamily="2" charset="-93"/>
                <a:ea typeface="Slogan" panose="02020500000000000000" pitchFamily="18" charset="-93"/>
                <a:cs typeface="#9Slide03 Arima Madurai" panose="00000500000000000000" pitchFamily="2" charset="-93"/>
              </a:rPr>
              <a:t> dung </a:t>
            </a:r>
            <a:r>
              <a:rPr lang="en-US" altLang="zh-CN" sz="9000" b="1" dirty="0" err="1">
                <a:solidFill>
                  <a:srgbClr val="FF0000"/>
                </a:solidFill>
                <a:latin typeface="#9Slide03 Arima Madurai" panose="00000500000000000000" pitchFamily="2" charset="-93"/>
                <a:ea typeface="Slogan" panose="02020500000000000000" pitchFamily="18" charset="-93"/>
                <a:cs typeface="#9Slide03 Arima Madurai" panose="00000500000000000000" pitchFamily="2" charset="-93"/>
              </a:rPr>
              <a:t>bài</a:t>
            </a:r>
            <a:r>
              <a:rPr lang="en-US" altLang="zh-CN" sz="9000" b="1" dirty="0">
                <a:solidFill>
                  <a:srgbClr val="FF0000"/>
                </a:solidFill>
                <a:latin typeface="#9Slide03 Arima Madurai" panose="00000500000000000000" pitchFamily="2" charset="-93"/>
                <a:ea typeface="Slogan" panose="02020500000000000000" pitchFamily="18" charset="-93"/>
                <a:cs typeface="#9Slide03 Arima Madurai" panose="00000500000000000000" pitchFamily="2" charset="-93"/>
              </a:rPr>
              <a:t> </a:t>
            </a:r>
            <a:r>
              <a:rPr lang="en-US" altLang="zh-CN" sz="9000" b="1" dirty="0" err="1">
                <a:solidFill>
                  <a:srgbClr val="FF0000"/>
                </a:solidFill>
                <a:latin typeface="#9Slide03 Arima Madurai" panose="00000500000000000000" pitchFamily="2" charset="-93"/>
                <a:ea typeface="Slogan" panose="02020500000000000000" pitchFamily="18" charset="-93"/>
                <a:cs typeface="#9Slide03 Arima Madurai" panose="00000500000000000000" pitchFamily="2" charset="-93"/>
              </a:rPr>
              <a:t>học</a:t>
            </a:r>
            <a:endParaRPr lang="zh-CN" altLang="en-US" sz="9000" b="1" dirty="0">
              <a:solidFill>
                <a:srgbClr val="FF0000"/>
              </a:solidFill>
              <a:latin typeface="#9Slide03 Arima Madurai" panose="00000500000000000000" pitchFamily="2" charset="-93"/>
              <a:ea typeface="Slogan" panose="02020500000000000000" pitchFamily="18" charset="-93"/>
              <a:cs typeface="#9Slide03 Arima Madurai" panose="00000500000000000000" pitchFamily="2" charset="-93"/>
            </a:endParaRPr>
          </a:p>
        </p:txBody>
      </p:sp>
      <p:grpSp>
        <p:nvGrpSpPr>
          <p:cNvPr id="20" name="组合 16"/>
          <p:cNvGrpSpPr/>
          <p:nvPr/>
        </p:nvGrpSpPr>
        <p:grpSpPr>
          <a:xfrm>
            <a:off x="6463924" y="5679581"/>
            <a:ext cx="1153625" cy="1197186"/>
            <a:chOff x="7531329" y="2452432"/>
            <a:chExt cx="769083" cy="798124"/>
          </a:xfrm>
        </p:grpSpPr>
        <p:sp>
          <p:nvSpPr>
            <p:cNvPr id="21"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2" name="文本框 18"/>
            <p:cNvSpPr txBox="1"/>
            <p:nvPr/>
          </p:nvSpPr>
          <p:spPr>
            <a:xfrm>
              <a:off x="7618388" y="2573448"/>
              <a:ext cx="682024" cy="677108"/>
            </a:xfrm>
            <a:prstGeom prst="rect">
              <a:avLst/>
            </a:prstGeom>
            <a:noFill/>
          </p:spPr>
          <p:txBody>
            <a:bodyPr wrap="none" rtlCol="0">
              <a:spAutoFit/>
            </a:bodyPr>
            <a:lstStyle/>
            <a:p>
              <a:pPr defTabSz="1371600"/>
              <a:r>
                <a:rPr lang="en-US" altLang="zh-CN" sz="6000" b="1" dirty="0" err="1"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IIl</a:t>
              </a:r>
              <a:r>
                <a:rPr lang="en-US" altLang="zh-CN" sz="6000" b="1" dirty="0"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3" name="文本框 26"/>
          <p:cNvSpPr txBox="1"/>
          <p:nvPr/>
        </p:nvSpPr>
        <p:spPr>
          <a:xfrm>
            <a:off x="7869882" y="5571172"/>
            <a:ext cx="9808518" cy="1477328"/>
          </a:xfrm>
          <a:prstGeom prst="rect">
            <a:avLst/>
          </a:prstGeom>
          <a:noFill/>
        </p:spPr>
        <p:txBody>
          <a:bodyPr wrap="square" rtlCol="0">
            <a:spAutoFit/>
          </a:bodyPr>
          <a:lstStyle/>
          <a:p>
            <a:pPr defTabSz="1371600"/>
            <a:r>
              <a:rPr lang="en-US" altLang="zh-CN" sz="45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H</a:t>
            </a:r>
            <a:r>
              <a:rPr lang="vi-VN" altLang="zh-CN" sz="45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iện </a:t>
            </a:r>
            <a:r>
              <a:rPr lang="vi-VN" altLang="zh-CN" sz="4500" b="1" dirty="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tượng kinh nguyệt và biện pháp tránh thai </a:t>
            </a:r>
            <a:endParaRPr lang="zh-CN" altLang="en-US" sz="4500" b="1" dirty="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grpSp>
        <p:nvGrpSpPr>
          <p:cNvPr id="24" name="组合 16"/>
          <p:cNvGrpSpPr/>
          <p:nvPr/>
        </p:nvGrpSpPr>
        <p:grpSpPr>
          <a:xfrm>
            <a:off x="6477000" y="7508381"/>
            <a:ext cx="1180877" cy="1197186"/>
            <a:chOff x="7531329" y="2452432"/>
            <a:chExt cx="787251" cy="798124"/>
          </a:xfrm>
        </p:grpSpPr>
        <p:sp>
          <p:nvSpPr>
            <p:cNvPr id="25"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8" name="文本框 18"/>
            <p:cNvSpPr txBox="1"/>
            <p:nvPr/>
          </p:nvSpPr>
          <p:spPr>
            <a:xfrm>
              <a:off x="7618388" y="2573448"/>
              <a:ext cx="700192" cy="677108"/>
            </a:xfrm>
            <a:prstGeom prst="rect">
              <a:avLst/>
            </a:prstGeom>
            <a:noFill/>
          </p:spPr>
          <p:txBody>
            <a:bodyPr wrap="none" rtlCol="0">
              <a:spAutoFit/>
            </a:bodyPr>
            <a:lstStyle/>
            <a:p>
              <a:pPr defTabSz="1371600"/>
              <a:r>
                <a:rPr lang="en-US" altLang="zh-CN" sz="6000" b="1" dirty="0"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IV.</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9" name="文本框 26"/>
          <p:cNvSpPr txBox="1"/>
          <p:nvPr/>
        </p:nvSpPr>
        <p:spPr>
          <a:xfrm>
            <a:off x="7882958" y="7399972"/>
            <a:ext cx="9808518" cy="2169825"/>
          </a:xfrm>
          <a:prstGeom prst="rect">
            <a:avLst/>
          </a:prstGeom>
          <a:noFill/>
        </p:spPr>
        <p:txBody>
          <a:bodyPr wrap="square" rtlCol="0">
            <a:spAutoFit/>
          </a:bodyPr>
          <a:lstStyle/>
          <a:p>
            <a:pPr defTabSz="1371600"/>
            <a:r>
              <a:rPr lang="en-US" altLang="zh-CN" sz="45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M</a:t>
            </a:r>
            <a:r>
              <a:rPr lang="vi-VN" altLang="zh-CN" sz="4500" b="1" dirty="0" smtClean="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ột </a:t>
            </a:r>
            <a:r>
              <a:rPr lang="vi-VN" altLang="zh-CN" sz="4500" b="1" dirty="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rPr>
              <a:t>số bệnh lây qua đường tình dục và bảo vệ sức khỏe sinh sản vị thành niên</a:t>
            </a:r>
            <a:endParaRPr lang="zh-CN" altLang="en-US" sz="4500" b="1" dirty="0">
              <a:solidFill>
                <a:srgbClr val="FF000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930520011"/>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22" name="Picture 21">
            <a:extLst>
              <a:ext uri="{FF2B5EF4-FFF2-40B4-BE49-F238E27FC236}">
                <a16:creationId xmlns="" xmlns:a16="http://schemas.microsoft.com/office/drawing/2014/main" id="{C15036C8-E2EB-4729-9808-4FFD73231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75" y="4225895"/>
            <a:ext cx="2186540" cy="4789785"/>
          </a:xfrm>
          <a:prstGeom prst="rect">
            <a:avLst/>
          </a:prstGeom>
        </p:spPr>
      </p:pic>
      <p:pic>
        <p:nvPicPr>
          <p:cNvPr id="12" name="图片 30">
            <a:extLst>
              <a:ext uri="{FF2B5EF4-FFF2-40B4-BE49-F238E27FC236}">
                <a16:creationId xmlns="" xmlns:a16="http://schemas.microsoft.com/office/drawing/2014/main" id="{DAE17C18-A9E7-E5EF-DACB-F82DCB2ED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579" y="0"/>
            <a:ext cx="16315421" cy="7795869"/>
          </a:xfrm>
          <a:prstGeom prst="rect">
            <a:avLst/>
          </a:prstGeom>
        </p:spPr>
      </p:pic>
      <p:sp>
        <p:nvSpPr>
          <p:cNvPr id="2" name="TextBox 1">
            <a:extLst>
              <a:ext uri="{FF2B5EF4-FFF2-40B4-BE49-F238E27FC236}">
                <a16:creationId xmlns:mc="http://schemas.openxmlformats.org/markup-compatibility/2006" xmlns:a14="http://schemas.microsoft.com/office/drawing/2010/main" xmlns="" xmlns:a16="http://schemas.microsoft.com/office/drawing/2014/main" id="{9B81BEF0-A39B-B938-7EB7-147B354D6282}"/>
              </a:ext>
            </a:extLst>
          </p:cNvPr>
          <p:cNvSpPr txBox="1"/>
          <p:nvPr/>
        </p:nvSpPr>
        <p:spPr>
          <a:xfrm>
            <a:off x="2677342" y="1172464"/>
            <a:ext cx="14905894" cy="4401205"/>
          </a:xfrm>
          <a:prstGeom prst="rect">
            <a:avLst/>
          </a:prstGeom>
          <a:solidFill>
            <a:schemeClr val="accent4">
              <a:lumMod val="20000"/>
              <a:lumOff val="80000"/>
            </a:schemeClr>
          </a:solidFill>
        </p:spPr>
        <p:txBody>
          <a:bodyPr wrap="square" rtlCol="0">
            <a:spAutoFit/>
          </a:bodyPr>
          <a:lstStyle/>
          <a:p>
            <a:pPr marL="742950" indent="-742950">
              <a:buAutoNum type="arabicPeriod"/>
            </a:pPr>
            <a:r>
              <a:rPr lang="vi-VN" sz="4000" b="1" dirty="0">
                <a:solidFill>
                  <a:srgbClr val="FF0000"/>
                </a:solidFill>
                <a:latin typeface="Tahoma" pitchFamily="34" charset="0"/>
                <a:ea typeface="Tahoma" pitchFamily="34" charset="0"/>
                <a:cs typeface="Tahoma" pitchFamily="34" charset="0"/>
              </a:rPr>
              <a:t>Một số bệnh lây truyền qua đường tình dục phổ biến </a:t>
            </a:r>
            <a:r>
              <a:rPr lang="vi-VN" sz="4000" dirty="0">
                <a:latin typeface="Tahoma" pitchFamily="34" charset="0"/>
                <a:ea typeface="Tahoma" pitchFamily="34" charset="0"/>
                <a:cs typeface="Tahoma" pitchFamily="34" charset="0"/>
              </a:rPr>
              <a:t>như bệnh giang mai, bệnh lậu, hội chứng AIDS,… Những loại bệnh này gây ảnh hưởng đến các cơ quan sinh dục và ảnh hưởng đến các hệ cơ quan khác trong cơ thể.</a:t>
            </a:r>
          </a:p>
          <a:p>
            <a:pPr marL="742950" indent="-742950">
              <a:buAutoNum type="arabicPeriod"/>
            </a:pPr>
            <a:r>
              <a:rPr lang="vi-VN" sz="4000" b="1" dirty="0">
                <a:solidFill>
                  <a:srgbClr val="FF0000"/>
                </a:solidFill>
                <a:latin typeface="Tahoma" pitchFamily="34" charset="0"/>
                <a:ea typeface="Tahoma" pitchFamily="34" charset="0"/>
                <a:cs typeface="Tahoma" pitchFamily="34" charset="0"/>
              </a:rPr>
              <a:t>Các biện pháp bảo vệ sức khỏe sinh sản vị thành niên: </a:t>
            </a:r>
            <a:r>
              <a:rPr lang="vi-VN" sz="4000" dirty="0">
                <a:latin typeface="Tahoma" pitchFamily="34" charset="0"/>
                <a:ea typeface="Tahoma" pitchFamily="34" charset="0"/>
                <a:cs typeface="Tahoma" pitchFamily="34" charset="0"/>
              </a:rPr>
              <a:t>hình thành thói quen sống tốt, luyện tập thể dục, thể thao phù hợp, giữ gìn vệ sinh cơ quan sinh dục,… </a:t>
            </a:r>
          </a:p>
        </p:txBody>
      </p:sp>
    </p:spTree>
    <p:extLst>
      <p:ext uri="{BB962C8B-B14F-4D97-AF65-F5344CB8AC3E}">
        <p14:creationId xmlns:p14="http://schemas.microsoft.com/office/powerpoint/2010/main" val="3571437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A692FB1-8170-54C1-2F4A-A0B852367DEF}"/>
              </a:ext>
            </a:extLst>
          </p:cNvPr>
          <p:cNvSpPr>
            <a:spLocks noGrp="1"/>
          </p:cNvSpPr>
          <p:nvPr>
            <p:ph idx="1"/>
          </p:nvPr>
        </p:nvSpPr>
        <p:spPr>
          <a:xfrm>
            <a:off x="1143000" y="2705100"/>
            <a:ext cx="15773400" cy="6527007"/>
          </a:xfrm>
        </p:spPr>
        <p:txBody>
          <a:bodyPr>
            <a:normAutofit/>
          </a:bodyPr>
          <a:lstStyle/>
          <a:p>
            <a:pPr marL="0" indent="0">
              <a:buNone/>
            </a:pPr>
            <a:r>
              <a:rPr lang="en-US" sz="4400" b="1" dirty="0" err="1">
                <a:latin typeface="Tahoma" pitchFamily="34" charset="0"/>
                <a:ea typeface="Tahoma" pitchFamily="34" charset="0"/>
                <a:cs typeface="Tahoma" pitchFamily="34" charset="0"/>
              </a:rPr>
              <a:t>Câu</a:t>
            </a:r>
            <a:r>
              <a:rPr lang="en-US" sz="4400" b="1" dirty="0">
                <a:latin typeface="Tahoma" pitchFamily="34" charset="0"/>
                <a:ea typeface="Tahoma" pitchFamily="34" charset="0"/>
                <a:cs typeface="Tahoma" pitchFamily="34" charset="0"/>
              </a:rPr>
              <a:t> 1:</a:t>
            </a:r>
            <a:r>
              <a:rPr lang="en-US" sz="4400" dirty="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Nơi</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nuôi</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dưỡng</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và</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phát</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triển</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thai</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nhi</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là</a:t>
            </a:r>
            <a:r>
              <a:rPr lang="en-US" sz="4400" b="1" dirty="0" smtClean="0">
                <a:latin typeface="Tahoma" pitchFamily="34" charset="0"/>
                <a:ea typeface="Tahoma" pitchFamily="34" charset="0"/>
                <a:cs typeface="Tahoma" pitchFamily="34" charset="0"/>
              </a:rPr>
              <a:t>:</a:t>
            </a:r>
          </a:p>
          <a:p>
            <a:pPr marL="0" indent="0">
              <a:buNone/>
            </a:pPr>
            <a:endParaRPr lang="en-US" sz="4400" dirty="0">
              <a:latin typeface="Tahoma" pitchFamily="34" charset="0"/>
              <a:ea typeface="Tahoma" pitchFamily="34" charset="0"/>
              <a:cs typeface="Tahoma" pitchFamily="34" charset="0"/>
            </a:endParaRPr>
          </a:p>
          <a:p>
            <a:pPr marL="0" indent="0">
              <a:buNone/>
            </a:pPr>
            <a:r>
              <a:rPr lang="en-US" sz="4400" dirty="0">
                <a:latin typeface="Times New Roman" pitchFamily="18" charset="0"/>
                <a:cs typeface="Times New Roman" pitchFamily="18" charset="0"/>
              </a:rPr>
              <a:t>A</a:t>
            </a:r>
            <a:r>
              <a:rPr lang="en-US" sz="4400" dirty="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buồng</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trứng</a:t>
            </a:r>
            <a:endParaRPr lang="en-US" sz="4400" dirty="0">
              <a:latin typeface="Tahoma" pitchFamily="34" charset="0"/>
              <a:ea typeface="Tahoma" pitchFamily="34" charset="0"/>
              <a:cs typeface="Tahoma" pitchFamily="34" charset="0"/>
            </a:endParaRPr>
          </a:p>
          <a:p>
            <a:pPr marL="0" indent="0">
              <a:buNone/>
            </a:pPr>
            <a:r>
              <a:rPr lang="en-US" sz="4400" dirty="0">
                <a:latin typeface="Tahoma" pitchFamily="34" charset="0"/>
                <a:ea typeface="Tahoma" pitchFamily="34" charset="0"/>
                <a:cs typeface="Tahoma" pitchFamily="34" charset="0"/>
              </a:rPr>
              <a:t>B</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tử</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cung</a:t>
            </a:r>
            <a:endParaRPr lang="en-US" sz="4400" dirty="0">
              <a:latin typeface="Tahoma" pitchFamily="34" charset="0"/>
              <a:ea typeface="Tahoma" pitchFamily="34" charset="0"/>
              <a:cs typeface="Tahoma" pitchFamily="34" charset="0"/>
            </a:endParaRPr>
          </a:p>
          <a:p>
            <a:pPr marL="0" indent="0">
              <a:buNone/>
            </a:pPr>
            <a:r>
              <a:rPr lang="en-US" sz="4400" dirty="0">
                <a:latin typeface="Tahoma" pitchFamily="34" charset="0"/>
                <a:ea typeface="Tahoma" pitchFamily="34" charset="0"/>
                <a:cs typeface="Tahoma" pitchFamily="34" charset="0"/>
              </a:rPr>
              <a:t>C. </a:t>
            </a:r>
            <a:r>
              <a:rPr lang="en-US" sz="4400" dirty="0" err="1" smtClean="0">
                <a:latin typeface="Tahoma" pitchFamily="34" charset="0"/>
                <a:ea typeface="Tahoma" pitchFamily="34" charset="0"/>
                <a:cs typeface="Tahoma" pitchFamily="34" charset="0"/>
              </a:rPr>
              <a:t>vòi</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trứng</a:t>
            </a:r>
            <a:endParaRPr lang="en-US" sz="4400" dirty="0">
              <a:latin typeface="Tahoma" pitchFamily="34" charset="0"/>
              <a:ea typeface="Tahoma" pitchFamily="34" charset="0"/>
              <a:cs typeface="Tahoma" pitchFamily="34" charset="0"/>
            </a:endParaRPr>
          </a:p>
          <a:p>
            <a:pPr marL="0" indent="0">
              <a:buNone/>
            </a:pPr>
            <a:r>
              <a:rPr lang="en-US" sz="4400" dirty="0">
                <a:latin typeface="Tahoma" pitchFamily="34" charset="0"/>
                <a:ea typeface="Tahoma" pitchFamily="34" charset="0"/>
                <a:cs typeface="Tahoma" pitchFamily="34" charset="0"/>
              </a:rPr>
              <a:t>D</a:t>
            </a:r>
            <a:r>
              <a:rPr lang="en-US" sz="4400" b="1" i="1" dirty="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âm</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đạo</a:t>
            </a:r>
            <a:endParaRPr lang="en-US" sz="4400" dirty="0">
              <a:latin typeface="Tahoma" pitchFamily="34" charset="0"/>
              <a:ea typeface="Tahoma" pitchFamily="34" charset="0"/>
              <a:cs typeface="Tahoma" pitchFamily="34" charset="0"/>
            </a:endParaRPr>
          </a:p>
          <a:p>
            <a:pPr marL="0" indent="0">
              <a:buNone/>
            </a:pPr>
            <a:endParaRPr lang="en-US" sz="4400" dirty="0">
              <a:latin typeface="Times New Roman" pitchFamily="18" charset="0"/>
              <a:cs typeface="Times New Roman" pitchFamily="18" charset="0"/>
            </a:endParaRPr>
          </a:p>
        </p:txBody>
      </p:sp>
      <p:sp>
        <p:nvSpPr>
          <p:cNvPr id="2" name="Rounded Rectangle 1"/>
          <p:cNvSpPr/>
          <p:nvPr/>
        </p:nvSpPr>
        <p:spPr>
          <a:xfrm>
            <a:off x="2514600" y="495300"/>
            <a:ext cx="13792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6000" b="1" dirty="0" smtClean="0">
                <a:solidFill>
                  <a:srgbClr val="FF0000"/>
                </a:solidFill>
                <a:latin typeface="Tahoma" pitchFamily="34" charset="0"/>
                <a:ea typeface="Tahoma" pitchFamily="34" charset="0"/>
                <a:cs typeface="Tahoma" pitchFamily="34" charset="0"/>
              </a:rPr>
              <a:t>LUYỆN TẬP</a:t>
            </a:r>
            <a:endParaRPr lang="en-US" sz="6000" b="1" dirty="0">
              <a:solidFill>
                <a:srgbClr val="FF0000"/>
              </a:solidFill>
              <a:latin typeface="Tahoma" pitchFamily="34" charset="0"/>
              <a:ea typeface="Tahoma" pitchFamily="34" charset="0"/>
              <a:cs typeface="Tahoma" pitchFamily="34" charset="0"/>
            </a:endParaRPr>
          </a:p>
        </p:txBody>
      </p:sp>
      <p:sp>
        <p:nvSpPr>
          <p:cNvPr id="4" name="Oval 3"/>
          <p:cNvSpPr/>
          <p:nvPr/>
        </p:nvSpPr>
        <p:spPr>
          <a:xfrm>
            <a:off x="1066800" y="5143500"/>
            <a:ext cx="6858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8937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9562C843-1DD2-3E06-BAD4-6A022EAD5BFE}"/>
              </a:ext>
            </a:extLst>
          </p:cNvPr>
          <p:cNvSpPr>
            <a:spLocks noGrp="1"/>
          </p:cNvSpPr>
          <p:nvPr>
            <p:ph idx="1"/>
          </p:nvPr>
        </p:nvSpPr>
        <p:spPr>
          <a:xfrm>
            <a:off x="762000" y="1041796"/>
            <a:ext cx="16649700" cy="6527007"/>
          </a:xfrm>
        </p:spPr>
        <p:txBody>
          <a:bodyPr>
            <a:normAutofit/>
          </a:bodyPr>
          <a:lstStyle/>
          <a:p>
            <a:pPr marL="0" indent="0">
              <a:buNone/>
            </a:pPr>
            <a:r>
              <a:rPr lang="en-US" sz="4400" b="1" dirty="0" err="1">
                <a:latin typeface="Tahoma" pitchFamily="34" charset="0"/>
                <a:ea typeface="Tahoma" pitchFamily="34" charset="0"/>
                <a:cs typeface="Tahoma" pitchFamily="34" charset="0"/>
              </a:rPr>
              <a:t>Câu</a:t>
            </a:r>
            <a:r>
              <a:rPr lang="en-US" sz="4400" b="1" dirty="0">
                <a:latin typeface="Tahoma" pitchFamily="34" charset="0"/>
                <a:ea typeface="Tahoma" pitchFamily="34" charset="0"/>
                <a:cs typeface="Tahoma" pitchFamily="34" charset="0"/>
              </a:rPr>
              <a:t> 2:</a:t>
            </a:r>
            <a:r>
              <a:rPr lang="en-US" sz="4400" dirty="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Nơi</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sinh</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ra</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tinh</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trùng</a:t>
            </a:r>
            <a:r>
              <a:rPr lang="en-US" sz="4400" b="1" dirty="0" smtClean="0">
                <a:latin typeface="Tahoma" pitchFamily="34" charset="0"/>
                <a:ea typeface="Tahoma" pitchFamily="34" charset="0"/>
                <a:cs typeface="Tahoma" pitchFamily="34" charset="0"/>
              </a:rPr>
              <a:t> ở </a:t>
            </a:r>
            <a:r>
              <a:rPr lang="en-US" sz="4400" b="1" dirty="0" err="1" smtClean="0">
                <a:latin typeface="Tahoma" pitchFamily="34" charset="0"/>
                <a:ea typeface="Tahoma" pitchFamily="34" charset="0"/>
                <a:cs typeface="Tahoma" pitchFamily="34" charset="0"/>
              </a:rPr>
              <a:t>nam</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giới</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là</a:t>
            </a:r>
            <a:r>
              <a:rPr lang="en-US" sz="4400" b="1" dirty="0" smtClean="0">
                <a:latin typeface="Tahoma" pitchFamily="34" charset="0"/>
                <a:ea typeface="Tahoma" pitchFamily="34" charset="0"/>
                <a:cs typeface="Tahoma" pitchFamily="34" charset="0"/>
              </a:rPr>
              <a:t>:</a:t>
            </a:r>
          </a:p>
          <a:p>
            <a:pPr marL="0" indent="0">
              <a:buNone/>
            </a:pPr>
            <a:endParaRPr lang="en-US" sz="4400" dirty="0">
              <a:latin typeface="Tahoma" pitchFamily="34" charset="0"/>
              <a:ea typeface="Tahoma" pitchFamily="34" charset="0"/>
              <a:cs typeface="Tahoma" pitchFamily="34" charset="0"/>
            </a:endParaRPr>
          </a:p>
          <a:p>
            <a:pPr marL="0" indent="0">
              <a:buNone/>
            </a:pPr>
            <a:r>
              <a:rPr lang="en-US" sz="4400" dirty="0" smtClean="0">
                <a:latin typeface="Tahoma" pitchFamily="34" charset="0"/>
                <a:ea typeface="Tahoma" pitchFamily="34" charset="0"/>
                <a:cs typeface="Tahoma" pitchFamily="34" charset="0"/>
              </a:rPr>
              <a:t>A. </a:t>
            </a:r>
            <a:r>
              <a:rPr lang="vi-VN" sz="4400" dirty="0" smtClean="0">
                <a:latin typeface="Tahoma" pitchFamily="34" charset="0"/>
                <a:ea typeface="Tahoma" pitchFamily="34" charset="0"/>
                <a:cs typeface="Tahoma" pitchFamily="34" charset="0"/>
              </a:rPr>
              <a:t>dương</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vật</a:t>
            </a:r>
            <a:r>
              <a:rPr lang="en-US" sz="4400" dirty="0">
                <a:latin typeface="Tahoma" pitchFamily="34" charset="0"/>
                <a:ea typeface="Tahoma" pitchFamily="34" charset="0"/>
                <a:cs typeface="Tahoma" pitchFamily="34" charset="0"/>
              </a:rPr>
              <a:t>			</a:t>
            </a:r>
            <a:endParaRPr lang="en-US" sz="4400" dirty="0" smtClean="0">
              <a:latin typeface="Tahoma" pitchFamily="34" charset="0"/>
              <a:ea typeface="Tahoma" pitchFamily="34" charset="0"/>
              <a:cs typeface="Tahoma" pitchFamily="34" charset="0"/>
            </a:endParaRPr>
          </a:p>
          <a:p>
            <a:pPr marL="0" indent="0">
              <a:buNone/>
            </a:pPr>
            <a:r>
              <a:rPr lang="en-US" sz="4400" dirty="0" smtClean="0">
                <a:latin typeface="Tahoma" pitchFamily="34" charset="0"/>
                <a:ea typeface="Tahoma" pitchFamily="34" charset="0"/>
                <a:cs typeface="Tahoma" pitchFamily="34" charset="0"/>
              </a:rPr>
              <a:t>B. </a:t>
            </a:r>
            <a:r>
              <a:rPr lang="en-US" sz="4400" dirty="0" err="1" smtClean="0">
                <a:latin typeface="Tahoma" pitchFamily="34" charset="0"/>
                <a:ea typeface="Tahoma" pitchFamily="34" charset="0"/>
                <a:cs typeface="Tahoma" pitchFamily="34" charset="0"/>
              </a:rPr>
              <a:t>túi</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tinh</a:t>
            </a:r>
            <a:endParaRPr lang="en-US" sz="4400" dirty="0">
              <a:latin typeface="Tahoma" pitchFamily="34" charset="0"/>
              <a:ea typeface="Tahoma" pitchFamily="34" charset="0"/>
              <a:cs typeface="Tahoma" pitchFamily="34" charset="0"/>
            </a:endParaRPr>
          </a:p>
          <a:p>
            <a:pPr marL="0" indent="0">
              <a:buNone/>
            </a:pPr>
            <a:r>
              <a:rPr lang="en-US" sz="4400" dirty="0">
                <a:latin typeface="Tahoma" pitchFamily="34" charset="0"/>
                <a:ea typeface="Tahoma" pitchFamily="34" charset="0"/>
                <a:cs typeface="Tahoma" pitchFamily="34" charset="0"/>
              </a:rPr>
              <a:t>C. </a:t>
            </a:r>
            <a:r>
              <a:rPr lang="en-US" sz="4400" dirty="0" err="1" smtClean="0">
                <a:latin typeface="Tahoma" pitchFamily="34" charset="0"/>
                <a:ea typeface="Tahoma" pitchFamily="34" charset="0"/>
                <a:cs typeface="Tahoma" pitchFamily="34" charset="0"/>
              </a:rPr>
              <a:t>ống</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dẫn</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tinh</a:t>
            </a:r>
            <a:r>
              <a:rPr lang="en-US" sz="4400" dirty="0">
                <a:latin typeface="Tahoma" pitchFamily="34" charset="0"/>
                <a:ea typeface="Tahoma" pitchFamily="34" charset="0"/>
                <a:cs typeface="Tahoma" pitchFamily="34" charset="0"/>
              </a:rPr>
              <a:t>	</a:t>
            </a:r>
            <a:endParaRPr lang="en-US" sz="4400" dirty="0" smtClean="0">
              <a:latin typeface="Tahoma" pitchFamily="34" charset="0"/>
              <a:ea typeface="Tahoma" pitchFamily="34" charset="0"/>
              <a:cs typeface="Tahoma" pitchFamily="34" charset="0"/>
            </a:endParaRPr>
          </a:p>
          <a:p>
            <a:pPr marL="0" indent="0">
              <a:buNone/>
            </a:pPr>
            <a:r>
              <a:rPr lang="en-US" sz="4400" dirty="0" smtClean="0">
                <a:latin typeface="Tahoma" pitchFamily="34" charset="0"/>
                <a:ea typeface="Tahoma" pitchFamily="34" charset="0"/>
                <a:cs typeface="Tahoma" pitchFamily="34" charset="0"/>
              </a:rPr>
              <a:t>D</a:t>
            </a:r>
            <a:r>
              <a:rPr lang="en-US" sz="4400" dirty="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tinh</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hoàn</a:t>
            </a:r>
            <a:endParaRPr lang="en-US" sz="4400" dirty="0">
              <a:latin typeface="Tahoma" pitchFamily="34" charset="0"/>
              <a:ea typeface="Tahoma" pitchFamily="34" charset="0"/>
              <a:cs typeface="Tahoma" pitchFamily="34" charset="0"/>
            </a:endParaRPr>
          </a:p>
        </p:txBody>
      </p:sp>
      <p:sp>
        <p:nvSpPr>
          <p:cNvPr id="5" name="Oval 4"/>
          <p:cNvSpPr/>
          <p:nvPr/>
        </p:nvSpPr>
        <p:spPr>
          <a:xfrm>
            <a:off x="762000" y="49911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78754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72B3F4F3-39DE-8EFB-9AF5-433A9554BF6E}"/>
              </a:ext>
            </a:extLst>
          </p:cNvPr>
          <p:cNvSpPr>
            <a:spLocks noGrp="1"/>
          </p:cNvSpPr>
          <p:nvPr>
            <p:ph idx="1"/>
          </p:nvPr>
        </p:nvSpPr>
        <p:spPr>
          <a:xfrm>
            <a:off x="1158240" y="2400300"/>
            <a:ext cx="15773400" cy="6527007"/>
          </a:xfrm>
        </p:spPr>
        <p:txBody>
          <a:bodyPr>
            <a:normAutofit/>
          </a:bodyPr>
          <a:lstStyle/>
          <a:p>
            <a:pPr marL="0" indent="0">
              <a:buNone/>
            </a:pPr>
            <a:r>
              <a:rPr lang="en-US" sz="4400" b="1" dirty="0" err="1">
                <a:latin typeface="Tahoma" pitchFamily="34" charset="0"/>
                <a:ea typeface="Tahoma" pitchFamily="34" charset="0"/>
                <a:cs typeface="Tahoma" pitchFamily="34" charset="0"/>
              </a:rPr>
              <a:t>Câu</a:t>
            </a:r>
            <a:r>
              <a:rPr lang="en-US" sz="4400" b="1" dirty="0">
                <a:latin typeface="Tahoma" pitchFamily="34" charset="0"/>
                <a:ea typeface="Tahoma" pitchFamily="34" charset="0"/>
                <a:cs typeface="Tahoma" pitchFamily="34" charset="0"/>
              </a:rPr>
              <a:t> 3:</a:t>
            </a:r>
            <a:r>
              <a:rPr lang="en-US" sz="4400" dirty="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Quá</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trình</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thụ</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tinh</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xảy</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ra</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khi</a:t>
            </a:r>
            <a:r>
              <a:rPr lang="en-US" sz="4400" b="1" dirty="0" smtClean="0">
                <a:latin typeface="Tahoma" pitchFamily="34" charset="0"/>
                <a:ea typeface="Tahoma" pitchFamily="34" charset="0"/>
                <a:cs typeface="Tahoma" pitchFamily="34" charset="0"/>
              </a:rPr>
              <a:t> </a:t>
            </a:r>
            <a:r>
              <a:rPr lang="en-US" sz="4400" b="1" dirty="0" err="1" smtClean="0">
                <a:latin typeface="Tahoma" pitchFamily="34" charset="0"/>
                <a:ea typeface="Tahoma" pitchFamily="34" charset="0"/>
                <a:cs typeface="Tahoma" pitchFamily="34" charset="0"/>
              </a:rPr>
              <a:t>nào</a:t>
            </a:r>
            <a:r>
              <a:rPr lang="en-US" sz="4400" b="1" dirty="0" smtClean="0">
                <a:latin typeface="Tahoma" pitchFamily="34" charset="0"/>
                <a:ea typeface="Tahoma" pitchFamily="34" charset="0"/>
                <a:cs typeface="Tahoma" pitchFamily="34" charset="0"/>
              </a:rPr>
              <a:t>?</a:t>
            </a:r>
          </a:p>
          <a:p>
            <a:pPr marL="0" indent="0">
              <a:buNone/>
            </a:pPr>
            <a:endParaRPr lang="en-US" sz="4400" dirty="0">
              <a:latin typeface="Tahoma" pitchFamily="34" charset="0"/>
              <a:ea typeface="Tahoma" pitchFamily="34" charset="0"/>
              <a:cs typeface="Tahoma" pitchFamily="34" charset="0"/>
            </a:endParaRPr>
          </a:p>
          <a:p>
            <a:pPr marL="742950" indent="-742950">
              <a:buAutoNum type="alphaUcPeriod"/>
            </a:pPr>
            <a:r>
              <a:rPr lang="en-US" sz="4400" dirty="0" err="1" smtClean="0">
                <a:latin typeface="Tahoma" pitchFamily="34" charset="0"/>
                <a:ea typeface="Tahoma" pitchFamily="34" charset="0"/>
                <a:cs typeface="Tahoma" pitchFamily="34" charset="0"/>
              </a:rPr>
              <a:t>Có</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hiện</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tượng</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xuất</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tinh</a:t>
            </a:r>
            <a:r>
              <a:rPr lang="en-US" sz="4400" dirty="0">
                <a:latin typeface="Tahoma" pitchFamily="34" charset="0"/>
                <a:ea typeface="Tahoma" pitchFamily="34" charset="0"/>
                <a:cs typeface="Tahoma" pitchFamily="34" charset="0"/>
              </a:rPr>
              <a:t>					</a:t>
            </a:r>
            <a:endParaRPr lang="en-US" sz="4400" dirty="0" smtClean="0">
              <a:latin typeface="Tahoma" pitchFamily="34" charset="0"/>
              <a:ea typeface="Tahoma" pitchFamily="34" charset="0"/>
              <a:cs typeface="Tahoma" pitchFamily="34" charset="0"/>
            </a:endParaRPr>
          </a:p>
          <a:p>
            <a:pPr marL="742950" indent="-742950">
              <a:buAutoNum type="alphaUcPeriod"/>
            </a:pPr>
            <a:r>
              <a:rPr lang="en-US" sz="4400" dirty="0" err="1" smtClean="0">
                <a:latin typeface="Tahoma" pitchFamily="34" charset="0"/>
                <a:ea typeface="Tahoma" pitchFamily="34" charset="0"/>
                <a:cs typeface="Tahoma" pitchFamily="34" charset="0"/>
              </a:rPr>
              <a:t>Tinh</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trùng</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gặp</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trứng</a:t>
            </a:r>
            <a:endParaRPr lang="en-US" sz="4400" dirty="0" smtClean="0">
              <a:latin typeface="Tahoma" pitchFamily="34" charset="0"/>
              <a:ea typeface="Tahoma" pitchFamily="34" charset="0"/>
              <a:cs typeface="Tahoma" pitchFamily="34" charset="0"/>
            </a:endParaRPr>
          </a:p>
          <a:p>
            <a:pPr marL="742950" indent="-742950">
              <a:buAutoNum type="alphaUcPeriod"/>
            </a:pPr>
            <a:r>
              <a:rPr lang="en-US" sz="4400" dirty="0" err="1" smtClean="0">
                <a:latin typeface="Tahoma" pitchFamily="34" charset="0"/>
                <a:ea typeface="Tahoma" pitchFamily="34" charset="0"/>
                <a:cs typeface="Tahoma" pitchFamily="34" charset="0"/>
              </a:rPr>
              <a:t>Trứng</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làm</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tổ</a:t>
            </a:r>
            <a:r>
              <a:rPr lang="en-US" sz="4400" dirty="0">
                <a:latin typeface="Tahoma" pitchFamily="34" charset="0"/>
                <a:ea typeface="Tahoma" pitchFamily="34" charset="0"/>
                <a:cs typeface="Tahoma" pitchFamily="34" charset="0"/>
              </a:rPr>
              <a:t> </a:t>
            </a:r>
            <a:r>
              <a:rPr lang="en-US" sz="4400" dirty="0" smtClean="0">
                <a:latin typeface="Tahoma" pitchFamily="34" charset="0"/>
                <a:ea typeface="Tahoma" pitchFamily="34" charset="0"/>
                <a:cs typeface="Tahoma" pitchFamily="34" charset="0"/>
              </a:rPr>
              <a:t>ở 2/3 </a:t>
            </a:r>
            <a:r>
              <a:rPr lang="en-US" sz="4400" dirty="0" err="1" smtClean="0">
                <a:latin typeface="Tahoma" pitchFamily="34" charset="0"/>
                <a:ea typeface="Tahoma" pitchFamily="34" charset="0"/>
                <a:cs typeface="Tahoma" pitchFamily="34" charset="0"/>
              </a:rPr>
              <a:t>vòi</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trứng</a:t>
            </a:r>
            <a:r>
              <a:rPr lang="en-US" sz="4400" dirty="0">
                <a:latin typeface="Tahoma" pitchFamily="34" charset="0"/>
                <a:ea typeface="Tahoma" pitchFamily="34" charset="0"/>
                <a:cs typeface="Tahoma" pitchFamily="34" charset="0"/>
              </a:rPr>
              <a:t>			</a:t>
            </a:r>
            <a:endParaRPr lang="en-US" sz="4400" dirty="0" smtClean="0">
              <a:latin typeface="Tahoma" pitchFamily="34" charset="0"/>
              <a:ea typeface="Tahoma" pitchFamily="34" charset="0"/>
              <a:cs typeface="Tahoma" pitchFamily="34" charset="0"/>
            </a:endParaRPr>
          </a:p>
          <a:p>
            <a:pPr marL="742950" indent="-742950">
              <a:buAutoNum type="alphaUcPeriod"/>
            </a:pPr>
            <a:r>
              <a:rPr lang="en-US" sz="4400" dirty="0" err="1" smtClean="0">
                <a:latin typeface="Tahoma" pitchFamily="34" charset="0"/>
                <a:ea typeface="Tahoma" pitchFamily="34" charset="0"/>
                <a:cs typeface="Tahoma" pitchFamily="34" charset="0"/>
              </a:rPr>
              <a:t>Trứng</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làm</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tổ</a:t>
            </a:r>
            <a:r>
              <a:rPr lang="en-US" sz="4400" dirty="0" smtClean="0">
                <a:latin typeface="Tahoma" pitchFamily="34" charset="0"/>
                <a:ea typeface="Tahoma" pitchFamily="34" charset="0"/>
                <a:cs typeface="Tahoma" pitchFamily="34" charset="0"/>
              </a:rPr>
              <a:t> ở </a:t>
            </a:r>
            <a:r>
              <a:rPr lang="en-US" sz="4400" dirty="0" err="1" smtClean="0">
                <a:latin typeface="Tahoma" pitchFamily="34" charset="0"/>
                <a:ea typeface="Tahoma" pitchFamily="34" charset="0"/>
                <a:cs typeface="Tahoma" pitchFamily="34" charset="0"/>
              </a:rPr>
              <a:t>tử</a:t>
            </a:r>
            <a:r>
              <a:rPr lang="en-US" sz="4400" dirty="0" smtClean="0">
                <a:latin typeface="Tahoma" pitchFamily="34" charset="0"/>
                <a:ea typeface="Tahoma" pitchFamily="34" charset="0"/>
                <a:cs typeface="Tahoma" pitchFamily="34" charset="0"/>
              </a:rPr>
              <a:t> </a:t>
            </a:r>
            <a:r>
              <a:rPr lang="en-US" sz="4400" dirty="0" err="1" smtClean="0">
                <a:latin typeface="Tahoma" pitchFamily="34" charset="0"/>
                <a:ea typeface="Tahoma" pitchFamily="34" charset="0"/>
                <a:cs typeface="Tahoma" pitchFamily="34" charset="0"/>
              </a:rPr>
              <a:t>cung</a:t>
            </a:r>
            <a:endParaRPr lang="en-US" sz="4400" dirty="0">
              <a:latin typeface="Tahoma" pitchFamily="34" charset="0"/>
              <a:ea typeface="Tahoma" pitchFamily="34" charset="0"/>
              <a:cs typeface="Tahoma" pitchFamily="34" charset="0"/>
            </a:endParaRPr>
          </a:p>
          <a:p>
            <a:pPr marL="0" indent="0">
              <a:buNone/>
            </a:pPr>
            <a:endParaRPr lang="en-US" sz="4000" dirty="0">
              <a:latin typeface="Times New Roman" pitchFamily="18" charset="0"/>
              <a:cs typeface="Times New Roman" pitchFamily="18" charset="0"/>
            </a:endParaRPr>
          </a:p>
        </p:txBody>
      </p:sp>
      <p:sp>
        <p:nvSpPr>
          <p:cNvPr id="3" name="Oval 2"/>
          <p:cNvSpPr/>
          <p:nvPr/>
        </p:nvSpPr>
        <p:spPr>
          <a:xfrm>
            <a:off x="1143000" y="4762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1260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4B5F6A69-5BB1-6A25-DFE1-C8621ABC2455}"/>
              </a:ext>
            </a:extLst>
          </p:cNvPr>
          <p:cNvSpPr>
            <a:spLocks noGrp="1"/>
          </p:cNvSpPr>
          <p:nvPr>
            <p:ph idx="1"/>
          </p:nvPr>
        </p:nvSpPr>
        <p:spPr>
          <a:xfrm>
            <a:off x="1066800" y="571500"/>
            <a:ext cx="15773400" cy="6527007"/>
          </a:xfrm>
        </p:spPr>
        <p:txBody>
          <a:bodyPr>
            <a:normAutofit/>
          </a:bodyPr>
          <a:lstStyle/>
          <a:p>
            <a:pPr marL="0" indent="0">
              <a:lnSpc>
                <a:spcPct val="150000"/>
              </a:lnSpc>
              <a:buNone/>
            </a:pPr>
            <a:r>
              <a:rPr lang="en-US" sz="4400" b="1" dirty="0" err="1" smtClean="0">
                <a:latin typeface="Tahoma" pitchFamily="34" charset="0"/>
                <a:ea typeface="Tahoma" pitchFamily="34" charset="0"/>
                <a:cs typeface="Tahoma" pitchFamily="34" charset="0"/>
              </a:rPr>
              <a:t>Câu</a:t>
            </a:r>
            <a:r>
              <a:rPr lang="en-US" sz="4400" b="1" dirty="0" smtClean="0">
                <a:latin typeface="Tahoma" pitchFamily="34" charset="0"/>
                <a:ea typeface="Tahoma" pitchFamily="34" charset="0"/>
                <a:cs typeface="Tahoma" pitchFamily="34" charset="0"/>
              </a:rPr>
              <a:t> 4:</a:t>
            </a:r>
            <a:r>
              <a:rPr lang="en-US" sz="4400" dirty="0" smtClean="0">
                <a:latin typeface="Tahoma" pitchFamily="34" charset="0"/>
                <a:ea typeface="Tahoma" pitchFamily="34" charset="0"/>
                <a:cs typeface="Tahoma" pitchFamily="34" charset="0"/>
              </a:rPr>
              <a:t> </a:t>
            </a:r>
            <a:r>
              <a:rPr lang="vi-VN" sz="4400" b="1" dirty="0">
                <a:latin typeface="Tahoma" pitchFamily="34" charset="0"/>
                <a:ea typeface="Tahoma" pitchFamily="34" charset="0"/>
                <a:cs typeface="Tahoma" pitchFamily="34" charset="0"/>
              </a:rPr>
              <a:t>Khi nào sự thụ thai xảy ra?</a:t>
            </a:r>
          </a:p>
          <a:p>
            <a:pPr marL="0" indent="0">
              <a:lnSpc>
                <a:spcPct val="150000"/>
              </a:lnSpc>
              <a:buNone/>
            </a:pPr>
            <a:r>
              <a:rPr lang="en-US" sz="4400" dirty="0" smtClean="0">
                <a:latin typeface="Tahoma" pitchFamily="34" charset="0"/>
                <a:ea typeface="Tahoma" pitchFamily="34" charset="0"/>
                <a:cs typeface="Tahoma" pitchFamily="34" charset="0"/>
              </a:rPr>
              <a:t>A. </a:t>
            </a:r>
            <a:r>
              <a:rPr lang="vi-VN" sz="4400" dirty="0" smtClean="0">
                <a:latin typeface="Tahoma" pitchFamily="34" charset="0"/>
                <a:ea typeface="Tahoma" pitchFamily="34" charset="0"/>
                <a:cs typeface="Tahoma" pitchFamily="34" charset="0"/>
              </a:rPr>
              <a:t>Trứng </a:t>
            </a:r>
            <a:r>
              <a:rPr lang="vi-VN" sz="4400" dirty="0">
                <a:latin typeface="Tahoma" pitchFamily="34" charset="0"/>
                <a:ea typeface="Tahoma" pitchFamily="34" charset="0"/>
                <a:cs typeface="Tahoma" pitchFamily="34" charset="0"/>
              </a:rPr>
              <a:t>được thụ tinh bám vào làm tổ ở tử cung</a:t>
            </a:r>
          </a:p>
          <a:p>
            <a:pPr marL="0" indent="0">
              <a:lnSpc>
                <a:spcPct val="150000"/>
              </a:lnSpc>
              <a:buNone/>
            </a:pPr>
            <a:r>
              <a:rPr lang="en-US" sz="4400" dirty="0" smtClean="0">
                <a:latin typeface="Tahoma" pitchFamily="34" charset="0"/>
                <a:ea typeface="Tahoma" pitchFamily="34" charset="0"/>
                <a:cs typeface="Tahoma" pitchFamily="34" charset="0"/>
              </a:rPr>
              <a:t>B. </a:t>
            </a:r>
            <a:r>
              <a:rPr lang="vi-VN" sz="4400" dirty="0" smtClean="0">
                <a:latin typeface="Tahoma" pitchFamily="34" charset="0"/>
                <a:ea typeface="Tahoma" pitchFamily="34" charset="0"/>
                <a:cs typeface="Tahoma" pitchFamily="34" charset="0"/>
              </a:rPr>
              <a:t>Trứng </a:t>
            </a:r>
            <a:r>
              <a:rPr lang="vi-VN" sz="4400" dirty="0">
                <a:latin typeface="Tahoma" pitchFamily="34" charset="0"/>
                <a:ea typeface="Tahoma" pitchFamily="34" charset="0"/>
                <a:cs typeface="Tahoma" pitchFamily="34" charset="0"/>
              </a:rPr>
              <a:t>rụng vào tử cung</a:t>
            </a:r>
          </a:p>
          <a:p>
            <a:pPr marL="0" indent="0">
              <a:lnSpc>
                <a:spcPct val="150000"/>
              </a:lnSpc>
              <a:buNone/>
            </a:pPr>
            <a:r>
              <a:rPr lang="en-US" sz="4400" dirty="0" smtClean="0">
                <a:latin typeface="Tahoma" pitchFamily="34" charset="0"/>
                <a:ea typeface="Tahoma" pitchFamily="34" charset="0"/>
                <a:cs typeface="Tahoma" pitchFamily="34" charset="0"/>
              </a:rPr>
              <a:t>C. </a:t>
            </a:r>
            <a:r>
              <a:rPr lang="vi-VN" sz="4400" dirty="0" smtClean="0">
                <a:latin typeface="Tahoma" pitchFamily="34" charset="0"/>
                <a:ea typeface="Tahoma" pitchFamily="34" charset="0"/>
                <a:cs typeface="Tahoma" pitchFamily="34" charset="0"/>
              </a:rPr>
              <a:t>Trứng </a:t>
            </a:r>
            <a:r>
              <a:rPr lang="vi-VN" sz="4400" dirty="0">
                <a:latin typeface="Tahoma" pitchFamily="34" charset="0"/>
                <a:ea typeface="Tahoma" pitchFamily="34" charset="0"/>
                <a:cs typeface="Tahoma" pitchFamily="34" charset="0"/>
              </a:rPr>
              <a:t>đã được thụ tinh</a:t>
            </a:r>
          </a:p>
          <a:p>
            <a:pPr marL="0" indent="0">
              <a:lnSpc>
                <a:spcPct val="150000"/>
              </a:lnSpc>
              <a:buNone/>
            </a:pPr>
            <a:r>
              <a:rPr lang="en-US" sz="4400" dirty="0" smtClean="0">
                <a:latin typeface="Tahoma" pitchFamily="34" charset="0"/>
                <a:ea typeface="Tahoma" pitchFamily="34" charset="0"/>
                <a:cs typeface="Tahoma" pitchFamily="34" charset="0"/>
              </a:rPr>
              <a:t>D. </a:t>
            </a:r>
            <a:r>
              <a:rPr lang="vi-VN" sz="4400" dirty="0" smtClean="0">
                <a:latin typeface="Tahoma" pitchFamily="34" charset="0"/>
                <a:ea typeface="Tahoma" pitchFamily="34" charset="0"/>
                <a:cs typeface="Tahoma" pitchFamily="34" charset="0"/>
              </a:rPr>
              <a:t>Trứng </a:t>
            </a:r>
            <a:r>
              <a:rPr lang="vi-VN" sz="4400" dirty="0">
                <a:latin typeface="Tahoma" pitchFamily="34" charset="0"/>
                <a:ea typeface="Tahoma" pitchFamily="34" charset="0"/>
                <a:cs typeface="Tahoma" pitchFamily="34" charset="0"/>
              </a:rPr>
              <a:t>làm tổ ở 1/3 vòi trứng</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914400" y="209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669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xmlns:a14="http://schemas.microsoft.com/office/drawing/2010/main" xmlns:mc="http://schemas.openxmlformats.org/markup-compatibility/2006" id="{223B2CBD-39A8-12B2-DC30-48741F8AF1F1}"/>
              </a:ext>
            </a:extLst>
          </p:cNvPr>
          <p:cNvSpPr>
            <a:spLocks noGrp="1"/>
          </p:cNvSpPr>
          <p:nvPr>
            <p:ph idx="1"/>
          </p:nvPr>
        </p:nvSpPr>
        <p:spPr>
          <a:xfrm>
            <a:off x="1016876" y="809214"/>
            <a:ext cx="15773400" cy="6527007"/>
          </a:xfrm>
        </p:spPr>
        <p:txBody>
          <a:bodyPr>
            <a:noAutofit/>
          </a:bodyPr>
          <a:lstStyle/>
          <a:p>
            <a:pPr marL="0" indent="0">
              <a:lnSpc>
                <a:spcPct val="150000"/>
              </a:lnSpc>
              <a:buNone/>
            </a:pPr>
            <a:r>
              <a:rPr lang="en-US" sz="4400" b="1" dirty="0" err="1">
                <a:latin typeface="Tahoma" pitchFamily="34" charset="0"/>
                <a:ea typeface="Tahoma" pitchFamily="34" charset="0"/>
                <a:cs typeface="Tahoma" pitchFamily="34" charset="0"/>
              </a:rPr>
              <a:t>Câu</a:t>
            </a:r>
            <a:r>
              <a:rPr lang="en-US" sz="4400" b="1" dirty="0">
                <a:latin typeface="Tahoma" pitchFamily="34" charset="0"/>
                <a:ea typeface="Tahoma" pitchFamily="34" charset="0"/>
                <a:cs typeface="Tahoma" pitchFamily="34" charset="0"/>
              </a:rPr>
              <a:t> 5:</a:t>
            </a:r>
            <a:r>
              <a:rPr lang="en-US" sz="4400" dirty="0">
                <a:latin typeface="Tahoma" pitchFamily="34" charset="0"/>
                <a:ea typeface="Tahoma" pitchFamily="34" charset="0"/>
                <a:cs typeface="Tahoma" pitchFamily="34" charset="0"/>
              </a:rPr>
              <a:t> </a:t>
            </a:r>
            <a:r>
              <a:rPr lang="vi-VN" sz="4400" b="1" dirty="0" smtClean="0">
                <a:latin typeface="Tahoma" pitchFamily="34" charset="0"/>
                <a:ea typeface="Tahoma" pitchFamily="34" charset="0"/>
                <a:cs typeface="Tahoma" pitchFamily="34" charset="0"/>
              </a:rPr>
              <a:t>Nên </a:t>
            </a:r>
            <a:r>
              <a:rPr lang="vi-VN" sz="4400" b="1" dirty="0">
                <a:latin typeface="Tahoma" pitchFamily="34" charset="0"/>
                <a:ea typeface="Tahoma" pitchFamily="34" charset="0"/>
                <a:cs typeface="Tahoma" pitchFamily="34" charset="0"/>
              </a:rPr>
              <a:t>mang thai vào độ tuổi nào</a:t>
            </a:r>
            <a:r>
              <a:rPr lang="vi-VN" sz="4400" b="1" dirty="0" smtClean="0">
                <a:latin typeface="Tahoma" pitchFamily="34" charset="0"/>
                <a:ea typeface="Tahoma" pitchFamily="34" charset="0"/>
                <a:cs typeface="Tahoma" pitchFamily="34" charset="0"/>
              </a:rPr>
              <a:t>?</a:t>
            </a:r>
            <a:endParaRPr lang="vi-VN" sz="4400" dirty="0">
              <a:latin typeface="Tahoma" pitchFamily="34" charset="0"/>
              <a:ea typeface="Tahoma" pitchFamily="34" charset="0"/>
              <a:cs typeface="Tahoma" pitchFamily="34" charset="0"/>
            </a:endParaRPr>
          </a:p>
          <a:p>
            <a:pPr marL="0" indent="0">
              <a:lnSpc>
                <a:spcPct val="150000"/>
              </a:lnSpc>
              <a:buNone/>
            </a:pPr>
            <a:r>
              <a:rPr lang="en-US" sz="4400" dirty="0" smtClean="0">
                <a:latin typeface="Tahoma" pitchFamily="34" charset="0"/>
                <a:ea typeface="Tahoma" pitchFamily="34" charset="0"/>
                <a:cs typeface="Tahoma" pitchFamily="34" charset="0"/>
              </a:rPr>
              <a:t>A. </a:t>
            </a:r>
            <a:r>
              <a:rPr lang="vi-VN" sz="4400" dirty="0" smtClean="0">
                <a:latin typeface="Tahoma" pitchFamily="34" charset="0"/>
                <a:ea typeface="Tahoma" pitchFamily="34" charset="0"/>
                <a:cs typeface="Tahoma" pitchFamily="34" charset="0"/>
              </a:rPr>
              <a:t>Khi </a:t>
            </a:r>
            <a:r>
              <a:rPr lang="vi-VN" sz="4400" dirty="0">
                <a:latin typeface="Tahoma" pitchFamily="34" charset="0"/>
                <a:ea typeface="Tahoma" pitchFamily="34" charset="0"/>
                <a:cs typeface="Tahoma" pitchFamily="34" charset="0"/>
              </a:rPr>
              <a:t>vừa có kinh nguyệt, vì lúc đó khả năng sinh sản cao nhất.</a:t>
            </a:r>
          </a:p>
          <a:p>
            <a:pPr marL="0" indent="0">
              <a:lnSpc>
                <a:spcPct val="150000"/>
              </a:lnSpc>
              <a:buNone/>
            </a:pPr>
            <a:r>
              <a:rPr lang="en-US" sz="4400" dirty="0" smtClean="0">
                <a:latin typeface="Tahoma" pitchFamily="34" charset="0"/>
                <a:ea typeface="Tahoma" pitchFamily="34" charset="0"/>
                <a:cs typeface="Tahoma" pitchFamily="34" charset="0"/>
              </a:rPr>
              <a:t>B. </a:t>
            </a:r>
            <a:r>
              <a:rPr lang="vi-VN" sz="4400" dirty="0" smtClean="0">
                <a:latin typeface="Tahoma" pitchFamily="34" charset="0"/>
                <a:ea typeface="Tahoma" pitchFamily="34" charset="0"/>
                <a:cs typeface="Tahoma" pitchFamily="34" charset="0"/>
              </a:rPr>
              <a:t>Khi </a:t>
            </a:r>
            <a:r>
              <a:rPr lang="vi-VN" sz="4400" dirty="0">
                <a:latin typeface="Tahoma" pitchFamily="34" charset="0"/>
                <a:ea typeface="Tahoma" pitchFamily="34" charset="0"/>
                <a:cs typeface="Tahoma" pitchFamily="34" charset="0"/>
              </a:rPr>
              <a:t>đủ 18 tuổi, vì lúc đó cơ thể khoẻ mạnh nhất.</a:t>
            </a:r>
          </a:p>
          <a:p>
            <a:pPr marL="0" indent="0">
              <a:lnSpc>
                <a:spcPct val="150000"/>
              </a:lnSpc>
              <a:buNone/>
            </a:pPr>
            <a:r>
              <a:rPr lang="en-US" sz="4400" dirty="0" smtClean="0">
                <a:latin typeface="Tahoma" pitchFamily="34" charset="0"/>
                <a:ea typeface="Tahoma" pitchFamily="34" charset="0"/>
                <a:cs typeface="Tahoma" pitchFamily="34" charset="0"/>
              </a:rPr>
              <a:t>C. </a:t>
            </a:r>
            <a:r>
              <a:rPr lang="vi-VN" sz="4400" dirty="0" smtClean="0">
                <a:latin typeface="Tahoma" pitchFamily="34" charset="0"/>
                <a:ea typeface="Tahoma" pitchFamily="34" charset="0"/>
                <a:cs typeface="Tahoma" pitchFamily="34" charset="0"/>
              </a:rPr>
              <a:t>Từ </a:t>
            </a:r>
            <a:r>
              <a:rPr lang="vi-VN" sz="4400" dirty="0">
                <a:latin typeface="Tahoma" pitchFamily="34" charset="0"/>
                <a:ea typeface="Tahoma" pitchFamily="34" charset="0"/>
                <a:cs typeface="Tahoma" pitchFamily="34" charset="0"/>
              </a:rPr>
              <a:t>20-35 tuổi, vì lúc đó đảm bảo về sức khoẻ, kiến thức, tài chính.</a:t>
            </a:r>
          </a:p>
          <a:p>
            <a:pPr marL="0" indent="0">
              <a:lnSpc>
                <a:spcPct val="150000"/>
              </a:lnSpc>
              <a:buNone/>
            </a:pPr>
            <a:r>
              <a:rPr lang="en-US" sz="4400" dirty="0" smtClean="0">
                <a:latin typeface="Tahoma" pitchFamily="34" charset="0"/>
                <a:ea typeface="Tahoma" pitchFamily="34" charset="0"/>
                <a:cs typeface="Tahoma" pitchFamily="34" charset="0"/>
              </a:rPr>
              <a:t>D. </a:t>
            </a:r>
            <a:r>
              <a:rPr lang="vi-VN" sz="4400" dirty="0" smtClean="0">
                <a:latin typeface="Tahoma" pitchFamily="34" charset="0"/>
                <a:ea typeface="Tahoma" pitchFamily="34" charset="0"/>
                <a:cs typeface="Tahoma" pitchFamily="34" charset="0"/>
              </a:rPr>
              <a:t>Khi </a:t>
            </a:r>
            <a:r>
              <a:rPr lang="vi-VN" sz="4400" dirty="0">
                <a:latin typeface="Tahoma" pitchFamily="34" charset="0"/>
                <a:ea typeface="Tahoma" pitchFamily="34" charset="0"/>
                <a:cs typeface="Tahoma" pitchFamily="34" charset="0"/>
              </a:rPr>
              <a:t>sắp mãn kinh, vì lúc đó có nhiều thời gian rảnh rỗi.</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14248" y="5524500"/>
            <a:ext cx="609600" cy="1066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27139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xmlns:a14="http://schemas.microsoft.com/office/drawing/2010/main" xmlns:mc="http://schemas.openxmlformats.org/markup-compatibility/2006"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400" b="1" dirty="0" err="1" smtClean="0">
                <a:latin typeface="Tahoma" pitchFamily="34" charset="0"/>
                <a:ea typeface="Tahoma" pitchFamily="34" charset="0"/>
                <a:cs typeface="Tahoma" pitchFamily="34" charset="0"/>
              </a:rPr>
              <a:t>Câu</a:t>
            </a:r>
            <a:r>
              <a:rPr lang="en-US" sz="4400" b="1" dirty="0" smtClean="0">
                <a:latin typeface="Tahoma" pitchFamily="34" charset="0"/>
                <a:ea typeface="Tahoma" pitchFamily="34" charset="0"/>
                <a:cs typeface="Tahoma" pitchFamily="34" charset="0"/>
              </a:rPr>
              <a:t> 6:</a:t>
            </a:r>
            <a:r>
              <a:rPr lang="en-US" sz="4400" dirty="0" smtClean="0">
                <a:latin typeface="Tahoma" pitchFamily="34" charset="0"/>
                <a:ea typeface="Tahoma" pitchFamily="34" charset="0"/>
                <a:cs typeface="Tahoma" pitchFamily="34" charset="0"/>
              </a:rPr>
              <a:t> </a:t>
            </a:r>
            <a:r>
              <a:rPr lang="vi-VN" sz="4400" b="1" dirty="0">
                <a:latin typeface="Tahoma" pitchFamily="34" charset="0"/>
                <a:ea typeface="Tahoma" pitchFamily="34" charset="0"/>
                <a:cs typeface="Tahoma" pitchFamily="34" charset="0"/>
              </a:rPr>
              <a:t>Thời điểm đánh dấu phụ nữ bắt đầu có khả năng mang thai là:</a:t>
            </a:r>
          </a:p>
          <a:p>
            <a:pPr marL="0" indent="0">
              <a:lnSpc>
                <a:spcPct val="150000"/>
              </a:lnSpc>
              <a:buNone/>
            </a:pPr>
            <a:r>
              <a:rPr lang="en-US" sz="4400" dirty="0" smtClean="0">
                <a:latin typeface="Tahoma" pitchFamily="34" charset="0"/>
                <a:ea typeface="Tahoma" pitchFamily="34" charset="0"/>
                <a:cs typeface="Tahoma" pitchFamily="34" charset="0"/>
              </a:rPr>
              <a:t>A. </a:t>
            </a:r>
            <a:r>
              <a:rPr lang="vi-VN" sz="4400" dirty="0" smtClean="0">
                <a:latin typeface="Tahoma" pitchFamily="34" charset="0"/>
                <a:ea typeface="Tahoma" pitchFamily="34" charset="0"/>
                <a:cs typeface="Tahoma" pitchFamily="34" charset="0"/>
              </a:rPr>
              <a:t>Trên </a:t>
            </a:r>
            <a:r>
              <a:rPr lang="vi-VN" sz="4400" dirty="0">
                <a:latin typeface="Tahoma" pitchFamily="34" charset="0"/>
                <a:ea typeface="Tahoma" pitchFamily="34" charset="0"/>
                <a:cs typeface="Tahoma" pitchFamily="34" charset="0"/>
              </a:rPr>
              <a:t>18 tuổi</a:t>
            </a:r>
          </a:p>
          <a:p>
            <a:pPr marL="0" indent="0">
              <a:lnSpc>
                <a:spcPct val="150000"/>
              </a:lnSpc>
              <a:buNone/>
            </a:pPr>
            <a:r>
              <a:rPr lang="en-US" sz="4400" dirty="0" smtClean="0">
                <a:latin typeface="Tahoma" pitchFamily="34" charset="0"/>
                <a:ea typeface="Tahoma" pitchFamily="34" charset="0"/>
                <a:cs typeface="Tahoma" pitchFamily="34" charset="0"/>
              </a:rPr>
              <a:t>B. </a:t>
            </a:r>
            <a:r>
              <a:rPr lang="vi-VN" sz="4400" dirty="0" smtClean="0">
                <a:latin typeface="Tahoma" pitchFamily="34" charset="0"/>
                <a:ea typeface="Tahoma" pitchFamily="34" charset="0"/>
                <a:cs typeface="Tahoma" pitchFamily="34" charset="0"/>
              </a:rPr>
              <a:t>Lần </a:t>
            </a:r>
            <a:r>
              <a:rPr lang="vi-VN" sz="4400" dirty="0">
                <a:latin typeface="Tahoma" pitchFamily="34" charset="0"/>
                <a:ea typeface="Tahoma" pitchFamily="34" charset="0"/>
                <a:cs typeface="Tahoma" pitchFamily="34" charset="0"/>
              </a:rPr>
              <a:t>đầu tiên có kinh nguyệt</a:t>
            </a:r>
          </a:p>
          <a:p>
            <a:pPr marL="0" indent="0">
              <a:lnSpc>
                <a:spcPct val="150000"/>
              </a:lnSpc>
              <a:buNone/>
            </a:pPr>
            <a:r>
              <a:rPr lang="en-US" sz="4400" dirty="0" smtClean="0">
                <a:latin typeface="Tahoma" pitchFamily="34" charset="0"/>
                <a:ea typeface="Tahoma" pitchFamily="34" charset="0"/>
                <a:cs typeface="Tahoma" pitchFamily="34" charset="0"/>
              </a:rPr>
              <a:t>C. </a:t>
            </a:r>
            <a:r>
              <a:rPr lang="vi-VN" sz="4400" dirty="0" smtClean="0">
                <a:latin typeface="Tahoma" pitchFamily="34" charset="0"/>
                <a:ea typeface="Tahoma" pitchFamily="34" charset="0"/>
                <a:cs typeface="Tahoma" pitchFamily="34" charset="0"/>
              </a:rPr>
              <a:t>Bước </a:t>
            </a:r>
            <a:r>
              <a:rPr lang="vi-VN" sz="4400" dirty="0">
                <a:latin typeface="Tahoma" pitchFamily="34" charset="0"/>
                <a:ea typeface="Tahoma" pitchFamily="34" charset="0"/>
                <a:cs typeface="Tahoma" pitchFamily="34" charset="0"/>
              </a:rPr>
              <a:t>vào tuổi 15</a:t>
            </a:r>
          </a:p>
          <a:p>
            <a:pPr marL="0" indent="0">
              <a:lnSpc>
                <a:spcPct val="150000"/>
              </a:lnSpc>
              <a:buNone/>
            </a:pPr>
            <a:r>
              <a:rPr lang="en-US" sz="4400" dirty="0" smtClean="0">
                <a:latin typeface="Tahoma" pitchFamily="34" charset="0"/>
                <a:ea typeface="Tahoma" pitchFamily="34" charset="0"/>
                <a:cs typeface="Tahoma" pitchFamily="34" charset="0"/>
              </a:rPr>
              <a:t>D. </a:t>
            </a:r>
            <a:r>
              <a:rPr lang="vi-VN" sz="4400" dirty="0" smtClean="0">
                <a:latin typeface="Tahoma" pitchFamily="34" charset="0"/>
                <a:ea typeface="Tahoma" pitchFamily="34" charset="0"/>
                <a:cs typeface="Tahoma" pitchFamily="34" charset="0"/>
              </a:rPr>
              <a:t>Trên </a:t>
            </a:r>
            <a:r>
              <a:rPr lang="vi-VN" sz="4400" dirty="0">
                <a:latin typeface="Tahoma" pitchFamily="34" charset="0"/>
                <a:ea typeface="Tahoma" pitchFamily="34" charset="0"/>
                <a:cs typeface="Tahoma" pitchFamily="34" charset="0"/>
              </a:rPr>
              <a:t>20 tuổi</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66800" y="4914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8196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xmlns:a14="http://schemas.microsoft.com/office/drawing/2010/main" xmlns:mc="http://schemas.openxmlformats.org/markup-compatibility/2006"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400" b="1" dirty="0" err="1" smtClean="0">
                <a:latin typeface="Tahoma" pitchFamily="34" charset="0"/>
                <a:ea typeface="Tahoma" pitchFamily="34" charset="0"/>
                <a:cs typeface="Tahoma" pitchFamily="34" charset="0"/>
              </a:rPr>
              <a:t>Câu</a:t>
            </a:r>
            <a:r>
              <a:rPr lang="en-US" sz="4400" b="1" dirty="0" smtClean="0">
                <a:latin typeface="Tahoma" pitchFamily="34" charset="0"/>
                <a:ea typeface="Tahoma" pitchFamily="34" charset="0"/>
                <a:cs typeface="Tahoma" pitchFamily="34" charset="0"/>
              </a:rPr>
              <a:t> 7:</a:t>
            </a:r>
            <a:r>
              <a:rPr lang="en-US" sz="4400" dirty="0" smtClean="0">
                <a:latin typeface="Tahoma" pitchFamily="34" charset="0"/>
                <a:ea typeface="Tahoma" pitchFamily="34" charset="0"/>
                <a:cs typeface="Tahoma" pitchFamily="34" charset="0"/>
              </a:rPr>
              <a:t> </a:t>
            </a:r>
            <a:r>
              <a:rPr lang="vi-VN" sz="4400" b="1" dirty="0">
                <a:latin typeface="Tahoma" pitchFamily="34" charset="0"/>
                <a:ea typeface="Tahoma" pitchFamily="34" charset="0"/>
                <a:cs typeface="Tahoma" pitchFamily="34" charset="0"/>
              </a:rPr>
              <a:t>Nạo phá thai có thể gây ra những nguy cơ nào sau đây?</a:t>
            </a:r>
          </a:p>
          <a:p>
            <a:pPr marL="0" indent="0">
              <a:lnSpc>
                <a:spcPct val="150000"/>
              </a:lnSpc>
              <a:buNone/>
            </a:pPr>
            <a:r>
              <a:rPr lang="en-US" sz="4400" dirty="0" smtClean="0">
                <a:latin typeface="Tahoma" pitchFamily="34" charset="0"/>
                <a:ea typeface="Tahoma" pitchFamily="34" charset="0"/>
                <a:cs typeface="Tahoma" pitchFamily="34" charset="0"/>
              </a:rPr>
              <a:t>A. </a:t>
            </a:r>
            <a:r>
              <a:rPr lang="vi-VN" sz="4400" dirty="0" smtClean="0">
                <a:latin typeface="Tahoma" pitchFamily="34" charset="0"/>
                <a:ea typeface="Tahoma" pitchFamily="34" charset="0"/>
                <a:cs typeface="Tahoma" pitchFamily="34" charset="0"/>
              </a:rPr>
              <a:t>Làm </a:t>
            </a:r>
            <a:r>
              <a:rPr lang="vi-VN" sz="4400" dirty="0">
                <a:latin typeface="Tahoma" pitchFamily="34" charset="0"/>
                <a:ea typeface="Tahoma" pitchFamily="34" charset="0"/>
                <a:cs typeface="Tahoma" pitchFamily="34" charset="0"/>
              </a:rPr>
              <a:t>mỏng thành tử cung dẫn đến khó sinh con</a:t>
            </a:r>
          </a:p>
          <a:p>
            <a:pPr marL="0" indent="0">
              <a:lnSpc>
                <a:spcPct val="150000"/>
              </a:lnSpc>
              <a:buNone/>
            </a:pPr>
            <a:r>
              <a:rPr lang="en-US" sz="4400" dirty="0" smtClean="0">
                <a:latin typeface="Tahoma" pitchFamily="34" charset="0"/>
                <a:ea typeface="Tahoma" pitchFamily="34" charset="0"/>
                <a:cs typeface="Tahoma" pitchFamily="34" charset="0"/>
              </a:rPr>
              <a:t>B. </a:t>
            </a:r>
            <a:r>
              <a:rPr lang="vi-VN" sz="4400" dirty="0" smtClean="0">
                <a:latin typeface="Tahoma" pitchFamily="34" charset="0"/>
                <a:ea typeface="Tahoma" pitchFamily="34" charset="0"/>
                <a:cs typeface="Tahoma" pitchFamily="34" charset="0"/>
              </a:rPr>
              <a:t>Ảnh </a:t>
            </a:r>
            <a:r>
              <a:rPr lang="vi-VN" sz="4400" dirty="0">
                <a:latin typeface="Tahoma" pitchFamily="34" charset="0"/>
                <a:ea typeface="Tahoma" pitchFamily="34" charset="0"/>
                <a:cs typeface="Tahoma" pitchFamily="34" charset="0"/>
              </a:rPr>
              <a:t>hưởng đến thể chất và tâm lý của người mẹ</a:t>
            </a:r>
          </a:p>
          <a:p>
            <a:pPr marL="0" indent="0">
              <a:lnSpc>
                <a:spcPct val="150000"/>
              </a:lnSpc>
              <a:buNone/>
            </a:pPr>
            <a:r>
              <a:rPr lang="en-US" sz="4400" dirty="0" smtClean="0">
                <a:latin typeface="Tahoma" pitchFamily="34" charset="0"/>
                <a:ea typeface="Tahoma" pitchFamily="34" charset="0"/>
                <a:cs typeface="Tahoma" pitchFamily="34" charset="0"/>
              </a:rPr>
              <a:t>C. </a:t>
            </a:r>
            <a:r>
              <a:rPr lang="vi-VN" sz="4400" dirty="0" smtClean="0">
                <a:latin typeface="Tahoma" pitchFamily="34" charset="0"/>
                <a:ea typeface="Tahoma" pitchFamily="34" charset="0"/>
                <a:cs typeface="Tahoma" pitchFamily="34" charset="0"/>
              </a:rPr>
              <a:t>Có </a:t>
            </a:r>
            <a:r>
              <a:rPr lang="vi-VN" sz="4400" dirty="0">
                <a:latin typeface="Tahoma" pitchFamily="34" charset="0"/>
                <a:ea typeface="Tahoma" pitchFamily="34" charset="0"/>
                <a:cs typeface="Tahoma" pitchFamily="34" charset="0"/>
              </a:rPr>
              <a:t>thể gây sẹo ở tử chung, thậm chí gây vô sinh thứ phát</a:t>
            </a:r>
          </a:p>
          <a:p>
            <a:pPr marL="0" indent="0">
              <a:lnSpc>
                <a:spcPct val="150000"/>
              </a:lnSpc>
              <a:buNone/>
            </a:pPr>
            <a:r>
              <a:rPr lang="en-US" sz="4400" dirty="0" smtClean="0">
                <a:latin typeface="Tahoma" pitchFamily="34" charset="0"/>
                <a:ea typeface="Tahoma" pitchFamily="34" charset="0"/>
                <a:cs typeface="Tahoma" pitchFamily="34" charset="0"/>
              </a:rPr>
              <a:t>D. </a:t>
            </a:r>
            <a:r>
              <a:rPr lang="vi-VN" sz="4400" dirty="0" smtClean="0">
                <a:latin typeface="Tahoma" pitchFamily="34" charset="0"/>
                <a:ea typeface="Tahoma" pitchFamily="34" charset="0"/>
                <a:cs typeface="Tahoma" pitchFamily="34" charset="0"/>
              </a:rPr>
              <a:t>Tất </a:t>
            </a:r>
            <a:r>
              <a:rPr lang="vi-VN" sz="4400" dirty="0">
                <a:latin typeface="Tahoma" pitchFamily="34" charset="0"/>
                <a:ea typeface="Tahoma" pitchFamily="34" charset="0"/>
                <a:cs typeface="Tahoma" pitchFamily="34" charset="0"/>
              </a:rPr>
              <a:t>cả các phương án trên đều có thể xảy ra</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7353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85305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xmlns:a14="http://schemas.microsoft.com/office/drawing/2010/main" xmlns:mc="http://schemas.openxmlformats.org/markup-compatibility/2006" id="{223B2CBD-39A8-12B2-DC30-48741F8AF1F1}"/>
              </a:ext>
            </a:extLst>
          </p:cNvPr>
          <p:cNvSpPr>
            <a:spLocks noGrp="1"/>
          </p:cNvSpPr>
          <p:nvPr>
            <p:ph idx="1"/>
          </p:nvPr>
        </p:nvSpPr>
        <p:spPr>
          <a:xfrm>
            <a:off x="1066800" y="1257300"/>
            <a:ext cx="16459200" cy="6527007"/>
          </a:xfrm>
        </p:spPr>
        <p:txBody>
          <a:bodyPr>
            <a:noAutofit/>
          </a:bodyPr>
          <a:lstStyle/>
          <a:p>
            <a:pPr marL="0" indent="0">
              <a:lnSpc>
                <a:spcPct val="150000"/>
              </a:lnSpc>
              <a:buNone/>
            </a:pPr>
            <a:r>
              <a:rPr lang="en-US" sz="4400" b="1" dirty="0" err="1" smtClean="0">
                <a:latin typeface="Tahoma" pitchFamily="34" charset="0"/>
                <a:ea typeface="Tahoma" pitchFamily="34" charset="0"/>
                <a:cs typeface="Tahoma" pitchFamily="34" charset="0"/>
              </a:rPr>
              <a:t>Câu</a:t>
            </a:r>
            <a:r>
              <a:rPr lang="en-US" sz="4400" b="1" dirty="0" smtClean="0">
                <a:latin typeface="Tahoma" pitchFamily="34" charset="0"/>
                <a:ea typeface="Tahoma" pitchFamily="34" charset="0"/>
                <a:cs typeface="Tahoma" pitchFamily="34" charset="0"/>
              </a:rPr>
              <a:t> 8:</a:t>
            </a:r>
            <a:r>
              <a:rPr lang="en-US" sz="4400" dirty="0" smtClean="0">
                <a:latin typeface="Tahoma" pitchFamily="34" charset="0"/>
                <a:ea typeface="Tahoma" pitchFamily="34" charset="0"/>
                <a:cs typeface="Tahoma" pitchFamily="34" charset="0"/>
              </a:rPr>
              <a:t> </a:t>
            </a:r>
            <a:r>
              <a:rPr lang="vi-VN" sz="4400" b="1" dirty="0">
                <a:latin typeface="Tahoma" pitchFamily="34" charset="0"/>
                <a:ea typeface="Tahoma" pitchFamily="34" charset="0"/>
                <a:cs typeface="Tahoma" pitchFamily="34" charset="0"/>
              </a:rPr>
              <a:t>Cần làm gì để tránh mang thai ngoài ý muốn ở tuổi vị thành niên?</a:t>
            </a:r>
          </a:p>
          <a:p>
            <a:pPr marL="0" indent="0">
              <a:lnSpc>
                <a:spcPct val="150000"/>
              </a:lnSpc>
              <a:buNone/>
            </a:pPr>
            <a:r>
              <a:rPr lang="en-US" sz="4400" dirty="0" smtClean="0">
                <a:latin typeface="Tahoma" pitchFamily="34" charset="0"/>
                <a:ea typeface="Tahoma" pitchFamily="34" charset="0"/>
                <a:cs typeface="Tahoma" pitchFamily="34" charset="0"/>
              </a:rPr>
              <a:t>A. </a:t>
            </a:r>
            <a:r>
              <a:rPr lang="vi-VN" sz="4400" dirty="0" smtClean="0">
                <a:latin typeface="Tahoma" pitchFamily="34" charset="0"/>
                <a:ea typeface="Tahoma" pitchFamily="34" charset="0"/>
                <a:cs typeface="Tahoma" pitchFamily="34" charset="0"/>
              </a:rPr>
              <a:t>Không </a:t>
            </a:r>
            <a:r>
              <a:rPr lang="vi-VN" sz="4400" dirty="0">
                <a:latin typeface="Tahoma" pitchFamily="34" charset="0"/>
                <a:ea typeface="Tahoma" pitchFamily="34" charset="0"/>
                <a:cs typeface="Tahoma" pitchFamily="34" charset="0"/>
              </a:rPr>
              <a:t>quan hệ tình dục</a:t>
            </a:r>
          </a:p>
          <a:p>
            <a:pPr marL="0" indent="0">
              <a:lnSpc>
                <a:spcPct val="150000"/>
              </a:lnSpc>
              <a:buNone/>
            </a:pPr>
            <a:r>
              <a:rPr lang="en-US" sz="4400" dirty="0" smtClean="0">
                <a:latin typeface="Tahoma" pitchFamily="34" charset="0"/>
                <a:ea typeface="Tahoma" pitchFamily="34" charset="0"/>
                <a:cs typeface="Tahoma" pitchFamily="34" charset="0"/>
              </a:rPr>
              <a:t>B. </a:t>
            </a:r>
            <a:r>
              <a:rPr lang="vi-VN" sz="4400" dirty="0" smtClean="0">
                <a:latin typeface="Tahoma" pitchFamily="34" charset="0"/>
                <a:ea typeface="Tahoma" pitchFamily="34" charset="0"/>
                <a:cs typeface="Tahoma" pitchFamily="34" charset="0"/>
              </a:rPr>
              <a:t>Có </a:t>
            </a:r>
            <a:r>
              <a:rPr lang="vi-VN" sz="4400" dirty="0">
                <a:latin typeface="Tahoma" pitchFamily="34" charset="0"/>
                <a:ea typeface="Tahoma" pitchFamily="34" charset="0"/>
                <a:cs typeface="Tahoma" pitchFamily="34" charset="0"/>
              </a:rPr>
              <a:t>hiểu biết về kiến thức phòng tránh thai</a:t>
            </a:r>
          </a:p>
          <a:p>
            <a:pPr marL="0" indent="0">
              <a:lnSpc>
                <a:spcPct val="150000"/>
              </a:lnSpc>
              <a:buNone/>
            </a:pPr>
            <a:r>
              <a:rPr lang="en-US" sz="4400" dirty="0" smtClean="0">
                <a:latin typeface="Tahoma" pitchFamily="34" charset="0"/>
                <a:ea typeface="Tahoma" pitchFamily="34" charset="0"/>
                <a:cs typeface="Tahoma" pitchFamily="34" charset="0"/>
              </a:rPr>
              <a:t>C. </a:t>
            </a:r>
            <a:r>
              <a:rPr lang="vi-VN" sz="4400" dirty="0" smtClean="0">
                <a:latin typeface="Tahoma" pitchFamily="34" charset="0"/>
                <a:ea typeface="Tahoma" pitchFamily="34" charset="0"/>
                <a:cs typeface="Tahoma" pitchFamily="34" charset="0"/>
              </a:rPr>
              <a:t>Sử </a:t>
            </a:r>
            <a:r>
              <a:rPr lang="vi-VN" sz="4400" dirty="0">
                <a:latin typeface="Tahoma" pitchFamily="34" charset="0"/>
                <a:ea typeface="Tahoma" pitchFamily="34" charset="0"/>
                <a:cs typeface="Tahoma" pitchFamily="34" charset="0"/>
              </a:rPr>
              <a:t>dụng các biện pháp tránh thai dân gian</a:t>
            </a:r>
          </a:p>
          <a:p>
            <a:pPr marL="0" indent="0">
              <a:lnSpc>
                <a:spcPct val="150000"/>
              </a:lnSpc>
              <a:buNone/>
            </a:pPr>
            <a:r>
              <a:rPr lang="en-US" sz="4400" dirty="0" smtClean="0">
                <a:latin typeface="Tahoma" pitchFamily="34" charset="0"/>
                <a:ea typeface="Tahoma" pitchFamily="34" charset="0"/>
                <a:cs typeface="Tahoma" pitchFamily="34" charset="0"/>
              </a:rPr>
              <a:t>D. </a:t>
            </a:r>
            <a:r>
              <a:rPr lang="vi-VN" sz="4400" dirty="0" smtClean="0">
                <a:latin typeface="Tahoma" pitchFamily="34" charset="0"/>
                <a:ea typeface="Tahoma" pitchFamily="34" charset="0"/>
                <a:cs typeface="Tahoma" pitchFamily="34" charset="0"/>
              </a:rPr>
              <a:t>Sử </a:t>
            </a:r>
            <a:r>
              <a:rPr lang="vi-VN" sz="4400" dirty="0">
                <a:latin typeface="Tahoma" pitchFamily="34" charset="0"/>
                <a:ea typeface="Tahoma" pitchFamily="34" charset="0"/>
                <a:cs typeface="Tahoma" pitchFamily="34" charset="0"/>
              </a:rPr>
              <a:t>dụng các biện pháp tránh thai an toàn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7353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92917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xmlns:a14="http://schemas.microsoft.com/office/drawing/2010/main" xmlns:mc="http://schemas.openxmlformats.org/markup-compatibility/2006"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400" b="1" dirty="0" err="1" smtClean="0">
                <a:latin typeface="Tahoma" pitchFamily="34" charset="0"/>
                <a:ea typeface="Tahoma" pitchFamily="34" charset="0"/>
                <a:cs typeface="Tahoma" pitchFamily="34" charset="0"/>
              </a:rPr>
              <a:t>Câu</a:t>
            </a:r>
            <a:r>
              <a:rPr lang="en-US" sz="4400" b="1" dirty="0" smtClean="0">
                <a:latin typeface="Tahoma" pitchFamily="34" charset="0"/>
                <a:ea typeface="Tahoma" pitchFamily="34" charset="0"/>
                <a:cs typeface="Tahoma" pitchFamily="34" charset="0"/>
              </a:rPr>
              <a:t> 9:</a:t>
            </a:r>
            <a:r>
              <a:rPr lang="en-US" sz="4400" dirty="0" smtClean="0">
                <a:latin typeface="Tahoma" pitchFamily="34" charset="0"/>
                <a:ea typeface="Tahoma" pitchFamily="34" charset="0"/>
                <a:cs typeface="Tahoma" pitchFamily="34" charset="0"/>
              </a:rPr>
              <a:t> </a:t>
            </a:r>
            <a:r>
              <a:rPr lang="vi-VN" sz="4400" b="1" dirty="0">
                <a:latin typeface="Tahoma" pitchFamily="34" charset="0"/>
                <a:ea typeface="Tahoma" pitchFamily="34" charset="0"/>
                <a:cs typeface="Tahoma" pitchFamily="34" charset="0"/>
              </a:rPr>
              <a:t>Đối tượng nào cần phòng tránh thai?</a:t>
            </a:r>
          </a:p>
          <a:p>
            <a:pPr marL="0" indent="0">
              <a:lnSpc>
                <a:spcPct val="150000"/>
              </a:lnSpc>
              <a:buNone/>
            </a:pPr>
            <a:r>
              <a:rPr lang="en-US" sz="4400" dirty="0" smtClean="0">
                <a:latin typeface="Tahoma" pitchFamily="34" charset="0"/>
                <a:ea typeface="Tahoma" pitchFamily="34" charset="0"/>
                <a:cs typeface="Tahoma" pitchFamily="34" charset="0"/>
              </a:rPr>
              <a:t>A. </a:t>
            </a:r>
            <a:r>
              <a:rPr lang="vi-VN" sz="4400" dirty="0" smtClean="0">
                <a:latin typeface="Tahoma" pitchFamily="34" charset="0"/>
                <a:ea typeface="Tahoma" pitchFamily="34" charset="0"/>
                <a:cs typeface="Tahoma" pitchFamily="34" charset="0"/>
              </a:rPr>
              <a:t>Phụ </a:t>
            </a:r>
            <a:r>
              <a:rPr lang="vi-VN" sz="4400" dirty="0">
                <a:latin typeface="Tahoma" pitchFamily="34" charset="0"/>
                <a:ea typeface="Tahoma" pitchFamily="34" charset="0"/>
                <a:cs typeface="Tahoma" pitchFamily="34" charset="0"/>
              </a:rPr>
              <a:t>nữ trong độ tuổi sinh sản</a:t>
            </a:r>
          </a:p>
          <a:p>
            <a:pPr marL="0" indent="0">
              <a:lnSpc>
                <a:spcPct val="150000"/>
              </a:lnSpc>
              <a:buNone/>
            </a:pPr>
            <a:r>
              <a:rPr lang="en-US" sz="4400" dirty="0" smtClean="0">
                <a:latin typeface="Tahoma" pitchFamily="34" charset="0"/>
                <a:ea typeface="Tahoma" pitchFamily="34" charset="0"/>
                <a:cs typeface="Tahoma" pitchFamily="34" charset="0"/>
              </a:rPr>
              <a:t>B. </a:t>
            </a:r>
            <a:r>
              <a:rPr lang="vi-VN" sz="4400" dirty="0" smtClean="0">
                <a:latin typeface="Tahoma" pitchFamily="34" charset="0"/>
                <a:ea typeface="Tahoma" pitchFamily="34" charset="0"/>
                <a:cs typeface="Tahoma" pitchFamily="34" charset="0"/>
              </a:rPr>
              <a:t>Đàn </a:t>
            </a:r>
            <a:r>
              <a:rPr lang="vi-VN" sz="4400" dirty="0">
                <a:latin typeface="Tahoma" pitchFamily="34" charset="0"/>
                <a:ea typeface="Tahoma" pitchFamily="34" charset="0"/>
                <a:cs typeface="Tahoma" pitchFamily="34" charset="0"/>
              </a:rPr>
              <a:t>ông trong đội tuổi sinh sản</a:t>
            </a:r>
          </a:p>
          <a:p>
            <a:pPr marL="0" indent="0">
              <a:lnSpc>
                <a:spcPct val="150000"/>
              </a:lnSpc>
              <a:buNone/>
            </a:pPr>
            <a:r>
              <a:rPr lang="en-US" sz="4400" dirty="0" smtClean="0">
                <a:latin typeface="Tahoma" pitchFamily="34" charset="0"/>
                <a:ea typeface="Tahoma" pitchFamily="34" charset="0"/>
                <a:cs typeface="Tahoma" pitchFamily="34" charset="0"/>
              </a:rPr>
              <a:t>C. </a:t>
            </a:r>
            <a:r>
              <a:rPr lang="vi-VN" sz="4400" dirty="0" smtClean="0">
                <a:latin typeface="Tahoma" pitchFamily="34" charset="0"/>
                <a:ea typeface="Tahoma" pitchFamily="34" charset="0"/>
                <a:cs typeface="Tahoma" pitchFamily="34" charset="0"/>
              </a:rPr>
              <a:t>Trẻ </a:t>
            </a:r>
            <a:r>
              <a:rPr lang="vi-VN" sz="4400" dirty="0">
                <a:latin typeface="Tahoma" pitchFamily="34" charset="0"/>
                <a:ea typeface="Tahoma" pitchFamily="34" charset="0"/>
                <a:cs typeface="Tahoma" pitchFamily="34" charset="0"/>
              </a:rPr>
              <a:t>vị thành niên</a:t>
            </a:r>
          </a:p>
          <a:p>
            <a:pPr marL="0" indent="0">
              <a:lnSpc>
                <a:spcPct val="150000"/>
              </a:lnSpc>
              <a:buNone/>
            </a:pPr>
            <a:r>
              <a:rPr lang="en-US" sz="4400" dirty="0" smtClean="0">
                <a:latin typeface="Tahoma" pitchFamily="34" charset="0"/>
                <a:ea typeface="Tahoma" pitchFamily="34" charset="0"/>
                <a:cs typeface="Tahoma" pitchFamily="34" charset="0"/>
              </a:rPr>
              <a:t>D. </a:t>
            </a:r>
            <a:r>
              <a:rPr lang="vi-VN" sz="4400" dirty="0" smtClean="0">
                <a:latin typeface="Tahoma" pitchFamily="34" charset="0"/>
                <a:ea typeface="Tahoma" pitchFamily="34" charset="0"/>
                <a:cs typeface="Tahoma" pitchFamily="34" charset="0"/>
              </a:rPr>
              <a:t>Tất </a:t>
            </a:r>
            <a:r>
              <a:rPr lang="vi-VN" sz="4400" dirty="0">
                <a:latin typeface="Tahoma" pitchFamily="34" charset="0"/>
                <a:ea typeface="Tahoma" pitchFamily="34" charset="0"/>
                <a:cs typeface="Tahoma" pitchFamily="34" charset="0"/>
              </a:rPr>
              <a:t>cả mọi người trong độ tuổi sinh sản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6210300"/>
            <a:ext cx="609600" cy="762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65411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sp>
        <p:nvSpPr>
          <p:cNvPr id="32" name="文本框 31"/>
          <p:cNvSpPr txBox="1"/>
          <p:nvPr/>
        </p:nvSpPr>
        <p:spPr>
          <a:xfrm>
            <a:off x="3556464" y="3365794"/>
            <a:ext cx="697627" cy="1200329"/>
          </a:xfrm>
          <a:prstGeom prst="rect">
            <a:avLst/>
          </a:prstGeom>
          <a:noFill/>
        </p:spPr>
        <p:txBody>
          <a:bodyPr wrap="none" rtlCol="0">
            <a:spAutoFit/>
          </a:bodyPr>
          <a:lstStyle/>
          <a:p>
            <a:pPr defTabSz="1371600"/>
            <a:r>
              <a:rPr lang="en-US" altLang="zh-CN" sz="7200" b="1" dirty="0">
                <a:solidFill>
                  <a:srgbClr val="FF0000"/>
                </a:solidFill>
                <a:effectLst>
                  <a:outerShdw blurRad="38100" dist="38100" dir="2700000" algn="tl">
                    <a:srgbClr val="000000">
                      <a:alpha val="43137"/>
                    </a:srgbClr>
                  </a:outerShdw>
                </a:effectLst>
                <a:latin typeface="Arial" pitchFamily="34" charset="0"/>
                <a:ea typeface="微软雅黑" panose="020B0503020204020204" pitchFamily="34" charset="-122"/>
                <a:cs typeface="Arial" pitchFamily="34" charset="0"/>
              </a:rPr>
              <a:t>I.</a:t>
            </a:r>
            <a:endParaRPr lang="zh-CN" altLang="en-US" sz="7200" b="1" dirty="0">
              <a:solidFill>
                <a:srgbClr val="FF0000"/>
              </a:solidFill>
              <a:effectLst>
                <a:outerShdw blurRad="38100" dist="38100" dir="2700000" algn="tl">
                  <a:srgbClr val="000000">
                    <a:alpha val="43137"/>
                  </a:srgbClr>
                </a:outerShdw>
              </a:effectLst>
              <a:latin typeface="Arial" pitchFamily="34" charset="0"/>
              <a:ea typeface="微软雅黑" panose="020B0503020204020204" pitchFamily="34" charset="-122"/>
              <a:cs typeface="Arial" pitchFamily="34" charset="0"/>
            </a:endParaRPr>
          </a:p>
        </p:txBody>
      </p:sp>
      <p:sp>
        <p:nvSpPr>
          <p:cNvPr id="33" name="文本框 32"/>
          <p:cNvSpPr txBox="1"/>
          <p:nvPr/>
        </p:nvSpPr>
        <p:spPr>
          <a:xfrm>
            <a:off x="5562600" y="3279049"/>
            <a:ext cx="5673348" cy="1200329"/>
          </a:xfrm>
          <a:prstGeom prst="rect">
            <a:avLst/>
          </a:prstGeom>
          <a:solidFill>
            <a:schemeClr val="accent4">
              <a:lumMod val="40000"/>
              <a:lumOff val="60000"/>
            </a:schemeClr>
          </a:solidFill>
        </p:spPr>
        <p:txBody>
          <a:bodyPr wrap="none" rtlCol="0">
            <a:spAutoFit/>
          </a:bodyPr>
          <a:lstStyle/>
          <a:p>
            <a:pPr defTabSz="1371600"/>
            <a:r>
              <a:rPr lang="en-US" altLang="zh-CN" sz="7200" b="1" dirty="0" err="1">
                <a:solidFill>
                  <a:srgbClr val="FF0000"/>
                </a:solidFill>
                <a:latin typeface="Arial" pitchFamily="34" charset="0"/>
                <a:ea typeface="幼圆" panose="02010509060101010101" pitchFamily="49" charset="-122"/>
                <a:cs typeface="Arial" pitchFamily="34" charset="0"/>
              </a:rPr>
              <a:t>Hệ</a:t>
            </a:r>
            <a:r>
              <a:rPr lang="en-US" altLang="zh-CN" sz="7200" b="1" dirty="0">
                <a:solidFill>
                  <a:srgbClr val="FF0000"/>
                </a:solidFill>
                <a:latin typeface="Arial" pitchFamily="34" charset="0"/>
                <a:ea typeface="幼圆" panose="02010509060101010101" pitchFamily="49" charset="-122"/>
                <a:cs typeface="Arial" pitchFamily="34" charset="0"/>
              </a:rPr>
              <a:t> </a:t>
            </a:r>
            <a:r>
              <a:rPr lang="en-US" altLang="zh-CN" sz="7200" b="1" dirty="0" err="1">
                <a:solidFill>
                  <a:srgbClr val="FF0000"/>
                </a:solidFill>
                <a:latin typeface="Arial" pitchFamily="34" charset="0"/>
                <a:ea typeface="幼圆" panose="02010509060101010101" pitchFamily="49" charset="-122"/>
                <a:cs typeface="Arial" pitchFamily="34" charset="0"/>
              </a:rPr>
              <a:t>sinh</a:t>
            </a:r>
            <a:r>
              <a:rPr lang="en-US" altLang="zh-CN" sz="7200" b="1" dirty="0">
                <a:solidFill>
                  <a:srgbClr val="FF0000"/>
                </a:solidFill>
                <a:latin typeface="Arial" pitchFamily="34" charset="0"/>
                <a:ea typeface="幼圆" panose="02010509060101010101" pitchFamily="49" charset="-122"/>
                <a:cs typeface="Arial" pitchFamily="34" charset="0"/>
              </a:rPr>
              <a:t> </a:t>
            </a:r>
            <a:r>
              <a:rPr lang="en-US" altLang="zh-CN" sz="7200" b="1" dirty="0" err="1">
                <a:solidFill>
                  <a:srgbClr val="FF0000"/>
                </a:solidFill>
                <a:latin typeface="Arial" pitchFamily="34" charset="0"/>
                <a:ea typeface="幼圆" panose="02010509060101010101" pitchFamily="49" charset="-122"/>
                <a:cs typeface="Arial" pitchFamily="34" charset="0"/>
              </a:rPr>
              <a:t>dục</a:t>
            </a:r>
            <a:r>
              <a:rPr lang="en-US" altLang="zh-CN" sz="7200" b="1" dirty="0">
                <a:solidFill>
                  <a:srgbClr val="FF0000"/>
                </a:solidFill>
                <a:latin typeface="Arial" pitchFamily="34" charset="0"/>
                <a:ea typeface="幼圆" panose="02010509060101010101" pitchFamily="49" charset="-122"/>
                <a:cs typeface="Arial" pitchFamily="34" charset="0"/>
              </a:rPr>
              <a:t> </a:t>
            </a:r>
          </a:p>
        </p:txBody>
      </p:sp>
    </p:spTree>
    <p:extLst>
      <p:ext uri="{BB962C8B-B14F-4D97-AF65-F5344CB8AC3E}">
        <p14:creationId xmlns:p14="http://schemas.microsoft.com/office/powerpoint/2010/main" val="15027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xmlns:a14="http://schemas.microsoft.com/office/drawing/2010/main" xmlns:mc="http://schemas.openxmlformats.org/markup-compatibility/2006" id="{223B2CBD-39A8-12B2-DC30-48741F8AF1F1}"/>
              </a:ext>
            </a:extLst>
          </p:cNvPr>
          <p:cNvSpPr>
            <a:spLocks noGrp="1"/>
          </p:cNvSpPr>
          <p:nvPr>
            <p:ph idx="1"/>
          </p:nvPr>
        </p:nvSpPr>
        <p:spPr>
          <a:xfrm>
            <a:off x="1021080" y="806586"/>
            <a:ext cx="16459200" cy="6527007"/>
          </a:xfrm>
        </p:spPr>
        <p:txBody>
          <a:bodyPr>
            <a:noAutofit/>
          </a:bodyPr>
          <a:lstStyle/>
          <a:p>
            <a:pPr marL="0" indent="0">
              <a:lnSpc>
                <a:spcPct val="150000"/>
              </a:lnSpc>
              <a:buNone/>
            </a:pPr>
            <a:r>
              <a:rPr lang="en-US" sz="4400" b="1" dirty="0" err="1" smtClean="0">
                <a:latin typeface="Tahoma" pitchFamily="34" charset="0"/>
                <a:ea typeface="Tahoma" pitchFamily="34" charset="0"/>
                <a:cs typeface="Tahoma" pitchFamily="34" charset="0"/>
              </a:rPr>
              <a:t>Câu</a:t>
            </a:r>
            <a:r>
              <a:rPr lang="en-US" sz="4400" b="1" dirty="0" smtClean="0">
                <a:latin typeface="Tahoma" pitchFamily="34" charset="0"/>
                <a:ea typeface="Tahoma" pitchFamily="34" charset="0"/>
                <a:cs typeface="Tahoma" pitchFamily="34" charset="0"/>
              </a:rPr>
              <a:t> 10:</a:t>
            </a:r>
            <a:r>
              <a:rPr lang="en-US" sz="4400" dirty="0" smtClean="0">
                <a:latin typeface="Tahoma" pitchFamily="34" charset="0"/>
                <a:ea typeface="Tahoma" pitchFamily="34" charset="0"/>
                <a:cs typeface="Tahoma" pitchFamily="34" charset="0"/>
              </a:rPr>
              <a:t> </a:t>
            </a:r>
            <a:r>
              <a:rPr lang="vi-VN" sz="4400" b="1" dirty="0">
                <a:latin typeface="Tahoma" pitchFamily="34" charset="0"/>
                <a:ea typeface="Tahoma" pitchFamily="34" charset="0"/>
                <a:cs typeface="Tahoma" pitchFamily="34" charset="0"/>
              </a:rPr>
              <a:t>Muốn phòng tránh thai, cần nắm vững các nguyên tắc nào dưới đây</a:t>
            </a:r>
            <a:r>
              <a:rPr lang="vi-VN" sz="4400" b="1" dirty="0" smtClean="0">
                <a:latin typeface="Tahoma" pitchFamily="34" charset="0"/>
                <a:ea typeface="Tahoma" pitchFamily="34" charset="0"/>
                <a:cs typeface="Tahoma" pitchFamily="34" charset="0"/>
              </a:rPr>
              <a:t>?</a:t>
            </a:r>
            <a:endParaRPr lang="vi-VN" sz="4400" dirty="0">
              <a:latin typeface="Tahoma" pitchFamily="34" charset="0"/>
              <a:ea typeface="Tahoma" pitchFamily="34" charset="0"/>
              <a:cs typeface="Tahoma" pitchFamily="34" charset="0"/>
            </a:endParaRPr>
          </a:p>
          <a:p>
            <a:pPr marL="0" indent="0">
              <a:lnSpc>
                <a:spcPct val="150000"/>
              </a:lnSpc>
              <a:buNone/>
            </a:pPr>
            <a:r>
              <a:rPr lang="en-US" sz="4400" dirty="0" smtClean="0">
                <a:latin typeface="Tahoma" pitchFamily="34" charset="0"/>
                <a:ea typeface="Tahoma" pitchFamily="34" charset="0"/>
                <a:cs typeface="Tahoma" pitchFamily="34" charset="0"/>
              </a:rPr>
              <a:t>A. </a:t>
            </a:r>
            <a:r>
              <a:rPr lang="vi-VN" sz="4400" dirty="0" smtClean="0">
                <a:latin typeface="Tahoma" pitchFamily="34" charset="0"/>
                <a:ea typeface="Tahoma" pitchFamily="34" charset="0"/>
                <a:cs typeface="Tahoma" pitchFamily="34" charset="0"/>
              </a:rPr>
              <a:t>Ngăn </a:t>
            </a:r>
            <a:r>
              <a:rPr lang="vi-VN" sz="4400" dirty="0">
                <a:latin typeface="Tahoma" pitchFamily="34" charset="0"/>
                <a:ea typeface="Tahoma" pitchFamily="34" charset="0"/>
                <a:cs typeface="Tahoma" pitchFamily="34" charset="0"/>
              </a:rPr>
              <a:t>không cho trứng rụng</a:t>
            </a:r>
          </a:p>
          <a:p>
            <a:pPr marL="0" indent="0">
              <a:lnSpc>
                <a:spcPct val="150000"/>
              </a:lnSpc>
              <a:buNone/>
            </a:pPr>
            <a:r>
              <a:rPr lang="en-US" sz="4400" dirty="0" smtClean="0">
                <a:latin typeface="Tahoma" pitchFamily="34" charset="0"/>
                <a:ea typeface="Tahoma" pitchFamily="34" charset="0"/>
                <a:cs typeface="Tahoma" pitchFamily="34" charset="0"/>
              </a:rPr>
              <a:t>B. </a:t>
            </a:r>
            <a:r>
              <a:rPr lang="vi-VN" sz="4400" dirty="0" smtClean="0">
                <a:latin typeface="Tahoma" pitchFamily="34" charset="0"/>
                <a:ea typeface="Tahoma" pitchFamily="34" charset="0"/>
                <a:cs typeface="Tahoma" pitchFamily="34" charset="0"/>
              </a:rPr>
              <a:t>Tránh </a:t>
            </a:r>
            <a:r>
              <a:rPr lang="vi-VN" sz="4400" dirty="0">
                <a:latin typeface="Tahoma" pitchFamily="34" charset="0"/>
                <a:ea typeface="Tahoma" pitchFamily="34" charset="0"/>
                <a:cs typeface="Tahoma" pitchFamily="34" charset="0"/>
              </a:rPr>
              <a:t>để tinh trùng gặp trứng</a:t>
            </a:r>
          </a:p>
          <a:p>
            <a:pPr marL="0" indent="0">
              <a:lnSpc>
                <a:spcPct val="150000"/>
              </a:lnSpc>
              <a:buNone/>
            </a:pPr>
            <a:r>
              <a:rPr lang="en-US" sz="4400" dirty="0" smtClean="0">
                <a:latin typeface="Tahoma" pitchFamily="34" charset="0"/>
                <a:ea typeface="Tahoma" pitchFamily="34" charset="0"/>
                <a:cs typeface="Tahoma" pitchFamily="34" charset="0"/>
              </a:rPr>
              <a:t>C. </a:t>
            </a:r>
            <a:r>
              <a:rPr lang="vi-VN" sz="4400" dirty="0" smtClean="0">
                <a:latin typeface="Tahoma" pitchFamily="34" charset="0"/>
                <a:ea typeface="Tahoma" pitchFamily="34" charset="0"/>
                <a:cs typeface="Tahoma" pitchFamily="34" charset="0"/>
              </a:rPr>
              <a:t>Chống </a:t>
            </a:r>
            <a:r>
              <a:rPr lang="vi-VN" sz="4400" dirty="0">
                <a:latin typeface="Tahoma" pitchFamily="34" charset="0"/>
                <a:ea typeface="Tahoma" pitchFamily="34" charset="0"/>
                <a:cs typeface="Tahoma" pitchFamily="34" charset="0"/>
              </a:rPr>
              <a:t>sự làm tổ của trứng</a:t>
            </a:r>
          </a:p>
          <a:p>
            <a:pPr marL="0" indent="0">
              <a:lnSpc>
                <a:spcPct val="150000"/>
              </a:lnSpc>
              <a:buNone/>
            </a:pPr>
            <a:r>
              <a:rPr lang="en-US" sz="4400" dirty="0" smtClean="0">
                <a:latin typeface="Tahoma" pitchFamily="34" charset="0"/>
                <a:ea typeface="Tahoma" pitchFamily="34" charset="0"/>
                <a:cs typeface="Tahoma" pitchFamily="34" charset="0"/>
              </a:rPr>
              <a:t>D. </a:t>
            </a:r>
            <a:r>
              <a:rPr lang="vi-VN" sz="4400" dirty="0" smtClean="0">
                <a:latin typeface="Tahoma" pitchFamily="34" charset="0"/>
                <a:ea typeface="Tahoma" pitchFamily="34" charset="0"/>
                <a:cs typeface="Tahoma" pitchFamily="34" charset="0"/>
              </a:rPr>
              <a:t>Cả </a:t>
            </a:r>
            <a:r>
              <a:rPr lang="vi-VN" sz="4400" dirty="0">
                <a:latin typeface="Tahoma" pitchFamily="34" charset="0"/>
                <a:ea typeface="Tahoma" pitchFamily="34" charset="0"/>
                <a:cs typeface="Tahoma" pitchFamily="34" charset="0"/>
              </a:rPr>
              <a:t>ba phương án trên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6708228"/>
            <a:ext cx="609600" cy="9144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90029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266700"/>
            <a:ext cx="15773400" cy="1988345"/>
          </a:xfrm>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Sơ đồ tư duy Khoa học tự nhiên 8 Kết nối tri thức Bài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0498"/>
            <a:ext cx="17602200" cy="871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6723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2795"/>
            <a:ext cx="18288000" cy="102842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94860" y="205740"/>
            <a:ext cx="9079992" cy="1536192"/>
          </a:xfrm>
          <a:prstGeom prst="rect">
            <a:avLst/>
          </a:prstGeom>
          <a:solidFill>
            <a:schemeClr val="bg1">
              <a:lumMod val="8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spcCol="0" rtlCol="0" anchor="ctr"/>
          <a:lstStyle/>
          <a:p>
            <a:pPr algn="ctr"/>
            <a:r>
              <a:rPr lang="en-US" sz="8000" b="1" dirty="0" smtClean="0">
                <a:solidFill>
                  <a:srgbClr val="C00000"/>
                </a:solidFill>
                <a:latin typeface="Tahoma" pitchFamily="34" charset="0"/>
                <a:ea typeface="Tahoma" pitchFamily="34" charset="0"/>
                <a:cs typeface="Tahoma" pitchFamily="34" charset="0"/>
              </a:rPr>
              <a:t>VẬN DỤNG</a:t>
            </a:r>
            <a:endParaRPr lang="en-US" sz="8000" b="1" dirty="0">
              <a:solidFill>
                <a:srgbClr val="C00000"/>
              </a:solidFill>
              <a:latin typeface="Tahoma" pitchFamily="34" charset="0"/>
              <a:ea typeface="Tahoma" pitchFamily="34" charset="0"/>
              <a:cs typeface="Tahoma" pitchFamily="34" charset="0"/>
            </a:endParaRPr>
          </a:p>
        </p:txBody>
      </p:sp>
      <p:sp>
        <p:nvSpPr>
          <p:cNvPr id="2" name="TextBox 1"/>
          <p:cNvSpPr txBox="1"/>
          <p:nvPr/>
        </p:nvSpPr>
        <p:spPr>
          <a:xfrm>
            <a:off x="4419600" y="2171700"/>
            <a:ext cx="12420600" cy="5016758"/>
          </a:xfrm>
          <a:prstGeom prst="rect">
            <a:avLst/>
          </a:prstGeom>
          <a:noFill/>
        </p:spPr>
        <p:txBody>
          <a:bodyPr wrap="square" rtlCol="0">
            <a:spAutoFit/>
          </a:bodyPr>
          <a:lstStyle/>
          <a:p>
            <a:r>
              <a:rPr lang="en-US" sz="4000" dirty="0" smtClean="0">
                <a:solidFill>
                  <a:srgbClr val="7030A0"/>
                </a:solidFill>
                <a:latin typeface="Tahoma" pitchFamily="34" charset="0"/>
                <a:ea typeface="Tahoma" pitchFamily="34" charset="0"/>
                <a:cs typeface="Tahoma" pitchFamily="34" charset="0"/>
              </a:rPr>
              <a:t>       Đ</a:t>
            </a:r>
            <a:r>
              <a:rPr lang="vi-VN" sz="4000" dirty="0" smtClean="0">
                <a:solidFill>
                  <a:srgbClr val="7030A0"/>
                </a:solidFill>
                <a:latin typeface="Tahoma" pitchFamily="34" charset="0"/>
                <a:ea typeface="Tahoma" pitchFamily="34" charset="0"/>
                <a:cs typeface="Tahoma" pitchFamily="34" charset="0"/>
              </a:rPr>
              <a:t>iều </a:t>
            </a:r>
            <a:r>
              <a:rPr lang="vi-VN" sz="4000" dirty="0">
                <a:solidFill>
                  <a:srgbClr val="7030A0"/>
                </a:solidFill>
                <a:latin typeface="Tahoma" pitchFamily="34" charset="0"/>
                <a:ea typeface="Tahoma" pitchFamily="34" charset="0"/>
                <a:cs typeface="Tahoma" pitchFamily="34" charset="0"/>
              </a:rPr>
              <a:t>tra trong phạm vi trường học về hiểu biết của học sinh về sức khỏe sinh sản vị thành </a:t>
            </a:r>
            <a:r>
              <a:rPr lang="vi-VN" sz="4000" dirty="0" smtClean="0">
                <a:solidFill>
                  <a:srgbClr val="7030A0"/>
                </a:solidFill>
                <a:latin typeface="Tahoma" pitchFamily="34" charset="0"/>
                <a:ea typeface="Tahoma" pitchFamily="34" charset="0"/>
                <a:cs typeface="Tahoma" pitchFamily="34" charset="0"/>
              </a:rPr>
              <a:t>niên</a:t>
            </a:r>
            <a:endParaRPr lang="en-US" sz="4000" dirty="0" smtClean="0">
              <a:solidFill>
                <a:srgbClr val="7030A0"/>
              </a:solidFill>
              <a:latin typeface="Tahoma" pitchFamily="34" charset="0"/>
              <a:ea typeface="Tahoma" pitchFamily="34" charset="0"/>
              <a:cs typeface="Tahoma" pitchFamily="34" charset="0"/>
            </a:endParaRPr>
          </a:p>
          <a:p>
            <a:r>
              <a:rPr lang="en-US" sz="4000" dirty="0">
                <a:solidFill>
                  <a:srgbClr val="7030A0"/>
                </a:solidFill>
                <a:latin typeface="Tahoma" pitchFamily="34" charset="0"/>
                <a:ea typeface="Tahoma" pitchFamily="34" charset="0"/>
                <a:cs typeface="Tahoma" pitchFamily="34" charset="0"/>
              </a:rPr>
              <a:t>+</a:t>
            </a:r>
            <a:r>
              <a:rPr lang="vi-VN" sz="4000" dirty="0" smtClean="0">
                <a:solidFill>
                  <a:srgbClr val="7030A0"/>
                </a:solidFill>
                <a:latin typeface="Tahoma" pitchFamily="34" charset="0"/>
                <a:ea typeface="Tahoma" pitchFamily="34" charset="0"/>
                <a:cs typeface="Tahoma" pitchFamily="34" charset="0"/>
              </a:rPr>
              <a:t> </a:t>
            </a:r>
            <a:r>
              <a:rPr lang="en-US" sz="4000" dirty="0" smtClean="0">
                <a:solidFill>
                  <a:srgbClr val="7030A0"/>
                </a:solidFill>
                <a:latin typeface="Tahoma" pitchFamily="34" charset="0"/>
                <a:ea typeface="Tahoma" pitchFamily="34" charset="0"/>
                <a:cs typeface="Tahoma" pitchFamily="34" charset="0"/>
              </a:rPr>
              <a:t>M</a:t>
            </a:r>
            <a:r>
              <a:rPr lang="vi-VN" sz="4000" dirty="0" smtClean="0">
                <a:solidFill>
                  <a:srgbClr val="7030A0"/>
                </a:solidFill>
                <a:latin typeface="Tahoma" pitchFamily="34" charset="0"/>
                <a:ea typeface="Tahoma" pitchFamily="34" charset="0"/>
                <a:cs typeface="Tahoma" pitchFamily="34" charset="0"/>
              </a:rPr>
              <a:t>ẫu </a:t>
            </a:r>
            <a:r>
              <a:rPr lang="vi-VN" sz="4000" dirty="0">
                <a:solidFill>
                  <a:srgbClr val="7030A0"/>
                </a:solidFill>
                <a:latin typeface="Tahoma" pitchFamily="34" charset="0"/>
                <a:ea typeface="Tahoma" pitchFamily="34" charset="0"/>
                <a:cs typeface="Tahoma" pitchFamily="34" charset="0"/>
              </a:rPr>
              <a:t>điều tra Bảng 40.2 SGK KHTN 8 Tr. </a:t>
            </a:r>
            <a:r>
              <a:rPr lang="vi-VN" sz="4000" dirty="0" smtClean="0">
                <a:solidFill>
                  <a:srgbClr val="7030A0"/>
                </a:solidFill>
                <a:latin typeface="Tahoma" pitchFamily="34" charset="0"/>
                <a:ea typeface="Tahoma" pitchFamily="34" charset="0"/>
                <a:cs typeface="Tahoma" pitchFamily="34" charset="0"/>
              </a:rPr>
              <a:t>168</a:t>
            </a:r>
            <a:r>
              <a:rPr lang="en-US" sz="4000" dirty="0" smtClean="0">
                <a:solidFill>
                  <a:srgbClr val="7030A0"/>
                </a:solidFill>
                <a:latin typeface="Tahoma" pitchFamily="34" charset="0"/>
                <a:ea typeface="Tahoma" pitchFamily="34" charset="0"/>
                <a:cs typeface="Tahoma" pitchFamily="34" charset="0"/>
              </a:rPr>
              <a:t>. theo nhóm .</a:t>
            </a:r>
          </a:p>
          <a:p>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Kích</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thước</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mẫu</a:t>
            </a:r>
            <a:r>
              <a:rPr lang="en-US" sz="4000" dirty="0" smtClean="0">
                <a:solidFill>
                  <a:srgbClr val="7030A0"/>
                </a:solidFill>
                <a:latin typeface="Tahoma" pitchFamily="34" charset="0"/>
                <a:ea typeface="Tahoma" pitchFamily="34" charset="0"/>
                <a:cs typeface="Tahoma" pitchFamily="34" charset="0"/>
              </a:rPr>
              <a:t>: 100 </a:t>
            </a:r>
            <a:r>
              <a:rPr lang="en-US" sz="4000" dirty="0" err="1" smtClean="0">
                <a:solidFill>
                  <a:srgbClr val="7030A0"/>
                </a:solidFill>
                <a:latin typeface="Tahoma" pitchFamily="34" charset="0"/>
                <a:ea typeface="Tahoma" pitchFamily="34" charset="0"/>
                <a:cs typeface="Tahoma" pitchFamily="34" charset="0"/>
              </a:rPr>
              <a:t>người</a:t>
            </a:r>
            <a:endParaRPr lang="en-US" sz="4000" dirty="0" smtClean="0">
              <a:solidFill>
                <a:srgbClr val="7030A0"/>
              </a:solidFill>
              <a:latin typeface="Tahoma" pitchFamily="34" charset="0"/>
              <a:ea typeface="Tahoma" pitchFamily="34" charset="0"/>
              <a:cs typeface="Tahoma" pitchFamily="34" charset="0"/>
            </a:endParaRPr>
          </a:p>
          <a:p>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Các</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nhóm</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đăng</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ký</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trước</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để</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không</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trùng</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nhau</a:t>
            </a:r>
            <a:endParaRPr lang="en-US" sz="4000" dirty="0" smtClean="0">
              <a:solidFill>
                <a:srgbClr val="7030A0"/>
              </a:solidFill>
              <a:latin typeface="Tahoma" pitchFamily="34" charset="0"/>
              <a:ea typeface="Tahoma" pitchFamily="34" charset="0"/>
              <a:cs typeface="Tahoma" pitchFamily="34" charset="0"/>
            </a:endParaRPr>
          </a:p>
          <a:p>
            <a:pPr marL="571500" indent="-571500">
              <a:buFont typeface="Arial" pitchFamily="34" charset="0"/>
              <a:buChar char="•"/>
            </a:pPr>
            <a:r>
              <a:rPr lang="en-US" sz="4000" dirty="0" err="1" smtClean="0">
                <a:solidFill>
                  <a:srgbClr val="7030A0"/>
                </a:solidFill>
                <a:latin typeface="Tahoma" pitchFamily="34" charset="0"/>
                <a:ea typeface="Tahoma" pitchFamily="34" charset="0"/>
                <a:cs typeface="Tahoma" pitchFamily="34" charset="0"/>
              </a:rPr>
              <a:t>Nộp</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bài</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lên</a:t>
            </a:r>
            <a:r>
              <a:rPr lang="en-US" sz="4000" dirty="0" smtClean="0">
                <a:solidFill>
                  <a:srgbClr val="7030A0"/>
                </a:solidFill>
                <a:latin typeface="Tahoma" pitchFamily="34" charset="0"/>
                <a:ea typeface="Tahoma" pitchFamily="34" charset="0"/>
                <a:cs typeface="Tahoma" pitchFamily="34" charset="0"/>
              </a:rPr>
              <a:t> </a:t>
            </a:r>
            <a:r>
              <a:rPr lang="en-US" sz="4000" dirty="0" err="1" smtClean="0">
                <a:solidFill>
                  <a:srgbClr val="7030A0"/>
                </a:solidFill>
                <a:latin typeface="Tahoma" pitchFamily="34" charset="0"/>
                <a:ea typeface="Tahoma" pitchFamily="34" charset="0"/>
                <a:cs typeface="Tahoma" pitchFamily="34" charset="0"/>
              </a:rPr>
              <a:t>Padlet</a:t>
            </a:r>
            <a:endParaRPr lang="en-US" sz="4000" dirty="0">
              <a:solidFill>
                <a:srgbClr val="7030A0"/>
              </a:solidFill>
              <a:latin typeface="Tahoma" pitchFamily="34" charset="0"/>
              <a:ea typeface="Tahoma" pitchFamily="34" charset="0"/>
              <a:cs typeface="Tahoma" pitchFamily="34" charset="0"/>
            </a:endParaRP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5713467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144000" y="1456476"/>
            <a:ext cx="8058150" cy="4693593"/>
          </a:xfrm>
          <a:prstGeom prst="rect">
            <a:avLst/>
          </a:prstGeom>
          <a:noFill/>
        </p:spPr>
        <p:txBody>
          <a:bodyPr wrap="square" lIns="137160" tIns="68580" rIns="137160" bIns="68580" rtlCol="0">
            <a:spAutoFit/>
          </a:bodyPr>
          <a:lstStyle/>
          <a:p>
            <a:r>
              <a:rPr lang="en-US" sz="4200" i="1" dirty="0" smtClean="0">
                <a:solidFill>
                  <a:srgbClr val="0070C0"/>
                </a:solidFill>
                <a:latin typeface="Arial" pitchFamily="34" charset="0"/>
                <a:cs typeface="Arial" pitchFamily="34" charset="0"/>
              </a:rPr>
              <a:t> ⃰ </a:t>
            </a:r>
            <a:r>
              <a:rPr lang="en-US" sz="4400" i="1" dirty="0" err="1" smtClean="0">
                <a:solidFill>
                  <a:srgbClr val="0070C0"/>
                </a:solidFill>
                <a:latin typeface="Arial" pitchFamily="34" charset="0"/>
                <a:cs typeface="Arial" pitchFamily="34" charset="0"/>
              </a:rPr>
              <a:t>Quan</a:t>
            </a:r>
            <a:r>
              <a:rPr lang="en-US" sz="4400" i="1" dirty="0" smtClean="0">
                <a:solidFill>
                  <a:srgbClr val="0070C0"/>
                </a:solidFill>
                <a:latin typeface="Arial" pitchFamily="34" charset="0"/>
                <a:cs typeface="Arial" pitchFamily="34" charset="0"/>
              </a:rPr>
              <a:t> </a:t>
            </a:r>
            <a:r>
              <a:rPr lang="en-US" sz="4400" i="1" dirty="0" err="1" smtClean="0">
                <a:solidFill>
                  <a:srgbClr val="0070C0"/>
                </a:solidFill>
                <a:latin typeface="Arial" pitchFamily="34" charset="0"/>
                <a:cs typeface="Arial" pitchFamily="34" charset="0"/>
              </a:rPr>
              <a:t>sát</a:t>
            </a:r>
            <a:r>
              <a:rPr lang="en-US" sz="4400" i="1" dirty="0" smtClean="0">
                <a:solidFill>
                  <a:srgbClr val="0070C0"/>
                </a:solidFill>
                <a:latin typeface="Arial" pitchFamily="34" charset="0"/>
                <a:cs typeface="Arial" pitchFamily="34" charset="0"/>
              </a:rPr>
              <a:t> </a:t>
            </a:r>
            <a:r>
              <a:rPr lang="en-US" sz="4400" i="1" dirty="0" err="1" smtClean="0">
                <a:solidFill>
                  <a:srgbClr val="0070C0"/>
                </a:solidFill>
                <a:latin typeface="Arial" pitchFamily="34" charset="0"/>
                <a:cs typeface="Arial" pitchFamily="34" charset="0"/>
              </a:rPr>
              <a:t>hình</a:t>
            </a:r>
            <a:r>
              <a:rPr lang="en-US" sz="4400" i="1" dirty="0" smtClean="0">
                <a:solidFill>
                  <a:srgbClr val="0070C0"/>
                </a:solidFill>
                <a:latin typeface="Arial" pitchFamily="34" charset="0"/>
                <a:cs typeface="Arial" pitchFamily="34" charset="0"/>
              </a:rPr>
              <a:t>.</a:t>
            </a:r>
          </a:p>
          <a:p>
            <a:r>
              <a:rPr lang="en-US" sz="4200" i="1" dirty="0" smtClean="0">
                <a:solidFill>
                  <a:srgbClr val="0070C0"/>
                </a:solidFill>
                <a:latin typeface="Arial" pitchFamily="34" charset="0"/>
                <a:cs typeface="Arial" pitchFamily="34" charset="0"/>
              </a:rPr>
              <a:t>* </a:t>
            </a:r>
            <a:r>
              <a:rPr lang="en-US" sz="4200" i="1" dirty="0" err="1">
                <a:solidFill>
                  <a:srgbClr val="0070C0"/>
                </a:solidFill>
                <a:latin typeface="Arial" pitchFamily="34" charset="0"/>
                <a:cs typeface="Arial" pitchFamily="34" charset="0"/>
              </a:rPr>
              <a:t>Nhóm</a:t>
            </a:r>
            <a:r>
              <a:rPr lang="en-US" sz="4200" i="1" dirty="0">
                <a:solidFill>
                  <a:srgbClr val="0070C0"/>
                </a:solidFill>
                <a:latin typeface="Arial" pitchFamily="34" charset="0"/>
                <a:cs typeface="Arial" pitchFamily="34" charset="0"/>
              </a:rPr>
              <a:t> </a:t>
            </a:r>
            <a:r>
              <a:rPr lang="en-US" sz="4200" i="1" dirty="0" err="1">
                <a:solidFill>
                  <a:srgbClr val="0070C0"/>
                </a:solidFill>
                <a:latin typeface="Arial" pitchFamily="34" charset="0"/>
                <a:cs typeface="Arial" pitchFamily="34" charset="0"/>
              </a:rPr>
              <a:t>thực</a:t>
            </a:r>
            <a:r>
              <a:rPr lang="en-US" sz="4200" i="1" dirty="0">
                <a:solidFill>
                  <a:srgbClr val="0070C0"/>
                </a:solidFill>
                <a:latin typeface="Arial" pitchFamily="34" charset="0"/>
                <a:cs typeface="Arial" pitchFamily="34" charset="0"/>
              </a:rPr>
              <a:t> </a:t>
            </a:r>
            <a:r>
              <a:rPr lang="en-US" sz="4200" i="1" dirty="0" err="1" smtClean="0">
                <a:solidFill>
                  <a:srgbClr val="0070C0"/>
                </a:solidFill>
                <a:latin typeface="Arial" pitchFamily="34" charset="0"/>
                <a:cs typeface="Arial" pitchFamily="34" charset="0"/>
              </a:rPr>
              <a:t>hiện</a:t>
            </a:r>
            <a:r>
              <a:rPr lang="en-US" sz="4200" i="1" dirty="0" smtClean="0">
                <a:solidFill>
                  <a:srgbClr val="0070C0"/>
                </a:solidFill>
                <a:latin typeface="Arial" pitchFamily="34" charset="0"/>
                <a:cs typeface="Arial" pitchFamily="34" charset="0"/>
              </a:rPr>
              <a:t> </a:t>
            </a:r>
            <a:r>
              <a:rPr lang="en-US" sz="4200" i="1" dirty="0" err="1" smtClean="0">
                <a:solidFill>
                  <a:srgbClr val="0070C0"/>
                </a:solidFill>
                <a:latin typeface="Arial" pitchFamily="34" charset="0"/>
                <a:cs typeface="Arial" pitchFamily="34" charset="0"/>
              </a:rPr>
              <a:t>theo</a:t>
            </a:r>
            <a:r>
              <a:rPr lang="en-US" sz="4200" i="1" dirty="0" smtClean="0">
                <a:solidFill>
                  <a:srgbClr val="0070C0"/>
                </a:solidFill>
                <a:latin typeface="Arial" pitchFamily="34" charset="0"/>
                <a:cs typeface="Arial" pitchFamily="34" charset="0"/>
              </a:rPr>
              <a:t> </a:t>
            </a:r>
            <a:r>
              <a:rPr lang="en-US" sz="4200" i="1" dirty="0" err="1">
                <a:solidFill>
                  <a:srgbClr val="0070C0"/>
                </a:solidFill>
                <a:latin typeface="Arial" pitchFamily="34" charset="0"/>
                <a:cs typeface="Arial" pitchFamily="34" charset="0"/>
              </a:rPr>
              <a:t>nhóm</a:t>
            </a:r>
            <a:r>
              <a:rPr lang="en-US" sz="4200" i="1" dirty="0">
                <a:solidFill>
                  <a:srgbClr val="0070C0"/>
                </a:solidFill>
                <a:latin typeface="Arial" pitchFamily="34" charset="0"/>
                <a:cs typeface="Arial" pitchFamily="34" charset="0"/>
              </a:rPr>
              <a:t> 4 (</a:t>
            </a:r>
            <a:r>
              <a:rPr lang="en-US" sz="4200" i="1" dirty="0" err="1">
                <a:solidFill>
                  <a:srgbClr val="0070C0"/>
                </a:solidFill>
                <a:latin typeface="Arial" pitchFamily="34" charset="0"/>
                <a:cs typeface="Arial" pitchFamily="34" charset="0"/>
              </a:rPr>
              <a:t>hoặc</a:t>
            </a:r>
            <a:r>
              <a:rPr lang="en-US" sz="4200" i="1" dirty="0">
                <a:solidFill>
                  <a:srgbClr val="0070C0"/>
                </a:solidFill>
                <a:latin typeface="Arial" pitchFamily="34" charset="0"/>
                <a:cs typeface="Arial" pitchFamily="34" charset="0"/>
              </a:rPr>
              <a:t> 6) </a:t>
            </a:r>
            <a:r>
              <a:rPr lang="en-US" sz="4200" i="1" dirty="0" err="1">
                <a:solidFill>
                  <a:srgbClr val="0070C0"/>
                </a:solidFill>
                <a:latin typeface="Arial" pitchFamily="34" charset="0"/>
                <a:cs typeface="Arial" pitchFamily="34" charset="0"/>
              </a:rPr>
              <a:t>và</a:t>
            </a:r>
            <a:r>
              <a:rPr lang="en-US" sz="4200" i="1" dirty="0">
                <a:solidFill>
                  <a:srgbClr val="0070C0"/>
                </a:solidFill>
                <a:latin typeface="Arial" pitchFamily="34" charset="0"/>
                <a:cs typeface="Arial" pitchFamily="34" charset="0"/>
              </a:rPr>
              <a:t> </a:t>
            </a:r>
            <a:r>
              <a:rPr lang="en-US" sz="4200" i="1" dirty="0" err="1">
                <a:solidFill>
                  <a:srgbClr val="0070C0"/>
                </a:solidFill>
                <a:latin typeface="Arial" pitchFamily="34" charset="0"/>
                <a:cs typeface="Arial" pitchFamily="34" charset="0"/>
              </a:rPr>
              <a:t>hoàn</a:t>
            </a:r>
            <a:r>
              <a:rPr lang="en-US" sz="4200" i="1" dirty="0">
                <a:solidFill>
                  <a:srgbClr val="0070C0"/>
                </a:solidFill>
                <a:latin typeface="Arial" pitchFamily="34" charset="0"/>
                <a:cs typeface="Arial" pitchFamily="34" charset="0"/>
              </a:rPr>
              <a:t> </a:t>
            </a:r>
            <a:r>
              <a:rPr lang="en-US" sz="4200" i="1" dirty="0" err="1">
                <a:solidFill>
                  <a:srgbClr val="0070C0"/>
                </a:solidFill>
                <a:latin typeface="Arial" pitchFamily="34" charset="0"/>
                <a:cs typeface="Arial" pitchFamily="34" charset="0"/>
              </a:rPr>
              <a:t>thành</a:t>
            </a:r>
            <a:r>
              <a:rPr lang="en-US" sz="4200" i="1" dirty="0">
                <a:solidFill>
                  <a:srgbClr val="0070C0"/>
                </a:solidFill>
                <a:latin typeface="Arial" pitchFamily="34" charset="0"/>
                <a:cs typeface="Arial" pitchFamily="34" charset="0"/>
              </a:rPr>
              <a:t> </a:t>
            </a:r>
            <a:r>
              <a:rPr lang="en-US" sz="4200" i="1" dirty="0" err="1">
                <a:solidFill>
                  <a:srgbClr val="0070C0"/>
                </a:solidFill>
                <a:latin typeface="Arial" pitchFamily="34" charset="0"/>
                <a:cs typeface="Arial" pitchFamily="34" charset="0"/>
              </a:rPr>
              <a:t>phiếu</a:t>
            </a:r>
            <a:r>
              <a:rPr lang="en-US" sz="4200" i="1" dirty="0">
                <a:solidFill>
                  <a:srgbClr val="0070C0"/>
                </a:solidFill>
                <a:latin typeface="Arial" pitchFamily="34" charset="0"/>
                <a:cs typeface="Arial" pitchFamily="34" charset="0"/>
              </a:rPr>
              <a:t> </a:t>
            </a:r>
            <a:r>
              <a:rPr lang="en-US" sz="4200" i="1" dirty="0" err="1" smtClean="0">
                <a:solidFill>
                  <a:srgbClr val="0070C0"/>
                </a:solidFill>
                <a:latin typeface="Arial" pitchFamily="34" charset="0"/>
                <a:cs typeface="Arial" pitchFamily="34" charset="0"/>
              </a:rPr>
              <a:t>học</a:t>
            </a:r>
            <a:r>
              <a:rPr lang="en-US" sz="4200" i="1" dirty="0" smtClean="0">
                <a:solidFill>
                  <a:srgbClr val="0070C0"/>
                </a:solidFill>
                <a:latin typeface="Arial" pitchFamily="34" charset="0"/>
                <a:cs typeface="Arial" pitchFamily="34" charset="0"/>
              </a:rPr>
              <a:t> </a:t>
            </a:r>
            <a:r>
              <a:rPr lang="en-US" sz="4200" i="1" dirty="0" err="1" smtClean="0">
                <a:solidFill>
                  <a:srgbClr val="0070C0"/>
                </a:solidFill>
                <a:latin typeface="Arial" pitchFamily="34" charset="0"/>
                <a:cs typeface="Arial" pitchFamily="34" charset="0"/>
              </a:rPr>
              <a:t>tập</a:t>
            </a:r>
            <a:r>
              <a:rPr lang="en-US" sz="4200" i="1" dirty="0" smtClean="0">
                <a:solidFill>
                  <a:srgbClr val="0070C0"/>
                </a:solidFill>
                <a:latin typeface="Arial" pitchFamily="34" charset="0"/>
                <a:cs typeface="Arial" pitchFamily="34" charset="0"/>
              </a:rPr>
              <a:t> </a:t>
            </a:r>
            <a:r>
              <a:rPr lang="en-US" sz="4200" i="1" dirty="0" err="1" smtClean="0">
                <a:solidFill>
                  <a:srgbClr val="0070C0"/>
                </a:solidFill>
                <a:latin typeface="Arial" pitchFamily="34" charset="0"/>
                <a:cs typeface="Arial" pitchFamily="34" charset="0"/>
              </a:rPr>
              <a:t>số</a:t>
            </a:r>
            <a:r>
              <a:rPr lang="en-US" sz="4200" i="1" dirty="0" smtClean="0">
                <a:solidFill>
                  <a:srgbClr val="0070C0"/>
                </a:solidFill>
                <a:latin typeface="Arial" pitchFamily="34" charset="0"/>
                <a:cs typeface="Arial" pitchFamily="34" charset="0"/>
              </a:rPr>
              <a:t> 1 </a:t>
            </a:r>
            <a:r>
              <a:rPr lang="en-US" sz="4200" i="1" dirty="0" err="1" smtClean="0">
                <a:solidFill>
                  <a:srgbClr val="0070C0"/>
                </a:solidFill>
                <a:latin typeface="Arial" pitchFamily="34" charset="0"/>
                <a:cs typeface="Arial" pitchFamily="34" charset="0"/>
              </a:rPr>
              <a:t>theo</a:t>
            </a:r>
            <a:r>
              <a:rPr lang="en-US" sz="4200" i="1" dirty="0" smtClean="0">
                <a:solidFill>
                  <a:srgbClr val="0070C0"/>
                </a:solidFill>
                <a:latin typeface="Arial" pitchFamily="34" charset="0"/>
                <a:cs typeface="Arial" pitchFamily="34" charset="0"/>
              </a:rPr>
              <a:t> 2 </a:t>
            </a:r>
            <a:r>
              <a:rPr lang="en-US" sz="4200" i="1" dirty="0" err="1" smtClean="0">
                <a:solidFill>
                  <a:srgbClr val="0070C0"/>
                </a:solidFill>
                <a:latin typeface="Arial" pitchFamily="34" charset="0"/>
                <a:cs typeface="Arial" pitchFamily="34" charset="0"/>
              </a:rPr>
              <a:t>nhiệm</a:t>
            </a:r>
            <a:r>
              <a:rPr lang="en-US" sz="4200" i="1" dirty="0" smtClean="0">
                <a:solidFill>
                  <a:srgbClr val="0070C0"/>
                </a:solidFill>
                <a:latin typeface="Arial" pitchFamily="34" charset="0"/>
                <a:cs typeface="Arial" pitchFamily="34" charset="0"/>
              </a:rPr>
              <a:t> </a:t>
            </a:r>
            <a:r>
              <a:rPr lang="en-US" sz="4200" i="1" dirty="0" err="1" smtClean="0">
                <a:solidFill>
                  <a:srgbClr val="0070C0"/>
                </a:solidFill>
                <a:latin typeface="Arial" pitchFamily="34" charset="0"/>
                <a:cs typeface="Arial" pitchFamily="34" charset="0"/>
              </a:rPr>
              <a:t>vụ</a:t>
            </a:r>
            <a:r>
              <a:rPr lang="en-US" sz="4200" i="1" dirty="0" smtClean="0">
                <a:solidFill>
                  <a:srgbClr val="0070C0"/>
                </a:solidFill>
                <a:latin typeface="Arial" pitchFamily="34" charset="0"/>
                <a:cs typeface="Arial" pitchFamily="34" charset="0"/>
              </a:rPr>
              <a:t>. </a:t>
            </a:r>
            <a:r>
              <a:rPr lang="en-US" sz="4200" i="1" dirty="0" err="1" smtClean="0">
                <a:solidFill>
                  <a:srgbClr val="0070C0"/>
                </a:solidFill>
                <a:latin typeface="Arial" pitchFamily="34" charset="0"/>
                <a:cs typeface="Arial" pitchFamily="34" charset="0"/>
              </a:rPr>
              <a:t>Báo</a:t>
            </a:r>
            <a:r>
              <a:rPr lang="en-US" sz="4200" i="1" dirty="0" smtClean="0">
                <a:solidFill>
                  <a:srgbClr val="0070C0"/>
                </a:solidFill>
                <a:latin typeface="Arial" pitchFamily="34" charset="0"/>
                <a:cs typeface="Arial" pitchFamily="34" charset="0"/>
              </a:rPr>
              <a:t> </a:t>
            </a:r>
            <a:r>
              <a:rPr lang="en-US" sz="4200" i="1" dirty="0" err="1" smtClean="0">
                <a:solidFill>
                  <a:srgbClr val="0070C0"/>
                </a:solidFill>
                <a:latin typeface="Arial" pitchFamily="34" charset="0"/>
                <a:cs typeface="Arial" pitchFamily="34" charset="0"/>
              </a:rPr>
              <a:t>cáo</a:t>
            </a:r>
            <a:r>
              <a:rPr lang="en-US" sz="4200" i="1" dirty="0" smtClean="0">
                <a:solidFill>
                  <a:srgbClr val="0070C0"/>
                </a:solidFill>
                <a:latin typeface="Arial" pitchFamily="34" charset="0"/>
                <a:cs typeface="Arial" pitchFamily="34" charset="0"/>
              </a:rPr>
              <a:t> </a:t>
            </a:r>
            <a:r>
              <a:rPr lang="en-US" sz="4200" i="1" dirty="0" err="1" smtClean="0">
                <a:solidFill>
                  <a:srgbClr val="0070C0"/>
                </a:solidFill>
                <a:latin typeface="Arial" pitchFamily="34" charset="0"/>
                <a:cs typeface="Arial" pitchFamily="34" charset="0"/>
              </a:rPr>
              <a:t>sau</a:t>
            </a:r>
            <a:r>
              <a:rPr lang="en-US" sz="4200" i="1" dirty="0" smtClean="0">
                <a:solidFill>
                  <a:srgbClr val="0070C0"/>
                </a:solidFill>
                <a:latin typeface="Arial" pitchFamily="34" charset="0"/>
                <a:cs typeface="Arial" pitchFamily="34" charset="0"/>
              </a:rPr>
              <a:t> </a:t>
            </a:r>
            <a:r>
              <a:rPr lang="en-US" sz="4200" i="1" dirty="0" err="1" smtClean="0">
                <a:solidFill>
                  <a:srgbClr val="0070C0"/>
                </a:solidFill>
                <a:latin typeface="Arial" pitchFamily="34" charset="0"/>
                <a:cs typeface="Arial" pitchFamily="34" charset="0"/>
              </a:rPr>
              <a:t>mỗi</a:t>
            </a:r>
            <a:r>
              <a:rPr lang="en-US" sz="4200" i="1" dirty="0" smtClean="0">
                <a:solidFill>
                  <a:srgbClr val="0070C0"/>
                </a:solidFill>
                <a:latin typeface="Arial" pitchFamily="34" charset="0"/>
                <a:cs typeface="Arial" pitchFamily="34" charset="0"/>
              </a:rPr>
              <a:t> </a:t>
            </a:r>
            <a:r>
              <a:rPr lang="en-US" sz="4200" i="1" dirty="0" err="1" smtClean="0">
                <a:solidFill>
                  <a:srgbClr val="0070C0"/>
                </a:solidFill>
                <a:latin typeface="Arial" pitchFamily="34" charset="0"/>
                <a:cs typeface="Arial" pitchFamily="34" charset="0"/>
              </a:rPr>
              <a:t>nhiệm</a:t>
            </a:r>
            <a:r>
              <a:rPr lang="en-US" sz="4200" i="1" dirty="0" smtClean="0">
                <a:solidFill>
                  <a:srgbClr val="0070C0"/>
                </a:solidFill>
                <a:latin typeface="Arial" pitchFamily="34" charset="0"/>
                <a:cs typeface="Arial" pitchFamily="34" charset="0"/>
              </a:rPr>
              <a:t> </a:t>
            </a:r>
            <a:r>
              <a:rPr lang="en-US" sz="4200" i="1" dirty="0" err="1" smtClean="0">
                <a:solidFill>
                  <a:srgbClr val="0070C0"/>
                </a:solidFill>
                <a:latin typeface="Arial" pitchFamily="34" charset="0"/>
                <a:cs typeface="Arial" pitchFamily="34" charset="0"/>
              </a:rPr>
              <a:t>vụ</a:t>
            </a:r>
            <a:r>
              <a:rPr lang="en-US" sz="4200" i="1" dirty="0" smtClean="0">
                <a:solidFill>
                  <a:srgbClr val="0070C0"/>
                </a:solidFill>
                <a:latin typeface="Arial" pitchFamily="34" charset="0"/>
                <a:cs typeface="Arial" pitchFamily="34" charset="0"/>
              </a:rPr>
              <a:t>.</a:t>
            </a:r>
            <a:endParaRPr lang="en-US" sz="4200" i="1" dirty="0">
              <a:solidFill>
                <a:srgbClr val="0070C0"/>
              </a:solidFill>
              <a:latin typeface="Arial" pitchFamily="34" charset="0"/>
              <a:cs typeface="Arial" pitchFamily="34" charset="0"/>
            </a:endParaRPr>
          </a:p>
          <a:p>
            <a:r>
              <a:rPr lang="en-US" sz="4200" i="1" dirty="0">
                <a:solidFill>
                  <a:srgbClr val="0070C0"/>
                </a:solidFill>
                <a:latin typeface="Arial" pitchFamily="34" charset="0"/>
                <a:cs typeface="Arial" pitchFamily="34" charset="0"/>
              </a:rPr>
              <a:t> ⃰ </a:t>
            </a:r>
            <a:r>
              <a:rPr lang="en-US" sz="4200" i="1" dirty="0" err="1">
                <a:solidFill>
                  <a:srgbClr val="0070C0"/>
                </a:solidFill>
                <a:latin typeface="Arial" pitchFamily="34" charset="0"/>
                <a:cs typeface="Arial" pitchFamily="34" charset="0"/>
              </a:rPr>
              <a:t>Thời</a:t>
            </a:r>
            <a:r>
              <a:rPr lang="en-US" sz="4200" i="1" dirty="0">
                <a:solidFill>
                  <a:srgbClr val="0070C0"/>
                </a:solidFill>
                <a:latin typeface="Arial" pitchFamily="34" charset="0"/>
                <a:cs typeface="Arial" pitchFamily="34" charset="0"/>
              </a:rPr>
              <a:t> </a:t>
            </a:r>
            <a:r>
              <a:rPr lang="en-US" sz="4200" i="1" dirty="0" err="1">
                <a:solidFill>
                  <a:srgbClr val="0070C0"/>
                </a:solidFill>
                <a:latin typeface="Arial" pitchFamily="34" charset="0"/>
                <a:cs typeface="Arial" pitchFamily="34" charset="0"/>
              </a:rPr>
              <a:t>gian</a:t>
            </a:r>
            <a:r>
              <a:rPr lang="en-US" sz="4200" i="1" dirty="0">
                <a:solidFill>
                  <a:srgbClr val="0070C0"/>
                </a:solidFill>
                <a:latin typeface="Arial" pitchFamily="34" charset="0"/>
                <a:cs typeface="Arial" pitchFamily="34" charset="0"/>
              </a:rPr>
              <a:t>: </a:t>
            </a:r>
            <a:r>
              <a:rPr lang="en-US" sz="4200" i="1" dirty="0" smtClean="0">
                <a:solidFill>
                  <a:srgbClr val="0070C0"/>
                </a:solidFill>
                <a:latin typeface="Arial" pitchFamily="34" charset="0"/>
                <a:cs typeface="Arial" pitchFamily="34" charset="0"/>
              </a:rPr>
              <a:t>10 </a:t>
            </a:r>
            <a:r>
              <a:rPr lang="en-US" sz="4200" i="1" dirty="0" err="1" smtClean="0">
                <a:solidFill>
                  <a:srgbClr val="0070C0"/>
                </a:solidFill>
                <a:latin typeface="Arial" pitchFamily="34" charset="0"/>
                <a:cs typeface="Arial" pitchFamily="34" charset="0"/>
              </a:rPr>
              <a:t>phút</a:t>
            </a:r>
            <a:r>
              <a:rPr lang="en-US" sz="4200" i="1" dirty="0" smtClean="0">
                <a:solidFill>
                  <a:srgbClr val="0070C0"/>
                </a:solidFill>
                <a:latin typeface="Arial" pitchFamily="34" charset="0"/>
                <a:cs typeface="Arial" pitchFamily="34" charset="0"/>
              </a:rPr>
              <a:t>. ( 5 </a:t>
            </a:r>
            <a:r>
              <a:rPr lang="en-US" sz="4200" i="1" dirty="0" err="1" smtClean="0">
                <a:solidFill>
                  <a:srgbClr val="0070C0"/>
                </a:solidFill>
                <a:latin typeface="Arial" pitchFamily="34" charset="0"/>
                <a:cs typeface="Arial" pitchFamily="34" charset="0"/>
              </a:rPr>
              <a:t>phút</a:t>
            </a:r>
            <a:r>
              <a:rPr lang="en-US" sz="4200" i="1" dirty="0" smtClean="0">
                <a:solidFill>
                  <a:srgbClr val="0070C0"/>
                </a:solidFill>
                <a:latin typeface="Arial" pitchFamily="34" charset="0"/>
                <a:cs typeface="Arial" pitchFamily="34" charset="0"/>
              </a:rPr>
              <a:t>/ </a:t>
            </a:r>
            <a:r>
              <a:rPr lang="en-US" sz="4200" i="1" dirty="0" err="1" smtClean="0">
                <a:solidFill>
                  <a:srgbClr val="0070C0"/>
                </a:solidFill>
                <a:latin typeface="Arial" pitchFamily="34" charset="0"/>
                <a:cs typeface="Arial" pitchFamily="34" charset="0"/>
              </a:rPr>
              <a:t>nhiệm</a:t>
            </a:r>
            <a:r>
              <a:rPr lang="en-US" sz="4200" i="1" dirty="0" smtClean="0">
                <a:solidFill>
                  <a:srgbClr val="0070C0"/>
                </a:solidFill>
                <a:latin typeface="Arial" pitchFamily="34" charset="0"/>
                <a:cs typeface="Arial" pitchFamily="34" charset="0"/>
              </a:rPr>
              <a:t> </a:t>
            </a:r>
            <a:r>
              <a:rPr lang="en-US" sz="4200" i="1" dirty="0" err="1" smtClean="0">
                <a:solidFill>
                  <a:srgbClr val="0070C0"/>
                </a:solidFill>
                <a:latin typeface="Arial" pitchFamily="34" charset="0"/>
                <a:cs typeface="Arial" pitchFamily="34" charset="0"/>
              </a:rPr>
              <a:t>vụ</a:t>
            </a:r>
            <a:r>
              <a:rPr lang="en-US" sz="4200" i="1" dirty="0" smtClean="0">
                <a:solidFill>
                  <a:srgbClr val="0070C0"/>
                </a:solidFill>
                <a:latin typeface="Arial" pitchFamily="34" charset="0"/>
                <a:cs typeface="Arial" pitchFamily="34" charset="0"/>
              </a:rPr>
              <a:t>)</a:t>
            </a:r>
            <a:endParaRPr lang="en-US" sz="4200" i="1"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2868122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66700"/>
            <a:ext cx="15773400" cy="1988345"/>
          </a:xfrm>
        </p:spPr>
        <p:txBody>
          <a:bodyPr>
            <a:noAutofit/>
          </a:bodyPr>
          <a:lstStyle/>
          <a:p>
            <a:r>
              <a:rPr lang="en-US" sz="4000" dirty="0" smtClean="0">
                <a:solidFill>
                  <a:srgbClr val="C00000"/>
                </a:solidFill>
                <a:latin typeface="Times New Roman" pitchFamily="18" charset="0"/>
                <a:cs typeface="Times New Roman" pitchFamily="18" charset="0"/>
              </a:rPr>
              <a:t/>
            </a:r>
            <a:br>
              <a:rPr lang="en-US" sz="4000" dirty="0" smtClean="0">
                <a:solidFill>
                  <a:srgbClr val="C00000"/>
                </a:solidFill>
                <a:latin typeface="Times New Roman" pitchFamily="18" charset="0"/>
                <a:cs typeface="Times New Roman" pitchFamily="18" charset="0"/>
              </a:rPr>
            </a:br>
            <a:r>
              <a:rPr lang="en-US" sz="4000" b="1" dirty="0" err="1" smtClean="0">
                <a:solidFill>
                  <a:srgbClr val="FF0000"/>
                </a:solidFill>
                <a:latin typeface="Arial" pitchFamily="34" charset="0"/>
                <a:cs typeface="Arial" pitchFamily="34" charset="0"/>
              </a:rPr>
              <a:t>Nhiệm</a:t>
            </a:r>
            <a:r>
              <a:rPr lang="en-US" sz="4000" b="1" dirty="0" smtClean="0">
                <a:solidFill>
                  <a:srgbClr val="FF0000"/>
                </a:solidFill>
                <a:latin typeface="Arial" pitchFamily="34" charset="0"/>
                <a:cs typeface="Arial" pitchFamily="34" charset="0"/>
              </a:rPr>
              <a:t> </a:t>
            </a:r>
            <a:r>
              <a:rPr lang="en-US" sz="4000" b="1" dirty="0" err="1" smtClean="0">
                <a:solidFill>
                  <a:srgbClr val="FF0000"/>
                </a:solidFill>
                <a:latin typeface="Arial" pitchFamily="34" charset="0"/>
                <a:cs typeface="Arial" pitchFamily="34" charset="0"/>
              </a:rPr>
              <a:t>vụ</a:t>
            </a:r>
            <a:r>
              <a:rPr lang="en-US" sz="4000" b="1" dirty="0" smtClean="0">
                <a:solidFill>
                  <a:srgbClr val="FF0000"/>
                </a:solidFill>
                <a:latin typeface="Arial" pitchFamily="34" charset="0"/>
                <a:cs typeface="Arial" pitchFamily="34" charset="0"/>
              </a:rPr>
              <a:t> 1: </a:t>
            </a:r>
            <a:r>
              <a:rPr lang="en-US" sz="4000" dirty="0" smtClean="0">
                <a:solidFill>
                  <a:srgbClr val="0070C0"/>
                </a:solidFill>
                <a:latin typeface="Arial" pitchFamily="34" charset="0"/>
                <a:cs typeface="Arial" pitchFamily="34" charset="0"/>
              </a:rPr>
              <a:t>Đ</a:t>
            </a:r>
            <a:r>
              <a:rPr lang="vi-VN" sz="4000" dirty="0" smtClean="0">
                <a:solidFill>
                  <a:srgbClr val="0070C0"/>
                </a:solidFill>
                <a:latin typeface="Arial" pitchFamily="34" charset="0"/>
                <a:cs typeface="Arial" pitchFamily="34" charset="0"/>
              </a:rPr>
              <a:t>iền </a:t>
            </a:r>
            <a:r>
              <a:rPr lang="vi-VN" sz="4000" dirty="0">
                <a:solidFill>
                  <a:srgbClr val="0070C0"/>
                </a:solidFill>
                <a:latin typeface="Arial" pitchFamily="34" charset="0"/>
                <a:cs typeface="Arial" pitchFamily="34" charset="0"/>
              </a:rPr>
              <a:t>những từ còn thiếu vào hình sau và trình bày chức năng của từng cơ quan trong hệ sinh dục </a:t>
            </a:r>
            <a:r>
              <a:rPr lang="vi-VN" sz="4000" dirty="0" smtClean="0">
                <a:solidFill>
                  <a:srgbClr val="0070C0"/>
                </a:solidFill>
                <a:latin typeface="Arial" pitchFamily="34" charset="0"/>
                <a:cs typeface="Arial" pitchFamily="34" charset="0"/>
              </a:rPr>
              <a:t>nam</a:t>
            </a:r>
            <a:r>
              <a:rPr lang="en-US" sz="4000" dirty="0" smtClean="0">
                <a:solidFill>
                  <a:srgbClr val="0070C0"/>
                </a:solidFill>
                <a:latin typeface="Arial" pitchFamily="34" charset="0"/>
                <a:cs typeface="Arial" pitchFamily="34" charset="0"/>
              </a:rPr>
              <a:t>.</a:t>
            </a:r>
            <a:r>
              <a:rPr lang="en-US" sz="4000" dirty="0">
                <a:solidFill>
                  <a:srgbClr val="0070C0"/>
                </a:solidFill>
                <a:latin typeface="Arial" pitchFamily="34" charset="0"/>
                <a:cs typeface="Arial" pitchFamily="34" charset="0"/>
              </a:rPr>
              <a:t/>
            </a:r>
            <a:br>
              <a:rPr lang="en-US" sz="4000" dirty="0">
                <a:solidFill>
                  <a:srgbClr val="0070C0"/>
                </a:solidFill>
                <a:latin typeface="Arial" pitchFamily="34" charset="0"/>
                <a:cs typeface="Arial" pitchFamily="34" charset="0"/>
              </a:rPr>
            </a:br>
            <a:endParaRPr lang="en-US" sz="4000" dirty="0">
              <a:solidFill>
                <a:srgbClr val="0070C0"/>
              </a:solidFill>
              <a:latin typeface="Arial" pitchFamily="34" charset="0"/>
              <a:cs typeface="Arial" pitchFamily="34" charset="0"/>
            </a:endParaRPr>
          </a:p>
        </p:txBody>
      </p:sp>
      <p:pic>
        <p:nvPicPr>
          <p:cNvPr id="4" name="Picture 3"/>
          <p:cNvPicPr/>
          <p:nvPr/>
        </p:nvPicPr>
        <p:blipFill>
          <a:blip r:embed="rId2"/>
          <a:stretch>
            <a:fillRect/>
          </a:stretch>
        </p:blipFill>
        <p:spPr>
          <a:xfrm>
            <a:off x="152400" y="2171700"/>
            <a:ext cx="9372600" cy="6286500"/>
          </a:xfrm>
          <a:prstGeom prst="rect">
            <a:avLst/>
          </a:prstGeom>
        </p:spPr>
      </p:pic>
      <p:sp>
        <p:nvSpPr>
          <p:cNvPr id="5" name="Rectangle 4"/>
          <p:cNvSpPr/>
          <p:nvPr/>
        </p:nvSpPr>
        <p:spPr>
          <a:xfrm>
            <a:off x="4343400" y="3276600"/>
            <a:ext cx="1447800" cy="579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400" dirty="0" smtClean="0">
                <a:solidFill>
                  <a:srgbClr val="7030A0"/>
                </a:solidFill>
                <a:latin typeface="Times New Roman" pitchFamily="18" charset="0"/>
                <a:cs typeface="Times New Roman" pitchFamily="18" charset="0"/>
              </a:rPr>
              <a:t>1</a:t>
            </a:r>
          </a:p>
          <a:p>
            <a:pPr algn="ctr">
              <a:lnSpc>
                <a:spcPct val="200000"/>
              </a:lnSpc>
            </a:pPr>
            <a:r>
              <a:rPr lang="en-US" sz="2400" dirty="0" smtClean="0">
                <a:solidFill>
                  <a:srgbClr val="7030A0"/>
                </a:solidFill>
                <a:latin typeface="Times New Roman" pitchFamily="18" charset="0"/>
                <a:cs typeface="Times New Roman" pitchFamily="18" charset="0"/>
              </a:rPr>
              <a:t>2</a:t>
            </a:r>
          </a:p>
          <a:p>
            <a:pPr algn="ctr">
              <a:lnSpc>
                <a:spcPct val="200000"/>
              </a:lnSpc>
            </a:pPr>
            <a:r>
              <a:rPr lang="en-US" sz="2400" dirty="0" smtClean="0">
                <a:solidFill>
                  <a:srgbClr val="7030A0"/>
                </a:solidFill>
                <a:latin typeface="Times New Roman" pitchFamily="18" charset="0"/>
                <a:cs typeface="Times New Roman" pitchFamily="18" charset="0"/>
              </a:rPr>
              <a:t>3</a:t>
            </a:r>
          </a:p>
          <a:p>
            <a:pPr algn="ctr">
              <a:lnSpc>
                <a:spcPct val="200000"/>
              </a:lnSpc>
            </a:pPr>
            <a:r>
              <a:rPr lang="en-US" sz="2400" dirty="0" smtClean="0">
                <a:solidFill>
                  <a:srgbClr val="7030A0"/>
                </a:solidFill>
                <a:latin typeface="Times New Roman" pitchFamily="18" charset="0"/>
                <a:cs typeface="Times New Roman" pitchFamily="18" charset="0"/>
              </a:rPr>
              <a:t>4</a:t>
            </a:r>
          </a:p>
          <a:p>
            <a:pPr algn="ctr">
              <a:lnSpc>
                <a:spcPct val="200000"/>
              </a:lnSpc>
            </a:pPr>
            <a:r>
              <a:rPr lang="en-US" sz="2400" dirty="0" smtClean="0">
                <a:solidFill>
                  <a:srgbClr val="7030A0"/>
                </a:solidFill>
                <a:latin typeface="Times New Roman" pitchFamily="18" charset="0"/>
                <a:cs typeface="Times New Roman" pitchFamily="18" charset="0"/>
              </a:rPr>
              <a:t>5</a:t>
            </a:r>
          </a:p>
          <a:p>
            <a:pPr algn="ctr">
              <a:lnSpc>
                <a:spcPct val="200000"/>
              </a:lnSpc>
            </a:pPr>
            <a:r>
              <a:rPr lang="en-US" sz="2400" dirty="0" smtClean="0">
                <a:solidFill>
                  <a:srgbClr val="7030A0"/>
                </a:solidFill>
                <a:latin typeface="Times New Roman" pitchFamily="18" charset="0"/>
                <a:cs typeface="Times New Roman" pitchFamily="18" charset="0"/>
              </a:rPr>
              <a:t>6</a:t>
            </a:r>
          </a:p>
          <a:p>
            <a:pPr algn="ctr">
              <a:lnSpc>
                <a:spcPct val="200000"/>
              </a:lnSpc>
            </a:pPr>
            <a:r>
              <a:rPr lang="en-US" sz="2400" dirty="0" smtClean="0">
                <a:solidFill>
                  <a:srgbClr val="7030A0"/>
                </a:solidFill>
                <a:latin typeface="Times New Roman" pitchFamily="18" charset="0"/>
                <a:cs typeface="Times New Roman" pitchFamily="18" charset="0"/>
              </a:rPr>
              <a:t>7</a:t>
            </a:r>
          </a:p>
          <a:p>
            <a:pPr algn="ctr">
              <a:lnSpc>
                <a:spcPct val="150000"/>
              </a:lnSpc>
            </a:pPr>
            <a:endParaRPr lang="en-US" sz="2400" dirty="0">
              <a:solidFill>
                <a:srgbClr val="7030A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34299318"/>
              </p:ext>
            </p:extLst>
          </p:nvPr>
        </p:nvGraphicFramePr>
        <p:xfrm>
          <a:off x="9519745" y="2171700"/>
          <a:ext cx="8001000" cy="5435438"/>
        </p:xfrm>
        <a:graphic>
          <a:graphicData uri="http://schemas.openxmlformats.org/drawingml/2006/table">
            <a:tbl>
              <a:tblPr firstRow="1" firstCol="1" bandRow="1">
                <a:tableStyleId>{5C22544A-7EE6-4342-B048-85BDC9FD1C3A}</a:tableStyleId>
              </a:tblPr>
              <a:tblGrid>
                <a:gridCol w="3124200"/>
                <a:gridCol w="4876800"/>
              </a:tblGrid>
              <a:tr h="513737">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Tên cơ quan</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Chức năng</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tr>
              <a:tr h="1086614">
                <a:tc>
                  <a:txBody>
                    <a:bodyPr/>
                    <a:lstStyle/>
                    <a:p>
                      <a:pPr marL="0" marR="0" algn="l">
                        <a:lnSpc>
                          <a:spcPct val="120000"/>
                        </a:lnSpc>
                        <a:spcBef>
                          <a:spcPts val="0"/>
                        </a:spcBef>
                        <a:spcAft>
                          <a:spcPts val="0"/>
                        </a:spcAft>
                      </a:pPr>
                      <a:r>
                        <a:rPr lang="vi-VN" sz="3000" b="0" dirty="0">
                          <a:effectLst/>
                          <a:latin typeface="+mj-lt"/>
                        </a:rPr>
                        <a:t>Tinh hoàn</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r>
              <a:tr h="1077132">
                <a:tc>
                  <a:txBody>
                    <a:bodyPr/>
                    <a:lstStyle/>
                    <a:p>
                      <a:pPr marL="0" marR="0" algn="l">
                        <a:lnSpc>
                          <a:spcPct val="120000"/>
                        </a:lnSpc>
                        <a:spcBef>
                          <a:spcPts val="0"/>
                        </a:spcBef>
                        <a:spcAft>
                          <a:spcPts val="0"/>
                        </a:spcAft>
                      </a:pPr>
                      <a:r>
                        <a:rPr lang="vi-VN" sz="3000" b="0">
                          <a:effectLst/>
                          <a:latin typeface="+mj-lt"/>
                        </a:rPr>
                        <a:t>Mào tinh</a:t>
                      </a:r>
                      <a:endParaRPr lang="en-US" sz="3000" b="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mj-lt"/>
                        <a:ea typeface="Calibri"/>
                        <a:cs typeface="Times New Roman"/>
                      </a:endParaRPr>
                    </a:p>
                  </a:txBody>
                  <a:tcPr marL="68580" marR="68580" marT="0" marB="0"/>
                </a:tc>
              </a:tr>
              <a:tr h="1077132">
                <a:tc>
                  <a:txBody>
                    <a:bodyPr/>
                    <a:lstStyle/>
                    <a:p>
                      <a:pPr marL="0" marR="0" algn="l">
                        <a:lnSpc>
                          <a:spcPct val="120000"/>
                        </a:lnSpc>
                        <a:spcBef>
                          <a:spcPts val="0"/>
                        </a:spcBef>
                        <a:spcAft>
                          <a:spcPts val="0"/>
                        </a:spcAft>
                      </a:pPr>
                      <a:r>
                        <a:rPr lang="vi-VN" sz="3000" b="0" dirty="0">
                          <a:effectLst/>
                          <a:latin typeface="+mj-lt"/>
                        </a:rPr>
                        <a:t>Ống dẫn tinh</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mj-lt"/>
                        <a:ea typeface="Calibri"/>
                        <a:cs typeface="Times New Roman"/>
                      </a:endParaRPr>
                    </a:p>
                  </a:txBody>
                  <a:tcPr marL="68580" marR="68580" marT="0" marB="0"/>
                </a:tc>
              </a:tr>
              <a:tr h="522766">
                <a:tc>
                  <a:txBody>
                    <a:bodyPr/>
                    <a:lstStyle/>
                    <a:p>
                      <a:pPr marL="0" marR="0" algn="l">
                        <a:lnSpc>
                          <a:spcPct val="120000"/>
                        </a:lnSpc>
                        <a:spcBef>
                          <a:spcPts val="0"/>
                        </a:spcBef>
                        <a:spcAft>
                          <a:spcPts val="0"/>
                        </a:spcAft>
                      </a:pPr>
                      <a:r>
                        <a:rPr lang="vi-VN" sz="3000" b="0" dirty="0">
                          <a:effectLst/>
                          <a:latin typeface="Times New Roman" pitchFamily="18" charset="0"/>
                          <a:cs typeface="Times New Roman" pitchFamily="18" charset="0"/>
                        </a:rPr>
                        <a:t>Tuyến tiền liệt</a:t>
                      </a:r>
                      <a:r>
                        <a:rPr lang="en-US" sz="3000" b="0" dirty="0">
                          <a:effectLst/>
                          <a:latin typeface="Times New Roman" pitchFamily="18" charset="0"/>
                          <a:cs typeface="Times New Roman" pitchFamily="18" charset="0"/>
                        </a:rPr>
                        <a:t>, </a:t>
                      </a:r>
                      <a:r>
                        <a:rPr lang="en-US" sz="3000" b="0" dirty="0" err="1" smtClean="0">
                          <a:effectLst/>
                          <a:latin typeface="Times New Roman" pitchFamily="18" charset="0"/>
                          <a:cs typeface="Times New Roman" pitchFamily="18" charset="0"/>
                        </a:rPr>
                        <a:t>tuyến</a:t>
                      </a:r>
                      <a:r>
                        <a:rPr lang="en-US" sz="3000" b="0" dirty="0" smtClean="0">
                          <a:effectLst/>
                          <a:latin typeface="Times New Roman" pitchFamily="18" charset="0"/>
                          <a:cs typeface="Times New Roman" pitchFamily="18" charset="0"/>
                        </a:rPr>
                        <a:t> </a:t>
                      </a:r>
                      <a:r>
                        <a:rPr lang="en-US" sz="3000" b="0" dirty="0" err="1" smtClean="0">
                          <a:effectLst/>
                          <a:latin typeface="Times New Roman" pitchFamily="18" charset="0"/>
                          <a:cs typeface="Times New Roman" pitchFamily="18" charset="0"/>
                        </a:rPr>
                        <a:t>hành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r>
              <a:tr h="523218">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Túi</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tinh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146475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78676" y="1104900"/>
            <a:ext cx="8584324" cy="62865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50879474"/>
              </p:ext>
            </p:extLst>
          </p:nvPr>
        </p:nvGraphicFramePr>
        <p:xfrm>
          <a:off x="8752490" y="800100"/>
          <a:ext cx="8849710" cy="8679180"/>
        </p:xfrm>
        <a:graphic>
          <a:graphicData uri="http://schemas.openxmlformats.org/drawingml/2006/table">
            <a:tbl>
              <a:tblPr firstRow="1" firstCol="1" bandRow="1">
                <a:tableStyleId>{5C22544A-7EE6-4342-B048-85BDC9FD1C3A}</a:tableStyleId>
              </a:tblPr>
              <a:tblGrid>
                <a:gridCol w="3455601"/>
                <a:gridCol w="5394109"/>
              </a:tblGrid>
              <a:tr h="769620">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Tên cơ quan</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Chức năng</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tr>
              <a:tr h="1539240">
                <a:tc>
                  <a:txBody>
                    <a:bodyPr/>
                    <a:lstStyle/>
                    <a:p>
                      <a:pPr marL="0" marR="0" algn="l">
                        <a:lnSpc>
                          <a:spcPct val="120000"/>
                        </a:lnSpc>
                        <a:spcBef>
                          <a:spcPts val="0"/>
                        </a:spcBef>
                        <a:spcAft>
                          <a:spcPts val="0"/>
                        </a:spcAft>
                      </a:pPr>
                      <a:r>
                        <a:rPr lang="vi-VN" sz="3600" b="1" dirty="0">
                          <a:solidFill>
                            <a:srgbClr val="FF0000"/>
                          </a:solidFill>
                          <a:effectLst/>
                          <a:latin typeface="+mn-lt"/>
                        </a:rPr>
                        <a:t>Tinh hoàn</a:t>
                      </a:r>
                      <a:endParaRPr lang="en-US" sz="3600" b="1" dirty="0">
                        <a:solidFill>
                          <a:srgbClr val="FF0000"/>
                        </a:solidFill>
                        <a:effectLst/>
                        <a:latin typeface="+mn-lt"/>
                        <a:ea typeface="Calibri"/>
                        <a:cs typeface="Times New Roman"/>
                      </a:endParaRPr>
                    </a:p>
                  </a:txBody>
                  <a:tcPr marL="68580" marR="68580" marT="0" marB="0"/>
                </a:tc>
                <a:tc>
                  <a:txBody>
                    <a:bodyPr/>
                    <a:lstStyle/>
                    <a:p>
                      <a:pPr marL="0" marR="0" algn="l">
                        <a:lnSpc>
                          <a:spcPct val="120000"/>
                        </a:lnSpc>
                        <a:spcBef>
                          <a:spcPts val="0"/>
                        </a:spcBef>
                        <a:spcAft>
                          <a:spcPts val="0"/>
                        </a:spcAft>
                      </a:pPr>
                      <a:r>
                        <a:rPr lang="en-US" sz="3600" b="0" dirty="0">
                          <a:effectLst/>
                          <a:latin typeface="Arial" pitchFamily="34" charset="0"/>
                          <a:cs typeface="Arial" pitchFamily="34" charset="0"/>
                        </a:rPr>
                        <a:t>S</a:t>
                      </a:r>
                      <a:r>
                        <a:rPr lang="vi-VN" sz="3600" b="0" dirty="0">
                          <a:effectLst/>
                          <a:latin typeface="Arial" pitchFamily="34" charset="0"/>
                          <a:cs typeface="Arial" pitchFamily="34" charset="0"/>
                        </a:rPr>
                        <a:t>ản sinh ra tinh trùng</a:t>
                      </a:r>
                      <a:r>
                        <a:rPr lang="en-US" sz="3600" b="0" dirty="0">
                          <a:effectLst/>
                          <a:latin typeface="Arial" pitchFamily="34" charset="0"/>
                          <a:cs typeface="Arial" pitchFamily="34" charset="0"/>
                        </a:rPr>
                        <a:t>, </a:t>
                      </a:r>
                      <a:r>
                        <a:rPr lang="en-US" sz="3600" b="0" dirty="0" err="1">
                          <a:effectLst/>
                          <a:latin typeface="Arial" pitchFamily="34" charset="0"/>
                          <a:cs typeface="Arial" pitchFamily="34" charset="0"/>
                        </a:rPr>
                        <a:t>tiết</a:t>
                      </a:r>
                      <a:r>
                        <a:rPr lang="en-US" sz="3600" b="0" dirty="0">
                          <a:effectLst/>
                          <a:latin typeface="Arial" pitchFamily="34" charset="0"/>
                          <a:cs typeface="Arial" pitchFamily="34" charset="0"/>
                        </a:rPr>
                        <a:t> hormone </a:t>
                      </a:r>
                      <a:r>
                        <a:rPr lang="en-US" sz="3600" b="0" dirty="0" err="1">
                          <a:effectLst/>
                          <a:latin typeface="Arial" pitchFamily="34" charset="0"/>
                          <a:cs typeface="Arial" pitchFamily="34" charset="0"/>
                        </a:rPr>
                        <a:t>sinh</a:t>
                      </a:r>
                      <a:r>
                        <a:rPr lang="en-US" sz="3600" b="0" dirty="0">
                          <a:effectLst/>
                          <a:latin typeface="Arial" pitchFamily="34" charset="0"/>
                          <a:cs typeface="Arial" pitchFamily="34" charset="0"/>
                        </a:rPr>
                        <a:t> </a:t>
                      </a:r>
                      <a:r>
                        <a:rPr lang="en-US" sz="3600" b="0" dirty="0" err="1">
                          <a:effectLst/>
                          <a:latin typeface="Arial" pitchFamily="34" charset="0"/>
                          <a:cs typeface="Arial" pitchFamily="34" charset="0"/>
                        </a:rPr>
                        <a:t>dục</a:t>
                      </a:r>
                      <a:r>
                        <a:rPr lang="en-US" sz="3600" b="0" dirty="0">
                          <a:effectLst/>
                          <a:latin typeface="Arial" pitchFamily="34" charset="0"/>
                          <a:cs typeface="Arial" pitchFamily="34" charset="0"/>
                        </a:rPr>
                        <a:t> </a:t>
                      </a:r>
                      <a:r>
                        <a:rPr lang="en-US" sz="3600" b="0" dirty="0" err="1">
                          <a:effectLst/>
                          <a:latin typeface="Arial" pitchFamily="34" charset="0"/>
                          <a:cs typeface="Arial" pitchFamily="34" charset="0"/>
                        </a:rPr>
                        <a:t>nam</a:t>
                      </a:r>
                      <a:endParaRPr lang="en-US" sz="3600" b="0" dirty="0">
                        <a:solidFill>
                          <a:srgbClr val="000000"/>
                        </a:solidFill>
                        <a:effectLst/>
                        <a:latin typeface="Arial" pitchFamily="34" charset="0"/>
                        <a:ea typeface="Calibri"/>
                        <a:cs typeface="Arial" pitchFamily="34" charset="0"/>
                      </a:endParaRPr>
                    </a:p>
                  </a:txBody>
                  <a:tcPr marL="68580" marR="68580" marT="0" marB="0">
                    <a:solidFill>
                      <a:srgbClr val="FFCCCC"/>
                    </a:solidFill>
                  </a:tcPr>
                </a:tc>
              </a:tr>
              <a:tr h="1539240">
                <a:tc>
                  <a:txBody>
                    <a:bodyPr/>
                    <a:lstStyle/>
                    <a:p>
                      <a:pPr marL="0" marR="0" algn="l">
                        <a:lnSpc>
                          <a:spcPct val="120000"/>
                        </a:lnSpc>
                        <a:spcBef>
                          <a:spcPts val="0"/>
                        </a:spcBef>
                        <a:spcAft>
                          <a:spcPts val="0"/>
                        </a:spcAft>
                      </a:pPr>
                      <a:r>
                        <a:rPr lang="vi-VN" sz="3600" b="1" dirty="0">
                          <a:solidFill>
                            <a:srgbClr val="FF0000"/>
                          </a:solidFill>
                          <a:effectLst/>
                          <a:latin typeface="+mn-lt"/>
                        </a:rPr>
                        <a:t>Mào tinh</a:t>
                      </a:r>
                      <a:endParaRPr lang="en-US" sz="3600" b="1" dirty="0">
                        <a:solidFill>
                          <a:srgbClr val="FF0000"/>
                        </a:solidFill>
                        <a:effectLst/>
                        <a:latin typeface="+mn-lt"/>
                        <a:ea typeface="Calibri"/>
                        <a:cs typeface="Times New Roman"/>
                      </a:endParaRPr>
                    </a:p>
                  </a:txBody>
                  <a:tcPr marL="68580" marR="68580" marT="0" marB="0"/>
                </a:tc>
                <a:tc>
                  <a:txBody>
                    <a:bodyPr/>
                    <a:lstStyle/>
                    <a:p>
                      <a:pPr marL="0" marR="0" algn="l">
                        <a:lnSpc>
                          <a:spcPct val="120000"/>
                        </a:lnSpc>
                        <a:spcBef>
                          <a:spcPts val="0"/>
                        </a:spcBef>
                        <a:spcAft>
                          <a:spcPts val="0"/>
                        </a:spcAft>
                      </a:pPr>
                      <a:r>
                        <a:rPr lang="vi-VN" sz="3600" b="0" dirty="0">
                          <a:effectLst/>
                          <a:latin typeface="+mn-lt"/>
                        </a:rPr>
                        <a:t>Nơi tinh trùng </a:t>
                      </a:r>
                      <a:r>
                        <a:rPr lang="en-US" sz="3600" b="0" dirty="0" err="1">
                          <a:effectLst/>
                          <a:latin typeface="+mn-lt"/>
                          <a:cs typeface="Times New Roman" pitchFamily="18" charset="0"/>
                        </a:rPr>
                        <a:t>tiếp</a:t>
                      </a:r>
                      <a:r>
                        <a:rPr lang="en-US" sz="3600" b="0" dirty="0">
                          <a:effectLst/>
                          <a:latin typeface="+mn-lt"/>
                          <a:cs typeface="Times New Roman" pitchFamily="18" charset="0"/>
                        </a:rPr>
                        <a:t> </a:t>
                      </a:r>
                      <a:r>
                        <a:rPr lang="en-US" sz="3600" b="0" dirty="0" err="1">
                          <a:effectLst/>
                          <a:latin typeface="+mn-lt"/>
                          <a:cs typeface="Times New Roman" pitchFamily="18" charset="0"/>
                        </a:rPr>
                        <a:t>tục</a:t>
                      </a:r>
                      <a:r>
                        <a:rPr lang="en-US" sz="3600" b="0" dirty="0">
                          <a:effectLst/>
                          <a:latin typeface="+mn-lt"/>
                          <a:cs typeface="Times New Roman" pitchFamily="18" charset="0"/>
                        </a:rPr>
                        <a:t> </a:t>
                      </a:r>
                      <a:r>
                        <a:rPr lang="vi-VN" sz="3600" b="0" dirty="0">
                          <a:effectLst/>
                          <a:latin typeface="+mn-lt"/>
                        </a:rPr>
                        <a:t>phát triển và hoàn thiện về cấu tạo</a:t>
                      </a:r>
                      <a:endParaRPr lang="en-US" sz="3600" b="0" dirty="0">
                        <a:solidFill>
                          <a:srgbClr val="000000"/>
                        </a:solidFill>
                        <a:effectLst/>
                        <a:latin typeface="+mn-lt"/>
                        <a:ea typeface="Calibri"/>
                        <a:cs typeface="Times New Roman"/>
                      </a:endParaRPr>
                    </a:p>
                  </a:txBody>
                  <a:tcPr marL="68580" marR="68580" marT="0" marB="0"/>
                </a:tc>
              </a:tr>
              <a:tr h="1539240">
                <a:tc>
                  <a:txBody>
                    <a:bodyPr/>
                    <a:lstStyle/>
                    <a:p>
                      <a:pPr marL="0" marR="0" algn="l">
                        <a:lnSpc>
                          <a:spcPct val="120000"/>
                        </a:lnSpc>
                        <a:spcBef>
                          <a:spcPts val="0"/>
                        </a:spcBef>
                        <a:spcAft>
                          <a:spcPts val="0"/>
                        </a:spcAft>
                      </a:pPr>
                      <a:r>
                        <a:rPr lang="vi-VN" sz="3600" b="1" dirty="0">
                          <a:solidFill>
                            <a:srgbClr val="FF0000"/>
                          </a:solidFill>
                          <a:effectLst/>
                          <a:latin typeface="+mn-lt"/>
                        </a:rPr>
                        <a:t>Ống dẫn tinh</a:t>
                      </a:r>
                      <a:endParaRPr lang="en-US" sz="3600" b="1" dirty="0">
                        <a:solidFill>
                          <a:srgbClr val="FF0000"/>
                        </a:solidFill>
                        <a:effectLst/>
                        <a:latin typeface="+mn-lt"/>
                        <a:ea typeface="Calibri"/>
                        <a:cs typeface="Times New Roman"/>
                      </a:endParaRPr>
                    </a:p>
                  </a:txBody>
                  <a:tcPr marL="68580" marR="68580" marT="0" marB="0"/>
                </a:tc>
                <a:tc>
                  <a:txBody>
                    <a:bodyPr/>
                    <a:lstStyle/>
                    <a:p>
                      <a:pPr marL="0" marR="0" algn="l">
                        <a:lnSpc>
                          <a:spcPct val="120000"/>
                        </a:lnSpc>
                        <a:spcBef>
                          <a:spcPts val="0"/>
                        </a:spcBef>
                        <a:spcAft>
                          <a:spcPts val="0"/>
                        </a:spcAft>
                      </a:pPr>
                      <a:r>
                        <a:rPr lang="en-US" sz="3600" b="0" dirty="0" err="1">
                          <a:solidFill>
                            <a:schemeClr val="tx1"/>
                          </a:solidFill>
                          <a:effectLst/>
                          <a:latin typeface="Arial" pitchFamily="34" charset="0"/>
                          <a:cs typeface="Arial" pitchFamily="34" charset="0"/>
                        </a:rPr>
                        <a:t>Đường</a:t>
                      </a:r>
                      <a:r>
                        <a:rPr lang="en-US" sz="3600" b="0" dirty="0">
                          <a:solidFill>
                            <a:schemeClr val="tx1"/>
                          </a:solidFill>
                          <a:effectLst/>
                          <a:latin typeface="Arial" pitchFamily="34" charset="0"/>
                          <a:cs typeface="Arial" pitchFamily="34" charset="0"/>
                        </a:rPr>
                        <a:t> </a:t>
                      </a:r>
                      <a:r>
                        <a:rPr lang="en-US" sz="3600" b="0" dirty="0" err="1">
                          <a:solidFill>
                            <a:schemeClr val="tx1"/>
                          </a:solidFill>
                          <a:effectLst/>
                          <a:latin typeface="Arial" pitchFamily="34" charset="0"/>
                          <a:cs typeface="Arial" pitchFamily="34" charset="0"/>
                        </a:rPr>
                        <a:t>dẫn</a:t>
                      </a:r>
                      <a:r>
                        <a:rPr lang="en-US" sz="3600" b="0" dirty="0">
                          <a:solidFill>
                            <a:schemeClr val="tx1"/>
                          </a:solidFill>
                          <a:effectLst/>
                          <a:latin typeface="Arial" pitchFamily="34" charset="0"/>
                          <a:cs typeface="Arial" pitchFamily="34" charset="0"/>
                        </a:rPr>
                        <a:t> </a:t>
                      </a:r>
                      <a:r>
                        <a:rPr lang="vi-VN" sz="3600" b="0" dirty="0">
                          <a:solidFill>
                            <a:schemeClr val="tx1"/>
                          </a:solidFill>
                          <a:effectLst/>
                          <a:latin typeface="Arial" pitchFamily="34" charset="0"/>
                          <a:cs typeface="Arial" pitchFamily="34" charset="0"/>
                        </a:rPr>
                        <a:t>tinh trùng di chuyển đến túi tinh</a:t>
                      </a:r>
                      <a:endParaRPr lang="en-US" sz="3600" b="0" dirty="0">
                        <a:solidFill>
                          <a:schemeClr val="tx1"/>
                        </a:solidFill>
                        <a:effectLst/>
                        <a:latin typeface="Arial" pitchFamily="34" charset="0"/>
                        <a:ea typeface="Calibri"/>
                        <a:cs typeface="Arial" pitchFamily="34" charset="0"/>
                      </a:endParaRPr>
                    </a:p>
                  </a:txBody>
                  <a:tcPr marL="68580" marR="68580" marT="0" marB="0">
                    <a:solidFill>
                      <a:schemeClr val="accent6">
                        <a:lumMod val="40000"/>
                        <a:lumOff val="60000"/>
                      </a:schemeClr>
                    </a:solidFill>
                  </a:tcPr>
                </a:tc>
              </a:tr>
              <a:tr h="1539240">
                <a:tc>
                  <a:txBody>
                    <a:bodyPr/>
                    <a:lstStyle/>
                    <a:p>
                      <a:pPr marL="0" marR="0" algn="l">
                        <a:lnSpc>
                          <a:spcPct val="120000"/>
                        </a:lnSpc>
                        <a:spcBef>
                          <a:spcPts val="0"/>
                        </a:spcBef>
                        <a:spcAft>
                          <a:spcPts val="0"/>
                        </a:spcAft>
                      </a:pPr>
                      <a:r>
                        <a:rPr lang="vi-VN" sz="3600" b="1" dirty="0">
                          <a:solidFill>
                            <a:srgbClr val="FF0000"/>
                          </a:solidFill>
                          <a:effectLst/>
                          <a:latin typeface="Arial" pitchFamily="34" charset="0"/>
                          <a:cs typeface="Arial" pitchFamily="34" charset="0"/>
                        </a:rPr>
                        <a:t>Tuyến tiền liệt</a:t>
                      </a:r>
                      <a:r>
                        <a:rPr lang="en-US" sz="3600" b="1" dirty="0">
                          <a:solidFill>
                            <a:srgbClr val="FF0000"/>
                          </a:solidFill>
                          <a:effectLst/>
                          <a:latin typeface="Arial" pitchFamily="34" charset="0"/>
                          <a:cs typeface="Arial" pitchFamily="34" charset="0"/>
                        </a:rPr>
                        <a:t>, </a:t>
                      </a:r>
                      <a:r>
                        <a:rPr lang="en-US" sz="3600" b="1" dirty="0" err="1" smtClean="0">
                          <a:solidFill>
                            <a:srgbClr val="FF0000"/>
                          </a:solidFill>
                          <a:effectLst/>
                          <a:latin typeface="Arial" pitchFamily="34" charset="0"/>
                          <a:cs typeface="Arial" pitchFamily="34" charset="0"/>
                        </a:rPr>
                        <a:t>tuyến</a:t>
                      </a:r>
                      <a:r>
                        <a:rPr lang="en-US" sz="3600" b="1" dirty="0" smtClean="0">
                          <a:solidFill>
                            <a:srgbClr val="FF0000"/>
                          </a:solidFill>
                          <a:effectLst/>
                          <a:latin typeface="Arial" pitchFamily="34" charset="0"/>
                          <a:cs typeface="Arial" pitchFamily="34" charset="0"/>
                        </a:rPr>
                        <a:t> </a:t>
                      </a:r>
                      <a:r>
                        <a:rPr lang="en-US" sz="3600" b="1" dirty="0" err="1" smtClean="0">
                          <a:solidFill>
                            <a:srgbClr val="FF0000"/>
                          </a:solidFill>
                          <a:effectLst/>
                          <a:latin typeface="Arial" pitchFamily="34" charset="0"/>
                          <a:cs typeface="Arial" pitchFamily="34" charset="0"/>
                        </a:rPr>
                        <a:t>hành</a:t>
                      </a:r>
                      <a:endParaRPr lang="en-US" sz="3600" b="1" dirty="0">
                        <a:solidFill>
                          <a:srgbClr val="FF0000"/>
                        </a:solidFill>
                        <a:effectLst/>
                        <a:latin typeface="Arial" pitchFamily="34" charset="0"/>
                        <a:ea typeface="Calibri"/>
                        <a:cs typeface="Arial" pitchFamily="34" charset="0"/>
                      </a:endParaRPr>
                    </a:p>
                  </a:txBody>
                  <a:tcPr marL="68580" marR="68580" marT="0" marB="0"/>
                </a:tc>
                <a:tc>
                  <a:txBody>
                    <a:bodyPr/>
                    <a:lstStyle/>
                    <a:p>
                      <a:pPr marL="0" marR="0" algn="l">
                        <a:lnSpc>
                          <a:spcPct val="120000"/>
                        </a:lnSpc>
                        <a:spcBef>
                          <a:spcPts val="0"/>
                        </a:spcBef>
                        <a:spcAft>
                          <a:spcPts val="0"/>
                        </a:spcAft>
                      </a:pPr>
                      <a:r>
                        <a:rPr lang="vi-VN" sz="3600" b="0" dirty="0">
                          <a:effectLst/>
                          <a:latin typeface="+mn-lt"/>
                          <a:cs typeface="Times New Roman" pitchFamily="18" charset="0"/>
                        </a:rPr>
                        <a:t>Tiết dịch </a:t>
                      </a:r>
                      <a:r>
                        <a:rPr lang="en-US" sz="3600" b="0" dirty="0" err="1">
                          <a:effectLst/>
                          <a:latin typeface="+mn-lt"/>
                          <a:cs typeface="Times New Roman" pitchFamily="18" charset="0"/>
                        </a:rPr>
                        <a:t>nhờn</a:t>
                      </a:r>
                      <a:endParaRPr lang="en-US" sz="3600" b="0" dirty="0">
                        <a:solidFill>
                          <a:srgbClr val="000000"/>
                        </a:solidFill>
                        <a:effectLst/>
                        <a:latin typeface="+mn-lt"/>
                        <a:ea typeface="Calibri"/>
                        <a:cs typeface="Times New Roman" pitchFamily="18" charset="0"/>
                      </a:endParaRPr>
                    </a:p>
                  </a:txBody>
                  <a:tcPr marL="68580" marR="68580" marT="0" marB="0"/>
                </a:tc>
              </a:tr>
              <a:tr h="769620">
                <a:tc>
                  <a:txBody>
                    <a:bodyPr/>
                    <a:lstStyle/>
                    <a:p>
                      <a:pPr marL="0" marR="0" algn="l">
                        <a:lnSpc>
                          <a:spcPct val="120000"/>
                        </a:lnSpc>
                        <a:spcBef>
                          <a:spcPts val="0"/>
                        </a:spcBef>
                        <a:spcAft>
                          <a:spcPts val="0"/>
                        </a:spcAft>
                      </a:pPr>
                      <a:r>
                        <a:rPr lang="en-US" sz="3600" b="1" dirty="0" err="1">
                          <a:solidFill>
                            <a:srgbClr val="FF0000"/>
                          </a:solidFill>
                          <a:effectLst/>
                          <a:latin typeface="Arial" pitchFamily="34" charset="0"/>
                          <a:cs typeface="Arial" pitchFamily="34" charset="0"/>
                        </a:rPr>
                        <a:t>Túi</a:t>
                      </a:r>
                      <a:r>
                        <a:rPr lang="en-US" sz="3600" b="1" dirty="0">
                          <a:solidFill>
                            <a:srgbClr val="FF0000"/>
                          </a:solidFill>
                          <a:effectLst/>
                          <a:latin typeface="Arial" pitchFamily="34" charset="0"/>
                          <a:cs typeface="Arial" pitchFamily="34" charset="0"/>
                        </a:rPr>
                        <a:t> </a:t>
                      </a:r>
                      <a:r>
                        <a:rPr lang="en-US" sz="3600" b="1" dirty="0" err="1">
                          <a:solidFill>
                            <a:srgbClr val="FF0000"/>
                          </a:solidFill>
                          <a:effectLst/>
                          <a:latin typeface="Arial" pitchFamily="34" charset="0"/>
                          <a:cs typeface="Arial" pitchFamily="34" charset="0"/>
                        </a:rPr>
                        <a:t>tinh</a:t>
                      </a:r>
                      <a:endParaRPr lang="en-US" sz="3600" b="1" dirty="0">
                        <a:solidFill>
                          <a:srgbClr val="FF0000"/>
                        </a:solidFill>
                        <a:effectLst/>
                        <a:latin typeface="Arial" pitchFamily="34" charset="0"/>
                        <a:ea typeface="Calibri"/>
                        <a:cs typeface="Arial" pitchFamily="34" charset="0"/>
                      </a:endParaRPr>
                    </a:p>
                  </a:txBody>
                  <a:tcPr marL="68580" marR="68580" marT="0" marB="0"/>
                </a:tc>
                <a:tc>
                  <a:txBody>
                    <a:bodyPr/>
                    <a:lstStyle/>
                    <a:p>
                      <a:pPr marL="0" marR="0" algn="l">
                        <a:lnSpc>
                          <a:spcPct val="120000"/>
                        </a:lnSpc>
                        <a:spcBef>
                          <a:spcPts val="0"/>
                        </a:spcBef>
                        <a:spcAft>
                          <a:spcPts val="0"/>
                        </a:spcAft>
                      </a:pPr>
                      <a:r>
                        <a:rPr lang="en-US" sz="3600" b="0" dirty="0" err="1">
                          <a:effectLst/>
                          <a:latin typeface="Arial" pitchFamily="34" charset="0"/>
                          <a:cs typeface="Arial" pitchFamily="34" charset="0"/>
                        </a:rPr>
                        <a:t>Chứa</a:t>
                      </a:r>
                      <a:r>
                        <a:rPr lang="en-US" sz="3600" b="0" dirty="0">
                          <a:effectLst/>
                          <a:latin typeface="Arial" pitchFamily="34" charset="0"/>
                          <a:cs typeface="Arial" pitchFamily="34" charset="0"/>
                        </a:rPr>
                        <a:t> </a:t>
                      </a:r>
                      <a:r>
                        <a:rPr lang="en-US" sz="3600" b="0" dirty="0" err="1">
                          <a:effectLst/>
                          <a:latin typeface="Arial" pitchFamily="34" charset="0"/>
                          <a:cs typeface="Arial" pitchFamily="34" charset="0"/>
                        </a:rPr>
                        <a:t>và</a:t>
                      </a:r>
                      <a:r>
                        <a:rPr lang="en-US" sz="3600" b="0" dirty="0">
                          <a:effectLst/>
                          <a:latin typeface="Arial" pitchFamily="34" charset="0"/>
                          <a:cs typeface="Arial" pitchFamily="34" charset="0"/>
                        </a:rPr>
                        <a:t> </a:t>
                      </a:r>
                      <a:r>
                        <a:rPr lang="en-US" sz="3600" b="0" dirty="0" err="1">
                          <a:effectLst/>
                          <a:latin typeface="Arial" pitchFamily="34" charset="0"/>
                          <a:cs typeface="Arial" pitchFamily="34" charset="0"/>
                        </a:rPr>
                        <a:t>nuôi</a:t>
                      </a:r>
                      <a:r>
                        <a:rPr lang="en-US" sz="3600" b="0" dirty="0">
                          <a:effectLst/>
                          <a:latin typeface="Arial" pitchFamily="34" charset="0"/>
                          <a:cs typeface="Arial" pitchFamily="34" charset="0"/>
                        </a:rPr>
                        <a:t> </a:t>
                      </a:r>
                      <a:r>
                        <a:rPr lang="en-US" sz="3600" b="0" dirty="0" err="1">
                          <a:effectLst/>
                          <a:latin typeface="Arial" pitchFamily="34" charset="0"/>
                          <a:cs typeface="Arial" pitchFamily="34" charset="0"/>
                        </a:rPr>
                        <a:t>dưỡng</a:t>
                      </a:r>
                      <a:r>
                        <a:rPr lang="en-US" sz="3600" b="0" dirty="0">
                          <a:effectLst/>
                          <a:latin typeface="Arial" pitchFamily="34" charset="0"/>
                          <a:cs typeface="Arial" pitchFamily="34" charset="0"/>
                        </a:rPr>
                        <a:t> </a:t>
                      </a:r>
                      <a:r>
                        <a:rPr lang="en-US" sz="3600" b="0" dirty="0" err="1">
                          <a:effectLst/>
                          <a:latin typeface="Arial" pitchFamily="34" charset="0"/>
                          <a:cs typeface="Arial" pitchFamily="34" charset="0"/>
                        </a:rPr>
                        <a:t>tinh</a:t>
                      </a:r>
                      <a:r>
                        <a:rPr lang="en-US" sz="3600" b="0" dirty="0">
                          <a:effectLst/>
                          <a:latin typeface="Arial" pitchFamily="34" charset="0"/>
                          <a:cs typeface="Arial" pitchFamily="34" charset="0"/>
                        </a:rPr>
                        <a:t> </a:t>
                      </a:r>
                      <a:r>
                        <a:rPr lang="en-US" sz="3600" b="0" dirty="0" err="1">
                          <a:effectLst/>
                          <a:latin typeface="Arial" pitchFamily="34" charset="0"/>
                          <a:cs typeface="Arial" pitchFamily="34" charset="0"/>
                        </a:rPr>
                        <a:t>trùng</a:t>
                      </a:r>
                      <a:endParaRPr lang="en-US" sz="3600" b="0" dirty="0">
                        <a:solidFill>
                          <a:srgbClr val="000000"/>
                        </a:solidFill>
                        <a:effectLst/>
                        <a:latin typeface="Arial" pitchFamily="34" charset="0"/>
                        <a:ea typeface="Calibri"/>
                        <a:cs typeface="Arial" pitchFamily="34" charset="0"/>
                      </a:endParaRPr>
                    </a:p>
                  </a:txBody>
                  <a:tcPr marL="68580" marR="68580" marT="0" marB="0">
                    <a:solidFill>
                      <a:schemeClr val="accent4">
                        <a:lumMod val="40000"/>
                        <a:lumOff val="60000"/>
                      </a:schemeClr>
                    </a:solidFill>
                  </a:tcPr>
                </a:tc>
              </a:tr>
            </a:tbl>
          </a:graphicData>
        </a:graphic>
      </p:graphicFrame>
    </p:spTree>
    <p:extLst>
      <p:ext uri="{BB962C8B-B14F-4D97-AF65-F5344CB8AC3E}">
        <p14:creationId xmlns:p14="http://schemas.microsoft.com/office/powerpoint/2010/main" val="18898536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381000" y="3154680"/>
            <a:ext cx="8001000" cy="47320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882562218"/>
              </p:ext>
            </p:extLst>
          </p:nvPr>
        </p:nvGraphicFramePr>
        <p:xfrm>
          <a:off x="9406759" y="2400300"/>
          <a:ext cx="8534400" cy="4892666"/>
        </p:xfrm>
        <a:graphic>
          <a:graphicData uri="http://schemas.openxmlformats.org/drawingml/2006/table">
            <a:tbl>
              <a:tblPr firstRow="1" firstCol="1" bandRow="1">
                <a:tableStyleId>{5C22544A-7EE6-4342-B048-85BDC9FD1C3A}</a:tableStyleId>
              </a:tblPr>
              <a:tblGrid>
                <a:gridCol w="3124200"/>
                <a:gridCol w="5410200"/>
              </a:tblGrid>
              <a:tr h="422576">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Tên cơ quan</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Chức năng</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tr>
              <a:tr h="893798">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Buồng trứng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r>
              <a:tr h="1357221">
                <a:tc>
                  <a:txBody>
                    <a:bodyPr/>
                    <a:lstStyle/>
                    <a:p>
                      <a:pPr marL="0" marR="0" algn="l">
                        <a:lnSpc>
                          <a:spcPct val="120000"/>
                        </a:lnSpc>
                        <a:spcBef>
                          <a:spcPts val="0"/>
                        </a:spcBef>
                        <a:spcAft>
                          <a:spcPts val="0"/>
                        </a:spcAft>
                      </a:pPr>
                      <a:r>
                        <a:rPr lang="en-US" sz="3200" b="0" dirty="0" err="1">
                          <a:effectLst/>
                          <a:latin typeface="Times New Roman" pitchFamily="18" charset="0"/>
                          <a:cs typeface="Times New Roman" pitchFamily="18" charset="0"/>
                        </a:rPr>
                        <a:t>Phễu</a:t>
                      </a:r>
                      <a:r>
                        <a:rPr lang="vi-VN" sz="3200" b="0" dirty="0">
                          <a:effectLst/>
                          <a:latin typeface="Times New Roman" pitchFamily="18" charset="0"/>
                          <a:cs typeface="Times New Roman" pitchFamily="18" charset="0"/>
                        </a:rPr>
                        <a:t> dẫn trứng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ống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dẫn</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trứng</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itchFamily="18" charset="0"/>
                        <a:ea typeface="Calibri"/>
                        <a:cs typeface="Times New Roman" pitchFamily="18" charset="0"/>
                      </a:endParaRPr>
                    </a:p>
                  </a:txBody>
                  <a:tcPr marL="68580" marR="68580" marT="0" marB="0"/>
                </a:tc>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Tử cung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itchFamily="18" charset="0"/>
                        <a:ea typeface="Calibri"/>
                        <a:cs typeface="Times New Roman" pitchFamily="18" charset="0"/>
                      </a:endParaRPr>
                    </a:p>
                  </a:txBody>
                  <a:tcPr marL="68580" marR="68580" marT="0" marB="0"/>
                </a:tc>
              </a:tr>
              <a:tr h="885999">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Âm đạo </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itchFamily="18" charset="0"/>
                        <a:ea typeface="Calibri"/>
                        <a:cs typeface="Times New Roman" pitchFamily="18" charset="0"/>
                      </a:endParaRPr>
                    </a:p>
                  </a:txBody>
                  <a:tcPr marL="68580" marR="68580" marT="0" marB="0"/>
                </a:tc>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Tuyến </a:t>
                      </a:r>
                      <a:r>
                        <a:rPr lang="en-US" sz="3200" b="0">
                          <a:effectLst/>
                          <a:latin typeface="Times New Roman" pitchFamily="18" charset="0"/>
                          <a:cs typeface="Times New Roman" pitchFamily="18" charset="0"/>
                        </a:rPr>
                        <a:t>sinh dục</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r>
            </a:tbl>
          </a:graphicData>
        </a:graphic>
      </p:graphicFrame>
      <p:sp>
        <p:nvSpPr>
          <p:cNvPr id="6" name="Title 1"/>
          <p:cNvSpPr>
            <a:spLocks noGrp="1"/>
          </p:cNvSpPr>
          <p:nvPr>
            <p:ph type="title"/>
          </p:nvPr>
        </p:nvSpPr>
        <p:spPr>
          <a:xfrm>
            <a:off x="1219200" y="266700"/>
            <a:ext cx="15773400" cy="1988345"/>
          </a:xfrm>
        </p:spPr>
        <p:txBody>
          <a:bodyPr>
            <a:noAutofit/>
          </a:bodyPr>
          <a:lstStyle/>
          <a:p>
            <a:r>
              <a:rPr lang="en-US" sz="4000" dirty="0" smtClean="0">
                <a:solidFill>
                  <a:srgbClr val="0070C0"/>
                </a:solidFill>
                <a:latin typeface="Times New Roman" pitchFamily="18" charset="0"/>
                <a:cs typeface="Times New Roman" pitchFamily="18" charset="0"/>
              </a:rPr>
              <a:t/>
            </a:r>
            <a:br>
              <a:rPr lang="en-US" sz="4000" dirty="0" smtClean="0">
                <a:solidFill>
                  <a:srgbClr val="0070C0"/>
                </a:solidFill>
                <a:latin typeface="Times New Roman" pitchFamily="18" charset="0"/>
                <a:cs typeface="Times New Roman" pitchFamily="18" charset="0"/>
              </a:rPr>
            </a:br>
            <a:r>
              <a:rPr lang="en-US" sz="4000" b="1" dirty="0" err="1" smtClean="0">
                <a:solidFill>
                  <a:srgbClr val="FF0000"/>
                </a:solidFill>
                <a:latin typeface="Arial" pitchFamily="34" charset="0"/>
                <a:cs typeface="Arial" pitchFamily="34" charset="0"/>
              </a:rPr>
              <a:t>Nhiệm</a:t>
            </a:r>
            <a:r>
              <a:rPr lang="en-US" sz="4000" b="1" dirty="0" smtClean="0">
                <a:solidFill>
                  <a:srgbClr val="FF0000"/>
                </a:solidFill>
                <a:latin typeface="Arial" pitchFamily="34" charset="0"/>
                <a:cs typeface="Arial" pitchFamily="34" charset="0"/>
              </a:rPr>
              <a:t> </a:t>
            </a:r>
            <a:r>
              <a:rPr lang="en-US" sz="4000" b="1" dirty="0" err="1" smtClean="0">
                <a:solidFill>
                  <a:srgbClr val="FF0000"/>
                </a:solidFill>
                <a:latin typeface="Arial" pitchFamily="34" charset="0"/>
                <a:cs typeface="Arial" pitchFamily="34" charset="0"/>
              </a:rPr>
              <a:t>vụ</a:t>
            </a:r>
            <a:r>
              <a:rPr lang="en-US" sz="4000" b="1" dirty="0" smtClean="0">
                <a:solidFill>
                  <a:srgbClr val="FF0000"/>
                </a:solidFill>
                <a:latin typeface="Arial" pitchFamily="34" charset="0"/>
                <a:cs typeface="Arial" pitchFamily="34" charset="0"/>
              </a:rPr>
              <a:t> 2: </a:t>
            </a:r>
            <a:r>
              <a:rPr lang="en-US" sz="4000" dirty="0" smtClean="0">
                <a:solidFill>
                  <a:srgbClr val="0070C0"/>
                </a:solidFill>
                <a:latin typeface="Arial" pitchFamily="34" charset="0"/>
                <a:cs typeface="Arial" pitchFamily="34" charset="0"/>
              </a:rPr>
              <a:t>Đ</a:t>
            </a:r>
            <a:r>
              <a:rPr lang="vi-VN" sz="4000" dirty="0" smtClean="0">
                <a:solidFill>
                  <a:srgbClr val="0070C0"/>
                </a:solidFill>
                <a:latin typeface="Arial" pitchFamily="34" charset="0"/>
                <a:cs typeface="Arial" pitchFamily="34" charset="0"/>
              </a:rPr>
              <a:t>iền </a:t>
            </a:r>
            <a:r>
              <a:rPr lang="vi-VN" sz="4000" dirty="0">
                <a:solidFill>
                  <a:srgbClr val="0070C0"/>
                </a:solidFill>
                <a:latin typeface="Arial" pitchFamily="34" charset="0"/>
                <a:cs typeface="Arial" pitchFamily="34" charset="0"/>
              </a:rPr>
              <a:t>những từ còn thiếu vào hình sau và trình bày chức năng của từng cơ quan trong hệ sinh dục </a:t>
            </a:r>
            <a:r>
              <a:rPr lang="en-US" sz="4000" dirty="0" err="1" smtClean="0">
                <a:solidFill>
                  <a:srgbClr val="0070C0"/>
                </a:solidFill>
                <a:latin typeface="Arial" pitchFamily="34" charset="0"/>
                <a:cs typeface="Arial" pitchFamily="34" charset="0"/>
              </a:rPr>
              <a:t>nữ</a:t>
            </a:r>
            <a:r>
              <a:rPr lang="en-US" sz="4000" dirty="0">
                <a:solidFill>
                  <a:srgbClr val="0070C0"/>
                </a:solidFill>
                <a:latin typeface="Arial" pitchFamily="34" charset="0"/>
                <a:cs typeface="Arial" pitchFamily="34" charset="0"/>
              </a:rPr>
              <a:t>.</a:t>
            </a:r>
          </a:p>
        </p:txBody>
      </p:sp>
      <p:sp>
        <p:nvSpPr>
          <p:cNvPr id="7" name="Rectangle 6"/>
          <p:cNvSpPr/>
          <p:nvPr/>
        </p:nvSpPr>
        <p:spPr>
          <a:xfrm>
            <a:off x="3886200" y="2628900"/>
            <a:ext cx="6096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400" dirty="0" smtClean="0">
                <a:solidFill>
                  <a:srgbClr val="7030A0"/>
                </a:solidFill>
                <a:latin typeface="Times New Roman" pitchFamily="18" charset="0"/>
                <a:cs typeface="Times New Roman" pitchFamily="18" charset="0"/>
              </a:rPr>
              <a:t>1</a:t>
            </a:r>
          </a:p>
          <a:p>
            <a:pPr algn="ctr">
              <a:lnSpc>
                <a:spcPct val="200000"/>
              </a:lnSpc>
            </a:pPr>
            <a:r>
              <a:rPr lang="en-US" sz="2400" dirty="0" smtClean="0">
                <a:solidFill>
                  <a:srgbClr val="7030A0"/>
                </a:solidFill>
                <a:latin typeface="Times New Roman" pitchFamily="18" charset="0"/>
                <a:cs typeface="Times New Roman" pitchFamily="18" charset="0"/>
              </a:rPr>
              <a:t>2</a:t>
            </a:r>
          </a:p>
          <a:p>
            <a:pPr algn="ctr">
              <a:lnSpc>
                <a:spcPct val="200000"/>
              </a:lnSpc>
            </a:pPr>
            <a:r>
              <a:rPr lang="en-US" sz="2400" dirty="0" smtClean="0">
                <a:solidFill>
                  <a:srgbClr val="7030A0"/>
                </a:solidFill>
                <a:latin typeface="Times New Roman" pitchFamily="18" charset="0"/>
                <a:cs typeface="Times New Roman" pitchFamily="18" charset="0"/>
              </a:rPr>
              <a:t>3</a:t>
            </a:r>
          </a:p>
          <a:p>
            <a:pPr algn="ctr">
              <a:lnSpc>
                <a:spcPct val="200000"/>
              </a:lnSpc>
            </a:pPr>
            <a:r>
              <a:rPr lang="en-US" sz="2400" dirty="0" smtClean="0">
                <a:solidFill>
                  <a:srgbClr val="7030A0"/>
                </a:solidFill>
                <a:latin typeface="Times New Roman" pitchFamily="18" charset="0"/>
                <a:cs typeface="Times New Roman" pitchFamily="18" charset="0"/>
              </a:rPr>
              <a:t>4</a:t>
            </a:r>
          </a:p>
          <a:p>
            <a:pPr algn="ctr">
              <a:lnSpc>
                <a:spcPct val="200000"/>
              </a:lnSpc>
            </a:pPr>
            <a:r>
              <a:rPr lang="en-US" sz="2400" dirty="0" smtClean="0">
                <a:solidFill>
                  <a:srgbClr val="7030A0"/>
                </a:solidFill>
                <a:latin typeface="Times New Roman" pitchFamily="18" charset="0"/>
                <a:cs typeface="Times New Roman" pitchFamily="18" charset="0"/>
              </a:rPr>
              <a:t>5</a:t>
            </a:r>
          </a:p>
          <a:p>
            <a:pPr algn="ctr">
              <a:lnSpc>
                <a:spcPct val="200000"/>
              </a:lnSpc>
            </a:pPr>
            <a:r>
              <a:rPr lang="en-US" sz="2400" dirty="0" smtClean="0">
                <a:solidFill>
                  <a:srgbClr val="7030A0"/>
                </a:solidFill>
                <a:latin typeface="Times New Roman" pitchFamily="18" charset="0"/>
                <a:cs typeface="Times New Roman" pitchFamily="18" charset="0"/>
              </a:rPr>
              <a:t>6</a:t>
            </a:r>
            <a:endParaRPr lang="en-US" sz="24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957565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1974</TotalTime>
  <Words>1805</Words>
  <Application>Microsoft Office PowerPoint</Application>
  <PresentationFormat>Custom</PresentationFormat>
  <Paragraphs>311</Paragraphs>
  <Slides>52</Slides>
  <Notes>12</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52</vt:i4>
      </vt:variant>
    </vt:vector>
  </HeadingPairs>
  <TitlesOfParts>
    <vt:vector size="70" baseType="lpstr">
      <vt:lpstr>Arial</vt:lpstr>
      <vt:lpstr>Slogan</vt:lpstr>
      <vt:lpstr>Wingdings</vt:lpstr>
      <vt:lpstr>宋体</vt:lpstr>
      <vt:lpstr>#9Slide03 Arima Madurai</vt:lpstr>
      <vt:lpstr>Times New Roman</vt:lpstr>
      <vt:lpstr>Tiffany</vt:lpstr>
      <vt:lpstr>等线</vt:lpstr>
      <vt:lpstr>#9Slide03 Arima Madurai Black</vt:lpstr>
      <vt:lpstr>微软雅黑</vt:lpstr>
      <vt:lpstr>Calibri Light</vt:lpstr>
      <vt:lpstr>幼圆</vt:lpstr>
      <vt:lpstr>#9Slide03 Arima Madurai Bold</vt:lpstr>
      <vt:lpstr>Cambria Math</vt:lpstr>
      <vt:lpstr>Calibri</vt:lpstr>
      <vt:lpstr>Tahoma</vt:lpstr>
      <vt:lpstr>Office 主题</vt:lpstr>
      <vt:lpstr>Office Theme</vt:lpstr>
      <vt:lpstr>PowerPoint Presentation</vt:lpstr>
      <vt:lpstr>PowerPoint Presentation</vt:lpstr>
      <vt:lpstr>Mọi sinh vật đều thực hiện quá trình gì để duy trì nòi giống? Hệ cơ quan nào thực hiện chức năng sinh sản ở người?</vt:lpstr>
      <vt:lpstr>PowerPoint Presentation</vt:lpstr>
      <vt:lpstr>PowerPoint Presentation</vt:lpstr>
      <vt:lpstr>PowerPoint Presentation</vt:lpstr>
      <vt:lpstr> Nhiệm vụ 1: Điền những từ còn thiếu vào hình sau và trình bày chức năng của từng cơ quan trong hệ sinh dục nam. </vt:lpstr>
      <vt:lpstr>PowerPoint Presentation</vt:lpstr>
      <vt:lpstr> Nhiệm vụ 2: Điền những từ còn thiếu vào hình sau và trình bày chức năng của từng cơ quan trong hệ sinh dục nữ.</vt:lpstr>
      <vt:lpstr>PowerPoint Presentation</vt:lpstr>
      <vt:lpstr>PowerPoint Presentation</vt:lpstr>
      <vt:lpstr>PowerPoint Presentation</vt:lpstr>
      <vt:lpstr>PowerPoint Presentation</vt:lpstr>
      <vt:lpstr>PowerPoint Presentation</vt:lpstr>
      <vt:lpstr>QUÁ TRÌNH THỤ TINH</vt:lpstr>
      <vt:lpstr>QUÁ TRÌNH THỤ THAI</vt:lpstr>
      <vt:lpstr>PHIẾU HỌC TẬP SỐ 2</vt:lpstr>
      <vt:lpstr>PHIẾU HỌC TẬP SỐ 2</vt:lpstr>
      <vt:lpstr>PowerPoint Presentation</vt:lpstr>
      <vt:lpstr>PowerPoint Presentation</vt:lpstr>
      <vt:lpstr>PowerPoint Presentation</vt:lpstr>
      <vt:lpstr>HIỆN TƯỢNG KINH NGUYỆT</vt:lpstr>
      <vt:lpstr>1. Hiện tượng kinh nguyệt là gì? 2. Do đâu có kinh nguyệt?</vt:lpstr>
      <vt:lpstr>PowerPoint Presentation</vt:lpstr>
      <vt:lpstr>PowerPoint Presentation</vt:lpstr>
      <vt:lpstr>MANG THAI Ở ĐỘ TUỔI VỊ THÀNH NIÊN</vt:lpstr>
      <vt:lpstr>PowerPoint Presentation</vt:lpstr>
      <vt:lpstr>PowerPoint Presentation</vt:lpstr>
      <vt:lpstr>PowerPoint Presentation</vt:lpstr>
      <vt:lpstr>PowerPoint Presentation</vt:lpstr>
      <vt:lpstr>THÔNG TIN VỀ MỘT SỐ BIỆN PHÁP PHÒNG TRÁNH THAI</vt:lpstr>
      <vt:lpstr>PowerPoint Presentation</vt:lpstr>
      <vt:lpstr>PowerPoint Presentation</vt:lpstr>
      <vt:lpstr>PowerPoint Presentation</vt:lpstr>
      <vt:lpstr>PowerPoint Presentation</vt:lpstr>
      <vt:lpstr>NỘI QUY</vt:lpstr>
      <vt:lpstr>PowerPoint Presentation</vt:lpstr>
      <vt:lpstr>Em hãy đề xuất một số biện pháp phòng chống các bệnh và bảo vệ sức khỏe sinh sản vị thành niên.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dragon</cp:lastModifiedBy>
  <cp:revision>107</cp:revision>
  <dcterms:created xsi:type="dcterms:W3CDTF">2006-08-16T00:00:00Z</dcterms:created>
  <dcterms:modified xsi:type="dcterms:W3CDTF">2024-12-09T01:32:31Z</dcterms:modified>
  <dc:identifier>DAE65lQ4ekI</dc:identifier>
</cp:coreProperties>
</file>