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0" r:id="rId2"/>
    <p:sldMasterId id="2147483693" r:id="rId3"/>
    <p:sldMasterId id="2147483713" r:id="rId4"/>
    <p:sldMasterId id="2147483733" r:id="rId5"/>
    <p:sldMasterId id="2147483753" r:id="rId6"/>
    <p:sldMasterId id="2147483793" r:id="rId7"/>
    <p:sldMasterId id="2147483813" r:id="rId8"/>
  </p:sldMasterIdLst>
  <p:notesMasterIdLst>
    <p:notesMasterId r:id="rId34"/>
  </p:notesMasterIdLst>
  <p:sldIdLst>
    <p:sldId id="281" r:id="rId9"/>
    <p:sldId id="345" r:id="rId10"/>
    <p:sldId id="346" r:id="rId11"/>
    <p:sldId id="362" r:id="rId12"/>
    <p:sldId id="371" r:id="rId13"/>
    <p:sldId id="347" r:id="rId14"/>
    <p:sldId id="348" r:id="rId15"/>
    <p:sldId id="350" r:id="rId16"/>
    <p:sldId id="391" r:id="rId17"/>
    <p:sldId id="392" r:id="rId18"/>
    <p:sldId id="351" r:id="rId19"/>
    <p:sldId id="383" r:id="rId20"/>
    <p:sldId id="382" r:id="rId21"/>
    <p:sldId id="375" r:id="rId22"/>
    <p:sldId id="374" r:id="rId23"/>
    <p:sldId id="393" r:id="rId24"/>
    <p:sldId id="378" r:id="rId25"/>
    <p:sldId id="385" r:id="rId26"/>
    <p:sldId id="386" r:id="rId27"/>
    <p:sldId id="387" r:id="rId28"/>
    <p:sldId id="389" r:id="rId29"/>
    <p:sldId id="361" r:id="rId30"/>
    <p:sldId id="379" r:id="rId31"/>
    <p:sldId id="390" r:id="rId32"/>
    <p:sldId id="344" r:id="rId3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1F2C8F"/>
    <a:srgbClr val="DF8C8C"/>
    <a:srgbClr val="FDFBF6"/>
    <a:srgbClr val="AAC4E9"/>
    <a:srgbClr val="F5CDCE"/>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078" autoAdjust="0"/>
  </p:normalViewPr>
  <p:slideViewPr>
    <p:cSldViewPr snapToGrid="0" snapToObjects="1">
      <p:cViewPr>
        <p:scale>
          <a:sx n="81" d="100"/>
          <a:sy n="81" d="100"/>
        </p:scale>
        <p:origin x="-300" y="612"/>
      </p:cViewPr>
      <p:guideLst>
        <p:guide orient="horz" pos="2616"/>
        <p:guide orient="horz" pos="3264"/>
        <p:guide orient="horz" pos="2136"/>
        <p:guide orient="horz" pos="4008"/>
        <p:guide orient="horz" pos="1152"/>
        <p:guide orient="horz" pos="2352"/>
        <p:guide orient="horz" pos="1512"/>
        <p:guide orient="horz" pos="2448"/>
        <p:guide orient="horz" pos="960"/>
        <p:guide/>
        <p:guide pos="456"/>
        <p:guide pos="6912"/>
        <p:guide pos="7680"/>
        <p:guide pos="6696"/>
        <p:guide pos="1008"/>
        <p:guide pos="1584"/>
        <p:guide pos="2136"/>
        <p:guide pos="2760"/>
        <p:guide pos="3288"/>
        <p:guide pos="4032"/>
        <p:guide pos="4392"/>
        <p:guide pos="4944"/>
        <p:guide pos="5544"/>
        <p:guide pos="6072"/>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xmlns="" id="{B726FDCA-72DA-DEC5-2E95-9DBEFD2344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a16="http://schemas.microsoft.com/office/drawing/2014/main" xmlns="" id="{6D999154-1941-098B-BDDE-1845BF80BC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7348" name="灯片编号占位符 3">
            <a:extLst>
              <a:ext uri="{FF2B5EF4-FFF2-40B4-BE49-F238E27FC236}">
                <a16:creationId xmlns:a16="http://schemas.microsoft.com/office/drawing/2014/main" xmlns="" id="{D46C3CC9-4827-D806-2D2D-4FFA432BD3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E4E394-20E3-4A17-9BD3-5A36F15744BF}" type="slidenum">
              <a:rPr lang="zh-CN" altLang="en-US" smtClean="0"/>
              <a:pPr/>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Title 1">
            <a:extLst>
              <a:ext uri="{FF2B5EF4-FFF2-40B4-BE49-F238E27FC236}">
                <a16:creationId xmlns:a16="http://schemas.microsoft.com/office/drawing/2014/main" xmlns="" id="{6D81E6F9-B513-FEFE-5A90-230DD40DE6A7}"/>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5528509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9621020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18" name="Rectangle 17">
            <a:extLst>
              <a:ext uri="{FF2B5EF4-FFF2-40B4-BE49-F238E27FC236}">
                <a16:creationId xmlns=""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0" name="Rectangle 19">
            <a:extLst>
              <a:ext uri="{FF2B5EF4-FFF2-40B4-BE49-F238E27FC236}">
                <a16:creationId xmlns=""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2" name="Rectangle 21">
            <a:extLst>
              <a:ext uri="{FF2B5EF4-FFF2-40B4-BE49-F238E27FC236}">
                <a16:creationId xmlns=""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4" name="Rectangle 23">
            <a:extLst>
              <a:ext uri="{FF2B5EF4-FFF2-40B4-BE49-F238E27FC236}">
                <a16:creationId xmlns=""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597507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Shape 25">
            <a:extLst>
              <a:ext uri="{FF2B5EF4-FFF2-40B4-BE49-F238E27FC236}">
                <a16:creationId xmlns=""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6" name="Freeform: Shape 15">
            <a:extLst>
              <a:ext uri="{FF2B5EF4-FFF2-40B4-BE49-F238E27FC236}">
                <a16:creationId xmlns=""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 name="Title 1">
            <a:extLst>
              <a:ext uri="{FF2B5EF4-FFF2-40B4-BE49-F238E27FC236}">
                <a16:creationId xmlns=""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31" name="Text Placeholder 2">
            <a:extLst>
              <a:ext uri="{FF2B5EF4-FFF2-40B4-BE49-F238E27FC236}">
                <a16:creationId xmlns=""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2054149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776387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solidFill>
                <a:srgbClr val="000000"/>
              </a:solidFill>
            </a:endParaRPr>
          </a:p>
        </p:txBody>
      </p:sp>
      <p:sp>
        <p:nvSpPr>
          <p:cNvPr id="26" name="Image 4" descr="preencoded.png">
            <a:extLst>
              <a:ext uri="{FF2B5EF4-FFF2-40B4-BE49-F238E27FC236}">
                <a16:creationId xmlns=""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solidFill>
                <a:srgbClr val="000000"/>
              </a:solidFill>
            </a:endParaRPr>
          </a:p>
        </p:txBody>
      </p:sp>
      <p:sp>
        <p:nvSpPr>
          <p:cNvPr id="53" name="Image 7" descr="preencoded.png">
            <a:extLst>
              <a:ext uri="{FF2B5EF4-FFF2-40B4-BE49-F238E27FC236}">
                <a16:creationId xmlns=""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solidFill>
                <a:srgbClr val="000000"/>
              </a:solidFill>
            </a:endParaRPr>
          </a:p>
        </p:txBody>
      </p:sp>
      <p:pic>
        <p:nvPicPr>
          <p:cNvPr id="21" name="Image 2" descr="preencoded.png">
            <a:extLst>
              <a:ext uri="{FF2B5EF4-FFF2-40B4-BE49-F238E27FC236}">
                <a16:creationId xmlns=""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3419802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9" name="Freeform: Shape 18" descr="preencoded.png">
            <a:extLst>
              <a:ext uri="{FF2B5EF4-FFF2-40B4-BE49-F238E27FC236}">
                <a16:creationId xmlns=""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solidFill>
                <a:srgbClr val="000000"/>
              </a:solidFill>
            </a:endParaRPr>
          </a:p>
        </p:txBody>
      </p:sp>
      <p:pic>
        <p:nvPicPr>
          <p:cNvPr id="9" name="Image 2" descr="preencoded.png">
            <a:extLst>
              <a:ext uri="{FF2B5EF4-FFF2-40B4-BE49-F238E27FC236}">
                <a16:creationId xmlns=""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1244316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1" name="Image 1" descr="preencoded.png">
            <a:extLst>
              <a:ext uri="{FF2B5EF4-FFF2-40B4-BE49-F238E27FC236}">
                <a16:creationId xmlns=""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5" name="Image 5" descr="preencoded.png">
            <a:extLst>
              <a:ext uri="{FF2B5EF4-FFF2-40B4-BE49-F238E27FC236}">
                <a16:creationId xmlns=""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7" name="Image 6" descr="preencoded.png">
            <a:extLst>
              <a:ext uri="{FF2B5EF4-FFF2-40B4-BE49-F238E27FC236}">
                <a16:creationId xmlns=""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1080993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solidFill>
                  <a:srgbClr val="000000"/>
                </a:solidFill>
              </a:rPr>
              <a:pPr>
                <a:defRPr/>
              </a:pPr>
              <a:t>12/7/2024</a:t>
            </a:fld>
            <a:endParaRPr lang="en-US">
              <a:solidFill>
                <a:srgbClr val="000000"/>
              </a:solidFill>
            </a:endParaRPr>
          </a:p>
        </p:txBody>
      </p:sp>
      <p:sp>
        <p:nvSpPr>
          <p:cNvPr id="3" name="Footer Placeholder 4">
            <a:extLst>
              <a:ext uri="{FF2B5EF4-FFF2-40B4-BE49-F238E27FC236}">
                <a16:creationId xmlns=""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a:extLst>
              <a:ext uri="{FF2B5EF4-FFF2-40B4-BE49-F238E27FC236}">
                <a16:creationId xmlns=""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19600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8" name="Freeform: Shape 17">
            <a:extLst>
              <a:ext uri="{FF2B5EF4-FFF2-40B4-BE49-F238E27FC236}">
                <a16:creationId xmlns=""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1158763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8" name="Title 1">
            <a:extLst>
              <a:ext uri="{FF2B5EF4-FFF2-40B4-BE49-F238E27FC236}">
                <a16:creationId xmlns=""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1.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cấu</a:t>
            </a:r>
            <a:r>
              <a:rPr lang="en-US" sz="2800" cap="none" dirty="0">
                <a:solidFill>
                  <a:srgbClr val="1F2C8F"/>
                </a:solidFill>
              </a:rPr>
              <a:t> </a:t>
            </a:r>
            <a:r>
              <a:rPr lang="en-US" sz="2800" cap="none" dirty="0" err="1">
                <a:solidFill>
                  <a:srgbClr val="1F2C8F"/>
                </a:solidFill>
              </a:rPr>
              <a:t>tạo</a:t>
            </a:r>
            <a:r>
              <a:rPr lang="en-US" sz="2800" cap="none" dirty="0">
                <a:solidFill>
                  <a:srgbClr val="1F2C8F"/>
                </a:solidFill>
              </a:rPr>
              <a:t>, </a:t>
            </a:r>
            <a:r>
              <a:rPr lang="en-US" sz="2800" cap="none" dirty="0" err="1">
                <a:solidFill>
                  <a:srgbClr val="1F2C8F"/>
                </a:solidFill>
              </a:rPr>
              <a:t>chức</a:t>
            </a:r>
            <a:r>
              <a:rPr lang="en-US" sz="2800" cap="none" dirty="0">
                <a:solidFill>
                  <a:srgbClr val="1F2C8F"/>
                </a:solidFill>
              </a:rPr>
              <a:t> </a:t>
            </a:r>
            <a:r>
              <a:rPr lang="en-US" sz="2800" cap="none" dirty="0" err="1">
                <a:solidFill>
                  <a:srgbClr val="1F2C8F"/>
                </a:solidFill>
              </a:rPr>
              <a:t>năng</a:t>
            </a:r>
            <a:r>
              <a:rPr lang="en-US" sz="2800" cap="none" dirty="0">
                <a:solidFill>
                  <a:srgbClr val="1F2C8F"/>
                </a:solidFill>
              </a:rPr>
              <a:t> </a:t>
            </a:r>
            <a:r>
              <a:rPr lang="en-US" sz="2800" cap="none" dirty="0" err="1">
                <a:solidFill>
                  <a:srgbClr val="1F2C8F"/>
                </a:solidFill>
              </a:rPr>
              <a:t>của</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endParaRPr lang="en-US" sz="2800" cap="none" dirty="0">
              <a:solidFill>
                <a:srgbClr val="1F2C8F"/>
              </a:solidFill>
            </a:endParaRPr>
          </a:p>
        </p:txBody>
      </p:sp>
    </p:spTree>
    <p:extLst>
      <p:ext uri="{BB962C8B-B14F-4D97-AF65-F5344CB8AC3E}">
        <p14:creationId xmlns:p14="http://schemas.microsoft.com/office/powerpoint/2010/main" val="203478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xmlns="" id="{89E4C556-486A-A14C-B3FD-116702D7003B}"/>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586653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2.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một</a:t>
            </a:r>
            <a:r>
              <a:rPr lang="en-US" sz="2800" cap="none" dirty="0">
                <a:solidFill>
                  <a:srgbClr val="1F2C8F"/>
                </a:solidFill>
              </a:rPr>
              <a:t> </a:t>
            </a:r>
            <a:r>
              <a:rPr lang="en-US" sz="2800" cap="none" dirty="0" err="1">
                <a:solidFill>
                  <a:srgbClr val="1F2C8F"/>
                </a:solidFill>
              </a:rPr>
              <a:t>số</a:t>
            </a:r>
            <a:r>
              <a:rPr lang="en-US" sz="2800" cap="none" dirty="0">
                <a:solidFill>
                  <a:srgbClr val="1F2C8F"/>
                </a:solidFill>
              </a:rPr>
              <a:t> </a:t>
            </a:r>
            <a:r>
              <a:rPr lang="en-US" sz="2800" cap="none" dirty="0" err="1">
                <a:solidFill>
                  <a:srgbClr val="1F2C8F"/>
                </a:solidFill>
              </a:rPr>
              <a:t>bệnh</a:t>
            </a:r>
            <a:r>
              <a:rPr lang="en-US" sz="2800" cap="none" dirty="0">
                <a:solidFill>
                  <a:srgbClr val="1F2C8F"/>
                </a:solidFill>
              </a:rPr>
              <a:t> </a:t>
            </a:r>
            <a:r>
              <a:rPr lang="en-US" sz="2800" cap="none" dirty="0" err="1">
                <a:solidFill>
                  <a:srgbClr val="1F2C8F"/>
                </a:solidFill>
              </a:rPr>
              <a:t>về</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 </a:t>
            </a:r>
            <a:r>
              <a:rPr lang="en-US" sz="2800" cap="none" dirty="0" err="1">
                <a:solidFill>
                  <a:srgbClr val="1F2C8F"/>
                </a:solidFill>
              </a:rPr>
              <a:t>và</a:t>
            </a:r>
            <a:r>
              <a:rPr lang="en-US" sz="2800" cap="none" dirty="0">
                <a:solidFill>
                  <a:srgbClr val="1F2C8F"/>
                </a:solidFill>
              </a:rPr>
              <a:t> </a:t>
            </a:r>
            <a:r>
              <a:rPr lang="en-US" sz="2800" cap="none" dirty="0" err="1">
                <a:solidFill>
                  <a:srgbClr val="1F2C8F"/>
                </a:solidFill>
              </a:rPr>
              <a:t>chất</a:t>
            </a:r>
            <a:r>
              <a:rPr lang="en-US" sz="2800" cap="none" dirty="0">
                <a:solidFill>
                  <a:srgbClr val="1F2C8F"/>
                </a:solidFill>
              </a:rPr>
              <a:t> </a:t>
            </a:r>
            <a:r>
              <a:rPr lang="en-US" sz="2800" cap="none" dirty="0" err="1">
                <a:solidFill>
                  <a:srgbClr val="1F2C8F"/>
                </a:solidFill>
              </a:rPr>
              <a:t>gây</a:t>
            </a:r>
            <a:r>
              <a:rPr lang="en-US" sz="2800" cap="none" dirty="0">
                <a:solidFill>
                  <a:srgbClr val="1F2C8F"/>
                </a:solidFill>
              </a:rPr>
              <a:t> </a:t>
            </a:r>
            <a:r>
              <a:rPr lang="en-US" sz="2800" cap="none" dirty="0" err="1">
                <a:solidFill>
                  <a:srgbClr val="1F2C8F"/>
                </a:solidFill>
              </a:rPr>
              <a:t>nghiện</a:t>
            </a:r>
            <a:r>
              <a:rPr lang="en-US" sz="2800" cap="none" dirty="0">
                <a:solidFill>
                  <a:srgbClr val="1F2C8F"/>
                </a:solidFill>
              </a:rPr>
              <a:t> </a:t>
            </a:r>
            <a:r>
              <a:rPr lang="en-US" sz="2800" cap="none" dirty="0" err="1">
                <a:solidFill>
                  <a:srgbClr val="1F2C8F"/>
                </a:solidFill>
              </a:rPr>
              <a:t>đối</a:t>
            </a:r>
            <a:r>
              <a:rPr lang="en-US" sz="2800" cap="none" dirty="0">
                <a:solidFill>
                  <a:srgbClr val="1F2C8F"/>
                </a:solidFill>
              </a:rPr>
              <a:t> </a:t>
            </a:r>
            <a:r>
              <a:rPr lang="en-US" sz="2800" cap="none" dirty="0" err="1">
                <a:solidFill>
                  <a:srgbClr val="1F2C8F"/>
                </a:solidFill>
              </a:rPr>
              <a:t>với</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a:t>
            </a:r>
          </a:p>
        </p:txBody>
      </p:sp>
    </p:spTree>
    <p:extLst>
      <p:ext uri="{BB962C8B-B14F-4D97-AF65-F5344CB8AC3E}">
        <p14:creationId xmlns:p14="http://schemas.microsoft.com/office/powerpoint/2010/main" val="16760189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solidFill>
                  <a:srgbClr val="1F2C8F"/>
                </a:solidFill>
              </a:rPr>
              <a:t>3</a:t>
            </a:r>
            <a:r>
              <a:rPr lang="en-US" sz="2800" cap="none" dirty="0">
                <a:solidFill>
                  <a:srgbClr val="1F2C8F"/>
                </a:solidFill>
              </a:rPr>
              <a:t>. </a:t>
            </a:r>
            <a:r>
              <a:rPr lang="vi-VN" sz="2800" cap="none" dirty="0">
                <a:solidFill>
                  <a:srgbClr val="1F2C8F"/>
                </a:solidFill>
              </a:rPr>
              <a:t>Tìm hiểu các giác quan trong cơ thể người</a:t>
            </a:r>
            <a:r>
              <a:rPr lang="en-US" sz="2800" cap="none" dirty="0">
                <a:solidFill>
                  <a:srgbClr val="1F2C8F"/>
                </a:solidFill>
              </a:rPr>
              <a:t>.</a:t>
            </a:r>
          </a:p>
        </p:txBody>
      </p:sp>
    </p:spTree>
    <p:extLst>
      <p:ext uri="{BB962C8B-B14F-4D97-AF65-F5344CB8AC3E}">
        <p14:creationId xmlns:p14="http://schemas.microsoft.com/office/powerpoint/2010/main" val="21749936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46" name="Freeform: Shape 45">
            <a:extLst>
              <a:ext uri="{FF2B5EF4-FFF2-40B4-BE49-F238E27FC236}">
                <a16:creationId xmlns=""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3" name="Freeform: Shape 42">
            <a:extLst>
              <a:ext uri="{FF2B5EF4-FFF2-40B4-BE49-F238E27FC236}">
                <a16:creationId xmlns=""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9" name="Freeform: Shape 48">
            <a:extLst>
              <a:ext uri="{FF2B5EF4-FFF2-40B4-BE49-F238E27FC236}">
                <a16:creationId xmlns=""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0" name="Freeform: Shape 39">
            <a:extLst>
              <a:ext uri="{FF2B5EF4-FFF2-40B4-BE49-F238E27FC236}">
                <a16:creationId xmlns=""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7" name="Freeform: Shape 36">
            <a:extLst>
              <a:ext uri="{FF2B5EF4-FFF2-40B4-BE49-F238E27FC236}">
                <a16:creationId xmlns=""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FAF6"/>
              </a:solidFill>
            </a:endParaRPr>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860710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4" name="Freeform: Shape 13">
            <a:extLst>
              <a:ext uri="{FF2B5EF4-FFF2-40B4-BE49-F238E27FC236}">
                <a16:creationId xmlns=""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 name="Title 1">
            <a:extLst>
              <a:ext uri="{FF2B5EF4-FFF2-40B4-BE49-F238E27FC236}">
                <a16:creationId xmlns=""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extBox 6">
            <a:extLst>
              <a:ext uri="{FF2B5EF4-FFF2-40B4-BE49-F238E27FC236}">
                <a16:creationId xmlns=""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3975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1" name="Image 0" descr="preencoded.png">
            <a:extLst>
              <a:ext uri="{FF2B5EF4-FFF2-40B4-BE49-F238E27FC236}">
                <a16:creationId xmlns=""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3" name="Image 1" descr="preencoded.png">
            <a:extLst>
              <a:ext uri="{FF2B5EF4-FFF2-40B4-BE49-F238E27FC236}">
                <a16:creationId xmlns=""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9" name="Image 6" descr="preencoded.png">
            <a:extLst>
              <a:ext uri="{FF2B5EF4-FFF2-40B4-BE49-F238E27FC236}">
                <a16:creationId xmlns=""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itle 1">
            <a:extLst>
              <a:ext uri="{FF2B5EF4-FFF2-40B4-BE49-F238E27FC236}">
                <a16:creationId xmlns=""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13733007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2508473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0717165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solidFill>
                <a:srgbClr val="000000"/>
              </a:solidFill>
            </a:endParaRPr>
          </a:p>
        </p:txBody>
      </p:sp>
      <p:sp>
        <p:nvSpPr>
          <p:cNvPr id="53" name="Freeform: Shape 52">
            <a:extLst>
              <a:ext uri="{FF2B5EF4-FFF2-40B4-BE49-F238E27FC236}">
                <a16:creationId xmlns=""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solidFill>
                <a:srgbClr val="000000"/>
              </a:solidFill>
            </a:endParaRPr>
          </a:p>
        </p:txBody>
      </p:sp>
      <p:sp>
        <p:nvSpPr>
          <p:cNvPr id="33" name="Image 4" descr="preencoded.png">
            <a:extLst>
              <a:ext uri="{FF2B5EF4-FFF2-40B4-BE49-F238E27FC236}">
                <a16:creationId xmlns=""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solidFill>
                <a:srgbClr val="000000"/>
              </a:solidFill>
            </a:endParaRPr>
          </a:p>
        </p:txBody>
      </p:sp>
      <p:sp>
        <p:nvSpPr>
          <p:cNvPr id="29" name="Freeform 70">
            <a:extLst>
              <a:ext uri="{FF2B5EF4-FFF2-40B4-BE49-F238E27FC236}">
                <a16:creationId xmlns=""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1" name="Freeform 70">
            <a:extLst>
              <a:ext uri="{FF2B5EF4-FFF2-40B4-BE49-F238E27FC236}">
                <a16:creationId xmlns=""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Title 1">
            <a:extLst>
              <a:ext uri="{FF2B5EF4-FFF2-40B4-BE49-F238E27FC236}">
                <a16:creationId xmlns=""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8955106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solidFill>
                <a:srgbClr val="FDFAF6"/>
              </a:solidFill>
            </a:endParaRPr>
          </a:p>
        </p:txBody>
      </p:sp>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3149372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28769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xmlns="" id="{C01DD1E3-BE7F-143E-0235-2156E4E39B00}"/>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9007091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18" name="Rectangle 17">
            <a:extLst>
              <a:ext uri="{FF2B5EF4-FFF2-40B4-BE49-F238E27FC236}">
                <a16:creationId xmlns=""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0" name="Rectangle 19">
            <a:extLst>
              <a:ext uri="{FF2B5EF4-FFF2-40B4-BE49-F238E27FC236}">
                <a16:creationId xmlns=""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2" name="Rectangle 21">
            <a:extLst>
              <a:ext uri="{FF2B5EF4-FFF2-40B4-BE49-F238E27FC236}">
                <a16:creationId xmlns=""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4" name="Rectangle 23">
            <a:extLst>
              <a:ext uri="{FF2B5EF4-FFF2-40B4-BE49-F238E27FC236}">
                <a16:creationId xmlns=""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8376071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Shape 25">
            <a:extLst>
              <a:ext uri="{FF2B5EF4-FFF2-40B4-BE49-F238E27FC236}">
                <a16:creationId xmlns=""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6" name="Freeform: Shape 15">
            <a:extLst>
              <a:ext uri="{FF2B5EF4-FFF2-40B4-BE49-F238E27FC236}">
                <a16:creationId xmlns=""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 name="Title 1">
            <a:extLst>
              <a:ext uri="{FF2B5EF4-FFF2-40B4-BE49-F238E27FC236}">
                <a16:creationId xmlns=""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31" name="Text Placeholder 2">
            <a:extLst>
              <a:ext uri="{FF2B5EF4-FFF2-40B4-BE49-F238E27FC236}">
                <a16:creationId xmlns=""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5229217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2689046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solidFill>
                <a:srgbClr val="000000"/>
              </a:solidFill>
            </a:endParaRPr>
          </a:p>
        </p:txBody>
      </p:sp>
      <p:sp>
        <p:nvSpPr>
          <p:cNvPr id="26" name="Image 4" descr="preencoded.png">
            <a:extLst>
              <a:ext uri="{FF2B5EF4-FFF2-40B4-BE49-F238E27FC236}">
                <a16:creationId xmlns=""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solidFill>
                <a:srgbClr val="000000"/>
              </a:solidFill>
            </a:endParaRPr>
          </a:p>
        </p:txBody>
      </p:sp>
      <p:sp>
        <p:nvSpPr>
          <p:cNvPr id="53" name="Image 7" descr="preencoded.png">
            <a:extLst>
              <a:ext uri="{FF2B5EF4-FFF2-40B4-BE49-F238E27FC236}">
                <a16:creationId xmlns=""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solidFill>
                <a:srgbClr val="000000"/>
              </a:solidFill>
            </a:endParaRPr>
          </a:p>
        </p:txBody>
      </p:sp>
      <p:pic>
        <p:nvPicPr>
          <p:cNvPr id="21" name="Image 2" descr="preencoded.png">
            <a:extLst>
              <a:ext uri="{FF2B5EF4-FFF2-40B4-BE49-F238E27FC236}">
                <a16:creationId xmlns=""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593725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9" name="Freeform: Shape 18" descr="preencoded.png">
            <a:extLst>
              <a:ext uri="{FF2B5EF4-FFF2-40B4-BE49-F238E27FC236}">
                <a16:creationId xmlns=""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solidFill>
                <a:srgbClr val="000000"/>
              </a:solidFill>
            </a:endParaRPr>
          </a:p>
        </p:txBody>
      </p:sp>
      <p:pic>
        <p:nvPicPr>
          <p:cNvPr id="9" name="Image 2" descr="preencoded.png">
            <a:extLst>
              <a:ext uri="{FF2B5EF4-FFF2-40B4-BE49-F238E27FC236}">
                <a16:creationId xmlns=""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820089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1" name="Image 1" descr="preencoded.png">
            <a:extLst>
              <a:ext uri="{FF2B5EF4-FFF2-40B4-BE49-F238E27FC236}">
                <a16:creationId xmlns=""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5" name="Image 5" descr="preencoded.png">
            <a:extLst>
              <a:ext uri="{FF2B5EF4-FFF2-40B4-BE49-F238E27FC236}">
                <a16:creationId xmlns=""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7" name="Image 6" descr="preencoded.png">
            <a:extLst>
              <a:ext uri="{FF2B5EF4-FFF2-40B4-BE49-F238E27FC236}">
                <a16:creationId xmlns=""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055095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solidFill>
                  <a:srgbClr val="000000"/>
                </a:solidFill>
              </a:rPr>
              <a:pPr>
                <a:defRPr/>
              </a:pPr>
              <a:t>12/7/2024</a:t>
            </a:fld>
            <a:endParaRPr lang="en-US">
              <a:solidFill>
                <a:srgbClr val="000000"/>
              </a:solidFill>
            </a:endParaRPr>
          </a:p>
        </p:txBody>
      </p:sp>
      <p:sp>
        <p:nvSpPr>
          <p:cNvPr id="3" name="Footer Placeholder 4">
            <a:extLst>
              <a:ext uri="{FF2B5EF4-FFF2-40B4-BE49-F238E27FC236}">
                <a16:creationId xmlns=""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a:extLst>
              <a:ext uri="{FF2B5EF4-FFF2-40B4-BE49-F238E27FC236}">
                <a16:creationId xmlns=""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8730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3178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650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282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xmlns="" id="{812E08D1-C5A2-F7C6-CB0D-08F8A87F128D}"/>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8725162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220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8525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4627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3671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1521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5152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814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379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userDrawn="1"/>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xmlns="" id="{A51A1F68-9002-3791-2DD4-424EE6912D7B}"/>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850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xmlns="" id="{6B492F71-A3F0-5516-6E41-37AD21389616}"/>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26895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xmlns="" id="{D64FAEF5-25C2-0A7A-D2B8-3E4785F1E4BC}"/>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484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xmlns="" id="{0023E85B-DA61-18FA-60A6-D8482630FF17}"/>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37289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DD45669F-6E1C-159B-99F1-F7C341A1D58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5083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pPr>
                <a:defRPr/>
              </a:pPr>
              <a:t>12/7/2024</a:t>
            </a:fld>
            <a:endParaRPr lang="en-US"/>
          </a:p>
        </p:txBody>
      </p:sp>
      <p:sp>
        <p:nvSpPr>
          <p:cNvPr id="3" name="Footer Placeholder 4">
            <a:extLst>
              <a:ext uri="{FF2B5EF4-FFF2-40B4-BE49-F238E27FC236}">
                <a16:creationId xmlns:a16="http://schemas.microsoft.com/office/drawing/2014/main" xmlns="" id="{E07F7650-20E3-2D7E-580C-D3DC9F67D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pPr>
                <a:defRPr/>
              </a:pPr>
              <a:t>‹#›</a:t>
            </a:fld>
            <a:endParaRPr lang="en-US" altLang="en-US"/>
          </a:p>
        </p:txBody>
      </p:sp>
    </p:spTree>
    <p:extLst>
      <p:ext uri="{BB962C8B-B14F-4D97-AF65-F5344CB8AC3E}">
        <p14:creationId xmlns:p14="http://schemas.microsoft.com/office/powerpoint/2010/main" val="39505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8"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9"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8" name="Title 1">
            <a:extLst>
              <a:ext uri="{FF2B5EF4-FFF2-40B4-BE49-F238E27FC236}">
                <a16:creationId xmlns:a16="http://schemas.microsoft.com/office/drawing/2014/main" xmlns="" id="{6BAAD8DA-EA11-4EC1-96BD-897C4ECC0E8B}"/>
              </a:ext>
            </a:extLst>
          </p:cNvPr>
          <p:cNvSpPr txBox="1">
            <a:spLocks/>
          </p:cNvSpPr>
          <p:nvPr userDrawn="1"/>
        </p:nvSpPr>
        <p:spPr>
          <a:xfrm>
            <a:off x="566060"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1. </a:t>
            </a:r>
            <a:r>
              <a:rPr lang="en-US" sz="2800" cap="none" dirty="0" err="1"/>
              <a:t>Tìm</a:t>
            </a:r>
            <a:r>
              <a:rPr lang="en-US" sz="2800" cap="none" dirty="0"/>
              <a:t> </a:t>
            </a:r>
            <a:r>
              <a:rPr lang="en-US" sz="2800" cap="none" dirty="0" err="1"/>
              <a:t>hiểu</a:t>
            </a:r>
            <a:r>
              <a:rPr lang="en-US" sz="2800" cap="none" dirty="0"/>
              <a:t> </a:t>
            </a:r>
            <a:r>
              <a:rPr lang="en-US" sz="2800" cap="none" dirty="0" err="1"/>
              <a:t>cấu</a:t>
            </a:r>
            <a:r>
              <a:rPr lang="en-US" sz="2800" cap="none" dirty="0"/>
              <a:t> </a:t>
            </a:r>
            <a:r>
              <a:rPr lang="en-US" sz="2800" cap="none" dirty="0" err="1"/>
              <a:t>tạo</a:t>
            </a:r>
            <a:r>
              <a:rPr lang="en-US" sz="2800" cap="none" dirty="0"/>
              <a:t>, </a:t>
            </a:r>
            <a:r>
              <a:rPr lang="en-US" sz="2800" cap="none" dirty="0" err="1"/>
              <a:t>chức</a:t>
            </a:r>
            <a:r>
              <a:rPr lang="en-US" sz="2800" cap="none" dirty="0"/>
              <a:t> </a:t>
            </a:r>
            <a:r>
              <a:rPr lang="en-US" sz="2800" cap="none" dirty="0" err="1"/>
              <a:t>năng</a:t>
            </a:r>
            <a:r>
              <a:rPr lang="en-US" sz="2800" cap="none" dirty="0"/>
              <a:t> </a:t>
            </a:r>
            <a:r>
              <a:rPr lang="en-US" sz="2800" cap="none" dirty="0" err="1"/>
              <a:t>của</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endParaRPr lang="en-US" sz="2800" cap="none" dirty="0"/>
          </a:p>
        </p:txBody>
      </p:sp>
    </p:spTree>
    <p:extLst>
      <p:ext uri="{BB962C8B-B14F-4D97-AF65-F5344CB8AC3E}">
        <p14:creationId xmlns:p14="http://schemas.microsoft.com/office/powerpoint/2010/main" val="274500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467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137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12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670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384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30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7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471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38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8"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9"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xmlns="" id="{C401C611-B0A7-7272-63B6-FBE950A8952F}"/>
              </a:ext>
            </a:extLst>
          </p:cNvPr>
          <p:cNvSpPr txBox="1">
            <a:spLocks/>
          </p:cNvSpPr>
          <p:nvPr userDrawn="1"/>
        </p:nvSpPr>
        <p:spPr>
          <a:xfrm>
            <a:off x="492297"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2. </a:t>
            </a:r>
            <a:r>
              <a:rPr lang="en-US" sz="2800" cap="none" dirty="0" err="1"/>
              <a:t>Tìm</a:t>
            </a:r>
            <a:r>
              <a:rPr lang="en-US" sz="2800" cap="none" dirty="0"/>
              <a:t> </a:t>
            </a:r>
            <a:r>
              <a:rPr lang="en-US" sz="2800" cap="none" dirty="0" err="1"/>
              <a:t>hiểu</a:t>
            </a:r>
            <a:r>
              <a:rPr lang="en-US" sz="2800" cap="none" dirty="0"/>
              <a:t> </a:t>
            </a:r>
            <a:r>
              <a:rPr lang="en-US" sz="2800" cap="none" dirty="0" err="1"/>
              <a:t>một</a:t>
            </a:r>
            <a:r>
              <a:rPr lang="en-US" sz="2800" cap="none" dirty="0"/>
              <a:t> </a:t>
            </a:r>
            <a:r>
              <a:rPr lang="en-US" sz="2800" cap="none" dirty="0" err="1"/>
              <a:t>số</a:t>
            </a:r>
            <a:r>
              <a:rPr lang="en-US" sz="2800" cap="none" dirty="0"/>
              <a:t> </a:t>
            </a:r>
            <a:r>
              <a:rPr lang="en-US" sz="2800" cap="none" dirty="0" err="1"/>
              <a:t>bệnh</a:t>
            </a:r>
            <a:r>
              <a:rPr lang="en-US" sz="2800" cap="none" dirty="0"/>
              <a:t> </a:t>
            </a:r>
            <a:r>
              <a:rPr lang="en-US" sz="2800" cap="none" dirty="0" err="1"/>
              <a:t>về</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 </a:t>
            </a:r>
            <a:r>
              <a:rPr lang="en-US" sz="2800" cap="none" dirty="0" err="1"/>
              <a:t>và</a:t>
            </a:r>
            <a:r>
              <a:rPr lang="en-US" sz="2800" cap="none" dirty="0"/>
              <a:t> </a:t>
            </a:r>
            <a:r>
              <a:rPr lang="en-US" sz="2800" cap="none" dirty="0" err="1"/>
              <a:t>chất</a:t>
            </a:r>
            <a:r>
              <a:rPr lang="en-US" sz="2800" cap="none" dirty="0"/>
              <a:t> </a:t>
            </a:r>
            <a:r>
              <a:rPr lang="en-US" sz="2800" cap="none" dirty="0" err="1"/>
              <a:t>gây</a:t>
            </a:r>
            <a:r>
              <a:rPr lang="en-US" sz="2800" cap="none" dirty="0"/>
              <a:t> </a:t>
            </a:r>
            <a:r>
              <a:rPr lang="en-US" sz="2800" cap="none" dirty="0" err="1"/>
              <a:t>nghiện</a:t>
            </a:r>
            <a:r>
              <a:rPr lang="en-US" sz="2800" cap="none" dirty="0"/>
              <a:t> </a:t>
            </a:r>
            <a:r>
              <a:rPr lang="en-US" sz="2800" cap="none" dirty="0" err="1"/>
              <a:t>đối</a:t>
            </a:r>
            <a:r>
              <a:rPr lang="en-US" sz="2800" cap="none" dirty="0"/>
              <a:t> </a:t>
            </a:r>
            <a:r>
              <a:rPr lang="en-US" sz="2800" cap="none" dirty="0" err="1"/>
              <a:t>với</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a:t>
            </a:r>
          </a:p>
        </p:txBody>
      </p:sp>
    </p:spTree>
    <p:extLst>
      <p:ext uri="{BB962C8B-B14F-4D97-AF65-F5344CB8AC3E}">
        <p14:creationId xmlns:p14="http://schemas.microsoft.com/office/powerpoint/2010/main" val="4019789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672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364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8" name="Freeform: Shape 17">
            <a:extLst>
              <a:ext uri="{FF2B5EF4-FFF2-40B4-BE49-F238E27FC236}">
                <a16:creationId xmlns=""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40582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8" name="Title 1">
            <a:extLst>
              <a:ext uri="{FF2B5EF4-FFF2-40B4-BE49-F238E27FC236}">
                <a16:creationId xmlns=""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1.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cấu</a:t>
            </a:r>
            <a:r>
              <a:rPr lang="en-US" sz="2800" cap="none" dirty="0">
                <a:solidFill>
                  <a:srgbClr val="1F2C8F"/>
                </a:solidFill>
              </a:rPr>
              <a:t> </a:t>
            </a:r>
            <a:r>
              <a:rPr lang="en-US" sz="2800" cap="none" dirty="0" err="1">
                <a:solidFill>
                  <a:srgbClr val="1F2C8F"/>
                </a:solidFill>
              </a:rPr>
              <a:t>tạo</a:t>
            </a:r>
            <a:r>
              <a:rPr lang="en-US" sz="2800" cap="none" dirty="0">
                <a:solidFill>
                  <a:srgbClr val="1F2C8F"/>
                </a:solidFill>
              </a:rPr>
              <a:t>, </a:t>
            </a:r>
            <a:r>
              <a:rPr lang="en-US" sz="2800" cap="none" dirty="0" err="1">
                <a:solidFill>
                  <a:srgbClr val="1F2C8F"/>
                </a:solidFill>
              </a:rPr>
              <a:t>chức</a:t>
            </a:r>
            <a:r>
              <a:rPr lang="en-US" sz="2800" cap="none" dirty="0">
                <a:solidFill>
                  <a:srgbClr val="1F2C8F"/>
                </a:solidFill>
              </a:rPr>
              <a:t> </a:t>
            </a:r>
            <a:r>
              <a:rPr lang="en-US" sz="2800" cap="none" dirty="0" err="1">
                <a:solidFill>
                  <a:srgbClr val="1F2C8F"/>
                </a:solidFill>
              </a:rPr>
              <a:t>năng</a:t>
            </a:r>
            <a:r>
              <a:rPr lang="en-US" sz="2800" cap="none" dirty="0">
                <a:solidFill>
                  <a:srgbClr val="1F2C8F"/>
                </a:solidFill>
              </a:rPr>
              <a:t> </a:t>
            </a:r>
            <a:r>
              <a:rPr lang="en-US" sz="2800" cap="none" dirty="0" err="1">
                <a:solidFill>
                  <a:srgbClr val="1F2C8F"/>
                </a:solidFill>
              </a:rPr>
              <a:t>của</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endParaRPr lang="en-US" sz="2800" cap="none" dirty="0">
              <a:solidFill>
                <a:srgbClr val="1F2C8F"/>
              </a:solidFill>
            </a:endParaRPr>
          </a:p>
        </p:txBody>
      </p:sp>
    </p:spTree>
    <p:extLst>
      <p:ext uri="{BB962C8B-B14F-4D97-AF65-F5344CB8AC3E}">
        <p14:creationId xmlns:p14="http://schemas.microsoft.com/office/powerpoint/2010/main" val="167958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2.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một</a:t>
            </a:r>
            <a:r>
              <a:rPr lang="en-US" sz="2800" cap="none" dirty="0">
                <a:solidFill>
                  <a:srgbClr val="1F2C8F"/>
                </a:solidFill>
              </a:rPr>
              <a:t> </a:t>
            </a:r>
            <a:r>
              <a:rPr lang="en-US" sz="2800" cap="none" dirty="0" err="1">
                <a:solidFill>
                  <a:srgbClr val="1F2C8F"/>
                </a:solidFill>
              </a:rPr>
              <a:t>số</a:t>
            </a:r>
            <a:r>
              <a:rPr lang="en-US" sz="2800" cap="none" dirty="0">
                <a:solidFill>
                  <a:srgbClr val="1F2C8F"/>
                </a:solidFill>
              </a:rPr>
              <a:t> </a:t>
            </a:r>
            <a:r>
              <a:rPr lang="en-US" sz="2800" cap="none" dirty="0" err="1">
                <a:solidFill>
                  <a:srgbClr val="1F2C8F"/>
                </a:solidFill>
              </a:rPr>
              <a:t>bệnh</a:t>
            </a:r>
            <a:r>
              <a:rPr lang="en-US" sz="2800" cap="none" dirty="0">
                <a:solidFill>
                  <a:srgbClr val="1F2C8F"/>
                </a:solidFill>
              </a:rPr>
              <a:t> </a:t>
            </a:r>
            <a:r>
              <a:rPr lang="en-US" sz="2800" cap="none" dirty="0" err="1">
                <a:solidFill>
                  <a:srgbClr val="1F2C8F"/>
                </a:solidFill>
              </a:rPr>
              <a:t>về</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 </a:t>
            </a:r>
            <a:r>
              <a:rPr lang="en-US" sz="2800" cap="none" dirty="0" err="1">
                <a:solidFill>
                  <a:srgbClr val="1F2C8F"/>
                </a:solidFill>
              </a:rPr>
              <a:t>và</a:t>
            </a:r>
            <a:r>
              <a:rPr lang="en-US" sz="2800" cap="none" dirty="0">
                <a:solidFill>
                  <a:srgbClr val="1F2C8F"/>
                </a:solidFill>
              </a:rPr>
              <a:t> </a:t>
            </a:r>
            <a:r>
              <a:rPr lang="en-US" sz="2800" cap="none" dirty="0" err="1">
                <a:solidFill>
                  <a:srgbClr val="1F2C8F"/>
                </a:solidFill>
              </a:rPr>
              <a:t>chất</a:t>
            </a:r>
            <a:r>
              <a:rPr lang="en-US" sz="2800" cap="none" dirty="0">
                <a:solidFill>
                  <a:srgbClr val="1F2C8F"/>
                </a:solidFill>
              </a:rPr>
              <a:t> </a:t>
            </a:r>
            <a:r>
              <a:rPr lang="en-US" sz="2800" cap="none" dirty="0" err="1">
                <a:solidFill>
                  <a:srgbClr val="1F2C8F"/>
                </a:solidFill>
              </a:rPr>
              <a:t>gây</a:t>
            </a:r>
            <a:r>
              <a:rPr lang="en-US" sz="2800" cap="none" dirty="0">
                <a:solidFill>
                  <a:srgbClr val="1F2C8F"/>
                </a:solidFill>
              </a:rPr>
              <a:t> </a:t>
            </a:r>
            <a:r>
              <a:rPr lang="en-US" sz="2800" cap="none" dirty="0" err="1">
                <a:solidFill>
                  <a:srgbClr val="1F2C8F"/>
                </a:solidFill>
              </a:rPr>
              <a:t>nghiện</a:t>
            </a:r>
            <a:r>
              <a:rPr lang="en-US" sz="2800" cap="none" dirty="0">
                <a:solidFill>
                  <a:srgbClr val="1F2C8F"/>
                </a:solidFill>
              </a:rPr>
              <a:t> </a:t>
            </a:r>
            <a:r>
              <a:rPr lang="en-US" sz="2800" cap="none" dirty="0" err="1">
                <a:solidFill>
                  <a:srgbClr val="1F2C8F"/>
                </a:solidFill>
              </a:rPr>
              <a:t>đối</a:t>
            </a:r>
            <a:r>
              <a:rPr lang="en-US" sz="2800" cap="none" dirty="0">
                <a:solidFill>
                  <a:srgbClr val="1F2C8F"/>
                </a:solidFill>
              </a:rPr>
              <a:t> </a:t>
            </a:r>
            <a:r>
              <a:rPr lang="en-US" sz="2800" cap="none" dirty="0" err="1">
                <a:solidFill>
                  <a:srgbClr val="1F2C8F"/>
                </a:solidFill>
              </a:rPr>
              <a:t>với</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a:t>
            </a:r>
          </a:p>
        </p:txBody>
      </p:sp>
    </p:spTree>
    <p:extLst>
      <p:ext uri="{BB962C8B-B14F-4D97-AF65-F5344CB8AC3E}">
        <p14:creationId xmlns:p14="http://schemas.microsoft.com/office/powerpoint/2010/main" val="3841424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solidFill>
                  <a:srgbClr val="1F2C8F"/>
                </a:solidFill>
              </a:rPr>
              <a:t>3</a:t>
            </a:r>
            <a:r>
              <a:rPr lang="en-US" sz="2800" cap="none" dirty="0">
                <a:solidFill>
                  <a:srgbClr val="1F2C8F"/>
                </a:solidFill>
              </a:rPr>
              <a:t>. </a:t>
            </a:r>
            <a:r>
              <a:rPr lang="vi-VN" sz="2800" cap="none" dirty="0">
                <a:solidFill>
                  <a:srgbClr val="1F2C8F"/>
                </a:solidFill>
              </a:rPr>
              <a:t>Tìm hiểu các giác quan trong cơ thể người</a:t>
            </a:r>
            <a:r>
              <a:rPr lang="en-US" sz="2800" cap="none" dirty="0">
                <a:solidFill>
                  <a:srgbClr val="1F2C8F"/>
                </a:solidFill>
              </a:rPr>
              <a:t>.</a:t>
            </a:r>
          </a:p>
        </p:txBody>
      </p:sp>
    </p:spTree>
    <p:extLst>
      <p:ext uri="{BB962C8B-B14F-4D97-AF65-F5344CB8AC3E}">
        <p14:creationId xmlns:p14="http://schemas.microsoft.com/office/powerpoint/2010/main" val="353261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46" name="Freeform: Shape 45">
            <a:extLst>
              <a:ext uri="{FF2B5EF4-FFF2-40B4-BE49-F238E27FC236}">
                <a16:creationId xmlns=""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3" name="Freeform: Shape 42">
            <a:extLst>
              <a:ext uri="{FF2B5EF4-FFF2-40B4-BE49-F238E27FC236}">
                <a16:creationId xmlns=""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9" name="Freeform: Shape 48">
            <a:extLst>
              <a:ext uri="{FF2B5EF4-FFF2-40B4-BE49-F238E27FC236}">
                <a16:creationId xmlns=""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0" name="Freeform: Shape 39">
            <a:extLst>
              <a:ext uri="{FF2B5EF4-FFF2-40B4-BE49-F238E27FC236}">
                <a16:creationId xmlns=""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7" name="Freeform: Shape 36">
            <a:extLst>
              <a:ext uri="{FF2B5EF4-FFF2-40B4-BE49-F238E27FC236}">
                <a16:creationId xmlns=""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FAF6"/>
              </a:solidFill>
            </a:endParaRPr>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614856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4" name="Freeform: Shape 13">
            <a:extLst>
              <a:ext uri="{FF2B5EF4-FFF2-40B4-BE49-F238E27FC236}">
                <a16:creationId xmlns=""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 name="Title 1">
            <a:extLst>
              <a:ext uri="{FF2B5EF4-FFF2-40B4-BE49-F238E27FC236}">
                <a16:creationId xmlns=""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extBox 6">
            <a:extLst>
              <a:ext uri="{FF2B5EF4-FFF2-40B4-BE49-F238E27FC236}">
                <a16:creationId xmlns=""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108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1" name="Image 0" descr="preencoded.png">
            <a:extLst>
              <a:ext uri="{FF2B5EF4-FFF2-40B4-BE49-F238E27FC236}">
                <a16:creationId xmlns=""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3" name="Image 1" descr="preencoded.png">
            <a:extLst>
              <a:ext uri="{FF2B5EF4-FFF2-40B4-BE49-F238E27FC236}">
                <a16:creationId xmlns=""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9" name="Image 6" descr="preencoded.png">
            <a:extLst>
              <a:ext uri="{FF2B5EF4-FFF2-40B4-BE49-F238E27FC236}">
                <a16:creationId xmlns=""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itle 1">
            <a:extLst>
              <a:ext uri="{FF2B5EF4-FFF2-40B4-BE49-F238E27FC236}">
                <a16:creationId xmlns=""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4010335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54111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8"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9" y="1481885"/>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xmlns="" id="{BEE6CF11-26DE-F6D5-3BC0-0FD74D58EDD7}"/>
              </a:ext>
            </a:extLst>
          </p:cNvPr>
          <p:cNvSpPr txBox="1">
            <a:spLocks/>
          </p:cNvSpPr>
          <p:nvPr userDrawn="1"/>
        </p:nvSpPr>
        <p:spPr>
          <a:xfrm>
            <a:off x="456606" y="624925"/>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t>3</a:t>
            </a:r>
            <a:r>
              <a:rPr lang="en-US" sz="2800" cap="none" dirty="0"/>
              <a:t>. </a:t>
            </a:r>
            <a:r>
              <a:rPr lang="vi-VN" sz="2800" cap="none" dirty="0"/>
              <a:t>Tìm hiểu các giác quan trong cơ thể người</a:t>
            </a:r>
            <a:r>
              <a:rPr lang="en-US" sz="2800" cap="none" dirty="0"/>
              <a:t>.</a:t>
            </a:r>
          </a:p>
        </p:txBody>
      </p:sp>
    </p:spTree>
    <p:extLst>
      <p:ext uri="{BB962C8B-B14F-4D97-AF65-F5344CB8AC3E}">
        <p14:creationId xmlns:p14="http://schemas.microsoft.com/office/powerpoint/2010/main" val="114319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567158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solidFill>
                <a:srgbClr val="000000"/>
              </a:solidFill>
            </a:endParaRPr>
          </a:p>
        </p:txBody>
      </p:sp>
      <p:sp>
        <p:nvSpPr>
          <p:cNvPr id="53" name="Freeform: Shape 52">
            <a:extLst>
              <a:ext uri="{FF2B5EF4-FFF2-40B4-BE49-F238E27FC236}">
                <a16:creationId xmlns=""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solidFill>
                <a:srgbClr val="000000"/>
              </a:solidFill>
            </a:endParaRPr>
          </a:p>
        </p:txBody>
      </p:sp>
      <p:sp>
        <p:nvSpPr>
          <p:cNvPr id="33" name="Image 4" descr="preencoded.png">
            <a:extLst>
              <a:ext uri="{FF2B5EF4-FFF2-40B4-BE49-F238E27FC236}">
                <a16:creationId xmlns=""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solidFill>
                <a:srgbClr val="000000"/>
              </a:solidFill>
            </a:endParaRPr>
          </a:p>
        </p:txBody>
      </p:sp>
      <p:sp>
        <p:nvSpPr>
          <p:cNvPr id="29" name="Freeform 70">
            <a:extLst>
              <a:ext uri="{FF2B5EF4-FFF2-40B4-BE49-F238E27FC236}">
                <a16:creationId xmlns=""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1" name="Freeform 70">
            <a:extLst>
              <a:ext uri="{FF2B5EF4-FFF2-40B4-BE49-F238E27FC236}">
                <a16:creationId xmlns=""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Title 1">
            <a:extLst>
              <a:ext uri="{FF2B5EF4-FFF2-40B4-BE49-F238E27FC236}">
                <a16:creationId xmlns=""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014222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solidFill>
                <a:srgbClr val="FDFAF6"/>
              </a:solidFill>
            </a:endParaRPr>
          </a:p>
        </p:txBody>
      </p:sp>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286352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191164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18" name="Rectangle 17">
            <a:extLst>
              <a:ext uri="{FF2B5EF4-FFF2-40B4-BE49-F238E27FC236}">
                <a16:creationId xmlns=""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0" name="Rectangle 19">
            <a:extLst>
              <a:ext uri="{FF2B5EF4-FFF2-40B4-BE49-F238E27FC236}">
                <a16:creationId xmlns=""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2" name="Rectangle 21">
            <a:extLst>
              <a:ext uri="{FF2B5EF4-FFF2-40B4-BE49-F238E27FC236}">
                <a16:creationId xmlns=""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4" name="Rectangle 23">
            <a:extLst>
              <a:ext uri="{FF2B5EF4-FFF2-40B4-BE49-F238E27FC236}">
                <a16:creationId xmlns=""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627679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Shape 25">
            <a:extLst>
              <a:ext uri="{FF2B5EF4-FFF2-40B4-BE49-F238E27FC236}">
                <a16:creationId xmlns=""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6" name="Freeform: Shape 15">
            <a:extLst>
              <a:ext uri="{FF2B5EF4-FFF2-40B4-BE49-F238E27FC236}">
                <a16:creationId xmlns=""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 name="Title 1">
            <a:extLst>
              <a:ext uri="{FF2B5EF4-FFF2-40B4-BE49-F238E27FC236}">
                <a16:creationId xmlns=""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31" name="Text Placeholder 2">
            <a:extLst>
              <a:ext uri="{FF2B5EF4-FFF2-40B4-BE49-F238E27FC236}">
                <a16:creationId xmlns=""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372565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820007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solidFill>
                <a:srgbClr val="000000"/>
              </a:solidFill>
            </a:endParaRPr>
          </a:p>
        </p:txBody>
      </p:sp>
      <p:sp>
        <p:nvSpPr>
          <p:cNvPr id="26" name="Image 4" descr="preencoded.png">
            <a:extLst>
              <a:ext uri="{FF2B5EF4-FFF2-40B4-BE49-F238E27FC236}">
                <a16:creationId xmlns=""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solidFill>
                <a:srgbClr val="000000"/>
              </a:solidFill>
            </a:endParaRPr>
          </a:p>
        </p:txBody>
      </p:sp>
      <p:sp>
        <p:nvSpPr>
          <p:cNvPr id="53" name="Image 7" descr="preencoded.png">
            <a:extLst>
              <a:ext uri="{FF2B5EF4-FFF2-40B4-BE49-F238E27FC236}">
                <a16:creationId xmlns=""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solidFill>
                <a:srgbClr val="000000"/>
              </a:solidFill>
            </a:endParaRPr>
          </a:p>
        </p:txBody>
      </p:sp>
      <p:pic>
        <p:nvPicPr>
          <p:cNvPr id="21" name="Image 2" descr="preencoded.png">
            <a:extLst>
              <a:ext uri="{FF2B5EF4-FFF2-40B4-BE49-F238E27FC236}">
                <a16:creationId xmlns=""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041596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9" name="Freeform: Shape 18" descr="preencoded.png">
            <a:extLst>
              <a:ext uri="{FF2B5EF4-FFF2-40B4-BE49-F238E27FC236}">
                <a16:creationId xmlns=""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solidFill>
                <a:srgbClr val="000000"/>
              </a:solidFill>
            </a:endParaRPr>
          </a:p>
        </p:txBody>
      </p:sp>
      <p:pic>
        <p:nvPicPr>
          <p:cNvPr id="9" name="Image 2" descr="preencoded.png">
            <a:extLst>
              <a:ext uri="{FF2B5EF4-FFF2-40B4-BE49-F238E27FC236}">
                <a16:creationId xmlns=""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08537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1" name="Image 1" descr="preencoded.png">
            <a:extLst>
              <a:ext uri="{FF2B5EF4-FFF2-40B4-BE49-F238E27FC236}">
                <a16:creationId xmlns=""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5" name="Image 5" descr="preencoded.png">
            <a:extLst>
              <a:ext uri="{FF2B5EF4-FFF2-40B4-BE49-F238E27FC236}">
                <a16:creationId xmlns=""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7" name="Image 6" descr="preencoded.png">
            <a:extLst>
              <a:ext uri="{FF2B5EF4-FFF2-40B4-BE49-F238E27FC236}">
                <a16:creationId xmlns=""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73036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xmlns="" id="{5FE523B1-DCA9-85B0-E6A4-61216D6CEC21}"/>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681789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solidFill>
                  <a:srgbClr val="000000"/>
                </a:solidFill>
              </a:rPr>
              <a:pPr>
                <a:defRPr/>
              </a:pPr>
              <a:t>12/7/2024</a:t>
            </a:fld>
            <a:endParaRPr lang="en-US">
              <a:solidFill>
                <a:srgbClr val="000000"/>
              </a:solidFill>
            </a:endParaRPr>
          </a:p>
        </p:txBody>
      </p:sp>
      <p:sp>
        <p:nvSpPr>
          <p:cNvPr id="3" name="Footer Placeholder 4">
            <a:extLst>
              <a:ext uri="{FF2B5EF4-FFF2-40B4-BE49-F238E27FC236}">
                <a16:creationId xmlns=""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a:extLst>
              <a:ext uri="{FF2B5EF4-FFF2-40B4-BE49-F238E27FC236}">
                <a16:creationId xmlns=""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3890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8" name="Freeform: Shape 17">
            <a:extLst>
              <a:ext uri="{FF2B5EF4-FFF2-40B4-BE49-F238E27FC236}">
                <a16:creationId xmlns=""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1253226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8" name="Title 1">
            <a:extLst>
              <a:ext uri="{FF2B5EF4-FFF2-40B4-BE49-F238E27FC236}">
                <a16:creationId xmlns=""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1.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cấu</a:t>
            </a:r>
            <a:r>
              <a:rPr lang="en-US" sz="2800" cap="none" dirty="0">
                <a:solidFill>
                  <a:srgbClr val="1F2C8F"/>
                </a:solidFill>
              </a:rPr>
              <a:t> </a:t>
            </a:r>
            <a:r>
              <a:rPr lang="en-US" sz="2800" cap="none" dirty="0" err="1">
                <a:solidFill>
                  <a:srgbClr val="1F2C8F"/>
                </a:solidFill>
              </a:rPr>
              <a:t>tạo</a:t>
            </a:r>
            <a:r>
              <a:rPr lang="en-US" sz="2800" cap="none" dirty="0">
                <a:solidFill>
                  <a:srgbClr val="1F2C8F"/>
                </a:solidFill>
              </a:rPr>
              <a:t>, </a:t>
            </a:r>
            <a:r>
              <a:rPr lang="en-US" sz="2800" cap="none" dirty="0" err="1">
                <a:solidFill>
                  <a:srgbClr val="1F2C8F"/>
                </a:solidFill>
              </a:rPr>
              <a:t>chức</a:t>
            </a:r>
            <a:r>
              <a:rPr lang="en-US" sz="2800" cap="none" dirty="0">
                <a:solidFill>
                  <a:srgbClr val="1F2C8F"/>
                </a:solidFill>
              </a:rPr>
              <a:t> </a:t>
            </a:r>
            <a:r>
              <a:rPr lang="en-US" sz="2800" cap="none" dirty="0" err="1">
                <a:solidFill>
                  <a:srgbClr val="1F2C8F"/>
                </a:solidFill>
              </a:rPr>
              <a:t>năng</a:t>
            </a:r>
            <a:r>
              <a:rPr lang="en-US" sz="2800" cap="none" dirty="0">
                <a:solidFill>
                  <a:srgbClr val="1F2C8F"/>
                </a:solidFill>
              </a:rPr>
              <a:t> </a:t>
            </a:r>
            <a:r>
              <a:rPr lang="en-US" sz="2800" cap="none" dirty="0" err="1">
                <a:solidFill>
                  <a:srgbClr val="1F2C8F"/>
                </a:solidFill>
              </a:rPr>
              <a:t>của</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endParaRPr lang="en-US" sz="2800" cap="none" dirty="0">
              <a:solidFill>
                <a:srgbClr val="1F2C8F"/>
              </a:solidFill>
            </a:endParaRPr>
          </a:p>
        </p:txBody>
      </p:sp>
    </p:spTree>
    <p:extLst>
      <p:ext uri="{BB962C8B-B14F-4D97-AF65-F5344CB8AC3E}">
        <p14:creationId xmlns:p14="http://schemas.microsoft.com/office/powerpoint/2010/main" val="1803301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2.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một</a:t>
            </a:r>
            <a:r>
              <a:rPr lang="en-US" sz="2800" cap="none" dirty="0">
                <a:solidFill>
                  <a:srgbClr val="1F2C8F"/>
                </a:solidFill>
              </a:rPr>
              <a:t> </a:t>
            </a:r>
            <a:r>
              <a:rPr lang="en-US" sz="2800" cap="none" dirty="0" err="1">
                <a:solidFill>
                  <a:srgbClr val="1F2C8F"/>
                </a:solidFill>
              </a:rPr>
              <a:t>số</a:t>
            </a:r>
            <a:r>
              <a:rPr lang="en-US" sz="2800" cap="none" dirty="0">
                <a:solidFill>
                  <a:srgbClr val="1F2C8F"/>
                </a:solidFill>
              </a:rPr>
              <a:t> </a:t>
            </a:r>
            <a:r>
              <a:rPr lang="en-US" sz="2800" cap="none" dirty="0" err="1">
                <a:solidFill>
                  <a:srgbClr val="1F2C8F"/>
                </a:solidFill>
              </a:rPr>
              <a:t>bệnh</a:t>
            </a:r>
            <a:r>
              <a:rPr lang="en-US" sz="2800" cap="none" dirty="0">
                <a:solidFill>
                  <a:srgbClr val="1F2C8F"/>
                </a:solidFill>
              </a:rPr>
              <a:t> </a:t>
            </a:r>
            <a:r>
              <a:rPr lang="en-US" sz="2800" cap="none" dirty="0" err="1">
                <a:solidFill>
                  <a:srgbClr val="1F2C8F"/>
                </a:solidFill>
              </a:rPr>
              <a:t>về</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 </a:t>
            </a:r>
            <a:r>
              <a:rPr lang="en-US" sz="2800" cap="none" dirty="0" err="1">
                <a:solidFill>
                  <a:srgbClr val="1F2C8F"/>
                </a:solidFill>
              </a:rPr>
              <a:t>và</a:t>
            </a:r>
            <a:r>
              <a:rPr lang="en-US" sz="2800" cap="none" dirty="0">
                <a:solidFill>
                  <a:srgbClr val="1F2C8F"/>
                </a:solidFill>
              </a:rPr>
              <a:t> </a:t>
            </a:r>
            <a:r>
              <a:rPr lang="en-US" sz="2800" cap="none" dirty="0" err="1">
                <a:solidFill>
                  <a:srgbClr val="1F2C8F"/>
                </a:solidFill>
              </a:rPr>
              <a:t>chất</a:t>
            </a:r>
            <a:r>
              <a:rPr lang="en-US" sz="2800" cap="none" dirty="0">
                <a:solidFill>
                  <a:srgbClr val="1F2C8F"/>
                </a:solidFill>
              </a:rPr>
              <a:t> </a:t>
            </a:r>
            <a:r>
              <a:rPr lang="en-US" sz="2800" cap="none" dirty="0" err="1">
                <a:solidFill>
                  <a:srgbClr val="1F2C8F"/>
                </a:solidFill>
              </a:rPr>
              <a:t>gây</a:t>
            </a:r>
            <a:r>
              <a:rPr lang="en-US" sz="2800" cap="none" dirty="0">
                <a:solidFill>
                  <a:srgbClr val="1F2C8F"/>
                </a:solidFill>
              </a:rPr>
              <a:t> </a:t>
            </a:r>
            <a:r>
              <a:rPr lang="en-US" sz="2800" cap="none" dirty="0" err="1">
                <a:solidFill>
                  <a:srgbClr val="1F2C8F"/>
                </a:solidFill>
              </a:rPr>
              <a:t>nghiện</a:t>
            </a:r>
            <a:r>
              <a:rPr lang="en-US" sz="2800" cap="none" dirty="0">
                <a:solidFill>
                  <a:srgbClr val="1F2C8F"/>
                </a:solidFill>
              </a:rPr>
              <a:t> </a:t>
            </a:r>
            <a:r>
              <a:rPr lang="en-US" sz="2800" cap="none" dirty="0" err="1">
                <a:solidFill>
                  <a:srgbClr val="1F2C8F"/>
                </a:solidFill>
              </a:rPr>
              <a:t>đối</a:t>
            </a:r>
            <a:r>
              <a:rPr lang="en-US" sz="2800" cap="none" dirty="0">
                <a:solidFill>
                  <a:srgbClr val="1F2C8F"/>
                </a:solidFill>
              </a:rPr>
              <a:t> </a:t>
            </a:r>
            <a:r>
              <a:rPr lang="en-US" sz="2800" cap="none" dirty="0" err="1">
                <a:solidFill>
                  <a:srgbClr val="1F2C8F"/>
                </a:solidFill>
              </a:rPr>
              <a:t>với</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a:t>
            </a:r>
          </a:p>
        </p:txBody>
      </p:sp>
    </p:spTree>
    <p:extLst>
      <p:ext uri="{BB962C8B-B14F-4D97-AF65-F5344CB8AC3E}">
        <p14:creationId xmlns:p14="http://schemas.microsoft.com/office/powerpoint/2010/main" val="3218630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solidFill>
                  <a:srgbClr val="1F2C8F"/>
                </a:solidFill>
              </a:rPr>
              <a:t>3</a:t>
            </a:r>
            <a:r>
              <a:rPr lang="en-US" sz="2800" cap="none" dirty="0">
                <a:solidFill>
                  <a:srgbClr val="1F2C8F"/>
                </a:solidFill>
              </a:rPr>
              <a:t>. </a:t>
            </a:r>
            <a:r>
              <a:rPr lang="vi-VN" sz="2800" cap="none" dirty="0">
                <a:solidFill>
                  <a:srgbClr val="1F2C8F"/>
                </a:solidFill>
              </a:rPr>
              <a:t>Tìm hiểu các giác quan trong cơ thể người</a:t>
            </a:r>
            <a:r>
              <a:rPr lang="en-US" sz="2800" cap="none" dirty="0">
                <a:solidFill>
                  <a:srgbClr val="1F2C8F"/>
                </a:solidFill>
              </a:rPr>
              <a:t>.</a:t>
            </a:r>
          </a:p>
        </p:txBody>
      </p:sp>
    </p:spTree>
    <p:extLst>
      <p:ext uri="{BB962C8B-B14F-4D97-AF65-F5344CB8AC3E}">
        <p14:creationId xmlns:p14="http://schemas.microsoft.com/office/powerpoint/2010/main" val="4203766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46" name="Freeform: Shape 45">
            <a:extLst>
              <a:ext uri="{FF2B5EF4-FFF2-40B4-BE49-F238E27FC236}">
                <a16:creationId xmlns=""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3" name="Freeform: Shape 42">
            <a:extLst>
              <a:ext uri="{FF2B5EF4-FFF2-40B4-BE49-F238E27FC236}">
                <a16:creationId xmlns=""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9" name="Freeform: Shape 48">
            <a:extLst>
              <a:ext uri="{FF2B5EF4-FFF2-40B4-BE49-F238E27FC236}">
                <a16:creationId xmlns=""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0" name="Freeform: Shape 39">
            <a:extLst>
              <a:ext uri="{FF2B5EF4-FFF2-40B4-BE49-F238E27FC236}">
                <a16:creationId xmlns=""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7" name="Freeform: Shape 36">
            <a:extLst>
              <a:ext uri="{FF2B5EF4-FFF2-40B4-BE49-F238E27FC236}">
                <a16:creationId xmlns=""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FAF6"/>
              </a:solidFill>
            </a:endParaRPr>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7447580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4" name="Freeform: Shape 13">
            <a:extLst>
              <a:ext uri="{FF2B5EF4-FFF2-40B4-BE49-F238E27FC236}">
                <a16:creationId xmlns=""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 name="Title 1">
            <a:extLst>
              <a:ext uri="{FF2B5EF4-FFF2-40B4-BE49-F238E27FC236}">
                <a16:creationId xmlns=""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extBox 6">
            <a:extLst>
              <a:ext uri="{FF2B5EF4-FFF2-40B4-BE49-F238E27FC236}">
                <a16:creationId xmlns=""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61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1" name="Image 0" descr="preencoded.png">
            <a:extLst>
              <a:ext uri="{FF2B5EF4-FFF2-40B4-BE49-F238E27FC236}">
                <a16:creationId xmlns=""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3" name="Image 1" descr="preencoded.png">
            <a:extLst>
              <a:ext uri="{FF2B5EF4-FFF2-40B4-BE49-F238E27FC236}">
                <a16:creationId xmlns=""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9" name="Image 6" descr="preencoded.png">
            <a:extLst>
              <a:ext uri="{FF2B5EF4-FFF2-40B4-BE49-F238E27FC236}">
                <a16:creationId xmlns=""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itle 1">
            <a:extLst>
              <a:ext uri="{FF2B5EF4-FFF2-40B4-BE49-F238E27FC236}">
                <a16:creationId xmlns=""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563386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236159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17875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 name="Title 1">
            <a:extLst>
              <a:ext uri="{FF2B5EF4-FFF2-40B4-BE49-F238E27FC236}">
                <a16:creationId xmlns:a16="http://schemas.microsoft.com/office/drawing/2014/main" xmlns="" id="{DED9E3CD-5810-20B5-9C53-E9C70E98D9C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extBox 6">
            <a:extLst>
              <a:ext uri="{FF2B5EF4-FFF2-40B4-BE49-F238E27FC236}">
                <a16:creationId xmlns:a16="http://schemas.microsoft.com/office/drawing/2014/main" xmlns="" id="{37D35B35-3134-B3F1-BF09-82BE008CAC02}"/>
              </a:ext>
            </a:extLst>
          </p:cNvPr>
          <p:cNvSpPr txBox="1"/>
          <p:nvPr userDrawn="1"/>
        </p:nvSpPr>
        <p:spPr>
          <a:xfrm>
            <a:off x="525879"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83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solidFill>
                <a:srgbClr val="000000"/>
              </a:solidFill>
            </a:endParaRPr>
          </a:p>
        </p:txBody>
      </p:sp>
      <p:sp>
        <p:nvSpPr>
          <p:cNvPr id="53" name="Freeform: Shape 52">
            <a:extLst>
              <a:ext uri="{FF2B5EF4-FFF2-40B4-BE49-F238E27FC236}">
                <a16:creationId xmlns=""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solidFill>
                <a:srgbClr val="000000"/>
              </a:solidFill>
            </a:endParaRPr>
          </a:p>
        </p:txBody>
      </p:sp>
      <p:sp>
        <p:nvSpPr>
          <p:cNvPr id="33" name="Image 4" descr="preencoded.png">
            <a:extLst>
              <a:ext uri="{FF2B5EF4-FFF2-40B4-BE49-F238E27FC236}">
                <a16:creationId xmlns=""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solidFill>
                <a:srgbClr val="000000"/>
              </a:solidFill>
            </a:endParaRPr>
          </a:p>
        </p:txBody>
      </p:sp>
      <p:sp>
        <p:nvSpPr>
          <p:cNvPr id="29" name="Freeform 70">
            <a:extLst>
              <a:ext uri="{FF2B5EF4-FFF2-40B4-BE49-F238E27FC236}">
                <a16:creationId xmlns=""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1" name="Freeform 70">
            <a:extLst>
              <a:ext uri="{FF2B5EF4-FFF2-40B4-BE49-F238E27FC236}">
                <a16:creationId xmlns=""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Title 1">
            <a:extLst>
              <a:ext uri="{FF2B5EF4-FFF2-40B4-BE49-F238E27FC236}">
                <a16:creationId xmlns=""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19999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solidFill>
                <a:srgbClr val="FDFAF6"/>
              </a:solidFill>
            </a:endParaRPr>
          </a:p>
        </p:txBody>
      </p:sp>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475868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604960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18" name="Rectangle 17">
            <a:extLst>
              <a:ext uri="{FF2B5EF4-FFF2-40B4-BE49-F238E27FC236}">
                <a16:creationId xmlns=""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0" name="Rectangle 19">
            <a:extLst>
              <a:ext uri="{FF2B5EF4-FFF2-40B4-BE49-F238E27FC236}">
                <a16:creationId xmlns=""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2" name="Rectangle 21">
            <a:extLst>
              <a:ext uri="{FF2B5EF4-FFF2-40B4-BE49-F238E27FC236}">
                <a16:creationId xmlns=""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4" name="Rectangle 23">
            <a:extLst>
              <a:ext uri="{FF2B5EF4-FFF2-40B4-BE49-F238E27FC236}">
                <a16:creationId xmlns=""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8840510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Shape 25">
            <a:extLst>
              <a:ext uri="{FF2B5EF4-FFF2-40B4-BE49-F238E27FC236}">
                <a16:creationId xmlns=""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6" name="Freeform: Shape 15">
            <a:extLst>
              <a:ext uri="{FF2B5EF4-FFF2-40B4-BE49-F238E27FC236}">
                <a16:creationId xmlns=""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 name="Title 1">
            <a:extLst>
              <a:ext uri="{FF2B5EF4-FFF2-40B4-BE49-F238E27FC236}">
                <a16:creationId xmlns=""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31" name="Text Placeholder 2">
            <a:extLst>
              <a:ext uri="{FF2B5EF4-FFF2-40B4-BE49-F238E27FC236}">
                <a16:creationId xmlns=""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1092804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296120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solidFill>
                <a:srgbClr val="000000"/>
              </a:solidFill>
            </a:endParaRPr>
          </a:p>
        </p:txBody>
      </p:sp>
      <p:sp>
        <p:nvSpPr>
          <p:cNvPr id="26" name="Image 4" descr="preencoded.png">
            <a:extLst>
              <a:ext uri="{FF2B5EF4-FFF2-40B4-BE49-F238E27FC236}">
                <a16:creationId xmlns=""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solidFill>
                <a:srgbClr val="000000"/>
              </a:solidFill>
            </a:endParaRPr>
          </a:p>
        </p:txBody>
      </p:sp>
      <p:sp>
        <p:nvSpPr>
          <p:cNvPr id="53" name="Image 7" descr="preencoded.png">
            <a:extLst>
              <a:ext uri="{FF2B5EF4-FFF2-40B4-BE49-F238E27FC236}">
                <a16:creationId xmlns=""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solidFill>
                <a:srgbClr val="000000"/>
              </a:solidFill>
            </a:endParaRPr>
          </a:p>
        </p:txBody>
      </p:sp>
      <p:pic>
        <p:nvPicPr>
          <p:cNvPr id="21" name="Image 2" descr="preencoded.png">
            <a:extLst>
              <a:ext uri="{FF2B5EF4-FFF2-40B4-BE49-F238E27FC236}">
                <a16:creationId xmlns=""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4742116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9" name="Freeform: Shape 18" descr="preencoded.png">
            <a:extLst>
              <a:ext uri="{FF2B5EF4-FFF2-40B4-BE49-F238E27FC236}">
                <a16:creationId xmlns=""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solidFill>
                <a:srgbClr val="000000"/>
              </a:solidFill>
            </a:endParaRPr>
          </a:p>
        </p:txBody>
      </p:sp>
      <p:pic>
        <p:nvPicPr>
          <p:cNvPr id="9" name="Image 2" descr="preencoded.png">
            <a:extLst>
              <a:ext uri="{FF2B5EF4-FFF2-40B4-BE49-F238E27FC236}">
                <a16:creationId xmlns=""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2714461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1" name="Image 1" descr="preencoded.png">
            <a:extLst>
              <a:ext uri="{FF2B5EF4-FFF2-40B4-BE49-F238E27FC236}">
                <a16:creationId xmlns=""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5" name="Image 5" descr="preencoded.png">
            <a:extLst>
              <a:ext uri="{FF2B5EF4-FFF2-40B4-BE49-F238E27FC236}">
                <a16:creationId xmlns=""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7" name="Image 6" descr="preencoded.png">
            <a:extLst>
              <a:ext uri="{FF2B5EF4-FFF2-40B4-BE49-F238E27FC236}">
                <a16:creationId xmlns=""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980968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solidFill>
                  <a:srgbClr val="000000"/>
                </a:solidFill>
              </a:rPr>
              <a:pPr>
                <a:defRPr/>
              </a:pPr>
              <a:t>12/7/2024</a:t>
            </a:fld>
            <a:endParaRPr lang="en-US">
              <a:solidFill>
                <a:srgbClr val="000000"/>
              </a:solidFill>
            </a:endParaRPr>
          </a:p>
        </p:txBody>
      </p:sp>
      <p:sp>
        <p:nvSpPr>
          <p:cNvPr id="3" name="Footer Placeholder 4">
            <a:extLst>
              <a:ext uri="{FF2B5EF4-FFF2-40B4-BE49-F238E27FC236}">
                <a16:creationId xmlns=""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a:extLst>
              <a:ext uri="{FF2B5EF4-FFF2-40B4-BE49-F238E27FC236}">
                <a16:creationId xmlns=""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090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xmlns="" id="{F232A1E1-DD38-15EA-6CA1-A84950EC43F0}"/>
              </a:ext>
            </a:extLst>
          </p:cNvPr>
          <p:cNvSpPr/>
          <p:nvPr/>
        </p:nvSpPr>
        <p:spPr>
          <a:xfrm>
            <a:off x="1721621" y="2"/>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87045" y="6533"/>
            <a:ext cx="1734411" cy="5167313"/>
          </a:xfrm>
          <a:prstGeom prst="rect">
            <a:avLst/>
          </a:prstGeom>
        </p:spPr>
      </p:pic>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2" name="Title 1">
            <a:extLst>
              <a:ext uri="{FF2B5EF4-FFF2-40B4-BE49-F238E27FC236}">
                <a16:creationId xmlns:a16="http://schemas.microsoft.com/office/drawing/2014/main" xmlns="" id="{30B3355F-DB81-C2FB-0019-12A7E334D145}"/>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itle 1">
            <a:extLst>
              <a:ext uri="{FF2B5EF4-FFF2-40B4-BE49-F238E27FC236}">
                <a16:creationId xmlns:a16="http://schemas.microsoft.com/office/drawing/2014/main" xmlns=""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8" name="Freeform: Shape 17">
            <a:extLst>
              <a:ext uri="{FF2B5EF4-FFF2-40B4-BE49-F238E27FC236}">
                <a16:creationId xmlns=""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41504591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8" name="Title 1">
            <a:extLst>
              <a:ext uri="{FF2B5EF4-FFF2-40B4-BE49-F238E27FC236}">
                <a16:creationId xmlns=""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1.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cấu</a:t>
            </a:r>
            <a:r>
              <a:rPr lang="en-US" sz="2800" cap="none" dirty="0">
                <a:solidFill>
                  <a:srgbClr val="1F2C8F"/>
                </a:solidFill>
              </a:rPr>
              <a:t> </a:t>
            </a:r>
            <a:r>
              <a:rPr lang="en-US" sz="2800" cap="none" dirty="0" err="1">
                <a:solidFill>
                  <a:srgbClr val="1F2C8F"/>
                </a:solidFill>
              </a:rPr>
              <a:t>tạo</a:t>
            </a:r>
            <a:r>
              <a:rPr lang="en-US" sz="2800" cap="none" dirty="0">
                <a:solidFill>
                  <a:srgbClr val="1F2C8F"/>
                </a:solidFill>
              </a:rPr>
              <a:t>, </a:t>
            </a:r>
            <a:r>
              <a:rPr lang="en-US" sz="2800" cap="none" dirty="0" err="1">
                <a:solidFill>
                  <a:srgbClr val="1F2C8F"/>
                </a:solidFill>
              </a:rPr>
              <a:t>chức</a:t>
            </a:r>
            <a:r>
              <a:rPr lang="en-US" sz="2800" cap="none" dirty="0">
                <a:solidFill>
                  <a:srgbClr val="1F2C8F"/>
                </a:solidFill>
              </a:rPr>
              <a:t> </a:t>
            </a:r>
            <a:r>
              <a:rPr lang="en-US" sz="2800" cap="none" dirty="0" err="1">
                <a:solidFill>
                  <a:srgbClr val="1F2C8F"/>
                </a:solidFill>
              </a:rPr>
              <a:t>năng</a:t>
            </a:r>
            <a:r>
              <a:rPr lang="en-US" sz="2800" cap="none" dirty="0">
                <a:solidFill>
                  <a:srgbClr val="1F2C8F"/>
                </a:solidFill>
              </a:rPr>
              <a:t> </a:t>
            </a:r>
            <a:r>
              <a:rPr lang="en-US" sz="2800" cap="none" dirty="0" err="1">
                <a:solidFill>
                  <a:srgbClr val="1F2C8F"/>
                </a:solidFill>
              </a:rPr>
              <a:t>của</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endParaRPr lang="en-US" sz="2800" cap="none" dirty="0">
              <a:solidFill>
                <a:srgbClr val="1F2C8F"/>
              </a:solidFill>
            </a:endParaRPr>
          </a:p>
        </p:txBody>
      </p:sp>
    </p:spTree>
    <p:extLst>
      <p:ext uri="{BB962C8B-B14F-4D97-AF65-F5344CB8AC3E}">
        <p14:creationId xmlns:p14="http://schemas.microsoft.com/office/powerpoint/2010/main" val="2036887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2.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một</a:t>
            </a:r>
            <a:r>
              <a:rPr lang="en-US" sz="2800" cap="none" dirty="0">
                <a:solidFill>
                  <a:srgbClr val="1F2C8F"/>
                </a:solidFill>
              </a:rPr>
              <a:t> </a:t>
            </a:r>
            <a:r>
              <a:rPr lang="en-US" sz="2800" cap="none" dirty="0" err="1">
                <a:solidFill>
                  <a:srgbClr val="1F2C8F"/>
                </a:solidFill>
              </a:rPr>
              <a:t>số</a:t>
            </a:r>
            <a:r>
              <a:rPr lang="en-US" sz="2800" cap="none" dirty="0">
                <a:solidFill>
                  <a:srgbClr val="1F2C8F"/>
                </a:solidFill>
              </a:rPr>
              <a:t> </a:t>
            </a:r>
            <a:r>
              <a:rPr lang="en-US" sz="2800" cap="none" dirty="0" err="1">
                <a:solidFill>
                  <a:srgbClr val="1F2C8F"/>
                </a:solidFill>
              </a:rPr>
              <a:t>bệnh</a:t>
            </a:r>
            <a:r>
              <a:rPr lang="en-US" sz="2800" cap="none" dirty="0">
                <a:solidFill>
                  <a:srgbClr val="1F2C8F"/>
                </a:solidFill>
              </a:rPr>
              <a:t> </a:t>
            </a:r>
            <a:r>
              <a:rPr lang="en-US" sz="2800" cap="none" dirty="0" err="1">
                <a:solidFill>
                  <a:srgbClr val="1F2C8F"/>
                </a:solidFill>
              </a:rPr>
              <a:t>về</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 </a:t>
            </a:r>
            <a:r>
              <a:rPr lang="en-US" sz="2800" cap="none" dirty="0" err="1">
                <a:solidFill>
                  <a:srgbClr val="1F2C8F"/>
                </a:solidFill>
              </a:rPr>
              <a:t>và</a:t>
            </a:r>
            <a:r>
              <a:rPr lang="en-US" sz="2800" cap="none" dirty="0">
                <a:solidFill>
                  <a:srgbClr val="1F2C8F"/>
                </a:solidFill>
              </a:rPr>
              <a:t> </a:t>
            </a:r>
            <a:r>
              <a:rPr lang="en-US" sz="2800" cap="none" dirty="0" err="1">
                <a:solidFill>
                  <a:srgbClr val="1F2C8F"/>
                </a:solidFill>
              </a:rPr>
              <a:t>chất</a:t>
            </a:r>
            <a:r>
              <a:rPr lang="en-US" sz="2800" cap="none" dirty="0">
                <a:solidFill>
                  <a:srgbClr val="1F2C8F"/>
                </a:solidFill>
              </a:rPr>
              <a:t> </a:t>
            </a:r>
            <a:r>
              <a:rPr lang="en-US" sz="2800" cap="none" dirty="0" err="1">
                <a:solidFill>
                  <a:srgbClr val="1F2C8F"/>
                </a:solidFill>
              </a:rPr>
              <a:t>gây</a:t>
            </a:r>
            <a:r>
              <a:rPr lang="en-US" sz="2800" cap="none" dirty="0">
                <a:solidFill>
                  <a:srgbClr val="1F2C8F"/>
                </a:solidFill>
              </a:rPr>
              <a:t> </a:t>
            </a:r>
            <a:r>
              <a:rPr lang="en-US" sz="2800" cap="none" dirty="0" err="1">
                <a:solidFill>
                  <a:srgbClr val="1F2C8F"/>
                </a:solidFill>
              </a:rPr>
              <a:t>nghiện</a:t>
            </a:r>
            <a:r>
              <a:rPr lang="en-US" sz="2800" cap="none" dirty="0">
                <a:solidFill>
                  <a:srgbClr val="1F2C8F"/>
                </a:solidFill>
              </a:rPr>
              <a:t> </a:t>
            </a:r>
            <a:r>
              <a:rPr lang="en-US" sz="2800" cap="none" dirty="0" err="1">
                <a:solidFill>
                  <a:srgbClr val="1F2C8F"/>
                </a:solidFill>
              </a:rPr>
              <a:t>đối</a:t>
            </a:r>
            <a:r>
              <a:rPr lang="en-US" sz="2800" cap="none" dirty="0">
                <a:solidFill>
                  <a:srgbClr val="1F2C8F"/>
                </a:solidFill>
              </a:rPr>
              <a:t> </a:t>
            </a:r>
            <a:r>
              <a:rPr lang="en-US" sz="2800" cap="none" dirty="0" err="1">
                <a:solidFill>
                  <a:srgbClr val="1F2C8F"/>
                </a:solidFill>
              </a:rPr>
              <a:t>với</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a:t>
            </a:r>
          </a:p>
        </p:txBody>
      </p:sp>
    </p:spTree>
    <p:extLst>
      <p:ext uri="{BB962C8B-B14F-4D97-AF65-F5344CB8AC3E}">
        <p14:creationId xmlns:p14="http://schemas.microsoft.com/office/powerpoint/2010/main" val="15244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solidFill>
                  <a:srgbClr val="1F2C8F"/>
                </a:solidFill>
              </a:rPr>
              <a:t>3</a:t>
            </a:r>
            <a:r>
              <a:rPr lang="en-US" sz="2800" cap="none" dirty="0">
                <a:solidFill>
                  <a:srgbClr val="1F2C8F"/>
                </a:solidFill>
              </a:rPr>
              <a:t>. </a:t>
            </a:r>
            <a:r>
              <a:rPr lang="vi-VN" sz="2800" cap="none" dirty="0">
                <a:solidFill>
                  <a:srgbClr val="1F2C8F"/>
                </a:solidFill>
              </a:rPr>
              <a:t>Tìm hiểu các giác quan trong cơ thể người</a:t>
            </a:r>
            <a:r>
              <a:rPr lang="en-US" sz="2800" cap="none" dirty="0">
                <a:solidFill>
                  <a:srgbClr val="1F2C8F"/>
                </a:solidFill>
              </a:rPr>
              <a:t>.</a:t>
            </a:r>
          </a:p>
        </p:txBody>
      </p:sp>
    </p:spTree>
    <p:extLst>
      <p:ext uri="{BB962C8B-B14F-4D97-AF65-F5344CB8AC3E}">
        <p14:creationId xmlns:p14="http://schemas.microsoft.com/office/powerpoint/2010/main" val="24125893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46" name="Freeform: Shape 45">
            <a:extLst>
              <a:ext uri="{FF2B5EF4-FFF2-40B4-BE49-F238E27FC236}">
                <a16:creationId xmlns=""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3" name="Freeform: Shape 42">
            <a:extLst>
              <a:ext uri="{FF2B5EF4-FFF2-40B4-BE49-F238E27FC236}">
                <a16:creationId xmlns=""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9" name="Freeform: Shape 48">
            <a:extLst>
              <a:ext uri="{FF2B5EF4-FFF2-40B4-BE49-F238E27FC236}">
                <a16:creationId xmlns=""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0" name="Freeform: Shape 39">
            <a:extLst>
              <a:ext uri="{FF2B5EF4-FFF2-40B4-BE49-F238E27FC236}">
                <a16:creationId xmlns=""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7" name="Freeform: Shape 36">
            <a:extLst>
              <a:ext uri="{FF2B5EF4-FFF2-40B4-BE49-F238E27FC236}">
                <a16:creationId xmlns=""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FAF6"/>
              </a:solidFill>
            </a:endParaRPr>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587874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4" name="Freeform: Shape 13">
            <a:extLst>
              <a:ext uri="{FF2B5EF4-FFF2-40B4-BE49-F238E27FC236}">
                <a16:creationId xmlns=""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 name="Title 1">
            <a:extLst>
              <a:ext uri="{FF2B5EF4-FFF2-40B4-BE49-F238E27FC236}">
                <a16:creationId xmlns=""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extBox 6">
            <a:extLst>
              <a:ext uri="{FF2B5EF4-FFF2-40B4-BE49-F238E27FC236}">
                <a16:creationId xmlns=""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5047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1" name="Image 0" descr="preencoded.png">
            <a:extLst>
              <a:ext uri="{FF2B5EF4-FFF2-40B4-BE49-F238E27FC236}">
                <a16:creationId xmlns=""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3" name="Image 1" descr="preencoded.png">
            <a:extLst>
              <a:ext uri="{FF2B5EF4-FFF2-40B4-BE49-F238E27FC236}">
                <a16:creationId xmlns=""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9" name="Image 6" descr="preencoded.png">
            <a:extLst>
              <a:ext uri="{FF2B5EF4-FFF2-40B4-BE49-F238E27FC236}">
                <a16:creationId xmlns=""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itle 1">
            <a:extLst>
              <a:ext uri="{FF2B5EF4-FFF2-40B4-BE49-F238E27FC236}">
                <a16:creationId xmlns=""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472804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8033964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1872088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solidFill>
                <a:srgbClr val="000000"/>
              </a:solidFill>
            </a:endParaRPr>
          </a:p>
        </p:txBody>
      </p:sp>
      <p:sp>
        <p:nvSpPr>
          <p:cNvPr id="53" name="Freeform: Shape 52">
            <a:extLst>
              <a:ext uri="{FF2B5EF4-FFF2-40B4-BE49-F238E27FC236}">
                <a16:creationId xmlns=""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solidFill>
                <a:srgbClr val="000000"/>
              </a:solidFill>
            </a:endParaRPr>
          </a:p>
        </p:txBody>
      </p:sp>
      <p:sp>
        <p:nvSpPr>
          <p:cNvPr id="33" name="Image 4" descr="preencoded.png">
            <a:extLst>
              <a:ext uri="{FF2B5EF4-FFF2-40B4-BE49-F238E27FC236}">
                <a16:creationId xmlns=""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solidFill>
                <a:srgbClr val="000000"/>
              </a:solidFill>
            </a:endParaRPr>
          </a:p>
        </p:txBody>
      </p:sp>
      <p:sp>
        <p:nvSpPr>
          <p:cNvPr id="29" name="Freeform 70">
            <a:extLst>
              <a:ext uri="{FF2B5EF4-FFF2-40B4-BE49-F238E27FC236}">
                <a16:creationId xmlns=""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1" name="Freeform 70">
            <a:extLst>
              <a:ext uri="{FF2B5EF4-FFF2-40B4-BE49-F238E27FC236}">
                <a16:creationId xmlns=""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Title 1">
            <a:extLst>
              <a:ext uri="{FF2B5EF4-FFF2-40B4-BE49-F238E27FC236}">
                <a16:creationId xmlns=""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19560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9BAF20E3-8195-30BD-0C00-1E51F43D2711}"/>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208042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solidFill>
                <a:srgbClr val="FDFAF6"/>
              </a:solidFill>
            </a:endParaRPr>
          </a:p>
        </p:txBody>
      </p:sp>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9989703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130198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18" name="Rectangle 17">
            <a:extLst>
              <a:ext uri="{FF2B5EF4-FFF2-40B4-BE49-F238E27FC236}">
                <a16:creationId xmlns=""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0" name="Rectangle 19">
            <a:extLst>
              <a:ext uri="{FF2B5EF4-FFF2-40B4-BE49-F238E27FC236}">
                <a16:creationId xmlns=""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2" name="Rectangle 21">
            <a:extLst>
              <a:ext uri="{FF2B5EF4-FFF2-40B4-BE49-F238E27FC236}">
                <a16:creationId xmlns=""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4" name="Rectangle 23">
            <a:extLst>
              <a:ext uri="{FF2B5EF4-FFF2-40B4-BE49-F238E27FC236}">
                <a16:creationId xmlns=""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814105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Shape 25">
            <a:extLst>
              <a:ext uri="{FF2B5EF4-FFF2-40B4-BE49-F238E27FC236}">
                <a16:creationId xmlns=""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6" name="Freeform: Shape 15">
            <a:extLst>
              <a:ext uri="{FF2B5EF4-FFF2-40B4-BE49-F238E27FC236}">
                <a16:creationId xmlns=""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 name="Title 1">
            <a:extLst>
              <a:ext uri="{FF2B5EF4-FFF2-40B4-BE49-F238E27FC236}">
                <a16:creationId xmlns=""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31" name="Text Placeholder 2">
            <a:extLst>
              <a:ext uri="{FF2B5EF4-FFF2-40B4-BE49-F238E27FC236}">
                <a16:creationId xmlns=""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625263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6070717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solidFill>
                <a:srgbClr val="000000"/>
              </a:solidFill>
            </a:endParaRPr>
          </a:p>
        </p:txBody>
      </p:sp>
      <p:sp>
        <p:nvSpPr>
          <p:cNvPr id="26" name="Image 4" descr="preencoded.png">
            <a:extLst>
              <a:ext uri="{FF2B5EF4-FFF2-40B4-BE49-F238E27FC236}">
                <a16:creationId xmlns=""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solidFill>
                <a:srgbClr val="000000"/>
              </a:solidFill>
            </a:endParaRPr>
          </a:p>
        </p:txBody>
      </p:sp>
      <p:sp>
        <p:nvSpPr>
          <p:cNvPr id="53" name="Image 7" descr="preencoded.png">
            <a:extLst>
              <a:ext uri="{FF2B5EF4-FFF2-40B4-BE49-F238E27FC236}">
                <a16:creationId xmlns=""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solidFill>
                <a:srgbClr val="000000"/>
              </a:solidFill>
            </a:endParaRPr>
          </a:p>
        </p:txBody>
      </p:sp>
      <p:pic>
        <p:nvPicPr>
          <p:cNvPr id="21" name="Image 2" descr="preencoded.png">
            <a:extLst>
              <a:ext uri="{FF2B5EF4-FFF2-40B4-BE49-F238E27FC236}">
                <a16:creationId xmlns=""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8324654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9" name="Freeform: Shape 18" descr="preencoded.png">
            <a:extLst>
              <a:ext uri="{FF2B5EF4-FFF2-40B4-BE49-F238E27FC236}">
                <a16:creationId xmlns=""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solidFill>
                <a:srgbClr val="000000"/>
              </a:solidFill>
            </a:endParaRPr>
          </a:p>
        </p:txBody>
      </p:sp>
      <p:pic>
        <p:nvPicPr>
          <p:cNvPr id="9" name="Image 2" descr="preencoded.png">
            <a:extLst>
              <a:ext uri="{FF2B5EF4-FFF2-40B4-BE49-F238E27FC236}">
                <a16:creationId xmlns=""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6253167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1" name="Image 1" descr="preencoded.png">
            <a:extLst>
              <a:ext uri="{FF2B5EF4-FFF2-40B4-BE49-F238E27FC236}">
                <a16:creationId xmlns=""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5" name="Image 5" descr="preencoded.png">
            <a:extLst>
              <a:ext uri="{FF2B5EF4-FFF2-40B4-BE49-F238E27FC236}">
                <a16:creationId xmlns=""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7" name="Image 6" descr="preencoded.png">
            <a:extLst>
              <a:ext uri="{FF2B5EF4-FFF2-40B4-BE49-F238E27FC236}">
                <a16:creationId xmlns=""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0298292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solidFill>
                  <a:srgbClr val="000000"/>
                </a:solidFill>
              </a:rPr>
              <a:pPr>
                <a:defRPr/>
              </a:pPr>
              <a:t>12/7/2024</a:t>
            </a:fld>
            <a:endParaRPr lang="en-US">
              <a:solidFill>
                <a:srgbClr val="000000"/>
              </a:solidFill>
            </a:endParaRPr>
          </a:p>
        </p:txBody>
      </p:sp>
      <p:sp>
        <p:nvSpPr>
          <p:cNvPr id="3" name="Footer Placeholder 4">
            <a:extLst>
              <a:ext uri="{FF2B5EF4-FFF2-40B4-BE49-F238E27FC236}">
                <a16:creationId xmlns=""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a:extLst>
              <a:ext uri="{FF2B5EF4-FFF2-40B4-BE49-F238E27FC236}">
                <a16:creationId xmlns=""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5022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8" name="Freeform: Shape 17">
            <a:extLst>
              <a:ext uri="{FF2B5EF4-FFF2-40B4-BE49-F238E27FC236}">
                <a16:creationId xmlns=""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321292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71FDE5F9-526D-2D91-0441-7042F5916BEF}"/>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745712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8" name="Title 1">
            <a:extLst>
              <a:ext uri="{FF2B5EF4-FFF2-40B4-BE49-F238E27FC236}">
                <a16:creationId xmlns=""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1.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cấu</a:t>
            </a:r>
            <a:r>
              <a:rPr lang="en-US" sz="2800" cap="none" dirty="0">
                <a:solidFill>
                  <a:srgbClr val="1F2C8F"/>
                </a:solidFill>
              </a:rPr>
              <a:t> </a:t>
            </a:r>
            <a:r>
              <a:rPr lang="en-US" sz="2800" cap="none" dirty="0" err="1">
                <a:solidFill>
                  <a:srgbClr val="1F2C8F"/>
                </a:solidFill>
              </a:rPr>
              <a:t>tạo</a:t>
            </a:r>
            <a:r>
              <a:rPr lang="en-US" sz="2800" cap="none" dirty="0">
                <a:solidFill>
                  <a:srgbClr val="1F2C8F"/>
                </a:solidFill>
              </a:rPr>
              <a:t>, </a:t>
            </a:r>
            <a:r>
              <a:rPr lang="en-US" sz="2800" cap="none" dirty="0" err="1">
                <a:solidFill>
                  <a:srgbClr val="1F2C8F"/>
                </a:solidFill>
              </a:rPr>
              <a:t>chức</a:t>
            </a:r>
            <a:r>
              <a:rPr lang="en-US" sz="2800" cap="none" dirty="0">
                <a:solidFill>
                  <a:srgbClr val="1F2C8F"/>
                </a:solidFill>
              </a:rPr>
              <a:t> </a:t>
            </a:r>
            <a:r>
              <a:rPr lang="en-US" sz="2800" cap="none" dirty="0" err="1">
                <a:solidFill>
                  <a:srgbClr val="1F2C8F"/>
                </a:solidFill>
              </a:rPr>
              <a:t>năng</a:t>
            </a:r>
            <a:r>
              <a:rPr lang="en-US" sz="2800" cap="none" dirty="0">
                <a:solidFill>
                  <a:srgbClr val="1F2C8F"/>
                </a:solidFill>
              </a:rPr>
              <a:t> </a:t>
            </a:r>
            <a:r>
              <a:rPr lang="en-US" sz="2800" cap="none" dirty="0" err="1">
                <a:solidFill>
                  <a:srgbClr val="1F2C8F"/>
                </a:solidFill>
              </a:rPr>
              <a:t>của</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endParaRPr lang="en-US" sz="2800" cap="none" dirty="0">
              <a:solidFill>
                <a:srgbClr val="1F2C8F"/>
              </a:solidFill>
            </a:endParaRPr>
          </a:p>
        </p:txBody>
      </p:sp>
    </p:spTree>
    <p:extLst>
      <p:ext uri="{BB962C8B-B14F-4D97-AF65-F5344CB8AC3E}">
        <p14:creationId xmlns:p14="http://schemas.microsoft.com/office/powerpoint/2010/main" val="16866089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2.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một</a:t>
            </a:r>
            <a:r>
              <a:rPr lang="en-US" sz="2800" cap="none" dirty="0">
                <a:solidFill>
                  <a:srgbClr val="1F2C8F"/>
                </a:solidFill>
              </a:rPr>
              <a:t> </a:t>
            </a:r>
            <a:r>
              <a:rPr lang="en-US" sz="2800" cap="none" dirty="0" err="1">
                <a:solidFill>
                  <a:srgbClr val="1F2C8F"/>
                </a:solidFill>
              </a:rPr>
              <a:t>số</a:t>
            </a:r>
            <a:r>
              <a:rPr lang="en-US" sz="2800" cap="none" dirty="0">
                <a:solidFill>
                  <a:srgbClr val="1F2C8F"/>
                </a:solidFill>
              </a:rPr>
              <a:t> </a:t>
            </a:r>
            <a:r>
              <a:rPr lang="en-US" sz="2800" cap="none" dirty="0" err="1">
                <a:solidFill>
                  <a:srgbClr val="1F2C8F"/>
                </a:solidFill>
              </a:rPr>
              <a:t>bệnh</a:t>
            </a:r>
            <a:r>
              <a:rPr lang="en-US" sz="2800" cap="none" dirty="0">
                <a:solidFill>
                  <a:srgbClr val="1F2C8F"/>
                </a:solidFill>
              </a:rPr>
              <a:t> </a:t>
            </a:r>
            <a:r>
              <a:rPr lang="en-US" sz="2800" cap="none" dirty="0" err="1">
                <a:solidFill>
                  <a:srgbClr val="1F2C8F"/>
                </a:solidFill>
              </a:rPr>
              <a:t>về</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 </a:t>
            </a:r>
            <a:r>
              <a:rPr lang="en-US" sz="2800" cap="none" dirty="0" err="1">
                <a:solidFill>
                  <a:srgbClr val="1F2C8F"/>
                </a:solidFill>
              </a:rPr>
              <a:t>và</a:t>
            </a:r>
            <a:r>
              <a:rPr lang="en-US" sz="2800" cap="none" dirty="0">
                <a:solidFill>
                  <a:srgbClr val="1F2C8F"/>
                </a:solidFill>
              </a:rPr>
              <a:t> </a:t>
            </a:r>
            <a:r>
              <a:rPr lang="en-US" sz="2800" cap="none" dirty="0" err="1">
                <a:solidFill>
                  <a:srgbClr val="1F2C8F"/>
                </a:solidFill>
              </a:rPr>
              <a:t>chất</a:t>
            </a:r>
            <a:r>
              <a:rPr lang="en-US" sz="2800" cap="none" dirty="0">
                <a:solidFill>
                  <a:srgbClr val="1F2C8F"/>
                </a:solidFill>
              </a:rPr>
              <a:t> </a:t>
            </a:r>
            <a:r>
              <a:rPr lang="en-US" sz="2800" cap="none" dirty="0" err="1">
                <a:solidFill>
                  <a:srgbClr val="1F2C8F"/>
                </a:solidFill>
              </a:rPr>
              <a:t>gây</a:t>
            </a:r>
            <a:r>
              <a:rPr lang="en-US" sz="2800" cap="none" dirty="0">
                <a:solidFill>
                  <a:srgbClr val="1F2C8F"/>
                </a:solidFill>
              </a:rPr>
              <a:t> </a:t>
            </a:r>
            <a:r>
              <a:rPr lang="en-US" sz="2800" cap="none" dirty="0" err="1">
                <a:solidFill>
                  <a:srgbClr val="1F2C8F"/>
                </a:solidFill>
              </a:rPr>
              <a:t>nghiện</a:t>
            </a:r>
            <a:r>
              <a:rPr lang="en-US" sz="2800" cap="none" dirty="0">
                <a:solidFill>
                  <a:srgbClr val="1F2C8F"/>
                </a:solidFill>
              </a:rPr>
              <a:t> </a:t>
            </a:r>
            <a:r>
              <a:rPr lang="en-US" sz="2800" cap="none" dirty="0" err="1">
                <a:solidFill>
                  <a:srgbClr val="1F2C8F"/>
                </a:solidFill>
              </a:rPr>
              <a:t>đối</a:t>
            </a:r>
            <a:r>
              <a:rPr lang="en-US" sz="2800" cap="none" dirty="0">
                <a:solidFill>
                  <a:srgbClr val="1F2C8F"/>
                </a:solidFill>
              </a:rPr>
              <a:t> </a:t>
            </a:r>
            <a:r>
              <a:rPr lang="en-US" sz="2800" cap="none" dirty="0" err="1">
                <a:solidFill>
                  <a:srgbClr val="1F2C8F"/>
                </a:solidFill>
              </a:rPr>
              <a:t>với</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a:t>
            </a:r>
          </a:p>
        </p:txBody>
      </p:sp>
    </p:spTree>
    <p:extLst>
      <p:ext uri="{BB962C8B-B14F-4D97-AF65-F5344CB8AC3E}">
        <p14:creationId xmlns:p14="http://schemas.microsoft.com/office/powerpoint/2010/main" val="14034271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solidFill>
                  <a:srgbClr val="1F2C8F"/>
                </a:solidFill>
              </a:rPr>
              <a:t>3</a:t>
            </a:r>
            <a:r>
              <a:rPr lang="en-US" sz="2800" cap="none" dirty="0">
                <a:solidFill>
                  <a:srgbClr val="1F2C8F"/>
                </a:solidFill>
              </a:rPr>
              <a:t>. </a:t>
            </a:r>
            <a:r>
              <a:rPr lang="vi-VN" sz="2800" cap="none" dirty="0">
                <a:solidFill>
                  <a:srgbClr val="1F2C8F"/>
                </a:solidFill>
              </a:rPr>
              <a:t>Tìm hiểu các giác quan trong cơ thể người</a:t>
            </a:r>
            <a:r>
              <a:rPr lang="en-US" sz="2800" cap="none" dirty="0">
                <a:solidFill>
                  <a:srgbClr val="1F2C8F"/>
                </a:solidFill>
              </a:rPr>
              <a:t>.</a:t>
            </a:r>
          </a:p>
        </p:txBody>
      </p:sp>
    </p:spTree>
    <p:extLst>
      <p:ext uri="{BB962C8B-B14F-4D97-AF65-F5344CB8AC3E}">
        <p14:creationId xmlns:p14="http://schemas.microsoft.com/office/powerpoint/2010/main" val="25697580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46" name="Freeform: Shape 45">
            <a:extLst>
              <a:ext uri="{FF2B5EF4-FFF2-40B4-BE49-F238E27FC236}">
                <a16:creationId xmlns=""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3" name="Freeform: Shape 42">
            <a:extLst>
              <a:ext uri="{FF2B5EF4-FFF2-40B4-BE49-F238E27FC236}">
                <a16:creationId xmlns=""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9" name="Freeform: Shape 48">
            <a:extLst>
              <a:ext uri="{FF2B5EF4-FFF2-40B4-BE49-F238E27FC236}">
                <a16:creationId xmlns=""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0" name="Freeform: Shape 39">
            <a:extLst>
              <a:ext uri="{FF2B5EF4-FFF2-40B4-BE49-F238E27FC236}">
                <a16:creationId xmlns=""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7" name="Freeform: Shape 36">
            <a:extLst>
              <a:ext uri="{FF2B5EF4-FFF2-40B4-BE49-F238E27FC236}">
                <a16:creationId xmlns=""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FAF6"/>
              </a:solidFill>
            </a:endParaRPr>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6143700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4" name="Freeform: Shape 13">
            <a:extLst>
              <a:ext uri="{FF2B5EF4-FFF2-40B4-BE49-F238E27FC236}">
                <a16:creationId xmlns=""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 name="Title 1">
            <a:extLst>
              <a:ext uri="{FF2B5EF4-FFF2-40B4-BE49-F238E27FC236}">
                <a16:creationId xmlns=""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extBox 6">
            <a:extLst>
              <a:ext uri="{FF2B5EF4-FFF2-40B4-BE49-F238E27FC236}">
                <a16:creationId xmlns=""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2436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1" name="Image 0" descr="preencoded.png">
            <a:extLst>
              <a:ext uri="{FF2B5EF4-FFF2-40B4-BE49-F238E27FC236}">
                <a16:creationId xmlns=""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3" name="Image 1" descr="preencoded.png">
            <a:extLst>
              <a:ext uri="{FF2B5EF4-FFF2-40B4-BE49-F238E27FC236}">
                <a16:creationId xmlns=""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9" name="Image 6" descr="preencoded.png">
            <a:extLst>
              <a:ext uri="{FF2B5EF4-FFF2-40B4-BE49-F238E27FC236}">
                <a16:creationId xmlns=""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itle 1">
            <a:extLst>
              <a:ext uri="{FF2B5EF4-FFF2-40B4-BE49-F238E27FC236}">
                <a16:creationId xmlns=""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18117031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5509873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3418536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solidFill>
                <a:srgbClr val="000000"/>
              </a:solidFill>
            </a:endParaRPr>
          </a:p>
        </p:txBody>
      </p:sp>
      <p:sp>
        <p:nvSpPr>
          <p:cNvPr id="53" name="Freeform: Shape 52">
            <a:extLst>
              <a:ext uri="{FF2B5EF4-FFF2-40B4-BE49-F238E27FC236}">
                <a16:creationId xmlns=""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solidFill>
                <a:srgbClr val="000000"/>
              </a:solidFill>
            </a:endParaRPr>
          </a:p>
        </p:txBody>
      </p:sp>
      <p:sp>
        <p:nvSpPr>
          <p:cNvPr id="33" name="Image 4" descr="preencoded.png">
            <a:extLst>
              <a:ext uri="{FF2B5EF4-FFF2-40B4-BE49-F238E27FC236}">
                <a16:creationId xmlns=""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solidFill>
                <a:srgbClr val="000000"/>
              </a:solidFill>
            </a:endParaRPr>
          </a:p>
        </p:txBody>
      </p:sp>
      <p:sp>
        <p:nvSpPr>
          <p:cNvPr id="29" name="Freeform 70">
            <a:extLst>
              <a:ext uri="{FF2B5EF4-FFF2-40B4-BE49-F238E27FC236}">
                <a16:creationId xmlns=""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1" name="Freeform 70">
            <a:extLst>
              <a:ext uri="{FF2B5EF4-FFF2-40B4-BE49-F238E27FC236}">
                <a16:creationId xmlns=""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Title 1">
            <a:extLst>
              <a:ext uri="{FF2B5EF4-FFF2-40B4-BE49-F238E27FC236}">
                <a16:creationId xmlns=""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2750814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solidFill>
                <a:srgbClr val="FDFAF6"/>
              </a:solidFill>
            </a:endParaRPr>
          </a:p>
        </p:txBody>
      </p:sp>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12726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theme" Target="../theme/theme6.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theme" Target="../theme/theme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8" y="667657"/>
            <a:ext cx="11056839"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77" r:id="rId3"/>
    <p:sldLayoutId id="2147483678" r:id="rId4"/>
    <p:sldLayoutId id="2147483653" r:id="rId5"/>
    <p:sldLayoutId id="2147483652" r:id="rId6"/>
    <p:sldLayoutId id="2147483655" r:id="rId7"/>
    <p:sldLayoutId id="2147483664" r:id="rId8"/>
    <p:sldLayoutId id="2147483667" r:id="rId9"/>
    <p:sldLayoutId id="2147483668" r:id="rId10"/>
    <p:sldLayoutId id="2147483669" r:id="rId11"/>
    <p:sldLayoutId id="2147483673" r:id="rId12"/>
    <p:sldLayoutId id="2147483670" r:id="rId13"/>
    <p:sldLayoutId id="2147483671" r:id="rId14"/>
    <p:sldLayoutId id="2147483674" r:id="rId15"/>
    <p:sldLayoutId id="2147483675" r:id="rId16"/>
    <p:sldLayoutId id="2147483676" r:id="rId17"/>
    <p:sldLayoutId id="2147483654" r:id="rId18"/>
    <p:sldLayoutId id="2147483679"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3A1C593-65D0-4073-BCC9-577B9352EA97}" type="datetimeFigureOut">
              <a:rPr lang="en-US" smtClean="0">
                <a:solidFill>
                  <a:prstClr val="black">
                    <a:tint val="75000"/>
                  </a:prstClr>
                </a:solidFill>
              </a:rPr>
              <a:pPr defTabSz="914400"/>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B618960-8005-486C-9A75-10CB2AAC16F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310556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54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75351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600039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98560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813830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923CAD-8917-484D-9D6F-D6D62271F590}" type="datetimeFigureOut">
              <a:rPr lang="en-US" smtClean="0">
                <a:solidFill>
                  <a:prstClr val="black">
                    <a:tint val="75000"/>
                  </a:prstClr>
                </a:solidFill>
              </a:rPr>
              <a:pPr defTabSz="914400"/>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414C461-3013-4A93-993A-AB1ACC0B0BA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9874740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56F4EB4-74E0-9ACF-0A88-9F4A9DA04BED}"/>
              </a:ext>
            </a:extLst>
          </p:cNvPr>
          <p:cNvSpPr>
            <a:spLocks noGrp="1" noChangeArrowheads="1"/>
          </p:cNvSpPr>
          <p:nvPr>
            <p:ph type="ctrTitle"/>
          </p:nvPr>
        </p:nvSpPr>
        <p:spPr bwMode="auto">
          <a:xfrm>
            <a:off x="0" y="648930"/>
            <a:ext cx="12192000" cy="238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en-US" altLang="en-US" sz="5400" b="1" dirty="0" smtClean="0">
                <a:solidFill>
                  <a:srgbClr val="002060"/>
                </a:solidFill>
                <a:latin typeface="Times New Roman" panose="02020603050405020304" pitchFamily="18" charset="0"/>
                <a:cs typeface="Times New Roman" panose="02020603050405020304" pitchFamily="18" charset="0"/>
              </a:rPr>
              <a:t>CHÀO </a:t>
            </a:r>
            <a:r>
              <a:rPr lang="en-US" altLang="en-US" sz="5400" b="1" dirty="0">
                <a:solidFill>
                  <a:srgbClr val="002060"/>
                </a:solidFill>
                <a:latin typeface="Times New Roman" panose="02020603050405020304" pitchFamily="18" charset="0"/>
                <a:cs typeface="Times New Roman" panose="02020603050405020304" pitchFamily="18" charset="0"/>
              </a:rPr>
              <a:t>CÁC EM </a:t>
            </a:r>
            <a:br>
              <a:rPr lang="en-US" altLang="en-US" sz="5400" b="1" dirty="0">
                <a:solidFill>
                  <a:srgbClr val="002060"/>
                </a:solidFill>
                <a:latin typeface="Times New Roman" panose="02020603050405020304" pitchFamily="18" charset="0"/>
                <a:cs typeface="Times New Roman" panose="02020603050405020304" pitchFamily="18" charset="0"/>
              </a:rPr>
            </a:br>
            <a:r>
              <a:rPr lang="en-US" altLang="en-US" sz="5400" b="1" dirty="0">
                <a:solidFill>
                  <a:srgbClr val="002060"/>
                </a:solidFill>
                <a:latin typeface="Times New Roman" panose="02020603050405020304" pitchFamily="18" charset="0"/>
                <a:cs typeface="Times New Roman" panose="02020603050405020304" pitchFamily="18" charset="0"/>
              </a:rPr>
              <a:t>ĐẾN VỚI TIẾT HỌC HÔM </a:t>
            </a:r>
            <a:r>
              <a:rPr lang="en-US" altLang="en-US" sz="5400" b="1" dirty="0" smtClean="0">
                <a:solidFill>
                  <a:srgbClr val="002060"/>
                </a:solidFill>
                <a:latin typeface="Times New Roman" panose="02020603050405020304" pitchFamily="18" charset="0"/>
                <a:cs typeface="Times New Roman" panose="02020603050405020304" pitchFamily="18" charset="0"/>
              </a:rPr>
              <a:t>NAY !</a:t>
            </a:r>
            <a:endParaRPr lang="en-US" alt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63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61474842-A358-24D7-2424-D8BFC18C8C1A}"/>
              </a:ext>
            </a:extLst>
          </p:cNvPr>
          <p:cNvGraphicFramePr>
            <a:graphicFrameLocks noGrp="1"/>
          </p:cNvGraphicFramePr>
          <p:nvPr>
            <p:extLst>
              <p:ext uri="{D42A27DB-BD31-4B8C-83A1-F6EECF244321}">
                <p14:modId xmlns:p14="http://schemas.microsoft.com/office/powerpoint/2010/main" val="225660103"/>
              </p:ext>
            </p:extLst>
          </p:nvPr>
        </p:nvGraphicFramePr>
        <p:xfrm>
          <a:off x="457200" y="687342"/>
          <a:ext cx="11281445" cy="3040596"/>
        </p:xfrm>
        <a:graphic>
          <a:graphicData uri="http://schemas.openxmlformats.org/drawingml/2006/table">
            <a:tbl>
              <a:tblPr firstRow="1" firstCol="1" bandRow="1"/>
              <a:tblGrid>
                <a:gridCol w="2752832">
                  <a:extLst>
                    <a:ext uri="{9D8B030D-6E8A-4147-A177-3AD203B41FA5}">
                      <a16:colId xmlns="" xmlns:a16="http://schemas.microsoft.com/office/drawing/2014/main" val="29833406"/>
                    </a:ext>
                  </a:extLst>
                </a:gridCol>
                <a:gridCol w="8528613">
                  <a:extLst>
                    <a:ext uri="{9D8B030D-6E8A-4147-A177-3AD203B41FA5}">
                      <a16:colId xmlns="" xmlns:a16="http://schemas.microsoft.com/office/drawing/2014/main" val="4166661809"/>
                    </a:ext>
                  </a:extLst>
                </a:gridCol>
              </a:tblGrid>
              <a:tr h="54358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800" b="1"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53498524"/>
                  </a:ext>
                </a:extLst>
              </a:tr>
              <a:tr h="2497015">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2800" b="0" i="0" u="none" strike="noStrike" kern="1200" cap="none" spc="0" normalizeH="0" baseline="0" noProof="0" dirty="0" smtClean="0">
                        <a:ln>
                          <a:noFill/>
                        </a:ln>
                        <a:solidFill>
                          <a:srgbClr val="FF0000"/>
                        </a:solidFill>
                        <a:effectLst/>
                        <a:uLnTx/>
                        <a:uFillTx/>
                        <a:latin typeface="Sabon Next 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Sabon Next LT"/>
                        <a:ea typeface="+mn-ea"/>
                        <a:cs typeface="+mn-cs"/>
                      </a:endParaRPr>
                    </a:p>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Sabon Next LT"/>
                        <a:ea typeface="+mn-ea"/>
                        <a:cs typeface="+mn-cs"/>
                      </a:endParaRPr>
                    </a:p>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8413806"/>
                  </a:ext>
                </a:extLst>
              </a:tr>
            </a:tbl>
          </a:graphicData>
        </a:graphic>
      </p:graphicFrame>
      <p:sp>
        <p:nvSpPr>
          <p:cNvPr id="2" name="TextBox 1"/>
          <p:cNvSpPr txBox="1"/>
          <p:nvPr/>
        </p:nvSpPr>
        <p:spPr>
          <a:xfrm>
            <a:off x="4689230" y="90082"/>
            <a:ext cx="3906775" cy="523220"/>
          </a:xfrm>
          <a:prstGeom prst="rect">
            <a:avLst/>
          </a:prstGeom>
          <a:noFill/>
        </p:spPr>
        <p:txBody>
          <a:bodyPr wrap="none" rtlCol="0">
            <a:spAutoFit/>
          </a:bodyPr>
          <a:lstStyle/>
          <a:p>
            <a:r>
              <a:rPr lang="en-US" sz="2800" b="1" dirty="0" smtClean="0">
                <a:solidFill>
                  <a:srgbClr val="0070C0"/>
                </a:solidFill>
                <a:latin typeface="Arial" pitchFamily="34" charset="0"/>
                <a:cs typeface="Arial" pitchFamily="34" charset="0"/>
              </a:rPr>
              <a:t>PHIẾU HỌC TẬP SỐ 1</a:t>
            </a:r>
            <a:endParaRPr lang="en-US" sz="2800" b="1" dirty="0">
              <a:solidFill>
                <a:srgbClr val="0070C0"/>
              </a:solidFill>
              <a:latin typeface="Arial" pitchFamily="34" charset="0"/>
              <a:cs typeface="Arial" pitchFamily="34" charset="0"/>
            </a:endParaRPr>
          </a:p>
        </p:txBody>
      </p:sp>
      <p:sp>
        <p:nvSpPr>
          <p:cNvPr id="3" name="TextBox 2"/>
          <p:cNvSpPr txBox="1"/>
          <p:nvPr/>
        </p:nvSpPr>
        <p:spPr>
          <a:xfrm>
            <a:off x="457200" y="710788"/>
            <a:ext cx="2696308" cy="523220"/>
          </a:xfrm>
          <a:prstGeom prst="rect">
            <a:avLst/>
          </a:prstGeom>
          <a:noFill/>
        </p:spPr>
        <p:txBody>
          <a:bodyPr wrap="square" rtlCol="0">
            <a:spAutoFit/>
          </a:bodyPr>
          <a:lstStyle/>
          <a:p>
            <a:pPr lvl="0" algn="ctr" defTabSz="914400">
              <a:spcBef>
                <a:spcPts val="300"/>
              </a:spcBef>
              <a:spcAft>
                <a:spcPts val="300"/>
              </a:spcAft>
            </a:pPr>
            <a:r>
              <a:rPr lang="en-US" sz="2800" b="1" dirty="0" smtClean="0">
                <a:solidFill>
                  <a:srgbClr val="FF0000"/>
                </a:solidFill>
                <a:latin typeface="Arial" pitchFamily="34" charset="0"/>
                <a:cs typeface="Arial" pitchFamily="34" charset="0"/>
              </a:rPr>
              <a:t>THÍNH GIÁC</a:t>
            </a:r>
            <a:endParaRPr lang="en-US" sz="2800" b="1" dirty="0">
              <a:solidFill>
                <a:srgbClr val="FF0000"/>
              </a:solidFill>
              <a:latin typeface="Arial" pitchFamily="34" charset="0"/>
              <a:ea typeface="Times New Roman" panose="02020603050405020304" pitchFamily="18" charset="0"/>
              <a:cs typeface="Arial" pitchFamily="34" charset="0"/>
            </a:endParaRPr>
          </a:p>
        </p:txBody>
      </p:sp>
      <p:sp>
        <p:nvSpPr>
          <p:cNvPr id="4" name="TextBox 3"/>
          <p:cNvSpPr txBox="1"/>
          <p:nvPr/>
        </p:nvSpPr>
        <p:spPr>
          <a:xfrm>
            <a:off x="539262" y="1348154"/>
            <a:ext cx="2614246" cy="1384995"/>
          </a:xfrm>
          <a:prstGeom prst="rect">
            <a:avLst/>
          </a:prstGeom>
          <a:noFill/>
        </p:spPr>
        <p:txBody>
          <a:bodyPr wrap="square" rtlCol="0">
            <a:spAutoFit/>
          </a:bodyPr>
          <a:lstStyle/>
          <a:p>
            <a:pPr lvl="0" algn="just" defTabSz="914400">
              <a:spcBef>
                <a:spcPts val="300"/>
              </a:spcBef>
              <a:spcAft>
                <a:spcPts val="300"/>
              </a:spcAft>
              <a:defRPr/>
            </a:pPr>
            <a:r>
              <a:rPr lang="en-US" sz="2800" dirty="0" smtClean="0">
                <a:solidFill>
                  <a:srgbClr val="FF0000"/>
                </a:solidFill>
                <a:latin typeface="Sabon Next LT"/>
              </a:rPr>
              <a:t>3</a:t>
            </a:r>
            <a:r>
              <a:rPr lang="en-US" sz="2800" dirty="0">
                <a:solidFill>
                  <a:srgbClr val="FF0000"/>
                </a:solidFill>
                <a:latin typeface="Sabon Next LT"/>
              </a:rPr>
              <a:t>. Quá trình thu nhận âm </a:t>
            </a:r>
            <a:r>
              <a:rPr lang="en-US" sz="2800" dirty="0" smtClean="0">
                <a:solidFill>
                  <a:srgbClr val="FF0000"/>
                </a:solidFill>
                <a:latin typeface="Sabon Next LT"/>
              </a:rPr>
              <a:t>thanh</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3259015" y="1339516"/>
            <a:ext cx="8382000" cy="2246769"/>
          </a:xfrm>
          <a:prstGeom prst="rect">
            <a:avLst/>
          </a:prstGeom>
          <a:noFill/>
        </p:spPr>
        <p:txBody>
          <a:bodyPr wrap="square" rtlCol="0">
            <a:spAutoFit/>
          </a:bodyPr>
          <a:lstStyle/>
          <a:p>
            <a:pPr lvl="0" algn="just" defTabSz="914400">
              <a:spcBef>
                <a:spcPts val="300"/>
              </a:spcBef>
              <a:spcAft>
                <a:spcPts val="300"/>
              </a:spcAft>
              <a:defRPr/>
            </a:pPr>
            <a:r>
              <a:rPr lang="en-US" sz="2800" dirty="0" smtClean="0">
                <a:solidFill>
                  <a:srgbClr val="000000"/>
                </a:solidFill>
                <a:latin typeface="Sabon Next LT"/>
              </a:rPr>
              <a:t>Âm </a:t>
            </a:r>
            <a:r>
              <a:rPr lang="en-US" sz="2800" dirty="0">
                <a:solidFill>
                  <a:srgbClr val="000000"/>
                </a:solidFill>
                <a:latin typeface="Sabon Next LT"/>
              </a:rPr>
              <a:t>thanh -&gt; vành tai -&gt;ống tai -&gt; rung màng nhĩ -&gt; chuỗi xương tai -&gt; rung màng và dịch trong ốc tai -&gt; cơ quan thụ cảm thính giác -&gt; dây thần kinh thính giác -&gt; vùng phân tích ở não -&gt; cảm nhận âm </a:t>
            </a:r>
            <a:r>
              <a:rPr lang="en-US" sz="2800" dirty="0" smtClean="0">
                <a:solidFill>
                  <a:srgbClr val="000000"/>
                </a:solidFill>
                <a:latin typeface="Sabon Next LT"/>
              </a:rPr>
              <a:t>thanh</a:t>
            </a:r>
            <a:endParaRPr lang="en-US" sz="2800" dirty="0">
              <a:solidFill>
                <a:srgbClr val="000000"/>
              </a:solidFill>
              <a:latin typeface="Sabon Next LT"/>
            </a:endParaRPr>
          </a:p>
        </p:txBody>
      </p:sp>
      <p:sp>
        <p:nvSpPr>
          <p:cNvPr id="7" name="TextBox 6"/>
          <p:cNvSpPr txBox="1"/>
          <p:nvPr/>
        </p:nvSpPr>
        <p:spPr>
          <a:xfrm>
            <a:off x="5357446" y="710788"/>
            <a:ext cx="3524277" cy="523220"/>
          </a:xfrm>
          <a:prstGeom prst="rect">
            <a:avLst/>
          </a:prstGeom>
          <a:noFill/>
        </p:spPr>
        <p:txBody>
          <a:bodyPr wrap="square" rtlCol="0">
            <a:spAutoFit/>
          </a:bodyPr>
          <a:lstStyle/>
          <a:p>
            <a:pPr lvl="0" algn="ctr" defTabSz="914400">
              <a:spcBef>
                <a:spcPts val="300"/>
              </a:spcBef>
              <a:spcAft>
                <a:spcPts val="300"/>
              </a:spcAft>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Điền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 </a:t>
            </a: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tin</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5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48" y="906216"/>
            <a:ext cx="5507667" cy="1791260"/>
          </a:xfrm>
          <a:prstGeom prst="rect">
            <a:avLst/>
          </a:prstGeom>
        </p:spPr>
        <p:txBody>
          <a:bodyPr wrap="square">
            <a:spAutoFit/>
          </a:bodyPr>
          <a:lstStyle/>
          <a:p>
            <a:pPr lvl="0" algn="just">
              <a:lnSpc>
                <a:spcPct val="115000"/>
              </a:lnSpc>
            </a:pPr>
            <a:r>
              <a:rPr lang="nl-NL" sz="3200" b="1" dirty="0" smtClean="0">
                <a:solidFill>
                  <a:srgbClr val="FF0000"/>
                </a:solidFill>
                <a:latin typeface="Times New Roman" panose="02020603050405020304" pitchFamily="18" charset="0"/>
                <a:ea typeface="Times New Roman" panose="02020603050405020304" pitchFamily="18" charset="0"/>
              </a:rPr>
              <a:t>*</a:t>
            </a:r>
            <a:r>
              <a:rPr lang="nl-NL" sz="3200" b="1" i="1" dirty="0" smtClean="0">
                <a:solidFill>
                  <a:srgbClr val="FF0000"/>
                </a:solidFill>
                <a:latin typeface="Times New Roman" panose="02020603050405020304" pitchFamily="18" charset="0"/>
                <a:ea typeface="Times New Roman" panose="02020603050405020304" pitchFamily="18" charset="0"/>
              </a:rPr>
              <a:t>NHÓM 1 VÀ 3: </a:t>
            </a:r>
            <a:r>
              <a:rPr lang="nl-NL" sz="3200" b="1" i="1" dirty="0" smtClean="0">
                <a:solidFill>
                  <a:srgbClr val="7030A0"/>
                </a:solidFill>
                <a:latin typeface="Times New Roman" panose="02020603050405020304" pitchFamily="18" charset="0"/>
                <a:ea typeface="Times New Roman" panose="02020603050405020304" pitchFamily="18" charset="0"/>
              </a:rPr>
              <a:t>Sơ đồ hóa quá trình thu nhận âm thanh của tai.</a:t>
            </a:r>
            <a:endParaRPr lang="en-US" sz="3200" b="1" dirty="0">
              <a:solidFill>
                <a:srgbClr val="7030A0"/>
              </a:solidFill>
              <a:latin typeface="Times New Roman" panose="02020603050405020304" pitchFamily="18" charset="0"/>
              <a:ea typeface="Times New Roman" panose="02020603050405020304" pitchFamily="18" charset="0"/>
            </a:endParaRPr>
          </a:p>
        </p:txBody>
      </p:sp>
      <p:sp>
        <p:nvSpPr>
          <p:cNvPr id="4" name="Rectangle 3"/>
          <p:cNvSpPr/>
          <p:nvPr/>
        </p:nvSpPr>
        <p:spPr>
          <a:xfrm>
            <a:off x="422032" y="107027"/>
            <a:ext cx="6342183" cy="587853"/>
          </a:xfrm>
          <a:prstGeom prst="rect">
            <a:avLst/>
          </a:prstGeom>
        </p:spPr>
        <p:txBody>
          <a:bodyPr wrap="square">
            <a:spAutoFit/>
          </a:bodyPr>
          <a:lstStyle/>
          <a:p>
            <a:pPr lvl="0" algn="just">
              <a:lnSpc>
                <a:spcPct val="115000"/>
              </a:lnSpc>
            </a:pPr>
            <a:r>
              <a:rPr lang="nl-NL" sz="2800" b="1" i="1" dirty="0" smtClean="0">
                <a:solidFill>
                  <a:srgbClr val="FF0000"/>
                </a:solidFill>
                <a:latin typeface="Times New Roman" panose="02020603050405020304" pitchFamily="18" charset="0"/>
                <a:ea typeface="Times New Roman" panose="02020603050405020304" pitchFamily="18" charset="0"/>
              </a:rPr>
              <a:t>PHÂN CÔNG NHIỆM VỤ:</a:t>
            </a:r>
            <a:endParaRPr lang="nl-NL" sz="2800" b="1" i="1" dirty="0">
              <a:solidFill>
                <a:srgbClr val="FF00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494548" y="3117109"/>
            <a:ext cx="5296652" cy="2357568"/>
          </a:xfrm>
          <a:prstGeom prst="rect">
            <a:avLst/>
          </a:prstGeom>
          <a:noFill/>
        </p:spPr>
        <p:txBody>
          <a:bodyPr wrap="square" rtlCol="0">
            <a:spAutoFit/>
          </a:bodyPr>
          <a:lstStyle/>
          <a:p>
            <a:pPr lvl="0" algn="just">
              <a:lnSpc>
                <a:spcPct val="115000"/>
              </a:lnSpc>
            </a:pPr>
            <a:r>
              <a:rPr lang="nl-NL" sz="3200" b="1" i="1" dirty="0" smtClean="0">
                <a:solidFill>
                  <a:srgbClr val="FF0000"/>
                </a:solidFill>
                <a:latin typeface="Times New Roman" panose="02020603050405020304" pitchFamily="18" charset="0"/>
                <a:ea typeface="Times New Roman" panose="02020603050405020304" pitchFamily="18" charset="0"/>
              </a:rPr>
              <a:t>*NHÓM 2, 4: </a:t>
            </a:r>
            <a:r>
              <a:rPr lang="nl-NL" sz="3200" b="1" i="1" dirty="0">
                <a:solidFill>
                  <a:srgbClr val="7030A0"/>
                </a:solidFill>
                <a:latin typeface="Times New Roman" panose="02020603050405020304" pitchFamily="18" charset="0"/>
                <a:ea typeface="Times New Roman" panose="02020603050405020304" pitchFamily="18" charset="0"/>
              </a:rPr>
              <a:t>G</a:t>
            </a:r>
            <a:r>
              <a:rPr lang="nl-NL" sz="3200" b="1" i="1" dirty="0" smtClean="0">
                <a:solidFill>
                  <a:srgbClr val="7030A0"/>
                </a:solidFill>
                <a:latin typeface="Times New Roman" panose="02020603050405020304" pitchFamily="18" charset="0"/>
                <a:ea typeface="Times New Roman" panose="02020603050405020304" pitchFamily="18" charset="0"/>
              </a:rPr>
              <a:t>iải thích vai trò của vòi tai trong cân bằng áp suất không khí giữa tai và khoang miệng.</a:t>
            </a:r>
            <a:endParaRPr lang="en-US" sz="3200" b="1" dirty="0">
              <a:solidFill>
                <a:srgbClr val="7030A0"/>
              </a:solidFill>
              <a:latin typeface="Times New Roman" panose="02020603050405020304" pitchFamily="18" charset="0"/>
              <a:ea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616" y="1091956"/>
            <a:ext cx="5662246"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9743" y="2725900"/>
            <a:ext cx="10727118" cy="610488"/>
          </a:xfrm>
          <a:prstGeom prst="rect">
            <a:avLst/>
          </a:prstGeom>
        </p:spPr>
        <p:txBody>
          <a:bodyPr wrap="square">
            <a:spAutoFit/>
          </a:bodyPr>
          <a:lstStyle/>
          <a:p>
            <a:pPr marL="457200" indent="-457200" algn="just">
              <a:lnSpc>
                <a:spcPct val="115000"/>
              </a:lnSpc>
              <a:spcAft>
                <a:spcPts val="1000"/>
              </a:spcAft>
              <a:buFontTx/>
              <a:buChar char="-"/>
            </a:pPr>
            <a:r>
              <a:rPr lang="nl-NL" sz="3200" i="1" dirty="0" smtClean="0">
                <a:solidFill>
                  <a:srgbClr val="0070C0"/>
                </a:solidFill>
                <a:latin typeface="Arial" pitchFamily="34" charset="0"/>
                <a:ea typeface="Times New Roman" panose="02020603050405020304" pitchFamily="18" charset="0"/>
                <a:cs typeface="Arial" pitchFamily="34" charset="0"/>
              </a:rPr>
              <a:t>GV chốt lại kiến thức về :</a:t>
            </a:r>
          </a:p>
        </p:txBody>
      </p:sp>
      <p:sp>
        <p:nvSpPr>
          <p:cNvPr id="6" name="TextBox 5"/>
          <p:cNvSpPr txBox="1"/>
          <p:nvPr/>
        </p:nvSpPr>
        <p:spPr>
          <a:xfrm>
            <a:off x="562708" y="527538"/>
            <a:ext cx="10867292" cy="1224951"/>
          </a:xfrm>
          <a:prstGeom prst="rect">
            <a:avLst/>
          </a:prstGeom>
          <a:noFill/>
        </p:spPr>
        <p:txBody>
          <a:bodyPr wrap="square" rtlCol="0">
            <a:spAutoFit/>
          </a:bodyPr>
          <a:lstStyle/>
          <a:p>
            <a:pPr indent="457200" algn="just">
              <a:lnSpc>
                <a:spcPct val="115000"/>
              </a:lnSpc>
              <a:spcAft>
                <a:spcPts val="1000"/>
              </a:spcAft>
            </a:pPr>
            <a:r>
              <a:rPr lang="en-US" sz="3200" dirty="0" smtClean="0">
                <a:solidFill>
                  <a:prstClr val="black"/>
                </a:solidFill>
                <a:latin typeface="Arial" pitchFamily="34" charset="0"/>
                <a:cs typeface="Arial" pitchFamily="34" charset="0"/>
              </a:rPr>
              <a:t> -  </a:t>
            </a:r>
            <a:r>
              <a:rPr lang="nl-NL" sz="3200" i="1" dirty="0" smtClean="0">
                <a:solidFill>
                  <a:srgbClr val="0070C0"/>
                </a:solidFill>
                <a:latin typeface="Arial" pitchFamily="34" charset="0"/>
                <a:ea typeface="Times New Roman" panose="02020603050405020304" pitchFamily="18" charset="0"/>
                <a:cs typeface="Arial" pitchFamily="34" charset="0"/>
              </a:rPr>
              <a:t>Đại </a:t>
            </a:r>
            <a:r>
              <a:rPr lang="nl-NL" sz="3200" i="1" dirty="0">
                <a:solidFill>
                  <a:srgbClr val="0070C0"/>
                </a:solidFill>
                <a:latin typeface="Arial" pitchFamily="34" charset="0"/>
                <a:ea typeface="Times New Roman" panose="02020603050405020304" pitchFamily="18" charset="0"/>
                <a:cs typeface="Arial" pitchFamily="34" charset="0"/>
              </a:rPr>
              <a:t>diện nhóm 1,3 và 2,4 được phân công dán lên bảng nội dung thảo luận của nhóm mình. </a:t>
            </a:r>
          </a:p>
        </p:txBody>
      </p:sp>
      <p:sp>
        <p:nvSpPr>
          <p:cNvPr id="8" name="TextBox 7"/>
          <p:cNvSpPr txBox="1"/>
          <p:nvPr/>
        </p:nvSpPr>
        <p:spPr>
          <a:xfrm>
            <a:off x="726831" y="1721769"/>
            <a:ext cx="10539046" cy="1340880"/>
          </a:xfrm>
          <a:prstGeom prst="rect">
            <a:avLst/>
          </a:prstGeom>
          <a:noFill/>
        </p:spPr>
        <p:txBody>
          <a:bodyPr wrap="square" rtlCol="0">
            <a:spAutoFit/>
          </a:bodyPr>
          <a:lstStyle/>
          <a:p>
            <a:pPr indent="457200" algn="just">
              <a:lnSpc>
                <a:spcPct val="115000"/>
              </a:lnSpc>
              <a:spcAft>
                <a:spcPts val="1000"/>
              </a:spcAft>
            </a:pPr>
            <a:r>
              <a:rPr lang="en-US" sz="2800" i="1" dirty="0" smtClean="0">
                <a:solidFill>
                  <a:srgbClr val="0070C0"/>
                </a:solidFill>
                <a:latin typeface="Arial" pitchFamily="34" charset="0"/>
                <a:cs typeface="Arial" pitchFamily="34" charset="0"/>
              </a:rPr>
              <a:t>- HS </a:t>
            </a:r>
            <a:r>
              <a:rPr lang="nl-NL" sz="3200" i="1" dirty="0" smtClean="0">
                <a:solidFill>
                  <a:srgbClr val="0070C0"/>
                </a:solidFill>
                <a:latin typeface="Arial" pitchFamily="34" charset="0"/>
                <a:ea typeface="Times New Roman" panose="02020603050405020304" pitchFamily="18" charset="0"/>
                <a:cs typeface="Arial" pitchFamily="34" charset="0"/>
              </a:rPr>
              <a:t>quan </a:t>
            </a:r>
            <a:r>
              <a:rPr lang="nl-NL" sz="3200" i="1" dirty="0">
                <a:solidFill>
                  <a:srgbClr val="0070C0"/>
                </a:solidFill>
                <a:latin typeface="Arial" pitchFamily="34" charset="0"/>
                <a:ea typeface="Times New Roman" panose="02020603050405020304" pitchFamily="18" charset="0"/>
                <a:cs typeface="Arial" pitchFamily="34" charset="0"/>
              </a:rPr>
              <a:t>sát và đánh giá sản phẩm.</a:t>
            </a:r>
          </a:p>
          <a:p>
            <a:r>
              <a:rPr lang="en-US" dirty="0" smtClean="0">
                <a:solidFill>
                  <a:prstClr val="black"/>
                </a:solidFill>
              </a:rPr>
              <a:t> </a:t>
            </a:r>
          </a:p>
          <a:p>
            <a:endParaRPr lang="en-US" dirty="0">
              <a:solidFill>
                <a:prstClr val="black"/>
              </a:solidFill>
            </a:endParaRPr>
          </a:p>
        </p:txBody>
      </p:sp>
      <p:sp>
        <p:nvSpPr>
          <p:cNvPr id="2" name="Rectangle 1"/>
          <p:cNvSpPr/>
          <p:nvPr/>
        </p:nvSpPr>
        <p:spPr>
          <a:xfrm>
            <a:off x="1324204" y="3485339"/>
            <a:ext cx="9648092" cy="2312171"/>
          </a:xfrm>
          <a:prstGeom prst="rect">
            <a:avLst/>
          </a:prstGeom>
        </p:spPr>
        <p:txBody>
          <a:bodyPr wrap="square">
            <a:spAutoFit/>
          </a:bodyPr>
          <a:lstStyle/>
          <a:p>
            <a:pPr lvl="0" algn="just">
              <a:lnSpc>
                <a:spcPct val="115000"/>
              </a:lnSpc>
            </a:pPr>
            <a:r>
              <a:rPr lang="nl-NL" sz="3200" b="1" i="1" dirty="0" smtClean="0">
                <a:solidFill>
                  <a:srgbClr val="FF0000"/>
                </a:solidFill>
                <a:latin typeface="Times New Roman" panose="02020603050405020304" pitchFamily="18" charset="0"/>
                <a:ea typeface="Times New Roman" panose="02020603050405020304" pitchFamily="18" charset="0"/>
              </a:rPr>
              <a:t>+ Sơ đồ </a:t>
            </a:r>
            <a:r>
              <a:rPr lang="nl-NL" sz="3200" b="1" i="1" dirty="0">
                <a:solidFill>
                  <a:srgbClr val="FF0000"/>
                </a:solidFill>
                <a:latin typeface="Times New Roman" panose="02020603050405020304" pitchFamily="18" charset="0"/>
                <a:ea typeface="Times New Roman" panose="02020603050405020304" pitchFamily="18" charset="0"/>
              </a:rPr>
              <a:t>hóa quá trình thu nhận âm thanh của tai</a:t>
            </a:r>
            <a:r>
              <a:rPr lang="nl-NL" sz="3200" b="1" i="1" dirty="0" smtClean="0">
                <a:solidFill>
                  <a:srgbClr val="FF0000"/>
                </a:solidFill>
                <a:latin typeface="Times New Roman" panose="02020603050405020304" pitchFamily="18" charset="0"/>
                <a:ea typeface="Times New Roman" panose="02020603050405020304" pitchFamily="18" charset="0"/>
              </a:rPr>
              <a:t>.</a:t>
            </a:r>
            <a:r>
              <a:rPr lang="nl-NL" sz="3200" b="1" i="1" dirty="0">
                <a:solidFill>
                  <a:srgbClr val="FF0000"/>
                </a:solidFill>
                <a:latin typeface="Times New Roman" panose="02020603050405020304" pitchFamily="18" charset="0"/>
                <a:ea typeface="Times New Roman" panose="02020603050405020304" pitchFamily="18" charset="0"/>
              </a:rPr>
              <a:t> </a:t>
            </a:r>
            <a:endParaRPr lang="nl-NL" sz="3200" b="1" i="1" dirty="0" smtClean="0">
              <a:solidFill>
                <a:srgbClr val="FF0000"/>
              </a:solidFill>
              <a:latin typeface="Times New Roman" panose="02020603050405020304" pitchFamily="18" charset="0"/>
              <a:ea typeface="Times New Roman" panose="02020603050405020304" pitchFamily="18" charset="0"/>
            </a:endParaRPr>
          </a:p>
          <a:p>
            <a:pPr lvl="0" algn="just">
              <a:lnSpc>
                <a:spcPct val="115000"/>
              </a:lnSpc>
            </a:pPr>
            <a:r>
              <a:rPr lang="nl-NL" sz="3200" b="1" i="1" dirty="0" smtClean="0">
                <a:solidFill>
                  <a:srgbClr val="FF0000"/>
                </a:solidFill>
                <a:latin typeface="Times New Roman" panose="02020603050405020304" pitchFamily="18" charset="0"/>
                <a:ea typeface="Times New Roman" panose="02020603050405020304" pitchFamily="18" charset="0"/>
              </a:rPr>
              <a:t>+ Giải </a:t>
            </a:r>
            <a:r>
              <a:rPr lang="nl-NL" sz="3200" b="1" i="1" dirty="0">
                <a:solidFill>
                  <a:srgbClr val="FF0000"/>
                </a:solidFill>
                <a:latin typeface="Times New Roman" panose="02020603050405020304" pitchFamily="18" charset="0"/>
                <a:ea typeface="Times New Roman" panose="02020603050405020304" pitchFamily="18" charset="0"/>
              </a:rPr>
              <a:t>thích vai trò của vòi tai trong cân bằng áp suất không khí giữa tai và khoang miệng.</a:t>
            </a:r>
            <a:endParaRPr lang="en-US" sz="3200" b="1" dirty="0">
              <a:solidFill>
                <a:srgbClr val="FF0000"/>
              </a:solidFill>
              <a:latin typeface="Times New Roman" panose="02020603050405020304" pitchFamily="18" charset="0"/>
              <a:ea typeface="Times New Roman" panose="02020603050405020304" pitchFamily="18" charset="0"/>
            </a:endParaRPr>
          </a:p>
          <a:p>
            <a:pPr lvl="0" algn="just">
              <a:lnSpc>
                <a:spcPct val="115000"/>
              </a:lnSpc>
            </a:pPr>
            <a:endParaRPr lang="en-US" sz="3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276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1000"/>
                                        <p:tgtEl>
                                          <p:spTgt spid="2">
                                            <p:txEl>
                                              <p:pRg st="0" end="0"/>
                                            </p:txEl>
                                          </p:spTgt>
                                        </p:tgtEl>
                                      </p:cBhvr>
                                    </p:animEffect>
                                    <p:anim calcmode="lin" valueType="num">
                                      <p:cBhvr>
                                        <p:cTn id="3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fade">
                                      <p:cBhvr>
                                        <p:cTn id="38" dur="1000"/>
                                        <p:tgtEl>
                                          <p:spTgt spid="2">
                                            <p:txEl>
                                              <p:pRg st="1" end="1"/>
                                            </p:txEl>
                                          </p:spTgt>
                                        </p:tgtEl>
                                      </p:cBhvr>
                                    </p:animEffect>
                                    <p:anim calcmode="lin" valueType="num">
                                      <p:cBhvr>
                                        <p:cTn id="3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5108" y="570112"/>
            <a:ext cx="9671538" cy="584775"/>
          </a:xfrm>
          <a:prstGeom prst="rect">
            <a:avLst/>
          </a:prstGeom>
        </p:spPr>
        <p:txBody>
          <a:bodyPr wrap="square">
            <a:spAutoFit/>
          </a:bodyPr>
          <a:lstStyle/>
          <a:p>
            <a:r>
              <a:rPr lang="en-US" sz="3200" b="1" i="1" dirty="0" smtClean="0">
                <a:solidFill>
                  <a:srgbClr val="FF0000"/>
                </a:solidFill>
                <a:latin typeface="Times New Roman"/>
              </a:rPr>
              <a:t>1. </a:t>
            </a:r>
            <a:r>
              <a:rPr lang="vi-VN" sz="3200" b="1" i="1" dirty="0" smtClean="0">
                <a:solidFill>
                  <a:srgbClr val="FF0000"/>
                </a:solidFill>
                <a:latin typeface="Times New Roman"/>
              </a:rPr>
              <a:t>Sơ </a:t>
            </a:r>
            <a:r>
              <a:rPr lang="vi-VN" sz="3200" b="1" i="1" dirty="0">
                <a:solidFill>
                  <a:srgbClr val="FF0000"/>
                </a:solidFill>
                <a:latin typeface="Times New Roman"/>
              </a:rPr>
              <a:t>đồ hóa quá trình thu nhận âm thanh của tai</a:t>
            </a:r>
            <a:r>
              <a:rPr lang="vi-VN" sz="3200" b="1" i="1" dirty="0" smtClean="0">
                <a:solidFill>
                  <a:srgbClr val="FF0000"/>
                </a:solidFill>
                <a:latin typeface="Times New Roman"/>
              </a:rPr>
              <a:t>.</a:t>
            </a:r>
            <a:endParaRPr lang="en-US" sz="3200" b="1" dirty="0">
              <a:solidFill>
                <a:srgbClr val="FF0000"/>
              </a:solidFill>
            </a:endParaRPr>
          </a:p>
        </p:txBody>
      </p:sp>
      <p:sp>
        <p:nvSpPr>
          <p:cNvPr id="4" name="Rectangle 3"/>
          <p:cNvSpPr/>
          <p:nvPr/>
        </p:nvSpPr>
        <p:spPr>
          <a:xfrm>
            <a:off x="832337" y="1154887"/>
            <a:ext cx="10515601" cy="1569660"/>
          </a:xfrm>
          <a:prstGeom prst="rect">
            <a:avLst/>
          </a:prstGeom>
        </p:spPr>
        <p:txBody>
          <a:bodyPr wrap="square">
            <a:spAutoFit/>
          </a:bodyPr>
          <a:lstStyle/>
          <a:p>
            <a:pPr lvl="0"/>
            <a:r>
              <a:rPr lang="vi-VN" sz="3200" dirty="0" smtClean="0">
                <a:solidFill>
                  <a:srgbClr val="333333"/>
                </a:solidFill>
                <a:latin typeface="Times New Roman"/>
              </a:rPr>
              <a:t>Âm </a:t>
            </a:r>
            <a:r>
              <a:rPr lang="vi-VN" sz="3200" dirty="0">
                <a:solidFill>
                  <a:srgbClr val="333333"/>
                </a:solidFill>
                <a:latin typeface="Times New Roman"/>
              </a:rPr>
              <a:t>thanh → Vành tai → Ống tai → Màng nhĩ → Các xương tai giữa → Ốc tai → Cơ quan thụ cảm </a:t>
            </a:r>
            <a:endParaRPr lang="en-US" sz="3200" dirty="0" smtClean="0">
              <a:solidFill>
                <a:srgbClr val="333333"/>
              </a:solidFill>
              <a:latin typeface="Times New Roman"/>
            </a:endParaRPr>
          </a:p>
          <a:p>
            <a:pPr lvl="0"/>
            <a:r>
              <a:rPr lang="vi-VN" sz="3200" dirty="0" smtClean="0">
                <a:solidFill>
                  <a:srgbClr val="333333"/>
                </a:solidFill>
                <a:latin typeface="Times New Roman"/>
              </a:rPr>
              <a:t>→ </a:t>
            </a:r>
            <a:r>
              <a:rPr lang="vi-VN" sz="3200" dirty="0">
                <a:solidFill>
                  <a:srgbClr val="333333"/>
                </a:solidFill>
                <a:latin typeface="Times New Roman"/>
              </a:rPr>
              <a:t>Dây thần kinh thính giác → Trung khu thính giác ở não.</a:t>
            </a:r>
            <a:endParaRPr lang="en-US" sz="3200" dirty="0">
              <a:solidFill>
                <a:prstClr val="black"/>
              </a:solidFill>
            </a:endParaRPr>
          </a:p>
        </p:txBody>
      </p:sp>
      <p:sp>
        <p:nvSpPr>
          <p:cNvPr id="6" name="Rectangle 5"/>
          <p:cNvSpPr/>
          <p:nvPr/>
        </p:nvSpPr>
        <p:spPr>
          <a:xfrm>
            <a:off x="914399" y="2723602"/>
            <a:ext cx="10679723" cy="1077218"/>
          </a:xfrm>
          <a:prstGeom prst="rect">
            <a:avLst/>
          </a:prstGeom>
        </p:spPr>
        <p:txBody>
          <a:bodyPr wrap="square">
            <a:spAutoFit/>
          </a:bodyPr>
          <a:lstStyle/>
          <a:p>
            <a:r>
              <a:rPr lang="en-US" sz="3200" b="1" i="1" dirty="0" smtClean="0">
                <a:solidFill>
                  <a:srgbClr val="FF0000"/>
                </a:solidFill>
                <a:latin typeface="Times New Roman"/>
              </a:rPr>
              <a:t>2. </a:t>
            </a:r>
            <a:r>
              <a:rPr lang="vi-VN" sz="3200" b="1" i="1" dirty="0" smtClean="0">
                <a:solidFill>
                  <a:srgbClr val="FF0000"/>
                </a:solidFill>
                <a:latin typeface="Times New Roman"/>
              </a:rPr>
              <a:t>Giải </a:t>
            </a:r>
            <a:r>
              <a:rPr lang="vi-VN" sz="3200" b="1" i="1" dirty="0">
                <a:solidFill>
                  <a:srgbClr val="FF0000"/>
                </a:solidFill>
                <a:latin typeface="Times New Roman"/>
              </a:rPr>
              <a:t>thích vai trò của vòi tai trong cân bằng áp suất không khí giữa tai và khoang miệng</a:t>
            </a:r>
            <a:r>
              <a:rPr lang="vi-VN" sz="3200" b="1" i="1" dirty="0" smtClean="0">
                <a:solidFill>
                  <a:srgbClr val="FF0000"/>
                </a:solidFill>
                <a:latin typeface="Times New Roman"/>
              </a:rPr>
              <a:t>.</a:t>
            </a:r>
            <a:endParaRPr lang="en-US" sz="3200" dirty="0"/>
          </a:p>
        </p:txBody>
      </p:sp>
      <p:sp>
        <p:nvSpPr>
          <p:cNvPr id="7" name="Rectangle 6"/>
          <p:cNvSpPr/>
          <p:nvPr/>
        </p:nvSpPr>
        <p:spPr>
          <a:xfrm>
            <a:off x="832337" y="3800820"/>
            <a:ext cx="10679723" cy="2831544"/>
          </a:xfrm>
          <a:prstGeom prst="rect">
            <a:avLst/>
          </a:prstGeom>
        </p:spPr>
        <p:txBody>
          <a:bodyPr wrap="square">
            <a:spAutoFit/>
          </a:bodyPr>
          <a:lstStyle/>
          <a:p>
            <a:pPr algn="just"/>
            <a:r>
              <a:rPr lang="en-US" sz="3200" dirty="0" smtClean="0">
                <a:solidFill>
                  <a:srgbClr val="333333"/>
                </a:solidFill>
                <a:latin typeface="Times New Roman"/>
              </a:rPr>
              <a:t>    </a:t>
            </a:r>
            <a:r>
              <a:rPr lang="vi-VN" sz="3200" dirty="0" smtClean="0">
                <a:solidFill>
                  <a:srgbClr val="333333"/>
                </a:solidFill>
                <a:latin typeface="Times New Roman"/>
              </a:rPr>
              <a:t>Khi </a:t>
            </a:r>
            <a:r>
              <a:rPr lang="vi-VN" sz="3200" dirty="0">
                <a:solidFill>
                  <a:srgbClr val="333333"/>
                </a:solidFill>
                <a:latin typeface="Times New Roman"/>
              </a:rPr>
              <a:t>áp suất không khí từ tai ngoài tác động đến màng nhĩ sẽ làm màng này cong về phía tai giữa, tuy nhiên do áp suất không khí cũng tác động tương tự vào khoang </a:t>
            </a:r>
            <a:r>
              <a:rPr lang="vi-VN" sz="3200" dirty="0" smtClean="0">
                <a:solidFill>
                  <a:srgbClr val="333333"/>
                </a:solidFill>
                <a:latin typeface="Times New Roman"/>
              </a:rPr>
              <a:t>miệng</a:t>
            </a:r>
            <a:r>
              <a:rPr lang="en-US" sz="3200" dirty="0" smtClean="0">
                <a:solidFill>
                  <a:srgbClr val="333333"/>
                </a:solidFill>
                <a:latin typeface="Times New Roman"/>
              </a:rPr>
              <a:t>.</a:t>
            </a:r>
            <a:r>
              <a:rPr lang="vi-VN" sz="3200" dirty="0" smtClean="0">
                <a:solidFill>
                  <a:srgbClr val="333333"/>
                </a:solidFill>
                <a:latin typeface="Times New Roman"/>
              </a:rPr>
              <a:t> </a:t>
            </a:r>
            <a:r>
              <a:rPr lang="en-US" sz="3200" dirty="0" smtClean="0">
                <a:solidFill>
                  <a:srgbClr val="333333"/>
                </a:solidFill>
                <a:latin typeface="Times New Roman"/>
              </a:rPr>
              <a:t>N</a:t>
            </a:r>
            <a:r>
              <a:rPr lang="vi-VN" sz="3200" dirty="0" smtClean="0">
                <a:solidFill>
                  <a:srgbClr val="333333"/>
                </a:solidFill>
                <a:latin typeface="Times New Roman"/>
              </a:rPr>
              <a:t>hờ </a:t>
            </a:r>
            <a:r>
              <a:rPr lang="vi-VN" sz="3200" dirty="0">
                <a:solidFill>
                  <a:srgbClr val="333333"/>
                </a:solidFill>
                <a:latin typeface="Times New Roman"/>
              </a:rPr>
              <a:t>vòi tai đã làm cho áp suất không khí tác động lên phía đối diện của màng nhĩ. </a:t>
            </a:r>
            <a:r>
              <a:rPr lang="vi-VN" sz="3200" dirty="0" smtClean="0">
                <a:solidFill>
                  <a:srgbClr val="333333"/>
                </a:solidFill>
                <a:latin typeface="Times New Roman"/>
              </a:rPr>
              <a:t>N</a:t>
            </a:r>
            <a:r>
              <a:rPr lang="en-US" sz="3200" dirty="0" smtClean="0">
                <a:solidFill>
                  <a:srgbClr val="333333"/>
                </a:solidFill>
                <a:latin typeface="Times New Roman"/>
              </a:rPr>
              <a:t>ên</a:t>
            </a:r>
            <a:r>
              <a:rPr lang="vi-VN" sz="3200" dirty="0" smtClean="0">
                <a:solidFill>
                  <a:srgbClr val="333333"/>
                </a:solidFill>
                <a:latin typeface="Times New Roman"/>
              </a:rPr>
              <a:t> </a:t>
            </a:r>
            <a:r>
              <a:rPr lang="vi-VN" sz="3200" dirty="0">
                <a:solidFill>
                  <a:srgbClr val="333333"/>
                </a:solidFill>
                <a:latin typeface="Times New Roman"/>
              </a:rPr>
              <a:t>áp suất hai bên màng nhĩ được cân bằng.</a:t>
            </a:r>
            <a:r>
              <a:rPr lang="vi-VN" sz="3200" dirty="0">
                <a:solidFill>
                  <a:prstClr val="black"/>
                </a:solidFill>
              </a:rPr>
              <a:t/>
            </a:r>
            <a:br>
              <a:rPr lang="vi-VN" sz="3200" dirty="0">
                <a:solidFill>
                  <a:prstClr val="black"/>
                </a:solidFill>
              </a:rPr>
            </a:br>
            <a:endParaRPr lang="en-US" dirty="0"/>
          </a:p>
        </p:txBody>
      </p:sp>
    </p:spTree>
    <p:extLst>
      <p:ext uri="{BB962C8B-B14F-4D97-AF65-F5344CB8AC3E}">
        <p14:creationId xmlns:p14="http://schemas.microsoft.com/office/powerpoint/2010/main" val="427911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753" y="1081977"/>
            <a:ext cx="5955323" cy="2605842"/>
          </a:xfrm>
          <a:prstGeom prst="rect">
            <a:avLst/>
          </a:prstGeom>
        </p:spPr>
        <p:txBody>
          <a:bodyPr wrap="square">
            <a:spAutoFit/>
          </a:bodyPr>
          <a:lstStyle/>
          <a:p>
            <a:pPr algn="just" defTabSz="914400">
              <a:spcBef>
                <a:spcPts val="360"/>
              </a:spcBef>
            </a:pPr>
            <a:r>
              <a:rPr lang="en-US" sz="3200" b="1" i="1" dirty="0">
                <a:solidFill>
                  <a:srgbClr val="0070C0"/>
                </a:solidFill>
                <a:latin typeface="Times New Roman" panose="02020603050405020304" pitchFamily="18" charset="0"/>
                <a:ea typeface="Times New Roman" panose="02020603050405020304" pitchFamily="18" charset="0"/>
              </a:rPr>
              <a:t>Quan sát hình </a:t>
            </a:r>
            <a:r>
              <a:rPr lang="en-US" sz="3200" b="1" i="1" dirty="0" smtClean="0">
                <a:solidFill>
                  <a:srgbClr val="0070C0"/>
                </a:solidFill>
                <a:latin typeface="Times New Roman" panose="02020603050405020304" pitchFamily="18" charset="0"/>
                <a:ea typeface="Times New Roman" panose="02020603050405020304" pitchFamily="18" charset="0"/>
              </a:rPr>
              <a:t>16.9, tìm hiểu một số bệnh về thính giác.</a:t>
            </a:r>
          </a:p>
          <a:p>
            <a:pPr algn="just" defTabSz="914400">
              <a:spcBef>
                <a:spcPts val="360"/>
              </a:spcBef>
            </a:pPr>
            <a:r>
              <a:rPr lang="en-US" sz="3200" b="1" i="1" dirty="0" smtClean="0">
                <a:solidFill>
                  <a:srgbClr val="0070C0"/>
                </a:solidFill>
                <a:latin typeface="Times New Roman" panose="02020603050405020304" pitchFamily="18" charset="0"/>
                <a:ea typeface="Times New Roman" panose="02020603050405020304" pitchFamily="18" charset="0"/>
              </a:rPr>
              <a:t>Đọc </a:t>
            </a:r>
            <a:r>
              <a:rPr lang="en-US" sz="3200" b="1" i="1" dirty="0">
                <a:solidFill>
                  <a:srgbClr val="0070C0"/>
                </a:solidFill>
                <a:latin typeface="Times New Roman" panose="02020603050405020304" pitchFamily="18" charset="0"/>
                <a:ea typeface="Times New Roman" panose="02020603050405020304" pitchFamily="18" charset="0"/>
              </a:rPr>
              <a:t>thông tin </a:t>
            </a:r>
            <a:r>
              <a:rPr lang="en-US" sz="3200" b="1" i="1" dirty="0" smtClean="0">
                <a:solidFill>
                  <a:srgbClr val="0070C0"/>
                </a:solidFill>
                <a:latin typeface="Times New Roman" panose="02020603050405020304" pitchFamily="18" charset="0"/>
                <a:ea typeface="Times New Roman" panose="02020603050405020304" pitchFamily="18" charset="0"/>
              </a:rPr>
              <a:t>SGK/156 hoạt động cá nhân, </a:t>
            </a:r>
            <a:r>
              <a:rPr lang="nl-NL" sz="3200" b="1" i="1" dirty="0" smtClean="0">
                <a:solidFill>
                  <a:srgbClr val="0070C0"/>
                </a:solidFill>
                <a:latin typeface="Times New Roman" panose="02020603050405020304" pitchFamily="18" charset="0"/>
                <a:ea typeface="Times New Roman" panose="02020603050405020304" pitchFamily="18" charset="0"/>
              </a:rPr>
              <a:t>hoàn </a:t>
            </a:r>
            <a:r>
              <a:rPr lang="nl-NL" sz="3200" b="1" i="1" dirty="0">
                <a:solidFill>
                  <a:srgbClr val="0070C0"/>
                </a:solidFill>
                <a:latin typeface="Times New Roman" panose="02020603050405020304" pitchFamily="18" charset="0"/>
                <a:ea typeface="Times New Roman" panose="02020603050405020304" pitchFamily="18" charset="0"/>
              </a:rPr>
              <a:t>thành </a:t>
            </a:r>
            <a:r>
              <a:rPr lang="nl-NL" sz="3200" b="1" i="1" dirty="0" smtClean="0">
                <a:solidFill>
                  <a:srgbClr val="0070C0"/>
                </a:solidFill>
                <a:latin typeface="Times New Roman" panose="02020603050405020304" pitchFamily="18" charset="0"/>
                <a:ea typeface="Times New Roman" panose="02020603050405020304" pitchFamily="18" charset="0"/>
              </a:rPr>
              <a:t>PHIẾU HỌC TẬP SỐ 2</a:t>
            </a:r>
            <a:endParaRPr lang="en-US" sz="3200" b="1" i="1" dirty="0">
              <a:solidFill>
                <a:srgbClr val="0070C0"/>
              </a:solidFill>
              <a:latin typeface="Sabon Next LT"/>
            </a:endParaRPr>
          </a:p>
        </p:txBody>
      </p:sp>
      <p:sp>
        <p:nvSpPr>
          <p:cNvPr id="4" name="Rectangle 3"/>
          <p:cNvSpPr/>
          <p:nvPr/>
        </p:nvSpPr>
        <p:spPr>
          <a:xfrm>
            <a:off x="339466" y="215848"/>
            <a:ext cx="11769969" cy="584775"/>
          </a:xfrm>
          <a:prstGeom prst="rect">
            <a:avLst/>
          </a:prstGeom>
        </p:spPr>
        <p:txBody>
          <a:bodyPr wrap="square">
            <a:spAutoFit/>
          </a:bodyPr>
          <a:lstStyle/>
          <a:p>
            <a:pPr>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d. Một số bệnh về thính giác</a:t>
            </a:r>
            <a:endParaRPr lang="en-US" sz="3200" b="1" dirty="0">
              <a:solidFill>
                <a:srgbClr val="FF0000"/>
              </a:solidFill>
              <a:latin typeface="Times New Roman" panose="02020603050405020304" pitchFamily="18" charset="0"/>
              <a:ea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14" y="215848"/>
            <a:ext cx="4985971"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65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fade">
                                      <p:cBhvr>
                                        <p:cTn id="28" dur="1000"/>
                                        <p:tgtEl>
                                          <p:spTgt spid="4099"/>
                                        </p:tgtEl>
                                      </p:cBhvr>
                                    </p:animEffect>
                                    <p:anim calcmode="lin" valueType="num">
                                      <p:cBhvr>
                                        <p:cTn id="29" dur="1000" fill="hold"/>
                                        <p:tgtEl>
                                          <p:spTgt spid="4099"/>
                                        </p:tgtEl>
                                        <p:attrNameLst>
                                          <p:attrName>ppt_x</p:attrName>
                                        </p:attrNameLst>
                                      </p:cBhvr>
                                      <p:tavLst>
                                        <p:tav tm="0">
                                          <p:val>
                                            <p:strVal val="#ppt_x"/>
                                          </p:val>
                                        </p:tav>
                                        <p:tav tm="100000">
                                          <p:val>
                                            <p:strVal val="#ppt_x"/>
                                          </p:val>
                                        </p:tav>
                                      </p:tavLst>
                                    </p:anim>
                                    <p:anim calcmode="lin" valueType="num">
                                      <p:cBhvr>
                                        <p:cTn id="30"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2715456"/>
              </p:ext>
            </p:extLst>
          </p:nvPr>
        </p:nvGraphicFramePr>
        <p:xfrm>
          <a:off x="527539" y="715725"/>
          <a:ext cx="11289323" cy="5617237"/>
        </p:xfrm>
        <a:graphic>
          <a:graphicData uri="http://schemas.openxmlformats.org/drawingml/2006/table">
            <a:tbl>
              <a:tblPr firstRow="1" firstCol="1" bandRow="1"/>
              <a:tblGrid>
                <a:gridCol w="939572"/>
                <a:gridCol w="4839904"/>
                <a:gridCol w="5509847"/>
              </a:tblGrid>
              <a:tr h="433137">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700" dirty="0">
                          <a:effectLst/>
                        </a:rPr>
                        <a:t> </a:t>
                      </a:r>
                      <a:endParaRPr lang="en-US" sz="2700" dirty="0">
                        <a:solidFill>
                          <a:srgbClr val="000000"/>
                        </a:solidFill>
                        <a:effectLst/>
                        <a:latin typeface="Segoe UI" panose="020B0502040204020203" pitchFamily="34" charset="0"/>
                        <a:ea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700" b="1" dirty="0">
                        <a:solidFill>
                          <a:srgbClr val="FF0000"/>
                        </a:solidFill>
                        <a:effectLst/>
                        <a:latin typeface="Segoe UI" panose="020B0502040204020203" pitchFamily="34" charset="0"/>
                        <a:ea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700" b="1" dirty="0">
                        <a:solidFill>
                          <a:srgbClr val="FF0000"/>
                        </a:solidFill>
                        <a:effectLst/>
                        <a:latin typeface="Segoe UI" panose="020B0502040204020203" pitchFamily="34" charset="0"/>
                        <a:ea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518410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700" dirty="0">
                          <a:effectLst/>
                        </a:rPr>
                        <a:t> </a:t>
                      </a:r>
                    </a:p>
                    <a:p>
                      <a:pPr algn="ctr">
                        <a:lnSpc>
                          <a:spcPct val="100000"/>
                        </a:lnSpc>
                        <a:spcBef>
                          <a:spcPts val="300"/>
                        </a:spcBef>
                        <a:spcAft>
                          <a:spcPts val="300"/>
                        </a:spcAft>
                      </a:pPr>
                      <a:r>
                        <a:rPr lang="en-US" sz="2700" dirty="0">
                          <a:effectLst/>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effectLst/>
                        <a:latin typeface="Arial" pitchFamily="34" charset="0"/>
                        <a:cs typeface="Arial" pitchFamily="34" charset="0"/>
                      </a:endParaRPr>
                    </a:p>
                    <a:p>
                      <a:pPr algn="just">
                        <a:lnSpc>
                          <a:spcPct val="100000"/>
                        </a:lnSpc>
                        <a:spcBef>
                          <a:spcPts val="300"/>
                        </a:spcBef>
                        <a:spcAft>
                          <a:spcPts val="300"/>
                        </a:spcAft>
                      </a:pPr>
                      <a:endParaRPr lang="en-US" sz="2800" dirty="0" smtClean="0">
                        <a:effectLst/>
                        <a:latin typeface="Arial" pitchFamily="34" charset="0"/>
                        <a:cs typeface="Arial" pitchFamily="34"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b="1" dirty="0" smtClean="0">
                        <a:solidFill>
                          <a:srgbClr val="7030A0"/>
                        </a:solidFill>
                        <a:effectLst/>
                        <a:latin typeface="Arial" pitchFamily="34" charset="0"/>
                        <a:cs typeface="Arial" pitchFamily="34" charset="0"/>
                      </a:endParaRPr>
                    </a:p>
                    <a:p>
                      <a:pPr algn="just">
                        <a:lnSpc>
                          <a:spcPct val="100000"/>
                        </a:lnSpc>
                        <a:spcBef>
                          <a:spcPts val="300"/>
                        </a:spcBef>
                        <a:spcAft>
                          <a:spcPts val="300"/>
                        </a:spcAft>
                      </a:pPr>
                      <a:endParaRPr lang="en-US" sz="2800" dirty="0" smtClean="0">
                        <a:solidFill>
                          <a:srgbClr val="FF0000"/>
                        </a:solidFill>
                        <a:effectLst/>
                        <a:latin typeface="Arial" pitchFamily="34" charset="0"/>
                        <a:cs typeface="Arial" pitchFamily="34" charset="0"/>
                      </a:endParaRPr>
                    </a:p>
                    <a:p>
                      <a:pPr algn="just">
                        <a:lnSpc>
                          <a:spcPct val="100000"/>
                        </a:lnSpc>
                        <a:spcBef>
                          <a:spcPts val="300"/>
                        </a:spcBef>
                        <a:spcAft>
                          <a:spcPts val="300"/>
                        </a:spcAft>
                      </a:pPr>
                      <a:endParaRPr lang="en-US" sz="2800" dirty="0">
                        <a:effectLst/>
                        <a:latin typeface="Arial" pitchFamily="34" charset="0"/>
                        <a:cs typeface="Arial" pitchFamily="34" charset="0"/>
                      </a:endParaRPr>
                    </a:p>
                    <a:p>
                      <a:pPr algn="just">
                        <a:lnSpc>
                          <a:spcPct val="100000"/>
                        </a:lnSpc>
                        <a:spcBef>
                          <a:spcPts val="300"/>
                        </a:spcBef>
                        <a:spcAft>
                          <a:spcPts val="300"/>
                        </a:spcAft>
                      </a:pPr>
                      <a:endParaRPr lang="en-US" sz="2800" b="0" dirty="0" smtClean="0">
                        <a:solidFill>
                          <a:srgbClr val="C00000"/>
                        </a:solidFill>
                        <a:effectLst/>
                        <a:latin typeface="Arial" pitchFamily="34" charset="0"/>
                        <a:cs typeface="Arial" pitchFamily="34"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sp>
        <p:nvSpPr>
          <p:cNvPr id="3" name="TextBox 2"/>
          <p:cNvSpPr txBox="1"/>
          <p:nvPr/>
        </p:nvSpPr>
        <p:spPr>
          <a:xfrm>
            <a:off x="2309445" y="173414"/>
            <a:ext cx="6740769" cy="523220"/>
          </a:xfrm>
          <a:prstGeom prst="rect">
            <a:avLst/>
          </a:prstGeom>
          <a:noFill/>
        </p:spPr>
        <p:txBody>
          <a:bodyPr wrap="square" rtlCol="0">
            <a:spAutoFit/>
          </a:bodyPr>
          <a:lstStyle/>
          <a:p>
            <a:pPr algn="ctr"/>
            <a:r>
              <a:rPr lang="en-US" sz="2800" b="1" dirty="0" smtClean="0">
                <a:solidFill>
                  <a:srgbClr val="0070C0"/>
                </a:solidFill>
                <a:latin typeface="Arial" pitchFamily="34" charset="0"/>
                <a:cs typeface="Arial" pitchFamily="34" charset="0"/>
              </a:rPr>
              <a:t>PHIẾU HỌC TẬP SỐ 2</a:t>
            </a:r>
            <a:endParaRPr lang="en-US" sz="2800" b="1" dirty="0">
              <a:solidFill>
                <a:srgbClr val="0070C0"/>
              </a:solidFill>
              <a:latin typeface="Arial" pitchFamily="34" charset="0"/>
              <a:cs typeface="Arial" pitchFamily="34" charset="0"/>
            </a:endParaRPr>
          </a:p>
        </p:txBody>
      </p:sp>
      <p:sp>
        <p:nvSpPr>
          <p:cNvPr id="5" name="TextBox 4"/>
          <p:cNvSpPr txBox="1"/>
          <p:nvPr/>
        </p:nvSpPr>
        <p:spPr>
          <a:xfrm>
            <a:off x="2375169" y="696634"/>
            <a:ext cx="1997539" cy="507831"/>
          </a:xfrm>
          <a:prstGeom prst="rect">
            <a:avLst/>
          </a:prstGeom>
          <a:noFill/>
        </p:spPr>
        <p:txBody>
          <a:bodyPr wrap="square" rtlCol="0">
            <a:spAutoFit/>
          </a:bodyPr>
          <a:lstStyle/>
          <a:p>
            <a:pPr lvl="0" algn="ctr" defTabSz="914400">
              <a:spcBef>
                <a:spcPts val="300"/>
              </a:spcBef>
              <a:spcAft>
                <a:spcPts val="300"/>
              </a:spcAft>
            </a:pPr>
            <a:r>
              <a:rPr lang="en-US" sz="2700" b="1" dirty="0" smtClean="0">
                <a:solidFill>
                  <a:srgbClr val="FF0000"/>
                </a:solidFill>
              </a:rPr>
              <a:t>BỆNH </a:t>
            </a:r>
            <a:endParaRPr lang="en-US" sz="2700" b="1" dirty="0">
              <a:solidFill>
                <a:srgbClr val="FF0000"/>
              </a:solidFill>
              <a:latin typeface="Segoe UI" panose="020B0502040204020203" pitchFamily="34" charset="0"/>
              <a:ea typeface="Times New Roman" panose="02020603050405020304" pitchFamily="18" charset="0"/>
            </a:endParaRPr>
          </a:p>
        </p:txBody>
      </p:sp>
      <p:sp>
        <p:nvSpPr>
          <p:cNvPr id="7" name="TextBox 6"/>
          <p:cNvSpPr txBox="1"/>
          <p:nvPr/>
        </p:nvSpPr>
        <p:spPr>
          <a:xfrm>
            <a:off x="527539" y="2250831"/>
            <a:ext cx="879229" cy="1100301"/>
          </a:xfrm>
          <a:prstGeom prst="rect">
            <a:avLst/>
          </a:prstGeom>
          <a:noFill/>
        </p:spPr>
        <p:txBody>
          <a:bodyPr wrap="square" rtlCol="0">
            <a:spAutoFit/>
          </a:bodyPr>
          <a:lstStyle/>
          <a:p>
            <a:pPr lvl="0" algn="ctr" defTabSz="914400">
              <a:spcBef>
                <a:spcPts val="300"/>
              </a:spcBef>
              <a:spcAft>
                <a:spcPts val="300"/>
              </a:spcAft>
            </a:pPr>
            <a:r>
              <a:rPr lang="en-US" sz="2700" dirty="0">
                <a:solidFill>
                  <a:prstClr val="black"/>
                </a:solidFill>
              </a:rPr>
              <a:t> </a:t>
            </a:r>
            <a:r>
              <a:rPr lang="en-US" b="1" dirty="0" smtClean="0">
                <a:solidFill>
                  <a:srgbClr val="FF0000"/>
                </a:solidFill>
              </a:rPr>
              <a:t>THÍNH </a:t>
            </a:r>
            <a:r>
              <a:rPr lang="en-US" b="1" dirty="0">
                <a:solidFill>
                  <a:srgbClr val="FF0000"/>
                </a:solidFill>
              </a:rPr>
              <a:t>GIÁC</a:t>
            </a:r>
            <a:endParaRPr lang="en-US" b="1" dirty="0">
              <a:solidFill>
                <a:srgbClr val="FF0000"/>
              </a:solidFill>
              <a:latin typeface="Segoe UI" panose="020B0502040204020203" pitchFamily="34" charset="0"/>
              <a:ea typeface="Times New Roman" panose="02020603050405020304" pitchFamily="18" charset="0"/>
            </a:endParaRPr>
          </a:p>
          <a:p>
            <a:endParaRPr lang="en-US" dirty="0"/>
          </a:p>
        </p:txBody>
      </p:sp>
      <p:sp>
        <p:nvSpPr>
          <p:cNvPr id="9" name="TextBox 8"/>
          <p:cNvSpPr txBox="1"/>
          <p:nvPr/>
        </p:nvSpPr>
        <p:spPr>
          <a:xfrm>
            <a:off x="1559168" y="1223556"/>
            <a:ext cx="2813540" cy="507831"/>
          </a:xfrm>
          <a:prstGeom prst="rect">
            <a:avLst/>
          </a:prstGeom>
          <a:noFill/>
        </p:spPr>
        <p:txBody>
          <a:bodyPr wrap="square" rtlCol="0">
            <a:spAutoFit/>
          </a:bodyPr>
          <a:lstStyle/>
          <a:p>
            <a:pPr lvl="0" algn="just" defTabSz="914400">
              <a:spcBef>
                <a:spcPts val="300"/>
              </a:spcBef>
              <a:spcAft>
                <a:spcPts val="300"/>
              </a:spcAft>
            </a:pPr>
            <a:r>
              <a:rPr lang="en-US" sz="2700" b="1" dirty="0">
                <a:solidFill>
                  <a:srgbClr val="FF0000"/>
                </a:solidFill>
                <a:latin typeface="Sabon Next LT"/>
              </a:rPr>
              <a:t>-</a:t>
            </a:r>
            <a:r>
              <a:rPr lang="en-US" sz="2700" b="1" dirty="0" smtClean="0">
                <a:solidFill>
                  <a:srgbClr val="FF0000"/>
                </a:solidFill>
                <a:latin typeface="Sabon Next LT"/>
              </a:rPr>
              <a:t> </a:t>
            </a:r>
            <a:r>
              <a:rPr lang="en-US" sz="2700" b="1" dirty="0">
                <a:solidFill>
                  <a:srgbClr val="FF0000"/>
                </a:solidFill>
                <a:latin typeface="Sabon Next LT"/>
              </a:rPr>
              <a:t>Viêm tai giữa</a:t>
            </a:r>
            <a:r>
              <a:rPr lang="en-US" sz="2700" b="1" dirty="0" smtClean="0">
                <a:solidFill>
                  <a:srgbClr val="FF0000"/>
                </a:solidFill>
                <a:latin typeface="Sabon Next LT"/>
              </a:rPr>
              <a:t>:</a:t>
            </a:r>
            <a:endParaRPr lang="en-US" sz="2700" b="1" dirty="0">
              <a:solidFill>
                <a:srgbClr val="FF0000"/>
              </a:solidFill>
              <a:latin typeface="Sabon Next LT"/>
            </a:endParaRPr>
          </a:p>
        </p:txBody>
      </p:sp>
      <p:sp>
        <p:nvSpPr>
          <p:cNvPr id="10" name="TextBox 9"/>
          <p:cNvSpPr txBox="1"/>
          <p:nvPr/>
        </p:nvSpPr>
        <p:spPr>
          <a:xfrm>
            <a:off x="1528220" y="1731387"/>
            <a:ext cx="4673288" cy="1754326"/>
          </a:xfrm>
          <a:prstGeom prst="rect">
            <a:avLst/>
          </a:prstGeom>
          <a:noFill/>
        </p:spPr>
        <p:txBody>
          <a:bodyPr wrap="square" rtlCol="0">
            <a:spAutoFit/>
          </a:bodyPr>
          <a:lstStyle/>
          <a:p>
            <a:pPr lvl="0" algn="just" defTabSz="914400">
              <a:spcBef>
                <a:spcPts val="300"/>
              </a:spcBef>
              <a:spcAft>
                <a:spcPts val="300"/>
              </a:spcAft>
            </a:pPr>
            <a:r>
              <a:rPr lang="en-US" sz="2700" dirty="0" smtClean="0">
                <a:solidFill>
                  <a:srgbClr val="FF0000"/>
                </a:solidFill>
                <a:latin typeface="Sabon Next LT"/>
              </a:rPr>
              <a:t>+</a:t>
            </a:r>
            <a:r>
              <a:rPr lang="en-US" sz="2700" dirty="0" smtClean="0">
                <a:solidFill>
                  <a:srgbClr val="000000"/>
                </a:solidFill>
                <a:latin typeface="Sabon Next LT"/>
              </a:rPr>
              <a:t> </a:t>
            </a:r>
            <a:r>
              <a:rPr lang="en-US" sz="2700" dirty="0" smtClean="0">
                <a:solidFill>
                  <a:srgbClr val="FF0000"/>
                </a:solidFill>
                <a:latin typeface="Sabon Next LT"/>
              </a:rPr>
              <a:t>Nguyên </a:t>
            </a:r>
            <a:r>
              <a:rPr lang="en-US" sz="2700" dirty="0">
                <a:solidFill>
                  <a:srgbClr val="FF0000"/>
                </a:solidFill>
                <a:latin typeface="Sabon Next LT"/>
              </a:rPr>
              <a:t>nhân: </a:t>
            </a:r>
            <a:r>
              <a:rPr lang="en-US" sz="2700" dirty="0">
                <a:solidFill>
                  <a:srgbClr val="000000"/>
                </a:solidFill>
                <a:latin typeface="Sabon Next LT"/>
              </a:rPr>
              <a:t>do vi khuẩn gây ra khi nước bẩn lọt vào, ráy tai, thiếu máu não, các bệnh mũi họng biến </a:t>
            </a:r>
            <a:r>
              <a:rPr lang="en-US" sz="2700" dirty="0" smtClean="0">
                <a:solidFill>
                  <a:srgbClr val="000000"/>
                </a:solidFill>
                <a:latin typeface="Sabon Next LT"/>
              </a:rPr>
              <a:t>chứng.</a:t>
            </a:r>
            <a:endParaRPr lang="en-US" sz="2700" dirty="0">
              <a:solidFill>
                <a:srgbClr val="000000"/>
              </a:solidFill>
              <a:latin typeface="Sabon Next LT"/>
            </a:endParaRPr>
          </a:p>
        </p:txBody>
      </p:sp>
      <p:sp>
        <p:nvSpPr>
          <p:cNvPr id="14" name="TextBox 13"/>
          <p:cNvSpPr txBox="1"/>
          <p:nvPr/>
        </p:nvSpPr>
        <p:spPr>
          <a:xfrm>
            <a:off x="6424244" y="1232450"/>
            <a:ext cx="1453663" cy="523220"/>
          </a:xfrm>
          <a:prstGeom prst="rect">
            <a:avLst/>
          </a:prstGeom>
          <a:noFill/>
        </p:spPr>
        <p:txBody>
          <a:bodyPr wrap="square" rtlCol="0">
            <a:spAutoFit/>
          </a:bodyPr>
          <a:lstStyle/>
          <a:p>
            <a:pPr lvl="0" algn="just" defTabSz="914400">
              <a:spcBef>
                <a:spcPts val="300"/>
              </a:spcBef>
              <a:spcAft>
                <a:spcPts val="300"/>
              </a:spcAft>
            </a:pPr>
            <a:r>
              <a:rPr lang="en-US" sz="2700" b="1" dirty="0">
                <a:solidFill>
                  <a:srgbClr val="000000"/>
                </a:solidFill>
                <a:latin typeface="Sabon Next LT"/>
              </a:rPr>
              <a:t>- </a:t>
            </a:r>
            <a:r>
              <a:rPr lang="en-US" sz="2700" b="1" dirty="0">
                <a:solidFill>
                  <a:srgbClr val="FF0000"/>
                </a:solidFill>
                <a:latin typeface="Sabon Next LT"/>
              </a:rPr>
              <a:t>Ù tai: </a:t>
            </a:r>
            <a:endParaRPr lang="en-US" sz="2800" b="1" dirty="0">
              <a:solidFill>
                <a:srgbClr val="7030A0"/>
              </a:solidFill>
              <a:latin typeface="Arial" pitchFamily="34" charset="0"/>
              <a:cs typeface="Arial" pitchFamily="34" charset="0"/>
            </a:endParaRPr>
          </a:p>
        </p:txBody>
      </p:sp>
      <p:sp>
        <p:nvSpPr>
          <p:cNvPr id="15" name="TextBox 14"/>
          <p:cNvSpPr txBox="1"/>
          <p:nvPr/>
        </p:nvSpPr>
        <p:spPr>
          <a:xfrm>
            <a:off x="6424245" y="1730514"/>
            <a:ext cx="5275385" cy="1769715"/>
          </a:xfrm>
          <a:prstGeom prst="rect">
            <a:avLst/>
          </a:prstGeom>
          <a:noFill/>
        </p:spPr>
        <p:txBody>
          <a:bodyPr wrap="square" rtlCol="0">
            <a:spAutoFit/>
          </a:bodyPr>
          <a:lstStyle/>
          <a:p>
            <a:pPr lvl="0" algn="just" defTabSz="914400">
              <a:spcBef>
                <a:spcPts val="300"/>
              </a:spcBef>
              <a:spcAft>
                <a:spcPts val="300"/>
              </a:spcAft>
            </a:pPr>
            <a:r>
              <a:rPr lang="en-US" sz="2800" dirty="0" smtClean="0">
                <a:solidFill>
                  <a:srgbClr val="FF0000"/>
                </a:solidFill>
                <a:latin typeface="Arial" pitchFamily="34" charset="0"/>
                <a:cs typeface="Arial" pitchFamily="34" charset="0"/>
              </a:rPr>
              <a:t>+ </a:t>
            </a:r>
            <a:r>
              <a:rPr lang="en-US" sz="2800" dirty="0">
                <a:solidFill>
                  <a:srgbClr val="FF0000"/>
                </a:solidFill>
                <a:latin typeface="Arial" pitchFamily="34" charset="0"/>
                <a:cs typeface="Arial" pitchFamily="34" charset="0"/>
              </a:rPr>
              <a:t>Nguyên </a:t>
            </a:r>
            <a:r>
              <a:rPr lang="en-US" sz="2800" dirty="0" smtClean="0">
                <a:solidFill>
                  <a:srgbClr val="FF0000"/>
                </a:solidFill>
                <a:latin typeface="Arial" pitchFamily="34" charset="0"/>
                <a:cs typeface="Arial" pitchFamily="34" charset="0"/>
              </a:rPr>
              <a:t>nhân: </a:t>
            </a:r>
            <a:r>
              <a:rPr lang="en-US" sz="2700" dirty="0" smtClean="0">
                <a:solidFill>
                  <a:srgbClr val="000000"/>
                </a:solidFill>
                <a:latin typeface="Sabon Next LT"/>
              </a:rPr>
              <a:t>do </a:t>
            </a:r>
            <a:r>
              <a:rPr lang="en-US" sz="2700" dirty="0">
                <a:solidFill>
                  <a:srgbClr val="000000"/>
                </a:solidFill>
                <a:latin typeface="Sabon Next LT"/>
              </a:rPr>
              <a:t>làm việc nhiều trong môi trường có tiếng ồn </a:t>
            </a:r>
            <a:r>
              <a:rPr lang="en-US" sz="2700" dirty="0" smtClean="0">
                <a:solidFill>
                  <a:srgbClr val="000000"/>
                </a:solidFill>
                <a:latin typeface="Sabon Next LT"/>
              </a:rPr>
              <a:t>lớn, ráy tai nhiều gây tắc nghẽn</a:t>
            </a:r>
          </a:p>
        </p:txBody>
      </p:sp>
      <p:sp>
        <p:nvSpPr>
          <p:cNvPr id="17" name="TextBox 16"/>
          <p:cNvSpPr txBox="1"/>
          <p:nvPr/>
        </p:nvSpPr>
        <p:spPr>
          <a:xfrm>
            <a:off x="8077941" y="740151"/>
            <a:ext cx="1300521" cy="507831"/>
          </a:xfrm>
          <a:prstGeom prst="rect">
            <a:avLst/>
          </a:prstGeom>
          <a:noFill/>
        </p:spPr>
        <p:txBody>
          <a:bodyPr wrap="square" rtlCol="0">
            <a:spAutoFit/>
          </a:bodyPr>
          <a:lstStyle/>
          <a:p>
            <a:pPr lvl="0" algn="ctr" defTabSz="914400">
              <a:spcBef>
                <a:spcPts val="300"/>
              </a:spcBef>
              <a:spcAft>
                <a:spcPts val="300"/>
              </a:spcAft>
            </a:pPr>
            <a:r>
              <a:rPr lang="en-US" sz="2700" b="1" dirty="0" smtClean="0">
                <a:solidFill>
                  <a:srgbClr val="FF0000"/>
                </a:solidFill>
                <a:latin typeface="Segoe UI" panose="020B0502040204020203" pitchFamily="34" charset="0"/>
                <a:ea typeface="Times New Roman" panose="02020603050405020304" pitchFamily="18" charset="0"/>
              </a:rPr>
              <a:t>BỆNH</a:t>
            </a:r>
            <a:endParaRPr lang="en-US" sz="2700" b="1" dirty="0">
              <a:solidFill>
                <a:srgbClr val="FF0000"/>
              </a:solidFill>
              <a:latin typeface="Segoe UI" panose="020B0502040204020203" pitchFamily="34" charset="0"/>
              <a:ea typeface="Times New Roman" panose="02020603050405020304" pitchFamily="18" charset="0"/>
            </a:endParaRPr>
          </a:p>
        </p:txBody>
      </p:sp>
      <p:sp>
        <p:nvSpPr>
          <p:cNvPr id="18" name="TextBox 17"/>
          <p:cNvSpPr txBox="1"/>
          <p:nvPr/>
        </p:nvSpPr>
        <p:spPr>
          <a:xfrm>
            <a:off x="1528220" y="3617643"/>
            <a:ext cx="4673288" cy="1654299"/>
          </a:xfrm>
          <a:prstGeom prst="rect">
            <a:avLst/>
          </a:prstGeom>
          <a:noFill/>
        </p:spPr>
        <p:txBody>
          <a:bodyPr wrap="square" rtlCol="0">
            <a:spAutoFit/>
          </a:bodyPr>
          <a:lstStyle/>
          <a:p>
            <a:pPr lvl="0" algn="just" defTabSz="914400">
              <a:spcBef>
                <a:spcPts val="300"/>
              </a:spcBef>
              <a:spcAft>
                <a:spcPts val="300"/>
              </a:spcAft>
              <a:defRPr/>
            </a:pPr>
            <a:r>
              <a:rPr lang="en-US" sz="2700" dirty="0" smtClean="0">
                <a:solidFill>
                  <a:srgbClr val="FF0000"/>
                </a:solidFill>
                <a:latin typeface="Sabon Next LT"/>
              </a:rPr>
              <a:t>+ </a:t>
            </a:r>
            <a:r>
              <a:rPr lang="en-US" sz="2700" dirty="0">
                <a:solidFill>
                  <a:srgbClr val="FF0000"/>
                </a:solidFill>
                <a:latin typeface="Sabon Next LT"/>
              </a:rPr>
              <a:t>Triệu chứng: </a:t>
            </a:r>
            <a:r>
              <a:rPr lang="en-US" sz="2700" dirty="0">
                <a:solidFill>
                  <a:srgbClr val="000000"/>
                </a:solidFill>
                <a:latin typeface="Sabon Next LT"/>
              </a:rPr>
              <a:t>đau tai, nhức đầu, chảy dịch tai, đau họng, sốt </a:t>
            </a:r>
            <a:r>
              <a:rPr lang="en-US" sz="2700" dirty="0" smtClean="0">
                <a:solidFill>
                  <a:srgbClr val="000000"/>
                </a:solidFill>
                <a:latin typeface="Sabon Next LT"/>
              </a:rPr>
              <a:t>nhẹ.</a:t>
            </a:r>
            <a:endParaRPr lang="en-US" sz="2700" dirty="0">
              <a:solidFill>
                <a:srgbClr val="000000"/>
              </a:solidFill>
              <a:latin typeface="Sabon Next LT"/>
            </a:endParaRPr>
          </a:p>
          <a:p>
            <a:endParaRPr lang="en-US" dirty="0"/>
          </a:p>
        </p:txBody>
      </p:sp>
      <p:sp>
        <p:nvSpPr>
          <p:cNvPr id="19" name="TextBox 18"/>
          <p:cNvSpPr txBox="1"/>
          <p:nvPr/>
        </p:nvSpPr>
        <p:spPr>
          <a:xfrm>
            <a:off x="6412521" y="3652812"/>
            <a:ext cx="5275386" cy="2069797"/>
          </a:xfrm>
          <a:prstGeom prst="rect">
            <a:avLst/>
          </a:prstGeom>
          <a:noFill/>
        </p:spPr>
        <p:txBody>
          <a:bodyPr wrap="square" rtlCol="0">
            <a:spAutoFit/>
          </a:bodyPr>
          <a:lstStyle/>
          <a:p>
            <a:pPr lvl="0" algn="just" defTabSz="914400">
              <a:spcBef>
                <a:spcPts val="300"/>
              </a:spcBef>
              <a:spcAft>
                <a:spcPts val="300"/>
              </a:spcAft>
            </a:pPr>
            <a:r>
              <a:rPr lang="en-US" sz="2700" dirty="0" smtClean="0">
                <a:solidFill>
                  <a:srgbClr val="FF0000"/>
                </a:solidFill>
                <a:latin typeface="Sabon Next LT"/>
              </a:rPr>
              <a:t>+ </a:t>
            </a:r>
            <a:r>
              <a:rPr lang="en-US" sz="2700" dirty="0">
                <a:solidFill>
                  <a:srgbClr val="FF0000"/>
                </a:solidFill>
                <a:latin typeface="Sabon Next LT"/>
              </a:rPr>
              <a:t>Triệu chứng: </a:t>
            </a:r>
            <a:r>
              <a:rPr lang="en-US" sz="2700" dirty="0">
                <a:solidFill>
                  <a:srgbClr val="000000"/>
                </a:solidFill>
                <a:latin typeface="Sabon Next LT"/>
              </a:rPr>
              <a:t>dị vật trong tai làm người bệnh không nghe rõ âm thanh, luôn nghe thấy tiếng “ù ù” trong tai.</a:t>
            </a:r>
            <a:endParaRPr lang="en-US" sz="2700" dirty="0">
              <a:solidFill>
                <a:srgbClr val="000000"/>
              </a:solidFill>
              <a:latin typeface="Segoe UI" panose="020B0502040204020203"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2048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fade">
                                      <p:cBhvr>
                                        <p:cTn id="49" dur="1000"/>
                                        <p:tgtEl>
                                          <p:spTgt spid="18">
                                            <p:txEl>
                                              <p:pRg st="0" end="0"/>
                                            </p:txEl>
                                          </p:spTgt>
                                        </p:tgtEl>
                                      </p:cBhvr>
                                    </p:animEffect>
                                    <p:anim calcmode="lin" valueType="num">
                                      <p:cBhvr>
                                        <p:cTn id="5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1000"/>
                                        <p:tgtEl>
                                          <p:spTgt spid="17">
                                            <p:txEl>
                                              <p:pRg st="0" end="0"/>
                                            </p:txEl>
                                          </p:spTgt>
                                        </p:tgtEl>
                                      </p:cBhvr>
                                    </p:animEffect>
                                    <p:anim calcmode="lin" valueType="num">
                                      <p:cBhvr>
                                        <p:cTn id="5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5">
                                            <p:txEl>
                                              <p:pRg st="0" end="0"/>
                                            </p:txEl>
                                          </p:spTgt>
                                        </p:tgtEl>
                                        <p:attrNameLst>
                                          <p:attrName>style.visibility</p:attrName>
                                        </p:attrNameLst>
                                      </p:cBhvr>
                                      <p:to>
                                        <p:strVal val="visible"/>
                                      </p:to>
                                    </p:set>
                                    <p:animEffect transition="in" filter="fade">
                                      <p:cBhvr>
                                        <p:cTn id="70" dur="1000"/>
                                        <p:tgtEl>
                                          <p:spTgt spid="15">
                                            <p:txEl>
                                              <p:pRg st="0" end="0"/>
                                            </p:txEl>
                                          </p:spTgt>
                                        </p:tgtEl>
                                      </p:cBhvr>
                                    </p:animEffect>
                                    <p:anim calcmode="lin" valueType="num">
                                      <p:cBhvr>
                                        <p:cTn id="7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animEffect transition="in" filter="fade">
                                      <p:cBhvr>
                                        <p:cTn id="77" dur="1000"/>
                                        <p:tgtEl>
                                          <p:spTgt spid="19">
                                            <p:txEl>
                                              <p:pRg st="0" end="0"/>
                                            </p:txEl>
                                          </p:spTgt>
                                        </p:tgtEl>
                                      </p:cBhvr>
                                    </p:animEffect>
                                    <p:anim calcmode="lin" valueType="num">
                                      <p:cBhvr>
                                        <p:cTn id="7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Sơ đồ tư duy Khoa học tự nhiên 8 Kết nối tri thức Bài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13490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043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FF0000"/>
                </a:solidFill>
                <a:ea typeface="Arial Regular" pitchFamily="34" charset="-122"/>
              </a:rPr>
              <a:t>LUYỆN TẬP</a:t>
            </a:r>
            <a:br>
              <a:rPr lang="en-US" sz="6000" dirty="0" smtClean="0">
                <a:solidFill>
                  <a:srgbClr val="FF0000"/>
                </a:solidFill>
                <a:ea typeface="Arial Regular" pitchFamily="34" charset="-122"/>
              </a:rPr>
            </a:br>
            <a:r>
              <a:rPr lang="en-US" sz="6000" b="0" dirty="0">
                <a:solidFill>
                  <a:srgbClr val="FF0000"/>
                </a:solidFill>
                <a:ea typeface="Arial Regular" pitchFamily="34" charset="-122"/>
              </a:rPr>
              <a:t/>
            </a:r>
            <a:br>
              <a:rPr lang="en-US" sz="6000" b="0" dirty="0">
                <a:solidFill>
                  <a:srgbClr val="FF0000"/>
                </a:solidFill>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287530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66057" y="1316309"/>
            <a:ext cx="11074400" cy="2700528"/>
          </a:xfrm>
        </p:spPr>
        <p:txBody>
          <a:bodyPr vert="horz" lIns="91440" tIns="45720" rIns="91440" bIns="45720" rtlCol="0">
            <a:noAutofit/>
          </a:bodyPr>
          <a:lstStyle/>
          <a:p>
            <a:pPr marL="30480" marR="30480" algn="just">
              <a:lnSpc>
                <a:spcPct val="115000"/>
              </a:lnSpc>
            </a:pPr>
            <a:r>
              <a:rPr lang="en-US" sz="3200" b="1" dirty="0">
                <a:solidFill>
                  <a:srgbClr val="FF0000"/>
                </a:solidFill>
                <a:effectLst/>
                <a:latin typeface="Times New Roman" panose="02020603050405020304" pitchFamily="18" charset="0"/>
                <a:ea typeface="Times New Roman" panose="02020603050405020304" pitchFamily="18" charset="0"/>
              </a:rPr>
              <a:t>Câu </a:t>
            </a:r>
            <a:r>
              <a:rPr lang="en-US" sz="3200" b="1" dirty="0" smtClean="0">
                <a:solidFill>
                  <a:srgbClr val="FF0000"/>
                </a:solidFill>
                <a:effectLst/>
                <a:latin typeface="Times New Roman" panose="02020603050405020304" pitchFamily="18" charset="0"/>
                <a:ea typeface="Times New Roman" panose="02020603050405020304" pitchFamily="18" charset="0"/>
              </a:rPr>
              <a:t>1: </a:t>
            </a:r>
            <a:r>
              <a:rPr lang="en-US" sz="3200" b="1" dirty="0">
                <a:solidFill>
                  <a:schemeClr val="tx1"/>
                </a:solidFill>
                <a:effectLst/>
                <a:latin typeface="Times New Roman" panose="02020603050405020304" pitchFamily="18" charset="0"/>
                <a:ea typeface="Times New Roman" panose="02020603050405020304" pitchFamily="18" charset="0"/>
              </a:rPr>
              <a:t>Tai được chia ra làm 3 phần, đó là những phần nào?</a:t>
            </a:r>
          </a:p>
          <a:p>
            <a:pPr marL="30480" marR="30480" algn="just">
              <a:lnSpc>
                <a:spcPct val="115000"/>
              </a:lnSpc>
            </a:pPr>
            <a:r>
              <a:rPr lang="en-US" sz="3200" dirty="0">
                <a:solidFill>
                  <a:srgbClr val="1F2C8F"/>
                </a:solidFill>
                <a:effectLst/>
                <a:latin typeface="Times New Roman" panose="02020603050405020304" pitchFamily="18" charset="0"/>
                <a:ea typeface="Times New Roman" panose="02020603050405020304" pitchFamily="18" charset="0"/>
              </a:rPr>
              <a:t>A. Vành tai, tai giữa, tai trong</a:t>
            </a:r>
            <a:r>
              <a:rPr lang="en-US" sz="3200" dirty="0" smtClean="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3200" dirty="0" smtClean="0">
                <a:solidFill>
                  <a:srgbClr val="1F2C8F"/>
                </a:solidFill>
                <a:effectLst/>
                <a:latin typeface="Times New Roman" panose="02020603050405020304" pitchFamily="18" charset="0"/>
                <a:ea typeface="Times New Roman" panose="02020603050405020304" pitchFamily="18" charset="0"/>
              </a:rPr>
              <a:t>B</a:t>
            </a:r>
            <a:r>
              <a:rPr lang="en-US" sz="3200" dirty="0">
                <a:solidFill>
                  <a:srgbClr val="1F2C8F"/>
                </a:solidFill>
                <a:effectLst/>
                <a:latin typeface="Times New Roman" panose="02020603050405020304" pitchFamily="18" charset="0"/>
                <a:ea typeface="Times New Roman" panose="02020603050405020304" pitchFamily="18" charset="0"/>
              </a:rPr>
              <a:t>. Tai </a:t>
            </a:r>
            <a:r>
              <a:rPr lang="en-US" sz="3200" dirty="0" err="1">
                <a:solidFill>
                  <a:srgbClr val="1F2C8F"/>
                </a:solidFill>
                <a:effectLst/>
                <a:latin typeface="Times New Roman" panose="02020603050405020304" pitchFamily="18" charset="0"/>
                <a:ea typeface="Times New Roman" panose="02020603050405020304" pitchFamily="18" charset="0"/>
              </a:rPr>
              <a:t>ngoài</a:t>
            </a:r>
            <a:r>
              <a:rPr lang="en-US" sz="3200" dirty="0">
                <a:solidFill>
                  <a:srgbClr val="1F2C8F"/>
                </a:solidFill>
                <a:effectLst/>
                <a:latin typeface="Times New Roman" panose="02020603050405020304" pitchFamily="18" charset="0"/>
                <a:ea typeface="Times New Roman" panose="02020603050405020304" pitchFamily="18" charset="0"/>
              </a:rPr>
              <a:t>, tai </a:t>
            </a:r>
            <a:r>
              <a:rPr lang="en-US" sz="3200" dirty="0" err="1">
                <a:solidFill>
                  <a:srgbClr val="1F2C8F"/>
                </a:solidFill>
                <a:effectLst/>
                <a:latin typeface="Times New Roman" panose="02020603050405020304" pitchFamily="18" charset="0"/>
                <a:ea typeface="Times New Roman" panose="02020603050405020304" pitchFamily="18" charset="0"/>
              </a:rPr>
              <a:t>giữa</a:t>
            </a:r>
            <a:r>
              <a:rPr lang="en-US" sz="3200" dirty="0">
                <a:solidFill>
                  <a:srgbClr val="1F2C8F"/>
                </a:solidFill>
                <a:effectLst/>
                <a:latin typeface="Times New Roman" panose="02020603050405020304" pitchFamily="18" charset="0"/>
                <a:ea typeface="Times New Roman" panose="02020603050405020304" pitchFamily="18" charset="0"/>
              </a:rPr>
              <a:t>, tai </a:t>
            </a:r>
            <a:r>
              <a:rPr lang="en-US" sz="3200" dirty="0" err="1">
                <a:solidFill>
                  <a:srgbClr val="1F2C8F"/>
                </a:solidFill>
                <a:effectLst/>
                <a:latin typeface="Times New Roman" panose="02020603050405020304" pitchFamily="18" charset="0"/>
                <a:ea typeface="Times New Roman" panose="02020603050405020304" pitchFamily="18" charset="0"/>
              </a:rPr>
              <a:t>trong</a:t>
            </a:r>
            <a:r>
              <a:rPr lang="en-US" sz="32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3200" dirty="0">
                <a:solidFill>
                  <a:srgbClr val="1F2C8F"/>
                </a:solidFill>
                <a:effectLst/>
                <a:latin typeface="Times New Roman" panose="02020603050405020304" pitchFamily="18" charset="0"/>
                <a:ea typeface="Times New Roman" panose="02020603050405020304" pitchFamily="18" charset="0"/>
              </a:rPr>
              <a:t>C. Vành tai, ống tai, màng nhĩ.		</a:t>
            </a:r>
            <a:endParaRPr lang="en-US" sz="3200" dirty="0" smtClean="0">
              <a:solidFill>
                <a:srgbClr val="1F2C8F"/>
              </a:solidFill>
              <a:effectLst/>
              <a:latin typeface="Times New Roman" panose="02020603050405020304" pitchFamily="18" charset="0"/>
              <a:ea typeface="Times New Roman" panose="02020603050405020304" pitchFamily="18" charset="0"/>
            </a:endParaRPr>
          </a:p>
          <a:p>
            <a:pPr marL="30480" marR="30480" algn="just">
              <a:lnSpc>
                <a:spcPct val="115000"/>
              </a:lnSpc>
            </a:pPr>
            <a:r>
              <a:rPr lang="en-US" sz="3200" dirty="0" smtClean="0">
                <a:solidFill>
                  <a:srgbClr val="1F2C8F"/>
                </a:solidFill>
                <a:effectLst/>
                <a:latin typeface="Times New Roman" panose="02020603050405020304" pitchFamily="18" charset="0"/>
                <a:ea typeface="Times New Roman" panose="02020603050405020304" pitchFamily="18" charset="0"/>
              </a:rPr>
              <a:t>D</a:t>
            </a:r>
            <a:r>
              <a:rPr lang="en-US" sz="3200" dirty="0">
                <a:solidFill>
                  <a:srgbClr val="1F2C8F"/>
                </a:solidFill>
                <a:effectLst/>
                <a:latin typeface="Times New Roman" panose="02020603050405020304" pitchFamily="18" charset="0"/>
                <a:ea typeface="Times New Roman" panose="02020603050405020304" pitchFamily="18" charset="0"/>
              </a:rPr>
              <a:t>. Tai </a:t>
            </a:r>
            <a:r>
              <a:rPr lang="en-US" sz="3200" dirty="0" err="1">
                <a:solidFill>
                  <a:srgbClr val="1F2C8F"/>
                </a:solidFill>
                <a:effectLst/>
                <a:latin typeface="Times New Roman" panose="02020603050405020304" pitchFamily="18" charset="0"/>
                <a:ea typeface="Times New Roman" panose="02020603050405020304" pitchFamily="18" charset="0"/>
              </a:rPr>
              <a:t>ngoài</a:t>
            </a:r>
            <a:r>
              <a:rPr lang="en-US" sz="3200" dirty="0">
                <a:solidFill>
                  <a:srgbClr val="1F2C8F"/>
                </a:solidFill>
                <a:effectLst/>
                <a:latin typeface="Times New Roman" panose="02020603050405020304" pitchFamily="18" charset="0"/>
                <a:ea typeface="Times New Roman" panose="02020603050405020304" pitchFamily="18" charset="0"/>
              </a:rPr>
              <a:t>, </a:t>
            </a:r>
            <a:r>
              <a:rPr lang="en-US" sz="3200" dirty="0" err="1">
                <a:solidFill>
                  <a:srgbClr val="1F2C8F"/>
                </a:solidFill>
                <a:effectLst/>
                <a:latin typeface="Times New Roman" panose="02020603050405020304" pitchFamily="18" charset="0"/>
                <a:ea typeface="Times New Roman" panose="02020603050405020304" pitchFamily="18" charset="0"/>
              </a:rPr>
              <a:t>màng</a:t>
            </a:r>
            <a:r>
              <a:rPr lang="en-US" sz="3200" dirty="0">
                <a:solidFill>
                  <a:srgbClr val="1F2C8F"/>
                </a:solidFill>
                <a:effectLst/>
                <a:latin typeface="Times New Roman" panose="02020603050405020304" pitchFamily="18" charset="0"/>
                <a:ea typeface="Times New Roman" panose="02020603050405020304" pitchFamily="18" charset="0"/>
              </a:rPr>
              <a:t> </a:t>
            </a:r>
            <a:r>
              <a:rPr lang="en-US" sz="3200" dirty="0" err="1">
                <a:solidFill>
                  <a:srgbClr val="1F2C8F"/>
                </a:solidFill>
                <a:effectLst/>
                <a:latin typeface="Times New Roman" panose="02020603050405020304" pitchFamily="18" charset="0"/>
                <a:ea typeface="Times New Roman" panose="02020603050405020304" pitchFamily="18" charset="0"/>
              </a:rPr>
              <a:t>nhĩ</a:t>
            </a:r>
            <a:r>
              <a:rPr lang="en-US" sz="3200" dirty="0">
                <a:solidFill>
                  <a:srgbClr val="1F2C8F"/>
                </a:solidFill>
                <a:effectLst/>
                <a:latin typeface="Times New Roman" panose="02020603050405020304" pitchFamily="18" charset="0"/>
                <a:ea typeface="Times New Roman" panose="02020603050405020304" pitchFamily="18" charset="0"/>
              </a:rPr>
              <a:t>, tai </a:t>
            </a:r>
            <a:r>
              <a:rPr lang="en-US" sz="3200" dirty="0" err="1">
                <a:solidFill>
                  <a:srgbClr val="1F2C8F"/>
                </a:solidFill>
                <a:effectLst/>
                <a:latin typeface="Times New Roman" panose="02020603050405020304" pitchFamily="18" charset="0"/>
                <a:ea typeface="Times New Roman" panose="02020603050405020304" pitchFamily="18" charset="0"/>
              </a:rPr>
              <a:t>trong</a:t>
            </a:r>
            <a:r>
              <a:rPr lang="en-US" sz="32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 xmlns:a16="http://schemas.microsoft.com/office/drawing/2014/main" id="{925AE710-E6A7-045C-E06A-F7E0CC1BFD26}"/>
              </a:ext>
            </a:extLst>
          </p:cNvPr>
          <p:cNvSpPr/>
          <p:nvPr/>
        </p:nvSpPr>
        <p:spPr>
          <a:xfrm>
            <a:off x="566057" y="257185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Tree>
    <p:extLst>
      <p:ext uri="{BB962C8B-B14F-4D97-AF65-F5344CB8AC3E}">
        <p14:creationId xmlns:p14="http://schemas.microsoft.com/office/powerpoint/2010/main" val="104048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66057" y="1234294"/>
            <a:ext cx="11074400" cy="2700528"/>
          </a:xfrm>
        </p:spPr>
        <p:txBody>
          <a:bodyPr vert="horz" lIns="91440" tIns="45720" rIns="91440" bIns="45720" rtlCol="0">
            <a:noAutofit/>
          </a:bodyPr>
          <a:lstStyle/>
          <a:p>
            <a:pPr marL="30480" marR="30480" algn="just">
              <a:lnSpc>
                <a:spcPct val="115000"/>
              </a:lnSpc>
            </a:pPr>
            <a:r>
              <a:rPr lang="en-US" sz="3200" b="1" dirty="0">
                <a:solidFill>
                  <a:srgbClr val="FF0000"/>
                </a:solidFill>
                <a:effectLst/>
                <a:latin typeface="Times New Roman" panose="02020603050405020304" pitchFamily="18" charset="0"/>
                <a:ea typeface="Times New Roman" panose="02020603050405020304" pitchFamily="18" charset="0"/>
              </a:rPr>
              <a:t>Câu </a:t>
            </a:r>
            <a:r>
              <a:rPr lang="en-US" sz="3200" b="1" dirty="0" smtClean="0">
                <a:solidFill>
                  <a:srgbClr val="FF0000"/>
                </a:solidFill>
                <a:effectLst/>
                <a:latin typeface="Times New Roman" panose="02020603050405020304" pitchFamily="18" charset="0"/>
                <a:ea typeface="Times New Roman" panose="02020603050405020304" pitchFamily="18" charset="0"/>
              </a:rPr>
              <a:t>2: </a:t>
            </a:r>
            <a:r>
              <a:rPr lang="en-US" sz="3200" b="1" dirty="0">
                <a:solidFill>
                  <a:schemeClr val="tx1"/>
                </a:solidFill>
                <a:effectLst/>
                <a:latin typeface="Times New Roman" panose="02020603050405020304" pitchFamily="18" charset="0"/>
                <a:ea typeface="Times New Roman" panose="02020603050405020304" pitchFamily="18" charset="0"/>
              </a:rPr>
              <a:t>Tai ngoài được giới hạn với tai giữa bởi bộ phận nào?</a:t>
            </a:r>
          </a:p>
          <a:p>
            <a:pPr marL="30480" marR="30480" algn="just">
              <a:lnSpc>
                <a:spcPct val="115000"/>
              </a:lnSpc>
            </a:pPr>
            <a:r>
              <a:rPr lang="en-US" sz="3200" dirty="0">
                <a:solidFill>
                  <a:srgbClr val="1F2C8F"/>
                </a:solidFill>
                <a:effectLst/>
                <a:latin typeface="Times New Roman" panose="02020603050405020304" pitchFamily="18" charset="0"/>
                <a:ea typeface="Times New Roman" panose="02020603050405020304" pitchFamily="18" charset="0"/>
              </a:rPr>
              <a:t>A. </a:t>
            </a:r>
            <a:r>
              <a:rPr lang="en-US" sz="3200" dirty="0" err="1">
                <a:solidFill>
                  <a:srgbClr val="1F2C8F"/>
                </a:solidFill>
                <a:effectLst/>
                <a:latin typeface="Times New Roman" panose="02020603050405020304" pitchFamily="18" charset="0"/>
                <a:ea typeface="Times New Roman" panose="02020603050405020304" pitchFamily="18" charset="0"/>
              </a:rPr>
              <a:t>Ống</a:t>
            </a:r>
            <a:r>
              <a:rPr lang="en-US" sz="3200" dirty="0">
                <a:solidFill>
                  <a:srgbClr val="1F2C8F"/>
                </a:solidFill>
                <a:effectLst/>
                <a:latin typeface="Times New Roman" panose="02020603050405020304" pitchFamily="18" charset="0"/>
                <a:ea typeface="Times New Roman" panose="02020603050405020304" pitchFamily="18" charset="0"/>
              </a:rPr>
              <a:t> </a:t>
            </a:r>
            <a:r>
              <a:rPr lang="en-US" sz="3200" dirty="0" err="1">
                <a:solidFill>
                  <a:srgbClr val="1F2C8F"/>
                </a:solidFill>
                <a:effectLst/>
                <a:latin typeface="Times New Roman" panose="02020603050405020304" pitchFamily="18" charset="0"/>
                <a:ea typeface="Times New Roman" panose="02020603050405020304" pitchFamily="18" charset="0"/>
              </a:rPr>
              <a:t>bán</a:t>
            </a:r>
            <a:r>
              <a:rPr lang="en-US" sz="3200" dirty="0">
                <a:solidFill>
                  <a:srgbClr val="1F2C8F"/>
                </a:solidFill>
                <a:effectLst/>
                <a:latin typeface="Times New Roman" panose="02020603050405020304" pitchFamily="18" charset="0"/>
                <a:ea typeface="Times New Roman" panose="02020603050405020304" pitchFamily="18" charset="0"/>
              </a:rPr>
              <a:t> </a:t>
            </a:r>
            <a:r>
              <a:rPr lang="en-US" sz="3200" dirty="0" err="1">
                <a:solidFill>
                  <a:srgbClr val="1F2C8F"/>
                </a:solidFill>
                <a:effectLst/>
                <a:latin typeface="Times New Roman" panose="02020603050405020304" pitchFamily="18" charset="0"/>
                <a:ea typeface="Times New Roman" panose="02020603050405020304" pitchFamily="18" charset="0"/>
              </a:rPr>
              <a:t>khuyên</a:t>
            </a:r>
            <a:r>
              <a:rPr lang="en-US" sz="3200" dirty="0">
                <a:solidFill>
                  <a:srgbClr val="1F2C8F"/>
                </a:solidFill>
                <a:effectLst/>
                <a:latin typeface="Times New Roman" panose="02020603050405020304" pitchFamily="18" charset="0"/>
                <a:ea typeface="Times New Roman" panose="02020603050405020304" pitchFamily="18" charset="0"/>
              </a:rPr>
              <a:t>.					B. </a:t>
            </a:r>
            <a:r>
              <a:rPr lang="en-US" sz="3200" dirty="0" err="1">
                <a:solidFill>
                  <a:srgbClr val="1F2C8F"/>
                </a:solidFill>
                <a:effectLst/>
                <a:latin typeface="Times New Roman" panose="02020603050405020304" pitchFamily="18" charset="0"/>
                <a:ea typeface="Times New Roman" panose="02020603050405020304" pitchFamily="18" charset="0"/>
              </a:rPr>
              <a:t>Màng</a:t>
            </a:r>
            <a:r>
              <a:rPr lang="en-US" sz="3200" dirty="0">
                <a:solidFill>
                  <a:srgbClr val="1F2C8F"/>
                </a:solidFill>
                <a:effectLst/>
                <a:latin typeface="Times New Roman" panose="02020603050405020304" pitchFamily="18" charset="0"/>
                <a:ea typeface="Times New Roman" panose="02020603050405020304" pitchFamily="18" charset="0"/>
              </a:rPr>
              <a:t> </a:t>
            </a:r>
            <a:r>
              <a:rPr lang="en-US" sz="3200" dirty="0" err="1">
                <a:solidFill>
                  <a:srgbClr val="1F2C8F"/>
                </a:solidFill>
                <a:effectLst/>
                <a:latin typeface="Times New Roman" panose="02020603050405020304" pitchFamily="18" charset="0"/>
                <a:ea typeface="Times New Roman" panose="02020603050405020304" pitchFamily="18" charset="0"/>
              </a:rPr>
              <a:t>nhĩ</a:t>
            </a:r>
            <a:r>
              <a:rPr lang="en-US" sz="32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3200" dirty="0">
                <a:solidFill>
                  <a:srgbClr val="1F2C8F"/>
                </a:solidFill>
                <a:effectLst/>
                <a:latin typeface="Times New Roman" panose="02020603050405020304" pitchFamily="18" charset="0"/>
                <a:ea typeface="Times New Roman" panose="02020603050405020304" pitchFamily="18" charset="0"/>
              </a:rPr>
              <a:t>C. </a:t>
            </a:r>
            <a:r>
              <a:rPr lang="en-US" sz="3200" dirty="0" err="1">
                <a:solidFill>
                  <a:srgbClr val="1F2C8F"/>
                </a:solidFill>
                <a:effectLst/>
                <a:latin typeface="Times New Roman" panose="02020603050405020304" pitchFamily="18" charset="0"/>
                <a:ea typeface="Times New Roman" panose="02020603050405020304" pitchFamily="18" charset="0"/>
              </a:rPr>
              <a:t>Chuỗi</a:t>
            </a:r>
            <a:r>
              <a:rPr lang="en-US" sz="3200" dirty="0">
                <a:solidFill>
                  <a:srgbClr val="1F2C8F"/>
                </a:solidFill>
                <a:effectLst/>
                <a:latin typeface="Times New Roman" panose="02020603050405020304" pitchFamily="18" charset="0"/>
                <a:ea typeface="Times New Roman" panose="02020603050405020304" pitchFamily="18" charset="0"/>
              </a:rPr>
              <a:t> tai </a:t>
            </a:r>
            <a:r>
              <a:rPr lang="en-US" sz="3200" dirty="0" err="1">
                <a:solidFill>
                  <a:srgbClr val="1F2C8F"/>
                </a:solidFill>
                <a:effectLst/>
                <a:latin typeface="Times New Roman" panose="02020603050405020304" pitchFamily="18" charset="0"/>
                <a:ea typeface="Times New Roman" panose="02020603050405020304" pitchFamily="18" charset="0"/>
              </a:rPr>
              <a:t>xương</a:t>
            </a:r>
            <a:r>
              <a:rPr lang="en-US" sz="3200" dirty="0">
                <a:solidFill>
                  <a:srgbClr val="1F2C8F"/>
                </a:solidFill>
                <a:effectLst/>
                <a:latin typeface="Times New Roman" panose="02020603050405020304" pitchFamily="18" charset="0"/>
                <a:ea typeface="Times New Roman" panose="02020603050405020304" pitchFamily="18" charset="0"/>
              </a:rPr>
              <a:t>.					D. </a:t>
            </a:r>
            <a:r>
              <a:rPr lang="en-US" sz="3200" dirty="0" err="1">
                <a:solidFill>
                  <a:srgbClr val="1F2C8F"/>
                </a:solidFill>
                <a:effectLst/>
                <a:latin typeface="Times New Roman" panose="02020603050405020304" pitchFamily="18" charset="0"/>
                <a:ea typeface="Times New Roman" panose="02020603050405020304" pitchFamily="18" charset="0"/>
              </a:rPr>
              <a:t>Vòi</a:t>
            </a:r>
            <a:r>
              <a:rPr lang="en-US" sz="3200" dirty="0">
                <a:solidFill>
                  <a:srgbClr val="1F2C8F"/>
                </a:solidFill>
                <a:effectLst/>
                <a:latin typeface="Times New Roman" panose="02020603050405020304" pitchFamily="18" charset="0"/>
                <a:ea typeface="Times New Roman" panose="02020603050405020304" pitchFamily="18" charset="0"/>
              </a:rPr>
              <a:t> </a:t>
            </a:r>
            <a:r>
              <a:rPr lang="en-US" sz="3200" dirty="0" err="1">
                <a:solidFill>
                  <a:srgbClr val="1F2C8F"/>
                </a:solidFill>
                <a:effectLst/>
                <a:latin typeface="Times New Roman" panose="02020603050405020304" pitchFamily="18" charset="0"/>
                <a:ea typeface="Times New Roman" panose="02020603050405020304" pitchFamily="18" charset="0"/>
              </a:rPr>
              <a:t>nhĩ</a:t>
            </a:r>
            <a:r>
              <a:rPr lang="en-US" sz="32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 xmlns:a16="http://schemas.microsoft.com/office/drawing/2014/main" id="{30BAF788-2CC3-7730-DBEE-58B0CEC9C6E5}"/>
              </a:ext>
            </a:extLst>
          </p:cNvPr>
          <p:cNvSpPr/>
          <p:nvPr/>
        </p:nvSpPr>
        <p:spPr>
          <a:xfrm>
            <a:off x="7742905" y="1755059"/>
            <a:ext cx="604684" cy="6950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Tree>
    <p:extLst>
      <p:ext uri="{BB962C8B-B14F-4D97-AF65-F5344CB8AC3E}">
        <p14:creationId xmlns:p14="http://schemas.microsoft.com/office/powerpoint/2010/main" val="367600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457200"/>
            <a:ext cx="12192000" cy="747486"/>
          </a:xfrm>
        </p:spPr>
        <p:txBody>
          <a:bodyPr/>
          <a:lstStyle/>
          <a:p>
            <a:r>
              <a:rPr lang="vi-VN" sz="6000" dirty="0" smtClean="0">
                <a:solidFill>
                  <a:srgbClr val="7030A0"/>
                </a:solidFill>
                <a:ea typeface="Arial Regular" pitchFamily="34" charset="-122"/>
              </a:rPr>
              <a:t>Bài 37</a:t>
            </a:r>
            <a:r>
              <a:rPr lang="en-US" sz="6000" dirty="0" smtClean="0">
                <a:solidFill>
                  <a:srgbClr val="7030A0"/>
                </a:solidFill>
                <a:ea typeface="Arial Regular" pitchFamily="34" charset="-122"/>
              </a:rPr>
              <a:t> </a:t>
            </a:r>
            <a:br>
              <a:rPr lang="en-US" sz="6000" dirty="0" smtClean="0">
                <a:solidFill>
                  <a:srgbClr val="7030A0"/>
                </a:solidFill>
                <a:ea typeface="Arial Regular" pitchFamily="34" charset="-122"/>
              </a:rPr>
            </a:br>
            <a:r>
              <a:rPr lang="en-US" sz="3200" dirty="0" smtClean="0">
                <a:solidFill>
                  <a:schemeClr val="tx1"/>
                </a:solidFill>
                <a:ea typeface="Arial Regular" pitchFamily="34" charset="-122"/>
              </a:rPr>
              <a:t>(3 Tiết)</a:t>
            </a:r>
            <a:br>
              <a:rPr lang="en-US" sz="3200" dirty="0" smtClean="0">
                <a:solidFill>
                  <a:schemeClr val="tx1"/>
                </a:solidFill>
                <a:ea typeface="Arial Regular" pitchFamily="34" charset="-122"/>
              </a:rPr>
            </a:br>
            <a:r>
              <a:rPr lang="en-US" sz="6000" b="0" dirty="0" smtClean="0">
                <a:ea typeface="Arial Regular" pitchFamily="34" charset="-122"/>
              </a:rPr>
              <a:t/>
            </a:r>
            <a:br>
              <a:rPr lang="en-US" sz="6000" b="0" dirty="0" smtClean="0">
                <a:ea typeface="Arial Regular" pitchFamily="34" charset="-122"/>
              </a:rPr>
            </a:br>
            <a:r>
              <a:rPr lang="vi-VN" sz="6000" dirty="0" smtClean="0">
                <a:solidFill>
                  <a:srgbClr val="FF0000"/>
                </a:solidFill>
                <a:ea typeface="Arial Regular" pitchFamily="34" charset="-122"/>
              </a:rPr>
              <a:t>HỆ THẦN KINH</a:t>
            </a:r>
            <a:r>
              <a:rPr lang="en-US" sz="6000" dirty="0" smtClean="0">
                <a:solidFill>
                  <a:srgbClr val="FF0000"/>
                </a:solidFill>
                <a:ea typeface="Arial Regular" pitchFamily="34" charset="-122"/>
              </a:rPr>
              <a:t/>
            </a:r>
            <a:br>
              <a:rPr lang="en-US" sz="6000" dirty="0" smtClean="0">
                <a:solidFill>
                  <a:srgbClr val="FF0000"/>
                </a:solidFill>
                <a:ea typeface="Arial Regular" pitchFamily="34" charset="-122"/>
              </a:rPr>
            </a:br>
            <a:r>
              <a:rPr lang="vi-VN" sz="6000" dirty="0" smtClean="0">
                <a:solidFill>
                  <a:srgbClr val="FF0000"/>
                </a:solidFill>
                <a:ea typeface="Arial Regular" pitchFamily="34" charset="-122"/>
              </a:rPr>
              <a:t> </a:t>
            </a:r>
            <a:r>
              <a:rPr lang="en-US" sz="6000" dirty="0" smtClean="0">
                <a:solidFill>
                  <a:srgbClr val="FF0000"/>
                </a:solidFill>
                <a:ea typeface="Arial Regular" pitchFamily="34" charset="-122"/>
              </a:rPr>
              <a:t/>
            </a:r>
            <a:br>
              <a:rPr lang="en-US" sz="6000" dirty="0" smtClean="0">
                <a:solidFill>
                  <a:srgbClr val="FF0000"/>
                </a:solidFill>
                <a:ea typeface="Arial Regular" pitchFamily="34" charset="-122"/>
              </a:rPr>
            </a:br>
            <a:r>
              <a:rPr lang="vi-VN" sz="6000" dirty="0" smtClean="0">
                <a:solidFill>
                  <a:srgbClr val="FF0000"/>
                </a:solidFill>
                <a:ea typeface="Arial Regular" pitchFamily="34" charset="-122"/>
              </a:rPr>
              <a:t>VÀ CÁC GIÁC QUAN Ở NGƯỜI</a:t>
            </a:r>
            <a:endParaRPr lang="en-US" sz="6000" dirty="0">
              <a:solidFill>
                <a:srgbClr val="FF0000"/>
              </a:solidFill>
            </a:endParaRPr>
          </a:p>
        </p:txBody>
      </p:sp>
    </p:spTree>
    <p:extLst>
      <p:ext uri="{BB962C8B-B14F-4D97-AF65-F5344CB8AC3E}">
        <p14:creationId xmlns:p14="http://schemas.microsoft.com/office/powerpoint/2010/main" val="285306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66057" y="1343888"/>
            <a:ext cx="11074400" cy="2700528"/>
          </a:xfrm>
        </p:spPr>
        <p:txBody>
          <a:bodyPr vert="horz" lIns="91440" tIns="45720" rIns="91440" bIns="45720" rtlCol="0">
            <a:noAutofit/>
          </a:bodyPr>
          <a:lstStyle/>
          <a:p>
            <a:pPr marL="30480" marR="30480" algn="just">
              <a:lnSpc>
                <a:spcPct val="115000"/>
              </a:lnSpc>
            </a:pPr>
            <a:r>
              <a:rPr lang="en-US" sz="3200" b="1" dirty="0">
                <a:solidFill>
                  <a:srgbClr val="FF0000"/>
                </a:solidFill>
                <a:effectLst/>
                <a:latin typeface="Times New Roman" panose="02020603050405020304" pitchFamily="18" charset="0"/>
                <a:ea typeface="Times New Roman" panose="02020603050405020304" pitchFamily="18" charset="0"/>
              </a:rPr>
              <a:t>Câu </a:t>
            </a:r>
            <a:r>
              <a:rPr lang="en-US" sz="3200" b="1" dirty="0" smtClean="0">
                <a:solidFill>
                  <a:srgbClr val="FF0000"/>
                </a:solidFill>
                <a:effectLst/>
                <a:latin typeface="Times New Roman" panose="02020603050405020304" pitchFamily="18" charset="0"/>
                <a:ea typeface="Times New Roman" panose="02020603050405020304" pitchFamily="18" charset="0"/>
              </a:rPr>
              <a:t>3:</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a:solidFill>
                  <a:schemeClr val="tx1"/>
                </a:solidFill>
                <a:effectLst/>
                <a:latin typeface="Times New Roman" panose="02020603050405020304" pitchFamily="18" charset="0"/>
                <a:ea typeface="Times New Roman" panose="02020603050405020304" pitchFamily="18" charset="0"/>
              </a:rPr>
              <a:t>Tại sao phải tránh tiếp xúc với nơi có tiếng ồn mạnh hoặc tiếng động mạnh thường xuyên?</a:t>
            </a:r>
          </a:p>
          <a:p>
            <a:pPr marL="30480" marR="30480" algn="just">
              <a:lnSpc>
                <a:spcPct val="115000"/>
              </a:lnSpc>
            </a:pPr>
            <a:r>
              <a:rPr lang="en-US" sz="3200" b="1" dirty="0">
                <a:solidFill>
                  <a:srgbClr val="1F2C8F"/>
                </a:solidFill>
                <a:effectLst/>
                <a:latin typeface="Times New Roman" panose="02020603050405020304" pitchFamily="18" charset="0"/>
                <a:ea typeface="Times New Roman" panose="02020603050405020304" pitchFamily="18" charset="0"/>
              </a:rPr>
              <a:t>A. </a:t>
            </a:r>
            <a:r>
              <a:rPr lang="en-US" sz="3200" b="1" dirty="0" err="1">
                <a:solidFill>
                  <a:srgbClr val="1F2C8F"/>
                </a:solidFill>
                <a:effectLst/>
                <a:latin typeface="Times New Roman" panose="02020603050405020304" pitchFamily="18" charset="0"/>
                <a:ea typeface="Times New Roman" panose="02020603050405020304" pitchFamily="18" charset="0"/>
              </a:rPr>
              <a:t>Vì</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làm</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thủng</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màng</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nhĩ</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dẫn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đến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nghe</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không</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rõ</a:t>
            </a:r>
            <a:r>
              <a:rPr lang="en-US" sz="3200" b="1"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3200" b="1" dirty="0">
                <a:solidFill>
                  <a:srgbClr val="1F2C8F"/>
                </a:solidFill>
                <a:effectLst/>
                <a:latin typeface="Times New Roman" panose="02020603050405020304" pitchFamily="18" charset="0"/>
                <a:ea typeface="Times New Roman" panose="02020603050405020304" pitchFamily="18" charset="0"/>
              </a:rPr>
              <a:t>B. </a:t>
            </a:r>
            <a:r>
              <a:rPr lang="en-US" sz="3200" b="1" dirty="0" err="1">
                <a:solidFill>
                  <a:srgbClr val="1F2C8F"/>
                </a:solidFill>
                <a:effectLst/>
                <a:latin typeface="Times New Roman" panose="02020603050405020304" pitchFamily="18" charset="0"/>
                <a:ea typeface="Times New Roman" panose="02020603050405020304" pitchFamily="18" charset="0"/>
              </a:rPr>
              <a:t>Vì</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dễ</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dẫn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đến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viêm</a:t>
            </a:r>
            <a:r>
              <a:rPr lang="en-US" sz="3200" b="1" dirty="0">
                <a:solidFill>
                  <a:srgbClr val="1F2C8F"/>
                </a:solidFill>
                <a:effectLst/>
                <a:latin typeface="Times New Roman" panose="02020603050405020304" pitchFamily="18" charset="0"/>
                <a:ea typeface="Times New Roman" panose="02020603050405020304" pitchFamily="18" charset="0"/>
              </a:rPr>
              <a:t> tai </a:t>
            </a:r>
            <a:r>
              <a:rPr lang="en-US" sz="3200" b="1" dirty="0" err="1">
                <a:solidFill>
                  <a:srgbClr val="1F2C8F"/>
                </a:solidFill>
                <a:effectLst/>
                <a:latin typeface="Times New Roman" panose="02020603050405020304" pitchFamily="18" charset="0"/>
                <a:ea typeface="Times New Roman" panose="02020603050405020304" pitchFamily="18" charset="0"/>
              </a:rPr>
              <a:t>dẫn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đến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nghe</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không</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rõ</a:t>
            </a:r>
            <a:r>
              <a:rPr lang="en-US" sz="3200" b="1"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3200" b="1" dirty="0">
                <a:solidFill>
                  <a:srgbClr val="1F2C8F"/>
                </a:solidFill>
                <a:effectLst/>
                <a:latin typeface="Times New Roman" panose="02020603050405020304" pitchFamily="18" charset="0"/>
                <a:ea typeface="Times New Roman" panose="02020603050405020304" pitchFamily="18" charset="0"/>
              </a:rPr>
              <a:t>C. </a:t>
            </a:r>
            <a:r>
              <a:rPr lang="en-US" sz="3200" b="1" dirty="0" err="1">
                <a:solidFill>
                  <a:srgbClr val="1F2C8F"/>
                </a:solidFill>
                <a:effectLst/>
                <a:latin typeface="Times New Roman" panose="02020603050405020304" pitchFamily="18" charset="0"/>
                <a:ea typeface="Times New Roman" panose="02020603050405020304" pitchFamily="18" charset="0"/>
              </a:rPr>
              <a:t>Vì</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làm</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giảm</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tính</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đàn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hổi</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của</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màng</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nhĩ</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dẫn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đến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nghe</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không</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rõ</a:t>
            </a:r>
            <a:r>
              <a:rPr lang="en-US" sz="3200" b="1"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3200" b="1" dirty="0">
                <a:solidFill>
                  <a:srgbClr val="1F2C8F"/>
                </a:solidFill>
                <a:effectLst/>
                <a:latin typeface="Times New Roman" panose="02020603050405020304" pitchFamily="18" charset="0"/>
                <a:ea typeface="Times New Roman" panose="02020603050405020304" pitchFamily="18" charset="0"/>
              </a:rPr>
              <a:t>D. </a:t>
            </a:r>
            <a:r>
              <a:rPr lang="en-US" sz="3200" b="1" dirty="0" err="1">
                <a:solidFill>
                  <a:srgbClr val="1F2C8F"/>
                </a:solidFill>
                <a:effectLst/>
                <a:latin typeface="Times New Roman" panose="02020603050405020304" pitchFamily="18" charset="0"/>
                <a:ea typeface="Times New Roman" panose="02020603050405020304" pitchFamily="18" charset="0"/>
              </a:rPr>
              <a:t>Vì</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làm</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thủng</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màng</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nhĩ</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dẫn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đến</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bị</a:t>
            </a:r>
            <a:r>
              <a:rPr lang="en-US" sz="3200" b="1" dirty="0">
                <a:solidFill>
                  <a:srgbClr val="1F2C8F"/>
                </a:solidFill>
                <a:effectLst/>
                <a:latin typeface="Times New Roman" panose="02020603050405020304" pitchFamily="18" charset="0"/>
                <a:ea typeface="Times New Roman" panose="02020603050405020304" pitchFamily="18" charset="0"/>
              </a:rPr>
              <a:t> </a:t>
            </a:r>
            <a:r>
              <a:rPr lang="en-US" sz="3200" b="1" dirty="0" err="1">
                <a:solidFill>
                  <a:srgbClr val="1F2C8F"/>
                </a:solidFill>
                <a:effectLst/>
                <a:latin typeface="Times New Roman" panose="02020603050405020304" pitchFamily="18" charset="0"/>
                <a:ea typeface="Times New Roman" panose="02020603050405020304" pitchFamily="18" charset="0"/>
              </a:rPr>
              <a:t>điếc</a:t>
            </a:r>
            <a:r>
              <a:rPr lang="en-US" sz="3200" b="1"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 xmlns:a16="http://schemas.microsoft.com/office/drawing/2014/main" id="{0D512463-4B33-0524-2D38-8D615F29A371}"/>
              </a:ext>
            </a:extLst>
          </p:cNvPr>
          <p:cNvSpPr/>
          <p:nvPr/>
        </p:nvSpPr>
        <p:spPr>
          <a:xfrm>
            <a:off x="508817" y="2555631"/>
            <a:ext cx="604684" cy="6916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Tree>
    <p:extLst>
      <p:ext uri="{BB962C8B-B14F-4D97-AF65-F5344CB8AC3E}">
        <p14:creationId xmlns:p14="http://schemas.microsoft.com/office/powerpoint/2010/main" val="238720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51543" y="1234294"/>
            <a:ext cx="11074400" cy="2700528"/>
          </a:xfrm>
        </p:spPr>
        <p:txBody>
          <a:bodyPr vert="horz" lIns="91440" tIns="45720" rIns="91440" bIns="45720" rtlCol="0">
            <a:noAutofit/>
          </a:bodyPr>
          <a:lstStyle/>
          <a:p>
            <a:pPr marR="0" algn="just" rtl="0"/>
            <a:r>
              <a:rPr lang="en-US" sz="3200" b="1" i="0" u="none" strike="noStrike" baseline="0" dirty="0">
                <a:solidFill>
                  <a:srgbClr val="FF0000"/>
                </a:solidFill>
                <a:latin typeface="Times New Roman" panose="02020603050405020304" pitchFamily="18" charset="0"/>
              </a:rPr>
              <a:t>Câu </a:t>
            </a:r>
            <a:r>
              <a:rPr lang="en-US" sz="3200" b="1" i="0" u="none" strike="noStrike" baseline="0" dirty="0" smtClean="0">
                <a:solidFill>
                  <a:srgbClr val="FF0000"/>
                </a:solidFill>
                <a:latin typeface="Times New Roman" panose="02020603050405020304" pitchFamily="18" charset="0"/>
              </a:rPr>
              <a:t>4: </a:t>
            </a:r>
            <a:r>
              <a:rPr lang="en-US" sz="3200" b="1" i="0" u="none" strike="noStrike" baseline="0" dirty="0">
                <a:solidFill>
                  <a:schemeClr val="tx1"/>
                </a:solidFill>
                <a:latin typeface="Times New Roman" panose="02020603050405020304" pitchFamily="18" charset="0"/>
              </a:rPr>
              <a:t>Hãy kể tên một chất gây hại cho hệ thần kinh mà em biết, nêu tác hại của chúng.</a:t>
            </a:r>
          </a:p>
        </p:txBody>
      </p:sp>
      <p:sp>
        <p:nvSpPr>
          <p:cNvPr id="3" name="Rectangle: Rounded Corners 2">
            <a:extLst>
              <a:ext uri="{FF2B5EF4-FFF2-40B4-BE49-F238E27FC236}">
                <a16:creationId xmlns="" xmlns:a16="http://schemas.microsoft.com/office/drawing/2014/main" id="{583985EC-172D-02D6-0E05-A8C61D10809B}"/>
              </a:ext>
            </a:extLst>
          </p:cNvPr>
          <p:cNvSpPr/>
          <p:nvPr/>
        </p:nvSpPr>
        <p:spPr>
          <a:xfrm>
            <a:off x="551541" y="2625590"/>
            <a:ext cx="11261915" cy="240398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254000" algn="just">
              <a:lnSpc>
                <a:spcPct val="115000"/>
              </a:lnSpc>
              <a:spcAft>
                <a:spcPts val="600"/>
              </a:spcAft>
            </a:pP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Những</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chất</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là</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chấy</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gây</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nghiện</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chất</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ma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túy</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chất</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làm</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suy</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giảm</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chức</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của</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hệ</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thần</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kinh</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a:t>
            </a:r>
          </a:p>
          <a:p>
            <a:pPr indent="254000" algn="just">
              <a:lnSpc>
                <a:spcPct val="115000"/>
              </a:lnSpc>
              <a:spcAft>
                <a:spcPts val="600"/>
              </a:spcAft>
            </a:pP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Tác</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hại</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gây</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nghiện</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và</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ảo</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giác</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với</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hệ</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thần</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kinh</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giảm</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sút</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sức</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khỏe</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không</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làm</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chủ</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được</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solidFill>
                  <a:srgbClr val="FDFBF6"/>
                </a:solidFill>
                <a:latin typeface="Times New Roman" panose="02020603050405020304" pitchFamily="18" charset="0"/>
                <a:ea typeface="Segoe UI" panose="020B0502040204020203" pitchFamily="34" charset="0"/>
                <a:cs typeface="Times New Roman" panose="02020603050405020304" pitchFamily="18" charset="0"/>
              </a:rPr>
              <a:t>hành</a:t>
            </a:r>
            <a:r>
              <a:rPr lang="en-US" sz="3200" b="1" dirty="0">
                <a:solidFill>
                  <a:srgbClr val="FDFBF6"/>
                </a:solidFill>
                <a:latin typeface="Times New Roman" panose="02020603050405020304" pitchFamily="18" charset="0"/>
                <a:ea typeface="Segoe UI" panose="020B0502040204020203" pitchFamily="34" charset="0"/>
                <a:cs typeface="Times New Roman" panose="02020603050405020304" pitchFamily="18" charset="0"/>
              </a:rPr>
              <a:t> vi…</a:t>
            </a:r>
          </a:p>
          <a:p>
            <a:pPr algn="ctr"/>
            <a:endParaRPr lang="en-US" sz="2800" b="1" dirty="0">
              <a:solidFill>
                <a:srgbClr val="FDFBF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3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FF0000"/>
                </a:solidFill>
                <a:ea typeface="Arial Regular" pitchFamily="34" charset="-122"/>
              </a:rPr>
              <a:t>VẬN DỤNG</a:t>
            </a:r>
            <a:r>
              <a:rPr lang="en-US" sz="6000" dirty="0">
                <a:solidFill>
                  <a:srgbClr val="FF0000"/>
                </a:solidFill>
                <a:ea typeface="Arial Regular" pitchFamily="34" charset="-122"/>
              </a:rPr>
              <a:t/>
            </a:r>
            <a:br>
              <a:rPr lang="en-US" sz="6000" dirty="0">
                <a:solidFill>
                  <a:srgbClr val="FF0000"/>
                </a:solidFill>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5194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215" y="862113"/>
            <a:ext cx="11489118" cy="1224951"/>
          </a:xfrm>
          <a:prstGeom prst="rect">
            <a:avLst/>
          </a:prstGeom>
        </p:spPr>
        <p:txBody>
          <a:bodyPr wrap="square">
            <a:spAutoFit/>
          </a:bodyPr>
          <a:lstStyle/>
          <a:p>
            <a:pPr marL="514350" indent="-514350" algn="just">
              <a:lnSpc>
                <a:spcPct val="115000"/>
              </a:lnSpc>
              <a:spcAft>
                <a:spcPts val="1000"/>
              </a:spcAft>
              <a:buAutoNum type="arabicPeriod"/>
            </a:pPr>
            <a:r>
              <a:rPr lang="en-US" sz="3200" b="1" dirty="0" smtClean="0">
                <a:latin typeface="Times New Roman" panose="02020603050405020304" pitchFamily="18" charset="0"/>
                <a:ea typeface="Times New Roman" panose="02020603050405020304" pitchFamily="18" charset="0"/>
              </a:rPr>
              <a:t>Dựa vào thông tin đã học, em hãy nêu cách phòng chống bệnh viêm tai giữa , ù tai để bảo vệ bản thân và gia đình.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2" y="2309446"/>
            <a:ext cx="2930770" cy="393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55" y="2321169"/>
            <a:ext cx="3294184" cy="393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554" y="2321169"/>
            <a:ext cx="3786554" cy="392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0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215" y="236188"/>
            <a:ext cx="11489118" cy="6449971"/>
          </a:xfrm>
          <a:prstGeom prst="rect">
            <a:avLst/>
          </a:prstGeom>
        </p:spPr>
        <p:txBody>
          <a:bodyPr wrap="square">
            <a:spAutoFit/>
          </a:bodyPr>
          <a:lstStyle/>
          <a:p>
            <a:pPr marL="514350" indent="-514350">
              <a:lnSpc>
                <a:spcPct val="115000"/>
              </a:lnSpc>
              <a:spcAft>
                <a:spcPts val="1000"/>
              </a:spcAft>
              <a:buFontTx/>
              <a:buAutoNum type="arabicPeriod"/>
            </a:pPr>
            <a:r>
              <a:rPr lang="vi-VN" sz="3200" dirty="0" smtClean="0">
                <a:solidFill>
                  <a:srgbClr val="333333"/>
                </a:solidFill>
              </a:rPr>
              <a:t> </a:t>
            </a:r>
            <a:r>
              <a:rPr lang="vi-VN" sz="3200" b="1" dirty="0">
                <a:solidFill>
                  <a:srgbClr val="FF0000"/>
                </a:solidFill>
              </a:rPr>
              <a:t>Cách phòng chống bệnh viêm tai giữa:</a:t>
            </a:r>
            <a:br>
              <a:rPr lang="vi-VN" sz="3200" b="1" dirty="0">
                <a:solidFill>
                  <a:srgbClr val="FF0000"/>
                </a:solidFill>
              </a:rPr>
            </a:br>
            <a:r>
              <a:rPr lang="vi-VN" sz="3200" dirty="0">
                <a:solidFill>
                  <a:srgbClr val="333333"/>
                </a:solidFill>
              </a:rPr>
              <a:t>- Thực hiện vệ sinh tai đúng cách; tránh dùng vật nhọn, sắc để ngoáy hay lấy ráy tai.</a:t>
            </a:r>
            <a:r>
              <a:rPr lang="vi-VN" sz="3200" dirty="0"/>
              <a:t/>
            </a:r>
            <a:br>
              <a:rPr lang="vi-VN" sz="3200" dirty="0"/>
            </a:br>
            <a:r>
              <a:rPr lang="vi-VN" sz="3200" dirty="0">
                <a:solidFill>
                  <a:srgbClr val="333333"/>
                </a:solidFill>
              </a:rPr>
              <a:t>- Tránh để nước vào tai khi tắm, gội hoặc khi đi bơi.</a:t>
            </a:r>
            <a:r>
              <a:rPr lang="vi-VN" sz="3200" dirty="0"/>
              <a:t/>
            </a:r>
            <a:br>
              <a:rPr lang="vi-VN" sz="3200" dirty="0"/>
            </a:br>
            <a:r>
              <a:rPr lang="vi-VN" sz="3200" dirty="0">
                <a:solidFill>
                  <a:srgbClr val="333333"/>
                </a:solidFill>
              </a:rPr>
              <a:t>- Điều trị sớm và triệt để các bệnh lí về tai, mũi, họng</a:t>
            </a:r>
            <a:r>
              <a:rPr lang="vi-VN" sz="3200" dirty="0" smtClean="0">
                <a:solidFill>
                  <a:srgbClr val="333333"/>
                </a:solidFill>
              </a:rPr>
              <a:t>.</a:t>
            </a:r>
            <a:endParaRPr lang="en-US" sz="3200" dirty="0" smtClean="0"/>
          </a:p>
          <a:p>
            <a:pPr marL="514350" indent="-514350">
              <a:lnSpc>
                <a:spcPct val="115000"/>
              </a:lnSpc>
              <a:spcAft>
                <a:spcPts val="1000"/>
              </a:spcAft>
              <a:buFontTx/>
              <a:buAutoNum type="arabicPeriod"/>
            </a:pPr>
            <a:r>
              <a:rPr lang="vi-VN" sz="3200" dirty="0" smtClean="0">
                <a:solidFill>
                  <a:srgbClr val="333333"/>
                </a:solidFill>
                <a:latin typeface="Times New Roman"/>
              </a:rPr>
              <a:t> </a:t>
            </a:r>
            <a:r>
              <a:rPr lang="vi-VN" sz="3200" b="1" dirty="0">
                <a:solidFill>
                  <a:srgbClr val="FF0000"/>
                </a:solidFill>
              </a:rPr>
              <a:t>Cách phòng chống bệnh ù tai:</a:t>
            </a:r>
            <a:br>
              <a:rPr lang="vi-VN" sz="3200" b="1" dirty="0">
                <a:solidFill>
                  <a:srgbClr val="FF0000"/>
                </a:solidFill>
              </a:rPr>
            </a:br>
            <a:r>
              <a:rPr lang="vi-VN" sz="3200" dirty="0">
                <a:solidFill>
                  <a:srgbClr val="333333"/>
                </a:solidFill>
              </a:rPr>
              <a:t>- Hạn chế tiếp xúc với âm thanh có cường độ </a:t>
            </a:r>
            <a:r>
              <a:rPr lang="vi-VN" sz="3200" dirty="0" smtClean="0">
                <a:solidFill>
                  <a:srgbClr val="333333"/>
                </a:solidFill>
              </a:rPr>
              <a:t>cao.</a:t>
            </a:r>
            <a:r>
              <a:rPr lang="vi-VN" sz="3200" dirty="0"/>
              <a:t/>
            </a:r>
            <a:br>
              <a:rPr lang="vi-VN" sz="3200" dirty="0"/>
            </a:br>
            <a:r>
              <a:rPr lang="vi-VN" sz="3200" dirty="0">
                <a:solidFill>
                  <a:srgbClr val="333333"/>
                </a:solidFill>
              </a:rPr>
              <a:t>- Bảo vệ tai, tránh để cho các dị vật rơi vào tai.</a:t>
            </a:r>
            <a:r>
              <a:rPr lang="vi-VN" sz="3200" dirty="0"/>
              <a:t/>
            </a:r>
            <a:br>
              <a:rPr lang="vi-VN" sz="3200" dirty="0"/>
            </a:br>
            <a:r>
              <a:rPr lang="vi-VN" sz="3200" dirty="0">
                <a:solidFill>
                  <a:srgbClr val="333333"/>
                </a:solidFill>
              </a:rPr>
              <a:t>- </a:t>
            </a:r>
            <a:r>
              <a:rPr lang="en-US" sz="3200" dirty="0">
                <a:solidFill>
                  <a:srgbClr val="333333"/>
                </a:solidFill>
              </a:rPr>
              <a:t>V</a:t>
            </a:r>
            <a:r>
              <a:rPr lang="vi-VN" sz="3200" dirty="0" smtClean="0">
                <a:solidFill>
                  <a:srgbClr val="333333"/>
                </a:solidFill>
              </a:rPr>
              <a:t>ệ </a:t>
            </a:r>
            <a:r>
              <a:rPr lang="vi-VN" sz="3200" dirty="0">
                <a:solidFill>
                  <a:srgbClr val="333333"/>
                </a:solidFill>
              </a:rPr>
              <a:t>sinh tai đúng cách; tránh dùng vật </a:t>
            </a:r>
            <a:r>
              <a:rPr lang="vi-VN" sz="3200" dirty="0" smtClean="0">
                <a:solidFill>
                  <a:srgbClr val="333333"/>
                </a:solidFill>
              </a:rPr>
              <a:t>nhọn</a:t>
            </a:r>
            <a:r>
              <a:rPr lang="en-US" sz="3200" dirty="0" smtClean="0">
                <a:solidFill>
                  <a:srgbClr val="333333"/>
                </a:solidFill>
              </a:rPr>
              <a:t> </a:t>
            </a:r>
            <a:r>
              <a:rPr lang="vi-VN" sz="3200" dirty="0" smtClean="0">
                <a:solidFill>
                  <a:srgbClr val="333333"/>
                </a:solidFill>
              </a:rPr>
              <a:t>để </a:t>
            </a:r>
            <a:r>
              <a:rPr lang="vi-VN" sz="3200" dirty="0">
                <a:solidFill>
                  <a:srgbClr val="333333"/>
                </a:solidFill>
              </a:rPr>
              <a:t>ngoáy </a:t>
            </a:r>
            <a:r>
              <a:rPr lang="vi-VN" sz="3200" dirty="0" smtClean="0">
                <a:solidFill>
                  <a:srgbClr val="333333"/>
                </a:solidFill>
              </a:rPr>
              <a:t>tai</a:t>
            </a:r>
            <a:r>
              <a:rPr lang="vi-VN" sz="3200" dirty="0">
                <a:solidFill>
                  <a:srgbClr val="333333"/>
                </a:solidFill>
              </a:rPr>
              <a:t>.</a:t>
            </a:r>
            <a:r>
              <a:rPr lang="vi-VN" sz="3200" dirty="0"/>
              <a:t/>
            </a:r>
            <a:br>
              <a:rPr lang="vi-VN" sz="3200" dirty="0"/>
            </a:br>
            <a:r>
              <a:rPr lang="vi-VN" sz="3200" dirty="0">
                <a:solidFill>
                  <a:srgbClr val="333333"/>
                </a:solidFill>
              </a:rPr>
              <a:t>- Tập thể dục thường xuyên, ăn uống đúng cách để giữ cho mạch máu luôn khỏe mạnh nhằm ngăn ngừa chứng ù </a:t>
            </a:r>
            <a:r>
              <a:rPr lang="vi-VN" sz="3200" dirty="0" smtClean="0">
                <a:solidFill>
                  <a:srgbClr val="333333"/>
                </a:solidFill>
              </a:rPr>
              <a:t>tai.</a:t>
            </a:r>
            <a:endParaRPr lang="en-US" sz="3200" b="1" dirty="0" smtClean="0">
              <a:solidFill>
                <a:prstClr val="black"/>
              </a:solidFill>
              <a:ea typeface="Times New Roman" panose="02020603050405020304" pitchFamily="18" charset="0"/>
            </a:endParaRPr>
          </a:p>
        </p:txBody>
      </p:sp>
    </p:spTree>
    <p:extLst>
      <p:ext uri="{BB962C8B-B14F-4D97-AF65-F5344CB8AC3E}">
        <p14:creationId xmlns:p14="http://schemas.microsoft.com/office/powerpoint/2010/main" val="40601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xmlns="" id="{12334204-BA01-DA6F-74B1-58ACAAB3DF1D}"/>
              </a:ext>
            </a:extLst>
          </p:cNvPr>
          <p:cNvSpPr/>
          <p:nvPr/>
        </p:nvSpPr>
        <p:spPr>
          <a:xfrm>
            <a:off x="1524000" y="857250"/>
            <a:ext cx="9144000" cy="5143500"/>
          </a:xfrm>
          <a:prstGeom prst="rect">
            <a:avLst/>
          </a:prstGeom>
          <a:blipFill rotWithShape="1">
            <a:blip r:embed="rId3" cstate="screen"/>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32" name="矩形 31">
            <a:extLst>
              <a:ext uri="{FF2B5EF4-FFF2-40B4-BE49-F238E27FC236}">
                <a16:creationId xmlns:a16="http://schemas.microsoft.com/office/drawing/2014/main" xmlns="" id="{8F5840B7-8585-AE71-43C8-22EAEB1D4F3E}"/>
              </a:ext>
            </a:extLst>
          </p:cNvPr>
          <p:cNvSpPr/>
          <p:nvPr/>
        </p:nvSpPr>
        <p:spPr>
          <a:xfrm>
            <a:off x="515817" y="488950"/>
            <a:ext cx="10152185" cy="55118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30" name="圆: 空心 29">
            <a:extLst>
              <a:ext uri="{FF2B5EF4-FFF2-40B4-BE49-F238E27FC236}">
                <a16:creationId xmlns:a16="http://schemas.microsoft.com/office/drawing/2014/main" xmlns="" id="{D97A97AF-99C7-CD76-C042-860F7A0C6143}"/>
              </a:ext>
            </a:extLst>
          </p:cNvPr>
          <p:cNvSpPr/>
          <p:nvPr/>
        </p:nvSpPr>
        <p:spPr>
          <a:xfrm>
            <a:off x="-1359094" y="1210857"/>
            <a:ext cx="7316081" cy="7316081"/>
          </a:xfrm>
          <a:prstGeom prst="donut">
            <a:avLst>
              <a:gd name="adj" fmla="val 7183"/>
            </a:avLst>
          </a:prstGeom>
          <a:gradFill>
            <a:gsLst>
              <a:gs pos="53000">
                <a:srgbClr val="FEA361"/>
              </a:gs>
              <a:gs pos="97000">
                <a:srgbClr val="D82761"/>
              </a:gs>
            </a:gsLst>
            <a:path path="circle">
              <a:fillToRect l="50000" t="50000" r="50000" b="50000"/>
            </a:path>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black"/>
              </a:solidFill>
              <a:cs typeface="+mn-ea"/>
              <a:sym typeface="+mn-lt"/>
            </a:endParaRPr>
          </a:p>
        </p:txBody>
      </p:sp>
      <p:sp>
        <p:nvSpPr>
          <p:cNvPr id="4" name="椭圆 3">
            <a:extLst>
              <a:ext uri="{FF2B5EF4-FFF2-40B4-BE49-F238E27FC236}">
                <a16:creationId xmlns:a16="http://schemas.microsoft.com/office/drawing/2014/main" xmlns="" id="{C3427BAB-6233-BA83-8C73-FC5488426E6A}"/>
              </a:ext>
            </a:extLst>
          </p:cNvPr>
          <p:cNvSpPr/>
          <p:nvPr/>
        </p:nvSpPr>
        <p:spPr>
          <a:xfrm>
            <a:off x="161298" y="2868996"/>
            <a:ext cx="4295484" cy="4295484"/>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5" name="椭圆 4">
            <a:extLst>
              <a:ext uri="{FF2B5EF4-FFF2-40B4-BE49-F238E27FC236}">
                <a16:creationId xmlns:a16="http://schemas.microsoft.com/office/drawing/2014/main" xmlns="" id="{66BDBA20-307E-DC63-1D6D-CB2B469E9A95}"/>
              </a:ext>
            </a:extLst>
          </p:cNvPr>
          <p:cNvSpPr/>
          <p:nvPr/>
        </p:nvSpPr>
        <p:spPr>
          <a:xfrm>
            <a:off x="-158454" y="2565206"/>
            <a:ext cx="4946515" cy="4946514"/>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6" name="椭圆 5">
            <a:extLst>
              <a:ext uri="{FF2B5EF4-FFF2-40B4-BE49-F238E27FC236}">
                <a16:creationId xmlns:a16="http://schemas.microsoft.com/office/drawing/2014/main" xmlns="" id="{83A0DCD9-E302-5DD2-5E83-E147BE898E49}"/>
              </a:ext>
            </a:extLst>
          </p:cNvPr>
          <p:cNvSpPr/>
          <p:nvPr/>
        </p:nvSpPr>
        <p:spPr>
          <a:xfrm>
            <a:off x="-545482" y="2156456"/>
            <a:ext cx="5720571" cy="5720571"/>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8" name="椭圆 7">
            <a:extLst>
              <a:ext uri="{FF2B5EF4-FFF2-40B4-BE49-F238E27FC236}">
                <a16:creationId xmlns:a16="http://schemas.microsoft.com/office/drawing/2014/main" xmlns="" id="{42E3FB06-3B8E-1C42-B8F7-5DBF877514B4}"/>
              </a:ext>
            </a:extLst>
          </p:cNvPr>
          <p:cNvSpPr/>
          <p:nvPr/>
        </p:nvSpPr>
        <p:spPr>
          <a:xfrm>
            <a:off x="2678115" y="1404938"/>
            <a:ext cx="477837" cy="476250"/>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9" name="椭圆 8">
            <a:extLst>
              <a:ext uri="{FF2B5EF4-FFF2-40B4-BE49-F238E27FC236}">
                <a16:creationId xmlns:a16="http://schemas.microsoft.com/office/drawing/2014/main" xmlns="" id="{78AFC591-1FAC-1096-AE78-DE925BF0ACA4}"/>
              </a:ext>
            </a:extLst>
          </p:cNvPr>
          <p:cNvSpPr/>
          <p:nvPr/>
        </p:nvSpPr>
        <p:spPr>
          <a:xfrm rot="16591078">
            <a:off x="3600450" y="2825751"/>
            <a:ext cx="325438" cy="325439"/>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0" name="椭圆 9">
            <a:extLst>
              <a:ext uri="{FF2B5EF4-FFF2-40B4-BE49-F238E27FC236}">
                <a16:creationId xmlns:a16="http://schemas.microsoft.com/office/drawing/2014/main" xmlns="" id="{1DC45799-D4D6-DB6B-B05D-FF3164A316E5}"/>
              </a:ext>
            </a:extLst>
          </p:cNvPr>
          <p:cNvSpPr/>
          <p:nvPr/>
        </p:nvSpPr>
        <p:spPr>
          <a:xfrm rot="16591078">
            <a:off x="5214144" y="3355182"/>
            <a:ext cx="146050" cy="147639"/>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1" name="椭圆 10">
            <a:extLst>
              <a:ext uri="{FF2B5EF4-FFF2-40B4-BE49-F238E27FC236}">
                <a16:creationId xmlns:a16="http://schemas.microsoft.com/office/drawing/2014/main" xmlns="" id="{A12E1B52-F724-C296-22E6-F1D8D2947F1C}"/>
              </a:ext>
            </a:extLst>
          </p:cNvPr>
          <p:cNvSpPr/>
          <p:nvPr/>
        </p:nvSpPr>
        <p:spPr>
          <a:xfrm rot="16591078">
            <a:off x="4641057" y="5349083"/>
            <a:ext cx="195262" cy="193675"/>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2" name="椭圆 11">
            <a:extLst>
              <a:ext uri="{FF2B5EF4-FFF2-40B4-BE49-F238E27FC236}">
                <a16:creationId xmlns:a16="http://schemas.microsoft.com/office/drawing/2014/main" xmlns="" id="{27383921-EA01-4CA0-87D7-554AC2414158}"/>
              </a:ext>
            </a:extLst>
          </p:cNvPr>
          <p:cNvSpPr/>
          <p:nvPr/>
        </p:nvSpPr>
        <p:spPr>
          <a:xfrm>
            <a:off x="5476877" y="4633916"/>
            <a:ext cx="377825" cy="377825"/>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4" name="椭圆 13">
            <a:extLst>
              <a:ext uri="{FF2B5EF4-FFF2-40B4-BE49-F238E27FC236}">
                <a16:creationId xmlns:a16="http://schemas.microsoft.com/office/drawing/2014/main" xmlns="" id="{C8897BCA-2C3F-9473-4973-51EF31C5837F}"/>
              </a:ext>
            </a:extLst>
          </p:cNvPr>
          <p:cNvSpPr/>
          <p:nvPr/>
        </p:nvSpPr>
        <p:spPr>
          <a:xfrm>
            <a:off x="8937585" y="264805"/>
            <a:ext cx="1482251" cy="1482250"/>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9" name="椭圆 18">
            <a:extLst>
              <a:ext uri="{FF2B5EF4-FFF2-40B4-BE49-F238E27FC236}">
                <a16:creationId xmlns:a16="http://schemas.microsoft.com/office/drawing/2014/main" xmlns="" id="{71ACBEFD-A064-C436-6912-1B047DEB8676}"/>
              </a:ext>
            </a:extLst>
          </p:cNvPr>
          <p:cNvSpPr/>
          <p:nvPr/>
        </p:nvSpPr>
        <p:spPr>
          <a:xfrm rot="9216396">
            <a:off x="4851607" y="1170744"/>
            <a:ext cx="842380" cy="842380"/>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29" name="椭圆 28">
            <a:extLst>
              <a:ext uri="{FF2B5EF4-FFF2-40B4-BE49-F238E27FC236}">
                <a16:creationId xmlns:a16="http://schemas.microsoft.com/office/drawing/2014/main" xmlns="" id="{E2456A7F-6EEA-B57D-F31A-EE434D18B82F}"/>
              </a:ext>
            </a:extLst>
          </p:cNvPr>
          <p:cNvSpPr/>
          <p:nvPr/>
        </p:nvSpPr>
        <p:spPr>
          <a:xfrm rot="16374775">
            <a:off x="10430126" y="5732494"/>
            <a:ext cx="415465" cy="415465"/>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42" name="标题 1">
            <a:extLst>
              <a:ext uri="{FF2B5EF4-FFF2-40B4-BE49-F238E27FC236}">
                <a16:creationId xmlns:a16="http://schemas.microsoft.com/office/drawing/2014/main" xmlns="" id="{05C2D2BA-B2FC-BE42-6255-C7702D6B549F}"/>
              </a:ext>
            </a:extLst>
          </p:cNvPr>
          <p:cNvSpPr txBox="1">
            <a:spLocks/>
          </p:cNvSpPr>
          <p:nvPr/>
        </p:nvSpPr>
        <p:spPr>
          <a:xfrm>
            <a:off x="5854701" y="4144963"/>
            <a:ext cx="4483099" cy="677862"/>
          </a:xfrm>
          <a:prstGeom prst="rect">
            <a:avLst/>
          </a:prstGeom>
        </p:spPr>
        <p:txBody>
          <a:bodyPr lIns="68580" tIns="34290" rIns="68580" bIns="3429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zh-CN" b="1" spc="450" dirty="0" smtClean="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rPr>
              <a:t>CHÚC CÁC EM HỌC TỐT!</a:t>
            </a:r>
            <a:endParaRPr lang="zh-CN" altLang="en-US" b="1" spc="450"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endParaRPr>
          </a:p>
        </p:txBody>
      </p:sp>
      <p:pic>
        <p:nvPicPr>
          <p:cNvPr id="56351" name="Picture 42">
            <a:extLst>
              <a:ext uri="{FF2B5EF4-FFF2-40B4-BE49-F238E27FC236}">
                <a16:creationId xmlns:a16="http://schemas.microsoft.com/office/drawing/2014/main" xmlns="" id="{B7A71CE1-629A-9688-21EA-9D6E79387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6690" y="488950"/>
            <a:ext cx="116363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2" name="Picture 43">
            <a:extLst>
              <a:ext uri="{FF2B5EF4-FFF2-40B4-BE49-F238E27FC236}">
                <a16:creationId xmlns:a16="http://schemas.microsoft.com/office/drawing/2014/main" xmlns="" id="{0249D2E1-584B-33E8-CDF6-C9939A59B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727450"/>
            <a:ext cx="2528888"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3" name="Picture 44">
            <a:extLst>
              <a:ext uri="{FF2B5EF4-FFF2-40B4-BE49-F238E27FC236}">
                <a16:creationId xmlns:a16="http://schemas.microsoft.com/office/drawing/2014/main" xmlns="" id="{E51B7077-6D40-811A-F42A-80AD933DA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5149" y="4813300"/>
            <a:ext cx="908051"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4" name="Picture 45">
            <a:extLst>
              <a:ext uri="{FF2B5EF4-FFF2-40B4-BE49-F238E27FC236}">
                <a16:creationId xmlns:a16="http://schemas.microsoft.com/office/drawing/2014/main" xmlns="" id="{8E393B68-261E-9B84-F043-2A36D8C9D5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9776" y="1692278"/>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iterate type="lt">
                                    <p:tmPct val="0"/>
                                  </p:iterate>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750"/>
                                        <p:tgtEl>
                                          <p:spTgt spid="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mph" presetSubtype="0" fill="hold" nodeType="clickEffect">
                                  <p:stCondLst>
                                    <p:cond delay="0"/>
                                  </p:stCondLst>
                                  <p:iterate type="lt">
                                    <p:tmPct val="10000"/>
                                  </p:iterate>
                                  <p:childTnLst>
                                    <p:animMotion origin="layout" path="M 1.66667E-6 4.44444E-6 L 1.66667E-6 -0.07223 " pathEditMode="relative" rAng="0" ptsTypes="AA">
                                      <p:cBhvr>
                                        <p:cTn id="11" dur="250" accel="50000" decel="50000" autoRev="1" fill="hold">
                                          <p:stCondLst>
                                            <p:cond delay="0"/>
                                          </p:stCondLst>
                                        </p:cTn>
                                        <p:tgtEl>
                                          <p:spTgt spid="42"/>
                                        </p:tgtEl>
                                        <p:attrNameLst>
                                          <p:attrName>ppt_x</p:attrName>
                                          <p:attrName>ppt_y</p:attrName>
                                        </p:attrNameLst>
                                      </p:cBhvr>
                                      <p:rCtr x="0" y="-3611"/>
                                    </p:animMotion>
                                    <p:animRot by="1500000">
                                      <p:cBhvr>
                                        <p:cTn id="12" dur="125" fill="hold">
                                          <p:stCondLst>
                                            <p:cond delay="0"/>
                                          </p:stCondLst>
                                        </p:cTn>
                                        <p:tgtEl>
                                          <p:spTgt spid="42"/>
                                        </p:tgtEl>
                                        <p:attrNameLst>
                                          <p:attrName>r</p:attrName>
                                        </p:attrNameLst>
                                      </p:cBhvr>
                                    </p:animRot>
                                    <p:animRot by="-1500000">
                                      <p:cBhvr>
                                        <p:cTn id="13" dur="125" fill="hold">
                                          <p:stCondLst>
                                            <p:cond delay="125"/>
                                          </p:stCondLst>
                                        </p:cTn>
                                        <p:tgtEl>
                                          <p:spTgt spid="42"/>
                                        </p:tgtEl>
                                        <p:attrNameLst>
                                          <p:attrName>r</p:attrName>
                                        </p:attrNameLst>
                                      </p:cBhvr>
                                    </p:animRot>
                                    <p:animRot by="-1500000">
                                      <p:cBhvr>
                                        <p:cTn id="14" dur="125" fill="hold">
                                          <p:stCondLst>
                                            <p:cond delay="250"/>
                                          </p:stCondLst>
                                        </p:cTn>
                                        <p:tgtEl>
                                          <p:spTgt spid="42"/>
                                        </p:tgtEl>
                                        <p:attrNameLst>
                                          <p:attrName>r</p:attrName>
                                        </p:attrNameLst>
                                      </p:cBhvr>
                                    </p:animRot>
                                    <p:animRot by="1500000">
                                      <p:cBhvr>
                                        <p:cTn id="15"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7030A0"/>
                </a:solidFill>
                <a:ea typeface="Arial Regular" pitchFamily="34" charset="-122"/>
              </a:rPr>
              <a:t>Khởi  động</a:t>
            </a:r>
            <a:br>
              <a:rPr lang="en-US" sz="6000" dirty="0" smtClean="0">
                <a:solidFill>
                  <a:srgbClr val="7030A0"/>
                </a:solidFill>
                <a:ea typeface="Arial Regular" pitchFamily="34" charset="-122"/>
              </a:rPr>
            </a:br>
            <a:r>
              <a:rPr lang="en-US" sz="6000" b="0" dirty="0">
                <a:ea typeface="Arial Regular" pitchFamily="34" charset="-122"/>
              </a:rPr>
              <a:t/>
            </a:r>
            <a:br>
              <a:rPr lang="en-US" sz="6000" b="0" dirty="0">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245828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3BB56BB-D7A1-6332-7D9C-69B16F63361B}"/>
              </a:ext>
            </a:extLst>
          </p:cNvPr>
          <p:cNvPicPr>
            <a:picLocks noChangeAspect="1"/>
          </p:cNvPicPr>
          <p:nvPr/>
        </p:nvPicPr>
        <p:blipFill>
          <a:blip r:embed="rId2"/>
          <a:stretch>
            <a:fillRect/>
          </a:stretch>
        </p:blipFill>
        <p:spPr>
          <a:xfrm>
            <a:off x="6546423" y="1349141"/>
            <a:ext cx="5469731" cy="5508859"/>
          </a:xfrm>
          <a:prstGeom prst="rect">
            <a:avLst/>
          </a:prstGeom>
        </p:spPr>
      </p:pic>
      <p:pic>
        <p:nvPicPr>
          <p:cNvPr id="11" name="Picture 10">
            <a:extLst>
              <a:ext uri="{FF2B5EF4-FFF2-40B4-BE49-F238E27FC236}">
                <a16:creationId xmlns="" xmlns:a16="http://schemas.microsoft.com/office/drawing/2014/main" id="{A13A2D1B-2E63-869D-0F01-16D750CED8A9}"/>
              </a:ext>
            </a:extLst>
          </p:cNvPr>
          <p:cNvPicPr>
            <a:picLocks noChangeAspect="1"/>
          </p:cNvPicPr>
          <p:nvPr/>
        </p:nvPicPr>
        <p:blipFill>
          <a:blip r:embed="rId3"/>
          <a:stretch>
            <a:fillRect/>
          </a:stretch>
        </p:blipFill>
        <p:spPr>
          <a:xfrm>
            <a:off x="199292" y="1349141"/>
            <a:ext cx="6085581" cy="5508859"/>
          </a:xfrm>
          <a:prstGeom prst="rect">
            <a:avLst/>
          </a:prstGeom>
        </p:spPr>
      </p:pic>
      <p:sp>
        <p:nvSpPr>
          <p:cNvPr id="14" name="TextBox 13">
            <a:extLst>
              <a:ext uri="{FF2B5EF4-FFF2-40B4-BE49-F238E27FC236}">
                <a16:creationId xmlns="" xmlns:a16="http://schemas.microsoft.com/office/drawing/2014/main" id="{C67350D0-C7D1-C880-5937-F375E0907A5C}"/>
              </a:ext>
            </a:extLst>
          </p:cNvPr>
          <p:cNvSpPr txBox="1"/>
          <p:nvPr/>
        </p:nvSpPr>
        <p:spPr>
          <a:xfrm>
            <a:off x="199292" y="142969"/>
            <a:ext cx="11816861" cy="1200329"/>
          </a:xfrm>
          <a:prstGeom prst="rect">
            <a:avLst/>
          </a:prstGeom>
          <a:noFill/>
        </p:spPr>
        <p:txBody>
          <a:bodyPr wrap="square">
            <a:spAutoFit/>
          </a:bodyPr>
          <a:lstStyle/>
          <a:p>
            <a:r>
              <a:rPr lang="en-US" sz="3600" b="1" i="1" dirty="0" err="1">
                <a:solidFill>
                  <a:srgbClr val="7030A0"/>
                </a:solidFill>
                <a:latin typeface="Times New Roman" panose="02020603050405020304" pitchFamily="18" charset="0"/>
                <a:ea typeface="Times New Roman" panose="02020603050405020304" pitchFamily="18" charset="0"/>
              </a:rPr>
              <a:t>Tại</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sao</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chúng</a:t>
            </a:r>
            <a:r>
              <a:rPr lang="en-US" sz="3600" b="1" i="1" dirty="0">
                <a:solidFill>
                  <a:srgbClr val="7030A0"/>
                </a:solidFill>
                <a:latin typeface="Times New Roman" panose="02020603050405020304" pitchFamily="18" charset="0"/>
                <a:ea typeface="Times New Roman" panose="02020603050405020304" pitchFamily="18" charset="0"/>
              </a:rPr>
              <a:t> ta </a:t>
            </a:r>
            <a:r>
              <a:rPr lang="en-US" sz="3600" b="1" i="1" dirty="0" err="1">
                <a:solidFill>
                  <a:srgbClr val="7030A0"/>
                </a:solidFill>
                <a:latin typeface="Times New Roman" panose="02020603050405020304" pitchFamily="18" charset="0"/>
                <a:ea typeface="Times New Roman" panose="02020603050405020304" pitchFamily="18" charset="0"/>
              </a:rPr>
              <a:t>có</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thể</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nghe</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được</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âm</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thanh</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và</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nhìn</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được</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hình</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dạng</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màu</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sắc</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của</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các</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sự</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vật</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hiện</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tượng</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xung</a:t>
            </a:r>
            <a:r>
              <a:rPr lang="en-US" sz="3600" b="1" i="1" dirty="0">
                <a:solidFill>
                  <a:srgbClr val="7030A0"/>
                </a:solidFill>
                <a:latin typeface="Times New Roman" panose="02020603050405020304" pitchFamily="18" charset="0"/>
                <a:ea typeface="Times New Roman" panose="02020603050405020304" pitchFamily="18" charset="0"/>
              </a:rPr>
              <a:t> </a:t>
            </a:r>
            <a:r>
              <a:rPr lang="en-US" sz="3600" b="1" i="1" dirty="0" err="1">
                <a:solidFill>
                  <a:srgbClr val="7030A0"/>
                </a:solidFill>
                <a:latin typeface="Times New Roman" panose="02020603050405020304" pitchFamily="18" charset="0"/>
                <a:ea typeface="Times New Roman" panose="02020603050405020304" pitchFamily="18" charset="0"/>
              </a:rPr>
              <a:t>quanh</a:t>
            </a:r>
            <a:r>
              <a:rPr lang="en-US" sz="3600" b="1" i="1" dirty="0">
                <a:solidFill>
                  <a:srgbClr val="7030A0"/>
                </a:solidFill>
                <a:latin typeface="Times New Roman" panose="02020603050405020304" pitchFamily="18" charset="0"/>
                <a:ea typeface="Times New Roman" panose="02020603050405020304" pitchFamily="18" charset="0"/>
              </a:rPr>
              <a:t>?</a:t>
            </a:r>
            <a:endParaRPr lang="en-US" sz="3600" b="1" dirty="0">
              <a:solidFill>
                <a:srgbClr val="7030A0"/>
              </a:solidFill>
            </a:endParaRPr>
          </a:p>
        </p:txBody>
      </p:sp>
    </p:spTree>
    <p:extLst>
      <p:ext uri="{BB962C8B-B14F-4D97-AF65-F5344CB8AC3E}">
        <p14:creationId xmlns:p14="http://schemas.microsoft.com/office/powerpoint/2010/main" val="23917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00" y="3153174"/>
            <a:ext cx="11320137" cy="2677656"/>
          </a:xfrm>
          <a:prstGeom prst="rect">
            <a:avLst/>
          </a:prstGeom>
          <a:solidFill>
            <a:schemeClr val="accent4">
              <a:lumMod val="40000"/>
              <a:lumOff val="60000"/>
            </a:schemeClr>
          </a:solidFill>
        </p:spPr>
        <p:txBody>
          <a:bodyPr wrap="square">
            <a:spAutoFit/>
          </a:bodyPr>
          <a:lstStyle/>
          <a:p>
            <a:pPr algn="just" defTabSz="914400">
              <a:spcBef>
                <a:spcPts val="360"/>
              </a:spcBef>
            </a:pPr>
            <a:r>
              <a:rPr lang="vi-VN" sz="2800" dirty="0">
                <a:solidFill>
                  <a:srgbClr val="000000"/>
                </a:solidFill>
                <a:latin typeface="Open Sans"/>
              </a:rPr>
              <a:t>- </a:t>
            </a:r>
            <a:r>
              <a:rPr lang="vi-VN" sz="2800" dirty="0">
                <a:solidFill>
                  <a:srgbClr val="FF0000"/>
                </a:solidFill>
                <a:latin typeface="Open Sans"/>
              </a:rPr>
              <a:t>Chúng ta có thể nhìn được hình dạng, màu sắc của các sự vật, hiện tượng xung quanh là nhờ cơ quan thị giác: </a:t>
            </a:r>
            <a:r>
              <a:rPr lang="vi-VN" sz="2800" dirty="0">
                <a:solidFill>
                  <a:srgbClr val="000000"/>
                </a:solidFill>
                <a:latin typeface="Open Sans"/>
              </a:rPr>
              <a:t>Ánh sáng từ sự vật, hiện tượng khúc xạ qua giác mạc và thể thủy tinh tới màng lưới, tác động lên tế bào thụ cảm thị giác, gây hưng phấn các tế bào này và truyền theo dây thần kinh thị giác tới não cho ta cảm nhận về hình ảnh của vật</a:t>
            </a:r>
            <a:r>
              <a:rPr lang="vi-VN" sz="2800" dirty="0" smtClean="0">
                <a:solidFill>
                  <a:srgbClr val="000000"/>
                </a:solidFill>
                <a:latin typeface="Open Sans"/>
              </a:rPr>
              <a:t>.</a:t>
            </a:r>
            <a:endParaRPr lang="en-US" sz="2800" b="1" dirty="0" smtClea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5000" y="281959"/>
            <a:ext cx="11320137" cy="2677656"/>
          </a:xfrm>
          <a:prstGeom prst="rect">
            <a:avLst/>
          </a:prstGeom>
          <a:solidFill>
            <a:schemeClr val="accent6">
              <a:lumMod val="40000"/>
              <a:lumOff val="60000"/>
            </a:schemeClr>
          </a:solidFill>
        </p:spPr>
        <p:txBody>
          <a:bodyPr wrap="square">
            <a:spAutoFit/>
          </a:bodyPr>
          <a:lstStyle/>
          <a:p>
            <a:pPr algn="just">
              <a:spcAft>
                <a:spcPts val="1000"/>
              </a:spcAft>
            </a:pPr>
            <a:r>
              <a:rPr lang="vi-VN" sz="2800" dirty="0">
                <a:solidFill>
                  <a:srgbClr val="000000"/>
                </a:solidFill>
                <a:latin typeface="Open Sans"/>
              </a:rPr>
              <a:t>- </a:t>
            </a:r>
            <a:r>
              <a:rPr lang="vi-VN" sz="2800" dirty="0">
                <a:solidFill>
                  <a:srgbClr val="FF0000"/>
                </a:solidFill>
                <a:latin typeface="Open Sans"/>
              </a:rPr>
              <a:t>Chúng ta có thể nghe được âm thanh là nhờ cơ quan thính giác: </a:t>
            </a:r>
            <a:r>
              <a:rPr lang="vi-VN" sz="2800" dirty="0">
                <a:solidFill>
                  <a:srgbClr val="000000"/>
                </a:solidFill>
                <a:latin typeface="Open Sans"/>
              </a:rPr>
              <a:t>Âm thanh được vành tai hứng, truyền qua ống tai làm rung màng nhĩ, gây tác động vào chuỗi xương tai làm rung các màng và dịch trong ốc tai. Những rung động này gây hưng phấn cơ quan thụ cảm, làm xuất hiện xung thần kinh đi theo dây thần kinh thính giác về não cho ta cảm nhận âm thanh</a:t>
            </a:r>
            <a:r>
              <a:rPr lang="vi-VN" sz="2800" dirty="0" smtClean="0">
                <a:solidFill>
                  <a:srgbClr val="000000"/>
                </a:solidFill>
                <a:latin typeface="Open Sans"/>
              </a:rPr>
              <a:t>.</a:t>
            </a:r>
            <a:endParaRPr lang="en-US" sz="28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00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7030A0"/>
                </a:solidFill>
                <a:ea typeface="Arial Regular" pitchFamily="34" charset="-122"/>
              </a:rPr>
              <a:t>Hình thành kiến thức</a:t>
            </a:r>
            <a:br>
              <a:rPr lang="en-US" sz="6000" dirty="0" smtClean="0">
                <a:solidFill>
                  <a:srgbClr val="7030A0"/>
                </a:solidFill>
                <a:ea typeface="Arial Regular" pitchFamily="34" charset="-122"/>
              </a:rPr>
            </a:br>
            <a:r>
              <a:rPr lang="en-US" sz="6000" b="0" dirty="0">
                <a:ea typeface="Arial Regular" pitchFamily="34" charset="-122"/>
              </a:rPr>
              <a:t/>
            </a:r>
            <a:br>
              <a:rPr lang="en-US" sz="6000" b="0" dirty="0">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37286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40BC6-9DA0-FB4D-8879-DC8B3958C07C}"/>
              </a:ext>
            </a:extLst>
          </p:cNvPr>
          <p:cNvSpPr>
            <a:spLocks noGrp="1"/>
          </p:cNvSpPr>
          <p:nvPr>
            <p:ph type="title"/>
          </p:nvPr>
        </p:nvSpPr>
        <p:spPr>
          <a:xfrm>
            <a:off x="2583543" y="754473"/>
            <a:ext cx="7013448" cy="700918"/>
          </a:xfrm>
          <a:prstGeom prst="rect">
            <a:avLst/>
          </a:prstGeom>
        </p:spPr>
        <p:txBody>
          <a:bodyPr/>
          <a:lstStyle/>
          <a:p>
            <a:pPr algn="ctr"/>
            <a:r>
              <a:rPr lang="en-US" sz="2800" b="1" dirty="0" err="1">
                <a:solidFill>
                  <a:srgbClr val="FF0000"/>
                </a:solidFill>
                <a:effectLst/>
                <a:latin typeface="Times New Roman" panose="02020603050405020304" pitchFamily="18" charset="0"/>
                <a:ea typeface="Times New Roman" panose="02020603050405020304" pitchFamily="18" charset="0"/>
              </a:rPr>
              <a:t>Nội</a:t>
            </a:r>
            <a:r>
              <a:rPr lang="en-US" sz="2800" b="1" dirty="0">
                <a:solidFill>
                  <a:srgbClr val="FF0000"/>
                </a:solidFill>
                <a:effectLst/>
                <a:latin typeface="Times New Roman" panose="02020603050405020304" pitchFamily="18" charset="0"/>
                <a:ea typeface="Times New Roman" panose="02020603050405020304" pitchFamily="18" charset="0"/>
              </a:rPr>
              <a:t> dung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ndParaRPr>
          </a:p>
        </p:txBody>
      </p:sp>
      <p:sp>
        <p:nvSpPr>
          <p:cNvPr id="8" name="TextBox 7">
            <a:extLst>
              <a:ext uri="{FF2B5EF4-FFF2-40B4-BE49-F238E27FC236}">
                <a16:creationId xmlns:a16="http://schemas.microsoft.com/office/drawing/2014/main" xmlns="" id="{8D15A38D-1FAC-188A-DAA6-C437421F7047}"/>
              </a:ext>
            </a:extLst>
          </p:cNvPr>
          <p:cNvSpPr txBox="1"/>
          <p:nvPr/>
        </p:nvSpPr>
        <p:spPr>
          <a:xfrm>
            <a:off x="2583541" y="1184026"/>
            <a:ext cx="9158515" cy="2318583"/>
          </a:xfrm>
          <a:prstGeom prst="rect">
            <a:avLst/>
          </a:prstGeom>
          <a:solidFill>
            <a:srgbClr val="00B050"/>
          </a:solidFill>
          <a:effectLst>
            <a:outerShdw blurRad="50800" dist="38100" dir="2700000" algn="tl" rotWithShape="0">
              <a:prstClr val="black">
                <a:alpha val="40000"/>
              </a:prstClr>
            </a:outerShdw>
          </a:effectLst>
        </p:spPr>
        <p:txBody>
          <a:bodyPr wrap="square">
            <a:spAutoFit/>
          </a:bodyPr>
          <a:lstStyle/>
          <a:p>
            <a:pPr algn="just">
              <a:spcAft>
                <a:spcPts val="1000"/>
              </a:spcAft>
            </a:pPr>
            <a:r>
              <a:rPr lang="en-US" sz="3200" b="1" i="1" dirty="0" smtClean="0">
                <a:solidFill>
                  <a:srgbClr val="FFFF00"/>
                </a:solidFill>
                <a:latin typeface="Times New Roman" panose="02020603050405020304" pitchFamily="18" charset="0"/>
                <a:ea typeface="Times New Roman" panose="02020603050405020304" pitchFamily="18" charset="0"/>
              </a:rPr>
              <a:t>TIẾT 21.         </a:t>
            </a:r>
            <a:r>
              <a:rPr lang="en-US" sz="3200" b="1" dirty="0" smtClean="0">
                <a:solidFill>
                  <a:schemeClr val="bg1"/>
                </a:solidFill>
                <a:latin typeface="Times New Roman" panose="02020603050405020304" pitchFamily="18" charset="0"/>
                <a:ea typeface="Times New Roman" panose="02020603050405020304" pitchFamily="18" charset="0"/>
              </a:rPr>
              <a:t>I/ HỆ THẦN KINH</a:t>
            </a:r>
          </a:p>
          <a:p>
            <a:pPr algn="just">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1</a:t>
            </a:r>
            <a:r>
              <a:rPr lang="en-US" sz="3200" b="1" dirty="0">
                <a:solidFill>
                  <a:srgbClr val="FDFBF6"/>
                </a:solidFill>
                <a:latin typeface="Times New Roman" panose="02020603050405020304" pitchFamily="18" charset="0"/>
                <a:ea typeface="Times New Roman" panose="02020603050405020304" pitchFamily="18" charset="0"/>
              </a:rPr>
              <a: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a:solidFill>
                  <a:srgbClr val="FDFBF6"/>
                </a:solidFill>
                <a:latin typeface="Times New Roman" panose="02020603050405020304" pitchFamily="18" charset="0"/>
                <a:ea typeface="Times New Roman" panose="02020603050405020304" pitchFamily="18" charset="0"/>
              </a:rPr>
              <a:t>C</a:t>
            </a:r>
            <a:r>
              <a:rPr lang="en-US" sz="3200" b="1" dirty="0" smtClean="0">
                <a:solidFill>
                  <a:srgbClr val="FDFBF6"/>
                </a:solidFill>
                <a:latin typeface="Times New Roman" panose="02020603050405020304" pitchFamily="18" charset="0"/>
                <a:ea typeface="Times New Roman" panose="02020603050405020304" pitchFamily="18" charset="0"/>
              </a:rPr>
              <a:t>ấu tạo và </a:t>
            </a:r>
            <a:r>
              <a:rPr lang="en-US" sz="3200" b="1" dirty="0">
                <a:solidFill>
                  <a:srgbClr val="FDFBF6"/>
                </a:solidFill>
                <a:latin typeface="Times New Roman" panose="02020603050405020304" pitchFamily="18" charset="0"/>
                <a:ea typeface="Times New Roman" panose="02020603050405020304" pitchFamily="18" charset="0"/>
              </a:rPr>
              <a:t>chức năng của hệ thần </a:t>
            </a:r>
            <a:r>
              <a:rPr lang="en-US" sz="3200" b="1" dirty="0" smtClean="0">
                <a:solidFill>
                  <a:srgbClr val="FDFBF6"/>
                </a:solidFill>
                <a:latin typeface="Times New Roman" panose="02020603050405020304" pitchFamily="18" charset="0"/>
                <a:ea typeface="Times New Roman" panose="02020603050405020304" pitchFamily="18" charset="0"/>
              </a:rPr>
              <a:t>kinh</a:t>
            </a:r>
          </a:p>
          <a:p>
            <a:pPr algn="just">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2</a:t>
            </a:r>
            <a:r>
              <a:rPr lang="en-US" sz="3200" b="1" dirty="0">
                <a:solidFill>
                  <a:srgbClr val="FDFBF6"/>
                </a:solidFill>
                <a:latin typeface="Times New Roman" panose="02020603050405020304" pitchFamily="18" charset="0"/>
                <a:ea typeface="Times New Roman" panose="02020603050405020304" pitchFamily="18" charset="0"/>
              </a:rPr>
              <a:t>/ Một số bệnh về hệ thần kinh và chất gây nghiện đối với hệ thần </a:t>
            </a:r>
            <a:r>
              <a:rPr lang="en-US" sz="3200" b="1" dirty="0" smtClean="0">
                <a:solidFill>
                  <a:srgbClr val="FDFBF6"/>
                </a:solidFill>
                <a:latin typeface="Times New Roman" panose="02020603050405020304" pitchFamily="18" charset="0"/>
                <a:ea typeface="Times New Roman" panose="02020603050405020304" pitchFamily="18" charset="0"/>
              </a:rPr>
              <a:t>kinh</a:t>
            </a:r>
            <a:endParaRPr lang="en-US" sz="3200" dirty="0">
              <a:solidFill>
                <a:srgbClr val="FDFBF6"/>
              </a:solidFill>
            </a:endParaRPr>
          </a:p>
        </p:txBody>
      </p:sp>
      <p:sp>
        <p:nvSpPr>
          <p:cNvPr id="6" name="TextBox 5">
            <a:extLst>
              <a:ext uri="{FF2B5EF4-FFF2-40B4-BE49-F238E27FC236}">
                <a16:creationId xmlns:a16="http://schemas.microsoft.com/office/drawing/2014/main" xmlns="" id="{4323A71A-2F3E-4027-F421-A1AC1E5C9E5A}"/>
              </a:ext>
            </a:extLst>
          </p:cNvPr>
          <p:cNvSpPr txBox="1"/>
          <p:nvPr/>
        </p:nvSpPr>
        <p:spPr>
          <a:xfrm>
            <a:off x="2583544" y="3701900"/>
            <a:ext cx="9158515" cy="1205458"/>
          </a:xfrm>
          <a:prstGeom prst="rect">
            <a:avLst/>
          </a:prstGeom>
          <a:solidFill>
            <a:srgbClr val="FF0000"/>
          </a:solidFill>
          <a:effectLst>
            <a:outerShdw blurRad="50800" dist="38100" dir="2700000" algn="tl" rotWithShape="0">
              <a:prstClr val="black">
                <a:alpha val="40000"/>
              </a:prstClr>
            </a:outerShdw>
          </a:effectLst>
        </p:spPr>
        <p:txBody>
          <a:bodyPr wrap="square">
            <a:spAutoFit/>
          </a:bodyPr>
          <a:lstStyle/>
          <a:p>
            <a:pPr algn="just">
              <a:spcAft>
                <a:spcPts val="1000"/>
              </a:spcAft>
            </a:pPr>
            <a:r>
              <a:rPr lang="en-US" sz="3200" b="1" i="1" dirty="0" smtClean="0">
                <a:solidFill>
                  <a:srgbClr val="FFFF00"/>
                </a:solidFill>
                <a:latin typeface="Times New Roman" panose="02020603050405020304" pitchFamily="18" charset="0"/>
                <a:ea typeface="Times New Roman" panose="02020603050405020304" pitchFamily="18" charset="0"/>
              </a:rPr>
              <a:t>TIÊT 22</a:t>
            </a:r>
            <a:r>
              <a:rPr lang="en-US" sz="3200" b="1" dirty="0" smtClean="0">
                <a:solidFill>
                  <a:srgbClr val="FFFF00"/>
                </a:solidFill>
                <a:latin typeface="Times New Roman" panose="02020603050405020304" pitchFamily="18" charset="0"/>
                <a:ea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II/ CÁC GIÁC QUAN</a:t>
            </a:r>
          </a:p>
          <a:p>
            <a:pPr algn="just">
              <a:spcAft>
                <a:spcPts val="1000"/>
              </a:spcAft>
            </a:pPr>
            <a:r>
              <a:rPr lang="en-US" sz="3200" b="1" dirty="0">
                <a:solidFill>
                  <a:srgbClr val="FDFBF6"/>
                </a:solidFill>
                <a:latin typeface="Times New Roman" panose="02020603050405020304" pitchFamily="18" charset="0"/>
                <a:ea typeface="Times New Roman" panose="02020603050405020304" pitchFamily="18" charset="0"/>
              </a:rPr>
              <a:t>1</a:t>
            </a:r>
            <a:r>
              <a:rPr lang="en-US" sz="3200" b="1" dirty="0" smtClean="0">
                <a:solidFill>
                  <a:srgbClr val="FDFBF6"/>
                </a:solidFill>
                <a:latin typeface="Times New Roman" panose="02020603050405020304" pitchFamily="18" charset="0"/>
                <a:ea typeface="Times New Roman" panose="02020603050405020304" pitchFamily="18" charset="0"/>
              </a:rPr>
              <a:t>/ Thị giác</a:t>
            </a:r>
          </a:p>
        </p:txBody>
      </p:sp>
      <p:sp>
        <p:nvSpPr>
          <p:cNvPr id="10" name="TextBox 9">
            <a:extLst>
              <a:ext uri="{FF2B5EF4-FFF2-40B4-BE49-F238E27FC236}">
                <a16:creationId xmlns:a16="http://schemas.microsoft.com/office/drawing/2014/main" xmlns="" id="{F0999FA1-B0A7-CA86-8469-84F132B23AC3}"/>
              </a:ext>
            </a:extLst>
          </p:cNvPr>
          <p:cNvSpPr txBox="1"/>
          <p:nvPr/>
        </p:nvSpPr>
        <p:spPr>
          <a:xfrm>
            <a:off x="2583545" y="5338015"/>
            <a:ext cx="9158513" cy="120545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just">
              <a:spcAft>
                <a:spcPts val="1000"/>
              </a:spcAft>
            </a:pPr>
            <a:r>
              <a:rPr lang="en-US" sz="3200" b="1" i="1" dirty="0" smtClean="0">
                <a:solidFill>
                  <a:srgbClr val="FFFF00"/>
                </a:solidFill>
                <a:latin typeface="Times New Roman" panose="02020603050405020304" pitchFamily="18" charset="0"/>
                <a:ea typeface="Times New Roman" panose="02020603050405020304" pitchFamily="18" charset="0"/>
              </a:rPr>
              <a:t>TIẾT 23. </a:t>
            </a:r>
          </a:p>
          <a:p>
            <a:pPr algn="just">
              <a:spcAft>
                <a:spcPts val="1000"/>
              </a:spcAft>
            </a:pPr>
            <a:r>
              <a:rPr lang="en-US" sz="3200" b="1" dirty="0" smtClean="0">
                <a:solidFill>
                  <a:srgbClr val="FDFAF6"/>
                </a:solidFill>
                <a:latin typeface="Times New Roman" panose="02020603050405020304" pitchFamily="18" charset="0"/>
                <a:ea typeface="Times New Roman" panose="02020603050405020304" pitchFamily="18" charset="0"/>
              </a:rPr>
              <a:t>2/ Thính giác</a:t>
            </a:r>
          </a:p>
        </p:txBody>
      </p:sp>
    </p:spTree>
    <p:extLst>
      <p:ext uri="{BB962C8B-B14F-4D97-AF65-F5344CB8AC3E}">
        <p14:creationId xmlns:p14="http://schemas.microsoft.com/office/powerpoint/2010/main" val="41763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1000"/>
                                        <p:tgtEl>
                                          <p:spTgt spid="6">
                                            <p:txEl>
                                              <p:pRg st="1" end="1"/>
                                            </p:txEl>
                                          </p:spTgt>
                                        </p:tgtEl>
                                      </p:cBhvr>
                                    </p:animEffect>
                                    <p:anim calcmode="lin" valueType="num">
                                      <p:cBhvr>
                                        <p:cTn id="3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1000"/>
                                        <p:tgtEl>
                                          <p:spTgt spid="10">
                                            <p:txEl>
                                              <p:pRg st="0" end="0"/>
                                            </p:txEl>
                                          </p:spTgt>
                                        </p:tgtEl>
                                      </p:cBhvr>
                                    </p:animEffect>
                                    <p:anim calcmode="lin" valueType="num">
                                      <p:cBhvr>
                                        <p:cTn id="4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1000"/>
                                        <p:tgtEl>
                                          <p:spTgt spid="10">
                                            <p:txEl>
                                              <p:pRg st="1" end="1"/>
                                            </p:txEl>
                                          </p:spTgt>
                                        </p:tgtEl>
                                      </p:cBhvr>
                                    </p:animEffect>
                                    <p:anim calcmode="lin" valueType="num">
                                      <p:cBhvr>
                                        <p:cTn id="4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00" y="2312900"/>
            <a:ext cx="4450413" cy="2554545"/>
          </a:xfrm>
          <a:prstGeom prst="rect">
            <a:avLst/>
          </a:prstGeom>
        </p:spPr>
        <p:txBody>
          <a:bodyPr wrap="square">
            <a:spAutoFit/>
          </a:bodyPr>
          <a:lstStyle/>
          <a:p>
            <a:pPr lvl="0" algn="just" defTabSz="914400">
              <a:spcBef>
                <a:spcPts val="360"/>
              </a:spcBef>
            </a:pPr>
            <a:r>
              <a:rPr lang="en-US" sz="3200" b="1" i="1" dirty="0">
                <a:solidFill>
                  <a:srgbClr val="0070C0"/>
                </a:solidFill>
                <a:latin typeface="Times New Roman" panose="02020603050405020304" pitchFamily="18" charset="0"/>
                <a:ea typeface="Times New Roman" panose="02020603050405020304" pitchFamily="18" charset="0"/>
              </a:rPr>
              <a:t>Đọc thông tin </a:t>
            </a:r>
            <a:r>
              <a:rPr lang="en-US" sz="3200" b="1" i="1" dirty="0" smtClean="0">
                <a:solidFill>
                  <a:srgbClr val="0070C0"/>
                </a:solidFill>
                <a:latin typeface="Times New Roman" panose="02020603050405020304" pitchFamily="18" charset="0"/>
                <a:ea typeface="Times New Roman" panose="02020603050405020304" pitchFamily="18" charset="0"/>
              </a:rPr>
              <a:t>SGK/155 và Quan </a:t>
            </a:r>
            <a:r>
              <a:rPr lang="en-US" sz="3200" b="1" i="1" dirty="0">
                <a:solidFill>
                  <a:srgbClr val="0070C0"/>
                </a:solidFill>
                <a:latin typeface="Times New Roman" panose="02020603050405020304" pitchFamily="18" charset="0"/>
                <a:ea typeface="Times New Roman" panose="02020603050405020304" pitchFamily="18" charset="0"/>
              </a:rPr>
              <a:t>sát </a:t>
            </a:r>
            <a:r>
              <a:rPr lang="en-US" sz="3200" b="1" i="1" dirty="0" smtClean="0">
                <a:solidFill>
                  <a:srgbClr val="0070C0"/>
                </a:solidFill>
                <a:latin typeface="Times New Roman" panose="02020603050405020304" pitchFamily="18" charset="0"/>
                <a:ea typeface="Times New Roman" panose="02020603050405020304" pitchFamily="18" charset="0"/>
              </a:rPr>
              <a:t>hình 16.9 </a:t>
            </a:r>
            <a:r>
              <a:rPr lang="nl-NL" sz="3200" b="1" i="1" dirty="0" smtClean="0">
                <a:solidFill>
                  <a:srgbClr val="0070C0"/>
                </a:solidFill>
                <a:latin typeface="Times New Roman" panose="02020603050405020304" pitchFamily="18" charset="0"/>
                <a:ea typeface="Times New Roman" panose="02020603050405020304" pitchFamily="18" charset="0"/>
              </a:rPr>
              <a:t>Thảo </a:t>
            </a:r>
            <a:r>
              <a:rPr lang="nl-NL" sz="3200" b="1" i="1" dirty="0">
                <a:solidFill>
                  <a:srgbClr val="0070C0"/>
                </a:solidFill>
                <a:latin typeface="Times New Roman" panose="02020603050405020304" pitchFamily="18" charset="0"/>
                <a:ea typeface="Times New Roman" panose="02020603050405020304" pitchFamily="18" charset="0"/>
              </a:rPr>
              <a:t>luận </a:t>
            </a:r>
            <a:r>
              <a:rPr lang="nl-NL" sz="3200" b="1" i="1" dirty="0" smtClean="0">
                <a:solidFill>
                  <a:srgbClr val="0070C0"/>
                </a:solidFill>
                <a:latin typeface="Times New Roman" panose="02020603050405020304" pitchFamily="18" charset="0"/>
                <a:ea typeface="Times New Roman" panose="02020603050405020304" pitchFamily="18" charset="0"/>
              </a:rPr>
              <a:t>nhóm (5 phút) , hoàn </a:t>
            </a:r>
            <a:r>
              <a:rPr lang="nl-NL" sz="3200" b="1" i="1" dirty="0">
                <a:solidFill>
                  <a:srgbClr val="0070C0"/>
                </a:solidFill>
                <a:latin typeface="Times New Roman" panose="02020603050405020304" pitchFamily="18" charset="0"/>
                <a:ea typeface="Times New Roman" panose="02020603050405020304" pitchFamily="18" charset="0"/>
              </a:rPr>
              <a:t>thành </a:t>
            </a:r>
            <a:r>
              <a:rPr lang="nl-NL" sz="3200" b="1" i="1" dirty="0" smtClean="0">
                <a:solidFill>
                  <a:srgbClr val="0070C0"/>
                </a:solidFill>
                <a:latin typeface="Times New Roman" panose="02020603050405020304" pitchFamily="18" charset="0"/>
                <a:ea typeface="Times New Roman" panose="02020603050405020304" pitchFamily="18" charset="0"/>
              </a:rPr>
              <a:t>PHIẾU HỌC TẬP SỐ 1</a:t>
            </a:r>
            <a:endParaRPr lang="en-US" sz="3200" b="1" i="1" dirty="0">
              <a:solidFill>
                <a:srgbClr val="0070C0"/>
              </a:solidFill>
              <a:latin typeface="Sabon Next LT"/>
            </a:endParaRPr>
          </a:p>
        </p:txBody>
      </p:sp>
      <p:sp>
        <p:nvSpPr>
          <p:cNvPr id="4" name="Rectangle 3"/>
          <p:cNvSpPr/>
          <p:nvPr/>
        </p:nvSpPr>
        <p:spPr>
          <a:xfrm>
            <a:off x="210513" y="584775"/>
            <a:ext cx="11769969" cy="1205458"/>
          </a:xfrm>
          <a:prstGeom prst="rect">
            <a:avLst/>
          </a:prstGeom>
        </p:spPr>
        <p:txBody>
          <a:bodyPr wrap="square">
            <a:spAutoFit/>
          </a:bodyPr>
          <a:lstStyle/>
          <a:p>
            <a:pPr algn="just">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2/ Thính giác</a:t>
            </a:r>
          </a:p>
          <a:p>
            <a:pPr algn="just">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a. Cấu tạo và chức năng</a:t>
            </a:r>
            <a:endParaRPr lang="en-US" sz="3200" b="1" dirty="0">
              <a:solidFill>
                <a:srgbClr val="FF0000"/>
              </a:solidFill>
              <a:latin typeface="Times New Roman" panose="02020603050405020304" pitchFamily="18" charset="0"/>
              <a:ea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937" y="1163100"/>
            <a:ext cx="6318739" cy="519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flipH="1">
            <a:off x="5156980" y="0"/>
            <a:ext cx="2158220" cy="584775"/>
          </a:xfrm>
          <a:prstGeom prst="rect">
            <a:avLst/>
          </a:prstGeom>
          <a:noFill/>
        </p:spPr>
        <p:txBody>
          <a:bodyPr wrap="square" rtlCol="0">
            <a:spAutoFit/>
          </a:bodyPr>
          <a:lstStyle/>
          <a:p>
            <a:pPr lvl="0" algn="ctr">
              <a:spcAft>
                <a:spcPts val="1000"/>
              </a:spcAft>
            </a:pPr>
            <a:r>
              <a:rPr lang="en-US" sz="3200" b="1" dirty="0" smtClean="0">
                <a:solidFill>
                  <a:prstClr val="black"/>
                </a:solidFill>
                <a:latin typeface="Times New Roman" panose="02020603050405020304" pitchFamily="18" charset="0"/>
                <a:ea typeface="Times New Roman" panose="02020603050405020304" pitchFamily="18" charset="0"/>
              </a:rPr>
              <a:t>TIẾT </a:t>
            </a:r>
            <a:r>
              <a:rPr lang="en-US" sz="3200" b="1" dirty="0">
                <a:solidFill>
                  <a:prstClr val="black"/>
                </a:solidFill>
                <a:latin typeface="Times New Roman" panose="02020603050405020304" pitchFamily="18" charset="0"/>
                <a:ea typeface="Times New Roman" panose="02020603050405020304" pitchFamily="18" charset="0"/>
              </a:rPr>
              <a:t>23        </a:t>
            </a:r>
          </a:p>
        </p:txBody>
      </p:sp>
    </p:spTree>
    <p:extLst>
      <p:ext uri="{BB962C8B-B14F-4D97-AF65-F5344CB8AC3E}">
        <p14:creationId xmlns:p14="http://schemas.microsoft.com/office/powerpoint/2010/main" val="259588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61474842-A358-24D7-2424-D8BFC18C8C1A}"/>
              </a:ext>
            </a:extLst>
          </p:cNvPr>
          <p:cNvGraphicFramePr>
            <a:graphicFrameLocks noGrp="1"/>
          </p:cNvGraphicFramePr>
          <p:nvPr>
            <p:extLst>
              <p:ext uri="{D42A27DB-BD31-4B8C-83A1-F6EECF244321}">
                <p14:modId xmlns:p14="http://schemas.microsoft.com/office/powerpoint/2010/main" val="2697071105"/>
              </p:ext>
            </p:extLst>
          </p:nvPr>
        </p:nvGraphicFramePr>
        <p:xfrm>
          <a:off x="457200" y="687342"/>
          <a:ext cx="11281445" cy="5516510"/>
        </p:xfrm>
        <a:graphic>
          <a:graphicData uri="http://schemas.openxmlformats.org/drawingml/2006/table">
            <a:tbl>
              <a:tblPr firstRow="1" firstCol="1" bandRow="1"/>
              <a:tblGrid>
                <a:gridCol w="2752832">
                  <a:extLst>
                    <a:ext uri="{9D8B030D-6E8A-4147-A177-3AD203B41FA5}">
                      <a16:colId xmlns="" xmlns:a16="http://schemas.microsoft.com/office/drawing/2014/main" val="29833406"/>
                    </a:ext>
                  </a:extLst>
                </a:gridCol>
                <a:gridCol w="8528613">
                  <a:extLst>
                    <a:ext uri="{9D8B030D-6E8A-4147-A177-3AD203B41FA5}">
                      <a16:colId xmlns="" xmlns:a16="http://schemas.microsoft.com/office/drawing/2014/main" val="4166661809"/>
                    </a:ext>
                  </a:extLst>
                </a:gridCol>
              </a:tblGrid>
              <a:tr h="54358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800" b="1"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53498524"/>
                  </a:ext>
                </a:extLst>
              </a:tr>
              <a:tr h="3540369">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2800" b="0" i="0" u="none" strike="noStrike" kern="1200" cap="none" spc="0" normalizeH="0" baseline="0" noProof="0" dirty="0" smtClean="0">
                        <a:ln>
                          <a:noFill/>
                        </a:ln>
                        <a:solidFill>
                          <a:srgbClr val="FF0000"/>
                        </a:solidFill>
                        <a:effectLst/>
                        <a:uLnTx/>
                        <a:uFillTx/>
                        <a:latin typeface="Sabon Next LT"/>
                        <a:ea typeface="+mn-ea"/>
                        <a:cs typeface="+mn-cs"/>
                      </a:endParaRPr>
                    </a:p>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2800" b="0" i="0" u="none" strike="noStrike" kern="1200" cap="none" spc="0" normalizeH="0" baseline="0" noProof="0" dirty="0" smtClean="0">
                        <a:ln>
                          <a:noFill/>
                        </a:ln>
                        <a:solidFill>
                          <a:srgbClr val="FF0000"/>
                        </a:solidFill>
                        <a:effectLst/>
                        <a:uLnTx/>
                        <a:uFillTx/>
                        <a:latin typeface="Sabon Next 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8413806"/>
                  </a:ext>
                </a:extLst>
              </a:tr>
              <a:tr h="1116062">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b="1" dirty="0" smtClean="0">
                        <a:solidFill>
                          <a:srgbClr val="FF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Sabon Next LT"/>
                        <a:ea typeface="+mn-ea"/>
                        <a:cs typeface="+mn-cs"/>
                      </a:endParaRPr>
                    </a:p>
                    <a:p>
                      <a:pPr algn="just">
                        <a:lnSpc>
                          <a:spcPct val="100000"/>
                        </a:lnSpc>
                        <a:spcBef>
                          <a:spcPts val="300"/>
                        </a:spcBef>
                        <a:spcAft>
                          <a:spcPts val="300"/>
                        </a:spcAft>
                      </a:pPr>
                      <a:endPar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89982748"/>
                  </a:ext>
                </a:extLst>
              </a:tr>
            </a:tbl>
          </a:graphicData>
        </a:graphic>
      </p:graphicFrame>
      <p:sp>
        <p:nvSpPr>
          <p:cNvPr id="2" name="TextBox 1"/>
          <p:cNvSpPr txBox="1"/>
          <p:nvPr/>
        </p:nvSpPr>
        <p:spPr>
          <a:xfrm>
            <a:off x="4689230" y="90082"/>
            <a:ext cx="3906775" cy="523220"/>
          </a:xfrm>
          <a:prstGeom prst="rect">
            <a:avLst/>
          </a:prstGeom>
          <a:noFill/>
        </p:spPr>
        <p:txBody>
          <a:bodyPr wrap="none" rtlCol="0">
            <a:spAutoFit/>
          </a:bodyPr>
          <a:lstStyle/>
          <a:p>
            <a:r>
              <a:rPr lang="en-US" sz="2800" b="1" dirty="0" smtClean="0">
                <a:solidFill>
                  <a:srgbClr val="0070C0"/>
                </a:solidFill>
                <a:latin typeface="Arial" pitchFamily="34" charset="0"/>
                <a:cs typeface="Arial" pitchFamily="34" charset="0"/>
              </a:rPr>
              <a:t>PHIẾU HỌC TẬP SỐ 1</a:t>
            </a:r>
            <a:endParaRPr lang="en-US" sz="2800" b="1" dirty="0">
              <a:solidFill>
                <a:srgbClr val="0070C0"/>
              </a:solidFill>
              <a:latin typeface="Arial" pitchFamily="34" charset="0"/>
              <a:cs typeface="Arial" pitchFamily="34" charset="0"/>
            </a:endParaRPr>
          </a:p>
        </p:txBody>
      </p:sp>
      <p:sp>
        <p:nvSpPr>
          <p:cNvPr id="3" name="TextBox 2"/>
          <p:cNvSpPr txBox="1"/>
          <p:nvPr/>
        </p:nvSpPr>
        <p:spPr>
          <a:xfrm>
            <a:off x="558499" y="687342"/>
            <a:ext cx="2583285" cy="523220"/>
          </a:xfrm>
          <a:prstGeom prst="rect">
            <a:avLst/>
          </a:prstGeom>
          <a:noFill/>
        </p:spPr>
        <p:txBody>
          <a:bodyPr wrap="square" rtlCol="0">
            <a:spAutoFit/>
          </a:bodyPr>
          <a:lstStyle/>
          <a:p>
            <a:pPr lvl="0" algn="ctr" defTabSz="914400">
              <a:spcBef>
                <a:spcPts val="300"/>
              </a:spcBef>
              <a:spcAft>
                <a:spcPts val="300"/>
              </a:spcAft>
            </a:pPr>
            <a:r>
              <a:rPr lang="en-US" sz="2800" b="1" dirty="0" smtClean="0">
                <a:solidFill>
                  <a:srgbClr val="FF0000"/>
                </a:solidFill>
                <a:latin typeface="Arial" pitchFamily="34" charset="0"/>
                <a:cs typeface="Arial" pitchFamily="34" charset="0"/>
              </a:rPr>
              <a:t>THÍNH GIÁC</a:t>
            </a:r>
            <a:endParaRPr lang="en-US" sz="2800" b="1" dirty="0">
              <a:solidFill>
                <a:srgbClr val="FF0000"/>
              </a:solidFill>
              <a:latin typeface="Arial" pitchFamily="34" charset="0"/>
              <a:ea typeface="Times New Roman" panose="02020603050405020304" pitchFamily="18" charset="0"/>
              <a:cs typeface="Arial" pitchFamily="34" charset="0"/>
            </a:endParaRPr>
          </a:p>
        </p:txBody>
      </p:sp>
      <p:sp>
        <p:nvSpPr>
          <p:cNvPr id="4" name="TextBox 3"/>
          <p:cNvSpPr txBox="1"/>
          <p:nvPr/>
        </p:nvSpPr>
        <p:spPr>
          <a:xfrm>
            <a:off x="5214358" y="687342"/>
            <a:ext cx="2257348" cy="523220"/>
          </a:xfrm>
          <a:prstGeom prst="rect">
            <a:avLst/>
          </a:prstGeom>
          <a:noFill/>
        </p:spPr>
        <p:txBody>
          <a:bodyPr wrap="none" rtlCol="0">
            <a:spAutoFit/>
          </a:bodyPr>
          <a:lstStyle/>
          <a:p>
            <a:pPr lvl="0" algn="ctr" defTabSz="914400">
              <a:spcBef>
                <a:spcPts val="300"/>
              </a:spcBef>
              <a:spcAft>
                <a:spcPts val="300"/>
              </a:spcAft>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Điền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 </a:t>
            </a: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tin</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57200" y="1312985"/>
            <a:ext cx="2684584" cy="954107"/>
          </a:xfrm>
          <a:prstGeom prst="rect">
            <a:avLst/>
          </a:prstGeom>
          <a:noFill/>
        </p:spPr>
        <p:txBody>
          <a:bodyPr wrap="square" rtlCol="0">
            <a:spAutoFit/>
          </a:bodyPr>
          <a:lstStyle/>
          <a:p>
            <a:pPr lvl="0" algn="just" defTabSz="914400">
              <a:spcBef>
                <a:spcPts val="300"/>
              </a:spcBef>
              <a:spcAft>
                <a:spcPts val="300"/>
              </a:spcAft>
            </a:pPr>
            <a:r>
              <a:rPr lang="en-US" sz="2800" b="1" dirty="0" smtClean="0">
                <a:solidFill>
                  <a:srgbClr val="FF0000"/>
                </a:solidFill>
              </a:rPr>
              <a:t>a</a:t>
            </a:r>
            <a:r>
              <a:rPr lang="en-US" sz="2800" b="1" dirty="0">
                <a:solidFill>
                  <a:srgbClr val="FF0000"/>
                </a:solidFill>
              </a:rPr>
              <a:t>. Cấu tạo cơ quan thính </a:t>
            </a:r>
            <a:r>
              <a:rPr lang="en-US" sz="2800" b="1" dirty="0" smtClean="0">
                <a:solidFill>
                  <a:srgbClr val="FF0000"/>
                </a:solidFill>
              </a:rPr>
              <a:t>giác</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3270738" y="1312985"/>
            <a:ext cx="8422904" cy="3493264"/>
          </a:xfrm>
          <a:prstGeom prst="rect">
            <a:avLst/>
          </a:prstGeom>
          <a:noFill/>
        </p:spPr>
        <p:txBody>
          <a:bodyPr wrap="square" rtlCol="0">
            <a:spAutoFit/>
          </a:bodyPr>
          <a:lstStyle/>
          <a:p>
            <a:pPr lvl="0" algn="just" defTabSz="914400">
              <a:spcBef>
                <a:spcPts val="300"/>
              </a:spcBef>
              <a:spcAft>
                <a:spcPts val="300"/>
              </a:spcAft>
              <a:defRPr/>
            </a:pPr>
            <a:r>
              <a:rPr lang="en-US" sz="2800" dirty="0" smtClean="0">
                <a:solidFill>
                  <a:srgbClr val="FF0000"/>
                </a:solidFill>
                <a:latin typeface="Sabon Next LT"/>
              </a:rPr>
              <a:t>- </a:t>
            </a:r>
            <a:r>
              <a:rPr lang="en-US" sz="2800" dirty="0">
                <a:solidFill>
                  <a:srgbClr val="FF0000"/>
                </a:solidFill>
                <a:latin typeface="Sabon Next LT"/>
              </a:rPr>
              <a:t>Cấu tạo: </a:t>
            </a:r>
          </a:p>
          <a:p>
            <a:pPr lvl="0" algn="just" defTabSz="914400">
              <a:spcBef>
                <a:spcPts val="300"/>
              </a:spcBef>
              <a:spcAft>
                <a:spcPts val="300"/>
              </a:spcAft>
              <a:defRPr/>
            </a:pPr>
            <a:r>
              <a:rPr lang="en-US" sz="2800" b="1" dirty="0">
                <a:solidFill>
                  <a:srgbClr val="000000"/>
                </a:solidFill>
                <a:latin typeface="Sabon Next LT"/>
              </a:rPr>
              <a:t>+ Tai: </a:t>
            </a:r>
            <a:r>
              <a:rPr lang="en-US" sz="2800" dirty="0">
                <a:solidFill>
                  <a:srgbClr val="000000"/>
                </a:solidFill>
                <a:latin typeface="Sabon Next LT"/>
              </a:rPr>
              <a:t>Tai ngoài (vành tai, ống tai)</a:t>
            </a:r>
          </a:p>
          <a:p>
            <a:pPr lvl="0" algn="just" defTabSz="914400">
              <a:spcBef>
                <a:spcPts val="300"/>
              </a:spcBef>
              <a:spcAft>
                <a:spcPts val="300"/>
              </a:spcAft>
              <a:defRPr/>
            </a:pPr>
            <a:r>
              <a:rPr lang="en-US" sz="2800" dirty="0">
                <a:solidFill>
                  <a:srgbClr val="000000"/>
                </a:solidFill>
                <a:latin typeface="Sabon Next LT"/>
              </a:rPr>
              <a:t>           Tai giữa (màng nhĩ, chuỗi xương tai): thông với khoang miệng</a:t>
            </a:r>
          </a:p>
          <a:p>
            <a:pPr lvl="0" algn="just" defTabSz="914400">
              <a:spcBef>
                <a:spcPts val="300"/>
              </a:spcBef>
              <a:spcAft>
                <a:spcPts val="300"/>
              </a:spcAft>
              <a:defRPr/>
            </a:pPr>
            <a:r>
              <a:rPr lang="en-US" sz="2800" dirty="0">
                <a:solidFill>
                  <a:srgbClr val="000000"/>
                </a:solidFill>
                <a:latin typeface="Sabon Next LT"/>
              </a:rPr>
              <a:t>         Tai trong: ốc tai (cơ quan thụ cảm âm thanh</a:t>
            </a:r>
          </a:p>
          <a:p>
            <a:pPr lvl="0" algn="just" defTabSz="914400">
              <a:spcBef>
                <a:spcPts val="300"/>
              </a:spcBef>
              <a:spcAft>
                <a:spcPts val="300"/>
              </a:spcAft>
              <a:defRPr/>
            </a:pPr>
            <a:r>
              <a:rPr lang="en-US" sz="2800" b="1" dirty="0">
                <a:solidFill>
                  <a:srgbClr val="000000"/>
                </a:solidFill>
                <a:latin typeface="Sabon Next LT"/>
              </a:rPr>
              <a:t>+ Dây thần kinh </a:t>
            </a:r>
          </a:p>
          <a:p>
            <a:pPr lvl="0" algn="just" defTabSz="914400">
              <a:spcBef>
                <a:spcPts val="300"/>
              </a:spcBef>
              <a:spcAft>
                <a:spcPts val="300"/>
              </a:spcAft>
              <a:defRPr/>
            </a:pPr>
            <a:r>
              <a:rPr lang="en-US" sz="2800" b="1" dirty="0">
                <a:solidFill>
                  <a:srgbClr val="000000"/>
                </a:solidFill>
                <a:latin typeface="Sabon Next LT"/>
              </a:rPr>
              <a:t>+ Vùng thính giác ở vỏ </a:t>
            </a:r>
            <a:r>
              <a:rPr lang="en-US" sz="2800" b="1" dirty="0" smtClean="0">
                <a:solidFill>
                  <a:srgbClr val="000000"/>
                </a:solidFill>
                <a:latin typeface="Sabon Next LT"/>
              </a:rPr>
              <a:t>não</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507849" y="4930106"/>
            <a:ext cx="2583286" cy="1269578"/>
          </a:xfrm>
          <a:prstGeom prst="rect">
            <a:avLst/>
          </a:prstGeom>
          <a:noFill/>
        </p:spPr>
        <p:txBody>
          <a:bodyPr wrap="square" rtlCol="0">
            <a:spAutoFit/>
          </a:bodyPr>
          <a:lstStyle/>
          <a:p>
            <a:pPr lvl="0" algn="just" defTabSz="914400">
              <a:spcBef>
                <a:spcPts val="300"/>
              </a:spcBef>
              <a:spcAft>
                <a:spcPts val="300"/>
              </a:spcAft>
            </a:pPr>
            <a:r>
              <a:rPr lang="en-US" sz="2800" b="1" dirty="0" smtClean="0">
                <a:solidFill>
                  <a:srgbClr val="FF0000"/>
                </a:solidFill>
              </a:rPr>
              <a:t>b</a:t>
            </a:r>
            <a:r>
              <a:rPr lang="en-US" sz="2800" b="1" dirty="0">
                <a:solidFill>
                  <a:srgbClr val="FF0000"/>
                </a:solidFill>
              </a:rPr>
              <a:t>. Chức năng cơ quan thính giác</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3270738" y="4829695"/>
            <a:ext cx="8422904" cy="1269578"/>
          </a:xfrm>
          <a:prstGeom prst="rect">
            <a:avLst/>
          </a:prstGeom>
          <a:noFill/>
        </p:spPr>
        <p:txBody>
          <a:bodyPr wrap="square" rtlCol="0">
            <a:spAutoFit/>
          </a:bodyPr>
          <a:lstStyle/>
          <a:p>
            <a:pPr lvl="0" algn="just" defTabSz="914400">
              <a:spcBef>
                <a:spcPts val="300"/>
              </a:spcBef>
              <a:spcAft>
                <a:spcPts val="300"/>
              </a:spcAft>
              <a:defRPr/>
            </a:pPr>
            <a:r>
              <a:rPr lang="en-US" sz="2800" dirty="0" smtClean="0">
                <a:solidFill>
                  <a:srgbClr val="000000"/>
                </a:solidFill>
                <a:latin typeface="Sabon Next LT"/>
              </a:rPr>
              <a:t>Thu </a:t>
            </a:r>
            <a:r>
              <a:rPr lang="en-US" sz="2800" dirty="0">
                <a:solidFill>
                  <a:srgbClr val="000000"/>
                </a:solidFill>
                <a:latin typeface="Sabon Next LT"/>
              </a:rPr>
              <a:t>nhận âm thanh từ môi trường, giúp não nhận biết và xử lí thông tin để ta biết âm thanh.</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593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1000"/>
                                        <p:tgtEl>
                                          <p:spTgt spid="7">
                                            <p:txEl>
                                              <p:pRg st="1" end="1"/>
                                            </p:txEl>
                                          </p:spTgt>
                                        </p:tgtEl>
                                      </p:cBhvr>
                                    </p:animEffect>
                                    <p:anim calcmode="lin" valueType="num">
                                      <p:cBhvr>
                                        <p:cTn id="4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1000"/>
                                        <p:tgtEl>
                                          <p:spTgt spid="7">
                                            <p:txEl>
                                              <p:pRg st="2" end="2"/>
                                            </p:txEl>
                                          </p:spTgt>
                                        </p:tgtEl>
                                      </p:cBhvr>
                                    </p:animEffect>
                                    <p:anim calcmode="lin" valueType="num">
                                      <p:cBhvr>
                                        <p:cTn id="5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1000"/>
                                        <p:tgtEl>
                                          <p:spTgt spid="7">
                                            <p:txEl>
                                              <p:pRg st="3" end="3"/>
                                            </p:txEl>
                                          </p:spTgt>
                                        </p:tgtEl>
                                      </p:cBhvr>
                                    </p:animEffect>
                                    <p:anim calcmode="lin" valueType="num">
                                      <p:cBhvr>
                                        <p:cTn id="5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fade">
                                      <p:cBhvr>
                                        <p:cTn id="62" dur="1000"/>
                                        <p:tgtEl>
                                          <p:spTgt spid="7">
                                            <p:txEl>
                                              <p:pRg st="4" end="4"/>
                                            </p:txEl>
                                          </p:spTgt>
                                        </p:tgtEl>
                                      </p:cBhvr>
                                    </p:animEffect>
                                    <p:anim calcmode="lin" valueType="num">
                                      <p:cBhvr>
                                        <p:cTn id="6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0"/>
                                        <p:tgtEl>
                                          <p:spTgt spid="7">
                                            <p:txEl>
                                              <p:pRg st="5" end="5"/>
                                            </p:txEl>
                                          </p:spTgt>
                                        </p:tgtEl>
                                      </p:cBhvr>
                                    </p:animEffect>
                                    <p:anim calcmode="lin" valueType="num">
                                      <p:cBhvr>
                                        <p:cTn id="6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9">
                                            <p:txEl>
                                              <p:pRg st="0" end="0"/>
                                            </p:txEl>
                                          </p:spTgt>
                                        </p:tgtEl>
                                        <p:attrNameLst>
                                          <p:attrName>style.visibility</p:attrName>
                                        </p:attrNameLst>
                                      </p:cBhvr>
                                      <p:to>
                                        <p:strVal val="visible"/>
                                      </p:to>
                                    </p:set>
                                    <p:animEffect transition="in" filter="fade">
                                      <p:cBhvr>
                                        <p:cTn id="74" dur="1000"/>
                                        <p:tgtEl>
                                          <p:spTgt spid="9">
                                            <p:txEl>
                                              <p:pRg st="0" end="0"/>
                                            </p:txEl>
                                          </p:spTgt>
                                        </p:tgtEl>
                                      </p:cBhvr>
                                    </p:animEffect>
                                    <p:anim calcmode="lin" valueType="num">
                                      <p:cBhvr>
                                        <p:cTn id="7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ometric-Color-Block_Win32_jx_v9.potx" id="{B1D493D9-AF74-4AD6-8F0C-5B1308D7041B}" vid="{1AA99070-5A1F-42D2-9F5B-E7354C96468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eometric-Color-Block_Win32_jx_v9.potx" id="{B1D493D9-AF74-4AD6-8F0C-5B1308D7041B}" vid="{1AA99070-5A1F-42D2-9F5B-E7354C964689}"/>
    </a:ext>
  </a:extLst>
</a:theme>
</file>

<file path=ppt/theme/theme4.xml><?xml version="1.0" encoding="utf-8"?>
<a:theme xmlns:a="http://schemas.openxmlformats.org/drawingml/2006/main" name="3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eometric-Color-Block_Win32_jx_v9.potx" id="{B1D493D9-AF74-4AD6-8F0C-5B1308D7041B}" vid="{1AA99070-5A1F-42D2-9F5B-E7354C964689}"/>
    </a:ext>
  </a:extLst>
</a:theme>
</file>

<file path=ppt/theme/theme5.xml><?xml version="1.0" encoding="utf-8"?>
<a:theme xmlns:a="http://schemas.openxmlformats.org/drawingml/2006/main" name="4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eometric-Color-Block_Win32_jx_v9.potx" id="{B1D493D9-AF74-4AD6-8F0C-5B1308D7041B}" vid="{1AA99070-5A1F-42D2-9F5B-E7354C964689}"/>
    </a:ext>
  </a:extLst>
</a:theme>
</file>

<file path=ppt/theme/theme6.xml><?xml version="1.0" encoding="utf-8"?>
<a:theme xmlns:a="http://schemas.openxmlformats.org/drawingml/2006/main" name="5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eometric-Color-Block_Win32_jx_v9.potx" id="{B1D493D9-AF74-4AD6-8F0C-5B1308D7041B}" vid="{1AA99070-5A1F-42D2-9F5B-E7354C964689}"/>
    </a:ext>
  </a:extLst>
</a:theme>
</file>

<file path=ppt/theme/theme7.xml><?xml version="1.0" encoding="utf-8"?>
<a:theme xmlns:a="http://schemas.openxmlformats.org/drawingml/2006/main" name="7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eometric-Color-Block_Win32_jx_v9.potx" id="{B1D493D9-AF74-4AD6-8F0C-5B1308D7041B}" vid="{1AA99070-5A1F-42D2-9F5B-E7354C964689}"/>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{DA22E402-DFEE-497A-8B39-8C9891E5ACB7}tf78438558_win32</Template>
  <TotalTime>1899</TotalTime>
  <Words>1065</Words>
  <Application>Microsoft Office PowerPoint</Application>
  <PresentationFormat>Custom</PresentationFormat>
  <Paragraphs>106</Paragraphs>
  <Slides>25</Slides>
  <Notes>1</Notes>
  <HiddenSlides>0</HiddenSlides>
  <MMClips>0</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Office Theme</vt:lpstr>
      <vt:lpstr>1_Office Theme</vt:lpstr>
      <vt:lpstr>2_Office Theme</vt:lpstr>
      <vt:lpstr>3_Office Theme</vt:lpstr>
      <vt:lpstr>4_Office Theme</vt:lpstr>
      <vt:lpstr>5_Office Theme</vt:lpstr>
      <vt:lpstr>7_Office Theme</vt:lpstr>
      <vt:lpstr>6_Office Theme</vt:lpstr>
      <vt:lpstr>CHÀO CÁC EM  ĐẾN VỚI TIẾT HỌC HÔM NAY !</vt:lpstr>
      <vt:lpstr>Bài 37  (3 Tiết)  HỆ THẦN KINH   VÀ CÁC GIÁC QUAN Ở NGƯỜI</vt:lpstr>
      <vt:lpstr>Khởi  động  </vt:lpstr>
      <vt:lpstr>PowerPoint Presentation</vt:lpstr>
      <vt:lpstr>PowerPoint Presentation</vt:lpstr>
      <vt:lpstr>Hình thành kiến thức  </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 </vt:lpstr>
      <vt:lpstr> </vt:lpstr>
      <vt:lpstr> </vt:lpstr>
      <vt:lpstr>PowerPoint Presentation</vt:lpstr>
      <vt:lpstr>VẬN DỤNG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subject/>
  <dc:creator>Thien Thanh Bui</dc:creator>
  <cp:lastModifiedBy>dragon</cp:lastModifiedBy>
  <cp:revision>166</cp:revision>
  <dcterms:created xsi:type="dcterms:W3CDTF">2023-07-20T01:42:56Z</dcterms:created>
  <dcterms:modified xsi:type="dcterms:W3CDTF">2024-12-07T14:22:00Z</dcterms:modified>
</cp:coreProperties>
</file>