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0" r:id="rId2"/>
    <p:sldMasterId id="2147483693" r:id="rId3"/>
    <p:sldMasterId id="2147483713" r:id="rId4"/>
    <p:sldMasterId id="2147483733" r:id="rId5"/>
    <p:sldMasterId id="2147483753" r:id="rId6"/>
  </p:sldMasterIdLst>
  <p:notesMasterIdLst>
    <p:notesMasterId r:id="rId31"/>
  </p:notesMasterIdLst>
  <p:sldIdLst>
    <p:sldId id="281" r:id="rId7"/>
    <p:sldId id="345" r:id="rId8"/>
    <p:sldId id="346" r:id="rId9"/>
    <p:sldId id="362" r:id="rId10"/>
    <p:sldId id="371" r:id="rId11"/>
    <p:sldId id="347" r:id="rId12"/>
    <p:sldId id="348" r:id="rId13"/>
    <p:sldId id="350" r:id="rId14"/>
    <p:sldId id="351" r:id="rId15"/>
    <p:sldId id="373" r:id="rId16"/>
    <p:sldId id="353" r:id="rId17"/>
    <p:sldId id="372" r:id="rId18"/>
    <p:sldId id="375" r:id="rId19"/>
    <p:sldId id="382" r:id="rId20"/>
    <p:sldId id="374" r:id="rId21"/>
    <p:sldId id="383" r:id="rId22"/>
    <p:sldId id="378" r:id="rId23"/>
    <p:sldId id="376" r:id="rId24"/>
    <p:sldId id="377" r:id="rId25"/>
    <p:sldId id="361" r:id="rId26"/>
    <p:sldId id="379" r:id="rId27"/>
    <p:sldId id="380" r:id="rId28"/>
    <p:sldId id="381" r:id="rId29"/>
    <p:sldId id="344" r:id="rId3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1F2C8F"/>
    <a:srgbClr val="DF8C8C"/>
    <a:srgbClr val="FDFBF6"/>
    <a:srgbClr val="AAC4E9"/>
    <a:srgbClr val="F5CDCE"/>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078" autoAdjust="0"/>
  </p:normalViewPr>
  <p:slideViewPr>
    <p:cSldViewPr snapToGrid="0" snapToObjects="1">
      <p:cViewPr>
        <p:scale>
          <a:sx n="81" d="100"/>
          <a:sy n="81" d="100"/>
        </p:scale>
        <p:origin x="-300" y="36"/>
      </p:cViewPr>
      <p:guideLst>
        <p:guide orient="horz" pos="2616"/>
        <p:guide orient="horz" pos="3264"/>
        <p:guide orient="horz" pos="2136"/>
        <p:guide orient="horz" pos="4008"/>
        <p:guide orient="horz" pos="1152"/>
        <p:guide orient="horz" pos="2352"/>
        <p:guide orient="horz" pos="1512"/>
        <p:guide orient="horz" pos="2448"/>
        <p:guide orient="horz" pos="960"/>
        <p:guide/>
        <p:guide pos="456"/>
        <p:guide pos="6912"/>
        <p:guide pos="7680"/>
        <p:guide pos="6696"/>
        <p:guide pos="1008"/>
        <p:guide pos="1584"/>
        <p:guide pos="2136"/>
        <p:guide pos="2760"/>
        <p:guide pos="3288"/>
        <p:guide pos="4032"/>
        <p:guide pos="4392"/>
        <p:guide pos="4944"/>
        <p:guide pos="5544"/>
        <p:guide pos="6072"/>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40"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 xmlns:a16="http://schemas.microsoft.com/office/drawing/2014/main" id="{B726FDCA-72DA-DEC5-2E95-9DBEFD2344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 xmlns:a16="http://schemas.microsoft.com/office/drawing/2014/main" id="{6D999154-1941-098B-BDDE-1845BF80BC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7348" name="灯片编号占位符 3">
            <a:extLst>
              <a:ext uri="{FF2B5EF4-FFF2-40B4-BE49-F238E27FC236}">
                <a16:creationId xmlns="" xmlns:a16="http://schemas.microsoft.com/office/drawing/2014/main" id="{D46C3CC9-4827-D806-2D2D-4FFA432BD3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E4E394-20E3-4A17-9BD3-5A36F15744BF}"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 xmlns:a16="http://schemas.microsoft.com/office/drawing/2014/main" id="{E66FD7FF-2869-7902-36B2-2B229AB9AB19}"/>
              </a:ext>
            </a:extLst>
          </p:cNvPr>
          <p:cNvSpPr/>
          <p:nvPr userDrawn="1"/>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 xmlns:a16="http://schemas.microsoft.com/office/drawing/2014/main" id="{B1457C88-4472-81CF-02AF-4421E0A3084B}"/>
              </a:ext>
            </a:extLst>
          </p:cNvPr>
          <p:cNvSpPr/>
          <p:nvPr userDrawn="1"/>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 xmlns:a16="http://schemas.microsoft.com/office/drawing/2014/main" id="{70F595E1-C910-3710-90E9-AF5FFCE05861}"/>
              </a:ext>
            </a:extLst>
          </p:cNvPr>
          <p:cNvSpPr/>
          <p:nvPr userDrawn="1"/>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 xmlns:a16="http://schemas.microsoft.com/office/drawing/2014/main" id="{AA39EF58-54F1-4AC9-1D83-2E7DEEAAEA6A}"/>
              </a:ext>
            </a:extLst>
          </p:cNvPr>
          <p:cNvSpPr>
            <a:spLocks/>
          </p:cNvSpPr>
          <p:nvPr userDrawn="1"/>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 xmlns:a16="http://schemas.microsoft.com/office/drawing/2014/main" id="{0C320934-59CC-4123-C7C1-FEEE89F3045F}"/>
              </a:ext>
            </a:extLst>
          </p:cNvPr>
          <p:cNvSpPr>
            <a:spLocks/>
          </p:cNvSpPr>
          <p:nvPr userDrawn="1"/>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Title 1">
            <a:extLst>
              <a:ext uri="{FF2B5EF4-FFF2-40B4-BE49-F238E27FC236}">
                <a16:creationId xmlns="" xmlns:a16="http://schemas.microsoft.com/office/drawing/2014/main" id="{6D81E6F9-B513-FEFE-5A90-230DD40DE6A7}"/>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55285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 xmlns:a16="http://schemas.microsoft.com/office/drawing/2014/main" id="{89E4C556-486A-A14C-B3FD-116702D7003B}"/>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586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 xmlns:a16="http://schemas.microsoft.com/office/drawing/2014/main" id="{C01DD1E3-BE7F-143E-0235-2156E4E39B00}"/>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90070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950ED98-B5D1-206C-403F-FA954F9D2CFF}"/>
              </a:ext>
            </a:extLst>
          </p:cNvPr>
          <p:cNvSpPr/>
          <p:nvPr userDrawn="1"/>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 xmlns:a16="http://schemas.microsoft.com/office/drawing/2014/main" id="{812E08D1-C5A2-F7C6-CB0D-08F8A87F128D}"/>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87251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E2DECB02-D9CE-E57A-0604-BFF41EC38AFA}"/>
              </a:ext>
            </a:extLst>
          </p:cNvPr>
          <p:cNvSpPr/>
          <p:nvPr userDrawn="1"/>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 xmlns:a16="http://schemas.microsoft.com/office/drawing/2014/main" id="{FF3F3353-78A1-F584-81A6-9513382DF18F}"/>
              </a:ext>
            </a:extLst>
          </p:cNvPr>
          <p:cNvSpPr/>
          <p:nvPr userDrawn="1"/>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 xmlns:a16="http://schemas.microsoft.com/office/drawing/2014/main" id="{790E862E-398F-571C-EC2C-3D17164DE059}"/>
              </a:ext>
            </a:extLst>
          </p:cNvPr>
          <p:cNvSpPr/>
          <p:nvPr userDrawn="1"/>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 xmlns:a16="http://schemas.microsoft.com/office/drawing/2014/main" id="{E6BE61D7-B0A3-902B-4F58-727982880EF5}"/>
              </a:ext>
            </a:extLst>
          </p:cNvPr>
          <p:cNvCxnSpPr>
            <a:cxnSpLocks/>
          </p:cNvCxnSpPr>
          <p:nvPr userDrawn="1"/>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A51A1F68-9002-3791-2DD4-424EE6912D7B}"/>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8503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 xmlns:a16="http://schemas.microsoft.com/office/drawing/2014/main" id="{6B492F71-A3F0-5516-6E41-37AD21389616}"/>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26895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 xmlns:a16="http://schemas.microsoft.com/office/drawing/2014/main" id="{D64FAEF5-25C2-0A7A-D2B8-3E4785F1E4BC}"/>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4848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AEF1F750-031C-BDB7-BD7B-9CBE17406FDB}"/>
              </a:ext>
            </a:extLst>
          </p:cNvPr>
          <p:cNvSpPr/>
          <p:nvPr userDrawn="1"/>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 xmlns:a16="http://schemas.microsoft.com/office/drawing/2014/main" id="{FEB515B5-2D9F-58E1-6E3C-CCBF105D891E}"/>
              </a:ext>
            </a:extLst>
          </p:cNvPr>
          <p:cNvSpPr/>
          <p:nvPr userDrawn="1"/>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 xmlns:a16="http://schemas.microsoft.com/office/drawing/2014/main" id="{0023E85B-DA61-18FA-60A6-D8482630FF17}"/>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37289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8" y="3440506"/>
            <a:ext cx="1719263" cy="1724025"/>
          </a:xfrm>
          <a:prstGeom prst="rect">
            <a:avLst/>
          </a:prstGeom>
        </p:spPr>
      </p:pic>
      <p:sp>
        <p:nvSpPr>
          <p:cNvPr id="18" name="Title 19">
            <a:extLst>
              <a:ext uri="{FF2B5EF4-FFF2-40B4-BE49-F238E27FC236}">
                <a16:creationId xmlns=""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 xmlns:a16="http://schemas.microsoft.com/office/drawing/2014/main" id="{DD45669F-6E1C-159B-99F1-F7C341A1D58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5083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pPr>
                <a:defRPr/>
              </a:pPr>
              <a:t>12/7/2024</a:t>
            </a:fld>
            <a:endParaRPr lang="en-US"/>
          </a:p>
        </p:txBody>
      </p:sp>
      <p:sp>
        <p:nvSpPr>
          <p:cNvPr id="3" name="Footer Placeholder 4">
            <a:extLst>
              <a:ext uri="{FF2B5EF4-FFF2-40B4-BE49-F238E27FC236}">
                <a16:creationId xmlns=""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pPr>
                <a:defRPr/>
              </a:pPr>
              <a:t>‹#›</a:t>
            </a:fld>
            <a:endParaRPr lang="en-US" altLang="en-US"/>
          </a:p>
        </p:txBody>
      </p:sp>
    </p:spTree>
    <p:extLst>
      <p:ext uri="{BB962C8B-B14F-4D97-AF65-F5344CB8AC3E}">
        <p14:creationId xmlns:p14="http://schemas.microsoft.com/office/powerpoint/2010/main" val="395052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8"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9"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8" name="Title 1">
            <a:extLst>
              <a:ext uri="{FF2B5EF4-FFF2-40B4-BE49-F238E27FC236}">
                <a16:creationId xmlns="" xmlns:a16="http://schemas.microsoft.com/office/drawing/2014/main" id="{6BAAD8DA-EA11-4EC1-96BD-897C4ECC0E8B}"/>
              </a:ext>
            </a:extLst>
          </p:cNvPr>
          <p:cNvSpPr txBox="1">
            <a:spLocks/>
          </p:cNvSpPr>
          <p:nvPr userDrawn="1"/>
        </p:nvSpPr>
        <p:spPr>
          <a:xfrm>
            <a:off x="566060"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1. </a:t>
            </a:r>
            <a:r>
              <a:rPr lang="en-US" sz="2800" cap="none" dirty="0" err="1"/>
              <a:t>Tìm</a:t>
            </a:r>
            <a:r>
              <a:rPr lang="en-US" sz="2800" cap="none" dirty="0"/>
              <a:t> </a:t>
            </a:r>
            <a:r>
              <a:rPr lang="en-US" sz="2800" cap="none" dirty="0" err="1"/>
              <a:t>hiểu</a:t>
            </a:r>
            <a:r>
              <a:rPr lang="en-US" sz="2800" cap="none" dirty="0"/>
              <a:t> </a:t>
            </a:r>
            <a:r>
              <a:rPr lang="en-US" sz="2800" cap="none" dirty="0" err="1"/>
              <a:t>cấu</a:t>
            </a:r>
            <a:r>
              <a:rPr lang="en-US" sz="2800" cap="none" dirty="0"/>
              <a:t> </a:t>
            </a:r>
            <a:r>
              <a:rPr lang="en-US" sz="2800" cap="none" dirty="0" err="1"/>
              <a:t>tạo</a:t>
            </a:r>
            <a:r>
              <a:rPr lang="en-US" sz="2800" cap="none" dirty="0"/>
              <a:t>, </a:t>
            </a:r>
            <a:r>
              <a:rPr lang="en-US" sz="2800" cap="none" dirty="0" err="1"/>
              <a:t>chức</a:t>
            </a:r>
            <a:r>
              <a:rPr lang="en-US" sz="2800" cap="none" dirty="0"/>
              <a:t> </a:t>
            </a:r>
            <a:r>
              <a:rPr lang="en-US" sz="2800" cap="none" dirty="0" err="1"/>
              <a:t>năng</a:t>
            </a:r>
            <a:r>
              <a:rPr lang="en-US" sz="2800" cap="none" dirty="0"/>
              <a:t> </a:t>
            </a:r>
            <a:r>
              <a:rPr lang="en-US" sz="2800" cap="none" dirty="0" err="1"/>
              <a:t>của</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endParaRPr lang="en-US" sz="2800" cap="none" dirty="0"/>
          </a:p>
        </p:txBody>
      </p:sp>
    </p:spTree>
    <p:extLst>
      <p:ext uri="{BB962C8B-B14F-4D97-AF65-F5344CB8AC3E}">
        <p14:creationId xmlns:p14="http://schemas.microsoft.com/office/powerpoint/2010/main" val="274500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467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137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12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670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6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384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30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7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471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38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8"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9"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 xmlns:a16="http://schemas.microsoft.com/office/drawing/2014/main" id="{C401C611-B0A7-7272-63B6-FBE950A8952F}"/>
              </a:ext>
            </a:extLst>
          </p:cNvPr>
          <p:cNvSpPr txBox="1">
            <a:spLocks/>
          </p:cNvSpPr>
          <p:nvPr userDrawn="1"/>
        </p:nvSpPr>
        <p:spPr>
          <a:xfrm>
            <a:off x="492297"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2. </a:t>
            </a:r>
            <a:r>
              <a:rPr lang="en-US" sz="2800" cap="none" dirty="0" err="1"/>
              <a:t>Tìm</a:t>
            </a:r>
            <a:r>
              <a:rPr lang="en-US" sz="2800" cap="none" dirty="0"/>
              <a:t> </a:t>
            </a:r>
            <a:r>
              <a:rPr lang="en-US" sz="2800" cap="none" dirty="0" err="1"/>
              <a:t>hiểu</a:t>
            </a:r>
            <a:r>
              <a:rPr lang="en-US" sz="2800" cap="none" dirty="0"/>
              <a:t> </a:t>
            </a:r>
            <a:r>
              <a:rPr lang="en-US" sz="2800" cap="none" dirty="0" err="1"/>
              <a:t>một</a:t>
            </a:r>
            <a:r>
              <a:rPr lang="en-US" sz="2800" cap="none" dirty="0"/>
              <a:t> </a:t>
            </a:r>
            <a:r>
              <a:rPr lang="en-US" sz="2800" cap="none" dirty="0" err="1"/>
              <a:t>số</a:t>
            </a:r>
            <a:r>
              <a:rPr lang="en-US" sz="2800" cap="none" dirty="0"/>
              <a:t> </a:t>
            </a:r>
            <a:r>
              <a:rPr lang="en-US" sz="2800" cap="none" dirty="0" err="1"/>
              <a:t>bệnh</a:t>
            </a:r>
            <a:r>
              <a:rPr lang="en-US" sz="2800" cap="none" dirty="0"/>
              <a:t> </a:t>
            </a:r>
            <a:r>
              <a:rPr lang="en-US" sz="2800" cap="none" dirty="0" err="1"/>
              <a:t>về</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 </a:t>
            </a:r>
            <a:r>
              <a:rPr lang="en-US" sz="2800" cap="none" dirty="0" err="1"/>
              <a:t>và</a:t>
            </a:r>
            <a:r>
              <a:rPr lang="en-US" sz="2800" cap="none" dirty="0"/>
              <a:t> </a:t>
            </a:r>
            <a:r>
              <a:rPr lang="en-US" sz="2800" cap="none" dirty="0" err="1"/>
              <a:t>chất</a:t>
            </a:r>
            <a:r>
              <a:rPr lang="en-US" sz="2800" cap="none" dirty="0"/>
              <a:t> </a:t>
            </a:r>
            <a:r>
              <a:rPr lang="en-US" sz="2800" cap="none" dirty="0" err="1"/>
              <a:t>gây</a:t>
            </a:r>
            <a:r>
              <a:rPr lang="en-US" sz="2800" cap="none" dirty="0"/>
              <a:t> </a:t>
            </a:r>
            <a:r>
              <a:rPr lang="en-US" sz="2800" cap="none" dirty="0" err="1"/>
              <a:t>nghiện</a:t>
            </a:r>
            <a:r>
              <a:rPr lang="en-US" sz="2800" cap="none" dirty="0"/>
              <a:t> </a:t>
            </a:r>
            <a:r>
              <a:rPr lang="en-US" sz="2800" cap="none" dirty="0" err="1"/>
              <a:t>đối</a:t>
            </a:r>
            <a:r>
              <a:rPr lang="en-US" sz="2800" cap="none" dirty="0"/>
              <a:t> </a:t>
            </a:r>
            <a:r>
              <a:rPr lang="en-US" sz="2800" cap="none" dirty="0" err="1"/>
              <a:t>với</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a:t>
            </a:r>
          </a:p>
        </p:txBody>
      </p:sp>
    </p:spTree>
    <p:extLst>
      <p:ext uri="{BB962C8B-B14F-4D97-AF65-F5344CB8AC3E}">
        <p14:creationId xmlns:p14="http://schemas.microsoft.com/office/powerpoint/2010/main" val="4019789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672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364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solidFill>
                <a:srgbClr val="000000"/>
              </a:solidFill>
            </a:endParaRPr>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40582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8" name="Title 1">
            <a:extLst>
              <a:ext uri="{FF2B5EF4-FFF2-40B4-BE49-F238E27FC236}">
                <a16:creationId xmlns:a16="http://schemas.microsoft.com/office/drawing/2014/main" xmlns=""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1.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cấu</a:t>
            </a:r>
            <a:r>
              <a:rPr lang="en-US" sz="2800" cap="none" dirty="0">
                <a:solidFill>
                  <a:srgbClr val="1F2C8F"/>
                </a:solidFill>
              </a:rPr>
              <a:t> </a:t>
            </a:r>
            <a:r>
              <a:rPr lang="en-US" sz="2800" cap="none" dirty="0" err="1">
                <a:solidFill>
                  <a:srgbClr val="1F2C8F"/>
                </a:solidFill>
              </a:rPr>
              <a:t>tạo</a:t>
            </a:r>
            <a:r>
              <a:rPr lang="en-US" sz="2800" cap="none" dirty="0">
                <a:solidFill>
                  <a:srgbClr val="1F2C8F"/>
                </a:solidFill>
              </a:rPr>
              <a:t>, </a:t>
            </a:r>
            <a:r>
              <a:rPr lang="en-US" sz="2800" cap="none" dirty="0" err="1">
                <a:solidFill>
                  <a:srgbClr val="1F2C8F"/>
                </a:solidFill>
              </a:rPr>
              <a:t>chức</a:t>
            </a:r>
            <a:r>
              <a:rPr lang="en-US" sz="2800" cap="none" dirty="0">
                <a:solidFill>
                  <a:srgbClr val="1F2C8F"/>
                </a:solidFill>
              </a:rPr>
              <a:t> </a:t>
            </a:r>
            <a:r>
              <a:rPr lang="en-US" sz="2800" cap="none" dirty="0" err="1">
                <a:solidFill>
                  <a:srgbClr val="1F2C8F"/>
                </a:solidFill>
              </a:rPr>
              <a:t>năng</a:t>
            </a:r>
            <a:r>
              <a:rPr lang="en-US" sz="2800" cap="none" dirty="0">
                <a:solidFill>
                  <a:srgbClr val="1F2C8F"/>
                </a:solidFill>
              </a:rPr>
              <a:t> </a:t>
            </a:r>
            <a:r>
              <a:rPr lang="en-US" sz="2800" cap="none" dirty="0" err="1">
                <a:solidFill>
                  <a:srgbClr val="1F2C8F"/>
                </a:solidFill>
              </a:rPr>
              <a:t>của</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endParaRPr lang="en-US" sz="2800" cap="none" dirty="0">
              <a:solidFill>
                <a:srgbClr val="1F2C8F"/>
              </a:solidFill>
            </a:endParaRPr>
          </a:p>
        </p:txBody>
      </p:sp>
    </p:spTree>
    <p:extLst>
      <p:ext uri="{BB962C8B-B14F-4D97-AF65-F5344CB8AC3E}">
        <p14:creationId xmlns:p14="http://schemas.microsoft.com/office/powerpoint/2010/main" val="167958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a16="http://schemas.microsoft.com/office/drawing/2014/main" xmlns=""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2.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một</a:t>
            </a:r>
            <a:r>
              <a:rPr lang="en-US" sz="2800" cap="none" dirty="0">
                <a:solidFill>
                  <a:srgbClr val="1F2C8F"/>
                </a:solidFill>
              </a:rPr>
              <a:t> </a:t>
            </a:r>
            <a:r>
              <a:rPr lang="en-US" sz="2800" cap="none" dirty="0" err="1">
                <a:solidFill>
                  <a:srgbClr val="1F2C8F"/>
                </a:solidFill>
              </a:rPr>
              <a:t>số</a:t>
            </a:r>
            <a:r>
              <a:rPr lang="en-US" sz="2800" cap="none" dirty="0">
                <a:solidFill>
                  <a:srgbClr val="1F2C8F"/>
                </a:solidFill>
              </a:rPr>
              <a:t> </a:t>
            </a:r>
            <a:r>
              <a:rPr lang="en-US" sz="2800" cap="none" dirty="0" err="1">
                <a:solidFill>
                  <a:srgbClr val="1F2C8F"/>
                </a:solidFill>
              </a:rPr>
              <a:t>bệnh</a:t>
            </a:r>
            <a:r>
              <a:rPr lang="en-US" sz="2800" cap="none" dirty="0">
                <a:solidFill>
                  <a:srgbClr val="1F2C8F"/>
                </a:solidFill>
              </a:rPr>
              <a:t> </a:t>
            </a:r>
            <a:r>
              <a:rPr lang="en-US" sz="2800" cap="none" dirty="0" err="1">
                <a:solidFill>
                  <a:srgbClr val="1F2C8F"/>
                </a:solidFill>
              </a:rPr>
              <a:t>về</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 </a:t>
            </a:r>
            <a:r>
              <a:rPr lang="en-US" sz="2800" cap="none" dirty="0" err="1">
                <a:solidFill>
                  <a:srgbClr val="1F2C8F"/>
                </a:solidFill>
              </a:rPr>
              <a:t>và</a:t>
            </a:r>
            <a:r>
              <a:rPr lang="en-US" sz="2800" cap="none" dirty="0">
                <a:solidFill>
                  <a:srgbClr val="1F2C8F"/>
                </a:solidFill>
              </a:rPr>
              <a:t> </a:t>
            </a:r>
            <a:r>
              <a:rPr lang="en-US" sz="2800" cap="none" dirty="0" err="1">
                <a:solidFill>
                  <a:srgbClr val="1F2C8F"/>
                </a:solidFill>
              </a:rPr>
              <a:t>chất</a:t>
            </a:r>
            <a:r>
              <a:rPr lang="en-US" sz="2800" cap="none" dirty="0">
                <a:solidFill>
                  <a:srgbClr val="1F2C8F"/>
                </a:solidFill>
              </a:rPr>
              <a:t> </a:t>
            </a:r>
            <a:r>
              <a:rPr lang="en-US" sz="2800" cap="none" dirty="0" err="1">
                <a:solidFill>
                  <a:srgbClr val="1F2C8F"/>
                </a:solidFill>
              </a:rPr>
              <a:t>gây</a:t>
            </a:r>
            <a:r>
              <a:rPr lang="en-US" sz="2800" cap="none" dirty="0">
                <a:solidFill>
                  <a:srgbClr val="1F2C8F"/>
                </a:solidFill>
              </a:rPr>
              <a:t> </a:t>
            </a:r>
            <a:r>
              <a:rPr lang="en-US" sz="2800" cap="none" dirty="0" err="1">
                <a:solidFill>
                  <a:srgbClr val="1F2C8F"/>
                </a:solidFill>
              </a:rPr>
              <a:t>nghiện</a:t>
            </a:r>
            <a:r>
              <a:rPr lang="en-US" sz="2800" cap="none" dirty="0">
                <a:solidFill>
                  <a:srgbClr val="1F2C8F"/>
                </a:solidFill>
              </a:rPr>
              <a:t> </a:t>
            </a:r>
            <a:r>
              <a:rPr lang="en-US" sz="2800" cap="none" dirty="0" err="1">
                <a:solidFill>
                  <a:srgbClr val="1F2C8F"/>
                </a:solidFill>
              </a:rPr>
              <a:t>đối</a:t>
            </a:r>
            <a:r>
              <a:rPr lang="en-US" sz="2800" cap="none" dirty="0">
                <a:solidFill>
                  <a:srgbClr val="1F2C8F"/>
                </a:solidFill>
              </a:rPr>
              <a:t> </a:t>
            </a:r>
            <a:r>
              <a:rPr lang="en-US" sz="2800" cap="none" dirty="0" err="1">
                <a:solidFill>
                  <a:srgbClr val="1F2C8F"/>
                </a:solidFill>
              </a:rPr>
              <a:t>với</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a:t>
            </a:r>
          </a:p>
        </p:txBody>
      </p:sp>
    </p:spTree>
    <p:extLst>
      <p:ext uri="{BB962C8B-B14F-4D97-AF65-F5344CB8AC3E}">
        <p14:creationId xmlns:p14="http://schemas.microsoft.com/office/powerpoint/2010/main" val="3841424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a16="http://schemas.microsoft.com/office/drawing/2014/main" xmlns=""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solidFill>
                  <a:srgbClr val="1F2C8F"/>
                </a:solidFill>
              </a:rPr>
              <a:t>3</a:t>
            </a:r>
            <a:r>
              <a:rPr lang="en-US" sz="2800" cap="none" dirty="0">
                <a:solidFill>
                  <a:srgbClr val="1F2C8F"/>
                </a:solidFill>
              </a:rPr>
              <a:t>. </a:t>
            </a:r>
            <a:r>
              <a:rPr lang="vi-VN" sz="2800" cap="none" dirty="0">
                <a:solidFill>
                  <a:srgbClr val="1F2C8F"/>
                </a:solidFill>
              </a:rPr>
              <a:t>Tìm hiểu các giác quan trong cơ thể người</a:t>
            </a:r>
            <a:r>
              <a:rPr lang="en-US" sz="2800" cap="none" dirty="0">
                <a:solidFill>
                  <a:srgbClr val="1F2C8F"/>
                </a:solidFill>
              </a:rPr>
              <a:t>.</a:t>
            </a:r>
          </a:p>
        </p:txBody>
      </p:sp>
    </p:spTree>
    <p:extLst>
      <p:ext uri="{BB962C8B-B14F-4D97-AF65-F5344CB8AC3E}">
        <p14:creationId xmlns:p14="http://schemas.microsoft.com/office/powerpoint/2010/main" val="353261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FAF6"/>
              </a:solidFill>
            </a:endParaRPr>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xmlns=""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614856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 name="Title 1">
            <a:extLst>
              <a:ext uri="{FF2B5EF4-FFF2-40B4-BE49-F238E27FC236}">
                <a16:creationId xmlns:a16="http://schemas.microsoft.com/office/drawing/2014/main" xmlns=""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extBox 6">
            <a:extLst>
              <a:ext uri="{FF2B5EF4-FFF2-40B4-BE49-F238E27FC236}">
                <a16:creationId xmlns:a16="http://schemas.microsoft.com/office/drawing/2014/main" xmlns=""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108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xmlns=""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2" name="Title 1">
            <a:extLst>
              <a:ext uri="{FF2B5EF4-FFF2-40B4-BE49-F238E27FC236}">
                <a16:creationId xmlns:a16="http://schemas.microsoft.com/office/drawing/2014/main" xmlns=""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itle 1">
            <a:extLst>
              <a:ext uri="{FF2B5EF4-FFF2-40B4-BE49-F238E27FC236}">
                <a16:creationId xmlns:a16="http://schemas.microsoft.com/office/drawing/2014/main" xmlns=""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4010335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54111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8"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9" y="1481885"/>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 xmlns:a16="http://schemas.microsoft.com/office/drawing/2014/main" id="{BEE6CF11-26DE-F6D5-3BC0-0FD74D58EDD7}"/>
              </a:ext>
            </a:extLst>
          </p:cNvPr>
          <p:cNvSpPr txBox="1">
            <a:spLocks/>
          </p:cNvSpPr>
          <p:nvPr userDrawn="1"/>
        </p:nvSpPr>
        <p:spPr>
          <a:xfrm>
            <a:off x="456606" y="624925"/>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t>3</a:t>
            </a:r>
            <a:r>
              <a:rPr lang="en-US" sz="2800" cap="none" dirty="0"/>
              <a:t>. </a:t>
            </a:r>
            <a:r>
              <a:rPr lang="vi-VN" sz="2800" cap="none" dirty="0"/>
              <a:t>Tìm hiểu các giác quan trong cơ thể người</a:t>
            </a:r>
            <a:r>
              <a:rPr lang="en-US" sz="2800" cap="none" dirty="0"/>
              <a:t>.</a:t>
            </a:r>
          </a:p>
        </p:txBody>
      </p:sp>
    </p:spTree>
    <p:extLst>
      <p:ext uri="{BB962C8B-B14F-4D97-AF65-F5344CB8AC3E}">
        <p14:creationId xmlns:p14="http://schemas.microsoft.com/office/powerpoint/2010/main" val="1143197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567158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solidFill>
                <a:srgbClr val="000000"/>
              </a:solidFill>
            </a:endParaRPr>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solidFill>
                <a:srgbClr val="000000"/>
              </a:solidFill>
            </a:endParaRPr>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solidFill>
                <a:srgbClr val="000000"/>
              </a:solidFill>
            </a:endParaRPr>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Title 1">
            <a:extLst>
              <a:ext uri="{FF2B5EF4-FFF2-40B4-BE49-F238E27FC236}">
                <a16:creationId xmlns:a16="http://schemas.microsoft.com/office/drawing/2014/main" xmlns=""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014222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solidFill>
                <a:srgbClr val="FDFAF6"/>
              </a:solidFill>
            </a:endParaRPr>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a16="http://schemas.microsoft.com/office/drawing/2014/main" xmlns=""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286352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a16="http://schemas.microsoft.com/office/drawing/2014/main" xmlns=""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191164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a16="http://schemas.microsoft.com/office/drawing/2014/main" xmlns=""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627679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xmlns=""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372565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a16="http://schemas.microsoft.com/office/drawing/2014/main" xmlns=""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820007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solidFill>
                <a:srgbClr val="000000"/>
              </a:solidFill>
            </a:endParaRPr>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solidFill>
                <a:srgbClr val="000000"/>
              </a:solidFill>
            </a:endParaRPr>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solidFill>
                <a:srgbClr val="000000"/>
              </a:solidFill>
            </a:endParaRPr>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xmlns=""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041596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solidFill>
                <a:srgbClr val="000000"/>
              </a:solidFill>
            </a:endParaRPr>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xmlns=""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08537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xmlns=""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73036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 xmlns:a16="http://schemas.microsoft.com/office/drawing/2014/main" id="{723D98FB-5EB7-A8DF-8470-B23A80D669E4}"/>
              </a:ext>
            </a:extLst>
          </p:cNvPr>
          <p:cNvSpPr/>
          <p:nvPr userDrawn="1"/>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 xmlns:a16="http://schemas.microsoft.com/office/drawing/2014/main" id="{4550F3CE-BAE9-3916-42CA-F4D906FA5173}"/>
              </a:ext>
            </a:extLst>
          </p:cNvPr>
          <p:cNvSpPr/>
          <p:nvPr userDrawn="1"/>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 xmlns:a16="http://schemas.microsoft.com/office/drawing/2014/main" id="{D83F65A0-0C52-48AD-DC5D-B5D3BF3CC188}"/>
              </a:ext>
            </a:extLst>
          </p:cNvPr>
          <p:cNvSpPr/>
          <p:nvPr userDrawn="1"/>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 xmlns:a16="http://schemas.microsoft.com/office/drawing/2014/main" id="{F8FA7F58-C470-6376-9DB1-DE7034C491E8}"/>
              </a:ext>
            </a:extLst>
          </p:cNvPr>
          <p:cNvSpPr/>
          <p:nvPr userDrawn="1"/>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 xmlns:a16="http://schemas.microsoft.com/office/drawing/2014/main" id="{5FE523B1-DCA9-85B0-E6A4-61216D6CEC21}"/>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681789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solidFill>
                  <a:srgbClr val="000000"/>
                </a:solidFill>
              </a:rPr>
              <a:pPr>
                <a:defRPr/>
              </a:pPr>
              <a:t>12/7/2024</a:t>
            </a:fld>
            <a:endParaRPr lang="en-US">
              <a:solidFill>
                <a:srgbClr val="000000"/>
              </a:solidFill>
            </a:endParaRPr>
          </a:p>
        </p:txBody>
      </p:sp>
      <p:sp>
        <p:nvSpPr>
          <p:cNvPr id="3" name="Footer Placeholder 4">
            <a:extLst>
              <a:ext uri="{FF2B5EF4-FFF2-40B4-BE49-F238E27FC236}">
                <a16:creationId xmlns:a16="http://schemas.microsoft.com/office/drawing/2014/main" xmlns="" id="{E07F7650-20E3-2D7E-580C-D3DC9F67DA5E}"/>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a:extLst>
              <a:ext uri="{FF2B5EF4-FFF2-40B4-BE49-F238E27FC236}">
                <a16:creationId xmlns:a16="http://schemas.microsoft.com/office/drawing/2014/main" xmlns=""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3890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solidFill>
                <a:srgbClr val="000000"/>
              </a:solidFill>
            </a:endParaRPr>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503273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8" name="Title 1">
            <a:extLst>
              <a:ext uri="{FF2B5EF4-FFF2-40B4-BE49-F238E27FC236}">
                <a16:creationId xmlns:a16="http://schemas.microsoft.com/office/drawing/2014/main" xmlns=""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1.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cấu</a:t>
            </a:r>
            <a:r>
              <a:rPr lang="en-US" sz="2800" cap="none" dirty="0">
                <a:solidFill>
                  <a:srgbClr val="1F2C8F"/>
                </a:solidFill>
              </a:rPr>
              <a:t> </a:t>
            </a:r>
            <a:r>
              <a:rPr lang="en-US" sz="2800" cap="none" dirty="0" err="1">
                <a:solidFill>
                  <a:srgbClr val="1F2C8F"/>
                </a:solidFill>
              </a:rPr>
              <a:t>tạo</a:t>
            </a:r>
            <a:r>
              <a:rPr lang="en-US" sz="2800" cap="none" dirty="0">
                <a:solidFill>
                  <a:srgbClr val="1F2C8F"/>
                </a:solidFill>
              </a:rPr>
              <a:t>, </a:t>
            </a:r>
            <a:r>
              <a:rPr lang="en-US" sz="2800" cap="none" dirty="0" err="1">
                <a:solidFill>
                  <a:srgbClr val="1F2C8F"/>
                </a:solidFill>
              </a:rPr>
              <a:t>chức</a:t>
            </a:r>
            <a:r>
              <a:rPr lang="en-US" sz="2800" cap="none" dirty="0">
                <a:solidFill>
                  <a:srgbClr val="1F2C8F"/>
                </a:solidFill>
              </a:rPr>
              <a:t> </a:t>
            </a:r>
            <a:r>
              <a:rPr lang="en-US" sz="2800" cap="none" dirty="0" err="1">
                <a:solidFill>
                  <a:srgbClr val="1F2C8F"/>
                </a:solidFill>
              </a:rPr>
              <a:t>năng</a:t>
            </a:r>
            <a:r>
              <a:rPr lang="en-US" sz="2800" cap="none" dirty="0">
                <a:solidFill>
                  <a:srgbClr val="1F2C8F"/>
                </a:solidFill>
              </a:rPr>
              <a:t> </a:t>
            </a:r>
            <a:r>
              <a:rPr lang="en-US" sz="2800" cap="none" dirty="0" err="1">
                <a:solidFill>
                  <a:srgbClr val="1F2C8F"/>
                </a:solidFill>
              </a:rPr>
              <a:t>của</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endParaRPr lang="en-US" sz="2800" cap="none" dirty="0">
              <a:solidFill>
                <a:srgbClr val="1F2C8F"/>
              </a:solidFill>
            </a:endParaRPr>
          </a:p>
        </p:txBody>
      </p:sp>
    </p:spTree>
    <p:extLst>
      <p:ext uri="{BB962C8B-B14F-4D97-AF65-F5344CB8AC3E}">
        <p14:creationId xmlns:p14="http://schemas.microsoft.com/office/powerpoint/2010/main" val="808551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a16="http://schemas.microsoft.com/office/drawing/2014/main" xmlns=""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2.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một</a:t>
            </a:r>
            <a:r>
              <a:rPr lang="en-US" sz="2800" cap="none" dirty="0">
                <a:solidFill>
                  <a:srgbClr val="1F2C8F"/>
                </a:solidFill>
              </a:rPr>
              <a:t> </a:t>
            </a:r>
            <a:r>
              <a:rPr lang="en-US" sz="2800" cap="none" dirty="0" err="1">
                <a:solidFill>
                  <a:srgbClr val="1F2C8F"/>
                </a:solidFill>
              </a:rPr>
              <a:t>số</a:t>
            </a:r>
            <a:r>
              <a:rPr lang="en-US" sz="2800" cap="none" dirty="0">
                <a:solidFill>
                  <a:srgbClr val="1F2C8F"/>
                </a:solidFill>
              </a:rPr>
              <a:t> </a:t>
            </a:r>
            <a:r>
              <a:rPr lang="en-US" sz="2800" cap="none" dirty="0" err="1">
                <a:solidFill>
                  <a:srgbClr val="1F2C8F"/>
                </a:solidFill>
              </a:rPr>
              <a:t>bệnh</a:t>
            </a:r>
            <a:r>
              <a:rPr lang="en-US" sz="2800" cap="none" dirty="0">
                <a:solidFill>
                  <a:srgbClr val="1F2C8F"/>
                </a:solidFill>
              </a:rPr>
              <a:t> </a:t>
            </a:r>
            <a:r>
              <a:rPr lang="en-US" sz="2800" cap="none" dirty="0" err="1">
                <a:solidFill>
                  <a:srgbClr val="1F2C8F"/>
                </a:solidFill>
              </a:rPr>
              <a:t>về</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 </a:t>
            </a:r>
            <a:r>
              <a:rPr lang="en-US" sz="2800" cap="none" dirty="0" err="1">
                <a:solidFill>
                  <a:srgbClr val="1F2C8F"/>
                </a:solidFill>
              </a:rPr>
              <a:t>và</a:t>
            </a:r>
            <a:r>
              <a:rPr lang="en-US" sz="2800" cap="none" dirty="0">
                <a:solidFill>
                  <a:srgbClr val="1F2C8F"/>
                </a:solidFill>
              </a:rPr>
              <a:t> </a:t>
            </a:r>
            <a:r>
              <a:rPr lang="en-US" sz="2800" cap="none" dirty="0" err="1">
                <a:solidFill>
                  <a:srgbClr val="1F2C8F"/>
                </a:solidFill>
              </a:rPr>
              <a:t>chất</a:t>
            </a:r>
            <a:r>
              <a:rPr lang="en-US" sz="2800" cap="none" dirty="0">
                <a:solidFill>
                  <a:srgbClr val="1F2C8F"/>
                </a:solidFill>
              </a:rPr>
              <a:t> </a:t>
            </a:r>
            <a:r>
              <a:rPr lang="en-US" sz="2800" cap="none" dirty="0" err="1">
                <a:solidFill>
                  <a:srgbClr val="1F2C8F"/>
                </a:solidFill>
              </a:rPr>
              <a:t>gây</a:t>
            </a:r>
            <a:r>
              <a:rPr lang="en-US" sz="2800" cap="none" dirty="0">
                <a:solidFill>
                  <a:srgbClr val="1F2C8F"/>
                </a:solidFill>
              </a:rPr>
              <a:t> </a:t>
            </a:r>
            <a:r>
              <a:rPr lang="en-US" sz="2800" cap="none" dirty="0" err="1">
                <a:solidFill>
                  <a:srgbClr val="1F2C8F"/>
                </a:solidFill>
              </a:rPr>
              <a:t>nghiện</a:t>
            </a:r>
            <a:r>
              <a:rPr lang="en-US" sz="2800" cap="none" dirty="0">
                <a:solidFill>
                  <a:srgbClr val="1F2C8F"/>
                </a:solidFill>
              </a:rPr>
              <a:t> </a:t>
            </a:r>
            <a:r>
              <a:rPr lang="en-US" sz="2800" cap="none" dirty="0" err="1">
                <a:solidFill>
                  <a:srgbClr val="1F2C8F"/>
                </a:solidFill>
              </a:rPr>
              <a:t>đối</a:t>
            </a:r>
            <a:r>
              <a:rPr lang="en-US" sz="2800" cap="none" dirty="0">
                <a:solidFill>
                  <a:srgbClr val="1F2C8F"/>
                </a:solidFill>
              </a:rPr>
              <a:t> </a:t>
            </a:r>
            <a:r>
              <a:rPr lang="en-US" sz="2800" cap="none" dirty="0" err="1">
                <a:solidFill>
                  <a:srgbClr val="1F2C8F"/>
                </a:solidFill>
              </a:rPr>
              <a:t>với</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a:t>
            </a:r>
          </a:p>
        </p:txBody>
      </p:sp>
    </p:spTree>
    <p:extLst>
      <p:ext uri="{BB962C8B-B14F-4D97-AF65-F5344CB8AC3E}">
        <p14:creationId xmlns:p14="http://schemas.microsoft.com/office/powerpoint/2010/main" val="1275670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a16="http://schemas.microsoft.com/office/drawing/2014/main" xmlns=""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solidFill>
                  <a:srgbClr val="1F2C8F"/>
                </a:solidFill>
              </a:rPr>
              <a:t>3</a:t>
            </a:r>
            <a:r>
              <a:rPr lang="en-US" sz="2800" cap="none" dirty="0">
                <a:solidFill>
                  <a:srgbClr val="1F2C8F"/>
                </a:solidFill>
              </a:rPr>
              <a:t>. </a:t>
            </a:r>
            <a:r>
              <a:rPr lang="vi-VN" sz="2800" cap="none" dirty="0">
                <a:solidFill>
                  <a:srgbClr val="1F2C8F"/>
                </a:solidFill>
              </a:rPr>
              <a:t>Tìm hiểu các giác quan trong cơ thể người</a:t>
            </a:r>
            <a:r>
              <a:rPr lang="en-US" sz="2800" cap="none" dirty="0">
                <a:solidFill>
                  <a:srgbClr val="1F2C8F"/>
                </a:solidFill>
              </a:rPr>
              <a:t>.</a:t>
            </a:r>
          </a:p>
        </p:txBody>
      </p:sp>
    </p:spTree>
    <p:extLst>
      <p:ext uri="{BB962C8B-B14F-4D97-AF65-F5344CB8AC3E}">
        <p14:creationId xmlns:p14="http://schemas.microsoft.com/office/powerpoint/2010/main" val="1770485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FAF6"/>
              </a:solidFill>
            </a:endParaRPr>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xmlns=""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909117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 name="Title 1">
            <a:extLst>
              <a:ext uri="{FF2B5EF4-FFF2-40B4-BE49-F238E27FC236}">
                <a16:creationId xmlns:a16="http://schemas.microsoft.com/office/drawing/2014/main" xmlns=""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extBox 6">
            <a:extLst>
              <a:ext uri="{FF2B5EF4-FFF2-40B4-BE49-F238E27FC236}">
                <a16:creationId xmlns:a16="http://schemas.microsoft.com/office/drawing/2014/main" xmlns=""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832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xmlns=""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2" name="Title 1">
            <a:extLst>
              <a:ext uri="{FF2B5EF4-FFF2-40B4-BE49-F238E27FC236}">
                <a16:creationId xmlns:a16="http://schemas.microsoft.com/office/drawing/2014/main" xmlns=""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itle 1">
            <a:extLst>
              <a:ext uri="{FF2B5EF4-FFF2-40B4-BE49-F238E27FC236}">
                <a16:creationId xmlns:a16="http://schemas.microsoft.com/office/drawing/2014/main" xmlns=""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879467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253462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70726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C35EFB42-020B-1DF4-3D42-26092CE45F08}"/>
              </a:ext>
            </a:extLst>
          </p:cNvPr>
          <p:cNvSpPr/>
          <p:nvPr userDrawn="1"/>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 xmlns:a16="http://schemas.microsoft.com/office/drawing/2014/main" id="{AB4DD322-D1E0-74CB-BBFF-057426E58EBC}"/>
              </a:ext>
            </a:extLst>
          </p:cNvPr>
          <p:cNvSpPr/>
          <p:nvPr userDrawn="1"/>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 xmlns:a16="http://schemas.microsoft.com/office/drawing/2014/main" id="{C11D3FCE-EC92-8558-A3E5-04DB12477A3B}"/>
              </a:ext>
            </a:extLst>
          </p:cNvPr>
          <p:cNvSpPr/>
          <p:nvPr userDrawn="1"/>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 xmlns:a16="http://schemas.microsoft.com/office/drawing/2014/main" id="{217CBC9E-B934-828F-2AE5-211CEF5B1D25}"/>
              </a:ext>
            </a:extLst>
          </p:cNvPr>
          <p:cNvSpPr/>
          <p:nvPr userDrawn="1"/>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 name="Title 1">
            <a:extLst>
              <a:ext uri="{FF2B5EF4-FFF2-40B4-BE49-F238E27FC236}">
                <a16:creationId xmlns="" xmlns:a16="http://schemas.microsoft.com/office/drawing/2014/main" id="{DED9E3CD-5810-20B5-9C53-E9C70E98D9C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extBox 6">
            <a:extLst>
              <a:ext uri="{FF2B5EF4-FFF2-40B4-BE49-F238E27FC236}">
                <a16:creationId xmlns="" xmlns:a16="http://schemas.microsoft.com/office/drawing/2014/main" id="{37D35B35-3134-B3F1-BF09-82BE008CAC02}"/>
              </a:ext>
            </a:extLst>
          </p:cNvPr>
          <p:cNvSpPr txBox="1"/>
          <p:nvPr userDrawn="1"/>
        </p:nvSpPr>
        <p:spPr>
          <a:xfrm>
            <a:off x="525879"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83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solidFill>
                <a:srgbClr val="000000"/>
              </a:solidFill>
            </a:endParaRPr>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solidFill>
                <a:srgbClr val="000000"/>
              </a:solidFill>
            </a:endParaRPr>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solidFill>
                <a:srgbClr val="000000"/>
              </a:solidFill>
            </a:endParaRPr>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Title 1">
            <a:extLst>
              <a:ext uri="{FF2B5EF4-FFF2-40B4-BE49-F238E27FC236}">
                <a16:creationId xmlns:a16="http://schemas.microsoft.com/office/drawing/2014/main" xmlns=""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169597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solidFill>
                <a:srgbClr val="FDFAF6"/>
              </a:solidFill>
            </a:endParaRPr>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a16="http://schemas.microsoft.com/office/drawing/2014/main" xmlns=""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0659708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a16="http://schemas.microsoft.com/office/drawing/2014/main" xmlns=""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25975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a16="http://schemas.microsoft.com/office/drawing/2014/main" xmlns=""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8337798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xmlns=""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0672375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a16="http://schemas.microsoft.com/office/drawing/2014/main" xmlns=""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72082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solidFill>
                <a:srgbClr val="000000"/>
              </a:solidFill>
            </a:endParaRPr>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solidFill>
                <a:srgbClr val="000000"/>
              </a:solidFill>
            </a:endParaRPr>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solidFill>
                <a:srgbClr val="000000"/>
              </a:solidFill>
            </a:endParaRPr>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xmlns=""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503497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solidFill>
                <a:srgbClr val="000000"/>
              </a:solidFill>
            </a:endParaRPr>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xmlns=""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8149665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xmlns=""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623969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solidFill>
                  <a:srgbClr val="000000"/>
                </a:solidFill>
              </a:rPr>
              <a:pPr>
                <a:defRPr/>
              </a:pPr>
              <a:t>12/7/2024</a:t>
            </a:fld>
            <a:endParaRPr lang="en-US">
              <a:solidFill>
                <a:srgbClr val="000000"/>
              </a:solidFill>
            </a:endParaRPr>
          </a:p>
        </p:txBody>
      </p:sp>
      <p:sp>
        <p:nvSpPr>
          <p:cNvPr id="3" name="Footer Placeholder 4">
            <a:extLst>
              <a:ext uri="{FF2B5EF4-FFF2-40B4-BE49-F238E27FC236}">
                <a16:creationId xmlns:a16="http://schemas.microsoft.com/office/drawing/2014/main" xmlns="" id="{E07F7650-20E3-2D7E-580C-D3DC9F67DA5E}"/>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a:extLst>
              <a:ext uri="{FF2B5EF4-FFF2-40B4-BE49-F238E27FC236}">
                <a16:creationId xmlns:a16="http://schemas.microsoft.com/office/drawing/2014/main" xmlns=""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890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 xmlns:a16="http://schemas.microsoft.com/office/drawing/2014/main" id="{F232A1E1-DD38-15EA-6CA1-A84950EC43F0}"/>
              </a:ext>
            </a:extLst>
          </p:cNvPr>
          <p:cNvSpPr/>
          <p:nvPr/>
        </p:nvSpPr>
        <p:spPr>
          <a:xfrm>
            <a:off x="1721621" y="2"/>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1" name="Image 0" descr="preencoded.png">
            <a:extLst>
              <a:ext uri="{FF2B5EF4-FFF2-40B4-BE49-F238E27FC236}">
                <a16:creationId xmlns=""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87045" y="6533"/>
            <a:ext cx="1734411" cy="5167313"/>
          </a:xfrm>
          <a:prstGeom prst="rect">
            <a:avLst/>
          </a:prstGeom>
        </p:spPr>
      </p:pic>
      <p:sp>
        <p:nvSpPr>
          <p:cNvPr id="17" name="Image 5" descr="preencoded.png">
            <a:extLst>
              <a:ext uri="{FF2B5EF4-FFF2-40B4-BE49-F238E27FC236}">
                <a16:creationId xmlns=""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8" y="3440506"/>
            <a:ext cx="1719263" cy="1724025"/>
          </a:xfrm>
          <a:prstGeom prst="rect">
            <a:avLst/>
          </a:prstGeom>
        </p:spPr>
      </p:pic>
      <p:sp>
        <p:nvSpPr>
          <p:cNvPr id="2" name="Title 1">
            <a:extLst>
              <a:ext uri="{FF2B5EF4-FFF2-40B4-BE49-F238E27FC236}">
                <a16:creationId xmlns="" xmlns:a16="http://schemas.microsoft.com/office/drawing/2014/main" id="{30B3355F-DB81-C2FB-0019-12A7E334D145}"/>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itle 1">
            <a:extLst>
              <a:ext uri="{FF2B5EF4-FFF2-40B4-BE49-F238E27FC236}">
                <a16:creationId xmlns=""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solidFill>
                <a:srgbClr val="000000"/>
              </a:solidFill>
            </a:endParaRPr>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737201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8" name="Title 1">
            <a:extLst>
              <a:ext uri="{FF2B5EF4-FFF2-40B4-BE49-F238E27FC236}">
                <a16:creationId xmlns:a16="http://schemas.microsoft.com/office/drawing/2014/main" xmlns=""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1.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cấu</a:t>
            </a:r>
            <a:r>
              <a:rPr lang="en-US" sz="2800" cap="none" dirty="0">
                <a:solidFill>
                  <a:srgbClr val="1F2C8F"/>
                </a:solidFill>
              </a:rPr>
              <a:t> </a:t>
            </a:r>
            <a:r>
              <a:rPr lang="en-US" sz="2800" cap="none" dirty="0" err="1">
                <a:solidFill>
                  <a:srgbClr val="1F2C8F"/>
                </a:solidFill>
              </a:rPr>
              <a:t>tạo</a:t>
            </a:r>
            <a:r>
              <a:rPr lang="en-US" sz="2800" cap="none" dirty="0">
                <a:solidFill>
                  <a:srgbClr val="1F2C8F"/>
                </a:solidFill>
              </a:rPr>
              <a:t>, </a:t>
            </a:r>
            <a:r>
              <a:rPr lang="en-US" sz="2800" cap="none" dirty="0" err="1">
                <a:solidFill>
                  <a:srgbClr val="1F2C8F"/>
                </a:solidFill>
              </a:rPr>
              <a:t>chức</a:t>
            </a:r>
            <a:r>
              <a:rPr lang="en-US" sz="2800" cap="none" dirty="0">
                <a:solidFill>
                  <a:srgbClr val="1F2C8F"/>
                </a:solidFill>
              </a:rPr>
              <a:t> </a:t>
            </a:r>
            <a:r>
              <a:rPr lang="en-US" sz="2800" cap="none" dirty="0" err="1">
                <a:solidFill>
                  <a:srgbClr val="1F2C8F"/>
                </a:solidFill>
              </a:rPr>
              <a:t>năng</a:t>
            </a:r>
            <a:r>
              <a:rPr lang="en-US" sz="2800" cap="none" dirty="0">
                <a:solidFill>
                  <a:srgbClr val="1F2C8F"/>
                </a:solidFill>
              </a:rPr>
              <a:t> </a:t>
            </a:r>
            <a:r>
              <a:rPr lang="en-US" sz="2800" cap="none" dirty="0" err="1">
                <a:solidFill>
                  <a:srgbClr val="1F2C8F"/>
                </a:solidFill>
              </a:rPr>
              <a:t>của</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endParaRPr lang="en-US" sz="2800" cap="none" dirty="0">
              <a:solidFill>
                <a:srgbClr val="1F2C8F"/>
              </a:solidFill>
            </a:endParaRPr>
          </a:p>
        </p:txBody>
      </p:sp>
    </p:spTree>
    <p:extLst>
      <p:ext uri="{BB962C8B-B14F-4D97-AF65-F5344CB8AC3E}">
        <p14:creationId xmlns:p14="http://schemas.microsoft.com/office/powerpoint/2010/main" val="3203452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a16="http://schemas.microsoft.com/office/drawing/2014/main" xmlns=""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2.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một</a:t>
            </a:r>
            <a:r>
              <a:rPr lang="en-US" sz="2800" cap="none" dirty="0">
                <a:solidFill>
                  <a:srgbClr val="1F2C8F"/>
                </a:solidFill>
              </a:rPr>
              <a:t> </a:t>
            </a:r>
            <a:r>
              <a:rPr lang="en-US" sz="2800" cap="none" dirty="0" err="1">
                <a:solidFill>
                  <a:srgbClr val="1F2C8F"/>
                </a:solidFill>
              </a:rPr>
              <a:t>số</a:t>
            </a:r>
            <a:r>
              <a:rPr lang="en-US" sz="2800" cap="none" dirty="0">
                <a:solidFill>
                  <a:srgbClr val="1F2C8F"/>
                </a:solidFill>
              </a:rPr>
              <a:t> </a:t>
            </a:r>
            <a:r>
              <a:rPr lang="en-US" sz="2800" cap="none" dirty="0" err="1">
                <a:solidFill>
                  <a:srgbClr val="1F2C8F"/>
                </a:solidFill>
              </a:rPr>
              <a:t>bệnh</a:t>
            </a:r>
            <a:r>
              <a:rPr lang="en-US" sz="2800" cap="none" dirty="0">
                <a:solidFill>
                  <a:srgbClr val="1F2C8F"/>
                </a:solidFill>
              </a:rPr>
              <a:t> </a:t>
            </a:r>
            <a:r>
              <a:rPr lang="en-US" sz="2800" cap="none" dirty="0" err="1">
                <a:solidFill>
                  <a:srgbClr val="1F2C8F"/>
                </a:solidFill>
              </a:rPr>
              <a:t>về</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 </a:t>
            </a:r>
            <a:r>
              <a:rPr lang="en-US" sz="2800" cap="none" dirty="0" err="1">
                <a:solidFill>
                  <a:srgbClr val="1F2C8F"/>
                </a:solidFill>
              </a:rPr>
              <a:t>và</a:t>
            </a:r>
            <a:r>
              <a:rPr lang="en-US" sz="2800" cap="none" dirty="0">
                <a:solidFill>
                  <a:srgbClr val="1F2C8F"/>
                </a:solidFill>
              </a:rPr>
              <a:t> </a:t>
            </a:r>
            <a:r>
              <a:rPr lang="en-US" sz="2800" cap="none" dirty="0" err="1">
                <a:solidFill>
                  <a:srgbClr val="1F2C8F"/>
                </a:solidFill>
              </a:rPr>
              <a:t>chất</a:t>
            </a:r>
            <a:r>
              <a:rPr lang="en-US" sz="2800" cap="none" dirty="0">
                <a:solidFill>
                  <a:srgbClr val="1F2C8F"/>
                </a:solidFill>
              </a:rPr>
              <a:t> </a:t>
            </a:r>
            <a:r>
              <a:rPr lang="en-US" sz="2800" cap="none" dirty="0" err="1">
                <a:solidFill>
                  <a:srgbClr val="1F2C8F"/>
                </a:solidFill>
              </a:rPr>
              <a:t>gây</a:t>
            </a:r>
            <a:r>
              <a:rPr lang="en-US" sz="2800" cap="none" dirty="0">
                <a:solidFill>
                  <a:srgbClr val="1F2C8F"/>
                </a:solidFill>
              </a:rPr>
              <a:t> </a:t>
            </a:r>
            <a:r>
              <a:rPr lang="en-US" sz="2800" cap="none" dirty="0" err="1">
                <a:solidFill>
                  <a:srgbClr val="1F2C8F"/>
                </a:solidFill>
              </a:rPr>
              <a:t>nghiện</a:t>
            </a:r>
            <a:r>
              <a:rPr lang="en-US" sz="2800" cap="none" dirty="0">
                <a:solidFill>
                  <a:srgbClr val="1F2C8F"/>
                </a:solidFill>
              </a:rPr>
              <a:t> </a:t>
            </a:r>
            <a:r>
              <a:rPr lang="en-US" sz="2800" cap="none" dirty="0" err="1">
                <a:solidFill>
                  <a:srgbClr val="1F2C8F"/>
                </a:solidFill>
              </a:rPr>
              <a:t>đối</a:t>
            </a:r>
            <a:r>
              <a:rPr lang="en-US" sz="2800" cap="none" dirty="0">
                <a:solidFill>
                  <a:srgbClr val="1F2C8F"/>
                </a:solidFill>
              </a:rPr>
              <a:t> </a:t>
            </a:r>
            <a:r>
              <a:rPr lang="en-US" sz="2800" cap="none" dirty="0" err="1">
                <a:solidFill>
                  <a:srgbClr val="1F2C8F"/>
                </a:solidFill>
              </a:rPr>
              <a:t>với</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a:t>
            </a:r>
          </a:p>
        </p:txBody>
      </p:sp>
    </p:spTree>
    <p:extLst>
      <p:ext uri="{BB962C8B-B14F-4D97-AF65-F5344CB8AC3E}">
        <p14:creationId xmlns:p14="http://schemas.microsoft.com/office/powerpoint/2010/main" val="30636224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a16="http://schemas.microsoft.com/office/drawing/2014/main" xmlns=""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solidFill>
                  <a:srgbClr val="1F2C8F"/>
                </a:solidFill>
              </a:rPr>
              <a:t>3</a:t>
            </a:r>
            <a:r>
              <a:rPr lang="en-US" sz="2800" cap="none" dirty="0">
                <a:solidFill>
                  <a:srgbClr val="1F2C8F"/>
                </a:solidFill>
              </a:rPr>
              <a:t>. </a:t>
            </a:r>
            <a:r>
              <a:rPr lang="vi-VN" sz="2800" cap="none" dirty="0">
                <a:solidFill>
                  <a:srgbClr val="1F2C8F"/>
                </a:solidFill>
              </a:rPr>
              <a:t>Tìm hiểu các giác quan trong cơ thể người</a:t>
            </a:r>
            <a:r>
              <a:rPr lang="en-US" sz="2800" cap="none" dirty="0">
                <a:solidFill>
                  <a:srgbClr val="1F2C8F"/>
                </a:solidFill>
              </a:rPr>
              <a:t>.</a:t>
            </a:r>
          </a:p>
        </p:txBody>
      </p:sp>
    </p:spTree>
    <p:extLst>
      <p:ext uri="{BB962C8B-B14F-4D97-AF65-F5344CB8AC3E}">
        <p14:creationId xmlns:p14="http://schemas.microsoft.com/office/powerpoint/2010/main" val="1636482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FAF6"/>
              </a:solidFill>
            </a:endParaRPr>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xmlns=""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63656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 name="Title 1">
            <a:extLst>
              <a:ext uri="{FF2B5EF4-FFF2-40B4-BE49-F238E27FC236}">
                <a16:creationId xmlns:a16="http://schemas.microsoft.com/office/drawing/2014/main" xmlns=""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extBox 6">
            <a:extLst>
              <a:ext uri="{FF2B5EF4-FFF2-40B4-BE49-F238E27FC236}">
                <a16:creationId xmlns:a16="http://schemas.microsoft.com/office/drawing/2014/main" xmlns=""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897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xmlns=""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2" name="Title 1">
            <a:extLst>
              <a:ext uri="{FF2B5EF4-FFF2-40B4-BE49-F238E27FC236}">
                <a16:creationId xmlns:a16="http://schemas.microsoft.com/office/drawing/2014/main" xmlns=""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itle 1">
            <a:extLst>
              <a:ext uri="{FF2B5EF4-FFF2-40B4-BE49-F238E27FC236}">
                <a16:creationId xmlns:a16="http://schemas.microsoft.com/office/drawing/2014/main" xmlns=""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16336501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510568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9939622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solidFill>
                <a:srgbClr val="000000"/>
              </a:solidFill>
            </a:endParaRPr>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solidFill>
                <a:srgbClr val="000000"/>
              </a:solidFill>
            </a:endParaRPr>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solidFill>
                <a:srgbClr val="000000"/>
              </a:solidFill>
            </a:endParaRPr>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Title 1">
            <a:extLst>
              <a:ext uri="{FF2B5EF4-FFF2-40B4-BE49-F238E27FC236}">
                <a16:creationId xmlns:a16="http://schemas.microsoft.com/office/drawing/2014/main" xmlns=""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55561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9BAF20E3-8195-30BD-0C00-1E51F43D2711}"/>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208042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solidFill>
                <a:srgbClr val="FDFAF6"/>
              </a:solidFill>
            </a:endParaRPr>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a16="http://schemas.microsoft.com/office/drawing/2014/main" xmlns=""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414762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a16="http://schemas.microsoft.com/office/drawing/2014/main" xmlns=""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02992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a16="http://schemas.microsoft.com/office/drawing/2014/main" xmlns=""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243632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xmlns=""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1132541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a16="http://schemas.microsoft.com/office/drawing/2014/main" xmlns=""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1147764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solidFill>
                <a:srgbClr val="000000"/>
              </a:solidFill>
            </a:endParaRPr>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solidFill>
                <a:srgbClr val="000000"/>
              </a:solidFill>
            </a:endParaRPr>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solidFill>
                <a:srgbClr val="000000"/>
              </a:solidFill>
            </a:endParaRPr>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xmlns=""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5617671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solidFill>
                <a:srgbClr val="000000"/>
              </a:solidFill>
            </a:endParaRPr>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xmlns=""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6329079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xmlns=""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1433106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solidFill>
                  <a:srgbClr val="000000"/>
                </a:solidFill>
              </a:rPr>
              <a:pPr>
                <a:defRPr/>
              </a:pPr>
              <a:t>12/7/2024</a:t>
            </a:fld>
            <a:endParaRPr lang="en-US">
              <a:solidFill>
                <a:srgbClr val="000000"/>
              </a:solidFill>
            </a:endParaRPr>
          </a:p>
        </p:txBody>
      </p:sp>
      <p:sp>
        <p:nvSpPr>
          <p:cNvPr id="3" name="Footer Placeholder 4">
            <a:extLst>
              <a:ext uri="{FF2B5EF4-FFF2-40B4-BE49-F238E27FC236}">
                <a16:creationId xmlns:a16="http://schemas.microsoft.com/office/drawing/2014/main" xmlns="" id="{E07F7650-20E3-2D7E-580C-D3DC9F67DA5E}"/>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a:extLst>
              <a:ext uri="{FF2B5EF4-FFF2-40B4-BE49-F238E27FC236}">
                <a16:creationId xmlns:a16="http://schemas.microsoft.com/office/drawing/2014/main" xmlns=""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2622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338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B0C0F070-237F-C60F-3458-4D4D9BA0A222}"/>
              </a:ext>
            </a:extLst>
          </p:cNvPr>
          <p:cNvSpPr/>
          <p:nvPr userDrawn="1"/>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71FDE5F9-526D-2D91-0441-7042F5916BEF}"/>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745712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5418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3719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2307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67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7195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503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869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5794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2097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67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6.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8" y="667657"/>
            <a:ext cx="11056839"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77" r:id="rId3"/>
    <p:sldLayoutId id="2147483678" r:id="rId4"/>
    <p:sldLayoutId id="2147483653" r:id="rId5"/>
    <p:sldLayoutId id="2147483652" r:id="rId6"/>
    <p:sldLayoutId id="2147483655" r:id="rId7"/>
    <p:sldLayoutId id="2147483664" r:id="rId8"/>
    <p:sldLayoutId id="2147483667" r:id="rId9"/>
    <p:sldLayoutId id="2147483668" r:id="rId10"/>
    <p:sldLayoutId id="2147483669" r:id="rId11"/>
    <p:sldLayoutId id="2147483673" r:id="rId12"/>
    <p:sldLayoutId id="2147483670" r:id="rId13"/>
    <p:sldLayoutId id="2147483671" r:id="rId14"/>
    <p:sldLayoutId id="2147483674" r:id="rId15"/>
    <p:sldLayoutId id="2147483675" r:id="rId16"/>
    <p:sldLayoutId id="2147483676" r:id="rId17"/>
    <p:sldLayoutId id="2147483654" r:id="rId18"/>
    <p:sldLayoutId id="2147483679"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3A1C593-65D0-4073-BCC9-577B9352EA97}" type="datetimeFigureOut">
              <a:rPr lang="en-US" smtClean="0">
                <a:solidFill>
                  <a:prstClr val="black">
                    <a:tint val="75000"/>
                  </a:prstClr>
                </a:solidFill>
              </a:rPr>
              <a:pPr defTabSz="914400"/>
              <a:t>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B618960-8005-486C-9A75-10CB2AAC16F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310556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54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087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246753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2923CAD-8917-484D-9D6F-D6D62271F590}" type="datetimeFigureOut">
              <a:rPr lang="en-US" smtClean="0">
                <a:solidFill>
                  <a:prstClr val="black">
                    <a:tint val="75000"/>
                  </a:prstClr>
                </a:solidFill>
              </a:rPr>
              <a:pPr defTabSz="914400"/>
              <a:t>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414C461-3013-4A93-993A-AB1ACC0B0BA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1322432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C56F4EB4-74E0-9ACF-0A88-9F4A9DA04BED}"/>
              </a:ext>
            </a:extLst>
          </p:cNvPr>
          <p:cNvSpPr>
            <a:spLocks noGrp="1" noChangeArrowheads="1"/>
          </p:cNvSpPr>
          <p:nvPr>
            <p:ph type="ctrTitle"/>
          </p:nvPr>
        </p:nvSpPr>
        <p:spPr bwMode="auto">
          <a:xfrm>
            <a:off x="0" y="648930"/>
            <a:ext cx="12192000" cy="238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en-US" altLang="en-US" sz="5400" b="1" dirty="0" smtClean="0">
                <a:solidFill>
                  <a:srgbClr val="002060"/>
                </a:solidFill>
                <a:latin typeface="Times New Roman" panose="02020603050405020304" pitchFamily="18" charset="0"/>
                <a:cs typeface="Times New Roman" panose="02020603050405020304" pitchFamily="18" charset="0"/>
              </a:rPr>
              <a:t>CHÀO </a:t>
            </a:r>
            <a:r>
              <a:rPr lang="en-US" altLang="en-US" sz="5400" b="1" dirty="0">
                <a:solidFill>
                  <a:srgbClr val="002060"/>
                </a:solidFill>
                <a:latin typeface="Times New Roman" panose="02020603050405020304" pitchFamily="18" charset="0"/>
                <a:cs typeface="Times New Roman" panose="02020603050405020304" pitchFamily="18" charset="0"/>
              </a:rPr>
              <a:t>CÁC EM </a:t>
            </a:r>
            <a:br>
              <a:rPr lang="en-US" altLang="en-US" sz="5400" b="1" dirty="0">
                <a:solidFill>
                  <a:srgbClr val="002060"/>
                </a:solidFill>
                <a:latin typeface="Times New Roman" panose="02020603050405020304" pitchFamily="18" charset="0"/>
                <a:cs typeface="Times New Roman" panose="02020603050405020304" pitchFamily="18" charset="0"/>
              </a:rPr>
            </a:br>
            <a:r>
              <a:rPr lang="en-US" altLang="en-US" sz="5400" b="1" dirty="0">
                <a:solidFill>
                  <a:srgbClr val="002060"/>
                </a:solidFill>
                <a:latin typeface="Times New Roman" panose="02020603050405020304" pitchFamily="18" charset="0"/>
                <a:cs typeface="Times New Roman" panose="02020603050405020304" pitchFamily="18" charset="0"/>
              </a:rPr>
              <a:t>ĐẾN VỚI TIẾT HỌC HÔM </a:t>
            </a:r>
            <a:r>
              <a:rPr lang="en-US" altLang="en-US" sz="5400" b="1" dirty="0" smtClean="0">
                <a:solidFill>
                  <a:srgbClr val="002060"/>
                </a:solidFill>
                <a:latin typeface="Times New Roman" panose="02020603050405020304" pitchFamily="18" charset="0"/>
                <a:cs typeface="Times New Roman" panose="02020603050405020304" pitchFamily="18" charset="0"/>
              </a:rPr>
              <a:t>NAY !</a:t>
            </a:r>
            <a:endParaRPr lang="en-US" alt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63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61474842-A358-24D7-2424-D8BFC18C8C1A}"/>
              </a:ext>
            </a:extLst>
          </p:cNvPr>
          <p:cNvGraphicFramePr>
            <a:graphicFrameLocks noGrp="1"/>
          </p:cNvGraphicFramePr>
          <p:nvPr>
            <p:extLst>
              <p:ext uri="{D42A27DB-BD31-4B8C-83A1-F6EECF244321}">
                <p14:modId xmlns:p14="http://schemas.microsoft.com/office/powerpoint/2010/main" val="144265172"/>
              </p:ext>
            </p:extLst>
          </p:nvPr>
        </p:nvGraphicFramePr>
        <p:xfrm>
          <a:off x="457200" y="687342"/>
          <a:ext cx="11281445" cy="5315567"/>
        </p:xfrm>
        <a:graphic>
          <a:graphicData uri="http://schemas.openxmlformats.org/drawingml/2006/table">
            <a:tbl>
              <a:tblPr firstRow="1" firstCol="1" bandRow="1"/>
              <a:tblGrid>
                <a:gridCol w="2752832">
                  <a:extLst>
                    <a:ext uri="{9D8B030D-6E8A-4147-A177-3AD203B41FA5}">
                      <a16:colId xmlns:a16="http://schemas.microsoft.com/office/drawing/2014/main" xmlns="" val="29833406"/>
                    </a:ext>
                  </a:extLst>
                </a:gridCol>
                <a:gridCol w="8528613">
                  <a:extLst>
                    <a:ext uri="{9D8B030D-6E8A-4147-A177-3AD203B41FA5}">
                      <a16:colId xmlns:a16="http://schemas.microsoft.com/office/drawing/2014/main" xmlns="" val="4166661809"/>
                    </a:ext>
                  </a:extLst>
                </a:gridCol>
              </a:tblGrid>
              <a:tr h="54358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b="1" dirty="0" smtClean="0">
                          <a:solidFill>
                            <a:srgbClr val="FF0000"/>
                          </a:solidFill>
                          <a:effectLst/>
                          <a:latin typeface="Arial" pitchFamily="34" charset="0"/>
                          <a:ea typeface="+mn-ea"/>
                          <a:cs typeface="Arial" pitchFamily="34" charset="0"/>
                        </a:rPr>
                        <a:t>THỊ</a:t>
                      </a:r>
                      <a:r>
                        <a:rPr lang="en-US" sz="2800" b="1" baseline="0" dirty="0" smtClean="0">
                          <a:solidFill>
                            <a:srgbClr val="FF0000"/>
                          </a:solidFill>
                          <a:effectLst/>
                          <a:latin typeface="Arial" pitchFamily="34" charset="0"/>
                          <a:ea typeface="+mn-ea"/>
                          <a:cs typeface="Arial" pitchFamily="34" charset="0"/>
                        </a:rPr>
                        <a:t> GIÁC</a:t>
                      </a:r>
                      <a:endParaRPr lang="en-US" sz="2800" b="1"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800"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thông tin</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53498524"/>
                  </a:ext>
                </a:extLst>
              </a:tr>
              <a:tr h="1617785">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b="1" dirty="0">
                          <a:solidFill>
                            <a:srgbClr val="FF0000"/>
                          </a:solidFill>
                          <a:effectLst/>
                        </a:rPr>
                        <a:t>a</a:t>
                      </a:r>
                      <a:r>
                        <a:rPr lang="en-US" sz="2800" b="1" dirty="0" smtClean="0">
                          <a:solidFill>
                            <a:srgbClr val="FF0000"/>
                          </a:solidFill>
                          <a:effectLst/>
                        </a:rPr>
                        <a:t>. </a:t>
                      </a:r>
                      <a:r>
                        <a:rPr lang="en-US" sz="2800" b="1" dirty="0">
                          <a:solidFill>
                            <a:srgbClr val="FF0000"/>
                          </a:solidFill>
                          <a:effectLst/>
                        </a:rPr>
                        <a:t>Cấu tạo cơ quan thị giác</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38413806"/>
                  </a:ext>
                </a:extLst>
              </a:tr>
              <a:tr h="1116062">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b="1" dirty="0">
                          <a:solidFill>
                            <a:srgbClr val="FF0000"/>
                          </a:solidFill>
                          <a:effectLst/>
                        </a:rPr>
                        <a:t>b</a:t>
                      </a:r>
                      <a:r>
                        <a:rPr lang="en-US" sz="2800" b="1" dirty="0" smtClean="0">
                          <a:solidFill>
                            <a:srgbClr val="FF0000"/>
                          </a:solidFill>
                          <a:effectLst/>
                        </a:rPr>
                        <a:t>. </a:t>
                      </a:r>
                      <a:r>
                        <a:rPr lang="en-US" sz="2800" b="1" dirty="0">
                          <a:solidFill>
                            <a:srgbClr val="FF0000"/>
                          </a:solidFill>
                          <a:effectLst/>
                        </a:rPr>
                        <a:t>Chức năng cơ quan thị giác</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89982748"/>
                  </a:ext>
                </a:extLst>
              </a:tr>
              <a:tr h="172164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b="1" dirty="0">
                          <a:solidFill>
                            <a:srgbClr val="FF0000"/>
                          </a:solidFill>
                          <a:effectLst/>
                        </a:rPr>
                        <a:t>c</a:t>
                      </a:r>
                      <a:r>
                        <a:rPr lang="en-US" sz="2800" b="1" dirty="0" smtClean="0">
                          <a:solidFill>
                            <a:srgbClr val="FF0000"/>
                          </a:solidFill>
                          <a:effectLst/>
                        </a:rPr>
                        <a:t>. </a:t>
                      </a:r>
                      <a:r>
                        <a:rPr lang="en-US" sz="2800" b="1" dirty="0">
                          <a:solidFill>
                            <a:srgbClr val="FF0000"/>
                          </a:solidFill>
                          <a:effectLst/>
                        </a:rPr>
                        <a:t>Quá trình thu nhận ánh sáng</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9038113"/>
                  </a:ext>
                </a:extLst>
              </a:tr>
            </a:tbl>
          </a:graphicData>
        </a:graphic>
      </p:graphicFrame>
      <p:sp>
        <p:nvSpPr>
          <p:cNvPr id="2" name="TextBox 1"/>
          <p:cNvSpPr txBox="1"/>
          <p:nvPr/>
        </p:nvSpPr>
        <p:spPr>
          <a:xfrm>
            <a:off x="4689230" y="90082"/>
            <a:ext cx="3906775" cy="523220"/>
          </a:xfrm>
          <a:prstGeom prst="rect">
            <a:avLst/>
          </a:prstGeom>
          <a:noFill/>
        </p:spPr>
        <p:txBody>
          <a:bodyPr wrap="none" rtlCol="0">
            <a:spAutoFit/>
          </a:bodyPr>
          <a:lstStyle/>
          <a:p>
            <a:r>
              <a:rPr lang="en-US" sz="2800" b="1" dirty="0" smtClean="0">
                <a:solidFill>
                  <a:srgbClr val="0070C0"/>
                </a:solidFill>
                <a:latin typeface="Arial" pitchFamily="34" charset="0"/>
                <a:cs typeface="Arial" pitchFamily="34" charset="0"/>
              </a:rPr>
              <a:t>PHIẾU HỌC TẬP SỐ 1</a:t>
            </a:r>
            <a:endParaRPr lang="en-US"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1828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882" y="3389696"/>
            <a:ext cx="10727118" cy="1353191"/>
          </a:xfrm>
          <a:prstGeom prst="rect">
            <a:avLst/>
          </a:prstGeom>
        </p:spPr>
        <p:txBody>
          <a:bodyPr wrap="square">
            <a:spAutoFit/>
          </a:bodyPr>
          <a:lstStyle/>
          <a:p>
            <a:pPr lvl="0" indent="457200" algn="just">
              <a:lnSpc>
                <a:spcPct val="115000"/>
              </a:lnSpc>
              <a:spcAft>
                <a:spcPts val="1000"/>
              </a:spcAft>
            </a:pPr>
            <a:r>
              <a:rPr lang="nl-NL" sz="3200" i="1" dirty="0" smtClean="0">
                <a:solidFill>
                  <a:srgbClr val="0070C0"/>
                </a:solidFill>
                <a:latin typeface="Arial" pitchFamily="34" charset="0"/>
                <a:ea typeface="Times New Roman" panose="02020603050405020304" pitchFamily="18" charset="0"/>
                <a:cs typeface="Arial" pitchFamily="34" charset="0"/>
              </a:rPr>
              <a:t>- GV chốt lại kiến thức về thị giác.</a:t>
            </a:r>
          </a:p>
          <a:p>
            <a:pPr marL="457200" lvl="0" indent="-457200" algn="just">
              <a:lnSpc>
                <a:spcPct val="115000"/>
              </a:lnSpc>
              <a:spcAft>
                <a:spcPts val="1000"/>
              </a:spcAft>
              <a:buFontTx/>
              <a:buChar char="-"/>
            </a:pPr>
            <a:endParaRPr lang="en-US" sz="3200" i="1" dirty="0">
              <a:solidFill>
                <a:srgbClr val="0070C0"/>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562708" y="527538"/>
            <a:ext cx="10867292" cy="1224951"/>
          </a:xfrm>
          <a:prstGeom prst="rect">
            <a:avLst/>
          </a:prstGeom>
          <a:noFill/>
        </p:spPr>
        <p:txBody>
          <a:bodyPr wrap="square" rtlCol="0">
            <a:spAutoFit/>
          </a:bodyPr>
          <a:lstStyle/>
          <a:p>
            <a:pPr lvl="0" indent="457200" algn="just">
              <a:lnSpc>
                <a:spcPct val="115000"/>
              </a:lnSpc>
              <a:spcAft>
                <a:spcPts val="1000"/>
              </a:spcAft>
            </a:pPr>
            <a:r>
              <a:rPr lang="en-US" sz="3200" dirty="0" smtClean="0">
                <a:latin typeface="Arial" pitchFamily="34" charset="0"/>
                <a:cs typeface="Arial" pitchFamily="34" charset="0"/>
              </a:rPr>
              <a:t> -  </a:t>
            </a:r>
            <a:r>
              <a:rPr lang="nl-NL" sz="3200" i="1" dirty="0" smtClean="0">
                <a:solidFill>
                  <a:srgbClr val="0070C0"/>
                </a:solidFill>
                <a:latin typeface="Arial" pitchFamily="34" charset="0"/>
                <a:ea typeface="Times New Roman" panose="02020603050405020304" pitchFamily="18" charset="0"/>
                <a:cs typeface="Arial" pitchFamily="34" charset="0"/>
              </a:rPr>
              <a:t>Đại </a:t>
            </a:r>
            <a:r>
              <a:rPr lang="nl-NL" sz="3200" i="1" dirty="0">
                <a:solidFill>
                  <a:srgbClr val="0070C0"/>
                </a:solidFill>
                <a:latin typeface="Arial" pitchFamily="34" charset="0"/>
                <a:ea typeface="Times New Roman" panose="02020603050405020304" pitchFamily="18" charset="0"/>
                <a:cs typeface="Arial" pitchFamily="34" charset="0"/>
              </a:rPr>
              <a:t>diện nhóm 1,3 và 2,4 được phân công dán lên bảng nội dung thảo luận của nhóm mình. </a:t>
            </a:r>
          </a:p>
        </p:txBody>
      </p:sp>
      <p:sp>
        <p:nvSpPr>
          <p:cNvPr id="8" name="TextBox 7"/>
          <p:cNvSpPr txBox="1"/>
          <p:nvPr/>
        </p:nvSpPr>
        <p:spPr>
          <a:xfrm>
            <a:off x="726831" y="2180492"/>
            <a:ext cx="10539046" cy="1063881"/>
          </a:xfrm>
          <a:prstGeom prst="rect">
            <a:avLst/>
          </a:prstGeom>
          <a:noFill/>
        </p:spPr>
        <p:txBody>
          <a:bodyPr wrap="square" rtlCol="0">
            <a:spAutoFit/>
          </a:bodyPr>
          <a:lstStyle/>
          <a:p>
            <a:pPr lvl="0" indent="457200" algn="just">
              <a:lnSpc>
                <a:spcPct val="115000"/>
              </a:lnSpc>
              <a:spcAft>
                <a:spcPts val="1000"/>
              </a:spcAft>
            </a:pPr>
            <a:r>
              <a:rPr lang="en-US" sz="2800" i="1" dirty="0" smtClean="0">
                <a:solidFill>
                  <a:srgbClr val="0070C0"/>
                </a:solidFill>
                <a:latin typeface="Arial" pitchFamily="34" charset="0"/>
                <a:cs typeface="Arial" pitchFamily="34" charset="0"/>
              </a:rPr>
              <a:t>- HS </a:t>
            </a:r>
            <a:r>
              <a:rPr lang="nl-NL" sz="3200" i="1" dirty="0" smtClean="0">
                <a:solidFill>
                  <a:srgbClr val="0070C0"/>
                </a:solidFill>
                <a:latin typeface="Arial" pitchFamily="34" charset="0"/>
                <a:ea typeface="Times New Roman" panose="02020603050405020304" pitchFamily="18" charset="0"/>
                <a:cs typeface="Arial" pitchFamily="34" charset="0"/>
              </a:rPr>
              <a:t>quan </a:t>
            </a:r>
            <a:r>
              <a:rPr lang="nl-NL" sz="3200" i="1" dirty="0">
                <a:solidFill>
                  <a:srgbClr val="0070C0"/>
                </a:solidFill>
                <a:latin typeface="Arial" pitchFamily="34" charset="0"/>
                <a:ea typeface="Times New Roman" panose="02020603050405020304" pitchFamily="18" charset="0"/>
                <a:cs typeface="Arial" pitchFamily="34" charset="0"/>
              </a:rPr>
              <a:t>sát và đánh giá sản phẩm.</a:t>
            </a:r>
          </a:p>
          <a:p>
            <a:r>
              <a:rPr lang="en-US" dirty="0" smtClean="0"/>
              <a:t> </a:t>
            </a:r>
            <a:endParaRPr lang="en-US" dirty="0"/>
          </a:p>
        </p:txBody>
      </p:sp>
    </p:spTree>
    <p:extLst>
      <p:ext uri="{BB962C8B-B14F-4D97-AF65-F5344CB8AC3E}">
        <p14:creationId xmlns:p14="http://schemas.microsoft.com/office/powerpoint/2010/main" val="32765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61474842-A358-24D7-2424-D8BFC18C8C1A}"/>
              </a:ext>
            </a:extLst>
          </p:cNvPr>
          <p:cNvGraphicFramePr>
            <a:graphicFrameLocks noGrp="1"/>
          </p:cNvGraphicFramePr>
          <p:nvPr>
            <p:extLst>
              <p:ext uri="{D42A27DB-BD31-4B8C-83A1-F6EECF244321}">
                <p14:modId xmlns:p14="http://schemas.microsoft.com/office/powerpoint/2010/main" val="3379241215"/>
              </p:ext>
            </p:extLst>
          </p:nvPr>
        </p:nvGraphicFramePr>
        <p:xfrm>
          <a:off x="457200" y="687342"/>
          <a:ext cx="11281445" cy="4999069"/>
        </p:xfrm>
        <a:graphic>
          <a:graphicData uri="http://schemas.openxmlformats.org/drawingml/2006/table">
            <a:tbl>
              <a:tblPr firstRow="1" firstCol="1" bandRow="1"/>
              <a:tblGrid>
                <a:gridCol w="2752832">
                  <a:extLst>
                    <a:ext uri="{9D8B030D-6E8A-4147-A177-3AD203B41FA5}">
                      <a16:colId xmlns:a16="http://schemas.microsoft.com/office/drawing/2014/main" xmlns="" val="29833406"/>
                    </a:ext>
                  </a:extLst>
                </a:gridCol>
                <a:gridCol w="8528613">
                  <a:extLst>
                    <a:ext uri="{9D8B030D-6E8A-4147-A177-3AD203B41FA5}">
                      <a16:colId xmlns:a16="http://schemas.microsoft.com/office/drawing/2014/main" xmlns="" val="4166661809"/>
                    </a:ext>
                  </a:extLst>
                </a:gridCol>
              </a:tblGrid>
              <a:tr h="54358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endParaRPr lang="en-US" sz="2800" b="1"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53498524"/>
                  </a:ext>
                </a:extLst>
              </a:tr>
              <a:tr h="1617785">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38413806"/>
                  </a:ext>
                </a:extLst>
              </a:tr>
              <a:tr h="1116062">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89982748"/>
                  </a:ext>
                </a:extLst>
              </a:tr>
              <a:tr h="172164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9038113"/>
                  </a:ext>
                </a:extLst>
              </a:tr>
            </a:tbl>
          </a:graphicData>
        </a:graphic>
      </p:graphicFrame>
      <p:sp>
        <p:nvSpPr>
          <p:cNvPr id="2" name="TextBox 1"/>
          <p:cNvSpPr txBox="1"/>
          <p:nvPr/>
        </p:nvSpPr>
        <p:spPr>
          <a:xfrm>
            <a:off x="1699846" y="90082"/>
            <a:ext cx="6896159" cy="523220"/>
          </a:xfrm>
          <a:prstGeom prst="rect">
            <a:avLst/>
          </a:prstGeom>
          <a:noFill/>
        </p:spPr>
        <p:txBody>
          <a:bodyPr wrap="square" rtlCol="0">
            <a:spAutoFit/>
          </a:bodyPr>
          <a:lstStyle/>
          <a:p>
            <a:r>
              <a:rPr lang="en-US" sz="2800" b="1" dirty="0" smtClean="0">
                <a:solidFill>
                  <a:srgbClr val="0070C0"/>
                </a:solidFill>
                <a:latin typeface="Arial" pitchFamily="34" charset="0"/>
                <a:cs typeface="Arial" pitchFamily="34" charset="0"/>
              </a:rPr>
              <a:t>HOÀN THÀNH PHIẾU HỌC TẬP SỐ 1</a:t>
            </a:r>
            <a:endParaRPr lang="en-US" sz="2800" b="1" dirty="0">
              <a:solidFill>
                <a:srgbClr val="0070C0"/>
              </a:solidFill>
              <a:latin typeface="Arial" pitchFamily="34" charset="0"/>
              <a:cs typeface="Arial" pitchFamily="34" charset="0"/>
            </a:endParaRPr>
          </a:p>
        </p:txBody>
      </p:sp>
      <p:sp>
        <p:nvSpPr>
          <p:cNvPr id="3" name="TextBox 2"/>
          <p:cNvSpPr txBox="1"/>
          <p:nvPr/>
        </p:nvSpPr>
        <p:spPr>
          <a:xfrm>
            <a:off x="819637" y="709119"/>
            <a:ext cx="1760418" cy="523220"/>
          </a:xfrm>
          <a:prstGeom prst="rect">
            <a:avLst/>
          </a:prstGeom>
          <a:noFill/>
        </p:spPr>
        <p:txBody>
          <a:bodyPr wrap="none" rtlCol="0">
            <a:spAutoFit/>
          </a:bodyPr>
          <a:lstStyle/>
          <a:p>
            <a:pPr lvl="0" algn="ctr" defTabSz="914400">
              <a:spcBef>
                <a:spcPts val="300"/>
              </a:spcBef>
              <a:spcAft>
                <a:spcPts val="300"/>
              </a:spcAft>
            </a:pPr>
            <a:r>
              <a:rPr lang="en-US" sz="2800" b="1" dirty="0" smtClean="0">
                <a:solidFill>
                  <a:srgbClr val="FF0000"/>
                </a:solidFill>
                <a:latin typeface="Arial" pitchFamily="34" charset="0"/>
                <a:cs typeface="Arial" pitchFamily="34" charset="0"/>
              </a:rPr>
              <a:t>THỊ GIÁC</a:t>
            </a:r>
            <a:endParaRPr lang="en-US" sz="2800" b="1" dirty="0">
              <a:solidFill>
                <a:srgbClr val="FF0000"/>
              </a:solidFill>
              <a:latin typeface="Arial" pitchFamily="34" charset="0"/>
              <a:ea typeface="Times New Roman" panose="02020603050405020304" pitchFamily="18" charset="0"/>
              <a:cs typeface="Arial" pitchFamily="34" charset="0"/>
            </a:endParaRPr>
          </a:p>
        </p:txBody>
      </p:sp>
      <p:sp>
        <p:nvSpPr>
          <p:cNvPr id="6" name="TextBox 5"/>
          <p:cNvSpPr txBox="1"/>
          <p:nvPr/>
        </p:nvSpPr>
        <p:spPr>
          <a:xfrm>
            <a:off x="550984" y="1359877"/>
            <a:ext cx="2579077" cy="1269578"/>
          </a:xfrm>
          <a:prstGeom prst="rect">
            <a:avLst/>
          </a:prstGeom>
          <a:noFill/>
        </p:spPr>
        <p:txBody>
          <a:bodyPr wrap="square" rtlCol="0">
            <a:spAutoFit/>
          </a:bodyPr>
          <a:lstStyle/>
          <a:p>
            <a:pPr lvl="0" algn="just" defTabSz="914400">
              <a:spcBef>
                <a:spcPts val="300"/>
              </a:spcBef>
              <a:spcAft>
                <a:spcPts val="300"/>
              </a:spcAft>
            </a:pPr>
            <a:r>
              <a:rPr lang="en-US" sz="2800" b="1" dirty="0" smtClean="0">
                <a:solidFill>
                  <a:srgbClr val="FF0000"/>
                </a:solidFill>
              </a:rPr>
              <a:t>a</a:t>
            </a:r>
            <a:r>
              <a:rPr lang="en-US" sz="2800" b="1" dirty="0">
                <a:solidFill>
                  <a:srgbClr val="FF0000"/>
                </a:solidFill>
              </a:rPr>
              <a:t>. Cấu tạo cơ quan thị giác</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3259015" y="1232339"/>
            <a:ext cx="8358554" cy="1461939"/>
          </a:xfrm>
          <a:prstGeom prst="rect">
            <a:avLst/>
          </a:prstGeom>
          <a:noFill/>
        </p:spPr>
        <p:txBody>
          <a:bodyPr wrap="square" rtlCol="0">
            <a:spAutoFit/>
          </a:bodyPr>
          <a:lstStyle/>
          <a:p>
            <a:pPr lvl="0" algn="just" defTabSz="914400">
              <a:spcBef>
                <a:spcPts val="300"/>
              </a:spcBef>
              <a:spcAft>
                <a:spcPts val="300"/>
              </a:spcAft>
            </a:pPr>
            <a:r>
              <a:rPr lang="en-US" dirty="0" smtClean="0"/>
              <a:t>-</a:t>
            </a:r>
            <a:r>
              <a:rPr lang="en-US" sz="2800" b="1" dirty="0">
                <a:solidFill>
                  <a:prstClr val="black"/>
                </a:solidFill>
              </a:rPr>
              <a:t>- Cấu tạo: mắt (cầu mắt nằm trong hốc mắt) , dây thần kinh thị giác, vùng thị giác ở vỏ não.</a:t>
            </a:r>
          </a:p>
          <a:p>
            <a:pPr lvl="0" algn="just" defTabSz="914400">
              <a:spcBef>
                <a:spcPts val="300"/>
              </a:spcBef>
              <a:spcAft>
                <a:spcPts val="300"/>
              </a:spcAft>
            </a:pPr>
            <a:r>
              <a:rPr lang="en-US" sz="2800" b="1" dirty="0">
                <a:solidFill>
                  <a:prstClr val="black"/>
                </a:solidFill>
              </a:rPr>
              <a:t>- Phía ngoài mắt có lông mi, mí </a:t>
            </a:r>
            <a:r>
              <a:rPr lang="en-US" sz="2800" b="1" dirty="0" smtClean="0">
                <a:solidFill>
                  <a:prstClr val="black"/>
                </a:solidFill>
              </a:rPr>
              <a:t>mắt</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550983" y="2919046"/>
            <a:ext cx="2579078" cy="954107"/>
          </a:xfrm>
          <a:prstGeom prst="rect">
            <a:avLst/>
          </a:prstGeom>
          <a:noFill/>
        </p:spPr>
        <p:txBody>
          <a:bodyPr wrap="square" rtlCol="0">
            <a:spAutoFit/>
          </a:bodyPr>
          <a:lstStyle/>
          <a:p>
            <a:pPr lvl="0" defTabSz="914400">
              <a:spcBef>
                <a:spcPts val="300"/>
              </a:spcBef>
              <a:spcAft>
                <a:spcPts val="300"/>
              </a:spcAft>
            </a:pPr>
            <a:r>
              <a:rPr lang="en-US" sz="2800" b="1" dirty="0" smtClean="0">
                <a:solidFill>
                  <a:srgbClr val="FF0000"/>
                </a:solidFill>
              </a:rPr>
              <a:t>b</a:t>
            </a:r>
            <a:r>
              <a:rPr lang="en-US" sz="2800" b="1" dirty="0">
                <a:solidFill>
                  <a:srgbClr val="FF0000"/>
                </a:solidFill>
              </a:rPr>
              <a:t>. Chức năng cơ quan thị </a:t>
            </a:r>
            <a:r>
              <a:rPr lang="en-US" sz="2800" b="1" dirty="0" smtClean="0">
                <a:solidFill>
                  <a:srgbClr val="FF0000"/>
                </a:solidFill>
              </a:rPr>
              <a:t>giác</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3259015" y="2919046"/>
            <a:ext cx="8358554" cy="954107"/>
          </a:xfrm>
          <a:prstGeom prst="rect">
            <a:avLst/>
          </a:prstGeom>
          <a:noFill/>
        </p:spPr>
        <p:txBody>
          <a:bodyPr wrap="square" rtlCol="0">
            <a:spAutoFit/>
          </a:bodyPr>
          <a:lstStyle/>
          <a:p>
            <a:pPr lvl="0" algn="just" defTabSz="914400">
              <a:spcBef>
                <a:spcPts val="300"/>
              </a:spcBef>
              <a:spcAft>
                <a:spcPts val="300"/>
              </a:spcAft>
            </a:pPr>
            <a:r>
              <a:rPr lang="en-US" sz="2800" b="1" dirty="0" smtClean="0">
                <a:solidFill>
                  <a:prstClr val="black"/>
                </a:solidFill>
              </a:rPr>
              <a:t>Quan </a:t>
            </a:r>
            <a:r>
              <a:rPr lang="en-US" sz="2800" b="1" dirty="0">
                <a:solidFill>
                  <a:prstClr val="black"/>
                </a:solidFill>
              </a:rPr>
              <a:t>sát, thu nhận hình ảnh, màu sắc của sự vật và hiện tượng, giúp não nhận biết và xử lí thông tin</a:t>
            </a:r>
            <a:r>
              <a:rPr lang="en-US" sz="2800" b="1" dirty="0" smtClean="0">
                <a:solidFill>
                  <a:prstClr val="black"/>
                </a:solidFill>
              </a:rPr>
              <a:t>.</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526463" y="3985945"/>
            <a:ext cx="2603598" cy="1623521"/>
          </a:xfrm>
          <a:prstGeom prst="rect">
            <a:avLst/>
          </a:prstGeom>
          <a:noFill/>
        </p:spPr>
        <p:txBody>
          <a:bodyPr wrap="square" rtlCol="0">
            <a:spAutoFit/>
          </a:bodyPr>
          <a:lstStyle/>
          <a:p>
            <a:pPr lvl="0" algn="just" defTabSz="914400">
              <a:spcBef>
                <a:spcPts val="300"/>
              </a:spcBef>
              <a:spcAft>
                <a:spcPts val="300"/>
              </a:spcAft>
            </a:pPr>
            <a:endParaRPr lang="en-US" dirty="0"/>
          </a:p>
          <a:p>
            <a:pPr lvl="0" algn="just" defTabSz="914400">
              <a:spcBef>
                <a:spcPts val="300"/>
              </a:spcBef>
              <a:spcAft>
                <a:spcPts val="300"/>
              </a:spcAft>
            </a:pPr>
            <a:r>
              <a:rPr lang="en-US" sz="2800" b="1" dirty="0" smtClean="0">
                <a:solidFill>
                  <a:srgbClr val="FF0000"/>
                </a:solidFill>
              </a:rPr>
              <a:t>c</a:t>
            </a:r>
            <a:r>
              <a:rPr lang="en-US" sz="2800" b="1" dirty="0">
                <a:solidFill>
                  <a:srgbClr val="FF0000"/>
                </a:solidFill>
              </a:rPr>
              <a:t>. Quá trình thu nhận ánh sáng</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11" name="TextBox 10"/>
          <p:cNvSpPr txBox="1"/>
          <p:nvPr/>
        </p:nvSpPr>
        <p:spPr>
          <a:xfrm>
            <a:off x="3259016" y="3985945"/>
            <a:ext cx="8479629" cy="1815882"/>
          </a:xfrm>
          <a:prstGeom prst="rect">
            <a:avLst/>
          </a:prstGeom>
          <a:noFill/>
        </p:spPr>
        <p:txBody>
          <a:bodyPr wrap="square" rtlCol="0">
            <a:spAutoFit/>
          </a:bodyPr>
          <a:lstStyle/>
          <a:p>
            <a:pPr lvl="0" algn="just" defTabSz="914400">
              <a:spcBef>
                <a:spcPts val="300"/>
              </a:spcBef>
              <a:spcAft>
                <a:spcPts val="300"/>
              </a:spcAft>
            </a:pPr>
            <a:r>
              <a:rPr lang="en-US" sz="2800" b="1" dirty="0" smtClean="0">
                <a:solidFill>
                  <a:prstClr val="black"/>
                </a:solidFill>
              </a:rPr>
              <a:t>Ánh </a:t>
            </a:r>
            <a:r>
              <a:rPr lang="en-US" sz="2800" b="1" dirty="0">
                <a:solidFill>
                  <a:prstClr val="black"/>
                </a:solidFill>
              </a:rPr>
              <a:t>sáng phản chiếu từ vật -&gt; khúc xạ qua giác mạc và thể thủy tinh -&gt; màng lưới -&gt; TB thụ cảm thị giác -&gt; dây thần kinh thị giác -&gt; vùng PT thị giác ở vỏ não =&gt; cảm nhận về hình ảnh của vật</a:t>
            </a:r>
            <a:r>
              <a:rPr lang="en-US" sz="2800" b="1" dirty="0" smtClean="0">
                <a:solidFill>
                  <a:prstClr val="black"/>
                </a:solidFill>
              </a:rPr>
              <a:t>.</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52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anim calcmode="lin" valueType="num">
                                      <p:cBhvr>
                                        <p:cTn id="3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1000"/>
                                        <p:tgtEl>
                                          <p:spTgt spid="8">
                                            <p:txEl>
                                              <p:pRg st="0" end="0"/>
                                            </p:txEl>
                                          </p:spTgt>
                                        </p:tgtEl>
                                      </p:cBhvr>
                                    </p:animEffect>
                                    <p:anim calcmode="lin" valueType="num">
                                      <p:cBhvr>
                                        <p:cTn id="4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1000"/>
                                        <p:tgtEl>
                                          <p:spTgt spid="9">
                                            <p:txEl>
                                              <p:pRg st="0" end="0"/>
                                            </p:txEl>
                                          </p:spTgt>
                                        </p:tgtEl>
                                      </p:cBhvr>
                                    </p:animEffect>
                                    <p:anim calcmode="lin" valueType="num">
                                      <p:cBhvr>
                                        <p:cTn id="4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xEl>
                                              <p:pRg st="1" end="1"/>
                                            </p:txEl>
                                          </p:spTgt>
                                        </p:tgtEl>
                                        <p:attrNameLst>
                                          <p:attrName>style.visibility</p:attrName>
                                        </p:attrNameLst>
                                      </p:cBhvr>
                                      <p:to>
                                        <p:strVal val="visible"/>
                                      </p:to>
                                    </p:set>
                                    <p:animEffect transition="in" filter="fade">
                                      <p:cBhvr>
                                        <p:cTn id="54" dur="1000"/>
                                        <p:tgtEl>
                                          <p:spTgt spid="10">
                                            <p:txEl>
                                              <p:pRg st="1" end="1"/>
                                            </p:txEl>
                                          </p:spTgt>
                                        </p:tgtEl>
                                      </p:cBhvr>
                                    </p:animEffect>
                                    <p:anim calcmode="lin" valueType="num">
                                      <p:cBhvr>
                                        <p:cTn id="5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fade">
                                      <p:cBhvr>
                                        <p:cTn id="61" dur="1000"/>
                                        <p:tgtEl>
                                          <p:spTgt spid="11">
                                            <p:txEl>
                                              <p:pRg st="0" end="0"/>
                                            </p:txEl>
                                          </p:spTgt>
                                        </p:tgtEl>
                                      </p:cBhvr>
                                    </p:animEffect>
                                    <p:anim calcmode="lin" valueType="num">
                                      <p:cBhvr>
                                        <p:cTn id="6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787" y="824069"/>
            <a:ext cx="4720044" cy="3590727"/>
          </a:xfrm>
          <a:prstGeom prst="rect">
            <a:avLst/>
          </a:prstGeom>
        </p:spPr>
        <p:txBody>
          <a:bodyPr wrap="square">
            <a:spAutoFit/>
          </a:bodyPr>
          <a:lstStyle/>
          <a:p>
            <a:pPr algn="just" defTabSz="914400">
              <a:spcBef>
                <a:spcPts val="360"/>
              </a:spcBef>
            </a:pPr>
            <a:r>
              <a:rPr lang="en-US" sz="3200" b="1" i="1" dirty="0">
                <a:solidFill>
                  <a:srgbClr val="0070C0"/>
                </a:solidFill>
                <a:latin typeface="Times New Roman" panose="02020603050405020304" pitchFamily="18" charset="0"/>
                <a:ea typeface="Times New Roman" panose="02020603050405020304" pitchFamily="18" charset="0"/>
              </a:rPr>
              <a:t>Quan sát hình </a:t>
            </a:r>
            <a:r>
              <a:rPr lang="en-US" sz="3200" b="1" i="1" dirty="0" smtClean="0">
                <a:solidFill>
                  <a:srgbClr val="0070C0"/>
                </a:solidFill>
                <a:latin typeface="Times New Roman" panose="02020603050405020304" pitchFamily="18" charset="0"/>
                <a:ea typeface="Times New Roman" panose="02020603050405020304" pitchFamily="18" charset="0"/>
              </a:rPr>
              <a:t>37.5, xác định mắt bình thường và các tật về mắt.</a:t>
            </a:r>
          </a:p>
          <a:p>
            <a:pPr algn="just" defTabSz="914400">
              <a:spcBef>
                <a:spcPts val="360"/>
              </a:spcBef>
            </a:pPr>
            <a:r>
              <a:rPr lang="en-US" sz="3200" b="1" i="1" dirty="0" smtClean="0">
                <a:solidFill>
                  <a:srgbClr val="0070C0"/>
                </a:solidFill>
                <a:latin typeface="Times New Roman" panose="02020603050405020304" pitchFamily="18" charset="0"/>
                <a:ea typeface="Times New Roman" panose="02020603050405020304" pitchFamily="18" charset="0"/>
              </a:rPr>
              <a:t>Đọc </a:t>
            </a:r>
            <a:r>
              <a:rPr lang="en-US" sz="3200" b="1" i="1" dirty="0">
                <a:solidFill>
                  <a:srgbClr val="0070C0"/>
                </a:solidFill>
                <a:latin typeface="Times New Roman" panose="02020603050405020304" pitchFamily="18" charset="0"/>
                <a:ea typeface="Times New Roman" panose="02020603050405020304" pitchFamily="18" charset="0"/>
              </a:rPr>
              <a:t>thông tin </a:t>
            </a:r>
            <a:r>
              <a:rPr lang="en-US" sz="3200" b="1" i="1" dirty="0" smtClean="0">
                <a:solidFill>
                  <a:srgbClr val="0070C0"/>
                </a:solidFill>
                <a:latin typeface="Times New Roman" panose="02020603050405020304" pitchFamily="18" charset="0"/>
                <a:ea typeface="Times New Roman" panose="02020603050405020304" pitchFamily="18" charset="0"/>
              </a:rPr>
              <a:t>SGK/155 hoạt động cá nhân, </a:t>
            </a:r>
            <a:r>
              <a:rPr lang="nl-NL" sz="3200" b="1" i="1" dirty="0" smtClean="0">
                <a:solidFill>
                  <a:srgbClr val="0070C0"/>
                </a:solidFill>
                <a:latin typeface="Times New Roman" panose="02020603050405020304" pitchFamily="18" charset="0"/>
                <a:ea typeface="Times New Roman" panose="02020603050405020304" pitchFamily="18" charset="0"/>
              </a:rPr>
              <a:t>hoàn </a:t>
            </a:r>
            <a:r>
              <a:rPr lang="nl-NL" sz="3200" b="1" i="1" dirty="0">
                <a:solidFill>
                  <a:srgbClr val="0070C0"/>
                </a:solidFill>
                <a:latin typeface="Times New Roman" panose="02020603050405020304" pitchFamily="18" charset="0"/>
                <a:ea typeface="Times New Roman" panose="02020603050405020304" pitchFamily="18" charset="0"/>
              </a:rPr>
              <a:t>thành </a:t>
            </a:r>
            <a:r>
              <a:rPr lang="nl-NL" sz="3200" b="1" i="1" dirty="0" smtClean="0">
                <a:solidFill>
                  <a:srgbClr val="0070C0"/>
                </a:solidFill>
                <a:latin typeface="Times New Roman" panose="02020603050405020304" pitchFamily="18" charset="0"/>
                <a:ea typeface="Times New Roman" panose="02020603050405020304" pitchFamily="18" charset="0"/>
              </a:rPr>
              <a:t>PHIẾU HỌC TẬP SỐ 2</a:t>
            </a:r>
            <a:endParaRPr lang="en-US" sz="3200" b="1" i="1" dirty="0">
              <a:solidFill>
                <a:srgbClr val="0070C0"/>
              </a:solidFill>
              <a:latin typeface="Sabon Next LT"/>
            </a:endParaRPr>
          </a:p>
        </p:txBody>
      </p:sp>
      <p:sp>
        <p:nvSpPr>
          <p:cNvPr id="4" name="Rectangle 3"/>
          <p:cNvSpPr/>
          <p:nvPr/>
        </p:nvSpPr>
        <p:spPr>
          <a:xfrm>
            <a:off x="339467" y="0"/>
            <a:ext cx="11769969" cy="584775"/>
          </a:xfrm>
          <a:prstGeom prst="rect">
            <a:avLst/>
          </a:prstGeom>
        </p:spPr>
        <p:txBody>
          <a:bodyPr wrap="square">
            <a:spAutoFit/>
          </a:bodyPr>
          <a:lstStyle/>
          <a:p>
            <a:pPr>
              <a:spcAft>
                <a:spcPts val="1000"/>
              </a:spcAft>
            </a:pPr>
            <a:r>
              <a:rPr lang="en-US" sz="3200" b="1" dirty="0" smtClean="0">
                <a:solidFill>
                  <a:srgbClr val="FF0000"/>
                </a:solidFill>
                <a:latin typeface="Times New Roman" panose="02020603050405020304" pitchFamily="18" charset="0"/>
                <a:ea typeface="Times New Roman" panose="02020603050405020304" pitchFamily="18" charset="0"/>
              </a:rPr>
              <a:t>d. Một số bệnh, tật về </a:t>
            </a:r>
            <a:r>
              <a:rPr lang="en-US" sz="3200" b="1" dirty="0">
                <a:solidFill>
                  <a:srgbClr val="FF0000"/>
                </a:solidFill>
                <a:latin typeface="Times New Roman" panose="02020603050405020304" pitchFamily="18" charset="0"/>
                <a:ea typeface="Times New Roman" panose="02020603050405020304" pitchFamily="18" charset="0"/>
              </a:rPr>
              <a:t>t</a:t>
            </a:r>
            <a:r>
              <a:rPr lang="en-US" sz="3200" b="1" dirty="0" smtClean="0">
                <a:solidFill>
                  <a:srgbClr val="FF0000"/>
                </a:solidFill>
                <a:latin typeface="Times New Roman" panose="02020603050405020304" pitchFamily="18" charset="0"/>
                <a:ea typeface="Times New Roman" panose="02020603050405020304" pitchFamily="18" charset="0"/>
              </a:rPr>
              <a:t>hị giác</a:t>
            </a:r>
            <a:endParaRPr lang="en-US" sz="3200" b="1" dirty="0">
              <a:solidFill>
                <a:srgbClr val="FF0000"/>
              </a:solidFill>
              <a:latin typeface="Times New Roman" panose="02020603050405020304" pitchFamily="18" charset="0"/>
              <a:ea typeface="Times New Roman" panose="02020603050405020304"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415" y="584775"/>
            <a:ext cx="5967047" cy="517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65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648" y="200026"/>
            <a:ext cx="5058875" cy="521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5476" y="436853"/>
            <a:ext cx="6242172" cy="5016758"/>
          </a:xfrm>
          <a:prstGeom prst="rect">
            <a:avLst/>
          </a:prstGeom>
        </p:spPr>
        <p:txBody>
          <a:bodyPr wrap="square">
            <a:spAutoFit/>
          </a:bodyPr>
          <a:lstStyle/>
          <a:p>
            <a:r>
              <a:rPr lang="vi-VN" sz="3200" b="1" dirty="0">
                <a:solidFill>
                  <a:srgbClr val="FF0000"/>
                </a:solidFill>
                <a:latin typeface="Times New Roman"/>
              </a:rPr>
              <a:t>- Hình a: </a:t>
            </a:r>
            <a:r>
              <a:rPr lang="vi-VN" sz="3200" b="1" dirty="0">
                <a:solidFill>
                  <a:srgbClr val="333333"/>
                </a:solidFill>
                <a:latin typeface="Times New Roman"/>
              </a:rPr>
              <a:t>Mắt bình thường</a:t>
            </a:r>
            <a:r>
              <a:rPr lang="vi-VN" sz="3200" dirty="0">
                <a:solidFill>
                  <a:srgbClr val="333333"/>
                </a:solidFill>
                <a:latin typeface="Times New Roman"/>
              </a:rPr>
              <a:t>. </a:t>
            </a:r>
            <a:r>
              <a:rPr lang="vi-VN" sz="3200" dirty="0">
                <a:solidFill>
                  <a:srgbClr val="0070C0"/>
                </a:solidFill>
                <a:latin typeface="Times New Roman"/>
              </a:rPr>
              <a:t>Do ảnh của vật hội tụ ở màng lưới.</a:t>
            </a:r>
            <a:r>
              <a:rPr lang="vi-VN" sz="3200" dirty="0">
                <a:solidFill>
                  <a:prstClr val="black"/>
                </a:solidFill>
              </a:rPr>
              <a:t/>
            </a:r>
            <a:br>
              <a:rPr lang="vi-VN" sz="3200" dirty="0">
                <a:solidFill>
                  <a:prstClr val="black"/>
                </a:solidFill>
              </a:rPr>
            </a:br>
            <a:r>
              <a:rPr lang="vi-VN" sz="3200" b="1" dirty="0">
                <a:solidFill>
                  <a:srgbClr val="FF0000"/>
                </a:solidFill>
                <a:latin typeface="Times New Roman"/>
              </a:rPr>
              <a:t>- Hình b: </a:t>
            </a:r>
            <a:r>
              <a:rPr lang="vi-VN" sz="3200" b="1" dirty="0">
                <a:solidFill>
                  <a:srgbClr val="333333"/>
                </a:solidFill>
                <a:latin typeface="Times New Roman"/>
              </a:rPr>
              <a:t>Mắt cận thị</a:t>
            </a:r>
            <a:r>
              <a:rPr lang="vi-VN" sz="3200" dirty="0">
                <a:solidFill>
                  <a:srgbClr val="333333"/>
                </a:solidFill>
                <a:latin typeface="Times New Roman"/>
              </a:rPr>
              <a:t>. </a:t>
            </a:r>
            <a:r>
              <a:rPr lang="vi-VN" sz="3200" dirty="0">
                <a:solidFill>
                  <a:srgbClr val="0070C0"/>
                </a:solidFill>
                <a:latin typeface="Times New Roman"/>
              </a:rPr>
              <a:t>Do ảnh của vật ở phía trước màng lưới.</a:t>
            </a:r>
            <a:r>
              <a:rPr lang="vi-VN" sz="3200" dirty="0">
                <a:solidFill>
                  <a:srgbClr val="0070C0"/>
                </a:solidFill>
              </a:rPr>
              <a:t/>
            </a:r>
            <a:br>
              <a:rPr lang="vi-VN" sz="3200" dirty="0">
                <a:solidFill>
                  <a:srgbClr val="0070C0"/>
                </a:solidFill>
              </a:rPr>
            </a:br>
            <a:r>
              <a:rPr lang="vi-VN" sz="3200" b="1" dirty="0">
                <a:solidFill>
                  <a:srgbClr val="FF0000"/>
                </a:solidFill>
                <a:latin typeface="Times New Roman"/>
              </a:rPr>
              <a:t>- Hình c: </a:t>
            </a:r>
            <a:r>
              <a:rPr lang="vi-VN" sz="3200" b="1" dirty="0">
                <a:solidFill>
                  <a:srgbClr val="333333"/>
                </a:solidFill>
                <a:latin typeface="Times New Roman"/>
              </a:rPr>
              <a:t>Mắt viễn thị</a:t>
            </a:r>
            <a:r>
              <a:rPr lang="vi-VN" sz="3200" dirty="0">
                <a:solidFill>
                  <a:srgbClr val="333333"/>
                </a:solidFill>
                <a:latin typeface="Times New Roman"/>
              </a:rPr>
              <a:t>. </a:t>
            </a:r>
            <a:r>
              <a:rPr lang="vi-VN" sz="3200" dirty="0">
                <a:solidFill>
                  <a:srgbClr val="0070C0"/>
                </a:solidFill>
                <a:latin typeface="Times New Roman"/>
              </a:rPr>
              <a:t>Do ảnh của vật ở phía sau màng lưới.</a:t>
            </a:r>
            <a:r>
              <a:rPr lang="vi-VN" sz="3200" dirty="0">
                <a:solidFill>
                  <a:prstClr val="black"/>
                </a:solidFill>
              </a:rPr>
              <a:t/>
            </a:r>
            <a:br>
              <a:rPr lang="vi-VN" sz="3200" dirty="0">
                <a:solidFill>
                  <a:prstClr val="black"/>
                </a:solidFill>
              </a:rPr>
            </a:br>
            <a:r>
              <a:rPr lang="vi-VN" sz="3200" b="1" dirty="0">
                <a:solidFill>
                  <a:srgbClr val="FF0000"/>
                </a:solidFill>
                <a:latin typeface="Times New Roman"/>
              </a:rPr>
              <a:t>- Hình d: </a:t>
            </a:r>
            <a:r>
              <a:rPr lang="vi-VN" sz="3200" b="1" dirty="0">
                <a:solidFill>
                  <a:srgbClr val="333333"/>
                </a:solidFill>
                <a:latin typeface="Times New Roman"/>
              </a:rPr>
              <a:t>Mắt loạn thị</a:t>
            </a:r>
            <a:r>
              <a:rPr lang="vi-VN" sz="3200" dirty="0">
                <a:solidFill>
                  <a:srgbClr val="333333"/>
                </a:solidFill>
                <a:latin typeface="Times New Roman"/>
              </a:rPr>
              <a:t>. </a:t>
            </a:r>
            <a:r>
              <a:rPr lang="vi-VN" sz="3200" dirty="0">
                <a:solidFill>
                  <a:srgbClr val="0070C0"/>
                </a:solidFill>
                <a:latin typeface="Times New Roman"/>
              </a:rPr>
              <a:t>Do các tia sáng đi vào mắt hội tụ tại nhiều điểm và ảnh của vật không hội tụ ở màng lưới.</a:t>
            </a:r>
            <a:endParaRPr lang="en-US" sz="3200" dirty="0">
              <a:solidFill>
                <a:srgbClr val="0070C0"/>
              </a:solidFill>
            </a:endParaRPr>
          </a:p>
        </p:txBody>
      </p:sp>
    </p:spTree>
    <p:extLst>
      <p:ext uri="{BB962C8B-B14F-4D97-AF65-F5344CB8AC3E}">
        <p14:creationId xmlns:p14="http://schemas.microsoft.com/office/powerpoint/2010/main" val="10349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782851"/>
              </p:ext>
            </p:extLst>
          </p:nvPr>
        </p:nvGraphicFramePr>
        <p:xfrm>
          <a:off x="527539" y="715725"/>
          <a:ext cx="11289323" cy="5617237"/>
        </p:xfrm>
        <a:graphic>
          <a:graphicData uri="http://schemas.openxmlformats.org/drawingml/2006/table">
            <a:tbl>
              <a:tblPr firstRow="1" firstCol="1" bandRow="1"/>
              <a:tblGrid>
                <a:gridCol w="939572"/>
                <a:gridCol w="3035541"/>
                <a:gridCol w="7314210"/>
              </a:tblGrid>
              <a:tr h="433137">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700" dirty="0">
                          <a:effectLst/>
                        </a:rPr>
                        <a:t> </a:t>
                      </a:r>
                      <a:endParaRPr lang="en-US" sz="2700" dirty="0">
                        <a:solidFill>
                          <a:srgbClr val="000000"/>
                        </a:solidFill>
                        <a:effectLst/>
                        <a:latin typeface="Segoe UI" panose="020B0502040204020203" pitchFamily="34" charset="0"/>
                        <a:ea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endParaRPr lang="en-US" sz="2700" b="1" dirty="0">
                        <a:solidFill>
                          <a:srgbClr val="FF0000"/>
                        </a:solidFill>
                        <a:effectLst/>
                        <a:latin typeface="Segoe UI" panose="020B0502040204020203" pitchFamily="34" charset="0"/>
                        <a:ea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endParaRPr lang="en-US" sz="2700" b="1" dirty="0">
                        <a:solidFill>
                          <a:srgbClr val="FF0000"/>
                        </a:solidFill>
                        <a:effectLst/>
                        <a:latin typeface="Segoe UI" panose="020B0502040204020203" pitchFamily="34" charset="0"/>
                        <a:ea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518410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700" dirty="0">
                          <a:effectLst/>
                        </a:rPr>
                        <a:t> </a:t>
                      </a:r>
                    </a:p>
                    <a:p>
                      <a:pPr algn="ctr">
                        <a:lnSpc>
                          <a:spcPct val="100000"/>
                        </a:lnSpc>
                        <a:spcBef>
                          <a:spcPts val="300"/>
                        </a:spcBef>
                        <a:spcAft>
                          <a:spcPts val="300"/>
                        </a:spcAft>
                      </a:pPr>
                      <a:r>
                        <a:rPr lang="en-US" sz="2700" dirty="0">
                          <a:effectLst/>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effectLst/>
                        <a:latin typeface="Arial" pitchFamily="34" charset="0"/>
                        <a:cs typeface="Arial" pitchFamily="34" charset="0"/>
                      </a:endParaRPr>
                    </a:p>
                    <a:p>
                      <a:pPr algn="just">
                        <a:lnSpc>
                          <a:spcPct val="100000"/>
                        </a:lnSpc>
                        <a:spcBef>
                          <a:spcPts val="300"/>
                        </a:spcBef>
                        <a:spcAft>
                          <a:spcPts val="300"/>
                        </a:spcAft>
                      </a:pPr>
                      <a:endParaRPr lang="en-US" sz="2800" dirty="0" smtClean="0">
                        <a:effectLst/>
                        <a:latin typeface="Arial" pitchFamily="34" charset="0"/>
                        <a:cs typeface="Arial" pitchFamily="34" charset="0"/>
                      </a:endParaRPr>
                    </a:p>
                    <a:p>
                      <a:pPr algn="just">
                        <a:lnSpc>
                          <a:spcPct val="100000"/>
                        </a:lnSpc>
                        <a:spcBef>
                          <a:spcPts val="300"/>
                        </a:spcBef>
                        <a:spcAft>
                          <a:spcPts val="300"/>
                        </a:spcAft>
                      </a:pPr>
                      <a:endParaRPr lang="en-US" sz="2800" dirty="0" smtClean="0">
                        <a:effectLst/>
                        <a:latin typeface="Arial" pitchFamily="34" charset="0"/>
                        <a:cs typeface="Arial" pitchFamily="34"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b="1" dirty="0" smtClean="0">
                        <a:solidFill>
                          <a:srgbClr val="7030A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a:effectLst/>
                        <a:latin typeface="Arial" pitchFamily="34" charset="0"/>
                        <a:cs typeface="Arial" pitchFamily="34" charset="0"/>
                      </a:endParaRPr>
                    </a:p>
                    <a:p>
                      <a:pPr algn="just">
                        <a:lnSpc>
                          <a:spcPct val="100000"/>
                        </a:lnSpc>
                        <a:spcBef>
                          <a:spcPts val="300"/>
                        </a:spcBef>
                        <a:spcAft>
                          <a:spcPts val="300"/>
                        </a:spcAft>
                      </a:pPr>
                      <a:endParaRPr lang="en-US" sz="2800" b="0" dirty="0" smtClean="0">
                        <a:solidFill>
                          <a:srgbClr val="C00000"/>
                        </a:solidFill>
                        <a:effectLst/>
                        <a:latin typeface="Arial" pitchFamily="34" charset="0"/>
                        <a:cs typeface="Arial" pitchFamily="34"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bl>
          </a:graphicData>
        </a:graphic>
      </p:graphicFrame>
      <p:sp>
        <p:nvSpPr>
          <p:cNvPr id="3" name="TextBox 2"/>
          <p:cNvSpPr txBox="1"/>
          <p:nvPr/>
        </p:nvSpPr>
        <p:spPr>
          <a:xfrm>
            <a:off x="2309446" y="192504"/>
            <a:ext cx="6740769" cy="523220"/>
          </a:xfrm>
          <a:prstGeom prst="rect">
            <a:avLst/>
          </a:prstGeom>
          <a:noFill/>
        </p:spPr>
        <p:txBody>
          <a:bodyPr wrap="square" rtlCol="0">
            <a:spAutoFit/>
          </a:bodyPr>
          <a:lstStyle/>
          <a:p>
            <a:pPr algn="ctr"/>
            <a:r>
              <a:rPr lang="en-US" sz="2800" b="1" dirty="0" smtClean="0">
                <a:solidFill>
                  <a:srgbClr val="0070C0"/>
                </a:solidFill>
                <a:latin typeface="Arial" pitchFamily="34" charset="0"/>
                <a:cs typeface="Arial" pitchFamily="34" charset="0"/>
              </a:rPr>
              <a:t>PHIẾU HỌC TẬP SỐ 2</a:t>
            </a:r>
            <a:endParaRPr lang="en-US" sz="2800" b="1" dirty="0">
              <a:solidFill>
                <a:srgbClr val="0070C0"/>
              </a:solidFill>
              <a:latin typeface="Arial" pitchFamily="34" charset="0"/>
              <a:cs typeface="Arial" pitchFamily="34" charset="0"/>
            </a:endParaRPr>
          </a:p>
        </p:txBody>
      </p:sp>
      <p:sp>
        <p:nvSpPr>
          <p:cNvPr id="5" name="TextBox 4"/>
          <p:cNvSpPr txBox="1"/>
          <p:nvPr/>
        </p:nvSpPr>
        <p:spPr>
          <a:xfrm>
            <a:off x="2375169" y="696634"/>
            <a:ext cx="1997539" cy="507831"/>
          </a:xfrm>
          <a:prstGeom prst="rect">
            <a:avLst/>
          </a:prstGeom>
          <a:noFill/>
        </p:spPr>
        <p:txBody>
          <a:bodyPr wrap="square" rtlCol="0">
            <a:spAutoFit/>
          </a:bodyPr>
          <a:lstStyle/>
          <a:p>
            <a:pPr lvl="0" algn="ctr" defTabSz="914400">
              <a:spcBef>
                <a:spcPts val="300"/>
              </a:spcBef>
              <a:spcAft>
                <a:spcPts val="300"/>
              </a:spcAft>
            </a:pPr>
            <a:r>
              <a:rPr lang="en-US" sz="2700" b="1" dirty="0" smtClean="0">
                <a:solidFill>
                  <a:srgbClr val="FF0000"/>
                </a:solidFill>
              </a:rPr>
              <a:t>BỆNH </a:t>
            </a:r>
            <a:endParaRPr lang="en-US" sz="2700" b="1" dirty="0">
              <a:solidFill>
                <a:srgbClr val="FF0000"/>
              </a:solidFill>
              <a:latin typeface="Segoe UI" panose="020B0502040204020203" pitchFamily="34" charset="0"/>
              <a:ea typeface="Times New Roman" panose="02020603050405020304" pitchFamily="18" charset="0"/>
            </a:endParaRPr>
          </a:p>
        </p:txBody>
      </p:sp>
      <p:sp>
        <p:nvSpPr>
          <p:cNvPr id="6" name="TextBox 5"/>
          <p:cNvSpPr txBox="1"/>
          <p:nvPr/>
        </p:nvSpPr>
        <p:spPr>
          <a:xfrm>
            <a:off x="7714507" y="715725"/>
            <a:ext cx="683392" cy="507831"/>
          </a:xfrm>
          <a:prstGeom prst="rect">
            <a:avLst/>
          </a:prstGeom>
          <a:noFill/>
        </p:spPr>
        <p:txBody>
          <a:bodyPr wrap="none" rtlCol="0">
            <a:spAutoFit/>
          </a:bodyPr>
          <a:lstStyle/>
          <a:p>
            <a:pPr lvl="0" algn="ctr" defTabSz="914400">
              <a:spcBef>
                <a:spcPts val="300"/>
              </a:spcBef>
              <a:spcAft>
                <a:spcPts val="300"/>
              </a:spcAft>
            </a:pPr>
            <a:r>
              <a:rPr lang="en-US" sz="2700" b="1" dirty="0" smtClean="0">
                <a:solidFill>
                  <a:srgbClr val="FF0000"/>
                </a:solidFill>
              </a:rPr>
              <a:t>TẬT</a:t>
            </a:r>
            <a:endParaRPr lang="en-US" sz="2700" b="1" dirty="0">
              <a:solidFill>
                <a:srgbClr val="FF0000"/>
              </a:solidFill>
              <a:latin typeface="Segoe UI" panose="020B0502040204020203" pitchFamily="34" charset="0"/>
              <a:ea typeface="Times New Roman" panose="02020603050405020304" pitchFamily="18" charset="0"/>
            </a:endParaRPr>
          </a:p>
        </p:txBody>
      </p:sp>
      <p:sp>
        <p:nvSpPr>
          <p:cNvPr id="7" name="TextBox 6"/>
          <p:cNvSpPr txBox="1"/>
          <p:nvPr/>
        </p:nvSpPr>
        <p:spPr>
          <a:xfrm>
            <a:off x="527539" y="2250831"/>
            <a:ext cx="879229" cy="1192634"/>
          </a:xfrm>
          <a:prstGeom prst="rect">
            <a:avLst/>
          </a:prstGeom>
          <a:noFill/>
        </p:spPr>
        <p:txBody>
          <a:bodyPr wrap="square" rtlCol="0">
            <a:spAutoFit/>
          </a:bodyPr>
          <a:lstStyle/>
          <a:p>
            <a:pPr lvl="0" algn="ctr" defTabSz="914400">
              <a:spcBef>
                <a:spcPts val="300"/>
              </a:spcBef>
              <a:spcAft>
                <a:spcPts val="300"/>
              </a:spcAft>
            </a:pPr>
            <a:r>
              <a:rPr lang="en-US" sz="2700" dirty="0">
                <a:solidFill>
                  <a:prstClr val="black"/>
                </a:solidFill>
              </a:rPr>
              <a:t> </a:t>
            </a:r>
            <a:r>
              <a:rPr lang="en-US" sz="2400" b="1" dirty="0">
                <a:solidFill>
                  <a:srgbClr val="FF0000"/>
                </a:solidFill>
              </a:rPr>
              <a:t>THỊ GIÁC</a:t>
            </a:r>
            <a:endParaRPr lang="en-US" sz="2400" b="1" dirty="0">
              <a:solidFill>
                <a:srgbClr val="FF0000"/>
              </a:solidFill>
              <a:latin typeface="Segoe UI" panose="020B0502040204020203" pitchFamily="34" charset="0"/>
              <a:ea typeface="Times New Roman" panose="02020603050405020304" pitchFamily="18" charset="0"/>
            </a:endParaRPr>
          </a:p>
          <a:p>
            <a:endParaRPr lang="en-US" dirty="0"/>
          </a:p>
        </p:txBody>
      </p:sp>
      <p:sp>
        <p:nvSpPr>
          <p:cNvPr id="9" name="TextBox 8"/>
          <p:cNvSpPr txBox="1"/>
          <p:nvPr/>
        </p:nvSpPr>
        <p:spPr>
          <a:xfrm>
            <a:off x="1559168" y="1223556"/>
            <a:ext cx="2813540" cy="954107"/>
          </a:xfrm>
          <a:prstGeom prst="rect">
            <a:avLst/>
          </a:prstGeom>
          <a:noFill/>
        </p:spPr>
        <p:txBody>
          <a:bodyPr wrap="square" rtlCol="0">
            <a:spAutoFit/>
          </a:bodyPr>
          <a:lstStyle/>
          <a:p>
            <a:pPr lvl="0" algn="just" defTabSz="914400">
              <a:spcBef>
                <a:spcPts val="300"/>
              </a:spcBef>
              <a:spcAft>
                <a:spcPts val="300"/>
              </a:spcAft>
            </a:pPr>
            <a:r>
              <a:rPr lang="en-US" sz="2800" dirty="0" smtClean="0">
                <a:solidFill>
                  <a:srgbClr val="FF0000"/>
                </a:solidFill>
                <a:latin typeface="Arial" pitchFamily="34" charset="0"/>
                <a:cs typeface="Arial" pitchFamily="34" charset="0"/>
              </a:rPr>
              <a:t>Bệnh </a:t>
            </a:r>
            <a:r>
              <a:rPr lang="en-US" sz="2800" dirty="0">
                <a:solidFill>
                  <a:srgbClr val="FF0000"/>
                </a:solidFill>
                <a:latin typeface="Arial" pitchFamily="34" charset="0"/>
                <a:cs typeface="Arial" pitchFamily="34" charset="0"/>
              </a:rPr>
              <a:t>phổ biến</a:t>
            </a:r>
            <a:r>
              <a:rPr lang="en-US" sz="2800" dirty="0">
                <a:solidFill>
                  <a:prstClr val="black"/>
                </a:solidFill>
                <a:latin typeface="Arial" pitchFamily="34" charset="0"/>
                <a:cs typeface="Arial" pitchFamily="34" charset="0"/>
              </a:rPr>
              <a:t>: đau mắt </a:t>
            </a:r>
            <a:r>
              <a:rPr lang="en-US" sz="2800" dirty="0" smtClean="0">
                <a:solidFill>
                  <a:prstClr val="black"/>
                </a:solidFill>
                <a:latin typeface="Arial" pitchFamily="34" charset="0"/>
                <a:cs typeface="Arial" pitchFamily="34" charset="0"/>
              </a:rPr>
              <a:t>hột</a:t>
            </a:r>
            <a:endParaRPr lang="en-US" sz="2800" dirty="0">
              <a:solidFill>
                <a:prstClr val="black"/>
              </a:solidFill>
              <a:latin typeface="Arial" pitchFamily="34" charset="0"/>
              <a:cs typeface="Arial" pitchFamily="34" charset="0"/>
            </a:endParaRPr>
          </a:p>
        </p:txBody>
      </p:sp>
      <p:sp>
        <p:nvSpPr>
          <p:cNvPr id="10" name="TextBox 9"/>
          <p:cNvSpPr txBox="1"/>
          <p:nvPr/>
        </p:nvSpPr>
        <p:spPr>
          <a:xfrm>
            <a:off x="1497273" y="2062536"/>
            <a:ext cx="2937329" cy="1384995"/>
          </a:xfrm>
          <a:prstGeom prst="rect">
            <a:avLst/>
          </a:prstGeom>
          <a:noFill/>
        </p:spPr>
        <p:txBody>
          <a:bodyPr wrap="square" rtlCol="0">
            <a:spAutoFit/>
          </a:bodyPr>
          <a:lstStyle/>
          <a:p>
            <a:pPr lvl="0" defTabSz="914400">
              <a:spcBef>
                <a:spcPts val="300"/>
              </a:spcBef>
              <a:spcAft>
                <a:spcPts val="300"/>
              </a:spcAft>
            </a:pPr>
            <a:r>
              <a:rPr lang="en-US" sz="2800" dirty="0" smtClean="0">
                <a:solidFill>
                  <a:srgbClr val="FF0000"/>
                </a:solidFill>
                <a:latin typeface="Arial" pitchFamily="34" charset="0"/>
                <a:cs typeface="Arial" pitchFamily="34" charset="0"/>
              </a:rPr>
              <a:t>- </a:t>
            </a:r>
            <a:r>
              <a:rPr lang="en-US" sz="2800" dirty="0">
                <a:solidFill>
                  <a:srgbClr val="FF0000"/>
                </a:solidFill>
                <a:latin typeface="Arial" pitchFamily="34" charset="0"/>
                <a:cs typeface="Arial" pitchFamily="34" charset="0"/>
              </a:rPr>
              <a:t>Nguyên nhân: </a:t>
            </a:r>
            <a:r>
              <a:rPr lang="en-US" sz="2800" dirty="0">
                <a:solidFill>
                  <a:prstClr val="black"/>
                </a:solidFill>
                <a:latin typeface="Arial" pitchFamily="34" charset="0"/>
                <a:cs typeface="Arial" pitchFamily="34" charset="0"/>
              </a:rPr>
              <a:t>do virus, vi </a:t>
            </a:r>
            <a:r>
              <a:rPr lang="en-US" sz="2800" dirty="0" smtClean="0">
                <a:solidFill>
                  <a:prstClr val="black"/>
                </a:solidFill>
                <a:latin typeface="Arial" pitchFamily="34" charset="0"/>
                <a:cs typeface="Arial" pitchFamily="34" charset="0"/>
              </a:rPr>
              <a:t>khuẩn</a:t>
            </a:r>
            <a:endParaRPr lang="en-US" sz="2800" dirty="0">
              <a:solidFill>
                <a:prstClr val="black"/>
              </a:solidFill>
              <a:latin typeface="Arial" pitchFamily="34" charset="0"/>
              <a:cs typeface="Arial" pitchFamily="34" charset="0"/>
            </a:endParaRPr>
          </a:p>
        </p:txBody>
      </p:sp>
      <p:sp>
        <p:nvSpPr>
          <p:cNvPr id="11" name="TextBox 10"/>
          <p:cNvSpPr txBox="1"/>
          <p:nvPr/>
        </p:nvSpPr>
        <p:spPr>
          <a:xfrm>
            <a:off x="1559168" y="3346814"/>
            <a:ext cx="2875434" cy="1384995"/>
          </a:xfrm>
          <a:prstGeom prst="rect">
            <a:avLst/>
          </a:prstGeom>
          <a:noFill/>
        </p:spPr>
        <p:txBody>
          <a:bodyPr wrap="square" rtlCol="0">
            <a:spAutoFit/>
          </a:bodyPr>
          <a:lstStyle/>
          <a:p>
            <a:pPr lvl="0" algn="just" defTabSz="914400">
              <a:spcBef>
                <a:spcPts val="300"/>
              </a:spcBef>
              <a:spcAft>
                <a:spcPts val="300"/>
              </a:spcAft>
            </a:pPr>
            <a:r>
              <a:rPr lang="en-US" sz="2800" dirty="0" smtClean="0">
                <a:solidFill>
                  <a:srgbClr val="FF0000"/>
                </a:solidFill>
                <a:latin typeface="Arial" pitchFamily="34" charset="0"/>
                <a:cs typeface="Arial" pitchFamily="34" charset="0"/>
              </a:rPr>
              <a:t>- </a:t>
            </a:r>
            <a:r>
              <a:rPr lang="en-US" sz="2800" dirty="0">
                <a:solidFill>
                  <a:srgbClr val="FF0000"/>
                </a:solidFill>
                <a:latin typeface="Arial" pitchFamily="34" charset="0"/>
                <a:cs typeface="Arial" pitchFamily="34" charset="0"/>
              </a:rPr>
              <a:t>Triệu chứng: </a:t>
            </a:r>
            <a:r>
              <a:rPr lang="en-US" sz="2800" dirty="0">
                <a:solidFill>
                  <a:prstClr val="black"/>
                </a:solidFill>
                <a:latin typeface="Arial" pitchFamily="34" charset="0"/>
                <a:cs typeface="Arial" pitchFamily="34" charset="0"/>
              </a:rPr>
              <a:t>đỏ mắt, ngứa, nhiều </a:t>
            </a:r>
            <a:r>
              <a:rPr lang="en-US" sz="2800" dirty="0" smtClean="0">
                <a:solidFill>
                  <a:prstClr val="black"/>
                </a:solidFill>
                <a:latin typeface="Arial" pitchFamily="34" charset="0"/>
                <a:cs typeface="Arial" pitchFamily="34" charset="0"/>
              </a:rPr>
              <a:t>ghèn</a:t>
            </a:r>
            <a:endParaRPr lang="en-US" sz="2800" dirty="0">
              <a:solidFill>
                <a:prstClr val="black"/>
              </a:solidFill>
              <a:latin typeface="Arial" pitchFamily="34" charset="0"/>
              <a:cs typeface="Arial" pitchFamily="34" charset="0"/>
            </a:endParaRPr>
          </a:p>
        </p:txBody>
      </p:sp>
      <p:sp>
        <p:nvSpPr>
          <p:cNvPr id="13" name="TextBox 12"/>
          <p:cNvSpPr txBox="1"/>
          <p:nvPr/>
        </p:nvSpPr>
        <p:spPr>
          <a:xfrm>
            <a:off x="1497274" y="4610264"/>
            <a:ext cx="2875434" cy="1815882"/>
          </a:xfrm>
          <a:prstGeom prst="rect">
            <a:avLst/>
          </a:prstGeom>
          <a:noFill/>
        </p:spPr>
        <p:txBody>
          <a:bodyPr wrap="square" rtlCol="0">
            <a:spAutoFit/>
          </a:bodyPr>
          <a:lstStyle/>
          <a:p>
            <a:pPr lvl="0" algn="just" defTabSz="914400">
              <a:spcBef>
                <a:spcPts val="300"/>
              </a:spcBef>
              <a:spcAft>
                <a:spcPts val="300"/>
              </a:spcAft>
            </a:pPr>
            <a:r>
              <a:rPr lang="en-US" sz="2800" dirty="0" smtClean="0">
                <a:solidFill>
                  <a:prstClr val="black"/>
                </a:solidFill>
                <a:latin typeface="Arial" pitchFamily="34" charset="0"/>
                <a:cs typeface="Arial" pitchFamily="34" charset="0"/>
              </a:rPr>
              <a:t>-</a:t>
            </a:r>
            <a:r>
              <a:rPr lang="en-US" sz="2800" dirty="0" smtClean="0">
                <a:solidFill>
                  <a:srgbClr val="FF0000"/>
                </a:solidFill>
                <a:latin typeface="Arial" pitchFamily="34" charset="0"/>
                <a:cs typeface="Arial" pitchFamily="34" charset="0"/>
              </a:rPr>
              <a:t>Phòng </a:t>
            </a:r>
            <a:r>
              <a:rPr lang="en-US" sz="2800" dirty="0">
                <a:solidFill>
                  <a:srgbClr val="FF0000"/>
                </a:solidFill>
                <a:latin typeface="Arial" pitchFamily="34" charset="0"/>
                <a:cs typeface="Arial" pitchFamily="34" charset="0"/>
              </a:rPr>
              <a:t>bệnh: </a:t>
            </a:r>
            <a:r>
              <a:rPr lang="en-US" sz="2800" dirty="0">
                <a:solidFill>
                  <a:prstClr val="black"/>
                </a:solidFill>
                <a:latin typeface="Arial" pitchFamily="34" charset="0"/>
                <a:cs typeface="Arial" pitchFamily="34" charset="0"/>
              </a:rPr>
              <a:t>vệ sinh </a:t>
            </a:r>
            <a:r>
              <a:rPr lang="en-US" sz="2800" dirty="0" smtClean="0">
                <a:solidFill>
                  <a:prstClr val="black"/>
                </a:solidFill>
                <a:latin typeface="Arial" pitchFamily="34" charset="0"/>
                <a:cs typeface="Arial" pitchFamily="34" charset="0"/>
              </a:rPr>
              <a:t>mắt, </a:t>
            </a:r>
            <a:r>
              <a:rPr lang="en-US" sz="2800" dirty="0">
                <a:solidFill>
                  <a:prstClr val="black"/>
                </a:solidFill>
                <a:latin typeface="Arial" pitchFamily="34" charset="0"/>
                <a:cs typeface="Arial" pitchFamily="34" charset="0"/>
              </a:rPr>
              <a:t>không dụi mắt, bổ sung vitamin </a:t>
            </a:r>
            <a:r>
              <a:rPr lang="en-US" sz="2800" dirty="0" smtClean="0">
                <a:solidFill>
                  <a:prstClr val="black"/>
                </a:solidFill>
                <a:latin typeface="Arial" pitchFamily="34" charset="0"/>
                <a:cs typeface="Arial" pitchFamily="34" charset="0"/>
              </a:rPr>
              <a:t>A...</a:t>
            </a:r>
            <a:endParaRPr lang="en-US" sz="2800" dirty="0">
              <a:solidFill>
                <a:srgbClr val="000000"/>
              </a:solidFill>
              <a:latin typeface="Arial" pitchFamily="34" charset="0"/>
              <a:ea typeface="Times New Roman" panose="02020603050405020304" pitchFamily="18" charset="0"/>
              <a:cs typeface="Arial" pitchFamily="34" charset="0"/>
            </a:endParaRPr>
          </a:p>
        </p:txBody>
      </p:sp>
      <p:sp>
        <p:nvSpPr>
          <p:cNvPr id="14" name="TextBox 13"/>
          <p:cNvSpPr txBox="1"/>
          <p:nvPr/>
        </p:nvSpPr>
        <p:spPr>
          <a:xfrm>
            <a:off x="4548554" y="1232450"/>
            <a:ext cx="3329354" cy="523220"/>
          </a:xfrm>
          <a:prstGeom prst="rect">
            <a:avLst/>
          </a:prstGeom>
          <a:noFill/>
        </p:spPr>
        <p:txBody>
          <a:bodyPr wrap="square" rtlCol="0">
            <a:spAutoFit/>
          </a:bodyPr>
          <a:lstStyle/>
          <a:p>
            <a:pPr lvl="0" algn="just" defTabSz="914400">
              <a:spcBef>
                <a:spcPts val="300"/>
              </a:spcBef>
              <a:spcAft>
                <a:spcPts val="300"/>
              </a:spcAft>
            </a:pPr>
            <a:r>
              <a:rPr lang="en-US" sz="2800" b="1" dirty="0" smtClean="0">
                <a:solidFill>
                  <a:srgbClr val="7030A0"/>
                </a:solidFill>
                <a:latin typeface="Arial" pitchFamily="34" charset="0"/>
                <a:cs typeface="Arial" pitchFamily="34" charset="0"/>
              </a:rPr>
              <a:t>- </a:t>
            </a:r>
            <a:r>
              <a:rPr lang="en-US" sz="2800" b="1" dirty="0">
                <a:solidFill>
                  <a:srgbClr val="7030A0"/>
                </a:solidFill>
                <a:latin typeface="Arial" pitchFamily="34" charset="0"/>
                <a:cs typeface="Arial" pitchFamily="34" charset="0"/>
              </a:rPr>
              <a:t>Cận thị</a:t>
            </a:r>
            <a:r>
              <a:rPr lang="en-US" sz="2800" b="1" dirty="0" smtClean="0">
                <a:solidFill>
                  <a:srgbClr val="7030A0"/>
                </a:solidFill>
                <a:latin typeface="Arial" pitchFamily="34" charset="0"/>
                <a:cs typeface="Arial" pitchFamily="34" charset="0"/>
              </a:rPr>
              <a:t>:</a:t>
            </a:r>
            <a:endParaRPr lang="en-US" sz="2800" b="1" dirty="0">
              <a:solidFill>
                <a:srgbClr val="7030A0"/>
              </a:solidFill>
              <a:latin typeface="Arial" pitchFamily="34" charset="0"/>
              <a:cs typeface="Arial" pitchFamily="34" charset="0"/>
            </a:endParaRPr>
          </a:p>
        </p:txBody>
      </p:sp>
      <p:sp>
        <p:nvSpPr>
          <p:cNvPr id="15" name="TextBox 14"/>
          <p:cNvSpPr txBox="1"/>
          <p:nvPr/>
        </p:nvSpPr>
        <p:spPr>
          <a:xfrm>
            <a:off x="4513385" y="1730514"/>
            <a:ext cx="7186246" cy="1815882"/>
          </a:xfrm>
          <a:prstGeom prst="rect">
            <a:avLst/>
          </a:prstGeom>
          <a:noFill/>
        </p:spPr>
        <p:txBody>
          <a:bodyPr wrap="square" rtlCol="0">
            <a:spAutoFit/>
          </a:bodyPr>
          <a:lstStyle/>
          <a:p>
            <a:pPr lvl="0" algn="just" defTabSz="914400">
              <a:spcBef>
                <a:spcPts val="300"/>
              </a:spcBef>
              <a:spcAft>
                <a:spcPts val="300"/>
              </a:spcAft>
            </a:pPr>
            <a:r>
              <a:rPr lang="en-US" sz="2800" dirty="0" smtClean="0">
                <a:solidFill>
                  <a:srgbClr val="FF0000"/>
                </a:solidFill>
                <a:latin typeface="Arial" pitchFamily="34" charset="0"/>
                <a:cs typeface="Arial" pitchFamily="34" charset="0"/>
              </a:rPr>
              <a:t>+ </a:t>
            </a:r>
            <a:r>
              <a:rPr lang="en-US" sz="2800" dirty="0">
                <a:solidFill>
                  <a:srgbClr val="FF0000"/>
                </a:solidFill>
                <a:latin typeface="Arial" pitchFamily="34" charset="0"/>
                <a:cs typeface="Arial" pitchFamily="34" charset="0"/>
              </a:rPr>
              <a:t>Nguyên nhân: </a:t>
            </a:r>
            <a:r>
              <a:rPr lang="en-US" sz="2800" dirty="0">
                <a:solidFill>
                  <a:prstClr val="black"/>
                </a:solidFill>
                <a:latin typeface="Arial" pitchFamily="34" charset="0"/>
                <a:cs typeface="Arial" pitchFamily="34" charset="0"/>
              </a:rPr>
              <a:t>do cầu mắt dài (bẩm sinh) hoặc nhìn gần, đọc sách trong ánh sáng yếu -&gt; thể thủy tinh phồng -&gt; mất đàn hồi -&gt; mắt chỉ nhìn được vật ở </a:t>
            </a:r>
            <a:r>
              <a:rPr lang="en-US" sz="2800" dirty="0" smtClean="0">
                <a:solidFill>
                  <a:prstClr val="black"/>
                </a:solidFill>
                <a:latin typeface="Arial" pitchFamily="34" charset="0"/>
                <a:cs typeface="Arial" pitchFamily="34" charset="0"/>
              </a:rPr>
              <a:t>gần.</a:t>
            </a:r>
            <a:endParaRPr lang="en-US" sz="2800" dirty="0">
              <a:solidFill>
                <a:prstClr val="black"/>
              </a:solidFill>
              <a:latin typeface="Arial" pitchFamily="34" charset="0"/>
              <a:cs typeface="Arial" pitchFamily="34" charset="0"/>
            </a:endParaRPr>
          </a:p>
        </p:txBody>
      </p:sp>
      <p:sp>
        <p:nvSpPr>
          <p:cNvPr id="4" name="TextBox 3"/>
          <p:cNvSpPr txBox="1"/>
          <p:nvPr/>
        </p:nvSpPr>
        <p:spPr>
          <a:xfrm>
            <a:off x="4530969" y="3569843"/>
            <a:ext cx="7151077" cy="523220"/>
          </a:xfrm>
          <a:prstGeom prst="rect">
            <a:avLst/>
          </a:prstGeom>
          <a:noFill/>
        </p:spPr>
        <p:txBody>
          <a:bodyPr wrap="square" rtlCol="0">
            <a:spAutoFit/>
          </a:bodyPr>
          <a:lstStyle/>
          <a:p>
            <a:pPr lvl="0" algn="just" defTabSz="914400">
              <a:spcBef>
                <a:spcPts val="300"/>
              </a:spcBef>
              <a:spcAft>
                <a:spcPts val="300"/>
              </a:spcAft>
            </a:pPr>
            <a:r>
              <a:rPr lang="en-US" sz="2800" dirty="0" smtClean="0">
                <a:solidFill>
                  <a:srgbClr val="FF0000"/>
                </a:solidFill>
                <a:latin typeface="Arial" pitchFamily="34" charset="0"/>
                <a:cs typeface="Arial" pitchFamily="34" charset="0"/>
              </a:rPr>
              <a:t>+ </a:t>
            </a:r>
            <a:r>
              <a:rPr lang="en-US" sz="2800" dirty="0">
                <a:solidFill>
                  <a:srgbClr val="FF0000"/>
                </a:solidFill>
                <a:latin typeface="Arial" pitchFamily="34" charset="0"/>
                <a:cs typeface="Arial" pitchFamily="34" charset="0"/>
              </a:rPr>
              <a:t>Khắc phục: </a:t>
            </a:r>
            <a:r>
              <a:rPr lang="en-US" sz="2800" dirty="0">
                <a:solidFill>
                  <a:prstClr val="black"/>
                </a:solidFill>
                <a:latin typeface="Arial" pitchFamily="34" charset="0"/>
                <a:cs typeface="Arial" pitchFamily="34" charset="0"/>
              </a:rPr>
              <a:t>đeo kính cận (kính phân kì</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sp>
        <p:nvSpPr>
          <p:cNvPr id="8" name="TextBox 7"/>
          <p:cNvSpPr txBox="1"/>
          <p:nvPr/>
        </p:nvSpPr>
        <p:spPr>
          <a:xfrm>
            <a:off x="4548554" y="4093063"/>
            <a:ext cx="4853354" cy="523220"/>
          </a:xfrm>
          <a:prstGeom prst="rect">
            <a:avLst/>
          </a:prstGeom>
          <a:noFill/>
        </p:spPr>
        <p:txBody>
          <a:bodyPr wrap="square" rtlCol="0">
            <a:spAutoFit/>
          </a:bodyPr>
          <a:lstStyle/>
          <a:p>
            <a:pPr lvl="0" algn="just" defTabSz="914400">
              <a:spcBef>
                <a:spcPts val="300"/>
              </a:spcBef>
              <a:spcAft>
                <a:spcPts val="300"/>
              </a:spcAft>
            </a:pPr>
            <a:r>
              <a:rPr lang="en-US" sz="2800" b="1" dirty="0">
                <a:solidFill>
                  <a:srgbClr val="7030A0"/>
                </a:solidFill>
                <a:latin typeface="Arial" pitchFamily="34" charset="0"/>
                <a:cs typeface="Arial" pitchFamily="34" charset="0"/>
              </a:rPr>
              <a:t>- Viễn thị</a:t>
            </a:r>
            <a:r>
              <a:rPr lang="en-US" sz="2800" b="1" dirty="0" smtClean="0">
                <a:solidFill>
                  <a:srgbClr val="7030A0"/>
                </a:solidFill>
                <a:latin typeface="Arial" pitchFamily="34" charset="0"/>
                <a:cs typeface="Arial" pitchFamily="34" charset="0"/>
              </a:rPr>
              <a:t>:</a:t>
            </a:r>
            <a:endParaRPr lang="en-US" sz="2800" b="1" dirty="0">
              <a:solidFill>
                <a:srgbClr val="7030A0"/>
              </a:solidFill>
              <a:latin typeface="Arial" pitchFamily="34" charset="0"/>
              <a:cs typeface="Arial" pitchFamily="34" charset="0"/>
            </a:endParaRPr>
          </a:p>
        </p:txBody>
      </p:sp>
      <p:sp>
        <p:nvSpPr>
          <p:cNvPr id="12" name="TextBox 11"/>
          <p:cNvSpPr txBox="1"/>
          <p:nvPr/>
        </p:nvSpPr>
        <p:spPr>
          <a:xfrm>
            <a:off x="4548555" y="4525107"/>
            <a:ext cx="7268308" cy="1384995"/>
          </a:xfrm>
          <a:prstGeom prst="rect">
            <a:avLst/>
          </a:prstGeom>
          <a:noFill/>
        </p:spPr>
        <p:txBody>
          <a:bodyPr wrap="square" rtlCol="0">
            <a:spAutoFit/>
          </a:bodyPr>
          <a:lstStyle/>
          <a:p>
            <a:r>
              <a:rPr lang="en-US" sz="2800" dirty="0" smtClean="0">
                <a:solidFill>
                  <a:srgbClr val="FF0000"/>
                </a:solidFill>
                <a:latin typeface="Arial" pitchFamily="34" charset="0"/>
                <a:cs typeface="Arial" pitchFamily="34" charset="0"/>
              </a:rPr>
              <a:t>+ </a:t>
            </a:r>
            <a:r>
              <a:rPr lang="en-US" sz="2800" dirty="0">
                <a:solidFill>
                  <a:srgbClr val="FF0000"/>
                </a:solidFill>
                <a:latin typeface="Arial" pitchFamily="34" charset="0"/>
                <a:cs typeface="Arial" pitchFamily="34" charset="0"/>
              </a:rPr>
              <a:t>Nguyên nh</a:t>
            </a:r>
            <a:r>
              <a:rPr lang="en-US" sz="2800" dirty="0">
                <a:solidFill>
                  <a:srgbClr val="C00000"/>
                </a:solidFill>
                <a:latin typeface="Arial" pitchFamily="34" charset="0"/>
                <a:cs typeface="Arial" pitchFamily="34" charset="0"/>
              </a:rPr>
              <a:t>ân</a:t>
            </a:r>
            <a:r>
              <a:rPr lang="en-US" sz="2800" dirty="0">
                <a:solidFill>
                  <a:prstClr val="black"/>
                </a:solidFill>
                <a:latin typeface="Arial" pitchFamily="34" charset="0"/>
                <a:cs typeface="Arial" pitchFamily="34" charset="0"/>
              </a:rPr>
              <a:t>: do cầu mắt ngắn (bẩm sinh), thể thủy tinh bị lão hóa -&gt; xẹp xuống -&gt; mắt chỉ nhìn được vật ở xa.</a:t>
            </a:r>
            <a:endParaRPr lang="en-US" dirty="0"/>
          </a:p>
        </p:txBody>
      </p:sp>
      <p:sp>
        <p:nvSpPr>
          <p:cNvPr id="16" name="TextBox 15"/>
          <p:cNvSpPr txBox="1"/>
          <p:nvPr/>
        </p:nvSpPr>
        <p:spPr>
          <a:xfrm>
            <a:off x="4590307" y="5791357"/>
            <a:ext cx="7109324" cy="523220"/>
          </a:xfrm>
          <a:prstGeom prst="rect">
            <a:avLst/>
          </a:prstGeom>
          <a:noFill/>
        </p:spPr>
        <p:txBody>
          <a:bodyPr wrap="square" rtlCol="0">
            <a:spAutoFit/>
          </a:bodyPr>
          <a:lstStyle/>
          <a:p>
            <a:pPr lvl="0" algn="just" defTabSz="914400">
              <a:spcBef>
                <a:spcPts val="300"/>
              </a:spcBef>
              <a:spcAft>
                <a:spcPts val="300"/>
              </a:spcAft>
            </a:pPr>
            <a:r>
              <a:rPr lang="en-US" sz="2800" dirty="0" smtClean="0">
                <a:solidFill>
                  <a:srgbClr val="C00000"/>
                </a:solidFill>
                <a:latin typeface="Arial" pitchFamily="34" charset="0"/>
                <a:cs typeface="Arial" pitchFamily="34" charset="0"/>
              </a:rPr>
              <a:t>+ </a:t>
            </a:r>
            <a:r>
              <a:rPr lang="en-US" sz="2800" dirty="0">
                <a:solidFill>
                  <a:srgbClr val="C00000"/>
                </a:solidFill>
                <a:latin typeface="Arial" pitchFamily="34" charset="0"/>
                <a:cs typeface="Arial" pitchFamily="34" charset="0"/>
              </a:rPr>
              <a:t>Khắc phục: </a:t>
            </a:r>
            <a:r>
              <a:rPr lang="en-US" sz="2800" dirty="0">
                <a:solidFill>
                  <a:prstClr val="black"/>
                </a:solidFill>
                <a:latin typeface="Arial" pitchFamily="34" charset="0"/>
                <a:cs typeface="Arial" pitchFamily="34" charset="0"/>
              </a:rPr>
              <a:t>đeo kính lão (kính hội tụ</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2048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1000"/>
                                        <p:tgtEl>
                                          <p:spTgt spid="13">
                                            <p:txEl>
                                              <p:pRg st="0" end="0"/>
                                            </p:txEl>
                                          </p:spTgt>
                                        </p:tgtEl>
                                      </p:cBhvr>
                                    </p:animEffect>
                                    <p:anim calcmode="lin" valueType="num">
                                      <p:cBhvr>
                                        <p:cTn id="5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fade">
                                      <p:cBhvr>
                                        <p:cTn id="63" dur="1000"/>
                                        <p:tgtEl>
                                          <p:spTgt spid="6">
                                            <p:txEl>
                                              <p:pRg st="0" end="0"/>
                                            </p:txEl>
                                          </p:spTgt>
                                        </p:tgtEl>
                                      </p:cBhvr>
                                    </p:animEffect>
                                    <p:anim calcmode="lin" valueType="num">
                                      <p:cBhvr>
                                        <p:cTn id="6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xEl>
                                              <p:pRg st="0" end="0"/>
                                            </p:txEl>
                                          </p:spTgt>
                                        </p:tgtEl>
                                        <p:attrNameLst>
                                          <p:attrName>style.visibility</p:attrName>
                                        </p:attrNameLst>
                                      </p:cBhvr>
                                      <p:to>
                                        <p:strVal val="visible"/>
                                      </p:to>
                                    </p:set>
                                    <p:animEffect transition="in" filter="fade">
                                      <p:cBhvr>
                                        <p:cTn id="77" dur="1000"/>
                                        <p:tgtEl>
                                          <p:spTgt spid="15">
                                            <p:txEl>
                                              <p:pRg st="0" end="0"/>
                                            </p:txEl>
                                          </p:spTgt>
                                        </p:tgtEl>
                                      </p:cBhvr>
                                    </p:animEffect>
                                    <p:anim calcmode="lin" valueType="num">
                                      <p:cBhvr>
                                        <p:cTn id="7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0" end="0"/>
                                            </p:txEl>
                                          </p:spTgt>
                                        </p:tgtEl>
                                        <p:attrNameLst>
                                          <p:attrName>style.visibility</p:attrName>
                                        </p:attrNameLst>
                                      </p:cBhvr>
                                      <p:to>
                                        <p:strVal val="visible"/>
                                      </p:to>
                                    </p:set>
                                    <p:animEffect transition="in" filter="fade">
                                      <p:cBhvr>
                                        <p:cTn id="84" dur="1000"/>
                                        <p:tgtEl>
                                          <p:spTgt spid="4">
                                            <p:txEl>
                                              <p:pRg st="0" end="0"/>
                                            </p:txEl>
                                          </p:spTgt>
                                        </p:tgtEl>
                                      </p:cBhvr>
                                    </p:animEffect>
                                    <p:anim calcmode="lin" valueType="num">
                                      <p:cBhvr>
                                        <p:cTn id="8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0" end="0"/>
                                            </p:txEl>
                                          </p:spTgt>
                                        </p:tgtEl>
                                        <p:attrNameLst>
                                          <p:attrName>style.visibility</p:attrName>
                                        </p:attrNameLst>
                                      </p:cBhvr>
                                      <p:to>
                                        <p:strVal val="visible"/>
                                      </p:to>
                                    </p:set>
                                    <p:animEffect transition="in" filter="fade">
                                      <p:cBhvr>
                                        <p:cTn id="91" dur="1000"/>
                                        <p:tgtEl>
                                          <p:spTgt spid="8">
                                            <p:txEl>
                                              <p:pRg st="0" end="0"/>
                                            </p:txEl>
                                          </p:spTgt>
                                        </p:tgtEl>
                                      </p:cBhvr>
                                    </p:animEffect>
                                    <p:anim calcmode="lin" valueType="num">
                                      <p:cBhvr>
                                        <p:cTn id="9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2">
                                            <p:txEl>
                                              <p:pRg st="0" end="0"/>
                                            </p:txEl>
                                          </p:spTgt>
                                        </p:tgtEl>
                                        <p:attrNameLst>
                                          <p:attrName>style.visibility</p:attrName>
                                        </p:attrNameLst>
                                      </p:cBhvr>
                                      <p:to>
                                        <p:strVal val="visible"/>
                                      </p:to>
                                    </p:set>
                                    <p:animEffect transition="in" filter="fade">
                                      <p:cBhvr>
                                        <p:cTn id="98" dur="1000"/>
                                        <p:tgtEl>
                                          <p:spTgt spid="12">
                                            <p:txEl>
                                              <p:pRg st="0" end="0"/>
                                            </p:txEl>
                                          </p:spTgt>
                                        </p:tgtEl>
                                      </p:cBhvr>
                                    </p:animEffect>
                                    <p:anim calcmode="lin" valueType="num">
                                      <p:cBhvr>
                                        <p:cTn id="9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6">
                                            <p:txEl>
                                              <p:pRg st="0" end="0"/>
                                            </p:txEl>
                                          </p:spTgt>
                                        </p:tgtEl>
                                        <p:attrNameLst>
                                          <p:attrName>style.visibility</p:attrName>
                                        </p:attrNameLst>
                                      </p:cBhvr>
                                      <p:to>
                                        <p:strVal val="visible"/>
                                      </p:to>
                                    </p:set>
                                    <p:animEffect transition="in" filter="fade">
                                      <p:cBhvr>
                                        <p:cTn id="105" dur="1000"/>
                                        <p:tgtEl>
                                          <p:spTgt spid="16">
                                            <p:txEl>
                                              <p:pRg st="0" end="0"/>
                                            </p:txEl>
                                          </p:spTgt>
                                        </p:tgtEl>
                                      </p:cBhvr>
                                    </p:animEffect>
                                    <p:anim calcmode="lin" valueType="num">
                                      <p:cBhvr>
                                        <p:cTn id="10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Sơ đồ tư duy Khoa học tự nhiên 8 Kết nối tri thức Bài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1349037"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280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FF0000"/>
                </a:solidFill>
                <a:ea typeface="Arial Regular" pitchFamily="34" charset="-122"/>
              </a:rPr>
              <a:t>LUYỆN TẬP</a:t>
            </a:r>
            <a:br>
              <a:rPr lang="en-US" sz="6000" dirty="0" smtClean="0">
                <a:solidFill>
                  <a:srgbClr val="FF0000"/>
                </a:solidFill>
                <a:ea typeface="Arial Regular" pitchFamily="34" charset="-122"/>
              </a:rPr>
            </a:br>
            <a:r>
              <a:rPr lang="en-US" sz="6000" b="0" dirty="0">
                <a:solidFill>
                  <a:srgbClr val="FF0000"/>
                </a:solidFill>
                <a:ea typeface="Arial Regular" pitchFamily="34" charset="-122"/>
              </a:rPr>
              <a:t/>
            </a:r>
            <a:br>
              <a:rPr lang="en-US" sz="6000" b="0" dirty="0">
                <a:solidFill>
                  <a:srgbClr val="FF0000"/>
                </a:solidFill>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287530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66057" y="1133299"/>
            <a:ext cx="11074400" cy="2700528"/>
          </a:xfrm>
        </p:spPr>
        <p:txBody>
          <a:bodyPr vert="horz" lIns="91440" tIns="45720" rIns="91440" bIns="45720" rtlCol="0">
            <a:noAutofit/>
          </a:bodyPr>
          <a:lstStyle/>
          <a:p>
            <a:pPr indent="254000" algn="just">
              <a:lnSpc>
                <a:spcPct val="115000"/>
              </a:lnSpc>
              <a:spcAft>
                <a:spcPts val="600"/>
              </a:spcAft>
            </a:pPr>
            <a:r>
              <a:rPr lang="en-US" sz="3200" b="1" dirty="0">
                <a:solidFill>
                  <a:srgbClr val="FF0000"/>
                </a:solidFill>
                <a:latin typeface="Times New Roman" panose="02020603050405020304" pitchFamily="18" charset="0"/>
              </a:rPr>
              <a:t>Câu </a:t>
            </a:r>
            <a:r>
              <a:rPr lang="en-US" sz="3200" b="1" dirty="0" smtClean="0">
                <a:solidFill>
                  <a:srgbClr val="FF0000"/>
                </a:solidFill>
                <a:latin typeface="Times New Roman" panose="02020603050405020304" pitchFamily="18" charset="0"/>
              </a:rPr>
              <a:t>1: </a:t>
            </a:r>
            <a:r>
              <a:rPr lang="en-US" sz="3200" b="1" dirty="0">
                <a:solidFill>
                  <a:schemeClr val="tx1"/>
                </a:solidFill>
                <a:latin typeface="Times New Roman" panose="02020603050405020304" pitchFamily="18" charset="0"/>
              </a:rPr>
              <a:t>Tại sao không nên đọc sách khi đi tàu xe bị xóc nhiều hoặc nơi ánh sáng yếu ?</a:t>
            </a:r>
          </a:p>
          <a:p>
            <a:pPr marL="514350" indent="-514350" algn="just">
              <a:spcAft>
                <a:spcPts val="600"/>
              </a:spcAft>
              <a:buAutoNum type="alphaUcPeriod"/>
            </a:pPr>
            <a:r>
              <a:rPr lang="en-US" sz="2800" b="1" dirty="0" smtClean="0">
                <a:latin typeface="Times New Roman" panose="02020603050405020304" pitchFamily="18" charset="0"/>
              </a:rPr>
              <a:t>Vì </a:t>
            </a:r>
            <a:r>
              <a:rPr lang="en-US" sz="2800" b="1" dirty="0">
                <a:latin typeface="Times New Roman" panose="02020603050405020304" pitchFamily="18" charset="0"/>
              </a:rPr>
              <a:t>mắt phải điều tiết nhiều -&gt; thủy tinh thể luôn phải phồng lên </a:t>
            </a:r>
            <a:endParaRPr lang="en-US" sz="2800" b="1" dirty="0" smtClean="0">
              <a:latin typeface="Times New Roman" panose="02020603050405020304" pitchFamily="18" charset="0"/>
            </a:endParaRPr>
          </a:p>
          <a:p>
            <a:pPr algn="just">
              <a:spcAft>
                <a:spcPts val="600"/>
              </a:spcAft>
            </a:pPr>
            <a:r>
              <a:rPr lang="en-US" sz="2800" b="1" dirty="0">
                <a:latin typeface="Times New Roman" panose="02020603050405020304" pitchFamily="18" charset="0"/>
              </a:rPr>
              <a:t> </a:t>
            </a:r>
            <a:r>
              <a:rPr lang="en-US" sz="2800" b="1" dirty="0" smtClean="0">
                <a:latin typeface="Times New Roman" panose="02020603050405020304" pitchFamily="18" charset="0"/>
              </a:rPr>
              <a:t>  -&gt; </a:t>
            </a:r>
            <a:r>
              <a:rPr lang="en-US" sz="2800" b="1" dirty="0">
                <a:latin typeface="Times New Roman" panose="02020603050405020304" pitchFamily="18" charset="0"/>
              </a:rPr>
              <a:t>làm mất khả năng co giãn -&gt; cận </a:t>
            </a:r>
            <a:r>
              <a:rPr lang="en-US" sz="2800" b="1" dirty="0" smtClean="0">
                <a:latin typeface="Times New Roman" panose="02020603050405020304" pitchFamily="18" charset="0"/>
              </a:rPr>
              <a:t>thị.</a:t>
            </a:r>
          </a:p>
          <a:p>
            <a:pPr algn="just">
              <a:spcAft>
                <a:spcPts val="600"/>
              </a:spcAft>
            </a:pPr>
            <a:r>
              <a:rPr lang="en-US" sz="2800" b="1" dirty="0" smtClean="0">
                <a:latin typeface="Times New Roman" panose="02020603050405020304" pitchFamily="18" charset="0"/>
              </a:rPr>
              <a:t>B</a:t>
            </a:r>
            <a:r>
              <a:rPr lang="en-US" sz="2800" b="1" dirty="0">
                <a:latin typeface="Times New Roman" panose="02020603050405020304" pitchFamily="18" charset="0"/>
              </a:rPr>
              <a:t>. Vì mắt phải điều tiết nhiều -&gt; thủy tinh thể luôn phải phồng lên -&gt; làm mất khả năng co giãn -&gt; viễn </a:t>
            </a:r>
            <a:r>
              <a:rPr lang="en-US" sz="2800" b="1" dirty="0" smtClean="0">
                <a:latin typeface="Times New Roman" panose="02020603050405020304" pitchFamily="18" charset="0"/>
              </a:rPr>
              <a:t>thị.</a:t>
            </a:r>
          </a:p>
          <a:p>
            <a:pPr algn="just">
              <a:spcAft>
                <a:spcPts val="600"/>
              </a:spcAft>
            </a:pPr>
            <a:r>
              <a:rPr lang="en-US" sz="2800" b="1" dirty="0" smtClean="0">
                <a:latin typeface="Times New Roman" panose="02020603050405020304" pitchFamily="18" charset="0"/>
              </a:rPr>
              <a:t>C</a:t>
            </a:r>
            <a:r>
              <a:rPr lang="en-US" sz="2800" b="1" dirty="0">
                <a:latin typeface="Times New Roman" panose="02020603050405020304" pitchFamily="18" charset="0"/>
              </a:rPr>
              <a:t>. Vì mắt phải điều tiết nhiều -&gt; thủy tinh thể xẹp lại-&gt; làm mất khả năng co giãn -&gt; cận </a:t>
            </a:r>
            <a:r>
              <a:rPr lang="en-US" sz="2800" b="1" dirty="0" smtClean="0">
                <a:latin typeface="Times New Roman" panose="02020603050405020304" pitchFamily="18" charset="0"/>
              </a:rPr>
              <a:t>thị.</a:t>
            </a:r>
          </a:p>
          <a:p>
            <a:pPr algn="just">
              <a:spcAft>
                <a:spcPts val="600"/>
              </a:spcAft>
            </a:pPr>
            <a:r>
              <a:rPr lang="en-US" sz="2800" b="1" dirty="0" smtClean="0">
                <a:latin typeface="Times New Roman" panose="02020603050405020304" pitchFamily="18" charset="0"/>
              </a:rPr>
              <a:t>D</a:t>
            </a:r>
            <a:r>
              <a:rPr lang="en-US" sz="2800" b="1" dirty="0">
                <a:latin typeface="Times New Roman" panose="02020603050405020304" pitchFamily="18" charset="0"/>
              </a:rPr>
              <a:t>. </a:t>
            </a:r>
            <a:r>
              <a:rPr lang="en-US" sz="2800" b="1" dirty="0" err="1">
                <a:latin typeface="Times New Roman" panose="02020603050405020304" pitchFamily="18" charset="0"/>
              </a:rPr>
              <a:t>Vì</a:t>
            </a:r>
            <a:r>
              <a:rPr lang="en-US" sz="2800" b="1" dirty="0">
                <a:latin typeface="Times New Roman" panose="02020603050405020304" pitchFamily="18" charset="0"/>
              </a:rPr>
              <a:t> </a:t>
            </a:r>
            <a:r>
              <a:rPr lang="en-US" sz="2800" b="1" dirty="0" err="1">
                <a:latin typeface="Times New Roman" panose="02020603050405020304" pitchFamily="18" charset="0"/>
              </a:rPr>
              <a:t>mắt</a:t>
            </a:r>
            <a:r>
              <a:rPr lang="en-US" sz="2800" b="1" dirty="0">
                <a:latin typeface="Times New Roman" panose="02020603050405020304" pitchFamily="18" charset="0"/>
              </a:rPr>
              <a:t> </a:t>
            </a:r>
            <a:r>
              <a:rPr lang="en-US" sz="2800" b="1" dirty="0" err="1">
                <a:latin typeface="Times New Roman" panose="02020603050405020304" pitchFamily="18" charset="0"/>
              </a:rPr>
              <a:t>phải</a:t>
            </a:r>
            <a:r>
              <a:rPr lang="en-US" sz="2800" b="1" dirty="0">
                <a:latin typeface="Times New Roman" panose="02020603050405020304" pitchFamily="18" charset="0"/>
              </a:rPr>
              <a:t> </a:t>
            </a:r>
            <a:r>
              <a:rPr lang="en-US" sz="2800" b="1" dirty="0" err="1">
                <a:latin typeface="Times New Roman" panose="02020603050405020304" pitchFamily="18" charset="0"/>
              </a:rPr>
              <a:t>điều</a:t>
            </a:r>
            <a:r>
              <a:rPr lang="en-US" sz="2800" b="1" dirty="0">
                <a:latin typeface="Times New Roman" panose="02020603050405020304" pitchFamily="18" charset="0"/>
              </a:rPr>
              <a:t> </a:t>
            </a:r>
            <a:r>
              <a:rPr lang="en-US" sz="2800" b="1" dirty="0" err="1">
                <a:latin typeface="Times New Roman" panose="02020603050405020304" pitchFamily="18" charset="0"/>
              </a:rPr>
              <a:t>tiết</a:t>
            </a:r>
            <a:r>
              <a:rPr lang="en-US" sz="2800" b="1" dirty="0">
                <a:latin typeface="Times New Roman" panose="02020603050405020304" pitchFamily="18" charset="0"/>
              </a:rPr>
              <a:t> </a:t>
            </a:r>
            <a:r>
              <a:rPr lang="en-US" sz="2800" b="1" dirty="0" err="1">
                <a:latin typeface="Times New Roman" panose="02020603050405020304" pitchFamily="18" charset="0"/>
              </a:rPr>
              <a:t>nhiều</a:t>
            </a:r>
            <a:r>
              <a:rPr lang="en-US" sz="2800" b="1" dirty="0">
                <a:latin typeface="Times New Roman" panose="02020603050405020304" pitchFamily="18" charset="0"/>
              </a:rPr>
              <a:t> -&gt; </a:t>
            </a:r>
            <a:r>
              <a:rPr lang="en-US" sz="2800" b="1" dirty="0" err="1">
                <a:latin typeface="Times New Roman" panose="02020603050405020304" pitchFamily="18" charset="0"/>
              </a:rPr>
              <a:t>thủy</a:t>
            </a:r>
            <a:r>
              <a:rPr lang="en-US" sz="2800" b="1" dirty="0">
                <a:latin typeface="Times New Roman" panose="02020603050405020304" pitchFamily="18" charset="0"/>
              </a:rPr>
              <a:t> </a:t>
            </a:r>
            <a:r>
              <a:rPr lang="en-US" sz="2800" b="1" dirty="0" err="1">
                <a:latin typeface="Times New Roman" panose="02020603050405020304" pitchFamily="18" charset="0"/>
              </a:rPr>
              <a:t>tinh</a:t>
            </a:r>
            <a:r>
              <a:rPr lang="en-US" sz="2800" b="1" dirty="0">
                <a:latin typeface="Times New Roman" panose="02020603050405020304" pitchFamily="18" charset="0"/>
              </a:rPr>
              <a:t> </a:t>
            </a:r>
            <a:r>
              <a:rPr lang="en-US" sz="2800" b="1" dirty="0" err="1">
                <a:latin typeface="Times New Roman" panose="02020603050405020304" pitchFamily="18" charset="0"/>
              </a:rPr>
              <a:t>thể</a:t>
            </a:r>
            <a:r>
              <a:rPr lang="en-US" sz="2800" b="1" dirty="0">
                <a:latin typeface="Times New Roman" panose="02020603050405020304" pitchFamily="18" charset="0"/>
              </a:rPr>
              <a:t> </a:t>
            </a:r>
            <a:r>
              <a:rPr lang="en-US" sz="2800" b="1" dirty="0" err="1">
                <a:latin typeface="Times New Roman" panose="02020603050405020304" pitchFamily="18" charset="0"/>
              </a:rPr>
              <a:t>xẹp</a:t>
            </a:r>
            <a:r>
              <a:rPr lang="en-US" sz="2800" b="1" dirty="0">
                <a:latin typeface="Times New Roman" panose="02020603050405020304" pitchFamily="18" charset="0"/>
              </a:rPr>
              <a:t> </a:t>
            </a:r>
            <a:r>
              <a:rPr lang="en-US" sz="2800" b="1" dirty="0" err="1">
                <a:latin typeface="Times New Roman" panose="02020603050405020304" pitchFamily="18" charset="0"/>
              </a:rPr>
              <a:t>lại</a:t>
            </a:r>
            <a:r>
              <a:rPr lang="en-US" sz="2800" b="1" dirty="0">
                <a:latin typeface="Times New Roman" panose="02020603050405020304" pitchFamily="18" charset="0"/>
              </a:rPr>
              <a:t>-&gt; </a:t>
            </a:r>
            <a:r>
              <a:rPr lang="en-US" sz="2800" b="1" dirty="0" err="1">
                <a:latin typeface="Times New Roman" panose="02020603050405020304" pitchFamily="18" charset="0"/>
              </a:rPr>
              <a:t>làm</a:t>
            </a:r>
            <a:r>
              <a:rPr lang="en-US" sz="2800" b="1" dirty="0">
                <a:latin typeface="Times New Roman" panose="02020603050405020304" pitchFamily="18" charset="0"/>
              </a:rPr>
              <a:t> </a:t>
            </a:r>
            <a:r>
              <a:rPr lang="en-US" sz="2800" b="1" dirty="0" err="1">
                <a:latin typeface="Times New Roman" panose="02020603050405020304" pitchFamily="18" charset="0"/>
              </a:rPr>
              <a:t>mất</a:t>
            </a:r>
            <a:r>
              <a:rPr lang="en-US" sz="2800" b="1" dirty="0">
                <a:latin typeface="Times New Roman" panose="02020603050405020304" pitchFamily="18" charset="0"/>
              </a:rPr>
              <a:t> </a:t>
            </a:r>
            <a:r>
              <a:rPr lang="en-US" sz="2800" b="1" dirty="0" err="1">
                <a:latin typeface="Times New Roman" panose="02020603050405020304" pitchFamily="18" charset="0"/>
              </a:rPr>
              <a:t>khả</a:t>
            </a:r>
            <a:r>
              <a:rPr lang="en-US" sz="2800" b="1" dirty="0">
                <a:latin typeface="Times New Roman" panose="02020603050405020304" pitchFamily="18" charset="0"/>
              </a:rPr>
              <a:t> </a:t>
            </a:r>
            <a:r>
              <a:rPr lang="en-US" sz="2800" b="1" dirty="0" err="1">
                <a:latin typeface="Times New Roman" panose="02020603050405020304" pitchFamily="18" charset="0"/>
              </a:rPr>
              <a:t>năng</a:t>
            </a:r>
            <a:r>
              <a:rPr lang="en-US" sz="2800" b="1" dirty="0">
                <a:latin typeface="Times New Roman" panose="02020603050405020304" pitchFamily="18" charset="0"/>
              </a:rPr>
              <a:t> co </a:t>
            </a:r>
            <a:r>
              <a:rPr lang="en-US" sz="2800" b="1" dirty="0" err="1">
                <a:latin typeface="Times New Roman" panose="02020603050405020304" pitchFamily="18" charset="0"/>
              </a:rPr>
              <a:t>giãn</a:t>
            </a:r>
            <a:r>
              <a:rPr lang="en-US" sz="2800" b="1" dirty="0">
                <a:latin typeface="Times New Roman" panose="02020603050405020304" pitchFamily="18" charset="0"/>
              </a:rPr>
              <a:t> -&gt; </a:t>
            </a:r>
            <a:r>
              <a:rPr lang="en-US" sz="2800" b="1" dirty="0" err="1">
                <a:latin typeface="Times New Roman" panose="02020603050405020304" pitchFamily="18" charset="0"/>
              </a:rPr>
              <a:t>viễn</a:t>
            </a:r>
            <a:r>
              <a:rPr lang="en-US" sz="2800" b="1" dirty="0">
                <a:latin typeface="Times New Roman" panose="02020603050405020304" pitchFamily="18" charset="0"/>
              </a:rPr>
              <a:t> </a:t>
            </a:r>
            <a:r>
              <a:rPr lang="en-US" sz="2800" b="1" dirty="0" err="1">
                <a:latin typeface="Times New Roman" panose="02020603050405020304" pitchFamily="18" charset="0"/>
              </a:rPr>
              <a:t>thị</a:t>
            </a:r>
            <a:r>
              <a:rPr lang="en-US" sz="2800" b="1" dirty="0">
                <a:latin typeface="Times New Roman" panose="02020603050405020304" pitchFamily="18" charset="0"/>
              </a:rPr>
              <a:t>.</a:t>
            </a:r>
          </a:p>
        </p:txBody>
      </p:sp>
      <p:sp>
        <p:nvSpPr>
          <p:cNvPr id="4" name="Oval 3">
            <a:extLst>
              <a:ext uri="{FF2B5EF4-FFF2-40B4-BE49-F238E27FC236}">
                <a16:creationId xmlns:a16="http://schemas.microsoft.com/office/drawing/2014/main" xmlns="" id="{9CB72660-75EF-B245-9525-8BCCF42ADCC2}"/>
              </a:ext>
            </a:extLst>
          </p:cNvPr>
          <p:cNvSpPr/>
          <p:nvPr/>
        </p:nvSpPr>
        <p:spPr>
          <a:xfrm>
            <a:off x="457201" y="2373359"/>
            <a:ext cx="656492"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Tree>
    <p:extLst>
      <p:ext uri="{BB962C8B-B14F-4D97-AF65-F5344CB8AC3E}">
        <p14:creationId xmlns:p14="http://schemas.microsoft.com/office/powerpoint/2010/main" val="192252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51543" y="1364925"/>
            <a:ext cx="11074400" cy="2700528"/>
          </a:xfrm>
        </p:spPr>
        <p:txBody>
          <a:bodyPr vert="horz" lIns="91440" tIns="45720" rIns="91440" bIns="45720" rtlCol="0">
            <a:noAutofit/>
          </a:bodyPr>
          <a:lstStyle/>
          <a:p>
            <a:pPr indent="254000" algn="just">
              <a:lnSpc>
                <a:spcPct val="115000"/>
              </a:lnSpc>
              <a:spcAft>
                <a:spcPts val="600"/>
              </a:spcAft>
            </a:pPr>
            <a:r>
              <a:rPr lang="en-US" sz="3200" b="1" dirty="0">
                <a:solidFill>
                  <a:srgbClr val="FF0000"/>
                </a:solidFill>
                <a:latin typeface="Times New Roman" panose="02020603050405020304" pitchFamily="18" charset="0"/>
              </a:rPr>
              <a:t>Câu </a:t>
            </a:r>
            <a:r>
              <a:rPr lang="en-US" sz="3200" b="1" dirty="0" smtClean="0">
                <a:solidFill>
                  <a:srgbClr val="FF0000"/>
                </a:solidFill>
                <a:latin typeface="Times New Roman" panose="02020603050405020304" pitchFamily="18" charset="0"/>
              </a:rPr>
              <a:t>2: </a:t>
            </a:r>
            <a:r>
              <a:rPr lang="en-US" sz="3200" b="1" dirty="0">
                <a:solidFill>
                  <a:schemeClr val="tx1"/>
                </a:solidFill>
                <a:latin typeface="Times New Roman" panose="02020603050405020304" pitchFamily="18" charset="0"/>
              </a:rPr>
              <a:t>Nguyên nhân dẫn đến tật loạn thị là do:</a:t>
            </a:r>
          </a:p>
          <a:p>
            <a:pPr indent="254000" algn="just">
              <a:lnSpc>
                <a:spcPct val="115000"/>
              </a:lnSpc>
              <a:spcAft>
                <a:spcPts val="600"/>
              </a:spcAft>
            </a:pPr>
            <a:r>
              <a:rPr lang="en-US" sz="3200" b="1" dirty="0">
                <a:latin typeface="Times New Roman" panose="02020603050405020304" pitchFamily="18" charset="0"/>
              </a:rPr>
              <a:t>A. thể thủy tinh bị đục.			</a:t>
            </a:r>
            <a:r>
              <a:rPr lang="en-US" sz="3200" b="1" dirty="0" smtClean="0">
                <a:latin typeface="Times New Roman" panose="02020603050405020304" pitchFamily="18" charset="0"/>
              </a:rPr>
              <a:t>B</a:t>
            </a:r>
            <a:r>
              <a:rPr lang="en-US" sz="3200" b="1" dirty="0">
                <a:latin typeface="Times New Roman" panose="02020603050405020304" pitchFamily="18" charset="0"/>
              </a:rPr>
              <a:t>. </a:t>
            </a:r>
            <a:r>
              <a:rPr lang="en-US" sz="3200" b="1" dirty="0" err="1">
                <a:latin typeface="Times New Roman" panose="02020603050405020304" pitchFamily="18" charset="0"/>
              </a:rPr>
              <a:t>giác</a:t>
            </a:r>
            <a:r>
              <a:rPr lang="en-US" sz="3200" b="1" dirty="0">
                <a:latin typeface="Times New Roman" panose="02020603050405020304" pitchFamily="18" charset="0"/>
              </a:rPr>
              <a:t> </a:t>
            </a:r>
            <a:r>
              <a:rPr lang="en-US" sz="3200" b="1" dirty="0" err="1">
                <a:latin typeface="Times New Roman" panose="02020603050405020304" pitchFamily="18" charset="0"/>
              </a:rPr>
              <a:t>mạc</a:t>
            </a:r>
            <a:r>
              <a:rPr lang="en-US" sz="3200" b="1" dirty="0">
                <a:latin typeface="Times New Roman" panose="02020603050405020304" pitchFamily="18" charset="0"/>
              </a:rPr>
              <a:t> </a:t>
            </a:r>
            <a:r>
              <a:rPr lang="en-US" sz="3200" b="1" dirty="0" err="1">
                <a:latin typeface="Times New Roman" panose="02020603050405020304" pitchFamily="18" charset="0"/>
              </a:rPr>
              <a:t>bị</a:t>
            </a:r>
            <a:r>
              <a:rPr lang="en-US" sz="3200" b="1" dirty="0">
                <a:latin typeface="Times New Roman" panose="02020603050405020304" pitchFamily="18" charset="0"/>
              </a:rPr>
              <a:t> </a:t>
            </a:r>
            <a:r>
              <a:rPr lang="en-US" sz="3200" b="1" dirty="0" err="1">
                <a:latin typeface="Times New Roman" panose="02020603050405020304" pitchFamily="18" charset="0"/>
              </a:rPr>
              <a:t>biến</a:t>
            </a:r>
            <a:r>
              <a:rPr lang="en-US" sz="3200" b="1" dirty="0">
                <a:latin typeface="Times New Roman" panose="02020603050405020304" pitchFamily="18" charset="0"/>
              </a:rPr>
              <a:t> </a:t>
            </a:r>
            <a:r>
              <a:rPr lang="en-US" sz="3200" b="1" dirty="0" err="1">
                <a:latin typeface="Times New Roman" panose="02020603050405020304" pitchFamily="18" charset="0"/>
              </a:rPr>
              <a:t>dạng</a:t>
            </a:r>
            <a:r>
              <a:rPr lang="en-US" sz="3200" b="1" dirty="0">
                <a:latin typeface="Times New Roman" panose="02020603050405020304" pitchFamily="18" charset="0"/>
              </a:rPr>
              <a:t>.</a:t>
            </a:r>
          </a:p>
          <a:p>
            <a:pPr indent="254000" algn="just">
              <a:lnSpc>
                <a:spcPct val="115000"/>
              </a:lnSpc>
              <a:spcAft>
                <a:spcPts val="600"/>
              </a:spcAft>
            </a:pPr>
            <a:r>
              <a:rPr lang="en-US" sz="3200" b="1" dirty="0">
                <a:latin typeface="Times New Roman" panose="02020603050405020304" pitchFamily="18" charset="0"/>
              </a:rPr>
              <a:t>C. cầu mắt dài.				</a:t>
            </a:r>
            <a:r>
              <a:rPr lang="en-US" sz="3200" b="1" dirty="0" smtClean="0">
                <a:latin typeface="Times New Roman" panose="02020603050405020304" pitchFamily="18" charset="0"/>
              </a:rPr>
              <a:t>D</a:t>
            </a:r>
            <a:r>
              <a:rPr lang="en-US" sz="3200" b="1" dirty="0">
                <a:latin typeface="Times New Roman" panose="02020603050405020304" pitchFamily="18" charset="0"/>
              </a:rPr>
              <a:t>. </a:t>
            </a:r>
            <a:r>
              <a:rPr lang="en-US" sz="3200" b="1" dirty="0" err="1">
                <a:latin typeface="Times New Roman" panose="02020603050405020304" pitchFamily="18" charset="0"/>
              </a:rPr>
              <a:t>cầu</a:t>
            </a:r>
            <a:r>
              <a:rPr lang="en-US" sz="3200" b="1" dirty="0">
                <a:latin typeface="Times New Roman" panose="02020603050405020304" pitchFamily="18" charset="0"/>
              </a:rPr>
              <a:t> </a:t>
            </a:r>
            <a:r>
              <a:rPr lang="en-US" sz="3200" b="1" dirty="0" err="1">
                <a:latin typeface="Times New Roman" panose="02020603050405020304" pitchFamily="18" charset="0"/>
              </a:rPr>
              <a:t>mắt</a:t>
            </a:r>
            <a:r>
              <a:rPr lang="en-US" sz="3200" b="1" dirty="0">
                <a:latin typeface="Times New Roman" panose="02020603050405020304" pitchFamily="18" charset="0"/>
              </a:rPr>
              <a:t> </a:t>
            </a:r>
            <a:r>
              <a:rPr lang="en-US" sz="3200" b="1" dirty="0" err="1">
                <a:latin typeface="Times New Roman" panose="02020603050405020304" pitchFamily="18" charset="0"/>
              </a:rPr>
              <a:t>ngắn</a:t>
            </a:r>
            <a:r>
              <a:rPr lang="en-US" sz="3200" b="1" dirty="0">
                <a:latin typeface="Times New Roman" panose="02020603050405020304" pitchFamily="18" charset="0"/>
              </a:rPr>
              <a:t>.</a:t>
            </a:r>
          </a:p>
        </p:txBody>
      </p:sp>
      <p:sp>
        <p:nvSpPr>
          <p:cNvPr id="3" name="Title 2">
            <a:extLst>
              <a:ext uri="{FF2B5EF4-FFF2-40B4-BE49-F238E27FC236}">
                <a16:creationId xmlns:a16="http://schemas.microsoft.com/office/drawing/2014/main" xmlns=""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xmlns="" id="{53EE10EC-2C98-1AD8-22BB-96ECAC011924}"/>
              </a:ext>
            </a:extLst>
          </p:cNvPr>
          <p:cNvSpPr/>
          <p:nvPr/>
        </p:nvSpPr>
        <p:spPr>
          <a:xfrm>
            <a:off x="6843251" y="1961432"/>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Tree>
    <p:extLst>
      <p:ext uri="{BB962C8B-B14F-4D97-AF65-F5344CB8AC3E}">
        <p14:creationId xmlns:p14="http://schemas.microsoft.com/office/powerpoint/2010/main" val="25564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C565E9-D88A-55D3-9D42-BD1C24B6DE9F}"/>
              </a:ext>
            </a:extLst>
          </p:cNvPr>
          <p:cNvSpPr>
            <a:spLocks noGrp="1"/>
          </p:cNvSpPr>
          <p:nvPr>
            <p:ph type="ctrTitle"/>
          </p:nvPr>
        </p:nvSpPr>
        <p:spPr>
          <a:xfrm>
            <a:off x="0" y="457200"/>
            <a:ext cx="12192000" cy="747486"/>
          </a:xfrm>
        </p:spPr>
        <p:txBody>
          <a:bodyPr/>
          <a:lstStyle/>
          <a:p>
            <a:r>
              <a:rPr lang="vi-VN" sz="6000" dirty="0" smtClean="0">
                <a:solidFill>
                  <a:srgbClr val="7030A0"/>
                </a:solidFill>
                <a:ea typeface="Arial Regular" pitchFamily="34" charset="-122"/>
              </a:rPr>
              <a:t>Bài 37</a:t>
            </a:r>
            <a:r>
              <a:rPr lang="en-US" sz="6000" dirty="0" smtClean="0">
                <a:solidFill>
                  <a:srgbClr val="7030A0"/>
                </a:solidFill>
                <a:ea typeface="Arial Regular" pitchFamily="34" charset="-122"/>
              </a:rPr>
              <a:t> </a:t>
            </a:r>
            <a:br>
              <a:rPr lang="en-US" sz="6000" dirty="0" smtClean="0">
                <a:solidFill>
                  <a:srgbClr val="7030A0"/>
                </a:solidFill>
                <a:ea typeface="Arial Regular" pitchFamily="34" charset="-122"/>
              </a:rPr>
            </a:br>
            <a:r>
              <a:rPr lang="en-US" sz="3200" dirty="0" smtClean="0">
                <a:solidFill>
                  <a:schemeClr val="tx1"/>
                </a:solidFill>
                <a:ea typeface="Arial Regular" pitchFamily="34" charset="-122"/>
              </a:rPr>
              <a:t>(3 Tiết)</a:t>
            </a:r>
            <a:br>
              <a:rPr lang="en-US" sz="3200" dirty="0" smtClean="0">
                <a:solidFill>
                  <a:schemeClr val="tx1"/>
                </a:solidFill>
                <a:ea typeface="Arial Regular" pitchFamily="34" charset="-122"/>
              </a:rPr>
            </a:br>
            <a:r>
              <a:rPr lang="en-US" sz="6000" b="0" dirty="0" smtClean="0">
                <a:ea typeface="Arial Regular" pitchFamily="34" charset="-122"/>
              </a:rPr>
              <a:t/>
            </a:r>
            <a:br>
              <a:rPr lang="en-US" sz="6000" b="0" dirty="0" smtClean="0">
                <a:ea typeface="Arial Regular" pitchFamily="34" charset="-122"/>
              </a:rPr>
            </a:br>
            <a:r>
              <a:rPr lang="vi-VN" sz="6000" dirty="0" smtClean="0">
                <a:solidFill>
                  <a:srgbClr val="FF0000"/>
                </a:solidFill>
                <a:ea typeface="Arial Regular" pitchFamily="34" charset="-122"/>
              </a:rPr>
              <a:t>HỆ THẦN KINH</a:t>
            </a:r>
            <a:r>
              <a:rPr lang="en-US" sz="6000" dirty="0" smtClean="0">
                <a:solidFill>
                  <a:srgbClr val="FF0000"/>
                </a:solidFill>
                <a:ea typeface="Arial Regular" pitchFamily="34" charset="-122"/>
              </a:rPr>
              <a:t/>
            </a:r>
            <a:br>
              <a:rPr lang="en-US" sz="6000" dirty="0" smtClean="0">
                <a:solidFill>
                  <a:srgbClr val="FF0000"/>
                </a:solidFill>
                <a:ea typeface="Arial Regular" pitchFamily="34" charset="-122"/>
              </a:rPr>
            </a:br>
            <a:r>
              <a:rPr lang="vi-VN" sz="6000" dirty="0" smtClean="0">
                <a:solidFill>
                  <a:srgbClr val="FF0000"/>
                </a:solidFill>
                <a:ea typeface="Arial Regular" pitchFamily="34" charset="-122"/>
              </a:rPr>
              <a:t> </a:t>
            </a:r>
            <a:r>
              <a:rPr lang="en-US" sz="6000" dirty="0" smtClean="0">
                <a:solidFill>
                  <a:srgbClr val="FF0000"/>
                </a:solidFill>
                <a:ea typeface="Arial Regular" pitchFamily="34" charset="-122"/>
              </a:rPr>
              <a:t/>
            </a:r>
            <a:br>
              <a:rPr lang="en-US" sz="6000" dirty="0" smtClean="0">
                <a:solidFill>
                  <a:srgbClr val="FF0000"/>
                </a:solidFill>
                <a:ea typeface="Arial Regular" pitchFamily="34" charset="-122"/>
              </a:rPr>
            </a:br>
            <a:r>
              <a:rPr lang="vi-VN" sz="6000" dirty="0" smtClean="0">
                <a:solidFill>
                  <a:srgbClr val="FF0000"/>
                </a:solidFill>
                <a:ea typeface="Arial Regular" pitchFamily="34" charset="-122"/>
              </a:rPr>
              <a:t>VÀ CÁC GIÁC QUAN Ở NGƯỜI</a:t>
            </a:r>
            <a:endParaRPr lang="en-US" sz="6000" dirty="0">
              <a:solidFill>
                <a:srgbClr val="FF0000"/>
              </a:solidFill>
            </a:endParaRPr>
          </a:p>
        </p:txBody>
      </p:sp>
    </p:spTree>
    <p:extLst>
      <p:ext uri="{BB962C8B-B14F-4D97-AF65-F5344CB8AC3E}">
        <p14:creationId xmlns:p14="http://schemas.microsoft.com/office/powerpoint/2010/main" val="285306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FF0000"/>
                </a:solidFill>
                <a:ea typeface="Arial Regular" pitchFamily="34" charset="-122"/>
              </a:rPr>
              <a:t>VẬN DỤNG</a:t>
            </a:r>
            <a:r>
              <a:rPr lang="en-US" sz="6000" dirty="0">
                <a:solidFill>
                  <a:srgbClr val="FF0000"/>
                </a:solidFill>
                <a:ea typeface="Arial Regular" pitchFamily="34" charset="-122"/>
              </a:rPr>
              <a:t/>
            </a:r>
            <a:br>
              <a:rPr lang="en-US" sz="6000" dirty="0">
                <a:solidFill>
                  <a:srgbClr val="FF0000"/>
                </a:solidFill>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5194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215" y="236188"/>
            <a:ext cx="11489118" cy="1224951"/>
          </a:xfrm>
          <a:prstGeom prst="rect">
            <a:avLst/>
          </a:prstGeom>
        </p:spPr>
        <p:txBody>
          <a:bodyPr wrap="square">
            <a:spAutoFit/>
          </a:bodyPr>
          <a:lstStyle/>
          <a:p>
            <a:pPr marL="514350" indent="-514350" algn="just">
              <a:lnSpc>
                <a:spcPct val="115000"/>
              </a:lnSpc>
              <a:spcAft>
                <a:spcPts val="1000"/>
              </a:spcAft>
              <a:buAutoNum type="arabicPeriod"/>
            </a:pPr>
            <a:r>
              <a:rPr lang="en-US" sz="3200" b="1" dirty="0" smtClean="0">
                <a:latin typeface="Times New Roman" panose="02020603050405020304" pitchFamily="18" charset="0"/>
                <a:ea typeface="Times New Roman" panose="02020603050405020304" pitchFamily="18" charset="0"/>
              </a:rPr>
              <a:t>Tìm hiểu các bệnh, tật về mắt trong trường THCS Lương Văn Chánh, rồi hoàn thành thông tin vào vở theo bảng 37.1</a:t>
            </a:r>
          </a:p>
        </p:txBody>
      </p:sp>
      <p:graphicFrame>
        <p:nvGraphicFramePr>
          <p:cNvPr id="2" name="Table 1"/>
          <p:cNvGraphicFramePr>
            <a:graphicFrameLocks noGrp="1"/>
          </p:cNvGraphicFramePr>
          <p:nvPr>
            <p:extLst>
              <p:ext uri="{D42A27DB-BD31-4B8C-83A1-F6EECF244321}">
                <p14:modId xmlns:p14="http://schemas.microsoft.com/office/powerpoint/2010/main" val="1975209874"/>
              </p:ext>
            </p:extLst>
          </p:nvPr>
        </p:nvGraphicFramePr>
        <p:xfrm>
          <a:off x="391215" y="1400086"/>
          <a:ext cx="10980616" cy="4262640"/>
        </p:xfrm>
        <a:graphic>
          <a:graphicData uri="http://schemas.openxmlformats.org/drawingml/2006/table">
            <a:tbl>
              <a:tblPr firstRow="1" bandRow="1">
                <a:tableStyleId>{5C22544A-7EE6-4342-B048-85BDC9FD1C3A}</a:tableStyleId>
              </a:tblPr>
              <a:tblGrid>
                <a:gridCol w="2745154"/>
                <a:gridCol w="2745154"/>
                <a:gridCol w="2745154"/>
                <a:gridCol w="2745154"/>
              </a:tblGrid>
              <a:tr h="1420880">
                <a:tc>
                  <a:txBody>
                    <a:bodyPr/>
                    <a:lstStyle/>
                    <a:p>
                      <a:pPr algn="ctr"/>
                      <a:r>
                        <a:rPr lang="en-US" sz="2800" dirty="0" smtClean="0">
                          <a:solidFill>
                            <a:srgbClr val="FF0000"/>
                          </a:solidFill>
                        </a:rPr>
                        <a:t>TÊN</a:t>
                      </a:r>
                      <a:r>
                        <a:rPr lang="en-US" sz="2800" baseline="0" dirty="0" smtClean="0">
                          <a:solidFill>
                            <a:srgbClr val="FF0000"/>
                          </a:solidFill>
                        </a:rPr>
                        <a:t> BỆNH, </a:t>
                      </a:r>
                    </a:p>
                    <a:p>
                      <a:pPr algn="ctr"/>
                      <a:r>
                        <a:rPr lang="en-US" sz="2800" baseline="0" dirty="0" smtClean="0">
                          <a:solidFill>
                            <a:srgbClr val="FF0000"/>
                          </a:solidFill>
                        </a:rPr>
                        <a:t>TẬT  MẮT</a:t>
                      </a:r>
                      <a:endParaRPr lang="en-US" sz="2800" dirty="0">
                        <a:solidFill>
                          <a:srgbClr val="FF0000"/>
                        </a:solidFill>
                      </a:endParaRPr>
                    </a:p>
                  </a:txBody>
                  <a:tcPr>
                    <a:solidFill>
                      <a:schemeClr val="accent4">
                        <a:lumMod val="40000"/>
                        <a:lumOff val="60000"/>
                      </a:schemeClr>
                    </a:solidFill>
                  </a:tcPr>
                </a:tc>
                <a:tc>
                  <a:txBody>
                    <a:bodyPr/>
                    <a:lstStyle/>
                    <a:p>
                      <a:pPr algn="ctr"/>
                      <a:r>
                        <a:rPr lang="en-US" sz="2800" dirty="0" smtClean="0">
                          <a:solidFill>
                            <a:srgbClr val="FF0000"/>
                          </a:solidFill>
                        </a:rPr>
                        <a:t>SỐ</a:t>
                      </a:r>
                      <a:r>
                        <a:rPr lang="en-US" sz="2800" baseline="0" dirty="0" smtClean="0">
                          <a:solidFill>
                            <a:srgbClr val="FF0000"/>
                          </a:solidFill>
                        </a:rPr>
                        <a:t> LƯỢNG NGƯỜI MẮC</a:t>
                      </a:r>
                      <a:endParaRPr lang="en-US" sz="2800" dirty="0">
                        <a:solidFill>
                          <a:srgbClr val="FF0000"/>
                        </a:solidFill>
                      </a:endParaRPr>
                    </a:p>
                  </a:txBody>
                  <a:tcPr>
                    <a:solidFill>
                      <a:schemeClr val="accent4">
                        <a:lumMod val="40000"/>
                        <a:lumOff val="60000"/>
                      </a:schemeClr>
                    </a:solidFill>
                  </a:tcPr>
                </a:tc>
                <a:tc>
                  <a:txBody>
                    <a:bodyPr/>
                    <a:lstStyle/>
                    <a:p>
                      <a:pPr algn="ctr"/>
                      <a:r>
                        <a:rPr lang="en-US" sz="2800" dirty="0" smtClean="0">
                          <a:solidFill>
                            <a:srgbClr val="FF0000"/>
                          </a:solidFill>
                        </a:rPr>
                        <a:t>NGUYÊN</a:t>
                      </a:r>
                      <a:r>
                        <a:rPr lang="en-US" sz="2800" baseline="0" dirty="0" smtClean="0">
                          <a:solidFill>
                            <a:srgbClr val="FF0000"/>
                          </a:solidFill>
                        </a:rPr>
                        <a:t> NHÂN</a:t>
                      </a:r>
                      <a:endParaRPr lang="en-US" sz="2800" dirty="0">
                        <a:solidFill>
                          <a:srgbClr val="FF0000"/>
                        </a:solidFill>
                      </a:endParaRPr>
                    </a:p>
                  </a:txBody>
                  <a:tcPr>
                    <a:solidFill>
                      <a:schemeClr val="accent4">
                        <a:lumMod val="40000"/>
                        <a:lumOff val="60000"/>
                      </a:schemeClr>
                    </a:solidFill>
                  </a:tcPr>
                </a:tc>
                <a:tc>
                  <a:txBody>
                    <a:bodyPr/>
                    <a:lstStyle/>
                    <a:p>
                      <a:pPr algn="ctr"/>
                      <a:r>
                        <a:rPr lang="en-US" sz="2800" dirty="0" smtClean="0">
                          <a:solidFill>
                            <a:srgbClr val="FF0000"/>
                          </a:solidFill>
                        </a:rPr>
                        <a:t>BIỆN</a:t>
                      </a:r>
                      <a:r>
                        <a:rPr lang="en-US" sz="2800" baseline="0" dirty="0" smtClean="0">
                          <a:solidFill>
                            <a:srgbClr val="FF0000"/>
                          </a:solidFill>
                        </a:rPr>
                        <a:t> PHÁP PHÒNG CHỐNG</a:t>
                      </a:r>
                      <a:endParaRPr lang="en-US" sz="2800" dirty="0">
                        <a:solidFill>
                          <a:srgbClr val="FF0000"/>
                        </a:solidFill>
                      </a:endParaRPr>
                    </a:p>
                  </a:txBody>
                  <a:tcPr>
                    <a:solidFill>
                      <a:schemeClr val="accent4">
                        <a:lumMod val="40000"/>
                        <a:lumOff val="60000"/>
                      </a:schemeClr>
                    </a:solidFill>
                  </a:tcPr>
                </a:tc>
              </a:tr>
              <a:tr h="1420880">
                <a:tc>
                  <a:txBody>
                    <a:bodyPr/>
                    <a:lstStyle/>
                    <a:p>
                      <a:pPr algn="ctr"/>
                      <a:r>
                        <a:rPr lang="en-US" sz="3600" dirty="0" smtClean="0"/>
                        <a:t>?</a:t>
                      </a:r>
                      <a:endParaRPr lang="en-US" sz="3600" dirty="0"/>
                    </a:p>
                  </a:txBody>
                  <a:tcPr/>
                </a:tc>
                <a:tc>
                  <a:txBody>
                    <a:bodyPr/>
                    <a:lstStyle/>
                    <a:p>
                      <a:pPr algn="ctr"/>
                      <a:r>
                        <a:rPr lang="en-US" sz="3600" dirty="0" smtClean="0"/>
                        <a:t>?</a:t>
                      </a:r>
                      <a:endParaRPr lang="en-US" sz="3600" dirty="0"/>
                    </a:p>
                  </a:txBody>
                  <a:tcPr/>
                </a:tc>
                <a:tc>
                  <a:txBody>
                    <a:bodyPr/>
                    <a:lstStyle/>
                    <a:p>
                      <a:pPr algn="ctr"/>
                      <a:r>
                        <a:rPr lang="en-US" sz="3600" dirty="0" smtClean="0"/>
                        <a:t>?</a:t>
                      </a:r>
                      <a:endParaRPr lang="en-US" sz="3600" dirty="0"/>
                    </a:p>
                  </a:txBody>
                  <a:tcPr/>
                </a:tc>
                <a:tc>
                  <a:txBody>
                    <a:bodyPr/>
                    <a:lstStyle/>
                    <a:p>
                      <a:pPr algn="ctr"/>
                      <a:r>
                        <a:rPr lang="en-US" sz="3600" dirty="0" smtClean="0"/>
                        <a:t>?</a:t>
                      </a:r>
                      <a:endParaRPr lang="en-US" sz="3600" dirty="0"/>
                    </a:p>
                  </a:txBody>
                  <a:tcPr/>
                </a:tc>
              </a:tr>
              <a:tr h="142088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1520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215" y="236188"/>
            <a:ext cx="11489118" cy="1224951"/>
          </a:xfrm>
          <a:prstGeom prst="rect">
            <a:avLst/>
          </a:prstGeom>
        </p:spPr>
        <p:txBody>
          <a:bodyPr wrap="square">
            <a:spAutoFit/>
          </a:bodyPr>
          <a:lstStyle/>
          <a:p>
            <a:pPr algn="just">
              <a:lnSpc>
                <a:spcPct val="115000"/>
              </a:lnSpc>
              <a:spcAft>
                <a:spcPts val="1000"/>
              </a:spcAft>
            </a:pPr>
            <a:r>
              <a:rPr lang="en-US" sz="3200" b="1" dirty="0" smtClean="0">
                <a:solidFill>
                  <a:prstClr val="black"/>
                </a:solidFill>
                <a:latin typeface="Times New Roman" panose="02020603050405020304" pitchFamily="18" charset="0"/>
                <a:ea typeface="Times New Roman" panose="02020603050405020304" pitchFamily="18" charset="0"/>
              </a:rPr>
              <a:t>2. Thiết kế poster tuyên truyền cho mọi người cách chăm sóc và bảo vệ đôi mắt. </a:t>
            </a:r>
          </a:p>
        </p:txBody>
      </p:sp>
      <p:sp>
        <p:nvSpPr>
          <p:cNvPr id="3" name="Rectangle 2"/>
          <p:cNvSpPr/>
          <p:nvPr/>
        </p:nvSpPr>
        <p:spPr>
          <a:xfrm>
            <a:off x="609600" y="1852246"/>
            <a:ext cx="8534400" cy="2215991"/>
          </a:xfrm>
          <a:prstGeom prst="rect">
            <a:avLst/>
          </a:prstGeom>
        </p:spPr>
        <p:txBody>
          <a:bodyPr wrap="square">
            <a:spAutoFit/>
          </a:bodyPr>
          <a:lstStyle/>
          <a:p>
            <a:pPr lvl="0" defTabSz="914400">
              <a:spcBef>
                <a:spcPts val="360"/>
              </a:spcBef>
            </a:pPr>
            <a:r>
              <a:rPr lang="en-US" sz="3200" b="1" dirty="0" smtClean="0">
                <a:solidFill>
                  <a:srgbClr val="FF0000"/>
                </a:solidFill>
                <a:latin typeface="Times New Roman" pitchFamily="18" charset="0"/>
                <a:cs typeface="Times New Roman" pitchFamily="18" charset="0"/>
              </a:rPr>
              <a:t>Gợi ý:</a:t>
            </a:r>
          </a:p>
          <a:p>
            <a:pPr lvl="0" defTabSz="914400">
              <a:spcBef>
                <a:spcPts val="360"/>
              </a:spcBef>
            </a:pPr>
            <a:r>
              <a:rPr lang="en-US" sz="3200" b="1" i="1" dirty="0" smtClean="0">
                <a:solidFill>
                  <a:srgbClr val="202C8F"/>
                </a:solidFill>
                <a:latin typeface="Times New Roman" pitchFamily="18" charset="0"/>
                <a:cs typeface="Times New Roman" pitchFamily="18" charset="0"/>
              </a:rPr>
              <a:t>(</a:t>
            </a:r>
            <a:r>
              <a:rPr lang="en-US" sz="3200" b="1" i="1" dirty="0">
                <a:solidFill>
                  <a:srgbClr val="202C8F"/>
                </a:solidFill>
                <a:latin typeface="Times New Roman" pitchFamily="18" charset="0"/>
                <a:cs typeface="Times New Roman" pitchFamily="18" charset="0"/>
              </a:rPr>
              <a:t>1) Lý do bảo vệ đôi mắt</a:t>
            </a:r>
          </a:p>
          <a:p>
            <a:pPr lvl="0" defTabSz="914400">
              <a:spcBef>
                <a:spcPts val="360"/>
              </a:spcBef>
            </a:pPr>
            <a:r>
              <a:rPr lang="en-US" sz="3200" b="1" i="1" dirty="0">
                <a:solidFill>
                  <a:srgbClr val="202C8F"/>
                </a:solidFill>
                <a:latin typeface="Times New Roman" pitchFamily="18" charset="0"/>
                <a:cs typeface="Times New Roman" pitchFamily="18" charset="0"/>
              </a:rPr>
              <a:t>(2) Các biện pháp chăm </a:t>
            </a:r>
            <a:r>
              <a:rPr lang="en-US" sz="3200" b="1" i="1" dirty="0" smtClean="0">
                <a:solidFill>
                  <a:srgbClr val="202C8F"/>
                </a:solidFill>
                <a:latin typeface="Times New Roman" pitchFamily="18" charset="0"/>
                <a:cs typeface="Times New Roman" pitchFamily="18" charset="0"/>
              </a:rPr>
              <a:t>sóc, </a:t>
            </a:r>
            <a:r>
              <a:rPr lang="en-US" sz="3200" b="1" i="1" dirty="0">
                <a:solidFill>
                  <a:srgbClr val="202C8F"/>
                </a:solidFill>
                <a:latin typeface="Times New Roman" pitchFamily="18" charset="0"/>
                <a:cs typeface="Times New Roman" pitchFamily="18" charset="0"/>
              </a:rPr>
              <a:t>bảo vệ đôi mắt </a:t>
            </a:r>
            <a:endParaRPr lang="en-US" sz="3200" b="1" i="1" dirty="0" smtClean="0">
              <a:solidFill>
                <a:srgbClr val="202C8F"/>
              </a:solidFill>
              <a:latin typeface="Times New Roman" pitchFamily="18" charset="0"/>
              <a:cs typeface="Times New Roman" pitchFamily="18" charset="0"/>
            </a:endParaRPr>
          </a:p>
          <a:p>
            <a:pPr lvl="0" defTabSz="914400">
              <a:spcBef>
                <a:spcPts val="360"/>
              </a:spcBef>
            </a:pPr>
            <a:r>
              <a:rPr lang="en-US" sz="3200" b="1" i="1" dirty="0" smtClean="0">
                <a:solidFill>
                  <a:srgbClr val="202C8F"/>
                </a:solidFill>
                <a:latin typeface="Times New Roman" pitchFamily="18" charset="0"/>
                <a:cs typeface="Times New Roman" pitchFamily="18" charset="0"/>
              </a:rPr>
              <a:t>(3) Poster.</a:t>
            </a:r>
            <a:endParaRPr lang="en-US" sz="3200" b="1" i="1" dirty="0">
              <a:solidFill>
                <a:srgbClr val="202C8F"/>
              </a:solidFill>
              <a:latin typeface="Times New Roman" pitchFamily="18" charset="0"/>
              <a:cs typeface="Times New Roman" pitchFamily="18" charset="0"/>
            </a:endParaRPr>
          </a:p>
        </p:txBody>
      </p:sp>
    </p:spTree>
    <p:extLst>
      <p:ext uri="{BB962C8B-B14F-4D97-AF65-F5344CB8AC3E}">
        <p14:creationId xmlns:p14="http://schemas.microsoft.com/office/powerpoint/2010/main" val="26288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215" y="236188"/>
            <a:ext cx="11489118" cy="613245"/>
          </a:xfrm>
          <a:prstGeom prst="rect">
            <a:avLst/>
          </a:prstGeom>
        </p:spPr>
        <p:txBody>
          <a:bodyPr wrap="square">
            <a:spAutoFit/>
          </a:bodyPr>
          <a:lstStyle/>
          <a:p>
            <a:pPr algn="just">
              <a:lnSpc>
                <a:spcPct val="115000"/>
              </a:lnSpc>
              <a:spcAft>
                <a:spcPts val="1000"/>
              </a:spcAft>
            </a:pPr>
            <a:r>
              <a:rPr lang="en-US" sz="3200" b="1" dirty="0" smtClean="0">
                <a:solidFill>
                  <a:prstClr val="black"/>
                </a:solidFill>
                <a:latin typeface="Times New Roman" panose="02020603050405020304" pitchFamily="18" charset="0"/>
                <a:ea typeface="Times New Roman" panose="02020603050405020304" pitchFamily="18" charset="0"/>
              </a:rPr>
              <a:t>THAM KHẢO Poster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2" y="849432"/>
            <a:ext cx="11119727" cy="548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41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 xmlns:a16="http://schemas.microsoft.com/office/drawing/2014/main" id="{12334204-BA01-DA6F-74B1-58ACAAB3DF1D}"/>
              </a:ext>
            </a:extLst>
          </p:cNvPr>
          <p:cNvSpPr/>
          <p:nvPr/>
        </p:nvSpPr>
        <p:spPr>
          <a:xfrm>
            <a:off x="1524000" y="857250"/>
            <a:ext cx="9144000" cy="5143500"/>
          </a:xfrm>
          <a:prstGeom prst="rect">
            <a:avLst/>
          </a:prstGeom>
          <a:blipFill rotWithShape="1">
            <a:blip r:embed="rId3" cstate="screen"/>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32" name="矩形 31">
            <a:extLst>
              <a:ext uri="{FF2B5EF4-FFF2-40B4-BE49-F238E27FC236}">
                <a16:creationId xmlns="" xmlns:a16="http://schemas.microsoft.com/office/drawing/2014/main" id="{8F5840B7-8585-AE71-43C8-22EAEB1D4F3E}"/>
              </a:ext>
            </a:extLst>
          </p:cNvPr>
          <p:cNvSpPr/>
          <p:nvPr/>
        </p:nvSpPr>
        <p:spPr>
          <a:xfrm>
            <a:off x="515817" y="488950"/>
            <a:ext cx="10152185" cy="55118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30" name="圆: 空心 29">
            <a:extLst>
              <a:ext uri="{FF2B5EF4-FFF2-40B4-BE49-F238E27FC236}">
                <a16:creationId xmlns="" xmlns:a16="http://schemas.microsoft.com/office/drawing/2014/main" id="{D97A97AF-99C7-CD76-C042-860F7A0C6143}"/>
              </a:ext>
            </a:extLst>
          </p:cNvPr>
          <p:cNvSpPr/>
          <p:nvPr/>
        </p:nvSpPr>
        <p:spPr>
          <a:xfrm>
            <a:off x="-1359094" y="1210857"/>
            <a:ext cx="7316081" cy="7316081"/>
          </a:xfrm>
          <a:prstGeom prst="donut">
            <a:avLst>
              <a:gd name="adj" fmla="val 7183"/>
            </a:avLst>
          </a:prstGeom>
          <a:gradFill>
            <a:gsLst>
              <a:gs pos="53000">
                <a:srgbClr val="FEA361"/>
              </a:gs>
              <a:gs pos="97000">
                <a:srgbClr val="D82761"/>
              </a:gs>
            </a:gsLst>
            <a:path path="circle">
              <a:fillToRect l="50000" t="50000" r="50000" b="50000"/>
            </a:path>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black"/>
              </a:solidFill>
              <a:cs typeface="+mn-ea"/>
              <a:sym typeface="+mn-lt"/>
            </a:endParaRPr>
          </a:p>
        </p:txBody>
      </p:sp>
      <p:sp>
        <p:nvSpPr>
          <p:cNvPr id="4" name="椭圆 3">
            <a:extLst>
              <a:ext uri="{FF2B5EF4-FFF2-40B4-BE49-F238E27FC236}">
                <a16:creationId xmlns="" xmlns:a16="http://schemas.microsoft.com/office/drawing/2014/main" id="{C3427BAB-6233-BA83-8C73-FC5488426E6A}"/>
              </a:ext>
            </a:extLst>
          </p:cNvPr>
          <p:cNvSpPr/>
          <p:nvPr/>
        </p:nvSpPr>
        <p:spPr>
          <a:xfrm>
            <a:off x="161298" y="2868996"/>
            <a:ext cx="4295484" cy="4295484"/>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5" name="椭圆 4">
            <a:extLst>
              <a:ext uri="{FF2B5EF4-FFF2-40B4-BE49-F238E27FC236}">
                <a16:creationId xmlns="" xmlns:a16="http://schemas.microsoft.com/office/drawing/2014/main" id="{66BDBA20-307E-DC63-1D6D-CB2B469E9A95}"/>
              </a:ext>
            </a:extLst>
          </p:cNvPr>
          <p:cNvSpPr/>
          <p:nvPr/>
        </p:nvSpPr>
        <p:spPr>
          <a:xfrm>
            <a:off x="-158454" y="2565206"/>
            <a:ext cx="4946515" cy="4946514"/>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6" name="椭圆 5">
            <a:extLst>
              <a:ext uri="{FF2B5EF4-FFF2-40B4-BE49-F238E27FC236}">
                <a16:creationId xmlns="" xmlns:a16="http://schemas.microsoft.com/office/drawing/2014/main" id="{83A0DCD9-E302-5DD2-5E83-E147BE898E49}"/>
              </a:ext>
            </a:extLst>
          </p:cNvPr>
          <p:cNvSpPr/>
          <p:nvPr/>
        </p:nvSpPr>
        <p:spPr>
          <a:xfrm>
            <a:off x="-545482" y="2156456"/>
            <a:ext cx="5720571" cy="5720571"/>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8" name="椭圆 7">
            <a:extLst>
              <a:ext uri="{FF2B5EF4-FFF2-40B4-BE49-F238E27FC236}">
                <a16:creationId xmlns="" xmlns:a16="http://schemas.microsoft.com/office/drawing/2014/main" id="{42E3FB06-3B8E-1C42-B8F7-5DBF877514B4}"/>
              </a:ext>
            </a:extLst>
          </p:cNvPr>
          <p:cNvSpPr/>
          <p:nvPr/>
        </p:nvSpPr>
        <p:spPr>
          <a:xfrm>
            <a:off x="2678115" y="1404938"/>
            <a:ext cx="477837" cy="476250"/>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9" name="椭圆 8">
            <a:extLst>
              <a:ext uri="{FF2B5EF4-FFF2-40B4-BE49-F238E27FC236}">
                <a16:creationId xmlns="" xmlns:a16="http://schemas.microsoft.com/office/drawing/2014/main" id="{78AFC591-1FAC-1096-AE78-DE925BF0ACA4}"/>
              </a:ext>
            </a:extLst>
          </p:cNvPr>
          <p:cNvSpPr/>
          <p:nvPr/>
        </p:nvSpPr>
        <p:spPr>
          <a:xfrm rot="16591078">
            <a:off x="3600450" y="2825751"/>
            <a:ext cx="325438" cy="325439"/>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0" name="椭圆 9">
            <a:extLst>
              <a:ext uri="{FF2B5EF4-FFF2-40B4-BE49-F238E27FC236}">
                <a16:creationId xmlns="" xmlns:a16="http://schemas.microsoft.com/office/drawing/2014/main" id="{1DC45799-D4D6-DB6B-B05D-FF3164A316E5}"/>
              </a:ext>
            </a:extLst>
          </p:cNvPr>
          <p:cNvSpPr/>
          <p:nvPr/>
        </p:nvSpPr>
        <p:spPr>
          <a:xfrm rot="16591078">
            <a:off x="5214144" y="3355182"/>
            <a:ext cx="146050" cy="147639"/>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1" name="椭圆 10">
            <a:extLst>
              <a:ext uri="{FF2B5EF4-FFF2-40B4-BE49-F238E27FC236}">
                <a16:creationId xmlns="" xmlns:a16="http://schemas.microsoft.com/office/drawing/2014/main" id="{A12E1B52-F724-C296-22E6-F1D8D2947F1C}"/>
              </a:ext>
            </a:extLst>
          </p:cNvPr>
          <p:cNvSpPr/>
          <p:nvPr/>
        </p:nvSpPr>
        <p:spPr>
          <a:xfrm rot="16591078">
            <a:off x="4641057" y="5349083"/>
            <a:ext cx="195262" cy="193675"/>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2" name="椭圆 11">
            <a:extLst>
              <a:ext uri="{FF2B5EF4-FFF2-40B4-BE49-F238E27FC236}">
                <a16:creationId xmlns="" xmlns:a16="http://schemas.microsoft.com/office/drawing/2014/main" id="{27383921-EA01-4CA0-87D7-554AC2414158}"/>
              </a:ext>
            </a:extLst>
          </p:cNvPr>
          <p:cNvSpPr/>
          <p:nvPr/>
        </p:nvSpPr>
        <p:spPr>
          <a:xfrm>
            <a:off x="5476877" y="4633916"/>
            <a:ext cx="377825" cy="377825"/>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4" name="椭圆 13">
            <a:extLst>
              <a:ext uri="{FF2B5EF4-FFF2-40B4-BE49-F238E27FC236}">
                <a16:creationId xmlns="" xmlns:a16="http://schemas.microsoft.com/office/drawing/2014/main" id="{C8897BCA-2C3F-9473-4973-51EF31C5837F}"/>
              </a:ext>
            </a:extLst>
          </p:cNvPr>
          <p:cNvSpPr/>
          <p:nvPr/>
        </p:nvSpPr>
        <p:spPr>
          <a:xfrm>
            <a:off x="8937585" y="264805"/>
            <a:ext cx="1482251" cy="1482250"/>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9" name="椭圆 18">
            <a:extLst>
              <a:ext uri="{FF2B5EF4-FFF2-40B4-BE49-F238E27FC236}">
                <a16:creationId xmlns="" xmlns:a16="http://schemas.microsoft.com/office/drawing/2014/main" id="{71ACBEFD-A064-C436-6912-1B047DEB8676}"/>
              </a:ext>
            </a:extLst>
          </p:cNvPr>
          <p:cNvSpPr/>
          <p:nvPr/>
        </p:nvSpPr>
        <p:spPr>
          <a:xfrm rot="9216396">
            <a:off x="4851607" y="1170744"/>
            <a:ext cx="842380" cy="842380"/>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29" name="椭圆 28">
            <a:extLst>
              <a:ext uri="{FF2B5EF4-FFF2-40B4-BE49-F238E27FC236}">
                <a16:creationId xmlns="" xmlns:a16="http://schemas.microsoft.com/office/drawing/2014/main" id="{E2456A7F-6EEA-B57D-F31A-EE434D18B82F}"/>
              </a:ext>
            </a:extLst>
          </p:cNvPr>
          <p:cNvSpPr/>
          <p:nvPr/>
        </p:nvSpPr>
        <p:spPr>
          <a:xfrm rot="16374775">
            <a:off x="10430126" y="5732494"/>
            <a:ext cx="415465" cy="415465"/>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42" name="标题 1">
            <a:extLst>
              <a:ext uri="{FF2B5EF4-FFF2-40B4-BE49-F238E27FC236}">
                <a16:creationId xmlns="" xmlns:a16="http://schemas.microsoft.com/office/drawing/2014/main" id="{05C2D2BA-B2FC-BE42-6255-C7702D6B549F}"/>
              </a:ext>
            </a:extLst>
          </p:cNvPr>
          <p:cNvSpPr txBox="1">
            <a:spLocks/>
          </p:cNvSpPr>
          <p:nvPr/>
        </p:nvSpPr>
        <p:spPr>
          <a:xfrm>
            <a:off x="5854701" y="4144963"/>
            <a:ext cx="4483099" cy="677862"/>
          </a:xfrm>
          <a:prstGeom prst="rect">
            <a:avLst/>
          </a:prstGeom>
        </p:spPr>
        <p:txBody>
          <a:bodyPr lIns="68580" tIns="34290" rIns="68580" bIns="3429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zh-CN" b="1" spc="450" dirty="0" smtClean="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rPr>
              <a:t>CHÚC CÁC EM HỌC TỐT!</a:t>
            </a:r>
            <a:endParaRPr lang="zh-CN" altLang="en-US" b="1" spc="450"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endParaRPr>
          </a:p>
        </p:txBody>
      </p:sp>
      <p:pic>
        <p:nvPicPr>
          <p:cNvPr id="56351" name="Picture 42">
            <a:extLst>
              <a:ext uri="{FF2B5EF4-FFF2-40B4-BE49-F238E27FC236}">
                <a16:creationId xmlns="" xmlns:a16="http://schemas.microsoft.com/office/drawing/2014/main" id="{B7A71CE1-629A-9688-21EA-9D6E79387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6690" y="488950"/>
            <a:ext cx="116363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2" name="Picture 43">
            <a:extLst>
              <a:ext uri="{FF2B5EF4-FFF2-40B4-BE49-F238E27FC236}">
                <a16:creationId xmlns="" xmlns:a16="http://schemas.microsoft.com/office/drawing/2014/main" id="{0249D2E1-584B-33E8-CDF6-C9939A59B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727450"/>
            <a:ext cx="2528888"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3" name="Picture 44">
            <a:extLst>
              <a:ext uri="{FF2B5EF4-FFF2-40B4-BE49-F238E27FC236}">
                <a16:creationId xmlns="" xmlns:a16="http://schemas.microsoft.com/office/drawing/2014/main" id="{E51B7077-6D40-811A-F42A-80AD933DA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5149" y="4813300"/>
            <a:ext cx="908051"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4" name="Picture 45">
            <a:extLst>
              <a:ext uri="{FF2B5EF4-FFF2-40B4-BE49-F238E27FC236}">
                <a16:creationId xmlns="" xmlns:a16="http://schemas.microsoft.com/office/drawing/2014/main" id="{8E393B68-261E-9B84-F043-2A36D8C9D5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9776" y="1692278"/>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iterate type="lt">
                                    <p:tmPct val="0"/>
                                  </p:iterate>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750"/>
                                        <p:tgtEl>
                                          <p:spTgt spid="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mph" presetSubtype="0" fill="hold" nodeType="clickEffect">
                                  <p:stCondLst>
                                    <p:cond delay="0"/>
                                  </p:stCondLst>
                                  <p:iterate type="lt">
                                    <p:tmPct val="10000"/>
                                  </p:iterate>
                                  <p:childTnLst>
                                    <p:animMotion origin="layout" path="M 1.66667E-6 4.44444E-6 L 1.66667E-6 -0.07223 " pathEditMode="relative" rAng="0" ptsTypes="AA">
                                      <p:cBhvr>
                                        <p:cTn id="11" dur="250" accel="50000" decel="50000" autoRev="1" fill="hold">
                                          <p:stCondLst>
                                            <p:cond delay="0"/>
                                          </p:stCondLst>
                                        </p:cTn>
                                        <p:tgtEl>
                                          <p:spTgt spid="42"/>
                                        </p:tgtEl>
                                        <p:attrNameLst>
                                          <p:attrName>ppt_x</p:attrName>
                                          <p:attrName>ppt_y</p:attrName>
                                        </p:attrNameLst>
                                      </p:cBhvr>
                                      <p:rCtr x="0" y="-3611"/>
                                    </p:animMotion>
                                    <p:animRot by="1500000">
                                      <p:cBhvr>
                                        <p:cTn id="12" dur="125" fill="hold">
                                          <p:stCondLst>
                                            <p:cond delay="0"/>
                                          </p:stCondLst>
                                        </p:cTn>
                                        <p:tgtEl>
                                          <p:spTgt spid="42"/>
                                        </p:tgtEl>
                                        <p:attrNameLst>
                                          <p:attrName>r</p:attrName>
                                        </p:attrNameLst>
                                      </p:cBhvr>
                                    </p:animRot>
                                    <p:animRot by="-1500000">
                                      <p:cBhvr>
                                        <p:cTn id="13" dur="125" fill="hold">
                                          <p:stCondLst>
                                            <p:cond delay="125"/>
                                          </p:stCondLst>
                                        </p:cTn>
                                        <p:tgtEl>
                                          <p:spTgt spid="42"/>
                                        </p:tgtEl>
                                        <p:attrNameLst>
                                          <p:attrName>r</p:attrName>
                                        </p:attrNameLst>
                                      </p:cBhvr>
                                    </p:animRot>
                                    <p:animRot by="-1500000">
                                      <p:cBhvr>
                                        <p:cTn id="14" dur="125" fill="hold">
                                          <p:stCondLst>
                                            <p:cond delay="250"/>
                                          </p:stCondLst>
                                        </p:cTn>
                                        <p:tgtEl>
                                          <p:spTgt spid="42"/>
                                        </p:tgtEl>
                                        <p:attrNameLst>
                                          <p:attrName>r</p:attrName>
                                        </p:attrNameLst>
                                      </p:cBhvr>
                                    </p:animRot>
                                    <p:animRot by="1500000">
                                      <p:cBhvr>
                                        <p:cTn id="15"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7030A0"/>
                </a:solidFill>
                <a:ea typeface="Arial Regular" pitchFamily="34" charset="-122"/>
              </a:rPr>
              <a:t>Khởi  động</a:t>
            </a:r>
            <a:br>
              <a:rPr lang="en-US" sz="6000" dirty="0" smtClean="0">
                <a:solidFill>
                  <a:srgbClr val="7030A0"/>
                </a:solidFill>
                <a:ea typeface="Arial Regular" pitchFamily="34" charset="-122"/>
              </a:rPr>
            </a:br>
            <a:r>
              <a:rPr lang="en-US" sz="6000" b="0" dirty="0">
                <a:ea typeface="Arial Regular" pitchFamily="34" charset="-122"/>
              </a:rPr>
              <a:t/>
            </a:r>
            <a:br>
              <a:rPr lang="en-US" sz="6000" b="0" dirty="0">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245828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3BB56BB-D7A1-6332-7D9C-69B16F63361B}"/>
              </a:ext>
            </a:extLst>
          </p:cNvPr>
          <p:cNvPicPr>
            <a:picLocks noChangeAspect="1"/>
          </p:cNvPicPr>
          <p:nvPr/>
        </p:nvPicPr>
        <p:blipFill>
          <a:blip r:embed="rId2"/>
          <a:stretch>
            <a:fillRect/>
          </a:stretch>
        </p:blipFill>
        <p:spPr>
          <a:xfrm>
            <a:off x="6546423" y="1349141"/>
            <a:ext cx="5469731" cy="5508859"/>
          </a:xfrm>
          <a:prstGeom prst="rect">
            <a:avLst/>
          </a:prstGeom>
        </p:spPr>
      </p:pic>
      <p:pic>
        <p:nvPicPr>
          <p:cNvPr id="11" name="Picture 10">
            <a:extLst>
              <a:ext uri="{FF2B5EF4-FFF2-40B4-BE49-F238E27FC236}">
                <a16:creationId xmlns:a16="http://schemas.microsoft.com/office/drawing/2014/main" xmlns="" id="{A13A2D1B-2E63-869D-0F01-16D750CED8A9}"/>
              </a:ext>
            </a:extLst>
          </p:cNvPr>
          <p:cNvPicPr>
            <a:picLocks noChangeAspect="1"/>
          </p:cNvPicPr>
          <p:nvPr/>
        </p:nvPicPr>
        <p:blipFill>
          <a:blip r:embed="rId3"/>
          <a:stretch>
            <a:fillRect/>
          </a:stretch>
        </p:blipFill>
        <p:spPr>
          <a:xfrm>
            <a:off x="199292" y="1349141"/>
            <a:ext cx="6085581" cy="5508859"/>
          </a:xfrm>
          <a:prstGeom prst="rect">
            <a:avLst/>
          </a:prstGeom>
        </p:spPr>
      </p:pic>
      <p:sp>
        <p:nvSpPr>
          <p:cNvPr id="14" name="TextBox 13">
            <a:extLst>
              <a:ext uri="{FF2B5EF4-FFF2-40B4-BE49-F238E27FC236}">
                <a16:creationId xmlns:a16="http://schemas.microsoft.com/office/drawing/2014/main" xmlns="" id="{C67350D0-C7D1-C880-5937-F375E0907A5C}"/>
              </a:ext>
            </a:extLst>
          </p:cNvPr>
          <p:cNvSpPr txBox="1"/>
          <p:nvPr/>
        </p:nvSpPr>
        <p:spPr>
          <a:xfrm>
            <a:off x="199292" y="142969"/>
            <a:ext cx="11816861" cy="1200329"/>
          </a:xfrm>
          <a:prstGeom prst="rect">
            <a:avLst/>
          </a:prstGeom>
          <a:noFill/>
        </p:spPr>
        <p:txBody>
          <a:bodyPr wrap="square">
            <a:spAutoFit/>
          </a:bodyPr>
          <a:lstStyle/>
          <a:p>
            <a:r>
              <a:rPr lang="en-US" sz="3600" b="1" i="1" dirty="0" err="1">
                <a:solidFill>
                  <a:srgbClr val="7030A0"/>
                </a:solidFill>
                <a:latin typeface="Times New Roman" panose="02020603050405020304" pitchFamily="18" charset="0"/>
                <a:ea typeface="Times New Roman" panose="02020603050405020304" pitchFamily="18" charset="0"/>
              </a:rPr>
              <a:t>Tại</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sao</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chúng</a:t>
            </a:r>
            <a:r>
              <a:rPr lang="en-US" sz="3600" b="1" i="1" dirty="0">
                <a:solidFill>
                  <a:srgbClr val="7030A0"/>
                </a:solidFill>
                <a:latin typeface="Times New Roman" panose="02020603050405020304" pitchFamily="18" charset="0"/>
                <a:ea typeface="Times New Roman" panose="02020603050405020304" pitchFamily="18" charset="0"/>
              </a:rPr>
              <a:t> ta </a:t>
            </a:r>
            <a:r>
              <a:rPr lang="en-US" sz="3600" b="1" i="1" dirty="0" err="1">
                <a:solidFill>
                  <a:srgbClr val="7030A0"/>
                </a:solidFill>
                <a:latin typeface="Times New Roman" panose="02020603050405020304" pitchFamily="18" charset="0"/>
                <a:ea typeface="Times New Roman" panose="02020603050405020304" pitchFamily="18" charset="0"/>
              </a:rPr>
              <a:t>có</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thể</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nghe</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được</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âm</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thanh</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và</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nhìn</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được</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hình</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dạng</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màu</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sắc</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của</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các</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sự</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vật</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hiện</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tượng</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xung</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quanh</a:t>
            </a:r>
            <a:r>
              <a:rPr lang="en-US" sz="3600" b="1" i="1" dirty="0">
                <a:solidFill>
                  <a:srgbClr val="7030A0"/>
                </a:solidFill>
                <a:latin typeface="Times New Roman" panose="02020603050405020304" pitchFamily="18" charset="0"/>
                <a:ea typeface="Times New Roman" panose="02020603050405020304" pitchFamily="18" charset="0"/>
              </a:rPr>
              <a:t>?</a:t>
            </a:r>
            <a:endParaRPr lang="en-US" sz="3600" b="1" dirty="0">
              <a:solidFill>
                <a:srgbClr val="7030A0"/>
              </a:solidFill>
            </a:endParaRPr>
          </a:p>
        </p:txBody>
      </p:sp>
    </p:spTree>
    <p:extLst>
      <p:ext uri="{BB962C8B-B14F-4D97-AF65-F5344CB8AC3E}">
        <p14:creationId xmlns:p14="http://schemas.microsoft.com/office/powerpoint/2010/main" val="23917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000" y="3153174"/>
            <a:ext cx="11320137" cy="2677656"/>
          </a:xfrm>
          <a:prstGeom prst="rect">
            <a:avLst/>
          </a:prstGeom>
          <a:solidFill>
            <a:schemeClr val="accent4">
              <a:lumMod val="40000"/>
              <a:lumOff val="60000"/>
            </a:schemeClr>
          </a:solidFill>
        </p:spPr>
        <p:txBody>
          <a:bodyPr wrap="square">
            <a:spAutoFit/>
          </a:bodyPr>
          <a:lstStyle/>
          <a:p>
            <a:pPr algn="just" defTabSz="914400">
              <a:spcBef>
                <a:spcPts val="360"/>
              </a:spcBef>
            </a:pPr>
            <a:r>
              <a:rPr lang="vi-VN" sz="2800" dirty="0">
                <a:solidFill>
                  <a:srgbClr val="000000"/>
                </a:solidFill>
                <a:latin typeface="Open Sans"/>
              </a:rPr>
              <a:t>- </a:t>
            </a:r>
            <a:r>
              <a:rPr lang="vi-VN" sz="2800" dirty="0">
                <a:solidFill>
                  <a:srgbClr val="FF0000"/>
                </a:solidFill>
                <a:latin typeface="Open Sans"/>
              </a:rPr>
              <a:t>Chúng ta có thể nhìn được hình dạng, màu sắc của các sự vật, hiện tượng xung quanh là nhờ cơ quan thị giác: </a:t>
            </a:r>
            <a:r>
              <a:rPr lang="vi-VN" sz="2800" dirty="0">
                <a:solidFill>
                  <a:srgbClr val="000000"/>
                </a:solidFill>
                <a:latin typeface="Open Sans"/>
              </a:rPr>
              <a:t>Ánh sáng từ sự vật, hiện tượng khúc xạ qua giác mạc và thể thủy tinh tới màng lưới, tác động lên tế bào thụ cảm thị giác, gây hưng phấn các tế bào này và truyền theo dây thần kinh thị giác tới não cho ta cảm nhận về hình ảnh của vật</a:t>
            </a:r>
            <a:r>
              <a:rPr lang="vi-VN" sz="2800" dirty="0" smtClean="0">
                <a:solidFill>
                  <a:srgbClr val="000000"/>
                </a:solidFill>
                <a:latin typeface="Open Sans"/>
              </a:rPr>
              <a:t>.</a:t>
            </a:r>
            <a:endParaRPr lang="en-US" sz="2800" b="1" dirty="0" smtClea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5000" y="281959"/>
            <a:ext cx="11320137" cy="2677656"/>
          </a:xfrm>
          <a:prstGeom prst="rect">
            <a:avLst/>
          </a:prstGeom>
          <a:solidFill>
            <a:schemeClr val="accent6">
              <a:lumMod val="40000"/>
              <a:lumOff val="60000"/>
            </a:schemeClr>
          </a:solidFill>
        </p:spPr>
        <p:txBody>
          <a:bodyPr wrap="square">
            <a:spAutoFit/>
          </a:bodyPr>
          <a:lstStyle/>
          <a:p>
            <a:pPr algn="just">
              <a:spcAft>
                <a:spcPts val="1000"/>
              </a:spcAft>
            </a:pPr>
            <a:r>
              <a:rPr lang="vi-VN" sz="2800" dirty="0">
                <a:solidFill>
                  <a:srgbClr val="000000"/>
                </a:solidFill>
                <a:latin typeface="Open Sans"/>
              </a:rPr>
              <a:t>- </a:t>
            </a:r>
            <a:r>
              <a:rPr lang="vi-VN" sz="2800" dirty="0">
                <a:solidFill>
                  <a:srgbClr val="FF0000"/>
                </a:solidFill>
                <a:latin typeface="Open Sans"/>
              </a:rPr>
              <a:t>Chúng ta có thể nghe được âm thanh là nhờ cơ quan thính giác: </a:t>
            </a:r>
            <a:r>
              <a:rPr lang="vi-VN" sz="2800" dirty="0">
                <a:solidFill>
                  <a:srgbClr val="000000"/>
                </a:solidFill>
                <a:latin typeface="Open Sans"/>
              </a:rPr>
              <a:t>Âm thanh được vành tai hứng, truyền qua ống tai làm rung màng nhĩ, gây tác động vào chuỗi xương tai làm rung các màng và dịch trong ốc tai. Những rung động này gây hưng phấn cơ quan thụ cảm, làm xuất hiện xung thần kinh đi theo dây thần kinh thính giác về não cho ta cảm nhận âm thanh</a:t>
            </a:r>
            <a:r>
              <a:rPr lang="vi-VN" sz="2800" dirty="0" smtClean="0">
                <a:solidFill>
                  <a:srgbClr val="000000"/>
                </a:solidFill>
                <a:latin typeface="Open Sans"/>
              </a:rPr>
              <a:t>.</a:t>
            </a:r>
            <a:endParaRPr lang="en-US" sz="28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00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7030A0"/>
                </a:solidFill>
                <a:ea typeface="Arial Regular" pitchFamily="34" charset="-122"/>
              </a:rPr>
              <a:t>Hình thành kiến thức</a:t>
            </a:r>
            <a:br>
              <a:rPr lang="en-US" sz="6000" dirty="0" smtClean="0">
                <a:solidFill>
                  <a:srgbClr val="7030A0"/>
                </a:solidFill>
                <a:ea typeface="Arial Regular" pitchFamily="34" charset="-122"/>
              </a:rPr>
            </a:br>
            <a:r>
              <a:rPr lang="en-US" sz="6000" b="0" dirty="0">
                <a:ea typeface="Arial Regular" pitchFamily="34" charset="-122"/>
              </a:rPr>
              <a:t/>
            </a:r>
            <a:br>
              <a:rPr lang="en-US" sz="6000" b="0" dirty="0">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37286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940BC6-9DA0-FB4D-8879-DC8B3958C07C}"/>
              </a:ext>
            </a:extLst>
          </p:cNvPr>
          <p:cNvSpPr>
            <a:spLocks noGrp="1"/>
          </p:cNvSpPr>
          <p:nvPr>
            <p:ph type="title"/>
          </p:nvPr>
        </p:nvSpPr>
        <p:spPr>
          <a:xfrm>
            <a:off x="2583543" y="754473"/>
            <a:ext cx="7013448" cy="700918"/>
          </a:xfrm>
          <a:prstGeom prst="rect">
            <a:avLst/>
          </a:prstGeom>
        </p:spPr>
        <p:txBody>
          <a:bodyPr/>
          <a:lstStyle/>
          <a:p>
            <a:pPr algn="ctr"/>
            <a:r>
              <a:rPr lang="en-US" sz="2800" b="1" dirty="0" err="1">
                <a:solidFill>
                  <a:srgbClr val="FF0000"/>
                </a:solidFill>
                <a:effectLst/>
                <a:latin typeface="Times New Roman" panose="02020603050405020304" pitchFamily="18" charset="0"/>
                <a:ea typeface="Times New Roman" panose="02020603050405020304" pitchFamily="18" charset="0"/>
              </a:rPr>
              <a:t>Nội</a:t>
            </a:r>
            <a:r>
              <a:rPr lang="en-US" sz="2800" b="1" dirty="0">
                <a:solidFill>
                  <a:srgbClr val="FF0000"/>
                </a:solidFill>
                <a:effectLst/>
                <a:latin typeface="Times New Roman" panose="02020603050405020304" pitchFamily="18" charset="0"/>
                <a:ea typeface="Times New Roman" panose="02020603050405020304" pitchFamily="18" charset="0"/>
              </a:rPr>
              <a:t> dung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ndParaRPr>
          </a:p>
        </p:txBody>
      </p:sp>
      <p:sp>
        <p:nvSpPr>
          <p:cNvPr id="8" name="TextBox 7">
            <a:extLst>
              <a:ext uri="{FF2B5EF4-FFF2-40B4-BE49-F238E27FC236}">
                <a16:creationId xmlns="" xmlns:a16="http://schemas.microsoft.com/office/drawing/2014/main" id="{8D15A38D-1FAC-188A-DAA6-C437421F7047}"/>
              </a:ext>
            </a:extLst>
          </p:cNvPr>
          <p:cNvSpPr txBox="1"/>
          <p:nvPr/>
        </p:nvSpPr>
        <p:spPr>
          <a:xfrm>
            <a:off x="2583541" y="1184026"/>
            <a:ext cx="9158515" cy="2318583"/>
          </a:xfrm>
          <a:prstGeom prst="rect">
            <a:avLst/>
          </a:prstGeom>
          <a:solidFill>
            <a:srgbClr val="00B050"/>
          </a:solidFill>
          <a:effectLst>
            <a:outerShdw blurRad="50800" dist="38100" dir="2700000" algn="tl" rotWithShape="0">
              <a:prstClr val="black">
                <a:alpha val="40000"/>
              </a:prstClr>
            </a:outerShdw>
          </a:effectLst>
        </p:spPr>
        <p:txBody>
          <a:bodyPr wrap="square">
            <a:spAutoFit/>
          </a:bodyPr>
          <a:lstStyle/>
          <a:p>
            <a:pPr algn="just">
              <a:spcAft>
                <a:spcPts val="1000"/>
              </a:spcAft>
            </a:pPr>
            <a:r>
              <a:rPr lang="en-US" sz="3200" b="1" i="1" dirty="0" smtClean="0">
                <a:solidFill>
                  <a:srgbClr val="FFFF00"/>
                </a:solidFill>
                <a:latin typeface="Times New Roman" panose="02020603050405020304" pitchFamily="18" charset="0"/>
                <a:ea typeface="Times New Roman" panose="02020603050405020304" pitchFamily="18" charset="0"/>
              </a:rPr>
              <a:t>TIẾT 21.         </a:t>
            </a:r>
            <a:r>
              <a:rPr lang="en-US" sz="3200" b="1" dirty="0" smtClean="0">
                <a:solidFill>
                  <a:schemeClr val="bg1"/>
                </a:solidFill>
                <a:latin typeface="Times New Roman" panose="02020603050405020304" pitchFamily="18" charset="0"/>
                <a:ea typeface="Times New Roman" panose="02020603050405020304" pitchFamily="18" charset="0"/>
              </a:rPr>
              <a:t>I/ HỆ THẦN KINH</a:t>
            </a:r>
          </a:p>
          <a:p>
            <a:pPr algn="just">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1</a:t>
            </a:r>
            <a:r>
              <a:rPr lang="en-US" sz="3200" b="1" dirty="0">
                <a:solidFill>
                  <a:srgbClr val="FDFBF6"/>
                </a:solidFill>
                <a:latin typeface="Times New Roman" panose="02020603050405020304" pitchFamily="18" charset="0"/>
                <a:ea typeface="Times New Roman" panose="02020603050405020304" pitchFamily="18" charset="0"/>
              </a:rPr>
              <a: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a:solidFill>
                  <a:srgbClr val="FDFBF6"/>
                </a:solidFill>
                <a:latin typeface="Times New Roman" panose="02020603050405020304" pitchFamily="18" charset="0"/>
                <a:ea typeface="Times New Roman" panose="02020603050405020304" pitchFamily="18" charset="0"/>
              </a:rPr>
              <a:t>C</a:t>
            </a:r>
            <a:r>
              <a:rPr lang="en-US" sz="3200" b="1" dirty="0" smtClean="0">
                <a:solidFill>
                  <a:srgbClr val="FDFBF6"/>
                </a:solidFill>
                <a:latin typeface="Times New Roman" panose="02020603050405020304" pitchFamily="18" charset="0"/>
                <a:ea typeface="Times New Roman" panose="02020603050405020304" pitchFamily="18" charset="0"/>
              </a:rPr>
              <a:t>ấu tạo và </a:t>
            </a:r>
            <a:r>
              <a:rPr lang="en-US" sz="3200" b="1" dirty="0">
                <a:solidFill>
                  <a:srgbClr val="FDFBF6"/>
                </a:solidFill>
                <a:latin typeface="Times New Roman" panose="02020603050405020304" pitchFamily="18" charset="0"/>
                <a:ea typeface="Times New Roman" panose="02020603050405020304" pitchFamily="18" charset="0"/>
              </a:rPr>
              <a:t>chức năng của hệ thần </a:t>
            </a:r>
            <a:r>
              <a:rPr lang="en-US" sz="3200" b="1" dirty="0" smtClean="0">
                <a:solidFill>
                  <a:srgbClr val="FDFBF6"/>
                </a:solidFill>
                <a:latin typeface="Times New Roman" panose="02020603050405020304" pitchFamily="18" charset="0"/>
                <a:ea typeface="Times New Roman" panose="02020603050405020304" pitchFamily="18" charset="0"/>
              </a:rPr>
              <a:t>kinh</a:t>
            </a:r>
          </a:p>
          <a:p>
            <a:pPr algn="just">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2</a:t>
            </a:r>
            <a:r>
              <a:rPr lang="en-US" sz="3200" b="1" dirty="0">
                <a:solidFill>
                  <a:srgbClr val="FDFBF6"/>
                </a:solidFill>
                <a:latin typeface="Times New Roman" panose="02020603050405020304" pitchFamily="18" charset="0"/>
                <a:ea typeface="Times New Roman" panose="02020603050405020304" pitchFamily="18" charset="0"/>
              </a:rPr>
              <a:t>/ Một số bệnh về hệ thần kinh và chất gây nghiện đối với hệ thần </a:t>
            </a:r>
            <a:r>
              <a:rPr lang="en-US" sz="3200" b="1" dirty="0" smtClean="0">
                <a:solidFill>
                  <a:srgbClr val="FDFBF6"/>
                </a:solidFill>
                <a:latin typeface="Times New Roman" panose="02020603050405020304" pitchFamily="18" charset="0"/>
                <a:ea typeface="Times New Roman" panose="02020603050405020304" pitchFamily="18" charset="0"/>
              </a:rPr>
              <a:t>kinh</a:t>
            </a:r>
            <a:endParaRPr lang="en-US" sz="3200" dirty="0">
              <a:solidFill>
                <a:srgbClr val="FDFBF6"/>
              </a:solidFill>
            </a:endParaRPr>
          </a:p>
        </p:txBody>
      </p:sp>
      <p:sp>
        <p:nvSpPr>
          <p:cNvPr id="6" name="TextBox 5">
            <a:extLst>
              <a:ext uri="{FF2B5EF4-FFF2-40B4-BE49-F238E27FC236}">
                <a16:creationId xmlns="" xmlns:a16="http://schemas.microsoft.com/office/drawing/2014/main" id="{4323A71A-2F3E-4027-F421-A1AC1E5C9E5A}"/>
              </a:ext>
            </a:extLst>
          </p:cNvPr>
          <p:cNvSpPr txBox="1"/>
          <p:nvPr/>
        </p:nvSpPr>
        <p:spPr>
          <a:xfrm>
            <a:off x="2583544" y="3701900"/>
            <a:ext cx="9158515" cy="1205458"/>
          </a:xfrm>
          <a:prstGeom prst="rect">
            <a:avLst/>
          </a:prstGeom>
          <a:solidFill>
            <a:srgbClr val="FF0000"/>
          </a:solidFill>
          <a:effectLst>
            <a:outerShdw blurRad="50800" dist="38100" dir="2700000" algn="tl" rotWithShape="0">
              <a:prstClr val="black">
                <a:alpha val="40000"/>
              </a:prstClr>
            </a:outerShdw>
          </a:effectLst>
        </p:spPr>
        <p:txBody>
          <a:bodyPr wrap="square">
            <a:spAutoFit/>
          </a:bodyPr>
          <a:lstStyle/>
          <a:p>
            <a:pPr algn="just">
              <a:spcAft>
                <a:spcPts val="1000"/>
              </a:spcAft>
            </a:pPr>
            <a:r>
              <a:rPr lang="en-US" sz="3200" b="1" i="1" dirty="0" smtClean="0">
                <a:solidFill>
                  <a:srgbClr val="FFFF00"/>
                </a:solidFill>
                <a:latin typeface="Times New Roman" panose="02020603050405020304" pitchFamily="18" charset="0"/>
                <a:ea typeface="Times New Roman" panose="02020603050405020304" pitchFamily="18" charset="0"/>
              </a:rPr>
              <a:t>TIÊT 22</a:t>
            </a:r>
            <a:r>
              <a:rPr lang="en-US" sz="3200" b="1" dirty="0" smtClean="0">
                <a:solidFill>
                  <a:srgbClr val="FFFF00"/>
                </a:solidFill>
                <a:latin typeface="Times New Roman" panose="02020603050405020304" pitchFamily="18" charset="0"/>
                <a:ea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II/ CÁC GIÁC QUAN</a:t>
            </a:r>
          </a:p>
          <a:p>
            <a:pPr algn="just">
              <a:spcAft>
                <a:spcPts val="1000"/>
              </a:spcAft>
            </a:pPr>
            <a:r>
              <a:rPr lang="en-US" sz="3200" b="1" dirty="0">
                <a:solidFill>
                  <a:srgbClr val="FDFBF6"/>
                </a:solidFill>
                <a:latin typeface="Times New Roman" panose="02020603050405020304" pitchFamily="18" charset="0"/>
                <a:ea typeface="Times New Roman" panose="02020603050405020304" pitchFamily="18" charset="0"/>
              </a:rPr>
              <a:t>1</a:t>
            </a:r>
            <a:r>
              <a:rPr lang="en-US" sz="3200" b="1" dirty="0" smtClean="0">
                <a:solidFill>
                  <a:srgbClr val="FDFBF6"/>
                </a:solidFill>
                <a:latin typeface="Times New Roman" panose="02020603050405020304" pitchFamily="18" charset="0"/>
                <a:ea typeface="Times New Roman" panose="02020603050405020304" pitchFamily="18" charset="0"/>
              </a:rPr>
              <a:t>/ Thị giác</a:t>
            </a:r>
          </a:p>
        </p:txBody>
      </p:sp>
      <p:sp>
        <p:nvSpPr>
          <p:cNvPr id="10" name="TextBox 9">
            <a:extLst>
              <a:ext uri="{FF2B5EF4-FFF2-40B4-BE49-F238E27FC236}">
                <a16:creationId xmlns="" xmlns:a16="http://schemas.microsoft.com/office/drawing/2014/main" id="{F0999FA1-B0A7-CA86-8469-84F132B23AC3}"/>
              </a:ext>
            </a:extLst>
          </p:cNvPr>
          <p:cNvSpPr txBox="1"/>
          <p:nvPr/>
        </p:nvSpPr>
        <p:spPr>
          <a:xfrm>
            <a:off x="2583545" y="5338015"/>
            <a:ext cx="9158513" cy="120545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just">
              <a:spcAft>
                <a:spcPts val="1000"/>
              </a:spcAft>
            </a:pPr>
            <a:r>
              <a:rPr lang="en-US" sz="3200" b="1" i="1" dirty="0" smtClean="0">
                <a:solidFill>
                  <a:srgbClr val="FFFF00"/>
                </a:solidFill>
                <a:latin typeface="Times New Roman" panose="02020603050405020304" pitchFamily="18" charset="0"/>
                <a:ea typeface="Times New Roman" panose="02020603050405020304" pitchFamily="18" charset="0"/>
              </a:rPr>
              <a:t>TIẾT 23. </a:t>
            </a:r>
          </a:p>
          <a:p>
            <a:pPr algn="just">
              <a:spcAft>
                <a:spcPts val="1000"/>
              </a:spcAft>
            </a:pPr>
            <a:r>
              <a:rPr lang="en-US" sz="3200" b="1" dirty="0" smtClean="0">
                <a:solidFill>
                  <a:srgbClr val="FDFAF6"/>
                </a:solidFill>
                <a:latin typeface="Times New Roman" panose="02020603050405020304" pitchFamily="18" charset="0"/>
                <a:ea typeface="Times New Roman" panose="02020603050405020304" pitchFamily="18" charset="0"/>
              </a:rPr>
              <a:t>2/ Thính giác</a:t>
            </a:r>
          </a:p>
        </p:txBody>
      </p:sp>
    </p:spTree>
    <p:extLst>
      <p:ext uri="{BB962C8B-B14F-4D97-AF65-F5344CB8AC3E}">
        <p14:creationId xmlns:p14="http://schemas.microsoft.com/office/powerpoint/2010/main" val="41763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1000"/>
                                        <p:tgtEl>
                                          <p:spTgt spid="6">
                                            <p:txEl>
                                              <p:pRg st="1" end="1"/>
                                            </p:txEl>
                                          </p:spTgt>
                                        </p:tgtEl>
                                      </p:cBhvr>
                                    </p:animEffect>
                                    <p:anim calcmode="lin" valueType="num">
                                      <p:cBhvr>
                                        <p:cTn id="3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1000"/>
                                        <p:tgtEl>
                                          <p:spTgt spid="10">
                                            <p:txEl>
                                              <p:pRg st="0" end="0"/>
                                            </p:txEl>
                                          </p:spTgt>
                                        </p:tgtEl>
                                      </p:cBhvr>
                                    </p:animEffect>
                                    <p:anim calcmode="lin" valueType="num">
                                      <p:cBhvr>
                                        <p:cTn id="4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1000"/>
                                        <p:tgtEl>
                                          <p:spTgt spid="10">
                                            <p:txEl>
                                              <p:pRg st="1" end="1"/>
                                            </p:txEl>
                                          </p:spTgt>
                                        </p:tgtEl>
                                      </p:cBhvr>
                                    </p:animEffect>
                                    <p:anim calcmode="lin" valueType="num">
                                      <p:cBhvr>
                                        <p:cTn id="4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002" y="1820531"/>
            <a:ext cx="3078813" cy="4031873"/>
          </a:xfrm>
          <a:prstGeom prst="rect">
            <a:avLst/>
          </a:prstGeom>
        </p:spPr>
        <p:txBody>
          <a:bodyPr wrap="square">
            <a:spAutoFit/>
          </a:bodyPr>
          <a:lstStyle/>
          <a:p>
            <a:pPr lvl="0" algn="just" defTabSz="914400">
              <a:spcBef>
                <a:spcPts val="360"/>
              </a:spcBef>
            </a:pPr>
            <a:r>
              <a:rPr lang="en-US" sz="3200" b="1" i="1" dirty="0">
                <a:solidFill>
                  <a:srgbClr val="0070C0"/>
                </a:solidFill>
                <a:latin typeface="Times New Roman" panose="02020603050405020304" pitchFamily="18" charset="0"/>
                <a:ea typeface="Times New Roman" panose="02020603050405020304" pitchFamily="18" charset="0"/>
              </a:rPr>
              <a:t>Quan sát hình 37.3, 37.4, 37.5 Đ</a:t>
            </a:r>
            <a:r>
              <a:rPr lang="en-US" sz="3200" b="1" i="1" dirty="0" smtClean="0">
                <a:solidFill>
                  <a:srgbClr val="0070C0"/>
                </a:solidFill>
                <a:latin typeface="Times New Roman" panose="02020603050405020304" pitchFamily="18" charset="0"/>
                <a:ea typeface="Times New Roman" panose="02020603050405020304" pitchFamily="18" charset="0"/>
              </a:rPr>
              <a:t>ọc </a:t>
            </a:r>
            <a:r>
              <a:rPr lang="en-US" sz="3200" b="1" i="1" dirty="0">
                <a:solidFill>
                  <a:srgbClr val="0070C0"/>
                </a:solidFill>
                <a:latin typeface="Times New Roman" panose="02020603050405020304" pitchFamily="18" charset="0"/>
                <a:ea typeface="Times New Roman" panose="02020603050405020304" pitchFamily="18" charset="0"/>
              </a:rPr>
              <a:t>thông tin </a:t>
            </a:r>
            <a:r>
              <a:rPr lang="en-US" sz="3200" b="1" i="1" dirty="0" smtClean="0">
                <a:solidFill>
                  <a:srgbClr val="0070C0"/>
                </a:solidFill>
                <a:latin typeface="Times New Roman" panose="02020603050405020304" pitchFamily="18" charset="0"/>
                <a:ea typeface="Times New Roman" panose="02020603050405020304" pitchFamily="18" charset="0"/>
              </a:rPr>
              <a:t>SGK/153-&gt;155 </a:t>
            </a:r>
            <a:r>
              <a:rPr lang="nl-NL" sz="3200" b="1" i="1" dirty="0" smtClean="0">
                <a:solidFill>
                  <a:srgbClr val="0070C0"/>
                </a:solidFill>
                <a:latin typeface="Times New Roman" panose="02020603050405020304" pitchFamily="18" charset="0"/>
                <a:ea typeface="Times New Roman" panose="02020603050405020304" pitchFamily="18" charset="0"/>
              </a:rPr>
              <a:t>Thảo </a:t>
            </a:r>
            <a:r>
              <a:rPr lang="nl-NL" sz="3200" b="1" i="1" dirty="0">
                <a:solidFill>
                  <a:srgbClr val="0070C0"/>
                </a:solidFill>
                <a:latin typeface="Times New Roman" panose="02020603050405020304" pitchFamily="18" charset="0"/>
                <a:ea typeface="Times New Roman" panose="02020603050405020304" pitchFamily="18" charset="0"/>
              </a:rPr>
              <a:t>luận </a:t>
            </a:r>
            <a:r>
              <a:rPr lang="nl-NL" sz="3200" b="1" i="1" dirty="0" smtClean="0">
                <a:solidFill>
                  <a:srgbClr val="0070C0"/>
                </a:solidFill>
                <a:latin typeface="Times New Roman" panose="02020603050405020304" pitchFamily="18" charset="0"/>
                <a:ea typeface="Times New Roman" panose="02020603050405020304" pitchFamily="18" charset="0"/>
              </a:rPr>
              <a:t>nhóm (5 phút) , hoàn </a:t>
            </a:r>
            <a:r>
              <a:rPr lang="nl-NL" sz="3200" b="1" i="1" dirty="0">
                <a:solidFill>
                  <a:srgbClr val="0070C0"/>
                </a:solidFill>
                <a:latin typeface="Times New Roman" panose="02020603050405020304" pitchFamily="18" charset="0"/>
                <a:ea typeface="Times New Roman" panose="02020603050405020304" pitchFamily="18" charset="0"/>
              </a:rPr>
              <a:t>thành </a:t>
            </a:r>
            <a:r>
              <a:rPr lang="nl-NL" sz="3200" b="1" i="1" dirty="0" smtClean="0">
                <a:solidFill>
                  <a:srgbClr val="0070C0"/>
                </a:solidFill>
                <a:latin typeface="Times New Roman" panose="02020603050405020304" pitchFamily="18" charset="0"/>
                <a:ea typeface="Times New Roman" panose="02020603050405020304" pitchFamily="18" charset="0"/>
              </a:rPr>
              <a:t>PHIẾU HỌC TẬP SỐ 1</a:t>
            </a:r>
            <a:endParaRPr lang="en-US" sz="3200" b="1" i="1" dirty="0">
              <a:solidFill>
                <a:srgbClr val="0070C0"/>
              </a:solidFill>
              <a:latin typeface="Sabon Next LT"/>
            </a:endParaRPr>
          </a:p>
        </p:txBody>
      </p:sp>
      <p:sp>
        <p:nvSpPr>
          <p:cNvPr id="4" name="Rectangle 3"/>
          <p:cNvSpPr/>
          <p:nvPr/>
        </p:nvSpPr>
        <p:spPr>
          <a:xfrm>
            <a:off x="339467" y="0"/>
            <a:ext cx="11769969" cy="1826141"/>
          </a:xfrm>
          <a:prstGeom prst="rect">
            <a:avLst/>
          </a:prstGeom>
        </p:spPr>
        <p:txBody>
          <a:bodyPr wrap="square">
            <a:spAutoFit/>
          </a:bodyPr>
          <a:lstStyle/>
          <a:p>
            <a:pPr algn="ctr">
              <a:spcAft>
                <a:spcPts val="1000"/>
              </a:spcAft>
            </a:pPr>
            <a:r>
              <a:rPr lang="en-US" sz="3200" b="1" dirty="0">
                <a:solidFill>
                  <a:prstClr val="black"/>
                </a:solidFill>
                <a:latin typeface="Times New Roman" panose="02020603050405020304" pitchFamily="18" charset="0"/>
                <a:ea typeface="Times New Roman" panose="02020603050405020304" pitchFamily="18" charset="0"/>
              </a:rPr>
              <a:t>TIẾT </a:t>
            </a:r>
            <a:r>
              <a:rPr lang="en-US" sz="3200" b="1" dirty="0" smtClean="0">
                <a:solidFill>
                  <a:prstClr val="black"/>
                </a:solidFill>
                <a:latin typeface="Times New Roman" panose="02020603050405020304" pitchFamily="18" charset="0"/>
                <a:ea typeface="Times New Roman" panose="02020603050405020304" pitchFamily="18" charset="0"/>
              </a:rPr>
              <a:t>22        </a:t>
            </a:r>
          </a:p>
          <a:p>
            <a:pPr algn="just">
              <a:spcAft>
                <a:spcPts val="1000"/>
              </a:spcAft>
            </a:pPr>
            <a:r>
              <a:rPr lang="en-US" sz="3200" b="1" dirty="0" smtClean="0">
                <a:solidFill>
                  <a:srgbClr val="FF0000"/>
                </a:solidFill>
                <a:latin typeface="Times New Roman" panose="02020603050405020304" pitchFamily="18" charset="0"/>
                <a:ea typeface="Times New Roman" panose="02020603050405020304" pitchFamily="18" charset="0"/>
              </a:rPr>
              <a:t>II/ CÁC GIÁC QUAN</a:t>
            </a:r>
          </a:p>
          <a:p>
            <a:pPr algn="just">
              <a:spcAft>
                <a:spcPts val="1000"/>
              </a:spcAft>
            </a:pPr>
            <a:r>
              <a:rPr lang="en-US" sz="3200" b="1" dirty="0" smtClean="0">
                <a:solidFill>
                  <a:srgbClr val="FF0000"/>
                </a:solidFill>
                <a:latin typeface="Times New Roman" panose="02020603050405020304" pitchFamily="18" charset="0"/>
                <a:ea typeface="Times New Roman" panose="02020603050405020304" pitchFamily="18" charset="0"/>
              </a:rPr>
              <a:t>1/ Thị giác</a:t>
            </a:r>
            <a:endParaRPr lang="en-US" sz="3200" b="1" dirty="0">
              <a:solidFill>
                <a:srgbClr val="FF0000"/>
              </a:solidFill>
              <a:latin typeface="Times New Roman" panose="02020603050405020304" pitchFamily="18" charset="0"/>
              <a:ea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046" y="1269021"/>
            <a:ext cx="4091354" cy="256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492" y="1236781"/>
            <a:ext cx="3516923" cy="2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4972" y="3974856"/>
            <a:ext cx="4056551" cy="277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88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1000"/>
                                        <p:tgtEl>
                                          <p:spTgt spid="1027"/>
                                        </p:tgtEl>
                                      </p:cBhvr>
                                    </p:animEffect>
                                    <p:anim calcmode="lin" valueType="num">
                                      <p:cBhvr>
                                        <p:cTn id="36" dur="1000" fill="hold"/>
                                        <p:tgtEl>
                                          <p:spTgt spid="1027"/>
                                        </p:tgtEl>
                                        <p:attrNameLst>
                                          <p:attrName>ppt_x</p:attrName>
                                        </p:attrNameLst>
                                      </p:cBhvr>
                                      <p:tavLst>
                                        <p:tav tm="0">
                                          <p:val>
                                            <p:strVal val="#ppt_x"/>
                                          </p:val>
                                        </p:tav>
                                        <p:tav tm="100000">
                                          <p:val>
                                            <p:strVal val="#ppt_x"/>
                                          </p:val>
                                        </p:tav>
                                      </p:tavLst>
                                    </p:anim>
                                    <p:anim calcmode="lin" valueType="num">
                                      <p:cBhvr>
                                        <p:cTn id="37"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1000"/>
                                        <p:tgtEl>
                                          <p:spTgt spid="1028"/>
                                        </p:tgtEl>
                                      </p:cBhvr>
                                    </p:animEffect>
                                    <p:anim calcmode="lin" valueType="num">
                                      <p:cBhvr>
                                        <p:cTn id="43" dur="1000" fill="hold"/>
                                        <p:tgtEl>
                                          <p:spTgt spid="1028"/>
                                        </p:tgtEl>
                                        <p:attrNameLst>
                                          <p:attrName>ppt_x</p:attrName>
                                        </p:attrNameLst>
                                      </p:cBhvr>
                                      <p:tavLst>
                                        <p:tav tm="0">
                                          <p:val>
                                            <p:strVal val="#ppt_x"/>
                                          </p:val>
                                        </p:tav>
                                        <p:tav tm="100000">
                                          <p:val>
                                            <p:strVal val="#ppt_x"/>
                                          </p:val>
                                        </p:tav>
                                      </p:tavLst>
                                    </p:anim>
                                    <p:anim calcmode="lin" valueType="num">
                                      <p:cBhvr>
                                        <p:cTn id="4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48" y="906216"/>
            <a:ext cx="5507667" cy="2357568"/>
          </a:xfrm>
          <a:prstGeom prst="rect">
            <a:avLst/>
          </a:prstGeom>
        </p:spPr>
        <p:txBody>
          <a:bodyPr wrap="square">
            <a:spAutoFit/>
          </a:bodyPr>
          <a:lstStyle/>
          <a:p>
            <a:pPr lvl="0" algn="just">
              <a:lnSpc>
                <a:spcPct val="115000"/>
              </a:lnSpc>
            </a:pPr>
            <a:r>
              <a:rPr lang="nl-NL" sz="3200" b="1" dirty="0" smtClean="0">
                <a:solidFill>
                  <a:srgbClr val="FF0000"/>
                </a:solidFill>
                <a:latin typeface="Times New Roman" panose="02020603050405020304" pitchFamily="18" charset="0"/>
                <a:ea typeface="Times New Roman" panose="02020603050405020304" pitchFamily="18" charset="0"/>
              </a:rPr>
              <a:t>*</a:t>
            </a:r>
            <a:r>
              <a:rPr lang="nl-NL" sz="3200" b="1" i="1" dirty="0" smtClean="0">
                <a:solidFill>
                  <a:srgbClr val="FF0000"/>
                </a:solidFill>
                <a:latin typeface="Times New Roman" panose="02020603050405020304" pitchFamily="18" charset="0"/>
                <a:ea typeface="Times New Roman" panose="02020603050405020304" pitchFamily="18" charset="0"/>
              </a:rPr>
              <a:t>NHÓM 1 VÀ 3: </a:t>
            </a:r>
            <a:r>
              <a:rPr lang="nl-NL" sz="3200" b="1" i="1" dirty="0" smtClean="0">
                <a:solidFill>
                  <a:srgbClr val="7030A0"/>
                </a:solidFill>
                <a:latin typeface="Times New Roman" panose="02020603050405020304" pitchFamily="18" charset="0"/>
                <a:ea typeface="Times New Roman" panose="02020603050405020304" pitchFamily="18" charset="0"/>
              </a:rPr>
              <a:t>Tìm </a:t>
            </a:r>
            <a:r>
              <a:rPr lang="nl-NL" sz="3200" b="1" i="1" dirty="0">
                <a:solidFill>
                  <a:srgbClr val="7030A0"/>
                </a:solidFill>
                <a:latin typeface="Times New Roman" panose="02020603050405020304" pitchFamily="18" charset="0"/>
                <a:ea typeface="Times New Roman" panose="02020603050405020304" pitchFamily="18" charset="0"/>
              </a:rPr>
              <a:t>hiểu cấu tạo chức năng của cơ quan thị giác và quá trình thu nhận ánh sáng</a:t>
            </a:r>
            <a:r>
              <a:rPr lang="nl-NL" sz="3200" b="1" i="1" dirty="0" smtClean="0">
                <a:solidFill>
                  <a:srgbClr val="7030A0"/>
                </a:solidFill>
                <a:latin typeface="Times New Roman" panose="02020603050405020304" pitchFamily="18" charset="0"/>
                <a:ea typeface="Times New Roman" panose="02020603050405020304" pitchFamily="18" charset="0"/>
              </a:rPr>
              <a:t>.</a:t>
            </a:r>
            <a:endParaRPr lang="en-US" sz="3200" b="1" dirty="0">
              <a:solidFill>
                <a:srgbClr val="7030A0"/>
              </a:solidFill>
              <a:latin typeface="Times New Roman" panose="02020603050405020304" pitchFamily="18" charset="0"/>
              <a:ea typeface="Times New Roman" panose="02020603050405020304" pitchFamily="18" charset="0"/>
            </a:endParaRPr>
          </a:p>
        </p:txBody>
      </p:sp>
      <p:sp>
        <p:nvSpPr>
          <p:cNvPr id="4" name="Rectangle 3"/>
          <p:cNvSpPr/>
          <p:nvPr/>
        </p:nvSpPr>
        <p:spPr>
          <a:xfrm>
            <a:off x="422032" y="107027"/>
            <a:ext cx="6342183" cy="587853"/>
          </a:xfrm>
          <a:prstGeom prst="rect">
            <a:avLst/>
          </a:prstGeom>
        </p:spPr>
        <p:txBody>
          <a:bodyPr wrap="square">
            <a:spAutoFit/>
          </a:bodyPr>
          <a:lstStyle/>
          <a:p>
            <a:pPr lvl="0" algn="just">
              <a:lnSpc>
                <a:spcPct val="115000"/>
              </a:lnSpc>
            </a:pPr>
            <a:r>
              <a:rPr lang="nl-NL" sz="2800" b="1" i="1" dirty="0" smtClean="0">
                <a:solidFill>
                  <a:srgbClr val="FF0000"/>
                </a:solidFill>
                <a:latin typeface="Times New Roman" panose="02020603050405020304" pitchFamily="18" charset="0"/>
                <a:ea typeface="Times New Roman" panose="02020603050405020304" pitchFamily="18" charset="0"/>
              </a:rPr>
              <a:t>PHÂN CÔNG NHIỆM VỤ:</a:t>
            </a:r>
            <a:endParaRPr lang="nl-NL" sz="2800" b="1" i="1" dirty="0">
              <a:solidFill>
                <a:srgbClr val="FF00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494548" y="3674092"/>
            <a:ext cx="5296652" cy="1224951"/>
          </a:xfrm>
          <a:prstGeom prst="rect">
            <a:avLst/>
          </a:prstGeom>
          <a:noFill/>
        </p:spPr>
        <p:txBody>
          <a:bodyPr wrap="square" rtlCol="0">
            <a:spAutoFit/>
          </a:bodyPr>
          <a:lstStyle/>
          <a:p>
            <a:pPr lvl="0" algn="just">
              <a:lnSpc>
                <a:spcPct val="115000"/>
              </a:lnSpc>
            </a:pPr>
            <a:r>
              <a:rPr lang="nl-NL" sz="3200" b="1" i="1" dirty="0" smtClean="0">
                <a:solidFill>
                  <a:srgbClr val="FF0000"/>
                </a:solidFill>
                <a:latin typeface="Times New Roman" panose="02020603050405020304" pitchFamily="18" charset="0"/>
                <a:ea typeface="Times New Roman" panose="02020603050405020304" pitchFamily="18" charset="0"/>
              </a:rPr>
              <a:t>*NHÓM 2, 4:</a:t>
            </a:r>
            <a:r>
              <a:rPr lang="nl-NL" sz="3200" b="1" i="1" dirty="0">
                <a:solidFill>
                  <a:srgbClr val="7030A0"/>
                </a:solidFill>
                <a:latin typeface="Times New Roman" panose="02020603050405020304" pitchFamily="18" charset="0"/>
                <a:ea typeface="Times New Roman" panose="02020603050405020304" pitchFamily="18" charset="0"/>
              </a:rPr>
              <a:t> Tìm </a:t>
            </a:r>
            <a:r>
              <a:rPr lang="nl-NL" sz="3200" b="1" i="1" dirty="0" smtClean="0">
                <a:solidFill>
                  <a:srgbClr val="7030A0"/>
                </a:solidFill>
                <a:latin typeface="Times New Roman" panose="02020603050405020304" pitchFamily="18" charset="0"/>
                <a:ea typeface="Times New Roman" panose="02020603050405020304" pitchFamily="18" charset="0"/>
              </a:rPr>
              <a:t>hiểu một số </a:t>
            </a:r>
            <a:r>
              <a:rPr lang="nl-NL" sz="3200" b="1" i="1" dirty="0">
                <a:solidFill>
                  <a:srgbClr val="7030A0"/>
                </a:solidFill>
                <a:latin typeface="Times New Roman" panose="02020603050405020304" pitchFamily="18" charset="0"/>
                <a:ea typeface="Times New Roman" panose="02020603050405020304" pitchFamily="18" charset="0"/>
              </a:rPr>
              <a:t>bệnh, tật về thị </a:t>
            </a:r>
            <a:r>
              <a:rPr lang="nl-NL" sz="3200" b="1" i="1" dirty="0" smtClean="0">
                <a:solidFill>
                  <a:srgbClr val="7030A0"/>
                </a:solidFill>
                <a:latin typeface="Times New Roman" panose="02020603050405020304" pitchFamily="18" charset="0"/>
                <a:ea typeface="Times New Roman" panose="02020603050405020304" pitchFamily="18" charset="0"/>
              </a:rPr>
              <a:t>giác.</a:t>
            </a:r>
            <a:endParaRPr lang="en-US" sz="3200" b="1" dirty="0">
              <a:solidFill>
                <a:srgbClr val="7030A0"/>
              </a:solidFill>
              <a:latin typeface="Times New Roman" panose="02020603050405020304" pitchFamily="18" charset="0"/>
              <a:ea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846" y="272001"/>
            <a:ext cx="5545016" cy="520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eometric-Color-Block_Win32_jx_v9.potx" id="{B1D493D9-AF74-4AD6-8F0C-5B1308D7041B}" vid="{1AA99070-5A1F-42D2-9F5B-E7354C964689}"/>
    </a:ext>
  </a:extLst>
</a:theme>
</file>

<file path=ppt/theme/theme4.xml><?xml version="1.0" encoding="utf-8"?>
<a:theme xmlns:a="http://schemas.openxmlformats.org/drawingml/2006/main" name="3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eometric-Color-Block_Win32_jx_v9.potx" id="{B1D493D9-AF74-4AD6-8F0C-5B1308D7041B}" vid="{1AA99070-5A1F-42D2-9F5B-E7354C964689}"/>
    </a:ext>
  </a:extLst>
</a:theme>
</file>

<file path=ppt/theme/theme5.xml><?xml version="1.0" encoding="utf-8"?>
<a:theme xmlns:a="http://schemas.openxmlformats.org/drawingml/2006/main" name="4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eometric-Color-Block_Win32_jx_v9.potx" id="{B1D493D9-AF74-4AD6-8F0C-5B1308D7041B}" vid="{1AA99070-5A1F-42D2-9F5B-E7354C964689}"/>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{DA22E402-DFEE-497A-8B39-8C9891E5ACB7}tf78438558_win32</Template>
  <TotalTime>1762</TotalTime>
  <Words>1045</Words>
  <Application>Microsoft Office PowerPoint</Application>
  <PresentationFormat>Custom</PresentationFormat>
  <Paragraphs>109</Paragraphs>
  <Slides>24</Slides>
  <Notes>1</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Office Theme</vt:lpstr>
      <vt:lpstr>1_Office Theme</vt:lpstr>
      <vt:lpstr>2_Office Theme</vt:lpstr>
      <vt:lpstr>3_Office Theme</vt:lpstr>
      <vt:lpstr>4_Office Theme</vt:lpstr>
      <vt:lpstr>5_Office Theme</vt:lpstr>
      <vt:lpstr>CHÀO CÁC EM  ĐẾN VỚI TIẾT HỌC HÔM NAY !</vt:lpstr>
      <vt:lpstr>Bài 37  (3 Tiết)  HỆ THẦN KINH   VÀ CÁC GIÁC QUAN Ở NGƯỜI</vt:lpstr>
      <vt:lpstr>Khởi  động  </vt:lpstr>
      <vt:lpstr>PowerPoint Presentation</vt:lpstr>
      <vt:lpstr>PowerPoint Presentation</vt:lpstr>
      <vt:lpstr>Hình thành kiến thức  </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 </vt:lpstr>
      <vt:lpstr>VẬN DỤNG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subject/>
  <dc:creator>Thien Thanh Bui</dc:creator>
  <cp:lastModifiedBy>dragon</cp:lastModifiedBy>
  <cp:revision>129</cp:revision>
  <dcterms:created xsi:type="dcterms:W3CDTF">2023-07-20T01:42:56Z</dcterms:created>
  <dcterms:modified xsi:type="dcterms:W3CDTF">2024-12-07T14:21:10Z</dcterms:modified>
</cp:coreProperties>
</file>