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80" r:id="rId2"/>
    <p:sldMasterId id="2147483693" r:id="rId3"/>
    <p:sldMasterId id="2147483713" r:id="rId4"/>
    <p:sldMasterId id="2147483726" r:id="rId5"/>
  </p:sldMasterIdLst>
  <p:notesMasterIdLst>
    <p:notesMasterId r:id="rId31"/>
  </p:notesMasterIdLst>
  <p:sldIdLst>
    <p:sldId id="281" r:id="rId6"/>
    <p:sldId id="345" r:id="rId7"/>
    <p:sldId id="346" r:id="rId8"/>
    <p:sldId id="362" r:id="rId9"/>
    <p:sldId id="371" r:id="rId10"/>
    <p:sldId id="347" r:id="rId11"/>
    <p:sldId id="348" r:id="rId12"/>
    <p:sldId id="350" r:id="rId13"/>
    <p:sldId id="351" r:id="rId14"/>
    <p:sldId id="353" r:id="rId15"/>
    <p:sldId id="366" r:id="rId16"/>
    <p:sldId id="367" r:id="rId17"/>
    <p:sldId id="368" r:id="rId18"/>
    <p:sldId id="369" r:id="rId19"/>
    <p:sldId id="359" r:id="rId20"/>
    <p:sldId id="374" r:id="rId21"/>
    <p:sldId id="363" r:id="rId22"/>
    <p:sldId id="375" r:id="rId23"/>
    <p:sldId id="360" r:id="rId24"/>
    <p:sldId id="300" r:id="rId25"/>
    <p:sldId id="301" r:id="rId26"/>
    <p:sldId id="361" r:id="rId27"/>
    <p:sldId id="372" r:id="rId28"/>
    <p:sldId id="373" r:id="rId29"/>
    <p:sldId id="344" r:id="rId3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C8F"/>
    <a:srgbClr val="DF8C8C"/>
    <a:srgbClr val="202C8F"/>
    <a:srgbClr val="FDFBF6"/>
    <a:srgbClr val="AAC4E9"/>
    <a:srgbClr val="F5CDCE"/>
    <a:srgbClr val="D4D593"/>
    <a:srgbClr val="E6F0FE"/>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790" autoAdjust="0"/>
  </p:normalViewPr>
  <p:slideViewPr>
    <p:cSldViewPr snapToGrid="0" snapToObjects="1">
      <p:cViewPr>
        <p:scale>
          <a:sx n="90" d="100"/>
          <a:sy n="90" d="100"/>
        </p:scale>
        <p:origin x="18" y="486"/>
      </p:cViewPr>
      <p:guideLst>
        <p:guide orient="horz" pos="2616"/>
        <p:guide orient="horz" pos="3264"/>
        <p:guide orient="horz" pos="2136"/>
        <p:guide orient="horz" pos="4008"/>
        <p:guide orient="horz" pos="1152"/>
        <p:guide orient="horz" pos="2352"/>
        <p:guide orient="horz" pos="1512"/>
        <p:guide orient="horz" pos="2448"/>
        <p:guide orient="horz" pos="960"/>
        <p:guide/>
        <p:guide pos="456"/>
        <p:guide pos="6912"/>
        <p:guide pos="7680"/>
        <p:guide pos="6696"/>
        <p:guide pos="1008"/>
        <p:guide pos="1584"/>
        <p:guide pos="2136"/>
        <p:guide pos="2760"/>
        <p:guide pos="3288"/>
        <p:guide pos="4032"/>
        <p:guide pos="4392"/>
        <p:guide pos="4944"/>
        <p:guide pos="5544"/>
        <p:guide pos="6072"/>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40"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a:extLst>
              <a:ext uri="{FF2B5EF4-FFF2-40B4-BE49-F238E27FC236}">
                <a16:creationId xmlns:a16="http://schemas.microsoft.com/office/drawing/2014/main" xmlns="" id="{B726FDCA-72DA-DEC5-2E95-9DBEFD2344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a:extLst>
              <a:ext uri="{FF2B5EF4-FFF2-40B4-BE49-F238E27FC236}">
                <a16:creationId xmlns:a16="http://schemas.microsoft.com/office/drawing/2014/main" xmlns="" id="{6D999154-1941-098B-BDDE-1845BF80BC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7348" name="灯片编号占位符 3">
            <a:extLst>
              <a:ext uri="{FF2B5EF4-FFF2-40B4-BE49-F238E27FC236}">
                <a16:creationId xmlns:a16="http://schemas.microsoft.com/office/drawing/2014/main" xmlns="" id="{D46C3CC9-4827-D806-2D2D-4FFA432BD3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E4E394-20E3-4A17-9BD3-5A36F15744BF}" type="slidenum">
              <a:rPr lang="zh-CN" altLang="en-US" smtClean="0"/>
              <a:pPr/>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xmlns=""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xmlns="" id="{E66FD7FF-2869-7902-36B2-2B229AB9AB19}"/>
              </a:ext>
            </a:extLst>
          </p:cNvPr>
          <p:cNvSpPr/>
          <p:nvPr userDrawn="1"/>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xmlns="" id="{B1457C88-4472-81CF-02AF-4421E0A3084B}"/>
              </a:ext>
            </a:extLst>
          </p:cNvPr>
          <p:cNvSpPr/>
          <p:nvPr userDrawn="1"/>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r>
              <a:rPr lang="en-US" dirty="0"/>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xmlns=""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xmlns=""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xmlns=""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xmlns=""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xmlns="" id="{70F595E1-C910-3710-90E9-AF5FFCE05861}"/>
              </a:ext>
            </a:extLst>
          </p:cNvPr>
          <p:cNvSpPr/>
          <p:nvPr userDrawn="1"/>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xmlns=""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xmlns="" id="{AA39EF58-54F1-4AC9-1D83-2E7DEEAAEA6A}"/>
              </a:ext>
            </a:extLst>
          </p:cNvPr>
          <p:cNvSpPr>
            <a:spLocks/>
          </p:cNvSpPr>
          <p:nvPr userDrawn="1"/>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xmlns="" id="{0C320934-59CC-4123-C7C1-FEEE89F3045F}"/>
              </a:ext>
            </a:extLst>
          </p:cNvPr>
          <p:cNvSpPr>
            <a:spLocks/>
          </p:cNvSpPr>
          <p:nvPr userDrawn="1"/>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 name="Title 1">
            <a:extLst>
              <a:ext uri="{FF2B5EF4-FFF2-40B4-BE49-F238E27FC236}">
                <a16:creationId xmlns:a16="http://schemas.microsoft.com/office/drawing/2014/main" xmlns="" id="{6D81E6F9-B513-FEFE-5A90-230DD40DE6A7}"/>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55285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a16="http://schemas.microsoft.com/office/drawing/2014/main" xmlns="" id="{89E4C556-486A-A14C-B3FD-116702D7003B}"/>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58665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xmlns=""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xmlns=""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xmlns=""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xmlns=""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xmlns=""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xmlns=""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xmlns=""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xmlns=""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xmlns=""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xmlns=""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xmlns=""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xmlns=""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a16="http://schemas.microsoft.com/office/drawing/2014/main" xmlns="" id="{C01DD1E3-BE7F-143E-0235-2156E4E39B00}"/>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900709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950ED98-B5D1-206C-403F-FA954F9D2CFF}"/>
              </a:ext>
            </a:extLst>
          </p:cNvPr>
          <p:cNvSpPr/>
          <p:nvPr userDrawn="1"/>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xmlns=""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xmlns=""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xmlns=""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xmlns=""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xmlns=""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xmlns=""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a16="http://schemas.microsoft.com/office/drawing/2014/main" xmlns="" id="{812E08D1-C5A2-F7C6-CB0D-08F8A87F128D}"/>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872516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E2DECB02-D9CE-E57A-0604-BFF41EC38AFA}"/>
              </a:ext>
            </a:extLst>
          </p:cNvPr>
          <p:cNvSpPr/>
          <p:nvPr userDrawn="1"/>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xmlns=""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xmlns="" id="{FF3F3353-78A1-F584-81A6-9513382DF18F}"/>
              </a:ext>
            </a:extLst>
          </p:cNvPr>
          <p:cNvSpPr/>
          <p:nvPr userDrawn="1"/>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a16="http://schemas.microsoft.com/office/drawing/2014/main" xmlns="" id="{790E862E-398F-571C-EC2C-3D17164DE059}"/>
              </a:ext>
            </a:extLst>
          </p:cNvPr>
          <p:cNvSpPr/>
          <p:nvPr userDrawn="1"/>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xmlns=""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xmlns=""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xmlns=""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xmlns=""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xmlns=""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xmlns=""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xmlns=""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xmlns=""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xmlns=""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xmlns=""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xmlns="" id="{E6BE61D7-B0A3-902B-4F58-727982880EF5}"/>
              </a:ext>
            </a:extLst>
          </p:cNvPr>
          <p:cNvCxnSpPr>
            <a:cxnSpLocks/>
          </p:cNvCxnSpPr>
          <p:nvPr userDrawn="1"/>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xmlns="" id="{A51A1F68-9002-3791-2DD4-424EE6912D7B}"/>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8503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a16="http://schemas.microsoft.com/office/drawing/2014/main" xmlns="" id="{6B492F71-A3F0-5516-6E41-37AD21389616}"/>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268954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a16="http://schemas.microsoft.com/office/drawing/2014/main" xmlns=""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xmlns=""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xmlns=""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xmlns=""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xmlns=""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xmlns="" id="{D64FAEF5-25C2-0A7A-D2B8-3E4785F1E4BC}"/>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48485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AEF1F750-031C-BDB7-BD7B-9CBE17406FDB}"/>
              </a:ext>
            </a:extLst>
          </p:cNvPr>
          <p:cNvSpPr/>
          <p:nvPr userDrawn="1"/>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xmlns="" id="{FEB515B5-2D9F-58E1-6E3C-CCBF105D891E}"/>
              </a:ext>
            </a:extLst>
          </p:cNvPr>
          <p:cNvSpPr/>
          <p:nvPr userDrawn="1"/>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xmlns=""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a16="http://schemas.microsoft.com/office/drawing/2014/main" xmlns="" id="{0023E85B-DA61-18FA-60A6-D8482630FF17}"/>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372898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xmlns=""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xmlns=""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xmlns=""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xmlns=""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xmlns=""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8" y="3440506"/>
            <a:ext cx="1719263" cy="1724025"/>
          </a:xfrm>
          <a:prstGeom prst="rect">
            <a:avLst/>
          </a:prstGeom>
        </p:spPr>
      </p:pic>
      <p:sp>
        <p:nvSpPr>
          <p:cNvPr id="18" name="Title 19">
            <a:extLst>
              <a:ext uri="{FF2B5EF4-FFF2-40B4-BE49-F238E27FC236}">
                <a16:creationId xmlns:a16="http://schemas.microsoft.com/office/drawing/2014/main" xmlns=""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xmlns=""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xmlns=""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xmlns="" id="{DD45669F-6E1C-159B-99F1-F7C341A1D58E}"/>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50832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pPr>
                <a:defRPr/>
              </a:pPr>
              <a:t>12/7/2024</a:t>
            </a:fld>
            <a:endParaRPr lang="en-US"/>
          </a:p>
        </p:txBody>
      </p:sp>
      <p:sp>
        <p:nvSpPr>
          <p:cNvPr id="3" name="Footer Placeholder 4">
            <a:extLst>
              <a:ext uri="{FF2B5EF4-FFF2-40B4-BE49-F238E27FC236}">
                <a16:creationId xmlns:a16="http://schemas.microsoft.com/office/drawing/2014/main" xmlns="" id="{E07F7650-20E3-2D7E-580C-D3DC9F67DA5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pPr>
                <a:defRPr/>
              </a:pPr>
              <a:t>‹#›</a:t>
            </a:fld>
            <a:endParaRPr lang="en-US" altLang="en-US"/>
          </a:p>
        </p:txBody>
      </p:sp>
    </p:spTree>
    <p:extLst>
      <p:ext uri="{BB962C8B-B14F-4D97-AF65-F5344CB8AC3E}">
        <p14:creationId xmlns:p14="http://schemas.microsoft.com/office/powerpoint/2010/main" val="395052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8"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9"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8" name="Title 1">
            <a:extLst>
              <a:ext uri="{FF2B5EF4-FFF2-40B4-BE49-F238E27FC236}">
                <a16:creationId xmlns:a16="http://schemas.microsoft.com/office/drawing/2014/main" xmlns="" id="{6BAAD8DA-EA11-4EC1-96BD-897C4ECC0E8B}"/>
              </a:ext>
            </a:extLst>
          </p:cNvPr>
          <p:cNvSpPr txBox="1">
            <a:spLocks/>
          </p:cNvSpPr>
          <p:nvPr userDrawn="1"/>
        </p:nvSpPr>
        <p:spPr>
          <a:xfrm>
            <a:off x="566060"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1. </a:t>
            </a:r>
            <a:r>
              <a:rPr lang="en-US" sz="2800" cap="none" dirty="0" err="1"/>
              <a:t>Tìm</a:t>
            </a:r>
            <a:r>
              <a:rPr lang="en-US" sz="2800" cap="none" dirty="0"/>
              <a:t> </a:t>
            </a:r>
            <a:r>
              <a:rPr lang="en-US" sz="2800" cap="none" dirty="0" err="1"/>
              <a:t>hiểu</a:t>
            </a:r>
            <a:r>
              <a:rPr lang="en-US" sz="2800" cap="none" dirty="0"/>
              <a:t> </a:t>
            </a:r>
            <a:r>
              <a:rPr lang="en-US" sz="2800" cap="none" dirty="0" err="1"/>
              <a:t>cấu</a:t>
            </a:r>
            <a:r>
              <a:rPr lang="en-US" sz="2800" cap="none" dirty="0"/>
              <a:t> </a:t>
            </a:r>
            <a:r>
              <a:rPr lang="en-US" sz="2800" cap="none" dirty="0" err="1"/>
              <a:t>tạo</a:t>
            </a:r>
            <a:r>
              <a:rPr lang="en-US" sz="2800" cap="none" dirty="0"/>
              <a:t>, </a:t>
            </a:r>
            <a:r>
              <a:rPr lang="en-US" sz="2800" cap="none" dirty="0" err="1"/>
              <a:t>chức</a:t>
            </a:r>
            <a:r>
              <a:rPr lang="en-US" sz="2800" cap="none" dirty="0"/>
              <a:t> </a:t>
            </a:r>
            <a:r>
              <a:rPr lang="en-US" sz="2800" cap="none" dirty="0" err="1"/>
              <a:t>năng</a:t>
            </a:r>
            <a:r>
              <a:rPr lang="en-US" sz="2800" cap="none" dirty="0"/>
              <a:t> </a:t>
            </a:r>
            <a:r>
              <a:rPr lang="en-US" sz="2800" cap="none" dirty="0" err="1"/>
              <a:t>của</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endParaRPr lang="en-US" sz="2800" cap="none" dirty="0"/>
          </a:p>
        </p:txBody>
      </p:sp>
    </p:spTree>
    <p:extLst>
      <p:ext uri="{BB962C8B-B14F-4D97-AF65-F5344CB8AC3E}">
        <p14:creationId xmlns:p14="http://schemas.microsoft.com/office/powerpoint/2010/main" val="2745005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467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137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812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670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16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384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30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17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471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38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8"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9"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a16="http://schemas.microsoft.com/office/drawing/2014/main" xmlns="" id="{C401C611-B0A7-7272-63B6-FBE950A8952F}"/>
              </a:ext>
            </a:extLst>
          </p:cNvPr>
          <p:cNvSpPr txBox="1">
            <a:spLocks/>
          </p:cNvSpPr>
          <p:nvPr userDrawn="1"/>
        </p:nvSpPr>
        <p:spPr>
          <a:xfrm>
            <a:off x="492297"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2. </a:t>
            </a:r>
            <a:r>
              <a:rPr lang="en-US" sz="2800" cap="none" dirty="0" err="1"/>
              <a:t>Tìm</a:t>
            </a:r>
            <a:r>
              <a:rPr lang="en-US" sz="2800" cap="none" dirty="0"/>
              <a:t> </a:t>
            </a:r>
            <a:r>
              <a:rPr lang="en-US" sz="2800" cap="none" dirty="0" err="1"/>
              <a:t>hiểu</a:t>
            </a:r>
            <a:r>
              <a:rPr lang="en-US" sz="2800" cap="none" dirty="0"/>
              <a:t> </a:t>
            </a:r>
            <a:r>
              <a:rPr lang="en-US" sz="2800" cap="none" dirty="0" err="1"/>
              <a:t>một</a:t>
            </a:r>
            <a:r>
              <a:rPr lang="en-US" sz="2800" cap="none" dirty="0"/>
              <a:t> </a:t>
            </a:r>
            <a:r>
              <a:rPr lang="en-US" sz="2800" cap="none" dirty="0" err="1"/>
              <a:t>số</a:t>
            </a:r>
            <a:r>
              <a:rPr lang="en-US" sz="2800" cap="none" dirty="0"/>
              <a:t> </a:t>
            </a:r>
            <a:r>
              <a:rPr lang="en-US" sz="2800" cap="none" dirty="0" err="1"/>
              <a:t>bệnh</a:t>
            </a:r>
            <a:r>
              <a:rPr lang="en-US" sz="2800" cap="none" dirty="0"/>
              <a:t> </a:t>
            </a:r>
            <a:r>
              <a:rPr lang="en-US" sz="2800" cap="none" dirty="0" err="1"/>
              <a:t>về</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 </a:t>
            </a:r>
            <a:r>
              <a:rPr lang="en-US" sz="2800" cap="none" dirty="0" err="1"/>
              <a:t>và</a:t>
            </a:r>
            <a:r>
              <a:rPr lang="en-US" sz="2800" cap="none" dirty="0"/>
              <a:t> </a:t>
            </a:r>
            <a:r>
              <a:rPr lang="en-US" sz="2800" cap="none" dirty="0" err="1"/>
              <a:t>chất</a:t>
            </a:r>
            <a:r>
              <a:rPr lang="en-US" sz="2800" cap="none" dirty="0"/>
              <a:t> </a:t>
            </a:r>
            <a:r>
              <a:rPr lang="en-US" sz="2800" cap="none" dirty="0" err="1"/>
              <a:t>gây</a:t>
            </a:r>
            <a:r>
              <a:rPr lang="en-US" sz="2800" cap="none" dirty="0"/>
              <a:t> </a:t>
            </a:r>
            <a:r>
              <a:rPr lang="en-US" sz="2800" cap="none" dirty="0" err="1"/>
              <a:t>nghiện</a:t>
            </a:r>
            <a:r>
              <a:rPr lang="en-US" sz="2800" cap="none" dirty="0"/>
              <a:t> </a:t>
            </a:r>
            <a:r>
              <a:rPr lang="en-US" sz="2800" cap="none" dirty="0" err="1"/>
              <a:t>đối</a:t>
            </a:r>
            <a:r>
              <a:rPr lang="en-US" sz="2800" cap="none" dirty="0"/>
              <a:t> </a:t>
            </a:r>
            <a:r>
              <a:rPr lang="en-US" sz="2800" cap="none" dirty="0" err="1"/>
              <a:t>với</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a:t>
            </a:r>
          </a:p>
        </p:txBody>
      </p:sp>
    </p:spTree>
    <p:extLst>
      <p:ext uri="{BB962C8B-B14F-4D97-AF65-F5344CB8AC3E}">
        <p14:creationId xmlns:p14="http://schemas.microsoft.com/office/powerpoint/2010/main" val="4019789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672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364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solidFill>
                <a:srgbClr val="000000"/>
              </a:solidFill>
            </a:endParaRPr>
          </a:p>
        </p:txBody>
      </p:sp>
      <p:sp>
        <p:nvSpPr>
          <p:cNvPr id="20" name="Freeform: Shape 19">
            <a:extLst>
              <a:ext uri="{FF2B5EF4-FFF2-40B4-BE49-F238E27FC236}">
                <a16:creationId xmlns=""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8" name="Freeform: Shape 17">
            <a:extLst>
              <a:ext uri="{FF2B5EF4-FFF2-40B4-BE49-F238E27FC236}">
                <a16:creationId xmlns=""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r>
              <a:rPr lang="en-US" dirty="0"/>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2640582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8" name="Title 1">
            <a:extLst>
              <a:ext uri="{FF2B5EF4-FFF2-40B4-BE49-F238E27FC236}">
                <a16:creationId xmlns="" xmlns:a16="http://schemas.microsoft.com/office/drawing/2014/main" id="{6BAAD8DA-EA11-4EC1-96BD-897C4ECC0E8B}"/>
              </a:ext>
            </a:extLst>
          </p:cNvPr>
          <p:cNvSpPr txBox="1">
            <a:spLocks/>
          </p:cNvSpPr>
          <p:nvPr userDrawn="1"/>
        </p:nvSpPr>
        <p:spPr>
          <a:xfrm>
            <a:off x="566058"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1.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cấu</a:t>
            </a:r>
            <a:r>
              <a:rPr lang="en-US" sz="2800" cap="none" dirty="0">
                <a:solidFill>
                  <a:srgbClr val="1F2C8F"/>
                </a:solidFill>
              </a:rPr>
              <a:t> </a:t>
            </a:r>
            <a:r>
              <a:rPr lang="en-US" sz="2800" cap="none" dirty="0" err="1">
                <a:solidFill>
                  <a:srgbClr val="1F2C8F"/>
                </a:solidFill>
              </a:rPr>
              <a:t>tạo</a:t>
            </a:r>
            <a:r>
              <a:rPr lang="en-US" sz="2800" cap="none" dirty="0">
                <a:solidFill>
                  <a:srgbClr val="1F2C8F"/>
                </a:solidFill>
              </a:rPr>
              <a:t>, </a:t>
            </a:r>
            <a:r>
              <a:rPr lang="en-US" sz="2800" cap="none" dirty="0" err="1">
                <a:solidFill>
                  <a:srgbClr val="1F2C8F"/>
                </a:solidFill>
              </a:rPr>
              <a:t>chức</a:t>
            </a:r>
            <a:r>
              <a:rPr lang="en-US" sz="2800" cap="none" dirty="0">
                <a:solidFill>
                  <a:srgbClr val="1F2C8F"/>
                </a:solidFill>
              </a:rPr>
              <a:t> </a:t>
            </a:r>
            <a:r>
              <a:rPr lang="en-US" sz="2800" cap="none" dirty="0" err="1">
                <a:solidFill>
                  <a:srgbClr val="1F2C8F"/>
                </a:solidFill>
              </a:rPr>
              <a:t>năng</a:t>
            </a:r>
            <a:r>
              <a:rPr lang="en-US" sz="2800" cap="none" dirty="0">
                <a:solidFill>
                  <a:srgbClr val="1F2C8F"/>
                </a:solidFill>
              </a:rPr>
              <a:t> </a:t>
            </a:r>
            <a:r>
              <a:rPr lang="en-US" sz="2800" cap="none" dirty="0" err="1">
                <a:solidFill>
                  <a:srgbClr val="1F2C8F"/>
                </a:solidFill>
              </a:rPr>
              <a:t>của</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endParaRPr lang="en-US" sz="2800" cap="none" dirty="0">
              <a:solidFill>
                <a:srgbClr val="1F2C8F"/>
              </a:solidFill>
            </a:endParaRPr>
          </a:p>
        </p:txBody>
      </p:sp>
    </p:spTree>
    <p:extLst>
      <p:ext uri="{BB962C8B-B14F-4D97-AF65-F5344CB8AC3E}">
        <p14:creationId xmlns:p14="http://schemas.microsoft.com/office/powerpoint/2010/main" val="1679582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 xmlns:a16="http://schemas.microsoft.com/office/drawing/2014/main" id="{C401C611-B0A7-7272-63B6-FBE950A8952F}"/>
              </a:ext>
            </a:extLst>
          </p:cNvPr>
          <p:cNvSpPr txBox="1">
            <a:spLocks/>
          </p:cNvSpPr>
          <p:nvPr userDrawn="1"/>
        </p:nvSpPr>
        <p:spPr>
          <a:xfrm>
            <a:off x="492295"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solidFill>
                  <a:srgbClr val="1F2C8F"/>
                </a:solidFill>
              </a:rPr>
              <a:t>2. </a:t>
            </a:r>
            <a:r>
              <a:rPr lang="en-US" sz="2800" cap="none" dirty="0" err="1">
                <a:solidFill>
                  <a:srgbClr val="1F2C8F"/>
                </a:solidFill>
              </a:rPr>
              <a:t>Tìm</a:t>
            </a:r>
            <a:r>
              <a:rPr lang="en-US" sz="2800" cap="none" dirty="0">
                <a:solidFill>
                  <a:srgbClr val="1F2C8F"/>
                </a:solidFill>
              </a:rPr>
              <a:t> </a:t>
            </a:r>
            <a:r>
              <a:rPr lang="en-US" sz="2800" cap="none" dirty="0" err="1">
                <a:solidFill>
                  <a:srgbClr val="1F2C8F"/>
                </a:solidFill>
              </a:rPr>
              <a:t>hiểu</a:t>
            </a:r>
            <a:r>
              <a:rPr lang="en-US" sz="2800" cap="none" dirty="0">
                <a:solidFill>
                  <a:srgbClr val="1F2C8F"/>
                </a:solidFill>
              </a:rPr>
              <a:t> </a:t>
            </a:r>
            <a:r>
              <a:rPr lang="en-US" sz="2800" cap="none" dirty="0" err="1">
                <a:solidFill>
                  <a:srgbClr val="1F2C8F"/>
                </a:solidFill>
              </a:rPr>
              <a:t>một</a:t>
            </a:r>
            <a:r>
              <a:rPr lang="en-US" sz="2800" cap="none" dirty="0">
                <a:solidFill>
                  <a:srgbClr val="1F2C8F"/>
                </a:solidFill>
              </a:rPr>
              <a:t> </a:t>
            </a:r>
            <a:r>
              <a:rPr lang="en-US" sz="2800" cap="none" dirty="0" err="1">
                <a:solidFill>
                  <a:srgbClr val="1F2C8F"/>
                </a:solidFill>
              </a:rPr>
              <a:t>số</a:t>
            </a:r>
            <a:r>
              <a:rPr lang="en-US" sz="2800" cap="none" dirty="0">
                <a:solidFill>
                  <a:srgbClr val="1F2C8F"/>
                </a:solidFill>
              </a:rPr>
              <a:t> </a:t>
            </a:r>
            <a:r>
              <a:rPr lang="en-US" sz="2800" cap="none" dirty="0" err="1">
                <a:solidFill>
                  <a:srgbClr val="1F2C8F"/>
                </a:solidFill>
              </a:rPr>
              <a:t>bệnh</a:t>
            </a:r>
            <a:r>
              <a:rPr lang="en-US" sz="2800" cap="none" dirty="0">
                <a:solidFill>
                  <a:srgbClr val="1F2C8F"/>
                </a:solidFill>
              </a:rPr>
              <a:t> </a:t>
            </a:r>
            <a:r>
              <a:rPr lang="en-US" sz="2800" cap="none" dirty="0" err="1">
                <a:solidFill>
                  <a:srgbClr val="1F2C8F"/>
                </a:solidFill>
              </a:rPr>
              <a:t>về</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 </a:t>
            </a:r>
            <a:r>
              <a:rPr lang="en-US" sz="2800" cap="none" dirty="0" err="1">
                <a:solidFill>
                  <a:srgbClr val="1F2C8F"/>
                </a:solidFill>
              </a:rPr>
              <a:t>và</a:t>
            </a:r>
            <a:r>
              <a:rPr lang="en-US" sz="2800" cap="none" dirty="0">
                <a:solidFill>
                  <a:srgbClr val="1F2C8F"/>
                </a:solidFill>
              </a:rPr>
              <a:t> </a:t>
            </a:r>
            <a:r>
              <a:rPr lang="en-US" sz="2800" cap="none" dirty="0" err="1">
                <a:solidFill>
                  <a:srgbClr val="1F2C8F"/>
                </a:solidFill>
              </a:rPr>
              <a:t>chất</a:t>
            </a:r>
            <a:r>
              <a:rPr lang="en-US" sz="2800" cap="none" dirty="0">
                <a:solidFill>
                  <a:srgbClr val="1F2C8F"/>
                </a:solidFill>
              </a:rPr>
              <a:t> </a:t>
            </a:r>
            <a:r>
              <a:rPr lang="en-US" sz="2800" cap="none" dirty="0" err="1">
                <a:solidFill>
                  <a:srgbClr val="1F2C8F"/>
                </a:solidFill>
              </a:rPr>
              <a:t>gây</a:t>
            </a:r>
            <a:r>
              <a:rPr lang="en-US" sz="2800" cap="none" dirty="0">
                <a:solidFill>
                  <a:srgbClr val="1F2C8F"/>
                </a:solidFill>
              </a:rPr>
              <a:t> </a:t>
            </a:r>
            <a:r>
              <a:rPr lang="en-US" sz="2800" cap="none" dirty="0" err="1">
                <a:solidFill>
                  <a:srgbClr val="1F2C8F"/>
                </a:solidFill>
              </a:rPr>
              <a:t>nghiện</a:t>
            </a:r>
            <a:r>
              <a:rPr lang="en-US" sz="2800" cap="none" dirty="0">
                <a:solidFill>
                  <a:srgbClr val="1F2C8F"/>
                </a:solidFill>
              </a:rPr>
              <a:t> </a:t>
            </a:r>
            <a:r>
              <a:rPr lang="en-US" sz="2800" cap="none" dirty="0" err="1">
                <a:solidFill>
                  <a:srgbClr val="1F2C8F"/>
                </a:solidFill>
              </a:rPr>
              <a:t>đối</a:t>
            </a:r>
            <a:r>
              <a:rPr lang="en-US" sz="2800" cap="none" dirty="0">
                <a:solidFill>
                  <a:srgbClr val="1F2C8F"/>
                </a:solidFill>
              </a:rPr>
              <a:t> </a:t>
            </a:r>
            <a:r>
              <a:rPr lang="en-US" sz="2800" cap="none" dirty="0" err="1">
                <a:solidFill>
                  <a:srgbClr val="1F2C8F"/>
                </a:solidFill>
              </a:rPr>
              <a:t>với</a:t>
            </a:r>
            <a:r>
              <a:rPr lang="en-US" sz="2800" cap="none" dirty="0">
                <a:solidFill>
                  <a:srgbClr val="1F2C8F"/>
                </a:solidFill>
              </a:rPr>
              <a:t> </a:t>
            </a:r>
            <a:r>
              <a:rPr lang="en-US" sz="2800" cap="none" dirty="0" err="1">
                <a:solidFill>
                  <a:srgbClr val="1F2C8F"/>
                </a:solidFill>
              </a:rPr>
              <a:t>hệ</a:t>
            </a:r>
            <a:r>
              <a:rPr lang="en-US" sz="2800" cap="none" dirty="0">
                <a:solidFill>
                  <a:srgbClr val="1F2C8F"/>
                </a:solidFill>
              </a:rPr>
              <a:t> </a:t>
            </a:r>
            <a:r>
              <a:rPr lang="en-US" sz="2800" cap="none" dirty="0" err="1">
                <a:solidFill>
                  <a:srgbClr val="1F2C8F"/>
                </a:solidFill>
              </a:rPr>
              <a:t>thần</a:t>
            </a:r>
            <a:r>
              <a:rPr lang="en-US" sz="2800" cap="none" dirty="0">
                <a:solidFill>
                  <a:srgbClr val="1F2C8F"/>
                </a:solidFill>
              </a:rPr>
              <a:t> </a:t>
            </a:r>
            <a:r>
              <a:rPr lang="en-US" sz="2800" cap="none" dirty="0" err="1">
                <a:solidFill>
                  <a:srgbClr val="1F2C8F"/>
                </a:solidFill>
              </a:rPr>
              <a:t>kinh</a:t>
            </a:r>
            <a:r>
              <a:rPr lang="en-US" sz="2800" cap="none" dirty="0">
                <a:solidFill>
                  <a:srgbClr val="1F2C8F"/>
                </a:solidFill>
              </a:rPr>
              <a:t>.</a:t>
            </a:r>
          </a:p>
        </p:txBody>
      </p:sp>
    </p:spTree>
    <p:extLst>
      <p:ext uri="{BB962C8B-B14F-4D97-AF65-F5344CB8AC3E}">
        <p14:creationId xmlns:p14="http://schemas.microsoft.com/office/powerpoint/2010/main" val="3841424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81883"/>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6" name="Title 1">
            <a:extLst>
              <a:ext uri="{FF2B5EF4-FFF2-40B4-BE49-F238E27FC236}">
                <a16:creationId xmlns="" xmlns:a16="http://schemas.microsoft.com/office/drawing/2014/main" id="{BEE6CF11-26DE-F6D5-3BC0-0FD74D58EDD7}"/>
              </a:ext>
            </a:extLst>
          </p:cNvPr>
          <p:cNvSpPr txBox="1">
            <a:spLocks/>
          </p:cNvSpPr>
          <p:nvPr userDrawn="1"/>
        </p:nvSpPr>
        <p:spPr>
          <a:xfrm>
            <a:off x="456604" y="624923"/>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solidFill>
                  <a:srgbClr val="1F2C8F"/>
                </a:solidFill>
              </a:rPr>
              <a:t>3</a:t>
            </a:r>
            <a:r>
              <a:rPr lang="en-US" sz="2800" cap="none" dirty="0">
                <a:solidFill>
                  <a:srgbClr val="1F2C8F"/>
                </a:solidFill>
              </a:rPr>
              <a:t>. </a:t>
            </a:r>
            <a:r>
              <a:rPr lang="vi-VN" sz="2800" cap="none" dirty="0">
                <a:solidFill>
                  <a:srgbClr val="1F2C8F"/>
                </a:solidFill>
              </a:rPr>
              <a:t>Tìm hiểu các giác quan trong cơ thể người</a:t>
            </a:r>
            <a:r>
              <a:rPr lang="en-US" sz="2800" cap="none" dirty="0">
                <a:solidFill>
                  <a:srgbClr val="1F2C8F"/>
                </a:solidFill>
              </a:rPr>
              <a:t>.</a:t>
            </a:r>
          </a:p>
        </p:txBody>
      </p:sp>
    </p:spTree>
    <p:extLst>
      <p:ext uri="{BB962C8B-B14F-4D97-AF65-F5344CB8AC3E}">
        <p14:creationId xmlns:p14="http://schemas.microsoft.com/office/powerpoint/2010/main" val="353261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46" name="Freeform: Shape 45">
            <a:extLst>
              <a:ext uri="{FF2B5EF4-FFF2-40B4-BE49-F238E27FC236}">
                <a16:creationId xmlns=""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3" name="Freeform: Shape 42">
            <a:extLst>
              <a:ext uri="{FF2B5EF4-FFF2-40B4-BE49-F238E27FC236}">
                <a16:creationId xmlns=""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9" name="Freeform: Shape 48">
            <a:extLst>
              <a:ext uri="{FF2B5EF4-FFF2-40B4-BE49-F238E27FC236}">
                <a16:creationId xmlns=""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0" name="Freeform: Shape 39">
            <a:extLst>
              <a:ext uri="{FF2B5EF4-FFF2-40B4-BE49-F238E27FC236}">
                <a16:creationId xmlns=""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7" name="Freeform: Shape 36">
            <a:extLst>
              <a:ext uri="{FF2B5EF4-FFF2-40B4-BE49-F238E27FC236}">
                <a16:creationId xmlns=""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DFAF6"/>
              </a:solidFill>
            </a:endParaRPr>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 xmlns:a16="http://schemas.microsoft.com/office/drawing/2014/main" id="{5FE523B1-DCA9-85B0-E6A4-61216D6CEC2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614856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0" name="Freeform: Shape 19">
            <a:extLst>
              <a:ext uri="{FF2B5EF4-FFF2-40B4-BE49-F238E27FC236}">
                <a16:creationId xmlns=""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4" name="Freeform: Shape 13">
            <a:extLst>
              <a:ext uri="{FF2B5EF4-FFF2-40B4-BE49-F238E27FC236}">
                <a16:creationId xmlns=""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4" name="Title 1">
            <a:extLst>
              <a:ext uri="{FF2B5EF4-FFF2-40B4-BE49-F238E27FC236}">
                <a16:creationId xmlns="" xmlns:a16="http://schemas.microsoft.com/office/drawing/2014/main" id="{DED9E3CD-5810-20B5-9C53-E9C70E98D9C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extBox 6">
            <a:extLst>
              <a:ext uri="{FF2B5EF4-FFF2-40B4-BE49-F238E27FC236}">
                <a16:creationId xmlns="" xmlns:a16="http://schemas.microsoft.com/office/drawing/2014/main" id="{37D35B35-3134-B3F1-BF09-82BE008CAC02}"/>
              </a:ext>
            </a:extLst>
          </p:cNvPr>
          <p:cNvSpPr txBox="1"/>
          <p:nvPr userDrawn="1"/>
        </p:nvSpPr>
        <p:spPr>
          <a:xfrm>
            <a:off x="525878"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108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 xmlns:a16="http://schemas.microsoft.com/office/drawing/2014/main" id="{F232A1E1-DD38-15EA-6CA1-A84950EC43F0}"/>
              </a:ext>
            </a:extLst>
          </p:cNvPr>
          <p:cNvSpPr/>
          <p:nvPr/>
        </p:nvSpPr>
        <p:spPr>
          <a:xfrm>
            <a:off x="1721621" y="0"/>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1" name="Image 0" descr="preencoded.png">
            <a:extLst>
              <a:ext uri="{FF2B5EF4-FFF2-40B4-BE49-F238E27FC236}">
                <a16:creationId xmlns="" xmlns:a16="http://schemas.microsoft.com/office/drawing/2014/main"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3" name="Image 1" descr="preencoded.png">
            <a:extLst>
              <a:ext uri="{FF2B5EF4-FFF2-40B4-BE49-F238E27FC236}">
                <a16:creationId xmlns=""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87046" y="6531"/>
            <a:ext cx="1734410" cy="5167313"/>
          </a:xfrm>
          <a:prstGeom prst="rect">
            <a:avLst/>
          </a:prstGeom>
        </p:spPr>
      </p:pic>
      <p:sp>
        <p:nvSpPr>
          <p:cNvPr id="17" name="Image 5" descr="preencoded.png">
            <a:extLst>
              <a:ext uri="{FF2B5EF4-FFF2-40B4-BE49-F238E27FC236}">
                <a16:creationId xmlns=""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9" name="Image 6" descr="preencoded.png">
            <a:extLst>
              <a:ext uri="{FF2B5EF4-FFF2-40B4-BE49-F238E27FC236}">
                <a16:creationId xmlns=""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2" name="Title 1">
            <a:extLst>
              <a:ext uri="{FF2B5EF4-FFF2-40B4-BE49-F238E27FC236}">
                <a16:creationId xmlns="" xmlns:a16="http://schemas.microsoft.com/office/drawing/2014/main" id="{30B3355F-DB81-C2FB-0019-12A7E334D145}"/>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
        <p:nvSpPr>
          <p:cNvPr id="7" name="Title 1">
            <a:extLst>
              <a:ext uri="{FF2B5EF4-FFF2-40B4-BE49-F238E27FC236}">
                <a16:creationId xmlns="" xmlns:a16="http://schemas.microsoft.com/office/drawing/2014/main"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4010335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9BAF20E3-8195-30BD-0C00-1E51F43D271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54111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8"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9" y="1481885"/>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a16="http://schemas.microsoft.com/office/drawing/2014/main" xmlns="" id="{A68BAB40-35C8-A11E-F2B2-F3548025E14E}"/>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a16="http://schemas.microsoft.com/office/drawing/2014/main" xmlns="" id="{BEE6CF11-26DE-F6D5-3BC0-0FD74D58EDD7}"/>
              </a:ext>
            </a:extLst>
          </p:cNvPr>
          <p:cNvSpPr txBox="1">
            <a:spLocks/>
          </p:cNvSpPr>
          <p:nvPr userDrawn="1"/>
        </p:nvSpPr>
        <p:spPr>
          <a:xfrm>
            <a:off x="456606" y="624925"/>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t>3</a:t>
            </a:r>
            <a:r>
              <a:rPr lang="en-US" sz="2800" cap="none" dirty="0"/>
              <a:t>. </a:t>
            </a:r>
            <a:r>
              <a:rPr lang="vi-VN" sz="2800" cap="none" dirty="0"/>
              <a:t>Tìm hiểu các giác quan trong cơ thể người</a:t>
            </a:r>
            <a:r>
              <a:rPr lang="en-US" sz="2800" cap="none" dirty="0"/>
              <a:t>.</a:t>
            </a:r>
          </a:p>
        </p:txBody>
      </p:sp>
    </p:spTree>
    <p:extLst>
      <p:ext uri="{BB962C8B-B14F-4D97-AF65-F5344CB8AC3E}">
        <p14:creationId xmlns:p14="http://schemas.microsoft.com/office/powerpoint/2010/main" val="1143197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71FDE5F9-526D-2D91-0441-7042F5916BEF}"/>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567158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solidFill>
                <a:srgbClr val="000000"/>
              </a:solidFill>
            </a:endParaRPr>
          </a:p>
        </p:txBody>
      </p:sp>
      <p:sp>
        <p:nvSpPr>
          <p:cNvPr id="53" name="Freeform: Shape 52">
            <a:extLst>
              <a:ext uri="{FF2B5EF4-FFF2-40B4-BE49-F238E27FC236}">
                <a16:creationId xmlns=""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solidFill>
                <a:srgbClr val="000000"/>
              </a:solidFill>
            </a:endParaRPr>
          </a:p>
        </p:txBody>
      </p:sp>
      <p:sp>
        <p:nvSpPr>
          <p:cNvPr id="33" name="Image 4" descr="preencoded.png">
            <a:extLst>
              <a:ext uri="{FF2B5EF4-FFF2-40B4-BE49-F238E27FC236}">
                <a16:creationId xmlns=""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solidFill>
                <a:srgbClr val="000000"/>
              </a:solidFill>
            </a:endParaRPr>
          </a:p>
        </p:txBody>
      </p:sp>
      <p:sp>
        <p:nvSpPr>
          <p:cNvPr id="29" name="Freeform 70">
            <a:extLst>
              <a:ext uri="{FF2B5EF4-FFF2-40B4-BE49-F238E27FC236}">
                <a16:creationId xmlns=""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1" name="Freeform 70">
            <a:extLst>
              <a:ext uri="{FF2B5EF4-FFF2-40B4-BE49-F238E27FC236}">
                <a16:creationId xmlns=""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3" name="Title 1">
            <a:extLst>
              <a:ext uri="{FF2B5EF4-FFF2-40B4-BE49-F238E27FC236}">
                <a16:creationId xmlns="" xmlns:a16="http://schemas.microsoft.com/office/drawing/2014/main" id="{6D81E6F9-B513-FEFE-5A90-230DD40DE6A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014222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solidFill>
                <a:srgbClr val="FDFAF6"/>
              </a:solidFill>
            </a:endParaRPr>
          </a:p>
        </p:txBody>
      </p:sp>
      <p:sp>
        <p:nvSpPr>
          <p:cNvPr id="2" name="Title 1">
            <a:extLst>
              <a:ext uri="{FF2B5EF4-FFF2-40B4-BE49-F238E27FC236}">
                <a16:creationId xmlns="" xmlns:a16="http://schemas.microsoft.com/office/drawing/2014/main"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 xmlns:a16="http://schemas.microsoft.com/office/drawing/2014/main" id="{89E4C556-486A-A14C-B3FD-116702D7003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286352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 xmlns:a16="http://schemas.microsoft.com/office/drawing/2014/main" id="{C01DD1E3-BE7F-143E-0235-2156E4E39B00}"/>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3191164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18" name="Rectangle 17">
            <a:extLst>
              <a:ext uri="{FF2B5EF4-FFF2-40B4-BE49-F238E27FC236}">
                <a16:creationId xmlns=""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0" name="Rectangle 19">
            <a:extLst>
              <a:ext uri="{FF2B5EF4-FFF2-40B4-BE49-F238E27FC236}">
                <a16:creationId xmlns=""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2" name="Rectangle 21">
            <a:extLst>
              <a:ext uri="{FF2B5EF4-FFF2-40B4-BE49-F238E27FC236}">
                <a16:creationId xmlns=""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4" name="Rectangle 23">
            <a:extLst>
              <a:ext uri="{FF2B5EF4-FFF2-40B4-BE49-F238E27FC236}">
                <a16:creationId xmlns=""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FAF6"/>
              </a:solidFill>
            </a:endParaRPr>
          </a:p>
        </p:txBody>
      </p:sp>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 xmlns:a16="http://schemas.microsoft.com/office/drawing/2014/main" id="{812E08D1-C5A2-F7C6-CB0D-08F8A87F128D}"/>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627679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6" name="Freeform: Shape 25">
            <a:extLst>
              <a:ext uri="{FF2B5EF4-FFF2-40B4-BE49-F238E27FC236}">
                <a16:creationId xmlns=""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16" name="Freeform: Shape 15">
            <a:extLst>
              <a:ext uri="{FF2B5EF4-FFF2-40B4-BE49-F238E27FC236}">
                <a16:creationId xmlns=""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 name="Title 1">
            <a:extLst>
              <a:ext uri="{FF2B5EF4-FFF2-40B4-BE49-F238E27FC236}">
                <a16:creationId xmlns="" xmlns:a16="http://schemas.microsoft.com/office/drawing/2014/main"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 xmlns:a16="http://schemas.microsoft.com/office/drawing/2014/main" id="{790E862E-398F-571C-EC2C-3D17164DE059}"/>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31" name="Text Placeholder 2">
            <a:extLst>
              <a:ext uri="{FF2B5EF4-FFF2-40B4-BE49-F238E27FC236}">
                <a16:creationId xmlns=""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 xmlns:a16="http://schemas.microsoft.com/office/drawing/2014/main" id="{A51A1F68-9002-3791-2DD4-424EE6912D7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372565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 xmlns:a16="http://schemas.microsoft.com/office/drawing/2014/main" id="{6B492F71-A3F0-5516-6E41-37AD21389616}"/>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820007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solidFill>
                <a:srgbClr val="000000"/>
              </a:solidFill>
            </a:endParaRPr>
          </a:p>
        </p:txBody>
      </p:sp>
      <p:sp>
        <p:nvSpPr>
          <p:cNvPr id="26" name="Image 4" descr="preencoded.png">
            <a:extLst>
              <a:ext uri="{FF2B5EF4-FFF2-40B4-BE49-F238E27FC236}">
                <a16:creationId xmlns=""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solidFill>
                <a:srgbClr val="000000"/>
              </a:solidFill>
            </a:endParaRPr>
          </a:p>
        </p:txBody>
      </p:sp>
      <p:sp>
        <p:nvSpPr>
          <p:cNvPr id="53" name="Image 7" descr="preencoded.png">
            <a:extLst>
              <a:ext uri="{FF2B5EF4-FFF2-40B4-BE49-F238E27FC236}">
                <a16:creationId xmlns=""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solidFill>
                <a:srgbClr val="000000"/>
              </a:solidFill>
            </a:endParaRPr>
          </a:p>
        </p:txBody>
      </p:sp>
      <p:pic>
        <p:nvPicPr>
          <p:cNvPr id="21" name="Image 2" descr="preencoded.png">
            <a:extLst>
              <a:ext uri="{FF2B5EF4-FFF2-40B4-BE49-F238E27FC236}">
                <a16:creationId xmlns=""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solidFill>
                <a:srgbClr val="000000"/>
              </a:solidFill>
            </a:endParaRPr>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 xmlns:a16="http://schemas.microsoft.com/office/drawing/2014/main" id="{D64FAEF5-25C2-0A7A-D2B8-3E4785F1E4BC}"/>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4041596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000000"/>
              </a:solidFill>
            </a:endParaRPr>
          </a:p>
        </p:txBody>
      </p:sp>
      <p:sp>
        <p:nvSpPr>
          <p:cNvPr id="19" name="Freeform: Shape 18" descr="preencoded.png">
            <a:extLst>
              <a:ext uri="{FF2B5EF4-FFF2-40B4-BE49-F238E27FC236}">
                <a16:creationId xmlns=""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solidFill>
                <a:srgbClr val="000000"/>
              </a:solidFill>
            </a:endParaRPr>
          </a:p>
        </p:txBody>
      </p:sp>
      <p:pic>
        <p:nvPicPr>
          <p:cNvPr id="9" name="Image 2" descr="preencoded.png">
            <a:extLst>
              <a:ext uri="{FF2B5EF4-FFF2-40B4-BE49-F238E27FC236}">
                <a16:creationId xmlns=""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 xmlns:a16="http://schemas.microsoft.com/office/drawing/2014/main" id="{0023E85B-DA61-18FA-60A6-D8482630FF1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408537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solidFill>
                <a:srgbClr val="000000"/>
              </a:solidFill>
            </a:endParaRPr>
          </a:p>
        </p:txBody>
      </p:sp>
      <p:pic>
        <p:nvPicPr>
          <p:cNvPr id="11" name="Image 1" descr="preencoded.png">
            <a:extLst>
              <a:ext uri="{FF2B5EF4-FFF2-40B4-BE49-F238E27FC236}">
                <a16:creationId xmlns=""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solidFill>
                <a:srgbClr val="000000"/>
              </a:solidFill>
            </a:endParaRPr>
          </a:p>
        </p:txBody>
      </p:sp>
      <p:sp>
        <p:nvSpPr>
          <p:cNvPr id="15" name="Image 5" descr="preencoded.png">
            <a:extLst>
              <a:ext uri="{FF2B5EF4-FFF2-40B4-BE49-F238E27FC236}">
                <a16:creationId xmlns=""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solidFill>
                <a:srgbClr val="000000"/>
              </a:solidFill>
            </a:endParaRPr>
          </a:p>
        </p:txBody>
      </p:sp>
      <p:pic>
        <p:nvPicPr>
          <p:cNvPr id="17" name="Image 6" descr="preencoded.png">
            <a:extLst>
              <a:ext uri="{FF2B5EF4-FFF2-40B4-BE49-F238E27FC236}">
                <a16:creationId xmlns=""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 xmlns:a16="http://schemas.microsoft.com/office/drawing/2014/main"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 xmlns:a16="http://schemas.microsoft.com/office/drawing/2014/main" id="{DD45669F-6E1C-159B-99F1-F7C341A1D58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r>
              <a:rPr lang="vi-VN" sz="2800" dirty="0">
                <a:solidFill>
                  <a:srgbClr val="1F2C8F"/>
                </a:solidFill>
              </a:rPr>
              <a:t>Bài 37. HỆ THẦN KINH </a:t>
            </a:r>
            <a:r>
              <a:rPr lang="en-US" sz="2800" dirty="0">
                <a:solidFill>
                  <a:srgbClr val="1F2C8F"/>
                </a:solidFill>
              </a:rPr>
              <a:t> </a:t>
            </a:r>
            <a:r>
              <a:rPr lang="vi-VN" sz="2800" dirty="0">
                <a:solidFill>
                  <a:srgbClr val="1F2C8F"/>
                </a:solidFill>
              </a:rPr>
              <a:t>VÀ CÁC GIÁC QUAN Ở NGƯỜI</a:t>
            </a:r>
            <a:endParaRPr lang="en-US" sz="2800" dirty="0">
              <a:solidFill>
                <a:srgbClr val="1F2C8F"/>
              </a:solidFill>
            </a:endParaRPr>
          </a:p>
        </p:txBody>
      </p:sp>
    </p:spTree>
    <p:extLst>
      <p:ext uri="{BB962C8B-B14F-4D97-AF65-F5344CB8AC3E}">
        <p14:creationId xmlns:p14="http://schemas.microsoft.com/office/powerpoint/2010/main" val="173036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xmlns="" id="{723D98FB-5EB7-A8DF-8470-B23A80D669E4}"/>
              </a:ext>
            </a:extLst>
          </p:cNvPr>
          <p:cNvSpPr/>
          <p:nvPr userDrawn="1"/>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xmlns="" id="{4550F3CE-BAE9-3916-42CA-F4D906FA5173}"/>
              </a:ext>
            </a:extLst>
          </p:cNvPr>
          <p:cNvSpPr/>
          <p:nvPr userDrawn="1"/>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xmlns="" id="{D83F65A0-0C52-48AD-DC5D-B5D3BF3CC188}"/>
              </a:ext>
            </a:extLst>
          </p:cNvPr>
          <p:cNvSpPr/>
          <p:nvPr userDrawn="1"/>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xmlns="" id="{F8FA7F58-C470-6376-9DB1-DE7034C491E8}"/>
              </a:ext>
            </a:extLst>
          </p:cNvPr>
          <p:cNvSpPr/>
          <p:nvPr userDrawn="1"/>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xmlns=""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a16="http://schemas.microsoft.com/office/drawing/2014/main" xmlns="" id="{5FE523B1-DCA9-85B0-E6A4-61216D6CEC21}"/>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681789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solidFill>
                  <a:srgbClr val="000000"/>
                </a:solidFill>
              </a:rPr>
              <a:pPr>
                <a:defRPr/>
              </a:pPr>
              <a:t>12/7/2024</a:t>
            </a:fld>
            <a:endParaRPr lang="en-US">
              <a:solidFill>
                <a:srgbClr val="000000"/>
              </a:solidFill>
            </a:endParaRPr>
          </a:p>
        </p:txBody>
      </p:sp>
      <p:sp>
        <p:nvSpPr>
          <p:cNvPr id="3" name="Footer Placeholder 4">
            <a:extLst>
              <a:ext uri="{FF2B5EF4-FFF2-40B4-BE49-F238E27FC236}">
                <a16:creationId xmlns="" xmlns:a16="http://schemas.microsoft.com/office/drawing/2014/main" id="{E07F7650-20E3-2D7E-580C-D3DC9F67DA5E}"/>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5">
            <a:extLst>
              <a:ext uri="{FF2B5EF4-FFF2-40B4-BE49-F238E27FC236}">
                <a16:creationId xmlns="" xmlns:a16="http://schemas.microsoft.com/office/drawing/2014/main"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33890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8784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222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1052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6945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726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1102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4304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8525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90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C35EFB42-020B-1DF4-3D42-26092CE45F08}"/>
              </a:ext>
            </a:extLst>
          </p:cNvPr>
          <p:cNvSpPr/>
          <p:nvPr userDrawn="1"/>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xmlns="" id="{AB4DD322-D1E0-74CB-BBFF-057426E58EBC}"/>
              </a:ext>
            </a:extLst>
          </p:cNvPr>
          <p:cNvSpPr/>
          <p:nvPr userDrawn="1"/>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xmlns="" id="{C11D3FCE-EC92-8558-A3E5-04DB12477A3B}"/>
              </a:ext>
            </a:extLst>
          </p:cNvPr>
          <p:cNvSpPr/>
          <p:nvPr userDrawn="1"/>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a16="http://schemas.microsoft.com/office/drawing/2014/main" xmlns="" id="{217CBC9E-B934-828F-2AE5-211CEF5B1D25}"/>
              </a:ext>
            </a:extLst>
          </p:cNvPr>
          <p:cNvSpPr/>
          <p:nvPr userDrawn="1"/>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 name="Title 1">
            <a:extLst>
              <a:ext uri="{FF2B5EF4-FFF2-40B4-BE49-F238E27FC236}">
                <a16:creationId xmlns:a16="http://schemas.microsoft.com/office/drawing/2014/main" xmlns="" id="{DED9E3CD-5810-20B5-9C53-E9C70E98D9CE}"/>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extBox 6">
            <a:extLst>
              <a:ext uri="{FF2B5EF4-FFF2-40B4-BE49-F238E27FC236}">
                <a16:creationId xmlns:a16="http://schemas.microsoft.com/office/drawing/2014/main" xmlns="" id="{37D35B35-3134-B3F1-BF09-82BE008CAC02}"/>
              </a:ext>
            </a:extLst>
          </p:cNvPr>
          <p:cNvSpPr txBox="1"/>
          <p:nvPr userDrawn="1"/>
        </p:nvSpPr>
        <p:spPr>
          <a:xfrm>
            <a:off x="525879"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183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7700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7206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1529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8915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922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0867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0370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1302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5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77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xmlns="" id="{F232A1E1-DD38-15EA-6CA1-A84950EC43F0}"/>
              </a:ext>
            </a:extLst>
          </p:cNvPr>
          <p:cNvSpPr/>
          <p:nvPr/>
        </p:nvSpPr>
        <p:spPr>
          <a:xfrm>
            <a:off x="1721621" y="2"/>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1" name="Image 0" descr="preencoded.png">
            <a:extLst>
              <a:ext uri="{FF2B5EF4-FFF2-40B4-BE49-F238E27FC236}">
                <a16:creationId xmlns:a16="http://schemas.microsoft.com/office/drawing/2014/main" xmlns=""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xmlns=""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87045" y="6533"/>
            <a:ext cx="1734411" cy="5167313"/>
          </a:xfrm>
          <a:prstGeom prst="rect">
            <a:avLst/>
          </a:prstGeom>
        </p:spPr>
      </p:pic>
      <p:sp>
        <p:nvSpPr>
          <p:cNvPr id="17" name="Image 5" descr="preencoded.png">
            <a:extLst>
              <a:ext uri="{FF2B5EF4-FFF2-40B4-BE49-F238E27FC236}">
                <a16:creationId xmlns:a16="http://schemas.microsoft.com/office/drawing/2014/main" xmlns=""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xmlns=""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8" y="3440506"/>
            <a:ext cx="1719263" cy="1724025"/>
          </a:xfrm>
          <a:prstGeom prst="rect">
            <a:avLst/>
          </a:prstGeom>
        </p:spPr>
      </p:pic>
      <p:sp>
        <p:nvSpPr>
          <p:cNvPr id="2" name="Title 1">
            <a:extLst>
              <a:ext uri="{FF2B5EF4-FFF2-40B4-BE49-F238E27FC236}">
                <a16:creationId xmlns:a16="http://schemas.microsoft.com/office/drawing/2014/main" xmlns="" id="{30B3355F-DB81-C2FB-0019-12A7E334D145}"/>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itle 1">
            <a:extLst>
              <a:ext uri="{FF2B5EF4-FFF2-40B4-BE49-F238E27FC236}">
                <a16:creationId xmlns:a16="http://schemas.microsoft.com/office/drawing/2014/main" xmlns=""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06991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652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722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23CAD-8917-484D-9D6F-D6D62271F590}" type="datetimeFigureOut">
              <a:rPr lang="en-US" smtClean="0">
                <a:solidFill>
                  <a:prstClr val="black">
                    <a:tint val="75000"/>
                  </a:prstClr>
                </a:solidFill>
              </a:rPr>
              <a:pPr/>
              <a:t>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414C461-3013-4A93-993A-AB1ACC0B0B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99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xmlns=""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xmlns="" id="{9BAF20E3-8195-30BD-0C00-1E51F43D2711}"/>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2080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B0C0F070-237F-C60F-3458-4D4D9BA0A222}"/>
              </a:ext>
            </a:extLst>
          </p:cNvPr>
          <p:cNvSpPr/>
          <p:nvPr userDrawn="1"/>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xmlns="" id="{71FDE5F9-526D-2D91-0441-7042F5916BEF}"/>
              </a:ext>
            </a:extLst>
          </p:cNvPr>
          <p:cNvSpPr txBox="1">
            <a:spLocks/>
          </p:cNvSpPr>
          <p:nvPr userDrawn="1"/>
        </p:nvSpPr>
        <p:spPr>
          <a:xfrm>
            <a:off x="0" y="71151"/>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7457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8" y="667657"/>
            <a:ext cx="11056839"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77" r:id="rId3"/>
    <p:sldLayoutId id="2147483678" r:id="rId4"/>
    <p:sldLayoutId id="2147483653" r:id="rId5"/>
    <p:sldLayoutId id="2147483652" r:id="rId6"/>
    <p:sldLayoutId id="2147483655" r:id="rId7"/>
    <p:sldLayoutId id="2147483664" r:id="rId8"/>
    <p:sldLayoutId id="2147483667" r:id="rId9"/>
    <p:sldLayoutId id="2147483668" r:id="rId10"/>
    <p:sldLayoutId id="2147483669" r:id="rId11"/>
    <p:sldLayoutId id="2147483673" r:id="rId12"/>
    <p:sldLayoutId id="2147483670" r:id="rId13"/>
    <p:sldLayoutId id="2147483671" r:id="rId14"/>
    <p:sldLayoutId id="2147483674" r:id="rId15"/>
    <p:sldLayoutId id="2147483675" r:id="rId16"/>
    <p:sldLayoutId id="2147483676" r:id="rId17"/>
    <p:sldLayoutId id="2147483654" r:id="rId18"/>
    <p:sldLayoutId id="2147483679"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3A1C593-65D0-4073-BCC9-577B9352EA97}" type="datetimeFigureOut">
              <a:rPr lang="en-US" smtClean="0">
                <a:solidFill>
                  <a:prstClr val="black">
                    <a:tint val="75000"/>
                  </a:prstClr>
                </a:solidFill>
              </a:rPr>
              <a:pPr defTabSz="914400"/>
              <a:t>12/7/2024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B618960-8005-486C-9A75-10CB2AAC16F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33105564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7" y="667656"/>
            <a:ext cx="11056838"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54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3A1C593-65D0-4073-BCC9-577B9352EA97}" type="datetimeFigureOut">
              <a:rPr lang="en-US" smtClean="0">
                <a:solidFill>
                  <a:prstClr val="black">
                    <a:tint val="75000"/>
                  </a:prstClr>
                </a:solidFill>
              </a:rPr>
              <a:pPr defTabSz="914400"/>
              <a:t>12/7/2024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B618960-8005-486C-9A75-10CB2AAC16F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4410699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2923CAD-8917-484D-9D6F-D6D62271F590}" type="datetimeFigureOut">
              <a:rPr lang="en-US" smtClean="0">
                <a:solidFill>
                  <a:prstClr val="black">
                    <a:tint val="75000"/>
                  </a:prstClr>
                </a:solidFill>
              </a:rPr>
              <a:pPr defTabSz="914400"/>
              <a:t>12/7/2024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414C461-3013-4A93-993A-AB1ACC0B0BA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3597523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C56F4EB4-74E0-9ACF-0A88-9F4A9DA04BED}"/>
              </a:ext>
            </a:extLst>
          </p:cNvPr>
          <p:cNvSpPr>
            <a:spLocks noGrp="1" noChangeArrowheads="1"/>
          </p:cNvSpPr>
          <p:nvPr>
            <p:ph type="ctrTitle"/>
          </p:nvPr>
        </p:nvSpPr>
        <p:spPr bwMode="auto">
          <a:xfrm>
            <a:off x="0" y="648930"/>
            <a:ext cx="12192000" cy="238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en-US" altLang="en-US" sz="5400" b="1" dirty="0" smtClean="0">
                <a:solidFill>
                  <a:srgbClr val="002060"/>
                </a:solidFill>
                <a:latin typeface="Times New Roman" panose="02020603050405020304" pitchFamily="18" charset="0"/>
                <a:cs typeface="Times New Roman" panose="02020603050405020304" pitchFamily="18" charset="0"/>
              </a:rPr>
              <a:t>CHÀO </a:t>
            </a:r>
            <a:r>
              <a:rPr lang="en-US" altLang="en-US" sz="5400" b="1" dirty="0">
                <a:solidFill>
                  <a:srgbClr val="002060"/>
                </a:solidFill>
                <a:latin typeface="Times New Roman" panose="02020603050405020304" pitchFamily="18" charset="0"/>
                <a:cs typeface="Times New Roman" panose="02020603050405020304" pitchFamily="18" charset="0"/>
              </a:rPr>
              <a:t>CÁC EM </a:t>
            </a:r>
            <a:br>
              <a:rPr lang="en-US" altLang="en-US" sz="5400" b="1" dirty="0">
                <a:solidFill>
                  <a:srgbClr val="002060"/>
                </a:solidFill>
                <a:latin typeface="Times New Roman" panose="02020603050405020304" pitchFamily="18" charset="0"/>
                <a:cs typeface="Times New Roman" panose="02020603050405020304" pitchFamily="18" charset="0"/>
              </a:rPr>
            </a:br>
            <a:r>
              <a:rPr lang="en-US" altLang="en-US" sz="5400" b="1" dirty="0">
                <a:solidFill>
                  <a:srgbClr val="002060"/>
                </a:solidFill>
                <a:latin typeface="Times New Roman" panose="02020603050405020304" pitchFamily="18" charset="0"/>
                <a:cs typeface="Times New Roman" panose="02020603050405020304" pitchFamily="18" charset="0"/>
              </a:rPr>
              <a:t>ĐẾN VỚI TIẾT HỌC HÔM </a:t>
            </a:r>
            <a:r>
              <a:rPr lang="en-US" altLang="en-US" sz="5400" b="1" dirty="0" smtClean="0">
                <a:solidFill>
                  <a:srgbClr val="002060"/>
                </a:solidFill>
                <a:latin typeface="Times New Roman" panose="02020603050405020304" pitchFamily="18" charset="0"/>
                <a:cs typeface="Times New Roman" panose="02020603050405020304" pitchFamily="18" charset="0"/>
              </a:rPr>
              <a:t>NAY !</a:t>
            </a:r>
            <a:endParaRPr lang="en-US" altLang="en-US" sz="5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63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001" y="1312651"/>
            <a:ext cx="7685983" cy="584775"/>
          </a:xfrm>
          <a:prstGeom prst="rect">
            <a:avLst/>
          </a:prstGeom>
        </p:spPr>
        <p:txBody>
          <a:bodyPr wrap="square">
            <a:spAutoFit/>
          </a:bodyPr>
          <a:lstStyle/>
          <a:p>
            <a:pPr marL="514350" lvl="0" indent="-514350" defTabSz="914400">
              <a:spcBef>
                <a:spcPts val="360"/>
              </a:spcBef>
              <a:buAutoNum type="alphaLcPeriod"/>
            </a:pPr>
            <a:r>
              <a:rPr lang="en-US" sz="3200" b="1" dirty="0" smtClean="0">
                <a:solidFill>
                  <a:srgbClr val="FF0000"/>
                </a:solidFill>
                <a:latin typeface="Times New Roman" panose="02020603050405020304" pitchFamily="18" charset="0"/>
                <a:ea typeface="Times New Roman" panose="02020603050405020304" pitchFamily="18" charset="0"/>
              </a:rPr>
              <a:t>Một </a:t>
            </a:r>
            <a:r>
              <a:rPr lang="en-US" sz="3200" b="1" dirty="0">
                <a:solidFill>
                  <a:srgbClr val="FF0000"/>
                </a:solidFill>
                <a:latin typeface="Times New Roman" panose="02020603050405020304" pitchFamily="18" charset="0"/>
                <a:ea typeface="Times New Roman" panose="02020603050405020304" pitchFamily="18" charset="0"/>
              </a:rPr>
              <a:t>số bệnh về hệ thần kinh </a:t>
            </a:r>
            <a:endParaRPr lang="en-US" sz="3200" b="1" dirty="0" smtClean="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39468" y="187231"/>
            <a:ext cx="11489118" cy="1077218"/>
          </a:xfrm>
          <a:prstGeom prst="rect">
            <a:avLst/>
          </a:prstGeom>
        </p:spPr>
        <p:txBody>
          <a:bodyPr wrap="square">
            <a:spAutoFit/>
          </a:bodyPr>
          <a:lstStyle/>
          <a:p>
            <a:pPr algn="just">
              <a:spcAft>
                <a:spcPts val="1000"/>
              </a:spcAft>
            </a:pPr>
            <a:r>
              <a:rPr lang="en-US" sz="3200" b="1" dirty="0" smtClean="0">
                <a:solidFill>
                  <a:srgbClr val="FF0000"/>
                </a:solidFill>
                <a:latin typeface="Times New Roman" panose="02020603050405020304" pitchFamily="18" charset="0"/>
                <a:ea typeface="Times New Roman" panose="02020603050405020304" pitchFamily="18" charset="0"/>
              </a:rPr>
              <a:t>2/ Một số bệnh về hệ </a:t>
            </a:r>
            <a:r>
              <a:rPr lang="en-US" sz="3200" b="1" dirty="0">
                <a:solidFill>
                  <a:srgbClr val="FF0000"/>
                </a:solidFill>
                <a:latin typeface="Times New Roman" panose="02020603050405020304" pitchFamily="18" charset="0"/>
                <a:ea typeface="Times New Roman" panose="02020603050405020304" pitchFamily="18" charset="0"/>
              </a:rPr>
              <a:t>thần </a:t>
            </a:r>
            <a:r>
              <a:rPr lang="en-US" sz="3200" b="1" dirty="0" smtClean="0">
                <a:solidFill>
                  <a:srgbClr val="FF0000"/>
                </a:solidFill>
                <a:latin typeface="Times New Roman" panose="02020603050405020304" pitchFamily="18" charset="0"/>
                <a:ea typeface="Times New Roman" panose="02020603050405020304" pitchFamily="18" charset="0"/>
              </a:rPr>
              <a:t>kinh và chất gây nghiện đối với hệ thần kinh</a:t>
            </a:r>
            <a:endParaRPr lang="en-US" sz="3200" b="1" dirty="0">
              <a:solidFill>
                <a:srgbClr val="FF0000"/>
              </a:solidFill>
              <a:latin typeface="Times New Roman" panose="02020603050405020304" pitchFamily="18" charset="0"/>
              <a:ea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5108" y="937845"/>
            <a:ext cx="3493477" cy="536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5001" y="2014697"/>
            <a:ext cx="7428076" cy="1077218"/>
          </a:xfrm>
          <a:prstGeom prst="rect">
            <a:avLst/>
          </a:prstGeom>
          <a:noFill/>
        </p:spPr>
        <p:txBody>
          <a:bodyPr wrap="square" rtlCol="0">
            <a:spAutoFit/>
          </a:bodyPr>
          <a:lstStyle/>
          <a:p>
            <a:pPr lvl="0" defTabSz="914400">
              <a:spcBef>
                <a:spcPts val="360"/>
              </a:spcBef>
            </a:pPr>
            <a:r>
              <a:rPr lang="en-US" sz="3200" i="1" dirty="0">
                <a:solidFill>
                  <a:srgbClr val="0070C0"/>
                </a:solidFill>
                <a:latin typeface="Times New Roman" panose="02020603050405020304" pitchFamily="18" charset="0"/>
                <a:ea typeface="Times New Roman" panose="02020603050405020304" pitchFamily="18" charset="0"/>
              </a:rPr>
              <a:t>Quan sát hình 37.2, đọc thông tin SGK </a:t>
            </a:r>
            <a:r>
              <a:rPr lang="nl-NL" sz="3200" i="1">
                <a:solidFill>
                  <a:srgbClr val="0070C0"/>
                </a:solidFill>
                <a:latin typeface="Times New Roman" panose="02020603050405020304" pitchFamily="18" charset="0"/>
                <a:ea typeface="Times New Roman" panose="02020603050405020304" pitchFamily="18" charset="0"/>
              </a:rPr>
              <a:t>trao </a:t>
            </a:r>
            <a:r>
              <a:rPr lang="nl-NL" sz="3200" i="1" smtClean="0">
                <a:solidFill>
                  <a:srgbClr val="0070C0"/>
                </a:solidFill>
                <a:latin typeface="Times New Roman" panose="02020603050405020304" pitchFamily="18" charset="0"/>
                <a:ea typeface="Times New Roman" panose="02020603050405020304" pitchFamily="18" charset="0"/>
              </a:rPr>
              <a:t>đổi </a:t>
            </a:r>
            <a:r>
              <a:rPr lang="nl-NL" sz="3200" i="1" dirty="0" smtClean="0">
                <a:solidFill>
                  <a:srgbClr val="0070C0"/>
                </a:solidFill>
                <a:latin typeface="Times New Roman" panose="02020603050405020304" pitchFamily="18" charset="0"/>
                <a:ea typeface="Times New Roman" panose="02020603050405020304" pitchFamily="18" charset="0"/>
              </a:rPr>
              <a:t>trả lời câu hỏi . </a:t>
            </a:r>
            <a:endParaRPr lang="en-US" sz="3200" i="1" dirty="0">
              <a:solidFill>
                <a:srgbClr val="0070C0"/>
              </a:solidFill>
              <a:latin typeface="Sabon Next LT"/>
            </a:endParaRPr>
          </a:p>
        </p:txBody>
      </p:sp>
    </p:spTree>
    <p:extLst>
      <p:ext uri="{BB962C8B-B14F-4D97-AF65-F5344CB8AC3E}">
        <p14:creationId xmlns:p14="http://schemas.microsoft.com/office/powerpoint/2010/main" val="327659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467" y="414287"/>
            <a:ext cx="11489118" cy="523220"/>
          </a:xfrm>
          <a:prstGeom prst="rect">
            <a:avLst/>
          </a:prstGeom>
        </p:spPr>
        <p:txBody>
          <a:bodyPr wrap="square">
            <a:spAutoFit/>
          </a:bodyPr>
          <a:lstStyle/>
          <a:p>
            <a:pPr algn="ctr"/>
            <a:r>
              <a:rPr lang="nl-NL" sz="2800" b="1" dirty="0" smtClean="0">
                <a:solidFill>
                  <a:srgbClr val="0070C0"/>
                </a:solidFill>
                <a:latin typeface="Times New Roman" panose="02020603050405020304" pitchFamily="18" charset="0"/>
                <a:ea typeface="Times New Roman" panose="02020603050405020304" pitchFamily="18" charset="0"/>
              </a:rPr>
              <a:t> </a:t>
            </a:r>
            <a:endParaRPr lang="en-US" sz="2800" b="1" dirty="0">
              <a:solidFill>
                <a:srgbClr val="0070C0"/>
              </a:solidFill>
              <a:latin typeface="Sabon Next 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3354" y="937845"/>
            <a:ext cx="3165231" cy="536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a:extLst>
              <a:ext uri="{FF2B5EF4-FFF2-40B4-BE49-F238E27FC236}">
                <a16:creationId xmlns:a16="http://schemas.microsoft.com/office/drawing/2014/main" xmlns="" id="{4BDDF616-E883-FBD8-CF93-2F170E021498}"/>
              </a:ext>
            </a:extLst>
          </p:cNvPr>
          <p:cNvGraphicFramePr>
            <a:graphicFrameLocks noGrp="1"/>
          </p:cNvGraphicFramePr>
          <p:nvPr>
            <p:extLst>
              <p:ext uri="{D42A27DB-BD31-4B8C-83A1-F6EECF244321}">
                <p14:modId xmlns:p14="http://schemas.microsoft.com/office/powerpoint/2010/main" val="910174137"/>
              </p:ext>
            </p:extLst>
          </p:nvPr>
        </p:nvGraphicFramePr>
        <p:xfrm>
          <a:off x="542060" y="968357"/>
          <a:ext cx="8121294" cy="4911702"/>
        </p:xfrm>
        <a:graphic>
          <a:graphicData uri="http://schemas.openxmlformats.org/drawingml/2006/table">
            <a:tbl>
              <a:tblPr firstRow="1" firstCol="1" bandRow="1"/>
              <a:tblGrid>
                <a:gridCol w="1743940">
                  <a:extLst>
                    <a:ext uri="{9D8B030D-6E8A-4147-A177-3AD203B41FA5}">
                      <a16:colId xmlns:a16="http://schemas.microsoft.com/office/drawing/2014/main" xmlns="" val="3250663584"/>
                    </a:ext>
                  </a:extLst>
                </a:gridCol>
                <a:gridCol w="1849727">
                  <a:extLst>
                    <a:ext uri="{9D8B030D-6E8A-4147-A177-3AD203B41FA5}">
                      <a16:colId xmlns:a16="http://schemas.microsoft.com/office/drawing/2014/main" xmlns="" val="657916321"/>
                    </a:ext>
                  </a:extLst>
                </a:gridCol>
                <a:gridCol w="1883284">
                  <a:extLst>
                    <a:ext uri="{9D8B030D-6E8A-4147-A177-3AD203B41FA5}">
                      <a16:colId xmlns:a16="http://schemas.microsoft.com/office/drawing/2014/main" xmlns="" val="685708548"/>
                    </a:ext>
                  </a:extLst>
                </a:gridCol>
                <a:gridCol w="2644343">
                  <a:extLst>
                    <a:ext uri="{9D8B030D-6E8A-4147-A177-3AD203B41FA5}">
                      <a16:colId xmlns:a16="http://schemas.microsoft.com/office/drawing/2014/main" xmlns="" val="3251595111"/>
                    </a:ext>
                  </a:extLst>
                </a:gridCol>
              </a:tblGrid>
              <a:tr h="543918">
                <a:tc gridSpan="4">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514350" indent="-514350" algn="ctr">
                        <a:lnSpc>
                          <a:spcPct val="115000"/>
                        </a:lnSpc>
                        <a:spcBef>
                          <a:spcPts val="2700"/>
                        </a:spcBef>
                        <a:spcAft>
                          <a:spcPts val="300"/>
                        </a:spcAft>
                        <a:buAutoNum type="alphaLcPeriod"/>
                      </a:pPr>
                      <a:r>
                        <a:rPr lang="en-US" sz="2800" b="1" dirty="0" smtClean="0">
                          <a:solidFill>
                            <a:srgbClr val="FF0000"/>
                          </a:solidFill>
                          <a:effectLst/>
                          <a:latin typeface="Arial" pitchFamily="34" charset="0"/>
                          <a:cs typeface="Arial" pitchFamily="34" charset="0"/>
                        </a:rPr>
                        <a:t>Một </a:t>
                      </a:r>
                      <a:r>
                        <a:rPr lang="en-US" sz="2800" b="1" dirty="0">
                          <a:solidFill>
                            <a:srgbClr val="FF0000"/>
                          </a:solidFill>
                          <a:effectLst/>
                          <a:latin typeface="Arial" pitchFamily="34" charset="0"/>
                          <a:cs typeface="Arial" pitchFamily="34" charset="0"/>
                        </a:rPr>
                        <a:t>số bệnh về hệ thần </a:t>
                      </a:r>
                      <a:r>
                        <a:rPr lang="en-US" sz="2800" b="1" dirty="0" smtClean="0">
                          <a:solidFill>
                            <a:srgbClr val="FF0000"/>
                          </a:solidFill>
                          <a:effectLst/>
                          <a:latin typeface="Arial" pitchFamily="34" charset="0"/>
                          <a:cs typeface="Arial" pitchFamily="34" charset="0"/>
                        </a:rPr>
                        <a:t>kinh</a:t>
                      </a: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07984551"/>
                  </a:ext>
                </a:extLst>
              </a:tr>
              <a:tr h="468923">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15000"/>
                        </a:lnSpc>
                        <a:spcBef>
                          <a:spcPts val="2700"/>
                        </a:spcBef>
                        <a:spcAft>
                          <a:spcPts val="300"/>
                        </a:spcAft>
                      </a:pPr>
                      <a:r>
                        <a:rPr lang="en-US" sz="2000" b="1" dirty="0">
                          <a:solidFill>
                            <a:srgbClr val="FF0000"/>
                          </a:solidFill>
                          <a:effectLst/>
                          <a:latin typeface="Arial" pitchFamily="34" charset="0"/>
                          <a:cs typeface="Arial" pitchFamily="34" charset="0"/>
                        </a:rPr>
                        <a:t>Tên bệnh</a:t>
                      </a: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15000"/>
                        </a:lnSpc>
                        <a:spcBef>
                          <a:spcPts val="2700"/>
                        </a:spcBef>
                        <a:spcAft>
                          <a:spcPts val="300"/>
                        </a:spcAft>
                      </a:pPr>
                      <a:r>
                        <a:rPr lang="en-US" sz="2000" b="1" dirty="0">
                          <a:solidFill>
                            <a:srgbClr val="FF0000"/>
                          </a:solidFill>
                          <a:effectLst/>
                          <a:latin typeface="Arial" pitchFamily="34" charset="0"/>
                          <a:cs typeface="Arial" pitchFamily="34" charset="0"/>
                        </a:rPr>
                        <a:t>Nguyên </a:t>
                      </a:r>
                      <a:r>
                        <a:rPr lang="en-US" sz="2000" b="1" dirty="0" smtClean="0">
                          <a:solidFill>
                            <a:srgbClr val="FF0000"/>
                          </a:solidFill>
                          <a:effectLst/>
                          <a:latin typeface="Arial" pitchFamily="34" charset="0"/>
                          <a:cs typeface="Arial" pitchFamily="34" charset="0"/>
                        </a:rPr>
                        <a:t>nhân</a:t>
                      </a: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15000"/>
                        </a:lnSpc>
                        <a:spcBef>
                          <a:spcPts val="2700"/>
                        </a:spcBef>
                        <a:spcAft>
                          <a:spcPts val="300"/>
                        </a:spcAft>
                      </a:pPr>
                      <a:r>
                        <a:rPr lang="en-US" sz="2000" b="1" dirty="0" err="1">
                          <a:solidFill>
                            <a:srgbClr val="FF0000"/>
                          </a:solidFill>
                          <a:effectLst/>
                          <a:latin typeface="Arial" pitchFamily="34" charset="0"/>
                          <a:cs typeface="Arial" pitchFamily="34" charset="0"/>
                        </a:rPr>
                        <a:t>Triệu</a:t>
                      </a:r>
                      <a:r>
                        <a:rPr lang="en-US" sz="2000" b="1" dirty="0">
                          <a:solidFill>
                            <a:srgbClr val="FF0000"/>
                          </a:solidFill>
                          <a:effectLst/>
                          <a:latin typeface="Arial" pitchFamily="34" charset="0"/>
                          <a:cs typeface="Arial" pitchFamily="34" charset="0"/>
                        </a:rPr>
                        <a:t> </a:t>
                      </a:r>
                      <a:r>
                        <a:rPr lang="en-US" sz="2000" b="1" dirty="0" err="1">
                          <a:solidFill>
                            <a:srgbClr val="FF0000"/>
                          </a:solidFill>
                          <a:effectLst/>
                          <a:latin typeface="Arial" pitchFamily="34" charset="0"/>
                          <a:cs typeface="Arial" pitchFamily="34" charset="0"/>
                        </a:rPr>
                        <a:t>chứng</a:t>
                      </a: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lnSpc>
                          <a:spcPct val="115000"/>
                        </a:lnSpc>
                        <a:spcBef>
                          <a:spcPts val="2700"/>
                        </a:spcBef>
                        <a:spcAft>
                          <a:spcPts val="300"/>
                        </a:spcAft>
                      </a:pPr>
                      <a:r>
                        <a:rPr lang="en-US" sz="2000" b="1" dirty="0" err="1">
                          <a:solidFill>
                            <a:srgbClr val="FF0000"/>
                          </a:solidFill>
                          <a:effectLst/>
                          <a:latin typeface="Arial" pitchFamily="34" charset="0"/>
                          <a:cs typeface="Arial" pitchFamily="34" charset="0"/>
                        </a:rPr>
                        <a:t>Biện</a:t>
                      </a:r>
                      <a:r>
                        <a:rPr lang="en-US" sz="2000" b="1" dirty="0">
                          <a:solidFill>
                            <a:srgbClr val="FF0000"/>
                          </a:solidFill>
                          <a:effectLst/>
                          <a:latin typeface="Arial" pitchFamily="34" charset="0"/>
                          <a:cs typeface="Arial" pitchFamily="34" charset="0"/>
                        </a:rPr>
                        <a:t> </a:t>
                      </a:r>
                      <a:r>
                        <a:rPr lang="en-US" sz="2000" b="1" dirty="0" err="1">
                          <a:solidFill>
                            <a:srgbClr val="FF0000"/>
                          </a:solidFill>
                          <a:effectLst/>
                          <a:latin typeface="Arial" pitchFamily="34" charset="0"/>
                          <a:cs typeface="Arial" pitchFamily="34" charset="0"/>
                        </a:rPr>
                        <a:t>pháp</a:t>
                      </a:r>
                      <a:r>
                        <a:rPr lang="en-US" sz="2000" b="1" dirty="0">
                          <a:solidFill>
                            <a:srgbClr val="FF0000"/>
                          </a:solidFill>
                          <a:effectLst/>
                          <a:latin typeface="Arial" pitchFamily="34" charset="0"/>
                          <a:cs typeface="Arial" pitchFamily="34" charset="0"/>
                        </a:rPr>
                        <a:t> </a:t>
                      </a:r>
                      <a:r>
                        <a:rPr lang="en-US" sz="2000" b="1" dirty="0" err="1">
                          <a:solidFill>
                            <a:srgbClr val="FF0000"/>
                          </a:solidFill>
                          <a:effectLst/>
                          <a:latin typeface="Arial" pitchFamily="34" charset="0"/>
                          <a:cs typeface="Arial" pitchFamily="34" charset="0"/>
                        </a:rPr>
                        <a:t>phòng</a:t>
                      </a:r>
                      <a:r>
                        <a:rPr lang="en-US" sz="2000" b="1" dirty="0">
                          <a:solidFill>
                            <a:srgbClr val="FF0000"/>
                          </a:solidFill>
                          <a:effectLst/>
                          <a:latin typeface="Arial" pitchFamily="34" charset="0"/>
                          <a:cs typeface="Arial" pitchFamily="34" charset="0"/>
                        </a:rPr>
                        <a:t> </a:t>
                      </a:r>
                      <a:r>
                        <a:rPr lang="en-US" sz="2000" b="1" dirty="0" err="1">
                          <a:solidFill>
                            <a:srgbClr val="FF0000"/>
                          </a:solidFill>
                          <a:effectLst/>
                          <a:latin typeface="Arial" pitchFamily="34" charset="0"/>
                          <a:cs typeface="Arial" pitchFamily="34" charset="0"/>
                        </a:rPr>
                        <a:t>chống</a:t>
                      </a: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2755309663"/>
                  </a:ext>
                </a:extLst>
              </a:tr>
              <a:tr h="187562">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15000"/>
                        </a:lnSpc>
                        <a:spcBef>
                          <a:spcPts val="2700"/>
                        </a:spcBef>
                        <a:spcAft>
                          <a:spcPts val="300"/>
                        </a:spcAft>
                      </a:pPr>
                      <a:endParaRPr lang="en-US" sz="2800" dirty="0">
                        <a:solidFill>
                          <a:srgbClr val="000000"/>
                        </a:solidFill>
                        <a:effectLst/>
                        <a:latin typeface="Segoe UI" panose="020B0502040204020203" pitchFamily="34" charset="0"/>
                        <a:ea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967231728"/>
                  </a:ext>
                </a:extLst>
              </a:tr>
              <a:tr h="227395">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15000"/>
                        </a:lnSpc>
                        <a:spcBef>
                          <a:spcPts val="2700"/>
                        </a:spcBef>
                        <a:spcAft>
                          <a:spcPts val="300"/>
                        </a:spcAft>
                      </a:pPr>
                      <a:endParaRPr lang="en-US" sz="2800" dirty="0">
                        <a:solidFill>
                          <a:srgbClr val="000000"/>
                        </a:solidFill>
                        <a:effectLst/>
                        <a:latin typeface="Segoe UI" panose="020B0502040204020203" pitchFamily="34" charset="0"/>
                        <a:ea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26473336"/>
                  </a:ext>
                </a:extLst>
              </a:tr>
              <a:tr h="235133">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r>
                        <a:rPr lang="en-US" sz="2000" b="1" dirty="0" smtClean="0">
                          <a:solidFill>
                            <a:srgbClr val="FF0000"/>
                          </a:solidFill>
                          <a:effectLst/>
                          <a:latin typeface="Arial" pitchFamily="34" charset="0"/>
                          <a:ea typeface="Times New Roman" panose="02020603050405020304" pitchFamily="18" charset="0"/>
                          <a:cs typeface="Arial" pitchFamily="34" charset="0"/>
                        </a:rPr>
                        <a:t> </a:t>
                      </a: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15000"/>
                        </a:lnSpc>
                        <a:spcBef>
                          <a:spcPts val="2700"/>
                        </a:spcBef>
                        <a:spcAft>
                          <a:spcPts val="300"/>
                        </a:spcAft>
                      </a:pPr>
                      <a:endParaRPr lang="en-US" sz="2800" dirty="0">
                        <a:solidFill>
                          <a:srgbClr val="000000"/>
                        </a:solidFill>
                        <a:effectLst/>
                        <a:latin typeface="Segoe UI" panose="020B0502040204020203" pitchFamily="34" charset="0"/>
                        <a:ea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33018854"/>
                  </a:ext>
                </a:extLst>
              </a:tr>
            </a:tbl>
          </a:graphicData>
        </a:graphic>
      </p:graphicFrame>
      <p:sp>
        <p:nvSpPr>
          <p:cNvPr id="2" name="TextBox 1"/>
          <p:cNvSpPr txBox="1"/>
          <p:nvPr/>
        </p:nvSpPr>
        <p:spPr>
          <a:xfrm>
            <a:off x="656492" y="2291296"/>
            <a:ext cx="1582616" cy="707886"/>
          </a:xfrm>
          <a:prstGeom prst="rect">
            <a:avLst/>
          </a:prstGeom>
          <a:noFill/>
        </p:spPr>
        <p:txBody>
          <a:bodyPr wrap="square" rtlCol="0">
            <a:spAutoFit/>
          </a:bodyPr>
          <a:lstStyle/>
          <a:p>
            <a:pPr lvl="0" defTabSz="914400">
              <a:spcBef>
                <a:spcPts val="800"/>
              </a:spcBef>
              <a:spcAft>
                <a:spcPts val="300"/>
              </a:spcAft>
              <a:defRPr/>
            </a:pPr>
            <a:r>
              <a:rPr lang="en-US" sz="2000" b="1" dirty="0">
                <a:solidFill>
                  <a:srgbClr val="FF0000"/>
                </a:solidFill>
                <a:latin typeface="Arial" pitchFamily="34" charset="0"/>
                <a:cs typeface="Arial" pitchFamily="34" charset="0"/>
              </a:rPr>
              <a:t>1. Bệnh </a:t>
            </a:r>
            <a:r>
              <a:rPr lang="en-US" sz="2000" b="1" dirty="0" smtClean="0">
                <a:solidFill>
                  <a:srgbClr val="FF0000"/>
                </a:solidFill>
                <a:latin typeface="Arial" pitchFamily="34" charset="0"/>
                <a:cs typeface="Arial" pitchFamily="34" charset="0"/>
              </a:rPr>
              <a:t>Parkinson</a:t>
            </a:r>
            <a:endParaRPr lang="en-US" sz="2000" b="1" dirty="0">
              <a:solidFill>
                <a:srgbClr val="FF0000"/>
              </a:solidFill>
              <a:latin typeface="Arial" pitchFamily="34" charset="0"/>
              <a:ea typeface="Times New Roman" panose="02020603050405020304" pitchFamily="18" charset="0"/>
              <a:cs typeface="Arial" pitchFamily="34" charset="0"/>
            </a:endParaRPr>
          </a:p>
        </p:txBody>
      </p:sp>
      <p:sp>
        <p:nvSpPr>
          <p:cNvPr id="3" name="TextBox 2"/>
          <p:cNvSpPr txBox="1"/>
          <p:nvPr/>
        </p:nvSpPr>
        <p:spPr>
          <a:xfrm>
            <a:off x="656491" y="3622430"/>
            <a:ext cx="1418359" cy="770147"/>
          </a:xfrm>
          <a:prstGeom prst="rect">
            <a:avLst/>
          </a:prstGeom>
          <a:noFill/>
        </p:spPr>
        <p:txBody>
          <a:bodyPr wrap="square" rtlCol="0">
            <a:spAutoFit/>
          </a:bodyPr>
          <a:lstStyle/>
          <a:p>
            <a:pPr lvl="0" algn="just" defTabSz="914400">
              <a:lnSpc>
                <a:spcPct val="115000"/>
              </a:lnSpc>
              <a:spcBef>
                <a:spcPts val="2700"/>
              </a:spcBef>
              <a:spcAft>
                <a:spcPts val="300"/>
              </a:spcAft>
            </a:pPr>
            <a:r>
              <a:rPr lang="en-US" sz="2000" b="1" dirty="0" smtClean="0">
                <a:solidFill>
                  <a:srgbClr val="FF0000"/>
                </a:solidFill>
                <a:latin typeface="Arial" pitchFamily="34" charset="0"/>
                <a:ea typeface="Times New Roman" panose="02020603050405020304" pitchFamily="18" charset="0"/>
                <a:cs typeface="Arial" pitchFamily="34" charset="0"/>
              </a:rPr>
              <a:t>2</a:t>
            </a:r>
            <a:r>
              <a:rPr lang="en-US" sz="2000" b="1" dirty="0">
                <a:solidFill>
                  <a:srgbClr val="FF0000"/>
                </a:solidFill>
                <a:latin typeface="Arial" pitchFamily="34" charset="0"/>
                <a:ea typeface="Times New Roman" panose="02020603050405020304" pitchFamily="18" charset="0"/>
                <a:cs typeface="Arial" pitchFamily="34" charset="0"/>
              </a:rPr>
              <a:t>. Bệnh động </a:t>
            </a:r>
            <a:r>
              <a:rPr lang="en-US" sz="2000" b="1" dirty="0" smtClean="0">
                <a:solidFill>
                  <a:srgbClr val="FF0000"/>
                </a:solidFill>
                <a:latin typeface="Arial" pitchFamily="34" charset="0"/>
                <a:ea typeface="Times New Roman" panose="02020603050405020304" pitchFamily="18" charset="0"/>
                <a:cs typeface="Arial" pitchFamily="34" charset="0"/>
              </a:rPr>
              <a:t>kinh</a:t>
            </a:r>
            <a:endParaRPr lang="en-US" sz="2000" b="1" dirty="0">
              <a:solidFill>
                <a:srgbClr val="FF0000"/>
              </a:solidFill>
              <a:latin typeface="Arial" pitchFamily="34" charset="0"/>
              <a:ea typeface="Times New Roman" panose="02020603050405020304" pitchFamily="18" charset="0"/>
              <a:cs typeface="Arial" pitchFamily="34" charset="0"/>
            </a:endParaRPr>
          </a:p>
        </p:txBody>
      </p:sp>
      <p:sp>
        <p:nvSpPr>
          <p:cNvPr id="5" name="TextBox 4"/>
          <p:cNvSpPr txBox="1"/>
          <p:nvPr/>
        </p:nvSpPr>
        <p:spPr>
          <a:xfrm>
            <a:off x="656492" y="4740923"/>
            <a:ext cx="1582617" cy="1115690"/>
          </a:xfrm>
          <a:prstGeom prst="rect">
            <a:avLst/>
          </a:prstGeom>
          <a:noFill/>
        </p:spPr>
        <p:txBody>
          <a:bodyPr wrap="square" rtlCol="0">
            <a:spAutoFit/>
          </a:bodyPr>
          <a:lstStyle/>
          <a:p>
            <a:pPr lvl="0" algn="just" defTabSz="914400">
              <a:lnSpc>
                <a:spcPct val="115000"/>
              </a:lnSpc>
              <a:spcBef>
                <a:spcPts val="2700"/>
              </a:spcBef>
              <a:spcAft>
                <a:spcPts val="300"/>
              </a:spcAft>
            </a:pPr>
            <a:r>
              <a:rPr lang="en-US" b="1" dirty="0" smtClean="0">
                <a:solidFill>
                  <a:srgbClr val="FF0000"/>
                </a:solidFill>
              </a:rPr>
              <a:t>3.</a:t>
            </a:r>
            <a:r>
              <a:rPr lang="en-US" dirty="0" smtClean="0"/>
              <a:t> </a:t>
            </a:r>
            <a:r>
              <a:rPr lang="en-US" sz="2000" b="1" dirty="0" smtClean="0">
                <a:solidFill>
                  <a:srgbClr val="FF0000"/>
                </a:solidFill>
                <a:latin typeface="Arial" pitchFamily="34" charset="0"/>
                <a:ea typeface="Times New Roman" panose="02020603050405020304" pitchFamily="18" charset="0"/>
                <a:cs typeface="Arial" pitchFamily="34" charset="0"/>
              </a:rPr>
              <a:t>Bệnh </a:t>
            </a:r>
            <a:r>
              <a:rPr lang="en-US" sz="2000" b="1" dirty="0">
                <a:solidFill>
                  <a:srgbClr val="FF0000"/>
                </a:solidFill>
                <a:latin typeface="Arial" pitchFamily="34" charset="0"/>
                <a:ea typeface="Times New Roman" panose="02020603050405020304" pitchFamily="18" charset="0"/>
                <a:cs typeface="Arial" pitchFamily="34" charset="0"/>
              </a:rPr>
              <a:t>Alzheimer</a:t>
            </a:r>
          </a:p>
          <a:p>
            <a:r>
              <a:rPr lang="en-US" dirty="0" smtClean="0"/>
              <a:t> </a:t>
            </a:r>
            <a:endParaRPr lang="en-US" dirty="0"/>
          </a:p>
        </p:txBody>
      </p:sp>
    </p:spTree>
    <p:extLst>
      <p:ext uri="{BB962C8B-B14F-4D97-AF65-F5344CB8AC3E}">
        <p14:creationId xmlns:p14="http://schemas.microsoft.com/office/powerpoint/2010/main" val="356098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467" y="414287"/>
            <a:ext cx="11489118" cy="523220"/>
          </a:xfrm>
          <a:prstGeom prst="rect">
            <a:avLst/>
          </a:prstGeom>
        </p:spPr>
        <p:txBody>
          <a:bodyPr wrap="square">
            <a:spAutoFit/>
          </a:bodyPr>
          <a:lstStyle/>
          <a:p>
            <a:pPr algn="ctr"/>
            <a:endParaRPr lang="en-US" sz="2800" b="1" dirty="0">
              <a:solidFill>
                <a:srgbClr val="0070C0"/>
              </a:solidFill>
              <a:latin typeface="Sabon Next 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8123" y="937845"/>
            <a:ext cx="2520462" cy="536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a:extLst>
              <a:ext uri="{FF2B5EF4-FFF2-40B4-BE49-F238E27FC236}">
                <a16:creationId xmlns:a16="http://schemas.microsoft.com/office/drawing/2014/main" xmlns="" id="{4BDDF616-E883-FBD8-CF93-2F170E021498}"/>
              </a:ext>
            </a:extLst>
          </p:cNvPr>
          <p:cNvGraphicFramePr>
            <a:graphicFrameLocks noGrp="1"/>
          </p:cNvGraphicFramePr>
          <p:nvPr>
            <p:extLst>
              <p:ext uri="{D42A27DB-BD31-4B8C-83A1-F6EECF244321}">
                <p14:modId xmlns:p14="http://schemas.microsoft.com/office/powerpoint/2010/main" val="2052665239"/>
              </p:ext>
            </p:extLst>
          </p:nvPr>
        </p:nvGraphicFramePr>
        <p:xfrm>
          <a:off x="542060" y="937845"/>
          <a:ext cx="8578494" cy="5673702"/>
        </p:xfrm>
        <a:graphic>
          <a:graphicData uri="http://schemas.openxmlformats.org/drawingml/2006/table">
            <a:tbl>
              <a:tblPr firstRow="1" firstCol="1" bandRow="1"/>
              <a:tblGrid>
                <a:gridCol w="1743940">
                  <a:extLst>
                    <a:ext uri="{9D8B030D-6E8A-4147-A177-3AD203B41FA5}">
                      <a16:colId xmlns:a16="http://schemas.microsoft.com/office/drawing/2014/main" xmlns="" val="3250663584"/>
                    </a:ext>
                  </a:extLst>
                </a:gridCol>
                <a:gridCol w="1849727">
                  <a:extLst>
                    <a:ext uri="{9D8B030D-6E8A-4147-A177-3AD203B41FA5}">
                      <a16:colId xmlns:a16="http://schemas.microsoft.com/office/drawing/2014/main" xmlns="" val="657916321"/>
                    </a:ext>
                  </a:extLst>
                </a:gridCol>
                <a:gridCol w="2335411">
                  <a:extLst>
                    <a:ext uri="{9D8B030D-6E8A-4147-A177-3AD203B41FA5}">
                      <a16:colId xmlns:a16="http://schemas.microsoft.com/office/drawing/2014/main" xmlns="" val="685708548"/>
                    </a:ext>
                  </a:extLst>
                </a:gridCol>
                <a:gridCol w="2649416">
                  <a:extLst>
                    <a:ext uri="{9D8B030D-6E8A-4147-A177-3AD203B41FA5}">
                      <a16:colId xmlns:a16="http://schemas.microsoft.com/office/drawing/2014/main" xmlns="" val="3251595111"/>
                    </a:ext>
                  </a:extLst>
                </a:gridCol>
              </a:tblGrid>
              <a:tr h="543918">
                <a:tc gridSpan="4">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514350" indent="-514350" algn="ctr">
                        <a:lnSpc>
                          <a:spcPct val="115000"/>
                        </a:lnSpc>
                        <a:spcBef>
                          <a:spcPts val="2700"/>
                        </a:spcBef>
                        <a:spcAft>
                          <a:spcPts val="300"/>
                        </a:spcAft>
                        <a:buAutoNum type="alphaLcPeriod"/>
                      </a:pPr>
                      <a:r>
                        <a:rPr lang="en-US" sz="2800" b="1" dirty="0" smtClean="0">
                          <a:solidFill>
                            <a:srgbClr val="FF0000"/>
                          </a:solidFill>
                          <a:effectLst/>
                          <a:latin typeface="Arial" pitchFamily="34" charset="0"/>
                          <a:cs typeface="Arial" pitchFamily="34" charset="0"/>
                        </a:rPr>
                        <a:t>Một </a:t>
                      </a:r>
                      <a:r>
                        <a:rPr lang="en-US" sz="2800" b="1" dirty="0">
                          <a:solidFill>
                            <a:srgbClr val="FF0000"/>
                          </a:solidFill>
                          <a:effectLst/>
                          <a:latin typeface="Arial" pitchFamily="34" charset="0"/>
                          <a:cs typeface="Arial" pitchFamily="34" charset="0"/>
                        </a:rPr>
                        <a:t>số bệnh về hệ thần </a:t>
                      </a:r>
                      <a:r>
                        <a:rPr lang="en-US" sz="2800" b="1" dirty="0" smtClean="0">
                          <a:solidFill>
                            <a:srgbClr val="FF0000"/>
                          </a:solidFill>
                          <a:effectLst/>
                          <a:latin typeface="Arial" pitchFamily="34" charset="0"/>
                          <a:cs typeface="Arial" pitchFamily="34" charset="0"/>
                        </a:rPr>
                        <a:t>kinh</a:t>
                      </a: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07984551"/>
                  </a:ext>
                </a:extLst>
              </a:tr>
              <a:tr h="468923">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15000"/>
                        </a:lnSpc>
                        <a:spcBef>
                          <a:spcPts val="2700"/>
                        </a:spcBef>
                        <a:spcAft>
                          <a:spcPts val="300"/>
                        </a:spcAft>
                      </a:pPr>
                      <a:r>
                        <a:rPr lang="en-US" sz="2000" b="1" dirty="0">
                          <a:solidFill>
                            <a:srgbClr val="FF0000"/>
                          </a:solidFill>
                          <a:effectLst/>
                          <a:latin typeface="Arial" pitchFamily="34" charset="0"/>
                          <a:cs typeface="Arial" pitchFamily="34" charset="0"/>
                        </a:rPr>
                        <a:t>Tên bệnh</a:t>
                      </a: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15000"/>
                        </a:lnSpc>
                        <a:spcBef>
                          <a:spcPts val="2700"/>
                        </a:spcBef>
                        <a:spcAft>
                          <a:spcPts val="300"/>
                        </a:spcAft>
                      </a:pPr>
                      <a:r>
                        <a:rPr lang="en-US" sz="2000" b="1" dirty="0">
                          <a:solidFill>
                            <a:srgbClr val="FF0000"/>
                          </a:solidFill>
                          <a:effectLst/>
                          <a:latin typeface="Arial" pitchFamily="34" charset="0"/>
                          <a:cs typeface="Arial" pitchFamily="34" charset="0"/>
                        </a:rPr>
                        <a:t>Nguyên </a:t>
                      </a:r>
                      <a:r>
                        <a:rPr lang="en-US" sz="2000" b="1" dirty="0" smtClean="0">
                          <a:solidFill>
                            <a:srgbClr val="FF0000"/>
                          </a:solidFill>
                          <a:effectLst/>
                          <a:latin typeface="Arial" pitchFamily="34" charset="0"/>
                          <a:cs typeface="Arial" pitchFamily="34" charset="0"/>
                        </a:rPr>
                        <a:t>nhân</a:t>
                      </a: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15000"/>
                        </a:lnSpc>
                        <a:spcBef>
                          <a:spcPts val="2700"/>
                        </a:spcBef>
                        <a:spcAft>
                          <a:spcPts val="300"/>
                        </a:spcAft>
                      </a:pPr>
                      <a:r>
                        <a:rPr lang="en-US" sz="2000" b="1" dirty="0" err="1">
                          <a:solidFill>
                            <a:srgbClr val="FF0000"/>
                          </a:solidFill>
                          <a:effectLst/>
                          <a:latin typeface="Arial" pitchFamily="34" charset="0"/>
                          <a:cs typeface="Arial" pitchFamily="34" charset="0"/>
                        </a:rPr>
                        <a:t>Triệu</a:t>
                      </a:r>
                      <a:r>
                        <a:rPr lang="en-US" sz="2000" b="1" dirty="0">
                          <a:solidFill>
                            <a:srgbClr val="FF0000"/>
                          </a:solidFill>
                          <a:effectLst/>
                          <a:latin typeface="Arial" pitchFamily="34" charset="0"/>
                          <a:cs typeface="Arial" pitchFamily="34" charset="0"/>
                        </a:rPr>
                        <a:t> </a:t>
                      </a:r>
                      <a:r>
                        <a:rPr lang="en-US" sz="2000" b="1" dirty="0" err="1">
                          <a:solidFill>
                            <a:srgbClr val="FF0000"/>
                          </a:solidFill>
                          <a:effectLst/>
                          <a:latin typeface="Arial" pitchFamily="34" charset="0"/>
                          <a:cs typeface="Arial" pitchFamily="34" charset="0"/>
                        </a:rPr>
                        <a:t>chứng</a:t>
                      </a: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lnSpc>
                          <a:spcPct val="115000"/>
                        </a:lnSpc>
                        <a:spcBef>
                          <a:spcPts val="2700"/>
                        </a:spcBef>
                        <a:spcAft>
                          <a:spcPts val="300"/>
                        </a:spcAft>
                      </a:pPr>
                      <a:r>
                        <a:rPr lang="en-US" sz="2000" b="1" dirty="0" err="1">
                          <a:solidFill>
                            <a:srgbClr val="FF0000"/>
                          </a:solidFill>
                          <a:effectLst/>
                          <a:latin typeface="Arial" pitchFamily="34" charset="0"/>
                          <a:cs typeface="Arial" pitchFamily="34" charset="0"/>
                        </a:rPr>
                        <a:t>Biện</a:t>
                      </a:r>
                      <a:r>
                        <a:rPr lang="en-US" sz="2000" b="1" dirty="0">
                          <a:solidFill>
                            <a:srgbClr val="FF0000"/>
                          </a:solidFill>
                          <a:effectLst/>
                          <a:latin typeface="Arial" pitchFamily="34" charset="0"/>
                          <a:cs typeface="Arial" pitchFamily="34" charset="0"/>
                        </a:rPr>
                        <a:t> </a:t>
                      </a:r>
                      <a:r>
                        <a:rPr lang="en-US" sz="2000" b="1" dirty="0" err="1">
                          <a:solidFill>
                            <a:srgbClr val="FF0000"/>
                          </a:solidFill>
                          <a:effectLst/>
                          <a:latin typeface="Arial" pitchFamily="34" charset="0"/>
                          <a:cs typeface="Arial" pitchFamily="34" charset="0"/>
                        </a:rPr>
                        <a:t>pháp</a:t>
                      </a:r>
                      <a:r>
                        <a:rPr lang="en-US" sz="2000" b="1" dirty="0">
                          <a:solidFill>
                            <a:srgbClr val="FF0000"/>
                          </a:solidFill>
                          <a:effectLst/>
                          <a:latin typeface="Arial" pitchFamily="34" charset="0"/>
                          <a:cs typeface="Arial" pitchFamily="34" charset="0"/>
                        </a:rPr>
                        <a:t> </a:t>
                      </a:r>
                      <a:r>
                        <a:rPr lang="en-US" sz="2000" b="1" dirty="0" err="1">
                          <a:solidFill>
                            <a:srgbClr val="FF0000"/>
                          </a:solidFill>
                          <a:effectLst/>
                          <a:latin typeface="Arial" pitchFamily="34" charset="0"/>
                          <a:cs typeface="Arial" pitchFamily="34" charset="0"/>
                        </a:rPr>
                        <a:t>phòng</a:t>
                      </a:r>
                      <a:r>
                        <a:rPr lang="en-US" sz="2000" b="1" dirty="0">
                          <a:solidFill>
                            <a:srgbClr val="FF0000"/>
                          </a:solidFill>
                          <a:effectLst/>
                          <a:latin typeface="Arial" pitchFamily="34" charset="0"/>
                          <a:cs typeface="Arial" pitchFamily="34" charset="0"/>
                        </a:rPr>
                        <a:t> </a:t>
                      </a:r>
                      <a:r>
                        <a:rPr lang="en-US" sz="2000" b="1" dirty="0" err="1">
                          <a:solidFill>
                            <a:srgbClr val="FF0000"/>
                          </a:solidFill>
                          <a:effectLst/>
                          <a:latin typeface="Arial" pitchFamily="34" charset="0"/>
                          <a:cs typeface="Arial" pitchFamily="34" charset="0"/>
                        </a:rPr>
                        <a:t>chống</a:t>
                      </a: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2755309663"/>
                  </a:ext>
                </a:extLst>
              </a:tr>
              <a:tr h="187562">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15000"/>
                        </a:lnSpc>
                        <a:spcBef>
                          <a:spcPts val="2700"/>
                        </a:spcBef>
                        <a:spcAft>
                          <a:spcPts val="300"/>
                        </a:spcAft>
                      </a:pPr>
                      <a:endParaRPr lang="en-US" sz="2800" dirty="0">
                        <a:solidFill>
                          <a:srgbClr val="000000"/>
                        </a:solidFill>
                        <a:effectLst/>
                        <a:latin typeface="Segoe UI" panose="020B0502040204020203" pitchFamily="34" charset="0"/>
                        <a:ea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967231728"/>
                  </a:ext>
                </a:extLst>
              </a:tr>
            </a:tbl>
          </a:graphicData>
        </a:graphic>
      </p:graphicFrame>
      <p:sp>
        <p:nvSpPr>
          <p:cNvPr id="2" name="TextBox 1"/>
          <p:cNvSpPr txBox="1"/>
          <p:nvPr/>
        </p:nvSpPr>
        <p:spPr>
          <a:xfrm>
            <a:off x="656492" y="2885033"/>
            <a:ext cx="1582616" cy="707886"/>
          </a:xfrm>
          <a:prstGeom prst="rect">
            <a:avLst/>
          </a:prstGeom>
          <a:noFill/>
        </p:spPr>
        <p:txBody>
          <a:bodyPr wrap="square" rtlCol="0">
            <a:spAutoFit/>
          </a:bodyPr>
          <a:lstStyle/>
          <a:p>
            <a:pPr defTabSz="914400">
              <a:spcBef>
                <a:spcPts val="800"/>
              </a:spcBef>
              <a:spcAft>
                <a:spcPts val="300"/>
              </a:spcAft>
              <a:defRPr/>
            </a:pPr>
            <a:r>
              <a:rPr lang="en-US" sz="2000" b="1" dirty="0">
                <a:solidFill>
                  <a:srgbClr val="FF0000"/>
                </a:solidFill>
                <a:latin typeface="Arial" pitchFamily="34" charset="0"/>
                <a:cs typeface="Arial" pitchFamily="34" charset="0"/>
              </a:rPr>
              <a:t>1. Bệnh </a:t>
            </a:r>
            <a:r>
              <a:rPr lang="en-US" sz="2000" b="1" dirty="0" smtClean="0">
                <a:solidFill>
                  <a:srgbClr val="FF0000"/>
                </a:solidFill>
                <a:latin typeface="Arial" pitchFamily="34" charset="0"/>
                <a:cs typeface="Arial" pitchFamily="34" charset="0"/>
              </a:rPr>
              <a:t>Parkinson</a:t>
            </a:r>
            <a:endParaRPr lang="en-US" sz="2000" b="1" dirty="0">
              <a:solidFill>
                <a:srgbClr val="FF0000"/>
              </a:solidFill>
              <a:latin typeface="Arial" pitchFamily="34" charset="0"/>
              <a:ea typeface="Times New Roman" panose="02020603050405020304" pitchFamily="18" charset="0"/>
              <a:cs typeface="Arial" pitchFamily="34" charset="0"/>
            </a:endParaRPr>
          </a:p>
        </p:txBody>
      </p:sp>
      <p:sp>
        <p:nvSpPr>
          <p:cNvPr id="6" name="TextBox 5"/>
          <p:cNvSpPr txBox="1"/>
          <p:nvPr/>
        </p:nvSpPr>
        <p:spPr>
          <a:xfrm>
            <a:off x="2344615" y="2267850"/>
            <a:ext cx="1817077" cy="3970318"/>
          </a:xfrm>
          <a:prstGeom prst="rect">
            <a:avLst/>
          </a:prstGeom>
          <a:noFill/>
        </p:spPr>
        <p:txBody>
          <a:bodyPr wrap="square" rtlCol="0">
            <a:spAutoFit/>
          </a:bodyPr>
          <a:lstStyle/>
          <a:p>
            <a:pPr lvl="0" defTabSz="914400">
              <a:spcBef>
                <a:spcPts val="800"/>
              </a:spcBef>
              <a:spcAft>
                <a:spcPts val="300"/>
              </a:spcAft>
              <a:defRPr/>
            </a:pPr>
            <a:r>
              <a:rPr lang="en-US" sz="2800" dirty="0" smtClean="0">
                <a:solidFill>
                  <a:prstClr val="black"/>
                </a:solidFill>
                <a:latin typeface="Arial" pitchFamily="34" charset="0"/>
                <a:cs typeface="Arial" pitchFamily="34" charset="0"/>
              </a:rPr>
              <a:t>Thoái </a:t>
            </a:r>
            <a:r>
              <a:rPr lang="en-US" sz="2800" dirty="0">
                <a:solidFill>
                  <a:prstClr val="black"/>
                </a:solidFill>
                <a:latin typeface="Arial" pitchFamily="34" charset="0"/>
                <a:cs typeface="Arial" pitchFamily="34" charset="0"/>
              </a:rPr>
              <a:t>hóa tế bào thần kinh (do cao tuổi, nhiễm khuẩn, nhiễm độc </a:t>
            </a:r>
            <a:r>
              <a:rPr lang="en-US" sz="2800" dirty="0" smtClean="0">
                <a:solidFill>
                  <a:prstClr val="black"/>
                </a:solidFill>
                <a:latin typeface="Arial" pitchFamily="34" charset="0"/>
                <a:cs typeface="Arial" pitchFamily="34" charset="0"/>
              </a:rPr>
              <a:t>...)</a:t>
            </a:r>
            <a:endParaRPr lang="en-US" sz="2800" dirty="0">
              <a:solidFill>
                <a:srgbClr val="000000"/>
              </a:solidFill>
              <a:latin typeface="Arial" pitchFamily="34" charset="0"/>
              <a:ea typeface="Times New Roman" panose="02020603050405020304" pitchFamily="18" charset="0"/>
              <a:cs typeface="Arial" pitchFamily="34" charset="0"/>
            </a:endParaRPr>
          </a:p>
        </p:txBody>
      </p:sp>
      <p:sp>
        <p:nvSpPr>
          <p:cNvPr id="8" name="TextBox 7"/>
          <p:cNvSpPr txBox="1"/>
          <p:nvPr/>
        </p:nvSpPr>
        <p:spPr>
          <a:xfrm>
            <a:off x="4161692" y="2267850"/>
            <a:ext cx="2215662" cy="3995966"/>
          </a:xfrm>
          <a:prstGeom prst="rect">
            <a:avLst/>
          </a:prstGeom>
          <a:noFill/>
        </p:spPr>
        <p:txBody>
          <a:bodyPr wrap="square" rtlCol="0">
            <a:spAutoFit/>
          </a:bodyPr>
          <a:lstStyle/>
          <a:p>
            <a:pPr lvl="0" defTabSz="914400">
              <a:spcBef>
                <a:spcPts val="800"/>
              </a:spcBef>
              <a:spcAft>
                <a:spcPts val="300"/>
              </a:spcAft>
              <a:defRPr/>
            </a:pPr>
            <a:r>
              <a:rPr lang="en-US" sz="2800" dirty="0" smtClean="0">
                <a:solidFill>
                  <a:prstClr val="black"/>
                </a:solidFill>
                <a:latin typeface="Arial" pitchFamily="34" charset="0"/>
                <a:cs typeface="Arial" pitchFamily="34" charset="0"/>
              </a:rPr>
              <a:t>- </a:t>
            </a:r>
            <a:r>
              <a:rPr lang="en-US" sz="2800" dirty="0">
                <a:solidFill>
                  <a:prstClr val="black"/>
                </a:solidFill>
                <a:latin typeface="Arial" pitchFamily="34" charset="0"/>
                <a:cs typeface="Arial" pitchFamily="34" charset="0"/>
              </a:rPr>
              <a:t>Suy giảm chức năng vận động, run tay.</a:t>
            </a:r>
          </a:p>
          <a:p>
            <a:pPr lvl="0" defTabSz="914400">
              <a:spcBef>
                <a:spcPts val="800"/>
              </a:spcBef>
              <a:spcAft>
                <a:spcPts val="300"/>
              </a:spcAft>
              <a:defRPr/>
            </a:pPr>
            <a:r>
              <a:rPr lang="en-US" sz="2800" dirty="0">
                <a:solidFill>
                  <a:prstClr val="black"/>
                </a:solidFill>
                <a:latin typeface="Arial" pitchFamily="34" charset="0"/>
                <a:cs typeface="Arial" pitchFamily="34" charset="0"/>
              </a:rPr>
              <a:t>- Mất thăng bằng, di chuyển khó khăn.</a:t>
            </a:r>
            <a:endParaRPr lang="en-US" sz="2800" dirty="0">
              <a:solidFill>
                <a:srgbClr val="000000"/>
              </a:solidFill>
              <a:latin typeface="Arial" pitchFamily="34" charset="0"/>
              <a:ea typeface="Times New Roman" panose="02020603050405020304" pitchFamily="18" charset="0"/>
              <a:cs typeface="Arial" pitchFamily="34" charset="0"/>
            </a:endParaRPr>
          </a:p>
          <a:p>
            <a:r>
              <a:rPr lang="en-US" dirty="0" smtClean="0"/>
              <a:t> </a:t>
            </a:r>
            <a:endParaRPr lang="en-US" dirty="0"/>
          </a:p>
        </p:txBody>
      </p:sp>
      <p:sp>
        <p:nvSpPr>
          <p:cNvPr id="9" name="TextBox 8"/>
          <p:cNvSpPr txBox="1"/>
          <p:nvPr/>
        </p:nvSpPr>
        <p:spPr>
          <a:xfrm>
            <a:off x="6576647" y="2267850"/>
            <a:ext cx="2438400" cy="4137030"/>
          </a:xfrm>
          <a:prstGeom prst="rect">
            <a:avLst/>
          </a:prstGeom>
          <a:noFill/>
        </p:spPr>
        <p:txBody>
          <a:bodyPr wrap="square" rtlCol="0">
            <a:spAutoFit/>
          </a:bodyPr>
          <a:lstStyle/>
          <a:p>
            <a:pPr lvl="0" algn="just" defTabSz="914400">
              <a:spcBef>
                <a:spcPts val="800"/>
              </a:spcBef>
              <a:spcAft>
                <a:spcPts val="300"/>
              </a:spcAft>
              <a:defRPr/>
            </a:pPr>
            <a:r>
              <a:rPr lang="en-US" sz="2800" dirty="0" smtClean="0">
                <a:solidFill>
                  <a:prstClr val="black"/>
                </a:solidFill>
                <a:latin typeface="Arial" pitchFamily="34" charset="0"/>
                <a:cs typeface="Arial" pitchFamily="34" charset="0"/>
              </a:rPr>
              <a:t>-Bổ </a:t>
            </a:r>
            <a:r>
              <a:rPr lang="en-US" sz="2800" dirty="0">
                <a:solidFill>
                  <a:prstClr val="black"/>
                </a:solidFill>
                <a:latin typeface="Arial" pitchFamily="34" charset="0"/>
                <a:cs typeface="Arial" pitchFamily="34" charset="0"/>
              </a:rPr>
              <a:t>sung vitamin D, tắm nắng.</a:t>
            </a:r>
          </a:p>
          <a:p>
            <a:pPr lvl="0" algn="just" defTabSz="914400">
              <a:spcBef>
                <a:spcPts val="800"/>
              </a:spcBef>
              <a:spcAft>
                <a:spcPts val="300"/>
              </a:spcAft>
              <a:defRPr/>
            </a:pPr>
            <a:r>
              <a:rPr lang="en-US" sz="2800" dirty="0">
                <a:solidFill>
                  <a:prstClr val="black"/>
                </a:solidFill>
                <a:latin typeface="Arial" pitchFamily="34" charset="0"/>
                <a:cs typeface="Arial" pitchFamily="34" charset="0"/>
              </a:rPr>
              <a:t>- Luyện tập thể dục .</a:t>
            </a:r>
          </a:p>
          <a:p>
            <a:pPr lvl="0" algn="just" defTabSz="914400">
              <a:spcBef>
                <a:spcPts val="800"/>
              </a:spcBef>
              <a:spcAft>
                <a:spcPts val="300"/>
              </a:spcAft>
              <a:defRPr/>
            </a:pPr>
            <a:r>
              <a:rPr lang="en-US" sz="2800" dirty="0">
                <a:solidFill>
                  <a:prstClr val="black"/>
                </a:solidFill>
                <a:latin typeface="Arial" pitchFamily="34" charset="0"/>
                <a:cs typeface="Arial" pitchFamily="34" charset="0"/>
              </a:rPr>
              <a:t>- Tránh xa môi trường độc hại.</a:t>
            </a:r>
            <a:endParaRPr lang="en-US" sz="2800" dirty="0">
              <a:solidFill>
                <a:srgbClr val="000000"/>
              </a:solidFill>
              <a:latin typeface="Arial" pitchFamily="34" charset="0"/>
              <a:ea typeface="Times New Roman" panose="02020603050405020304" pitchFamily="18" charset="0"/>
              <a:cs typeface="Arial" pitchFamily="34" charset="0"/>
            </a:endParaRPr>
          </a:p>
          <a:p>
            <a:r>
              <a:rPr lang="en-US" dirty="0" smtClean="0"/>
              <a:t> </a:t>
            </a:r>
            <a:endParaRPr lang="en-US" dirty="0"/>
          </a:p>
        </p:txBody>
      </p:sp>
    </p:spTree>
    <p:extLst>
      <p:ext uri="{BB962C8B-B14F-4D97-AF65-F5344CB8AC3E}">
        <p14:creationId xmlns:p14="http://schemas.microsoft.com/office/powerpoint/2010/main" val="18298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1000"/>
                                        <p:tgtEl>
                                          <p:spTgt spid="8">
                                            <p:txEl>
                                              <p:pRg st="1" end="1"/>
                                            </p:txEl>
                                          </p:spTgt>
                                        </p:tgtEl>
                                      </p:cBhvr>
                                    </p:animEffect>
                                    <p:anim calcmode="lin" valueType="num">
                                      <p:cBhvr>
                                        <p:cTn id="4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1" end="1"/>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1000"/>
                                        <p:tgtEl>
                                          <p:spTgt spid="8">
                                            <p:txEl>
                                              <p:pRg st="2" end="2"/>
                                            </p:txEl>
                                          </p:spTgt>
                                        </p:tgtEl>
                                      </p:cBhvr>
                                    </p:animEffect>
                                    <p:anim calcmode="lin" valueType="num">
                                      <p:cBhvr>
                                        <p:cTn id="5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Effect transition="in" filter="fade">
                                      <p:cBhvr>
                                        <p:cTn id="59" dur="1000"/>
                                        <p:tgtEl>
                                          <p:spTgt spid="9">
                                            <p:txEl>
                                              <p:pRg st="0" end="0"/>
                                            </p:txEl>
                                          </p:spTgt>
                                        </p:tgtEl>
                                      </p:cBhvr>
                                    </p:animEffect>
                                    <p:anim calcmode="lin" valueType="num">
                                      <p:cBhvr>
                                        <p:cTn id="6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9">
                                            <p:txEl>
                                              <p:pRg st="1" end="1"/>
                                            </p:txEl>
                                          </p:spTgt>
                                        </p:tgtEl>
                                        <p:attrNameLst>
                                          <p:attrName>style.visibility</p:attrName>
                                        </p:attrNameLst>
                                      </p:cBhvr>
                                      <p:to>
                                        <p:strVal val="visible"/>
                                      </p:to>
                                    </p:set>
                                    <p:animEffect transition="in" filter="fade">
                                      <p:cBhvr>
                                        <p:cTn id="64" dur="1000"/>
                                        <p:tgtEl>
                                          <p:spTgt spid="9">
                                            <p:txEl>
                                              <p:pRg st="1" end="1"/>
                                            </p:txEl>
                                          </p:spTgt>
                                        </p:tgtEl>
                                      </p:cBhvr>
                                    </p:animEffect>
                                    <p:anim calcmode="lin" valueType="num">
                                      <p:cBhvr>
                                        <p:cTn id="6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9">
                                            <p:txEl>
                                              <p:pRg st="1" end="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9">
                                            <p:txEl>
                                              <p:pRg st="2" end="2"/>
                                            </p:txEl>
                                          </p:spTgt>
                                        </p:tgtEl>
                                        <p:attrNameLst>
                                          <p:attrName>style.visibility</p:attrName>
                                        </p:attrNameLst>
                                      </p:cBhvr>
                                      <p:to>
                                        <p:strVal val="visible"/>
                                      </p:to>
                                    </p:set>
                                    <p:animEffect transition="in" filter="fade">
                                      <p:cBhvr>
                                        <p:cTn id="69" dur="1000"/>
                                        <p:tgtEl>
                                          <p:spTgt spid="9">
                                            <p:txEl>
                                              <p:pRg st="2" end="2"/>
                                            </p:txEl>
                                          </p:spTgt>
                                        </p:tgtEl>
                                      </p:cBhvr>
                                    </p:animEffect>
                                    <p:anim calcmode="lin" valueType="num">
                                      <p:cBhvr>
                                        <p:cTn id="7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467" y="414287"/>
            <a:ext cx="11489118" cy="523220"/>
          </a:xfrm>
          <a:prstGeom prst="rect">
            <a:avLst/>
          </a:prstGeom>
        </p:spPr>
        <p:txBody>
          <a:bodyPr wrap="square">
            <a:spAutoFit/>
          </a:bodyPr>
          <a:lstStyle/>
          <a:p>
            <a:pPr algn="ctr"/>
            <a:r>
              <a:rPr lang="nl-NL" sz="2800" b="1" dirty="0" smtClean="0">
                <a:solidFill>
                  <a:srgbClr val="0070C0"/>
                </a:solidFill>
                <a:latin typeface="Times New Roman" panose="02020603050405020304" pitchFamily="18" charset="0"/>
                <a:ea typeface="Times New Roman" panose="02020603050405020304" pitchFamily="18" charset="0"/>
              </a:rPr>
              <a:t> </a:t>
            </a:r>
            <a:endParaRPr lang="en-US" sz="2800" b="1" dirty="0">
              <a:solidFill>
                <a:srgbClr val="0070C0"/>
              </a:solidFill>
              <a:latin typeface="Sabon Next LT"/>
            </a:endParaRPr>
          </a:p>
        </p:txBody>
      </p:sp>
      <p:graphicFrame>
        <p:nvGraphicFramePr>
          <p:cNvPr id="7" name="Table 6">
            <a:extLst>
              <a:ext uri="{FF2B5EF4-FFF2-40B4-BE49-F238E27FC236}">
                <a16:creationId xmlns:a16="http://schemas.microsoft.com/office/drawing/2014/main" xmlns="" id="{4BDDF616-E883-FBD8-CF93-2F170E021498}"/>
              </a:ext>
            </a:extLst>
          </p:cNvPr>
          <p:cNvGraphicFramePr>
            <a:graphicFrameLocks noGrp="1"/>
          </p:cNvGraphicFramePr>
          <p:nvPr>
            <p:extLst>
              <p:ext uri="{D42A27DB-BD31-4B8C-83A1-F6EECF244321}">
                <p14:modId xmlns:p14="http://schemas.microsoft.com/office/powerpoint/2010/main" val="3750950277"/>
              </p:ext>
            </p:extLst>
          </p:nvPr>
        </p:nvGraphicFramePr>
        <p:xfrm>
          <a:off x="679939" y="925008"/>
          <a:ext cx="8780585" cy="5673702"/>
        </p:xfrm>
        <a:graphic>
          <a:graphicData uri="http://schemas.openxmlformats.org/drawingml/2006/table">
            <a:tbl>
              <a:tblPr firstRow="1" firstCol="1" bandRow="1"/>
              <a:tblGrid>
                <a:gridCol w="1735015">
                  <a:extLst>
                    <a:ext uri="{9D8B030D-6E8A-4147-A177-3AD203B41FA5}">
                      <a16:colId xmlns:a16="http://schemas.microsoft.com/office/drawing/2014/main" xmlns="" val="3250663584"/>
                    </a:ext>
                  </a:extLst>
                </a:gridCol>
                <a:gridCol w="2060743">
                  <a:extLst>
                    <a:ext uri="{9D8B030D-6E8A-4147-A177-3AD203B41FA5}">
                      <a16:colId xmlns:a16="http://schemas.microsoft.com/office/drawing/2014/main" xmlns="" val="657916321"/>
                    </a:ext>
                  </a:extLst>
                </a:gridCol>
                <a:gridCol w="2335411">
                  <a:extLst>
                    <a:ext uri="{9D8B030D-6E8A-4147-A177-3AD203B41FA5}">
                      <a16:colId xmlns:a16="http://schemas.microsoft.com/office/drawing/2014/main" xmlns="" val="685708548"/>
                    </a:ext>
                  </a:extLst>
                </a:gridCol>
                <a:gridCol w="2649416">
                  <a:extLst>
                    <a:ext uri="{9D8B030D-6E8A-4147-A177-3AD203B41FA5}">
                      <a16:colId xmlns:a16="http://schemas.microsoft.com/office/drawing/2014/main" xmlns="" val="3251595111"/>
                    </a:ext>
                  </a:extLst>
                </a:gridCol>
              </a:tblGrid>
              <a:tr h="543918">
                <a:tc gridSpan="4">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514350" indent="-514350" algn="ctr">
                        <a:lnSpc>
                          <a:spcPct val="115000"/>
                        </a:lnSpc>
                        <a:spcBef>
                          <a:spcPts val="2700"/>
                        </a:spcBef>
                        <a:spcAft>
                          <a:spcPts val="300"/>
                        </a:spcAft>
                        <a:buAutoNum type="alphaLcPeriod"/>
                      </a:pPr>
                      <a:r>
                        <a:rPr lang="en-US" sz="2800" b="1" dirty="0" smtClean="0">
                          <a:solidFill>
                            <a:srgbClr val="FF0000"/>
                          </a:solidFill>
                          <a:effectLst/>
                          <a:latin typeface="Arial" pitchFamily="34" charset="0"/>
                          <a:cs typeface="Arial" pitchFamily="34" charset="0"/>
                        </a:rPr>
                        <a:t>Một </a:t>
                      </a:r>
                      <a:r>
                        <a:rPr lang="en-US" sz="2800" b="1" dirty="0">
                          <a:solidFill>
                            <a:srgbClr val="FF0000"/>
                          </a:solidFill>
                          <a:effectLst/>
                          <a:latin typeface="Arial" pitchFamily="34" charset="0"/>
                          <a:cs typeface="Arial" pitchFamily="34" charset="0"/>
                        </a:rPr>
                        <a:t>số bệnh về hệ thần </a:t>
                      </a:r>
                      <a:r>
                        <a:rPr lang="en-US" sz="2800" b="1" dirty="0" smtClean="0">
                          <a:solidFill>
                            <a:srgbClr val="FF0000"/>
                          </a:solidFill>
                          <a:effectLst/>
                          <a:latin typeface="Arial" pitchFamily="34" charset="0"/>
                          <a:cs typeface="Arial" pitchFamily="34" charset="0"/>
                        </a:rPr>
                        <a:t>kinh</a:t>
                      </a: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07984551"/>
                  </a:ext>
                </a:extLst>
              </a:tr>
              <a:tr h="468923">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15000"/>
                        </a:lnSpc>
                        <a:spcBef>
                          <a:spcPts val="2700"/>
                        </a:spcBef>
                        <a:spcAft>
                          <a:spcPts val="300"/>
                        </a:spcAft>
                      </a:pPr>
                      <a:r>
                        <a:rPr lang="en-US" sz="2000" b="1" dirty="0">
                          <a:solidFill>
                            <a:srgbClr val="FF0000"/>
                          </a:solidFill>
                          <a:effectLst/>
                          <a:latin typeface="Arial" pitchFamily="34" charset="0"/>
                          <a:cs typeface="Arial" pitchFamily="34" charset="0"/>
                        </a:rPr>
                        <a:t>Tên bệnh</a:t>
                      </a: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15000"/>
                        </a:lnSpc>
                        <a:spcBef>
                          <a:spcPts val="2700"/>
                        </a:spcBef>
                        <a:spcAft>
                          <a:spcPts val="300"/>
                        </a:spcAft>
                      </a:pPr>
                      <a:r>
                        <a:rPr lang="en-US" sz="2000" b="1" dirty="0">
                          <a:solidFill>
                            <a:srgbClr val="FF0000"/>
                          </a:solidFill>
                          <a:effectLst/>
                          <a:latin typeface="Arial" pitchFamily="34" charset="0"/>
                          <a:cs typeface="Arial" pitchFamily="34" charset="0"/>
                        </a:rPr>
                        <a:t>Nguyên </a:t>
                      </a:r>
                      <a:r>
                        <a:rPr lang="en-US" sz="2000" b="1" dirty="0" smtClean="0">
                          <a:solidFill>
                            <a:srgbClr val="FF0000"/>
                          </a:solidFill>
                          <a:effectLst/>
                          <a:latin typeface="Arial" pitchFamily="34" charset="0"/>
                          <a:cs typeface="Arial" pitchFamily="34" charset="0"/>
                        </a:rPr>
                        <a:t>nhân</a:t>
                      </a: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15000"/>
                        </a:lnSpc>
                        <a:spcBef>
                          <a:spcPts val="2700"/>
                        </a:spcBef>
                        <a:spcAft>
                          <a:spcPts val="300"/>
                        </a:spcAft>
                      </a:pPr>
                      <a:r>
                        <a:rPr lang="en-US" sz="2000" b="1" dirty="0" err="1">
                          <a:solidFill>
                            <a:srgbClr val="FF0000"/>
                          </a:solidFill>
                          <a:effectLst/>
                          <a:latin typeface="Arial" pitchFamily="34" charset="0"/>
                          <a:cs typeface="Arial" pitchFamily="34" charset="0"/>
                        </a:rPr>
                        <a:t>Triệu</a:t>
                      </a:r>
                      <a:r>
                        <a:rPr lang="en-US" sz="2000" b="1" dirty="0">
                          <a:solidFill>
                            <a:srgbClr val="FF0000"/>
                          </a:solidFill>
                          <a:effectLst/>
                          <a:latin typeface="Arial" pitchFamily="34" charset="0"/>
                          <a:cs typeface="Arial" pitchFamily="34" charset="0"/>
                        </a:rPr>
                        <a:t> </a:t>
                      </a:r>
                      <a:r>
                        <a:rPr lang="en-US" sz="2000" b="1" dirty="0" err="1">
                          <a:solidFill>
                            <a:srgbClr val="FF0000"/>
                          </a:solidFill>
                          <a:effectLst/>
                          <a:latin typeface="Arial" pitchFamily="34" charset="0"/>
                          <a:cs typeface="Arial" pitchFamily="34" charset="0"/>
                        </a:rPr>
                        <a:t>chứng</a:t>
                      </a: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lnSpc>
                          <a:spcPct val="115000"/>
                        </a:lnSpc>
                        <a:spcBef>
                          <a:spcPts val="2700"/>
                        </a:spcBef>
                        <a:spcAft>
                          <a:spcPts val="300"/>
                        </a:spcAft>
                      </a:pPr>
                      <a:r>
                        <a:rPr lang="en-US" sz="2000" b="1" dirty="0" err="1">
                          <a:solidFill>
                            <a:srgbClr val="FF0000"/>
                          </a:solidFill>
                          <a:effectLst/>
                          <a:latin typeface="Arial" pitchFamily="34" charset="0"/>
                          <a:cs typeface="Arial" pitchFamily="34" charset="0"/>
                        </a:rPr>
                        <a:t>Biện</a:t>
                      </a:r>
                      <a:r>
                        <a:rPr lang="en-US" sz="2000" b="1" dirty="0">
                          <a:solidFill>
                            <a:srgbClr val="FF0000"/>
                          </a:solidFill>
                          <a:effectLst/>
                          <a:latin typeface="Arial" pitchFamily="34" charset="0"/>
                          <a:cs typeface="Arial" pitchFamily="34" charset="0"/>
                        </a:rPr>
                        <a:t> </a:t>
                      </a:r>
                      <a:r>
                        <a:rPr lang="en-US" sz="2000" b="1" dirty="0" err="1">
                          <a:solidFill>
                            <a:srgbClr val="FF0000"/>
                          </a:solidFill>
                          <a:effectLst/>
                          <a:latin typeface="Arial" pitchFamily="34" charset="0"/>
                          <a:cs typeface="Arial" pitchFamily="34" charset="0"/>
                        </a:rPr>
                        <a:t>pháp</a:t>
                      </a:r>
                      <a:r>
                        <a:rPr lang="en-US" sz="2000" b="1" dirty="0">
                          <a:solidFill>
                            <a:srgbClr val="FF0000"/>
                          </a:solidFill>
                          <a:effectLst/>
                          <a:latin typeface="Arial" pitchFamily="34" charset="0"/>
                          <a:cs typeface="Arial" pitchFamily="34" charset="0"/>
                        </a:rPr>
                        <a:t> </a:t>
                      </a:r>
                      <a:r>
                        <a:rPr lang="en-US" sz="2000" b="1" dirty="0" err="1">
                          <a:solidFill>
                            <a:srgbClr val="FF0000"/>
                          </a:solidFill>
                          <a:effectLst/>
                          <a:latin typeface="Arial" pitchFamily="34" charset="0"/>
                          <a:cs typeface="Arial" pitchFamily="34" charset="0"/>
                        </a:rPr>
                        <a:t>phòng</a:t>
                      </a:r>
                      <a:r>
                        <a:rPr lang="en-US" sz="2000" b="1" dirty="0">
                          <a:solidFill>
                            <a:srgbClr val="FF0000"/>
                          </a:solidFill>
                          <a:effectLst/>
                          <a:latin typeface="Arial" pitchFamily="34" charset="0"/>
                          <a:cs typeface="Arial" pitchFamily="34" charset="0"/>
                        </a:rPr>
                        <a:t> </a:t>
                      </a:r>
                      <a:r>
                        <a:rPr lang="en-US" sz="2000" b="1" dirty="0" err="1">
                          <a:solidFill>
                            <a:srgbClr val="FF0000"/>
                          </a:solidFill>
                          <a:effectLst/>
                          <a:latin typeface="Arial" pitchFamily="34" charset="0"/>
                          <a:cs typeface="Arial" pitchFamily="34" charset="0"/>
                        </a:rPr>
                        <a:t>chống</a:t>
                      </a: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2755309663"/>
                  </a:ext>
                </a:extLst>
              </a:tr>
              <a:tr h="187562">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15000"/>
                        </a:lnSpc>
                        <a:spcBef>
                          <a:spcPts val="2700"/>
                        </a:spcBef>
                        <a:spcAft>
                          <a:spcPts val="300"/>
                        </a:spcAft>
                      </a:pPr>
                      <a:endParaRPr lang="en-US" sz="2800" dirty="0">
                        <a:solidFill>
                          <a:srgbClr val="000000"/>
                        </a:solidFill>
                        <a:effectLst/>
                        <a:latin typeface="Segoe UI" panose="020B0502040204020203" pitchFamily="34" charset="0"/>
                        <a:ea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967231728"/>
                  </a:ext>
                </a:extLst>
              </a:tr>
            </a:tbl>
          </a:graphicData>
        </a:graphic>
      </p:graphicFrame>
      <p:sp>
        <p:nvSpPr>
          <p:cNvPr id="2" name="TextBox 1"/>
          <p:cNvSpPr txBox="1"/>
          <p:nvPr/>
        </p:nvSpPr>
        <p:spPr>
          <a:xfrm>
            <a:off x="1043354" y="2885033"/>
            <a:ext cx="1195754" cy="1015663"/>
          </a:xfrm>
          <a:prstGeom prst="rect">
            <a:avLst/>
          </a:prstGeom>
          <a:noFill/>
        </p:spPr>
        <p:txBody>
          <a:bodyPr wrap="square" rtlCol="0">
            <a:spAutoFit/>
          </a:bodyPr>
          <a:lstStyle/>
          <a:p>
            <a:pPr defTabSz="914400">
              <a:spcBef>
                <a:spcPts val="800"/>
              </a:spcBef>
              <a:spcAft>
                <a:spcPts val="300"/>
              </a:spcAft>
              <a:defRPr/>
            </a:pPr>
            <a:r>
              <a:rPr lang="en-US" sz="2000" b="1" dirty="0" smtClean="0">
                <a:solidFill>
                  <a:srgbClr val="FF0000"/>
                </a:solidFill>
                <a:latin typeface="Arial" pitchFamily="34" charset="0"/>
                <a:cs typeface="Arial" pitchFamily="34" charset="0"/>
              </a:rPr>
              <a:t>2. </a:t>
            </a:r>
            <a:r>
              <a:rPr lang="en-US" sz="2000" b="1" dirty="0">
                <a:solidFill>
                  <a:srgbClr val="FF0000"/>
                </a:solidFill>
                <a:latin typeface="Arial" pitchFamily="34" charset="0"/>
                <a:cs typeface="Arial" pitchFamily="34" charset="0"/>
              </a:rPr>
              <a:t>Bệnh </a:t>
            </a:r>
            <a:r>
              <a:rPr lang="en-US" sz="2000" b="1" dirty="0" smtClean="0">
                <a:solidFill>
                  <a:srgbClr val="FF0000"/>
                </a:solidFill>
                <a:latin typeface="Arial" pitchFamily="34" charset="0"/>
                <a:cs typeface="Arial" pitchFamily="34" charset="0"/>
              </a:rPr>
              <a:t>động kinh</a:t>
            </a:r>
            <a:endParaRPr lang="en-US" sz="2000" b="1" dirty="0">
              <a:solidFill>
                <a:srgbClr val="FF0000"/>
              </a:solidFill>
              <a:latin typeface="Arial" pitchFamily="34" charset="0"/>
              <a:ea typeface="Times New Roman" panose="02020603050405020304" pitchFamily="18" charset="0"/>
              <a:cs typeface="Arial" pitchFamily="34" charset="0"/>
            </a:endParaRPr>
          </a:p>
        </p:txBody>
      </p:sp>
      <p:sp>
        <p:nvSpPr>
          <p:cNvPr id="6" name="TextBox 5"/>
          <p:cNvSpPr txBox="1"/>
          <p:nvPr/>
        </p:nvSpPr>
        <p:spPr>
          <a:xfrm>
            <a:off x="2497015" y="2267850"/>
            <a:ext cx="1875693" cy="4401205"/>
          </a:xfrm>
          <a:prstGeom prst="rect">
            <a:avLst/>
          </a:prstGeom>
          <a:noFill/>
        </p:spPr>
        <p:txBody>
          <a:bodyPr wrap="square" rtlCol="0">
            <a:spAutoFit/>
          </a:bodyPr>
          <a:lstStyle/>
          <a:p>
            <a:pPr defTabSz="914400">
              <a:spcBef>
                <a:spcPts val="800"/>
              </a:spcBef>
              <a:spcAft>
                <a:spcPts val="300"/>
              </a:spcAft>
              <a:defRPr/>
            </a:pPr>
            <a:r>
              <a:rPr lang="en-US" sz="2800" dirty="0" smtClean="0">
                <a:solidFill>
                  <a:prstClr val="black"/>
                </a:solidFill>
                <a:latin typeface="Arial" pitchFamily="34" charset="0"/>
                <a:cs typeface="Arial" pitchFamily="34" charset="0"/>
              </a:rPr>
              <a:t>Rối loạn hệ thống thần kinh trung ương </a:t>
            </a:r>
            <a:r>
              <a:rPr lang="en-US" sz="2800" dirty="0">
                <a:solidFill>
                  <a:prstClr val="black"/>
                </a:solidFill>
                <a:latin typeface="Arial" pitchFamily="34" charset="0"/>
                <a:cs typeface="Arial" pitchFamily="34" charset="0"/>
              </a:rPr>
              <a:t>(</a:t>
            </a:r>
            <a:r>
              <a:rPr lang="en-US" sz="2800" dirty="0" smtClean="0">
                <a:solidFill>
                  <a:prstClr val="black"/>
                </a:solidFill>
                <a:latin typeface="Arial" pitchFamily="34" charset="0"/>
                <a:cs typeface="Arial" pitchFamily="34" charset="0"/>
              </a:rPr>
              <a:t>do di truyền, chấn thương, bệnh về não...)</a:t>
            </a:r>
            <a:endParaRPr lang="en-US" sz="2800" dirty="0">
              <a:solidFill>
                <a:srgbClr val="000000"/>
              </a:solidFill>
              <a:latin typeface="Arial" pitchFamily="34" charset="0"/>
              <a:ea typeface="Times New Roman" panose="02020603050405020304" pitchFamily="18" charset="0"/>
              <a:cs typeface="Arial" pitchFamily="34" charset="0"/>
            </a:endParaRPr>
          </a:p>
        </p:txBody>
      </p:sp>
      <p:sp>
        <p:nvSpPr>
          <p:cNvPr id="8" name="TextBox 7"/>
          <p:cNvSpPr txBox="1"/>
          <p:nvPr/>
        </p:nvSpPr>
        <p:spPr>
          <a:xfrm>
            <a:off x="4525107" y="2243472"/>
            <a:ext cx="2215662" cy="2098010"/>
          </a:xfrm>
          <a:prstGeom prst="rect">
            <a:avLst/>
          </a:prstGeom>
          <a:noFill/>
        </p:spPr>
        <p:txBody>
          <a:bodyPr wrap="square" rtlCol="0">
            <a:spAutoFit/>
          </a:bodyPr>
          <a:lstStyle/>
          <a:p>
            <a:pPr defTabSz="914400">
              <a:spcBef>
                <a:spcPts val="800"/>
              </a:spcBef>
              <a:spcAft>
                <a:spcPts val="300"/>
              </a:spcAft>
              <a:defRPr/>
            </a:pPr>
            <a:r>
              <a:rPr lang="en-US" sz="2800" dirty="0" smtClean="0">
                <a:solidFill>
                  <a:prstClr val="black"/>
                </a:solidFill>
                <a:latin typeface="Arial" pitchFamily="34" charset="0"/>
                <a:cs typeface="Arial" pitchFamily="34" charset="0"/>
              </a:rPr>
              <a:t>- Co giật</a:t>
            </a:r>
            <a:endParaRPr lang="en-US" sz="2800" dirty="0">
              <a:solidFill>
                <a:prstClr val="black"/>
              </a:solidFill>
              <a:latin typeface="Arial" pitchFamily="34" charset="0"/>
              <a:cs typeface="Arial" pitchFamily="34" charset="0"/>
            </a:endParaRPr>
          </a:p>
          <a:p>
            <a:pPr defTabSz="914400">
              <a:spcBef>
                <a:spcPts val="800"/>
              </a:spcBef>
              <a:spcAft>
                <a:spcPts val="300"/>
              </a:spcAft>
              <a:defRPr/>
            </a:pPr>
            <a:r>
              <a:rPr lang="en-US" sz="2800" dirty="0" smtClean="0">
                <a:solidFill>
                  <a:prstClr val="black"/>
                </a:solidFill>
                <a:latin typeface="Arial" pitchFamily="34" charset="0"/>
                <a:cs typeface="Arial" pitchFamily="34" charset="0"/>
              </a:rPr>
              <a:t>- Có hành vi bất thường</a:t>
            </a:r>
          </a:p>
          <a:p>
            <a:pPr defTabSz="914400">
              <a:spcBef>
                <a:spcPts val="800"/>
              </a:spcBef>
              <a:spcAft>
                <a:spcPts val="300"/>
              </a:spcAft>
              <a:defRPr/>
            </a:pPr>
            <a:r>
              <a:rPr lang="en-US" sz="2800" dirty="0" smtClean="0">
                <a:solidFill>
                  <a:prstClr val="black"/>
                </a:solidFill>
                <a:latin typeface="Arial" pitchFamily="34" charset="0"/>
                <a:cs typeface="Arial" pitchFamily="34" charset="0"/>
              </a:rPr>
              <a:t>- Mất ý thức</a:t>
            </a:r>
            <a:endParaRPr lang="en-US" dirty="0">
              <a:solidFill>
                <a:prstClr val="black"/>
              </a:solidFill>
            </a:endParaRPr>
          </a:p>
        </p:txBody>
      </p:sp>
      <p:sp>
        <p:nvSpPr>
          <p:cNvPr id="9" name="TextBox 8"/>
          <p:cNvSpPr txBox="1"/>
          <p:nvPr/>
        </p:nvSpPr>
        <p:spPr>
          <a:xfrm>
            <a:off x="6881445" y="2267850"/>
            <a:ext cx="2473569" cy="4001095"/>
          </a:xfrm>
          <a:prstGeom prst="rect">
            <a:avLst/>
          </a:prstGeom>
          <a:noFill/>
        </p:spPr>
        <p:txBody>
          <a:bodyPr wrap="square" rtlCol="0">
            <a:spAutoFit/>
          </a:bodyPr>
          <a:lstStyle/>
          <a:p>
            <a:pPr defTabSz="914400">
              <a:spcBef>
                <a:spcPts val="800"/>
              </a:spcBef>
              <a:spcAft>
                <a:spcPts val="300"/>
              </a:spcAft>
              <a:defRPr/>
            </a:pPr>
            <a:r>
              <a:rPr lang="en-US" sz="2800" dirty="0">
                <a:solidFill>
                  <a:prstClr val="black"/>
                </a:solidFill>
                <a:latin typeface="Arial" pitchFamily="34" charset="0"/>
                <a:cs typeface="Arial" pitchFamily="34" charset="0"/>
              </a:rPr>
              <a:t>-</a:t>
            </a:r>
            <a:r>
              <a:rPr lang="en-US" sz="2800" dirty="0" smtClean="0">
                <a:solidFill>
                  <a:prstClr val="black"/>
                </a:solidFill>
                <a:latin typeface="Arial" pitchFamily="34" charset="0"/>
                <a:cs typeface="Arial" pitchFamily="34" charset="0"/>
              </a:rPr>
              <a:t>Tinh thần vui vẻ.</a:t>
            </a:r>
            <a:endParaRPr lang="en-US" sz="2800" dirty="0">
              <a:solidFill>
                <a:prstClr val="black"/>
              </a:solidFill>
              <a:latin typeface="Arial" pitchFamily="34" charset="0"/>
              <a:cs typeface="Arial" pitchFamily="34" charset="0"/>
            </a:endParaRPr>
          </a:p>
          <a:p>
            <a:pPr defTabSz="914400">
              <a:spcBef>
                <a:spcPts val="800"/>
              </a:spcBef>
              <a:spcAft>
                <a:spcPts val="300"/>
              </a:spcAft>
              <a:defRPr/>
            </a:pPr>
            <a:r>
              <a:rPr lang="en-US" sz="2800" dirty="0" smtClean="0">
                <a:solidFill>
                  <a:prstClr val="black"/>
                </a:solidFill>
                <a:latin typeface="Arial" pitchFamily="34" charset="0"/>
                <a:cs typeface="Arial" pitchFamily="34" charset="0"/>
              </a:rPr>
              <a:t>- Ngủ đủ giấc.</a:t>
            </a:r>
            <a:endParaRPr lang="en-US" sz="2800" dirty="0">
              <a:solidFill>
                <a:prstClr val="black"/>
              </a:solidFill>
              <a:latin typeface="Arial" pitchFamily="34" charset="0"/>
              <a:cs typeface="Arial" pitchFamily="34" charset="0"/>
            </a:endParaRPr>
          </a:p>
          <a:p>
            <a:pPr defTabSz="914400">
              <a:spcBef>
                <a:spcPts val="800"/>
              </a:spcBef>
              <a:spcAft>
                <a:spcPts val="300"/>
              </a:spcAft>
              <a:defRPr/>
            </a:pPr>
            <a:r>
              <a:rPr lang="en-US" sz="2800" dirty="0" smtClean="0">
                <a:solidFill>
                  <a:prstClr val="black"/>
                </a:solidFill>
                <a:latin typeface="Arial" pitchFamily="34" charset="0"/>
                <a:cs typeface="Arial" pitchFamily="34" charset="0"/>
              </a:rPr>
              <a:t>-Chế độ ăn uống hợp lí.</a:t>
            </a:r>
          </a:p>
          <a:p>
            <a:pPr defTabSz="914400">
              <a:spcBef>
                <a:spcPts val="800"/>
              </a:spcBef>
              <a:spcAft>
                <a:spcPts val="300"/>
              </a:spcAft>
              <a:defRPr/>
            </a:pPr>
            <a:r>
              <a:rPr lang="en-US" sz="2800" dirty="0" smtClean="0">
                <a:solidFill>
                  <a:prstClr val="black"/>
                </a:solidFill>
                <a:latin typeface="Arial" pitchFamily="34" charset="0"/>
                <a:ea typeface="Times New Roman" panose="02020603050405020304" pitchFamily="18" charset="0"/>
                <a:cs typeface="Arial" pitchFamily="34" charset="0"/>
              </a:rPr>
              <a:t>- Luyện tập thể thao.</a:t>
            </a:r>
            <a:endParaRPr lang="en-US" sz="2800" dirty="0">
              <a:solidFill>
                <a:srgbClr val="000000"/>
              </a:solidFill>
              <a:latin typeface="Arial" pitchFamily="34" charset="0"/>
              <a:ea typeface="Times New Roman" panose="02020603050405020304" pitchFamily="18" charset="0"/>
              <a:cs typeface="Arial" pitchFamily="34" charset="0"/>
            </a:endParaRPr>
          </a:p>
          <a:p>
            <a:r>
              <a:rPr lang="en-US" sz="2800" dirty="0" smtClean="0">
                <a:solidFill>
                  <a:prstClr val="black"/>
                </a:solidFill>
              </a:rPr>
              <a:t> </a:t>
            </a:r>
            <a:endParaRPr lang="en-US" sz="2800" dirty="0">
              <a:solidFill>
                <a:prstClr val="black"/>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0523" y="2189165"/>
            <a:ext cx="2614612"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98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1000"/>
                                        <p:tgtEl>
                                          <p:spTgt spid="1027"/>
                                        </p:tgtEl>
                                      </p:cBhvr>
                                    </p:animEffect>
                                    <p:anim calcmode="lin" valueType="num">
                                      <p:cBhvr>
                                        <p:cTn id="29" dur="1000" fill="hold"/>
                                        <p:tgtEl>
                                          <p:spTgt spid="1027"/>
                                        </p:tgtEl>
                                        <p:attrNameLst>
                                          <p:attrName>ppt_x</p:attrName>
                                        </p:attrNameLst>
                                      </p:cBhvr>
                                      <p:tavLst>
                                        <p:tav tm="0">
                                          <p:val>
                                            <p:strVal val="#ppt_x"/>
                                          </p:val>
                                        </p:tav>
                                        <p:tav tm="100000">
                                          <p:val>
                                            <p:strVal val="#ppt_x"/>
                                          </p:val>
                                        </p:tav>
                                      </p:tavLst>
                                    </p:anim>
                                    <p:anim calcmode="lin" valueType="num">
                                      <p:cBhvr>
                                        <p:cTn id="3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1000"/>
                                        <p:tgtEl>
                                          <p:spTgt spid="8">
                                            <p:txEl>
                                              <p:pRg st="1" end="1"/>
                                            </p:txEl>
                                          </p:spTgt>
                                        </p:tgtEl>
                                      </p:cBhvr>
                                    </p:animEffect>
                                    <p:anim calcmode="lin" valueType="num">
                                      <p:cBhvr>
                                        <p:cTn id="4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1" end="1"/>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1000"/>
                                        <p:tgtEl>
                                          <p:spTgt spid="8">
                                            <p:txEl>
                                              <p:pRg st="2" end="2"/>
                                            </p:txEl>
                                          </p:spTgt>
                                        </p:tgtEl>
                                      </p:cBhvr>
                                    </p:animEffect>
                                    <p:anim calcmode="lin" valueType="num">
                                      <p:cBhvr>
                                        <p:cTn id="5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Effect transition="in" filter="fade">
                                      <p:cBhvr>
                                        <p:cTn id="59" dur="1000"/>
                                        <p:tgtEl>
                                          <p:spTgt spid="9">
                                            <p:txEl>
                                              <p:pRg st="0" end="0"/>
                                            </p:txEl>
                                          </p:spTgt>
                                        </p:tgtEl>
                                      </p:cBhvr>
                                    </p:animEffect>
                                    <p:anim calcmode="lin" valueType="num">
                                      <p:cBhvr>
                                        <p:cTn id="6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9">
                                            <p:txEl>
                                              <p:pRg st="1" end="1"/>
                                            </p:txEl>
                                          </p:spTgt>
                                        </p:tgtEl>
                                        <p:attrNameLst>
                                          <p:attrName>style.visibility</p:attrName>
                                        </p:attrNameLst>
                                      </p:cBhvr>
                                      <p:to>
                                        <p:strVal val="visible"/>
                                      </p:to>
                                    </p:set>
                                    <p:animEffect transition="in" filter="fade">
                                      <p:cBhvr>
                                        <p:cTn id="64" dur="1000"/>
                                        <p:tgtEl>
                                          <p:spTgt spid="9">
                                            <p:txEl>
                                              <p:pRg st="1" end="1"/>
                                            </p:txEl>
                                          </p:spTgt>
                                        </p:tgtEl>
                                      </p:cBhvr>
                                    </p:animEffect>
                                    <p:anim calcmode="lin" valueType="num">
                                      <p:cBhvr>
                                        <p:cTn id="6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9">
                                            <p:txEl>
                                              <p:pRg st="1" end="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9">
                                            <p:txEl>
                                              <p:pRg st="2" end="2"/>
                                            </p:txEl>
                                          </p:spTgt>
                                        </p:tgtEl>
                                        <p:attrNameLst>
                                          <p:attrName>style.visibility</p:attrName>
                                        </p:attrNameLst>
                                      </p:cBhvr>
                                      <p:to>
                                        <p:strVal val="visible"/>
                                      </p:to>
                                    </p:set>
                                    <p:animEffect transition="in" filter="fade">
                                      <p:cBhvr>
                                        <p:cTn id="69" dur="1000"/>
                                        <p:tgtEl>
                                          <p:spTgt spid="9">
                                            <p:txEl>
                                              <p:pRg st="2" end="2"/>
                                            </p:txEl>
                                          </p:spTgt>
                                        </p:tgtEl>
                                      </p:cBhvr>
                                    </p:animEffect>
                                    <p:anim calcmode="lin" valueType="num">
                                      <p:cBhvr>
                                        <p:cTn id="7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9">
                                            <p:txEl>
                                              <p:pRg st="2" end="2"/>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9">
                                            <p:txEl>
                                              <p:pRg st="3" end="3"/>
                                            </p:txEl>
                                          </p:spTgt>
                                        </p:tgtEl>
                                        <p:attrNameLst>
                                          <p:attrName>style.visibility</p:attrName>
                                        </p:attrNameLst>
                                      </p:cBhvr>
                                      <p:to>
                                        <p:strVal val="visible"/>
                                      </p:to>
                                    </p:set>
                                    <p:animEffect transition="in" filter="fade">
                                      <p:cBhvr>
                                        <p:cTn id="74" dur="1000"/>
                                        <p:tgtEl>
                                          <p:spTgt spid="9">
                                            <p:txEl>
                                              <p:pRg st="3" end="3"/>
                                            </p:txEl>
                                          </p:spTgt>
                                        </p:tgtEl>
                                      </p:cBhvr>
                                    </p:animEffect>
                                    <p:anim calcmode="lin" valueType="num">
                                      <p:cBhvr>
                                        <p:cTn id="7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7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467" y="414287"/>
            <a:ext cx="11489118" cy="523220"/>
          </a:xfrm>
          <a:prstGeom prst="rect">
            <a:avLst/>
          </a:prstGeom>
        </p:spPr>
        <p:txBody>
          <a:bodyPr wrap="square">
            <a:spAutoFit/>
          </a:bodyPr>
          <a:lstStyle/>
          <a:p>
            <a:pPr algn="ctr"/>
            <a:r>
              <a:rPr lang="nl-NL" sz="2800" b="1" dirty="0" smtClean="0">
                <a:solidFill>
                  <a:srgbClr val="0070C0"/>
                </a:solidFill>
                <a:latin typeface="Times New Roman" panose="02020603050405020304" pitchFamily="18" charset="0"/>
                <a:ea typeface="Times New Roman" panose="02020603050405020304" pitchFamily="18" charset="0"/>
              </a:rPr>
              <a:t> </a:t>
            </a:r>
            <a:endParaRPr lang="en-US" sz="2800" b="1" dirty="0">
              <a:solidFill>
                <a:srgbClr val="0070C0"/>
              </a:solidFill>
              <a:latin typeface="Sabon Next LT"/>
            </a:endParaRPr>
          </a:p>
        </p:txBody>
      </p:sp>
      <p:graphicFrame>
        <p:nvGraphicFramePr>
          <p:cNvPr id="7" name="Table 6">
            <a:extLst>
              <a:ext uri="{FF2B5EF4-FFF2-40B4-BE49-F238E27FC236}">
                <a16:creationId xmlns:a16="http://schemas.microsoft.com/office/drawing/2014/main" xmlns="" id="{4BDDF616-E883-FBD8-CF93-2F170E021498}"/>
              </a:ext>
            </a:extLst>
          </p:cNvPr>
          <p:cNvGraphicFramePr>
            <a:graphicFrameLocks noGrp="1"/>
          </p:cNvGraphicFramePr>
          <p:nvPr>
            <p:extLst>
              <p:ext uri="{D42A27DB-BD31-4B8C-83A1-F6EECF244321}">
                <p14:modId xmlns:p14="http://schemas.microsoft.com/office/powerpoint/2010/main" val="782861877"/>
              </p:ext>
            </p:extLst>
          </p:nvPr>
        </p:nvGraphicFramePr>
        <p:xfrm>
          <a:off x="542060" y="937845"/>
          <a:ext cx="8578494" cy="5673702"/>
        </p:xfrm>
        <a:graphic>
          <a:graphicData uri="http://schemas.openxmlformats.org/drawingml/2006/table">
            <a:tbl>
              <a:tblPr firstRow="1" firstCol="1" bandRow="1"/>
              <a:tblGrid>
                <a:gridCol w="1743940">
                  <a:extLst>
                    <a:ext uri="{9D8B030D-6E8A-4147-A177-3AD203B41FA5}">
                      <a16:colId xmlns:a16="http://schemas.microsoft.com/office/drawing/2014/main" xmlns="" val="3250663584"/>
                    </a:ext>
                  </a:extLst>
                </a:gridCol>
                <a:gridCol w="1849727">
                  <a:extLst>
                    <a:ext uri="{9D8B030D-6E8A-4147-A177-3AD203B41FA5}">
                      <a16:colId xmlns:a16="http://schemas.microsoft.com/office/drawing/2014/main" xmlns="" val="657916321"/>
                    </a:ext>
                  </a:extLst>
                </a:gridCol>
                <a:gridCol w="2335411">
                  <a:extLst>
                    <a:ext uri="{9D8B030D-6E8A-4147-A177-3AD203B41FA5}">
                      <a16:colId xmlns:a16="http://schemas.microsoft.com/office/drawing/2014/main" xmlns="" val="685708548"/>
                    </a:ext>
                  </a:extLst>
                </a:gridCol>
                <a:gridCol w="2649416">
                  <a:extLst>
                    <a:ext uri="{9D8B030D-6E8A-4147-A177-3AD203B41FA5}">
                      <a16:colId xmlns:a16="http://schemas.microsoft.com/office/drawing/2014/main" xmlns="" val="3251595111"/>
                    </a:ext>
                  </a:extLst>
                </a:gridCol>
              </a:tblGrid>
              <a:tr h="543918">
                <a:tc gridSpan="4">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514350" indent="-514350" algn="ctr">
                        <a:lnSpc>
                          <a:spcPct val="115000"/>
                        </a:lnSpc>
                        <a:spcBef>
                          <a:spcPts val="2700"/>
                        </a:spcBef>
                        <a:spcAft>
                          <a:spcPts val="300"/>
                        </a:spcAft>
                        <a:buAutoNum type="alphaLcPeriod"/>
                      </a:pPr>
                      <a:r>
                        <a:rPr lang="en-US" sz="2800" b="1" dirty="0" smtClean="0">
                          <a:solidFill>
                            <a:srgbClr val="FF0000"/>
                          </a:solidFill>
                          <a:effectLst/>
                          <a:latin typeface="Arial" pitchFamily="34" charset="0"/>
                          <a:cs typeface="Arial" pitchFamily="34" charset="0"/>
                        </a:rPr>
                        <a:t>Một </a:t>
                      </a:r>
                      <a:r>
                        <a:rPr lang="en-US" sz="2800" b="1" dirty="0">
                          <a:solidFill>
                            <a:srgbClr val="FF0000"/>
                          </a:solidFill>
                          <a:effectLst/>
                          <a:latin typeface="Arial" pitchFamily="34" charset="0"/>
                          <a:cs typeface="Arial" pitchFamily="34" charset="0"/>
                        </a:rPr>
                        <a:t>số bệnh về hệ thần </a:t>
                      </a:r>
                      <a:r>
                        <a:rPr lang="en-US" sz="2800" b="1" dirty="0" smtClean="0">
                          <a:solidFill>
                            <a:srgbClr val="FF0000"/>
                          </a:solidFill>
                          <a:effectLst/>
                          <a:latin typeface="Arial" pitchFamily="34" charset="0"/>
                          <a:cs typeface="Arial" pitchFamily="34" charset="0"/>
                        </a:rPr>
                        <a:t>kinh</a:t>
                      </a: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07984551"/>
                  </a:ext>
                </a:extLst>
              </a:tr>
              <a:tr h="468923">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15000"/>
                        </a:lnSpc>
                        <a:spcBef>
                          <a:spcPts val="2700"/>
                        </a:spcBef>
                        <a:spcAft>
                          <a:spcPts val="300"/>
                        </a:spcAft>
                      </a:pPr>
                      <a:r>
                        <a:rPr lang="en-US" sz="2000" b="1" dirty="0">
                          <a:solidFill>
                            <a:srgbClr val="FF0000"/>
                          </a:solidFill>
                          <a:effectLst/>
                          <a:latin typeface="Arial" pitchFamily="34" charset="0"/>
                          <a:cs typeface="Arial" pitchFamily="34" charset="0"/>
                        </a:rPr>
                        <a:t>Tên bệnh</a:t>
                      </a: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15000"/>
                        </a:lnSpc>
                        <a:spcBef>
                          <a:spcPts val="2700"/>
                        </a:spcBef>
                        <a:spcAft>
                          <a:spcPts val="300"/>
                        </a:spcAft>
                      </a:pPr>
                      <a:r>
                        <a:rPr lang="en-US" sz="2000" b="1" dirty="0">
                          <a:solidFill>
                            <a:srgbClr val="FF0000"/>
                          </a:solidFill>
                          <a:effectLst/>
                          <a:latin typeface="Arial" pitchFamily="34" charset="0"/>
                          <a:cs typeface="Arial" pitchFamily="34" charset="0"/>
                        </a:rPr>
                        <a:t>Nguyên </a:t>
                      </a:r>
                      <a:r>
                        <a:rPr lang="en-US" sz="2000" b="1" dirty="0" smtClean="0">
                          <a:solidFill>
                            <a:srgbClr val="FF0000"/>
                          </a:solidFill>
                          <a:effectLst/>
                          <a:latin typeface="Arial" pitchFamily="34" charset="0"/>
                          <a:cs typeface="Arial" pitchFamily="34" charset="0"/>
                        </a:rPr>
                        <a:t>nhân</a:t>
                      </a: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15000"/>
                        </a:lnSpc>
                        <a:spcBef>
                          <a:spcPts val="2700"/>
                        </a:spcBef>
                        <a:spcAft>
                          <a:spcPts val="300"/>
                        </a:spcAft>
                      </a:pPr>
                      <a:r>
                        <a:rPr lang="en-US" sz="2000" b="1" dirty="0" err="1">
                          <a:solidFill>
                            <a:srgbClr val="FF0000"/>
                          </a:solidFill>
                          <a:effectLst/>
                          <a:latin typeface="Arial" pitchFamily="34" charset="0"/>
                          <a:cs typeface="Arial" pitchFamily="34" charset="0"/>
                        </a:rPr>
                        <a:t>Triệu</a:t>
                      </a:r>
                      <a:r>
                        <a:rPr lang="en-US" sz="2000" b="1" dirty="0">
                          <a:solidFill>
                            <a:srgbClr val="FF0000"/>
                          </a:solidFill>
                          <a:effectLst/>
                          <a:latin typeface="Arial" pitchFamily="34" charset="0"/>
                          <a:cs typeface="Arial" pitchFamily="34" charset="0"/>
                        </a:rPr>
                        <a:t> </a:t>
                      </a:r>
                      <a:r>
                        <a:rPr lang="en-US" sz="2000" b="1" dirty="0" err="1">
                          <a:solidFill>
                            <a:srgbClr val="FF0000"/>
                          </a:solidFill>
                          <a:effectLst/>
                          <a:latin typeface="Arial" pitchFamily="34" charset="0"/>
                          <a:cs typeface="Arial" pitchFamily="34" charset="0"/>
                        </a:rPr>
                        <a:t>chứng</a:t>
                      </a: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lnSpc>
                          <a:spcPct val="115000"/>
                        </a:lnSpc>
                        <a:spcBef>
                          <a:spcPts val="2700"/>
                        </a:spcBef>
                        <a:spcAft>
                          <a:spcPts val="300"/>
                        </a:spcAft>
                      </a:pPr>
                      <a:r>
                        <a:rPr lang="en-US" sz="2000" b="1" dirty="0" err="1">
                          <a:solidFill>
                            <a:srgbClr val="FF0000"/>
                          </a:solidFill>
                          <a:effectLst/>
                          <a:latin typeface="Arial" pitchFamily="34" charset="0"/>
                          <a:cs typeface="Arial" pitchFamily="34" charset="0"/>
                        </a:rPr>
                        <a:t>Biện</a:t>
                      </a:r>
                      <a:r>
                        <a:rPr lang="en-US" sz="2000" b="1" dirty="0">
                          <a:solidFill>
                            <a:srgbClr val="FF0000"/>
                          </a:solidFill>
                          <a:effectLst/>
                          <a:latin typeface="Arial" pitchFamily="34" charset="0"/>
                          <a:cs typeface="Arial" pitchFamily="34" charset="0"/>
                        </a:rPr>
                        <a:t> </a:t>
                      </a:r>
                      <a:r>
                        <a:rPr lang="en-US" sz="2000" b="1" dirty="0" err="1">
                          <a:solidFill>
                            <a:srgbClr val="FF0000"/>
                          </a:solidFill>
                          <a:effectLst/>
                          <a:latin typeface="Arial" pitchFamily="34" charset="0"/>
                          <a:cs typeface="Arial" pitchFamily="34" charset="0"/>
                        </a:rPr>
                        <a:t>pháp</a:t>
                      </a:r>
                      <a:r>
                        <a:rPr lang="en-US" sz="2000" b="1" dirty="0">
                          <a:solidFill>
                            <a:srgbClr val="FF0000"/>
                          </a:solidFill>
                          <a:effectLst/>
                          <a:latin typeface="Arial" pitchFamily="34" charset="0"/>
                          <a:cs typeface="Arial" pitchFamily="34" charset="0"/>
                        </a:rPr>
                        <a:t> </a:t>
                      </a:r>
                      <a:r>
                        <a:rPr lang="en-US" sz="2000" b="1" dirty="0" err="1">
                          <a:solidFill>
                            <a:srgbClr val="FF0000"/>
                          </a:solidFill>
                          <a:effectLst/>
                          <a:latin typeface="Arial" pitchFamily="34" charset="0"/>
                          <a:cs typeface="Arial" pitchFamily="34" charset="0"/>
                        </a:rPr>
                        <a:t>phòng</a:t>
                      </a:r>
                      <a:r>
                        <a:rPr lang="en-US" sz="2000" b="1" dirty="0">
                          <a:solidFill>
                            <a:srgbClr val="FF0000"/>
                          </a:solidFill>
                          <a:effectLst/>
                          <a:latin typeface="Arial" pitchFamily="34" charset="0"/>
                          <a:cs typeface="Arial" pitchFamily="34" charset="0"/>
                        </a:rPr>
                        <a:t> </a:t>
                      </a:r>
                      <a:r>
                        <a:rPr lang="en-US" sz="2000" b="1" dirty="0" err="1">
                          <a:solidFill>
                            <a:srgbClr val="FF0000"/>
                          </a:solidFill>
                          <a:effectLst/>
                          <a:latin typeface="Arial" pitchFamily="34" charset="0"/>
                          <a:cs typeface="Arial" pitchFamily="34" charset="0"/>
                        </a:rPr>
                        <a:t>chống</a:t>
                      </a: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2755309663"/>
                  </a:ext>
                </a:extLst>
              </a:tr>
              <a:tr h="187562">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000" b="1" dirty="0">
                        <a:solidFill>
                          <a:srgbClr val="FF0000"/>
                        </a:solidFill>
                        <a:effectLst/>
                        <a:latin typeface="Arial" pitchFamily="34" charset="0"/>
                        <a:ea typeface="Times New Roman" panose="02020603050405020304" pitchFamily="18" charset="0"/>
                        <a:cs typeface="Arial" pitchFamily="34"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15000"/>
                        </a:lnSpc>
                        <a:spcBef>
                          <a:spcPts val="2700"/>
                        </a:spcBef>
                        <a:spcAft>
                          <a:spcPts val="300"/>
                        </a:spcAft>
                      </a:pPr>
                      <a:endParaRPr lang="en-US" sz="2800" dirty="0">
                        <a:solidFill>
                          <a:srgbClr val="000000"/>
                        </a:solidFill>
                        <a:effectLst/>
                        <a:latin typeface="Segoe UI" panose="020B0502040204020203" pitchFamily="34" charset="0"/>
                        <a:ea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967231728"/>
                  </a:ext>
                </a:extLst>
              </a:tr>
            </a:tbl>
          </a:graphicData>
        </a:graphic>
      </p:graphicFrame>
      <p:sp>
        <p:nvSpPr>
          <p:cNvPr id="2" name="TextBox 1"/>
          <p:cNvSpPr txBox="1"/>
          <p:nvPr/>
        </p:nvSpPr>
        <p:spPr>
          <a:xfrm>
            <a:off x="656492" y="2885033"/>
            <a:ext cx="1582616" cy="707886"/>
          </a:xfrm>
          <a:prstGeom prst="rect">
            <a:avLst/>
          </a:prstGeom>
          <a:noFill/>
        </p:spPr>
        <p:txBody>
          <a:bodyPr wrap="square" rtlCol="0">
            <a:spAutoFit/>
          </a:bodyPr>
          <a:lstStyle/>
          <a:p>
            <a:pPr defTabSz="914400">
              <a:spcBef>
                <a:spcPts val="800"/>
              </a:spcBef>
              <a:spcAft>
                <a:spcPts val="300"/>
              </a:spcAft>
              <a:defRPr/>
            </a:pPr>
            <a:r>
              <a:rPr lang="en-US" sz="2000" b="1" dirty="0" smtClean="0">
                <a:solidFill>
                  <a:srgbClr val="FF0000"/>
                </a:solidFill>
                <a:latin typeface="Arial" pitchFamily="34" charset="0"/>
                <a:cs typeface="Arial" pitchFamily="34" charset="0"/>
              </a:rPr>
              <a:t>3. Bệnh Alzheimer</a:t>
            </a:r>
            <a:endParaRPr lang="en-US" sz="2000" b="1" dirty="0">
              <a:solidFill>
                <a:srgbClr val="FF0000"/>
              </a:solidFill>
              <a:latin typeface="Arial" pitchFamily="34" charset="0"/>
              <a:ea typeface="Times New Roman" panose="02020603050405020304" pitchFamily="18" charset="0"/>
              <a:cs typeface="Arial" pitchFamily="34" charset="0"/>
            </a:endParaRPr>
          </a:p>
        </p:txBody>
      </p:sp>
      <p:sp>
        <p:nvSpPr>
          <p:cNvPr id="6" name="TextBox 5"/>
          <p:cNvSpPr txBox="1"/>
          <p:nvPr/>
        </p:nvSpPr>
        <p:spPr>
          <a:xfrm>
            <a:off x="2344615" y="2267850"/>
            <a:ext cx="1817077" cy="2677656"/>
          </a:xfrm>
          <a:prstGeom prst="rect">
            <a:avLst/>
          </a:prstGeom>
          <a:noFill/>
        </p:spPr>
        <p:txBody>
          <a:bodyPr wrap="square" rtlCol="0">
            <a:spAutoFit/>
          </a:bodyPr>
          <a:lstStyle/>
          <a:p>
            <a:pPr defTabSz="914400">
              <a:spcBef>
                <a:spcPts val="800"/>
              </a:spcBef>
              <a:spcAft>
                <a:spcPts val="300"/>
              </a:spcAft>
              <a:defRPr/>
            </a:pPr>
            <a:r>
              <a:rPr lang="en-US" sz="2800" dirty="0" smtClean="0">
                <a:solidFill>
                  <a:prstClr val="black"/>
                </a:solidFill>
                <a:latin typeface="Arial" pitchFamily="34" charset="0"/>
                <a:cs typeface="Arial" pitchFamily="34" charset="0"/>
              </a:rPr>
              <a:t>Rối loạn thần </a:t>
            </a:r>
            <a:r>
              <a:rPr lang="en-US" sz="2800" dirty="0">
                <a:solidFill>
                  <a:prstClr val="black"/>
                </a:solidFill>
                <a:latin typeface="Arial" pitchFamily="34" charset="0"/>
                <a:cs typeface="Arial" pitchFamily="34" charset="0"/>
              </a:rPr>
              <a:t>kinh </a:t>
            </a:r>
            <a:r>
              <a:rPr lang="en-US" sz="2800" dirty="0" smtClean="0">
                <a:solidFill>
                  <a:prstClr val="black"/>
                </a:solidFill>
                <a:latin typeface="Arial" pitchFamily="34" charset="0"/>
                <a:cs typeface="Arial" pitchFamily="34" charset="0"/>
              </a:rPr>
              <a:t>(thường gặp ở người </a:t>
            </a:r>
            <a:r>
              <a:rPr lang="en-US" sz="2800" dirty="0">
                <a:solidFill>
                  <a:prstClr val="black"/>
                </a:solidFill>
                <a:latin typeface="Arial" pitchFamily="34" charset="0"/>
                <a:cs typeface="Arial" pitchFamily="34" charset="0"/>
              </a:rPr>
              <a:t>cao </a:t>
            </a:r>
            <a:r>
              <a:rPr lang="en-US" sz="2800" dirty="0" smtClean="0">
                <a:solidFill>
                  <a:prstClr val="black"/>
                </a:solidFill>
                <a:latin typeface="Arial" pitchFamily="34" charset="0"/>
                <a:cs typeface="Arial" pitchFamily="34" charset="0"/>
              </a:rPr>
              <a:t>tuổi...)</a:t>
            </a:r>
            <a:endParaRPr lang="en-US" sz="2800" dirty="0">
              <a:solidFill>
                <a:srgbClr val="000000"/>
              </a:solidFill>
              <a:latin typeface="Arial" pitchFamily="34" charset="0"/>
              <a:ea typeface="Times New Roman" panose="02020603050405020304" pitchFamily="18" charset="0"/>
              <a:cs typeface="Arial" pitchFamily="34" charset="0"/>
            </a:endParaRPr>
          </a:p>
        </p:txBody>
      </p:sp>
      <p:sp>
        <p:nvSpPr>
          <p:cNvPr id="8" name="TextBox 7"/>
          <p:cNvSpPr txBox="1"/>
          <p:nvPr/>
        </p:nvSpPr>
        <p:spPr>
          <a:xfrm>
            <a:off x="4161692" y="2267850"/>
            <a:ext cx="2215662" cy="3134191"/>
          </a:xfrm>
          <a:prstGeom prst="rect">
            <a:avLst/>
          </a:prstGeom>
          <a:noFill/>
        </p:spPr>
        <p:txBody>
          <a:bodyPr wrap="square" rtlCol="0">
            <a:spAutoFit/>
          </a:bodyPr>
          <a:lstStyle/>
          <a:p>
            <a:pPr defTabSz="914400">
              <a:spcBef>
                <a:spcPts val="800"/>
              </a:spcBef>
              <a:spcAft>
                <a:spcPts val="300"/>
              </a:spcAft>
              <a:defRPr/>
            </a:pPr>
            <a:r>
              <a:rPr lang="en-US" sz="2800" dirty="0" smtClean="0">
                <a:solidFill>
                  <a:prstClr val="black"/>
                </a:solidFill>
                <a:latin typeface="Arial" pitchFamily="34" charset="0"/>
                <a:cs typeface="Arial" pitchFamily="34" charset="0"/>
              </a:rPr>
              <a:t>-Mất trí nhớ, lẩm cẩm.</a:t>
            </a:r>
            <a:endParaRPr lang="en-US" sz="2800" dirty="0">
              <a:solidFill>
                <a:prstClr val="black"/>
              </a:solidFill>
              <a:latin typeface="Arial" pitchFamily="34" charset="0"/>
              <a:cs typeface="Arial" pitchFamily="34" charset="0"/>
            </a:endParaRPr>
          </a:p>
          <a:p>
            <a:pPr defTabSz="914400">
              <a:spcBef>
                <a:spcPts val="800"/>
              </a:spcBef>
              <a:spcAft>
                <a:spcPts val="300"/>
              </a:spcAft>
              <a:defRPr/>
            </a:pPr>
            <a:r>
              <a:rPr lang="en-US" sz="2800" dirty="0">
                <a:solidFill>
                  <a:prstClr val="black"/>
                </a:solidFill>
                <a:latin typeface="Arial" pitchFamily="34" charset="0"/>
                <a:cs typeface="Arial" pitchFamily="34" charset="0"/>
              </a:rPr>
              <a:t>- Mất thăng bằng, di chuyển khó khăn.</a:t>
            </a:r>
            <a:endParaRPr lang="en-US" sz="2800" dirty="0">
              <a:solidFill>
                <a:srgbClr val="000000"/>
              </a:solidFill>
              <a:latin typeface="Arial" pitchFamily="34" charset="0"/>
              <a:ea typeface="Times New Roman" panose="02020603050405020304" pitchFamily="18" charset="0"/>
              <a:cs typeface="Arial" pitchFamily="34" charset="0"/>
            </a:endParaRPr>
          </a:p>
          <a:p>
            <a:r>
              <a:rPr lang="en-US" dirty="0" smtClean="0">
                <a:solidFill>
                  <a:prstClr val="black"/>
                </a:solidFill>
              </a:rPr>
              <a:t> </a:t>
            </a:r>
            <a:endParaRPr lang="en-US" dirty="0">
              <a:solidFill>
                <a:prstClr val="black"/>
              </a:solidFill>
            </a:endParaRPr>
          </a:p>
        </p:txBody>
      </p:sp>
      <p:sp>
        <p:nvSpPr>
          <p:cNvPr id="9" name="TextBox 8"/>
          <p:cNvSpPr txBox="1"/>
          <p:nvPr/>
        </p:nvSpPr>
        <p:spPr>
          <a:xfrm>
            <a:off x="6576647" y="2267850"/>
            <a:ext cx="2438400" cy="3706143"/>
          </a:xfrm>
          <a:prstGeom prst="rect">
            <a:avLst/>
          </a:prstGeom>
          <a:noFill/>
        </p:spPr>
        <p:txBody>
          <a:bodyPr wrap="square" rtlCol="0">
            <a:spAutoFit/>
          </a:bodyPr>
          <a:lstStyle/>
          <a:p>
            <a:pPr algn="just" defTabSz="914400">
              <a:spcBef>
                <a:spcPts val="800"/>
              </a:spcBef>
              <a:spcAft>
                <a:spcPts val="300"/>
              </a:spcAft>
              <a:defRPr/>
            </a:pPr>
            <a:r>
              <a:rPr lang="en-US" sz="2800" dirty="0" smtClean="0">
                <a:solidFill>
                  <a:prstClr val="black"/>
                </a:solidFill>
                <a:latin typeface="Arial" pitchFamily="34" charset="0"/>
                <a:cs typeface="Arial" pitchFamily="34" charset="0"/>
              </a:rPr>
              <a:t>-Tinh thần thoải mái, đọc sách báo.</a:t>
            </a:r>
            <a:endParaRPr lang="en-US" sz="2800" dirty="0">
              <a:solidFill>
                <a:prstClr val="black"/>
              </a:solidFill>
              <a:latin typeface="Arial" pitchFamily="34" charset="0"/>
              <a:cs typeface="Arial" pitchFamily="34" charset="0"/>
            </a:endParaRPr>
          </a:p>
          <a:p>
            <a:pPr algn="just" defTabSz="914400">
              <a:spcBef>
                <a:spcPts val="800"/>
              </a:spcBef>
              <a:spcAft>
                <a:spcPts val="300"/>
              </a:spcAft>
              <a:defRPr/>
            </a:pPr>
            <a:r>
              <a:rPr lang="en-US" sz="2800" dirty="0" smtClean="0">
                <a:solidFill>
                  <a:prstClr val="black"/>
                </a:solidFill>
                <a:latin typeface="Arial" pitchFamily="34" charset="0"/>
                <a:cs typeface="Arial" pitchFamily="34" charset="0"/>
              </a:rPr>
              <a:t>-Chế độ ăn uống hợp lý.</a:t>
            </a:r>
            <a:endParaRPr lang="en-US" sz="2800" dirty="0">
              <a:solidFill>
                <a:prstClr val="black"/>
              </a:solidFill>
              <a:latin typeface="Arial" pitchFamily="34" charset="0"/>
              <a:cs typeface="Arial" pitchFamily="34" charset="0"/>
            </a:endParaRPr>
          </a:p>
          <a:p>
            <a:pPr algn="just" defTabSz="914400">
              <a:spcBef>
                <a:spcPts val="800"/>
              </a:spcBef>
              <a:spcAft>
                <a:spcPts val="300"/>
              </a:spcAft>
              <a:defRPr/>
            </a:pPr>
            <a:r>
              <a:rPr lang="en-US" sz="2800" dirty="0" smtClean="0">
                <a:solidFill>
                  <a:prstClr val="black"/>
                </a:solidFill>
                <a:latin typeface="Arial" pitchFamily="34" charset="0"/>
                <a:cs typeface="Arial" pitchFamily="34" charset="0"/>
              </a:rPr>
              <a:t>-Tăng cường vận động.</a:t>
            </a:r>
            <a:endParaRPr lang="en-US" sz="2800" dirty="0">
              <a:solidFill>
                <a:srgbClr val="000000"/>
              </a:solidFill>
              <a:latin typeface="Arial" pitchFamily="34" charset="0"/>
              <a:ea typeface="Times New Roman" panose="02020603050405020304" pitchFamily="18" charset="0"/>
              <a:cs typeface="Arial" pitchFamily="34" charset="0"/>
            </a:endParaRPr>
          </a:p>
          <a:p>
            <a:r>
              <a:rPr lang="en-US" dirty="0" smtClean="0">
                <a:solidFill>
                  <a:prstClr val="black"/>
                </a:solidFill>
              </a:rPr>
              <a:t> </a:t>
            </a:r>
            <a:endParaRPr lang="en-US" dirty="0">
              <a:solidFill>
                <a:prstClr val="black"/>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4676" y="937845"/>
            <a:ext cx="2750527" cy="516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10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fade">
                                      <p:cBhvr>
                                        <p:cTn id="40" dur="1000"/>
                                        <p:tgtEl>
                                          <p:spTgt spid="8">
                                            <p:txEl>
                                              <p:pRg st="1" end="1"/>
                                            </p:txEl>
                                          </p:spTgt>
                                        </p:tgtEl>
                                      </p:cBhvr>
                                    </p:animEffect>
                                    <p:anim calcmode="lin" valueType="num">
                                      <p:cBhvr>
                                        <p:cTn id="4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1" end="1"/>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Effect transition="in" filter="fade">
                                      <p:cBhvr>
                                        <p:cTn id="45" dur="1000"/>
                                        <p:tgtEl>
                                          <p:spTgt spid="8">
                                            <p:txEl>
                                              <p:pRg st="2" end="2"/>
                                            </p:txEl>
                                          </p:spTgt>
                                        </p:tgtEl>
                                      </p:cBhvr>
                                    </p:animEffect>
                                    <p:anim calcmode="lin" valueType="num">
                                      <p:cBhvr>
                                        <p:cTn id="4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fade">
                                      <p:cBhvr>
                                        <p:cTn id="52" dur="1000"/>
                                        <p:tgtEl>
                                          <p:spTgt spid="9">
                                            <p:txEl>
                                              <p:pRg st="0" end="0"/>
                                            </p:txEl>
                                          </p:spTgt>
                                        </p:tgtEl>
                                      </p:cBhvr>
                                    </p:animEffect>
                                    <p:anim calcmode="lin" valueType="num">
                                      <p:cBhvr>
                                        <p:cTn id="5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9">
                                            <p:txEl>
                                              <p:pRg st="0" end="0"/>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9">
                                            <p:txEl>
                                              <p:pRg st="1" end="1"/>
                                            </p:txEl>
                                          </p:spTgt>
                                        </p:tgtEl>
                                        <p:attrNameLst>
                                          <p:attrName>style.visibility</p:attrName>
                                        </p:attrNameLst>
                                      </p:cBhvr>
                                      <p:to>
                                        <p:strVal val="visible"/>
                                      </p:to>
                                    </p:set>
                                    <p:animEffect transition="in" filter="fade">
                                      <p:cBhvr>
                                        <p:cTn id="57" dur="1000"/>
                                        <p:tgtEl>
                                          <p:spTgt spid="9">
                                            <p:txEl>
                                              <p:pRg st="1" end="1"/>
                                            </p:txEl>
                                          </p:spTgt>
                                        </p:tgtEl>
                                      </p:cBhvr>
                                    </p:animEffect>
                                    <p:anim calcmode="lin" valueType="num">
                                      <p:cBhvr>
                                        <p:cTn id="5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9">
                                            <p:txEl>
                                              <p:pRg st="2" end="2"/>
                                            </p:txEl>
                                          </p:spTgt>
                                        </p:tgtEl>
                                        <p:attrNameLst>
                                          <p:attrName>style.visibility</p:attrName>
                                        </p:attrNameLst>
                                      </p:cBhvr>
                                      <p:to>
                                        <p:strVal val="visible"/>
                                      </p:to>
                                    </p:set>
                                    <p:animEffect transition="in" filter="fade">
                                      <p:cBhvr>
                                        <p:cTn id="62" dur="1000"/>
                                        <p:tgtEl>
                                          <p:spTgt spid="9">
                                            <p:txEl>
                                              <p:pRg st="2" end="2"/>
                                            </p:txEl>
                                          </p:spTgt>
                                        </p:tgtEl>
                                      </p:cBhvr>
                                    </p:animEffect>
                                    <p:anim calcmode="lin" valueType="num">
                                      <p:cBhvr>
                                        <p:cTn id="6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64"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468" y="187231"/>
            <a:ext cx="11489118" cy="523220"/>
          </a:xfrm>
          <a:prstGeom prst="rect">
            <a:avLst/>
          </a:prstGeom>
        </p:spPr>
        <p:txBody>
          <a:bodyPr wrap="square">
            <a:spAutoFit/>
          </a:bodyPr>
          <a:lstStyle/>
          <a:p>
            <a:pPr algn="ctr"/>
            <a:r>
              <a:rPr lang="nl-NL" sz="2800" b="1" smtClean="0">
                <a:solidFill>
                  <a:srgbClr val="0070C0"/>
                </a:solidFill>
                <a:latin typeface="Times New Roman" panose="02020603050405020304" pitchFamily="18" charset="0"/>
                <a:ea typeface="Times New Roman" panose="02020603050405020304" pitchFamily="18" charset="0"/>
              </a:rPr>
              <a:t> </a:t>
            </a:r>
            <a:endParaRPr lang="en-US" sz="2800" b="1" dirty="0">
              <a:solidFill>
                <a:srgbClr val="0070C0"/>
              </a:solidFill>
              <a:latin typeface="Sabon Next LT"/>
            </a:endParaRPr>
          </a:p>
        </p:txBody>
      </p:sp>
      <p:graphicFrame>
        <p:nvGraphicFramePr>
          <p:cNvPr id="7" name="Table 6">
            <a:extLst>
              <a:ext uri="{FF2B5EF4-FFF2-40B4-BE49-F238E27FC236}">
                <a16:creationId xmlns:a16="http://schemas.microsoft.com/office/drawing/2014/main" xmlns="" id="{4BDDF616-E883-FBD8-CF93-2F170E021498}"/>
              </a:ext>
            </a:extLst>
          </p:cNvPr>
          <p:cNvGraphicFramePr>
            <a:graphicFrameLocks noGrp="1"/>
          </p:cNvGraphicFramePr>
          <p:nvPr>
            <p:extLst>
              <p:ext uri="{D42A27DB-BD31-4B8C-83A1-F6EECF244321}">
                <p14:modId xmlns:p14="http://schemas.microsoft.com/office/powerpoint/2010/main" val="141674706"/>
              </p:ext>
            </p:extLst>
          </p:nvPr>
        </p:nvGraphicFramePr>
        <p:xfrm>
          <a:off x="530077" y="710451"/>
          <a:ext cx="11415738" cy="5889641"/>
        </p:xfrm>
        <a:graphic>
          <a:graphicData uri="http://schemas.openxmlformats.org/drawingml/2006/table">
            <a:tbl>
              <a:tblPr firstRow="1" firstCol="1" bandRow="1"/>
              <a:tblGrid>
                <a:gridCol w="4268757">
                  <a:extLst>
                    <a:ext uri="{9D8B030D-6E8A-4147-A177-3AD203B41FA5}">
                      <a16:colId xmlns:a16="http://schemas.microsoft.com/office/drawing/2014/main" xmlns="" val="3250663584"/>
                    </a:ext>
                  </a:extLst>
                </a:gridCol>
                <a:gridCol w="7146981">
                  <a:extLst>
                    <a:ext uri="{9D8B030D-6E8A-4147-A177-3AD203B41FA5}">
                      <a16:colId xmlns:a16="http://schemas.microsoft.com/office/drawing/2014/main" xmlns="" val="3251595111"/>
                    </a:ext>
                  </a:extLst>
                </a:gridCol>
              </a:tblGrid>
              <a:tr h="432728">
                <a:tc gridSpan="2">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endParaRPr lang="en-US" sz="2800" b="1" dirty="0" smtClean="0">
                        <a:solidFill>
                          <a:srgbClr val="FF0000"/>
                        </a:solidFill>
                        <a:effectLst/>
                        <a:latin typeface="Times New Roman" panose="02020603050405020304" pitchFamily="18" charset="0"/>
                        <a:cs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xmlns="" val="2048800985"/>
                  </a:ext>
                </a:extLst>
              </a:tr>
              <a:tr h="43272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15000"/>
                        </a:lnSpc>
                        <a:spcBef>
                          <a:spcPts val="2700"/>
                        </a:spcBef>
                        <a:spcAft>
                          <a:spcPts val="300"/>
                        </a:spcAft>
                      </a:pP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r>
                        <a:rPr lang="en-US" sz="2800" b="1" dirty="0" err="1">
                          <a:solidFill>
                            <a:srgbClr val="FF0000"/>
                          </a:solidFill>
                          <a:effectLst/>
                          <a:latin typeface="Times New Roman" panose="02020603050405020304" pitchFamily="18" charset="0"/>
                          <a:cs typeface="Times New Roman" panose="02020603050405020304" pitchFamily="18" charset="0"/>
                        </a:rPr>
                        <a:t>Trả</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lời</a:t>
                      </a:r>
                      <a:endParaRPr lang="en-US" sz="2800" b="1" dirty="0">
                        <a:solidFill>
                          <a:srgbClr val="FF0000"/>
                        </a:solidFill>
                        <a:latin typeface="Times New Roman" panose="02020603050405020304" pitchFamily="18" charset="0"/>
                        <a:cs typeface="Times New Roman" panose="02020603050405020304" pitchFamily="18" charset="0"/>
                      </a:endParaRPr>
                    </a:p>
                  </a:txBody>
                  <a:tcPr marL="25360" marR="25360"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26483306"/>
                  </a:ext>
                </a:extLst>
              </a:tr>
              <a:tr h="175467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indent="0" algn="just">
                        <a:lnSpc>
                          <a:spcPct val="115000"/>
                        </a:lnSpc>
                        <a:spcBef>
                          <a:spcPts val="2700"/>
                        </a:spcBef>
                        <a:spcAft>
                          <a:spcPts val="300"/>
                        </a:spcAft>
                        <a:buNone/>
                      </a:pPr>
                      <a:endParaRPr lang="en-US" sz="2800" b="1" dirty="0" smtClean="0">
                        <a:solidFill>
                          <a:schemeClr val="tx1"/>
                        </a:solidFill>
                        <a:effectLst/>
                        <a:latin typeface="Times New Roman" panose="02020603050405020304" pitchFamily="18" charset="0"/>
                        <a:cs typeface="Times New Roman" panose="02020603050405020304" pitchFamily="18" charset="0"/>
                      </a:endParaRP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2700"/>
                        </a:spcBef>
                        <a:spcAft>
                          <a:spcPts val="300"/>
                        </a:spcAft>
                        <a:buClrTx/>
                        <a:buSzTx/>
                        <a:buFontTx/>
                        <a:buNone/>
                        <a:tabLst/>
                        <a:defRPr/>
                      </a:pPr>
                      <a:endParaRPr kumimoji="0" lang="en-US" sz="2800" b="0"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endParaRPr>
                    </a:p>
                  </a:txBody>
                  <a:tcPr marL="25360" marR="25360"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2126925694"/>
                  </a:ext>
                </a:extLst>
              </a:tr>
              <a:tr h="3153507">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Bef>
                          <a:spcPts val="2700"/>
                        </a:spcBef>
                        <a:spcAft>
                          <a:spcPts val="300"/>
                        </a:spcAft>
                      </a:pPr>
                      <a:r>
                        <a:rPr lang="en-US" sz="2800" b="1" dirty="0">
                          <a:solidFill>
                            <a:schemeClr val="tx1"/>
                          </a:solidFill>
                          <a:effectLst/>
                          <a:latin typeface="Times New Roman" panose="02020603050405020304" pitchFamily="18" charset="0"/>
                          <a:cs typeface="Times New Roman" panose="02020603050405020304" pitchFamily="18" charset="0"/>
                        </a:rPr>
                        <a:t>2. Từ những hiểu biết về chất gây nghiện, em sẽ tuyên truyền gì đến người thân và mọi người xung quanh</a:t>
                      </a:r>
                      <a:r>
                        <a:rPr lang="en-US" sz="2800" b="1" dirty="0" smtClean="0">
                          <a:solidFill>
                            <a:schemeClr val="tx1"/>
                          </a:solidFill>
                          <a:effectLst/>
                          <a:latin typeface="Times New Roman" panose="02020603050405020304" pitchFamily="18" charset="0"/>
                          <a:cs typeface="Times New Roman" panose="02020603050405020304" pitchFamily="18" charset="0"/>
                        </a:rPr>
                        <a:t>?</a:t>
                      </a:r>
                    </a:p>
                  </a:txBody>
                  <a:tcPr marL="25360" marR="2536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0000"/>
                        </a:lnSpc>
                        <a:spcBef>
                          <a:spcPts val="200"/>
                        </a:spcBef>
                        <a:spcAft>
                          <a:spcPts val="1000"/>
                        </a:spcAft>
                        <a:buClrTx/>
                        <a:buSzTx/>
                        <a:buFontTx/>
                        <a:buNone/>
                        <a:tabLst/>
                        <a:defRPr/>
                      </a:pPr>
                      <a:r>
                        <a:rPr kumimoji="0" lang="en-US" sz="2800" b="0" i="0" u="none" strike="noStrike" kern="1200" cap="none" spc="0" normalizeH="0" baseline="0" noProof="0" dirty="0" smtClean="0">
                          <a:ln>
                            <a:noFill/>
                          </a:ln>
                          <a:solidFill>
                            <a:srgbClr val="7030A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smtClean="0">
                        <a:ln>
                          <a:noFill/>
                        </a:ln>
                        <a:solidFill>
                          <a:srgbClr val="7030A0"/>
                        </a:solidFill>
                        <a:effectLst/>
                        <a:uLnTx/>
                        <a:uFillTx/>
                        <a:latin typeface="Times New Roman" panose="02020603050405020304" pitchFamily="18" charset="0"/>
                        <a:ea typeface="Times New Roman" panose="02020603050405020304" pitchFamily="18" charset="0"/>
                        <a:cs typeface="+mn-cs"/>
                      </a:endParaRPr>
                    </a:p>
                  </a:txBody>
                  <a:tcPr marL="25360" marR="25360"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xmlns="" val="2385689017"/>
                  </a:ext>
                </a:extLst>
              </a:tr>
            </a:tbl>
          </a:graphicData>
        </a:graphic>
      </p:graphicFrame>
      <p:sp>
        <p:nvSpPr>
          <p:cNvPr id="2" name="TextBox 1"/>
          <p:cNvSpPr txBox="1"/>
          <p:nvPr/>
        </p:nvSpPr>
        <p:spPr>
          <a:xfrm>
            <a:off x="4800600" y="1638531"/>
            <a:ext cx="6975232" cy="1815882"/>
          </a:xfrm>
          <a:prstGeom prst="rect">
            <a:avLst/>
          </a:prstGeom>
          <a:noFill/>
        </p:spPr>
        <p:txBody>
          <a:bodyPr wrap="square" rtlCol="0">
            <a:spAutoFit/>
          </a:bodyPr>
          <a:lstStyle/>
          <a:p>
            <a:pPr lvl="0" algn="just" defTabSz="914400">
              <a:spcBef>
                <a:spcPts val="2700"/>
              </a:spcBef>
              <a:spcAft>
                <a:spcPts val="300"/>
              </a:spcAft>
              <a:defRPr/>
            </a:pPr>
            <a:r>
              <a:rPr lang="en-US" sz="2800" dirty="0" smtClean="0">
                <a:solidFill>
                  <a:srgbClr val="7030A0"/>
                </a:solidFill>
                <a:latin typeface="Times New Roman" panose="02020603050405020304" pitchFamily="18" charset="0"/>
                <a:cs typeface="Times New Roman" panose="02020603050405020304" pitchFamily="18" charset="0"/>
              </a:rPr>
              <a:t>Nghiện </a:t>
            </a:r>
            <a:r>
              <a:rPr lang="en-US" sz="2800" dirty="0">
                <a:solidFill>
                  <a:srgbClr val="7030A0"/>
                </a:solidFill>
                <a:latin typeface="Times New Roman" panose="02020603050405020304" pitchFamily="18" charset="0"/>
                <a:cs typeface="Times New Roman" panose="02020603050405020304" pitchFamily="18" charset="0"/>
              </a:rPr>
              <a:t>ma túy sẽ: gây hại sức khỏe, tinh thần, xuống cấp đạo đức. Tạo ra tội phạm ma túy. Hủy hoại giống nòi và ảnh hưởng đến trật tự an toàn xã hội</a:t>
            </a:r>
            <a:r>
              <a:rPr lang="en-US" sz="2800" dirty="0" smtClean="0">
                <a:solidFill>
                  <a:srgbClr val="7030A0"/>
                </a:solidFill>
                <a:latin typeface="Times New Roman" panose="02020603050405020304" pitchFamily="18" charset="0"/>
                <a:cs typeface="Times New Roman" panose="02020603050405020304" pitchFamily="18" charset="0"/>
              </a:rPr>
              <a:t>.</a:t>
            </a:r>
            <a:endPar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668251" y="1720408"/>
            <a:ext cx="3997531" cy="1539139"/>
          </a:xfrm>
          <a:prstGeom prst="rect">
            <a:avLst/>
          </a:prstGeom>
          <a:noFill/>
        </p:spPr>
        <p:txBody>
          <a:bodyPr wrap="square" rtlCol="0">
            <a:spAutoFit/>
          </a:bodyPr>
          <a:lstStyle/>
          <a:p>
            <a:pPr lvl="0" algn="just" defTabSz="914400">
              <a:lnSpc>
                <a:spcPct val="115000"/>
              </a:lnSpc>
              <a:spcBef>
                <a:spcPts val="2700"/>
              </a:spcBef>
              <a:spcAft>
                <a:spcPts val="300"/>
              </a:spcAft>
            </a:pPr>
            <a:r>
              <a:rPr lang="en-US" sz="2800" b="1" dirty="0" smtClean="0">
                <a:solidFill>
                  <a:prstClr val="black"/>
                </a:solidFill>
                <a:latin typeface="Times New Roman" panose="02020603050405020304" pitchFamily="18" charset="0"/>
                <a:cs typeface="Times New Roman" panose="02020603050405020304" pitchFamily="18" charset="0"/>
              </a:rPr>
              <a:t>1.Nghiện </a:t>
            </a:r>
            <a:r>
              <a:rPr lang="en-US" sz="2800" b="1" dirty="0">
                <a:solidFill>
                  <a:prstClr val="black"/>
                </a:solidFill>
                <a:latin typeface="Times New Roman" panose="02020603050405020304" pitchFamily="18" charset="0"/>
                <a:cs typeface="Times New Roman" panose="02020603050405020304" pitchFamily="18" charset="0"/>
              </a:rPr>
              <a:t>ma túy gây ra những tệ nạn gì cho xã hội</a:t>
            </a:r>
            <a:r>
              <a:rPr lang="en-US" sz="2800" b="1" dirty="0" smtClean="0">
                <a:solidFill>
                  <a:prstClr val="black"/>
                </a:solidFill>
                <a:latin typeface="Times New Roman" panose="02020603050405020304" pitchFamily="18" charset="0"/>
                <a:cs typeface="Times New Roman" panose="02020603050405020304" pitchFamily="18" charset="0"/>
              </a:rPr>
              <a:t>?</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30077" y="707493"/>
            <a:ext cx="10208261" cy="587853"/>
          </a:xfrm>
          <a:prstGeom prst="rect">
            <a:avLst/>
          </a:prstGeom>
          <a:noFill/>
        </p:spPr>
        <p:txBody>
          <a:bodyPr wrap="square" rtlCol="0">
            <a:spAutoFit/>
          </a:bodyPr>
          <a:lstStyle/>
          <a:p>
            <a:pPr lvl="0" algn="just" defTabSz="914400">
              <a:lnSpc>
                <a:spcPct val="115000"/>
              </a:lnSpc>
              <a:spcBef>
                <a:spcPts val="2700"/>
              </a:spcBef>
              <a:spcAft>
                <a:spcPts val="300"/>
              </a:spcAft>
            </a:pPr>
            <a:r>
              <a:rPr lang="en-US" sz="2800" b="1" dirty="0" smtClean="0">
                <a:solidFill>
                  <a:srgbClr val="FF0000"/>
                </a:solidFill>
                <a:latin typeface="Times New Roman" panose="02020603050405020304" pitchFamily="18" charset="0"/>
                <a:cs typeface="Times New Roman" panose="02020603050405020304" pitchFamily="18" charset="0"/>
              </a:rPr>
              <a:t>b</a:t>
            </a:r>
            <a:r>
              <a:rPr lang="en-US" sz="2800" b="1" dirty="0">
                <a:solidFill>
                  <a:srgbClr val="FF0000"/>
                </a:solidFill>
                <a:latin typeface="Times New Roman" panose="02020603050405020304" pitchFamily="18" charset="0"/>
                <a:cs typeface="Times New Roman" panose="02020603050405020304" pitchFamily="18" charset="0"/>
              </a:rPr>
              <a:t>. Các chất gây nghiện đối với hệ thần </a:t>
            </a:r>
            <a:r>
              <a:rPr lang="en-US" sz="2800" b="1" dirty="0" smtClean="0">
                <a:solidFill>
                  <a:srgbClr val="FF0000"/>
                </a:solidFill>
                <a:latin typeface="Times New Roman" panose="02020603050405020304" pitchFamily="18" charset="0"/>
                <a:cs typeface="Times New Roman" panose="02020603050405020304" pitchFamily="18" charset="0"/>
              </a:rPr>
              <a:t>kinh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68252" y="1195754"/>
            <a:ext cx="3997531" cy="548099"/>
          </a:xfrm>
          <a:prstGeom prst="rect">
            <a:avLst/>
          </a:prstGeom>
          <a:noFill/>
        </p:spPr>
        <p:txBody>
          <a:bodyPr wrap="square" rtlCol="0">
            <a:spAutoFit/>
          </a:bodyPr>
          <a:lstStyle/>
          <a:p>
            <a:pPr lvl="0" algn="ctr" defTabSz="914400">
              <a:lnSpc>
                <a:spcPct val="115000"/>
              </a:lnSpc>
              <a:spcBef>
                <a:spcPts val="2700"/>
              </a:spcBef>
              <a:spcAft>
                <a:spcPts val="300"/>
              </a:spcAft>
            </a:pPr>
            <a:r>
              <a:rPr lang="en-US" sz="2800" b="1" dirty="0" smtClean="0">
                <a:solidFill>
                  <a:srgbClr val="FF0000"/>
                </a:solidFill>
                <a:latin typeface="Times New Roman" panose="02020603050405020304" pitchFamily="18" charset="0"/>
                <a:cs typeface="Times New Roman" panose="02020603050405020304" pitchFamily="18" charset="0"/>
              </a:rPr>
              <a:t>Câu hỏi</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4800600" y="3438794"/>
            <a:ext cx="7080740" cy="2985433"/>
          </a:xfrm>
          <a:prstGeom prst="rect">
            <a:avLst/>
          </a:prstGeom>
          <a:noFill/>
        </p:spPr>
        <p:txBody>
          <a:bodyPr wrap="square" rtlCol="0">
            <a:spAutoFit/>
          </a:bodyPr>
          <a:lstStyle/>
          <a:p>
            <a:pPr lvl="0" defTabSz="914400">
              <a:spcBef>
                <a:spcPts val="200"/>
              </a:spcBef>
              <a:spcAft>
                <a:spcPts val="1000"/>
              </a:spcAft>
              <a:defRPr/>
            </a:pPr>
            <a:r>
              <a:rPr lang="en-US" sz="2800" dirty="0" smtClean="0">
                <a:solidFill>
                  <a:srgbClr val="7030A0"/>
                </a:solidFill>
                <a:latin typeface="Times New Roman" panose="02020603050405020304" pitchFamily="18" charset="0"/>
                <a:ea typeface="Calibri" panose="020F0502020204030204" pitchFamily="34" charset="0"/>
              </a:rPr>
              <a:t>Tránh </a:t>
            </a:r>
            <a:r>
              <a:rPr lang="en-US" sz="2800" dirty="0">
                <a:solidFill>
                  <a:srgbClr val="7030A0"/>
                </a:solidFill>
                <a:latin typeface="Times New Roman" panose="02020603050405020304" pitchFamily="18" charset="0"/>
                <a:ea typeface="Calibri" panose="020F0502020204030204" pitchFamily="34" charset="0"/>
              </a:rPr>
              <a:t>xa, không chơi với bạn liên quan ma túy.</a:t>
            </a:r>
            <a:endParaRPr lang="en-US" sz="2800" dirty="0">
              <a:solidFill>
                <a:srgbClr val="7030A0"/>
              </a:solidFill>
              <a:latin typeface="Times New Roman" panose="02020603050405020304" pitchFamily="18" charset="0"/>
              <a:ea typeface="Times New Roman" panose="02020603050405020304" pitchFamily="18" charset="0"/>
            </a:endParaRPr>
          </a:p>
          <a:p>
            <a:pPr lvl="0" defTabSz="914400">
              <a:spcBef>
                <a:spcPts val="200"/>
              </a:spcBef>
              <a:spcAft>
                <a:spcPts val="1000"/>
              </a:spcAft>
              <a:defRPr/>
            </a:pPr>
            <a:r>
              <a:rPr lang="en-US" sz="2800" dirty="0">
                <a:solidFill>
                  <a:srgbClr val="7030A0"/>
                </a:solidFill>
                <a:latin typeface="Times New Roman" panose="02020603050405020304" pitchFamily="18" charset="0"/>
                <a:ea typeface="Calibri" panose="020F0502020204030204" pitchFamily="34" charset="0"/>
              </a:rPr>
              <a:t>- Cần báo ngay cho cha mẹ, thầy cô giáo để có biện pháp kịp thời ngăn chặn.</a:t>
            </a:r>
            <a:endParaRPr lang="en-US" sz="2800" dirty="0">
              <a:solidFill>
                <a:srgbClr val="7030A0"/>
              </a:solidFill>
              <a:latin typeface="Times New Roman" panose="02020603050405020304" pitchFamily="18" charset="0"/>
              <a:ea typeface="Times New Roman" panose="02020603050405020304" pitchFamily="18" charset="0"/>
            </a:endParaRPr>
          </a:p>
          <a:p>
            <a:pPr lvl="0" defTabSz="914400">
              <a:spcBef>
                <a:spcPts val="200"/>
              </a:spcBef>
              <a:spcAft>
                <a:spcPts val="1000"/>
              </a:spcAft>
              <a:defRPr/>
            </a:pPr>
            <a:r>
              <a:rPr lang="en-US" sz="2800" dirty="0">
                <a:solidFill>
                  <a:srgbClr val="7030A0"/>
                </a:solidFill>
                <a:latin typeface="Times New Roman" panose="02020603050405020304" pitchFamily="18" charset="0"/>
                <a:ea typeface="Calibri" panose="020F0502020204030204" pitchFamily="34" charset="0"/>
              </a:rPr>
              <a:t>- Quan tâm, động viên, chia sẻ, giúp đỡ những người cai nghiện tái hòa nhập cộng đồng. Không kì thị, xa lánh người cai nghiện</a:t>
            </a:r>
            <a:r>
              <a:rPr lang="en-US" sz="2800" dirty="0" smtClean="0">
                <a:solidFill>
                  <a:srgbClr val="7030A0"/>
                </a:solidFill>
                <a:latin typeface="Times New Roman" panose="02020603050405020304" pitchFamily="18" charset="0"/>
                <a:ea typeface="Calibri" panose="020F0502020204030204" pitchFamily="34" charset="0"/>
              </a:rPr>
              <a:t>.</a:t>
            </a:r>
            <a:endParaRPr lang="en-US" sz="2800" dirty="0">
              <a:solidFill>
                <a:srgbClr val="7030A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890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 calcmode="lin" valueType="num">
                                      <p:cBhvr additive="base">
                                        <p:cTn id="4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fade">
                                      <p:cBhvr>
                                        <p:cTn id="48" dur="1000"/>
                                        <p:tgtEl>
                                          <p:spTgt spid="10">
                                            <p:txEl>
                                              <p:pRg st="0" end="0"/>
                                            </p:txEl>
                                          </p:spTgt>
                                        </p:tgtEl>
                                      </p:cBhvr>
                                    </p:animEffect>
                                    <p:anim calcmode="lin" valueType="num">
                                      <p:cBhvr>
                                        <p:cTn id="4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fade">
                                      <p:cBhvr>
                                        <p:cTn id="53" dur="1000"/>
                                        <p:tgtEl>
                                          <p:spTgt spid="10">
                                            <p:txEl>
                                              <p:pRg st="1" end="1"/>
                                            </p:txEl>
                                          </p:spTgt>
                                        </p:tgtEl>
                                      </p:cBhvr>
                                    </p:animEffect>
                                    <p:anim calcmode="lin" valueType="num">
                                      <p:cBhvr>
                                        <p:cTn id="5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xEl>
                                              <p:pRg st="2" end="2"/>
                                            </p:txEl>
                                          </p:spTgt>
                                        </p:tgtEl>
                                        <p:attrNameLst>
                                          <p:attrName>style.visibility</p:attrName>
                                        </p:attrNameLst>
                                      </p:cBhvr>
                                      <p:to>
                                        <p:strVal val="visible"/>
                                      </p:to>
                                    </p:set>
                                    <p:animEffect transition="in" filter="fade">
                                      <p:cBhvr>
                                        <p:cTn id="58" dur="1000"/>
                                        <p:tgtEl>
                                          <p:spTgt spid="10">
                                            <p:txEl>
                                              <p:pRg st="2" end="2"/>
                                            </p:txEl>
                                          </p:spTgt>
                                        </p:tgtEl>
                                      </p:cBhvr>
                                    </p:animEffect>
                                    <p:anim calcmode="lin" valueType="num">
                                      <p:cBhvr>
                                        <p:cTn id="5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467" y="414287"/>
            <a:ext cx="11489118" cy="523220"/>
          </a:xfrm>
          <a:prstGeom prst="rect">
            <a:avLst/>
          </a:prstGeom>
        </p:spPr>
        <p:txBody>
          <a:bodyPr wrap="square">
            <a:spAutoFit/>
          </a:bodyPr>
          <a:lstStyle/>
          <a:p>
            <a:pPr algn="ctr"/>
            <a:r>
              <a:rPr lang="nl-NL" sz="2800" b="1" dirty="0" smtClean="0">
                <a:solidFill>
                  <a:srgbClr val="0070C0"/>
                </a:solidFill>
                <a:latin typeface="Times New Roman" panose="02020603050405020304" pitchFamily="18" charset="0"/>
                <a:ea typeface="Times New Roman" panose="02020603050405020304" pitchFamily="18" charset="0"/>
              </a:rPr>
              <a:t> </a:t>
            </a:r>
            <a:endParaRPr lang="en-US" sz="2800" b="1" dirty="0">
              <a:solidFill>
                <a:srgbClr val="0070C0"/>
              </a:solidFill>
              <a:latin typeface="Sabon Next LT"/>
            </a:endParaRPr>
          </a:p>
        </p:txBody>
      </p:sp>
      <p:sp>
        <p:nvSpPr>
          <p:cNvPr id="5" name="TextBox 4"/>
          <p:cNvSpPr txBox="1"/>
          <p:nvPr/>
        </p:nvSpPr>
        <p:spPr>
          <a:xfrm>
            <a:off x="1924050" y="1485900"/>
            <a:ext cx="9791700" cy="4031873"/>
          </a:xfrm>
          <a:prstGeom prst="rect">
            <a:avLst/>
          </a:prstGeom>
          <a:noFill/>
        </p:spPr>
        <p:txBody>
          <a:bodyPr wrap="square" rtlCol="0">
            <a:spAutoFit/>
          </a:bodyPr>
          <a:lstStyle/>
          <a:p>
            <a:pPr marL="285750" indent="-285750" algn="just">
              <a:buFontTx/>
              <a:buChar char="-"/>
            </a:pPr>
            <a:r>
              <a:rPr lang="en-US" sz="3200" b="1" dirty="0" smtClean="0"/>
              <a:t>Chất gây nghiện đối với hệ thần kinh (như nicotine trong thuốc lá, etanol trong rượu...) là chất kích thích thần kinh, làm thay đổi chức năng bình thường của cơ thể, làm cho cơ thể có cảm giác thèm, nhớ chất đó ở các mức độ khác nhau.</a:t>
            </a:r>
          </a:p>
          <a:p>
            <a:pPr marL="285750" indent="-285750" algn="just">
              <a:buFontTx/>
              <a:buChar char="-"/>
            </a:pPr>
            <a:r>
              <a:rPr lang="en-US" sz="3200" b="1" dirty="0" smtClean="0"/>
              <a:t>Ma túy gây tổn thương hệ thần kinh, giảm sút sức khỏe, dẫn đến các tệ nạn nghiêm trọng đối với người sử dụng và xã hội .</a:t>
            </a:r>
            <a:endParaRPr lang="en-US" sz="3200" b="1" dirty="0"/>
          </a:p>
        </p:txBody>
      </p:sp>
    </p:spTree>
    <p:extLst>
      <p:ext uri="{BB962C8B-B14F-4D97-AF65-F5344CB8AC3E}">
        <p14:creationId xmlns:p14="http://schemas.microsoft.com/office/powerpoint/2010/main" val="168025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38" y="316523"/>
            <a:ext cx="4677508" cy="2250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Tác hại của ma tuý đối với sức khoẻ con ngườ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38" y="2983718"/>
            <a:ext cx="4677508" cy="346592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323" y="316523"/>
            <a:ext cx="5779477" cy="613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75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9"/>
                                        </p:tgtEl>
                                        <p:attrNameLst>
                                          <p:attrName>style.visibility</p:attrName>
                                        </p:attrNameLst>
                                      </p:cBhvr>
                                      <p:to>
                                        <p:strVal val="visible"/>
                                      </p:to>
                                    </p:set>
                                    <p:animEffect transition="in" filter="fade">
                                      <p:cBhvr>
                                        <p:cTn id="21" dur="1000"/>
                                        <p:tgtEl>
                                          <p:spTgt spid="6149"/>
                                        </p:tgtEl>
                                      </p:cBhvr>
                                    </p:animEffect>
                                    <p:anim calcmode="lin" valueType="num">
                                      <p:cBhvr>
                                        <p:cTn id="22" dur="1000" fill="hold"/>
                                        <p:tgtEl>
                                          <p:spTgt spid="6149"/>
                                        </p:tgtEl>
                                        <p:attrNameLst>
                                          <p:attrName>ppt_x</p:attrName>
                                        </p:attrNameLst>
                                      </p:cBhvr>
                                      <p:tavLst>
                                        <p:tav tm="0">
                                          <p:val>
                                            <p:strVal val="#ppt_x"/>
                                          </p:val>
                                        </p:tav>
                                        <p:tav tm="100000">
                                          <p:val>
                                            <p:strVal val="#ppt_x"/>
                                          </p:val>
                                        </p:tav>
                                      </p:tavLst>
                                    </p:anim>
                                    <p:anim calcmode="lin" valueType="num">
                                      <p:cBhvr>
                                        <p:cTn id="23"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Sơ đồ tư duy Khoa học tự nhiên 8 Kết nối tri thức Bài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11349037"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581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565E9-D88A-55D3-9D42-BD1C24B6DE9F}"/>
              </a:ext>
            </a:extLst>
          </p:cNvPr>
          <p:cNvSpPr>
            <a:spLocks noGrp="1"/>
          </p:cNvSpPr>
          <p:nvPr>
            <p:ph type="ctrTitle"/>
          </p:nvPr>
        </p:nvSpPr>
        <p:spPr>
          <a:xfrm>
            <a:off x="0" y="1547446"/>
            <a:ext cx="12192000" cy="747486"/>
          </a:xfrm>
        </p:spPr>
        <p:txBody>
          <a:bodyPr/>
          <a:lstStyle/>
          <a:p>
            <a:r>
              <a:rPr lang="en-US" sz="6000" dirty="0" smtClean="0">
                <a:solidFill>
                  <a:srgbClr val="FF0000"/>
                </a:solidFill>
                <a:ea typeface="Arial Regular" pitchFamily="34" charset="-122"/>
              </a:rPr>
              <a:t>LUYỆN TẬP</a:t>
            </a:r>
            <a:br>
              <a:rPr lang="en-US" sz="6000" dirty="0" smtClean="0">
                <a:solidFill>
                  <a:srgbClr val="FF0000"/>
                </a:solidFill>
                <a:ea typeface="Arial Regular" pitchFamily="34" charset="-122"/>
              </a:rPr>
            </a:br>
            <a:r>
              <a:rPr lang="en-US" sz="6000" b="0" dirty="0">
                <a:solidFill>
                  <a:srgbClr val="FF0000"/>
                </a:solidFill>
                <a:ea typeface="Arial Regular" pitchFamily="34" charset="-122"/>
              </a:rPr>
              <a:t/>
            </a:r>
            <a:br>
              <a:rPr lang="en-US" sz="6000" b="0" dirty="0">
                <a:solidFill>
                  <a:srgbClr val="FF0000"/>
                </a:solidFill>
                <a:ea typeface="Arial Regular" pitchFamily="34" charset="-122"/>
              </a:rPr>
            </a:br>
            <a:endParaRPr lang="en-US" sz="6000" dirty="0">
              <a:solidFill>
                <a:srgbClr val="FF0000"/>
              </a:solidFill>
            </a:endParaRPr>
          </a:p>
        </p:txBody>
      </p:sp>
    </p:spTree>
    <p:extLst>
      <p:ext uri="{BB962C8B-B14F-4D97-AF65-F5344CB8AC3E}">
        <p14:creationId xmlns:p14="http://schemas.microsoft.com/office/powerpoint/2010/main" val="140983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565E9-D88A-55D3-9D42-BD1C24B6DE9F}"/>
              </a:ext>
            </a:extLst>
          </p:cNvPr>
          <p:cNvSpPr>
            <a:spLocks noGrp="1"/>
          </p:cNvSpPr>
          <p:nvPr>
            <p:ph type="ctrTitle"/>
          </p:nvPr>
        </p:nvSpPr>
        <p:spPr>
          <a:xfrm>
            <a:off x="0" y="457200"/>
            <a:ext cx="12192000" cy="747486"/>
          </a:xfrm>
        </p:spPr>
        <p:txBody>
          <a:bodyPr/>
          <a:lstStyle/>
          <a:p>
            <a:r>
              <a:rPr lang="vi-VN" sz="6000" dirty="0" smtClean="0">
                <a:solidFill>
                  <a:srgbClr val="7030A0"/>
                </a:solidFill>
                <a:ea typeface="Arial Regular" pitchFamily="34" charset="-122"/>
              </a:rPr>
              <a:t>Bài 37</a:t>
            </a:r>
            <a:r>
              <a:rPr lang="en-US" sz="6000" dirty="0" smtClean="0">
                <a:solidFill>
                  <a:srgbClr val="7030A0"/>
                </a:solidFill>
                <a:ea typeface="Arial Regular" pitchFamily="34" charset="-122"/>
              </a:rPr>
              <a:t> </a:t>
            </a:r>
            <a:br>
              <a:rPr lang="en-US" sz="6000" dirty="0" smtClean="0">
                <a:solidFill>
                  <a:srgbClr val="7030A0"/>
                </a:solidFill>
                <a:ea typeface="Arial Regular" pitchFamily="34" charset="-122"/>
              </a:rPr>
            </a:br>
            <a:r>
              <a:rPr lang="en-US" sz="3200" dirty="0" smtClean="0">
                <a:solidFill>
                  <a:schemeClr val="tx1"/>
                </a:solidFill>
                <a:ea typeface="Arial Regular" pitchFamily="34" charset="-122"/>
              </a:rPr>
              <a:t>(3 Tiết)</a:t>
            </a:r>
            <a:br>
              <a:rPr lang="en-US" sz="3200" dirty="0" smtClean="0">
                <a:solidFill>
                  <a:schemeClr val="tx1"/>
                </a:solidFill>
                <a:ea typeface="Arial Regular" pitchFamily="34" charset="-122"/>
              </a:rPr>
            </a:br>
            <a:r>
              <a:rPr lang="en-US" sz="6000" b="0" dirty="0" smtClean="0">
                <a:ea typeface="Arial Regular" pitchFamily="34" charset="-122"/>
              </a:rPr>
              <a:t/>
            </a:r>
            <a:br>
              <a:rPr lang="en-US" sz="6000" b="0" dirty="0" smtClean="0">
                <a:ea typeface="Arial Regular" pitchFamily="34" charset="-122"/>
              </a:rPr>
            </a:br>
            <a:r>
              <a:rPr lang="vi-VN" sz="6000" dirty="0" smtClean="0">
                <a:solidFill>
                  <a:srgbClr val="FF0000"/>
                </a:solidFill>
                <a:ea typeface="Arial Regular" pitchFamily="34" charset="-122"/>
              </a:rPr>
              <a:t>HỆ THẦN KINH</a:t>
            </a:r>
            <a:r>
              <a:rPr lang="en-US" sz="6000" dirty="0" smtClean="0">
                <a:solidFill>
                  <a:srgbClr val="FF0000"/>
                </a:solidFill>
                <a:ea typeface="Arial Regular" pitchFamily="34" charset="-122"/>
              </a:rPr>
              <a:t/>
            </a:r>
            <a:br>
              <a:rPr lang="en-US" sz="6000" dirty="0" smtClean="0">
                <a:solidFill>
                  <a:srgbClr val="FF0000"/>
                </a:solidFill>
                <a:ea typeface="Arial Regular" pitchFamily="34" charset="-122"/>
              </a:rPr>
            </a:br>
            <a:r>
              <a:rPr lang="vi-VN" sz="6000" dirty="0" smtClean="0">
                <a:solidFill>
                  <a:srgbClr val="FF0000"/>
                </a:solidFill>
                <a:ea typeface="Arial Regular" pitchFamily="34" charset="-122"/>
              </a:rPr>
              <a:t> </a:t>
            </a:r>
            <a:r>
              <a:rPr lang="en-US" sz="6000" dirty="0" smtClean="0">
                <a:solidFill>
                  <a:srgbClr val="FF0000"/>
                </a:solidFill>
                <a:ea typeface="Arial Regular" pitchFamily="34" charset="-122"/>
              </a:rPr>
              <a:t/>
            </a:r>
            <a:br>
              <a:rPr lang="en-US" sz="6000" dirty="0" smtClean="0">
                <a:solidFill>
                  <a:srgbClr val="FF0000"/>
                </a:solidFill>
                <a:ea typeface="Arial Regular" pitchFamily="34" charset="-122"/>
              </a:rPr>
            </a:br>
            <a:r>
              <a:rPr lang="vi-VN" sz="6000" dirty="0" smtClean="0">
                <a:solidFill>
                  <a:srgbClr val="FF0000"/>
                </a:solidFill>
                <a:ea typeface="Arial Regular" pitchFamily="34" charset="-122"/>
              </a:rPr>
              <a:t>VÀ CÁC GIÁC QUAN Ở NGƯỜI</a:t>
            </a:r>
            <a:endParaRPr lang="en-US" sz="6000" dirty="0">
              <a:solidFill>
                <a:srgbClr val="FF0000"/>
              </a:solidFill>
            </a:endParaRPr>
          </a:p>
        </p:txBody>
      </p:sp>
    </p:spTree>
    <p:extLst>
      <p:ext uri="{BB962C8B-B14F-4D97-AF65-F5344CB8AC3E}">
        <p14:creationId xmlns:p14="http://schemas.microsoft.com/office/powerpoint/2010/main" val="285306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25E300C-C216-F1B1-244B-FC3D22730CA8}"/>
              </a:ext>
            </a:extLst>
          </p:cNvPr>
          <p:cNvSpPr>
            <a:spLocks noGrp="1"/>
          </p:cNvSpPr>
          <p:nvPr>
            <p:ph idx="1"/>
          </p:nvPr>
        </p:nvSpPr>
        <p:spPr>
          <a:xfrm>
            <a:off x="558800" y="1292352"/>
            <a:ext cx="11074400" cy="2700528"/>
          </a:xfrm>
        </p:spPr>
        <p:txBody>
          <a:bodyPr/>
          <a:lstStyle/>
          <a:p>
            <a:pPr indent="254000" algn="just">
              <a:lnSpc>
                <a:spcPct val="115000"/>
              </a:lnSpc>
              <a:spcAft>
                <a:spcPts val="600"/>
              </a:spcAft>
            </a:pPr>
            <a:r>
              <a:rPr lang="en-US" sz="3200" b="1" dirty="0" err="1">
                <a:solidFill>
                  <a:srgbClr val="FF0000"/>
                </a:solidFill>
                <a:effectLst/>
                <a:latin typeface="Times New Roman" panose="02020603050405020304" pitchFamily="18" charset="0"/>
                <a:ea typeface="Segoe UI" panose="020B0502040204020203" pitchFamily="34" charset="0"/>
              </a:rPr>
              <a:t>Câu</a:t>
            </a:r>
            <a:r>
              <a:rPr lang="en-US" sz="3200" b="1" dirty="0">
                <a:solidFill>
                  <a:srgbClr val="FF0000"/>
                </a:solidFill>
                <a:effectLst/>
                <a:latin typeface="Times New Roman" panose="02020603050405020304" pitchFamily="18" charset="0"/>
                <a:ea typeface="Segoe UI" panose="020B0502040204020203" pitchFamily="34" charset="0"/>
              </a:rPr>
              <a:t> 1: </a:t>
            </a:r>
            <a:r>
              <a:rPr lang="en-US" sz="3200" b="1" dirty="0" err="1">
                <a:solidFill>
                  <a:schemeClr val="tx1"/>
                </a:solidFill>
                <a:effectLst/>
                <a:latin typeface="Times New Roman" panose="02020603050405020304" pitchFamily="18" charset="0"/>
                <a:ea typeface="Segoe UI" panose="020B0502040204020203" pitchFamily="34" charset="0"/>
              </a:rPr>
              <a:t>Bệnh</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nào</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sau</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đây</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thường</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gặp</a:t>
            </a:r>
            <a:r>
              <a:rPr lang="en-US" sz="3200" b="1" dirty="0">
                <a:solidFill>
                  <a:schemeClr val="tx1"/>
                </a:solidFill>
                <a:effectLst/>
                <a:latin typeface="Times New Roman" panose="02020603050405020304" pitchFamily="18" charset="0"/>
                <a:ea typeface="Segoe UI" panose="020B0502040204020203" pitchFamily="34" charset="0"/>
              </a:rPr>
              <a:t> ở </a:t>
            </a:r>
            <a:r>
              <a:rPr lang="en-US" sz="3200" b="1" dirty="0" err="1">
                <a:solidFill>
                  <a:schemeClr val="tx1"/>
                </a:solidFill>
                <a:effectLst/>
                <a:latin typeface="Times New Roman" panose="02020603050405020304" pitchFamily="18" charset="0"/>
                <a:ea typeface="Segoe UI" panose="020B0502040204020203" pitchFamily="34" charset="0"/>
              </a:rPr>
              <a:t>người</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cao</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tuổi</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làm</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giảm</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khả</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năng</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ngôn</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ngữ</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và</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dễ</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mất</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trí</a:t>
            </a:r>
            <a:r>
              <a:rPr lang="en-US" sz="3200" b="1" dirty="0">
                <a:solidFill>
                  <a:schemeClr val="tx1"/>
                </a:solidFill>
                <a:effectLst/>
                <a:latin typeface="Times New Roman" panose="02020603050405020304" pitchFamily="18" charset="0"/>
                <a:ea typeface="Segoe UI" panose="020B0502040204020203" pitchFamily="34" charset="0"/>
              </a:rPr>
              <a:t> </a:t>
            </a:r>
            <a:r>
              <a:rPr lang="en-US" sz="3200" b="1" dirty="0" err="1">
                <a:solidFill>
                  <a:schemeClr val="tx1"/>
                </a:solidFill>
                <a:effectLst/>
                <a:latin typeface="Times New Roman" panose="02020603050405020304" pitchFamily="18" charset="0"/>
                <a:ea typeface="Segoe UI" panose="020B0502040204020203" pitchFamily="34" charset="0"/>
              </a:rPr>
              <a:t>nhớ</a:t>
            </a:r>
            <a:r>
              <a:rPr lang="en-US" sz="3200" b="1" dirty="0">
                <a:solidFill>
                  <a:schemeClr val="tx1"/>
                </a:solidFill>
                <a:effectLst/>
                <a:latin typeface="Times New Roman" panose="02020603050405020304" pitchFamily="18" charset="0"/>
                <a:ea typeface="Segoe UI" panose="020B0502040204020203" pitchFamily="34" charset="0"/>
              </a:rPr>
              <a:t> ?</a:t>
            </a:r>
            <a:endParaRPr lang="en-US" sz="3200" b="1" dirty="0">
              <a:solidFill>
                <a:schemeClr val="tx1"/>
              </a:solidFill>
              <a:effectLst/>
              <a:latin typeface="Segoe UI" panose="020B0502040204020203" pitchFamily="34" charset="0"/>
              <a:ea typeface="Segoe UI" panose="020B0502040204020203" pitchFamily="34" charset="0"/>
            </a:endParaRPr>
          </a:p>
          <a:p>
            <a:pPr indent="254000" algn="just">
              <a:lnSpc>
                <a:spcPct val="115000"/>
              </a:lnSpc>
              <a:spcAft>
                <a:spcPts val="600"/>
              </a:spcAft>
            </a:pPr>
            <a:r>
              <a:rPr lang="en-US" sz="3200" b="1" dirty="0">
                <a:effectLst/>
                <a:latin typeface="Times New Roman" panose="02020603050405020304" pitchFamily="18" charset="0"/>
                <a:ea typeface="Segoe UI" panose="020B0502040204020203" pitchFamily="34" charset="0"/>
              </a:rPr>
              <a:t>A. </a:t>
            </a:r>
            <a:r>
              <a:rPr lang="en-US" sz="3200" b="1" dirty="0" err="1">
                <a:effectLst/>
                <a:latin typeface="Times New Roman" panose="02020603050405020304" pitchFamily="18" charset="0"/>
                <a:ea typeface="Segoe UI" panose="020B0502040204020203" pitchFamily="34" charset="0"/>
              </a:rPr>
              <a:t>Bệnh</a:t>
            </a:r>
            <a:r>
              <a:rPr lang="en-US" sz="3200" b="1" dirty="0">
                <a:effectLst/>
                <a:latin typeface="Times New Roman" panose="02020603050405020304" pitchFamily="18" charset="0"/>
                <a:ea typeface="Segoe UI" panose="020B0502040204020203" pitchFamily="34" charset="0"/>
              </a:rPr>
              <a:t> Alzheimer.					B. </a:t>
            </a:r>
            <a:r>
              <a:rPr lang="en-US" sz="3200" b="1" dirty="0" err="1">
                <a:effectLst/>
                <a:latin typeface="Times New Roman" panose="02020603050405020304" pitchFamily="18" charset="0"/>
                <a:ea typeface="Segoe UI" panose="020B0502040204020203" pitchFamily="34" charset="0"/>
              </a:rPr>
              <a:t>Bệnh</a:t>
            </a:r>
            <a:r>
              <a:rPr lang="en-US" sz="3200" b="1" dirty="0">
                <a:effectLst/>
                <a:latin typeface="Times New Roman" panose="02020603050405020304" pitchFamily="18" charset="0"/>
                <a:ea typeface="Segoe UI" panose="020B0502040204020203" pitchFamily="34" charset="0"/>
              </a:rPr>
              <a:t> </a:t>
            </a:r>
            <a:r>
              <a:rPr lang="en-US" sz="3200" b="1" dirty="0" err="1">
                <a:effectLst/>
                <a:latin typeface="Times New Roman" panose="02020603050405020304" pitchFamily="18" charset="0"/>
                <a:ea typeface="Segoe UI" panose="020B0502040204020203" pitchFamily="34" charset="0"/>
              </a:rPr>
              <a:t>động</a:t>
            </a:r>
            <a:r>
              <a:rPr lang="en-US" sz="3200" b="1" dirty="0">
                <a:effectLst/>
                <a:latin typeface="Times New Roman" panose="02020603050405020304" pitchFamily="18" charset="0"/>
                <a:ea typeface="Segoe UI" panose="020B0502040204020203" pitchFamily="34" charset="0"/>
              </a:rPr>
              <a:t> </a:t>
            </a:r>
            <a:r>
              <a:rPr lang="en-US" sz="3200" b="1" dirty="0" err="1">
                <a:effectLst/>
                <a:latin typeface="Times New Roman" panose="02020603050405020304" pitchFamily="18" charset="0"/>
                <a:ea typeface="Segoe UI" panose="020B0502040204020203" pitchFamily="34" charset="0"/>
              </a:rPr>
              <a:t>kinh</a:t>
            </a:r>
            <a:r>
              <a:rPr lang="en-US" sz="3200" b="1" dirty="0">
                <a:effectLst/>
                <a:latin typeface="Times New Roman" panose="02020603050405020304" pitchFamily="18" charset="0"/>
                <a:ea typeface="Segoe UI" panose="020B0502040204020203" pitchFamily="34" charset="0"/>
              </a:rPr>
              <a:t>.</a:t>
            </a:r>
            <a:endParaRPr lang="en-US" sz="3200" b="1" dirty="0">
              <a:effectLst/>
              <a:latin typeface="Segoe UI" panose="020B0502040204020203" pitchFamily="34" charset="0"/>
              <a:ea typeface="Segoe UI" panose="020B0502040204020203" pitchFamily="34" charset="0"/>
            </a:endParaRPr>
          </a:p>
          <a:p>
            <a:pPr indent="254000" algn="just">
              <a:lnSpc>
                <a:spcPct val="115000"/>
              </a:lnSpc>
              <a:spcAft>
                <a:spcPts val="600"/>
              </a:spcAft>
            </a:pPr>
            <a:r>
              <a:rPr lang="en-US" sz="3200" b="1" dirty="0">
                <a:effectLst/>
                <a:latin typeface="Times New Roman" panose="02020603050405020304" pitchFamily="18" charset="0"/>
                <a:ea typeface="Segoe UI" panose="020B0502040204020203" pitchFamily="34" charset="0"/>
              </a:rPr>
              <a:t>C. </a:t>
            </a:r>
            <a:r>
              <a:rPr lang="en-US" sz="3200" b="1" dirty="0" err="1">
                <a:effectLst/>
                <a:latin typeface="Times New Roman" panose="02020603050405020304" pitchFamily="18" charset="0"/>
                <a:ea typeface="Segoe UI" panose="020B0502040204020203" pitchFamily="34" charset="0"/>
              </a:rPr>
              <a:t>Bệnh</a:t>
            </a:r>
            <a:r>
              <a:rPr lang="en-US" sz="3200" b="1" dirty="0">
                <a:effectLst/>
                <a:latin typeface="Times New Roman" panose="02020603050405020304" pitchFamily="18" charset="0"/>
                <a:ea typeface="Segoe UI" panose="020B0502040204020203" pitchFamily="34" charset="0"/>
              </a:rPr>
              <a:t> Parkinson.					D. </a:t>
            </a:r>
            <a:r>
              <a:rPr lang="en-US" sz="3200" b="1" dirty="0" err="1">
                <a:effectLst/>
                <a:latin typeface="Times New Roman" panose="02020603050405020304" pitchFamily="18" charset="0"/>
                <a:ea typeface="Segoe UI" panose="020B0502040204020203" pitchFamily="34" charset="0"/>
              </a:rPr>
              <a:t>Bệnh</a:t>
            </a:r>
            <a:r>
              <a:rPr lang="en-US" sz="3200" b="1" dirty="0">
                <a:effectLst/>
                <a:latin typeface="Times New Roman" panose="02020603050405020304" pitchFamily="18" charset="0"/>
                <a:ea typeface="Segoe UI" panose="020B0502040204020203" pitchFamily="34" charset="0"/>
              </a:rPr>
              <a:t> </a:t>
            </a:r>
            <a:r>
              <a:rPr lang="en-US" sz="3200" b="1" dirty="0" err="1">
                <a:effectLst/>
                <a:latin typeface="Times New Roman" panose="02020603050405020304" pitchFamily="18" charset="0"/>
                <a:ea typeface="Segoe UI" panose="020B0502040204020203" pitchFamily="34" charset="0"/>
              </a:rPr>
              <a:t>tâm</a:t>
            </a:r>
            <a:r>
              <a:rPr lang="en-US" sz="3200" b="1" dirty="0">
                <a:effectLst/>
                <a:latin typeface="Times New Roman" panose="02020603050405020304" pitchFamily="18" charset="0"/>
                <a:ea typeface="Segoe UI" panose="020B0502040204020203" pitchFamily="34" charset="0"/>
              </a:rPr>
              <a:t> </a:t>
            </a:r>
            <a:r>
              <a:rPr lang="en-US" sz="3200" b="1" dirty="0" err="1">
                <a:effectLst/>
                <a:latin typeface="Times New Roman" panose="02020603050405020304" pitchFamily="18" charset="0"/>
                <a:ea typeface="Segoe UI" panose="020B0502040204020203" pitchFamily="34" charset="0"/>
              </a:rPr>
              <a:t>thần</a:t>
            </a:r>
            <a:r>
              <a:rPr lang="en-US" sz="3200" b="1" dirty="0">
                <a:effectLst/>
                <a:latin typeface="Times New Roman" panose="02020603050405020304" pitchFamily="18" charset="0"/>
                <a:ea typeface="Segoe UI" panose="020B0502040204020203" pitchFamily="34" charset="0"/>
              </a:rPr>
              <a:t>.</a:t>
            </a:r>
            <a:endParaRPr lang="en-US" sz="3200" b="1" dirty="0">
              <a:effectLst/>
              <a:latin typeface="Segoe UI" panose="020B0502040204020203" pitchFamily="34" charset="0"/>
              <a:ea typeface="Segoe UI" panose="020B0502040204020203" pitchFamily="34" charset="0"/>
            </a:endParaRPr>
          </a:p>
        </p:txBody>
      </p:sp>
      <p:sp>
        <p:nvSpPr>
          <p:cNvPr id="3" name="Oval 2">
            <a:extLst>
              <a:ext uri="{FF2B5EF4-FFF2-40B4-BE49-F238E27FC236}">
                <a16:creationId xmlns:a16="http://schemas.microsoft.com/office/drawing/2014/main" xmlns="" id="{E82203D6-E1EB-1F4A-98A9-D3CC143E69C1}"/>
              </a:ext>
            </a:extLst>
          </p:cNvPr>
          <p:cNvSpPr/>
          <p:nvPr/>
        </p:nvSpPr>
        <p:spPr>
          <a:xfrm>
            <a:off x="722671" y="2600255"/>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6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4AC6A90-1C36-1C35-6E42-4077C39B7DEE}"/>
              </a:ext>
            </a:extLst>
          </p:cNvPr>
          <p:cNvSpPr>
            <a:spLocks noGrp="1"/>
          </p:cNvSpPr>
          <p:nvPr>
            <p:ph idx="1"/>
          </p:nvPr>
        </p:nvSpPr>
        <p:spPr>
          <a:xfrm>
            <a:off x="566057" y="1277837"/>
            <a:ext cx="11074400" cy="2700528"/>
          </a:xfrm>
        </p:spPr>
        <p:txBody>
          <a:bodyPr vert="horz" lIns="91440" tIns="45720" rIns="91440" bIns="45720" rtlCol="0">
            <a:noAutofit/>
          </a:bodyPr>
          <a:lstStyle/>
          <a:p>
            <a:pPr indent="254000" algn="just">
              <a:lnSpc>
                <a:spcPct val="115000"/>
              </a:lnSpc>
              <a:spcAft>
                <a:spcPts val="600"/>
              </a:spcAft>
            </a:pPr>
            <a:r>
              <a:rPr lang="en-US" sz="3200" b="1" dirty="0" err="1">
                <a:solidFill>
                  <a:srgbClr val="FF0000"/>
                </a:solidFill>
                <a:latin typeface="Times New Roman" panose="02020603050405020304" pitchFamily="18" charset="0"/>
              </a:rPr>
              <a:t>Câu</a:t>
            </a:r>
            <a:r>
              <a:rPr lang="en-US" sz="3200" b="1" dirty="0">
                <a:solidFill>
                  <a:srgbClr val="FF0000"/>
                </a:solidFill>
                <a:latin typeface="Times New Roman" panose="02020603050405020304" pitchFamily="18" charset="0"/>
              </a:rPr>
              <a:t> 2: </a:t>
            </a:r>
            <a:r>
              <a:rPr lang="en-US" sz="3200" b="1" dirty="0" err="1">
                <a:solidFill>
                  <a:schemeClr val="tx1"/>
                </a:solidFill>
                <a:latin typeface="Times New Roman" panose="02020603050405020304" pitchFamily="18" charset="0"/>
              </a:rPr>
              <a:t>Tại</a:t>
            </a:r>
            <a:r>
              <a:rPr lang="en-US" sz="3200" b="1" dirty="0">
                <a:solidFill>
                  <a:schemeClr val="tx1"/>
                </a:solidFill>
                <a:latin typeface="Times New Roman" panose="02020603050405020304" pitchFamily="18" charset="0"/>
              </a:rPr>
              <a:t> </a:t>
            </a:r>
            <a:r>
              <a:rPr lang="en-US" sz="3200" b="1" dirty="0" err="1">
                <a:solidFill>
                  <a:schemeClr val="tx1"/>
                </a:solidFill>
                <a:latin typeface="Times New Roman" panose="02020603050405020304" pitchFamily="18" charset="0"/>
              </a:rPr>
              <a:t>sao</a:t>
            </a:r>
            <a:r>
              <a:rPr lang="en-US" sz="3200" b="1" dirty="0">
                <a:solidFill>
                  <a:schemeClr val="tx1"/>
                </a:solidFill>
                <a:latin typeface="Times New Roman" panose="02020603050405020304" pitchFamily="18" charset="0"/>
              </a:rPr>
              <a:t> </a:t>
            </a:r>
            <a:r>
              <a:rPr lang="en-US" sz="3200" b="1" dirty="0" err="1">
                <a:solidFill>
                  <a:schemeClr val="tx1"/>
                </a:solidFill>
                <a:latin typeface="Times New Roman" panose="02020603050405020304" pitchFamily="18" charset="0"/>
              </a:rPr>
              <a:t>không</a:t>
            </a:r>
            <a:r>
              <a:rPr lang="en-US" sz="3200" b="1" dirty="0">
                <a:solidFill>
                  <a:schemeClr val="tx1"/>
                </a:solidFill>
                <a:latin typeface="Times New Roman" panose="02020603050405020304" pitchFamily="18" charset="0"/>
              </a:rPr>
              <a:t> </a:t>
            </a:r>
            <a:r>
              <a:rPr lang="en-US" sz="3200" b="1" dirty="0" err="1">
                <a:solidFill>
                  <a:schemeClr val="tx1"/>
                </a:solidFill>
                <a:latin typeface="Times New Roman" panose="02020603050405020304" pitchFamily="18" charset="0"/>
              </a:rPr>
              <a:t>nên</a:t>
            </a:r>
            <a:r>
              <a:rPr lang="en-US" sz="3200" b="1" dirty="0">
                <a:solidFill>
                  <a:schemeClr val="tx1"/>
                </a:solidFill>
                <a:latin typeface="Times New Roman" panose="02020603050405020304" pitchFamily="18" charset="0"/>
              </a:rPr>
              <a:t> </a:t>
            </a:r>
            <a:r>
              <a:rPr lang="en-US" sz="3200" b="1" dirty="0" err="1">
                <a:solidFill>
                  <a:schemeClr val="tx1"/>
                </a:solidFill>
                <a:latin typeface="Times New Roman" panose="02020603050405020304" pitchFamily="18" charset="0"/>
              </a:rPr>
              <a:t>làm</a:t>
            </a:r>
            <a:r>
              <a:rPr lang="en-US" sz="3200" b="1" dirty="0">
                <a:solidFill>
                  <a:schemeClr val="tx1"/>
                </a:solidFill>
                <a:latin typeface="Times New Roman" panose="02020603050405020304" pitchFamily="18" charset="0"/>
              </a:rPr>
              <a:t> </a:t>
            </a:r>
            <a:r>
              <a:rPr lang="en-US" sz="3200" b="1" dirty="0" err="1">
                <a:solidFill>
                  <a:schemeClr val="tx1"/>
                </a:solidFill>
                <a:latin typeface="Times New Roman" panose="02020603050405020304" pitchFamily="18" charset="0"/>
              </a:rPr>
              <a:t>việc</a:t>
            </a:r>
            <a:r>
              <a:rPr lang="en-US" sz="3200" b="1" dirty="0">
                <a:solidFill>
                  <a:schemeClr val="tx1"/>
                </a:solidFill>
                <a:latin typeface="Times New Roman" panose="02020603050405020304" pitchFamily="18" charset="0"/>
              </a:rPr>
              <a:t> </a:t>
            </a:r>
            <a:r>
              <a:rPr lang="en-US" sz="3200" b="1" dirty="0" err="1">
                <a:solidFill>
                  <a:schemeClr val="tx1"/>
                </a:solidFill>
                <a:latin typeface="Times New Roman" panose="02020603050405020304" pitchFamily="18" charset="0"/>
              </a:rPr>
              <a:t>quá</a:t>
            </a:r>
            <a:r>
              <a:rPr lang="en-US" sz="3200" b="1" dirty="0">
                <a:solidFill>
                  <a:schemeClr val="tx1"/>
                </a:solidFill>
                <a:latin typeface="Times New Roman" panose="02020603050405020304" pitchFamily="18" charset="0"/>
              </a:rPr>
              <a:t> </a:t>
            </a:r>
            <a:r>
              <a:rPr lang="en-US" sz="3200" b="1" dirty="0" err="1">
                <a:solidFill>
                  <a:schemeClr val="tx1"/>
                </a:solidFill>
                <a:latin typeface="Times New Roman" panose="02020603050405020304" pitchFamily="18" charset="0"/>
              </a:rPr>
              <a:t>sức</a:t>
            </a:r>
            <a:r>
              <a:rPr lang="en-US" sz="3200" b="1" dirty="0">
                <a:solidFill>
                  <a:schemeClr val="tx1"/>
                </a:solidFill>
                <a:latin typeface="Times New Roman" panose="02020603050405020304" pitchFamily="18" charset="0"/>
              </a:rPr>
              <a:t> </a:t>
            </a:r>
            <a:r>
              <a:rPr lang="en-US" sz="3200" b="1" dirty="0" err="1">
                <a:solidFill>
                  <a:schemeClr val="tx1"/>
                </a:solidFill>
                <a:latin typeface="Times New Roman" panose="02020603050405020304" pitchFamily="18" charset="0"/>
              </a:rPr>
              <a:t>và</a:t>
            </a:r>
            <a:r>
              <a:rPr lang="en-US" sz="3200" b="1" dirty="0">
                <a:solidFill>
                  <a:schemeClr val="tx1"/>
                </a:solidFill>
                <a:latin typeface="Times New Roman" panose="02020603050405020304" pitchFamily="18" charset="0"/>
              </a:rPr>
              <a:t> </a:t>
            </a:r>
            <a:r>
              <a:rPr lang="en-US" sz="3200" b="1" dirty="0" err="1">
                <a:solidFill>
                  <a:schemeClr val="tx1"/>
                </a:solidFill>
                <a:latin typeface="Times New Roman" panose="02020603050405020304" pitchFamily="18" charset="0"/>
              </a:rPr>
              <a:t>thức</a:t>
            </a:r>
            <a:r>
              <a:rPr lang="en-US" sz="3200" b="1" dirty="0">
                <a:solidFill>
                  <a:schemeClr val="tx1"/>
                </a:solidFill>
                <a:latin typeface="Times New Roman" panose="02020603050405020304" pitchFamily="18" charset="0"/>
              </a:rPr>
              <a:t> </a:t>
            </a:r>
            <a:r>
              <a:rPr lang="en-US" sz="3200" b="1" dirty="0" err="1">
                <a:solidFill>
                  <a:schemeClr val="tx1"/>
                </a:solidFill>
                <a:latin typeface="Times New Roman" panose="02020603050405020304" pitchFamily="18" charset="0"/>
              </a:rPr>
              <a:t>quá</a:t>
            </a:r>
            <a:r>
              <a:rPr lang="en-US" sz="3200" b="1" dirty="0">
                <a:solidFill>
                  <a:schemeClr val="tx1"/>
                </a:solidFill>
                <a:latin typeface="Times New Roman" panose="02020603050405020304" pitchFamily="18" charset="0"/>
              </a:rPr>
              <a:t> </a:t>
            </a:r>
            <a:r>
              <a:rPr lang="en-US" sz="3200" b="1" dirty="0" err="1">
                <a:solidFill>
                  <a:schemeClr val="tx1"/>
                </a:solidFill>
                <a:latin typeface="Times New Roman" panose="02020603050405020304" pitchFamily="18" charset="0"/>
              </a:rPr>
              <a:t>khuya</a:t>
            </a:r>
            <a:r>
              <a:rPr lang="en-US" sz="3200" b="1" dirty="0">
                <a:solidFill>
                  <a:schemeClr val="tx1"/>
                </a:solidFill>
                <a:latin typeface="Times New Roman" panose="02020603050405020304" pitchFamily="18" charset="0"/>
              </a:rPr>
              <a:t>?</a:t>
            </a:r>
          </a:p>
          <a:p>
            <a:pPr indent="254000" algn="just">
              <a:lnSpc>
                <a:spcPct val="115000"/>
              </a:lnSpc>
              <a:spcAft>
                <a:spcPts val="600"/>
              </a:spcAft>
            </a:pPr>
            <a:r>
              <a:rPr lang="en-US" sz="3200" dirty="0">
                <a:latin typeface="Times New Roman" panose="02020603050405020304" pitchFamily="18" charset="0"/>
              </a:rPr>
              <a:t>A. </a:t>
            </a:r>
            <a:r>
              <a:rPr lang="en-US" sz="3200" dirty="0" err="1">
                <a:latin typeface="Times New Roman" panose="02020603050405020304" pitchFamily="18" charset="0"/>
              </a:rPr>
              <a:t>Vì</a:t>
            </a:r>
            <a:r>
              <a:rPr lang="en-US" sz="3200" dirty="0">
                <a:latin typeface="Times New Roman" panose="02020603050405020304" pitchFamily="18" charset="0"/>
              </a:rPr>
              <a:t> </a:t>
            </a:r>
            <a:r>
              <a:rPr lang="en-US" sz="3200" dirty="0" err="1">
                <a:latin typeface="Times New Roman" panose="02020603050405020304" pitchFamily="18" charset="0"/>
              </a:rPr>
              <a:t>sẽ</a:t>
            </a:r>
            <a:r>
              <a:rPr lang="en-US" sz="3200" dirty="0">
                <a:latin typeface="Times New Roman" panose="02020603050405020304" pitchFamily="18" charset="0"/>
              </a:rPr>
              <a:t> </a:t>
            </a:r>
            <a:r>
              <a:rPr lang="en-US" sz="3200" dirty="0" err="1">
                <a:latin typeface="Times New Roman" panose="02020603050405020304" pitchFamily="18" charset="0"/>
              </a:rPr>
              <a:t>ảnh</a:t>
            </a:r>
            <a:r>
              <a:rPr lang="en-US" sz="3200" dirty="0">
                <a:latin typeface="Times New Roman" panose="02020603050405020304" pitchFamily="18" charset="0"/>
              </a:rPr>
              <a:t> </a:t>
            </a:r>
            <a:r>
              <a:rPr lang="en-US" sz="3200" dirty="0" err="1">
                <a:latin typeface="Times New Roman" panose="02020603050405020304" pitchFamily="18" charset="0"/>
              </a:rPr>
              <a:t>hưởng</a:t>
            </a:r>
            <a:r>
              <a:rPr lang="en-US" sz="3200" dirty="0">
                <a:latin typeface="Times New Roman" panose="02020603050405020304" pitchFamily="18" charset="0"/>
              </a:rPr>
              <a:t> </a:t>
            </a:r>
            <a:r>
              <a:rPr lang="en-US" sz="3200" dirty="0" err="1">
                <a:latin typeface="Times New Roman" panose="02020603050405020304" pitchFamily="18" charset="0"/>
              </a:rPr>
              <a:t>đến</a:t>
            </a:r>
            <a:r>
              <a:rPr lang="en-US" sz="3200" dirty="0">
                <a:latin typeface="Times New Roman" panose="02020603050405020304" pitchFamily="18" charset="0"/>
              </a:rPr>
              <a:t> </a:t>
            </a:r>
            <a:r>
              <a:rPr lang="en-US" sz="3200" dirty="0" err="1">
                <a:latin typeface="Times New Roman" panose="02020603050405020304" pitchFamily="18" charset="0"/>
              </a:rPr>
              <a:t>khả</a:t>
            </a:r>
            <a:r>
              <a:rPr lang="en-US" sz="3200" dirty="0">
                <a:latin typeface="Times New Roman" panose="02020603050405020304" pitchFamily="18" charset="0"/>
              </a:rPr>
              <a:t> </a:t>
            </a:r>
            <a:r>
              <a:rPr lang="en-US" sz="3200" dirty="0" err="1">
                <a:latin typeface="Times New Roman" panose="02020603050405020304" pitchFamily="18" charset="0"/>
              </a:rPr>
              <a:t>năng</a:t>
            </a:r>
            <a:r>
              <a:rPr lang="en-US" sz="3200" dirty="0">
                <a:latin typeface="Times New Roman" panose="02020603050405020304" pitchFamily="18" charset="0"/>
              </a:rPr>
              <a:t> </a:t>
            </a:r>
            <a:r>
              <a:rPr lang="en-US" sz="3200" dirty="0" err="1">
                <a:latin typeface="Times New Roman" panose="02020603050405020304" pitchFamily="18" charset="0"/>
              </a:rPr>
              <a:t>phục</a:t>
            </a:r>
            <a:r>
              <a:rPr lang="en-US" sz="3200" dirty="0">
                <a:latin typeface="Times New Roman" panose="02020603050405020304" pitchFamily="18" charset="0"/>
              </a:rPr>
              <a:t> </a:t>
            </a:r>
            <a:r>
              <a:rPr lang="en-US" sz="3200" dirty="0" err="1">
                <a:latin typeface="Times New Roman" panose="02020603050405020304" pitchFamily="18" charset="0"/>
              </a:rPr>
              <a:t>hồi</a:t>
            </a:r>
            <a:r>
              <a:rPr lang="en-US" sz="3200" dirty="0">
                <a:latin typeface="Times New Roman" panose="02020603050405020304" pitchFamily="18" charset="0"/>
              </a:rPr>
              <a:t> </a:t>
            </a:r>
            <a:r>
              <a:rPr lang="en-US" sz="3200" dirty="0" err="1">
                <a:latin typeface="Times New Roman" panose="02020603050405020304" pitchFamily="18" charset="0"/>
              </a:rPr>
              <a:t>hoạt</a:t>
            </a:r>
            <a:r>
              <a:rPr lang="en-US" sz="3200" dirty="0">
                <a:latin typeface="Times New Roman" panose="02020603050405020304" pitchFamily="18" charset="0"/>
              </a:rPr>
              <a:t> </a:t>
            </a:r>
            <a:r>
              <a:rPr lang="en-US" sz="3200" dirty="0" err="1">
                <a:latin typeface="Times New Roman" panose="02020603050405020304" pitchFamily="18" charset="0"/>
              </a:rPr>
              <a:t>động</a:t>
            </a:r>
            <a:r>
              <a:rPr lang="en-US" sz="3200" dirty="0">
                <a:latin typeface="Times New Roman" panose="02020603050405020304" pitchFamily="18" charset="0"/>
              </a:rPr>
              <a:t> </a:t>
            </a:r>
            <a:r>
              <a:rPr lang="en-US" sz="3200" dirty="0" err="1">
                <a:latin typeface="Times New Roman" panose="02020603050405020304" pitchFamily="18" charset="0"/>
              </a:rPr>
              <a:t>của</a:t>
            </a:r>
            <a:r>
              <a:rPr lang="en-US" sz="3200" dirty="0">
                <a:latin typeface="Times New Roman" panose="02020603050405020304" pitchFamily="18" charset="0"/>
              </a:rPr>
              <a:t> </a:t>
            </a:r>
            <a:r>
              <a:rPr lang="en-US" sz="3200" dirty="0" err="1">
                <a:latin typeface="Times New Roman" panose="02020603050405020304" pitchFamily="18" charset="0"/>
              </a:rPr>
              <a:t>hệ</a:t>
            </a:r>
            <a:r>
              <a:rPr lang="en-US" sz="3200" dirty="0">
                <a:latin typeface="Times New Roman" panose="02020603050405020304" pitchFamily="18" charset="0"/>
              </a:rPr>
              <a:t> </a:t>
            </a:r>
            <a:r>
              <a:rPr lang="en-US" sz="3200" dirty="0" err="1">
                <a:latin typeface="Times New Roman" panose="02020603050405020304" pitchFamily="18" charset="0"/>
              </a:rPr>
              <a:t>thần</a:t>
            </a:r>
            <a:r>
              <a:rPr lang="en-US" sz="3200" dirty="0">
                <a:latin typeface="Times New Roman" panose="02020603050405020304" pitchFamily="18" charset="0"/>
              </a:rPr>
              <a:t> </a:t>
            </a:r>
            <a:r>
              <a:rPr lang="en-US" sz="3200" dirty="0" err="1">
                <a:latin typeface="Times New Roman" panose="02020603050405020304" pitchFamily="18" charset="0"/>
              </a:rPr>
              <a:t>kinh</a:t>
            </a:r>
            <a:r>
              <a:rPr lang="en-US" sz="3200" dirty="0">
                <a:latin typeface="Times New Roman" panose="02020603050405020304" pitchFamily="18" charset="0"/>
              </a:rPr>
              <a:t> </a:t>
            </a:r>
            <a:r>
              <a:rPr lang="en-US" sz="3200" dirty="0" err="1">
                <a:latin typeface="Times New Roman" panose="02020603050405020304" pitchFamily="18" charset="0"/>
              </a:rPr>
              <a:t>và</a:t>
            </a:r>
            <a:r>
              <a:rPr lang="en-US" sz="3200" dirty="0">
                <a:latin typeface="Times New Roman" panose="02020603050405020304" pitchFamily="18" charset="0"/>
              </a:rPr>
              <a:t> </a:t>
            </a:r>
            <a:r>
              <a:rPr lang="en-US" sz="3200" dirty="0" err="1">
                <a:latin typeface="Times New Roman" panose="02020603050405020304" pitchFamily="18" charset="0"/>
              </a:rPr>
              <a:t>hoạt</a:t>
            </a:r>
            <a:r>
              <a:rPr lang="en-US" sz="3200" dirty="0">
                <a:latin typeface="Times New Roman" panose="02020603050405020304" pitchFamily="18" charset="0"/>
              </a:rPr>
              <a:t> </a:t>
            </a:r>
            <a:r>
              <a:rPr lang="en-US" sz="3200" dirty="0" err="1">
                <a:latin typeface="Times New Roman" panose="02020603050405020304" pitchFamily="18" charset="0"/>
              </a:rPr>
              <a:t>động</a:t>
            </a:r>
            <a:r>
              <a:rPr lang="en-US" sz="3200" dirty="0">
                <a:latin typeface="Times New Roman" panose="02020603050405020304" pitchFamily="18" charset="0"/>
              </a:rPr>
              <a:t> </a:t>
            </a:r>
            <a:r>
              <a:rPr lang="en-US" sz="3200" dirty="0" err="1">
                <a:latin typeface="Times New Roman" panose="02020603050405020304" pitchFamily="18" charset="0"/>
              </a:rPr>
              <a:t>của</a:t>
            </a:r>
            <a:r>
              <a:rPr lang="en-US" sz="3200" dirty="0">
                <a:latin typeface="Times New Roman" panose="02020603050405020304" pitchFamily="18" charset="0"/>
              </a:rPr>
              <a:t> </a:t>
            </a:r>
            <a:r>
              <a:rPr lang="en-US" sz="3200" dirty="0" err="1">
                <a:latin typeface="Times New Roman" panose="02020603050405020304" pitchFamily="18" charset="0"/>
              </a:rPr>
              <a:t>các</a:t>
            </a:r>
            <a:r>
              <a:rPr lang="en-US" sz="3200" dirty="0">
                <a:latin typeface="Times New Roman" panose="02020603050405020304" pitchFamily="18" charset="0"/>
              </a:rPr>
              <a:t> </a:t>
            </a:r>
            <a:r>
              <a:rPr lang="en-US" sz="3200" dirty="0" err="1">
                <a:latin typeface="Times New Roman" panose="02020603050405020304" pitchFamily="18" charset="0"/>
              </a:rPr>
              <a:t>hệ</a:t>
            </a:r>
            <a:r>
              <a:rPr lang="en-US" sz="3200" dirty="0">
                <a:latin typeface="Times New Roman" panose="02020603050405020304" pitchFamily="18" charset="0"/>
              </a:rPr>
              <a:t> </a:t>
            </a:r>
            <a:r>
              <a:rPr lang="en-US" sz="3200" dirty="0" err="1">
                <a:latin typeface="Times New Roman" panose="02020603050405020304" pitchFamily="18" charset="0"/>
              </a:rPr>
              <a:t>cơ</a:t>
            </a:r>
            <a:r>
              <a:rPr lang="en-US" sz="3200" dirty="0">
                <a:latin typeface="Times New Roman" panose="02020603050405020304" pitchFamily="18" charset="0"/>
              </a:rPr>
              <a:t> </a:t>
            </a:r>
            <a:r>
              <a:rPr lang="en-US" sz="3200" dirty="0" err="1">
                <a:latin typeface="Times New Roman" panose="02020603050405020304" pitchFamily="18" charset="0"/>
              </a:rPr>
              <a:t>quan</a:t>
            </a:r>
            <a:r>
              <a:rPr lang="en-US" sz="3200" dirty="0">
                <a:latin typeface="Times New Roman" panose="02020603050405020304" pitchFamily="18" charset="0"/>
              </a:rPr>
              <a:t> </a:t>
            </a:r>
            <a:r>
              <a:rPr lang="en-US" sz="3200" dirty="0" err="1">
                <a:latin typeface="Times New Roman" panose="02020603050405020304" pitchFamily="18" charset="0"/>
              </a:rPr>
              <a:t>khác</a:t>
            </a:r>
            <a:r>
              <a:rPr lang="en-US" sz="3200" dirty="0">
                <a:latin typeface="Times New Roman" panose="02020603050405020304" pitchFamily="18" charset="0"/>
              </a:rPr>
              <a:t>.</a:t>
            </a:r>
          </a:p>
          <a:p>
            <a:pPr indent="254000" algn="just">
              <a:lnSpc>
                <a:spcPct val="115000"/>
              </a:lnSpc>
              <a:spcAft>
                <a:spcPts val="600"/>
              </a:spcAft>
            </a:pPr>
            <a:r>
              <a:rPr lang="en-US" sz="3200" dirty="0">
                <a:latin typeface="Times New Roman" panose="02020603050405020304" pitchFamily="18" charset="0"/>
              </a:rPr>
              <a:t>B. </a:t>
            </a:r>
            <a:r>
              <a:rPr lang="en-US" sz="3200" dirty="0" err="1">
                <a:latin typeface="Times New Roman" panose="02020603050405020304" pitchFamily="18" charset="0"/>
              </a:rPr>
              <a:t>Vì</a:t>
            </a:r>
            <a:r>
              <a:rPr lang="en-US" sz="3200" dirty="0">
                <a:latin typeface="Times New Roman" panose="02020603050405020304" pitchFamily="18" charset="0"/>
              </a:rPr>
              <a:t> </a:t>
            </a:r>
            <a:r>
              <a:rPr lang="en-US" sz="3200" dirty="0" err="1">
                <a:latin typeface="Times New Roman" panose="02020603050405020304" pitchFamily="18" charset="0"/>
              </a:rPr>
              <a:t>sẽ</a:t>
            </a:r>
            <a:r>
              <a:rPr lang="en-US" sz="3200" dirty="0">
                <a:latin typeface="Times New Roman" panose="02020603050405020304" pitchFamily="18" charset="0"/>
              </a:rPr>
              <a:t> </a:t>
            </a:r>
            <a:r>
              <a:rPr lang="en-US" sz="3200" dirty="0" err="1">
                <a:latin typeface="Times New Roman" panose="02020603050405020304" pitchFamily="18" charset="0"/>
              </a:rPr>
              <a:t>ảnh</a:t>
            </a:r>
            <a:r>
              <a:rPr lang="en-US" sz="3200" dirty="0">
                <a:latin typeface="Times New Roman" panose="02020603050405020304" pitchFamily="18" charset="0"/>
              </a:rPr>
              <a:t> </a:t>
            </a:r>
            <a:r>
              <a:rPr lang="en-US" sz="3200" dirty="0" err="1">
                <a:latin typeface="Times New Roman" panose="02020603050405020304" pitchFamily="18" charset="0"/>
              </a:rPr>
              <a:t>hưởng</a:t>
            </a:r>
            <a:r>
              <a:rPr lang="en-US" sz="3200" dirty="0">
                <a:latin typeface="Times New Roman" panose="02020603050405020304" pitchFamily="18" charset="0"/>
              </a:rPr>
              <a:t> </a:t>
            </a:r>
            <a:r>
              <a:rPr lang="en-US" sz="3200" dirty="0" err="1">
                <a:latin typeface="Times New Roman" panose="02020603050405020304" pitchFamily="18" charset="0"/>
              </a:rPr>
              <a:t>đến</a:t>
            </a:r>
            <a:r>
              <a:rPr lang="en-US" sz="3200" dirty="0">
                <a:latin typeface="Times New Roman" panose="02020603050405020304" pitchFamily="18" charset="0"/>
              </a:rPr>
              <a:t> </a:t>
            </a:r>
            <a:r>
              <a:rPr lang="en-US" sz="3200" dirty="0" err="1">
                <a:latin typeface="Times New Roman" panose="02020603050405020304" pitchFamily="18" charset="0"/>
              </a:rPr>
              <a:t>người</a:t>
            </a:r>
            <a:r>
              <a:rPr lang="en-US" sz="3200" dirty="0">
                <a:latin typeface="Times New Roman" panose="02020603050405020304" pitchFamily="18" charset="0"/>
              </a:rPr>
              <a:t> </a:t>
            </a:r>
            <a:r>
              <a:rPr lang="en-US" sz="3200" dirty="0" err="1">
                <a:latin typeface="Times New Roman" panose="02020603050405020304" pitchFamily="18" charset="0"/>
              </a:rPr>
              <a:t>khác</a:t>
            </a:r>
            <a:r>
              <a:rPr lang="en-US" sz="3200" dirty="0">
                <a:latin typeface="Times New Roman" panose="02020603050405020304" pitchFamily="18" charset="0"/>
              </a:rPr>
              <a:t>.</a:t>
            </a:r>
          </a:p>
          <a:p>
            <a:pPr indent="254000" algn="just">
              <a:lnSpc>
                <a:spcPct val="115000"/>
              </a:lnSpc>
              <a:spcAft>
                <a:spcPts val="600"/>
              </a:spcAft>
            </a:pPr>
            <a:r>
              <a:rPr lang="en-US" sz="3200" dirty="0">
                <a:latin typeface="Times New Roman" panose="02020603050405020304" pitchFamily="18" charset="0"/>
              </a:rPr>
              <a:t>C. </a:t>
            </a:r>
            <a:r>
              <a:rPr lang="en-US" sz="3200" dirty="0" err="1">
                <a:latin typeface="Times New Roman" panose="02020603050405020304" pitchFamily="18" charset="0"/>
              </a:rPr>
              <a:t>Vì</a:t>
            </a:r>
            <a:r>
              <a:rPr lang="en-US" sz="3200" dirty="0">
                <a:latin typeface="Times New Roman" panose="02020603050405020304" pitchFamily="18" charset="0"/>
              </a:rPr>
              <a:t> </a:t>
            </a:r>
            <a:r>
              <a:rPr lang="en-US" sz="3200" dirty="0" err="1">
                <a:latin typeface="Times New Roman" panose="02020603050405020304" pitchFamily="18" charset="0"/>
              </a:rPr>
              <a:t>ảnh</a:t>
            </a:r>
            <a:r>
              <a:rPr lang="en-US" sz="3200" dirty="0">
                <a:latin typeface="Times New Roman" panose="02020603050405020304" pitchFamily="18" charset="0"/>
              </a:rPr>
              <a:t> </a:t>
            </a:r>
            <a:r>
              <a:rPr lang="en-US" sz="3200" dirty="0" err="1">
                <a:latin typeface="Times New Roman" panose="02020603050405020304" pitchFamily="18" charset="0"/>
              </a:rPr>
              <a:t>hưởng</a:t>
            </a:r>
            <a:r>
              <a:rPr lang="en-US" sz="3200" dirty="0">
                <a:latin typeface="Times New Roman" panose="02020603050405020304" pitchFamily="18" charset="0"/>
              </a:rPr>
              <a:t> </a:t>
            </a:r>
            <a:r>
              <a:rPr lang="en-US" sz="3200" dirty="0" err="1">
                <a:latin typeface="Times New Roman" panose="02020603050405020304" pitchFamily="18" charset="0"/>
              </a:rPr>
              <a:t>đến</a:t>
            </a:r>
            <a:r>
              <a:rPr lang="en-US" sz="3200" dirty="0">
                <a:latin typeface="Times New Roman" panose="02020603050405020304" pitchFamily="18" charset="0"/>
              </a:rPr>
              <a:t> </a:t>
            </a:r>
            <a:r>
              <a:rPr lang="en-US" sz="3200" dirty="0" err="1">
                <a:latin typeface="Times New Roman" panose="02020603050405020304" pitchFamily="18" charset="0"/>
              </a:rPr>
              <a:t>khả</a:t>
            </a:r>
            <a:r>
              <a:rPr lang="en-US" sz="3200" dirty="0">
                <a:latin typeface="Times New Roman" panose="02020603050405020304" pitchFamily="18" charset="0"/>
              </a:rPr>
              <a:t> </a:t>
            </a:r>
            <a:r>
              <a:rPr lang="en-US" sz="3200" dirty="0" err="1">
                <a:latin typeface="Times New Roman" panose="02020603050405020304" pitchFamily="18" charset="0"/>
              </a:rPr>
              <a:t>năng</a:t>
            </a:r>
            <a:r>
              <a:rPr lang="en-US" sz="3200" dirty="0">
                <a:latin typeface="Times New Roman" panose="02020603050405020304" pitchFamily="18" charset="0"/>
              </a:rPr>
              <a:t> </a:t>
            </a:r>
            <a:r>
              <a:rPr lang="en-US" sz="3200" dirty="0" err="1">
                <a:latin typeface="Times New Roman" panose="02020603050405020304" pitchFamily="18" charset="0"/>
              </a:rPr>
              <a:t>hoạt</a:t>
            </a:r>
            <a:r>
              <a:rPr lang="en-US" sz="3200" dirty="0">
                <a:latin typeface="Times New Roman" panose="02020603050405020304" pitchFamily="18" charset="0"/>
              </a:rPr>
              <a:t> </a:t>
            </a:r>
            <a:r>
              <a:rPr lang="en-US" sz="3200" dirty="0" err="1">
                <a:latin typeface="Times New Roman" panose="02020603050405020304" pitchFamily="18" charset="0"/>
              </a:rPr>
              <a:t>động</a:t>
            </a:r>
            <a:r>
              <a:rPr lang="en-US" sz="3200" dirty="0">
                <a:latin typeface="Times New Roman" panose="02020603050405020304" pitchFamily="18" charset="0"/>
              </a:rPr>
              <a:t> </a:t>
            </a:r>
            <a:r>
              <a:rPr lang="en-US" sz="3200" dirty="0" err="1">
                <a:latin typeface="Times New Roman" panose="02020603050405020304" pitchFamily="18" charset="0"/>
              </a:rPr>
              <a:t>của</a:t>
            </a:r>
            <a:r>
              <a:rPr lang="en-US" sz="3200" dirty="0">
                <a:latin typeface="Times New Roman" panose="02020603050405020304" pitchFamily="18" charset="0"/>
              </a:rPr>
              <a:t> </a:t>
            </a:r>
            <a:r>
              <a:rPr lang="en-US" sz="3200" dirty="0" err="1">
                <a:latin typeface="Times New Roman" panose="02020603050405020304" pitchFamily="18" charset="0"/>
              </a:rPr>
              <a:t>cơ</a:t>
            </a:r>
            <a:r>
              <a:rPr lang="en-US" sz="3200" dirty="0">
                <a:latin typeface="Times New Roman" panose="02020603050405020304" pitchFamily="18" charset="0"/>
              </a:rPr>
              <a:t> </a:t>
            </a:r>
            <a:r>
              <a:rPr lang="en-US" sz="3200" dirty="0" err="1">
                <a:latin typeface="Times New Roman" panose="02020603050405020304" pitchFamily="18" charset="0"/>
              </a:rPr>
              <a:t>thể</a:t>
            </a:r>
            <a:r>
              <a:rPr lang="en-US" sz="3200" dirty="0">
                <a:latin typeface="Times New Roman" panose="02020603050405020304" pitchFamily="18" charset="0"/>
              </a:rPr>
              <a:t>.</a:t>
            </a:r>
          </a:p>
          <a:p>
            <a:pPr indent="254000" algn="just">
              <a:lnSpc>
                <a:spcPct val="115000"/>
              </a:lnSpc>
              <a:spcAft>
                <a:spcPts val="600"/>
              </a:spcAft>
            </a:pPr>
            <a:r>
              <a:rPr lang="en-US" sz="3200" dirty="0">
                <a:latin typeface="Times New Roman" panose="02020603050405020304" pitchFamily="18" charset="0"/>
              </a:rPr>
              <a:t>D. </a:t>
            </a:r>
            <a:r>
              <a:rPr lang="en-US" sz="3200" dirty="0" err="1">
                <a:latin typeface="Times New Roman" panose="02020603050405020304" pitchFamily="18" charset="0"/>
              </a:rPr>
              <a:t>Vì</a:t>
            </a:r>
            <a:r>
              <a:rPr lang="en-US" sz="3200" dirty="0">
                <a:latin typeface="Times New Roman" panose="02020603050405020304" pitchFamily="18" charset="0"/>
              </a:rPr>
              <a:t> </a:t>
            </a:r>
            <a:r>
              <a:rPr lang="en-US" sz="3200" dirty="0" err="1">
                <a:latin typeface="Times New Roman" panose="02020603050405020304" pitchFamily="18" charset="0"/>
              </a:rPr>
              <a:t>thức</a:t>
            </a:r>
            <a:r>
              <a:rPr lang="en-US" sz="3200" dirty="0">
                <a:latin typeface="Times New Roman" panose="02020603050405020304" pitchFamily="18" charset="0"/>
              </a:rPr>
              <a:t> </a:t>
            </a:r>
            <a:r>
              <a:rPr lang="en-US" sz="3200" dirty="0" err="1">
                <a:latin typeface="Times New Roman" panose="02020603050405020304" pitchFamily="18" charset="0"/>
              </a:rPr>
              <a:t>khuya</a:t>
            </a:r>
            <a:r>
              <a:rPr lang="en-US" sz="3200" dirty="0">
                <a:latin typeface="Times New Roman" panose="02020603050405020304" pitchFamily="18" charset="0"/>
              </a:rPr>
              <a:t> </a:t>
            </a:r>
            <a:r>
              <a:rPr lang="en-US" sz="3200" dirty="0" err="1">
                <a:latin typeface="Times New Roman" panose="02020603050405020304" pitchFamily="18" charset="0"/>
              </a:rPr>
              <a:t>sẽ</a:t>
            </a:r>
            <a:r>
              <a:rPr lang="en-US" sz="3200" dirty="0">
                <a:latin typeface="Times New Roman" panose="02020603050405020304" pitchFamily="18" charset="0"/>
              </a:rPr>
              <a:t> </a:t>
            </a:r>
            <a:r>
              <a:rPr lang="en-US" sz="3200" dirty="0" err="1">
                <a:latin typeface="Times New Roman" panose="02020603050405020304" pitchFamily="18" charset="0"/>
              </a:rPr>
              <a:t>dẫn</a:t>
            </a:r>
            <a:r>
              <a:rPr lang="en-US" sz="3200" dirty="0">
                <a:latin typeface="Times New Roman" panose="02020603050405020304" pitchFamily="18" charset="0"/>
              </a:rPr>
              <a:t> </a:t>
            </a:r>
            <a:r>
              <a:rPr lang="en-US" sz="3200" dirty="0" err="1">
                <a:latin typeface="Times New Roman" panose="02020603050405020304" pitchFamily="18" charset="0"/>
              </a:rPr>
              <a:t>đến</a:t>
            </a:r>
            <a:r>
              <a:rPr lang="en-US" sz="3200" dirty="0">
                <a:latin typeface="Times New Roman" panose="02020603050405020304" pitchFamily="18" charset="0"/>
              </a:rPr>
              <a:t> </a:t>
            </a:r>
            <a:r>
              <a:rPr lang="en-US" sz="3200" dirty="0" err="1">
                <a:latin typeface="Times New Roman" panose="02020603050405020304" pitchFamily="18" charset="0"/>
              </a:rPr>
              <a:t>béo</a:t>
            </a:r>
            <a:r>
              <a:rPr lang="en-US" sz="3200" dirty="0">
                <a:latin typeface="Times New Roman" panose="02020603050405020304" pitchFamily="18" charset="0"/>
              </a:rPr>
              <a:t> </a:t>
            </a:r>
            <a:r>
              <a:rPr lang="en-US" sz="3200" dirty="0" err="1">
                <a:latin typeface="Times New Roman" panose="02020603050405020304" pitchFamily="18" charset="0"/>
              </a:rPr>
              <a:t>phì</a:t>
            </a:r>
            <a:r>
              <a:rPr lang="en-US" sz="3200" dirty="0">
                <a:latin typeface="Times New Roman" panose="02020603050405020304" pitchFamily="18" charset="0"/>
              </a:rPr>
              <a:t>.</a:t>
            </a:r>
          </a:p>
          <a:p>
            <a:pPr indent="254000" algn="just">
              <a:lnSpc>
                <a:spcPct val="115000"/>
              </a:lnSpc>
              <a:spcAft>
                <a:spcPts val="600"/>
              </a:spcAft>
            </a:pPr>
            <a:endParaRPr lang="en-US" sz="2800" dirty="0">
              <a:latin typeface="Times New Roman" panose="02020603050405020304" pitchFamily="18" charset="0"/>
            </a:endParaRPr>
          </a:p>
        </p:txBody>
      </p:sp>
      <p:sp>
        <p:nvSpPr>
          <p:cNvPr id="3" name="Title 2">
            <a:extLst>
              <a:ext uri="{FF2B5EF4-FFF2-40B4-BE49-F238E27FC236}">
                <a16:creationId xmlns:a16="http://schemas.microsoft.com/office/drawing/2014/main" xmlns="" id="{5F062B8E-4824-2D3D-5CA7-520B52595F74}"/>
              </a:ext>
            </a:extLst>
          </p:cNvPr>
          <p:cNvSpPr>
            <a:spLocks noGrp="1"/>
          </p:cNvSpPr>
          <p:nvPr>
            <p:ph type="title" idx="4294967295"/>
          </p:nvPr>
        </p:nvSpPr>
        <p:spPr>
          <a:xfrm>
            <a:off x="566057" y="790925"/>
            <a:ext cx="11074400" cy="596507"/>
          </a:xfrm>
          <a:prstGeom prst="rect">
            <a:avLst/>
          </a:prstGeom>
        </p:spPr>
        <p:txBody>
          <a:bodyPr/>
          <a:lstStyle/>
          <a:p>
            <a:r>
              <a:rPr lang="en-US" dirty="0"/>
              <a:t> </a:t>
            </a:r>
          </a:p>
        </p:txBody>
      </p:sp>
      <p:sp>
        <p:nvSpPr>
          <p:cNvPr id="5" name="Oval 4">
            <a:extLst>
              <a:ext uri="{FF2B5EF4-FFF2-40B4-BE49-F238E27FC236}">
                <a16:creationId xmlns:a16="http://schemas.microsoft.com/office/drawing/2014/main" xmlns="" id="{B5C2076A-E762-9DDD-0A6E-D032CB02C562}"/>
              </a:ext>
            </a:extLst>
          </p:cNvPr>
          <p:cNvSpPr/>
          <p:nvPr/>
        </p:nvSpPr>
        <p:spPr>
          <a:xfrm>
            <a:off x="722671" y="2635431"/>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29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565E9-D88A-55D3-9D42-BD1C24B6DE9F}"/>
              </a:ext>
            </a:extLst>
          </p:cNvPr>
          <p:cNvSpPr>
            <a:spLocks noGrp="1"/>
          </p:cNvSpPr>
          <p:nvPr>
            <p:ph type="ctrTitle"/>
          </p:nvPr>
        </p:nvSpPr>
        <p:spPr>
          <a:xfrm>
            <a:off x="0" y="1547446"/>
            <a:ext cx="12192000" cy="747486"/>
          </a:xfrm>
        </p:spPr>
        <p:txBody>
          <a:bodyPr/>
          <a:lstStyle/>
          <a:p>
            <a:r>
              <a:rPr lang="en-US" sz="6000" dirty="0" smtClean="0">
                <a:solidFill>
                  <a:srgbClr val="FF0000"/>
                </a:solidFill>
                <a:ea typeface="Arial Regular" pitchFamily="34" charset="-122"/>
              </a:rPr>
              <a:t>VẬN DỤNG</a:t>
            </a:r>
            <a:r>
              <a:rPr lang="en-US" sz="6000" dirty="0">
                <a:solidFill>
                  <a:srgbClr val="FF0000"/>
                </a:solidFill>
                <a:ea typeface="Arial Regular" pitchFamily="34" charset="-122"/>
              </a:rPr>
              <a:t/>
            </a:r>
            <a:br>
              <a:rPr lang="en-US" sz="6000" dirty="0">
                <a:solidFill>
                  <a:srgbClr val="FF0000"/>
                </a:solidFill>
                <a:ea typeface="Arial Regular" pitchFamily="34" charset="-122"/>
              </a:rPr>
            </a:br>
            <a:endParaRPr lang="en-US" sz="6000" dirty="0">
              <a:solidFill>
                <a:srgbClr val="FF0000"/>
              </a:solidFill>
            </a:endParaRPr>
          </a:p>
        </p:txBody>
      </p:sp>
    </p:spTree>
    <p:extLst>
      <p:ext uri="{BB962C8B-B14F-4D97-AF65-F5344CB8AC3E}">
        <p14:creationId xmlns:p14="http://schemas.microsoft.com/office/powerpoint/2010/main" val="5194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215" y="236188"/>
            <a:ext cx="11489118" cy="1791260"/>
          </a:xfrm>
          <a:prstGeom prst="rect">
            <a:avLst/>
          </a:prstGeom>
        </p:spPr>
        <p:txBody>
          <a:bodyPr wrap="square">
            <a:spAutoFit/>
          </a:bodyPr>
          <a:lstStyle/>
          <a:p>
            <a:pPr algn="just">
              <a:lnSpc>
                <a:spcPct val="115000"/>
              </a:lnSpc>
              <a:spcAft>
                <a:spcPts val="1000"/>
              </a:spcAft>
            </a:pPr>
            <a:r>
              <a:rPr lang="en-US" sz="3200" b="1" dirty="0" smtClean="0">
                <a:solidFill>
                  <a:prstClr val="black"/>
                </a:solidFill>
                <a:latin typeface="Times New Roman" panose="02020603050405020304" pitchFamily="18" charset="0"/>
                <a:ea typeface="Times New Roman" panose="02020603050405020304" pitchFamily="18" charset="0"/>
              </a:rPr>
              <a:t>2. Thiết kế poster tuyên truyền đến người thân và mọi người xung quanh hiểu biết về chất gây nghiện ảnh hưởng nguy hiểm đến cơ thể. </a:t>
            </a:r>
          </a:p>
        </p:txBody>
      </p:sp>
      <p:sp>
        <p:nvSpPr>
          <p:cNvPr id="3" name="Rectangle 2"/>
          <p:cNvSpPr/>
          <p:nvPr/>
        </p:nvSpPr>
        <p:spPr>
          <a:xfrm>
            <a:off x="492369" y="2133600"/>
            <a:ext cx="8534400" cy="2215991"/>
          </a:xfrm>
          <a:prstGeom prst="rect">
            <a:avLst/>
          </a:prstGeom>
        </p:spPr>
        <p:txBody>
          <a:bodyPr wrap="square">
            <a:spAutoFit/>
          </a:bodyPr>
          <a:lstStyle/>
          <a:p>
            <a:pPr defTabSz="914400">
              <a:spcBef>
                <a:spcPts val="360"/>
              </a:spcBef>
            </a:pPr>
            <a:r>
              <a:rPr lang="en-US" sz="3200" b="1" dirty="0" smtClean="0">
                <a:solidFill>
                  <a:srgbClr val="FF0000"/>
                </a:solidFill>
                <a:latin typeface="Times New Roman" pitchFamily="18" charset="0"/>
                <a:cs typeface="Times New Roman" pitchFamily="18" charset="0"/>
              </a:rPr>
              <a:t>Gợi ý:</a:t>
            </a:r>
          </a:p>
          <a:p>
            <a:pPr marL="514350" indent="-514350" defTabSz="914400">
              <a:spcBef>
                <a:spcPts val="360"/>
              </a:spcBef>
              <a:buAutoNum type="arabicParenBoth"/>
            </a:pPr>
            <a:r>
              <a:rPr lang="en-US" sz="3200" b="1" i="1" dirty="0" smtClean="0">
                <a:solidFill>
                  <a:srgbClr val="202C8F"/>
                </a:solidFill>
                <a:latin typeface="Times New Roman" pitchFamily="18" charset="0"/>
                <a:cs typeface="Times New Roman" pitchFamily="18" charset="0"/>
              </a:rPr>
              <a:t>Lý </a:t>
            </a:r>
            <a:r>
              <a:rPr lang="en-US" sz="3200" b="1" i="1" dirty="0">
                <a:solidFill>
                  <a:srgbClr val="202C8F"/>
                </a:solidFill>
                <a:latin typeface="Times New Roman" pitchFamily="18" charset="0"/>
                <a:cs typeface="Times New Roman" pitchFamily="18" charset="0"/>
              </a:rPr>
              <a:t>do </a:t>
            </a:r>
            <a:r>
              <a:rPr lang="en-US" sz="3200" b="1" i="1" dirty="0" smtClean="0">
                <a:solidFill>
                  <a:srgbClr val="202C8F"/>
                </a:solidFill>
                <a:latin typeface="Times New Roman" pitchFamily="18" charset="0"/>
                <a:cs typeface="Times New Roman" pitchFamily="18" charset="0"/>
              </a:rPr>
              <a:t>tuyên truyền</a:t>
            </a:r>
          </a:p>
          <a:p>
            <a:pPr defTabSz="914400">
              <a:spcBef>
                <a:spcPts val="360"/>
              </a:spcBef>
            </a:pPr>
            <a:r>
              <a:rPr lang="en-US" sz="3200" b="1" i="1" dirty="0" smtClean="0">
                <a:solidFill>
                  <a:srgbClr val="202C8F"/>
                </a:solidFill>
                <a:latin typeface="Times New Roman" pitchFamily="18" charset="0"/>
                <a:cs typeface="Times New Roman" pitchFamily="18" charset="0"/>
              </a:rPr>
              <a:t>(</a:t>
            </a:r>
            <a:r>
              <a:rPr lang="en-US" sz="3200" b="1" i="1" dirty="0">
                <a:solidFill>
                  <a:srgbClr val="202C8F"/>
                </a:solidFill>
                <a:latin typeface="Times New Roman" pitchFamily="18" charset="0"/>
                <a:cs typeface="Times New Roman" pitchFamily="18" charset="0"/>
              </a:rPr>
              <a:t>2) Các biện pháp chăm </a:t>
            </a:r>
            <a:r>
              <a:rPr lang="en-US" sz="3200" b="1" i="1" dirty="0" smtClean="0">
                <a:solidFill>
                  <a:srgbClr val="202C8F"/>
                </a:solidFill>
                <a:latin typeface="Times New Roman" pitchFamily="18" charset="0"/>
                <a:cs typeface="Times New Roman" pitchFamily="18" charset="0"/>
              </a:rPr>
              <a:t>sóc, </a:t>
            </a:r>
            <a:r>
              <a:rPr lang="en-US" sz="3200" b="1" i="1" dirty="0">
                <a:solidFill>
                  <a:srgbClr val="202C8F"/>
                </a:solidFill>
                <a:latin typeface="Times New Roman" pitchFamily="18" charset="0"/>
                <a:cs typeface="Times New Roman" pitchFamily="18" charset="0"/>
              </a:rPr>
              <a:t>bảo </a:t>
            </a:r>
            <a:r>
              <a:rPr lang="en-US" sz="3200" b="1" i="1" dirty="0" smtClean="0">
                <a:solidFill>
                  <a:srgbClr val="202C8F"/>
                </a:solidFill>
                <a:latin typeface="Times New Roman" pitchFamily="18" charset="0"/>
                <a:cs typeface="Times New Roman" pitchFamily="18" charset="0"/>
              </a:rPr>
              <a:t>vệ cơ thể</a:t>
            </a:r>
          </a:p>
          <a:p>
            <a:pPr defTabSz="914400">
              <a:spcBef>
                <a:spcPts val="360"/>
              </a:spcBef>
            </a:pPr>
            <a:r>
              <a:rPr lang="en-US" sz="3200" b="1" i="1" dirty="0" smtClean="0">
                <a:solidFill>
                  <a:srgbClr val="202C8F"/>
                </a:solidFill>
                <a:latin typeface="Times New Roman" pitchFamily="18" charset="0"/>
                <a:cs typeface="Times New Roman" pitchFamily="18" charset="0"/>
              </a:rPr>
              <a:t>(3) Poster.</a:t>
            </a:r>
            <a:endParaRPr lang="en-US" sz="3200" b="1" i="1" dirty="0">
              <a:solidFill>
                <a:srgbClr val="202C8F"/>
              </a:solidFill>
              <a:latin typeface="Times New Roman" pitchFamily="18" charset="0"/>
              <a:cs typeface="Times New Roman" pitchFamily="18" charset="0"/>
            </a:endParaRPr>
          </a:p>
        </p:txBody>
      </p:sp>
    </p:spTree>
    <p:extLst>
      <p:ext uri="{BB962C8B-B14F-4D97-AF65-F5344CB8AC3E}">
        <p14:creationId xmlns:p14="http://schemas.microsoft.com/office/powerpoint/2010/main" val="45610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515" y="339969"/>
            <a:ext cx="4189900" cy="535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9446" y="457199"/>
            <a:ext cx="5322277" cy="524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65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xmlns="" id="{12334204-BA01-DA6F-74B1-58ACAAB3DF1D}"/>
              </a:ext>
            </a:extLst>
          </p:cNvPr>
          <p:cNvSpPr/>
          <p:nvPr/>
        </p:nvSpPr>
        <p:spPr>
          <a:xfrm>
            <a:off x="1524000" y="857250"/>
            <a:ext cx="9144000" cy="5143500"/>
          </a:xfrm>
          <a:prstGeom prst="rect">
            <a:avLst/>
          </a:prstGeom>
          <a:blipFill rotWithShape="1">
            <a:blip r:embed="rId3" cstate="screen"/>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32" name="矩形 31">
            <a:extLst>
              <a:ext uri="{FF2B5EF4-FFF2-40B4-BE49-F238E27FC236}">
                <a16:creationId xmlns:a16="http://schemas.microsoft.com/office/drawing/2014/main" xmlns="" id="{8F5840B7-8585-AE71-43C8-22EAEB1D4F3E}"/>
              </a:ext>
            </a:extLst>
          </p:cNvPr>
          <p:cNvSpPr/>
          <p:nvPr/>
        </p:nvSpPr>
        <p:spPr>
          <a:xfrm>
            <a:off x="515817" y="488950"/>
            <a:ext cx="10152185" cy="55118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cs typeface="+mn-ea"/>
              <a:sym typeface="+mn-lt"/>
            </a:endParaRPr>
          </a:p>
        </p:txBody>
      </p:sp>
      <p:sp>
        <p:nvSpPr>
          <p:cNvPr id="30" name="圆: 空心 29">
            <a:extLst>
              <a:ext uri="{FF2B5EF4-FFF2-40B4-BE49-F238E27FC236}">
                <a16:creationId xmlns:a16="http://schemas.microsoft.com/office/drawing/2014/main" xmlns="" id="{D97A97AF-99C7-CD76-C042-860F7A0C6143}"/>
              </a:ext>
            </a:extLst>
          </p:cNvPr>
          <p:cNvSpPr/>
          <p:nvPr/>
        </p:nvSpPr>
        <p:spPr>
          <a:xfrm>
            <a:off x="-1359094" y="1210857"/>
            <a:ext cx="7316081" cy="7316081"/>
          </a:xfrm>
          <a:prstGeom prst="donut">
            <a:avLst>
              <a:gd name="adj" fmla="val 7183"/>
            </a:avLst>
          </a:prstGeom>
          <a:gradFill>
            <a:gsLst>
              <a:gs pos="53000">
                <a:srgbClr val="FEA361"/>
              </a:gs>
              <a:gs pos="97000">
                <a:srgbClr val="D82761"/>
              </a:gs>
            </a:gsLst>
            <a:path path="circle">
              <a:fillToRect l="50000" t="50000" r="50000" b="50000"/>
            </a:path>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black"/>
              </a:solidFill>
              <a:cs typeface="+mn-ea"/>
              <a:sym typeface="+mn-lt"/>
            </a:endParaRPr>
          </a:p>
        </p:txBody>
      </p:sp>
      <p:sp>
        <p:nvSpPr>
          <p:cNvPr id="4" name="椭圆 3">
            <a:extLst>
              <a:ext uri="{FF2B5EF4-FFF2-40B4-BE49-F238E27FC236}">
                <a16:creationId xmlns:a16="http://schemas.microsoft.com/office/drawing/2014/main" xmlns="" id="{C3427BAB-6233-BA83-8C73-FC5488426E6A}"/>
              </a:ext>
            </a:extLst>
          </p:cNvPr>
          <p:cNvSpPr/>
          <p:nvPr/>
        </p:nvSpPr>
        <p:spPr>
          <a:xfrm>
            <a:off x="161298" y="2868996"/>
            <a:ext cx="4295484" cy="4295484"/>
          </a:xfrm>
          <a:prstGeom prst="ellipse">
            <a:avLst/>
          </a:prstGeom>
          <a:gradFill flip="none" rotWithShape="1">
            <a:gsLst>
              <a:gs pos="0">
                <a:srgbClr val="FEA361"/>
              </a:gs>
              <a:gs pos="97000">
                <a:srgbClr val="D82761"/>
              </a:gs>
            </a:gsLst>
            <a:path path="circle">
              <a:fillToRect l="50000" t="50000" r="50000" b="50000"/>
            </a:path>
            <a:tileRect/>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5" name="椭圆 4">
            <a:extLst>
              <a:ext uri="{FF2B5EF4-FFF2-40B4-BE49-F238E27FC236}">
                <a16:creationId xmlns:a16="http://schemas.microsoft.com/office/drawing/2014/main" xmlns="" id="{66BDBA20-307E-DC63-1D6D-CB2B469E9A95}"/>
              </a:ext>
            </a:extLst>
          </p:cNvPr>
          <p:cNvSpPr/>
          <p:nvPr/>
        </p:nvSpPr>
        <p:spPr>
          <a:xfrm>
            <a:off x="-158454" y="2565206"/>
            <a:ext cx="4946515" cy="4946514"/>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6" name="椭圆 5">
            <a:extLst>
              <a:ext uri="{FF2B5EF4-FFF2-40B4-BE49-F238E27FC236}">
                <a16:creationId xmlns:a16="http://schemas.microsoft.com/office/drawing/2014/main" xmlns="" id="{83A0DCD9-E302-5DD2-5E83-E147BE898E49}"/>
              </a:ext>
            </a:extLst>
          </p:cNvPr>
          <p:cNvSpPr/>
          <p:nvPr/>
        </p:nvSpPr>
        <p:spPr>
          <a:xfrm>
            <a:off x="-545482" y="2156456"/>
            <a:ext cx="5720571" cy="5720571"/>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8" name="椭圆 7">
            <a:extLst>
              <a:ext uri="{FF2B5EF4-FFF2-40B4-BE49-F238E27FC236}">
                <a16:creationId xmlns:a16="http://schemas.microsoft.com/office/drawing/2014/main" xmlns="" id="{42E3FB06-3B8E-1C42-B8F7-5DBF877514B4}"/>
              </a:ext>
            </a:extLst>
          </p:cNvPr>
          <p:cNvSpPr/>
          <p:nvPr/>
        </p:nvSpPr>
        <p:spPr>
          <a:xfrm>
            <a:off x="2678115" y="1404938"/>
            <a:ext cx="477837" cy="476250"/>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9" name="椭圆 8">
            <a:extLst>
              <a:ext uri="{FF2B5EF4-FFF2-40B4-BE49-F238E27FC236}">
                <a16:creationId xmlns:a16="http://schemas.microsoft.com/office/drawing/2014/main" xmlns="" id="{78AFC591-1FAC-1096-AE78-DE925BF0ACA4}"/>
              </a:ext>
            </a:extLst>
          </p:cNvPr>
          <p:cNvSpPr/>
          <p:nvPr/>
        </p:nvSpPr>
        <p:spPr>
          <a:xfrm rot="16591078">
            <a:off x="3600450" y="2825751"/>
            <a:ext cx="325438" cy="325439"/>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0" name="椭圆 9">
            <a:extLst>
              <a:ext uri="{FF2B5EF4-FFF2-40B4-BE49-F238E27FC236}">
                <a16:creationId xmlns:a16="http://schemas.microsoft.com/office/drawing/2014/main" xmlns="" id="{1DC45799-D4D6-DB6B-B05D-FF3164A316E5}"/>
              </a:ext>
            </a:extLst>
          </p:cNvPr>
          <p:cNvSpPr/>
          <p:nvPr/>
        </p:nvSpPr>
        <p:spPr>
          <a:xfrm rot="16591078">
            <a:off x="5214144" y="3355182"/>
            <a:ext cx="146050" cy="147639"/>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1" name="椭圆 10">
            <a:extLst>
              <a:ext uri="{FF2B5EF4-FFF2-40B4-BE49-F238E27FC236}">
                <a16:creationId xmlns:a16="http://schemas.microsoft.com/office/drawing/2014/main" xmlns="" id="{A12E1B52-F724-C296-22E6-F1D8D2947F1C}"/>
              </a:ext>
            </a:extLst>
          </p:cNvPr>
          <p:cNvSpPr/>
          <p:nvPr/>
        </p:nvSpPr>
        <p:spPr>
          <a:xfrm rot="16591078">
            <a:off x="4641057" y="5349083"/>
            <a:ext cx="195262" cy="193675"/>
          </a:xfrm>
          <a:prstGeom prst="ellipse">
            <a:avLst/>
          </a:prstGeom>
          <a:gradFill>
            <a:gsLst>
              <a:gs pos="0">
                <a:srgbClr val="FC9D61"/>
              </a:gs>
              <a:gs pos="100000">
                <a:srgbClr val="DB3061"/>
              </a:gs>
            </a:gsLst>
            <a:lin ang="54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2" name="椭圆 11">
            <a:extLst>
              <a:ext uri="{FF2B5EF4-FFF2-40B4-BE49-F238E27FC236}">
                <a16:creationId xmlns:a16="http://schemas.microsoft.com/office/drawing/2014/main" xmlns="" id="{27383921-EA01-4CA0-87D7-554AC2414158}"/>
              </a:ext>
            </a:extLst>
          </p:cNvPr>
          <p:cNvSpPr/>
          <p:nvPr/>
        </p:nvSpPr>
        <p:spPr>
          <a:xfrm>
            <a:off x="5476877" y="4633916"/>
            <a:ext cx="377825" cy="377825"/>
          </a:xfrm>
          <a:prstGeom prst="ellipse">
            <a:avLst/>
          </a:prstGeom>
          <a:solidFill>
            <a:schemeClr val="bg1"/>
          </a:soli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4" name="椭圆 13">
            <a:extLst>
              <a:ext uri="{FF2B5EF4-FFF2-40B4-BE49-F238E27FC236}">
                <a16:creationId xmlns:a16="http://schemas.microsoft.com/office/drawing/2014/main" xmlns="" id="{C8897BCA-2C3F-9473-4973-51EF31C5837F}"/>
              </a:ext>
            </a:extLst>
          </p:cNvPr>
          <p:cNvSpPr/>
          <p:nvPr/>
        </p:nvSpPr>
        <p:spPr>
          <a:xfrm>
            <a:off x="8937585" y="264805"/>
            <a:ext cx="1482251" cy="1482250"/>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19" name="椭圆 18">
            <a:extLst>
              <a:ext uri="{FF2B5EF4-FFF2-40B4-BE49-F238E27FC236}">
                <a16:creationId xmlns:a16="http://schemas.microsoft.com/office/drawing/2014/main" xmlns="" id="{71ACBEFD-A064-C436-6912-1B047DEB8676}"/>
              </a:ext>
            </a:extLst>
          </p:cNvPr>
          <p:cNvSpPr/>
          <p:nvPr/>
        </p:nvSpPr>
        <p:spPr>
          <a:xfrm rot="9216396">
            <a:off x="4851607" y="1170744"/>
            <a:ext cx="842380" cy="842380"/>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29" name="椭圆 28">
            <a:extLst>
              <a:ext uri="{FF2B5EF4-FFF2-40B4-BE49-F238E27FC236}">
                <a16:creationId xmlns:a16="http://schemas.microsoft.com/office/drawing/2014/main" xmlns="" id="{E2456A7F-6EEA-B57D-F31A-EE434D18B82F}"/>
              </a:ext>
            </a:extLst>
          </p:cNvPr>
          <p:cNvSpPr/>
          <p:nvPr/>
        </p:nvSpPr>
        <p:spPr>
          <a:xfrm rot="16374775">
            <a:off x="10430126" y="5732494"/>
            <a:ext cx="415465" cy="415465"/>
          </a:xfrm>
          <a:prstGeom prst="ellipse">
            <a:avLst/>
          </a:prstGeom>
          <a:gradFill flip="none" rotWithShape="1">
            <a:gsLst>
              <a:gs pos="100000">
                <a:srgbClr val="FC9D61"/>
              </a:gs>
              <a:gs pos="0">
                <a:srgbClr val="DB3061"/>
              </a:gs>
            </a:gsLst>
            <a:path path="circle">
              <a:fillToRect t="100000" r="100000"/>
            </a:path>
            <a:tileRect l="-100000" b="-100000"/>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a:defRPr/>
            </a:pPr>
            <a:endParaRPr lang="zh-CN" altLang="en-US" sz="1350">
              <a:solidFill>
                <a:prstClr val="white"/>
              </a:solidFill>
              <a:cs typeface="+mn-ea"/>
              <a:sym typeface="+mn-lt"/>
            </a:endParaRPr>
          </a:p>
        </p:txBody>
      </p:sp>
      <p:sp>
        <p:nvSpPr>
          <p:cNvPr id="42" name="标题 1">
            <a:extLst>
              <a:ext uri="{FF2B5EF4-FFF2-40B4-BE49-F238E27FC236}">
                <a16:creationId xmlns:a16="http://schemas.microsoft.com/office/drawing/2014/main" xmlns="" id="{05C2D2BA-B2FC-BE42-6255-C7702D6B549F}"/>
              </a:ext>
            </a:extLst>
          </p:cNvPr>
          <p:cNvSpPr txBox="1">
            <a:spLocks/>
          </p:cNvSpPr>
          <p:nvPr/>
        </p:nvSpPr>
        <p:spPr>
          <a:xfrm>
            <a:off x="5854701" y="4144963"/>
            <a:ext cx="4483099" cy="677862"/>
          </a:xfrm>
          <a:prstGeom prst="rect">
            <a:avLst/>
          </a:prstGeom>
        </p:spPr>
        <p:txBody>
          <a:bodyPr lIns="68580" tIns="34290" rIns="68580" bIns="3429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altLang="zh-CN" b="1" spc="450" dirty="0" smtClean="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rPr>
              <a:t>CHÚC CÁC EM HỌC TỐT!</a:t>
            </a:r>
            <a:endParaRPr lang="zh-CN" altLang="en-US" b="1" spc="450" dirty="0">
              <a:solidFill>
                <a:schemeClr val="accent6"/>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sym typeface="+mn-lt"/>
            </a:endParaRPr>
          </a:p>
        </p:txBody>
      </p:sp>
      <p:pic>
        <p:nvPicPr>
          <p:cNvPr id="56351" name="Picture 42">
            <a:extLst>
              <a:ext uri="{FF2B5EF4-FFF2-40B4-BE49-F238E27FC236}">
                <a16:creationId xmlns:a16="http://schemas.microsoft.com/office/drawing/2014/main" xmlns="" id="{B7A71CE1-629A-9688-21EA-9D6E79387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6690" y="488950"/>
            <a:ext cx="1163637"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2" name="Picture 43">
            <a:extLst>
              <a:ext uri="{FF2B5EF4-FFF2-40B4-BE49-F238E27FC236}">
                <a16:creationId xmlns:a16="http://schemas.microsoft.com/office/drawing/2014/main" xmlns="" id="{0249D2E1-584B-33E8-CDF6-C9939A59B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727450"/>
            <a:ext cx="2528888"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3" name="Picture 44">
            <a:extLst>
              <a:ext uri="{FF2B5EF4-FFF2-40B4-BE49-F238E27FC236}">
                <a16:creationId xmlns:a16="http://schemas.microsoft.com/office/drawing/2014/main" xmlns="" id="{E51B7077-6D40-811A-F42A-80AD933DA9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55149" y="4813300"/>
            <a:ext cx="908051"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4" name="Picture 45">
            <a:extLst>
              <a:ext uri="{FF2B5EF4-FFF2-40B4-BE49-F238E27FC236}">
                <a16:creationId xmlns:a16="http://schemas.microsoft.com/office/drawing/2014/main" xmlns="" id="{8E393B68-261E-9B84-F043-2A36D8C9D5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9776" y="1692278"/>
            <a:ext cx="10255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iterate type="lt">
                                    <p:tmPct val="0"/>
                                  </p:iterate>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750"/>
                                        <p:tgtEl>
                                          <p:spTgt spid="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mph" presetSubtype="0" fill="hold" nodeType="clickEffect">
                                  <p:stCondLst>
                                    <p:cond delay="0"/>
                                  </p:stCondLst>
                                  <p:iterate type="lt">
                                    <p:tmPct val="10000"/>
                                  </p:iterate>
                                  <p:childTnLst>
                                    <p:animMotion origin="layout" path="M 1.66667E-6 4.44444E-6 L 1.66667E-6 -0.07223 " pathEditMode="relative" rAng="0" ptsTypes="AA">
                                      <p:cBhvr>
                                        <p:cTn id="11" dur="250" accel="50000" decel="50000" autoRev="1" fill="hold">
                                          <p:stCondLst>
                                            <p:cond delay="0"/>
                                          </p:stCondLst>
                                        </p:cTn>
                                        <p:tgtEl>
                                          <p:spTgt spid="42"/>
                                        </p:tgtEl>
                                        <p:attrNameLst>
                                          <p:attrName>ppt_x</p:attrName>
                                          <p:attrName>ppt_y</p:attrName>
                                        </p:attrNameLst>
                                      </p:cBhvr>
                                      <p:rCtr x="0" y="-3611"/>
                                    </p:animMotion>
                                    <p:animRot by="1500000">
                                      <p:cBhvr>
                                        <p:cTn id="12" dur="125" fill="hold">
                                          <p:stCondLst>
                                            <p:cond delay="0"/>
                                          </p:stCondLst>
                                        </p:cTn>
                                        <p:tgtEl>
                                          <p:spTgt spid="42"/>
                                        </p:tgtEl>
                                        <p:attrNameLst>
                                          <p:attrName>r</p:attrName>
                                        </p:attrNameLst>
                                      </p:cBhvr>
                                    </p:animRot>
                                    <p:animRot by="-1500000">
                                      <p:cBhvr>
                                        <p:cTn id="13" dur="125" fill="hold">
                                          <p:stCondLst>
                                            <p:cond delay="125"/>
                                          </p:stCondLst>
                                        </p:cTn>
                                        <p:tgtEl>
                                          <p:spTgt spid="42"/>
                                        </p:tgtEl>
                                        <p:attrNameLst>
                                          <p:attrName>r</p:attrName>
                                        </p:attrNameLst>
                                      </p:cBhvr>
                                    </p:animRot>
                                    <p:animRot by="-1500000">
                                      <p:cBhvr>
                                        <p:cTn id="14" dur="125" fill="hold">
                                          <p:stCondLst>
                                            <p:cond delay="250"/>
                                          </p:stCondLst>
                                        </p:cTn>
                                        <p:tgtEl>
                                          <p:spTgt spid="42"/>
                                        </p:tgtEl>
                                        <p:attrNameLst>
                                          <p:attrName>r</p:attrName>
                                        </p:attrNameLst>
                                      </p:cBhvr>
                                    </p:animRot>
                                    <p:animRot by="1500000">
                                      <p:cBhvr>
                                        <p:cTn id="15"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565E9-D88A-55D3-9D42-BD1C24B6DE9F}"/>
              </a:ext>
            </a:extLst>
          </p:cNvPr>
          <p:cNvSpPr>
            <a:spLocks noGrp="1"/>
          </p:cNvSpPr>
          <p:nvPr>
            <p:ph type="ctrTitle"/>
          </p:nvPr>
        </p:nvSpPr>
        <p:spPr>
          <a:xfrm>
            <a:off x="0" y="1547446"/>
            <a:ext cx="12192000" cy="747486"/>
          </a:xfrm>
        </p:spPr>
        <p:txBody>
          <a:bodyPr/>
          <a:lstStyle/>
          <a:p>
            <a:r>
              <a:rPr lang="en-US" sz="6000" dirty="0" smtClean="0">
                <a:solidFill>
                  <a:srgbClr val="7030A0"/>
                </a:solidFill>
                <a:ea typeface="Arial Regular" pitchFamily="34" charset="-122"/>
              </a:rPr>
              <a:t>Khởi  động</a:t>
            </a:r>
            <a:br>
              <a:rPr lang="en-US" sz="6000" dirty="0" smtClean="0">
                <a:solidFill>
                  <a:srgbClr val="7030A0"/>
                </a:solidFill>
                <a:ea typeface="Arial Regular" pitchFamily="34" charset="-122"/>
              </a:rPr>
            </a:br>
            <a:r>
              <a:rPr lang="en-US" sz="6000" b="0" dirty="0">
                <a:ea typeface="Arial Regular" pitchFamily="34" charset="-122"/>
              </a:rPr>
              <a:t/>
            </a:r>
            <a:br>
              <a:rPr lang="en-US" sz="6000" b="0" dirty="0">
                <a:ea typeface="Arial Regular" pitchFamily="34" charset="-122"/>
              </a:rPr>
            </a:br>
            <a:endParaRPr lang="en-US" sz="6000" dirty="0">
              <a:solidFill>
                <a:srgbClr val="FF0000"/>
              </a:solidFill>
            </a:endParaRPr>
          </a:p>
        </p:txBody>
      </p:sp>
    </p:spTree>
    <p:extLst>
      <p:ext uri="{BB962C8B-B14F-4D97-AF65-F5344CB8AC3E}">
        <p14:creationId xmlns:p14="http://schemas.microsoft.com/office/powerpoint/2010/main" val="245828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3BB56BB-D7A1-6332-7D9C-69B16F63361B}"/>
              </a:ext>
            </a:extLst>
          </p:cNvPr>
          <p:cNvPicPr>
            <a:picLocks noChangeAspect="1"/>
          </p:cNvPicPr>
          <p:nvPr/>
        </p:nvPicPr>
        <p:blipFill>
          <a:blip r:embed="rId2"/>
          <a:stretch>
            <a:fillRect/>
          </a:stretch>
        </p:blipFill>
        <p:spPr>
          <a:xfrm>
            <a:off x="6546423" y="1349141"/>
            <a:ext cx="5469731" cy="5508859"/>
          </a:xfrm>
          <a:prstGeom prst="rect">
            <a:avLst/>
          </a:prstGeom>
        </p:spPr>
      </p:pic>
      <p:pic>
        <p:nvPicPr>
          <p:cNvPr id="11" name="Picture 10">
            <a:extLst>
              <a:ext uri="{FF2B5EF4-FFF2-40B4-BE49-F238E27FC236}">
                <a16:creationId xmlns="" xmlns:a16="http://schemas.microsoft.com/office/drawing/2014/main" id="{A13A2D1B-2E63-869D-0F01-16D750CED8A9}"/>
              </a:ext>
            </a:extLst>
          </p:cNvPr>
          <p:cNvPicPr>
            <a:picLocks noChangeAspect="1"/>
          </p:cNvPicPr>
          <p:nvPr/>
        </p:nvPicPr>
        <p:blipFill>
          <a:blip r:embed="rId3"/>
          <a:stretch>
            <a:fillRect/>
          </a:stretch>
        </p:blipFill>
        <p:spPr>
          <a:xfrm>
            <a:off x="199292" y="1349141"/>
            <a:ext cx="6085581" cy="5508859"/>
          </a:xfrm>
          <a:prstGeom prst="rect">
            <a:avLst/>
          </a:prstGeom>
        </p:spPr>
      </p:pic>
      <p:sp>
        <p:nvSpPr>
          <p:cNvPr id="14" name="TextBox 13">
            <a:extLst>
              <a:ext uri="{FF2B5EF4-FFF2-40B4-BE49-F238E27FC236}">
                <a16:creationId xmlns="" xmlns:a16="http://schemas.microsoft.com/office/drawing/2014/main" id="{C67350D0-C7D1-C880-5937-F375E0907A5C}"/>
              </a:ext>
            </a:extLst>
          </p:cNvPr>
          <p:cNvSpPr txBox="1"/>
          <p:nvPr/>
        </p:nvSpPr>
        <p:spPr>
          <a:xfrm>
            <a:off x="534007" y="271923"/>
            <a:ext cx="11123986" cy="1077218"/>
          </a:xfrm>
          <a:prstGeom prst="rect">
            <a:avLst/>
          </a:prstGeom>
          <a:noFill/>
        </p:spPr>
        <p:txBody>
          <a:bodyPr wrap="square">
            <a:spAutoFit/>
          </a:bodyPr>
          <a:lstStyle/>
          <a:p>
            <a:r>
              <a:rPr lang="en-US" sz="3200" b="1" i="1" dirty="0" err="1">
                <a:solidFill>
                  <a:srgbClr val="000000"/>
                </a:solidFill>
                <a:latin typeface="Times New Roman" panose="02020603050405020304" pitchFamily="18" charset="0"/>
                <a:ea typeface="Times New Roman" panose="02020603050405020304" pitchFamily="18" charset="0"/>
              </a:rPr>
              <a:t>Tại</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sao</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chúng</a:t>
            </a:r>
            <a:r>
              <a:rPr lang="en-US" sz="3200" b="1" i="1" dirty="0">
                <a:solidFill>
                  <a:srgbClr val="000000"/>
                </a:solidFill>
                <a:latin typeface="Times New Roman" panose="02020603050405020304" pitchFamily="18" charset="0"/>
                <a:ea typeface="Times New Roman" panose="02020603050405020304" pitchFamily="18" charset="0"/>
              </a:rPr>
              <a:t> ta </a:t>
            </a:r>
            <a:r>
              <a:rPr lang="en-US" sz="3200" b="1" i="1" dirty="0" err="1">
                <a:solidFill>
                  <a:srgbClr val="000000"/>
                </a:solidFill>
                <a:latin typeface="Times New Roman" panose="02020603050405020304" pitchFamily="18" charset="0"/>
                <a:ea typeface="Times New Roman" panose="02020603050405020304" pitchFamily="18" charset="0"/>
              </a:rPr>
              <a:t>có</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thể</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nghe</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được</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âm</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thanh</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và</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nhìn</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được</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hình</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dạng</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màu</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sắc</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của</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các</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sự</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vật</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hiện</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tượng</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xung</a:t>
            </a:r>
            <a:r>
              <a:rPr lang="en-US" sz="3200" b="1" i="1" dirty="0">
                <a:solidFill>
                  <a:srgbClr val="000000"/>
                </a:solidFill>
                <a:latin typeface="Times New Roman" panose="02020603050405020304" pitchFamily="18" charset="0"/>
                <a:ea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rPr>
              <a:t>quanh</a:t>
            </a:r>
            <a:r>
              <a:rPr lang="en-US" sz="3200" b="1" i="1" dirty="0">
                <a:solidFill>
                  <a:srgbClr val="000000"/>
                </a:solidFill>
                <a:latin typeface="Times New Roman" panose="02020603050405020304" pitchFamily="18" charset="0"/>
                <a:ea typeface="Times New Roman" panose="02020603050405020304" pitchFamily="18" charset="0"/>
              </a:rPr>
              <a:t>?</a:t>
            </a:r>
            <a:endParaRPr lang="en-US" sz="3200" b="1" dirty="0">
              <a:solidFill>
                <a:srgbClr val="000000"/>
              </a:solidFill>
            </a:endParaRPr>
          </a:p>
        </p:txBody>
      </p:sp>
    </p:spTree>
    <p:extLst>
      <p:ext uri="{BB962C8B-B14F-4D97-AF65-F5344CB8AC3E}">
        <p14:creationId xmlns:p14="http://schemas.microsoft.com/office/powerpoint/2010/main" val="23917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000" y="3153174"/>
            <a:ext cx="11320137" cy="2677656"/>
          </a:xfrm>
          <a:prstGeom prst="rect">
            <a:avLst/>
          </a:prstGeom>
          <a:solidFill>
            <a:schemeClr val="accent4">
              <a:lumMod val="40000"/>
              <a:lumOff val="60000"/>
            </a:schemeClr>
          </a:solidFill>
        </p:spPr>
        <p:txBody>
          <a:bodyPr wrap="square">
            <a:spAutoFit/>
          </a:bodyPr>
          <a:lstStyle/>
          <a:p>
            <a:pPr algn="just" defTabSz="914400">
              <a:spcBef>
                <a:spcPts val="360"/>
              </a:spcBef>
            </a:pPr>
            <a:r>
              <a:rPr lang="vi-VN" sz="2800" dirty="0">
                <a:solidFill>
                  <a:srgbClr val="000000"/>
                </a:solidFill>
                <a:latin typeface="Open Sans"/>
              </a:rPr>
              <a:t>- </a:t>
            </a:r>
            <a:r>
              <a:rPr lang="vi-VN" sz="2800" dirty="0">
                <a:solidFill>
                  <a:srgbClr val="FF0000"/>
                </a:solidFill>
                <a:latin typeface="Open Sans"/>
              </a:rPr>
              <a:t>Chúng ta có thể nhìn được hình dạng, màu sắc của các sự vật, hiện tượng xung quanh là nhờ cơ quan thị giác: </a:t>
            </a:r>
            <a:r>
              <a:rPr lang="vi-VN" sz="2800" dirty="0">
                <a:solidFill>
                  <a:srgbClr val="000000"/>
                </a:solidFill>
                <a:latin typeface="Open Sans"/>
              </a:rPr>
              <a:t>Ánh sáng từ sự vật, hiện tượng khúc xạ qua giác mạc và thể thủy tinh tới màng lưới, tác động lên tế bào thụ cảm thị giác, gây hưng phấn các tế bào này và truyền theo dây thần kinh thị giác tới não cho ta cảm nhận về hình ảnh của vật</a:t>
            </a:r>
            <a:r>
              <a:rPr lang="vi-VN" sz="2800" dirty="0" smtClean="0">
                <a:solidFill>
                  <a:srgbClr val="000000"/>
                </a:solidFill>
                <a:latin typeface="Open Sans"/>
              </a:rPr>
              <a:t>.</a:t>
            </a:r>
            <a:endParaRPr lang="en-US" sz="2800" b="1" dirty="0" smtClean="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485000" y="281959"/>
            <a:ext cx="11320137" cy="2677656"/>
          </a:xfrm>
          <a:prstGeom prst="rect">
            <a:avLst/>
          </a:prstGeom>
          <a:solidFill>
            <a:schemeClr val="accent6">
              <a:lumMod val="40000"/>
              <a:lumOff val="60000"/>
            </a:schemeClr>
          </a:solidFill>
        </p:spPr>
        <p:txBody>
          <a:bodyPr wrap="square">
            <a:spAutoFit/>
          </a:bodyPr>
          <a:lstStyle/>
          <a:p>
            <a:pPr algn="just">
              <a:spcAft>
                <a:spcPts val="1000"/>
              </a:spcAft>
            </a:pPr>
            <a:r>
              <a:rPr lang="vi-VN" sz="2800" dirty="0">
                <a:solidFill>
                  <a:srgbClr val="000000"/>
                </a:solidFill>
                <a:latin typeface="Open Sans"/>
              </a:rPr>
              <a:t>- </a:t>
            </a:r>
            <a:r>
              <a:rPr lang="vi-VN" sz="2800" dirty="0">
                <a:solidFill>
                  <a:srgbClr val="FF0000"/>
                </a:solidFill>
                <a:latin typeface="Open Sans"/>
              </a:rPr>
              <a:t>Chúng ta có thể nghe được âm thanh là nhờ cơ quan thính giác: </a:t>
            </a:r>
            <a:r>
              <a:rPr lang="vi-VN" sz="2800" dirty="0">
                <a:solidFill>
                  <a:srgbClr val="000000"/>
                </a:solidFill>
                <a:latin typeface="Open Sans"/>
              </a:rPr>
              <a:t>Âm thanh được vành tai hứng, truyền qua ống tai làm rung màng nhĩ, gây tác động vào chuỗi xương tai làm rung các màng và dịch trong ốc tai. Những rung động này gây hưng phấn cơ quan thụ cảm, làm xuất hiện xung thần kinh đi theo dây thần kinh thính giác về não cho ta cảm nhận âm thanh</a:t>
            </a:r>
            <a:r>
              <a:rPr lang="vi-VN" sz="2800" dirty="0" smtClean="0">
                <a:solidFill>
                  <a:srgbClr val="000000"/>
                </a:solidFill>
                <a:latin typeface="Open Sans"/>
              </a:rPr>
              <a:t>.</a:t>
            </a:r>
            <a:endParaRPr lang="en-US" sz="28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992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565E9-D88A-55D3-9D42-BD1C24B6DE9F}"/>
              </a:ext>
            </a:extLst>
          </p:cNvPr>
          <p:cNvSpPr>
            <a:spLocks noGrp="1"/>
          </p:cNvSpPr>
          <p:nvPr>
            <p:ph type="ctrTitle"/>
          </p:nvPr>
        </p:nvSpPr>
        <p:spPr>
          <a:xfrm>
            <a:off x="0" y="1547446"/>
            <a:ext cx="12192000" cy="747486"/>
          </a:xfrm>
        </p:spPr>
        <p:txBody>
          <a:bodyPr/>
          <a:lstStyle/>
          <a:p>
            <a:r>
              <a:rPr lang="en-US" sz="6000" dirty="0" smtClean="0">
                <a:solidFill>
                  <a:srgbClr val="7030A0"/>
                </a:solidFill>
                <a:ea typeface="Arial Regular" pitchFamily="34" charset="-122"/>
              </a:rPr>
              <a:t>Hình thành kiến thức</a:t>
            </a:r>
            <a:br>
              <a:rPr lang="en-US" sz="6000" dirty="0" smtClean="0">
                <a:solidFill>
                  <a:srgbClr val="7030A0"/>
                </a:solidFill>
                <a:ea typeface="Arial Regular" pitchFamily="34" charset="-122"/>
              </a:rPr>
            </a:br>
            <a:r>
              <a:rPr lang="en-US" sz="6000" b="0" dirty="0">
                <a:ea typeface="Arial Regular" pitchFamily="34" charset="-122"/>
              </a:rPr>
              <a:t/>
            </a:r>
            <a:br>
              <a:rPr lang="en-US" sz="6000" b="0" dirty="0">
                <a:ea typeface="Arial Regular" pitchFamily="34" charset="-122"/>
              </a:rPr>
            </a:br>
            <a:endParaRPr lang="en-US" sz="6000" dirty="0">
              <a:solidFill>
                <a:srgbClr val="FF0000"/>
              </a:solidFill>
            </a:endParaRPr>
          </a:p>
        </p:txBody>
      </p:sp>
    </p:spTree>
    <p:extLst>
      <p:ext uri="{BB962C8B-B14F-4D97-AF65-F5344CB8AC3E}">
        <p14:creationId xmlns:p14="http://schemas.microsoft.com/office/powerpoint/2010/main" val="37286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40BC6-9DA0-FB4D-8879-DC8B3958C07C}"/>
              </a:ext>
            </a:extLst>
          </p:cNvPr>
          <p:cNvSpPr>
            <a:spLocks noGrp="1"/>
          </p:cNvSpPr>
          <p:nvPr>
            <p:ph type="title"/>
          </p:nvPr>
        </p:nvSpPr>
        <p:spPr>
          <a:xfrm>
            <a:off x="2583543" y="754473"/>
            <a:ext cx="7013448" cy="700918"/>
          </a:xfrm>
          <a:prstGeom prst="rect">
            <a:avLst/>
          </a:prstGeom>
        </p:spPr>
        <p:txBody>
          <a:bodyPr/>
          <a:lstStyle/>
          <a:p>
            <a:pPr algn="ctr"/>
            <a:r>
              <a:rPr lang="en-US" sz="2800" b="1" dirty="0" err="1">
                <a:solidFill>
                  <a:srgbClr val="FF0000"/>
                </a:solidFill>
                <a:effectLst/>
                <a:latin typeface="Times New Roman" panose="02020603050405020304" pitchFamily="18" charset="0"/>
                <a:ea typeface="Times New Roman" panose="02020603050405020304" pitchFamily="18" charset="0"/>
              </a:rPr>
              <a:t>Nội</a:t>
            </a:r>
            <a:r>
              <a:rPr lang="en-US" sz="2800" b="1" dirty="0">
                <a:solidFill>
                  <a:srgbClr val="FF0000"/>
                </a:solidFill>
                <a:effectLst/>
                <a:latin typeface="Times New Roman" panose="02020603050405020304" pitchFamily="18" charset="0"/>
                <a:ea typeface="Times New Roman" panose="02020603050405020304" pitchFamily="18" charset="0"/>
              </a:rPr>
              <a:t> dung </a:t>
            </a:r>
            <a:r>
              <a:rPr lang="en-US" sz="2800" b="1" dirty="0" err="1">
                <a:solidFill>
                  <a:srgbClr val="FF0000"/>
                </a:solidFill>
                <a:effectLst/>
                <a:latin typeface="Times New Roman" panose="02020603050405020304" pitchFamily="18" charset="0"/>
                <a:ea typeface="Times New Roman" panose="02020603050405020304" pitchFamily="18" charset="0"/>
              </a:rPr>
              <a:t>bài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học</a:t>
            </a:r>
            <a:r>
              <a:rPr lang="en-US" sz="2800" b="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ndParaRPr>
          </a:p>
        </p:txBody>
      </p:sp>
      <p:sp>
        <p:nvSpPr>
          <p:cNvPr id="8" name="TextBox 7">
            <a:extLst>
              <a:ext uri="{FF2B5EF4-FFF2-40B4-BE49-F238E27FC236}">
                <a16:creationId xmlns:a16="http://schemas.microsoft.com/office/drawing/2014/main" xmlns="" id="{8D15A38D-1FAC-188A-DAA6-C437421F7047}"/>
              </a:ext>
            </a:extLst>
          </p:cNvPr>
          <p:cNvSpPr txBox="1"/>
          <p:nvPr/>
        </p:nvSpPr>
        <p:spPr>
          <a:xfrm>
            <a:off x="2583541" y="1184026"/>
            <a:ext cx="9158515" cy="2318583"/>
          </a:xfrm>
          <a:prstGeom prst="rect">
            <a:avLst/>
          </a:prstGeom>
          <a:solidFill>
            <a:srgbClr val="FF0000"/>
          </a:solidFill>
          <a:effectLst>
            <a:outerShdw blurRad="50800" dist="38100" dir="2700000" algn="tl" rotWithShape="0">
              <a:prstClr val="black">
                <a:alpha val="40000"/>
              </a:prstClr>
            </a:outerShdw>
          </a:effectLst>
        </p:spPr>
        <p:txBody>
          <a:bodyPr wrap="square">
            <a:spAutoFit/>
          </a:bodyPr>
          <a:lstStyle/>
          <a:p>
            <a:pPr algn="just">
              <a:spcAft>
                <a:spcPts val="1000"/>
              </a:spcAft>
            </a:pPr>
            <a:r>
              <a:rPr lang="en-US" sz="3200" b="1" i="1" dirty="0" smtClean="0">
                <a:solidFill>
                  <a:srgbClr val="FFFF00"/>
                </a:solidFill>
                <a:latin typeface="Times New Roman" panose="02020603050405020304" pitchFamily="18" charset="0"/>
                <a:ea typeface="Times New Roman" panose="02020603050405020304" pitchFamily="18" charset="0"/>
              </a:rPr>
              <a:t>TIẾT 21.         </a:t>
            </a:r>
            <a:r>
              <a:rPr lang="en-US" sz="3200" b="1" dirty="0" smtClean="0">
                <a:solidFill>
                  <a:schemeClr val="bg1"/>
                </a:solidFill>
                <a:latin typeface="Times New Roman" panose="02020603050405020304" pitchFamily="18" charset="0"/>
                <a:ea typeface="Times New Roman" panose="02020603050405020304" pitchFamily="18" charset="0"/>
              </a:rPr>
              <a:t>I/ HỆ THẦN KINH</a:t>
            </a:r>
          </a:p>
          <a:p>
            <a:pPr algn="just">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1</a:t>
            </a:r>
            <a:r>
              <a:rPr lang="en-US" sz="3200" b="1" dirty="0">
                <a:solidFill>
                  <a:srgbClr val="FDFBF6"/>
                </a:solidFill>
                <a:latin typeface="Times New Roman" panose="02020603050405020304" pitchFamily="18" charset="0"/>
                <a:ea typeface="Times New Roman" panose="02020603050405020304" pitchFamily="18" charset="0"/>
              </a:rPr>
              <a: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a:solidFill>
                  <a:srgbClr val="FDFBF6"/>
                </a:solidFill>
                <a:latin typeface="Times New Roman" panose="02020603050405020304" pitchFamily="18" charset="0"/>
                <a:ea typeface="Times New Roman" panose="02020603050405020304" pitchFamily="18" charset="0"/>
              </a:rPr>
              <a:t>C</a:t>
            </a:r>
            <a:r>
              <a:rPr lang="en-US" sz="3200" b="1" dirty="0" smtClean="0">
                <a:solidFill>
                  <a:srgbClr val="FDFBF6"/>
                </a:solidFill>
                <a:latin typeface="Times New Roman" panose="02020603050405020304" pitchFamily="18" charset="0"/>
                <a:ea typeface="Times New Roman" panose="02020603050405020304" pitchFamily="18" charset="0"/>
              </a:rPr>
              <a:t>ấu tạo và </a:t>
            </a:r>
            <a:r>
              <a:rPr lang="en-US" sz="3200" b="1" dirty="0">
                <a:solidFill>
                  <a:srgbClr val="FDFBF6"/>
                </a:solidFill>
                <a:latin typeface="Times New Roman" panose="02020603050405020304" pitchFamily="18" charset="0"/>
                <a:ea typeface="Times New Roman" panose="02020603050405020304" pitchFamily="18" charset="0"/>
              </a:rPr>
              <a:t>chức năng của hệ thần </a:t>
            </a:r>
            <a:r>
              <a:rPr lang="en-US" sz="3200" b="1" dirty="0" smtClean="0">
                <a:solidFill>
                  <a:srgbClr val="FDFBF6"/>
                </a:solidFill>
                <a:latin typeface="Times New Roman" panose="02020603050405020304" pitchFamily="18" charset="0"/>
                <a:ea typeface="Times New Roman" panose="02020603050405020304" pitchFamily="18" charset="0"/>
              </a:rPr>
              <a:t>kinh</a:t>
            </a:r>
          </a:p>
          <a:p>
            <a:pPr algn="just">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2</a:t>
            </a:r>
            <a:r>
              <a:rPr lang="en-US" sz="3200" b="1" dirty="0">
                <a:solidFill>
                  <a:srgbClr val="FDFBF6"/>
                </a:solidFill>
                <a:latin typeface="Times New Roman" panose="02020603050405020304" pitchFamily="18" charset="0"/>
                <a:ea typeface="Times New Roman" panose="02020603050405020304" pitchFamily="18" charset="0"/>
              </a:rPr>
              <a:t>/ Một số bệnh về hệ thần kinh và chất gây nghiện đối với hệ thần </a:t>
            </a:r>
            <a:r>
              <a:rPr lang="en-US" sz="3200" b="1" dirty="0" smtClean="0">
                <a:solidFill>
                  <a:srgbClr val="FDFBF6"/>
                </a:solidFill>
                <a:latin typeface="Times New Roman" panose="02020603050405020304" pitchFamily="18" charset="0"/>
                <a:ea typeface="Times New Roman" panose="02020603050405020304" pitchFamily="18" charset="0"/>
              </a:rPr>
              <a:t>kinh</a:t>
            </a:r>
            <a:endParaRPr lang="en-US" sz="3200" dirty="0">
              <a:solidFill>
                <a:srgbClr val="FDFBF6"/>
              </a:solidFill>
            </a:endParaRPr>
          </a:p>
        </p:txBody>
      </p:sp>
      <p:sp>
        <p:nvSpPr>
          <p:cNvPr id="6" name="TextBox 5">
            <a:extLst>
              <a:ext uri="{FF2B5EF4-FFF2-40B4-BE49-F238E27FC236}">
                <a16:creationId xmlns:a16="http://schemas.microsoft.com/office/drawing/2014/main" xmlns="" id="{4323A71A-2F3E-4027-F421-A1AC1E5C9E5A}"/>
              </a:ext>
            </a:extLst>
          </p:cNvPr>
          <p:cNvSpPr txBox="1"/>
          <p:nvPr/>
        </p:nvSpPr>
        <p:spPr>
          <a:xfrm>
            <a:off x="2583544" y="3701900"/>
            <a:ext cx="9158515" cy="1205458"/>
          </a:xfrm>
          <a:prstGeom prst="rect">
            <a:avLst/>
          </a:prstGeom>
          <a:solidFill>
            <a:srgbClr val="FF0000"/>
          </a:solidFill>
          <a:effectLst>
            <a:outerShdw blurRad="50800" dist="38100" dir="2700000" algn="tl" rotWithShape="0">
              <a:prstClr val="black">
                <a:alpha val="40000"/>
              </a:prstClr>
            </a:outerShdw>
          </a:effectLst>
        </p:spPr>
        <p:txBody>
          <a:bodyPr wrap="square">
            <a:spAutoFit/>
          </a:bodyPr>
          <a:lstStyle/>
          <a:p>
            <a:pPr algn="just">
              <a:spcAft>
                <a:spcPts val="1000"/>
              </a:spcAft>
            </a:pPr>
            <a:r>
              <a:rPr lang="en-US" sz="3200" b="1" i="1" dirty="0" smtClean="0">
                <a:solidFill>
                  <a:srgbClr val="FFFF00"/>
                </a:solidFill>
                <a:latin typeface="Times New Roman" panose="02020603050405020304" pitchFamily="18" charset="0"/>
                <a:ea typeface="Times New Roman" panose="02020603050405020304" pitchFamily="18" charset="0"/>
              </a:rPr>
              <a:t>TIÊT 22</a:t>
            </a:r>
            <a:r>
              <a:rPr lang="en-US" sz="3200" b="1" dirty="0" smtClean="0">
                <a:solidFill>
                  <a:srgbClr val="FFFF00"/>
                </a:solidFill>
                <a:latin typeface="Times New Roman" panose="02020603050405020304" pitchFamily="18" charset="0"/>
                <a:ea typeface="Times New Roman" panose="02020603050405020304" pitchFamily="18" charset="0"/>
              </a:rPr>
              <a:t>.        </a:t>
            </a:r>
            <a:r>
              <a:rPr lang="en-US" sz="3200" b="1" dirty="0" smtClean="0">
                <a:solidFill>
                  <a:schemeClr val="bg1"/>
                </a:solidFill>
                <a:latin typeface="Times New Roman" panose="02020603050405020304" pitchFamily="18" charset="0"/>
                <a:ea typeface="Times New Roman" panose="02020603050405020304" pitchFamily="18" charset="0"/>
              </a:rPr>
              <a:t>II/ CÁC GIÁC QUAN</a:t>
            </a:r>
          </a:p>
          <a:p>
            <a:pPr algn="just">
              <a:spcAft>
                <a:spcPts val="1000"/>
              </a:spcAft>
            </a:pPr>
            <a:r>
              <a:rPr lang="en-US" sz="3200" b="1" dirty="0">
                <a:solidFill>
                  <a:srgbClr val="FDFBF6"/>
                </a:solidFill>
                <a:latin typeface="Times New Roman" panose="02020603050405020304" pitchFamily="18" charset="0"/>
                <a:ea typeface="Times New Roman" panose="02020603050405020304" pitchFamily="18" charset="0"/>
              </a:rPr>
              <a:t>1</a:t>
            </a:r>
            <a:r>
              <a:rPr lang="en-US" sz="3200" b="1" dirty="0" smtClean="0">
                <a:solidFill>
                  <a:srgbClr val="FDFBF6"/>
                </a:solidFill>
                <a:latin typeface="Times New Roman" panose="02020603050405020304" pitchFamily="18" charset="0"/>
                <a:ea typeface="Times New Roman" panose="02020603050405020304" pitchFamily="18" charset="0"/>
              </a:rPr>
              <a:t>/ Thị giác</a:t>
            </a:r>
          </a:p>
        </p:txBody>
      </p:sp>
      <p:sp>
        <p:nvSpPr>
          <p:cNvPr id="10" name="TextBox 9">
            <a:extLst>
              <a:ext uri="{FF2B5EF4-FFF2-40B4-BE49-F238E27FC236}">
                <a16:creationId xmlns:a16="http://schemas.microsoft.com/office/drawing/2014/main" xmlns="" id="{F0999FA1-B0A7-CA86-8469-84F132B23AC3}"/>
              </a:ext>
            </a:extLst>
          </p:cNvPr>
          <p:cNvSpPr txBox="1"/>
          <p:nvPr/>
        </p:nvSpPr>
        <p:spPr>
          <a:xfrm>
            <a:off x="2583545" y="5338015"/>
            <a:ext cx="9158513" cy="1205458"/>
          </a:xfrm>
          <a:prstGeom prst="rect">
            <a:avLst/>
          </a:prstGeom>
          <a:solidFill>
            <a:srgbClr val="FF0000"/>
          </a:solidFill>
          <a:effectLst>
            <a:outerShdw blurRad="50800" dist="38100" dir="2700000" algn="tl" rotWithShape="0">
              <a:prstClr val="black">
                <a:alpha val="40000"/>
              </a:prstClr>
            </a:outerShdw>
          </a:effectLst>
        </p:spPr>
        <p:txBody>
          <a:bodyPr wrap="square">
            <a:spAutoFit/>
          </a:bodyPr>
          <a:lstStyle/>
          <a:p>
            <a:pPr algn="just">
              <a:spcAft>
                <a:spcPts val="1000"/>
              </a:spcAft>
            </a:pPr>
            <a:r>
              <a:rPr lang="en-US" sz="3200" b="1" i="1" dirty="0" smtClean="0">
                <a:solidFill>
                  <a:srgbClr val="FFFF00"/>
                </a:solidFill>
                <a:latin typeface="Times New Roman" panose="02020603050405020304" pitchFamily="18" charset="0"/>
                <a:ea typeface="Times New Roman" panose="02020603050405020304" pitchFamily="18" charset="0"/>
              </a:rPr>
              <a:t>TIẾT 23. </a:t>
            </a:r>
          </a:p>
          <a:p>
            <a:pPr algn="just">
              <a:spcAft>
                <a:spcPts val="1000"/>
              </a:spcAft>
            </a:pPr>
            <a:r>
              <a:rPr lang="en-US" sz="3200" b="1" dirty="0" smtClean="0">
                <a:solidFill>
                  <a:srgbClr val="FDFAF6"/>
                </a:solidFill>
                <a:latin typeface="Times New Roman" panose="02020603050405020304" pitchFamily="18" charset="0"/>
                <a:ea typeface="Times New Roman" panose="02020603050405020304" pitchFamily="18" charset="0"/>
              </a:rPr>
              <a:t>2/ Thính giác</a:t>
            </a:r>
          </a:p>
        </p:txBody>
      </p:sp>
    </p:spTree>
    <p:extLst>
      <p:ext uri="{BB962C8B-B14F-4D97-AF65-F5344CB8AC3E}">
        <p14:creationId xmlns:p14="http://schemas.microsoft.com/office/powerpoint/2010/main" val="417634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1000"/>
                                        <p:tgtEl>
                                          <p:spTgt spid="8">
                                            <p:txEl>
                                              <p:pRg st="2" end="2"/>
                                            </p:txEl>
                                          </p:spTgt>
                                        </p:tgtEl>
                                      </p:cBhvr>
                                    </p:animEffect>
                                    <p:anim calcmode="lin" valueType="num">
                                      <p:cBhvr>
                                        <p:cTn id="2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000"/>
                                        <p:tgtEl>
                                          <p:spTgt spid="6">
                                            <p:txEl>
                                              <p:pRg st="0" end="0"/>
                                            </p:txEl>
                                          </p:spTgt>
                                        </p:tgtEl>
                                      </p:cBhvr>
                                    </p:animEffect>
                                    <p:anim calcmode="lin" valueType="num">
                                      <p:cBhvr>
                                        <p:cTn id="3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1000"/>
                                        <p:tgtEl>
                                          <p:spTgt spid="6">
                                            <p:txEl>
                                              <p:pRg st="1" end="1"/>
                                            </p:txEl>
                                          </p:spTgt>
                                        </p:tgtEl>
                                      </p:cBhvr>
                                    </p:animEffect>
                                    <p:anim calcmode="lin" valueType="num">
                                      <p:cBhvr>
                                        <p:cTn id="3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1000"/>
                                        <p:tgtEl>
                                          <p:spTgt spid="10">
                                            <p:txEl>
                                              <p:pRg st="0" end="0"/>
                                            </p:txEl>
                                          </p:spTgt>
                                        </p:tgtEl>
                                      </p:cBhvr>
                                    </p:animEffect>
                                    <p:anim calcmode="lin" valueType="num">
                                      <p:cBhvr>
                                        <p:cTn id="4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fade">
                                      <p:cBhvr>
                                        <p:cTn id="48" dur="1000"/>
                                        <p:tgtEl>
                                          <p:spTgt spid="10">
                                            <p:txEl>
                                              <p:pRg st="1" end="1"/>
                                            </p:txEl>
                                          </p:spTgt>
                                        </p:tgtEl>
                                      </p:cBhvr>
                                    </p:animEffect>
                                    <p:anim calcmode="lin" valueType="num">
                                      <p:cBhvr>
                                        <p:cTn id="4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001" y="1999036"/>
            <a:ext cx="7533583" cy="1569660"/>
          </a:xfrm>
          <a:prstGeom prst="rect">
            <a:avLst/>
          </a:prstGeom>
        </p:spPr>
        <p:txBody>
          <a:bodyPr wrap="square">
            <a:spAutoFit/>
          </a:bodyPr>
          <a:lstStyle/>
          <a:p>
            <a:pPr algn="just" defTabSz="914400">
              <a:spcBef>
                <a:spcPts val="360"/>
              </a:spcBef>
            </a:pPr>
            <a:r>
              <a:rPr lang="en-US" sz="3200" i="1" dirty="0">
                <a:solidFill>
                  <a:srgbClr val="0070C0"/>
                </a:solidFill>
                <a:latin typeface="Times New Roman" panose="02020603050405020304" pitchFamily="18" charset="0"/>
                <a:cs typeface="Times New Roman" panose="02020603050405020304" pitchFamily="18" charset="0"/>
              </a:rPr>
              <a:t>Đọc thông </a:t>
            </a:r>
            <a:r>
              <a:rPr lang="en-US" sz="3200" i="1" dirty="0" smtClean="0">
                <a:solidFill>
                  <a:srgbClr val="0070C0"/>
                </a:solidFill>
                <a:latin typeface="Times New Roman" panose="02020603050405020304" pitchFamily="18" charset="0"/>
                <a:cs typeface="Times New Roman" panose="02020603050405020304" pitchFamily="18" charset="0"/>
              </a:rPr>
              <a:t>tin SGK/152, </a:t>
            </a:r>
            <a:r>
              <a:rPr lang="en-US" sz="3200" i="1" dirty="0">
                <a:solidFill>
                  <a:srgbClr val="0070C0"/>
                </a:solidFill>
                <a:latin typeface="Times New Roman" panose="02020603050405020304" pitchFamily="18" charset="0"/>
                <a:cs typeface="Times New Roman" panose="02020603050405020304" pitchFamily="18" charset="0"/>
              </a:rPr>
              <a:t>kết hợp quan sát </a:t>
            </a:r>
            <a:r>
              <a:rPr lang="en-US" sz="3200" i="1" dirty="0" smtClean="0">
                <a:solidFill>
                  <a:srgbClr val="0070C0"/>
                </a:solidFill>
                <a:latin typeface="Times New Roman" panose="02020603050405020304" pitchFamily="18" charset="0"/>
                <a:cs typeface="Times New Roman" panose="02020603050405020304" pitchFamily="18" charset="0"/>
              </a:rPr>
              <a:t>Hình 37.1, </a:t>
            </a:r>
            <a:r>
              <a:rPr lang="en-US" sz="3200" i="1" dirty="0">
                <a:solidFill>
                  <a:srgbClr val="0070C0"/>
                </a:solidFill>
                <a:latin typeface="Times New Roman" panose="02020603050405020304" pitchFamily="18" charset="0"/>
                <a:cs typeface="Times New Roman" panose="02020603050405020304" pitchFamily="18" charset="0"/>
              </a:rPr>
              <a:t>trình bày cấu tạo và chức năng của hệ thần </a:t>
            </a:r>
            <a:r>
              <a:rPr lang="en-US" sz="3200" i="1" dirty="0" smtClean="0">
                <a:solidFill>
                  <a:srgbClr val="0070C0"/>
                </a:solidFill>
                <a:latin typeface="Times New Roman" panose="02020603050405020304" pitchFamily="18" charset="0"/>
                <a:cs typeface="Times New Roman" panose="02020603050405020304" pitchFamily="18" charset="0"/>
              </a:rPr>
              <a:t>kinh.</a:t>
            </a:r>
            <a:endParaRPr lang="en-US" sz="3200" i="1" dirty="0">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39467" y="187231"/>
            <a:ext cx="11769969" cy="1826141"/>
          </a:xfrm>
          <a:prstGeom prst="rect">
            <a:avLst/>
          </a:prstGeom>
        </p:spPr>
        <p:txBody>
          <a:bodyPr wrap="square">
            <a:spAutoFit/>
          </a:bodyPr>
          <a:lstStyle/>
          <a:p>
            <a:pPr algn="ctr">
              <a:spcAft>
                <a:spcPts val="1000"/>
              </a:spcAft>
            </a:pPr>
            <a:r>
              <a:rPr lang="en-US" sz="3200" b="1" i="1" dirty="0">
                <a:solidFill>
                  <a:prstClr val="black"/>
                </a:solidFill>
                <a:latin typeface="Times New Roman" panose="02020603050405020304" pitchFamily="18" charset="0"/>
                <a:ea typeface="Times New Roman" panose="02020603050405020304" pitchFamily="18" charset="0"/>
              </a:rPr>
              <a:t>TIẾT </a:t>
            </a:r>
            <a:r>
              <a:rPr lang="en-US" sz="3200" b="1" i="1" dirty="0" smtClean="0">
                <a:solidFill>
                  <a:prstClr val="black"/>
                </a:solidFill>
                <a:latin typeface="Times New Roman" panose="02020603050405020304" pitchFamily="18" charset="0"/>
                <a:ea typeface="Times New Roman" panose="02020603050405020304" pitchFamily="18" charset="0"/>
              </a:rPr>
              <a:t>21        </a:t>
            </a:r>
          </a:p>
          <a:p>
            <a:pPr algn="just">
              <a:spcAft>
                <a:spcPts val="1000"/>
              </a:spcAft>
            </a:pPr>
            <a:r>
              <a:rPr lang="en-US" sz="3200" b="1" dirty="0" smtClean="0">
                <a:solidFill>
                  <a:srgbClr val="FF0000"/>
                </a:solidFill>
                <a:latin typeface="Times New Roman" panose="02020603050405020304" pitchFamily="18" charset="0"/>
                <a:ea typeface="Times New Roman" panose="02020603050405020304" pitchFamily="18" charset="0"/>
              </a:rPr>
              <a:t>I</a:t>
            </a:r>
            <a:r>
              <a:rPr lang="en-US" sz="3200" b="1" dirty="0">
                <a:solidFill>
                  <a:srgbClr val="FF0000"/>
                </a:solidFill>
                <a:latin typeface="Times New Roman" panose="02020603050405020304" pitchFamily="18" charset="0"/>
                <a:ea typeface="Times New Roman" panose="02020603050405020304" pitchFamily="18" charset="0"/>
              </a:rPr>
              <a:t>/ HỆ THẦN </a:t>
            </a:r>
            <a:r>
              <a:rPr lang="en-US" sz="3200" b="1" dirty="0" smtClean="0">
                <a:solidFill>
                  <a:srgbClr val="FF0000"/>
                </a:solidFill>
                <a:latin typeface="Times New Roman" panose="02020603050405020304" pitchFamily="18" charset="0"/>
                <a:ea typeface="Times New Roman" panose="02020603050405020304" pitchFamily="18" charset="0"/>
              </a:rPr>
              <a:t>KINH</a:t>
            </a:r>
          </a:p>
          <a:p>
            <a:pPr algn="just">
              <a:spcAft>
                <a:spcPts val="1000"/>
              </a:spcAft>
            </a:pPr>
            <a:r>
              <a:rPr lang="en-US" sz="3200" b="1" dirty="0" smtClean="0">
                <a:solidFill>
                  <a:srgbClr val="FF0000"/>
                </a:solidFill>
                <a:latin typeface="Times New Roman" panose="02020603050405020304" pitchFamily="18" charset="0"/>
                <a:ea typeface="Times New Roman" panose="02020603050405020304" pitchFamily="18" charset="0"/>
              </a:rPr>
              <a:t>1</a:t>
            </a:r>
            <a:r>
              <a:rPr lang="en-US" sz="3200" b="1" dirty="0">
                <a:solidFill>
                  <a:srgbClr val="FF0000"/>
                </a:solidFill>
                <a:latin typeface="Times New Roman" panose="02020603050405020304" pitchFamily="18" charset="0"/>
                <a:ea typeface="Times New Roman" panose="02020603050405020304" pitchFamily="18" charset="0"/>
              </a:rPr>
              <a:t>/ Cấu tạo và chức năng của hệ thần </a:t>
            </a:r>
            <a:r>
              <a:rPr lang="en-US" sz="3200" b="1" dirty="0" smtClean="0">
                <a:solidFill>
                  <a:srgbClr val="FF0000"/>
                </a:solidFill>
                <a:latin typeface="Times New Roman" panose="02020603050405020304" pitchFamily="18" charset="0"/>
                <a:ea typeface="Times New Roman" panose="02020603050405020304" pitchFamily="18" charset="0"/>
              </a:rPr>
              <a:t>kinh</a:t>
            </a:r>
            <a:endParaRPr lang="en-US" sz="3200" b="1" dirty="0">
              <a:solidFill>
                <a:srgbClr val="FF0000"/>
              </a:solidFill>
              <a:latin typeface="Times New Roman" panose="02020603050405020304" pitchFamily="18" charset="0"/>
              <a:ea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354" y="860056"/>
            <a:ext cx="3974122" cy="560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936236315"/>
              </p:ext>
            </p:extLst>
          </p:nvPr>
        </p:nvGraphicFramePr>
        <p:xfrm>
          <a:off x="672122" y="3568696"/>
          <a:ext cx="7229232" cy="3232340"/>
        </p:xfrm>
        <a:graphic>
          <a:graphicData uri="http://schemas.openxmlformats.org/drawingml/2006/table">
            <a:tbl>
              <a:tblPr firstRow="1" bandRow="1">
                <a:tableStyleId>{5C22544A-7EE6-4342-B048-85BDC9FD1C3A}</a:tableStyleId>
              </a:tblPr>
              <a:tblGrid>
                <a:gridCol w="4544649"/>
                <a:gridCol w="2684583"/>
              </a:tblGrid>
              <a:tr h="504380">
                <a:tc>
                  <a:txBody>
                    <a:bodyPr/>
                    <a:lstStyle/>
                    <a:p>
                      <a:pPr algn="ctr"/>
                      <a:r>
                        <a:rPr lang="en-US" b="1" dirty="0" smtClean="0">
                          <a:solidFill>
                            <a:srgbClr val="FF0000"/>
                          </a:solidFill>
                          <a:latin typeface="Arial" pitchFamily="34" charset="0"/>
                          <a:cs typeface="Arial" pitchFamily="34" charset="0"/>
                        </a:rPr>
                        <a:t>CẤU</a:t>
                      </a:r>
                      <a:r>
                        <a:rPr lang="en-US" b="1" baseline="0" dirty="0" smtClean="0">
                          <a:solidFill>
                            <a:srgbClr val="FF0000"/>
                          </a:solidFill>
                          <a:latin typeface="Arial" pitchFamily="34" charset="0"/>
                          <a:cs typeface="Arial" pitchFamily="34" charset="0"/>
                        </a:rPr>
                        <a:t> TẠO</a:t>
                      </a:r>
                      <a:endParaRPr lang="en-US" b="1" dirty="0">
                        <a:solidFill>
                          <a:srgbClr val="FF0000"/>
                        </a:solidFill>
                        <a:latin typeface="Arial" pitchFamily="34" charset="0"/>
                        <a:cs typeface="Arial" pitchFamily="34" charset="0"/>
                      </a:endParaRPr>
                    </a:p>
                  </a:txBody>
                  <a:tcPr/>
                </a:tc>
                <a:tc>
                  <a:txBody>
                    <a:bodyPr/>
                    <a:lstStyle/>
                    <a:p>
                      <a:pPr algn="ctr"/>
                      <a:r>
                        <a:rPr lang="en-US" b="1" dirty="0" smtClean="0">
                          <a:solidFill>
                            <a:srgbClr val="FF0000"/>
                          </a:solidFill>
                          <a:latin typeface="Arial" pitchFamily="34" charset="0"/>
                          <a:cs typeface="Arial" pitchFamily="34" charset="0"/>
                        </a:rPr>
                        <a:t>CHỨC</a:t>
                      </a:r>
                      <a:r>
                        <a:rPr lang="en-US" b="1" baseline="0" dirty="0" smtClean="0">
                          <a:solidFill>
                            <a:srgbClr val="FF0000"/>
                          </a:solidFill>
                          <a:latin typeface="Arial" pitchFamily="34" charset="0"/>
                          <a:cs typeface="Arial" pitchFamily="34" charset="0"/>
                        </a:rPr>
                        <a:t> NĂNG</a:t>
                      </a:r>
                      <a:endParaRPr lang="en-US" b="1" dirty="0">
                        <a:solidFill>
                          <a:srgbClr val="FF0000"/>
                        </a:solidFill>
                        <a:latin typeface="Arial" pitchFamily="34" charset="0"/>
                        <a:cs typeface="Arial" pitchFamily="34" charset="0"/>
                      </a:endParaRPr>
                    </a:p>
                  </a:txBody>
                  <a:tcPr/>
                </a:tc>
              </a:tr>
              <a:tr h="0">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Não nằm trong hộp sọ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Tủy sống nằm trong cột sống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Dây thần kinh phân bố khắp cơ thể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Hạch thần kinh nằm rải rác và nối với các dây thần kinh.</a:t>
                      </a:r>
                      <a:endParaRPr kumimoji="0" lang="en-US" sz="2800" b="0" i="0" u="none" strike="noStrike" kern="1200" cap="none" spc="0" normalizeH="0" baseline="0" noProof="0" dirty="0" smtClean="0">
                        <a:ln>
                          <a:noFill/>
                        </a:ln>
                        <a:solidFill>
                          <a:srgbClr val="0070C0"/>
                        </a:solidFill>
                        <a:effectLst/>
                        <a:uLnTx/>
                        <a:uFillTx/>
                        <a:latin typeface="Times New Roman" panose="02020603050405020304" pitchFamily="18" charset="0"/>
                        <a:ea typeface="Segoe UI" panose="020B0502040204020203" pitchFamily="34" charset="0"/>
                        <a:cs typeface="Times New Roman" panose="02020603050405020304" pitchFamily="18" charset="0"/>
                      </a:endParaRPr>
                    </a:p>
                  </a:txBody>
                  <a:tcPr/>
                </a:tc>
                <a:tc>
                  <a:txBody>
                    <a:bodyPr/>
                    <a:lstStyle/>
                    <a:p>
                      <a:r>
                        <a:rPr kumimoji="0" lang="nl-NL" sz="28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Điều khiển, điều hòa, phối hợp hoạt động các cơ quan, hệ cơ quan trong cơ thể. </a:t>
                      </a:r>
                      <a:endParaRPr lang="en-US" dirty="0">
                        <a:solidFill>
                          <a:srgbClr val="0070C0"/>
                        </a:solidFill>
                      </a:endParaRPr>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259588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fade">
                                      <p:cBhvr>
                                        <p:cTn id="35" dur="1000"/>
                                        <p:tgtEl>
                                          <p:spTgt spid="2">
                                            <p:txEl>
                                              <p:pRg st="0" end="0"/>
                                            </p:txEl>
                                          </p:spTgt>
                                        </p:tgtEl>
                                      </p:cBhvr>
                                    </p:animEffect>
                                    <p:anim calcmode="lin" valueType="num">
                                      <p:cBhvr>
                                        <p:cTn id="3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47" y="1256316"/>
            <a:ext cx="7676437" cy="1791260"/>
          </a:xfrm>
          <a:prstGeom prst="rect">
            <a:avLst/>
          </a:prstGeom>
        </p:spPr>
        <p:txBody>
          <a:bodyPr wrap="square">
            <a:spAutoFit/>
          </a:bodyPr>
          <a:lstStyle/>
          <a:p>
            <a:pPr marL="114300" algn="just">
              <a:lnSpc>
                <a:spcPct val="115000"/>
              </a:lnSpc>
            </a:pPr>
            <a:r>
              <a:rPr lang="nl-NL" sz="3200" b="1" dirty="0" smtClean="0">
                <a:solidFill>
                  <a:srgbClr val="FF0000"/>
                </a:solidFill>
                <a:latin typeface="Times New Roman" panose="02020603050405020304" pitchFamily="18" charset="0"/>
                <a:ea typeface="Times New Roman" panose="02020603050405020304" pitchFamily="18" charset="0"/>
              </a:rPr>
              <a:t>*</a:t>
            </a:r>
            <a:r>
              <a:rPr lang="nl-NL" sz="3200" b="1" dirty="0">
                <a:solidFill>
                  <a:srgbClr val="FF0000"/>
                </a:solidFill>
                <a:latin typeface="Times New Roman" panose="02020603050405020304" pitchFamily="18" charset="0"/>
                <a:ea typeface="Times New Roman" panose="02020603050405020304" pitchFamily="18" charset="0"/>
              </a:rPr>
              <a:t>Cấu tạo: </a:t>
            </a:r>
            <a:r>
              <a:rPr lang="nl-NL" sz="3200" dirty="0" smtClean="0">
                <a:latin typeface="Times New Roman" panose="02020603050405020304" pitchFamily="18" charset="0"/>
                <a:ea typeface="Times New Roman" panose="02020603050405020304" pitchFamily="18" charset="0"/>
              </a:rPr>
              <a:t>có dạng </a:t>
            </a:r>
            <a:r>
              <a:rPr lang="nl-NL" sz="3200" dirty="0" smtClean="0">
                <a:solidFill>
                  <a:srgbClr val="000000"/>
                </a:solidFill>
                <a:latin typeface="Times New Roman" panose="02020603050405020304" pitchFamily="18" charset="0"/>
                <a:ea typeface="Times New Roman" panose="02020603050405020304" pitchFamily="18" charset="0"/>
              </a:rPr>
              <a:t>hình </a:t>
            </a:r>
            <a:r>
              <a:rPr lang="nl-NL" sz="3200" dirty="0">
                <a:solidFill>
                  <a:srgbClr val="000000"/>
                </a:solidFill>
                <a:latin typeface="Times New Roman" panose="02020603050405020304" pitchFamily="18" charset="0"/>
                <a:ea typeface="Times New Roman" panose="02020603050405020304" pitchFamily="18" charset="0"/>
              </a:rPr>
              <a:t>ống, gồm 2 phần: </a:t>
            </a:r>
          </a:p>
          <a:p>
            <a:pPr marL="114300" algn="just">
              <a:lnSpc>
                <a:spcPct val="115000"/>
              </a:lnSpc>
            </a:pPr>
            <a:r>
              <a:rPr lang="nl-NL" sz="3200" dirty="0" smtClean="0">
                <a:solidFill>
                  <a:srgbClr val="FF0000"/>
                </a:solidFill>
                <a:latin typeface="Times New Roman" panose="02020603050405020304" pitchFamily="18" charset="0"/>
                <a:ea typeface="Times New Roman" panose="02020603050405020304" pitchFamily="18" charset="0"/>
              </a:rPr>
              <a:t>- </a:t>
            </a:r>
            <a:r>
              <a:rPr lang="nl-NL" sz="3200" b="1" dirty="0" smtClean="0">
                <a:solidFill>
                  <a:srgbClr val="000000"/>
                </a:solidFill>
                <a:latin typeface="Times New Roman" panose="02020603050405020304" pitchFamily="18" charset="0"/>
                <a:ea typeface="Times New Roman" panose="02020603050405020304" pitchFamily="18" charset="0"/>
              </a:rPr>
              <a:t>bộ </a:t>
            </a:r>
            <a:r>
              <a:rPr lang="nl-NL" sz="3200" b="1" dirty="0">
                <a:solidFill>
                  <a:srgbClr val="000000"/>
                </a:solidFill>
                <a:latin typeface="Times New Roman" panose="02020603050405020304" pitchFamily="18" charset="0"/>
                <a:ea typeface="Times New Roman" panose="02020603050405020304" pitchFamily="18" charset="0"/>
              </a:rPr>
              <a:t>phận trung </a:t>
            </a:r>
            <a:r>
              <a:rPr lang="nl-NL" sz="3200" b="1" dirty="0" smtClean="0">
                <a:solidFill>
                  <a:srgbClr val="000000"/>
                </a:solidFill>
                <a:latin typeface="Times New Roman" panose="02020603050405020304" pitchFamily="18" charset="0"/>
                <a:ea typeface="Times New Roman" panose="02020603050405020304" pitchFamily="18" charset="0"/>
              </a:rPr>
              <a:t>ương: </a:t>
            </a:r>
            <a:r>
              <a:rPr lang="nl-NL" sz="3200" dirty="0" smtClean="0">
                <a:solidFill>
                  <a:srgbClr val="000000"/>
                </a:solidFill>
                <a:latin typeface="Times New Roman" panose="02020603050405020304" pitchFamily="18" charset="0"/>
                <a:ea typeface="Times New Roman" panose="02020603050405020304" pitchFamily="18" charset="0"/>
              </a:rPr>
              <a:t>có</a:t>
            </a:r>
            <a:r>
              <a:rPr lang="nl-NL" sz="3200" b="1" dirty="0" smtClean="0">
                <a:solidFill>
                  <a:srgbClr val="000000"/>
                </a:solidFill>
                <a:latin typeface="Times New Roman" panose="02020603050405020304" pitchFamily="18" charset="0"/>
                <a:ea typeface="Times New Roman" panose="02020603050405020304" pitchFamily="18" charset="0"/>
              </a:rPr>
              <a:t> </a:t>
            </a:r>
            <a:r>
              <a:rPr lang="nl-NL" sz="3200" dirty="0" smtClean="0">
                <a:solidFill>
                  <a:srgbClr val="FF0000"/>
                </a:solidFill>
                <a:latin typeface="Times New Roman" panose="02020603050405020304" pitchFamily="18" charset="0"/>
                <a:ea typeface="Times New Roman" panose="02020603050405020304" pitchFamily="18" charset="0"/>
              </a:rPr>
              <a:t>não</a:t>
            </a:r>
            <a:r>
              <a:rPr lang="nl-NL" sz="3200" dirty="0">
                <a:solidFill>
                  <a:srgbClr val="FF0000"/>
                </a:solidFill>
                <a:latin typeface="Times New Roman" panose="02020603050405020304" pitchFamily="18" charset="0"/>
                <a:ea typeface="Times New Roman" panose="02020603050405020304" pitchFamily="18" charset="0"/>
              </a:rPr>
              <a:t>, tủy </a:t>
            </a:r>
            <a:r>
              <a:rPr lang="nl-NL" sz="3200" dirty="0" smtClean="0">
                <a:solidFill>
                  <a:srgbClr val="FF0000"/>
                </a:solidFill>
                <a:latin typeface="Times New Roman" panose="02020603050405020304" pitchFamily="18" charset="0"/>
                <a:ea typeface="Times New Roman" panose="02020603050405020304" pitchFamily="18" charset="0"/>
              </a:rPr>
              <a:t>sống                          - </a:t>
            </a:r>
            <a:r>
              <a:rPr lang="nl-NL" sz="3200" b="1" dirty="0">
                <a:solidFill>
                  <a:srgbClr val="000000"/>
                </a:solidFill>
                <a:latin typeface="Times New Roman" panose="02020603050405020304" pitchFamily="18" charset="0"/>
                <a:ea typeface="Times New Roman" panose="02020603050405020304" pitchFamily="18" charset="0"/>
              </a:rPr>
              <a:t>bộ phận ngoại </a:t>
            </a:r>
            <a:r>
              <a:rPr lang="nl-NL" sz="3200" b="1" dirty="0" smtClean="0">
                <a:solidFill>
                  <a:srgbClr val="000000"/>
                </a:solidFill>
                <a:latin typeface="Times New Roman" panose="02020603050405020304" pitchFamily="18" charset="0"/>
                <a:ea typeface="Times New Roman" panose="02020603050405020304" pitchFamily="18" charset="0"/>
              </a:rPr>
              <a:t>biên: </a:t>
            </a:r>
            <a:r>
              <a:rPr lang="nl-NL" sz="3200" dirty="0" smtClean="0">
                <a:solidFill>
                  <a:srgbClr val="000000"/>
                </a:solidFill>
                <a:latin typeface="Times New Roman" panose="02020603050405020304" pitchFamily="18" charset="0"/>
                <a:ea typeface="Times New Roman" panose="02020603050405020304" pitchFamily="18" charset="0"/>
              </a:rPr>
              <a:t>có</a:t>
            </a:r>
            <a:r>
              <a:rPr lang="nl-NL" sz="3200" b="1" dirty="0" smtClean="0">
                <a:solidFill>
                  <a:srgbClr val="000000"/>
                </a:solidFill>
                <a:latin typeface="Times New Roman" panose="02020603050405020304" pitchFamily="18" charset="0"/>
                <a:ea typeface="Times New Roman" panose="02020603050405020304" pitchFamily="18" charset="0"/>
              </a:rPr>
              <a:t> </a:t>
            </a:r>
            <a:r>
              <a:rPr lang="nl-NL" sz="3200" dirty="0" smtClean="0">
                <a:solidFill>
                  <a:srgbClr val="FF0000"/>
                </a:solidFill>
                <a:latin typeface="Times New Roman" panose="02020603050405020304" pitchFamily="18" charset="0"/>
                <a:ea typeface="Times New Roman" panose="02020603050405020304" pitchFamily="18" charset="0"/>
              </a:rPr>
              <a:t>dây </a:t>
            </a:r>
            <a:r>
              <a:rPr lang="nl-NL" sz="3200" dirty="0">
                <a:solidFill>
                  <a:srgbClr val="FF0000"/>
                </a:solidFill>
                <a:latin typeface="Times New Roman" panose="02020603050405020304" pitchFamily="18" charset="0"/>
                <a:ea typeface="Times New Roman" panose="02020603050405020304" pitchFamily="18" charset="0"/>
              </a:rPr>
              <a:t>TK, hạch </a:t>
            </a:r>
            <a:r>
              <a:rPr lang="nl-NL" sz="3200" dirty="0" smtClean="0">
                <a:solidFill>
                  <a:srgbClr val="FF0000"/>
                </a:solidFill>
                <a:latin typeface="Times New Roman" panose="02020603050405020304" pitchFamily="18" charset="0"/>
                <a:ea typeface="Times New Roman" panose="02020603050405020304" pitchFamily="18" charset="0"/>
              </a:rPr>
              <a:t>TK</a:t>
            </a:r>
            <a:endParaRPr lang="en-US" sz="3200" dirty="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422032" y="655126"/>
            <a:ext cx="7479322" cy="658642"/>
          </a:xfrm>
          <a:prstGeom prst="rect">
            <a:avLst/>
          </a:prstGeom>
        </p:spPr>
        <p:txBody>
          <a:bodyPr wrap="square">
            <a:spAutoFit/>
          </a:bodyPr>
          <a:lstStyle/>
          <a:p>
            <a:pPr marL="114300" lvl="0" algn="just">
              <a:lnSpc>
                <a:spcPct val="115000"/>
              </a:lnSpc>
            </a:pPr>
            <a:r>
              <a:rPr lang="en-US" sz="3200" b="1" dirty="0">
                <a:solidFill>
                  <a:srgbClr val="FF0000"/>
                </a:solidFill>
                <a:latin typeface="Sabon Next LT"/>
              </a:rPr>
              <a:t> </a:t>
            </a:r>
            <a:r>
              <a:rPr lang="en-US" sz="3200" b="1" dirty="0" smtClean="0">
                <a:solidFill>
                  <a:srgbClr val="FF0000"/>
                </a:solidFill>
                <a:latin typeface="Sabon Next LT"/>
              </a:rPr>
              <a:t> </a:t>
            </a:r>
            <a:r>
              <a:rPr lang="nl-NL" sz="3200" b="1" dirty="0" smtClean="0">
                <a:solidFill>
                  <a:srgbClr val="FF0000"/>
                </a:solidFill>
                <a:latin typeface="Arial" pitchFamily="34" charset="0"/>
                <a:ea typeface="Times New Roman" panose="02020603050405020304" pitchFamily="18" charset="0"/>
                <a:cs typeface="Arial" pitchFamily="34" charset="0"/>
              </a:rPr>
              <a:t>Hệ </a:t>
            </a:r>
            <a:r>
              <a:rPr lang="nl-NL" sz="3200" b="1" dirty="0">
                <a:solidFill>
                  <a:srgbClr val="FF0000"/>
                </a:solidFill>
                <a:latin typeface="Arial" pitchFamily="34" charset="0"/>
                <a:ea typeface="Times New Roman" panose="02020603050405020304" pitchFamily="18" charset="0"/>
                <a:cs typeface="Arial" pitchFamily="34" charset="0"/>
              </a:rPr>
              <a:t>thần kinh ở </a:t>
            </a:r>
            <a:r>
              <a:rPr lang="nl-NL" sz="3200" b="1" dirty="0" smtClean="0">
                <a:solidFill>
                  <a:srgbClr val="FF0000"/>
                </a:solidFill>
                <a:latin typeface="Arial" pitchFamily="34" charset="0"/>
                <a:ea typeface="Times New Roman" panose="02020603050405020304" pitchFamily="18" charset="0"/>
                <a:cs typeface="Arial" pitchFamily="34" charset="0"/>
              </a:rPr>
              <a:t>người</a:t>
            </a:r>
            <a:endParaRPr lang="en-US" sz="3200" b="1" dirty="0">
              <a:solidFill>
                <a:srgbClr val="FF0000"/>
              </a:solidFill>
              <a:latin typeface="Arial" pitchFamily="34" charset="0"/>
              <a:ea typeface="Times New Roman" panose="02020603050405020304" pitchFamily="18"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0984" y="461471"/>
            <a:ext cx="3704491" cy="560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7877" y="3141784"/>
            <a:ext cx="7303478" cy="2196499"/>
          </a:xfrm>
          <a:prstGeom prst="rect">
            <a:avLst/>
          </a:prstGeom>
          <a:noFill/>
        </p:spPr>
        <p:txBody>
          <a:bodyPr wrap="square" rtlCol="0">
            <a:spAutoFit/>
          </a:bodyPr>
          <a:lstStyle/>
          <a:p>
            <a:pPr marL="114300" lvl="0" algn="just">
              <a:lnSpc>
                <a:spcPct val="115000"/>
              </a:lnSpc>
              <a:spcAft>
                <a:spcPts val="1000"/>
              </a:spcAft>
            </a:pPr>
            <a:r>
              <a:rPr lang="nl-NL" sz="3200" b="1" dirty="0" smtClean="0">
                <a:solidFill>
                  <a:srgbClr val="FF0000"/>
                </a:solidFill>
                <a:latin typeface="Times New Roman" panose="02020603050405020304" pitchFamily="18" charset="0"/>
                <a:ea typeface="Times New Roman" panose="02020603050405020304" pitchFamily="18" charset="0"/>
              </a:rPr>
              <a:t>* </a:t>
            </a:r>
            <a:r>
              <a:rPr lang="nl-NL" sz="3200" b="1" dirty="0">
                <a:solidFill>
                  <a:srgbClr val="FF0000"/>
                </a:solidFill>
                <a:latin typeface="Times New Roman" panose="02020603050405020304" pitchFamily="18" charset="0"/>
                <a:ea typeface="Times New Roman" panose="02020603050405020304" pitchFamily="18" charset="0"/>
              </a:rPr>
              <a:t>Chức năng: </a:t>
            </a:r>
            <a:r>
              <a:rPr lang="nl-NL" sz="3200" dirty="0">
                <a:solidFill>
                  <a:srgbClr val="000000"/>
                </a:solidFill>
                <a:latin typeface="Times New Roman" panose="02020603050405020304" pitchFamily="18" charset="0"/>
                <a:ea typeface="Times New Roman" panose="02020603050405020304" pitchFamily="18" charset="0"/>
              </a:rPr>
              <a:t>điều khiển, điều hòa, phối hợp hoạt động các cơ quan, hệ cơ quan trong cơ </a:t>
            </a:r>
            <a:r>
              <a:rPr lang="nl-NL" sz="3200" dirty="0" smtClean="0">
                <a:solidFill>
                  <a:srgbClr val="000000"/>
                </a:solidFill>
                <a:latin typeface="Times New Roman" panose="02020603050405020304" pitchFamily="18" charset="0"/>
                <a:ea typeface="Times New Roman" panose="02020603050405020304" pitchFamily="18" charset="0"/>
              </a:rPr>
              <a:t>thể thành một thể thống nhất .</a:t>
            </a:r>
            <a:endParaRPr lang="en-US" sz="3200" dirty="0">
              <a:solidFill>
                <a:srgbClr val="000000"/>
              </a:solidFill>
              <a:latin typeface="Times New Roman" panose="02020603050405020304" pitchFamily="18" charset="0"/>
              <a:ea typeface="Times New Roman" panose="02020603050405020304" pitchFamily="18" charset="0"/>
            </a:endParaRPr>
          </a:p>
          <a:p>
            <a:r>
              <a:rPr lang="en-US" dirty="0" smtClean="0"/>
              <a:t>: </a:t>
            </a:r>
            <a:endParaRPr lang="en-US" dirty="0"/>
          </a:p>
        </p:txBody>
      </p:sp>
    </p:spTree>
    <p:extLst>
      <p:ext uri="{BB962C8B-B14F-4D97-AF65-F5344CB8AC3E}">
        <p14:creationId xmlns:p14="http://schemas.microsoft.com/office/powerpoint/2010/main" val="102211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1000"/>
                                        <p:tgtEl>
                                          <p:spTgt spid="5">
                                            <p:txEl>
                                              <p:pRg st="0" end="0"/>
                                            </p:txEl>
                                          </p:spTgt>
                                        </p:tgtEl>
                                      </p:cBhvr>
                                    </p:animEffect>
                                    <p:anim calcmode="lin" valueType="num">
                                      <p:cBhvr>
                                        <p:cTn id="3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eometric-Color-Block_Win32_jx_v9.potx" id="{B1D493D9-AF74-4AD6-8F0C-5B1308D7041B}" vid="{1AA99070-5A1F-42D2-9F5B-E7354C964689}"/>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eometric-Color-Block_Win32_jx_v9.potx" id="{B1D493D9-AF74-4AD6-8F0C-5B1308D7041B}" vid="{1AA99070-5A1F-42D2-9F5B-E7354C964689}"/>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{DA22E402-DFEE-497A-8B39-8C9891E5ACB7}tf78438558_win32</Template>
  <TotalTime>1664</TotalTime>
  <Words>1121</Words>
  <Application>Microsoft Office PowerPoint</Application>
  <PresentationFormat>Custom</PresentationFormat>
  <Paragraphs>134</Paragraphs>
  <Slides>25</Slides>
  <Notes>1</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Office Theme</vt:lpstr>
      <vt:lpstr>1_Office Theme</vt:lpstr>
      <vt:lpstr>2_Office Theme</vt:lpstr>
      <vt:lpstr>3_Office Theme</vt:lpstr>
      <vt:lpstr>4_Office Theme</vt:lpstr>
      <vt:lpstr>CHÀO CÁC EM  ĐẾN VỚI TIẾT HỌC HÔM NAY !</vt:lpstr>
      <vt:lpstr>Bài 37  (3 Tiết)  HỆ THẦN KINH   VÀ CÁC GIÁC QUAN Ở NGƯỜI</vt:lpstr>
      <vt:lpstr>Khởi  động  </vt:lpstr>
      <vt:lpstr>PowerPoint Presentation</vt:lpstr>
      <vt:lpstr>PowerPoint Presentation</vt:lpstr>
      <vt:lpstr>Hình thành kiến thức  </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PowerPoint Presentation</vt:lpstr>
      <vt:lpstr> </vt:lpstr>
      <vt:lpstr>VẬN DỤNG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subject/>
  <dc:creator>Thien Thanh Bui</dc:creator>
  <cp:lastModifiedBy>dragon</cp:lastModifiedBy>
  <cp:revision>110</cp:revision>
  <dcterms:created xsi:type="dcterms:W3CDTF">2023-07-20T01:42:56Z</dcterms:created>
  <dcterms:modified xsi:type="dcterms:W3CDTF">2024-12-07T14:20:23Z</dcterms:modified>
</cp:coreProperties>
</file>