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4046" r:id="rId2"/>
  </p:sldMasterIdLst>
  <p:notesMasterIdLst>
    <p:notesMasterId r:id="rId47"/>
  </p:notesMasterIdLst>
  <p:handoutMasterIdLst>
    <p:handoutMasterId r:id="rId48"/>
  </p:handoutMasterIdLst>
  <p:sldIdLst>
    <p:sldId id="561" r:id="rId3"/>
    <p:sldId id="568" r:id="rId4"/>
    <p:sldId id="560" r:id="rId5"/>
    <p:sldId id="522" r:id="rId6"/>
    <p:sldId id="520" r:id="rId7"/>
    <p:sldId id="523" r:id="rId8"/>
    <p:sldId id="562" r:id="rId9"/>
    <p:sldId id="521" r:id="rId10"/>
    <p:sldId id="524" r:id="rId11"/>
    <p:sldId id="563" r:id="rId12"/>
    <p:sldId id="526" r:id="rId13"/>
    <p:sldId id="527" r:id="rId14"/>
    <p:sldId id="528" r:id="rId15"/>
    <p:sldId id="532" r:id="rId16"/>
    <p:sldId id="529" r:id="rId17"/>
    <p:sldId id="564" r:id="rId18"/>
    <p:sldId id="531" r:id="rId19"/>
    <p:sldId id="533" r:id="rId20"/>
    <p:sldId id="537" r:id="rId21"/>
    <p:sldId id="565" r:id="rId22"/>
    <p:sldId id="535" r:id="rId23"/>
    <p:sldId id="538" r:id="rId24"/>
    <p:sldId id="539" r:id="rId25"/>
    <p:sldId id="540" r:id="rId26"/>
    <p:sldId id="541" r:id="rId27"/>
    <p:sldId id="543" r:id="rId28"/>
    <p:sldId id="544" r:id="rId29"/>
    <p:sldId id="545" r:id="rId30"/>
    <p:sldId id="546" r:id="rId31"/>
    <p:sldId id="569" r:id="rId32"/>
    <p:sldId id="566" r:id="rId33"/>
    <p:sldId id="548" r:id="rId34"/>
    <p:sldId id="549" r:id="rId35"/>
    <p:sldId id="550" r:id="rId36"/>
    <p:sldId id="551" r:id="rId37"/>
    <p:sldId id="552" r:id="rId38"/>
    <p:sldId id="553" r:id="rId39"/>
    <p:sldId id="554" r:id="rId40"/>
    <p:sldId id="555" r:id="rId41"/>
    <p:sldId id="556" r:id="rId42"/>
    <p:sldId id="557" r:id="rId43"/>
    <p:sldId id="558" r:id="rId44"/>
    <p:sldId id="559" r:id="rId45"/>
    <p:sldId id="567" r:id="rId4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189" algn="l" rtl="0" eaLnBrk="0" fontAlgn="base" hangingPunct="0">
      <a:spcBef>
        <a:spcPct val="0"/>
      </a:spcBef>
      <a:spcAft>
        <a:spcPct val="0"/>
      </a:spcAft>
      <a:defRPr kern="1200">
        <a:solidFill>
          <a:schemeClr val="tx1"/>
        </a:solidFill>
        <a:latin typeface="Calibri" pitchFamily="34" charset="0"/>
        <a:ea typeface="+mn-ea"/>
        <a:cs typeface="+mn-cs"/>
      </a:defRPr>
    </a:lvl2pPr>
    <a:lvl3pPr marL="914378" algn="l" rtl="0" eaLnBrk="0" fontAlgn="base" hangingPunct="0">
      <a:spcBef>
        <a:spcPct val="0"/>
      </a:spcBef>
      <a:spcAft>
        <a:spcPct val="0"/>
      </a:spcAft>
      <a:defRPr kern="1200">
        <a:solidFill>
          <a:schemeClr val="tx1"/>
        </a:solidFill>
        <a:latin typeface="Calibri" pitchFamily="34" charset="0"/>
        <a:ea typeface="+mn-ea"/>
        <a:cs typeface="+mn-cs"/>
      </a:defRPr>
    </a:lvl3pPr>
    <a:lvl4pPr marL="1371566" algn="l" rtl="0" eaLnBrk="0" fontAlgn="base" hangingPunct="0">
      <a:spcBef>
        <a:spcPct val="0"/>
      </a:spcBef>
      <a:spcAft>
        <a:spcPct val="0"/>
      </a:spcAft>
      <a:defRPr kern="1200">
        <a:solidFill>
          <a:schemeClr val="tx1"/>
        </a:solidFill>
        <a:latin typeface="Calibri" pitchFamily="34" charset="0"/>
        <a:ea typeface="+mn-ea"/>
        <a:cs typeface="+mn-cs"/>
      </a:defRPr>
    </a:lvl4pPr>
    <a:lvl5pPr marL="1828754" algn="l" rtl="0" eaLnBrk="0" fontAlgn="base" hangingPunct="0">
      <a:spcBef>
        <a:spcPct val="0"/>
      </a:spcBef>
      <a:spcAft>
        <a:spcPct val="0"/>
      </a:spcAft>
      <a:defRPr kern="1200">
        <a:solidFill>
          <a:schemeClr val="tx1"/>
        </a:solidFill>
        <a:latin typeface="Calibri" pitchFamily="34" charset="0"/>
        <a:ea typeface="+mn-ea"/>
        <a:cs typeface="+mn-cs"/>
      </a:defRPr>
    </a:lvl5pPr>
    <a:lvl6pPr marL="2285943" algn="l" defTabSz="914378" rtl="0" eaLnBrk="1" latinLnBrk="0" hangingPunct="1">
      <a:defRPr kern="1200">
        <a:solidFill>
          <a:schemeClr val="tx1"/>
        </a:solidFill>
        <a:latin typeface="Calibri" pitchFamily="34" charset="0"/>
        <a:ea typeface="+mn-ea"/>
        <a:cs typeface="+mn-cs"/>
      </a:defRPr>
    </a:lvl6pPr>
    <a:lvl7pPr marL="2743132" algn="l" defTabSz="914378" rtl="0" eaLnBrk="1" latinLnBrk="0" hangingPunct="1">
      <a:defRPr kern="1200">
        <a:solidFill>
          <a:schemeClr val="tx1"/>
        </a:solidFill>
        <a:latin typeface="Calibri" pitchFamily="34" charset="0"/>
        <a:ea typeface="+mn-ea"/>
        <a:cs typeface="+mn-cs"/>
      </a:defRPr>
    </a:lvl7pPr>
    <a:lvl8pPr marL="3200320" algn="l" defTabSz="914378" rtl="0" eaLnBrk="1" latinLnBrk="0" hangingPunct="1">
      <a:defRPr kern="1200">
        <a:solidFill>
          <a:schemeClr val="tx1"/>
        </a:solidFill>
        <a:latin typeface="Calibri" pitchFamily="34" charset="0"/>
        <a:ea typeface="+mn-ea"/>
        <a:cs typeface="+mn-cs"/>
      </a:defRPr>
    </a:lvl8pPr>
    <a:lvl9pPr marL="3657509" algn="l" defTabSz="914378"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003300"/>
    <a:srgbClr val="66FF33"/>
    <a:srgbClr val="FF3300"/>
    <a:srgbClr val="000000"/>
    <a:srgbClr val="6DF0F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83301" autoAdjust="0"/>
  </p:normalViewPr>
  <p:slideViewPr>
    <p:cSldViewPr>
      <p:cViewPr>
        <p:scale>
          <a:sx n="108" d="100"/>
          <a:sy n="108" d="100"/>
        </p:scale>
        <p:origin x="-300" y="6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1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2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4F60640-443B-4468-A961-2D659942DBCF}" type="slidenum">
              <a:rPr lang="en-US" altLang="en-US"/>
              <a:pPr/>
              <a:t>‹#›</a:t>
            </a:fld>
            <a:endParaRPr lang="en-US" altLang="en-US"/>
          </a:p>
        </p:txBody>
      </p:sp>
    </p:spTree>
    <p:extLst>
      <p:ext uri="{BB962C8B-B14F-4D97-AF65-F5344CB8AC3E}">
        <p14:creationId xmlns:p14="http://schemas.microsoft.com/office/powerpoint/2010/main" val="47619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085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85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85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b="0">
                <a:effectLst/>
                <a:latin typeface="Arial" panose="020B0604020202020204" pitchFamily="34" charset="0"/>
              </a:defRPr>
            </a:lvl1pPr>
          </a:lstStyle>
          <a:p>
            <a:pPr>
              <a:defRPr/>
            </a:pPr>
            <a:endParaRPr lang="en-US" altLang="en-US"/>
          </a:p>
        </p:txBody>
      </p:sp>
      <p:sp>
        <p:nvSpPr>
          <p:cNvPr id="1085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39F2DC1-5CD6-41D1-85EC-3D0CA1104D3D}" type="slidenum">
              <a:rPr lang="en-US" altLang="en-US"/>
              <a:pPr/>
              <a:t>‹#›</a:t>
            </a:fld>
            <a:endParaRPr lang="en-US" altLang="en-US"/>
          </a:p>
        </p:txBody>
      </p:sp>
    </p:spTree>
    <p:extLst>
      <p:ext uri="{BB962C8B-B14F-4D97-AF65-F5344CB8AC3E}">
        <p14:creationId xmlns:p14="http://schemas.microsoft.com/office/powerpoint/2010/main" val="1230361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189"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378"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566"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754"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A33B034E-3D54-49A1-823C-C943847BCA64}" type="slidenum">
              <a:rPr lang="en-US" altLang="en-US" sz="1200"/>
              <a:pPr/>
              <a:t>26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4C60EF3-1355-430B-B036-8827A63C396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A29BBD9-E65C-41A2-B4F6-5ED113C3C15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7393C204-96CF-4825-8BBC-26860592BA8D}"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20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088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42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556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781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62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60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C3EAEF91-AECE-4D90-A171-03E9EE42F1ED}"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510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55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59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3791770-98A6-41CB-8CB7-07E8F109856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F731F233-D76B-490A-A614-5316383CE23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fld id="{DB0B6970-0F7D-405A-8D49-47DA15006F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fld id="{66BF3654-CCE4-4CBB-BE9E-BB46858E1885}"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fld id="{D0AEB7D7-0361-4B8E-9419-15C34E0C708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5D61C8DB-2E9B-4334-85AC-F74EF3833B79}"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1"/>
            <a:ext cx="4629150" cy="3655219"/>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fld id="{05D78D67-82CB-4E74-945C-3957B8B8CF2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3844"/>
            <a:ext cx="7886700" cy="994172"/>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628650" y="1369219"/>
            <a:ext cx="7886700" cy="3263504"/>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38" tIns="45719" rIns="91438" bIns="45719"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vi-V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38" tIns="45719" rIns="91438" bIns="45719"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wrap="square" lIns="91438" tIns="45719" rIns="91438" bIns="45719" numCol="1" anchor="ctr" anchorCtr="0" compatLnSpc="1">
            <a:prstTxWarp prst="textNoShape">
              <a:avLst/>
            </a:prstTxWarp>
          </a:bodyPr>
          <a:lstStyle>
            <a:lvl1pPr algn="r" eaLnBrk="1" hangingPunct="1">
              <a:defRPr sz="900">
                <a:solidFill>
                  <a:srgbClr val="898989"/>
                </a:solidFill>
              </a:defRPr>
            </a:lvl1pPr>
          </a:lstStyle>
          <a:p>
            <a:fld id="{D54B9292-9F66-4002-BBFA-F9DFB62A06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78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78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189" algn="l" defTabSz="685783" rtl="0" fontAlgn="base">
        <a:lnSpc>
          <a:spcPct val="90000"/>
        </a:lnSpc>
        <a:spcBef>
          <a:spcPct val="0"/>
        </a:spcBef>
        <a:spcAft>
          <a:spcPct val="0"/>
        </a:spcAft>
        <a:defRPr sz="3300">
          <a:solidFill>
            <a:schemeClr val="tx1"/>
          </a:solidFill>
          <a:latin typeface="Calibri Light" panose="020F0302020204030204" pitchFamily="34" charset="0"/>
        </a:defRPr>
      </a:lvl6pPr>
      <a:lvl7pPr marL="914378" algn="l" defTabSz="685783" rtl="0" fontAlgn="base">
        <a:lnSpc>
          <a:spcPct val="90000"/>
        </a:lnSpc>
        <a:spcBef>
          <a:spcPct val="0"/>
        </a:spcBef>
        <a:spcAft>
          <a:spcPct val="0"/>
        </a:spcAft>
        <a:defRPr sz="3300">
          <a:solidFill>
            <a:schemeClr val="tx1"/>
          </a:solidFill>
          <a:latin typeface="Calibri Light" panose="020F0302020204030204" pitchFamily="34" charset="0"/>
        </a:defRPr>
      </a:lvl7pPr>
      <a:lvl8pPr marL="1371566" algn="l" defTabSz="685783" rtl="0" fontAlgn="base">
        <a:lnSpc>
          <a:spcPct val="90000"/>
        </a:lnSpc>
        <a:spcBef>
          <a:spcPct val="0"/>
        </a:spcBef>
        <a:spcAft>
          <a:spcPct val="0"/>
        </a:spcAft>
        <a:defRPr sz="3300">
          <a:solidFill>
            <a:schemeClr val="tx1"/>
          </a:solidFill>
          <a:latin typeface="Calibri Light" panose="020F0302020204030204" pitchFamily="34" charset="0"/>
        </a:defRPr>
      </a:lvl8pPr>
      <a:lvl9pPr marL="1828754" algn="l" defTabSz="68578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6" indent="-171446" algn="l" defTabSz="685783"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37" indent="-171446" algn="l" defTabSz="685783"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28" indent="-171446" algn="l" defTabSz="685783"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20" indent="-171446" algn="l" defTabSz="685783"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12" indent="-171446" algn="l" defTabSz="685783"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72923CAD-8917-484D-9D6F-D6D62271F590}" type="datetimeFigureOut">
              <a:rPr lang="en-US" smtClean="0">
                <a:solidFill>
                  <a:prstClr val="black">
                    <a:tint val="75000"/>
                  </a:prstClr>
                </a:solidFill>
                <a:latin typeface="Calibri"/>
              </a:rPr>
              <a:pPr defTabSz="685800" eaLnBrk="1" fontAlgn="auto" hangingPunct="1">
                <a:spcBef>
                  <a:spcPts val="0"/>
                </a:spcBef>
                <a:spcAft>
                  <a:spcPts val="0"/>
                </a:spcAft>
              </a:pPr>
              <a:t>12/7/2024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D414C461-3013-4A93-993A-AB1ACC0B0BA1}" type="slidenum">
              <a:rPr lang="en-US" smtClean="0">
                <a:solidFill>
                  <a:prstClr val="black">
                    <a:tint val="75000"/>
                  </a:prstClr>
                </a:solidFill>
                <a:latin typeface="Calibri"/>
              </a:rPr>
              <a:pPr defTabSz="6858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5499643"/>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Lop%20cap%20cuu%20duoi%20nuoc/CPR%20nguoi%20lon.mov"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hhoo.M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39.gif"/><Relationship Id="rId3" Type="http://schemas.openxmlformats.org/officeDocument/2006/relationships/audio" Target="file:///D:\Rung%20Chuong%20Vang\chaomung.wav" TargetMode="External"/><Relationship Id="rId7" Type="http://schemas.openxmlformats.org/officeDocument/2006/relationships/image" Target="../media/image33.gif"/><Relationship Id="rId12" Type="http://schemas.openxmlformats.org/officeDocument/2006/relationships/image" Target="../media/image38.gif"/><Relationship Id="rId17" Type="http://schemas.openxmlformats.org/officeDocument/2006/relationships/image" Target="../media/image43.png"/><Relationship Id="rId2" Type="http://schemas.openxmlformats.org/officeDocument/2006/relationships/audio" Target="../media/audio1.wav"/><Relationship Id="rId16" Type="http://schemas.openxmlformats.org/officeDocument/2006/relationships/image" Target="../media/image42.gif"/><Relationship Id="rId1" Type="http://schemas.openxmlformats.org/officeDocument/2006/relationships/audio" Target="file:///D:\Rung%20Chuong%20Vang\8.%20Ket%20thuc%20cau%20hoi.wav" TargetMode="External"/><Relationship Id="rId6" Type="http://schemas.openxmlformats.org/officeDocument/2006/relationships/image" Target="../media/image32.gif"/><Relationship Id="rId11" Type="http://schemas.openxmlformats.org/officeDocument/2006/relationships/image" Target="../media/image37.gif"/><Relationship Id="rId5" Type="http://schemas.openxmlformats.org/officeDocument/2006/relationships/audio" Target="../media/audio2.wav"/><Relationship Id="rId15" Type="http://schemas.openxmlformats.org/officeDocument/2006/relationships/image" Target="../media/image41.gif"/><Relationship Id="rId10" Type="http://schemas.openxmlformats.org/officeDocument/2006/relationships/image" Target="../media/image36.gif"/><Relationship Id="rId4" Type="http://schemas.openxmlformats.org/officeDocument/2006/relationships/slideLayout" Target="../slideLayouts/slideLayout1.xml"/><Relationship Id="rId9" Type="http://schemas.openxmlformats.org/officeDocument/2006/relationships/image" Target="../media/image35.gif"/><Relationship Id="rId14" Type="http://schemas.openxmlformats.org/officeDocument/2006/relationships/image" Target="../media/image40.gif"/></Relationships>
</file>

<file path=ppt/slides/_rels/slide33.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gif"/><Relationship Id="rId18" Type="http://schemas.openxmlformats.org/officeDocument/2006/relationships/slide" Target="slide21.xml"/><Relationship Id="rId3" Type="http://schemas.openxmlformats.org/officeDocument/2006/relationships/audio" Target="file:///D:\Rung%20Chuong%20Vang\chaomung.wav" TargetMode="External"/><Relationship Id="rId21" Type="http://schemas.openxmlformats.org/officeDocument/2006/relationships/slide" Target="slide25.xml"/><Relationship Id="rId7" Type="http://schemas.openxmlformats.org/officeDocument/2006/relationships/image" Target="../media/image34.gif"/><Relationship Id="rId12" Type="http://schemas.openxmlformats.org/officeDocument/2006/relationships/image" Target="../media/image39.gif"/><Relationship Id="rId17" Type="http://schemas.openxmlformats.org/officeDocument/2006/relationships/slide" Target="slide20.xml"/><Relationship Id="rId25" Type="http://schemas.openxmlformats.org/officeDocument/2006/relationships/slide" Target="slide23.xml"/><Relationship Id="rId2" Type="http://schemas.openxmlformats.org/officeDocument/2006/relationships/audio" Target="../media/audio1.wav"/><Relationship Id="rId16" Type="http://schemas.openxmlformats.org/officeDocument/2006/relationships/image" Target="../media/image43.png"/><Relationship Id="rId20" Type="http://schemas.openxmlformats.org/officeDocument/2006/relationships/slide" Target="slide24.xml"/><Relationship Id="rId1" Type="http://schemas.openxmlformats.org/officeDocument/2006/relationships/audio" Target="file:///D:\Rung%20Chuong%20Vang\8.%20Ket%20thuc%20cau%20hoi.wav" TargetMode="External"/><Relationship Id="rId6" Type="http://schemas.openxmlformats.org/officeDocument/2006/relationships/image" Target="../media/image33.gif"/><Relationship Id="rId11" Type="http://schemas.openxmlformats.org/officeDocument/2006/relationships/image" Target="../media/image38.gif"/><Relationship Id="rId24" Type="http://schemas.openxmlformats.org/officeDocument/2006/relationships/slide" Target="slide28.xml"/><Relationship Id="rId5" Type="http://schemas.openxmlformats.org/officeDocument/2006/relationships/image" Target="../media/image32.gif"/><Relationship Id="rId15" Type="http://schemas.openxmlformats.org/officeDocument/2006/relationships/image" Target="../media/image42.gif"/><Relationship Id="rId23" Type="http://schemas.openxmlformats.org/officeDocument/2006/relationships/slide" Target="slide27.xml"/><Relationship Id="rId10" Type="http://schemas.openxmlformats.org/officeDocument/2006/relationships/image" Target="../media/image37.gif"/><Relationship Id="rId19" Type="http://schemas.openxmlformats.org/officeDocument/2006/relationships/slide" Target="slide22.xml"/><Relationship Id="rId4" Type="http://schemas.openxmlformats.org/officeDocument/2006/relationships/slideLayout" Target="../slideLayouts/slideLayout1.xml"/><Relationship Id="rId9" Type="http://schemas.openxmlformats.org/officeDocument/2006/relationships/image" Target="../media/image36.gif"/><Relationship Id="rId14" Type="http://schemas.openxmlformats.org/officeDocument/2006/relationships/image" Target="../media/image41.gif"/><Relationship Id="rId22" Type="http://schemas.openxmlformats.org/officeDocument/2006/relationships/slide" Target="slide26.xml"/></Relationships>
</file>

<file path=ppt/slides/_rels/slide34.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35.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36.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37.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38.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39.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41.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42.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43.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audio" Target="../media/audio1.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audio" Target="../media/audio5.wav"/><Relationship Id="rId10" Type="http://schemas.openxmlformats.org/officeDocument/2006/relationships/image" Target="../media/image46.gif"/><Relationship Id="rId4" Type="http://schemas.openxmlformats.org/officeDocument/2006/relationships/audio" Target="../media/audio4.wav"/><Relationship Id="rId9" Type="http://schemas.openxmlformats.org/officeDocument/2006/relationships/image" Target="../media/image45.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LGG_2007"/>
          <p:cNvPicPr>
            <a:picLocks noChangeAspect="1" noChangeArrowheads="1"/>
          </p:cNvPicPr>
          <p:nvPr/>
        </p:nvPicPr>
        <p:blipFill>
          <a:blip r:embed="rId2"/>
          <a:srcRect/>
          <a:stretch>
            <a:fillRect/>
          </a:stretch>
        </p:blipFill>
        <p:spPr bwMode="auto">
          <a:xfrm>
            <a:off x="-1588" y="0"/>
            <a:ext cx="9144001" cy="5086350"/>
          </a:xfrm>
          <a:prstGeom prst="rect">
            <a:avLst/>
          </a:prstGeom>
          <a:noFill/>
          <a:ln w="9525">
            <a:noFill/>
            <a:miter lim="800000"/>
            <a:headEnd/>
            <a:tailEnd/>
          </a:ln>
        </p:spPr>
      </p:pic>
      <p:pic>
        <p:nvPicPr>
          <p:cNvPr id="98309" name="Picture 5" descr="POINSET2"/>
          <p:cNvPicPr>
            <a:picLocks noChangeAspect="1" noChangeArrowheads="1"/>
          </p:cNvPicPr>
          <p:nvPr/>
        </p:nvPicPr>
        <p:blipFill>
          <a:blip r:embed="rId3"/>
          <a:srcRect/>
          <a:stretch>
            <a:fillRect/>
          </a:stretch>
        </p:blipFill>
        <p:spPr bwMode="auto">
          <a:xfrm rot="5400000">
            <a:off x="7215983" y="-270271"/>
            <a:ext cx="1657351" cy="2195513"/>
          </a:xfrm>
          <a:prstGeom prst="rect">
            <a:avLst/>
          </a:prstGeom>
          <a:noFill/>
          <a:ln w="9525">
            <a:noFill/>
            <a:miter lim="800000"/>
            <a:headEnd/>
            <a:tailEnd/>
          </a:ln>
        </p:spPr>
      </p:pic>
      <p:sp>
        <p:nvSpPr>
          <p:cNvPr id="7" name="Text Box 5"/>
          <p:cNvSpPr txBox="1">
            <a:spLocks noChangeArrowheads="1"/>
          </p:cNvSpPr>
          <p:nvPr/>
        </p:nvSpPr>
        <p:spPr bwMode="auto">
          <a:xfrm>
            <a:off x="419955" y="361950"/>
            <a:ext cx="8534400" cy="2862322"/>
          </a:xfrm>
          <a:prstGeom prst="rect">
            <a:avLst/>
          </a:prstGeom>
          <a:noFill/>
          <a:ln>
            <a:noFill/>
          </a:ln>
          <a:effectLst/>
        </p:spPr>
        <p:txBody>
          <a:bodyPr lIns="91438" tIns="45719" rIns="91438" bIns="45719">
            <a:spAutoFit/>
          </a:bodyPr>
          <a:lstStyle/>
          <a:p>
            <a:pPr algn="ctr"/>
            <a:r>
              <a:rPr lang="en-US" sz="6000" b="1" dirty="0">
                <a:latin typeface="Times New Roman" pitchFamily="18" charset="0"/>
                <a:cs typeface="Times New Roman" pitchFamily="18" charset="0"/>
              </a:rPr>
              <a:t>TIẾT 12-13-14</a:t>
            </a:r>
          </a:p>
          <a:p>
            <a:pPr algn="ctr"/>
            <a:r>
              <a:rPr lang="en-US" sz="6000" b="1" dirty="0">
                <a:solidFill>
                  <a:srgbClr val="FF0000"/>
                </a:solidFill>
                <a:latin typeface="Times New Roman" pitchFamily="18" charset="0"/>
                <a:cs typeface="Times New Roman" pitchFamily="18" charset="0"/>
              </a:rPr>
              <a:t>BÀI 34</a:t>
            </a:r>
          </a:p>
          <a:p>
            <a:pPr algn="ctr"/>
            <a:r>
              <a:rPr lang="en-US" sz="6000" b="1" dirty="0">
                <a:solidFill>
                  <a:srgbClr val="C00000"/>
                </a:solidFill>
                <a:latin typeface="Times New Roman" pitchFamily="18" charset="0"/>
                <a:cs typeface="Times New Roman" pitchFamily="18" charset="0"/>
              </a:rPr>
              <a:t> </a:t>
            </a:r>
            <a:r>
              <a:rPr lang="en-US" sz="6000" b="1" dirty="0">
                <a:solidFill>
                  <a:srgbClr val="FF0000"/>
                </a:solidFill>
                <a:latin typeface="Times New Roman" pitchFamily="18" charset="0"/>
                <a:cs typeface="Times New Roman" pitchFamily="18" charset="0"/>
              </a:rPr>
              <a:t>HỆ HÔ </a:t>
            </a:r>
            <a:r>
              <a:rPr lang="en-US" sz="6000" b="1">
                <a:solidFill>
                  <a:srgbClr val="FF0000"/>
                </a:solidFill>
                <a:latin typeface="Times New Roman" pitchFamily="18" charset="0"/>
                <a:cs typeface="Times New Roman" pitchFamily="18" charset="0"/>
              </a:rPr>
              <a:t>HẤP  Ở </a:t>
            </a:r>
            <a:r>
              <a:rPr lang="en-US" sz="6000" b="1" dirty="0">
                <a:solidFill>
                  <a:srgbClr val="FF0000"/>
                </a:solidFill>
                <a:latin typeface="Times New Roman" pitchFamily="18" charset="0"/>
                <a:cs typeface="Times New Roman" pitchFamily="18" charset="0"/>
              </a:rPr>
              <a:t>NGƯỜI</a:t>
            </a:r>
            <a:endParaRPr lang="vi-VN" sz="6000" b="1" dirty="0">
              <a:solidFill>
                <a:srgbClr val="FF0000"/>
              </a:solidFill>
              <a:latin typeface="Times New Roman" pitchFamily="18" charset="0"/>
              <a:cs typeface="Times New Roman" pitchFamily="18" charset="0"/>
            </a:endParaRPr>
          </a:p>
        </p:txBody>
      </p:sp>
      <p:sp>
        <p:nvSpPr>
          <p:cNvPr id="19462" name="AutoShape 8" descr="290,000+ Hình ảnh Tưới Cây tải xuống miễn phí - Pikbest"/>
          <p:cNvSpPr>
            <a:spLocks noChangeAspect="1" noChangeArrowheads="1"/>
          </p:cNvSpPr>
          <p:nvPr/>
        </p:nvSpPr>
        <p:spPr bwMode="auto">
          <a:xfrm>
            <a:off x="144463" y="-108346"/>
            <a:ext cx="304800" cy="228601"/>
          </a:xfrm>
          <a:prstGeom prst="rect">
            <a:avLst/>
          </a:prstGeom>
          <a:noFill/>
          <a:ln w="9525">
            <a:noFill/>
            <a:miter lim="800000"/>
            <a:headEnd/>
            <a:tailEnd/>
          </a:ln>
        </p:spPr>
        <p:txBody>
          <a:bodyPr lIns="91438" tIns="45719" rIns="91438" bIns="45719"/>
          <a:lstStyle/>
          <a:p>
            <a:endParaRPr lang="vi-VN" altLang="vi-VN"/>
          </a:p>
        </p:txBody>
      </p:sp>
      <p:sp>
        <p:nvSpPr>
          <p:cNvPr id="19463" name="TextBox 1"/>
          <p:cNvSpPr txBox="1">
            <a:spLocks noChangeArrowheads="1"/>
          </p:cNvSpPr>
          <p:nvPr/>
        </p:nvSpPr>
        <p:spPr bwMode="auto">
          <a:xfrm>
            <a:off x="4114802" y="3657600"/>
            <a:ext cx="3929063" cy="369330"/>
          </a:xfrm>
          <a:prstGeom prst="rect">
            <a:avLst/>
          </a:prstGeom>
          <a:noFill/>
          <a:ln w="9525">
            <a:noFill/>
            <a:miter lim="800000"/>
            <a:headEnd/>
            <a:tailEnd/>
          </a:ln>
        </p:spPr>
        <p:txBody>
          <a:bodyPr lIns="91438" tIns="45719" rIns="91438" bIns="45719">
            <a:spAutoFit/>
          </a:bodyPr>
          <a:lstStyle/>
          <a:p>
            <a:endParaRPr lang="vi-VN"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checkerboard(across)">
                                      <p:cBhvr>
                                        <p:cTn id="7" dur="5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7201624" cy="1047750"/>
            <a:chOff x="304800" y="0"/>
            <a:chExt cx="9602165" cy="1803399"/>
          </a:xfrm>
        </p:grpSpPr>
        <p:sp>
          <p:nvSpPr>
            <p:cNvPr id="17" name="Rectangle: Rounded Corners 16"/>
            <p:cNvSpPr/>
            <p:nvPr/>
          </p:nvSpPr>
          <p:spPr>
            <a:xfrm>
              <a:off x="2133600" y="279401"/>
              <a:ext cx="7773365" cy="73706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defRPr/>
              </a:pPr>
              <a:r>
                <a:rPr lang="vi-VN" sz="3000" b="1" dirty="0">
                  <a:solidFill>
                    <a:srgbClr val="FFFFFF"/>
                  </a:solidFill>
                  <a:latin typeface="Arial" panose="020B0604020202020204" pitchFamily="34" charset="0"/>
                  <a:ea typeface="#9Slide03 Roboto Slab Bold" pitchFamily="2" charset="0"/>
                  <a:cs typeface="Arial" panose="020B0604020202020204" pitchFamily="34" charset="0"/>
                </a:rPr>
                <a:t> </a:t>
              </a:r>
              <a:r>
                <a:rPr lang="vi-VN" sz="3200" b="1" dirty="0">
                  <a:solidFill>
                    <a:srgbClr val="FF0000"/>
                  </a:solidFill>
                  <a:latin typeface="Times New Roman"/>
                  <a:ea typeface="Times New Roman"/>
                </a:rPr>
                <a:t>2. Chức năng của hệ hô hấp</a:t>
              </a:r>
              <a:endParaRPr lang="en-US" sz="3200" b="1" dirty="0">
                <a:solidFill>
                  <a:srgbClr val="FF0000"/>
                </a:solidFill>
                <a:latin typeface="Times New Roman" pitchFamily="18" charset="0"/>
                <a:ea typeface="#9Slide03 Roboto Slab Bold" pitchFamily="2" charset="0"/>
                <a:cs typeface="Times New Roman" pitchFamily="18" charset="0"/>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609600" y="666751"/>
            <a:ext cx="8382000" cy="4367151"/>
          </a:xfrm>
          <a:prstGeom prst="roundRect">
            <a:avLst/>
          </a:prstGeom>
          <a:noFill/>
          <a:ln w="28575">
            <a:solidFill>
              <a:srgbClr val="C00000"/>
            </a:solidFill>
            <a:prstDash val="sysDash"/>
          </a:ln>
        </p:spPr>
        <p:txBody>
          <a:bodyPr wrap="square" lIns="68579" tIns="34289" rIns="68579" bIns="34289" rtlCol="0">
            <a:spAutoFit/>
          </a:bodyPr>
          <a:lstStyle/>
          <a:p>
            <a:pPr>
              <a:lnSpc>
                <a:spcPct val="120000"/>
              </a:lnSpc>
              <a:spcBef>
                <a:spcPts val="0"/>
              </a:spcBef>
              <a:spcAft>
                <a:spcPts val="0"/>
              </a:spcAft>
            </a:pPr>
            <a:r>
              <a:rPr lang="vi-VN" sz="2400" b="1" dirty="0">
                <a:solidFill>
                  <a:srgbClr val="FF0000"/>
                </a:solidFill>
                <a:latin typeface="+mj-lt"/>
                <a:ea typeface="Times New Roman"/>
              </a:rPr>
              <a:t>a, Thông khí ở phổi:</a:t>
            </a:r>
            <a:endParaRPr lang="en-US" sz="2400" b="1" dirty="0">
              <a:solidFill>
                <a:srgbClr val="FF0000"/>
              </a:solidFill>
              <a:latin typeface="+mj-lt"/>
              <a:ea typeface="Times New Roman"/>
            </a:endParaRPr>
          </a:p>
          <a:p>
            <a:pPr>
              <a:lnSpc>
                <a:spcPct val="120000"/>
              </a:lnSpc>
              <a:spcBef>
                <a:spcPts val="0"/>
              </a:spcBef>
              <a:spcAft>
                <a:spcPts val="0"/>
              </a:spcAft>
            </a:pPr>
            <a:r>
              <a:rPr lang="en-US" sz="2000" dirty="0">
                <a:latin typeface="+mj-lt"/>
                <a:ea typeface="Times New Roman"/>
              </a:rPr>
              <a:t>- </a:t>
            </a:r>
            <a:r>
              <a:rPr lang="vi-VN" sz="2000" dirty="0">
                <a:latin typeface="+mj-lt"/>
                <a:ea typeface="Times New Roman"/>
              </a:rPr>
              <a:t>Hít vào và thở ra giúp cho phổi được thông khí.</a:t>
            </a:r>
            <a:endParaRPr lang="en-US" sz="2000" dirty="0">
              <a:latin typeface="+mj-lt"/>
              <a:ea typeface="Times New Roman"/>
            </a:endParaRPr>
          </a:p>
          <a:p>
            <a:pPr algn="just">
              <a:lnSpc>
                <a:spcPct val="120000"/>
              </a:lnSpc>
              <a:spcBef>
                <a:spcPts val="0"/>
              </a:spcBef>
              <a:spcAft>
                <a:spcPts val="0"/>
              </a:spcAft>
            </a:pPr>
            <a:r>
              <a:rPr lang="fr-FR" sz="2000" dirty="0">
                <a:latin typeface="+mj-lt"/>
                <a:ea typeface="Calibri"/>
                <a:cs typeface="Times New Roman"/>
              </a:rPr>
              <a:t>- </a:t>
            </a:r>
            <a:r>
              <a:rPr lang="fr-FR" sz="2000" dirty="0">
                <a:latin typeface="Times New Roman" pitchFamily="18" charset="0"/>
                <a:ea typeface="Calibri"/>
                <a:cs typeface="Times New Roman" pitchFamily="18" charset="0"/>
              </a:rPr>
              <a:t>Các cơ xương ở lồng ngực đã phối hợp hoạt động với nhau để tăng thể tích lồng ngực khi hít vào và giảm thể tích lồng ngực khi thở ra.</a:t>
            </a:r>
            <a:endParaRPr lang="en-US" sz="2000" dirty="0">
              <a:latin typeface="Times New Roman" pitchFamily="18" charset="0"/>
              <a:ea typeface="Calibri"/>
              <a:cs typeface="Times New Roman" pitchFamily="18" charset="0"/>
            </a:endParaRPr>
          </a:p>
          <a:p>
            <a:pPr algn="just">
              <a:lnSpc>
                <a:spcPct val="120000"/>
              </a:lnSpc>
              <a:spcBef>
                <a:spcPts val="0"/>
              </a:spcBef>
              <a:spcAft>
                <a:spcPts val="0"/>
              </a:spcAft>
            </a:pPr>
            <a:r>
              <a:rPr lang="fr-FR" sz="2400" b="1" dirty="0">
                <a:solidFill>
                  <a:srgbClr val="FF0000"/>
                </a:solidFill>
                <a:latin typeface="Times New Roman" pitchFamily="18" charset="0"/>
                <a:ea typeface="Calibri"/>
                <a:cs typeface="Times New Roman" pitchFamily="18" charset="0"/>
              </a:rPr>
              <a:t>b, Trao đổi khí ở phổi và tế bào</a:t>
            </a:r>
            <a:endParaRPr lang="en-US" sz="2400" b="1" dirty="0">
              <a:solidFill>
                <a:srgbClr val="FF0000"/>
              </a:solidFill>
              <a:latin typeface="Times New Roman" pitchFamily="18" charset="0"/>
              <a:ea typeface="Calibri"/>
              <a:cs typeface="Times New Roman" pitchFamily="18" charset="0"/>
            </a:endParaRPr>
          </a:p>
          <a:p>
            <a:pPr algn="just">
              <a:lnSpc>
                <a:spcPct val="120000"/>
              </a:lnSpc>
              <a:spcBef>
                <a:spcPts val="0"/>
              </a:spcBef>
              <a:spcAft>
                <a:spcPts val="0"/>
              </a:spcAft>
            </a:pPr>
            <a:r>
              <a:rPr lang="fr-FR" sz="2000" dirty="0">
                <a:latin typeface="Times New Roman" pitchFamily="18" charset="0"/>
                <a:ea typeface="Calibri"/>
                <a:cs typeface="Times New Roman" pitchFamily="18" charset="0"/>
              </a:rPr>
              <a:t>- </a:t>
            </a:r>
            <a:r>
              <a:rPr lang="fr-FR" sz="2000" dirty="0">
                <a:latin typeface="Times New Roman" pitchFamily="18" charset="0"/>
                <a:ea typeface="Calibri"/>
                <a:cs typeface="Times New Roman" pitchFamily="18" charset="0"/>
              </a:rPr>
              <a:t>T</a:t>
            </a:r>
            <a:r>
              <a:rPr lang="fr-FR" sz="2000" dirty="0">
                <a:latin typeface="Times New Roman" pitchFamily="18" charset="0"/>
                <a:ea typeface="Calibri"/>
                <a:cs typeface="Times New Roman" pitchFamily="18" charset="0"/>
              </a:rPr>
              <a:t>heo cơ chế khuếch tán từ nơi có nồng độ cao tới nơi có nồng độ thấp.</a:t>
            </a:r>
            <a:endParaRPr lang="en-US" sz="2000" dirty="0">
              <a:latin typeface="Times New Roman" pitchFamily="18" charset="0"/>
              <a:ea typeface="Calibri"/>
              <a:cs typeface="Times New Roman" pitchFamily="18" charset="0"/>
            </a:endParaRPr>
          </a:p>
          <a:p>
            <a:pPr algn="just" defTabSz="685783" eaLnBrk="1" fontAlgn="auto" hangingPunct="1">
              <a:lnSpc>
                <a:spcPct val="120000"/>
              </a:lnSpc>
              <a:spcBef>
                <a:spcPts val="0"/>
              </a:spcBef>
              <a:spcAft>
                <a:spcPts val="0"/>
              </a:spcAft>
              <a:defRPr/>
            </a:pPr>
            <a:r>
              <a:rPr lang="fr-FR" sz="2000" b="1" dirty="0">
                <a:solidFill>
                  <a:srgbClr val="FF0000"/>
                </a:solidFill>
                <a:latin typeface="Times New Roman" pitchFamily="18" charset="0"/>
                <a:ea typeface="Calibri"/>
                <a:cs typeface="Times New Roman" pitchFamily="18" charset="0"/>
              </a:rPr>
              <a:t>+ Trao đổi khí ở phổi: </a:t>
            </a:r>
            <a:r>
              <a:rPr lang="fr-FR" sz="2000" dirty="0">
                <a:latin typeface="Times New Roman" pitchFamily="18" charset="0"/>
                <a:ea typeface="Calibri"/>
                <a:cs typeface="Times New Roman" pitchFamily="18" charset="0"/>
              </a:rPr>
              <a:t>O</a:t>
            </a:r>
            <a:r>
              <a:rPr lang="fr-FR" sz="2000" baseline="-25000" dirty="0">
                <a:latin typeface="Times New Roman" pitchFamily="18" charset="0"/>
                <a:ea typeface="Calibri"/>
                <a:cs typeface="Times New Roman" pitchFamily="18" charset="0"/>
              </a:rPr>
              <a:t>2</a:t>
            </a:r>
            <a:r>
              <a:rPr lang="fr-FR" sz="2000" dirty="0">
                <a:latin typeface="Times New Roman" pitchFamily="18" charset="0"/>
                <a:ea typeface="Calibri"/>
                <a:cs typeface="Times New Roman" pitchFamily="18" charset="0"/>
              </a:rPr>
              <a:t> từ phế nang khuếch tán vào mao mạch máu, CO</a:t>
            </a:r>
            <a:r>
              <a:rPr lang="fr-FR" sz="2000" baseline="-25000" dirty="0">
                <a:latin typeface="Times New Roman" pitchFamily="18" charset="0"/>
                <a:ea typeface="Calibri"/>
                <a:cs typeface="Times New Roman" pitchFamily="18" charset="0"/>
              </a:rPr>
              <a:t>2</a:t>
            </a:r>
            <a:r>
              <a:rPr lang="fr-FR" sz="2000" dirty="0">
                <a:latin typeface="Times New Roman" pitchFamily="18" charset="0"/>
                <a:ea typeface="Calibri"/>
                <a:cs typeface="Times New Roman" pitchFamily="18" charset="0"/>
              </a:rPr>
              <a:t> từ mao mạch máu khuếch tán vào phế nang.</a:t>
            </a:r>
            <a:r>
              <a:rPr lang="fr-FR" sz="2000" dirty="0">
                <a:latin typeface="Times New Roman" pitchFamily="18" charset="0"/>
                <a:ea typeface="Calibri" pitchFamily="34" charset="0"/>
                <a:cs typeface="Times New Roman" pitchFamily="18" charset="0"/>
              </a:rPr>
              <a:t> </a:t>
            </a:r>
          </a:p>
          <a:p>
            <a:pPr algn="just" defTabSz="685783" eaLnBrk="1" fontAlgn="auto" hangingPunct="1">
              <a:lnSpc>
                <a:spcPct val="120000"/>
              </a:lnSpc>
              <a:spcBef>
                <a:spcPts val="0"/>
              </a:spcBef>
              <a:spcAft>
                <a:spcPts val="0"/>
              </a:spcAft>
              <a:defRPr/>
            </a:pPr>
            <a:r>
              <a:rPr lang="fr-FR" sz="2000" b="1" dirty="0">
                <a:solidFill>
                  <a:srgbClr val="FF0000"/>
                </a:solidFill>
                <a:latin typeface="Times New Roman" pitchFamily="18" charset="0"/>
                <a:ea typeface="Calibri" pitchFamily="34" charset="0"/>
                <a:cs typeface="Times New Roman" pitchFamily="18" charset="0"/>
              </a:rPr>
              <a:t>+ Trao đổi khí ở tế bào: </a:t>
            </a:r>
            <a:r>
              <a:rPr lang="fr-FR" sz="2000" dirty="0">
                <a:latin typeface="Times New Roman" pitchFamily="18" charset="0"/>
                <a:ea typeface="Calibri" pitchFamily="34" charset="0"/>
                <a:cs typeface="Times New Roman" pitchFamily="18" charset="0"/>
              </a:rPr>
              <a:t>O</a:t>
            </a:r>
            <a:r>
              <a:rPr lang="fr-FR" sz="2000" baseline="-30000" dirty="0">
                <a:latin typeface="Times New Roman" pitchFamily="18" charset="0"/>
                <a:ea typeface="Calibri" pitchFamily="34" charset="0"/>
                <a:cs typeface="Times New Roman" pitchFamily="18" charset="0"/>
              </a:rPr>
              <a:t>2</a:t>
            </a:r>
            <a:r>
              <a:rPr lang="fr-FR" sz="2000" dirty="0">
                <a:latin typeface="Times New Roman" pitchFamily="18" charset="0"/>
                <a:ea typeface="Calibri" pitchFamily="34" charset="0"/>
                <a:cs typeface="Times New Roman" pitchFamily="18" charset="0"/>
              </a:rPr>
              <a:t> từ máu khuếch tán vào tế bào, CO</a:t>
            </a:r>
            <a:r>
              <a:rPr lang="fr-FR" sz="2000" baseline="-30000" dirty="0">
                <a:latin typeface="Times New Roman" pitchFamily="18" charset="0"/>
                <a:ea typeface="Calibri" pitchFamily="34" charset="0"/>
                <a:cs typeface="Times New Roman" pitchFamily="18" charset="0"/>
              </a:rPr>
              <a:t>2</a:t>
            </a:r>
            <a:r>
              <a:rPr lang="fr-FR" sz="2000" dirty="0">
                <a:latin typeface="Times New Roman" pitchFamily="18" charset="0"/>
                <a:ea typeface="Calibri" pitchFamily="34" charset="0"/>
                <a:cs typeface="Times New Roman" pitchFamily="18" charset="0"/>
              </a:rPr>
              <a:t> từ tế bào  khuếch tán vào máu.</a:t>
            </a:r>
            <a:r>
              <a:rPr lang="en-US" sz="2000" dirty="0">
                <a:latin typeface="Times New Roman" pitchFamily="18" charset="0"/>
                <a:cs typeface="Times New Roman" pitchFamily="18" charset="0"/>
              </a:rPr>
              <a:t> </a:t>
            </a: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23951"/>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1"/>
            <a:ext cx="9144000" cy="1236195"/>
          </a:xfrm>
          <a:prstGeom prst="rect">
            <a:avLst/>
          </a:prstGeom>
          <a:noFill/>
          <a:ln w="9525">
            <a:noFill/>
            <a:miter lim="800000"/>
            <a:headEnd/>
            <a:tailEnd/>
          </a:ln>
          <a:effectLst/>
        </p:spPr>
        <p:txBody>
          <a:bodyPr vert="horz" wrap="square" lIns="91438" tIns="126957" rIns="91438" bIns="0" numCol="1" anchor="ctr" anchorCtr="0" compatLnSpc="1">
            <a:prstTxWarp prst="textNoShape">
              <a:avLst/>
            </a:prstTxWarp>
            <a:spAutoFit/>
          </a:bodyPr>
          <a:lstStyle/>
          <a:p>
            <a:pPr algn="ctr" defTabSz="914378" eaLnBrk="1" hangingPunct="1"/>
            <a:r>
              <a:rPr lang="en-US" sz="2400" b="1" dirty="0">
                <a:solidFill>
                  <a:srgbClr val="FF0000"/>
                </a:solidFill>
                <a:latin typeface="Times New Roman" pitchFamily="18" charset="0"/>
                <a:ea typeface="Calibri" pitchFamily="34" charset="0"/>
                <a:cs typeface="Times New Roman" pitchFamily="18" charset="0"/>
              </a:rPr>
              <a:t>Giáo dục lồng ghép phòng, chống tác gại của thuốc lá</a:t>
            </a:r>
          </a:p>
          <a:p>
            <a:pPr algn="ctr" defTabSz="914378" eaLnBrk="1" hangingPunct="1"/>
            <a:r>
              <a:rPr lang="en-US" sz="2400" b="1" dirty="0">
                <a:solidFill>
                  <a:srgbClr val="FF0000"/>
                </a:solidFill>
                <a:latin typeface="Times New Roman" pitchFamily="18" charset="0"/>
                <a:ea typeface="Calibri" pitchFamily="34" charset="0"/>
                <a:cs typeface="Times New Roman" pitchFamily="18" charset="0"/>
              </a:rPr>
              <a:t> trong chương trình KHTN</a:t>
            </a:r>
            <a:endParaRPr lang="vi-VN" sz="2400" b="1" i="1" dirty="0">
              <a:solidFill>
                <a:srgbClr val="FF0000"/>
              </a:solidFill>
              <a:latin typeface="Times New Roman" pitchFamily="18" charset="0"/>
              <a:ea typeface="Times New Roman" pitchFamily="18" charset="0"/>
              <a:cs typeface="Times New Roman" pitchFamily="18" charset="0"/>
            </a:endParaRPr>
          </a:p>
          <a:p>
            <a:pPr algn="ctr" defTabSz="914378"/>
            <a:r>
              <a:rPr lang="en-US" sz="2400" b="1" dirty="0">
                <a:solidFill>
                  <a:srgbClr val="0000CC"/>
                </a:solidFill>
                <a:latin typeface="Times New Roman" pitchFamily="18" charset="0"/>
                <a:ea typeface="Calibri" pitchFamily="34" charset="0"/>
                <a:cs typeface="Times New Roman" pitchFamily="18" charset="0"/>
              </a:rPr>
              <a:t>Chủ đề: Thuốc lá với sức khỏe hệ hô hấp</a:t>
            </a:r>
            <a:endParaRPr lang="en-US" sz="2400" dirty="0">
              <a:solidFill>
                <a:srgbClr val="0000CC"/>
              </a:solidFill>
              <a:latin typeface="Times New Roman" pitchFamily="18" charset="0"/>
              <a:cs typeface="Times New Roman" pitchFamily="18" charset="0"/>
            </a:endParaRPr>
          </a:p>
        </p:txBody>
      </p:sp>
      <p:sp>
        <p:nvSpPr>
          <p:cNvPr id="54274" name="Rectangle 2"/>
          <p:cNvSpPr>
            <a:spLocks noChangeArrowheads="1"/>
          </p:cNvSpPr>
          <p:nvPr/>
        </p:nvSpPr>
        <p:spPr bwMode="auto">
          <a:xfrm>
            <a:off x="304800" y="1174641"/>
            <a:ext cx="8382000" cy="954107"/>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pPr defTabSz="914378" eaLnBrk="1" hangingPunct="1"/>
            <a:r>
              <a:rPr lang="en-US" sz="2800" b="1" i="1" dirty="0">
                <a:solidFill>
                  <a:srgbClr val="0070C0"/>
                </a:solidFill>
                <a:latin typeface="+mj-lt"/>
                <a:ea typeface="Times New Roman" pitchFamily="18" charset="0"/>
                <a:cs typeface="Arial" pitchFamily="34" charset="0"/>
              </a:rPr>
              <a:t>Đ</a:t>
            </a:r>
            <a:r>
              <a:rPr lang="en-US" sz="2800" b="1" i="1" dirty="0">
                <a:solidFill>
                  <a:srgbClr val="0070C0"/>
                </a:solidFill>
                <a:latin typeface="Times New Roman" pitchFamily="18" charset="0"/>
                <a:ea typeface="Times New Roman" pitchFamily="18" charset="0"/>
                <a:cs typeface="Times New Roman" pitchFamily="18" charset="0"/>
              </a:rPr>
              <a:t>ọc thông tin kết hợp thảo luận nhóm và hoàn thành phiếu học tập số 3.</a:t>
            </a:r>
            <a:endParaRPr lang="en-US" sz="2800" b="1" i="1" dirty="0">
              <a:solidFill>
                <a:srgbClr val="0070C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71685779"/>
              </p:ext>
            </p:extLst>
          </p:nvPr>
        </p:nvGraphicFramePr>
        <p:xfrm>
          <a:off x="457200" y="2266950"/>
          <a:ext cx="8077200" cy="2543620"/>
        </p:xfrm>
        <a:graphic>
          <a:graphicData uri="http://schemas.openxmlformats.org/drawingml/2006/table">
            <a:tbl>
              <a:tblPr/>
              <a:tblGrid>
                <a:gridCol w="495118"/>
                <a:gridCol w="2171882"/>
                <a:gridCol w="2473363"/>
                <a:gridCol w="2936837"/>
              </a:tblGrid>
              <a:tr h="381000">
                <a:tc>
                  <a:txBody>
                    <a:bodyPr/>
                    <a:lstStyle/>
                    <a:p>
                      <a:pPr algn="ctr">
                        <a:lnSpc>
                          <a:spcPct val="120000"/>
                        </a:lnSpc>
                        <a:spcAft>
                          <a:spcPts val="0"/>
                        </a:spcAft>
                      </a:pPr>
                      <a:r>
                        <a:rPr lang="fr-FR" sz="2000" b="1" dirty="0">
                          <a:solidFill>
                            <a:srgbClr val="FF0000"/>
                          </a:solidFill>
                          <a:latin typeface="Times New Roman"/>
                          <a:ea typeface="Times New Roman"/>
                          <a:cs typeface="Times New Roman"/>
                        </a:rPr>
                        <a:t>TT</a:t>
                      </a:r>
                      <a:endParaRPr lang="en-US" sz="2000" dirty="0">
                        <a:solidFill>
                          <a:srgbClr val="FF0000"/>
                        </a:solidFill>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solidFill>
                            <a:srgbClr val="FF0000"/>
                          </a:solidFill>
                          <a:latin typeface="Times New Roman"/>
                          <a:ea typeface="Times New Roman"/>
                          <a:cs typeface="Times New Roman"/>
                        </a:rPr>
                        <a:t>Tên bệnh</a:t>
                      </a:r>
                      <a:endParaRPr lang="en-US" sz="2000" dirty="0">
                        <a:solidFill>
                          <a:srgbClr val="FF0000"/>
                        </a:solidFill>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solidFill>
                            <a:srgbClr val="FF0000"/>
                          </a:solidFill>
                          <a:latin typeface="Times New Roman"/>
                          <a:ea typeface="Times New Roman"/>
                          <a:cs typeface="Times New Roman"/>
                        </a:rPr>
                        <a:t>Nguyên nhân</a:t>
                      </a:r>
                      <a:endParaRPr lang="en-US" sz="2000" dirty="0">
                        <a:solidFill>
                          <a:srgbClr val="FF0000"/>
                        </a:solidFill>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solidFill>
                            <a:srgbClr val="FF0000"/>
                          </a:solidFill>
                          <a:latin typeface="Times New Roman"/>
                          <a:ea typeface="Times New Roman"/>
                          <a:cs typeface="Times New Roman"/>
                        </a:rPr>
                        <a:t>Biện pháp phòng chống</a:t>
                      </a:r>
                      <a:endParaRPr lang="en-US" sz="2000" dirty="0">
                        <a:solidFill>
                          <a:srgbClr val="FF0000"/>
                        </a:solidFill>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64">
                <a:tc>
                  <a:txBody>
                    <a:bodyPr/>
                    <a:lstStyle/>
                    <a:p>
                      <a:pPr algn="just">
                        <a:lnSpc>
                          <a:spcPct val="120000"/>
                        </a:lnSpc>
                        <a:spcAft>
                          <a:spcPts val="0"/>
                        </a:spcAft>
                      </a:pPr>
                      <a:r>
                        <a:rPr lang="fr-FR" sz="2000">
                          <a:latin typeface="Times New Roman"/>
                          <a:ea typeface="Times New Roman"/>
                          <a:cs typeface="Times New Roman"/>
                        </a:rPr>
                        <a:t>1</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b="1" dirty="0" smtClean="0">
                          <a:latin typeface="Times New Roman"/>
                          <a:ea typeface="Times New Roman"/>
                          <a:cs typeface="Times New Roman"/>
                        </a:rPr>
                        <a:t>Viêm đường </a:t>
                      </a:r>
                      <a:r>
                        <a:rPr lang="fr-FR" sz="2000" b="1" dirty="0">
                          <a:latin typeface="Times New Roman"/>
                          <a:ea typeface="Times New Roman"/>
                          <a:cs typeface="Times New Roman"/>
                        </a:rPr>
                        <a:t>hô </a:t>
                      </a:r>
                      <a:r>
                        <a:rPr lang="fr-FR" sz="2000" b="1" dirty="0" smtClean="0">
                          <a:latin typeface="Times New Roman"/>
                          <a:ea typeface="Times New Roman"/>
                          <a:cs typeface="Times New Roman"/>
                        </a:rPr>
                        <a:t>hấp</a:t>
                      </a: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64">
                <a:tc>
                  <a:txBody>
                    <a:bodyPr/>
                    <a:lstStyle/>
                    <a:p>
                      <a:pPr algn="just">
                        <a:lnSpc>
                          <a:spcPct val="120000"/>
                        </a:lnSpc>
                        <a:spcAft>
                          <a:spcPts val="0"/>
                        </a:spcAft>
                      </a:pPr>
                      <a:r>
                        <a:rPr lang="fr-FR" sz="2000">
                          <a:latin typeface="Times New Roman"/>
                          <a:ea typeface="Times New Roman"/>
                          <a:cs typeface="Times New Roman"/>
                        </a:rPr>
                        <a:t>2</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b="1" dirty="0">
                          <a:latin typeface="Times New Roman"/>
                          <a:ea typeface="Times New Roman"/>
                          <a:cs typeface="Times New Roman"/>
                        </a:rPr>
                        <a:t>Viêm </a:t>
                      </a:r>
                      <a:r>
                        <a:rPr lang="fr-FR" sz="2000" b="1" dirty="0" smtClean="0">
                          <a:latin typeface="Times New Roman"/>
                          <a:ea typeface="Times New Roman"/>
                          <a:cs typeface="Times New Roman"/>
                        </a:rPr>
                        <a:t>phổi</a:t>
                      </a:r>
                    </a:p>
                    <a:p>
                      <a:pPr algn="just">
                        <a:lnSpc>
                          <a:spcPct val="120000"/>
                        </a:lnSpc>
                        <a:spcAft>
                          <a:spcPts val="0"/>
                        </a:spcAft>
                      </a:pPr>
                      <a:endParaRPr lang="en-US" sz="2000" b="1"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64">
                <a:tc>
                  <a:txBody>
                    <a:bodyPr/>
                    <a:lstStyle/>
                    <a:p>
                      <a:pPr algn="just">
                        <a:lnSpc>
                          <a:spcPct val="120000"/>
                        </a:lnSpc>
                        <a:spcAft>
                          <a:spcPts val="0"/>
                        </a:spcAft>
                      </a:pPr>
                      <a:r>
                        <a:rPr lang="fr-FR" sz="2000">
                          <a:latin typeface="Times New Roman"/>
                          <a:ea typeface="Times New Roman"/>
                          <a:cs typeface="Times New Roman"/>
                        </a:rPr>
                        <a:t>3</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b="1" dirty="0">
                          <a:latin typeface="Times New Roman"/>
                          <a:ea typeface="Times New Roman"/>
                          <a:cs typeface="Times New Roman"/>
                        </a:rPr>
                        <a:t>Lao </a:t>
                      </a:r>
                      <a:r>
                        <a:rPr lang="fr-FR" sz="2000" b="1" dirty="0" smtClean="0">
                          <a:latin typeface="Times New Roman"/>
                          <a:ea typeface="Times New Roman"/>
                          <a:cs typeface="Times New Roman"/>
                        </a:rPr>
                        <a:t>phổi</a:t>
                      </a:r>
                    </a:p>
                    <a:p>
                      <a:pPr algn="just">
                        <a:lnSpc>
                          <a:spcPct val="120000"/>
                        </a:lnSpc>
                        <a:spcAft>
                          <a:spcPts val="0"/>
                        </a:spcAft>
                      </a:pPr>
                      <a:endParaRPr lang="en-US" sz="2000" b="1"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lowchart: Delay 4"/>
          <p:cNvSpPr/>
          <p:nvPr/>
        </p:nvSpPr>
        <p:spPr>
          <a:xfrm>
            <a:off x="0" y="0"/>
            <a:ext cx="1066800" cy="838200"/>
          </a:xfrm>
          <a:prstGeom prst="flowChartDelay">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b="1" dirty="0" smtClean="0">
                <a:solidFill>
                  <a:srgbClr val="FF0000"/>
                </a:solidFill>
                <a:latin typeface="Times New Roman" pitchFamily="18" charset="0"/>
                <a:ea typeface="Calibri" pitchFamily="34" charset="0"/>
                <a:cs typeface="Times New Roman" pitchFamily="18" charset="0"/>
              </a:rPr>
              <a:t>Tiết 2:</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0425900"/>
              </p:ext>
            </p:extLst>
          </p:nvPr>
        </p:nvGraphicFramePr>
        <p:xfrm>
          <a:off x="152400" y="134811"/>
          <a:ext cx="8534400" cy="5026940"/>
        </p:xfrm>
        <a:graphic>
          <a:graphicData uri="http://schemas.openxmlformats.org/drawingml/2006/table">
            <a:tbl>
              <a:tblPr/>
              <a:tblGrid>
                <a:gridCol w="421377"/>
                <a:gridCol w="1255023"/>
                <a:gridCol w="3276600"/>
                <a:gridCol w="3581400"/>
              </a:tblGrid>
              <a:tr h="836740">
                <a:tc>
                  <a:txBody>
                    <a:bodyPr/>
                    <a:lstStyle/>
                    <a:p>
                      <a:pPr algn="ctr">
                        <a:lnSpc>
                          <a:spcPct val="120000"/>
                        </a:lnSpc>
                        <a:spcAft>
                          <a:spcPts val="0"/>
                        </a:spcAft>
                      </a:pPr>
                      <a:r>
                        <a:rPr lang="fr-FR" sz="2000" b="1" dirty="0">
                          <a:solidFill>
                            <a:srgbClr val="FF0000"/>
                          </a:solidFill>
                          <a:latin typeface="Times New Roman"/>
                          <a:ea typeface="Times New Roman"/>
                          <a:cs typeface="Times New Roman"/>
                        </a:rPr>
                        <a:t>TT</a:t>
                      </a:r>
                      <a:endParaRPr lang="en-US" sz="2000" dirty="0">
                        <a:solidFill>
                          <a:srgbClr val="FF0000"/>
                        </a:solidFill>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solidFill>
                            <a:srgbClr val="FF0000"/>
                          </a:solidFill>
                          <a:latin typeface="Times New Roman"/>
                          <a:ea typeface="Times New Roman"/>
                          <a:cs typeface="Times New Roman"/>
                        </a:rPr>
                        <a:t>Tên bệnh</a:t>
                      </a:r>
                      <a:endParaRPr lang="en-US" sz="2000" dirty="0">
                        <a:solidFill>
                          <a:srgbClr val="FF0000"/>
                        </a:solidFill>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solidFill>
                            <a:srgbClr val="FF0000"/>
                          </a:solidFill>
                          <a:latin typeface="Times New Roman"/>
                          <a:ea typeface="Times New Roman"/>
                          <a:cs typeface="Times New Roman"/>
                        </a:rPr>
                        <a:t>Nguyên nhân</a:t>
                      </a:r>
                      <a:endParaRPr lang="en-US" sz="2000" dirty="0">
                        <a:solidFill>
                          <a:srgbClr val="FF0000"/>
                        </a:solidFill>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2000" b="1" dirty="0">
                          <a:solidFill>
                            <a:srgbClr val="FF0000"/>
                          </a:solidFill>
                          <a:latin typeface="Times New Roman"/>
                          <a:ea typeface="Times New Roman"/>
                          <a:cs typeface="Times New Roman"/>
                        </a:rPr>
                        <a:t>Biện pháp phòng chống</a:t>
                      </a:r>
                      <a:endParaRPr lang="en-US" sz="2000" dirty="0">
                        <a:solidFill>
                          <a:srgbClr val="FF0000"/>
                        </a:solidFill>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4960">
                <a:tc>
                  <a:txBody>
                    <a:bodyPr/>
                    <a:lstStyle/>
                    <a:p>
                      <a:pPr algn="just">
                        <a:lnSpc>
                          <a:spcPct val="120000"/>
                        </a:lnSpc>
                        <a:spcAft>
                          <a:spcPts val="0"/>
                        </a:spcAft>
                      </a:pPr>
                      <a:r>
                        <a:rPr lang="fr-FR" sz="2000">
                          <a:latin typeface="Times New Roman"/>
                          <a:ea typeface="Times New Roman"/>
                          <a:cs typeface="Times New Roman"/>
                        </a:rPr>
                        <a:t>1</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b="1" dirty="0">
                          <a:latin typeface="Times New Roman"/>
                          <a:ea typeface="Times New Roman"/>
                          <a:cs typeface="Times New Roman"/>
                        </a:rPr>
                        <a:t>Viêm đường hô hấp</a:t>
                      </a:r>
                      <a:endParaRPr lang="en-US" sz="2000" b="1"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Tiếp xúc với môi trường sống bị ô nhiễm có chứa virus hoặc vi khuẩn gây bệnh</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20000"/>
                        </a:lnSpc>
                        <a:spcAft>
                          <a:spcPts val="0"/>
                        </a:spcAft>
                      </a:pPr>
                      <a:r>
                        <a:rPr lang="fr-FR" sz="2000">
                          <a:latin typeface="Times New Roman"/>
                          <a:ea typeface="Times New Roman"/>
                          <a:cs typeface="Times New Roman"/>
                        </a:rPr>
                        <a:t>+ Tránh xa các tác nhân gây hại, không hút thuốc, vệ sinh môi trường sống, trồng nhiều cây xanh,...</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+Vệ sinh cá nhân sạch sẽ, hạn chế sử dụng các thiết bị thải chất độc hại,...</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 Đeo khẩu trang khi  lao động nơi có nhiều bụi, khi đi đường,..</a:t>
                      </a:r>
                      <a:endParaRPr lang="en-US" sz="2000">
                        <a:latin typeface="Times New Roman"/>
                        <a:ea typeface="Calibri"/>
                        <a:cs typeface="Times New Roman"/>
                      </a:endParaRPr>
                    </a:p>
                    <a:p>
                      <a:pPr>
                        <a:lnSpc>
                          <a:spcPct val="120000"/>
                        </a:lnSpc>
                        <a:spcAft>
                          <a:spcPts val="0"/>
                        </a:spcAft>
                      </a:pPr>
                      <a:r>
                        <a:rPr lang="fr-FR" sz="2000">
                          <a:latin typeface="Times New Roman"/>
                          <a:ea typeface="Times New Roman"/>
                          <a:cs typeface="Times New Roman"/>
                        </a:rPr>
                        <a:t>+ Không tiếp xúc gần với người nhiễm bệnh.</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5880">
                <a:tc>
                  <a:txBody>
                    <a:bodyPr/>
                    <a:lstStyle/>
                    <a:p>
                      <a:pPr algn="just">
                        <a:lnSpc>
                          <a:spcPct val="120000"/>
                        </a:lnSpc>
                        <a:spcAft>
                          <a:spcPts val="0"/>
                        </a:spcAft>
                      </a:pPr>
                      <a:r>
                        <a:rPr lang="fr-FR" sz="2000">
                          <a:latin typeface="Times New Roman"/>
                          <a:ea typeface="Times New Roman"/>
                          <a:cs typeface="Times New Roman"/>
                        </a:rPr>
                        <a:t>2</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b="1" dirty="0">
                          <a:latin typeface="Times New Roman"/>
                          <a:ea typeface="Times New Roman"/>
                          <a:cs typeface="Times New Roman"/>
                        </a:rPr>
                        <a:t>Viêm phổi</a:t>
                      </a:r>
                      <a:endParaRPr lang="en-US" sz="2000" b="1"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Virus, vi khuẩn, nấm, hóa chất xâm nhập vào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279360">
                <a:tc>
                  <a:txBody>
                    <a:bodyPr/>
                    <a:lstStyle/>
                    <a:p>
                      <a:pPr algn="just">
                        <a:lnSpc>
                          <a:spcPct val="120000"/>
                        </a:lnSpc>
                        <a:spcAft>
                          <a:spcPts val="0"/>
                        </a:spcAft>
                      </a:pPr>
                      <a:r>
                        <a:rPr lang="fr-FR" sz="2000">
                          <a:latin typeface="Times New Roman"/>
                          <a:ea typeface="Times New Roman"/>
                          <a:cs typeface="Times New Roman"/>
                        </a:rPr>
                        <a:t>3</a:t>
                      </a:r>
                      <a:endParaRPr lang="en-US" sz="200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b="1" dirty="0">
                          <a:latin typeface="Times New Roman"/>
                          <a:ea typeface="Times New Roman"/>
                          <a:cs typeface="Times New Roman"/>
                        </a:rPr>
                        <a:t>Lao phổi</a:t>
                      </a:r>
                      <a:endParaRPr lang="en-US" sz="2000" b="1"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fr-FR" sz="2000" i="1" dirty="0">
                          <a:latin typeface="Times New Roman"/>
                          <a:ea typeface="Times New Roman"/>
                          <a:cs typeface="Times New Roman"/>
                        </a:rPr>
                        <a:t>Do vi khuẩn Mycobacterium </a:t>
                      </a:r>
                      <a:r>
                        <a:rPr lang="fr-FR" sz="2000" i="1" dirty="0" smtClean="0">
                          <a:latin typeface="Times New Roman"/>
                          <a:ea typeface="Times New Roman"/>
                          <a:cs typeface="Times New Roman"/>
                        </a:rPr>
                        <a:t> </a:t>
                      </a:r>
                      <a:r>
                        <a:rPr lang="fr-FR" sz="2000" i="1" dirty="0">
                          <a:latin typeface="Times New Roman"/>
                          <a:ea typeface="Times New Roman"/>
                          <a:cs typeface="Times New Roman"/>
                        </a:rPr>
                        <a:t>xâm nhập vào phổi</a:t>
                      </a:r>
                      <a:endParaRPr lang="en-US" sz="2000" dirty="0">
                        <a:latin typeface="Times New Roman"/>
                        <a:ea typeface="Calibri"/>
                        <a:cs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575470" y="1"/>
            <a:ext cx="7241085" cy="430887"/>
          </a:xfrm>
          <a:prstGeom prst="rect">
            <a:avLst/>
          </a:prstGeom>
          <a:noFill/>
          <a:ln w="9525">
            <a:noFill/>
            <a:miter lim="800000"/>
            <a:headEnd/>
            <a:tailEnd/>
          </a:ln>
          <a:effectLst/>
        </p:spPr>
        <p:txBody>
          <a:bodyPr vert="horz" wrap="none" lIns="91438" tIns="45719" rIns="91438" bIns="45719" numCol="1" anchor="ctr" anchorCtr="0" compatLnSpc="1">
            <a:prstTxWarp prst="textNoShape">
              <a:avLst/>
            </a:prstTxWarp>
            <a:spAutoFit/>
          </a:bodyPr>
          <a:lstStyle/>
          <a:p>
            <a:pPr algn="just" defTabSz="914378" eaLnBrk="1" hangingPunct="1"/>
            <a:r>
              <a:rPr lang="fr-FR" sz="2200" b="1" i="1" dirty="0">
                <a:solidFill>
                  <a:srgbClr val="0000CC"/>
                </a:solidFill>
                <a:latin typeface="Times New Roman" pitchFamily="18" charset="0"/>
                <a:ea typeface="Calibri" pitchFamily="34" charset="0"/>
                <a:cs typeface="Times New Roman" pitchFamily="18" charset="0"/>
              </a:rPr>
              <a:t>1. Ô nhiễm môi trường ảnh hưởng như thế nào đến hô hấp?</a:t>
            </a:r>
            <a:endParaRPr lang="en-US" sz="2200" b="1" i="1" dirty="0">
              <a:solidFill>
                <a:srgbClr val="0000CC"/>
              </a:solidFill>
              <a:latin typeface="Times New Roman" pitchFamily="18" charset="0"/>
              <a:cs typeface="Times New Roman" pitchFamily="18" charset="0"/>
            </a:endParaRPr>
          </a:p>
        </p:txBody>
      </p:sp>
      <p:pic>
        <p:nvPicPr>
          <p:cNvPr id="52226" name="Picture 2" descr="C:\Users\2T\Downloads\download (8).jpg"/>
          <p:cNvPicPr>
            <a:picLocks noChangeAspect="1" noChangeArrowheads="1"/>
          </p:cNvPicPr>
          <p:nvPr/>
        </p:nvPicPr>
        <p:blipFill>
          <a:blip r:embed="rId2"/>
          <a:srcRect/>
          <a:stretch>
            <a:fillRect/>
          </a:stretch>
        </p:blipFill>
        <p:spPr bwMode="auto">
          <a:xfrm>
            <a:off x="76200" y="361950"/>
            <a:ext cx="3048000" cy="2209800"/>
          </a:xfrm>
          <a:prstGeom prst="rect">
            <a:avLst/>
          </a:prstGeom>
          <a:noFill/>
        </p:spPr>
      </p:pic>
      <p:pic>
        <p:nvPicPr>
          <p:cNvPr id="52227" name="Picture 3" descr="C:\Users\2T\Downloads\download (5).jpg"/>
          <p:cNvPicPr>
            <a:picLocks noChangeAspect="1" noChangeArrowheads="1"/>
          </p:cNvPicPr>
          <p:nvPr/>
        </p:nvPicPr>
        <p:blipFill>
          <a:blip r:embed="rId3"/>
          <a:srcRect/>
          <a:stretch>
            <a:fillRect/>
          </a:stretch>
        </p:blipFill>
        <p:spPr bwMode="auto">
          <a:xfrm>
            <a:off x="3200400" y="361950"/>
            <a:ext cx="2971800" cy="2209800"/>
          </a:xfrm>
          <a:prstGeom prst="rect">
            <a:avLst/>
          </a:prstGeom>
          <a:noFill/>
        </p:spPr>
      </p:pic>
      <p:pic>
        <p:nvPicPr>
          <p:cNvPr id="52228" name="Picture 4" descr="C:\Users\2T\Downloads\download (7).jpg"/>
          <p:cNvPicPr>
            <a:picLocks noChangeAspect="1" noChangeArrowheads="1"/>
          </p:cNvPicPr>
          <p:nvPr/>
        </p:nvPicPr>
        <p:blipFill>
          <a:blip r:embed="rId4"/>
          <a:srcRect/>
          <a:stretch>
            <a:fillRect/>
          </a:stretch>
        </p:blipFill>
        <p:spPr bwMode="auto">
          <a:xfrm>
            <a:off x="76201" y="2724151"/>
            <a:ext cx="3048000" cy="2207279"/>
          </a:xfrm>
          <a:prstGeom prst="rect">
            <a:avLst/>
          </a:prstGeom>
          <a:noFill/>
        </p:spPr>
      </p:pic>
      <p:pic>
        <p:nvPicPr>
          <p:cNvPr id="52229" name="Picture 5" descr="C:\Users\2T\Downloads\images (4).jpg"/>
          <p:cNvPicPr>
            <a:picLocks noChangeAspect="1" noChangeArrowheads="1"/>
          </p:cNvPicPr>
          <p:nvPr/>
        </p:nvPicPr>
        <p:blipFill>
          <a:blip r:embed="rId5"/>
          <a:srcRect/>
          <a:stretch>
            <a:fillRect/>
          </a:stretch>
        </p:blipFill>
        <p:spPr bwMode="auto">
          <a:xfrm>
            <a:off x="3200400" y="2647950"/>
            <a:ext cx="2971800" cy="2286000"/>
          </a:xfrm>
          <a:prstGeom prst="rect">
            <a:avLst/>
          </a:prstGeom>
          <a:noFill/>
        </p:spPr>
      </p:pic>
      <p:pic>
        <p:nvPicPr>
          <p:cNvPr id="52230" name="Picture 6" descr="C:\Users\2T\Downloads\images (5).jpg"/>
          <p:cNvPicPr>
            <a:picLocks noChangeAspect="1" noChangeArrowheads="1"/>
          </p:cNvPicPr>
          <p:nvPr/>
        </p:nvPicPr>
        <p:blipFill>
          <a:blip r:embed="rId6"/>
          <a:srcRect/>
          <a:stretch>
            <a:fillRect/>
          </a:stretch>
        </p:blipFill>
        <p:spPr bwMode="auto">
          <a:xfrm>
            <a:off x="6248400" y="361950"/>
            <a:ext cx="2878111" cy="2209800"/>
          </a:xfrm>
          <a:prstGeom prst="rect">
            <a:avLst/>
          </a:prstGeom>
          <a:noFill/>
        </p:spPr>
      </p:pic>
      <p:pic>
        <p:nvPicPr>
          <p:cNvPr id="52231" name="Picture 7" descr="C:\Users\2T\Downloads\images (3).jpg"/>
          <p:cNvPicPr>
            <a:picLocks noChangeAspect="1" noChangeArrowheads="1"/>
          </p:cNvPicPr>
          <p:nvPr/>
        </p:nvPicPr>
        <p:blipFill>
          <a:blip r:embed="rId7"/>
          <a:srcRect/>
          <a:stretch>
            <a:fillRect/>
          </a:stretch>
        </p:blipFill>
        <p:spPr bwMode="auto">
          <a:xfrm>
            <a:off x="6248401" y="2647950"/>
            <a:ext cx="2821983" cy="2286000"/>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2T\Downloads\images (2).jpg"/>
          <p:cNvPicPr>
            <a:picLocks noChangeAspect="1" noChangeArrowheads="1"/>
          </p:cNvPicPr>
          <p:nvPr/>
        </p:nvPicPr>
        <p:blipFill>
          <a:blip r:embed="rId2"/>
          <a:srcRect/>
          <a:stretch>
            <a:fillRect/>
          </a:stretch>
        </p:blipFill>
        <p:spPr bwMode="auto">
          <a:xfrm>
            <a:off x="460377" y="209550"/>
            <a:ext cx="3839776" cy="2343150"/>
          </a:xfrm>
          <a:prstGeom prst="rect">
            <a:avLst/>
          </a:prstGeom>
          <a:noFill/>
        </p:spPr>
      </p:pic>
      <p:pic>
        <p:nvPicPr>
          <p:cNvPr id="56323" name="Picture 3" descr="C:\Users\2T\Downloads\download (4).jpg"/>
          <p:cNvPicPr>
            <a:picLocks noChangeAspect="1" noChangeArrowheads="1"/>
          </p:cNvPicPr>
          <p:nvPr/>
        </p:nvPicPr>
        <p:blipFill>
          <a:blip r:embed="rId3"/>
          <a:srcRect/>
          <a:stretch>
            <a:fillRect/>
          </a:stretch>
        </p:blipFill>
        <p:spPr bwMode="auto">
          <a:xfrm>
            <a:off x="4419600" y="97287"/>
            <a:ext cx="4114800" cy="2469811"/>
          </a:xfrm>
          <a:prstGeom prst="rect">
            <a:avLst/>
          </a:prstGeom>
          <a:noFill/>
        </p:spPr>
      </p:pic>
      <p:pic>
        <p:nvPicPr>
          <p:cNvPr id="56324" name="Picture 4" descr="C:\Users\2T\Downloads\download (6).jpg"/>
          <p:cNvPicPr>
            <a:picLocks noChangeAspect="1" noChangeArrowheads="1"/>
          </p:cNvPicPr>
          <p:nvPr/>
        </p:nvPicPr>
        <p:blipFill>
          <a:blip r:embed="rId4"/>
          <a:srcRect/>
          <a:stretch>
            <a:fillRect/>
          </a:stretch>
        </p:blipFill>
        <p:spPr bwMode="auto">
          <a:xfrm>
            <a:off x="307976" y="2647951"/>
            <a:ext cx="4111625" cy="2433967"/>
          </a:xfrm>
          <a:prstGeom prst="rect">
            <a:avLst/>
          </a:prstGeom>
          <a:noFill/>
        </p:spPr>
      </p:pic>
      <p:sp>
        <p:nvSpPr>
          <p:cNvPr id="56326" name="AutoShape 6" descr="Ô nhiễm không khí gây các bệnh hô hấp"/>
          <p:cNvSpPr>
            <a:spLocks noChangeAspect="1" noChangeArrowheads="1"/>
          </p:cNvSpPr>
          <p:nvPr/>
        </p:nvSpPr>
        <p:spPr bwMode="auto">
          <a:xfrm>
            <a:off x="155575" y="-144463"/>
            <a:ext cx="304800" cy="304801"/>
          </a:xfrm>
          <a:prstGeom prst="rect">
            <a:avLst/>
          </a:prstGeom>
          <a:noFill/>
        </p:spPr>
        <p:txBody>
          <a:bodyPr vert="horz" wrap="square" lIns="91438" tIns="45719" rIns="91438" bIns="45719" numCol="1" anchor="t" anchorCtr="0" compatLnSpc="1">
            <a:prstTxWarp prst="textNoShape">
              <a:avLst/>
            </a:prstTxWarp>
          </a:bodyPr>
          <a:lstStyle/>
          <a:p>
            <a:endParaRPr lang="en-US"/>
          </a:p>
        </p:txBody>
      </p:sp>
      <p:pic>
        <p:nvPicPr>
          <p:cNvPr id="56327" name="Picture 7" descr="C:\Users\2T\Downloads\download (9).jpg"/>
          <p:cNvPicPr>
            <a:picLocks noChangeAspect="1" noChangeArrowheads="1"/>
          </p:cNvPicPr>
          <p:nvPr/>
        </p:nvPicPr>
        <p:blipFill>
          <a:blip r:embed="rId5"/>
          <a:srcRect/>
          <a:stretch>
            <a:fillRect/>
          </a:stretch>
        </p:blipFill>
        <p:spPr bwMode="auto">
          <a:xfrm>
            <a:off x="4419600" y="2724150"/>
            <a:ext cx="4114801" cy="2286000"/>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09551"/>
            <a:ext cx="7391400" cy="430887"/>
          </a:xfrm>
          <a:prstGeom prst="rect">
            <a:avLst/>
          </a:prstGeom>
        </p:spPr>
        <p:txBody>
          <a:bodyPr wrap="square" lIns="91438" tIns="45719" rIns="91438" bIns="45719">
            <a:spAutoFit/>
          </a:bodyPr>
          <a:lstStyle/>
          <a:p>
            <a:pPr lvl="0" algn="just"/>
            <a:r>
              <a:rPr lang="fr-FR" sz="2200" b="1" dirty="0">
                <a:solidFill>
                  <a:srgbClr val="FF0000"/>
                </a:solidFill>
                <a:latin typeface="Times New Roman" pitchFamily="18" charset="0"/>
                <a:ea typeface="Calibri" pitchFamily="34" charset="0"/>
                <a:cs typeface="Times New Roman" pitchFamily="18" charset="0"/>
              </a:rPr>
              <a:t>2. Các biện pháp bảo vệ hệ hô hấp khỏi các tác nhân có hại</a:t>
            </a:r>
            <a:endParaRPr lang="fr-FR" sz="2200" b="1" dirty="0">
              <a:solidFill>
                <a:srgbClr val="FF0000"/>
              </a:solidFill>
              <a:latin typeface="Times New Roman" pitchFamily="18" charset="0"/>
              <a:cs typeface="Times New Roman" pitchFamily="18" charset="0"/>
            </a:endParaRPr>
          </a:p>
        </p:txBody>
      </p:sp>
      <p:pic>
        <p:nvPicPr>
          <p:cNvPr id="60417" name="Picture 1" descr="C:\Users\2T\Downloads\Bien-phap-tac-dung-ve-sinh-ho-hap.jpg"/>
          <p:cNvPicPr>
            <a:picLocks noChangeAspect="1" noChangeArrowheads="1"/>
          </p:cNvPicPr>
          <p:nvPr/>
        </p:nvPicPr>
        <p:blipFill>
          <a:blip r:embed="rId2"/>
          <a:srcRect/>
          <a:stretch>
            <a:fillRect/>
          </a:stretch>
        </p:blipFill>
        <p:spPr bwMode="auto">
          <a:xfrm>
            <a:off x="381000" y="640437"/>
            <a:ext cx="7620000" cy="4191000"/>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0" y="0"/>
            <a:ext cx="8077200" cy="1352550"/>
            <a:chOff x="304800" y="0"/>
            <a:chExt cx="10290810" cy="1803399"/>
          </a:xfrm>
        </p:grpSpPr>
        <p:sp>
          <p:nvSpPr>
            <p:cNvPr id="17" name="Rectangle: Rounded Corners 16"/>
            <p:cNvSpPr/>
            <p:nvPr/>
          </p:nvSpPr>
          <p:spPr>
            <a:xfrm>
              <a:off x="1858130" y="279401"/>
              <a:ext cx="8737480" cy="812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Aft>
                  <a:spcPts val="0"/>
                </a:spcAft>
              </a:pPr>
              <a:r>
                <a:rPr lang="vi-VN" sz="2400" b="1" dirty="0">
                  <a:solidFill>
                    <a:srgbClr val="FFFFFF"/>
                  </a:solidFill>
                  <a:latin typeface="Arial" panose="020B0604020202020204" pitchFamily="34" charset="0"/>
                  <a:ea typeface="#9Slide03 Roboto Slab Bold" pitchFamily="2" charset="0"/>
                  <a:cs typeface="Arial" panose="020B0604020202020204" pitchFamily="34" charset="0"/>
                </a:rPr>
                <a:t> </a:t>
              </a:r>
              <a:r>
                <a:rPr lang="en-US" sz="2800" b="1" dirty="0">
                  <a:solidFill>
                    <a:srgbClr val="FF0000"/>
                  </a:solidFill>
                  <a:latin typeface="Times New Roman"/>
                  <a:ea typeface="Calibri"/>
                  <a:cs typeface="Times New Roman"/>
                </a:rPr>
                <a:t>II. Một số bệnh về phổi và</a:t>
              </a:r>
              <a:r>
                <a:rPr lang="en-US" sz="2800" dirty="0">
                  <a:solidFill>
                    <a:srgbClr val="FF0000"/>
                  </a:solidFill>
                  <a:latin typeface="Times New Roman"/>
                  <a:ea typeface="Calibri"/>
                  <a:cs typeface="Times New Roman"/>
                </a:rPr>
                <a:t> </a:t>
              </a:r>
              <a:r>
                <a:rPr lang="en-US" sz="2800" b="1" dirty="0">
                  <a:solidFill>
                    <a:srgbClr val="FF0000"/>
                  </a:solidFill>
                  <a:latin typeface="Times New Roman"/>
                  <a:ea typeface="Calibri"/>
                  <a:cs typeface="Times New Roman"/>
                </a:rPr>
                <a:t>đường hô hấp</a:t>
              </a:r>
              <a:endParaRPr lang="en-US" sz="2800" b="1" dirty="0">
                <a:solidFill>
                  <a:srgbClr val="FF0000"/>
                </a:solidFill>
                <a:latin typeface="Times New Roman"/>
                <a:ea typeface="Calibri"/>
                <a:cs typeface="Times New Roman"/>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933408" y="819151"/>
            <a:ext cx="8077200" cy="3509046"/>
          </a:xfrm>
          <a:prstGeom prst="roundRect">
            <a:avLst/>
          </a:prstGeom>
          <a:noFill/>
          <a:ln w="28575">
            <a:solidFill>
              <a:srgbClr val="C00000"/>
            </a:solidFill>
            <a:prstDash val="sysDash"/>
          </a:ln>
        </p:spPr>
        <p:txBody>
          <a:bodyPr wrap="square" lIns="68579" tIns="34289" rIns="68579" bIns="34289" rtlCol="0">
            <a:spAutoFit/>
          </a:bodyPr>
          <a:lstStyle/>
          <a:p>
            <a:pPr>
              <a:lnSpc>
                <a:spcPct val="120000"/>
              </a:lnSpc>
              <a:spcAft>
                <a:spcPts val="0"/>
              </a:spcAft>
            </a:pPr>
            <a:r>
              <a:rPr lang="fr-FR" sz="2400" b="1" dirty="0">
                <a:solidFill>
                  <a:srgbClr val="FF0000"/>
                </a:solidFill>
                <a:latin typeface="Times New Roman"/>
                <a:ea typeface="Calibri"/>
                <a:cs typeface="Times New Roman"/>
              </a:rPr>
              <a:t>* Các bệnh về phổi: </a:t>
            </a:r>
            <a:r>
              <a:rPr lang="fr-FR" sz="2400" dirty="0">
                <a:latin typeface="Times New Roman"/>
                <a:ea typeface="Calibri"/>
                <a:cs typeface="Times New Roman"/>
              </a:rPr>
              <a:t>Viêm đường hô hấp, Viêm phổi, Lao...</a:t>
            </a:r>
            <a:endParaRPr lang="en-US" sz="2400" dirty="0">
              <a:latin typeface="Times New Roman"/>
              <a:ea typeface="Calibri"/>
              <a:cs typeface="Times New Roman"/>
            </a:endParaRPr>
          </a:p>
          <a:p>
            <a:pPr>
              <a:lnSpc>
                <a:spcPct val="120000"/>
              </a:lnSpc>
              <a:spcAft>
                <a:spcPts val="0"/>
              </a:spcAft>
            </a:pPr>
            <a:r>
              <a:rPr lang="fr-FR" sz="2400" b="1" dirty="0">
                <a:solidFill>
                  <a:srgbClr val="FF0000"/>
                </a:solidFill>
                <a:latin typeface="Times New Roman"/>
                <a:ea typeface="Calibri"/>
                <a:cs typeface="Times New Roman"/>
              </a:rPr>
              <a:t>* Các biện pháp bảo vệ hệ hô hấp </a:t>
            </a:r>
            <a:r>
              <a:rPr lang="fr-FR" sz="2400" dirty="0">
                <a:latin typeface="Times New Roman"/>
                <a:ea typeface="Calibri"/>
                <a:cs typeface="Times New Roman"/>
              </a:rPr>
              <a:t>:</a:t>
            </a:r>
            <a:endParaRPr lang="en-US" sz="2400" dirty="0">
              <a:latin typeface="Times New Roman"/>
              <a:ea typeface="Calibri"/>
              <a:cs typeface="Times New Roman"/>
            </a:endParaRPr>
          </a:p>
          <a:p>
            <a:pPr>
              <a:lnSpc>
                <a:spcPct val="120000"/>
              </a:lnSpc>
              <a:spcAft>
                <a:spcPts val="0"/>
              </a:spcAft>
            </a:pPr>
            <a:r>
              <a:rPr lang="fr-FR" sz="2400" dirty="0">
                <a:latin typeface="Times New Roman"/>
                <a:ea typeface="Calibri"/>
                <a:cs typeface="Times New Roman"/>
              </a:rPr>
              <a:t>+ Trồng nhiều cây xanh;</a:t>
            </a:r>
          </a:p>
          <a:p>
            <a:pPr>
              <a:lnSpc>
                <a:spcPct val="120000"/>
              </a:lnSpc>
              <a:spcAft>
                <a:spcPts val="0"/>
              </a:spcAft>
            </a:pPr>
            <a:r>
              <a:rPr lang="fr-FR" sz="2400" dirty="0">
                <a:latin typeface="Times New Roman"/>
                <a:ea typeface="Calibri"/>
                <a:cs typeface="Times New Roman"/>
              </a:rPr>
              <a:t>+ Hạn chế thải khí độc;</a:t>
            </a:r>
          </a:p>
          <a:p>
            <a:pPr>
              <a:lnSpc>
                <a:spcPct val="120000"/>
              </a:lnSpc>
              <a:spcAft>
                <a:spcPts val="0"/>
              </a:spcAft>
            </a:pPr>
            <a:r>
              <a:rPr lang="fr-FR" sz="2400" dirty="0">
                <a:latin typeface="Times New Roman"/>
                <a:ea typeface="Calibri"/>
                <a:cs typeface="Times New Roman"/>
              </a:rPr>
              <a:t>+ Tránh xa tác nhân gây hại, vệ sinh môi trường,...</a:t>
            </a:r>
            <a:endParaRPr lang="en-US" sz="2400" dirty="0">
              <a:latin typeface="Times New Roman"/>
              <a:ea typeface="Calibri"/>
              <a:cs typeface="Times New Roman"/>
            </a:endParaRPr>
          </a:p>
          <a:p>
            <a:pPr>
              <a:lnSpc>
                <a:spcPct val="120000"/>
              </a:lnSpc>
              <a:spcAft>
                <a:spcPts val="0"/>
              </a:spcAft>
            </a:pPr>
            <a:r>
              <a:rPr lang="fr-FR" sz="2400" dirty="0">
                <a:latin typeface="Times New Roman"/>
                <a:ea typeface="Calibri"/>
                <a:cs typeface="Times New Roman"/>
              </a:rPr>
              <a:t>+Vệ sinh cá nhân sạch sẽ; </a:t>
            </a:r>
            <a:endParaRPr lang="en-US" sz="2400" dirty="0">
              <a:latin typeface="Times New Roman"/>
              <a:ea typeface="Calibri"/>
              <a:cs typeface="Times New Roman"/>
            </a:endParaRPr>
          </a:p>
          <a:p>
            <a:pPr>
              <a:lnSpc>
                <a:spcPct val="120000"/>
              </a:lnSpc>
              <a:spcAft>
                <a:spcPts val="0"/>
              </a:spcAft>
            </a:pPr>
            <a:r>
              <a:rPr lang="fr-FR" sz="2400" dirty="0">
                <a:latin typeface="Times New Roman"/>
                <a:ea typeface="Calibri"/>
                <a:cs typeface="Times New Roman"/>
              </a:rPr>
              <a:t>+ Đeo khẩu trang lao động nơi có nhiều bụi, khi đi đường,..</a:t>
            </a:r>
            <a:endParaRPr lang="en-US" sz="2400" dirty="0">
              <a:latin typeface="Times New Roman"/>
              <a:ea typeface="Calibri"/>
              <a:cs typeface="Times New Roman"/>
            </a:endParaRP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81151"/>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srcRect/>
          <a:stretch>
            <a:fillRect/>
          </a:stretch>
        </p:blipFill>
        <p:spPr bwMode="auto">
          <a:xfrm>
            <a:off x="152401" y="2495551"/>
            <a:ext cx="2800351" cy="2128838"/>
          </a:xfrm>
          <a:prstGeom prst="rect">
            <a:avLst/>
          </a:prstGeom>
          <a:noFill/>
          <a:ln w="9525">
            <a:noFill/>
            <a:miter lim="800000"/>
            <a:headEnd/>
            <a:tailEnd/>
          </a:ln>
          <a:effectLst/>
        </p:spPr>
      </p:pic>
      <p:sp>
        <p:nvSpPr>
          <p:cNvPr id="4" name="Oval Callout 3"/>
          <p:cNvSpPr/>
          <p:nvPr/>
        </p:nvSpPr>
        <p:spPr>
          <a:xfrm>
            <a:off x="2772508" y="133350"/>
            <a:ext cx="5791200" cy="3105150"/>
          </a:xfrm>
          <a:prstGeom prst="wedgeEllipseCallout">
            <a:avLst>
              <a:gd name="adj1" fmla="val -60180"/>
              <a:gd name="adj2" fmla="val 5148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endParaRPr lang="en-US" sz="3600" b="1" dirty="0">
              <a:solidFill>
                <a:srgbClr val="0000CC"/>
              </a:solidFill>
              <a:latin typeface="Times New Roman" pitchFamily="18" charset="0"/>
              <a:ea typeface="Calibri" pitchFamily="34" charset="0"/>
              <a:cs typeface="Times New Roman" pitchFamily="18" charset="0"/>
            </a:endParaRPr>
          </a:p>
          <a:p>
            <a:pPr lvl="0" algn="ctr"/>
            <a:r>
              <a:rPr lang="en-US" sz="3600" b="1" dirty="0">
                <a:solidFill>
                  <a:srgbClr val="0000CC"/>
                </a:solidFill>
                <a:latin typeface="Times New Roman" pitchFamily="18" charset="0"/>
                <a:ea typeface="Calibri" pitchFamily="34" charset="0"/>
                <a:cs typeface="Times New Roman" pitchFamily="18" charset="0"/>
              </a:rPr>
              <a:t>Có nên kinh doanh thuốc lá ?</a:t>
            </a:r>
          </a:p>
          <a:p>
            <a:pPr lvl="0" algn="ctr"/>
            <a:r>
              <a:rPr lang="en-US" sz="3600" b="1" dirty="0">
                <a:solidFill>
                  <a:srgbClr val="0000CC"/>
                </a:solidFill>
                <a:latin typeface="Times New Roman" pitchFamily="18" charset="0"/>
                <a:ea typeface="Calibri" pitchFamily="34" charset="0"/>
                <a:cs typeface="Times New Roman" pitchFamily="18" charset="0"/>
              </a:rPr>
              <a:t> </a:t>
            </a:r>
            <a:r>
              <a:rPr lang="en-US" sz="3600" b="1" dirty="0">
                <a:solidFill>
                  <a:srgbClr val="0000CC"/>
                </a:solidFill>
                <a:latin typeface="Times New Roman" pitchFamily="18" charset="0"/>
                <a:ea typeface="Calibri" pitchFamily="34" charset="0"/>
                <a:cs typeface="Times New Roman" pitchFamily="18" charset="0"/>
              </a:rPr>
              <a:t>C</a:t>
            </a:r>
            <a:r>
              <a:rPr lang="en-US" sz="3600" b="1" dirty="0">
                <a:solidFill>
                  <a:srgbClr val="0000CC"/>
                </a:solidFill>
                <a:latin typeface="Times New Roman" pitchFamily="18" charset="0"/>
                <a:ea typeface="Calibri" pitchFamily="34" charset="0"/>
                <a:cs typeface="Times New Roman" pitchFamily="18" charset="0"/>
              </a:rPr>
              <a:t>ó nên hút thuốc lá không? </a:t>
            </a:r>
          </a:p>
          <a:p>
            <a:pPr lvl="0" algn="ctr"/>
            <a:r>
              <a:rPr lang="en-US" sz="3600" b="1" dirty="0">
                <a:solidFill>
                  <a:srgbClr val="0000CC"/>
                </a:solidFill>
                <a:latin typeface="Times New Roman" pitchFamily="18" charset="0"/>
                <a:ea typeface="Calibri" pitchFamily="34" charset="0"/>
                <a:cs typeface="Times New Roman" pitchFamily="18" charset="0"/>
              </a:rPr>
              <a:t>Vì sao?</a:t>
            </a:r>
            <a:endParaRPr lang="en-US" sz="3600" b="1" dirty="0">
              <a:solidFill>
                <a:srgbClr val="0000CC"/>
              </a:solidFill>
              <a:latin typeface="Times New Roman" pitchFamily="18" charset="0"/>
              <a:cs typeface="Times New Roman" pitchFamily="18" charset="0"/>
            </a:endParaRPr>
          </a:p>
          <a:p>
            <a:pPr algn="ctr"/>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3947" y="2114550"/>
            <a:ext cx="3785347" cy="3028950"/>
          </a:xfrm>
          <a:prstGeom prst="rect">
            <a:avLst/>
          </a:prstGeom>
          <a:noFill/>
          <a:ln w="9525">
            <a:noFill/>
            <a:miter lim="800000"/>
            <a:headEnd/>
            <a:tailEnd/>
          </a:ln>
          <a:effectLst/>
        </p:spPr>
      </p:pic>
      <p:pic>
        <p:nvPicPr>
          <p:cNvPr id="64514" name="Picture 2" descr="C:\Users\2T\Downloads\download (10).jpg"/>
          <p:cNvPicPr>
            <a:picLocks noChangeAspect="1" noChangeArrowheads="1"/>
          </p:cNvPicPr>
          <p:nvPr/>
        </p:nvPicPr>
        <p:blipFill>
          <a:blip r:embed="rId3"/>
          <a:srcRect/>
          <a:stretch>
            <a:fillRect/>
          </a:stretch>
        </p:blipFill>
        <p:spPr bwMode="auto">
          <a:xfrm>
            <a:off x="5181600" y="361951"/>
            <a:ext cx="3657600" cy="4305905"/>
          </a:xfrm>
          <a:prstGeom prst="rect">
            <a:avLst/>
          </a:prstGeom>
          <a:noFill/>
        </p:spPr>
      </p:pic>
      <p:sp>
        <p:nvSpPr>
          <p:cNvPr id="5" name="Oval Callout 4"/>
          <p:cNvSpPr/>
          <p:nvPr/>
        </p:nvSpPr>
        <p:spPr>
          <a:xfrm>
            <a:off x="565638" y="133350"/>
            <a:ext cx="4267200" cy="1847850"/>
          </a:xfrm>
          <a:prstGeom prst="wedgeEllipseCallout">
            <a:avLst>
              <a:gd name="adj1" fmla="val -21235"/>
              <a:gd name="adj2" fmla="val 7535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endParaRPr lang="fr-FR" sz="2800" dirty="0">
              <a:solidFill>
                <a:srgbClr val="0000CC"/>
              </a:solidFill>
              <a:latin typeface="Times New Roman" pitchFamily="18" charset="0"/>
              <a:ea typeface="Calibri" pitchFamily="34" charset="0"/>
              <a:cs typeface="Times New Roman" pitchFamily="18" charset="0"/>
            </a:endParaRPr>
          </a:p>
          <a:p>
            <a:pPr lvl="0" algn="ctr"/>
            <a:r>
              <a:rPr lang="fr-FR" sz="2800" dirty="0">
                <a:solidFill>
                  <a:srgbClr val="0000CC"/>
                </a:solidFill>
                <a:latin typeface="Times New Roman" pitchFamily="18" charset="0"/>
                <a:ea typeface="Calibri" pitchFamily="34" charset="0"/>
                <a:cs typeface="Times New Roman" pitchFamily="18" charset="0"/>
              </a:rPr>
              <a:t>Cùng nhau thiết kế áp phích tuyên truyền không hút thuốc lá</a:t>
            </a:r>
            <a:r>
              <a:rPr lang="fr-FR" sz="2200" dirty="0">
                <a:solidFill>
                  <a:schemeClr val="bg1"/>
                </a:solidFill>
                <a:latin typeface="Times New Roman" pitchFamily="18" charset="0"/>
                <a:ea typeface="Calibri" pitchFamily="34" charset="0"/>
                <a:cs typeface="Times New Roman" pitchFamily="18" charset="0"/>
              </a:rPr>
              <a:t>.</a:t>
            </a:r>
            <a:endParaRPr lang="fr-FR" sz="2200" dirty="0">
              <a:solidFill>
                <a:schemeClr val="bg1"/>
              </a:solidFill>
              <a:latin typeface="Times New Roman" pitchFamily="18" charset="0"/>
              <a:cs typeface="Times New Roman" pitchFamily="18" charset="0"/>
            </a:endParaRPr>
          </a:p>
          <a:p>
            <a:pPr algn="ct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4514"/>
                                        </p:tgtEl>
                                        <p:attrNameLst>
                                          <p:attrName>style.visibility</p:attrName>
                                        </p:attrNameLst>
                                      </p:cBhvr>
                                      <p:to>
                                        <p:strVal val="visible"/>
                                      </p:to>
                                    </p:set>
                                    <p:animEffect transition="in" filter="blinds(horizontal)">
                                      <p:cBhvr>
                                        <p:cTn id="15"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2T\Downloads\images (6).jpg"/>
          <p:cNvPicPr>
            <a:picLocks noChangeAspect="1" noChangeArrowheads="1"/>
          </p:cNvPicPr>
          <p:nvPr/>
        </p:nvPicPr>
        <p:blipFill>
          <a:blip r:embed="rId2"/>
          <a:srcRect/>
          <a:stretch>
            <a:fillRect/>
          </a:stretch>
        </p:blipFill>
        <p:spPr bwMode="auto">
          <a:xfrm>
            <a:off x="386480" y="666751"/>
            <a:ext cx="8042412" cy="3040693"/>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290,000+ Hình ảnh Tưới Cây tải xuống miễn phí - Pikbest"/>
          <p:cNvSpPr>
            <a:spLocks noChangeAspect="1" noChangeArrowheads="1"/>
          </p:cNvSpPr>
          <p:nvPr/>
        </p:nvSpPr>
        <p:spPr bwMode="auto">
          <a:xfrm>
            <a:off x="144463" y="-108346"/>
            <a:ext cx="304800" cy="228601"/>
          </a:xfrm>
          <a:prstGeom prst="rect">
            <a:avLst/>
          </a:prstGeom>
          <a:noFill/>
          <a:ln w="9525">
            <a:noFill/>
            <a:miter lim="800000"/>
            <a:headEnd/>
            <a:tailEnd/>
          </a:ln>
        </p:spPr>
        <p:txBody>
          <a:bodyPr lIns="91438" tIns="45719" rIns="91438" bIns="45719"/>
          <a:lstStyle/>
          <a:p>
            <a:endParaRPr lang="vi-VN" altLang="vi-VN" sz="2400">
              <a:solidFill>
                <a:prstClr val="black"/>
              </a:solidFill>
              <a:latin typeface="Times New Roman"/>
            </a:endParaRPr>
          </a:p>
        </p:txBody>
      </p:sp>
      <p:sp>
        <p:nvSpPr>
          <p:cNvPr id="15363" name="AutoShape 4" descr="290,000+ Hình ảnh Tưới Cây tải xuống miễn phí - Pikbest"/>
          <p:cNvSpPr>
            <a:spLocks noChangeAspect="1" noChangeArrowheads="1"/>
          </p:cNvSpPr>
          <p:nvPr/>
        </p:nvSpPr>
        <p:spPr bwMode="auto">
          <a:xfrm>
            <a:off x="296863" y="5954"/>
            <a:ext cx="304800" cy="228600"/>
          </a:xfrm>
          <a:prstGeom prst="rect">
            <a:avLst/>
          </a:prstGeom>
          <a:noFill/>
          <a:ln w="9525">
            <a:noFill/>
            <a:miter lim="800000"/>
            <a:headEnd/>
            <a:tailEnd/>
          </a:ln>
        </p:spPr>
        <p:txBody>
          <a:bodyPr lIns="91438" tIns="45719" rIns="91438" bIns="45719"/>
          <a:lstStyle/>
          <a:p>
            <a:endParaRPr lang="vi-VN" altLang="vi-VN" sz="2400">
              <a:solidFill>
                <a:prstClr val="black"/>
              </a:solidFill>
              <a:latin typeface="Times New Roman"/>
            </a:endParaRPr>
          </a:p>
        </p:txBody>
      </p:sp>
      <p:sp>
        <p:nvSpPr>
          <p:cNvPr id="7" name="TextBox 6"/>
          <p:cNvSpPr txBox="1"/>
          <p:nvPr/>
        </p:nvSpPr>
        <p:spPr>
          <a:xfrm>
            <a:off x="609600" y="2724150"/>
            <a:ext cx="8305800" cy="1754326"/>
          </a:xfrm>
          <a:prstGeom prst="rect">
            <a:avLst/>
          </a:prstGeom>
          <a:noFill/>
        </p:spPr>
        <p:txBody>
          <a:bodyPr wrap="square" lIns="91438" tIns="45719" rIns="91438" bIns="45719" rtlCol="0">
            <a:spAutoFit/>
          </a:bodyPr>
          <a:lstStyle/>
          <a:p>
            <a:endParaRPr lang="en-US" sz="2400" i="1" dirty="0">
              <a:solidFill>
                <a:prstClr val="black"/>
              </a:solidFill>
              <a:latin typeface="Times New Roman" pitchFamily="18" charset="0"/>
              <a:cs typeface="Times New Roman" pitchFamily="18" charset="0"/>
            </a:endParaRPr>
          </a:p>
          <a:p>
            <a:r>
              <a:rPr lang="vi-VN" sz="2800" b="1" i="1" dirty="0">
                <a:solidFill>
                  <a:srgbClr val="0070C0"/>
                </a:solidFill>
                <a:latin typeface="Times New Roman" pitchFamily="18" charset="0"/>
                <a:cs typeface="Times New Roman" pitchFamily="18" charset="0"/>
              </a:rPr>
              <a:t>1. </a:t>
            </a:r>
            <a:r>
              <a:rPr lang="en-US" sz="2800" b="1" i="1" dirty="0">
                <a:solidFill>
                  <a:srgbClr val="0070C0"/>
                </a:solidFill>
                <a:latin typeface="Times New Roman" pitchFamily="18" charset="0"/>
                <a:cs typeface="Times New Roman" pitchFamily="18" charset="0"/>
              </a:rPr>
              <a:t>Hệ hô hấp ở người gồm những cơ quan nào?</a:t>
            </a:r>
          </a:p>
          <a:p>
            <a:r>
              <a:rPr lang="en-US" sz="2800" b="1" i="1" dirty="0">
                <a:solidFill>
                  <a:srgbClr val="0070C0"/>
                </a:solidFill>
                <a:latin typeface="Times New Roman" pitchFamily="18" charset="0"/>
                <a:cs typeface="Times New Roman" pitchFamily="18" charset="0"/>
              </a:rPr>
              <a:t>2. Những bệnh thường gặp ở hệ hô hấp người là gì? Phòng tránh thế nào?</a:t>
            </a:r>
          </a:p>
        </p:txBody>
      </p:sp>
      <p:sp>
        <p:nvSpPr>
          <p:cNvPr id="45058" name="AutoShape 2" descr="https://powerpoint.officeapps.live.com/pods/GetClipboardImage.ashx?Id=af7a8f2f-3ade-47fc-b276-0426f32d9e67&amp;DC=PSG4&amp;pkey=f4b0bbc7-dd0a-4ff3-a747-c537905a33a5&amp;wdwaccluster=PSG4"/>
          <p:cNvSpPr>
            <a:spLocks noChangeAspect="1" noChangeArrowheads="1"/>
          </p:cNvSpPr>
          <p:nvPr/>
        </p:nvSpPr>
        <p:spPr bwMode="auto">
          <a:xfrm>
            <a:off x="212725" y="-144463"/>
            <a:ext cx="304800" cy="304801"/>
          </a:xfrm>
          <a:prstGeom prst="rect">
            <a:avLst/>
          </a:prstGeom>
          <a:noFill/>
        </p:spPr>
        <p:txBody>
          <a:bodyPr vert="horz" wrap="square" lIns="91438" tIns="45719" rIns="91438" bIns="45719" numCol="1" anchor="t" anchorCtr="0" compatLnSpc="1">
            <a:prstTxWarp prst="textNoShape">
              <a:avLst/>
            </a:prstTxWarp>
          </a:bodyPr>
          <a:lstStyle/>
          <a:p>
            <a:endParaRPr lang="en-US" sz="2400">
              <a:solidFill>
                <a:prstClr val="black"/>
              </a:solidFill>
              <a:latin typeface="Calibri Light"/>
            </a:endParaRPr>
          </a:p>
        </p:txBody>
      </p:sp>
      <p:sp>
        <p:nvSpPr>
          <p:cNvPr id="45060" name="AutoShape 4" descr="https://powerpoint.officeapps.live.com/pods/GetClipboardImage.ashx?Id=af7a8f2f-3ade-47fc-b276-0426f32d9e67&amp;DC=PSG4&amp;pkey=f4b0bbc7-dd0a-4ff3-a747-c537905a33a5&amp;wdwaccluster=PSG4"/>
          <p:cNvSpPr>
            <a:spLocks noChangeAspect="1" noChangeArrowheads="1"/>
          </p:cNvSpPr>
          <p:nvPr/>
        </p:nvSpPr>
        <p:spPr bwMode="auto">
          <a:xfrm>
            <a:off x="212725" y="-144463"/>
            <a:ext cx="304800" cy="304801"/>
          </a:xfrm>
          <a:prstGeom prst="rect">
            <a:avLst/>
          </a:prstGeom>
          <a:noFill/>
        </p:spPr>
        <p:txBody>
          <a:bodyPr vert="horz" wrap="square" lIns="91438" tIns="45719" rIns="91438" bIns="45719" numCol="1" anchor="t" anchorCtr="0" compatLnSpc="1">
            <a:prstTxWarp prst="textNoShape">
              <a:avLst/>
            </a:prstTxWarp>
          </a:bodyPr>
          <a:lstStyle/>
          <a:p>
            <a:endParaRPr lang="en-US" sz="2400">
              <a:solidFill>
                <a:prstClr val="black"/>
              </a:solidFill>
              <a:latin typeface="Calibri Light"/>
            </a:endParaRPr>
          </a:p>
        </p:txBody>
      </p:sp>
      <p:sp>
        <p:nvSpPr>
          <p:cNvPr id="9" name="Rounded Rectangle 8"/>
          <p:cNvSpPr/>
          <p:nvPr/>
        </p:nvSpPr>
        <p:spPr>
          <a:xfrm>
            <a:off x="846992" y="1195754"/>
            <a:ext cx="7391400" cy="1371600"/>
          </a:xfrm>
          <a:prstGeom prst="roundRect">
            <a:avLst>
              <a:gd name="adj"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800" b="1" dirty="0">
                <a:solidFill>
                  <a:srgbClr val="0000CC"/>
                </a:solidFill>
                <a:latin typeface="Times New Roman" pitchFamily="18" charset="0"/>
                <a:cs typeface="Times New Roman" pitchFamily="18" charset="0"/>
              </a:rPr>
              <a:t>Xem đoạn phim sau và trả lời câu hỏi:</a:t>
            </a:r>
          </a:p>
          <a:p>
            <a:pPr algn="ctr"/>
            <a:r>
              <a:rPr lang="vi-VN" sz="2800" b="1" dirty="0">
                <a:solidFill>
                  <a:srgbClr val="0000CC"/>
                </a:solidFill>
                <a:latin typeface="Times New Roman" pitchFamily="18" charset="0"/>
                <a:cs typeface="Times New Roman" pitchFamily="18" charset="0"/>
              </a:rPr>
              <a:t>https://www.youtube.com/watch?v=HLSJowTFV_Q</a:t>
            </a:r>
          </a:p>
          <a:p>
            <a:pPr algn="ctr"/>
            <a:endParaRPr lang="en-US" sz="2400" dirty="0">
              <a:solidFill>
                <a:prstClr val="white"/>
              </a:solidFill>
              <a:latin typeface="Calibri Light"/>
            </a:endParaRPr>
          </a:p>
        </p:txBody>
      </p:sp>
      <p:sp>
        <p:nvSpPr>
          <p:cNvPr id="10" name="Rounded Rectangle 9"/>
          <p:cNvSpPr/>
          <p:nvPr/>
        </p:nvSpPr>
        <p:spPr>
          <a:xfrm>
            <a:off x="2895600" y="285750"/>
            <a:ext cx="2667000" cy="7620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prstClr val="white"/>
                </a:solidFill>
                <a:latin typeface="Times New Roman" pitchFamily="18" charset="0"/>
                <a:cs typeface="Times New Roman" pitchFamily="18" charset="0"/>
              </a:rPr>
              <a:t>KHỞI ĐỘNG</a:t>
            </a:r>
            <a:endParaRPr lang="en-US" sz="2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440008403"/>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28601" y="0"/>
            <a:ext cx="8074269" cy="1352550"/>
            <a:chOff x="304800" y="0"/>
            <a:chExt cx="10287076" cy="1803399"/>
          </a:xfrm>
        </p:grpSpPr>
        <p:sp>
          <p:nvSpPr>
            <p:cNvPr id="17" name="Rectangle: Rounded Corners 16"/>
            <p:cNvSpPr/>
            <p:nvPr/>
          </p:nvSpPr>
          <p:spPr>
            <a:xfrm>
              <a:off x="1854396" y="279401"/>
              <a:ext cx="8737480" cy="812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eaLnBrk="1" fontAlgn="auto" hangingPunct="1">
                <a:lnSpc>
                  <a:spcPct val="120000"/>
                </a:lnSpc>
                <a:spcBef>
                  <a:spcPts val="0"/>
                </a:spcBef>
                <a:spcAft>
                  <a:spcPts val="0"/>
                </a:spcAft>
              </a:pPr>
              <a:r>
                <a:rPr lang="vi-VN" sz="2400" b="1" dirty="0">
                  <a:solidFill>
                    <a:srgbClr val="FFFFFF"/>
                  </a:solidFill>
                  <a:latin typeface="Arial" panose="020B0604020202020204" pitchFamily="34" charset="0"/>
                  <a:ea typeface="#9Slide03 Roboto Slab Bold" pitchFamily="2" charset="0"/>
                  <a:cs typeface="Arial" panose="020B0604020202020204" pitchFamily="34" charset="0"/>
                </a:rPr>
                <a:t> </a:t>
              </a:r>
              <a:r>
                <a:rPr lang="en-US" sz="2800" b="1" dirty="0">
                  <a:solidFill>
                    <a:srgbClr val="FF0000"/>
                  </a:solidFill>
                  <a:latin typeface="Times New Roman"/>
                  <a:ea typeface="Calibri"/>
                  <a:cs typeface="Times New Roman"/>
                </a:rPr>
                <a:t>III. Thuốc lá và tác hại của khói thuốc lá:</a:t>
              </a:r>
              <a:endParaRPr lang="en-US" sz="2800" dirty="0">
                <a:solidFill>
                  <a:srgbClr val="FF0000"/>
                </a:solidFill>
                <a:latin typeface="Times New Roman"/>
                <a:ea typeface="Calibri"/>
                <a:cs typeface="Times New Roman"/>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914400" y="1123950"/>
            <a:ext cx="7848600" cy="2936974"/>
          </a:xfrm>
          <a:prstGeom prst="roundRect">
            <a:avLst/>
          </a:prstGeom>
          <a:noFill/>
          <a:ln w="28575">
            <a:solidFill>
              <a:srgbClr val="C00000"/>
            </a:solidFill>
            <a:prstDash val="sysDash"/>
          </a:ln>
        </p:spPr>
        <p:txBody>
          <a:bodyPr wrap="square" lIns="68579" tIns="34289" rIns="68579" bIns="34289" rtlCol="0">
            <a:spAutoFit/>
          </a:bodyPr>
          <a:lstStyle/>
          <a:p>
            <a:pPr defTabSz="685783" eaLnBrk="1" fontAlgn="auto" hangingPunct="1">
              <a:lnSpc>
                <a:spcPct val="120000"/>
              </a:lnSpc>
              <a:spcBef>
                <a:spcPts val="0"/>
              </a:spcBef>
              <a:spcAft>
                <a:spcPts val="0"/>
              </a:spcAft>
            </a:pPr>
            <a:r>
              <a:rPr lang="en-US" sz="2800" dirty="0">
                <a:solidFill>
                  <a:prstClr val="black"/>
                </a:solidFill>
                <a:latin typeface="Times New Roman"/>
                <a:ea typeface="Calibri"/>
                <a:cs typeface="Times New Roman"/>
              </a:rPr>
              <a:t>- Suy giảm chức năng phổi</a:t>
            </a:r>
          </a:p>
          <a:p>
            <a:pPr defTabSz="685783" eaLnBrk="1" fontAlgn="auto" hangingPunct="1">
              <a:lnSpc>
                <a:spcPct val="120000"/>
              </a:lnSpc>
              <a:spcBef>
                <a:spcPts val="0"/>
              </a:spcBef>
              <a:spcAft>
                <a:spcPts val="0"/>
              </a:spcAft>
            </a:pPr>
            <a:r>
              <a:rPr lang="en-US" sz="2800" dirty="0">
                <a:solidFill>
                  <a:prstClr val="black"/>
                </a:solidFill>
                <a:latin typeface="Times New Roman"/>
                <a:ea typeface="Calibri"/>
                <a:cs typeface="Times New Roman"/>
              </a:rPr>
              <a:t>- Gây bệnh tắc nghẽn phổi mãn tính.</a:t>
            </a:r>
          </a:p>
          <a:p>
            <a:pPr defTabSz="685783" eaLnBrk="1" fontAlgn="auto" hangingPunct="1">
              <a:lnSpc>
                <a:spcPct val="120000"/>
              </a:lnSpc>
              <a:spcBef>
                <a:spcPts val="0"/>
              </a:spcBef>
              <a:spcAft>
                <a:spcPts val="0"/>
              </a:spcAft>
              <a:buFontTx/>
              <a:buChar char="-"/>
            </a:pPr>
            <a:r>
              <a:rPr lang="en-US" sz="2800" dirty="0">
                <a:solidFill>
                  <a:prstClr val="black"/>
                </a:solidFill>
                <a:latin typeface="Times New Roman"/>
                <a:ea typeface="Calibri"/>
                <a:cs typeface="Times New Roman"/>
              </a:rPr>
              <a:t> Gây bệnh ung thư,...</a:t>
            </a:r>
          </a:p>
          <a:p>
            <a:pPr defTabSz="685783" eaLnBrk="1" fontAlgn="auto" hangingPunct="1">
              <a:lnSpc>
                <a:spcPct val="120000"/>
              </a:lnSpc>
              <a:spcBef>
                <a:spcPts val="0"/>
              </a:spcBef>
              <a:spcAft>
                <a:spcPts val="0"/>
              </a:spcAft>
              <a:buFontTx/>
              <a:buChar char="-"/>
            </a:pPr>
            <a:r>
              <a:rPr lang="en-US" sz="2800" dirty="0">
                <a:latin typeface="+mj-lt"/>
              </a:rPr>
              <a:t> </a:t>
            </a:r>
            <a:r>
              <a:rPr lang="vi-VN" sz="2800" dirty="0">
                <a:latin typeface="+mj-lt"/>
              </a:rPr>
              <a:t>Hút </a:t>
            </a:r>
            <a:r>
              <a:rPr lang="vi-VN" sz="2800" b="1" dirty="0">
                <a:latin typeface="+mj-lt"/>
              </a:rPr>
              <a:t>thuốc lá</a:t>
            </a:r>
            <a:r>
              <a:rPr lang="vi-VN" sz="2800" dirty="0">
                <a:latin typeface="+mj-lt"/>
              </a:rPr>
              <a:t> thụ động có nhiều gấp 3 đến 4 lần các chất </a:t>
            </a:r>
            <a:r>
              <a:rPr lang="vi-VN" sz="2800" b="1" dirty="0">
                <a:latin typeface="+mj-lt"/>
              </a:rPr>
              <a:t>độc hại</a:t>
            </a:r>
            <a:r>
              <a:rPr lang="vi-VN" sz="2800" dirty="0">
                <a:latin typeface="+mj-lt"/>
              </a:rPr>
              <a:t>. </a:t>
            </a:r>
            <a:endParaRPr lang="en-US" sz="2800" dirty="0">
              <a:solidFill>
                <a:prstClr val="black"/>
              </a:solidFill>
              <a:latin typeface="+mj-lt"/>
              <a:ea typeface="Calibri"/>
              <a:cs typeface="Times New Roman"/>
            </a:endParaRPr>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81151"/>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762000" y="1047751"/>
            <a:ext cx="7543800" cy="461665"/>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pPr defTabSz="914378" eaLnBrk="1" hangingPunct="1"/>
            <a:r>
              <a:rPr lang="fr-FR" sz="2400" dirty="0">
                <a:solidFill>
                  <a:srgbClr val="00B0F0"/>
                </a:solidFill>
                <a:latin typeface="Times New Roman" pitchFamily="18" charset="0"/>
                <a:ea typeface="Calibri" pitchFamily="34" charset="0"/>
                <a:cs typeface="Times New Roman" pitchFamily="18" charset="0"/>
              </a:rPr>
              <a:t>https://www.youtube.com/watch?v=Ei1UsHqtUvo. </a:t>
            </a:r>
            <a:endParaRPr lang="fr-FR" sz="2400" dirty="0">
              <a:latin typeface="Times New Roman" pitchFamily="18" charset="0"/>
              <a:cs typeface="Times New Roman" pitchFamily="18" charset="0"/>
            </a:endParaRPr>
          </a:p>
        </p:txBody>
      </p:sp>
      <p:sp>
        <p:nvSpPr>
          <p:cNvPr id="62466" name="Rectangle 2"/>
          <p:cNvSpPr>
            <a:spLocks noChangeArrowheads="1"/>
          </p:cNvSpPr>
          <p:nvPr/>
        </p:nvSpPr>
        <p:spPr bwMode="auto">
          <a:xfrm>
            <a:off x="0" y="11574"/>
            <a:ext cx="9144000" cy="1266970"/>
          </a:xfrm>
          <a:prstGeom prst="rect">
            <a:avLst/>
          </a:prstGeom>
          <a:noFill/>
          <a:ln w="9525">
            <a:noFill/>
            <a:miter lim="800000"/>
            <a:headEnd/>
            <a:tailEnd/>
          </a:ln>
          <a:effectLst/>
        </p:spPr>
        <p:txBody>
          <a:bodyPr vert="horz" wrap="square" lIns="91438" tIns="126957" rIns="91438" bIns="0" numCol="1" anchor="ctr" anchorCtr="0" compatLnSpc="1">
            <a:prstTxWarp prst="textNoShape">
              <a:avLst/>
            </a:prstTxWarp>
            <a:spAutoFit/>
          </a:bodyPr>
          <a:lstStyle/>
          <a:p>
            <a:pPr algn="ctr" defTabSz="914378"/>
            <a:r>
              <a:rPr lang="en-US" sz="2400" b="1" dirty="0">
                <a:latin typeface="Times New Roman" pitchFamily="18" charset="0"/>
                <a:ea typeface="Calibri" pitchFamily="34" charset="0"/>
                <a:cs typeface="Times New Roman" pitchFamily="18" charset="0"/>
              </a:rPr>
              <a:t>           </a:t>
            </a:r>
            <a:r>
              <a:rPr lang="en-US" sz="2800" b="1" dirty="0">
                <a:solidFill>
                  <a:srgbClr val="FF0000"/>
                </a:solidFill>
                <a:latin typeface="Times New Roman" pitchFamily="18" charset="0"/>
                <a:ea typeface="Calibri" pitchFamily="34" charset="0"/>
                <a:cs typeface="Times New Roman" pitchFamily="18" charset="0"/>
              </a:rPr>
              <a:t>Thực hành hô hấp nhân tạo, cấp cứu người đuối nước</a:t>
            </a:r>
            <a:endParaRPr lang="vi-VN" sz="2800" b="1" i="1" dirty="0">
              <a:solidFill>
                <a:srgbClr val="FF0000"/>
              </a:solidFill>
              <a:latin typeface="Times New Roman" pitchFamily="18" charset="0"/>
              <a:ea typeface="Times New Roman" pitchFamily="18" charset="0"/>
              <a:cs typeface="Times New Roman" pitchFamily="18" charset="0"/>
            </a:endParaRPr>
          </a:p>
          <a:p>
            <a:pPr algn="ctr" defTabSz="914378"/>
            <a:endParaRPr lang="vi-VN" dirty="0">
              <a:latin typeface="Arial" pitchFamily="34" charset="0"/>
              <a:cs typeface="Arial" pitchFamily="34" charset="0"/>
            </a:endParaRPr>
          </a:p>
        </p:txBody>
      </p:sp>
      <p:sp>
        <p:nvSpPr>
          <p:cNvPr id="62467" name="Rectangle 3"/>
          <p:cNvSpPr>
            <a:spLocks noChangeArrowheads="1"/>
          </p:cNvSpPr>
          <p:nvPr/>
        </p:nvSpPr>
        <p:spPr bwMode="auto">
          <a:xfrm>
            <a:off x="609600" y="1699796"/>
            <a:ext cx="8001000" cy="2246769"/>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pPr algn="just" defTabSz="914378" eaLnBrk="1" hangingPunct="1"/>
            <a:r>
              <a:rPr lang="fr-FR" sz="2800" b="1" i="1" dirty="0">
                <a:solidFill>
                  <a:srgbClr val="0070C0"/>
                </a:solidFill>
                <a:latin typeface="Times New Roman" pitchFamily="18" charset="0"/>
                <a:ea typeface="Calibri" pitchFamily="34" charset="0"/>
                <a:cs typeface="Times New Roman" pitchFamily="18" charset="0"/>
              </a:rPr>
              <a:t>1. Trong trường hợp nào thì cần tiến hành hô hấp nhân tạo ?</a:t>
            </a:r>
            <a:endParaRPr lang="en-US" sz="2800" b="1" i="1" dirty="0">
              <a:solidFill>
                <a:srgbClr val="0070C0"/>
              </a:solidFill>
              <a:latin typeface="Times New Roman" pitchFamily="18" charset="0"/>
              <a:cs typeface="Times New Roman" pitchFamily="18" charset="0"/>
            </a:endParaRPr>
          </a:p>
          <a:p>
            <a:pPr algn="just" defTabSz="914378"/>
            <a:r>
              <a:rPr lang="fr-FR" sz="2800" b="1" i="1" dirty="0">
                <a:solidFill>
                  <a:srgbClr val="0070C0"/>
                </a:solidFill>
                <a:latin typeface="Times New Roman" pitchFamily="18" charset="0"/>
                <a:ea typeface="Calibri" pitchFamily="34" charset="0"/>
                <a:cs typeface="Times New Roman" pitchFamily="18" charset="0"/>
              </a:rPr>
              <a:t>2. Ý nghĩa của việc bịt mũi nạn nhân? Tại sao phải ấn tay vào lồng ngực?</a:t>
            </a:r>
            <a:endParaRPr lang="en-US" sz="2800" b="1" i="1" dirty="0">
              <a:solidFill>
                <a:srgbClr val="0070C0"/>
              </a:solidFill>
              <a:latin typeface="Times New Roman" pitchFamily="18" charset="0"/>
              <a:cs typeface="Times New Roman" pitchFamily="18" charset="0"/>
            </a:endParaRPr>
          </a:p>
          <a:p>
            <a:pPr algn="just" defTabSz="914378"/>
            <a:r>
              <a:rPr lang="fr-FR" sz="2800" b="1" i="1" dirty="0">
                <a:solidFill>
                  <a:srgbClr val="0070C0"/>
                </a:solidFill>
                <a:latin typeface="Times New Roman" pitchFamily="18" charset="0"/>
                <a:ea typeface="Calibri" pitchFamily="34" charset="0"/>
                <a:cs typeface="Times New Roman" pitchFamily="18" charset="0"/>
              </a:rPr>
              <a:t>3. Thứ tự các thao tác ?</a:t>
            </a:r>
            <a:endParaRPr lang="fr-FR" sz="2800" b="1" i="1" dirty="0">
              <a:solidFill>
                <a:srgbClr val="0070C0"/>
              </a:solidFill>
              <a:latin typeface="Times New Roman" pitchFamily="18" charset="0"/>
              <a:cs typeface="Times New Roman" pitchFamily="18" charset="0"/>
            </a:endParaRPr>
          </a:p>
        </p:txBody>
      </p:sp>
      <p:sp>
        <p:nvSpPr>
          <p:cNvPr id="5" name="Flowchart: Delay 4"/>
          <p:cNvSpPr/>
          <p:nvPr/>
        </p:nvSpPr>
        <p:spPr>
          <a:xfrm>
            <a:off x="0" y="0"/>
            <a:ext cx="1295400" cy="66675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lvl="0" algn="ctr"/>
            <a:r>
              <a:rPr lang="en-US" sz="2000" b="1" dirty="0">
                <a:solidFill>
                  <a:schemeClr val="tx1"/>
                </a:solidFill>
                <a:latin typeface="Times New Roman" pitchFamily="18" charset="0"/>
                <a:ea typeface="Calibri" pitchFamily="34" charset="0"/>
                <a:cs typeface="Times New Roman" pitchFamily="18" charset="0"/>
              </a:rPr>
              <a:t>Tiết 3: </a:t>
            </a:r>
            <a:endParaRPr lang="vi-VN" sz="2000" b="1" i="1" dirty="0">
              <a:solidFill>
                <a:srgbClr val="4472C4"/>
              </a:solidFill>
              <a:latin typeface="Times New Roman" pitchFamily="18" charset="0"/>
              <a:ea typeface="Times New Roman" pitchFamily="18" charset="0"/>
              <a:cs typeface="Times New Roman" pitchFamily="18" charset="0"/>
            </a:endParaRPr>
          </a:p>
          <a:p>
            <a:pPr algn="ctr"/>
            <a:endParaRPr lang="en-US"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85749"/>
            <a:ext cx="82296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hangingPunct="1"/>
            <a:r>
              <a:rPr lang="en-US" altLang="en-US" sz="3200" b="1" dirty="0">
                <a:solidFill>
                  <a:srgbClr val="FF0000"/>
                </a:solidFill>
                <a:latin typeface="Times New Roman" pitchFamily="18" charset="0"/>
                <a:cs typeface="Times New Roman" pitchFamily="18" charset="0"/>
              </a:rPr>
              <a:t>1. Phương pháp hà hơi thổi ngạt</a:t>
            </a:r>
            <a:r>
              <a:rPr lang="en-US" altLang="en-US" sz="3200" dirty="0">
                <a:solidFill>
                  <a:srgbClr val="FF0000"/>
                </a:solidFill>
                <a:latin typeface="Times New Roman" pitchFamily="18" charset="0"/>
                <a:cs typeface="Times New Roman" pitchFamily="18" charset="0"/>
              </a:rPr>
              <a:t>:</a:t>
            </a:r>
          </a:p>
        </p:txBody>
      </p:sp>
      <p:sp>
        <p:nvSpPr>
          <p:cNvPr id="55299" name="Rectangle 3"/>
          <p:cNvSpPr>
            <a:spLocks noChangeArrowheads="1"/>
          </p:cNvSpPr>
          <p:nvPr/>
        </p:nvSpPr>
        <p:spPr bwMode="auto">
          <a:xfrm>
            <a:off x="228600" y="514352"/>
            <a:ext cx="8686800" cy="72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marL="342892" indent="-342892" algn="ctr" eaLnBrk="1" hangingPunct="1">
              <a:spcBef>
                <a:spcPct val="20000"/>
              </a:spcBef>
            </a:pPr>
            <a:r>
              <a:rPr lang="en-US" altLang="en-US" sz="2800" b="1" i="1" dirty="0">
                <a:solidFill>
                  <a:srgbClr val="0000CC"/>
                </a:solidFill>
                <a:latin typeface="Times New Roman" pitchFamily="18" charset="0"/>
              </a:rPr>
              <a:t>Khi nào chúng ta thực hiện phương pháp này?</a:t>
            </a:r>
          </a:p>
          <a:p>
            <a:pPr marL="342892" indent="-342892" algn="ctr" eaLnBrk="1" hangingPunct="1">
              <a:spcBef>
                <a:spcPct val="20000"/>
              </a:spcBef>
            </a:pPr>
            <a:endParaRPr lang="en-US" altLang="en-US" sz="2800" b="1" i="1" dirty="0">
              <a:solidFill>
                <a:srgbClr val="0000CC"/>
              </a:solidFill>
              <a:latin typeface="Times New Roman" pitchFamily="18" charset="0"/>
            </a:endParaRPr>
          </a:p>
        </p:txBody>
      </p:sp>
      <p:sp>
        <p:nvSpPr>
          <p:cNvPr id="55300" name="Text Box 4"/>
          <p:cNvSpPr txBox="1">
            <a:spLocks noChangeArrowheads="1"/>
          </p:cNvSpPr>
          <p:nvPr/>
        </p:nvSpPr>
        <p:spPr bwMode="auto">
          <a:xfrm>
            <a:off x="152400" y="4572001"/>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spcBef>
                <a:spcPct val="50000"/>
              </a:spcBef>
            </a:pPr>
            <a:r>
              <a:rPr lang="en-US" altLang="en-US" sz="2800" b="1" dirty="0">
                <a:latin typeface="Times New Roman" pitchFamily="18" charset="0"/>
              </a:rPr>
              <a:t>Khi nạn nhân ngừng hô hấp nhưng tim còn đập</a:t>
            </a:r>
          </a:p>
        </p:txBody>
      </p:sp>
      <p:pic>
        <p:nvPicPr>
          <p:cNvPr id="55301" name="Picture 5">
            <a:hlinkClick r:id="rId2"/>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r="952" b="3615"/>
          <a:stretch>
            <a:fillRect/>
          </a:stretch>
        </p:blipFill>
        <p:spPr bwMode="auto">
          <a:xfrm>
            <a:off x="0" y="1075592"/>
            <a:ext cx="90678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p:tgtEl>
                                          <p:spTgt spid="55299"/>
                                        </p:tgtEl>
                                        <p:attrNameLst>
                                          <p:attrName>ppt_y</p:attrName>
                                        </p:attrNameLst>
                                      </p:cBhvr>
                                      <p:tavLst>
                                        <p:tav tm="0">
                                          <p:val>
                                            <p:strVal val="#ppt_y+#ppt_h*1.125000"/>
                                          </p:val>
                                        </p:tav>
                                        <p:tav tm="100000">
                                          <p:val>
                                            <p:strVal val="#ppt_y"/>
                                          </p:val>
                                        </p:tav>
                                      </p:tavLst>
                                    </p:anim>
                                    <p:animEffect transition="in" filter="wipe(up)">
                                      <p:cBhvr>
                                        <p:cTn id="8" dur="500"/>
                                        <p:tgtEl>
                                          <p:spTgt spid="55299"/>
                                        </p:tgtEl>
                                      </p:cBhvr>
                                    </p:animEffect>
                                  </p:childTnLst>
                                </p:cTn>
                              </p:par>
                              <p:par>
                                <p:cTn id="9" presetID="12" presetClass="entr" presetSubtype="4" fill="hold" nodeType="withEffect">
                                  <p:stCondLst>
                                    <p:cond delay="0"/>
                                  </p:stCondLst>
                                  <p:childTnLst>
                                    <p:set>
                                      <p:cBhvr>
                                        <p:cTn id="10" dur="1" fill="hold">
                                          <p:stCondLst>
                                            <p:cond delay="0"/>
                                          </p:stCondLst>
                                        </p:cTn>
                                        <p:tgtEl>
                                          <p:spTgt spid="55301"/>
                                        </p:tgtEl>
                                        <p:attrNameLst>
                                          <p:attrName>style.visibility</p:attrName>
                                        </p:attrNameLst>
                                      </p:cBhvr>
                                      <p:to>
                                        <p:strVal val="visible"/>
                                      </p:to>
                                    </p:set>
                                    <p:anim calcmode="lin" valueType="num">
                                      <p:cBhvr additive="base">
                                        <p:cTn id="11" dur="500"/>
                                        <p:tgtEl>
                                          <p:spTgt spid="55301"/>
                                        </p:tgtEl>
                                        <p:attrNameLst>
                                          <p:attrName>ppt_y</p:attrName>
                                        </p:attrNameLst>
                                      </p:cBhvr>
                                      <p:tavLst>
                                        <p:tav tm="0">
                                          <p:val>
                                            <p:strVal val="#ppt_y+#ppt_h*1.125000"/>
                                          </p:val>
                                        </p:tav>
                                        <p:tav tm="100000">
                                          <p:val>
                                            <p:strVal val="#ppt_y"/>
                                          </p:val>
                                        </p:tav>
                                      </p:tavLst>
                                    </p:anim>
                                    <p:animEffect transition="in" filter="wipe(up)">
                                      <p:cBhvr>
                                        <p:cTn id="12" dur="500"/>
                                        <p:tgtEl>
                                          <p:spTgt spid="55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box(in)">
                                      <p:cBhvr>
                                        <p:cTn id="17" dur="20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0" y="3429000"/>
            <a:ext cx="91440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marL="342892" indent="-342892" algn="just"/>
            <a:r>
              <a:rPr lang="en-US" sz="2400" b="1" dirty="0">
                <a:solidFill>
                  <a:srgbClr val="0000CC"/>
                </a:solidFill>
                <a:latin typeface="Times New Roman" pitchFamily="18" charset="0"/>
              </a:rPr>
              <a:t>- Đặt nạn nhân </a:t>
            </a:r>
            <a:r>
              <a:rPr lang="en-US" sz="2400" b="1" dirty="0">
                <a:solidFill>
                  <a:srgbClr val="0000CC"/>
                </a:solidFill>
                <a:latin typeface="Times New Roman" pitchFamily="18" charset="0"/>
              </a:rPr>
              <a:t>nằm ngửa đầu ra </a:t>
            </a:r>
            <a:r>
              <a:rPr lang="en-US" sz="2400" b="1" dirty="0">
                <a:solidFill>
                  <a:srgbClr val="0000CC"/>
                </a:solidFill>
                <a:latin typeface="Times New Roman" pitchFamily="18" charset="0"/>
              </a:rPr>
              <a:t>phía sau </a:t>
            </a:r>
          </a:p>
          <a:p>
            <a:pPr marL="342892" indent="-342892" algn="just"/>
            <a:r>
              <a:rPr lang="en-US" sz="2400" b="1" dirty="0">
                <a:solidFill>
                  <a:srgbClr val="0000CC"/>
                </a:solidFill>
                <a:latin typeface="Times New Roman" pitchFamily="18" charset="0"/>
              </a:rPr>
              <a:t>- Nâng và giữ đầu nạn </a:t>
            </a:r>
            <a:r>
              <a:rPr lang="en-US" sz="2400" b="1" dirty="0">
                <a:solidFill>
                  <a:srgbClr val="0000CC"/>
                </a:solidFill>
                <a:latin typeface="Times New Roman" pitchFamily="18" charset="0"/>
              </a:rPr>
              <a:t>nhân: một </a:t>
            </a:r>
            <a:r>
              <a:rPr lang="en-US" sz="2400" b="1" dirty="0">
                <a:solidFill>
                  <a:srgbClr val="0000CC"/>
                </a:solidFill>
                <a:latin typeface="Times New Roman" pitchFamily="18" charset="0"/>
              </a:rPr>
              <a:t>bàn tay ở trán và tay khác ở cằm</a:t>
            </a:r>
          </a:p>
          <a:p>
            <a:pPr marL="342892" indent="-342892" algn="just"/>
            <a:r>
              <a:rPr lang="en-US" sz="2400" b="1" dirty="0">
                <a:solidFill>
                  <a:srgbClr val="0000CC"/>
                </a:solidFill>
                <a:latin typeface="Times New Roman" pitchFamily="18" charset="0"/>
              </a:rPr>
              <a:t>- Mở miệng nạn nhân bằng ngón tay cái và </a:t>
            </a:r>
            <a:r>
              <a:rPr lang="en-US" sz="2400" b="1" dirty="0">
                <a:solidFill>
                  <a:srgbClr val="0000CC"/>
                </a:solidFill>
                <a:latin typeface="Times New Roman" pitchFamily="18" charset="0"/>
              </a:rPr>
              <a:t>trỏ.</a:t>
            </a:r>
            <a:endParaRPr lang="en-US" sz="2400" b="1" dirty="0">
              <a:solidFill>
                <a:srgbClr val="0000CC"/>
              </a:solidFill>
              <a:latin typeface="Times New Roman" pitchFamily="18" charset="0"/>
            </a:endParaRPr>
          </a:p>
        </p:txBody>
      </p:sp>
      <p:pic>
        <p:nvPicPr>
          <p:cNvPr id="18435" name="Picture 7" descr="1434727657-151212_lssk_ha-hoi01_dan-v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8113" y="2419351"/>
            <a:ext cx="8686800" cy="47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indent="53974" algn="just" eaLnBrk="1" hangingPunct="1">
              <a:spcBef>
                <a:spcPct val="20000"/>
              </a:spcBef>
            </a:pPr>
            <a:r>
              <a:rPr lang="en-US" altLang="en-US" sz="2400" b="1" dirty="0">
                <a:solidFill>
                  <a:srgbClr val="0000CC"/>
                </a:solidFill>
                <a:latin typeface="Times New Roman" pitchFamily="18" charset="0"/>
              </a:rPr>
              <a:t>- Bịt mũi nạn nhân bằng ngón trỏ và ngón cái</a:t>
            </a:r>
            <a:endParaRPr lang="en-US" altLang="en-US" sz="2400" b="1" dirty="0">
              <a:solidFill>
                <a:srgbClr val="0000CC"/>
              </a:solidFill>
              <a:latin typeface="VNI-Palatin" pitchFamily="2" charset="0"/>
            </a:endParaRPr>
          </a:p>
        </p:txBody>
      </p:sp>
      <p:sp>
        <p:nvSpPr>
          <p:cNvPr id="59397" name="Rectangle 5"/>
          <p:cNvSpPr>
            <a:spLocks noChangeArrowheads="1"/>
          </p:cNvSpPr>
          <p:nvPr/>
        </p:nvSpPr>
        <p:spPr bwMode="auto">
          <a:xfrm>
            <a:off x="34926" y="2800350"/>
            <a:ext cx="9032874"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indent="177796" algn="just" eaLnBrk="1" hangingPunct="1">
              <a:spcBef>
                <a:spcPct val="20000"/>
              </a:spcBef>
            </a:pPr>
            <a:r>
              <a:rPr lang="en-US" altLang="en-US" sz="2400" b="1" dirty="0">
                <a:latin typeface="Times New Roman" pitchFamily="18" charset="0"/>
              </a:rPr>
              <a:t>- Tự hít một hơi đầy lồng ngực rồi ghé môi sát miệng nạn nhân rồi thổi hết sức vào miệng nạn nhân, không để không khí thoát ra ngoài chỗ tiếp xúc với miệng.</a:t>
            </a:r>
          </a:p>
        </p:txBody>
      </p:sp>
      <p:pic>
        <p:nvPicPr>
          <p:cNvPr id="19460" name="Picture 6" descr="C:\Users\ANH THU\Desktop\hhnt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
            <a:ext cx="8001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38115" y="3867151"/>
            <a:ext cx="8472487" cy="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spcBef>
                <a:spcPct val="50000"/>
              </a:spcBef>
            </a:pPr>
            <a:r>
              <a:rPr lang="en-US" altLang="en-US" b="1" dirty="0">
                <a:solidFill>
                  <a:srgbClr val="0000CC"/>
                </a:solidFill>
                <a:latin typeface="Times New Roman" pitchFamily="18" charset="0"/>
              </a:rPr>
              <a:t>- Ngừng thổi để hít vào rồi lại thổi tiếp.</a:t>
            </a:r>
          </a:p>
        </p:txBody>
      </p:sp>
      <p:sp>
        <p:nvSpPr>
          <p:cNvPr id="9" name="Text Box 4"/>
          <p:cNvSpPr txBox="1">
            <a:spLocks noChangeArrowheads="1"/>
          </p:cNvSpPr>
          <p:nvPr/>
        </p:nvSpPr>
        <p:spPr bwMode="auto">
          <a:xfrm>
            <a:off x="69056" y="4331554"/>
            <a:ext cx="9074943" cy="15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spcBef>
                <a:spcPct val="50000"/>
              </a:spcBef>
            </a:pPr>
            <a:r>
              <a:rPr lang="en-US" altLang="en-US" b="1" dirty="0">
                <a:latin typeface="Times New Roman" pitchFamily="18" charset="0"/>
              </a:rPr>
              <a:t>- Thổi liên tục từ 12 – 20 lần/phút cho tới khi quá trình tự hô hấp của nạn nhân được ổn định bình thường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arn(inHorizontal)">
                                      <p:cBhvr>
                                        <p:cTn id="7" dur="500"/>
                                        <p:tgtEl>
                                          <p:spTgt spid="59394">
                                            <p:txEl>
                                              <p:pRg st="0" end="0"/>
                                            </p:txEl>
                                          </p:spTgt>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59397">
                                            <p:txEl>
                                              <p:pRg st="0" end="0"/>
                                            </p:txEl>
                                          </p:spTgt>
                                        </p:tgtEl>
                                        <p:attrNameLst>
                                          <p:attrName>style.visibility</p:attrName>
                                        </p:attrNameLst>
                                      </p:cBhvr>
                                      <p:to>
                                        <p:strVal val="visible"/>
                                      </p:to>
                                    </p:set>
                                    <p:animEffect transition="in" filter="barn(inHorizontal)">
                                      <p:cBhvr>
                                        <p:cTn id="11" dur="500"/>
                                        <p:tgtEl>
                                          <p:spTgt spid="59397">
                                            <p:txEl>
                                              <p:pRg st="0" end="0"/>
                                            </p:txEl>
                                          </p:spTgt>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nodeType="afterGroup">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P spid="59397" grpId="0" build="p" autoUpdateAnimBg="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3429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nchor="ctr"/>
          <a:lstStyle/>
          <a:p>
            <a:pPr algn="ctr" eaLnBrk="1" hangingPunct="1"/>
            <a:r>
              <a:rPr lang="en-US" altLang="en-US" sz="3600" b="1" dirty="0">
                <a:solidFill>
                  <a:srgbClr val="0000CC"/>
                </a:solidFill>
                <a:latin typeface="Times New Roman" pitchFamily="18" charset="0"/>
                <a:hlinkClick r:id="rId2" action="ppaction://hlinkfile"/>
              </a:rPr>
              <a:t>Lưu ý:</a:t>
            </a:r>
            <a:r>
              <a:rPr lang="en-US" altLang="en-US" sz="3600" dirty="0">
                <a:solidFill>
                  <a:srgbClr val="0000CC"/>
                </a:solidFill>
                <a:latin typeface="Times New Roman" pitchFamily="18" charset="0"/>
                <a:hlinkClick r:id="rId2" action="ppaction://hlinkfile"/>
              </a:rPr>
              <a:t> </a:t>
            </a:r>
            <a:endParaRPr lang="en-US" altLang="en-US" sz="3600" dirty="0">
              <a:solidFill>
                <a:srgbClr val="0000CC"/>
              </a:solidFill>
              <a:latin typeface="Times New Roman" pitchFamily="18" charset="0"/>
            </a:endParaRPr>
          </a:p>
        </p:txBody>
      </p:sp>
      <p:sp>
        <p:nvSpPr>
          <p:cNvPr id="61443" name="Rectangle 3"/>
          <p:cNvSpPr>
            <a:spLocks noChangeArrowheads="1"/>
          </p:cNvSpPr>
          <p:nvPr/>
        </p:nvSpPr>
        <p:spPr bwMode="auto">
          <a:xfrm>
            <a:off x="304800" y="1428750"/>
            <a:ext cx="8686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marL="342892" indent="-342892" algn="just" eaLnBrk="1" hangingPunct="1">
              <a:lnSpc>
                <a:spcPct val="90000"/>
              </a:lnSpc>
              <a:spcBef>
                <a:spcPct val="20000"/>
              </a:spcBef>
              <a:buFontTx/>
              <a:buChar char="•"/>
            </a:pPr>
            <a:r>
              <a:rPr lang="en-US" altLang="en-US" sz="3200" b="1" dirty="0">
                <a:solidFill>
                  <a:srgbClr val="0000CC"/>
                </a:solidFill>
                <a:latin typeface="Times New Roman" pitchFamily="18" charset="0"/>
              </a:rPr>
              <a:t>Nếu miệng nạn nhân bị cứng khó mở, có thể dùng tay bịt miệng và thổi bằng mũi</a:t>
            </a:r>
            <a:r>
              <a:rPr lang="en-US" altLang="en-US" sz="3200" b="1" dirty="0">
                <a:solidFill>
                  <a:srgbClr val="0000CC"/>
                </a:solidFill>
                <a:latin typeface="Times New Roman" pitchFamily="18" charset="0"/>
              </a:rPr>
              <a:t>.</a:t>
            </a:r>
          </a:p>
          <a:p>
            <a:pPr algn="just" eaLnBrk="1" hangingPunct="1">
              <a:lnSpc>
                <a:spcPct val="90000"/>
              </a:lnSpc>
              <a:spcBef>
                <a:spcPct val="20000"/>
              </a:spcBef>
            </a:pPr>
            <a:endParaRPr lang="en-US" altLang="en-US" sz="3200" b="1" dirty="0">
              <a:solidFill>
                <a:srgbClr val="0000CC"/>
              </a:solidFill>
              <a:latin typeface="Times New Roman" pitchFamily="18" charset="0"/>
            </a:endParaRPr>
          </a:p>
          <a:p>
            <a:pPr marL="342892" indent="-342892" algn="just" eaLnBrk="1" hangingPunct="1">
              <a:lnSpc>
                <a:spcPct val="90000"/>
              </a:lnSpc>
              <a:spcBef>
                <a:spcPct val="20000"/>
              </a:spcBef>
              <a:buFontTx/>
              <a:buChar char="•"/>
            </a:pPr>
            <a:r>
              <a:rPr lang="en-US" altLang="en-US" sz="3200" b="1" dirty="0">
                <a:solidFill>
                  <a:srgbClr val="0000CC"/>
                </a:solidFill>
                <a:latin typeface="Times New Roman" pitchFamily="18" charset="0"/>
              </a:rPr>
              <a:t>Nếu tim nạn nhân đồng thời ngừng đập, có thể vừa thổi ngạt vừa xoa bóp tim.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heel(4)">
                                      <p:cBhvr>
                                        <p:cTn id="7" dur="10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wheel(4)">
                                      <p:cBhvr>
                                        <p:cTn id="12" dur="10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0" y="3638550"/>
            <a:ext cx="9144000" cy="1143000"/>
          </a:xfrm>
        </p:spPr>
        <p:txBody>
          <a:bodyPr/>
          <a:lstStyle/>
          <a:p>
            <a:pPr marL="0" indent="0" algn="just" eaLnBrk="1" hangingPunct="1">
              <a:buNone/>
            </a:pPr>
            <a:r>
              <a:rPr lang="en-US" altLang="en-US" sz="2800" b="1" dirty="0">
                <a:solidFill>
                  <a:srgbClr val="0000CC"/>
                </a:solidFill>
                <a:latin typeface="Times New Roman" pitchFamily="18" charset="0"/>
                <a:cs typeface="Times New Roman" pitchFamily="18" charset="0"/>
              </a:rPr>
              <a:t>- Khi làm xoa bóp tim ngoài lồng ngực, cần chú ý không quá mạnh bạo vì có thể làm gãy xương sườn nạn nhân </a:t>
            </a:r>
            <a:r>
              <a:rPr lang="en-US" altLang="en-US" sz="2800" b="1" dirty="0">
                <a:solidFill>
                  <a:srgbClr val="FF0000"/>
                </a:solidFill>
                <a:latin typeface="Times New Roman" pitchFamily="18" charset="0"/>
                <a:cs typeface="Times New Roman" pitchFamily="18" charset="0"/>
              </a:rPr>
              <a:t>( 2 lần hà hơi, 30 lần ép tim)</a:t>
            </a:r>
          </a:p>
        </p:txBody>
      </p:sp>
      <p:pic>
        <p:nvPicPr>
          <p:cNvPr id="22531" name="Picture 5" descr="ho-hap-nhan-tao-cho-nguoi-bi-ngat-khi-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1"/>
            <a:ext cx="86868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14596" y="1"/>
            <a:ext cx="5336718" cy="584775"/>
          </a:xfrm>
          <a:prstGeom prst="rect">
            <a:avLst/>
          </a:prstGeom>
        </p:spPr>
        <p:txBody>
          <a:bodyPr wrap="none" lIns="91438" tIns="45719" rIns="91438" bIns="45719">
            <a:spAutoFit/>
          </a:bodyPr>
          <a:lstStyle/>
          <a:p>
            <a:pPr algn="ctr" eaLnBrk="1" hangingPunct="1"/>
            <a:r>
              <a:rPr lang="en-US" altLang="en-US" sz="3200" b="1" dirty="0">
                <a:solidFill>
                  <a:srgbClr val="FF0000"/>
                </a:solidFill>
                <a:latin typeface="Times New Roman" pitchFamily="18" charset="0"/>
              </a:rPr>
              <a:t>2/ Phương pháp ấn lồng ngực</a:t>
            </a:r>
            <a:endParaRPr lang="en-US" altLang="en-US" sz="3200" b="1" dirty="0">
              <a:solidFill>
                <a:srgbClr val="FF0000"/>
              </a:solidFill>
              <a:latin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box(in)">
                                      <p:cBhvr>
                                        <p:cTn id="7" dur="1000"/>
                                        <p:tgtEl>
                                          <p:spTgt spid="706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ChangeArrowheads="1"/>
          </p:cNvSpPr>
          <p:nvPr/>
        </p:nvSpPr>
        <p:spPr bwMode="auto">
          <a:xfrm>
            <a:off x="914400" y="171450"/>
            <a:ext cx="80248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marL="342892" indent="-342892" algn="just" eaLnBrk="1" hangingPunct="1">
              <a:lnSpc>
                <a:spcPct val="120000"/>
              </a:lnSpc>
              <a:spcBef>
                <a:spcPts val="0"/>
              </a:spcBef>
            </a:pPr>
            <a:r>
              <a:rPr lang="en-US" altLang="en-US" sz="2800" b="1" dirty="0">
                <a:solidFill>
                  <a:srgbClr val="0000CC"/>
                </a:solidFill>
                <a:latin typeface="Times New Roman" pitchFamily="18" charset="0"/>
                <a:cs typeface="Times New Roman" pitchFamily="18" charset="0"/>
              </a:rPr>
              <a:t>a.  </a:t>
            </a:r>
            <a:r>
              <a:rPr lang="en-US" altLang="en-US" sz="2800" b="1" dirty="0">
                <a:solidFill>
                  <a:srgbClr val="0000CC"/>
                </a:solidFill>
                <a:latin typeface="Times New Roman" pitchFamily="18" charset="0"/>
                <a:cs typeface="Times New Roman" pitchFamily="18" charset="0"/>
              </a:rPr>
              <a:t>Đặt nạn nhân nằm ngửa, dưới lưng kê cao bằng một gối mềm để đầu hơi ngửa ra phía sau</a:t>
            </a:r>
            <a:r>
              <a:rPr lang="en-US" altLang="en-US" sz="2800" b="1" dirty="0">
                <a:solidFill>
                  <a:srgbClr val="0000CC"/>
                </a:solidFill>
                <a:latin typeface="VNI-Palatin" pitchFamily="2" charset="0"/>
              </a:rPr>
              <a:t>.</a:t>
            </a:r>
          </a:p>
          <a:p>
            <a:pPr marL="342892" indent="-342892" algn="just" eaLnBrk="1" hangingPunct="1">
              <a:lnSpc>
                <a:spcPct val="120000"/>
              </a:lnSpc>
              <a:spcBef>
                <a:spcPts val="0"/>
              </a:spcBef>
            </a:pPr>
            <a:endParaRPr lang="en-US" altLang="en-US" sz="2400" b="1" dirty="0">
              <a:latin typeface="VNI-Palatin" pitchFamily="2" charset="0"/>
            </a:endParaRPr>
          </a:p>
        </p:txBody>
      </p:sp>
      <p:pic>
        <p:nvPicPr>
          <p:cNvPr id="19463" name="Picture 7" descr="New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74" y="1428750"/>
            <a:ext cx="8686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9">
                                            <p:txEl>
                                              <p:pRg st="0" end="0"/>
                                            </p:txEl>
                                          </p:spTgt>
                                        </p:tgtEl>
                                        <p:attrNameLst>
                                          <p:attrName>style.visibility</p:attrName>
                                        </p:attrNameLst>
                                      </p:cBhvr>
                                      <p:to>
                                        <p:strVal val="visible"/>
                                      </p:to>
                                    </p:set>
                                    <p:anim calcmode="lin" valueType="num">
                                      <p:cBhvr>
                                        <p:cTn id="7" dur="500" fill="hold"/>
                                        <p:tgtEl>
                                          <p:spTgt spid="6246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blinds(horizontal)">
                                      <p:cBhvr>
                                        <p:cTn id="13"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2" y="2743200"/>
            <a:ext cx="8804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marL="342892" indent="-342892" algn="just" eaLnBrk="1" hangingPunct="1">
              <a:spcBef>
                <a:spcPct val="20000"/>
              </a:spcBef>
            </a:pPr>
            <a:r>
              <a:rPr lang="en-US" altLang="en-US" sz="2400" b="1" dirty="0">
                <a:solidFill>
                  <a:srgbClr val="0000CC"/>
                </a:solidFill>
                <a:latin typeface="Times New Roman" pitchFamily="18" charset="0"/>
              </a:rPr>
              <a:t>b) Cầm </a:t>
            </a:r>
            <a:r>
              <a:rPr lang="en-US" altLang="en-US" sz="2400" b="1" dirty="0">
                <a:solidFill>
                  <a:srgbClr val="0000CC"/>
                </a:solidFill>
                <a:latin typeface="Times New Roman" pitchFamily="18" charset="0"/>
              </a:rPr>
              <a:t>cổ </a:t>
            </a:r>
            <a:r>
              <a:rPr lang="en-US" altLang="en-US" sz="2400" b="1" dirty="0">
                <a:solidFill>
                  <a:srgbClr val="0000CC"/>
                </a:solidFill>
                <a:latin typeface="Times New Roman" pitchFamily="18" charset="0"/>
              </a:rPr>
              <a:t>tay nạn nhân và dùng sức nặng cơ thể ép vào ngực nạn </a:t>
            </a:r>
            <a:r>
              <a:rPr lang="en-US" altLang="en-US" sz="2400" b="1" dirty="0">
                <a:solidFill>
                  <a:srgbClr val="0000CC"/>
                </a:solidFill>
                <a:latin typeface="Times New Roman" pitchFamily="18" charset="0"/>
              </a:rPr>
              <a:t>nhân. </a:t>
            </a:r>
            <a:r>
              <a:rPr lang="en-US" altLang="en-US" sz="2400" b="1" dirty="0">
                <a:solidFill>
                  <a:srgbClr val="0000CC"/>
                </a:solidFill>
                <a:latin typeface="Times New Roman" pitchFamily="18" charset="0"/>
              </a:rPr>
              <a:t>S</a:t>
            </a:r>
            <a:r>
              <a:rPr lang="en-US" altLang="en-US" sz="2400" b="1" dirty="0">
                <a:solidFill>
                  <a:srgbClr val="0000CC"/>
                </a:solidFill>
                <a:latin typeface="Times New Roman" pitchFamily="18" charset="0"/>
              </a:rPr>
              <a:t>au </a:t>
            </a:r>
            <a:r>
              <a:rPr lang="en-US" altLang="en-US" sz="2400" b="1" dirty="0">
                <a:solidFill>
                  <a:srgbClr val="0000CC"/>
                </a:solidFill>
                <a:latin typeface="Times New Roman" pitchFamily="18" charset="0"/>
              </a:rPr>
              <a:t>đó dang hai tay nạn nhân và đưa </a:t>
            </a:r>
            <a:r>
              <a:rPr lang="en-US" altLang="en-US" sz="2400" b="1" dirty="0">
                <a:solidFill>
                  <a:srgbClr val="0000CC"/>
                </a:solidFill>
                <a:latin typeface="Times New Roman" pitchFamily="18" charset="0"/>
              </a:rPr>
              <a:t>về phía đầu.</a:t>
            </a:r>
            <a:endParaRPr lang="en-US" altLang="en-US" sz="2400" b="1" dirty="0">
              <a:solidFill>
                <a:srgbClr val="0000CC"/>
              </a:solidFill>
              <a:latin typeface="Times New Roman" pitchFamily="18" charset="0"/>
            </a:endParaRPr>
          </a:p>
        </p:txBody>
      </p:sp>
      <p:pic>
        <p:nvPicPr>
          <p:cNvPr id="24579" name="Picture 4" descr="C:\Users\ANH THU\Desktop\hhnt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
            <a:ext cx="83058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76199" y="4019550"/>
            <a:ext cx="88042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marL="342892" indent="-233357" algn="just" eaLnBrk="1" hangingPunct="1">
              <a:spcBef>
                <a:spcPct val="20000"/>
              </a:spcBef>
            </a:pPr>
            <a:r>
              <a:rPr lang="en-US" altLang="en-US" sz="2400" b="1" dirty="0">
                <a:solidFill>
                  <a:srgbClr val="0000CC"/>
                </a:solidFill>
                <a:latin typeface="Times New Roman" pitchFamily="18" charset="0"/>
              </a:rPr>
              <a:t>c) Thực hiện liên tục như thế với 12 – 20 lần/phút, cho tới khi sự hô hấp tự động của nạn nhân ổn định bình thường.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to="" calcmode="lin" valueType="num">
                                      <p:cBhvr>
                                        <p:cTn id="7" dur="1" fill="hold"/>
                                        <p:tgtEl>
                                          <p:spTgt spid="46084">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95400" y="57151"/>
            <a:ext cx="7391400" cy="716756"/>
          </a:xfrm>
        </p:spPr>
        <p:txBody>
          <a:bodyPr/>
          <a:lstStyle/>
          <a:p>
            <a:pPr eaLnBrk="1" hangingPunct="1"/>
            <a:r>
              <a:rPr lang="en-US" altLang="en-US" sz="3200" b="1" dirty="0">
                <a:solidFill>
                  <a:srgbClr val="FF0000"/>
                </a:solidFill>
                <a:latin typeface="Times New Roman" pitchFamily="18" charset="0"/>
              </a:rPr>
              <a:t>Khi nào thì dừng hô hấp nhân tạo ?</a:t>
            </a:r>
          </a:p>
        </p:txBody>
      </p:sp>
      <p:sp>
        <p:nvSpPr>
          <p:cNvPr id="36867" name="Rectangle 3"/>
          <p:cNvSpPr>
            <a:spLocks noGrp="1" noChangeArrowheads="1"/>
          </p:cNvSpPr>
          <p:nvPr>
            <p:ph type="body" sz="half" idx="1"/>
          </p:nvPr>
        </p:nvSpPr>
        <p:spPr>
          <a:xfrm>
            <a:off x="304800" y="819150"/>
            <a:ext cx="4267200" cy="3398044"/>
          </a:xfrm>
          <a:solidFill>
            <a:srgbClr val="CCFFCC"/>
          </a:solidFill>
        </p:spPr>
        <p:txBody>
          <a:bodyPr/>
          <a:lstStyle/>
          <a:p>
            <a:pPr eaLnBrk="1" hangingPunct="1">
              <a:lnSpc>
                <a:spcPct val="80000"/>
              </a:lnSpc>
              <a:buFont typeface="Wingdings" pitchFamily="2" charset="2"/>
              <a:buNone/>
            </a:pPr>
            <a:r>
              <a:rPr lang="en-US" altLang="en-US" sz="2400" b="1" u="sng" dirty="0">
                <a:solidFill>
                  <a:srgbClr val="FA2A14"/>
                </a:solidFill>
                <a:latin typeface="Times New Roman" pitchFamily="18" charset="0"/>
              </a:rPr>
              <a:t>Dấu hiệu tốt</a:t>
            </a:r>
          </a:p>
          <a:p>
            <a:pPr eaLnBrk="1" hangingPunct="1">
              <a:lnSpc>
                <a:spcPct val="80000"/>
              </a:lnSpc>
              <a:buFont typeface="Wingdings" pitchFamily="2" charset="2"/>
              <a:buChar char="§"/>
            </a:pPr>
            <a:r>
              <a:rPr lang="en-US" altLang="en-US" sz="2400" dirty="0">
                <a:solidFill>
                  <a:srgbClr val="FA2A14"/>
                </a:solidFill>
                <a:latin typeface="Times New Roman" pitchFamily="18" charset="0"/>
              </a:rPr>
              <a:t>Mặt hồng hào trở lại</a:t>
            </a:r>
          </a:p>
          <a:p>
            <a:pPr eaLnBrk="1" hangingPunct="1">
              <a:lnSpc>
                <a:spcPct val="80000"/>
              </a:lnSpc>
              <a:buFont typeface="Wingdings" pitchFamily="2" charset="2"/>
              <a:buChar char="§"/>
            </a:pPr>
            <a:r>
              <a:rPr lang="en-US" altLang="en-US" sz="2400" dirty="0">
                <a:solidFill>
                  <a:srgbClr val="FA2A14"/>
                </a:solidFill>
                <a:latin typeface="Times New Roman" pitchFamily="18" charset="0"/>
              </a:rPr>
              <a:t>Môi đỏ</a:t>
            </a:r>
          </a:p>
          <a:p>
            <a:pPr eaLnBrk="1" hangingPunct="1">
              <a:lnSpc>
                <a:spcPct val="80000"/>
              </a:lnSpc>
              <a:buFont typeface="Wingdings" pitchFamily="2" charset="2"/>
              <a:buChar char="§"/>
            </a:pPr>
            <a:r>
              <a:rPr lang="en-US" altLang="en-US" sz="2400" dirty="0">
                <a:solidFill>
                  <a:srgbClr val="FA2A14"/>
                </a:solidFill>
                <a:latin typeface="Times New Roman" pitchFamily="18" charset="0"/>
              </a:rPr>
              <a:t>Xuất hiện mạch</a:t>
            </a:r>
          </a:p>
          <a:p>
            <a:pPr eaLnBrk="1" hangingPunct="1">
              <a:lnSpc>
                <a:spcPct val="80000"/>
              </a:lnSpc>
              <a:buFont typeface="Wingdings" pitchFamily="2" charset="2"/>
              <a:buChar char="§"/>
            </a:pPr>
            <a:r>
              <a:rPr lang="en-US" altLang="en-US" sz="2400" dirty="0">
                <a:solidFill>
                  <a:srgbClr val="FA2A14"/>
                </a:solidFill>
                <a:latin typeface="Times New Roman" pitchFamily="18" charset="0"/>
              </a:rPr>
              <a:t>Xuất hiện hơi thở</a:t>
            </a:r>
          </a:p>
          <a:p>
            <a:pPr eaLnBrk="1" hangingPunct="1">
              <a:lnSpc>
                <a:spcPct val="80000"/>
              </a:lnSpc>
              <a:buFont typeface="Wingdings" pitchFamily="2" charset="2"/>
              <a:buChar char="§"/>
            </a:pPr>
            <a:r>
              <a:rPr lang="en-US" altLang="en-US" sz="2400" dirty="0">
                <a:solidFill>
                  <a:srgbClr val="FA2A14"/>
                </a:solidFill>
                <a:latin typeface="Times New Roman" pitchFamily="18" charset="0"/>
              </a:rPr>
              <a:t>Cơ thể cử động</a:t>
            </a:r>
          </a:p>
          <a:p>
            <a:pPr eaLnBrk="1" hangingPunct="1">
              <a:lnSpc>
                <a:spcPct val="80000"/>
              </a:lnSpc>
              <a:buFont typeface="Wingdings" pitchFamily="2" charset="2"/>
              <a:buChar char="§"/>
            </a:pPr>
            <a:r>
              <a:rPr lang="en-US" altLang="en-US" sz="2400" dirty="0">
                <a:solidFill>
                  <a:srgbClr val="FA2A14"/>
                </a:solidFill>
                <a:latin typeface="Times New Roman" pitchFamily="18" charset="0"/>
              </a:rPr>
              <a:t>Nhận thức và phản ứng được </a:t>
            </a:r>
          </a:p>
          <a:p>
            <a:pPr eaLnBrk="1" hangingPunct="1">
              <a:lnSpc>
                <a:spcPct val="80000"/>
              </a:lnSpc>
              <a:buFont typeface="Wingdings" pitchFamily="2" charset="2"/>
              <a:buChar char="§"/>
            </a:pPr>
            <a:r>
              <a:rPr lang="en-US" altLang="en-US" sz="2400" dirty="0">
                <a:solidFill>
                  <a:srgbClr val="FA2A14"/>
                </a:solidFill>
                <a:latin typeface="Times New Roman" pitchFamily="18" charset="0"/>
              </a:rPr>
              <a:t>Có phản xạ đồng tử</a:t>
            </a:r>
          </a:p>
          <a:p>
            <a:pPr eaLnBrk="1" hangingPunct="1">
              <a:lnSpc>
                <a:spcPct val="80000"/>
              </a:lnSpc>
            </a:pPr>
            <a:endParaRPr lang="en-US" altLang="en-US" dirty="0" smtClean="0">
              <a:solidFill>
                <a:srgbClr val="FA2A14"/>
              </a:solidFill>
              <a:latin typeface="Times New Roman" pitchFamily="18" charset="0"/>
            </a:endParaRPr>
          </a:p>
        </p:txBody>
      </p:sp>
      <p:sp>
        <p:nvSpPr>
          <p:cNvPr id="36868" name="Rectangle 4"/>
          <p:cNvSpPr>
            <a:spLocks noGrp="1" noChangeArrowheads="1"/>
          </p:cNvSpPr>
          <p:nvPr>
            <p:ph type="body" sz="half" idx="2"/>
          </p:nvPr>
        </p:nvSpPr>
        <p:spPr>
          <a:xfrm>
            <a:off x="4724400" y="819150"/>
            <a:ext cx="4191000" cy="3371850"/>
          </a:xfrm>
          <a:solidFill>
            <a:srgbClr val="FFFF99"/>
          </a:solidFill>
        </p:spPr>
        <p:txBody>
          <a:bodyPr/>
          <a:lstStyle/>
          <a:p>
            <a:pPr algn="just" eaLnBrk="1" hangingPunct="1">
              <a:buFont typeface="Wingdings" pitchFamily="2" charset="2"/>
              <a:buNone/>
            </a:pPr>
            <a:r>
              <a:rPr lang="en-US" altLang="en-US" sz="2400" b="1" u="sng" dirty="0">
                <a:solidFill>
                  <a:srgbClr val="080808"/>
                </a:solidFill>
                <a:latin typeface="Times New Roman" pitchFamily="18" charset="0"/>
              </a:rPr>
              <a:t>Dấu hiệu xấu</a:t>
            </a:r>
          </a:p>
          <a:p>
            <a:pPr algn="just" eaLnBrk="1" hangingPunct="1">
              <a:buFont typeface="Wingdings" pitchFamily="2" charset="2"/>
              <a:buChar char="§"/>
            </a:pPr>
            <a:r>
              <a:rPr lang="en-US" altLang="en-US" sz="2400" dirty="0">
                <a:solidFill>
                  <a:srgbClr val="080808"/>
                </a:solidFill>
                <a:latin typeface="Times New Roman" pitchFamily="18" charset="0"/>
              </a:rPr>
              <a:t>Tiếp tục tím tái</a:t>
            </a:r>
          </a:p>
          <a:p>
            <a:pPr algn="just" eaLnBrk="1" hangingPunct="1">
              <a:buFont typeface="Wingdings" pitchFamily="2" charset="2"/>
              <a:buChar char="§"/>
            </a:pPr>
            <a:r>
              <a:rPr lang="en-US" altLang="en-US" sz="2400" dirty="0">
                <a:solidFill>
                  <a:srgbClr val="080808"/>
                </a:solidFill>
                <a:latin typeface="Times New Roman" pitchFamily="18" charset="0"/>
              </a:rPr>
              <a:t>Mạch vẫn không đập hoặc yếu dần rồi mất</a:t>
            </a:r>
          </a:p>
          <a:p>
            <a:pPr algn="just" eaLnBrk="1" hangingPunct="1">
              <a:buFont typeface="Wingdings" pitchFamily="2" charset="2"/>
              <a:buChar char="§"/>
            </a:pPr>
            <a:r>
              <a:rPr lang="en-US" altLang="en-US" sz="2400" dirty="0">
                <a:solidFill>
                  <a:srgbClr val="080808"/>
                </a:solidFill>
                <a:latin typeface="Times New Roman" pitchFamily="18" charset="0"/>
              </a:rPr>
              <a:t>Không có hô hấp</a:t>
            </a:r>
          </a:p>
          <a:p>
            <a:pPr algn="just" eaLnBrk="1" hangingPunct="1">
              <a:buFont typeface="Wingdings" pitchFamily="2" charset="2"/>
              <a:buChar char="§"/>
            </a:pPr>
            <a:r>
              <a:rPr lang="en-US" altLang="en-US" sz="2400" dirty="0">
                <a:solidFill>
                  <a:srgbClr val="080808"/>
                </a:solidFill>
                <a:latin typeface="Times New Roman" pitchFamily="18" charset="0"/>
              </a:rPr>
              <a:t>Vẫn bất động không phản ứng</a:t>
            </a:r>
          </a:p>
          <a:p>
            <a:pPr algn="just" eaLnBrk="1" hangingPunct="1">
              <a:buFont typeface="Wingdings" pitchFamily="2" charset="2"/>
              <a:buChar char="§"/>
            </a:pPr>
            <a:r>
              <a:rPr lang="en-US" altLang="en-US" sz="2400" dirty="0">
                <a:solidFill>
                  <a:srgbClr val="080808"/>
                </a:solidFill>
                <a:latin typeface="Times New Roman" pitchFamily="18" charset="0"/>
              </a:rPr>
              <a:t>Đồng tử giãn</a:t>
            </a:r>
          </a:p>
          <a:p>
            <a:pPr algn="just" eaLnBrk="1" hangingPunct="1">
              <a:buFont typeface="Wingdings" pitchFamily="2" charset="2"/>
              <a:buChar char="§"/>
            </a:pPr>
            <a:endParaRPr lang="en-US" altLang="en-US" sz="2400" dirty="0">
              <a:solidFill>
                <a:srgbClr val="080808"/>
              </a:solidFill>
              <a:latin typeface="Times New Roman"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p:cTn id="12"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68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68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36867">
                                            <p:txEl>
                                              <p:pRg st="1" end="1"/>
                                            </p:txEl>
                                          </p:spTgt>
                                        </p:tgtEl>
                                        <p:attrNameLst>
                                          <p:attrName>style.visibility</p:attrName>
                                        </p:attrNameLst>
                                      </p:cBhvr>
                                      <p:to>
                                        <p:strVal val="visible"/>
                                      </p:to>
                                    </p:set>
                                    <p:anim calcmode="lin" valueType="num">
                                      <p:cBhvr>
                                        <p:cTn id="20" dur="10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68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8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 calcmode="lin" valueType="num">
                                      <p:cBhvr>
                                        <p:cTn id="28" dur="10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6867">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68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68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36867">
                                            <p:txEl>
                                              <p:pRg st="3" end="3"/>
                                            </p:txEl>
                                          </p:spTgt>
                                        </p:tgtEl>
                                        <p:attrNameLst>
                                          <p:attrName>style.visibility</p:attrName>
                                        </p:attrNameLst>
                                      </p:cBhvr>
                                      <p:to>
                                        <p:strVal val="visible"/>
                                      </p:to>
                                    </p:set>
                                    <p:anim calcmode="lin" valueType="num">
                                      <p:cBhvr>
                                        <p:cTn id="36" dur="1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6867">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68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68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36867">
                                            <p:txEl>
                                              <p:pRg st="4" end="4"/>
                                            </p:txEl>
                                          </p:spTgt>
                                        </p:tgtEl>
                                        <p:attrNameLst>
                                          <p:attrName>style.visibility</p:attrName>
                                        </p:attrNameLst>
                                      </p:cBhvr>
                                      <p:to>
                                        <p:strVal val="visible"/>
                                      </p:to>
                                    </p:set>
                                    <p:anim calcmode="lin" valueType="num">
                                      <p:cBhvr>
                                        <p:cTn id="44" dur="10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6867">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686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686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36867">
                                            <p:txEl>
                                              <p:pRg st="5" end="5"/>
                                            </p:txEl>
                                          </p:spTgt>
                                        </p:tgtEl>
                                        <p:attrNameLst>
                                          <p:attrName>style.visibility</p:attrName>
                                        </p:attrNameLst>
                                      </p:cBhvr>
                                      <p:to>
                                        <p:strVal val="visible"/>
                                      </p:to>
                                    </p:set>
                                    <p:anim calcmode="lin" valueType="num">
                                      <p:cBhvr>
                                        <p:cTn id="52" dur="10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6867">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686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3686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36867">
                                            <p:txEl>
                                              <p:pRg st="6" end="6"/>
                                            </p:txEl>
                                          </p:spTgt>
                                        </p:tgtEl>
                                        <p:attrNameLst>
                                          <p:attrName>style.visibility</p:attrName>
                                        </p:attrNameLst>
                                      </p:cBhvr>
                                      <p:to>
                                        <p:strVal val="visible"/>
                                      </p:to>
                                    </p:set>
                                    <p:anim calcmode="lin" valueType="num">
                                      <p:cBhvr>
                                        <p:cTn id="60" dur="10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36867">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3686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686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36867">
                                            <p:txEl>
                                              <p:pRg st="7" end="7"/>
                                            </p:txEl>
                                          </p:spTgt>
                                        </p:tgtEl>
                                        <p:attrNameLst>
                                          <p:attrName>style.visibility</p:attrName>
                                        </p:attrNameLst>
                                      </p:cBhvr>
                                      <p:to>
                                        <p:strVal val="visible"/>
                                      </p:to>
                                    </p:set>
                                    <p:anim calcmode="lin" valueType="num">
                                      <p:cBhvr>
                                        <p:cTn id="68" dur="1000" fill="hold"/>
                                        <p:tgtEl>
                                          <p:spTgt spid="36867">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36867">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3686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686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36868">
                                            <p:txEl>
                                              <p:pRg st="0" end="0"/>
                                            </p:txEl>
                                          </p:spTgt>
                                        </p:tgtEl>
                                        <p:attrNameLst>
                                          <p:attrName>style.visibility</p:attrName>
                                        </p:attrNameLst>
                                      </p:cBhvr>
                                      <p:to>
                                        <p:strVal val="visible"/>
                                      </p:to>
                                    </p:set>
                                    <p:animEffect transition="in" filter="box(in)">
                                      <p:cBhvr>
                                        <p:cTn id="76" dur="500"/>
                                        <p:tgtEl>
                                          <p:spTgt spid="3686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36868">
                                            <p:txEl>
                                              <p:pRg st="1" end="1"/>
                                            </p:txEl>
                                          </p:spTgt>
                                        </p:tgtEl>
                                        <p:attrNameLst>
                                          <p:attrName>style.visibility</p:attrName>
                                        </p:attrNameLst>
                                      </p:cBhvr>
                                      <p:to>
                                        <p:strVal val="visible"/>
                                      </p:to>
                                    </p:set>
                                    <p:animEffect transition="in" filter="box(in)">
                                      <p:cBhvr>
                                        <p:cTn id="81" dur="500"/>
                                        <p:tgtEl>
                                          <p:spTgt spid="3686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36868">
                                            <p:txEl>
                                              <p:pRg st="2" end="2"/>
                                            </p:txEl>
                                          </p:spTgt>
                                        </p:tgtEl>
                                        <p:attrNameLst>
                                          <p:attrName>style.visibility</p:attrName>
                                        </p:attrNameLst>
                                      </p:cBhvr>
                                      <p:to>
                                        <p:strVal val="visible"/>
                                      </p:to>
                                    </p:set>
                                    <p:animEffect transition="in" filter="box(in)">
                                      <p:cBhvr>
                                        <p:cTn id="86" dur="500"/>
                                        <p:tgtEl>
                                          <p:spTgt spid="36868">
                                            <p:txEl>
                                              <p:pRg st="2" end="2"/>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36868">
                                            <p:txEl>
                                              <p:pRg st="3" end="3"/>
                                            </p:txEl>
                                          </p:spTgt>
                                        </p:tgtEl>
                                        <p:attrNameLst>
                                          <p:attrName>style.visibility</p:attrName>
                                        </p:attrNameLst>
                                      </p:cBhvr>
                                      <p:to>
                                        <p:strVal val="visible"/>
                                      </p:to>
                                    </p:set>
                                    <p:animEffect transition="in" filter="box(in)">
                                      <p:cBhvr>
                                        <p:cTn id="91" dur="500"/>
                                        <p:tgtEl>
                                          <p:spTgt spid="36868">
                                            <p:txEl>
                                              <p:pRg st="3" end="3"/>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36868">
                                            <p:txEl>
                                              <p:pRg st="4" end="4"/>
                                            </p:txEl>
                                          </p:spTgt>
                                        </p:tgtEl>
                                        <p:attrNameLst>
                                          <p:attrName>style.visibility</p:attrName>
                                        </p:attrNameLst>
                                      </p:cBhvr>
                                      <p:to>
                                        <p:strVal val="visible"/>
                                      </p:to>
                                    </p:set>
                                    <p:animEffect transition="in" filter="box(in)">
                                      <p:cBhvr>
                                        <p:cTn id="96" dur="500"/>
                                        <p:tgtEl>
                                          <p:spTgt spid="36868">
                                            <p:txEl>
                                              <p:pRg st="4" end="4"/>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36868">
                                            <p:txEl>
                                              <p:pRg st="5" end="5"/>
                                            </p:txEl>
                                          </p:spTgt>
                                        </p:tgtEl>
                                        <p:attrNameLst>
                                          <p:attrName>style.visibility</p:attrName>
                                        </p:attrNameLst>
                                      </p:cBhvr>
                                      <p:to>
                                        <p:strVal val="visible"/>
                                      </p:to>
                                    </p:set>
                                    <p:animEffect transition="in" filter="box(in)">
                                      <p:cBhvr>
                                        <p:cTn id="101" dur="500"/>
                                        <p:tgtEl>
                                          <p:spTgt spid="368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P spid="3686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940208" y="0"/>
            <a:ext cx="9474609" cy="4781550"/>
            <a:chOff x="-178209" y="0"/>
            <a:chExt cx="9474609" cy="4781550"/>
          </a:xfrm>
        </p:grpSpPr>
        <p:grpSp>
          <p:nvGrpSpPr>
            <p:cNvPr id="2" name="Group 23">
              <a:extLst>
                <a:ext uri="{FF2B5EF4-FFF2-40B4-BE49-F238E27FC236}">
                  <a16:creationId xmlns:a16="http://schemas.microsoft.com/office/drawing/2014/main" xmlns="" id="{86F6C349-D7BA-4BC7-7A2C-997FEEDBCF98}"/>
                </a:ext>
              </a:extLst>
            </p:cNvPr>
            <p:cNvGrpSpPr/>
            <p:nvPr/>
          </p:nvGrpSpPr>
          <p:grpSpPr>
            <a:xfrm>
              <a:off x="-178209" y="763597"/>
              <a:ext cx="3885783" cy="4017953"/>
              <a:chOff x="-237612" y="779083"/>
              <a:chExt cx="5181044" cy="5357270"/>
            </a:xfrm>
          </p:grpSpPr>
          <p:grpSp>
            <p:nvGrpSpPr>
              <p:cNvPr id="3" name="Group 13">
                <a:extLst>
                  <a:ext uri="{FF2B5EF4-FFF2-40B4-BE49-F238E27FC236}">
                    <a16:creationId xmlns:a16="http://schemas.microsoft.com/office/drawing/2014/main" xmlns="" id="{FB962F27-BEA4-5DB0-AD27-5D38A726B45B}"/>
                  </a:ext>
                </a:extLst>
              </p:cNvPr>
              <p:cNvGrpSpPr/>
              <p:nvPr/>
            </p:nvGrpSpPr>
            <p:grpSpPr>
              <a:xfrm>
                <a:off x="1209367" y="2068133"/>
                <a:ext cx="2566220" cy="2779170"/>
                <a:chOff x="1091381" y="1945252"/>
                <a:chExt cx="2802192" cy="3024932"/>
              </a:xfrm>
            </p:grpSpPr>
            <p:grpSp>
              <p:nvGrpSpPr>
                <p:cNvPr id="5" name="Group 12">
                  <a:extLst>
                    <a:ext uri="{FF2B5EF4-FFF2-40B4-BE49-F238E27FC236}">
                      <a16:creationId xmlns:a16="http://schemas.microsoft.com/office/drawing/2014/main" xmlns="" id="{7C825BE9-0D56-DFEF-794E-97B513D58324}"/>
                    </a:ext>
                  </a:extLst>
                </p:cNvPr>
                <p:cNvGrpSpPr/>
                <p:nvPr/>
              </p:nvGrpSpPr>
              <p:grpSpPr>
                <a:xfrm>
                  <a:off x="2340076" y="1945252"/>
                  <a:ext cx="1553497" cy="3024932"/>
                  <a:chOff x="5456903" y="2401530"/>
                  <a:chExt cx="1088102" cy="1902542"/>
                </a:xfrm>
              </p:grpSpPr>
              <p:sp>
                <p:nvSpPr>
                  <p:cNvPr id="9" name="Freeform: Shape 8">
                    <a:extLst>
                      <a:ext uri="{FF2B5EF4-FFF2-40B4-BE49-F238E27FC236}">
                        <a16:creationId xmlns:a16="http://schemas.microsoft.com/office/drawing/2014/main" xmlns="" id="{C8165C90-797F-4E13-5CB0-CF453CAC3F1A}"/>
                      </a:ext>
                    </a:extLst>
                  </p:cNvPr>
                  <p:cNvSpPr/>
                  <p:nvPr/>
                </p:nvSpPr>
                <p:spPr>
                  <a:xfrm>
                    <a:off x="5456904" y="2401530"/>
                    <a:ext cx="1088101" cy="951271"/>
                  </a:xfrm>
                  <a:custGeom>
                    <a:avLst/>
                    <a:gdLst>
                      <a:gd name="connsiteX0" fmla="*/ 0 w 1088101"/>
                      <a:gd name="connsiteY0" fmla="*/ 0 h 951271"/>
                      <a:gd name="connsiteX1" fmla="*/ 1074024 w 1088101"/>
                      <a:gd name="connsiteY1" fmla="*/ 820400 h 951271"/>
                      <a:gd name="connsiteX2" fmla="*/ 1088101 w 1088101"/>
                      <a:gd name="connsiteY2" fmla="*/ 951271 h 951271"/>
                      <a:gd name="connsiteX3" fmla="*/ 0 w 1088101"/>
                      <a:gd name="connsiteY3" fmla="*/ 951271 h 951271"/>
                    </a:gdLst>
                    <a:ahLst/>
                    <a:cxnLst>
                      <a:cxn ang="0">
                        <a:pos x="connsiteX0" y="connsiteY0"/>
                      </a:cxn>
                      <a:cxn ang="0">
                        <a:pos x="connsiteX1" y="connsiteY1"/>
                      </a:cxn>
                      <a:cxn ang="0">
                        <a:pos x="connsiteX2" y="connsiteY2"/>
                      </a:cxn>
                      <a:cxn ang="0">
                        <a:pos x="connsiteX3" y="connsiteY3"/>
                      </a:cxn>
                    </a:cxnLst>
                    <a:rect l="l" t="t" r="r" b="b"/>
                    <a:pathLst>
                      <a:path w="1088101" h="951271">
                        <a:moveTo>
                          <a:pt x="0" y="0"/>
                        </a:moveTo>
                        <a:cubicBezTo>
                          <a:pt x="529785" y="0"/>
                          <a:pt x="971799" y="352198"/>
                          <a:pt x="1074024" y="820400"/>
                        </a:cubicBezTo>
                        <a:lnTo>
                          <a:pt x="1088101" y="951271"/>
                        </a:lnTo>
                        <a:lnTo>
                          <a:pt x="0" y="951271"/>
                        </a:lnTo>
                        <a:close/>
                      </a:path>
                    </a:pathLst>
                  </a:custGeom>
                  <a:solidFill>
                    <a:srgbClr val="333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2000" b="1" dirty="0">
                      <a:latin typeface="+mj-lt"/>
                    </a:endParaRPr>
                  </a:p>
                </p:txBody>
              </p:sp>
              <p:sp>
                <p:nvSpPr>
                  <p:cNvPr id="11" name="Freeform: Shape 10">
                    <a:extLst>
                      <a:ext uri="{FF2B5EF4-FFF2-40B4-BE49-F238E27FC236}">
                        <a16:creationId xmlns:a16="http://schemas.microsoft.com/office/drawing/2014/main" xmlns="" id="{165A8622-E5DE-9845-BEC2-6121CF53B097}"/>
                      </a:ext>
                    </a:extLst>
                  </p:cNvPr>
                  <p:cNvSpPr/>
                  <p:nvPr/>
                </p:nvSpPr>
                <p:spPr>
                  <a:xfrm flipV="1">
                    <a:off x="5456903" y="3352801"/>
                    <a:ext cx="1088101" cy="951271"/>
                  </a:xfrm>
                  <a:custGeom>
                    <a:avLst/>
                    <a:gdLst>
                      <a:gd name="connsiteX0" fmla="*/ 0 w 1088101"/>
                      <a:gd name="connsiteY0" fmla="*/ 0 h 951271"/>
                      <a:gd name="connsiteX1" fmla="*/ 1074024 w 1088101"/>
                      <a:gd name="connsiteY1" fmla="*/ 820400 h 951271"/>
                      <a:gd name="connsiteX2" fmla="*/ 1088101 w 1088101"/>
                      <a:gd name="connsiteY2" fmla="*/ 951271 h 951271"/>
                      <a:gd name="connsiteX3" fmla="*/ 0 w 1088101"/>
                      <a:gd name="connsiteY3" fmla="*/ 951271 h 951271"/>
                    </a:gdLst>
                    <a:ahLst/>
                    <a:cxnLst>
                      <a:cxn ang="0">
                        <a:pos x="connsiteX0" y="connsiteY0"/>
                      </a:cxn>
                      <a:cxn ang="0">
                        <a:pos x="connsiteX1" y="connsiteY1"/>
                      </a:cxn>
                      <a:cxn ang="0">
                        <a:pos x="connsiteX2" y="connsiteY2"/>
                      </a:cxn>
                      <a:cxn ang="0">
                        <a:pos x="connsiteX3" y="connsiteY3"/>
                      </a:cxn>
                    </a:cxnLst>
                    <a:rect l="l" t="t" r="r" b="b"/>
                    <a:pathLst>
                      <a:path w="1088101" h="951271">
                        <a:moveTo>
                          <a:pt x="0" y="0"/>
                        </a:moveTo>
                        <a:cubicBezTo>
                          <a:pt x="529785" y="0"/>
                          <a:pt x="971799" y="352198"/>
                          <a:pt x="1074024" y="820400"/>
                        </a:cubicBezTo>
                        <a:lnTo>
                          <a:pt x="1088101" y="951271"/>
                        </a:lnTo>
                        <a:lnTo>
                          <a:pt x="0" y="951271"/>
                        </a:lnTo>
                        <a:close/>
                      </a:path>
                    </a:pathLst>
                  </a:custGeom>
                  <a:solidFill>
                    <a:srgbClr val="00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2000" b="1" dirty="0">
                      <a:latin typeface="+mj-lt"/>
                    </a:endParaRPr>
                  </a:p>
                </p:txBody>
              </p:sp>
            </p:grpSp>
            <p:sp>
              <p:nvSpPr>
                <p:cNvPr id="4" name="Oval 3">
                  <a:extLst>
                    <a:ext uri="{FF2B5EF4-FFF2-40B4-BE49-F238E27FC236}">
                      <a16:creationId xmlns:a16="http://schemas.microsoft.com/office/drawing/2014/main" xmlns="" id="{A946380C-106C-FCAE-1DDF-4A3048297BB3}"/>
                    </a:ext>
                  </a:extLst>
                </p:cNvPr>
                <p:cNvSpPr/>
                <p:nvPr/>
              </p:nvSpPr>
              <p:spPr>
                <a:xfrm>
                  <a:off x="1091381" y="2172929"/>
                  <a:ext cx="2487360" cy="2512142"/>
                </a:xfrm>
                <a:prstGeom prst="ellipse">
                  <a:avLst/>
                </a:prstGeom>
                <a:solidFill>
                  <a:schemeClr val="bg1"/>
                </a:solidFill>
                <a:ln>
                  <a:noFill/>
                </a:ln>
                <a:effectLst>
                  <a:outerShdw blurRad="127000" dist="38100" sx="99000" sy="99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Nội </a:t>
                  </a:r>
                  <a:r>
                    <a:rPr lang="en-US" sz="3200" b="1" dirty="0">
                      <a:solidFill>
                        <a:srgbClr val="FF0000"/>
                      </a:solidFill>
                      <a:latin typeface="Times New Roman" pitchFamily="18" charset="0"/>
                      <a:cs typeface="Times New Roman" pitchFamily="18" charset="0"/>
                    </a:rPr>
                    <a:t>dung</a:t>
                  </a:r>
                  <a:endParaRPr lang="vi-VN" sz="3200" b="1" dirty="0">
                    <a:solidFill>
                      <a:srgbClr val="FF0000"/>
                    </a:solidFill>
                    <a:latin typeface="Times New Roman" pitchFamily="18" charset="0"/>
                    <a:cs typeface="Times New Roman" pitchFamily="18" charset="0"/>
                  </a:endParaRPr>
                </a:p>
              </p:txBody>
            </p:sp>
          </p:grpSp>
          <p:grpSp>
            <p:nvGrpSpPr>
              <p:cNvPr id="6" name="Group 17">
                <a:extLst>
                  <a:ext uri="{FF2B5EF4-FFF2-40B4-BE49-F238E27FC236}">
                    <a16:creationId xmlns:a16="http://schemas.microsoft.com/office/drawing/2014/main" xmlns="" id="{A1AD9A1E-57FB-33F7-D8BB-31144137CA5A}"/>
                  </a:ext>
                </a:extLst>
              </p:cNvPr>
              <p:cNvGrpSpPr/>
              <p:nvPr/>
            </p:nvGrpSpPr>
            <p:grpSpPr>
              <a:xfrm>
                <a:off x="-237612" y="779083"/>
                <a:ext cx="5181044" cy="5357270"/>
                <a:chOff x="1171103" y="918084"/>
                <a:chExt cx="4608088" cy="4764826"/>
              </a:xfrm>
            </p:grpSpPr>
            <p:sp>
              <p:nvSpPr>
                <p:cNvPr id="15" name="Arc 14">
                  <a:extLst>
                    <a:ext uri="{FF2B5EF4-FFF2-40B4-BE49-F238E27FC236}">
                      <a16:creationId xmlns:a16="http://schemas.microsoft.com/office/drawing/2014/main" xmlns="" id="{39B429C0-9696-8A43-740D-0FA7E9155385}"/>
                    </a:ext>
                  </a:extLst>
                </p:cNvPr>
                <p:cNvSpPr/>
                <p:nvPr/>
              </p:nvSpPr>
              <p:spPr>
                <a:xfrm>
                  <a:off x="1171103" y="977281"/>
                  <a:ext cx="4608088" cy="4608430"/>
                </a:xfrm>
                <a:prstGeom prst="arc">
                  <a:avLst>
                    <a:gd name="adj1" fmla="val 16200000"/>
                    <a:gd name="adj2" fmla="val 538555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000" b="1">
                    <a:latin typeface="+mj-lt"/>
                  </a:endParaRPr>
                </a:p>
              </p:txBody>
            </p:sp>
            <p:sp>
              <p:nvSpPr>
                <p:cNvPr id="16" name="Oval 15">
                  <a:extLst>
                    <a:ext uri="{FF2B5EF4-FFF2-40B4-BE49-F238E27FC236}">
                      <a16:creationId xmlns:a16="http://schemas.microsoft.com/office/drawing/2014/main" xmlns="" id="{EB67404F-CDB4-C11B-9A8E-BCCD1E0944AB}"/>
                    </a:ext>
                  </a:extLst>
                </p:cNvPr>
                <p:cNvSpPr/>
                <p:nvPr/>
              </p:nvSpPr>
              <p:spPr>
                <a:xfrm flipH="1" flipV="1">
                  <a:off x="3413525" y="918084"/>
                  <a:ext cx="123244" cy="13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latin typeface="+mj-lt"/>
                  </a:endParaRPr>
                </a:p>
              </p:txBody>
            </p:sp>
            <p:sp>
              <p:nvSpPr>
                <p:cNvPr id="17" name="Oval 16">
                  <a:extLst>
                    <a:ext uri="{FF2B5EF4-FFF2-40B4-BE49-F238E27FC236}">
                      <a16:creationId xmlns:a16="http://schemas.microsoft.com/office/drawing/2014/main" xmlns="" id="{898FF2C2-2241-E946-5C8E-5C87CC34D1B7}"/>
                    </a:ext>
                  </a:extLst>
                </p:cNvPr>
                <p:cNvSpPr/>
                <p:nvPr/>
              </p:nvSpPr>
              <p:spPr>
                <a:xfrm flipH="1" flipV="1">
                  <a:off x="3425645" y="5552219"/>
                  <a:ext cx="123244" cy="1306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a:latin typeface="+mj-lt"/>
                  </a:endParaRPr>
                </a:p>
              </p:txBody>
            </p:sp>
          </p:grpSp>
        </p:grpSp>
        <p:sp>
          <p:nvSpPr>
            <p:cNvPr id="20" name="Oval 19">
              <a:extLst>
                <a:ext uri="{FF2B5EF4-FFF2-40B4-BE49-F238E27FC236}">
                  <a16:creationId xmlns:a16="http://schemas.microsoft.com/office/drawing/2014/main" xmlns="" id="{62812E9E-1D3F-FBA6-28C7-AFD5C87CD985}"/>
                </a:ext>
              </a:extLst>
            </p:cNvPr>
            <p:cNvSpPr/>
            <p:nvPr/>
          </p:nvSpPr>
          <p:spPr>
            <a:xfrm>
              <a:off x="2731993" y="1033075"/>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1" name="Oval 20">
              <a:extLst>
                <a:ext uri="{FF2B5EF4-FFF2-40B4-BE49-F238E27FC236}">
                  <a16:creationId xmlns:a16="http://schemas.microsoft.com/office/drawing/2014/main" xmlns="" id="{49D0465A-BB14-44E6-03A7-058C9F0C9D15}"/>
                </a:ext>
              </a:extLst>
            </p:cNvPr>
            <p:cNvSpPr/>
            <p:nvPr/>
          </p:nvSpPr>
          <p:spPr>
            <a:xfrm>
              <a:off x="3501291" y="2073623"/>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2" name="Oval 21">
              <a:extLst>
                <a:ext uri="{FF2B5EF4-FFF2-40B4-BE49-F238E27FC236}">
                  <a16:creationId xmlns:a16="http://schemas.microsoft.com/office/drawing/2014/main" xmlns="" id="{ADF090F7-51D6-16C3-8A61-BF6DAD6A5B3F}"/>
                </a:ext>
              </a:extLst>
            </p:cNvPr>
            <p:cNvSpPr/>
            <p:nvPr/>
          </p:nvSpPr>
          <p:spPr>
            <a:xfrm>
              <a:off x="3530545" y="3216331"/>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sp>
          <p:nvSpPr>
            <p:cNvPr id="23" name="Oval 22">
              <a:extLst>
                <a:ext uri="{FF2B5EF4-FFF2-40B4-BE49-F238E27FC236}">
                  <a16:creationId xmlns:a16="http://schemas.microsoft.com/office/drawing/2014/main" xmlns="" id="{06C850C4-1CDA-35D5-E34D-AA121E6F3E04}"/>
                </a:ext>
              </a:extLst>
            </p:cNvPr>
            <p:cNvSpPr/>
            <p:nvPr/>
          </p:nvSpPr>
          <p:spPr>
            <a:xfrm>
              <a:off x="2731992" y="4312678"/>
              <a:ext cx="199394" cy="1993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sz="2000" b="1">
                <a:latin typeface="+mj-lt"/>
              </a:endParaRPr>
            </a:p>
          </p:txBody>
        </p:sp>
        <p:grpSp>
          <p:nvGrpSpPr>
            <p:cNvPr id="7" name="Group 58">
              <a:extLst>
                <a:ext uri="{FF2B5EF4-FFF2-40B4-BE49-F238E27FC236}">
                  <a16:creationId xmlns:a16="http://schemas.microsoft.com/office/drawing/2014/main" xmlns="" id="{4D203702-18FE-9EBB-47DC-224DE668A75F}"/>
                </a:ext>
              </a:extLst>
            </p:cNvPr>
            <p:cNvGrpSpPr/>
            <p:nvPr/>
          </p:nvGrpSpPr>
          <p:grpSpPr>
            <a:xfrm>
              <a:off x="3961786" y="848507"/>
              <a:ext cx="4039214" cy="574155"/>
              <a:chOff x="5282381" y="863578"/>
              <a:chExt cx="5385618" cy="765540"/>
            </a:xfrm>
          </p:grpSpPr>
          <p:sp>
            <p:nvSpPr>
              <p:cNvPr id="30" name="Rectangle: Rounded Corners 29">
                <a:extLst>
                  <a:ext uri="{FF2B5EF4-FFF2-40B4-BE49-F238E27FC236}">
                    <a16:creationId xmlns:a16="http://schemas.microsoft.com/office/drawing/2014/main" xmlns="" id="{5B042C11-5318-6C66-81F9-D96ABB1CDFF0}"/>
                  </a:ext>
                </a:extLst>
              </p:cNvPr>
              <p:cNvSpPr/>
              <p:nvPr/>
            </p:nvSpPr>
            <p:spPr>
              <a:xfrm>
                <a:off x="5720122" y="863578"/>
                <a:ext cx="4947877" cy="76554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Cấu tạo và chức năng hô hấp</a:t>
                </a:r>
                <a:endParaRPr lang="vi-VN" sz="2000" b="1" dirty="0">
                  <a:latin typeface="Times New Roman" pitchFamily="18" charset="0"/>
                  <a:cs typeface="Times New Roman" pitchFamily="18" charset="0"/>
                </a:endParaRPr>
              </a:p>
            </p:txBody>
          </p:sp>
          <p:sp>
            <p:nvSpPr>
              <p:cNvPr id="26" name="Oval 25">
                <a:extLst>
                  <a:ext uri="{FF2B5EF4-FFF2-40B4-BE49-F238E27FC236}">
                    <a16:creationId xmlns:a16="http://schemas.microsoft.com/office/drawing/2014/main" xmlns="" id="{DC73CEA6-0D98-B8A9-BB09-973B370F9D95}"/>
                  </a:ext>
                </a:extLst>
              </p:cNvPr>
              <p:cNvSpPr/>
              <p:nvPr/>
            </p:nvSpPr>
            <p:spPr>
              <a:xfrm>
                <a:off x="5282381" y="954065"/>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1</a:t>
                </a:r>
                <a:endParaRPr lang="vi-VN" sz="2000" b="1" dirty="0">
                  <a:latin typeface="+mj-lt"/>
                </a:endParaRPr>
              </a:p>
            </p:txBody>
          </p:sp>
        </p:grpSp>
        <p:grpSp>
          <p:nvGrpSpPr>
            <p:cNvPr id="8" name="Group 60">
              <a:extLst>
                <a:ext uri="{FF2B5EF4-FFF2-40B4-BE49-F238E27FC236}">
                  <a16:creationId xmlns:a16="http://schemas.microsoft.com/office/drawing/2014/main" xmlns="" id="{D8D04D85-1AB1-4C2E-FF4C-3CC215013865}"/>
                </a:ext>
              </a:extLst>
            </p:cNvPr>
            <p:cNvGrpSpPr/>
            <p:nvPr/>
          </p:nvGrpSpPr>
          <p:grpSpPr>
            <a:xfrm>
              <a:off x="4648798" y="1906097"/>
              <a:ext cx="3885602" cy="574155"/>
              <a:chOff x="6198397" y="2273699"/>
              <a:chExt cx="5180802" cy="765540"/>
            </a:xfrm>
          </p:grpSpPr>
          <p:sp>
            <p:nvSpPr>
              <p:cNvPr id="31" name="Rectangle: Rounded Corners 30">
                <a:extLst>
                  <a:ext uri="{FF2B5EF4-FFF2-40B4-BE49-F238E27FC236}">
                    <a16:creationId xmlns:a16="http://schemas.microsoft.com/office/drawing/2014/main" xmlns="" id="{516F84D3-5F8E-C928-E447-02511C356EC5}"/>
                  </a:ext>
                </a:extLst>
              </p:cNvPr>
              <p:cNvSpPr/>
              <p:nvPr/>
            </p:nvSpPr>
            <p:spPr>
              <a:xfrm>
                <a:off x="6631858" y="2273699"/>
                <a:ext cx="4747341" cy="765540"/>
              </a:xfrm>
              <a:prstGeom prst="roundRect">
                <a:avLst>
                  <a:gd name="adj" fmla="val 50000"/>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ea typeface="Calibri"/>
                    <a:cs typeface="Times New Roman" pitchFamily="18" charset="0"/>
                  </a:rPr>
                  <a:t>Một số bệnh về phổi và đường hô hấp</a:t>
                </a:r>
                <a:endParaRPr lang="vi-VN" sz="2000" b="1" dirty="0">
                  <a:latin typeface="Times New Roman" pitchFamily="18" charset="0"/>
                  <a:cs typeface="Times New Roman" pitchFamily="18" charset="0"/>
                </a:endParaRPr>
              </a:p>
            </p:txBody>
          </p:sp>
          <p:sp>
            <p:nvSpPr>
              <p:cNvPr id="35" name="Oval 34">
                <a:extLst>
                  <a:ext uri="{FF2B5EF4-FFF2-40B4-BE49-F238E27FC236}">
                    <a16:creationId xmlns:a16="http://schemas.microsoft.com/office/drawing/2014/main" xmlns="" id="{0B349C05-ED06-047A-5185-5CED96FF491E}"/>
                  </a:ext>
                </a:extLst>
              </p:cNvPr>
              <p:cNvSpPr/>
              <p:nvPr/>
            </p:nvSpPr>
            <p:spPr>
              <a:xfrm>
                <a:off x="6198397" y="2341462"/>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2</a:t>
                </a:r>
                <a:endParaRPr lang="vi-VN" sz="2000" b="1" dirty="0">
                  <a:latin typeface="+mj-lt"/>
                </a:endParaRPr>
              </a:p>
            </p:txBody>
          </p:sp>
        </p:grpSp>
        <p:grpSp>
          <p:nvGrpSpPr>
            <p:cNvPr id="10" name="Group 61">
              <a:extLst>
                <a:ext uri="{FF2B5EF4-FFF2-40B4-BE49-F238E27FC236}">
                  <a16:creationId xmlns:a16="http://schemas.microsoft.com/office/drawing/2014/main" xmlns="" id="{1209AD45-C1B6-948D-99F1-1130E6AEA112}"/>
                </a:ext>
              </a:extLst>
            </p:cNvPr>
            <p:cNvGrpSpPr/>
            <p:nvPr/>
          </p:nvGrpSpPr>
          <p:grpSpPr>
            <a:xfrm>
              <a:off x="4428791" y="3028951"/>
              <a:ext cx="3953207" cy="574155"/>
              <a:chOff x="5905059" y="3770838"/>
              <a:chExt cx="5270945" cy="765540"/>
            </a:xfrm>
          </p:grpSpPr>
          <p:sp>
            <p:nvSpPr>
              <p:cNvPr id="32" name="Rectangle: Rounded Corners 31">
                <a:extLst>
                  <a:ext uri="{FF2B5EF4-FFF2-40B4-BE49-F238E27FC236}">
                    <a16:creationId xmlns:a16="http://schemas.microsoft.com/office/drawing/2014/main" xmlns="" id="{5FC6A757-253E-22A8-94E7-B3218209BF39}"/>
                  </a:ext>
                </a:extLst>
              </p:cNvPr>
              <p:cNvSpPr/>
              <p:nvPr/>
            </p:nvSpPr>
            <p:spPr>
              <a:xfrm>
                <a:off x="6366110" y="3770838"/>
                <a:ext cx="4809894" cy="765540"/>
              </a:xfrm>
              <a:prstGeom prst="roundRect">
                <a:avLst>
                  <a:gd name="adj" fmla="val 50000"/>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eaLnBrk="1" fontAlgn="auto" hangingPunct="1">
                  <a:lnSpc>
                    <a:spcPct val="120000"/>
                  </a:lnSpc>
                  <a:spcBef>
                    <a:spcPts val="0"/>
                  </a:spcBef>
                  <a:spcAft>
                    <a:spcPts val="0"/>
                  </a:spcAft>
                </a:pPr>
                <a:r>
                  <a:rPr lang="en-US" sz="2000" b="1" dirty="0">
                    <a:solidFill>
                      <a:schemeClr val="bg1"/>
                    </a:solidFill>
                    <a:latin typeface="Times New Roman"/>
                    <a:ea typeface="Calibri"/>
                    <a:cs typeface="Times New Roman"/>
                  </a:rPr>
                  <a:t>Thuốc lá và tác hại của khói thuốc lá</a:t>
                </a:r>
                <a:endParaRPr lang="en-US" sz="2000" dirty="0">
                  <a:solidFill>
                    <a:schemeClr val="bg1"/>
                  </a:solidFill>
                  <a:latin typeface="Times New Roman"/>
                  <a:ea typeface="Calibri"/>
                  <a:cs typeface="Times New Roman"/>
                </a:endParaRPr>
              </a:p>
            </p:txBody>
          </p:sp>
          <p:sp>
            <p:nvSpPr>
              <p:cNvPr id="36" name="Oval 35">
                <a:extLst>
                  <a:ext uri="{FF2B5EF4-FFF2-40B4-BE49-F238E27FC236}">
                    <a16:creationId xmlns:a16="http://schemas.microsoft.com/office/drawing/2014/main" xmlns="" id="{954D4DBB-AC84-5582-E387-6734C3C17F4F}"/>
                  </a:ext>
                </a:extLst>
              </p:cNvPr>
              <p:cNvSpPr/>
              <p:nvPr/>
            </p:nvSpPr>
            <p:spPr>
              <a:xfrm>
                <a:off x="5905059" y="3865073"/>
                <a:ext cx="577065" cy="5770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3</a:t>
                </a:r>
                <a:endParaRPr lang="vi-VN" sz="2000" b="1" dirty="0">
                  <a:latin typeface="+mj-lt"/>
                </a:endParaRPr>
              </a:p>
            </p:txBody>
          </p:sp>
        </p:grpSp>
        <p:grpSp>
          <p:nvGrpSpPr>
            <p:cNvPr id="12" name="Group 62">
              <a:extLst>
                <a:ext uri="{FF2B5EF4-FFF2-40B4-BE49-F238E27FC236}">
                  <a16:creationId xmlns:a16="http://schemas.microsoft.com/office/drawing/2014/main" xmlns="" id="{4B502219-8E65-8477-ACF1-B5543A6FEECE}"/>
                </a:ext>
              </a:extLst>
            </p:cNvPr>
            <p:cNvGrpSpPr/>
            <p:nvPr/>
          </p:nvGrpSpPr>
          <p:grpSpPr>
            <a:xfrm>
              <a:off x="3961786" y="4122485"/>
              <a:ext cx="3963014" cy="574155"/>
              <a:chOff x="5282381" y="5228882"/>
              <a:chExt cx="5284018" cy="765540"/>
            </a:xfrm>
          </p:grpSpPr>
          <p:sp>
            <p:nvSpPr>
              <p:cNvPr id="33" name="Rectangle: Rounded Corners 32">
                <a:extLst>
                  <a:ext uri="{FF2B5EF4-FFF2-40B4-BE49-F238E27FC236}">
                    <a16:creationId xmlns:a16="http://schemas.microsoft.com/office/drawing/2014/main" xmlns="" id="{61F93495-C128-C969-D9D0-4347F3BE3D96}"/>
                  </a:ext>
                </a:extLst>
              </p:cNvPr>
              <p:cNvSpPr/>
              <p:nvPr/>
            </p:nvSpPr>
            <p:spPr>
              <a:xfrm>
                <a:off x="5746954" y="5228882"/>
                <a:ext cx="4819445" cy="765540"/>
              </a:xfrm>
              <a:prstGeom prst="roundRect">
                <a:avLst>
                  <a:gd name="adj" fmla="val 50000"/>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latin typeface="+mj-lt"/>
                  <a:cs typeface="Arial" panose="020B0604020202020204" pitchFamily="34" charset="0"/>
                </a:endParaRPr>
              </a:p>
            </p:txBody>
          </p:sp>
          <p:sp>
            <p:nvSpPr>
              <p:cNvPr id="37" name="Oval 36">
                <a:extLst>
                  <a:ext uri="{FF2B5EF4-FFF2-40B4-BE49-F238E27FC236}">
                    <a16:creationId xmlns:a16="http://schemas.microsoft.com/office/drawing/2014/main" xmlns="" id="{3FBB2640-394E-C8BE-7A06-B107A01CEAE1}"/>
                  </a:ext>
                </a:extLst>
              </p:cNvPr>
              <p:cNvSpPr/>
              <p:nvPr/>
            </p:nvSpPr>
            <p:spPr>
              <a:xfrm>
                <a:off x="5282381" y="5323119"/>
                <a:ext cx="577066" cy="5770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4</a:t>
                </a:r>
                <a:endParaRPr lang="vi-VN" sz="2000" b="1" dirty="0">
                  <a:latin typeface="+mj-lt"/>
                </a:endParaRPr>
              </a:p>
            </p:txBody>
          </p:sp>
        </p:grpSp>
        <p:cxnSp>
          <p:nvCxnSpPr>
            <p:cNvPr id="39" name="Straight Connector 38">
              <a:extLst>
                <a:ext uri="{FF2B5EF4-FFF2-40B4-BE49-F238E27FC236}">
                  <a16:creationId xmlns:a16="http://schemas.microsoft.com/office/drawing/2014/main" xmlns="" id="{60FADBD6-9417-5303-9F4D-B85E30FFE8D4}"/>
                </a:ext>
              </a:extLst>
            </p:cNvPr>
            <p:cNvCxnSpPr>
              <a:cxnSpLocks/>
              <a:stCxn id="20" idx="6"/>
            </p:cNvCxnSpPr>
            <p:nvPr/>
          </p:nvCxnSpPr>
          <p:spPr>
            <a:xfrm flipV="1">
              <a:off x="2931386" y="1132772"/>
              <a:ext cx="1030400"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xmlns="" id="{DF5E55A5-05E1-9A8D-0A20-F12549384C9F}"/>
                </a:ext>
              </a:extLst>
            </p:cNvPr>
            <p:cNvCxnSpPr>
              <a:cxnSpLocks/>
              <a:stCxn id="21" idx="6"/>
            </p:cNvCxnSpPr>
            <p:nvPr/>
          </p:nvCxnSpPr>
          <p:spPr>
            <a:xfrm flipV="1">
              <a:off x="3700685" y="2173320"/>
              <a:ext cx="948113"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xmlns="" id="{78327175-7B42-63AA-0E61-B9AD918CA925}"/>
                </a:ext>
              </a:extLst>
            </p:cNvPr>
            <p:cNvCxnSpPr>
              <a:cxnSpLocks/>
              <a:stCxn id="22" idx="6"/>
            </p:cNvCxnSpPr>
            <p:nvPr/>
          </p:nvCxnSpPr>
          <p:spPr>
            <a:xfrm flipV="1">
              <a:off x="3729938" y="3316028"/>
              <a:ext cx="698855" cy="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E2708779-16C5-4296-45DD-016F78CAEAEE}"/>
                </a:ext>
              </a:extLst>
            </p:cNvPr>
            <p:cNvCxnSpPr>
              <a:cxnSpLocks/>
              <a:stCxn id="23" idx="6"/>
            </p:cNvCxnSpPr>
            <p:nvPr/>
          </p:nvCxnSpPr>
          <p:spPr>
            <a:xfrm flipV="1">
              <a:off x="2931386" y="4409562"/>
              <a:ext cx="1030400" cy="281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4" name="Rectangle: Rounded Corners 29">
              <a:extLst>
                <a:ext uri="{FF2B5EF4-FFF2-40B4-BE49-F238E27FC236}">
                  <a16:creationId xmlns:a16="http://schemas.microsoft.com/office/drawing/2014/main" xmlns="" id="{5B042C11-5318-6C66-81F9-D96ABB1CDFF0}"/>
                </a:ext>
              </a:extLst>
            </p:cNvPr>
            <p:cNvSpPr/>
            <p:nvPr/>
          </p:nvSpPr>
          <p:spPr>
            <a:xfrm>
              <a:off x="1600200" y="0"/>
              <a:ext cx="7696200" cy="641628"/>
            </a:xfrm>
            <a:prstGeom prst="roundRect">
              <a:avLst>
                <a:gd name="adj"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BÀI 34            HỆ HÔ HẤP Ở NGƯỜI</a:t>
              </a:r>
              <a:endParaRPr lang="vi-VN" sz="3200" b="1" dirty="0">
                <a:solidFill>
                  <a:srgbClr val="FF0000"/>
                </a:solidFill>
                <a:latin typeface="Times New Roman" pitchFamily="18" charset="0"/>
                <a:cs typeface="Times New Roman" pitchFamily="18" charset="0"/>
              </a:endParaRPr>
            </a:p>
          </p:txBody>
        </p:sp>
      </p:grpSp>
      <p:sp>
        <p:nvSpPr>
          <p:cNvPr id="43" name="Rectangle 42"/>
          <p:cNvSpPr/>
          <p:nvPr/>
        </p:nvSpPr>
        <p:spPr>
          <a:xfrm>
            <a:off x="3657600" y="4095751"/>
            <a:ext cx="3505200" cy="646329"/>
          </a:xfrm>
          <a:prstGeom prst="rect">
            <a:avLst/>
          </a:prstGeom>
          <a:solidFill>
            <a:schemeClr val="accent2"/>
          </a:solidFill>
        </p:spPr>
        <p:txBody>
          <a:bodyPr wrap="square" lIns="91438" tIns="45719" rIns="91438" bIns="45719">
            <a:spAutoFit/>
          </a:bodyPr>
          <a:lstStyle/>
          <a:p>
            <a:pPr lvl="0" algn="ctr"/>
            <a:r>
              <a:rPr lang="en-US" b="1" dirty="0" smtClean="0">
                <a:latin typeface="Times New Roman" pitchFamily="18" charset="0"/>
                <a:ea typeface="Calibri" pitchFamily="34" charset="0"/>
                <a:cs typeface="Times New Roman" pitchFamily="18" charset="0"/>
              </a:rPr>
              <a:t>Thực hành hô hấp nhân tạo, </a:t>
            </a:r>
          </a:p>
          <a:p>
            <a:pPr lvl="0" algn="ctr"/>
            <a:r>
              <a:rPr lang="en-US" b="1" dirty="0" smtClean="0">
                <a:latin typeface="Times New Roman" pitchFamily="18" charset="0"/>
                <a:ea typeface="Calibri" pitchFamily="34" charset="0"/>
                <a:cs typeface="Times New Roman" pitchFamily="18" charset="0"/>
              </a:rPr>
              <a:t>cấp cứu người đuối nước</a:t>
            </a:r>
            <a:endParaRPr lang="vi-VN" b="1" i="1" dirty="0" smtClean="0">
              <a:solidFill>
                <a:srgbClr val="4472C4"/>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106368331"/>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Sơ đồ tư duy Khoa học tự nhiên 8 Kết nối tri thức Bài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 y="3573"/>
            <a:ext cx="8511778" cy="513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526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1733551"/>
            <a:ext cx="3821688" cy="830997"/>
          </a:xfrm>
          <a:prstGeom prst="rect">
            <a:avLst/>
          </a:prstGeom>
        </p:spPr>
        <p:txBody>
          <a:bodyPr wrap="none" lIns="91438" tIns="45719" rIns="91438" bIns="45719">
            <a:spAutoFit/>
          </a:bodyPr>
          <a:lstStyle/>
          <a:p>
            <a:pPr marL="342892" indent="-233357" algn="ctr" eaLnBrk="1" hangingPunct="1">
              <a:spcBef>
                <a:spcPct val="20000"/>
              </a:spcBef>
            </a:pPr>
            <a:r>
              <a:rPr lang="en-US" altLang="en-US" sz="4800" b="1" dirty="0">
                <a:solidFill>
                  <a:srgbClr val="FF0000"/>
                </a:solidFill>
                <a:latin typeface="Times New Roman" pitchFamily="18" charset="0"/>
              </a:rPr>
              <a:t>LUYỆN TẬP</a:t>
            </a:r>
            <a:endParaRPr lang="en-US" altLang="en-US" sz="4800" b="1" dirty="0">
              <a:solidFill>
                <a:srgbClr val="FF0000"/>
              </a:solidFill>
              <a:latin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304800" y="171452"/>
            <a:ext cx="8534400" cy="4791075"/>
          </a:xfrm>
          <a:prstGeom prst="roundRect">
            <a:avLst>
              <a:gd name="adj" fmla="val 16667"/>
            </a:avLst>
          </a:prstGeom>
          <a:solidFill>
            <a:schemeClr val="bg1"/>
          </a:solidFill>
          <a:ln w="57150" cmpd="thinThick">
            <a:solidFill>
              <a:srgbClr val="CC0000"/>
            </a:solidFill>
            <a:round/>
            <a:headEnd/>
            <a:tailEnd/>
          </a:ln>
          <a:effectLst/>
        </p:spPr>
        <p:txBody>
          <a:bodyPr wrap="none" lIns="91438" tIns="45719" rIns="91438" bIns="45719" anchor="ctr"/>
          <a:lstStyle/>
          <a:p>
            <a:endParaRPr lang="vi-VN" b="0"/>
          </a:p>
        </p:txBody>
      </p:sp>
      <p:grpSp>
        <p:nvGrpSpPr>
          <p:cNvPr id="2" name="Group 4"/>
          <p:cNvGrpSpPr>
            <a:grpSpLocks/>
          </p:cNvGrpSpPr>
          <p:nvPr/>
        </p:nvGrpSpPr>
        <p:grpSpPr bwMode="auto">
          <a:xfrm>
            <a:off x="889000" y="4029077"/>
            <a:ext cx="7340600" cy="771525"/>
            <a:chOff x="560" y="3384"/>
            <a:chExt cx="4624" cy="648"/>
          </a:xfrm>
        </p:grpSpPr>
        <p:pic>
          <p:nvPicPr>
            <p:cNvPr id="2053" name="Picture 5" descr="4408"/>
            <p:cNvPicPr>
              <a:picLocks noChangeAspect="1" noChangeArrowheads="1" noCrop="1"/>
            </p:cNvPicPr>
            <p:nvPr/>
          </p:nvPicPr>
          <p:blipFill>
            <a:blip r:embed="rId6"/>
            <a:srcRect/>
            <a:stretch>
              <a:fillRect/>
            </a:stretch>
          </p:blipFill>
          <p:spPr bwMode="auto">
            <a:xfrm>
              <a:off x="3648" y="3646"/>
              <a:ext cx="672" cy="288"/>
            </a:xfrm>
            <a:prstGeom prst="rect">
              <a:avLst/>
            </a:prstGeom>
            <a:noFill/>
          </p:spPr>
        </p:pic>
        <p:pic>
          <p:nvPicPr>
            <p:cNvPr id="2054" name="Picture 6" descr="4635"/>
            <p:cNvPicPr>
              <a:picLocks noChangeAspect="1" noChangeArrowheads="1" noCrop="1"/>
            </p:cNvPicPr>
            <p:nvPr/>
          </p:nvPicPr>
          <p:blipFill>
            <a:blip r:embed="rId7"/>
            <a:srcRect/>
            <a:stretch>
              <a:fillRect/>
            </a:stretch>
          </p:blipFill>
          <p:spPr bwMode="auto">
            <a:xfrm>
              <a:off x="4800" y="3568"/>
              <a:ext cx="384" cy="384"/>
            </a:xfrm>
            <a:prstGeom prst="rect">
              <a:avLst/>
            </a:prstGeom>
            <a:noFill/>
          </p:spPr>
        </p:pic>
        <p:pic>
          <p:nvPicPr>
            <p:cNvPr id="2055" name="Picture 7" descr="boo7"/>
            <p:cNvPicPr>
              <a:picLocks noChangeAspect="1" noChangeArrowheads="1" noCrop="1"/>
            </p:cNvPicPr>
            <p:nvPr/>
          </p:nvPicPr>
          <p:blipFill>
            <a:blip r:embed="rId8"/>
            <a:srcRect/>
            <a:stretch>
              <a:fillRect/>
            </a:stretch>
          </p:blipFill>
          <p:spPr bwMode="auto">
            <a:xfrm>
              <a:off x="560" y="3384"/>
              <a:ext cx="768" cy="640"/>
            </a:xfrm>
            <a:prstGeom prst="rect">
              <a:avLst/>
            </a:prstGeom>
            <a:noFill/>
          </p:spPr>
        </p:pic>
        <p:pic>
          <p:nvPicPr>
            <p:cNvPr id="2056" name="Picture 8" descr="email001"/>
            <p:cNvPicPr>
              <a:picLocks noChangeAspect="1" noChangeArrowheads="1" noCrop="1"/>
            </p:cNvPicPr>
            <p:nvPr/>
          </p:nvPicPr>
          <p:blipFill>
            <a:blip r:embed="rId9"/>
            <a:srcRect/>
            <a:stretch>
              <a:fillRect/>
            </a:stretch>
          </p:blipFill>
          <p:spPr bwMode="auto">
            <a:xfrm>
              <a:off x="2384" y="3591"/>
              <a:ext cx="640" cy="397"/>
            </a:xfrm>
            <a:prstGeom prst="rect">
              <a:avLst/>
            </a:prstGeom>
            <a:noFill/>
          </p:spPr>
        </p:pic>
        <p:pic>
          <p:nvPicPr>
            <p:cNvPr id="2057" name="Picture 9" descr="et5"/>
            <p:cNvPicPr>
              <a:picLocks noChangeAspect="1" noChangeArrowheads="1" noCrop="1"/>
            </p:cNvPicPr>
            <p:nvPr/>
          </p:nvPicPr>
          <p:blipFill>
            <a:blip r:embed="rId10"/>
            <a:srcRect/>
            <a:stretch>
              <a:fillRect/>
            </a:stretch>
          </p:blipFill>
          <p:spPr bwMode="auto">
            <a:xfrm>
              <a:off x="1376" y="3384"/>
              <a:ext cx="365" cy="640"/>
            </a:xfrm>
            <a:prstGeom prst="rect">
              <a:avLst/>
            </a:prstGeom>
            <a:noFill/>
          </p:spPr>
        </p:pic>
        <p:pic>
          <p:nvPicPr>
            <p:cNvPr id="2058" name="Picture 10" descr="glob_anm"/>
            <p:cNvPicPr>
              <a:picLocks noChangeAspect="1" noChangeArrowheads="1" noCrop="1"/>
            </p:cNvPicPr>
            <p:nvPr/>
          </p:nvPicPr>
          <p:blipFill>
            <a:blip r:embed="rId11"/>
            <a:srcRect/>
            <a:stretch>
              <a:fillRect/>
            </a:stretch>
          </p:blipFill>
          <p:spPr bwMode="auto">
            <a:xfrm>
              <a:off x="3080" y="3520"/>
              <a:ext cx="512" cy="512"/>
            </a:xfrm>
            <a:prstGeom prst="rect">
              <a:avLst/>
            </a:prstGeom>
            <a:noFill/>
          </p:spPr>
        </p:pic>
        <p:pic>
          <p:nvPicPr>
            <p:cNvPr id="2059" name="Picture 11" descr="ani53"/>
            <p:cNvPicPr>
              <a:picLocks noChangeAspect="1" noChangeArrowheads="1" noCrop="1"/>
            </p:cNvPicPr>
            <p:nvPr/>
          </p:nvPicPr>
          <p:blipFill>
            <a:blip r:embed="rId12"/>
            <a:srcRect/>
            <a:stretch>
              <a:fillRect/>
            </a:stretch>
          </p:blipFill>
          <p:spPr bwMode="auto">
            <a:xfrm>
              <a:off x="4416" y="3472"/>
              <a:ext cx="256" cy="512"/>
            </a:xfrm>
            <a:prstGeom prst="rect">
              <a:avLst/>
            </a:prstGeom>
            <a:noFill/>
          </p:spPr>
        </p:pic>
        <p:pic>
          <p:nvPicPr>
            <p:cNvPr id="2060" name="Picture 12" descr="mu37"/>
            <p:cNvPicPr>
              <a:picLocks noChangeAspect="1" noChangeArrowheads="1" noCrop="1"/>
            </p:cNvPicPr>
            <p:nvPr/>
          </p:nvPicPr>
          <p:blipFill>
            <a:blip r:embed="rId13"/>
            <a:srcRect/>
            <a:stretch>
              <a:fillRect/>
            </a:stretch>
          </p:blipFill>
          <p:spPr bwMode="auto">
            <a:xfrm>
              <a:off x="1789" y="3386"/>
              <a:ext cx="691" cy="614"/>
            </a:xfrm>
            <a:prstGeom prst="rect">
              <a:avLst/>
            </a:prstGeom>
            <a:noFill/>
          </p:spPr>
        </p:pic>
      </p:grpSp>
      <p:grpSp>
        <p:nvGrpSpPr>
          <p:cNvPr id="3" name="Group 13"/>
          <p:cNvGrpSpPr>
            <a:grpSpLocks/>
          </p:cNvGrpSpPr>
          <p:nvPr/>
        </p:nvGrpSpPr>
        <p:grpSpPr bwMode="auto">
          <a:xfrm>
            <a:off x="342900" y="228600"/>
            <a:ext cx="8458200" cy="1428750"/>
            <a:chOff x="216" y="192"/>
            <a:chExt cx="5328" cy="1200"/>
          </a:xfrm>
        </p:grpSpPr>
        <p:pic>
          <p:nvPicPr>
            <p:cNvPr id="2062" name="Picture 14" descr="an30"/>
            <p:cNvPicPr>
              <a:picLocks noChangeAspect="1" noChangeArrowheads="1" noCrop="1"/>
            </p:cNvPicPr>
            <p:nvPr/>
          </p:nvPicPr>
          <p:blipFill>
            <a:blip r:embed="rId14"/>
            <a:srcRect/>
            <a:stretch>
              <a:fillRect/>
            </a:stretch>
          </p:blipFill>
          <p:spPr bwMode="auto">
            <a:xfrm>
              <a:off x="2112" y="192"/>
              <a:ext cx="1392" cy="1200"/>
            </a:xfrm>
            <a:prstGeom prst="rect">
              <a:avLst/>
            </a:prstGeom>
            <a:noFill/>
          </p:spPr>
        </p:pic>
        <p:pic>
          <p:nvPicPr>
            <p:cNvPr id="2063" name="Picture 15" descr="33"/>
            <p:cNvPicPr>
              <a:picLocks noChangeAspect="1" noChangeArrowheads="1" noCrop="1"/>
            </p:cNvPicPr>
            <p:nvPr/>
          </p:nvPicPr>
          <p:blipFill>
            <a:blip r:embed="rId15"/>
            <a:srcRect/>
            <a:stretch>
              <a:fillRect/>
            </a:stretch>
          </p:blipFill>
          <p:spPr bwMode="auto">
            <a:xfrm>
              <a:off x="216" y="1344"/>
              <a:ext cx="5328" cy="48"/>
            </a:xfrm>
            <a:prstGeom prst="rect">
              <a:avLst/>
            </a:prstGeom>
            <a:noFill/>
          </p:spPr>
        </p:pic>
        <p:pic>
          <p:nvPicPr>
            <p:cNvPr id="2064" name="Picture 16" descr="13"/>
            <p:cNvPicPr>
              <a:picLocks noChangeAspect="1" noChangeArrowheads="1" noCrop="1"/>
            </p:cNvPicPr>
            <p:nvPr/>
          </p:nvPicPr>
          <p:blipFill>
            <a:blip r:embed="rId16"/>
            <a:srcRect/>
            <a:stretch>
              <a:fillRect/>
            </a:stretch>
          </p:blipFill>
          <p:spPr bwMode="auto">
            <a:xfrm rot="720688">
              <a:off x="288" y="768"/>
              <a:ext cx="1872" cy="192"/>
            </a:xfrm>
            <a:prstGeom prst="rect">
              <a:avLst/>
            </a:prstGeom>
            <a:noFill/>
          </p:spPr>
        </p:pic>
        <p:pic>
          <p:nvPicPr>
            <p:cNvPr id="2065" name="Picture 17" descr="13"/>
            <p:cNvPicPr>
              <a:picLocks noChangeAspect="1" noChangeArrowheads="1" noCrop="1"/>
            </p:cNvPicPr>
            <p:nvPr/>
          </p:nvPicPr>
          <p:blipFill>
            <a:blip r:embed="rId16"/>
            <a:srcRect/>
            <a:stretch>
              <a:fillRect/>
            </a:stretch>
          </p:blipFill>
          <p:spPr bwMode="auto">
            <a:xfrm rot="20830273" flipH="1">
              <a:off x="3696" y="768"/>
              <a:ext cx="1728" cy="192"/>
            </a:xfrm>
            <a:prstGeom prst="rect">
              <a:avLst/>
            </a:prstGeom>
            <a:noFill/>
          </p:spPr>
        </p:pic>
      </p:grpSp>
      <p:sp>
        <p:nvSpPr>
          <p:cNvPr id="2066" name="WordArt 18"/>
          <p:cNvSpPr>
            <a:spLocks noChangeArrowheads="1" noChangeShapeType="1" noTextEdit="1"/>
          </p:cNvSpPr>
          <p:nvPr/>
        </p:nvSpPr>
        <p:spPr bwMode="auto">
          <a:xfrm>
            <a:off x="1143000" y="2628900"/>
            <a:ext cx="7086600" cy="914400"/>
          </a:xfrm>
          <a:prstGeom prst="rect">
            <a:avLst/>
          </a:prstGeom>
        </p:spPr>
        <p:txBody>
          <a:bodyPr wrap="none" lIns="91438" tIns="45719" rIns="91438" bIns="45719"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 </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2067" name="Text Box 19"/>
          <p:cNvSpPr txBox="1">
            <a:spLocks noChangeArrowheads="1"/>
          </p:cNvSpPr>
          <p:nvPr/>
        </p:nvSpPr>
        <p:spPr bwMode="auto">
          <a:xfrm>
            <a:off x="1066800" y="1771652"/>
            <a:ext cx="6934200" cy="769441"/>
          </a:xfrm>
          <a:prstGeom prst="rect">
            <a:avLst/>
          </a:prstGeom>
          <a:noFill/>
          <a:ln w="9525">
            <a:noFill/>
            <a:miter lim="800000"/>
            <a:headEnd/>
            <a:tailEnd/>
          </a:ln>
          <a:effectLst/>
        </p:spPr>
        <p:txBody>
          <a:bodyPr lIns="91438" tIns="45719" rIns="91438" bIns="45719">
            <a:spAutoFit/>
          </a:bodyPr>
          <a:lstStyle/>
          <a:p>
            <a:pPr algn="ctr">
              <a:spcBef>
                <a:spcPct val="50000"/>
              </a:spcBef>
            </a:pPr>
            <a:r>
              <a:rPr lang="en-US" sz="4400" dirty="0">
                <a:solidFill>
                  <a:srgbClr val="FF0000"/>
                </a:solidFill>
                <a:effectLst>
                  <a:outerShdw blurRad="38100" dist="38100" dir="2700000" algn="tl">
                    <a:srgbClr val="000000"/>
                  </a:outerShdw>
                </a:effectLst>
                <a:latin typeface="Times New Roman" pitchFamily="18" charset="0"/>
                <a:cs typeface="Times New Roman" pitchFamily="18" charset="0"/>
              </a:rPr>
              <a:t>TRÒ CHƠI</a:t>
            </a:r>
            <a:endParaRPr lang="en-US" sz="4400"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pic>
        <p:nvPicPr>
          <p:cNvPr id="2068" name="8. Ket thuc cau hoi.wav">
            <a:hlinkClick r:id="" action="ppaction://media"/>
          </p:cNvPr>
          <p:cNvPicPr>
            <a:picLocks noRot="1" noChangeAspect="1" noChangeArrowheads="1"/>
          </p:cNvPicPr>
          <p:nvPr>
            <a:audioFile r:link="rId1"/>
          </p:nvPr>
        </p:nvPicPr>
        <p:blipFill>
          <a:blip r:embed="rId17" cstate="print"/>
          <a:srcRect/>
          <a:stretch>
            <a:fillRect/>
          </a:stretch>
        </p:blipFill>
        <p:spPr bwMode="auto">
          <a:xfrm>
            <a:off x="152400" y="0"/>
            <a:ext cx="76200" cy="57150"/>
          </a:xfrm>
          <a:prstGeom prst="rect">
            <a:avLst/>
          </a:prstGeom>
          <a:noFill/>
        </p:spPr>
      </p:pic>
      <p:pic>
        <p:nvPicPr>
          <p:cNvPr id="2069" name="Picture 21">
            <a:hlinkClick r:id="" action="ppaction://media"/>
          </p:cNvPr>
          <p:cNvPicPr>
            <a:picLocks noRot="1" noChangeAspect="1" noChangeArrowheads="1"/>
          </p:cNvPicPr>
          <p:nvPr>
            <a:wavAudioFile r:embed="rId2" name="beep.wav"/>
          </p:nvPr>
        </p:nvPicPr>
        <p:blipFill>
          <a:blip r:embed="rId17" cstate="print"/>
          <a:srcRect/>
          <a:stretch>
            <a:fillRect/>
          </a:stretch>
        </p:blipFill>
        <p:spPr bwMode="auto">
          <a:xfrm>
            <a:off x="0" y="0"/>
            <a:ext cx="76200" cy="57150"/>
          </a:xfrm>
          <a:prstGeom prst="rect">
            <a:avLst/>
          </a:prstGeom>
          <a:noFill/>
        </p:spPr>
      </p:pic>
      <p:pic>
        <p:nvPicPr>
          <p:cNvPr id="2071" name="chaomung.wav">
            <a:hlinkClick r:id="" action="ppaction://media"/>
          </p:cNvPr>
          <p:cNvPicPr>
            <a:picLocks noRot="1" noChangeAspect="1" noChangeArrowheads="1"/>
          </p:cNvPicPr>
          <p:nvPr>
            <a:audioFile r:link="rId3"/>
          </p:nvPr>
        </p:nvPicPr>
        <p:blipFill>
          <a:blip r:embed="rId17" cstate="print"/>
          <a:srcRect/>
          <a:stretch>
            <a:fillRect/>
          </a:stretch>
        </p:blipFill>
        <p:spPr bwMode="auto">
          <a:xfrm>
            <a:off x="0" y="4629150"/>
            <a:ext cx="76200" cy="57150"/>
          </a:xfrm>
          <a:prstGeom prst="rect">
            <a:avLst/>
          </a:prstGeom>
          <a:noFill/>
        </p:spPr>
      </p:pic>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p:cTn id="7" dur="3000" fill="hold"/>
                                        <p:tgtEl>
                                          <p:spTgt spid="2067"/>
                                        </p:tgtEl>
                                        <p:attrNameLst>
                                          <p:attrName>ppt_w</p:attrName>
                                        </p:attrNameLst>
                                      </p:cBhvr>
                                      <p:tavLst>
                                        <p:tav tm="0">
                                          <p:val>
                                            <p:fltVal val="0"/>
                                          </p:val>
                                        </p:tav>
                                        <p:tav tm="100000">
                                          <p:val>
                                            <p:strVal val="#ppt_w"/>
                                          </p:val>
                                        </p:tav>
                                      </p:tavLst>
                                    </p:anim>
                                    <p:anim calcmode="lin" valueType="num">
                                      <p:cBhvr>
                                        <p:cTn id="8" dur="3000" fill="hold"/>
                                        <p:tgtEl>
                                          <p:spTgt spid="20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5" name="khoi dong.wav"/>
                                        </p:tgtEl>
                                      </p:cMediaNode>
                                    </p:audio>
                                  </p:subTnLst>
                                </p:cTn>
                              </p:par>
                            </p:childTnLst>
                          </p:cTn>
                        </p:par>
                        <p:par>
                          <p:cTn id="9" fill="hold">
                            <p:stCondLst>
                              <p:cond delay="3000"/>
                            </p:stCondLst>
                            <p:childTnLst>
                              <p:par>
                                <p:cTn id="10" presetID="51" presetClass="entr" presetSubtype="0" fill="hold" grpId="0" nodeType="afterEffect">
                                  <p:stCondLst>
                                    <p:cond delay="2000"/>
                                  </p:stCondLst>
                                  <p:childTnLst>
                                    <p:set>
                                      <p:cBhvr>
                                        <p:cTn id="11" dur="1" fill="hold">
                                          <p:stCondLst>
                                            <p:cond delay="0"/>
                                          </p:stCondLst>
                                        </p:cTn>
                                        <p:tgtEl>
                                          <p:spTgt spid="2066"/>
                                        </p:tgtEl>
                                        <p:attrNameLst>
                                          <p:attrName>style.visibility</p:attrName>
                                        </p:attrNameLst>
                                      </p:cBhvr>
                                      <p:to>
                                        <p:strVal val="visible"/>
                                      </p:to>
                                    </p:set>
                                    <p:animEffect transition="in" filter="fade">
                                      <p:cBhvr>
                                        <p:cTn id="12" dur="1155" decel="100000"/>
                                        <p:tgtEl>
                                          <p:spTgt spid="2066"/>
                                        </p:tgtEl>
                                      </p:cBhvr>
                                    </p:animEffect>
                                    <p:animScale>
                                      <p:cBhvr>
                                        <p:cTn id="13" dur="1155" decel="100000"/>
                                        <p:tgtEl>
                                          <p:spTgt spid="2066"/>
                                        </p:tgtEl>
                                      </p:cBhvr>
                                      <p:from x="10000" y="10000"/>
                                      <p:to x="200000" y="450000"/>
                                    </p:animScale>
                                    <p:animScale>
                                      <p:cBhvr>
                                        <p:cTn id="14" dur="1845" accel="100000" fill="hold">
                                          <p:stCondLst>
                                            <p:cond delay="1155"/>
                                          </p:stCondLst>
                                        </p:cTn>
                                        <p:tgtEl>
                                          <p:spTgt spid="2066"/>
                                        </p:tgtEl>
                                      </p:cBhvr>
                                      <p:from x="200000" y="450000"/>
                                      <p:to x="100000" y="100000"/>
                                    </p:animScale>
                                    <p:set>
                                      <p:cBhvr>
                                        <p:cTn id="15" dur="1155" fill="hold"/>
                                        <p:tgtEl>
                                          <p:spTgt spid="2066"/>
                                        </p:tgtEl>
                                        <p:attrNameLst>
                                          <p:attrName>ppt_x</p:attrName>
                                        </p:attrNameLst>
                                      </p:cBhvr>
                                      <p:to>
                                        <p:strVal val="(0.5)"/>
                                      </p:to>
                                    </p:set>
                                    <p:anim from="(0.5)" to="(#ppt_x)" calcmode="lin" valueType="num">
                                      <p:cBhvr>
                                        <p:cTn id="16" dur="1845" accel="100000" fill="hold">
                                          <p:stCondLst>
                                            <p:cond delay="1155"/>
                                          </p:stCondLst>
                                        </p:cTn>
                                        <p:tgtEl>
                                          <p:spTgt spid="2066"/>
                                        </p:tgtEl>
                                        <p:attrNameLst>
                                          <p:attrName>ppt_x</p:attrName>
                                        </p:attrNameLst>
                                      </p:cBhvr>
                                    </p:anim>
                                    <p:set>
                                      <p:cBhvr>
                                        <p:cTn id="17" dur="1155" fill="hold"/>
                                        <p:tgtEl>
                                          <p:spTgt spid="2066"/>
                                        </p:tgtEl>
                                        <p:attrNameLst>
                                          <p:attrName>ppt_y</p:attrName>
                                        </p:attrNameLst>
                                      </p:cBhvr>
                                      <p:to>
                                        <p:strVal val="(#ppt_y+0.4)"/>
                                      </p:to>
                                    </p:set>
                                    <p:anim from="(#ppt_y+0.4)" to="(#ppt_y)" calcmode="lin" valueType="num">
                                      <p:cBhvr>
                                        <p:cTn id="18" dur="1845" accel="100000" fill="hold">
                                          <p:stCondLst>
                                            <p:cond delay="1155"/>
                                          </p:stCondLst>
                                        </p:cTn>
                                        <p:tgtEl>
                                          <p:spTgt spid="20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068"/>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376" fill="hold"/>
                                        <p:tgtEl>
                                          <p:spTgt spid="2068"/>
                                        </p:tgtEl>
                                      </p:cBhvr>
                                    </p:cmd>
                                  </p:childTnLst>
                                </p:cTn>
                              </p:par>
                            </p:childTnLst>
                          </p:cTn>
                        </p:par>
                      </p:childTnLst>
                    </p:cTn>
                  </p:par>
                </p:childTnLst>
              </p:cTn>
              <p:nextCondLst>
                <p:cond evt="onClick" delay="0">
                  <p:tgtEl>
                    <p:spTgt spid="2068"/>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25" restart="whenNotActive" fill="hold" evtFilter="cancelBubble" nodeType="interactiveSeq">
                <p:stCondLst>
                  <p:cond evt="onClick" delay="0">
                    <p:tgtEl>
                      <p:spTgt spid="206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04" fill="hold"/>
                                        <p:tgtEl>
                                          <p:spTgt spid="2069"/>
                                        </p:tgtEl>
                                      </p:cBhvr>
                                    </p:cmd>
                                  </p:childTnLst>
                                </p:cTn>
                              </p:par>
                            </p:childTnLst>
                          </p:cTn>
                        </p:par>
                      </p:childTnLst>
                    </p:cTn>
                  </p:par>
                </p:childTnLst>
              </p:cTn>
              <p:nextCondLst>
                <p:cond evt="onClick" delay="0">
                  <p:tgtEl>
                    <p:spTgt spid="2069"/>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31" restart="whenNotActive" fill="hold" evtFilter="cancelBubble" nodeType="interactiveSeq">
                <p:stCondLst>
                  <p:cond evt="onClick" delay="0">
                    <p:tgtEl>
                      <p:spTgt spid="207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460" fill="hold"/>
                                        <p:tgtEl>
                                          <p:spTgt spid="2071"/>
                                        </p:tgtEl>
                                      </p:cBhvr>
                                    </p:cmd>
                                  </p:childTnLst>
                                </p:cTn>
                              </p:par>
                            </p:childTnLst>
                          </p:cTn>
                        </p:par>
                      </p:childTnLst>
                    </p:cTn>
                  </p:par>
                </p:childTnLst>
              </p:cTn>
              <p:nextCondLst>
                <p:cond evt="onClick" delay="0">
                  <p:tgtEl>
                    <p:spTgt spid="207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bldLst>
      <p:bldP spid="2066" grpId="0" animBg="1"/>
      <p:bldP spid="20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304800" y="171452"/>
            <a:ext cx="8534400" cy="4791075"/>
          </a:xfrm>
          <a:prstGeom prst="roundRect">
            <a:avLst>
              <a:gd name="adj" fmla="val 16667"/>
            </a:avLst>
          </a:prstGeom>
          <a:solidFill>
            <a:schemeClr val="bg1"/>
          </a:solidFill>
          <a:ln w="57150" cmpd="thinThick">
            <a:solidFill>
              <a:srgbClr val="CC0000"/>
            </a:solidFill>
            <a:round/>
            <a:headEnd/>
            <a:tailEnd/>
          </a:ln>
          <a:effectLst/>
        </p:spPr>
        <p:txBody>
          <a:bodyPr wrap="none" lIns="91438" tIns="45719" rIns="91438" bIns="45719" anchor="ctr"/>
          <a:lstStyle/>
          <a:p>
            <a:endParaRPr lang="vi-VN" b="0"/>
          </a:p>
        </p:txBody>
      </p:sp>
      <p:grpSp>
        <p:nvGrpSpPr>
          <p:cNvPr id="2" name="Group 4"/>
          <p:cNvGrpSpPr>
            <a:grpSpLocks/>
          </p:cNvGrpSpPr>
          <p:nvPr/>
        </p:nvGrpSpPr>
        <p:grpSpPr bwMode="auto">
          <a:xfrm>
            <a:off x="889000" y="4029077"/>
            <a:ext cx="7340600" cy="771525"/>
            <a:chOff x="560" y="3384"/>
            <a:chExt cx="4624" cy="648"/>
          </a:xfrm>
        </p:grpSpPr>
        <p:pic>
          <p:nvPicPr>
            <p:cNvPr id="2053" name="Picture 5" descr="4408"/>
            <p:cNvPicPr>
              <a:picLocks noChangeAspect="1" noChangeArrowheads="1" noCrop="1"/>
            </p:cNvPicPr>
            <p:nvPr/>
          </p:nvPicPr>
          <p:blipFill>
            <a:blip r:embed="rId5"/>
            <a:srcRect/>
            <a:stretch>
              <a:fillRect/>
            </a:stretch>
          </p:blipFill>
          <p:spPr bwMode="auto">
            <a:xfrm>
              <a:off x="3648" y="3646"/>
              <a:ext cx="672" cy="288"/>
            </a:xfrm>
            <a:prstGeom prst="rect">
              <a:avLst/>
            </a:prstGeom>
            <a:noFill/>
          </p:spPr>
        </p:pic>
        <p:pic>
          <p:nvPicPr>
            <p:cNvPr id="2054" name="Picture 6" descr="4635"/>
            <p:cNvPicPr>
              <a:picLocks noChangeAspect="1" noChangeArrowheads="1" noCrop="1"/>
            </p:cNvPicPr>
            <p:nvPr/>
          </p:nvPicPr>
          <p:blipFill>
            <a:blip r:embed="rId6"/>
            <a:srcRect/>
            <a:stretch>
              <a:fillRect/>
            </a:stretch>
          </p:blipFill>
          <p:spPr bwMode="auto">
            <a:xfrm>
              <a:off x="4800" y="3568"/>
              <a:ext cx="384" cy="384"/>
            </a:xfrm>
            <a:prstGeom prst="rect">
              <a:avLst/>
            </a:prstGeom>
            <a:noFill/>
          </p:spPr>
        </p:pic>
        <p:pic>
          <p:nvPicPr>
            <p:cNvPr id="2055" name="Picture 7" descr="boo7"/>
            <p:cNvPicPr>
              <a:picLocks noChangeAspect="1" noChangeArrowheads="1" noCrop="1"/>
            </p:cNvPicPr>
            <p:nvPr/>
          </p:nvPicPr>
          <p:blipFill>
            <a:blip r:embed="rId7"/>
            <a:srcRect/>
            <a:stretch>
              <a:fillRect/>
            </a:stretch>
          </p:blipFill>
          <p:spPr bwMode="auto">
            <a:xfrm>
              <a:off x="560" y="3384"/>
              <a:ext cx="768" cy="640"/>
            </a:xfrm>
            <a:prstGeom prst="rect">
              <a:avLst/>
            </a:prstGeom>
            <a:noFill/>
          </p:spPr>
        </p:pic>
        <p:pic>
          <p:nvPicPr>
            <p:cNvPr id="2056" name="Picture 8" descr="email001"/>
            <p:cNvPicPr>
              <a:picLocks noChangeAspect="1" noChangeArrowheads="1" noCrop="1"/>
            </p:cNvPicPr>
            <p:nvPr/>
          </p:nvPicPr>
          <p:blipFill>
            <a:blip r:embed="rId8"/>
            <a:srcRect/>
            <a:stretch>
              <a:fillRect/>
            </a:stretch>
          </p:blipFill>
          <p:spPr bwMode="auto">
            <a:xfrm>
              <a:off x="2384" y="3591"/>
              <a:ext cx="640" cy="397"/>
            </a:xfrm>
            <a:prstGeom prst="rect">
              <a:avLst/>
            </a:prstGeom>
            <a:noFill/>
          </p:spPr>
        </p:pic>
        <p:pic>
          <p:nvPicPr>
            <p:cNvPr id="2057" name="Picture 9" descr="et5"/>
            <p:cNvPicPr>
              <a:picLocks noChangeAspect="1" noChangeArrowheads="1" noCrop="1"/>
            </p:cNvPicPr>
            <p:nvPr/>
          </p:nvPicPr>
          <p:blipFill>
            <a:blip r:embed="rId9"/>
            <a:srcRect/>
            <a:stretch>
              <a:fillRect/>
            </a:stretch>
          </p:blipFill>
          <p:spPr bwMode="auto">
            <a:xfrm>
              <a:off x="1376" y="3384"/>
              <a:ext cx="365" cy="640"/>
            </a:xfrm>
            <a:prstGeom prst="rect">
              <a:avLst/>
            </a:prstGeom>
            <a:noFill/>
          </p:spPr>
        </p:pic>
        <p:pic>
          <p:nvPicPr>
            <p:cNvPr id="2058" name="Picture 10" descr="glob_anm"/>
            <p:cNvPicPr>
              <a:picLocks noChangeAspect="1" noChangeArrowheads="1" noCrop="1"/>
            </p:cNvPicPr>
            <p:nvPr/>
          </p:nvPicPr>
          <p:blipFill>
            <a:blip r:embed="rId10"/>
            <a:srcRect/>
            <a:stretch>
              <a:fillRect/>
            </a:stretch>
          </p:blipFill>
          <p:spPr bwMode="auto">
            <a:xfrm>
              <a:off x="3080" y="3520"/>
              <a:ext cx="512" cy="512"/>
            </a:xfrm>
            <a:prstGeom prst="rect">
              <a:avLst/>
            </a:prstGeom>
            <a:noFill/>
          </p:spPr>
        </p:pic>
        <p:pic>
          <p:nvPicPr>
            <p:cNvPr id="2059" name="Picture 11" descr="ani53"/>
            <p:cNvPicPr>
              <a:picLocks noChangeAspect="1" noChangeArrowheads="1" noCrop="1"/>
            </p:cNvPicPr>
            <p:nvPr/>
          </p:nvPicPr>
          <p:blipFill>
            <a:blip r:embed="rId11"/>
            <a:srcRect/>
            <a:stretch>
              <a:fillRect/>
            </a:stretch>
          </p:blipFill>
          <p:spPr bwMode="auto">
            <a:xfrm>
              <a:off x="4416" y="3472"/>
              <a:ext cx="256" cy="512"/>
            </a:xfrm>
            <a:prstGeom prst="rect">
              <a:avLst/>
            </a:prstGeom>
            <a:noFill/>
          </p:spPr>
        </p:pic>
        <p:pic>
          <p:nvPicPr>
            <p:cNvPr id="2060" name="Picture 12" descr="mu37"/>
            <p:cNvPicPr>
              <a:picLocks noChangeAspect="1" noChangeArrowheads="1" noCrop="1"/>
            </p:cNvPicPr>
            <p:nvPr/>
          </p:nvPicPr>
          <p:blipFill>
            <a:blip r:embed="rId12"/>
            <a:srcRect/>
            <a:stretch>
              <a:fillRect/>
            </a:stretch>
          </p:blipFill>
          <p:spPr bwMode="auto">
            <a:xfrm>
              <a:off x="1789" y="3386"/>
              <a:ext cx="691" cy="614"/>
            </a:xfrm>
            <a:prstGeom prst="rect">
              <a:avLst/>
            </a:prstGeom>
            <a:noFill/>
          </p:spPr>
        </p:pic>
      </p:grpSp>
      <p:grpSp>
        <p:nvGrpSpPr>
          <p:cNvPr id="3" name="Group 13"/>
          <p:cNvGrpSpPr>
            <a:grpSpLocks/>
          </p:cNvGrpSpPr>
          <p:nvPr/>
        </p:nvGrpSpPr>
        <p:grpSpPr bwMode="auto">
          <a:xfrm>
            <a:off x="342900" y="228600"/>
            <a:ext cx="8458200" cy="1428750"/>
            <a:chOff x="216" y="192"/>
            <a:chExt cx="5328" cy="1200"/>
          </a:xfrm>
        </p:grpSpPr>
        <p:pic>
          <p:nvPicPr>
            <p:cNvPr id="2062" name="Picture 14" descr="an30"/>
            <p:cNvPicPr>
              <a:picLocks noChangeAspect="1" noChangeArrowheads="1" noCrop="1"/>
            </p:cNvPicPr>
            <p:nvPr/>
          </p:nvPicPr>
          <p:blipFill>
            <a:blip r:embed="rId13"/>
            <a:srcRect/>
            <a:stretch>
              <a:fillRect/>
            </a:stretch>
          </p:blipFill>
          <p:spPr bwMode="auto">
            <a:xfrm>
              <a:off x="2112" y="192"/>
              <a:ext cx="1392" cy="1200"/>
            </a:xfrm>
            <a:prstGeom prst="rect">
              <a:avLst/>
            </a:prstGeom>
            <a:noFill/>
          </p:spPr>
        </p:pic>
        <p:pic>
          <p:nvPicPr>
            <p:cNvPr id="2063" name="Picture 15" descr="33"/>
            <p:cNvPicPr>
              <a:picLocks noChangeAspect="1" noChangeArrowheads="1" noCrop="1"/>
            </p:cNvPicPr>
            <p:nvPr/>
          </p:nvPicPr>
          <p:blipFill>
            <a:blip r:embed="rId14"/>
            <a:srcRect/>
            <a:stretch>
              <a:fillRect/>
            </a:stretch>
          </p:blipFill>
          <p:spPr bwMode="auto">
            <a:xfrm>
              <a:off x="216" y="1344"/>
              <a:ext cx="5328" cy="48"/>
            </a:xfrm>
            <a:prstGeom prst="rect">
              <a:avLst/>
            </a:prstGeom>
            <a:noFill/>
          </p:spPr>
        </p:pic>
        <p:pic>
          <p:nvPicPr>
            <p:cNvPr id="2064" name="Picture 16" descr="13"/>
            <p:cNvPicPr>
              <a:picLocks noChangeAspect="1" noChangeArrowheads="1" noCrop="1"/>
            </p:cNvPicPr>
            <p:nvPr/>
          </p:nvPicPr>
          <p:blipFill>
            <a:blip r:embed="rId15"/>
            <a:srcRect/>
            <a:stretch>
              <a:fillRect/>
            </a:stretch>
          </p:blipFill>
          <p:spPr bwMode="auto">
            <a:xfrm rot="720688">
              <a:off x="288" y="768"/>
              <a:ext cx="1872" cy="192"/>
            </a:xfrm>
            <a:prstGeom prst="rect">
              <a:avLst/>
            </a:prstGeom>
            <a:noFill/>
          </p:spPr>
        </p:pic>
        <p:pic>
          <p:nvPicPr>
            <p:cNvPr id="2065" name="Picture 17" descr="13"/>
            <p:cNvPicPr>
              <a:picLocks noChangeAspect="1" noChangeArrowheads="1" noCrop="1"/>
            </p:cNvPicPr>
            <p:nvPr/>
          </p:nvPicPr>
          <p:blipFill>
            <a:blip r:embed="rId15"/>
            <a:srcRect/>
            <a:stretch>
              <a:fillRect/>
            </a:stretch>
          </p:blipFill>
          <p:spPr bwMode="auto">
            <a:xfrm rot="20830273" flipH="1">
              <a:off x="3696" y="768"/>
              <a:ext cx="1728" cy="192"/>
            </a:xfrm>
            <a:prstGeom prst="rect">
              <a:avLst/>
            </a:prstGeom>
            <a:noFill/>
          </p:spPr>
        </p:pic>
      </p:grpSp>
      <p:pic>
        <p:nvPicPr>
          <p:cNvPr id="2068" name="8. Ket thuc cau hoi.wav">
            <a:hlinkClick r:id="" action="ppaction://media"/>
          </p:cNvPr>
          <p:cNvPicPr>
            <a:picLocks noRot="1" noChangeAspect="1" noChangeArrowheads="1"/>
          </p:cNvPicPr>
          <p:nvPr>
            <a:audioFile r:link="rId1"/>
          </p:nvPr>
        </p:nvPicPr>
        <p:blipFill>
          <a:blip r:embed="rId16" cstate="print"/>
          <a:srcRect/>
          <a:stretch>
            <a:fillRect/>
          </a:stretch>
        </p:blipFill>
        <p:spPr bwMode="auto">
          <a:xfrm>
            <a:off x="152400" y="0"/>
            <a:ext cx="76200" cy="57150"/>
          </a:xfrm>
          <a:prstGeom prst="rect">
            <a:avLst/>
          </a:prstGeom>
          <a:noFill/>
        </p:spPr>
      </p:pic>
      <p:pic>
        <p:nvPicPr>
          <p:cNvPr id="2069" name="Picture 21">
            <a:hlinkClick r:id="" action="ppaction://media"/>
          </p:cNvPr>
          <p:cNvPicPr>
            <a:picLocks noRot="1" noChangeAspect="1" noChangeArrowheads="1"/>
          </p:cNvPicPr>
          <p:nvPr>
            <a:wavAudioFile r:embed="rId2" name="beep.wav"/>
          </p:nvPr>
        </p:nvPicPr>
        <p:blipFill>
          <a:blip r:embed="rId16" cstate="print"/>
          <a:srcRect/>
          <a:stretch>
            <a:fillRect/>
          </a:stretch>
        </p:blipFill>
        <p:spPr bwMode="auto">
          <a:xfrm>
            <a:off x="0" y="0"/>
            <a:ext cx="76200" cy="57150"/>
          </a:xfrm>
          <a:prstGeom prst="rect">
            <a:avLst/>
          </a:prstGeom>
          <a:noFill/>
        </p:spPr>
      </p:pic>
      <p:pic>
        <p:nvPicPr>
          <p:cNvPr id="2071" name="chaomung.wav">
            <a:hlinkClick r:id="" action="ppaction://media"/>
          </p:cNvPr>
          <p:cNvPicPr>
            <a:picLocks noRot="1" noChangeAspect="1" noChangeArrowheads="1"/>
          </p:cNvPicPr>
          <p:nvPr>
            <a:audioFile r:link="rId3"/>
          </p:nvPr>
        </p:nvPicPr>
        <p:blipFill>
          <a:blip r:embed="rId16" cstate="print"/>
          <a:srcRect/>
          <a:stretch>
            <a:fillRect/>
          </a:stretch>
        </p:blipFill>
        <p:spPr bwMode="auto">
          <a:xfrm>
            <a:off x="0" y="4629150"/>
            <a:ext cx="76200" cy="57150"/>
          </a:xfrm>
          <a:prstGeom prst="rect">
            <a:avLst/>
          </a:prstGeom>
          <a:noFill/>
        </p:spPr>
      </p:pic>
      <p:sp>
        <p:nvSpPr>
          <p:cNvPr id="23" name="Rectangle 22">
            <a:hlinkClick r:id="rId17" action="ppaction://hlinksldjump"/>
          </p:cNvPr>
          <p:cNvSpPr/>
          <p:nvPr/>
        </p:nvSpPr>
        <p:spPr>
          <a:xfrm>
            <a:off x="9906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1</a:t>
            </a:r>
          </a:p>
          <a:p>
            <a:pPr algn="ctr"/>
            <a:endParaRPr lang="en-US" dirty="0"/>
          </a:p>
        </p:txBody>
      </p:sp>
      <p:sp>
        <p:nvSpPr>
          <p:cNvPr id="24" name="Rectangle 23">
            <a:hlinkClick r:id="rId18" action="ppaction://hlinksldjump"/>
          </p:cNvPr>
          <p:cNvSpPr/>
          <p:nvPr/>
        </p:nvSpPr>
        <p:spPr>
          <a:xfrm>
            <a:off x="9906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2</a:t>
            </a:r>
          </a:p>
          <a:p>
            <a:pPr algn="ctr"/>
            <a:endParaRPr lang="en-US" dirty="0"/>
          </a:p>
        </p:txBody>
      </p:sp>
      <p:sp>
        <p:nvSpPr>
          <p:cNvPr id="25" name="Rectangle 24">
            <a:hlinkClick r:id="rId19" action="ppaction://hlinksldjump"/>
          </p:cNvPr>
          <p:cNvSpPr/>
          <p:nvPr/>
        </p:nvSpPr>
        <p:spPr>
          <a:xfrm>
            <a:off x="990600" y="30289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3</a:t>
            </a:r>
          </a:p>
          <a:p>
            <a:pPr algn="ctr"/>
            <a:endParaRPr lang="en-US" dirty="0"/>
          </a:p>
        </p:txBody>
      </p:sp>
      <p:sp>
        <p:nvSpPr>
          <p:cNvPr id="26" name="Rectangle 25">
            <a:hlinkClick r:id="rId20" action="ppaction://hlinksldjump"/>
          </p:cNvPr>
          <p:cNvSpPr/>
          <p:nvPr/>
        </p:nvSpPr>
        <p:spPr>
          <a:xfrm>
            <a:off x="31242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5</a:t>
            </a:r>
          </a:p>
          <a:p>
            <a:pPr algn="ctr"/>
            <a:endParaRPr lang="en-US" dirty="0"/>
          </a:p>
        </p:txBody>
      </p:sp>
      <p:sp>
        <p:nvSpPr>
          <p:cNvPr id="27" name="Rectangle 26">
            <a:hlinkClick r:id="rId21" action="ppaction://hlinksldjump"/>
          </p:cNvPr>
          <p:cNvSpPr/>
          <p:nvPr/>
        </p:nvSpPr>
        <p:spPr>
          <a:xfrm>
            <a:off x="31242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6</a:t>
            </a:r>
          </a:p>
          <a:p>
            <a:pPr algn="ctr"/>
            <a:endParaRPr lang="en-US" dirty="0"/>
          </a:p>
        </p:txBody>
      </p:sp>
      <p:sp>
        <p:nvSpPr>
          <p:cNvPr id="28" name="Rectangle 27">
            <a:hlinkClick r:id="rId22" action="ppaction://hlinksldjump"/>
          </p:cNvPr>
          <p:cNvSpPr/>
          <p:nvPr/>
        </p:nvSpPr>
        <p:spPr>
          <a:xfrm>
            <a:off x="3124200" y="30289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7</a:t>
            </a:r>
          </a:p>
          <a:p>
            <a:pPr algn="ctr"/>
            <a:endParaRPr lang="en-US" dirty="0"/>
          </a:p>
        </p:txBody>
      </p:sp>
      <p:sp>
        <p:nvSpPr>
          <p:cNvPr id="29" name="Rectangle 28">
            <a:hlinkClick r:id="rId22" action="ppaction://hlinksldjump"/>
          </p:cNvPr>
          <p:cNvSpPr/>
          <p:nvPr/>
        </p:nvSpPr>
        <p:spPr>
          <a:xfrm>
            <a:off x="3124200" y="37147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8</a:t>
            </a:r>
          </a:p>
          <a:p>
            <a:pPr algn="ctr"/>
            <a:endParaRPr lang="en-US" dirty="0"/>
          </a:p>
        </p:txBody>
      </p:sp>
      <p:sp>
        <p:nvSpPr>
          <p:cNvPr id="30" name="Rectangle 29">
            <a:hlinkClick r:id="rId23" action="ppaction://hlinksldjump"/>
          </p:cNvPr>
          <p:cNvSpPr/>
          <p:nvPr/>
        </p:nvSpPr>
        <p:spPr>
          <a:xfrm>
            <a:off x="5257800" y="16573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9</a:t>
            </a:r>
          </a:p>
          <a:p>
            <a:pPr algn="ctr"/>
            <a:endParaRPr lang="en-US" dirty="0"/>
          </a:p>
        </p:txBody>
      </p:sp>
      <p:sp>
        <p:nvSpPr>
          <p:cNvPr id="31" name="Rectangle 30">
            <a:hlinkClick r:id="rId24" action="ppaction://hlinksldjump"/>
          </p:cNvPr>
          <p:cNvSpPr/>
          <p:nvPr/>
        </p:nvSpPr>
        <p:spPr>
          <a:xfrm>
            <a:off x="5257800" y="23431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10</a:t>
            </a:r>
          </a:p>
          <a:p>
            <a:pPr algn="ctr"/>
            <a:endParaRPr lang="en-US" dirty="0"/>
          </a:p>
        </p:txBody>
      </p:sp>
      <p:sp>
        <p:nvSpPr>
          <p:cNvPr id="33" name="Rectangle 32">
            <a:hlinkClick r:id="rId25" action="ppaction://hlinksldjump"/>
          </p:cNvPr>
          <p:cNvSpPr/>
          <p:nvPr/>
        </p:nvSpPr>
        <p:spPr>
          <a:xfrm>
            <a:off x="990600" y="3714750"/>
            <a:ext cx="2057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dirty="0">
              <a:solidFill>
                <a:schemeClr val="accent2">
                  <a:lumMod val="50000"/>
                </a:schemeClr>
              </a:solidFill>
              <a:latin typeface="Times New Roman" pitchFamily="18" charset="0"/>
              <a:cs typeface="Times New Roman" pitchFamily="18" charset="0"/>
            </a:endParaRPr>
          </a:p>
          <a:p>
            <a:pPr algn="ctr"/>
            <a:r>
              <a:rPr lang="en-US" sz="2400" b="1" dirty="0">
                <a:solidFill>
                  <a:schemeClr val="accent2">
                    <a:lumMod val="50000"/>
                  </a:schemeClr>
                </a:solidFill>
                <a:latin typeface="Times New Roman" pitchFamily="18" charset="0"/>
                <a:cs typeface="Times New Roman" pitchFamily="18" charset="0"/>
              </a:rPr>
              <a:t>Câu 4</a:t>
            </a:r>
          </a:p>
          <a:p>
            <a:pPr algn="ctr"/>
            <a:endParaRPr lang="en-US" dirty="0"/>
          </a:p>
        </p:txBody>
      </p:sp>
    </p:spTree>
  </p:cSld>
  <p:clrMapOvr>
    <a:masterClrMapping/>
  </p:clrMapOvr>
  <p:transition advClick="0">
    <p:wipe dir="d"/>
  </p:transition>
  <p:timing>
    <p:tnLst>
      <p:par>
        <p:cTn id="1" dur="indefinite" restart="never" nodeType="tmRoot">
          <p:childTnLst>
            <p:seq concurrent="1" nextAc="seek">
              <p:cTn id="2" restart="whenNotActive" fill="hold" evtFilter="cancelBubble" nodeType="interactiveSeq">
                <p:stCondLst>
                  <p:cond evt="onClick" delay="0">
                    <p:tgtEl>
                      <p:spTgt spid="206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 fill="hold"/>
                                        <p:tgtEl>
                                          <p:spTgt spid="2068"/>
                                        </p:tgtEl>
                                      </p:cBhvr>
                                    </p:cmd>
                                  </p:childTnLst>
                                </p:cTn>
                              </p:par>
                            </p:childTnLst>
                          </p:cTn>
                        </p:par>
                      </p:childTnLst>
                    </p:cTn>
                  </p:par>
                </p:childTnLst>
              </p:cTn>
              <p:nextCondLst>
                <p:cond evt="onClick" delay="0">
                  <p:tgtEl>
                    <p:spTgt spid="206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68"/>
                </p:tgtEl>
              </p:cMediaNode>
            </p:audio>
            <p:seq concurrent="1" nextAc="seek">
              <p:cTn id="8" restart="whenNotActive" fill="hold" evtFilter="cancelBubble" nodeType="interactiveSeq">
                <p:stCondLst>
                  <p:cond evt="onClick" delay="0">
                    <p:tgtEl>
                      <p:spTgt spid="206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 fill="hold"/>
                                        <p:tgtEl>
                                          <p:spTgt spid="2069"/>
                                        </p:tgtEl>
                                      </p:cBhvr>
                                    </p:cmd>
                                  </p:childTnLst>
                                </p:cTn>
                              </p:par>
                            </p:childTnLst>
                          </p:cTn>
                        </p:par>
                      </p:childTnLst>
                    </p:cTn>
                  </p:par>
                </p:childTnLst>
              </p:cTn>
              <p:nextCondLst>
                <p:cond evt="onClick" delay="0">
                  <p:tgtEl>
                    <p:spTgt spid="206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069"/>
                </p:tgtEl>
              </p:cMediaNode>
            </p:audio>
            <p:seq concurrent="1" nextAc="seek">
              <p:cTn id="14" restart="whenNotActive" fill="hold" evtFilter="cancelBubble" nodeType="interactiveSeq">
                <p:stCondLst>
                  <p:cond evt="onClick" delay="0">
                    <p:tgtEl>
                      <p:spTgt spid="207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60" fill="hold"/>
                                        <p:tgtEl>
                                          <p:spTgt spid="2071"/>
                                        </p:tgtEl>
                                      </p:cBhvr>
                                    </p:cmd>
                                  </p:childTnLst>
                                </p:cTn>
                              </p:par>
                            </p:childTnLst>
                          </p:cTn>
                        </p:par>
                      </p:childTnLst>
                    </p:cTn>
                  </p:par>
                </p:childTnLst>
              </p:cTn>
              <p:nextCondLst>
                <p:cond evt="onClick" delay="0">
                  <p:tgtEl>
                    <p:spTgt spid="207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071"/>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endParaRPr lang="vi-VN" b="0" dirty="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grpSp>
        <p:nvGrpSpPr>
          <p:cNvPr id="2" name="Group 49"/>
          <p:cNvGrpSpPr/>
          <p:nvPr/>
        </p:nvGrpSpPr>
        <p:grpSpPr>
          <a:xfrm>
            <a:off x="3352800" y="971550"/>
            <a:ext cx="1676400" cy="491728"/>
            <a:chOff x="3505200" y="819150"/>
            <a:chExt cx="1676400" cy="491728"/>
          </a:xfrm>
        </p:grpSpPr>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anchor="ctr"/>
            <a:lstStyle/>
            <a:p>
              <a:endParaRPr lang="en-US">
                <a:latin typeface="Times New Roman" pitchFamily="18" charset="0"/>
                <a:cs typeface="Times New Roman" pitchFamily="18" charset="0"/>
              </a:endParaRPr>
            </a:p>
          </p:txBody>
        </p:sp>
      </p:gr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304800" y="1352550"/>
            <a:ext cx="8610600" cy="523220"/>
          </a:xfrm>
          <a:prstGeom prst="rect">
            <a:avLst/>
          </a:prstGeom>
          <a:noFill/>
          <a:ln w="9525">
            <a:noFill/>
            <a:miter lim="800000"/>
            <a:headEnd/>
            <a:tailEnd/>
          </a:ln>
          <a:effectLst/>
        </p:spPr>
        <p:txBody>
          <a:bodyPr wrap="square" lIns="91438" tIns="45719" rIns="91438" bIns="45719">
            <a:spAutoFit/>
          </a:bodyPr>
          <a:lstStyle/>
          <a:p>
            <a:pPr algn="ctr"/>
            <a:r>
              <a:rPr lang="vi-VN" sz="2800" dirty="0">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Sự thông khí ở phổi là do:</a:t>
            </a:r>
          </a:p>
        </p:txBody>
      </p:sp>
      <p:sp>
        <p:nvSpPr>
          <p:cNvPr id="4114" name="Text Box 18"/>
          <p:cNvSpPr txBox="1">
            <a:spLocks noChangeArrowheads="1"/>
          </p:cNvSpPr>
          <p:nvPr/>
        </p:nvSpPr>
        <p:spPr bwMode="auto">
          <a:xfrm>
            <a:off x="1143000" y="4324350"/>
            <a:ext cx="990600" cy="3693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3"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4"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5"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6"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7"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8"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9"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10"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1"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2" name="Group 46"/>
          <p:cNvGrpSpPr>
            <a:grpSpLocks/>
          </p:cNvGrpSpPr>
          <p:nvPr/>
        </p:nvGrpSpPr>
        <p:grpSpPr bwMode="auto">
          <a:xfrm>
            <a:off x="7696200" y="3770711"/>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2"/>
            <a:ext cx="838200" cy="461665"/>
          </a:xfrm>
          <a:prstGeom prst="rect">
            <a:avLst/>
          </a:prstGeom>
          <a:noFill/>
          <a:ln w="9525">
            <a:noFill/>
            <a:miter lim="800000"/>
            <a:headEnd/>
            <a:tailEnd/>
          </a:ln>
          <a:effectLst/>
        </p:spPr>
        <p:txBody>
          <a:bodyPr lIns="91438" tIns="45719" rIns="91438" bIns="45719">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133600" y="2343151"/>
            <a:ext cx="44196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828800" y="1885950"/>
            <a:ext cx="5486400" cy="1815882"/>
          </a:xfrm>
          <a:prstGeom prst="rect">
            <a:avLst/>
          </a:prstGeom>
          <a:noFill/>
          <a:ln w="9525">
            <a:noFill/>
            <a:miter lim="800000"/>
            <a:headEnd/>
            <a:tailEnd/>
          </a:ln>
          <a:effectLst/>
        </p:spPr>
        <p:txBody>
          <a:bodyPr wrap="square" lIns="91438" tIns="45719" rIns="91438" bIns="45719">
            <a:spAutoFit/>
          </a:bodyPr>
          <a:lstStyle/>
          <a:p>
            <a:r>
              <a:rPr lang="vi-VN" sz="2800" dirty="0">
                <a:latin typeface="Times New Roman" pitchFamily="18" charset="0"/>
                <a:cs typeface="Times New Roman" pitchFamily="18" charset="0"/>
              </a:rPr>
              <a:t>a. Lồng ngực nâng lên, hạ xuống.</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b. Cử động hô hấp hít vào, thở ra. </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  Thay đổi thể tích lồng ngực.</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d.  Cả a, b, c.</a:t>
            </a:r>
            <a:endParaRPr lang="en-US" sz="2800" dirty="0">
              <a:latin typeface="Times New Roman" pitchFamily="18" charset="0"/>
              <a:cs typeface="Times New Roman" pitchFamily="18" charset="0"/>
            </a:endParaRPr>
          </a:p>
        </p:txBody>
      </p:sp>
      <p:sp>
        <p:nvSpPr>
          <p:cNvPr id="52" name="Rectangle 51"/>
          <p:cNvSpPr/>
          <p:nvPr/>
        </p:nvSpPr>
        <p:spPr>
          <a:xfrm>
            <a:off x="3733801" y="1047750"/>
            <a:ext cx="825863" cy="369330"/>
          </a:xfrm>
          <a:prstGeom prst="rect">
            <a:avLst/>
          </a:prstGeom>
        </p:spPr>
        <p:txBody>
          <a:bodyPr wrap="none" lIns="91438" tIns="45719" rIns="91438" bIns="45719">
            <a:spAutoFit/>
          </a:bodyPr>
          <a:lstStyle/>
          <a:p>
            <a:r>
              <a:rPr lang="en-US" b="1" dirty="0" smtClean="0">
                <a:latin typeface="Times New Roman" pitchFamily="18" charset="0"/>
                <a:cs typeface="Times New Roman" pitchFamily="18" charset="0"/>
              </a:rPr>
              <a:t>Câu 1 </a:t>
            </a:r>
            <a:endParaRPr lang="en-US"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1"/>
            <a:ext cx="1612900" cy="461665"/>
          </a:xfrm>
          <a:prstGeom prst="rect">
            <a:avLst/>
          </a:prstGeom>
          <a:noFill/>
          <a:ln w="9525">
            <a:noFill/>
            <a:miter lim="800000"/>
            <a:headEnd/>
            <a:tailEnd/>
          </a:ln>
          <a:effectLst/>
        </p:spPr>
        <p:txBody>
          <a:bodyPr lIns="91438" tIns="45719" rIns="91438" bIns="45719">
            <a:spAutoFit/>
          </a:bodyPr>
          <a:lstStyle/>
          <a:p>
            <a:pPr algn="ctr">
              <a:spcBef>
                <a:spcPct val="50000"/>
              </a:spcBef>
            </a:pPr>
            <a:r>
              <a:rPr lang="en-US" sz="2400" b="1" dirty="0">
                <a:latin typeface="Times New Roman" pitchFamily="18" charset="0"/>
                <a:cs typeface="Times New Roman" pitchFamily="18" charset="0"/>
              </a:rPr>
              <a:t>Câu 2</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1"/>
            <a:ext cx="8610600" cy="523220"/>
          </a:xfrm>
          <a:prstGeom prst="rect">
            <a:avLst/>
          </a:prstGeom>
          <a:noFill/>
          <a:ln w="9525">
            <a:noFill/>
            <a:miter lim="800000"/>
            <a:headEnd/>
            <a:tailEnd/>
          </a:ln>
          <a:effectLst/>
        </p:spPr>
        <p:txBody>
          <a:bodyPr wrap="square" lIns="91438" tIns="45719" rIns="91438" bIns="45719">
            <a:spAutoFit/>
          </a:bodyPr>
          <a:lstStyle/>
          <a:p>
            <a:r>
              <a:rPr lang="vi-VN" sz="2800" b="1" dirty="0">
                <a:solidFill>
                  <a:srgbClr val="0000CC"/>
                </a:solidFill>
                <a:latin typeface="Times New Roman" pitchFamily="18" charset="0"/>
                <a:cs typeface="Times New Roman" pitchFamily="18" charset="0"/>
              </a:rPr>
              <a:t>Thực chất sự trao đổi khí ở phổi và ở tế bào là:</a:t>
            </a:r>
            <a:endParaRPr lang="en-US" sz="2800" b="1" dirty="0">
              <a:solidFill>
                <a:srgbClr val="0000CC"/>
              </a:solidFill>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1"/>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2"/>
            <a:ext cx="838200" cy="461665"/>
          </a:xfrm>
          <a:prstGeom prst="rect">
            <a:avLst/>
          </a:prstGeom>
          <a:noFill/>
          <a:ln w="9525">
            <a:noFill/>
            <a:miter lim="800000"/>
            <a:headEnd/>
            <a:tailEnd/>
          </a:ln>
          <a:effectLst/>
        </p:spPr>
        <p:txBody>
          <a:bodyPr lIns="91438" tIns="45719" rIns="91438" bIns="45719">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762000" y="2647951"/>
            <a:ext cx="75438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381000" y="1733550"/>
            <a:ext cx="8229600" cy="1815882"/>
          </a:xfrm>
          <a:prstGeom prst="rect">
            <a:avLst/>
          </a:prstGeom>
          <a:noFill/>
          <a:ln w="9525">
            <a:noFill/>
            <a:miter lim="800000"/>
            <a:headEnd/>
            <a:tailEnd/>
          </a:ln>
          <a:effectLst/>
        </p:spPr>
        <p:txBody>
          <a:bodyPr wrap="square" lIns="91438" tIns="45719" rIns="91438" bIns="45719">
            <a:spAutoFit/>
          </a:bodyPr>
          <a:lstStyle/>
          <a:p>
            <a:r>
              <a:rPr lang="vi-VN" sz="2800" dirty="0">
                <a:latin typeface="Times New Roman" pitchFamily="18" charset="0"/>
                <a:cs typeface="Times New Roman" pitchFamily="18" charset="0"/>
              </a:rPr>
              <a:t>a. Sự tiêu dùng ôxi ở tế bào của cơ thể</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b. Sự thay đổi nồng độ các chất khí</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c. Chênh lệch nồng độ các chất khí dẫn tới khuếch tán.</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d. Cả a, b, c.</a:t>
            </a: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32238" y="600075"/>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683568"/>
            <a:ext cx="1612900" cy="461665"/>
          </a:xfrm>
          <a:prstGeom prst="rect">
            <a:avLst/>
          </a:prstGeom>
          <a:noFill/>
          <a:ln w="9525">
            <a:noFill/>
            <a:miter lim="800000"/>
            <a:headEnd/>
            <a:tailEnd/>
          </a:ln>
          <a:effectLst/>
        </p:spPr>
        <p:txBody>
          <a:bodyPr lIns="91438" tIns="45719" rIns="91438" bIns="45719">
            <a:spAutoFit/>
          </a:bodyPr>
          <a:lstStyle/>
          <a:p>
            <a:pPr algn="ctr">
              <a:spcBef>
                <a:spcPct val="50000"/>
              </a:spcBef>
            </a:pPr>
            <a:r>
              <a:rPr lang="en-US" sz="2400" b="1" dirty="0">
                <a:latin typeface="Times New Roman" pitchFamily="18" charset="0"/>
                <a:cs typeface="Times New Roman" pitchFamily="18" charset="0"/>
              </a:rPr>
              <a:t>Câu 3</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32238" y="1063313"/>
            <a:ext cx="9144000" cy="954107"/>
          </a:xfrm>
          <a:prstGeom prst="rect">
            <a:avLst/>
          </a:prstGeom>
          <a:noFill/>
          <a:ln w="9525">
            <a:noFill/>
            <a:miter lim="800000"/>
            <a:headEnd/>
            <a:tailEnd/>
          </a:ln>
          <a:effectLst/>
        </p:spPr>
        <p:txBody>
          <a:bodyPr wrap="square" lIns="91438" tIns="45719" rIns="91438" bIns="45719">
            <a:spAutoFit/>
          </a:bodyPr>
          <a:lstStyle/>
          <a:p>
            <a:pPr algn="ctr"/>
            <a:r>
              <a:rPr lang="vi-VN" sz="2800" b="1" dirty="0">
                <a:solidFill>
                  <a:srgbClr val="0000CC"/>
                </a:solidFill>
                <a:latin typeface="Times New Roman" pitchFamily="18" charset="0"/>
                <a:cs typeface="Times New Roman" pitchFamily="18" charset="0"/>
              </a:rPr>
              <a:t>Khi thức ăn xuống thực quản thì không khí có qua được khí quản không?</a:t>
            </a:r>
            <a:endParaRPr lang="en-US" sz="2800" b="1" dirty="0">
              <a:solidFill>
                <a:srgbClr val="0000CC"/>
              </a:solidFill>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1"/>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2"/>
            <a:ext cx="838200" cy="461665"/>
          </a:xfrm>
          <a:prstGeom prst="rect">
            <a:avLst/>
          </a:prstGeom>
          <a:noFill/>
          <a:ln w="9525">
            <a:noFill/>
            <a:miter lim="800000"/>
            <a:headEnd/>
            <a:tailEnd/>
          </a:ln>
          <a:effectLst/>
        </p:spPr>
        <p:txBody>
          <a:bodyPr lIns="91438" tIns="45719" rIns="91438" bIns="45719">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28600" y="3257550"/>
            <a:ext cx="8305800" cy="609600"/>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69985" y="1891229"/>
            <a:ext cx="8763000" cy="2751522"/>
          </a:xfrm>
          <a:prstGeom prst="rect">
            <a:avLst/>
          </a:prstGeom>
          <a:noFill/>
          <a:ln w="9525">
            <a:noFill/>
            <a:miter lim="800000"/>
            <a:headEnd/>
            <a:tailEnd/>
          </a:ln>
          <a:effectLst/>
        </p:spPr>
        <p:txBody>
          <a:bodyPr wrap="square" lIns="91438" tIns="45719" rIns="91438" bIns="45719">
            <a:spAutoFit/>
          </a:bodyPr>
          <a:lstStyle/>
          <a:p>
            <a:pPr>
              <a:lnSpc>
                <a:spcPct val="120000"/>
              </a:lnSpc>
            </a:pPr>
            <a:r>
              <a:rPr lang="vi-VN" sz="2400" dirty="0">
                <a:latin typeface="Times New Roman" pitchFamily="18" charset="0"/>
                <a:cs typeface="Times New Roman" pitchFamily="18" charset="0"/>
              </a:rPr>
              <a:t>a. Không, vì thực quản phình to ra đè bẹp khí quản</a:t>
            </a:r>
            <a:endParaRPr lang="en-US" sz="2400" dirty="0">
              <a:latin typeface="Times New Roman" pitchFamily="18" charset="0"/>
              <a:cs typeface="Times New Roman" pitchFamily="18" charset="0"/>
            </a:endParaRPr>
          </a:p>
          <a:p>
            <a:pPr>
              <a:lnSpc>
                <a:spcPct val="120000"/>
              </a:lnSpc>
            </a:pPr>
            <a:r>
              <a:rPr lang="vi-VN" sz="2400" dirty="0">
                <a:latin typeface="Times New Roman" pitchFamily="18" charset="0"/>
                <a:cs typeface="Times New Roman" pitchFamily="18" charset="0"/>
              </a:rPr>
              <a:t>b. Có nhưng ít, vì khí quản thu hẹp do thực quản phình to</a:t>
            </a:r>
            <a:endParaRPr lang="en-US" sz="2400" dirty="0">
              <a:latin typeface="Times New Roman" pitchFamily="18" charset="0"/>
              <a:cs typeface="Times New Roman" pitchFamily="18" charset="0"/>
            </a:endParaRPr>
          </a:p>
          <a:p>
            <a:pPr>
              <a:lnSpc>
                <a:spcPct val="120000"/>
              </a:lnSpc>
            </a:pPr>
            <a:r>
              <a:rPr lang="vi-VN" sz="2400" dirty="0">
                <a:latin typeface="Times New Roman" pitchFamily="18" charset="0"/>
                <a:cs typeface="Times New Roman" pitchFamily="18" charset="0"/>
              </a:rPr>
              <a:t>c. </a:t>
            </a:r>
            <a:r>
              <a:rPr lang="en-US" sz="2400" dirty="0">
                <a:latin typeface="Times New Roman" pitchFamily="18" charset="0"/>
                <a:cs typeface="Times New Roman" pitchFamily="18" charset="0"/>
              </a:rPr>
              <a:t>Q</a:t>
            </a:r>
            <a:r>
              <a:rPr lang="vi-VN" sz="2400" dirty="0">
                <a:latin typeface="Times New Roman" pitchFamily="18" charset="0"/>
                <a:cs typeface="Times New Roman" pitchFamily="18" charset="0"/>
              </a:rPr>
              <a:t>ua lại bình thường,vì khí quản cấu tạo bởi các vòng sụn</a:t>
            </a:r>
            <a:endParaRPr lang="en-US" sz="2400" dirty="0">
              <a:latin typeface="Times New Roman" pitchFamily="18" charset="0"/>
              <a:cs typeface="Times New Roman" pitchFamily="18" charset="0"/>
            </a:endParaRPr>
          </a:p>
          <a:p>
            <a:pPr>
              <a:lnSpc>
                <a:spcPct val="120000"/>
              </a:lnSpc>
            </a:pPr>
            <a:r>
              <a:rPr lang="vi-VN" sz="2400" dirty="0">
                <a:latin typeface="Times New Roman" pitchFamily="18" charset="0"/>
                <a:cs typeface="Times New Roman" pitchFamily="18" charset="0"/>
              </a:rPr>
              <a:t>d. Khí quản được cấu tạo bởi các vòng sụn, chỗ tiếp giáp với thực quản là cơ tròn nên lưu thông khí và nuốt thức ăn đều diễn ra bình thường</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pPr>
              <a:lnSpc>
                <a:spcPct val="120000"/>
              </a:lnSpc>
              <a:spcBef>
                <a:spcPts val="0"/>
              </a:spcBef>
            </a:pPr>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pPr>
              <a:lnSpc>
                <a:spcPct val="120000"/>
              </a:lnSpc>
              <a:spcBef>
                <a:spcPts val="0"/>
              </a:spcBef>
            </a:pPr>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pPr>
              <a:lnSpc>
                <a:spcPct val="120000"/>
              </a:lnSpc>
              <a:spcBef>
                <a:spcPts val="0"/>
              </a:spcBef>
            </a:pP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lIns="91438" tIns="45719" rIns="91438" bIns="45719" anchor="ctr"/>
          <a:lstStyle/>
          <a:p>
            <a:pPr>
              <a:lnSpc>
                <a:spcPct val="120000"/>
              </a:lnSpc>
              <a:spcBef>
                <a:spcPts val="0"/>
              </a:spcBef>
            </a:pPr>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lIns="91438" tIns="45719" rIns="91438" bIns="45719" anchor="ctr"/>
          <a:lstStyle/>
          <a:p>
            <a:pPr>
              <a:lnSpc>
                <a:spcPct val="120000"/>
              </a:lnSpc>
              <a:spcBef>
                <a:spcPts val="0"/>
              </a:spcBef>
            </a:pPr>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1"/>
            <a:ext cx="1612900" cy="535529"/>
          </a:xfrm>
          <a:prstGeom prst="rect">
            <a:avLst/>
          </a:prstGeom>
          <a:noFill/>
          <a:ln w="9525">
            <a:noFill/>
            <a:miter lim="800000"/>
            <a:headEnd/>
            <a:tailEnd/>
          </a:ln>
          <a:effectLst/>
        </p:spPr>
        <p:txBody>
          <a:bodyPr lIns="91438" tIns="45719" rIns="91438" bIns="45719">
            <a:spAutoFit/>
          </a:bodyPr>
          <a:lstStyle/>
          <a:p>
            <a:pPr algn="ctr">
              <a:lnSpc>
                <a:spcPct val="120000"/>
              </a:lnSpc>
              <a:spcBef>
                <a:spcPts val="0"/>
              </a:spcBef>
            </a:pPr>
            <a:r>
              <a:rPr lang="en-US" sz="2400" b="1" dirty="0">
                <a:latin typeface="Times New Roman" pitchFamily="18" charset="0"/>
                <a:cs typeface="Times New Roman" pitchFamily="18" charset="0"/>
              </a:rPr>
              <a:t>Câu 4</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123950"/>
            <a:ext cx="8610600" cy="1126462"/>
          </a:xfrm>
          <a:prstGeom prst="rect">
            <a:avLst/>
          </a:prstGeom>
          <a:noFill/>
          <a:ln w="9525">
            <a:noFill/>
            <a:miter lim="800000"/>
            <a:headEnd/>
            <a:tailEnd/>
          </a:ln>
          <a:effectLst/>
        </p:spPr>
        <p:txBody>
          <a:bodyPr wrap="square" lIns="91438" tIns="45719" rIns="91438" bIns="45719">
            <a:spAutoFit/>
          </a:bodyPr>
          <a:lstStyle/>
          <a:p>
            <a:pPr>
              <a:lnSpc>
                <a:spcPct val="120000"/>
              </a:lnSpc>
              <a:spcBef>
                <a:spcPts val="0"/>
              </a:spcBef>
            </a:pPr>
            <a:r>
              <a:rPr lang="vi-VN" sz="2800" b="1" dirty="0">
                <a:solidFill>
                  <a:srgbClr val="0000CC"/>
                </a:solidFill>
                <a:latin typeface="Times New Roman" pitchFamily="18" charset="0"/>
                <a:cs typeface="Times New Roman" pitchFamily="18" charset="0"/>
              </a:rPr>
              <a:t>Khí O2 khuếch tán như thế nào trong hoạt động trao đổi khí ở phổi?</a:t>
            </a:r>
            <a:endParaRPr lang="en-US" sz="2800" b="1" dirty="0">
              <a:solidFill>
                <a:srgbClr val="0000CC"/>
              </a:solidFill>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1"/>
            <a:ext cx="990600" cy="4247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nSpc>
                <a:spcPct val="120000"/>
              </a:lnSpc>
              <a:spcBef>
                <a:spcPts val="0"/>
              </a:spcBef>
            </a:pPr>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1"/>
            <a:ext cx="1370012" cy="1022685"/>
            <a:chOff x="4574" y="3342"/>
            <a:chExt cx="960" cy="960"/>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1"/>
            <a:ext cx="1370012" cy="1022685"/>
            <a:chOff x="4574" y="3342"/>
            <a:chExt cx="960" cy="960"/>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1"/>
            <a:ext cx="1370012" cy="1022685"/>
            <a:chOff x="4574" y="3342"/>
            <a:chExt cx="960" cy="960"/>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1"/>
            <a:ext cx="1370012" cy="1022685"/>
            <a:chOff x="4574" y="3342"/>
            <a:chExt cx="960" cy="960"/>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1"/>
            <a:ext cx="1370012" cy="1022685"/>
            <a:chOff x="4574" y="3342"/>
            <a:chExt cx="960" cy="960"/>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1"/>
            <a:ext cx="1370012" cy="1022685"/>
            <a:chOff x="4574" y="3342"/>
            <a:chExt cx="960" cy="960"/>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1"/>
            <a:ext cx="1370012" cy="1022685"/>
            <a:chOff x="4574" y="3342"/>
            <a:chExt cx="960" cy="960"/>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1"/>
            <a:ext cx="1370012" cy="1022685"/>
            <a:chOff x="4574" y="3342"/>
            <a:chExt cx="960" cy="960"/>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1"/>
            <a:ext cx="1370012" cy="1022685"/>
            <a:chOff x="4574" y="3342"/>
            <a:chExt cx="960" cy="960"/>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1"/>
            <a:ext cx="1371600" cy="1096189"/>
            <a:chOff x="4574" y="3342"/>
            <a:chExt cx="960" cy="1029"/>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780"/>
            </a:xfrm>
            <a:prstGeom prst="rect">
              <a:avLst/>
            </a:prstGeom>
            <a:solidFill>
              <a:srgbClr val="000099"/>
            </a:solidFill>
            <a:ln w="9525">
              <a:noFill/>
              <a:miter lim="800000"/>
              <a:headEnd/>
              <a:tailEnd/>
            </a:ln>
            <a:effectLst/>
          </p:spPr>
          <p:txBody>
            <a:bodyPr wrap="square">
              <a:spAutoFit/>
            </a:bodyPr>
            <a:lstStyle/>
            <a:p>
              <a:pPr>
                <a:lnSpc>
                  <a:spcPct val="120000"/>
                </a:lnSpc>
                <a:spcBef>
                  <a:spcPts val="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535529"/>
          </a:xfrm>
          <a:prstGeom prst="rect">
            <a:avLst/>
          </a:prstGeom>
          <a:noFill/>
          <a:ln w="9525">
            <a:noFill/>
            <a:miter lim="800000"/>
            <a:headEnd/>
            <a:tailEnd/>
          </a:ln>
          <a:effectLst/>
        </p:spPr>
        <p:txBody>
          <a:bodyPr lIns="91438" tIns="45719" rIns="91438" bIns="45719">
            <a:spAutoFit/>
          </a:bodyPr>
          <a:lstStyle/>
          <a:p>
            <a:pPr>
              <a:lnSpc>
                <a:spcPct val="120000"/>
              </a:lnSpc>
              <a:spcBef>
                <a:spcPts val="0"/>
              </a:spcBef>
            </a:pPr>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143000" y="3714751"/>
            <a:ext cx="5029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pPr>
              <a:lnSpc>
                <a:spcPct val="120000"/>
              </a:lnSpc>
              <a:spcBef>
                <a:spcPts val="0"/>
              </a:spcBef>
            </a:pPr>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762000" y="2038351"/>
            <a:ext cx="7772400" cy="2160591"/>
          </a:xfrm>
          <a:prstGeom prst="rect">
            <a:avLst/>
          </a:prstGeom>
          <a:noFill/>
          <a:ln w="9525">
            <a:noFill/>
            <a:miter lim="800000"/>
            <a:headEnd/>
            <a:tailEnd/>
          </a:ln>
          <a:effectLst/>
        </p:spPr>
        <p:txBody>
          <a:bodyPr wrap="square" lIns="91438" tIns="45719" rIns="91438" bIns="45719">
            <a:spAutoFit/>
          </a:bodyPr>
          <a:lstStyle/>
          <a:p>
            <a:pPr>
              <a:lnSpc>
                <a:spcPct val="120000"/>
              </a:lnSpc>
              <a:spcBef>
                <a:spcPts val="0"/>
              </a:spcBef>
            </a:pPr>
            <a:r>
              <a:rPr lang="vi-VN" sz="2800" dirty="0">
                <a:latin typeface="Times New Roman" pitchFamily="18" charset="0"/>
                <a:cs typeface="Times New Roman" pitchFamily="18" charset="0"/>
              </a:rPr>
              <a:t>a. Trao đổi qua lại giữa các đơn vị cấu tạo của phổi</a:t>
            </a:r>
            <a:endParaRPr lang="en-US" sz="2800" dirty="0">
              <a:latin typeface="Times New Roman" pitchFamily="18" charset="0"/>
              <a:cs typeface="Times New Roman" pitchFamily="18" charset="0"/>
            </a:endParaRPr>
          </a:p>
          <a:p>
            <a:pPr>
              <a:lnSpc>
                <a:spcPct val="120000"/>
              </a:lnSpc>
              <a:spcBef>
                <a:spcPts val="0"/>
              </a:spcBef>
            </a:pPr>
            <a:r>
              <a:rPr lang="vi-VN" sz="2800" dirty="0">
                <a:latin typeface="Times New Roman" pitchFamily="18" charset="0"/>
                <a:cs typeface="Times New Roman" pitchFamily="18" charset="0"/>
              </a:rPr>
              <a:t>b. Từ máu vào trong không khí phế nang</a:t>
            </a:r>
            <a:endParaRPr lang="en-US" sz="2800" dirty="0">
              <a:latin typeface="Times New Roman" pitchFamily="18" charset="0"/>
              <a:cs typeface="Times New Roman" pitchFamily="18" charset="0"/>
            </a:endParaRPr>
          </a:p>
          <a:p>
            <a:pPr>
              <a:lnSpc>
                <a:spcPct val="120000"/>
              </a:lnSpc>
              <a:spcBef>
                <a:spcPts val="0"/>
              </a:spcBef>
            </a:pPr>
            <a:r>
              <a:rPr lang="vi-VN" sz="2800" dirty="0">
                <a:latin typeface="Times New Roman" pitchFamily="18" charset="0"/>
                <a:cs typeface="Times New Roman" pitchFamily="18" charset="0"/>
              </a:rPr>
              <a:t>c. Từ phế nang phổi phải sang phế nang phổi trái</a:t>
            </a:r>
            <a:endParaRPr lang="en-US" sz="2800" dirty="0">
              <a:latin typeface="Times New Roman" pitchFamily="18" charset="0"/>
              <a:cs typeface="Times New Roman" pitchFamily="18" charset="0"/>
            </a:endParaRPr>
          </a:p>
          <a:p>
            <a:pPr>
              <a:lnSpc>
                <a:spcPct val="120000"/>
              </a:lnSpc>
              <a:spcBef>
                <a:spcPts val="0"/>
              </a:spcBef>
            </a:pPr>
            <a:r>
              <a:rPr lang="vi-VN" sz="2800" dirty="0">
                <a:latin typeface="Times New Roman" pitchFamily="18" charset="0"/>
                <a:cs typeface="Times New Roman" pitchFamily="18" charset="0"/>
              </a:rPr>
              <a:t>d. Từ không khí ở phế nang vào máu</a:t>
            </a: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1"/>
            <a:ext cx="1612900" cy="461665"/>
          </a:xfrm>
          <a:prstGeom prst="rect">
            <a:avLst/>
          </a:prstGeom>
          <a:noFill/>
          <a:ln w="9525">
            <a:noFill/>
            <a:miter lim="800000"/>
            <a:headEnd/>
            <a:tailEnd/>
          </a:ln>
          <a:effectLst/>
        </p:spPr>
        <p:txBody>
          <a:bodyPr lIns="91438" tIns="45719" rIns="91438" bIns="45719">
            <a:spAutoFit/>
          </a:bodyPr>
          <a:lstStyle/>
          <a:p>
            <a:pPr algn="ctr">
              <a:spcBef>
                <a:spcPct val="50000"/>
              </a:spcBef>
            </a:pPr>
            <a:r>
              <a:rPr lang="en-US" sz="2400" b="1" dirty="0">
                <a:latin typeface="Times New Roman" pitchFamily="18" charset="0"/>
                <a:cs typeface="Times New Roman" pitchFamily="18" charset="0"/>
              </a:rPr>
              <a:t>Câu 5</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1"/>
            <a:ext cx="8610600" cy="523220"/>
          </a:xfrm>
          <a:prstGeom prst="rect">
            <a:avLst/>
          </a:prstGeom>
          <a:noFill/>
          <a:ln w="9525">
            <a:noFill/>
            <a:miter lim="800000"/>
            <a:headEnd/>
            <a:tailEnd/>
          </a:ln>
          <a:effectLst/>
        </p:spPr>
        <p:txBody>
          <a:bodyPr wrap="square" lIns="91438" tIns="45719" rIns="91438" bIns="45719">
            <a:spAutoFit/>
          </a:bodyPr>
          <a:lstStyle/>
          <a:p>
            <a:r>
              <a:rPr lang="vi-VN" sz="2800" b="1" dirty="0">
                <a:solidFill>
                  <a:srgbClr val="0000CC"/>
                </a:solidFill>
                <a:latin typeface="Times New Roman" pitchFamily="18" charset="0"/>
                <a:cs typeface="Times New Roman" pitchFamily="18" charset="0"/>
              </a:rPr>
              <a:t>Không khí ở phổi thường xuyên được đổi mới nhờ:</a:t>
            </a:r>
            <a:endParaRPr lang="en-US" sz="2800" b="1" dirty="0">
              <a:solidFill>
                <a:srgbClr val="0000CC"/>
              </a:solidFill>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1"/>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2"/>
            <a:ext cx="838200" cy="461665"/>
          </a:xfrm>
          <a:prstGeom prst="rect">
            <a:avLst/>
          </a:prstGeom>
          <a:noFill/>
          <a:ln w="9525">
            <a:noFill/>
            <a:miter lim="800000"/>
            <a:headEnd/>
            <a:tailEnd/>
          </a:ln>
          <a:effectLst/>
        </p:spPr>
        <p:txBody>
          <a:bodyPr lIns="91438" tIns="45719" rIns="91438" bIns="45719">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2362200" y="3028951"/>
            <a:ext cx="2743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981200" y="1885950"/>
            <a:ext cx="4343400" cy="1569660"/>
          </a:xfrm>
          <a:prstGeom prst="rect">
            <a:avLst/>
          </a:prstGeom>
          <a:noFill/>
          <a:ln w="9525">
            <a:noFill/>
            <a:miter lim="800000"/>
            <a:headEnd/>
            <a:tailEnd/>
          </a:ln>
          <a:effectLst/>
        </p:spPr>
        <p:txBody>
          <a:bodyPr wrap="square" lIns="91438" tIns="45719" rIns="91438" bIns="45719">
            <a:spAutoFit/>
          </a:bodyPr>
          <a:lstStyle/>
          <a:p>
            <a:r>
              <a:rPr lang="vi-VN" sz="2400" dirty="0">
                <a:latin typeface="Times New Roman" pitchFamily="18" charset="0"/>
                <a:cs typeface="Times New Roman" pitchFamily="18" charset="0"/>
              </a:rPr>
              <a:t>a. Hoạt động thải khí CO2</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Hoạt động tuần hoàn</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c. Hoạt động lấy khí CO2</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d. Hoạt động hô hấp</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pPr>
              <a:lnSpc>
                <a:spcPct val="120000"/>
              </a:lnSpc>
              <a:spcBef>
                <a:spcPts val="0"/>
              </a:spcBef>
            </a:pPr>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pPr>
              <a:lnSpc>
                <a:spcPct val="120000"/>
              </a:lnSpc>
              <a:spcBef>
                <a:spcPts val="0"/>
              </a:spcBef>
            </a:pPr>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pPr>
              <a:lnSpc>
                <a:spcPct val="120000"/>
              </a:lnSpc>
              <a:spcBef>
                <a:spcPts val="0"/>
              </a:spcBef>
            </a:pP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lIns="91438" tIns="45719" rIns="91438" bIns="45719" anchor="ctr"/>
          <a:lstStyle/>
          <a:p>
            <a:pPr>
              <a:lnSpc>
                <a:spcPct val="120000"/>
              </a:lnSpc>
              <a:spcBef>
                <a:spcPts val="0"/>
              </a:spcBef>
            </a:pPr>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lIns="91438" tIns="45719" rIns="91438" bIns="45719" anchor="ctr"/>
          <a:lstStyle/>
          <a:p>
            <a:pPr>
              <a:lnSpc>
                <a:spcPct val="120000"/>
              </a:lnSpc>
              <a:spcBef>
                <a:spcPts val="0"/>
              </a:spcBef>
            </a:pPr>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1"/>
            <a:ext cx="1612900" cy="535529"/>
          </a:xfrm>
          <a:prstGeom prst="rect">
            <a:avLst/>
          </a:prstGeom>
          <a:noFill/>
          <a:ln w="9525">
            <a:noFill/>
            <a:miter lim="800000"/>
            <a:headEnd/>
            <a:tailEnd/>
          </a:ln>
          <a:effectLst/>
        </p:spPr>
        <p:txBody>
          <a:bodyPr lIns="91438" tIns="45719" rIns="91438" bIns="45719">
            <a:spAutoFit/>
          </a:bodyPr>
          <a:lstStyle/>
          <a:p>
            <a:pPr algn="ctr">
              <a:lnSpc>
                <a:spcPct val="120000"/>
              </a:lnSpc>
              <a:spcBef>
                <a:spcPts val="0"/>
              </a:spcBef>
            </a:pPr>
            <a:r>
              <a:rPr lang="en-US" sz="2400" b="1" dirty="0">
                <a:latin typeface="Times New Roman" pitchFamily="18" charset="0"/>
                <a:cs typeface="Times New Roman" pitchFamily="18" charset="0"/>
              </a:rPr>
              <a:t>Câu 6</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0"/>
            <a:ext cx="8610600" cy="978727"/>
          </a:xfrm>
          <a:prstGeom prst="rect">
            <a:avLst/>
          </a:prstGeom>
          <a:noFill/>
          <a:ln w="9525">
            <a:noFill/>
            <a:miter lim="800000"/>
            <a:headEnd/>
            <a:tailEnd/>
          </a:ln>
          <a:effectLst/>
        </p:spPr>
        <p:txBody>
          <a:bodyPr wrap="square" lIns="91438" tIns="45719" rIns="91438" bIns="45719">
            <a:spAutoFit/>
          </a:bodyPr>
          <a:lstStyle/>
          <a:p>
            <a:pPr>
              <a:lnSpc>
                <a:spcPct val="120000"/>
              </a:lnSpc>
              <a:spcBef>
                <a:spcPts val="0"/>
              </a:spcBef>
            </a:pPr>
            <a:r>
              <a:rPr lang="vi-VN" sz="2400" b="1" dirty="0">
                <a:solidFill>
                  <a:srgbClr val="0000CC"/>
                </a:solidFill>
                <a:latin typeface="Times New Roman" pitchFamily="18" charset="0"/>
                <a:cs typeface="Times New Roman" pitchFamily="18" charset="0"/>
              </a:rPr>
              <a:t>Khí CO2 khuếch tán như thế nào trong hoạt động trao đổi khí ở phổi?</a:t>
            </a:r>
            <a:endParaRPr lang="en-US" sz="2400" b="1" dirty="0">
              <a:solidFill>
                <a:srgbClr val="0000CC"/>
              </a:solidFill>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1"/>
            <a:ext cx="990600" cy="4247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nSpc>
                <a:spcPct val="120000"/>
              </a:lnSpc>
              <a:spcBef>
                <a:spcPts val="0"/>
              </a:spcBef>
            </a:pPr>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1"/>
            <a:ext cx="1370012" cy="1022685"/>
            <a:chOff x="4574" y="3342"/>
            <a:chExt cx="960" cy="960"/>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1"/>
            <a:ext cx="1370012" cy="1022685"/>
            <a:chOff x="4574" y="3342"/>
            <a:chExt cx="960" cy="960"/>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1"/>
            <a:ext cx="1370012" cy="1022685"/>
            <a:chOff x="4574" y="3342"/>
            <a:chExt cx="960" cy="960"/>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1"/>
            <a:ext cx="1370012" cy="1022685"/>
            <a:chOff x="4574" y="3342"/>
            <a:chExt cx="960" cy="960"/>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1"/>
            <a:ext cx="1370012" cy="1022685"/>
            <a:chOff x="4574" y="3342"/>
            <a:chExt cx="960" cy="960"/>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1"/>
            <a:ext cx="1370012" cy="1022685"/>
            <a:chOff x="4574" y="3342"/>
            <a:chExt cx="960" cy="960"/>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1"/>
            <a:ext cx="1370012" cy="1022685"/>
            <a:chOff x="4574" y="3342"/>
            <a:chExt cx="960" cy="960"/>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1"/>
            <a:ext cx="1370012" cy="1022685"/>
            <a:chOff x="4574" y="3342"/>
            <a:chExt cx="960" cy="960"/>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1"/>
            <a:ext cx="1370012" cy="1022685"/>
            <a:chOff x="4574" y="3342"/>
            <a:chExt cx="960" cy="960"/>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711"/>
            </a:xfrm>
            <a:prstGeom prst="rect">
              <a:avLst/>
            </a:prstGeom>
            <a:solidFill>
              <a:srgbClr val="000099"/>
            </a:solidFill>
            <a:ln w="9525">
              <a:noFill/>
              <a:miter lim="800000"/>
              <a:headEnd/>
              <a:tailEnd/>
            </a:ln>
            <a:effectLst/>
          </p:spPr>
          <p:txBody>
            <a:bodyPr>
              <a:spAutoFit/>
            </a:bodyPr>
            <a:lstStyle/>
            <a:p>
              <a:pPr>
                <a:lnSpc>
                  <a:spcPct val="120000"/>
                </a:lnSpc>
                <a:spcBef>
                  <a:spcPts val="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1"/>
            <a:ext cx="1371600" cy="1096189"/>
            <a:chOff x="4574" y="3342"/>
            <a:chExt cx="960" cy="1029"/>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pPr>
                <a:lnSpc>
                  <a:spcPct val="120000"/>
                </a:lnSpc>
                <a:spcBef>
                  <a:spcPts val="0"/>
                </a:spcBef>
              </a:pPr>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780"/>
            </a:xfrm>
            <a:prstGeom prst="rect">
              <a:avLst/>
            </a:prstGeom>
            <a:solidFill>
              <a:srgbClr val="000099"/>
            </a:solidFill>
            <a:ln w="9525">
              <a:noFill/>
              <a:miter lim="800000"/>
              <a:headEnd/>
              <a:tailEnd/>
            </a:ln>
            <a:effectLst/>
          </p:spPr>
          <p:txBody>
            <a:bodyPr wrap="square">
              <a:spAutoFit/>
            </a:bodyPr>
            <a:lstStyle/>
            <a:p>
              <a:pPr>
                <a:lnSpc>
                  <a:spcPct val="120000"/>
                </a:lnSpc>
                <a:spcBef>
                  <a:spcPts val="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1"/>
            <a:ext cx="838200" cy="535529"/>
          </a:xfrm>
          <a:prstGeom prst="rect">
            <a:avLst/>
          </a:prstGeom>
          <a:noFill/>
          <a:ln w="9525">
            <a:noFill/>
            <a:miter lim="800000"/>
            <a:headEnd/>
            <a:tailEnd/>
          </a:ln>
          <a:effectLst/>
        </p:spPr>
        <p:txBody>
          <a:bodyPr lIns="91438" tIns="45719" rIns="91438" bIns="45719">
            <a:spAutoFit/>
          </a:bodyPr>
          <a:lstStyle/>
          <a:p>
            <a:pPr>
              <a:lnSpc>
                <a:spcPct val="120000"/>
              </a:lnSpc>
              <a:spcBef>
                <a:spcPts val="0"/>
              </a:spcBef>
            </a:pPr>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447800" y="3181351"/>
            <a:ext cx="51054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pPr>
              <a:lnSpc>
                <a:spcPct val="120000"/>
              </a:lnSpc>
              <a:spcBef>
                <a:spcPts val="0"/>
              </a:spcBef>
            </a:pPr>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164880" y="1817640"/>
            <a:ext cx="7543800" cy="2308324"/>
          </a:xfrm>
          <a:prstGeom prst="rect">
            <a:avLst/>
          </a:prstGeom>
          <a:noFill/>
          <a:ln w="9525">
            <a:noFill/>
            <a:miter lim="800000"/>
            <a:headEnd/>
            <a:tailEnd/>
          </a:ln>
          <a:effectLst/>
        </p:spPr>
        <p:txBody>
          <a:bodyPr wrap="square" lIns="91438" tIns="45719" rIns="91438" bIns="45719">
            <a:spAutoFit/>
          </a:bodyPr>
          <a:lstStyle/>
          <a:p>
            <a:pPr>
              <a:lnSpc>
                <a:spcPct val="120000"/>
              </a:lnSpc>
              <a:spcBef>
                <a:spcPts val="0"/>
              </a:spcBef>
            </a:pPr>
            <a:r>
              <a:rPr lang="vi-VN" sz="2400" dirty="0">
                <a:latin typeface="Times New Roman" pitchFamily="18" charset="0"/>
                <a:cs typeface="Times New Roman" pitchFamily="18" charset="0"/>
              </a:rPr>
              <a:t>a. Trao đổi qua lại giữa các đơn vị cấu tạo của phổi</a:t>
            </a:r>
            <a:endParaRPr lang="en-US" sz="2400" dirty="0">
              <a:latin typeface="Times New Roman" pitchFamily="18" charset="0"/>
              <a:cs typeface="Times New Roman" pitchFamily="18" charset="0"/>
            </a:endParaRPr>
          </a:p>
          <a:p>
            <a:pPr>
              <a:lnSpc>
                <a:spcPct val="120000"/>
              </a:lnSpc>
              <a:spcBef>
                <a:spcPts val="0"/>
              </a:spcBef>
            </a:pPr>
            <a:r>
              <a:rPr lang="vi-VN" sz="2400" dirty="0">
                <a:latin typeface="Times New Roman" pitchFamily="18" charset="0"/>
                <a:cs typeface="Times New Roman" pitchFamily="18" charset="0"/>
              </a:rPr>
              <a:t>b. Từ máu vào trong không khí phế nang</a:t>
            </a:r>
            <a:endParaRPr lang="en-US" sz="2400" dirty="0">
              <a:latin typeface="Times New Roman" pitchFamily="18" charset="0"/>
              <a:cs typeface="Times New Roman" pitchFamily="18" charset="0"/>
            </a:endParaRPr>
          </a:p>
          <a:p>
            <a:pPr>
              <a:lnSpc>
                <a:spcPct val="120000"/>
              </a:lnSpc>
              <a:spcBef>
                <a:spcPts val="0"/>
              </a:spcBef>
            </a:pPr>
            <a:r>
              <a:rPr lang="vi-VN" sz="2400" dirty="0">
                <a:latin typeface="Times New Roman" pitchFamily="18" charset="0"/>
                <a:cs typeface="Times New Roman" pitchFamily="18" charset="0"/>
              </a:rPr>
              <a:t>c. Từ phế nang phổi phải sang phế nang phổi trái</a:t>
            </a:r>
            <a:endParaRPr lang="en-US" sz="2400" dirty="0">
              <a:latin typeface="Times New Roman" pitchFamily="18" charset="0"/>
              <a:cs typeface="Times New Roman" pitchFamily="18" charset="0"/>
            </a:endParaRPr>
          </a:p>
          <a:p>
            <a:pPr>
              <a:lnSpc>
                <a:spcPct val="120000"/>
              </a:lnSpc>
              <a:spcBef>
                <a:spcPts val="0"/>
              </a:spcBef>
            </a:pPr>
            <a:r>
              <a:rPr lang="vi-VN" sz="2400" dirty="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a:p>
            <a:pPr algn="just">
              <a:lnSpc>
                <a:spcPct val="120000"/>
              </a:lnSpc>
              <a:spcBef>
                <a:spcPts val="0"/>
              </a:spcBef>
            </a:pP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253655"/>
              </p:ext>
            </p:extLst>
          </p:nvPr>
        </p:nvGraphicFramePr>
        <p:xfrm>
          <a:off x="381000" y="634573"/>
          <a:ext cx="8382000" cy="4095752"/>
        </p:xfrm>
        <a:graphic>
          <a:graphicData uri="http://schemas.openxmlformats.org/drawingml/2006/table">
            <a:tbl>
              <a:tblPr/>
              <a:tblGrid>
                <a:gridCol w="1559662"/>
                <a:gridCol w="1559662"/>
                <a:gridCol w="2632567"/>
                <a:gridCol w="126666"/>
                <a:gridCol w="2503443"/>
              </a:tblGrid>
              <a:tr h="511969">
                <a:tc gridSpan="2">
                  <a:txBody>
                    <a:bodyPr/>
                    <a:lstStyle/>
                    <a:p>
                      <a:pPr algn="ctr">
                        <a:lnSpc>
                          <a:spcPct val="120000"/>
                        </a:lnSpc>
                        <a:spcAft>
                          <a:spcPts val="0"/>
                        </a:spcAft>
                      </a:pPr>
                      <a:r>
                        <a:rPr lang="vi-VN" sz="2000" b="1" dirty="0">
                          <a:solidFill>
                            <a:srgbClr val="FF0000"/>
                          </a:solidFill>
                          <a:latin typeface="Times New Roman"/>
                          <a:ea typeface="Times New Roman"/>
                        </a:rPr>
                        <a:t>Các cơ quan</a:t>
                      </a:r>
                      <a:endParaRPr lang="en-US" sz="2000" dirty="0">
                        <a:solidFill>
                          <a:srgbClr val="FF0000"/>
                        </a:solidFill>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spcAft>
                          <a:spcPts val="0"/>
                        </a:spcAft>
                      </a:pPr>
                      <a:r>
                        <a:rPr lang="vi-VN" sz="2000" b="1" dirty="0">
                          <a:solidFill>
                            <a:srgbClr val="FF0000"/>
                          </a:solidFill>
                          <a:latin typeface="Times New Roman"/>
                          <a:ea typeface="Times New Roman"/>
                        </a:rPr>
                        <a:t>Đặc điểm cấu tạo</a:t>
                      </a:r>
                      <a:endParaRPr lang="en-US" sz="2000" dirty="0">
                        <a:solidFill>
                          <a:srgbClr val="FF0000"/>
                        </a:solidFill>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20000"/>
                        </a:lnSpc>
                        <a:spcAft>
                          <a:spcPts val="0"/>
                        </a:spcAft>
                      </a:pPr>
                      <a:r>
                        <a:rPr lang="vi-VN" sz="2000" b="1" dirty="0">
                          <a:solidFill>
                            <a:srgbClr val="FF0000"/>
                          </a:solidFill>
                          <a:latin typeface="Times New Roman"/>
                          <a:ea typeface="Times New Roman"/>
                        </a:rPr>
                        <a:t>Chức năng</a:t>
                      </a:r>
                      <a:endParaRPr lang="en-US" sz="2000" dirty="0">
                        <a:solidFill>
                          <a:srgbClr val="FF0000"/>
                        </a:solidFill>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69">
                <a:tc rowSpan="4">
                  <a:txBody>
                    <a:bodyPr/>
                    <a:lstStyle/>
                    <a:p>
                      <a:pPr>
                        <a:lnSpc>
                          <a:spcPct val="120000"/>
                        </a:lnSpc>
                        <a:spcAft>
                          <a:spcPts val="0"/>
                        </a:spcAft>
                      </a:pPr>
                      <a:r>
                        <a:rPr lang="vi-VN" sz="2000" b="1" dirty="0">
                          <a:latin typeface="Times New Roman"/>
                          <a:ea typeface="Times New Roman"/>
                        </a:rPr>
                        <a:t>Đường 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dirty="0">
                          <a:latin typeface="Times New Roman"/>
                          <a:ea typeface="Times New Roman"/>
                        </a:rPr>
                        <a:t>Mũi</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69">
                <a:tc vMerge="1">
                  <a:txBody>
                    <a:bodyPr/>
                    <a:lstStyle/>
                    <a:p>
                      <a:endParaRPr lang="en-US"/>
                    </a:p>
                  </a:txBody>
                  <a:tcPr/>
                </a:tc>
                <a:tc>
                  <a:txBody>
                    <a:bodyPr/>
                    <a:lstStyle/>
                    <a:p>
                      <a:pPr>
                        <a:lnSpc>
                          <a:spcPct val="120000"/>
                        </a:lnSpc>
                        <a:spcAft>
                          <a:spcPts val="0"/>
                        </a:spcAft>
                      </a:pPr>
                      <a:r>
                        <a:rPr lang="vi-VN" sz="2000" dirty="0">
                          <a:latin typeface="Times New Roman"/>
                          <a:ea typeface="Times New Roman"/>
                        </a:rPr>
                        <a:t>Thanh quản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969">
                <a:tc vMerge="1">
                  <a:txBody>
                    <a:bodyPr/>
                    <a:lstStyle/>
                    <a:p>
                      <a:endParaRPr lang="en-US"/>
                    </a:p>
                  </a:txBody>
                  <a:tcPr/>
                </a:tc>
                <a:tc>
                  <a:txBody>
                    <a:bodyPr/>
                    <a:lstStyle/>
                    <a:p>
                      <a:pPr>
                        <a:lnSpc>
                          <a:spcPct val="120000"/>
                        </a:lnSpc>
                        <a:spcAft>
                          <a:spcPts val="0"/>
                        </a:spcAft>
                      </a:pPr>
                      <a:r>
                        <a:rPr lang="vi-VN" sz="2000">
                          <a:latin typeface="Times New Roman"/>
                          <a:ea typeface="Times New Roman"/>
                        </a:rPr>
                        <a:t>Khí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3938">
                <a:tc vMerge="1">
                  <a:txBody>
                    <a:bodyPr/>
                    <a:lstStyle/>
                    <a:p>
                      <a:endParaRPr lang="en-US"/>
                    </a:p>
                  </a:txBody>
                  <a:tcPr/>
                </a:tc>
                <a:tc>
                  <a:txBody>
                    <a:bodyPr/>
                    <a:lstStyle/>
                    <a:p>
                      <a:pPr>
                        <a:lnSpc>
                          <a:spcPct val="120000"/>
                        </a:lnSpc>
                        <a:spcAft>
                          <a:spcPts val="0"/>
                        </a:spcAft>
                      </a:pPr>
                      <a:r>
                        <a:rPr lang="vi-VN" sz="2000">
                          <a:latin typeface="Times New Roman"/>
                          <a:ea typeface="Times New Roman"/>
                        </a:rPr>
                        <a:t>Phế quản và tiểu phế quản</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23938">
                <a:tc>
                  <a:txBody>
                    <a:bodyPr/>
                    <a:lstStyle/>
                    <a:p>
                      <a:pPr>
                        <a:lnSpc>
                          <a:spcPct val="120000"/>
                        </a:lnSpc>
                        <a:spcAft>
                          <a:spcPts val="0"/>
                        </a:spcAft>
                      </a:pPr>
                      <a:r>
                        <a:rPr lang="vi-VN" sz="2000" b="1">
                          <a:latin typeface="Times New Roman"/>
                          <a:ea typeface="Times New Roman"/>
                        </a:rPr>
                        <a:t>Hai lá phổi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a:latin typeface="Times New Roman"/>
                          <a:ea typeface="Times New Roman"/>
                        </a:rPr>
                        <a:t>Phổi trái và phải</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3" name="Rectangle 2"/>
          <p:cNvSpPr/>
          <p:nvPr/>
        </p:nvSpPr>
        <p:spPr>
          <a:xfrm>
            <a:off x="685800" y="209550"/>
            <a:ext cx="8305800" cy="400110"/>
          </a:xfrm>
          <a:prstGeom prst="rect">
            <a:avLst/>
          </a:prstGeom>
        </p:spPr>
        <p:txBody>
          <a:bodyPr wrap="square" lIns="91438" tIns="45719" rIns="91438" bIns="45719">
            <a:spAutoFit/>
          </a:bodyPr>
          <a:lstStyle/>
          <a:p>
            <a:r>
              <a:rPr lang="en-US" sz="2000" b="1" i="1" dirty="0">
                <a:solidFill>
                  <a:srgbClr val="0000CC"/>
                </a:solidFill>
                <a:latin typeface="Times New Roman" pitchFamily="18" charset="0"/>
                <a:cs typeface="Times New Roman" pitchFamily="18" charset="0"/>
              </a:rPr>
              <a:t>Đọc thông tin kết hợp quan sát Hình 43.1 hoàn thành phiếu học tập số 2</a:t>
            </a:r>
            <a:endParaRPr lang="en-US" sz="2000" b="1" i="1" dirty="0">
              <a:solidFill>
                <a:srgbClr val="0000CC"/>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1"/>
            <a:ext cx="1612900" cy="461665"/>
          </a:xfrm>
          <a:prstGeom prst="rect">
            <a:avLst/>
          </a:prstGeom>
          <a:noFill/>
          <a:ln w="9525">
            <a:noFill/>
            <a:miter lim="800000"/>
            <a:headEnd/>
            <a:tailEnd/>
          </a:ln>
          <a:effectLst/>
        </p:spPr>
        <p:txBody>
          <a:bodyPr lIns="91438" tIns="45719" rIns="91438" bIns="45719">
            <a:spAutoFit/>
          </a:bodyPr>
          <a:lstStyle/>
          <a:p>
            <a:pPr algn="ctr">
              <a:spcBef>
                <a:spcPct val="50000"/>
              </a:spcBef>
            </a:pPr>
            <a:r>
              <a:rPr lang="en-US" sz="2400" b="1" dirty="0">
                <a:latin typeface="Times New Roman" pitchFamily="18" charset="0"/>
                <a:cs typeface="Times New Roman" pitchFamily="18" charset="0"/>
              </a:rPr>
              <a:t>Câu 7</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228600" y="1276351"/>
            <a:ext cx="8610600" cy="830997"/>
          </a:xfrm>
          <a:prstGeom prst="rect">
            <a:avLst/>
          </a:prstGeom>
          <a:noFill/>
          <a:ln w="9525">
            <a:noFill/>
            <a:miter lim="800000"/>
            <a:headEnd/>
            <a:tailEnd/>
          </a:ln>
          <a:effectLst/>
        </p:spPr>
        <p:txBody>
          <a:bodyPr wrap="square" lIns="91438" tIns="45719" rIns="91438" bIns="45719">
            <a:spAutoFit/>
          </a:bodyPr>
          <a:lstStyle/>
          <a:p>
            <a:r>
              <a:rPr lang="vi-VN" sz="2400" b="1" dirty="0">
                <a:solidFill>
                  <a:srgbClr val="0000CC"/>
                </a:solidFill>
                <a:latin typeface="Times New Roman" pitchFamily="18" charset="0"/>
                <a:cs typeface="Times New Roman" pitchFamily="18" charset="0"/>
              </a:rPr>
              <a:t>Khí CO2 khuếch tán như thế nào trong hoạt động trao đổi khí ở tế bào?</a:t>
            </a:r>
            <a:endParaRPr lang="en-US" sz="2400" b="1" dirty="0">
              <a:solidFill>
                <a:srgbClr val="0000CC"/>
              </a:solidFill>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1"/>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2"/>
            <a:ext cx="838200" cy="461665"/>
          </a:xfrm>
          <a:prstGeom prst="rect">
            <a:avLst/>
          </a:prstGeom>
          <a:noFill/>
          <a:ln w="9525">
            <a:noFill/>
            <a:miter lim="800000"/>
            <a:headEnd/>
            <a:tailEnd/>
          </a:ln>
          <a:effectLst/>
        </p:spPr>
        <p:txBody>
          <a:bodyPr lIns="91438" tIns="45719" rIns="91438" bIns="45719">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524000" y="2266950"/>
            <a:ext cx="2514600" cy="381000"/>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219200" y="2190750"/>
            <a:ext cx="5791200" cy="1569660"/>
          </a:xfrm>
          <a:prstGeom prst="rect">
            <a:avLst/>
          </a:prstGeom>
          <a:noFill/>
          <a:ln w="9525">
            <a:noFill/>
            <a:miter lim="800000"/>
            <a:headEnd/>
            <a:tailEnd/>
          </a:ln>
          <a:effectLst/>
        </p:spPr>
        <p:txBody>
          <a:bodyPr wrap="square" lIns="91438" tIns="45719" rIns="91438" bIns="45719">
            <a:spAutoFit/>
          </a:bodyPr>
          <a:lstStyle/>
          <a:p>
            <a:r>
              <a:rPr lang="vi-VN" sz="2400" dirty="0">
                <a:latin typeface="Times New Roman" pitchFamily="18" charset="0"/>
                <a:cs typeface="Times New Roman" pitchFamily="18" charset="0"/>
              </a:rPr>
              <a:t>a. Từ tế bào vào máu.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Từ máu vào tế bào</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c. Từ không khí ở phế nang vào máu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1"/>
            <a:ext cx="1612900" cy="461665"/>
          </a:xfrm>
          <a:prstGeom prst="rect">
            <a:avLst/>
          </a:prstGeom>
          <a:noFill/>
          <a:ln w="9525">
            <a:noFill/>
            <a:miter lim="800000"/>
            <a:headEnd/>
            <a:tailEnd/>
          </a:ln>
          <a:effectLst/>
        </p:spPr>
        <p:txBody>
          <a:bodyPr lIns="91438" tIns="45719" rIns="91438" bIns="45719">
            <a:spAutoFit/>
          </a:bodyPr>
          <a:lstStyle/>
          <a:p>
            <a:pPr algn="ctr">
              <a:spcBef>
                <a:spcPct val="50000"/>
              </a:spcBef>
            </a:pPr>
            <a:r>
              <a:rPr lang="en-US" sz="2400" b="1" dirty="0">
                <a:latin typeface="Times New Roman" pitchFamily="18" charset="0"/>
                <a:cs typeface="Times New Roman" pitchFamily="18" charset="0"/>
              </a:rPr>
              <a:t>Câu 8</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351"/>
            <a:ext cx="9144000" cy="830997"/>
          </a:xfrm>
          <a:prstGeom prst="rect">
            <a:avLst/>
          </a:prstGeom>
          <a:noFill/>
          <a:ln w="9525">
            <a:noFill/>
            <a:miter lim="800000"/>
            <a:headEnd/>
            <a:tailEnd/>
          </a:ln>
          <a:effectLst/>
        </p:spPr>
        <p:txBody>
          <a:bodyPr wrap="square" lIns="91438" tIns="45719" rIns="91438" bIns="45719">
            <a:spAutoFit/>
          </a:bodyPr>
          <a:lstStyle/>
          <a:p>
            <a:r>
              <a:rPr lang="vi-VN" sz="2400" b="1" dirty="0">
                <a:latin typeface="Times New Roman" pitchFamily="18" charset="0"/>
                <a:cs typeface="Times New Roman" pitchFamily="18" charset="0"/>
              </a:rPr>
              <a:t> </a:t>
            </a:r>
            <a:r>
              <a:rPr lang="vi-VN" sz="2400" b="1" dirty="0">
                <a:solidFill>
                  <a:srgbClr val="0000CC"/>
                </a:solidFill>
                <a:latin typeface="Times New Roman" pitchFamily="18" charset="0"/>
                <a:cs typeface="Times New Roman" pitchFamily="18" charset="0"/>
              </a:rPr>
              <a:t>Khí O2 khuếch tán như thế nào trong hoạt động trao đổi khí ở tế bào?</a:t>
            </a:r>
            <a:endParaRPr lang="en-US" sz="2400" b="1" dirty="0">
              <a:solidFill>
                <a:srgbClr val="0000CC"/>
              </a:solidFill>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1"/>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2"/>
            <a:ext cx="838200" cy="461665"/>
          </a:xfrm>
          <a:prstGeom prst="rect">
            <a:avLst/>
          </a:prstGeom>
          <a:noFill/>
          <a:ln w="9525">
            <a:noFill/>
            <a:miter lim="800000"/>
            <a:headEnd/>
            <a:tailEnd/>
          </a:ln>
          <a:effectLst/>
        </p:spPr>
        <p:txBody>
          <a:bodyPr lIns="91438" tIns="45719" rIns="91438" bIns="45719">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1676400" y="2343151"/>
            <a:ext cx="2971800" cy="3143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1447800" y="1885950"/>
            <a:ext cx="6553200" cy="1569660"/>
          </a:xfrm>
          <a:prstGeom prst="rect">
            <a:avLst/>
          </a:prstGeom>
          <a:noFill/>
          <a:ln w="9525">
            <a:noFill/>
            <a:miter lim="800000"/>
            <a:headEnd/>
            <a:tailEnd/>
          </a:ln>
          <a:effectLst/>
        </p:spPr>
        <p:txBody>
          <a:bodyPr wrap="square" lIns="91438" tIns="45719" rIns="91438" bIns="45719">
            <a:spAutoFit/>
          </a:bodyPr>
          <a:lstStyle/>
          <a:p>
            <a:r>
              <a:rPr lang="vi-VN" sz="2400" dirty="0">
                <a:latin typeface="Times New Roman" pitchFamily="18" charset="0"/>
                <a:cs typeface="Times New Roman" pitchFamily="18" charset="0"/>
              </a:rPr>
              <a:t>a. Từ tế bào vào máu.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Từ máu vào tế bào</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c. Từ không khí ở phế nang vào máu</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d. Từ máu vào trong không khí ở phế nang</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1"/>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1"/>
            <a:ext cx="1612900" cy="461665"/>
          </a:xfrm>
          <a:prstGeom prst="rect">
            <a:avLst/>
          </a:prstGeom>
          <a:noFill/>
          <a:ln w="9525">
            <a:noFill/>
            <a:miter lim="800000"/>
            <a:headEnd/>
            <a:tailEnd/>
          </a:ln>
          <a:effectLst/>
        </p:spPr>
        <p:txBody>
          <a:bodyPr lIns="91438" tIns="45719" rIns="91438" bIns="45719">
            <a:spAutoFit/>
          </a:bodyPr>
          <a:lstStyle/>
          <a:p>
            <a:pPr algn="ctr">
              <a:spcBef>
                <a:spcPct val="50000"/>
              </a:spcBef>
            </a:pPr>
            <a:r>
              <a:rPr lang="en-US" sz="2400" b="1" dirty="0">
                <a:latin typeface="Times New Roman" pitchFamily="18" charset="0"/>
                <a:cs typeface="Times New Roman" pitchFamily="18" charset="0"/>
              </a:rPr>
              <a:t>Câu 9</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301869" y="1276349"/>
            <a:ext cx="8610600" cy="523220"/>
          </a:xfrm>
          <a:prstGeom prst="rect">
            <a:avLst/>
          </a:prstGeom>
          <a:noFill/>
          <a:ln w="9525">
            <a:noFill/>
            <a:miter lim="800000"/>
            <a:headEnd/>
            <a:tailEnd/>
          </a:ln>
          <a:effectLst/>
        </p:spPr>
        <p:txBody>
          <a:bodyPr wrap="square" lIns="91438" tIns="45719" rIns="91438" bIns="45719">
            <a:spAutoFit/>
          </a:bodyPr>
          <a:lstStyle/>
          <a:p>
            <a:pPr algn="ctr"/>
            <a:r>
              <a:rPr lang="vi-VN" sz="2800" b="1" dirty="0">
                <a:solidFill>
                  <a:srgbClr val="0000CC"/>
                </a:solidFill>
                <a:latin typeface="Times New Roman" pitchFamily="18" charset="0"/>
                <a:cs typeface="Times New Roman" pitchFamily="18" charset="0"/>
              </a:rPr>
              <a:t>Hô hấp là gì?</a:t>
            </a:r>
            <a:r>
              <a:rPr lang="en-US" sz="2800" b="1">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1"/>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2"/>
            <a:ext cx="838200" cy="461665"/>
          </a:xfrm>
          <a:prstGeom prst="rect">
            <a:avLst/>
          </a:prstGeom>
          <a:noFill/>
          <a:ln w="9525">
            <a:noFill/>
            <a:miter lim="800000"/>
            <a:headEnd/>
            <a:tailEnd/>
          </a:ln>
          <a:effectLst/>
        </p:spPr>
        <p:txBody>
          <a:bodyPr lIns="91438" tIns="45719" rIns="91438" bIns="45719">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533400" y="3105150"/>
            <a:ext cx="8153400" cy="609600"/>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304800" y="1764114"/>
            <a:ext cx="8534400" cy="2603788"/>
          </a:xfrm>
          <a:prstGeom prst="rect">
            <a:avLst/>
          </a:prstGeom>
          <a:noFill/>
          <a:ln w="9525">
            <a:noFill/>
            <a:miter lim="800000"/>
            <a:headEnd/>
            <a:tailEnd/>
          </a:ln>
          <a:effectLst/>
        </p:spPr>
        <p:txBody>
          <a:bodyPr wrap="square" lIns="91438" tIns="45719" rIns="91438" bIns="45719">
            <a:spAutoFit/>
          </a:bodyPr>
          <a:lstStyle/>
          <a:p>
            <a:pPr>
              <a:lnSpc>
                <a:spcPct val="120000"/>
              </a:lnSpc>
            </a:pPr>
            <a:r>
              <a:rPr lang="vi-VN" dirty="0" smtClean="0">
                <a:latin typeface="Times New Roman" pitchFamily="18" charset="0"/>
                <a:cs typeface="Times New Roman" pitchFamily="18" charset="0"/>
              </a:rPr>
              <a:t>a. Là quá trình lấy khí O2 từ ngoài môi trường vào trong cơ thể, cung cấp cho các hoạt động sống khác.</a:t>
            </a:r>
            <a:endParaRPr lang="en-US" dirty="0" smtClean="0">
              <a:latin typeface="Times New Roman" pitchFamily="18" charset="0"/>
              <a:cs typeface="Times New Roman" pitchFamily="18" charset="0"/>
            </a:endParaRPr>
          </a:p>
          <a:p>
            <a:pPr>
              <a:lnSpc>
                <a:spcPct val="120000"/>
              </a:lnSpc>
            </a:pPr>
            <a:r>
              <a:rPr lang="vi-VN" dirty="0" smtClean="0">
                <a:latin typeface="Times New Roman" pitchFamily="18" charset="0"/>
                <a:cs typeface="Times New Roman" pitchFamily="18" charset="0"/>
              </a:rPr>
              <a:t>b. Là sự thở, trao đổi khí ở phổi và trao đổi khí ở tế bào.</a:t>
            </a:r>
            <a:endParaRPr lang="en-US" dirty="0" smtClean="0">
              <a:latin typeface="Times New Roman" pitchFamily="18" charset="0"/>
              <a:cs typeface="Times New Roman" pitchFamily="18" charset="0"/>
            </a:endParaRPr>
          </a:p>
          <a:p>
            <a:pPr>
              <a:lnSpc>
                <a:spcPct val="120000"/>
              </a:lnSpc>
            </a:pPr>
            <a:r>
              <a:rPr lang="vi-VN" dirty="0" smtClean="0">
                <a:latin typeface="Times New Roman" pitchFamily="18" charset="0"/>
                <a:cs typeface="Times New Roman" pitchFamily="18" charset="0"/>
              </a:rPr>
              <a:t>c. Là quá trình trao đổi khí giữa cơ thể với môi trường bên ngoài.</a:t>
            </a:r>
            <a:endParaRPr lang="en-US" dirty="0" smtClean="0">
              <a:latin typeface="Times New Roman" pitchFamily="18" charset="0"/>
              <a:cs typeface="Times New Roman" pitchFamily="18" charset="0"/>
            </a:endParaRPr>
          </a:p>
          <a:p>
            <a:pPr>
              <a:lnSpc>
                <a:spcPct val="120000"/>
              </a:lnSpc>
            </a:pPr>
            <a:r>
              <a:rPr lang="vi-VN" dirty="0" smtClean="0">
                <a:latin typeface="Times New Roman" pitchFamily="18" charset="0"/>
                <a:cs typeface="Times New Roman" pitchFamily="18" charset="0"/>
              </a:rPr>
              <a:t>d. Là quá trình không ngừng cung cấp O2 cho các tế bào của cơ thể và loại CO2  do các tế bào thải ra khỏi cơ thể.</a:t>
            </a:r>
            <a:endParaRPr lang="en-US" dirty="0" smtClean="0">
              <a:latin typeface="Times New Roman" pitchFamily="18" charset="0"/>
              <a:cs typeface="Times New Roman" pitchFamily="18" charset="0"/>
            </a:endParaRPr>
          </a:p>
          <a:p>
            <a:pPr>
              <a:lnSpc>
                <a:spcPct val="120000"/>
              </a:lnSpc>
            </a:pPr>
            <a:endParaRPr lang="en-US" sz="28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 name="AutoShape 51"/>
          <p:cNvSpPr>
            <a:spLocks noChangeArrowheads="1"/>
          </p:cNvSpPr>
          <p:nvPr/>
        </p:nvSpPr>
        <p:spPr bwMode="auto">
          <a:xfrm>
            <a:off x="2819400" y="2971802"/>
            <a:ext cx="1981200" cy="390525"/>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098" name="AutoShape 2"/>
          <p:cNvSpPr>
            <a:spLocks noChangeArrowheads="1"/>
          </p:cNvSpPr>
          <p:nvPr/>
        </p:nvSpPr>
        <p:spPr bwMode="auto">
          <a:xfrm>
            <a:off x="0" y="0"/>
            <a:ext cx="9144000" cy="5143500"/>
          </a:xfrm>
          <a:prstGeom prst="roundRect">
            <a:avLst>
              <a:gd name="adj" fmla="val 16667"/>
            </a:avLst>
          </a:prstGeom>
          <a:solidFill>
            <a:schemeClr val="bg1"/>
          </a:solidFill>
          <a:ln w="76200" cmpd="tri">
            <a:solidFill>
              <a:srgbClr val="CC0000"/>
            </a:solidFill>
            <a:round/>
            <a:headEnd/>
            <a:tailEnd/>
          </a:ln>
          <a:effectLst/>
        </p:spPr>
        <p:txBody>
          <a:bodyPr wrap="none" lIns="91438" tIns="45719" rIns="91438" bIns="45719" anchor="ctr"/>
          <a:lstStyle/>
          <a:p>
            <a:endParaRPr lang="vi-VN" b="0">
              <a:latin typeface="Times New Roman" pitchFamily="18" charset="0"/>
              <a:cs typeface="Times New Roman" pitchFamily="18" charset="0"/>
            </a:endParaRPr>
          </a:p>
        </p:txBody>
      </p:sp>
      <p:pic>
        <p:nvPicPr>
          <p:cNvPr id="4099" name="Picture 3" descr="an30"/>
          <p:cNvPicPr>
            <a:picLocks noChangeAspect="1" noChangeArrowheads="1" noCrop="1"/>
          </p:cNvPicPr>
          <p:nvPr/>
        </p:nvPicPr>
        <p:blipFill>
          <a:blip r:embed="rId6"/>
          <a:srcRect/>
          <a:stretch>
            <a:fillRect/>
          </a:stretch>
        </p:blipFill>
        <p:spPr bwMode="auto">
          <a:xfrm>
            <a:off x="990600" y="0"/>
            <a:ext cx="1447800" cy="960834"/>
          </a:xfrm>
          <a:prstGeom prst="rect">
            <a:avLst/>
          </a:prstGeom>
          <a:noFill/>
        </p:spPr>
      </p:pic>
      <p:pic>
        <p:nvPicPr>
          <p:cNvPr id="4100" name="Picture 4" descr="33"/>
          <p:cNvPicPr>
            <a:picLocks noChangeAspect="1" noChangeArrowheads="1" noCrop="1"/>
          </p:cNvPicPr>
          <p:nvPr/>
        </p:nvPicPr>
        <p:blipFill>
          <a:blip r:embed="rId7"/>
          <a:srcRect/>
          <a:stretch>
            <a:fillRect/>
          </a:stretch>
        </p:blipFill>
        <p:spPr bwMode="auto">
          <a:xfrm>
            <a:off x="0" y="742950"/>
            <a:ext cx="8458200" cy="57150"/>
          </a:xfrm>
          <a:prstGeom prst="rect">
            <a:avLst/>
          </a:prstGeom>
          <a:noFill/>
        </p:spPr>
      </p:pic>
      <p:sp>
        <p:nvSpPr>
          <p:cNvPr id="4101" name="WordArt 5"/>
          <p:cNvSpPr>
            <a:spLocks noChangeArrowheads="1" noChangeShapeType="1" noTextEdit="1"/>
          </p:cNvSpPr>
          <p:nvPr/>
        </p:nvSpPr>
        <p:spPr bwMode="auto">
          <a:xfrm>
            <a:off x="2743200" y="0"/>
            <a:ext cx="4191000" cy="457200"/>
          </a:xfrm>
          <a:prstGeom prst="rect">
            <a:avLst/>
          </a:prstGeom>
        </p:spPr>
        <p:txBody>
          <a:bodyPr wrap="none" lIns="91438" tIns="45719" rIns="91438" bIns="45719" fromWordArt="1">
            <a:prstTxWarp prst="textPlain">
              <a:avLst>
                <a:gd name="adj" fmla="val 50000"/>
              </a:avLst>
            </a:prstTxWarp>
          </a:bodyPr>
          <a:lstStyle/>
          <a:p>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rPr>
              <a:t>RUNG CHUÔNG VÀNG</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4102" name="AutoShape 6"/>
          <p:cNvSpPr>
            <a:spLocks noChangeArrowheads="1"/>
          </p:cNvSpPr>
          <p:nvPr/>
        </p:nvSpPr>
        <p:spPr bwMode="auto">
          <a:xfrm>
            <a:off x="3505200" y="819150"/>
            <a:ext cx="1676400" cy="457200"/>
          </a:xfrm>
          <a:prstGeom prst="roundRect">
            <a:avLst>
              <a:gd name="adj" fmla="val 16667"/>
            </a:avLst>
          </a:prstGeom>
          <a:gradFill rotWithShape="1">
            <a:gsLst>
              <a:gs pos="0">
                <a:srgbClr val="FFCC00"/>
              </a:gs>
              <a:gs pos="100000">
                <a:srgbClr val="CC9900"/>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3" name="AutoShape 7"/>
          <p:cNvSpPr>
            <a:spLocks noChangeArrowheads="1"/>
          </p:cNvSpPr>
          <p:nvPr/>
        </p:nvSpPr>
        <p:spPr bwMode="auto">
          <a:xfrm>
            <a:off x="3505200" y="819150"/>
            <a:ext cx="1676400" cy="491728"/>
          </a:xfrm>
          <a:prstGeom prst="roundRect">
            <a:avLst>
              <a:gd name="adj" fmla="val 16667"/>
            </a:avLst>
          </a:prstGeom>
          <a:gradFill rotWithShape="1">
            <a:gsLst>
              <a:gs pos="0">
                <a:srgbClr val="FFFF66"/>
              </a:gs>
              <a:gs pos="100000">
                <a:srgbClr val="FFFFCC"/>
              </a:gs>
            </a:gsLst>
            <a:lin ang="0" scaled="1"/>
          </a:gradFill>
          <a:ln w="9525">
            <a:no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04" name="Text Box 8"/>
          <p:cNvSpPr txBox="1">
            <a:spLocks noChangeArrowheads="1"/>
          </p:cNvSpPr>
          <p:nvPr/>
        </p:nvSpPr>
        <p:spPr bwMode="auto">
          <a:xfrm>
            <a:off x="3505200" y="819151"/>
            <a:ext cx="1612900" cy="461665"/>
          </a:xfrm>
          <a:prstGeom prst="rect">
            <a:avLst/>
          </a:prstGeom>
          <a:noFill/>
          <a:ln w="9525">
            <a:noFill/>
            <a:miter lim="800000"/>
            <a:headEnd/>
            <a:tailEnd/>
          </a:ln>
          <a:effectLst/>
        </p:spPr>
        <p:txBody>
          <a:bodyPr lIns="91438" tIns="45719" rIns="91438" bIns="45719">
            <a:spAutoFit/>
          </a:bodyPr>
          <a:lstStyle/>
          <a:p>
            <a:pPr algn="ctr">
              <a:spcBef>
                <a:spcPct val="50000"/>
              </a:spcBef>
            </a:pPr>
            <a:r>
              <a:rPr lang="en-US" sz="2400" b="1" dirty="0">
                <a:latin typeface="Times New Roman" pitchFamily="18" charset="0"/>
                <a:cs typeface="Times New Roman" pitchFamily="18" charset="0"/>
              </a:rPr>
              <a:t>Câu 10</a:t>
            </a:r>
            <a:endParaRPr lang="en-US" sz="2400" b="1" dirty="0">
              <a:latin typeface="Times New Roman" pitchFamily="18" charset="0"/>
              <a:cs typeface="Times New Roman" pitchFamily="18" charset="0"/>
            </a:endParaRPr>
          </a:p>
        </p:txBody>
      </p:sp>
      <p:pic>
        <p:nvPicPr>
          <p:cNvPr id="4106" name="Picture 10" descr="ani32"/>
          <p:cNvPicPr>
            <a:picLocks noChangeAspect="1" noChangeArrowheads="1" noCrop="1"/>
          </p:cNvPicPr>
          <p:nvPr/>
        </p:nvPicPr>
        <p:blipFill>
          <a:blip r:embed="rId8"/>
          <a:srcRect/>
          <a:stretch>
            <a:fillRect/>
          </a:stretch>
        </p:blipFill>
        <p:spPr bwMode="auto">
          <a:xfrm flipH="1">
            <a:off x="7162800" y="4514858"/>
            <a:ext cx="685800" cy="371476"/>
          </a:xfrm>
          <a:prstGeom prst="rect">
            <a:avLst/>
          </a:prstGeom>
          <a:noFill/>
        </p:spPr>
      </p:pic>
      <p:pic>
        <p:nvPicPr>
          <p:cNvPr id="4110" name="Picture 14" descr="star_tip_md_wht"/>
          <p:cNvPicPr>
            <a:picLocks noChangeAspect="1" noChangeArrowheads="1" noCrop="1"/>
          </p:cNvPicPr>
          <p:nvPr/>
        </p:nvPicPr>
        <p:blipFill>
          <a:blip r:embed="rId9"/>
          <a:srcRect/>
          <a:stretch>
            <a:fillRect/>
          </a:stretch>
        </p:blipFill>
        <p:spPr bwMode="auto">
          <a:xfrm>
            <a:off x="8077200" y="285750"/>
            <a:ext cx="838200" cy="628650"/>
          </a:xfrm>
          <a:prstGeom prst="rect">
            <a:avLst/>
          </a:prstGeom>
          <a:noFill/>
        </p:spPr>
      </p:pic>
      <p:pic>
        <p:nvPicPr>
          <p:cNvPr id="4111" name="Picture 15" descr="people008"/>
          <p:cNvPicPr>
            <a:picLocks noChangeAspect="1" noChangeArrowheads="1" noCrop="1"/>
          </p:cNvPicPr>
          <p:nvPr/>
        </p:nvPicPr>
        <p:blipFill>
          <a:blip r:embed="rId10">
            <a:lum contrast="12000"/>
          </a:blip>
          <a:srcRect/>
          <a:stretch>
            <a:fillRect/>
          </a:stretch>
        </p:blipFill>
        <p:spPr bwMode="auto">
          <a:xfrm>
            <a:off x="228600" y="3790950"/>
            <a:ext cx="971550" cy="857250"/>
          </a:xfrm>
          <a:prstGeom prst="rect">
            <a:avLst/>
          </a:prstGeom>
          <a:noFill/>
        </p:spPr>
      </p:pic>
      <p:sp>
        <p:nvSpPr>
          <p:cNvPr id="4112" name="Text Box 16"/>
          <p:cNvSpPr txBox="1">
            <a:spLocks noChangeArrowheads="1"/>
          </p:cNvSpPr>
          <p:nvPr/>
        </p:nvSpPr>
        <p:spPr bwMode="auto">
          <a:xfrm>
            <a:off x="0" y="1276552"/>
            <a:ext cx="8839200" cy="523220"/>
          </a:xfrm>
          <a:prstGeom prst="rect">
            <a:avLst/>
          </a:prstGeom>
          <a:noFill/>
          <a:ln w="9525">
            <a:noFill/>
            <a:miter lim="800000"/>
            <a:headEnd/>
            <a:tailEnd/>
          </a:ln>
          <a:effectLst/>
        </p:spPr>
        <p:txBody>
          <a:bodyPr wrap="square" lIns="91438" tIns="45719" rIns="91438" bIns="45719">
            <a:spAutoFit/>
          </a:bodyPr>
          <a:lstStyle/>
          <a:p>
            <a:pPr algn="ctr"/>
            <a:r>
              <a:rPr lang="vi-VN" sz="2800" b="1" dirty="0">
                <a:solidFill>
                  <a:srgbClr val="0000CC"/>
                </a:solidFill>
                <a:latin typeface="Times New Roman" pitchFamily="18" charset="0"/>
                <a:cs typeface="Times New Roman" pitchFamily="18" charset="0"/>
              </a:rPr>
              <a:t>Hô hấp có vai trò gì đối với cơ thể?</a:t>
            </a:r>
            <a:endParaRPr lang="en-US" sz="2800" b="1" dirty="0">
              <a:solidFill>
                <a:srgbClr val="0000CC"/>
              </a:solidFill>
              <a:latin typeface="Times New Roman" pitchFamily="18" charset="0"/>
              <a:cs typeface="Times New Roman" pitchFamily="18" charset="0"/>
            </a:endParaRPr>
          </a:p>
        </p:txBody>
      </p:sp>
      <p:sp>
        <p:nvSpPr>
          <p:cNvPr id="4114" name="Text Box 18"/>
          <p:cNvSpPr txBox="1">
            <a:spLocks noChangeArrowheads="1"/>
          </p:cNvSpPr>
          <p:nvPr/>
        </p:nvSpPr>
        <p:spPr bwMode="auto">
          <a:xfrm>
            <a:off x="1143000" y="4324350"/>
            <a:ext cx="990600" cy="369330"/>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p:spPr>
        <p:txBody>
          <a:bodyPr wrap="square" lIns="91438" tIns="45719" rIns="91438" bIns="45719">
            <a:spAutoFit/>
            <a:flatTx/>
          </a:bodyPr>
          <a:lstStyle/>
          <a:p>
            <a:pPr algn="l"/>
            <a:r>
              <a:rPr lang="en-US" b="1" dirty="0" smtClean="0">
                <a:effectLst>
                  <a:outerShdw blurRad="38100" dist="38100" dir="2700000" algn="tl">
                    <a:srgbClr val="FFFFFF"/>
                  </a:outerShdw>
                </a:effectLst>
                <a:latin typeface="Times New Roman" pitchFamily="18" charset="0"/>
                <a:cs typeface="Times New Roman" pitchFamily="18" charset="0"/>
              </a:rPr>
              <a:t>Đáp án</a:t>
            </a:r>
            <a:endParaRPr lang="en-US" b="1" dirty="0">
              <a:effectLst>
                <a:outerShdw blurRad="38100" dist="38100" dir="2700000" algn="tl">
                  <a:srgbClr val="FFFFFF"/>
                </a:outerShdw>
              </a:effectLst>
              <a:latin typeface="Times New Roman" pitchFamily="18" charset="0"/>
              <a:cs typeface="Times New Roman" pitchFamily="18" charset="0"/>
            </a:endParaRPr>
          </a:p>
        </p:txBody>
      </p:sp>
      <p:grpSp>
        <p:nvGrpSpPr>
          <p:cNvPr id="2" name="Group 19"/>
          <p:cNvGrpSpPr>
            <a:grpSpLocks/>
          </p:cNvGrpSpPr>
          <p:nvPr/>
        </p:nvGrpSpPr>
        <p:grpSpPr bwMode="auto">
          <a:xfrm>
            <a:off x="7697788" y="3771900"/>
            <a:ext cx="1370012" cy="971550"/>
            <a:chOff x="4574" y="3342"/>
            <a:chExt cx="960" cy="912"/>
          </a:xfrm>
        </p:grpSpPr>
        <p:sp>
          <p:nvSpPr>
            <p:cNvPr id="4116" name="AutoShape 20"/>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17" name="Text Box 21"/>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1</a:t>
              </a:r>
            </a:p>
          </p:txBody>
        </p:sp>
      </p:grpSp>
      <p:grpSp>
        <p:nvGrpSpPr>
          <p:cNvPr id="3" name="Group 22"/>
          <p:cNvGrpSpPr>
            <a:grpSpLocks/>
          </p:cNvGrpSpPr>
          <p:nvPr/>
        </p:nvGrpSpPr>
        <p:grpSpPr bwMode="auto">
          <a:xfrm>
            <a:off x="7697788" y="3771900"/>
            <a:ext cx="1370012" cy="971550"/>
            <a:chOff x="4574" y="3342"/>
            <a:chExt cx="960" cy="912"/>
          </a:xfrm>
        </p:grpSpPr>
        <p:sp>
          <p:nvSpPr>
            <p:cNvPr id="4119" name="AutoShape 23"/>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0" name="Text Box 24"/>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2</a:t>
              </a:r>
            </a:p>
          </p:txBody>
        </p:sp>
      </p:grpSp>
      <p:grpSp>
        <p:nvGrpSpPr>
          <p:cNvPr id="4" name="Group 25"/>
          <p:cNvGrpSpPr>
            <a:grpSpLocks/>
          </p:cNvGrpSpPr>
          <p:nvPr/>
        </p:nvGrpSpPr>
        <p:grpSpPr bwMode="auto">
          <a:xfrm>
            <a:off x="7697788" y="3771900"/>
            <a:ext cx="1370012" cy="971550"/>
            <a:chOff x="4574" y="3342"/>
            <a:chExt cx="960" cy="912"/>
          </a:xfrm>
        </p:grpSpPr>
        <p:sp>
          <p:nvSpPr>
            <p:cNvPr id="4122" name="AutoShape 26"/>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3" name="Text Box 27"/>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3</a:t>
              </a:r>
            </a:p>
          </p:txBody>
        </p:sp>
      </p:grpSp>
      <p:grpSp>
        <p:nvGrpSpPr>
          <p:cNvPr id="5" name="Group 28"/>
          <p:cNvGrpSpPr>
            <a:grpSpLocks/>
          </p:cNvGrpSpPr>
          <p:nvPr/>
        </p:nvGrpSpPr>
        <p:grpSpPr bwMode="auto">
          <a:xfrm>
            <a:off x="7697788" y="3771900"/>
            <a:ext cx="1370012" cy="971550"/>
            <a:chOff x="4574" y="3342"/>
            <a:chExt cx="960" cy="912"/>
          </a:xfrm>
        </p:grpSpPr>
        <p:sp>
          <p:nvSpPr>
            <p:cNvPr id="4125" name="AutoShape 29"/>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6" name="Text Box 30"/>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4</a:t>
              </a:r>
            </a:p>
          </p:txBody>
        </p:sp>
      </p:grpSp>
      <p:grpSp>
        <p:nvGrpSpPr>
          <p:cNvPr id="6" name="Group 31"/>
          <p:cNvGrpSpPr>
            <a:grpSpLocks/>
          </p:cNvGrpSpPr>
          <p:nvPr/>
        </p:nvGrpSpPr>
        <p:grpSpPr bwMode="auto">
          <a:xfrm>
            <a:off x="7697788" y="3771900"/>
            <a:ext cx="1370012" cy="971550"/>
            <a:chOff x="4574" y="3342"/>
            <a:chExt cx="960" cy="912"/>
          </a:xfrm>
        </p:grpSpPr>
        <p:sp>
          <p:nvSpPr>
            <p:cNvPr id="4128" name="AutoShape 32"/>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29" name="Text Box 33"/>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5</a:t>
              </a:r>
            </a:p>
          </p:txBody>
        </p:sp>
      </p:grpSp>
      <p:grpSp>
        <p:nvGrpSpPr>
          <p:cNvPr id="7" name="Group 34"/>
          <p:cNvGrpSpPr>
            <a:grpSpLocks/>
          </p:cNvGrpSpPr>
          <p:nvPr/>
        </p:nvGrpSpPr>
        <p:grpSpPr bwMode="auto">
          <a:xfrm>
            <a:off x="7697788" y="3771900"/>
            <a:ext cx="1370012" cy="971550"/>
            <a:chOff x="4574" y="3342"/>
            <a:chExt cx="960" cy="912"/>
          </a:xfrm>
        </p:grpSpPr>
        <p:sp>
          <p:nvSpPr>
            <p:cNvPr id="4131" name="AutoShape 35"/>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2" name="Text Box 36"/>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6</a:t>
              </a:r>
            </a:p>
          </p:txBody>
        </p:sp>
      </p:grpSp>
      <p:grpSp>
        <p:nvGrpSpPr>
          <p:cNvPr id="8" name="Group 37"/>
          <p:cNvGrpSpPr>
            <a:grpSpLocks/>
          </p:cNvGrpSpPr>
          <p:nvPr/>
        </p:nvGrpSpPr>
        <p:grpSpPr bwMode="auto">
          <a:xfrm>
            <a:off x="7697788" y="3771900"/>
            <a:ext cx="1370012" cy="971550"/>
            <a:chOff x="4574" y="3342"/>
            <a:chExt cx="960" cy="912"/>
          </a:xfrm>
        </p:grpSpPr>
        <p:sp>
          <p:nvSpPr>
            <p:cNvPr id="4134" name="AutoShape 38"/>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5" name="Text Box 39"/>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7</a:t>
              </a:r>
            </a:p>
          </p:txBody>
        </p:sp>
      </p:grpSp>
      <p:grpSp>
        <p:nvGrpSpPr>
          <p:cNvPr id="9" name="Group 40"/>
          <p:cNvGrpSpPr>
            <a:grpSpLocks/>
          </p:cNvGrpSpPr>
          <p:nvPr/>
        </p:nvGrpSpPr>
        <p:grpSpPr bwMode="auto">
          <a:xfrm>
            <a:off x="7697788" y="3771900"/>
            <a:ext cx="1370012" cy="971550"/>
            <a:chOff x="4574" y="3342"/>
            <a:chExt cx="960" cy="912"/>
          </a:xfrm>
        </p:grpSpPr>
        <p:sp>
          <p:nvSpPr>
            <p:cNvPr id="4137" name="AutoShape 41"/>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38" name="Text Box 42"/>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8</a:t>
              </a:r>
            </a:p>
          </p:txBody>
        </p:sp>
      </p:grpSp>
      <p:grpSp>
        <p:nvGrpSpPr>
          <p:cNvPr id="10" name="Group 43"/>
          <p:cNvGrpSpPr>
            <a:grpSpLocks/>
          </p:cNvGrpSpPr>
          <p:nvPr/>
        </p:nvGrpSpPr>
        <p:grpSpPr bwMode="auto">
          <a:xfrm>
            <a:off x="7697788" y="3771900"/>
            <a:ext cx="1370012" cy="971550"/>
            <a:chOff x="4574" y="3342"/>
            <a:chExt cx="960" cy="912"/>
          </a:xfrm>
        </p:grpSpPr>
        <p:sp>
          <p:nvSpPr>
            <p:cNvPr id="4140" name="AutoShape 44"/>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1" name="Text Box 45"/>
            <p:cNvSpPr txBox="1">
              <a:spLocks noChangeArrowheads="1"/>
            </p:cNvSpPr>
            <p:nvPr/>
          </p:nvSpPr>
          <p:spPr bwMode="auto">
            <a:xfrm>
              <a:off x="4828" y="3591"/>
              <a:ext cx="479" cy="607"/>
            </a:xfrm>
            <a:prstGeom prst="rect">
              <a:avLst/>
            </a:prstGeom>
            <a:solidFill>
              <a:srgbClr val="000099"/>
            </a:solidFill>
            <a:ln w="9525">
              <a:noFill/>
              <a:miter lim="800000"/>
              <a:headEnd/>
              <a:tailEnd/>
            </a:ln>
            <a:effectLst/>
          </p:spPr>
          <p:txBody>
            <a:bodyPr>
              <a:spAutoFit/>
            </a:bodyPr>
            <a:lstStyle/>
            <a:p>
              <a:pPr eaLnBrk="0" hangingPunct="0">
                <a:spcBef>
                  <a:spcPct val="50000"/>
                </a:spcBef>
              </a:pPr>
              <a:r>
                <a:rPr lang="en-US" sz="3600">
                  <a:solidFill>
                    <a:schemeClr val="bg1"/>
                  </a:solidFill>
                  <a:latin typeface="Times New Roman" pitchFamily="18" charset="0"/>
                  <a:cs typeface="Times New Roman" pitchFamily="18" charset="0"/>
                </a:rPr>
                <a:t>9</a:t>
              </a:r>
            </a:p>
          </p:txBody>
        </p:sp>
      </p:grpSp>
      <p:grpSp>
        <p:nvGrpSpPr>
          <p:cNvPr id="11" name="Group 46"/>
          <p:cNvGrpSpPr>
            <a:grpSpLocks/>
          </p:cNvGrpSpPr>
          <p:nvPr/>
        </p:nvGrpSpPr>
        <p:grpSpPr bwMode="auto">
          <a:xfrm>
            <a:off x="7696200" y="3770711"/>
            <a:ext cx="1371600" cy="972615"/>
            <a:chOff x="4574" y="3342"/>
            <a:chExt cx="960" cy="913"/>
          </a:xfrm>
        </p:grpSpPr>
        <p:sp>
          <p:nvSpPr>
            <p:cNvPr id="4143" name="AutoShape 47"/>
            <p:cNvSpPr>
              <a:spLocks noChangeArrowheads="1"/>
            </p:cNvSpPr>
            <p:nvPr/>
          </p:nvSpPr>
          <p:spPr bwMode="auto">
            <a:xfrm>
              <a:off x="4574" y="3342"/>
              <a:ext cx="960" cy="912"/>
            </a:xfrm>
            <a:prstGeom prst="star16">
              <a:avLst>
                <a:gd name="adj" fmla="val 37500"/>
              </a:avLst>
            </a:prstGeom>
            <a:solidFill>
              <a:srgbClr val="000099"/>
            </a:solidFill>
            <a:ln w="9525">
              <a:solidFill>
                <a:schemeClr val="tx1"/>
              </a:solidFill>
              <a:miter lim="800000"/>
              <a:headEnd/>
              <a:tailEnd/>
            </a:ln>
            <a:effectLst/>
          </p:spPr>
          <p:txBody>
            <a:bodyPr wrap="none" anchor="ctr"/>
            <a:lstStyle/>
            <a:p>
              <a:endParaRPr lang="en-US">
                <a:latin typeface="Times New Roman" pitchFamily="18" charset="0"/>
                <a:cs typeface="Times New Roman" pitchFamily="18" charset="0"/>
              </a:endParaRPr>
            </a:p>
          </p:txBody>
        </p:sp>
        <p:sp>
          <p:nvSpPr>
            <p:cNvPr id="4144" name="Text Box 48"/>
            <p:cNvSpPr txBox="1">
              <a:spLocks noChangeArrowheads="1"/>
            </p:cNvSpPr>
            <p:nvPr/>
          </p:nvSpPr>
          <p:spPr bwMode="auto">
            <a:xfrm>
              <a:off x="4841" y="3591"/>
              <a:ext cx="533" cy="664"/>
            </a:xfrm>
            <a:prstGeom prst="rect">
              <a:avLst/>
            </a:prstGeom>
            <a:solidFill>
              <a:srgbClr val="000099"/>
            </a:solidFill>
            <a:ln w="9525">
              <a:noFill/>
              <a:miter lim="800000"/>
              <a:headEnd/>
              <a:tailEnd/>
            </a:ln>
            <a:effectLst/>
          </p:spPr>
          <p:txBody>
            <a:bodyPr wrap="square">
              <a:spAutoFit/>
            </a:bodyPr>
            <a:lstStyle/>
            <a:p>
              <a:pPr eaLnBrk="0" hangingPunct="0">
                <a:spcBef>
                  <a:spcPct val="50000"/>
                </a:spcBef>
              </a:pPr>
              <a:r>
                <a:rPr lang="en-US" sz="2000" dirty="0">
                  <a:solidFill>
                    <a:schemeClr val="bg1"/>
                  </a:solidFill>
                  <a:latin typeface="Times New Roman" pitchFamily="18" charset="0"/>
                  <a:cs typeface="Times New Roman" pitchFamily="18" charset="0"/>
                </a:rPr>
                <a:t>HẾT GIỜ</a:t>
              </a:r>
              <a:endParaRPr lang="en-US" sz="2000" dirty="0">
                <a:solidFill>
                  <a:schemeClr val="bg1"/>
                </a:solidFill>
                <a:latin typeface="Times New Roman" pitchFamily="18" charset="0"/>
                <a:cs typeface="Times New Roman" pitchFamily="18" charset="0"/>
              </a:endParaRPr>
            </a:p>
          </p:txBody>
        </p:sp>
      </p:grpSp>
      <p:sp>
        <p:nvSpPr>
          <p:cNvPr id="4145" name="Text Box 49"/>
          <p:cNvSpPr txBox="1">
            <a:spLocks noChangeArrowheads="1"/>
          </p:cNvSpPr>
          <p:nvPr/>
        </p:nvSpPr>
        <p:spPr bwMode="auto">
          <a:xfrm>
            <a:off x="4419600" y="4572002"/>
            <a:ext cx="838200" cy="461665"/>
          </a:xfrm>
          <a:prstGeom prst="rect">
            <a:avLst/>
          </a:prstGeom>
          <a:noFill/>
          <a:ln w="9525">
            <a:noFill/>
            <a:miter lim="800000"/>
            <a:headEnd/>
            <a:tailEnd/>
          </a:ln>
          <a:effectLst/>
        </p:spPr>
        <p:txBody>
          <a:bodyPr lIns="91438" tIns="45719" rIns="91438" bIns="45719">
            <a:spAutoFit/>
          </a:bodyPr>
          <a:lstStyle/>
          <a:p>
            <a:pPr algn="l"/>
            <a:r>
              <a:rPr lang="en-US" sz="2400">
                <a:latin typeface="Times New Roman" pitchFamily="18" charset="0"/>
                <a:cs typeface="Times New Roman" pitchFamily="18" charset="0"/>
              </a:rPr>
              <a:t>10s</a:t>
            </a:r>
          </a:p>
        </p:txBody>
      </p:sp>
      <p:sp>
        <p:nvSpPr>
          <p:cNvPr id="4148" name="AutoShape 52"/>
          <p:cNvSpPr>
            <a:spLocks noChangeArrowheads="1"/>
          </p:cNvSpPr>
          <p:nvPr/>
        </p:nvSpPr>
        <p:spPr bwMode="auto">
          <a:xfrm>
            <a:off x="304800" y="1809750"/>
            <a:ext cx="8229600" cy="457200"/>
          </a:xfrm>
          <a:prstGeom prst="roundRect">
            <a:avLst>
              <a:gd name="adj" fmla="val 16667"/>
            </a:avLst>
          </a:prstGeom>
          <a:solidFill>
            <a:srgbClr val="FFCC00"/>
          </a:solidFill>
          <a:ln w="9525" algn="ctr">
            <a:solidFill>
              <a:schemeClr val="tx1"/>
            </a:solidFill>
            <a:round/>
            <a:headEnd/>
            <a:tailEnd/>
          </a:ln>
          <a:effectLst/>
        </p:spPr>
        <p:txBody>
          <a:bodyPr wrap="none" lIns="91438" tIns="45719" rIns="91438" bIns="45719" anchor="ctr"/>
          <a:lstStyle/>
          <a:p>
            <a:endParaRPr lang="en-US">
              <a:latin typeface="Times New Roman" pitchFamily="18" charset="0"/>
              <a:cs typeface="Times New Roman" pitchFamily="18" charset="0"/>
            </a:endParaRPr>
          </a:p>
        </p:txBody>
      </p:sp>
      <p:sp>
        <p:nvSpPr>
          <p:cNvPr id="4146" name="Text Box 50"/>
          <p:cNvSpPr txBox="1">
            <a:spLocks noChangeArrowheads="1"/>
          </p:cNvSpPr>
          <p:nvPr/>
        </p:nvSpPr>
        <p:spPr bwMode="auto">
          <a:xfrm>
            <a:off x="0" y="1809751"/>
            <a:ext cx="9144000" cy="1938992"/>
          </a:xfrm>
          <a:prstGeom prst="rect">
            <a:avLst/>
          </a:prstGeom>
          <a:noFill/>
          <a:ln w="9525">
            <a:noFill/>
            <a:miter lim="800000"/>
            <a:headEnd/>
            <a:tailEnd/>
          </a:ln>
          <a:effectLst/>
        </p:spPr>
        <p:txBody>
          <a:bodyPr wrap="square" lIns="91438" tIns="45719" rIns="91438" bIns="45719">
            <a:spAutoFit/>
          </a:bodyPr>
          <a:lstStyle/>
          <a:p>
            <a:r>
              <a:rPr lang="vi-VN" sz="2400" dirty="0">
                <a:latin typeface="Times New Roman" pitchFamily="18" charset="0"/>
                <a:cs typeface="Times New Roman" pitchFamily="18" charset="0"/>
              </a:rPr>
              <a:t>a. Cung cấp O2 cho các tế bào của cơ thể và thải CO2 ra khỏi cơ thể</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b. Trao đổi khí giữa cơ thể với môi trường bên ngoài.</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c. Lấy khí O2 từ ngoài môi trường vào trong cơ thể, cung cấp cho các hoạt động sống khác</a:t>
            </a:r>
            <a:endParaRPr lang="en-US"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d. Trao đổi khí ở phổi.</a:t>
            </a:r>
            <a:endParaRPr lang="en-US" sz="2400" dirty="0">
              <a:latin typeface="Times New Roman" pitchFamily="18" charset="0"/>
              <a:cs typeface="Times New Roman" pitchFamily="18" charset="0"/>
            </a:endParaRPr>
          </a:p>
        </p:txBody>
      </p:sp>
    </p:spTree>
  </p:cSld>
  <p:clrMapOvr>
    <a:masterClrMapping/>
  </p:clrMapOvr>
  <p:transition spd="slow" advClick="0">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4112"/>
                                        </p:tgtEl>
                                        <p:attrNameLst>
                                          <p:attrName>style.visibility</p:attrName>
                                        </p:attrNameLst>
                                      </p:cBhvr>
                                      <p:to>
                                        <p:strVal val="visible"/>
                                      </p:to>
                                    </p:set>
                                    <p:anim calcmode="discrete" valueType="clr">
                                      <p:cBhvr override="childStyle">
                                        <p:cTn id="7" dur="80"/>
                                        <p:tgtEl>
                                          <p:spTgt spid="41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2"/>
                                        </p:tgtEl>
                                        <p:attrNameLst>
                                          <p:attrName>fillcolor</p:attrName>
                                        </p:attrNameLst>
                                      </p:cBhvr>
                                      <p:tavLst>
                                        <p:tav tm="0">
                                          <p:val>
                                            <p:clrVal>
                                              <a:schemeClr val="accent2"/>
                                            </p:clrVal>
                                          </p:val>
                                        </p:tav>
                                        <p:tav tm="50000">
                                          <p:val>
                                            <p:clrVal>
                                              <a:schemeClr val="hlink"/>
                                            </p:clrVal>
                                          </p:val>
                                        </p:tav>
                                      </p:tavLst>
                                    </p:anim>
                                    <p:set>
                                      <p:cBhvr>
                                        <p:cTn id="9" dur="80"/>
                                        <p:tgtEl>
                                          <p:spTgt spid="4112"/>
                                        </p:tgtEl>
                                        <p:attrNameLst>
                                          <p:attrName>fill.type</p:attrName>
                                        </p:attrNameLst>
                                      </p:cBhvr>
                                      <p:to>
                                        <p:strVal val="solid"/>
                                      </p:to>
                                    </p:set>
                                  </p:childTnLst>
                                </p:cTn>
                              </p:par>
                              <p:par>
                                <p:cTn id="10" presetID="27" presetClass="entr" presetSubtype="0" fill="hold" nodeType="withEffect">
                                  <p:stCondLst>
                                    <p:cond delay="5000"/>
                                  </p:stCondLst>
                                  <p:iterate type="lt">
                                    <p:tmPct val="50000"/>
                                  </p:iterate>
                                  <p:childTnLst>
                                    <p:set>
                                      <p:cBhvr>
                                        <p:cTn id="11" dur="1" fill="hold">
                                          <p:stCondLst>
                                            <p:cond delay="0"/>
                                          </p:stCondLst>
                                        </p:cTn>
                                        <p:tgtEl>
                                          <p:spTgt spid="4146"/>
                                        </p:tgtEl>
                                        <p:attrNameLst>
                                          <p:attrName>style.visibility</p:attrName>
                                        </p:attrNameLst>
                                      </p:cBhvr>
                                      <p:to>
                                        <p:strVal val="visible"/>
                                      </p:to>
                                    </p:set>
                                    <p:anim calcmode="discrete" valueType="clr">
                                      <p:cBhvr override="childStyle">
                                        <p:cTn id="12" dur="150"/>
                                        <p:tgtEl>
                                          <p:spTgt spid="414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4146"/>
                                        </p:tgtEl>
                                        <p:attrNameLst>
                                          <p:attrName>fillcolor</p:attrName>
                                        </p:attrNameLst>
                                      </p:cBhvr>
                                      <p:tavLst>
                                        <p:tav tm="0">
                                          <p:val>
                                            <p:clrVal>
                                              <a:schemeClr val="accent2"/>
                                            </p:clrVal>
                                          </p:val>
                                        </p:tav>
                                        <p:tav tm="50000">
                                          <p:val>
                                            <p:clrVal>
                                              <a:schemeClr val="hlink"/>
                                            </p:clrVal>
                                          </p:val>
                                        </p:tav>
                                      </p:tavLst>
                                    </p:anim>
                                    <p:set>
                                      <p:cBhvr>
                                        <p:cTn id="14" dur="150"/>
                                        <p:tgtEl>
                                          <p:spTgt spid="4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14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1000"/>
                                  </p:stCondLst>
                                  <p:childTnLst>
                                    <p:set>
                                      <p:cBhvr>
                                        <p:cTn id="19" dur="1" fill="hold">
                                          <p:stCondLst>
                                            <p:cond delay="499"/>
                                          </p:stCondLst>
                                        </p:cTn>
                                        <p:tgtEl>
                                          <p:spTgt spid="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beep.wav"/>
                                        </p:tgtEl>
                                      </p:cMediaNode>
                                    </p:audio>
                                  </p:sub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beep.wav"/>
                                        </p:tgtEl>
                                      </p:cMediaNode>
                                    </p:audio>
                                  </p:sub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499"/>
                                          </p:stCondLst>
                                        </p:cTn>
                                        <p:tgtEl>
                                          <p:spTgt spid="4"/>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beep.wav"/>
                                        </p:tgtEl>
                                      </p:cMediaNode>
                                    </p:audio>
                                  </p:subTnLst>
                                </p:cTn>
                              </p:par>
                            </p:childTnLst>
                          </p:cTn>
                        </p:par>
                        <p:par>
                          <p:cTn id="26" fill="hold">
                            <p:stCondLst>
                              <p:cond delay="4500"/>
                            </p:stCondLst>
                            <p:childTnLst>
                              <p:par>
                                <p:cTn id="27" presetID="1" presetClass="entr" presetSubtype="0" fill="hold" nodeType="afterEffect">
                                  <p:stCondLst>
                                    <p:cond delay="1000"/>
                                  </p:stCondLst>
                                  <p:childTnLst>
                                    <p:set>
                                      <p:cBhvr>
                                        <p:cTn id="28"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beep.wav"/>
                                        </p:tgtEl>
                                      </p:cMediaNode>
                                    </p:audio>
                                  </p:subTnLst>
                                </p:cTn>
                              </p:par>
                            </p:childTnLst>
                          </p:cTn>
                        </p:par>
                        <p:par>
                          <p:cTn id="29" fill="hold">
                            <p:stCondLst>
                              <p:cond delay="6000"/>
                            </p:stCondLst>
                            <p:childTnLst>
                              <p:par>
                                <p:cTn id="30" presetID="1" presetClass="entr" presetSubtype="0" fill="hold" nodeType="afterEffect">
                                  <p:stCondLst>
                                    <p:cond delay="1000"/>
                                  </p:stCondLst>
                                  <p:childTnLst>
                                    <p:set>
                                      <p:cBhvr>
                                        <p:cTn id="31" dur="1" fill="hold">
                                          <p:stCondLst>
                                            <p:cond delay="499"/>
                                          </p:stCondLst>
                                        </p:cTn>
                                        <p:tgtEl>
                                          <p:spTgt spid="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beep.wav"/>
                                        </p:tgtEl>
                                      </p:cMediaNode>
                                    </p:audio>
                                  </p:subTnLst>
                                </p:cTn>
                              </p:par>
                            </p:childTnLst>
                          </p:cTn>
                        </p:par>
                        <p:par>
                          <p:cTn id="32" fill="hold">
                            <p:stCondLst>
                              <p:cond delay="7500"/>
                            </p:stCondLst>
                            <p:childTnLst>
                              <p:par>
                                <p:cTn id="33" presetID="1" presetClass="entr" presetSubtype="0" fill="hold" nodeType="afterEffect">
                                  <p:stCondLst>
                                    <p:cond delay="1000"/>
                                  </p:stCondLst>
                                  <p:childTnLst>
                                    <p:set>
                                      <p:cBhvr>
                                        <p:cTn id="34" dur="1" fill="hold">
                                          <p:stCondLst>
                                            <p:cond delay="499"/>
                                          </p:stCondLst>
                                        </p:cTn>
                                        <p:tgtEl>
                                          <p:spTgt spid="7"/>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9000"/>
                            </p:stCondLst>
                            <p:childTnLst>
                              <p:par>
                                <p:cTn id="36" presetID="1" presetClass="entr" presetSubtype="0" fill="hold" nodeType="afterEffect">
                                  <p:stCondLst>
                                    <p:cond delay="1000"/>
                                  </p:stCondLst>
                                  <p:childTnLst>
                                    <p:set>
                                      <p:cBhvr>
                                        <p:cTn id="37" dur="1" fill="hold">
                                          <p:stCondLst>
                                            <p:cond delay="499"/>
                                          </p:stCondLst>
                                        </p:cTn>
                                        <p:tgtEl>
                                          <p:spTgt spid="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10500"/>
                            </p:stCondLst>
                            <p:childTnLst>
                              <p:par>
                                <p:cTn id="39" presetID="1" presetClass="entr" presetSubtype="0" fill="hold" nodeType="afterEffect">
                                  <p:stCondLst>
                                    <p:cond delay="1000"/>
                                  </p:stCondLst>
                                  <p:childTnLst>
                                    <p:set>
                                      <p:cBhvr>
                                        <p:cTn id="40"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12000"/>
                            </p:stCondLst>
                            <p:childTnLst>
                              <p:par>
                                <p:cTn id="42" presetID="1" presetClass="entr" presetSubtype="0" fill="hold" nodeType="afterEffect">
                                  <p:stCondLst>
                                    <p:cond delay="1000"/>
                                  </p:stCondLst>
                                  <p:childTnLst>
                                    <p:set>
                                      <p:cBhvr>
                                        <p:cTn id="4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8. Ket thuc cau hoi.wav"/>
                                        </p:tgtEl>
                                      </p:cMediaNode>
                                    </p:audio>
                                  </p:subTnLst>
                                </p:cTn>
                              </p:par>
                            </p:childTnLst>
                          </p:cTn>
                        </p:par>
                      </p:childTnLst>
                    </p:cTn>
                  </p:par>
                </p:childTnLst>
              </p:cTn>
              <p:nextCondLst>
                <p:cond evt="onClick" delay="0">
                  <p:tgtEl>
                    <p:spTgt spid="4145"/>
                  </p:tgtEl>
                </p:cond>
              </p:nextCondLst>
            </p:seq>
            <p:seq concurrent="1" nextAc="seek">
              <p:cTn id="47" restart="whenNotActive" fill="hold" evtFilter="cancelBubble" nodeType="interactiveSeq">
                <p:stCondLst>
                  <p:cond evt="onClick" delay="0">
                    <p:tgtEl>
                      <p:spTgt spid="411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FELIZ2.WAV"/>
                                        </p:tgtEl>
                                      </p:cMediaNode>
                                    </p:audio>
                                  </p:subTnLst>
                                </p:cTn>
                              </p:par>
                              <p:par>
                                <p:cTn id="52" presetID="3" presetClass="entr" presetSubtype="10" fill="hold" grpId="0" nodeType="withEffect">
                                  <p:stCondLst>
                                    <p:cond delay="0"/>
                                  </p:stCondLst>
                                  <p:childTnLst>
                                    <p:set>
                                      <p:cBhvr>
                                        <p:cTn id="53" dur="1" fill="hold">
                                          <p:stCondLst>
                                            <p:cond delay="0"/>
                                          </p:stCondLst>
                                        </p:cTn>
                                        <p:tgtEl>
                                          <p:spTgt spid="4148"/>
                                        </p:tgtEl>
                                        <p:attrNameLst>
                                          <p:attrName>style.visibility</p:attrName>
                                        </p:attrNameLst>
                                      </p:cBhvr>
                                      <p:to>
                                        <p:strVal val="visible"/>
                                      </p:to>
                                    </p:set>
                                    <p:animEffect transition="in" filter="blinds(horizontal)">
                                      <p:cBhvr>
                                        <p:cTn id="54" dur="500"/>
                                        <p:tgtEl>
                                          <p:spTgt spid="4148"/>
                                        </p:tgtEl>
                                      </p:cBhvr>
                                    </p:animEffect>
                                  </p:childTnLst>
                                </p:cTn>
                              </p:par>
                              <p:par>
                                <p:cTn id="55" presetID="22" presetClass="emph" presetSubtype="0" repeatCount="10000" fill="remove" grpId="1" nodeType="withEffect">
                                  <p:stCondLst>
                                    <p:cond delay="0"/>
                                  </p:stCondLst>
                                  <p:childTnLst>
                                    <p:animClr clrSpc="hsl" dir="cw">
                                      <p:cBhvr override="childStyle">
                                        <p:cTn id="56" dur="500" fill="hold"/>
                                        <p:tgtEl>
                                          <p:spTgt spid="4148"/>
                                        </p:tgtEl>
                                        <p:attrNameLst>
                                          <p:attrName>style.color</p:attrName>
                                        </p:attrNameLst>
                                      </p:cBhvr>
                                      <p:by>
                                        <p:hsl h="-7200000" s="0" l="0"/>
                                      </p:by>
                                    </p:animClr>
                                    <p:animClr clrSpc="hsl" dir="cw">
                                      <p:cBhvr>
                                        <p:cTn id="57" dur="500" fill="hold"/>
                                        <p:tgtEl>
                                          <p:spTgt spid="4148"/>
                                        </p:tgtEl>
                                        <p:attrNameLst>
                                          <p:attrName>fillcolor</p:attrName>
                                        </p:attrNameLst>
                                      </p:cBhvr>
                                      <p:by>
                                        <p:hsl h="-7200000" s="0" l="0"/>
                                      </p:by>
                                    </p:animClr>
                                    <p:animClr clrSpc="hsl" dir="cw">
                                      <p:cBhvr>
                                        <p:cTn id="58" dur="500" fill="hold"/>
                                        <p:tgtEl>
                                          <p:spTgt spid="4148"/>
                                        </p:tgtEl>
                                        <p:attrNameLst>
                                          <p:attrName>stroke.color</p:attrName>
                                        </p:attrNameLst>
                                      </p:cBhvr>
                                      <p:by>
                                        <p:hsl h="-7200000" s="0" l="0"/>
                                      </p:by>
                                    </p:animClr>
                                    <p:set>
                                      <p:cBhvr>
                                        <p:cTn id="59" dur="500" fill="hold"/>
                                        <p:tgtEl>
                                          <p:spTgt spid="4148"/>
                                        </p:tgtEl>
                                        <p:attrNameLst>
                                          <p:attrName>fill.type</p:attrName>
                                        </p:attrNameLst>
                                      </p:cBhvr>
                                      <p:to>
                                        <p:strVal val="solid"/>
                                      </p:to>
                                    </p:set>
                                  </p:childTnLst>
                                </p:cTn>
                              </p:par>
                              <p:par>
                                <p:cTn id="60" presetID="22" presetClass="emph" presetSubtype="0" repeatCount="10000" fill="remove" grpId="1" nodeType="withEffect">
                                  <p:stCondLst>
                                    <p:cond delay="0"/>
                                  </p:stCondLst>
                                  <p:childTnLst>
                                    <p:animClr clrSpc="hsl" dir="cw">
                                      <p:cBhvr override="childStyle">
                                        <p:cTn id="61" dur="500" fill="hold"/>
                                        <p:tgtEl>
                                          <p:spTgt spid="4147"/>
                                        </p:tgtEl>
                                        <p:attrNameLst>
                                          <p:attrName>style.color</p:attrName>
                                        </p:attrNameLst>
                                      </p:cBhvr>
                                      <p:by>
                                        <p:hsl h="-7200000" s="0" l="0"/>
                                      </p:by>
                                    </p:animClr>
                                    <p:animClr clrSpc="hsl" dir="cw">
                                      <p:cBhvr>
                                        <p:cTn id="62" dur="500" fill="hold"/>
                                        <p:tgtEl>
                                          <p:spTgt spid="4147"/>
                                        </p:tgtEl>
                                        <p:attrNameLst>
                                          <p:attrName>fillcolor</p:attrName>
                                        </p:attrNameLst>
                                      </p:cBhvr>
                                      <p:by>
                                        <p:hsl h="-7200000" s="0" l="0"/>
                                      </p:by>
                                    </p:animClr>
                                    <p:animClr clrSpc="hsl" dir="cw">
                                      <p:cBhvr>
                                        <p:cTn id="63" dur="500" fill="hold"/>
                                        <p:tgtEl>
                                          <p:spTgt spid="4147"/>
                                        </p:tgtEl>
                                        <p:attrNameLst>
                                          <p:attrName>stroke.color</p:attrName>
                                        </p:attrNameLst>
                                      </p:cBhvr>
                                      <p:by>
                                        <p:hsl h="-7200000" s="0" l="0"/>
                                      </p:by>
                                    </p:animClr>
                                    <p:set>
                                      <p:cBhvr>
                                        <p:cTn id="64" dur="500" fill="hold"/>
                                        <p:tgtEl>
                                          <p:spTgt spid="4147"/>
                                        </p:tgtEl>
                                        <p:attrNameLst>
                                          <p:attrName>fill.type</p:attrName>
                                        </p:attrNameLst>
                                      </p:cBhvr>
                                      <p:to>
                                        <p:strVal val="solid"/>
                                      </p:to>
                                    </p:set>
                                  </p:childTnLst>
                                </p:cTn>
                              </p:par>
                            </p:childTnLst>
                          </p:cTn>
                        </p:par>
                      </p:childTnLst>
                    </p:cTn>
                  </p:par>
                </p:childTnLst>
              </p:cTn>
              <p:nextCondLst>
                <p:cond evt="onClick" delay="0">
                  <p:tgtEl>
                    <p:spTgt spid="4114"/>
                  </p:tgtEl>
                </p:cond>
              </p:nextCondLst>
            </p:seq>
          </p:childTnLst>
        </p:cTn>
      </p:par>
    </p:tnLst>
    <p:bldLst>
      <p:bldP spid="4147" grpId="0" animBg="1"/>
      <p:bldP spid="4147" grpId="1" animBg="1"/>
      <p:bldP spid="4148" grpId="0" animBg="1"/>
      <p:bldP spid="414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33551"/>
            <a:ext cx="4119718" cy="830997"/>
          </a:xfrm>
          <a:prstGeom prst="rect">
            <a:avLst/>
          </a:prstGeom>
        </p:spPr>
        <p:txBody>
          <a:bodyPr wrap="none" lIns="91438" tIns="45719" rIns="91438" bIns="45719">
            <a:spAutoFit/>
          </a:bodyPr>
          <a:lstStyle/>
          <a:p>
            <a:pPr marL="342892" indent="-233357" algn="ctr" eaLnBrk="1" hangingPunct="1">
              <a:spcBef>
                <a:spcPct val="20000"/>
              </a:spcBef>
            </a:pPr>
            <a:r>
              <a:rPr lang="en-US" altLang="en-US" sz="4800" b="1" dirty="0">
                <a:solidFill>
                  <a:srgbClr val="FF0000"/>
                </a:solidFill>
                <a:latin typeface="Times New Roman" pitchFamily="18" charset="0"/>
              </a:rPr>
              <a:t>THỰC HÀNH</a:t>
            </a:r>
            <a:endParaRPr lang="en-US" altLang="en-US" sz="4800" b="1" dirty="0">
              <a:solidFill>
                <a:srgbClr val="FF0000"/>
              </a:solidFill>
              <a:latin typeface="Times New Roman" pitchFamily="18" charset="0"/>
            </a:endParaRPr>
          </a:p>
        </p:txBody>
      </p:sp>
    </p:spTree>
    <p:extLst>
      <p:ext uri="{BB962C8B-B14F-4D97-AF65-F5344CB8AC3E}">
        <p14:creationId xmlns:p14="http://schemas.microsoft.com/office/powerpoint/2010/main" val="2085897948"/>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828800" y="285750"/>
            <a:ext cx="6019800" cy="4857750"/>
          </a:xfrm>
          <a:prstGeom prst="rect">
            <a:avLst/>
          </a:prstGeom>
          <a:noFill/>
          <a:ln w="9525">
            <a:noFill/>
            <a:miter lim="800000"/>
            <a:headEnd/>
            <a:tailEnd/>
          </a:ln>
        </p:spPr>
      </p:pic>
      <p:sp>
        <p:nvSpPr>
          <p:cNvPr id="3" name="Rectangle: Rounded Corners 29">
            <a:extLst>
              <a:ext uri="{FF2B5EF4-FFF2-40B4-BE49-F238E27FC236}">
                <a16:creationId xmlns:a16="http://schemas.microsoft.com/office/drawing/2014/main" xmlns="" id="{5B042C11-5318-6C66-81F9-D96ABB1CDFF0}"/>
              </a:ext>
            </a:extLst>
          </p:cNvPr>
          <p:cNvSpPr/>
          <p:nvPr/>
        </p:nvSpPr>
        <p:spPr>
          <a:xfrm>
            <a:off x="1752600" y="0"/>
            <a:ext cx="5943600" cy="438150"/>
          </a:xfrm>
          <a:prstGeom prst="roundRect">
            <a:avLst>
              <a:gd name="adj"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3200" b="1" dirty="0">
                <a:solidFill>
                  <a:srgbClr val="FF0000"/>
                </a:solidFill>
                <a:latin typeface="Times New Roman" pitchFamily="18" charset="0"/>
                <a:cs typeface="Times New Roman" pitchFamily="18" charset="0"/>
              </a:rPr>
              <a:t>I. Cấu tạo và chức năng hô hấp</a:t>
            </a:r>
            <a:endParaRPr lang="vi-VN" sz="3200" b="1" dirty="0">
              <a:solidFill>
                <a:srgbClr val="FF000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0179468"/>
              </p:ext>
            </p:extLst>
          </p:nvPr>
        </p:nvGraphicFramePr>
        <p:xfrm>
          <a:off x="1" y="-1"/>
          <a:ext cx="9143999" cy="5010150"/>
        </p:xfrm>
        <a:graphic>
          <a:graphicData uri="http://schemas.openxmlformats.org/drawingml/2006/table">
            <a:tbl>
              <a:tblPr/>
              <a:tblGrid>
                <a:gridCol w="1295400"/>
                <a:gridCol w="1676400"/>
                <a:gridCol w="3302989"/>
                <a:gridCol w="138181"/>
                <a:gridCol w="2731029"/>
              </a:tblGrid>
              <a:tr h="385396">
                <a:tc gridSpan="2">
                  <a:txBody>
                    <a:bodyPr/>
                    <a:lstStyle/>
                    <a:p>
                      <a:pPr algn="ctr">
                        <a:lnSpc>
                          <a:spcPct val="120000"/>
                        </a:lnSpc>
                        <a:spcAft>
                          <a:spcPts val="0"/>
                        </a:spcAft>
                      </a:pPr>
                      <a:r>
                        <a:rPr lang="vi-VN" sz="2000" b="1" dirty="0">
                          <a:solidFill>
                            <a:srgbClr val="FF0000"/>
                          </a:solidFill>
                          <a:latin typeface="Times New Roman"/>
                          <a:ea typeface="Times New Roman"/>
                        </a:rPr>
                        <a:t>Các cơ quan</a:t>
                      </a:r>
                      <a:endParaRPr lang="en-US" sz="2000" dirty="0">
                        <a:solidFill>
                          <a:srgbClr val="FF0000"/>
                        </a:solidFill>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spcAft>
                          <a:spcPts val="0"/>
                        </a:spcAft>
                      </a:pPr>
                      <a:r>
                        <a:rPr lang="vi-VN" sz="2000" b="1" dirty="0">
                          <a:solidFill>
                            <a:srgbClr val="FF0000"/>
                          </a:solidFill>
                          <a:latin typeface="Times New Roman"/>
                          <a:ea typeface="Times New Roman"/>
                        </a:rPr>
                        <a:t>Đặc điểm cấu tạo</a:t>
                      </a:r>
                      <a:endParaRPr lang="en-US" sz="2000" dirty="0">
                        <a:solidFill>
                          <a:srgbClr val="FF0000"/>
                        </a:solidFill>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20000"/>
                        </a:lnSpc>
                        <a:spcAft>
                          <a:spcPts val="0"/>
                        </a:spcAft>
                      </a:pPr>
                      <a:r>
                        <a:rPr lang="vi-VN" sz="2000" b="1" dirty="0">
                          <a:solidFill>
                            <a:srgbClr val="FF0000"/>
                          </a:solidFill>
                          <a:latin typeface="Times New Roman"/>
                          <a:ea typeface="Times New Roman"/>
                        </a:rPr>
                        <a:t>Chức năng</a:t>
                      </a:r>
                      <a:endParaRPr lang="en-US" sz="2000" dirty="0">
                        <a:solidFill>
                          <a:srgbClr val="FF0000"/>
                        </a:solidFill>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189">
                <a:tc rowSpan="4">
                  <a:txBody>
                    <a:bodyPr/>
                    <a:lstStyle/>
                    <a:p>
                      <a:pPr>
                        <a:lnSpc>
                          <a:spcPct val="120000"/>
                        </a:lnSpc>
                        <a:spcAft>
                          <a:spcPts val="0"/>
                        </a:spcAft>
                      </a:pPr>
                      <a:r>
                        <a:rPr lang="vi-VN" sz="2000" b="1" dirty="0">
                          <a:solidFill>
                            <a:srgbClr val="FF0000"/>
                          </a:solidFill>
                          <a:latin typeface="Times New Roman"/>
                          <a:ea typeface="Times New Roman"/>
                        </a:rPr>
                        <a:t>Đường dẫn khí</a:t>
                      </a:r>
                      <a:endParaRPr lang="en-US" sz="2000" dirty="0">
                        <a:solidFill>
                          <a:srgbClr val="FF0000"/>
                        </a:solidFill>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b="1" dirty="0">
                          <a:latin typeface="Times New Roman"/>
                          <a:ea typeface="Times New Roman"/>
                        </a:rPr>
                        <a:t>Mũi</a:t>
                      </a:r>
                      <a:endParaRPr lang="en-US" sz="2000" b="1"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dirty="0">
                          <a:latin typeface="Times New Roman"/>
                          <a:ea typeface="Times New Roman"/>
                        </a:rPr>
                        <a:t>Có nhiều lông mũi, có lớp niêm mạc tiết chất nhầy, mao mạch dày đặc.</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Ngăn bụi, làm ấm, làm ẩm không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792">
                <a:tc vMerge="1">
                  <a:txBody>
                    <a:bodyPr/>
                    <a:lstStyle/>
                    <a:p>
                      <a:endParaRPr lang="en-US"/>
                    </a:p>
                  </a:txBody>
                  <a:tcPr/>
                </a:tc>
                <a:tc>
                  <a:txBody>
                    <a:bodyPr/>
                    <a:lstStyle/>
                    <a:p>
                      <a:pPr>
                        <a:lnSpc>
                          <a:spcPct val="120000"/>
                        </a:lnSpc>
                        <a:spcAft>
                          <a:spcPts val="0"/>
                        </a:spcAft>
                      </a:pPr>
                      <a:r>
                        <a:rPr lang="vi-VN" sz="2000" b="1" dirty="0">
                          <a:latin typeface="Times New Roman"/>
                          <a:ea typeface="Times New Roman"/>
                        </a:rPr>
                        <a:t>Thanh quản</a:t>
                      </a:r>
                      <a:endParaRPr lang="en-US" sz="2000" b="1"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a:latin typeface="Times New Roman"/>
                          <a:ea typeface="Times New Roman"/>
                        </a:rPr>
                        <a:t>Có nắp thanh quản có thể cử động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Đậy kín đường hô hấp khi nuốt thức ăn</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189">
                <a:tc vMerge="1">
                  <a:txBody>
                    <a:bodyPr/>
                    <a:lstStyle/>
                    <a:p>
                      <a:endParaRPr lang="en-US"/>
                    </a:p>
                  </a:txBody>
                  <a:tcPr/>
                </a:tc>
                <a:tc>
                  <a:txBody>
                    <a:bodyPr/>
                    <a:lstStyle/>
                    <a:p>
                      <a:pPr>
                        <a:lnSpc>
                          <a:spcPct val="120000"/>
                        </a:lnSpc>
                        <a:spcAft>
                          <a:spcPts val="0"/>
                        </a:spcAft>
                      </a:pPr>
                      <a:r>
                        <a:rPr lang="vi-VN" sz="2000" b="1" dirty="0">
                          <a:latin typeface="Times New Roman"/>
                          <a:ea typeface="Times New Roman"/>
                        </a:rPr>
                        <a:t>Khí quản</a:t>
                      </a:r>
                      <a:endParaRPr lang="en-US" sz="2000" b="1"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a:latin typeface="Times New Roman"/>
                          <a:ea typeface="Times New Roman"/>
                        </a:rPr>
                        <a:t>Có lớp niêm mạc tiết chất nhầy với nhiều lông rung chuyển động liên tục</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20000"/>
                        </a:lnSpc>
                        <a:spcAft>
                          <a:spcPts val="0"/>
                        </a:spcAft>
                      </a:pPr>
                      <a:r>
                        <a:rPr lang="vi-VN" sz="2000" i="1" dirty="0">
                          <a:latin typeface="Times New Roman"/>
                          <a:ea typeface="Times New Roman"/>
                        </a:rPr>
                        <a:t>Dẫn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792">
                <a:tc vMerge="1">
                  <a:txBody>
                    <a:bodyPr/>
                    <a:lstStyle/>
                    <a:p>
                      <a:endParaRPr lang="en-US"/>
                    </a:p>
                  </a:txBody>
                  <a:tcPr/>
                </a:tc>
                <a:tc>
                  <a:txBody>
                    <a:bodyPr/>
                    <a:lstStyle/>
                    <a:p>
                      <a:pPr>
                        <a:lnSpc>
                          <a:spcPct val="120000"/>
                        </a:lnSpc>
                        <a:spcAft>
                          <a:spcPts val="0"/>
                        </a:spcAft>
                      </a:pPr>
                      <a:r>
                        <a:rPr lang="vi-VN" sz="2000" b="1" dirty="0">
                          <a:latin typeface="Times New Roman"/>
                          <a:ea typeface="Times New Roman"/>
                        </a:rPr>
                        <a:t>Phế quản và tiểu phế quản</a:t>
                      </a:r>
                      <a:endParaRPr lang="en-US" sz="2000" b="1"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20000"/>
                        </a:lnSpc>
                        <a:spcAft>
                          <a:spcPts val="0"/>
                        </a:spcAft>
                      </a:pPr>
                      <a:r>
                        <a:rPr lang="vi-VN" sz="2000" i="1" dirty="0">
                          <a:latin typeface="Times New Roman"/>
                          <a:ea typeface="Times New Roman"/>
                        </a:rPr>
                        <a:t>Dẫn khí vào phổi rồi đến các phế nang</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70792">
                <a:tc>
                  <a:txBody>
                    <a:bodyPr/>
                    <a:lstStyle/>
                    <a:p>
                      <a:pPr>
                        <a:lnSpc>
                          <a:spcPct val="120000"/>
                        </a:lnSpc>
                        <a:spcAft>
                          <a:spcPts val="0"/>
                        </a:spcAft>
                      </a:pPr>
                      <a:r>
                        <a:rPr lang="vi-VN" sz="2000" b="1" dirty="0">
                          <a:solidFill>
                            <a:srgbClr val="FF0000"/>
                          </a:solidFill>
                          <a:latin typeface="Times New Roman"/>
                          <a:ea typeface="Times New Roman"/>
                        </a:rPr>
                        <a:t>Hai lá phổi</a:t>
                      </a:r>
                      <a:endParaRPr lang="en-US" sz="2000" dirty="0">
                        <a:solidFill>
                          <a:srgbClr val="FF0000"/>
                        </a:solidFill>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b="1" dirty="0">
                          <a:latin typeface="Times New Roman"/>
                          <a:ea typeface="Times New Roman"/>
                        </a:rPr>
                        <a:t>Phổi trái và phải</a:t>
                      </a:r>
                      <a:endParaRPr lang="en-US" sz="2000" b="1"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vi-VN" sz="2000" i="1">
                          <a:latin typeface="Times New Roman"/>
                          <a:ea typeface="Times New Roman"/>
                        </a:rPr>
                        <a:t>Gồm nhiều phế nang</a:t>
                      </a:r>
                      <a:endParaRPr lang="en-US" sz="2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20000"/>
                        </a:lnSpc>
                        <a:spcAft>
                          <a:spcPts val="0"/>
                        </a:spcAft>
                      </a:pPr>
                      <a:r>
                        <a:rPr lang="vi-VN" sz="2000" i="1" dirty="0">
                          <a:latin typeface="Times New Roman"/>
                          <a:ea typeface="Times New Roman"/>
                        </a:rPr>
                        <a:t>Là nơi diễn ra trao đổi khí</a:t>
                      </a:r>
                      <a:endParaRPr lang="en-US" sz="2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76201" y="1"/>
            <a:ext cx="7620000" cy="1135673"/>
            <a:chOff x="304800" y="0"/>
            <a:chExt cx="10058400" cy="1803399"/>
          </a:xfrm>
        </p:grpSpPr>
        <p:sp>
          <p:nvSpPr>
            <p:cNvPr id="17" name="Rectangle: Rounded Corners 16"/>
            <p:cNvSpPr/>
            <p:nvPr/>
          </p:nvSpPr>
          <p:spPr>
            <a:xfrm>
              <a:off x="862635" y="76201"/>
              <a:ext cx="9500565" cy="91439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 Cấu tạo hệ hô hấp:</a:t>
              </a: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03400" cy="1803399"/>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1137981" y="1250643"/>
            <a:ext cx="7472620" cy="2936974"/>
          </a:xfrm>
          <a:prstGeom prst="roundRect">
            <a:avLst/>
          </a:prstGeom>
          <a:noFill/>
          <a:ln w="28575">
            <a:solidFill>
              <a:srgbClr val="C00000"/>
            </a:solidFill>
            <a:prstDash val="sysDash"/>
          </a:ln>
        </p:spPr>
        <p:txBody>
          <a:bodyPr wrap="square" lIns="68579" tIns="34289" rIns="68579" bIns="34289" rtlCol="0">
            <a:spAutoFit/>
          </a:bodyPr>
          <a:lstStyle/>
          <a:p>
            <a:r>
              <a:rPr lang="fr-FR" sz="2400" b="1" dirty="0">
                <a:solidFill>
                  <a:srgbClr val="FF0000"/>
                </a:solidFill>
              </a:rPr>
              <a:t>Hệ hô hấp gồm 2 bộ phận: </a:t>
            </a:r>
            <a:r>
              <a:rPr lang="fr-FR" sz="2400" dirty="0"/>
              <a:t>đường dẫn khí: (mũi, thanh quản, khí quản, phế quản) và 2 lá phổi.</a:t>
            </a:r>
            <a:endParaRPr lang="en-US" sz="2400" dirty="0"/>
          </a:p>
          <a:p>
            <a:r>
              <a:rPr lang="fr-FR" sz="2400" b="1" dirty="0">
                <a:solidFill>
                  <a:srgbClr val="FF0000"/>
                </a:solidFill>
              </a:rPr>
              <a:t>- Đường dẫn khí </a:t>
            </a:r>
            <a:r>
              <a:rPr lang="fr-FR" sz="2400" dirty="0"/>
              <a:t>có chức năng dẫn khí ra vào phổi, ngăn bụi, làm ấm và làm ẩm không khí vào phổi và bảo vệ phổi khỏi tác nhân có hại.</a:t>
            </a:r>
            <a:endParaRPr lang="en-US" sz="2400" dirty="0"/>
          </a:p>
          <a:p>
            <a:r>
              <a:rPr lang="fr-FR" sz="2400" b="1" dirty="0">
                <a:solidFill>
                  <a:srgbClr val="FF0000"/>
                </a:solidFill>
              </a:rPr>
              <a:t>- Phổi: </a:t>
            </a:r>
            <a:r>
              <a:rPr lang="fr-FR" sz="2400" dirty="0"/>
              <a:t>thực hiện chức năng trao đổi khí giữa môi trường ngoài và máu trong mao mạch phổi.</a:t>
            </a:r>
            <a:endParaRPr lang="en-US" sz="2400" dirty="0"/>
          </a:p>
        </p:txBody>
      </p:sp>
      <p:pic>
        <p:nvPicPr>
          <p:cNvPr id="2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81151"/>
            <a:ext cx="1137980" cy="1137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0" y="0"/>
            <a:ext cx="4648200" cy="5143500"/>
          </a:xfrm>
          <a:prstGeom prst="rect">
            <a:avLst/>
          </a:prstGeom>
          <a:noFill/>
          <a:ln w="9525">
            <a:noFill/>
            <a:miter lim="800000"/>
            <a:headEnd/>
            <a:tailEnd/>
          </a:ln>
        </p:spPr>
      </p:pic>
      <p:sp>
        <p:nvSpPr>
          <p:cNvPr id="4" name="Rectangle 3"/>
          <p:cNvSpPr/>
          <p:nvPr/>
        </p:nvSpPr>
        <p:spPr>
          <a:xfrm>
            <a:off x="4800600" y="1123951"/>
            <a:ext cx="4038600" cy="2554543"/>
          </a:xfrm>
          <a:prstGeom prst="rect">
            <a:avLst/>
          </a:prstGeom>
        </p:spPr>
        <p:txBody>
          <a:bodyPr wrap="square" lIns="91438" tIns="45719" rIns="91438" bIns="45719">
            <a:spAutoFit/>
          </a:bodyPr>
          <a:lstStyle/>
          <a:p>
            <a:pPr lvl="0" eaLnBrk="1" hangingPunct="1"/>
            <a:r>
              <a:rPr lang="en-US" sz="3200" b="1" i="1" dirty="0">
                <a:solidFill>
                  <a:srgbClr val="0070C0"/>
                </a:solidFill>
                <a:latin typeface="Times New Roman" pitchFamily="18" charset="0"/>
                <a:ea typeface="Times New Roman" pitchFamily="18" charset="0"/>
                <a:cs typeface="Times New Roman" pitchFamily="18" charset="0"/>
              </a:rPr>
              <a:t>1. Quan sát Hình 34.2, mô tả hoạt động của cơ, xương và sự thay đổi thể tích lồng ngực khi cử động hô hấp?</a:t>
            </a:r>
            <a:endParaRPr lang="en-US" sz="3200" b="1" i="1" dirty="0">
              <a:solidFill>
                <a:srgbClr val="0070C0"/>
              </a:solidFill>
              <a:latin typeface="Times New Roman" pitchFamily="18" charset="0"/>
              <a:cs typeface="Times New Roman" pitchFamily="18" charset="0"/>
            </a:endParaRPr>
          </a:p>
        </p:txBody>
      </p:sp>
      <p:sp>
        <p:nvSpPr>
          <p:cNvPr id="5" name="Rectangle 1"/>
          <p:cNvSpPr>
            <a:spLocks noChangeArrowheads="1"/>
          </p:cNvSpPr>
          <p:nvPr/>
        </p:nvSpPr>
        <p:spPr bwMode="auto">
          <a:xfrm>
            <a:off x="0" y="1"/>
            <a:ext cx="8991600" cy="830997"/>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pPr algn="ctr" defTabSz="914378" eaLnBrk="1" hangingPunct="1"/>
            <a:r>
              <a:rPr lang="vi-VN" sz="2400" b="1" dirty="0">
                <a:solidFill>
                  <a:srgbClr val="0000CC"/>
                </a:solidFill>
                <a:latin typeface="+mj-lt"/>
                <a:ea typeface="Calibri" pitchFamily="34" charset="0"/>
                <a:cs typeface="Arial" pitchFamily="34" charset="0"/>
              </a:rPr>
              <a:t>-HS hoạt động nhóm đôi và trả lời qua trò chơi</a:t>
            </a:r>
            <a:endParaRPr lang="en-US" sz="2400" b="1" dirty="0">
              <a:solidFill>
                <a:srgbClr val="0000CC"/>
              </a:solidFill>
              <a:latin typeface="+mj-lt"/>
              <a:ea typeface="Calibri" pitchFamily="34" charset="0"/>
              <a:cs typeface="Arial" pitchFamily="34" charset="0"/>
            </a:endParaRPr>
          </a:p>
          <a:p>
            <a:pPr algn="ctr" defTabSz="914378" eaLnBrk="1" hangingPunct="1"/>
            <a:r>
              <a:rPr lang="vi-VN" sz="2400" b="1" dirty="0">
                <a:solidFill>
                  <a:srgbClr val="0000CC"/>
                </a:solidFill>
                <a:latin typeface="+mj-lt"/>
                <a:ea typeface="Calibri" pitchFamily="34" charset="0"/>
                <a:cs typeface="Arial" pitchFamily="34" charset="0"/>
              </a:rPr>
              <a:t> “Cặp đôi hoàn hảo nhất”</a:t>
            </a:r>
            <a:endParaRPr lang="vi-VN" sz="2400" b="1" dirty="0">
              <a:solidFill>
                <a:srgbClr val="0000CC"/>
              </a:solidFill>
              <a:latin typeface="+mj-lt"/>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105400" y="83464"/>
            <a:ext cx="3886200" cy="3539430"/>
          </a:xfrm>
          <a:prstGeom prst="rect">
            <a:avLst/>
          </a:prstGeom>
          <a:noFill/>
          <a:ln w="9525">
            <a:noFill/>
            <a:miter lim="800000"/>
            <a:headEnd/>
            <a:tailEnd/>
          </a:ln>
          <a:effectLst/>
        </p:spPr>
        <p:txBody>
          <a:bodyPr vert="horz" wrap="square" lIns="91438" tIns="45719" rIns="91438" bIns="45719" numCol="1" anchor="ctr" anchorCtr="0" compatLnSpc="1">
            <a:prstTxWarp prst="textNoShape">
              <a:avLst/>
            </a:prstTxWarp>
            <a:spAutoFit/>
          </a:bodyPr>
          <a:lstStyle/>
          <a:p>
            <a:pPr defTabSz="914378"/>
            <a:r>
              <a:rPr lang="en-US" sz="2800" b="1" i="1" dirty="0">
                <a:solidFill>
                  <a:srgbClr val="0070C0"/>
                </a:solidFill>
                <a:latin typeface="Times New Roman" pitchFamily="18" charset="0"/>
                <a:ea typeface="Times New Roman" pitchFamily="18" charset="0"/>
                <a:cs typeface="Times New Roman" pitchFamily="18" charset="0"/>
              </a:rPr>
              <a:t>2. Quan sát Hình 34.3, mô tả sự trao đổi khí ở phổi và tế bào?</a:t>
            </a:r>
            <a:endParaRPr lang="en-US" sz="2800" b="1" i="1" dirty="0">
              <a:solidFill>
                <a:srgbClr val="0070C0"/>
              </a:solidFill>
              <a:latin typeface="Times New Roman" pitchFamily="18" charset="0"/>
              <a:cs typeface="Times New Roman" pitchFamily="18" charset="0"/>
            </a:endParaRPr>
          </a:p>
          <a:p>
            <a:pPr defTabSz="914378"/>
            <a:endParaRPr lang="en-US" sz="2800" b="1" i="1" dirty="0">
              <a:solidFill>
                <a:srgbClr val="0070C0"/>
              </a:solidFill>
              <a:latin typeface="Times New Roman" pitchFamily="18" charset="0"/>
              <a:ea typeface="Times New Roman" pitchFamily="18" charset="0"/>
              <a:cs typeface="Times New Roman" pitchFamily="18" charset="0"/>
            </a:endParaRPr>
          </a:p>
          <a:p>
            <a:pPr defTabSz="914378"/>
            <a:r>
              <a:rPr lang="en-US" sz="2800" b="1" i="1" dirty="0">
                <a:solidFill>
                  <a:srgbClr val="0070C0"/>
                </a:solidFill>
                <a:latin typeface="Times New Roman" pitchFamily="18" charset="0"/>
                <a:ea typeface="Times New Roman" pitchFamily="18" charset="0"/>
                <a:cs typeface="Times New Roman" pitchFamily="18" charset="0"/>
              </a:rPr>
              <a:t>3. Trình bày sự phối hợp chức năng của mỗi cơ quan thể hiện chức năng của cả hệ hô hấp?</a:t>
            </a:r>
            <a:r>
              <a:rPr lang="vi-VN" sz="2800" b="1" i="1" dirty="0">
                <a:solidFill>
                  <a:srgbClr val="0070C0"/>
                </a:solidFill>
                <a:latin typeface="Times New Roman" pitchFamily="18" charset="0"/>
                <a:ea typeface="Calibri" pitchFamily="34" charset="0"/>
                <a:cs typeface="Times New Roman" pitchFamily="18" charset="0"/>
              </a:rPr>
              <a:t> </a:t>
            </a:r>
            <a:endParaRPr lang="vi-VN" sz="2800" b="1" i="1" dirty="0">
              <a:solidFill>
                <a:srgbClr val="0070C0"/>
              </a:solidFill>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0" y="0"/>
            <a:ext cx="4800600" cy="50101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16268</TotalTime>
  <Words>2278</Words>
  <Application>Microsoft Office PowerPoint</Application>
  <PresentationFormat>On-screen Show (16:9)</PresentationFormat>
  <Paragraphs>377</Paragraphs>
  <Slides>44</Slides>
  <Notes>1</Notes>
  <HiddenSlides>0</HiddenSlides>
  <MMClips>6</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Khi nào thì dừng hô hấp nhân tạo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dragon</cp:lastModifiedBy>
  <cp:revision>20</cp:revision>
  <dcterms:created xsi:type="dcterms:W3CDTF">2008-06-14T05:09:21Z</dcterms:created>
  <dcterms:modified xsi:type="dcterms:W3CDTF">2024-12-07T14:16:43Z</dcterms:modified>
  <cp:version>n</cp:version>
</cp:coreProperties>
</file>