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538" r:id="rId5"/>
    <p:sldId id="515" r:id="rId6"/>
    <p:sldId id="540" r:id="rId7"/>
    <p:sldId id="516" r:id="rId8"/>
    <p:sldId id="539" r:id="rId9"/>
    <p:sldId id="518" r:id="rId10"/>
    <p:sldId id="299" r:id="rId11"/>
    <p:sldId id="262" r:id="rId12"/>
    <p:sldId id="519" r:id="rId13"/>
    <p:sldId id="301" r:id="rId14"/>
    <p:sldId id="511" r:id="rId15"/>
    <p:sldId id="520" r:id="rId16"/>
    <p:sldId id="521" r:id="rId17"/>
    <p:sldId id="522" r:id="rId18"/>
    <p:sldId id="523" r:id="rId19"/>
    <p:sldId id="524" r:id="rId20"/>
    <p:sldId id="526" r:id="rId21"/>
    <p:sldId id="525" r:id="rId22"/>
    <p:sldId id="530" r:id="rId23"/>
    <p:sldId id="527" r:id="rId24"/>
    <p:sldId id="528" r:id="rId25"/>
    <p:sldId id="261" r:id="rId26"/>
    <p:sldId id="264" r:id="rId27"/>
    <p:sldId id="529" r:id="rId28"/>
    <p:sldId id="305" r:id="rId29"/>
    <p:sldId id="507" r:id="rId30"/>
    <p:sldId id="534" r:id="rId31"/>
    <p:sldId id="512" r:id="rId32"/>
    <p:sldId id="536" r:id="rId33"/>
    <p:sldId id="263" r:id="rId34"/>
    <p:sldId id="5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10" d="100"/>
          <a:sy n="110" d="100"/>
        </p:scale>
        <p:origin x="129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00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3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51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0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3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31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17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67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82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66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5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74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5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51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0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13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8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xmlns="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xmlns="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3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1284904" y="287637"/>
            <a:ext cx="9781682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VII.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 CƠ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NGƯỜI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1284904" y="1155242"/>
            <a:ext cx="9781682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VỀ CƠ THỂ NGƯỜI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1284903" y="2514605"/>
            <a:ext cx="9781683" cy="15310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21AFB78-9736-4F4F-9FE0-2E2C5581C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84527"/>
              </p:ext>
            </p:extLst>
          </p:nvPr>
        </p:nvGraphicFramePr>
        <p:xfrm>
          <a:off x="84841" y="138683"/>
          <a:ext cx="11792932" cy="6386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xmlns="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xmlns="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xmlns="" val="3916320840"/>
                    </a:ext>
                  </a:extLst>
                </a:gridCol>
              </a:tblGrid>
              <a:tr h="1161238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806181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921350692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51347127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518029453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568137363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150741372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05749802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00659686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504734712"/>
                  </a:ext>
                </a:extLst>
              </a:tr>
              <a:tr h="580619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5032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3.wp.com/conkec.com/sites/default/files/img_5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2" y="353291"/>
            <a:ext cx="11256818" cy="62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3.wp.com/conkec.com/sites/default/files/img_5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8" y="145474"/>
            <a:ext cx="11880274" cy="67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3.wp.com/conkec.com/sites/default/files/img_5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" y="452725"/>
            <a:ext cx="11471564" cy="61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3.wp.com/conkec.com/sites/default/files/img_5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6" y="231629"/>
            <a:ext cx="11669279" cy="63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3.wp.com/conkec.com/sites/default/files/img_5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121920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3.wp.com/conkec.com/sites/default/files/img_5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892" y="3701811"/>
            <a:ext cx="10889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sinh sản ở nữ giới: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Tử cung, cổ tử cung, âm đạo, buồng trứng.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sinh sản ở nam giới: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Dương vật, mào tinh hoàn, ống dẫn tinh, tinh hoàn.</a:t>
            </a:r>
            <a:endParaRPr lang="vi-VN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114" t="63938" r="1" b="12125"/>
          <a:stretch/>
        </p:blipFill>
        <p:spPr>
          <a:xfrm>
            <a:off x="1143001" y="457200"/>
            <a:ext cx="9767454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3.wp.com/conkec.com/sites/default/files/img_5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1DE31C-5085-4D40-8ECB-A3A6919D00C6}"/>
              </a:ext>
            </a:extLst>
          </p:cNvPr>
          <p:cNvSpPr/>
          <p:nvPr/>
        </p:nvSpPr>
        <p:spPr>
          <a:xfrm>
            <a:off x="248239" y="1972919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chia lớp thành 4 nhóm, hoạt động trong vòng 5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phút. Hoàn thành 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tập số 1).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54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cision 4"/>
          <p:cNvSpPr/>
          <p:nvPr/>
        </p:nvSpPr>
        <p:spPr>
          <a:xfrm>
            <a:off x="2790092" y="2045142"/>
            <a:ext cx="7104185" cy="2550303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F1ACC5-8AF5-4D9C-A974-FBDD6A5CB354}"/>
              </a:ext>
            </a:extLst>
          </p:cNvPr>
          <p:cNvSpPr/>
          <p:nvPr/>
        </p:nvSpPr>
        <p:spPr>
          <a:xfrm>
            <a:off x="0" y="169965"/>
            <a:ext cx="12427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 các cột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cơ 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từ 1.1 đến -&gt; 1.9 với các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cơ quan trong từng hệ cơ 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từ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.1 -&gt;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.9 với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 trò chính của các hệ cơ quan trong cơ thể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từ: 3.1-&gt;3.9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18433" y="1084323"/>
            <a:ext cx="299990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1.1-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043" y="2026119"/>
            <a:ext cx="266290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1.6 - 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hoàn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67320" y="2032295"/>
            <a:ext cx="223490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1.8 - 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 hấp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6865" y="1457430"/>
            <a:ext cx="238719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1.4 - 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 hóa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6150" y="1457429"/>
            <a:ext cx="224933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1.2 - 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tiết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44680" y="1423609"/>
            <a:ext cx="245772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1.5-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 kinh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121" y="1467875"/>
            <a:ext cx="267092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1.3 -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 quan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907" y="2026119"/>
            <a:ext cx="209544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1.7-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tiết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00195" y="2032296"/>
            <a:ext cx="228620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1.9-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dục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18110"/>
              </p:ext>
            </p:extLst>
          </p:nvPr>
        </p:nvGraphicFramePr>
        <p:xfrm>
          <a:off x="332509" y="2622670"/>
          <a:ext cx="11700163" cy="2103120"/>
        </p:xfrm>
        <a:graphic>
          <a:graphicData uri="http://schemas.openxmlformats.org/drawingml/2006/table">
            <a:tbl>
              <a:tblPr bandRow="1"/>
              <a:tblGrid>
                <a:gridCol w="11700163"/>
              </a:tblGrid>
              <a:tr h="3601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tủy sống, dây thần kinh, hạch thần kinh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giác, thính giác,…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yên, tuyến giáp, tuyến tụy, tuyến trên thận, tuyến sinh dục,…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63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nam: tinh hoàn, ống dẫn tinh, túi tinh, dương vật,…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nữ: buồng trứng, ống dẫn trứng, tử cung, âm đạo,…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715630"/>
              </p:ext>
            </p:extLst>
          </p:nvPr>
        </p:nvGraphicFramePr>
        <p:xfrm>
          <a:off x="290945" y="4763196"/>
          <a:ext cx="11741728" cy="2103120"/>
        </p:xfrm>
        <a:graphic>
          <a:graphicData uri="http://schemas.openxmlformats.org/drawingml/2006/table">
            <a:tbl>
              <a:tblPr bandRow="1"/>
              <a:tblGrid>
                <a:gridCol w="11741728"/>
              </a:tblGrid>
              <a:tr h="40179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xương, khớp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91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2.6-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 mạch máu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8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2.7-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dẫn khí (mũi, họng, thanh quản, khí quản, phế quản) và hai lá phổi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1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2.8-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tiêu hóa (miệng, thực quản, dạ dày, ruột non, ruột già, hậu môn) và các tuyến tiêu hóa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79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2.9- 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thận, da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032376"/>
              </p:ext>
            </p:extLst>
          </p:nvPr>
        </p:nvGraphicFramePr>
        <p:xfrm>
          <a:off x="0" y="0"/>
          <a:ext cx="12192000" cy="6982258"/>
        </p:xfrm>
        <a:graphic>
          <a:graphicData uri="http://schemas.openxmlformats.org/drawingml/2006/table">
            <a:tbl>
              <a:tblPr bandRow="1"/>
              <a:tblGrid>
                <a:gridCol w="12192000"/>
              </a:tblGrid>
              <a:tr h="397545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3.1-</a:t>
                      </a:r>
                      <a:r>
                        <a:rPr lang="vi-VN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 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cơ thể, bảo vệ nội quan, giúp cơ thể cử động và di chuyển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545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3.2-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04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3.3-</a:t>
                      </a:r>
                      <a:r>
                        <a:rPr lang="vi-VN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 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chất dinh dưỡng, oxygen, hormone,… đến các tế bào và vận chuyển chất thải từ tế bào đến các cơ quan bài tiết để thải ra 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7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3.4-</a:t>
                      </a:r>
                      <a:r>
                        <a:rPr lang="vi-VN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lấy khí oxygen từ môi trường và thải khí carbon dioxide ra khỏi cơ thể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794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3.5-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7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3.6-</a:t>
                      </a:r>
                      <a:r>
                        <a:rPr lang="vi-VN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 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 thức ăn thành các chất dinh dưỡng mà cơ thể hấp thụ được và loại chất thải ra khởi cơ thể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794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3.7-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545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3.8-</a:t>
                      </a:r>
                      <a:r>
                        <a:rPr lang="vi-VN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Lọc </a:t>
                      </a: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chất thải có hại cho cơ thể từ máu và thải ra môi trường.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545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3.9-</a:t>
                      </a:r>
                      <a:r>
                        <a:rPr kumimoji="0" lang="vi-V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3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06547"/>
              </p:ext>
            </p:extLst>
          </p:nvPr>
        </p:nvGraphicFramePr>
        <p:xfrm>
          <a:off x="152400" y="293077"/>
          <a:ext cx="12039601" cy="5914230"/>
        </p:xfrm>
        <a:graphic>
          <a:graphicData uri="http://schemas.openxmlformats.org/drawingml/2006/table">
            <a:tbl>
              <a:tblPr bandRow="1"/>
              <a:tblGrid>
                <a:gridCol w="1570892">
                  <a:extLst>
                    <a:ext uri="{9D8B030D-6E8A-4147-A177-3AD203B41FA5}">
                      <a16:colId xmlns:a16="http://schemas.microsoft.com/office/drawing/2014/main" xmlns="" val="3359977497"/>
                    </a:ext>
                  </a:extLst>
                </a:gridCol>
                <a:gridCol w="4255477">
                  <a:extLst>
                    <a:ext uri="{9D8B030D-6E8A-4147-A177-3AD203B41FA5}">
                      <a16:colId xmlns:a16="http://schemas.microsoft.com/office/drawing/2014/main" xmlns="" val="1103727385"/>
                    </a:ext>
                  </a:extLst>
                </a:gridCol>
                <a:gridCol w="6213232">
                  <a:extLst>
                    <a:ext uri="{9D8B030D-6E8A-4147-A177-3AD203B41FA5}">
                      <a16:colId xmlns:a16="http://schemas.microsoft.com/office/drawing/2014/main" xmlns="" val="3892691185"/>
                    </a:ext>
                  </a:extLst>
                </a:gridCol>
              </a:tblGrid>
              <a:tr h="406683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b="1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động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xương, khớp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3.1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cơ thể, bảo vệ nội quan, giúp cơ thể cử động và di chuyển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1.6-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tuần hoàn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2.6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 mạch máu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chuyển chất dinh dưỡng, oxygen, hormone,… đến các tế bào và vận chuyển chất thải từ tế bào đến các cơ quan bài tiết để thải ra ngoài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hô hấp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2.7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dẫn khí (mũi, họng, thanh quản, khí quản, phế quản) và hai lá phổi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thể lấy khí oxygen từ môi trường và thải khí carbon dioxide ra khỏi cơ thể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tiêu hóa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tiêu hóa (miệng, thực quản, dạ dày, ruột non, ruột già, hậu môn) và các tuyến tiêu hóa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đổi thức ăn thành các chất dinh dưỡng mà cơ thể hấp thụ được và loại chất thải ra khởi cơ thể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bài tiết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thận, da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3.8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chất thải có hại cho cơ thể từ máu và thải ra môi trường.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50586"/>
              </p:ext>
            </p:extLst>
          </p:nvPr>
        </p:nvGraphicFramePr>
        <p:xfrm>
          <a:off x="228600" y="442913"/>
          <a:ext cx="11215687" cy="5900737"/>
        </p:xfrm>
        <a:graphic>
          <a:graphicData uri="http://schemas.openxmlformats.org/drawingml/2006/table">
            <a:tbl>
              <a:tblPr bandRow="1"/>
              <a:tblGrid>
                <a:gridCol w="1494692">
                  <a:extLst>
                    <a:ext uri="{9D8B030D-6E8A-4147-A177-3AD203B41FA5}">
                      <a16:colId xmlns:a16="http://schemas.microsoft.com/office/drawing/2014/main" xmlns="" val="1326889768"/>
                    </a:ext>
                  </a:extLst>
                </a:gridCol>
                <a:gridCol w="4173416">
                  <a:extLst>
                    <a:ext uri="{9D8B030D-6E8A-4147-A177-3AD203B41FA5}">
                      <a16:colId xmlns:a16="http://schemas.microsoft.com/office/drawing/2014/main" xmlns="" val="3646030426"/>
                    </a:ext>
                  </a:extLst>
                </a:gridCol>
                <a:gridCol w="5547579">
                  <a:extLst>
                    <a:ext uri="{9D8B030D-6E8A-4147-A177-3AD203B41FA5}">
                      <a16:colId xmlns:a16="http://schemas.microsoft.com/office/drawing/2014/main" xmlns="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thần kinh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tủy sống, dây thần kinh, hạch thần kinh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3.2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nhận các kích thích từ môi trường, điều khiển, điều hòa hoạt động của các cơ quan, giúp cho cơ thể thích nghi với môi trường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giác quan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giác, thính giác,…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3.9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thể nhận biết được các vật và thu nhận âm thanh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nội tiết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yên, tuyến giáp, tuyến tụy, tuyến trên thận, tuyến sinh dục,…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3.7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hòa hoạt động của các cơ quan trong cơ thể thông qua việc tiết một số loại hormone tác động đến cơ quan nhất định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1.9-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</a:t>
                      </a: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dục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nam: tinh hoàn, ống dẫn tinh, túi tinh, dương vật,…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</a:t>
                      </a:r>
                      <a:r>
                        <a:rPr lang="en-US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vi-VN" sz="20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</a:t>
                      </a:r>
                      <a:r>
                        <a:rPr lang="vi-VN" sz="20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thể sinh sản, duy trì nòi giống</a:t>
                      </a: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08185" y="1"/>
            <a:ext cx="10257691" cy="5070764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 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 nội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phiếu học tập số 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en-US" sz="3600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hệ cơ quan trong cơ thể người gồm: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vận động, hệ tuần hoàn, hệ hô hấp, hệ tiêu hóa, hệ bài tiết, hệ thần kinh và các giác quan, hệ nội tiết, hệ sinh dục.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1155848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 1: Khoanh tròn vào đáp án đúng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câu sau: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6ED4BD-AA9F-638C-5803-94C199124030}"/>
              </a:ext>
            </a:extLst>
          </p:cNvPr>
          <p:cNvSpPr txBox="1"/>
          <p:nvPr/>
        </p:nvSpPr>
        <p:spPr>
          <a:xfrm>
            <a:off x="641443" y="1709886"/>
            <a:ext cx="110000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  <a:cs typeface="Calibri" panose="020F0502020204030204" pitchFamily="34" charset="0"/>
              </a:rPr>
              <a:t>Câu 1.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+mj-lt"/>
                <a:cs typeface="Calibri" panose="020F0502020204030204" pitchFamily="34" charset="0"/>
              </a:rPr>
              <a:t>Thanh quản là một bộ phận của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Hệ hô hấp	B. Hệ tiêu hóa	C. Hệ bài tiết            </a:t>
            </a:r>
            <a:r>
              <a:rPr lang="vi-VN" sz="2800" dirty="0" smtClean="0">
                <a:latin typeface="+mj-lt"/>
                <a:cs typeface="Calibri" panose="020F0502020204030204" pitchFamily="34" charset="0"/>
              </a:rPr>
              <a:t>D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. Hệ sinh dục</a:t>
            </a:r>
          </a:p>
          <a:p>
            <a:endParaRPr lang="en-US" sz="2800" b="1" dirty="0" smtClean="0">
              <a:latin typeface="+mj-lt"/>
              <a:cs typeface="Calibri" panose="020F0502020204030204" pitchFamily="34" charset="0"/>
            </a:endParaRPr>
          </a:p>
          <a:p>
            <a:r>
              <a:rPr lang="vi-VN" sz="2800" b="1" dirty="0" smtClean="0">
                <a:latin typeface="+mj-lt"/>
                <a:cs typeface="Calibri" panose="020F0502020204030204" pitchFamily="34" charset="0"/>
              </a:rPr>
              <a:t>Câu </a:t>
            </a:r>
            <a:r>
              <a:rPr lang="vi-VN" sz="2800" b="1" dirty="0">
                <a:latin typeface="+mj-lt"/>
                <a:cs typeface="Calibri" panose="020F0502020204030204" pitchFamily="34" charset="0"/>
              </a:rPr>
              <a:t>2.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+mj-lt"/>
                <a:cs typeface="Calibri" panose="020F0502020204030204" pitchFamily="34" charset="0"/>
              </a:rPr>
              <a:t>Các cơ quan trong hệ hô hấp là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Phổi và thực quản.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     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B. Đường dẫn khí và thực quản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D. Phổi và đường dẫn khí.</a:t>
            </a:r>
          </a:p>
          <a:p>
            <a:endParaRPr lang="en-US" sz="2800" b="1" dirty="0" smtClean="0">
              <a:latin typeface="+mj-lt"/>
              <a:cs typeface="Calibri" panose="020F0502020204030204" pitchFamily="34" charset="0"/>
            </a:endParaRPr>
          </a:p>
          <a:p>
            <a:r>
              <a:rPr lang="vi-VN" sz="2800" b="1" dirty="0" smtClean="0">
                <a:latin typeface="+mj-lt"/>
                <a:cs typeface="Calibri" panose="020F0502020204030204" pitchFamily="34" charset="0"/>
              </a:rPr>
              <a:t>Câu </a:t>
            </a:r>
            <a:r>
              <a:rPr lang="vi-VN" sz="2800" b="1" dirty="0">
                <a:latin typeface="+mj-lt"/>
                <a:cs typeface="Calibri" panose="020F0502020204030204" pitchFamily="34" charset="0"/>
              </a:rPr>
              <a:t>3.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+mj-lt"/>
                <a:cs typeface="Calibri" panose="020F0502020204030204" pitchFamily="34" charset="0"/>
              </a:rPr>
              <a:t>Hệ vận động bao gồm các bộ phận là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Xương và cơ.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   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C. Tim, phổi và các cơ.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D. Tất cả A, B, C đều sai.</a:t>
            </a:r>
          </a:p>
        </p:txBody>
      </p:sp>
      <p:sp>
        <p:nvSpPr>
          <p:cNvPr id="4" name="Flowchart: Decision 3"/>
          <p:cNvSpPr/>
          <p:nvPr/>
        </p:nvSpPr>
        <p:spPr>
          <a:xfrm>
            <a:off x="2520462" y="0"/>
            <a:ext cx="7104183" cy="1155848"/>
          </a:xfrm>
          <a:prstGeom prst="flowChartDecision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641443" y="2263924"/>
            <a:ext cx="457200" cy="408938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608618" y="3431787"/>
            <a:ext cx="457200" cy="478701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41443" y="5229788"/>
            <a:ext cx="457200" cy="409012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0" y="167185"/>
            <a:ext cx="716366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6F97C-ECEF-B75D-F8BC-CDFC43E4E07A}"/>
              </a:ext>
            </a:extLst>
          </p:cNvPr>
          <p:cNvSpPr txBox="1"/>
          <p:nvPr/>
        </p:nvSpPr>
        <p:spPr>
          <a:xfrm>
            <a:off x="398071" y="349166"/>
            <a:ext cx="477180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bạn học sinh đang chạy ở hình bên và thực hiện các yêu cầu sau:</a:t>
            </a:r>
          </a:p>
          <a:p>
            <a:pPr algn="just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cơ quan được đánh số từ 1 đến 5 thuộc hệ cơ quan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hoạt động của từng hệ cơ quan và sự phối hợp của chúng khi bạn học sinh đang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thao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3CC7D1-BF77-E7B6-6551-01DCB0F27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3" t="727" r="-1405" b="6302"/>
          <a:stretch/>
        </p:blipFill>
        <p:spPr>
          <a:xfrm>
            <a:off x="5533292" y="220717"/>
            <a:ext cx="6471139" cy="6317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DCD25C-A1DE-21AD-D064-6B4FCC8FA12D}"/>
              </a:ext>
            </a:extLst>
          </p:cNvPr>
          <p:cNvSpPr txBox="1"/>
          <p:nvPr/>
        </p:nvSpPr>
        <p:spPr>
          <a:xfrm>
            <a:off x="574432" y="2002431"/>
            <a:ext cx="4607168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1.N</a:t>
            </a:r>
            <a:r>
              <a:rPr lang="vi-VN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cision 4"/>
          <p:cNvSpPr/>
          <p:nvPr/>
        </p:nvSpPr>
        <p:spPr>
          <a:xfrm>
            <a:off x="91162" y="220717"/>
            <a:ext cx="4351883" cy="1126342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98832F-8EF9-478B-8F29-9BD34E496720}"/>
              </a:ext>
            </a:extLst>
          </p:cNvPr>
          <p:cNvSpPr/>
          <p:nvPr/>
        </p:nvSpPr>
        <p:spPr>
          <a:xfrm>
            <a:off x="4152290" y="227757"/>
            <a:ext cx="5753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F1ACC5-8AF5-4D9C-A974-FBDD6A5CB354}"/>
              </a:ext>
            </a:extLst>
          </p:cNvPr>
          <p:cNvSpPr/>
          <p:nvPr/>
        </p:nvSpPr>
        <p:spPr>
          <a:xfrm>
            <a:off x="961293" y="935643"/>
            <a:ext cx="10773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Hãy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 sơ đồ tư duy khái quát về cơ thể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6" y="1520418"/>
            <a:ext cx="12031004" cy="4862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53725" y="289312"/>
            <a:ext cx="1699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(Về nhà)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2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3.wp.com/conkec.com/sites/default/files/img_5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" y="1684393"/>
            <a:ext cx="11346871" cy="55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9864" y="64201"/>
            <a:ext cx="11346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hình, em hãy </a:t>
            </a:r>
            <a:r>
              <a:rPr lang="vi-VN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hệ cơ quan của cơ thể người và các cơ quan, bộ phận có trong hệ cơ quan </a:t>
            </a:r>
            <a:r>
              <a:rPr lang="vi-VN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81" y="220716"/>
            <a:ext cx="5264439" cy="6200865"/>
          </a:xfrm>
          <a:prstGeom prst="rect">
            <a:avLst/>
          </a:prstGeom>
        </p:spPr>
      </p:pic>
      <p:sp>
        <p:nvSpPr>
          <p:cNvPr id="8" name="Flowchart: Decision 7"/>
          <p:cNvSpPr/>
          <p:nvPr/>
        </p:nvSpPr>
        <p:spPr>
          <a:xfrm>
            <a:off x="1230923" y="220716"/>
            <a:ext cx="5190658" cy="1126342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87" y="1347058"/>
            <a:ext cx="6047507" cy="47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ngủ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gan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phổi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bỏ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độc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tố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khỏi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tim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,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non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đái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mức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thấp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.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suất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khoảng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khung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khác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nghỉ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ngơi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Do đó, cần có kế hoạch làm việc, ăn uống và nghỉ ngơi khoa học để có một cơ thể khỏe mạnh.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ơ đồ tư duy Khoa học tự nhiên 8 Kết nối tri thức Bài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6" y="1"/>
            <a:ext cx="12195916" cy="66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6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80574"/>
              </p:ext>
            </p:extLst>
          </p:nvPr>
        </p:nvGraphicFramePr>
        <p:xfrm>
          <a:off x="339969" y="822209"/>
          <a:ext cx="11443855" cy="4053840"/>
        </p:xfrm>
        <a:graphic>
          <a:graphicData uri="http://schemas.openxmlformats.org/drawingml/2006/table">
            <a:tbl>
              <a:tblPr/>
              <a:tblGrid>
                <a:gridCol w="1148862"/>
                <a:gridCol w="2402048"/>
                <a:gridCol w="7892945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cơ quan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ận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và xương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uần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phế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hần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 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thận, ống dẫn nước tiểu, bóng đái, ống đái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cision 6"/>
          <p:cNvSpPr/>
          <p:nvPr/>
        </p:nvSpPr>
        <p:spPr>
          <a:xfrm>
            <a:off x="2239108" y="2157046"/>
            <a:ext cx="7854461" cy="2684585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977" y="306972"/>
            <a:ext cx="6484550" cy="7936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8" y="1908827"/>
            <a:ext cx="7148657" cy="4840644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7626927" y="703791"/>
            <a:ext cx="4281055" cy="3265536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51D2D0-911B-4394-BA27-8BEA3C2A63E0}"/>
              </a:ext>
            </a:extLst>
          </p:cNvPr>
          <p:cNvSpPr/>
          <p:nvPr/>
        </p:nvSpPr>
        <p:spPr>
          <a:xfrm>
            <a:off x="8416636" y="1286509"/>
            <a:ext cx="2680856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F21369-9BEE-4C57-A09F-E8150831455B}"/>
              </a:ext>
            </a:extLst>
          </p:cNvPr>
          <p:cNvSpPr/>
          <p:nvPr/>
        </p:nvSpPr>
        <p:spPr>
          <a:xfrm>
            <a:off x="1036948" y="807158"/>
            <a:ext cx="1074474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28601" y="178677"/>
            <a:ext cx="3179617" cy="5858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cao,nhóm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236" y="367779"/>
            <a:ext cx="11928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xmlns="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491" y="2639291"/>
            <a:ext cx="10681853" cy="421870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231" y="1089354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CẤU TẠO CƠ THỂ NGƯỜI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98832F-8EF9-478B-8F29-9BD34E496720}"/>
              </a:ext>
            </a:extLst>
          </p:cNvPr>
          <p:cNvSpPr/>
          <p:nvPr/>
        </p:nvSpPr>
        <p:spPr>
          <a:xfrm>
            <a:off x="2031628" y="1792906"/>
            <a:ext cx="8391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1595</Words>
  <Application>Microsoft Office PowerPoint</Application>
  <PresentationFormat>Custom</PresentationFormat>
  <Paragraphs>162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Khái quát về cơ thể người</vt:lpstr>
      <vt:lpstr>PowerPoint Presentation</vt:lpstr>
      <vt:lpstr>PowerPoint Presentation</vt:lpstr>
      <vt:lpstr>XEM 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dragon</cp:lastModifiedBy>
  <cp:revision>102</cp:revision>
  <dcterms:created xsi:type="dcterms:W3CDTF">2023-06-02T07:21:34Z</dcterms:created>
  <dcterms:modified xsi:type="dcterms:W3CDTF">2024-12-07T13:55:02Z</dcterms:modified>
</cp:coreProperties>
</file>