
<file path=[Content_Types].xml><?xml version="1.0" encoding="utf-8"?>
<Types xmlns="http://schemas.openxmlformats.org/package/2006/content-types">
  <Default Extension="gif" ContentType="image/gif"/>
  <Default Extension="glb" ContentType="model/gltf.binary"/>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344" r:id="rId2"/>
    <p:sldId id="324" r:id="rId3"/>
    <p:sldId id="325" r:id="rId4"/>
    <p:sldId id="326" r:id="rId5"/>
    <p:sldId id="327" r:id="rId6"/>
    <p:sldId id="328" r:id="rId7"/>
    <p:sldId id="345" r:id="rId8"/>
    <p:sldId id="348" r:id="rId9"/>
    <p:sldId id="395" r:id="rId10"/>
    <p:sldId id="397" r:id="rId11"/>
    <p:sldId id="398" r:id="rId12"/>
    <p:sldId id="330" r:id="rId13"/>
    <p:sldId id="407" r:id="rId14"/>
    <p:sldId id="408" r:id="rId15"/>
    <p:sldId id="409" r:id="rId16"/>
  </p:sldIdLst>
  <p:sldSz cx="12252325" cy="6858000"/>
  <p:notesSz cx="6858000" cy="9144000"/>
  <p:defaultTextStyle>
    <a:defPPr>
      <a:defRPr lang="en-US"/>
    </a:defPPr>
    <a:lvl1pPr marL="0" algn="l" defTabSz="1222033" rtl="0" eaLnBrk="1" latinLnBrk="0" hangingPunct="1">
      <a:defRPr sz="2400" kern="1200">
        <a:solidFill>
          <a:schemeClr val="tx1"/>
        </a:solidFill>
        <a:latin typeface="+mn-lt"/>
        <a:ea typeface="+mn-ea"/>
        <a:cs typeface="+mn-cs"/>
      </a:defRPr>
    </a:lvl1pPr>
    <a:lvl2pPr marL="611017" algn="l" defTabSz="1222033" rtl="0" eaLnBrk="1" latinLnBrk="0" hangingPunct="1">
      <a:defRPr sz="2400" kern="1200">
        <a:solidFill>
          <a:schemeClr val="tx1"/>
        </a:solidFill>
        <a:latin typeface="+mn-lt"/>
        <a:ea typeface="+mn-ea"/>
        <a:cs typeface="+mn-cs"/>
      </a:defRPr>
    </a:lvl2pPr>
    <a:lvl3pPr marL="1222033" algn="l" defTabSz="1222033" rtl="0" eaLnBrk="1" latinLnBrk="0" hangingPunct="1">
      <a:defRPr sz="2400" kern="1200">
        <a:solidFill>
          <a:schemeClr val="tx1"/>
        </a:solidFill>
        <a:latin typeface="+mn-lt"/>
        <a:ea typeface="+mn-ea"/>
        <a:cs typeface="+mn-cs"/>
      </a:defRPr>
    </a:lvl3pPr>
    <a:lvl4pPr marL="1833050" algn="l" defTabSz="1222033" rtl="0" eaLnBrk="1" latinLnBrk="0" hangingPunct="1">
      <a:defRPr sz="2400" kern="1200">
        <a:solidFill>
          <a:schemeClr val="tx1"/>
        </a:solidFill>
        <a:latin typeface="+mn-lt"/>
        <a:ea typeface="+mn-ea"/>
        <a:cs typeface="+mn-cs"/>
      </a:defRPr>
    </a:lvl4pPr>
    <a:lvl5pPr marL="2444066" algn="l" defTabSz="1222033" rtl="0" eaLnBrk="1" latinLnBrk="0" hangingPunct="1">
      <a:defRPr sz="2400" kern="1200">
        <a:solidFill>
          <a:schemeClr val="tx1"/>
        </a:solidFill>
        <a:latin typeface="+mn-lt"/>
        <a:ea typeface="+mn-ea"/>
        <a:cs typeface="+mn-cs"/>
      </a:defRPr>
    </a:lvl5pPr>
    <a:lvl6pPr marL="3055082" algn="l" defTabSz="1222033" rtl="0" eaLnBrk="1" latinLnBrk="0" hangingPunct="1">
      <a:defRPr sz="2400" kern="1200">
        <a:solidFill>
          <a:schemeClr val="tx1"/>
        </a:solidFill>
        <a:latin typeface="+mn-lt"/>
        <a:ea typeface="+mn-ea"/>
        <a:cs typeface="+mn-cs"/>
      </a:defRPr>
    </a:lvl6pPr>
    <a:lvl7pPr marL="3666100" algn="l" defTabSz="1222033" rtl="0" eaLnBrk="1" latinLnBrk="0" hangingPunct="1">
      <a:defRPr sz="2400" kern="1200">
        <a:solidFill>
          <a:schemeClr val="tx1"/>
        </a:solidFill>
        <a:latin typeface="+mn-lt"/>
        <a:ea typeface="+mn-ea"/>
        <a:cs typeface="+mn-cs"/>
      </a:defRPr>
    </a:lvl7pPr>
    <a:lvl8pPr marL="4277117" algn="l" defTabSz="1222033" rtl="0" eaLnBrk="1" latinLnBrk="0" hangingPunct="1">
      <a:defRPr sz="2400" kern="1200">
        <a:solidFill>
          <a:schemeClr val="tx1"/>
        </a:solidFill>
        <a:latin typeface="+mn-lt"/>
        <a:ea typeface="+mn-ea"/>
        <a:cs typeface="+mn-cs"/>
      </a:defRPr>
    </a:lvl8pPr>
    <a:lvl9pPr marL="4888134" algn="l" defTabSz="1222033"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5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FF"/>
    <a:srgbClr val="00CC00"/>
    <a:srgbClr val="60A500"/>
    <a:srgbClr val="FFFF00"/>
    <a:srgbClr val="FFCCFF"/>
    <a:srgbClr val="FFCCCC"/>
    <a:srgbClr val="FF9999"/>
    <a:srgbClr val="FF3300"/>
    <a:srgbClr val="C88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p:cViewPr varScale="1">
        <p:scale>
          <a:sx n="90" d="100"/>
          <a:sy n="90" d="100"/>
        </p:scale>
        <p:origin x="72" y="53"/>
      </p:cViewPr>
      <p:guideLst>
        <p:guide orient="horz" pos="2160"/>
        <p:guide pos="2880"/>
        <p:guide pos="385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924C70-BE53-44AE-BC95-6A9261FE3F4A}" type="datetimeFigureOut">
              <a:rPr lang="en-US" smtClean="0"/>
              <a:pPr/>
              <a:t>2024-10-14</a:t>
            </a:fld>
            <a:endParaRPr lang="en-US"/>
          </a:p>
        </p:txBody>
      </p:sp>
      <p:sp>
        <p:nvSpPr>
          <p:cNvPr id="4" name="Slide Image Placeholder 3"/>
          <p:cNvSpPr>
            <a:spLocks noGrp="1" noRot="1" noChangeAspect="1"/>
          </p:cNvSpPr>
          <p:nvPr>
            <p:ph type="sldImg" idx="2"/>
          </p:nvPr>
        </p:nvSpPr>
        <p:spPr>
          <a:xfrm>
            <a:off x="366713" y="685800"/>
            <a:ext cx="61245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D2A6FE-9D0B-454A-AAA5-1DC1D67CD835}" type="slidenum">
              <a:rPr lang="en-US" smtClean="0"/>
              <a:pPr/>
              <a:t>‹#›</a:t>
            </a:fld>
            <a:endParaRPr lang="en-US"/>
          </a:p>
        </p:txBody>
      </p:sp>
    </p:spTree>
    <p:extLst>
      <p:ext uri="{BB962C8B-B14F-4D97-AF65-F5344CB8AC3E}">
        <p14:creationId xmlns:p14="http://schemas.microsoft.com/office/powerpoint/2010/main" val="1271601367"/>
      </p:ext>
    </p:extLst>
  </p:cSld>
  <p:clrMap bg1="lt1" tx1="dk1" bg2="lt2" tx2="dk2" accent1="accent1" accent2="accent2" accent3="accent3" accent4="accent4" accent5="accent5" accent6="accent6" hlink="hlink" folHlink="folHlink"/>
  <p:notesStyle>
    <a:lvl1pPr marL="0" algn="l" defTabSz="1222033" rtl="0" eaLnBrk="1" latinLnBrk="0" hangingPunct="1">
      <a:defRPr sz="1600" kern="1200">
        <a:solidFill>
          <a:schemeClr val="tx1"/>
        </a:solidFill>
        <a:latin typeface="+mn-lt"/>
        <a:ea typeface="+mn-ea"/>
        <a:cs typeface="+mn-cs"/>
      </a:defRPr>
    </a:lvl1pPr>
    <a:lvl2pPr marL="611017" algn="l" defTabSz="1222033" rtl="0" eaLnBrk="1" latinLnBrk="0" hangingPunct="1">
      <a:defRPr sz="1600" kern="1200">
        <a:solidFill>
          <a:schemeClr val="tx1"/>
        </a:solidFill>
        <a:latin typeface="+mn-lt"/>
        <a:ea typeface="+mn-ea"/>
        <a:cs typeface="+mn-cs"/>
      </a:defRPr>
    </a:lvl2pPr>
    <a:lvl3pPr marL="1222033" algn="l" defTabSz="1222033" rtl="0" eaLnBrk="1" latinLnBrk="0" hangingPunct="1">
      <a:defRPr sz="1600" kern="1200">
        <a:solidFill>
          <a:schemeClr val="tx1"/>
        </a:solidFill>
        <a:latin typeface="+mn-lt"/>
        <a:ea typeface="+mn-ea"/>
        <a:cs typeface="+mn-cs"/>
      </a:defRPr>
    </a:lvl3pPr>
    <a:lvl4pPr marL="1833050" algn="l" defTabSz="1222033" rtl="0" eaLnBrk="1" latinLnBrk="0" hangingPunct="1">
      <a:defRPr sz="1600" kern="1200">
        <a:solidFill>
          <a:schemeClr val="tx1"/>
        </a:solidFill>
        <a:latin typeface="+mn-lt"/>
        <a:ea typeface="+mn-ea"/>
        <a:cs typeface="+mn-cs"/>
      </a:defRPr>
    </a:lvl4pPr>
    <a:lvl5pPr marL="2444066" algn="l" defTabSz="1222033" rtl="0" eaLnBrk="1" latinLnBrk="0" hangingPunct="1">
      <a:defRPr sz="1600" kern="1200">
        <a:solidFill>
          <a:schemeClr val="tx1"/>
        </a:solidFill>
        <a:latin typeface="+mn-lt"/>
        <a:ea typeface="+mn-ea"/>
        <a:cs typeface="+mn-cs"/>
      </a:defRPr>
    </a:lvl5pPr>
    <a:lvl6pPr marL="3055082" algn="l" defTabSz="1222033" rtl="0" eaLnBrk="1" latinLnBrk="0" hangingPunct="1">
      <a:defRPr sz="1600" kern="1200">
        <a:solidFill>
          <a:schemeClr val="tx1"/>
        </a:solidFill>
        <a:latin typeface="+mn-lt"/>
        <a:ea typeface="+mn-ea"/>
        <a:cs typeface="+mn-cs"/>
      </a:defRPr>
    </a:lvl6pPr>
    <a:lvl7pPr marL="3666100" algn="l" defTabSz="1222033" rtl="0" eaLnBrk="1" latinLnBrk="0" hangingPunct="1">
      <a:defRPr sz="1600" kern="1200">
        <a:solidFill>
          <a:schemeClr val="tx1"/>
        </a:solidFill>
        <a:latin typeface="+mn-lt"/>
        <a:ea typeface="+mn-ea"/>
        <a:cs typeface="+mn-cs"/>
      </a:defRPr>
    </a:lvl7pPr>
    <a:lvl8pPr marL="4277117" algn="l" defTabSz="1222033" rtl="0" eaLnBrk="1" latinLnBrk="0" hangingPunct="1">
      <a:defRPr sz="1600" kern="1200">
        <a:solidFill>
          <a:schemeClr val="tx1"/>
        </a:solidFill>
        <a:latin typeface="+mn-lt"/>
        <a:ea typeface="+mn-ea"/>
        <a:cs typeface="+mn-cs"/>
      </a:defRPr>
    </a:lvl8pPr>
    <a:lvl9pPr marL="4888134" algn="l" defTabSz="1222033"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6725" y="1281113"/>
            <a:ext cx="61690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6725" y="1281113"/>
            <a:ext cx="61690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66725" y="1281113"/>
            <a:ext cx="6169025"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8925" y="2130433"/>
            <a:ext cx="10414476" cy="1470025"/>
          </a:xfrm>
        </p:spPr>
        <p:txBody>
          <a:bodyPr/>
          <a:lstStyle/>
          <a:p>
            <a:r>
              <a:rPr lang="en-US"/>
              <a:t>Click to edit Master title style</a:t>
            </a:r>
          </a:p>
        </p:txBody>
      </p:sp>
      <p:sp>
        <p:nvSpPr>
          <p:cNvPr id="3" name="Subtitle 2"/>
          <p:cNvSpPr>
            <a:spLocks noGrp="1"/>
          </p:cNvSpPr>
          <p:nvPr>
            <p:ph type="subTitle" idx="1"/>
          </p:nvPr>
        </p:nvSpPr>
        <p:spPr>
          <a:xfrm>
            <a:off x="1837849" y="3886200"/>
            <a:ext cx="8576628" cy="1752600"/>
          </a:xfrm>
        </p:spPr>
        <p:txBody>
          <a:bodyPr/>
          <a:lstStyle>
            <a:lvl1pPr marL="0" indent="0" algn="ctr">
              <a:buNone/>
              <a:defRPr>
                <a:solidFill>
                  <a:schemeClr val="tx1">
                    <a:tint val="75000"/>
                  </a:schemeClr>
                </a:solidFill>
              </a:defRPr>
            </a:lvl1pPr>
            <a:lvl2pPr marL="456835" indent="0" algn="ctr">
              <a:buNone/>
              <a:defRPr>
                <a:solidFill>
                  <a:schemeClr val="tx1">
                    <a:tint val="75000"/>
                  </a:schemeClr>
                </a:solidFill>
              </a:defRPr>
            </a:lvl2pPr>
            <a:lvl3pPr marL="913670" indent="0" algn="ctr">
              <a:buNone/>
              <a:defRPr>
                <a:solidFill>
                  <a:schemeClr val="tx1">
                    <a:tint val="75000"/>
                  </a:schemeClr>
                </a:solidFill>
              </a:defRPr>
            </a:lvl3pPr>
            <a:lvl4pPr marL="1370505" indent="0" algn="ctr">
              <a:buNone/>
              <a:defRPr>
                <a:solidFill>
                  <a:schemeClr val="tx1">
                    <a:tint val="75000"/>
                  </a:schemeClr>
                </a:solidFill>
              </a:defRPr>
            </a:lvl4pPr>
            <a:lvl5pPr marL="1827340" indent="0" algn="ctr">
              <a:buNone/>
              <a:defRPr>
                <a:solidFill>
                  <a:schemeClr val="tx1">
                    <a:tint val="75000"/>
                  </a:schemeClr>
                </a:solidFill>
              </a:defRPr>
            </a:lvl5pPr>
            <a:lvl6pPr marL="2284175" indent="0" algn="ctr">
              <a:buNone/>
              <a:defRPr>
                <a:solidFill>
                  <a:schemeClr val="tx1">
                    <a:tint val="75000"/>
                  </a:schemeClr>
                </a:solidFill>
              </a:defRPr>
            </a:lvl6pPr>
            <a:lvl7pPr marL="2741010" indent="0" algn="ctr">
              <a:buNone/>
              <a:defRPr>
                <a:solidFill>
                  <a:schemeClr val="tx1">
                    <a:tint val="75000"/>
                  </a:schemeClr>
                </a:solidFill>
              </a:defRPr>
            </a:lvl7pPr>
            <a:lvl8pPr marL="3197845" indent="0" algn="ctr">
              <a:buNone/>
              <a:defRPr>
                <a:solidFill>
                  <a:schemeClr val="tx1">
                    <a:tint val="75000"/>
                  </a:schemeClr>
                </a:solidFill>
              </a:defRPr>
            </a:lvl8pPr>
            <a:lvl9pPr marL="36546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777D81-4740-4C11-882C-94E2D05BE53E}" type="datetimeFigureOut">
              <a:rPr lang="en-US" smtClean="0"/>
              <a:pPr/>
              <a:t>2024-10-14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777D81-4740-4C11-882C-94E2D05BE53E}" type="datetimeFigureOut">
              <a:rPr lang="en-US" smtClean="0"/>
              <a:pPr/>
              <a:t>2024-10-14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82938" y="274646"/>
            <a:ext cx="275677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12616" y="274646"/>
            <a:ext cx="8066114"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777D81-4740-4C11-882C-94E2D05BE53E}" type="datetimeFigureOut">
              <a:rPr lang="en-US" smtClean="0"/>
              <a:pPr/>
              <a:t>2024-10-14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92" y="5778056"/>
            <a:ext cx="13389523" cy="1384744"/>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3" name="Google Shape;683;p24"/>
          <p:cNvSpPr txBox="1">
            <a:spLocks noGrp="1"/>
          </p:cNvSpPr>
          <p:nvPr>
            <p:ph type="title"/>
          </p:nvPr>
        </p:nvSpPr>
        <p:spPr>
          <a:xfrm>
            <a:off x="1391552" y="553804"/>
            <a:ext cx="9469021" cy="763600"/>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166680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777D81-4740-4C11-882C-94E2D05BE53E}" type="datetimeFigureOut">
              <a:rPr lang="en-US" smtClean="0"/>
              <a:pPr/>
              <a:t>2024-10-14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7849" y="4406908"/>
            <a:ext cx="1041447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7849" y="2906718"/>
            <a:ext cx="10414476" cy="1500187"/>
          </a:xfrm>
        </p:spPr>
        <p:txBody>
          <a:bodyPr anchor="b"/>
          <a:lstStyle>
            <a:lvl1pPr marL="0" indent="0">
              <a:buNone/>
              <a:defRPr sz="2000">
                <a:solidFill>
                  <a:schemeClr val="tx1">
                    <a:tint val="75000"/>
                  </a:schemeClr>
                </a:solidFill>
              </a:defRPr>
            </a:lvl1pPr>
            <a:lvl2pPr marL="456835" indent="0">
              <a:buNone/>
              <a:defRPr sz="1800">
                <a:solidFill>
                  <a:schemeClr val="tx1">
                    <a:tint val="75000"/>
                  </a:schemeClr>
                </a:solidFill>
              </a:defRPr>
            </a:lvl2pPr>
            <a:lvl3pPr marL="913670" indent="0">
              <a:buNone/>
              <a:defRPr sz="1600">
                <a:solidFill>
                  <a:schemeClr val="tx1">
                    <a:tint val="75000"/>
                  </a:schemeClr>
                </a:solidFill>
              </a:defRPr>
            </a:lvl3pPr>
            <a:lvl4pPr marL="1370505" indent="0">
              <a:buNone/>
              <a:defRPr sz="1400">
                <a:solidFill>
                  <a:schemeClr val="tx1">
                    <a:tint val="75000"/>
                  </a:schemeClr>
                </a:solidFill>
              </a:defRPr>
            </a:lvl4pPr>
            <a:lvl5pPr marL="1827340" indent="0">
              <a:buNone/>
              <a:defRPr sz="1400">
                <a:solidFill>
                  <a:schemeClr val="tx1">
                    <a:tint val="75000"/>
                  </a:schemeClr>
                </a:solidFill>
              </a:defRPr>
            </a:lvl5pPr>
            <a:lvl6pPr marL="2284175" indent="0">
              <a:buNone/>
              <a:defRPr sz="1400">
                <a:solidFill>
                  <a:schemeClr val="tx1">
                    <a:tint val="75000"/>
                  </a:schemeClr>
                </a:solidFill>
              </a:defRPr>
            </a:lvl6pPr>
            <a:lvl7pPr marL="2741010" indent="0">
              <a:buNone/>
              <a:defRPr sz="1400">
                <a:solidFill>
                  <a:schemeClr val="tx1">
                    <a:tint val="75000"/>
                  </a:schemeClr>
                </a:solidFill>
              </a:defRPr>
            </a:lvl7pPr>
            <a:lvl8pPr marL="3197845" indent="0">
              <a:buNone/>
              <a:defRPr sz="1400">
                <a:solidFill>
                  <a:schemeClr val="tx1">
                    <a:tint val="75000"/>
                  </a:schemeClr>
                </a:solidFill>
              </a:defRPr>
            </a:lvl8pPr>
            <a:lvl9pPr marL="365468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777D81-4740-4C11-882C-94E2D05BE53E}" type="datetimeFigureOut">
              <a:rPr lang="en-US" smtClean="0"/>
              <a:pPr/>
              <a:t>2024-10-14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2616" y="1600208"/>
            <a:ext cx="54114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266" y="1600208"/>
            <a:ext cx="541144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777D81-4740-4C11-882C-94E2D05BE53E}" type="datetimeFigureOut">
              <a:rPr lang="en-US" smtClean="0"/>
              <a:pPr/>
              <a:t>2024-10-14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12621" y="1535114"/>
            <a:ext cx="5413571" cy="639762"/>
          </a:xfrm>
        </p:spPr>
        <p:txBody>
          <a:bodyPr anchor="b"/>
          <a:lstStyle>
            <a:lvl1pPr marL="0" indent="0">
              <a:buNone/>
              <a:defRPr sz="2400" b="1"/>
            </a:lvl1pPr>
            <a:lvl2pPr marL="456835" indent="0">
              <a:buNone/>
              <a:defRPr sz="2000" b="1"/>
            </a:lvl2pPr>
            <a:lvl3pPr marL="913670" indent="0">
              <a:buNone/>
              <a:defRPr sz="1800" b="1"/>
            </a:lvl3pPr>
            <a:lvl4pPr marL="1370505" indent="0">
              <a:buNone/>
              <a:defRPr sz="1600" b="1"/>
            </a:lvl4pPr>
            <a:lvl5pPr marL="1827340" indent="0">
              <a:buNone/>
              <a:defRPr sz="1600" b="1"/>
            </a:lvl5pPr>
            <a:lvl6pPr marL="2284175" indent="0">
              <a:buNone/>
              <a:defRPr sz="1600" b="1"/>
            </a:lvl6pPr>
            <a:lvl7pPr marL="2741010" indent="0">
              <a:buNone/>
              <a:defRPr sz="1600" b="1"/>
            </a:lvl7pPr>
            <a:lvl8pPr marL="3197845" indent="0">
              <a:buNone/>
              <a:defRPr sz="1600" b="1"/>
            </a:lvl8pPr>
            <a:lvl9pPr marL="3654680" indent="0">
              <a:buNone/>
              <a:defRPr sz="1600" b="1"/>
            </a:lvl9pPr>
          </a:lstStyle>
          <a:p>
            <a:pPr lvl="0"/>
            <a:r>
              <a:rPr lang="en-US"/>
              <a:t>Click to edit Master text styles</a:t>
            </a:r>
          </a:p>
        </p:txBody>
      </p:sp>
      <p:sp>
        <p:nvSpPr>
          <p:cNvPr id="4" name="Content Placeholder 3"/>
          <p:cNvSpPr>
            <a:spLocks noGrp="1"/>
          </p:cNvSpPr>
          <p:nvPr>
            <p:ph sz="half" idx="2"/>
          </p:nvPr>
        </p:nvSpPr>
        <p:spPr>
          <a:xfrm>
            <a:off x="612621" y="2174875"/>
            <a:ext cx="541357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24013" y="1535114"/>
            <a:ext cx="5415698" cy="639762"/>
          </a:xfrm>
        </p:spPr>
        <p:txBody>
          <a:bodyPr anchor="b"/>
          <a:lstStyle>
            <a:lvl1pPr marL="0" indent="0">
              <a:buNone/>
              <a:defRPr sz="2400" b="1"/>
            </a:lvl1pPr>
            <a:lvl2pPr marL="456835" indent="0">
              <a:buNone/>
              <a:defRPr sz="2000" b="1"/>
            </a:lvl2pPr>
            <a:lvl3pPr marL="913670" indent="0">
              <a:buNone/>
              <a:defRPr sz="1800" b="1"/>
            </a:lvl3pPr>
            <a:lvl4pPr marL="1370505" indent="0">
              <a:buNone/>
              <a:defRPr sz="1600" b="1"/>
            </a:lvl4pPr>
            <a:lvl5pPr marL="1827340" indent="0">
              <a:buNone/>
              <a:defRPr sz="1600" b="1"/>
            </a:lvl5pPr>
            <a:lvl6pPr marL="2284175" indent="0">
              <a:buNone/>
              <a:defRPr sz="1600" b="1"/>
            </a:lvl6pPr>
            <a:lvl7pPr marL="2741010" indent="0">
              <a:buNone/>
              <a:defRPr sz="1600" b="1"/>
            </a:lvl7pPr>
            <a:lvl8pPr marL="3197845" indent="0">
              <a:buNone/>
              <a:defRPr sz="1600" b="1"/>
            </a:lvl8pPr>
            <a:lvl9pPr marL="365468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24013" y="2174875"/>
            <a:ext cx="54156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777D81-4740-4C11-882C-94E2D05BE53E}" type="datetimeFigureOut">
              <a:rPr lang="en-US" smtClean="0"/>
              <a:pPr/>
              <a:t>2024-10-14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777D81-4740-4C11-882C-94E2D05BE53E}" type="datetimeFigureOut">
              <a:rPr lang="en-US" smtClean="0"/>
              <a:pPr/>
              <a:t>2024-10-14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777D81-4740-4C11-882C-94E2D05BE53E}" type="datetimeFigureOut">
              <a:rPr lang="en-US" smtClean="0"/>
              <a:pPr/>
              <a:t>2024-10-14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623" y="273050"/>
            <a:ext cx="403093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90319" y="273058"/>
            <a:ext cx="684939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2623" y="1435104"/>
            <a:ext cx="4030931" cy="4691063"/>
          </a:xfrm>
        </p:spPr>
        <p:txBody>
          <a:bodyPr/>
          <a:lstStyle>
            <a:lvl1pPr marL="0" indent="0">
              <a:buNone/>
              <a:defRPr sz="1400"/>
            </a:lvl1pPr>
            <a:lvl2pPr marL="456835" indent="0">
              <a:buNone/>
              <a:defRPr sz="1200"/>
            </a:lvl2pPr>
            <a:lvl3pPr marL="913670" indent="0">
              <a:buNone/>
              <a:defRPr sz="1000"/>
            </a:lvl3pPr>
            <a:lvl4pPr marL="1370505" indent="0">
              <a:buNone/>
              <a:defRPr sz="900"/>
            </a:lvl4pPr>
            <a:lvl5pPr marL="1827340" indent="0">
              <a:buNone/>
              <a:defRPr sz="900"/>
            </a:lvl5pPr>
            <a:lvl6pPr marL="2284175" indent="0">
              <a:buNone/>
              <a:defRPr sz="900"/>
            </a:lvl6pPr>
            <a:lvl7pPr marL="2741010" indent="0">
              <a:buNone/>
              <a:defRPr sz="900"/>
            </a:lvl7pPr>
            <a:lvl8pPr marL="3197845" indent="0">
              <a:buNone/>
              <a:defRPr sz="900"/>
            </a:lvl8pPr>
            <a:lvl9pPr marL="365468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777D81-4740-4C11-882C-94E2D05BE53E}" type="datetimeFigureOut">
              <a:rPr lang="en-US" smtClean="0"/>
              <a:pPr/>
              <a:t>2024-10-14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01541" y="4800600"/>
            <a:ext cx="7351395"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401541" y="612775"/>
            <a:ext cx="7351395" cy="4114800"/>
          </a:xfrm>
        </p:spPr>
        <p:txBody>
          <a:bodyPr/>
          <a:lstStyle>
            <a:lvl1pPr marL="0" indent="0">
              <a:buNone/>
              <a:defRPr sz="3200"/>
            </a:lvl1pPr>
            <a:lvl2pPr marL="456835" indent="0">
              <a:buNone/>
              <a:defRPr sz="2800"/>
            </a:lvl2pPr>
            <a:lvl3pPr marL="913670" indent="0">
              <a:buNone/>
              <a:defRPr sz="2400"/>
            </a:lvl3pPr>
            <a:lvl4pPr marL="1370505" indent="0">
              <a:buNone/>
              <a:defRPr sz="2000"/>
            </a:lvl4pPr>
            <a:lvl5pPr marL="1827340" indent="0">
              <a:buNone/>
              <a:defRPr sz="2000"/>
            </a:lvl5pPr>
            <a:lvl6pPr marL="2284175" indent="0">
              <a:buNone/>
              <a:defRPr sz="2000"/>
            </a:lvl6pPr>
            <a:lvl7pPr marL="2741010" indent="0">
              <a:buNone/>
              <a:defRPr sz="2000"/>
            </a:lvl7pPr>
            <a:lvl8pPr marL="3197845" indent="0">
              <a:buNone/>
              <a:defRPr sz="2000"/>
            </a:lvl8pPr>
            <a:lvl9pPr marL="3654680" indent="0">
              <a:buNone/>
              <a:defRPr sz="2000"/>
            </a:lvl9pPr>
          </a:lstStyle>
          <a:p>
            <a:endParaRPr lang="en-US"/>
          </a:p>
        </p:txBody>
      </p:sp>
      <p:sp>
        <p:nvSpPr>
          <p:cNvPr id="4" name="Text Placeholder 3"/>
          <p:cNvSpPr>
            <a:spLocks noGrp="1"/>
          </p:cNvSpPr>
          <p:nvPr>
            <p:ph type="body" sz="half" idx="2"/>
          </p:nvPr>
        </p:nvSpPr>
        <p:spPr>
          <a:xfrm>
            <a:off x="2401541" y="5367338"/>
            <a:ext cx="7351395" cy="804862"/>
          </a:xfrm>
        </p:spPr>
        <p:txBody>
          <a:bodyPr/>
          <a:lstStyle>
            <a:lvl1pPr marL="0" indent="0">
              <a:buNone/>
              <a:defRPr sz="1400"/>
            </a:lvl1pPr>
            <a:lvl2pPr marL="456835" indent="0">
              <a:buNone/>
              <a:defRPr sz="1200"/>
            </a:lvl2pPr>
            <a:lvl3pPr marL="913670" indent="0">
              <a:buNone/>
              <a:defRPr sz="1000"/>
            </a:lvl3pPr>
            <a:lvl4pPr marL="1370505" indent="0">
              <a:buNone/>
              <a:defRPr sz="900"/>
            </a:lvl4pPr>
            <a:lvl5pPr marL="1827340" indent="0">
              <a:buNone/>
              <a:defRPr sz="900"/>
            </a:lvl5pPr>
            <a:lvl6pPr marL="2284175" indent="0">
              <a:buNone/>
              <a:defRPr sz="900"/>
            </a:lvl6pPr>
            <a:lvl7pPr marL="2741010" indent="0">
              <a:buNone/>
              <a:defRPr sz="900"/>
            </a:lvl7pPr>
            <a:lvl8pPr marL="3197845" indent="0">
              <a:buNone/>
              <a:defRPr sz="900"/>
            </a:lvl8pPr>
            <a:lvl9pPr marL="365468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777D81-4740-4C11-882C-94E2D05BE53E}" type="datetimeFigureOut">
              <a:rPr lang="en-US" smtClean="0"/>
              <a:pPr/>
              <a:t>2024-10-14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0E6FA-31EF-42CD-89BF-6E158E09216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621" y="274638"/>
            <a:ext cx="11027093" cy="1143000"/>
          </a:xfrm>
          <a:prstGeom prst="rect">
            <a:avLst/>
          </a:prstGeom>
        </p:spPr>
        <p:txBody>
          <a:bodyPr vert="horz" lIns="91368" tIns="45685" rIns="91368" bIns="45685" rtlCol="0" anchor="ctr">
            <a:normAutofit/>
          </a:bodyPr>
          <a:lstStyle/>
          <a:p>
            <a:r>
              <a:rPr lang="en-US"/>
              <a:t>Click to edit Master title style</a:t>
            </a:r>
          </a:p>
        </p:txBody>
      </p:sp>
      <p:sp>
        <p:nvSpPr>
          <p:cNvPr id="3" name="Text Placeholder 2"/>
          <p:cNvSpPr>
            <a:spLocks noGrp="1"/>
          </p:cNvSpPr>
          <p:nvPr>
            <p:ph type="body" idx="1"/>
          </p:nvPr>
        </p:nvSpPr>
        <p:spPr>
          <a:xfrm>
            <a:off x="612621" y="1600208"/>
            <a:ext cx="11027093" cy="4525963"/>
          </a:xfrm>
          <a:prstGeom prst="rect">
            <a:avLst/>
          </a:prstGeom>
        </p:spPr>
        <p:txBody>
          <a:bodyPr vert="horz" lIns="91368" tIns="45685" rIns="91368" bIns="4568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12616" y="6356358"/>
            <a:ext cx="2858876" cy="365125"/>
          </a:xfrm>
          <a:prstGeom prst="rect">
            <a:avLst/>
          </a:prstGeom>
        </p:spPr>
        <p:txBody>
          <a:bodyPr vert="horz" lIns="91368" tIns="45685" rIns="91368" bIns="45685" rtlCol="0" anchor="ctr"/>
          <a:lstStyle>
            <a:lvl1pPr algn="l">
              <a:defRPr sz="1200">
                <a:solidFill>
                  <a:schemeClr val="tx1">
                    <a:tint val="75000"/>
                  </a:schemeClr>
                </a:solidFill>
              </a:defRPr>
            </a:lvl1pPr>
          </a:lstStyle>
          <a:p>
            <a:fld id="{CE777D81-4740-4C11-882C-94E2D05BE53E}" type="datetimeFigureOut">
              <a:rPr lang="en-US" smtClean="0"/>
              <a:pPr/>
              <a:t>2024-10-14</a:t>
            </a:fld>
            <a:endParaRPr lang="en-US"/>
          </a:p>
        </p:txBody>
      </p:sp>
      <p:sp>
        <p:nvSpPr>
          <p:cNvPr id="5" name="Footer Placeholder 4"/>
          <p:cNvSpPr>
            <a:spLocks noGrp="1"/>
          </p:cNvSpPr>
          <p:nvPr>
            <p:ph type="ftr" sz="quarter" idx="3"/>
          </p:nvPr>
        </p:nvSpPr>
        <p:spPr>
          <a:xfrm>
            <a:off x="4186212" y="6356358"/>
            <a:ext cx="3879903" cy="365125"/>
          </a:xfrm>
          <a:prstGeom prst="rect">
            <a:avLst/>
          </a:prstGeom>
        </p:spPr>
        <p:txBody>
          <a:bodyPr vert="horz" lIns="91368" tIns="45685" rIns="91368" bIns="4568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80833" y="6356358"/>
            <a:ext cx="2858876" cy="365125"/>
          </a:xfrm>
          <a:prstGeom prst="rect">
            <a:avLst/>
          </a:prstGeom>
        </p:spPr>
        <p:txBody>
          <a:bodyPr vert="horz" lIns="91368" tIns="45685" rIns="91368" bIns="45685" rtlCol="0" anchor="ctr"/>
          <a:lstStyle>
            <a:lvl1pPr algn="r">
              <a:defRPr sz="1200">
                <a:solidFill>
                  <a:schemeClr val="tx1">
                    <a:tint val="75000"/>
                  </a:schemeClr>
                </a:solidFill>
              </a:defRPr>
            </a:lvl1pPr>
          </a:lstStyle>
          <a:p>
            <a:fld id="{D540E6FA-31EF-42CD-89BF-6E158E09216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3670" rtl="0" eaLnBrk="1" latinLnBrk="0" hangingPunct="1">
        <a:spcBef>
          <a:spcPct val="0"/>
        </a:spcBef>
        <a:buNone/>
        <a:defRPr sz="4400" kern="1200">
          <a:solidFill>
            <a:schemeClr val="tx1"/>
          </a:solidFill>
          <a:latin typeface="+mj-lt"/>
          <a:ea typeface="+mj-ea"/>
          <a:cs typeface="+mj-cs"/>
        </a:defRPr>
      </a:lvl1pPr>
    </p:titleStyle>
    <p:bodyStyle>
      <a:lvl1pPr marL="342625" indent="-342625" algn="l" defTabSz="91367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355" indent="-285522" algn="l" defTabSz="91367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089" indent="-228419" algn="l" defTabSz="91367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8921" indent="-228419" algn="l" defTabSz="91367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5756" indent="-228419" algn="l" defTabSz="91367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2591" indent="-228419" algn="l" defTabSz="91367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9427" indent="-228419" algn="l" defTabSz="91367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262" indent="-228419" algn="l" defTabSz="9136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097" indent="-228419" algn="l" defTabSz="91367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670" rtl="0" eaLnBrk="1" latinLnBrk="0" hangingPunct="1">
        <a:defRPr sz="1800" kern="1200">
          <a:solidFill>
            <a:schemeClr val="tx1"/>
          </a:solidFill>
          <a:latin typeface="+mn-lt"/>
          <a:ea typeface="+mn-ea"/>
          <a:cs typeface="+mn-cs"/>
        </a:defRPr>
      </a:lvl1pPr>
      <a:lvl2pPr marL="456835" algn="l" defTabSz="913670" rtl="0" eaLnBrk="1" latinLnBrk="0" hangingPunct="1">
        <a:defRPr sz="1800" kern="1200">
          <a:solidFill>
            <a:schemeClr val="tx1"/>
          </a:solidFill>
          <a:latin typeface="+mn-lt"/>
          <a:ea typeface="+mn-ea"/>
          <a:cs typeface="+mn-cs"/>
        </a:defRPr>
      </a:lvl2pPr>
      <a:lvl3pPr marL="913670" algn="l" defTabSz="913670" rtl="0" eaLnBrk="1" latinLnBrk="0" hangingPunct="1">
        <a:defRPr sz="1800" kern="1200">
          <a:solidFill>
            <a:schemeClr val="tx1"/>
          </a:solidFill>
          <a:latin typeface="+mn-lt"/>
          <a:ea typeface="+mn-ea"/>
          <a:cs typeface="+mn-cs"/>
        </a:defRPr>
      </a:lvl3pPr>
      <a:lvl4pPr marL="1370505" algn="l" defTabSz="913670" rtl="0" eaLnBrk="1" latinLnBrk="0" hangingPunct="1">
        <a:defRPr sz="1800" kern="1200">
          <a:solidFill>
            <a:schemeClr val="tx1"/>
          </a:solidFill>
          <a:latin typeface="+mn-lt"/>
          <a:ea typeface="+mn-ea"/>
          <a:cs typeface="+mn-cs"/>
        </a:defRPr>
      </a:lvl4pPr>
      <a:lvl5pPr marL="1827340" algn="l" defTabSz="913670" rtl="0" eaLnBrk="1" latinLnBrk="0" hangingPunct="1">
        <a:defRPr sz="1800" kern="1200">
          <a:solidFill>
            <a:schemeClr val="tx1"/>
          </a:solidFill>
          <a:latin typeface="+mn-lt"/>
          <a:ea typeface="+mn-ea"/>
          <a:cs typeface="+mn-cs"/>
        </a:defRPr>
      </a:lvl5pPr>
      <a:lvl6pPr marL="2284175" algn="l" defTabSz="913670" rtl="0" eaLnBrk="1" latinLnBrk="0" hangingPunct="1">
        <a:defRPr sz="1800" kern="1200">
          <a:solidFill>
            <a:schemeClr val="tx1"/>
          </a:solidFill>
          <a:latin typeface="+mn-lt"/>
          <a:ea typeface="+mn-ea"/>
          <a:cs typeface="+mn-cs"/>
        </a:defRPr>
      </a:lvl6pPr>
      <a:lvl7pPr marL="2741010" algn="l" defTabSz="913670" rtl="0" eaLnBrk="1" latinLnBrk="0" hangingPunct="1">
        <a:defRPr sz="1800" kern="1200">
          <a:solidFill>
            <a:schemeClr val="tx1"/>
          </a:solidFill>
          <a:latin typeface="+mn-lt"/>
          <a:ea typeface="+mn-ea"/>
          <a:cs typeface="+mn-cs"/>
        </a:defRPr>
      </a:lvl7pPr>
      <a:lvl8pPr marL="3197845" algn="l" defTabSz="913670" rtl="0" eaLnBrk="1" latinLnBrk="0" hangingPunct="1">
        <a:defRPr sz="1800" kern="1200">
          <a:solidFill>
            <a:schemeClr val="tx1"/>
          </a:solidFill>
          <a:latin typeface="+mn-lt"/>
          <a:ea typeface="+mn-ea"/>
          <a:cs typeface="+mn-cs"/>
        </a:defRPr>
      </a:lvl8pPr>
      <a:lvl9pPr marL="3654680" algn="l" defTabSz="91367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366" y="-259080"/>
            <a:ext cx="12706773" cy="7147560"/>
          </a:xfrm>
          <a:prstGeom prst="rect">
            <a:avLst/>
          </a:prstGeom>
        </p:spPr>
      </p:pic>
      <p:sp>
        <p:nvSpPr>
          <p:cNvPr id="10" name="Slide Number Placeholder 3">
            <a:extLst>
              <a:ext uri="{FF2B5EF4-FFF2-40B4-BE49-F238E27FC236}">
                <a16:creationId xmlns:a16="http://schemas.microsoft.com/office/drawing/2014/main" id="{4EBD89AB-E8E3-4B2B-A34E-B946030D505B}"/>
              </a:ext>
            </a:extLst>
          </p:cNvPr>
          <p:cNvSpPr>
            <a:spLocks noGrp="1"/>
          </p:cNvSpPr>
          <p:nvPr>
            <p:ph type="sldNum" sz="quarter" idx="12"/>
          </p:nvPr>
        </p:nvSpPr>
        <p:spPr>
          <a:xfrm>
            <a:off x="11393858" y="6455740"/>
            <a:ext cx="294460" cy="187367"/>
          </a:xfrm>
        </p:spPr>
        <p:txBody>
          <a:bodyPr/>
          <a:lstStyle/>
          <a:p>
            <a:pPr defTabSz="914400">
              <a:defRPr/>
            </a:pPr>
            <a:fld id="{9EC71654-96A5-4280-94F3-931C61A9F92C}" type="slidenum">
              <a:rPr lang="en-US">
                <a:solidFill>
                  <a:prstClr val="black">
                    <a:tint val="75000"/>
                  </a:prstClr>
                </a:solidFill>
                <a:latin typeface="Calibri" panose="020F0502020204030204"/>
              </a:rPr>
              <a:pPr defTabSz="914400">
                <a:defRPr/>
              </a:pPr>
              <a:t>1</a:t>
            </a:fld>
            <a:endParaRPr lang="en-US">
              <a:solidFill>
                <a:prstClr val="black">
                  <a:tint val="75000"/>
                </a:prstClr>
              </a:solidFill>
              <a:latin typeface="Calibri" panose="020F0502020204030204"/>
            </a:endParaRPr>
          </a:p>
        </p:txBody>
      </p:sp>
      <p:sp>
        <p:nvSpPr>
          <p:cNvPr id="11" name="Rectangle 10">
            <a:extLst>
              <a:ext uri="{FF2B5EF4-FFF2-40B4-BE49-F238E27FC236}">
                <a16:creationId xmlns:a16="http://schemas.microsoft.com/office/drawing/2014/main" id="{9F75B955-4329-4754-86B0-99FDACF648E4}"/>
              </a:ext>
            </a:extLst>
          </p:cNvPr>
          <p:cNvSpPr/>
          <p:nvPr/>
        </p:nvSpPr>
        <p:spPr>
          <a:xfrm>
            <a:off x="2722562" y="2514601"/>
            <a:ext cx="6858000" cy="1200329"/>
          </a:xfrm>
          <a:prstGeom prst="rect">
            <a:avLst/>
          </a:prstGeom>
          <a:noFill/>
        </p:spPr>
        <p:txBody>
          <a:bodyPr wrap="square" lIns="91440" tIns="45720" rIns="91440" bIns="45720">
            <a:spAutoFit/>
          </a:bodyPr>
          <a:lstStyle/>
          <a:p>
            <a:pPr algn="ctr" defTabSz="914400">
              <a:defRPr/>
            </a:pPr>
            <a:r>
              <a:rPr lang="en-US" sz="7200" b="1"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id="{A39B2B10-AAEB-40F1-88FE-DF43FC10D483}"/>
              </a:ext>
            </a:extLst>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1985084" y="6524385"/>
            <a:ext cx="184220" cy="184220"/>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4552" y="144742"/>
            <a:ext cx="12015406" cy="538607"/>
          </a:xfrm>
          <a:prstGeom prst="rect">
            <a:avLst/>
          </a:prstGeom>
        </p:spPr>
        <p:txBody>
          <a:bodyPr wrap="square" lIns="91438" tIns="45719" rIns="91438" bIns="45719">
            <a:spAutoFit/>
          </a:bodyPr>
          <a:lstStyle/>
          <a:p>
            <a:pPr algn="just"/>
            <a:r>
              <a:rPr lang="en-US" sz="2900" b="1">
                <a:solidFill>
                  <a:srgbClr val="002060"/>
                </a:solidFill>
                <a:cs typeface="Arial" pitchFamily="34" charset="0"/>
              </a:rPr>
              <a:t>2. Xác định và kể tên các trung tâm công nghiệp chính ở nước ta</a:t>
            </a:r>
          </a:p>
        </p:txBody>
      </p:sp>
      <p:grpSp>
        <p:nvGrpSpPr>
          <p:cNvPr id="12" name="Group 5"/>
          <p:cNvGrpSpPr/>
          <p:nvPr/>
        </p:nvGrpSpPr>
        <p:grpSpPr>
          <a:xfrm>
            <a:off x="327579" y="2663783"/>
            <a:ext cx="4990864" cy="1770561"/>
            <a:chOff x="2179" y="0"/>
            <a:chExt cx="1509555" cy="856192"/>
          </a:xfrm>
        </p:grpSpPr>
        <p:sp>
          <p:nvSpPr>
            <p:cNvPr id="16" name="Freeform 6"/>
            <p:cNvSpPr/>
            <p:nvPr/>
          </p:nvSpPr>
          <p:spPr>
            <a:xfrm>
              <a:off x="2179" y="0"/>
              <a:ext cx="1509555" cy="856192"/>
            </a:xfrm>
            <a:custGeom>
              <a:avLst/>
              <a:gdLst/>
              <a:ahLst/>
              <a:cxnLst/>
              <a:rect l="l" t="t" r="r" b="b"/>
              <a:pathLst>
                <a:path w="1509555" h="856192">
                  <a:moveTo>
                    <a:pt x="1505799" y="440598"/>
                  </a:moveTo>
                  <a:lnTo>
                    <a:pt x="1314468" y="843690"/>
                  </a:lnTo>
                  <a:cubicBezTo>
                    <a:pt x="1310844" y="851325"/>
                    <a:pt x="1303147" y="856192"/>
                    <a:pt x="1294694" y="856192"/>
                  </a:cubicBezTo>
                  <a:lnTo>
                    <a:pt x="214860" y="856192"/>
                  </a:lnTo>
                  <a:cubicBezTo>
                    <a:pt x="206408" y="856192"/>
                    <a:pt x="198711" y="851325"/>
                    <a:pt x="195087" y="843690"/>
                  </a:cubicBezTo>
                  <a:lnTo>
                    <a:pt x="3755" y="440598"/>
                  </a:lnTo>
                  <a:cubicBezTo>
                    <a:pt x="0" y="432687"/>
                    <a:pt x="0" y="423505"/>
                    <a:pt x="3755" y="415594"/>
                  </a:cubicBezTo>
                  <a:lnTo>
                    <a:pt x="195087" y="12502"/>
                  </a:lnTo>
                  <a:cubicBezTo>
                    <a:pt x="198711" y="4867"/>
                    <a:pt x="206408" y="0"/>
                    <a:pt x="214860" y="0"/>
                  </a:cubicBezTo>
                  <a:lnTo>
                    <a:pt x="1294694" y="0"/>
                  </a:lnTo>
                  <a:cubicBezTo>
                    <a:pt x="1303147" y="0"/>
                    <a:pt x="1310844" y="4867"/>
                    <a:pt x="1314468" y="12502"/>
                  </a:cubicBezTo>
                  <a:lnTo>
                    <a:pt x="1505799" y="415594"/>
                  </a:lnTo>
                  <a:cubicBezTo>
                    <a:pt x="1509555" y="423505"/>
                    <a:pt x="1509555" y="432687"/>
                    <a:pt x="1505799" y="440598"/>
                  </a:cubicBezTo>
                  <a:close/>
                </a:path>
              </a:pathLst>
            </a:custGeom>
            <a:solidFill>
              <a:srgbClr val="000B5D"/>
            </a:solidFill>
            <a:ln cap="sq">
              <a:noFill/>
              <a:prstDash val="solid"/>
              <a:miter/>
            </a:ln>
          </p:spPr>
        </p:sp>
        <p:sp>
          <p:nvSpPr>
            <p:cNvPr id="17" name="TextBox 7"/>
            <p:cNvSpPr txBox="1"/>
            <p:nvPr/>
          </p:nvSpPr>
          <p:spPr>
            <a:xfrm>
              <a:off x="114300" y="19050"/>
              <a:ext cx="1285313" cy="837142"/>
            </a:xfrm>
            <a:prstGeom prst="rect">
              <a:avLst/>
            </a:prstGeom>
          </p:spPr>
          <p:txBody>
            <a:bodyPr lIns="50800" tIns="50800" rIns="50800" bIns="50800" rtlCol="0" anchor="ctr"/>
            <a:lstStyle/>
            <a:p>
              <a:pPr algn="ctr">
                <a:lnSpc>
                  <a:spcPts val="2376"/>
                </a:lnSpc>
                <a:spcBef>
                  <a:spcPct val="0"/>
                </a:spcBef>
              </a:pPr>
              <a:endParaRPr/>
            </a:p>
          </p:txBody>
        </p:sp>
      </p:grpSp>
      <p:sp>
        <p:nvSpPr>
          <p:cNvPr id="19" name="TextBox 9"/>
          <p:cNvSpPr txBox="1"/>
          <p:nvPr/>
        </p:nvSpPr>
        <p:spPr>
          <a:xfrm>
            <a:off x="666562" y="2839661"/>
            <a:ext cx="4064000" cy="1477328"/>
          </a:xfrm>
          <a:prstGeom prst="rect">
            <a:avLst/>
          </a:prstGeom>
        </p:spPr>
        <p:txBody>
          <a:bodyPr wrap="square" lIns="0" tIns="0" rIns="0" bIns="0" rtlCol="0" anchor="t">
            <a:spAutoFit/>
          </a:bodyPr>
          <a:lstStyle/>
          <a:p>
            <a:pPr lvl="0" algn="ctr">
              <a:spcBef>
                <a:spcPct val="0"/>
              </a:spcBef>
            </a:pPr>
            <a:r>
              <a:rPr lang="en-US" sz="3200" b="1">
                <a:solidFill>
                  <a:schemeClr val="bg1"/>
                </a:solidFill>
              </a:rPr>
              <a:t>Nhóm 2,5. Tìm hiểu về TTCN Hải Phòng, Hải Dương, Vũng Tàu</a:t>
            </a:r>
            <a:endParaRPr lang="en-US" sz="3200" dirty="0">
              <a:solidFill>
                <a:schemeClr val="bg1"/>
              </a:solidFill>
              <a:latin typeface="#9Slide03 IcielSamsung Sharp Bo" pitchFamily="2" charset="-93"/>
              <a:ea typeface="#9Slide03 IcielSamsung Sharp Bo" pitchFamily="2" charset="-93"/>
              <a:cs typeface="#9Slide03 IcielSamsung Sharp Bo" pitchFamily="2" charset="-93"/>
            </a:endParaRPr>
          </a:p>
        </p:txBody>
      </p:sp>
      <p:grpSp>
        <p:nvGrpSpPr>
          <p:cNvPr id="22" name="Group 32"/>
          <p:cNvGrpSpPr/>
          <p:nvPr/>
        </p:nvGrpSpPr>
        <p:grpSpPr>
          <a:xfrm>
            <a:off x="274490" y="704529"/>
            <a:ext cx="4966301" cy="1830780"/>
            <a:chOff x="0" y="0"/>
            <a:chExt cx="1513913" cy="872615"/>
          </a:xfrm>
        </p:grpSpPr>
        <p:sp>
          <p:nvSpPr>
            <p:cNvPr id="23" name="Freeform 33"/>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FFFFFF"/>
            </a:solidFill>
            <a:ln w="47625" cap="sq">
              <a:solidFill>
                <a:srgbClr val="000B5D"/>
              </a:solidFill>
              <a:prstDash val="solid"/>
              <a:miter/>
            </a:ln>
          </p:spPr>
        </p:sp>
        <p:sp>
          <p:nvSpPr>
            <p:cNvPr id="24" name="TextBox 34"/>
            <p:cNvSpPr txBox="1"/>
            <p:nvPr/>
          </p:nvSpPr>
          <p:spPr>
            <a:xfrm>
              <a:off x="114300" y="19050"/>
              <a:ext cx="1285313" cy="853565"/>
            </a:xfrm>
            <a:prstGeom prst="rect">
              <a:avLst/>
            </a:prstGeom>
          </p:spPr>
          <p:txBody>
            <a:bodyPr lIns="50800" tIns="50800" rIns="50800" bIns="50800" rtlCol="0" anchor="ctr"/>
            <a:lstStyle/>
            <a:p>
              <a:pPr algn="ctr">
                <a:lnSpc>
                  <a:spcPts val="2376"/>
                </a:lnSpc>
                <a:spcBef>
                  <a:spcPct val="0"/>
                </a:spcBef>
              </a:pPr>
              <a:endParaRPr/>
            </a:p>
          </p:txBody>
        </p:sp>
      </p:grpSp>
      <p:sp>
        <p:nvSpPr>
          <p:cNvPr id="26" name="TextBox 36"/>
          <p:cNvSpPr txBox="1"/>
          <p:nvPr/>
        </p:nvSpPr>
        <p:spPr>
          <a:xfrm>
            <a:off x="668786" y="706508"/>
            <a:ext cx="4136572" cy="1477328"/>
          </a:xfrm>
          <a:prstGeom prst="rect">
            <a:avLst/>
          </a:prstGeom>
        </p:spPr>
        <p:txBody>
          <a:bodyPr wrap="square" lIns="0" tIns="0" rIns="0" bIns="0" rtlCol="0" anchor="t">
            <a:spAutoFit/>
          </a:bodyPr>
          <a:lstStyle/>
          <a:p>
            <a:pPr algn="ctr">
              <a:spcBef>
                <a:spcPct val="0"/>
              </a:spcBef>
            </a:pPr>
            <a:r>
              <a:rPr lang="en-US" sz="3200" b="1">
                <a:solidFill>
                  <a:srgbClr val="000B5D"/>
                </a:solidFill>
              </a:rPr>
              <a:t>Nhóm 1,4. Tìm hiểu về TTCN Hà Nội, Biên Hòa, Bắc Giang</a:t>
            </a:r>
            <a:endParaRPr lang="en-US" sz="3200" b="1" dirty="0">
              <a:solidFill>
                <a:srgbClr val="000B5D"/>
              </a:solidFill>
            </a:endParaRPr>
          </a:p>
        </p:txBody>
      </p:sp>
      <p:grpSp>
        <p:nvGrpSpPr>
          <p:cNvPr id="28" name="Group 32"/>
          <p:cNvGrpSpPr/>
          <p:nvPr/>
        </p:nvGrpSpPr>
        <p:grpSpPr>
          <a:xfrm>
            <a:off x="269314" y="4534850"/>
            <a:ext cx="4966301" cy="1830780"/>
            <a:chOff x="0" y="0"/>
            <a:chExt cx="1513913" cy="872615"/>
          </a:xfrm>
        </p:grpSpPr>
        <p:sp>
          <p:nvSpPr>
            <p:cNvPr id="31" name="Freeform 33"/>
            <p:cNvSpPr/>
            <p:nvPr/>
          </p:nvSpPr>
          <p:spPr>
            <a:xfrm>
              <a:off x="2108" y="0"/>
              <a:ext cx="1509697" cy="872615"/>
            </a:xfrm>
            <a:custGeom>
              <a:avLst/>
              <a:gdLst/>
              <a:ahLst/>
              <a:cxnLst/>
              <a:rect l="l" t="t" r="r" b="b"/>
              <a:pathLst>
                <a:path w="1509697" h="872615">
                  <a:moveTo>
                    <a:pt x="1506046" y="448673"/>
                  </a:moveTo>
                  <a:lnTo>
                    <a:pt x="1314364" y="860250"/>
                  </a:lnTo>
                  <a:cubicBezTo>
                    <a:pt x="1310851" y="867792"/>
                    <a:pt x="1303284" y="872615"/>
                    <a:pt x="1294964" y="872615"/>
                  </a:cubicBezTo>
                  <a:lnTo>
                    <a:pt x="214733" y="872615"/>
                  </a:lnTo>
                  <a:cubicBezTo>
                    <a:pt x="206412" y="872615"/>
                    <a:pt x="198846" y="867792"/>
                    <a:pt x="195333" y="860250"/>
                  </a:cubicBezTo>
                  <a:lnTo>
                    <a:pt x="3651" y="448673"/>
                  </a:lnTo>
                  <a:cubicBezTo>
                    <a:pt x="0" y="440834"/>
                    <a:pt x="0" y="431782"/>
                    <a:pt x="3651" y="423942"/>
                  </a:cubicBezTo>
                  <a:lnTo>
                    <a:pt x="195333" y="12366"/>
                  </a:lnTo>
                  <a:cubicBezTo>
                    <a:pt x="198846" y="4823"/>
                    <a:pt x="206412" y="0"/>
                    <a:pt x="214733" y="0"/>
                  </a:cubicBezTo>
                  <a:lnTo>
                    <a:pt x="1294964" y="0"/>
                  </a:lnTo>
                  <a:cubicBezTo>
                    <a:pt x="1303284" y="0"/>
                    <a:pt x="1310851" y="4823"/>
                    <a:pt x="1314364" y="12366"/>
                  </a:cubicBezTo>
                  <a:lnTo>
                    <a:pt x="1506046" y="423942"/>
                  </a:lnTo>
                  <a:cubicBezTo>
                    <a:pt x="1509697" y="431782"/>
                    <a:pt x="1509697" y="440834"/>
                    <a:pt x="1506046" y="448673"/>
                  </a:cubicBezTo>
                  <a:close/>
                </a:path>
              </a:pathLst>
            </a:custGeom>
            <a:solidFill>
              <a:srgbClr val="FFFFFF"/>
            </a:solidFill>
            <a:ln w="47625" cap="sq">
              <a:solidFill>
                <a:srgbClr val="000B5D"/>
              </a:solidFill>
              <a:prstDash val="solid"/>
              <a:miter/>
            </a:ln>
          </p:spPr>
        </p:sp>
        <p:sp>
          <p:nvSpPr>
            <p:cNvPr id="32" name="TextBox 34"/>
            <p:cNvSpPr txBox="1"/>
            <p:nvPr/>
          </p:nvSpPr>
          <p:spPr>
            <a:xfrm>
              <a:off x="114300" y="19050"/>
              <a:ext cx="1285313" cy="853565"/>
            </a:xfrm>
            <a:prstGeom prst="rect">
              <a:avLst/>
            </a:prstGeom>
          </p:spPr>
          <p:txBody>
            <a:bodyPr lIns="50800" tIns="50800" rIns="50800" bIns="50800" rtlCol="0" anchor="ctr"/>
            <a:lstStyle/>
            <a:p>
              <a:pPr algn="ctr">
                <a:lnSpc>
                  <a:spcPts val="2376"/>
                </a:lnSpc>
                <a:spcBef>
                  <a:spcPct val="0"/>
                </a:spcBef>
              </a:pPr>
              <a:endParaRPr/>
            </a:p>
          </p:txBody>
        </p:sp>
      </p:grpSp>
      <p:sp>
        <p:nvSpPr>
          <p:cNvPr id="33" name="TextBox 36"/>
          <p:cNvSpPr txBox="1"/>
          <p:nvPr/>
        </p:nvSpPr>
        <p:spPr>
          <a:xfrm>
            <a:off x="663610" y="4536829"/>
            <a:ext cx="4136572" cy="1477328"/>
          </a:xfrm>
          <a:prstGeom prst="rect">
            <a:avLst/>
          </a:prstGeom>
        </p:spPr>
        <p:txBody>
          <a:bodyPr wrap="square" lIns="0" tIns="0" rIns="0" bIns="0" rtlCol="0" anchor="t">
            <a:spAutoFit/>
          </a:bodyPr>
          <a:lstStyle/>
          <a:p>
            <a:pPr algn="ctr">
              <a:spcBef>
                <a:spcPct val="0"/>
              </a:spcBef>
            </a:pPr>
            <a:r>
              <a:rPr lang="en-US" sz="3200" b="1">
                <a:solidFill>
                  <a:srgbClr val="000B5D"/>
                </a:solidFill>
              </a:rPr>
              <a:t>Nhóm 3,6. Tìm hiểu về TTCN TP. HCM, Bắc Ninh, Hưng Yên</a:t>
            </a:r>
            <a:endParaRPr lang="en-US" sz="3200" b="1" dirty="0">
              <a:solidFill>
                <a:srgbClr val="000B5D"/>
              </a:solidFill>
            </a:endParaRPr>
          </a:p>
        </p:txBody>
      </p:sp>
      <p:graphicFrame>
        <p:nvGraphicFramePr>
          <p:cNvPr id="18" name="Table 17"/>
          <p:cNvGraphicFramePr>
            <a:graphicFrameLocks noGrp="1"/>
          </p:cNvGraphicFramePr>
          <p:nvPr>
            <p:extLst>
              <p:ext uri="{D42A27DB-BD31-4B8C-83A1-F6EECF244321}">
                <p14:modId xmlns:p14="http://schemas.microsoft.com/office/powerpoint/2010/main" val="1339752318"/>
              </p:ext>
            </p:extLst>
          </p:nvPr>
        </p:nvGraphicFramePr>
        <p:xfrm>
          <a:off x="5581625" y="753451"/>
          <a:ext cx="6294120" cy="5105591"/>
        </p:xfrm>
        <a:graphic>
          <a:graphicData uri="http://schemas.openxmlformats.org/drawingml/2006/table">
            <a:tbl>
              <a:tblPr/>
              <a:tblGrid>
                <a:gridCol w="1573530">
                  <a:extLst>
                    <a:ext uri="{9D8B030D-6E8A-4147-A177-3AD203B41FA5}">
                      <a16:colId xmlns:a16="http://schemas.microsoft.com/office/drawing/2014/main" val="20000"/>
                    </a:ext>
                  </a:extLst>
                </a:gridCol>
                <a:gridCol w="1573530">
                  <a:extLst>
                    <a:ext uri="{9D8B030D-6E8A-4147-A177-3AD203B41FA5}">
                      <a16:colId xmlns:a16="http://schemas.microsoft.com/office/drawing/2014/main" val="20001"/>
                    </a:ext>
                  </a:extLst>
                </a:gridCol>
                <a:gridCol w="1573530">
                  <a:extLst>
                    <a:ext uri="{9D8B030D-6E8A-4147-A177-3AD203B41FA5}">
                      <a16:colId xmlns:a16="http://schemas.microsoft.com/office/drawing/2014/main" val="20002"/>
                    </a:ext>
                  </a:extLst>
                </a:gridCol>
                <a:gridCol w="1573530">
                  <a:extLst>
                    <a:ext uri="{9D8B030D-6E8A-4147-A177-3AD203B41FA5}">
                      <a16:colId xmlns:a16="http://schemas.microsoft.com/office/drawing/2014/main" val="20003"/>
                    </a:ext>
                  </a:extLst>
                </a:gridCol>
              </a:tblGrid>
              <a:tr h="0">
                <a:tc>
                  <a:txBody>
                    <a:bodyPr/>
                    <a:lstStyle/>
                    <a:p>
                      <a:pPr marL="30480" marR="30480" algn="ctr">
                        <a:lnSpc>
                          <a:spcPct val="100000"/>
                        </a:lnSpc>
                        <a:spcBef>
                          <a:spcPts val="600"/>
                        </a:spcBef>
                        <a:spcAft>
                          <a:spcPts val="0"/>
                        </a:spcAft>
                      </a:pPr>
                      <a:r>
                        <a:rPr lang="en-US" sz="2200" b="1">
                          <a:solidFill>
                            <a:srgbClr val="000000"/>
                          </a:solidFill>
                          <a:latin typeface="+mn-lt"/>
                          <a:ea typeface="Times New Roman"/>
                        </a:rPr>
                        <a:t>Quy mô</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0480" marR="30480" algn="ctr">
                        <a:lnSpc>
                          <a:spcPct val="100000"/>
                        </a:lnSpc>
                        <a:spcBef>
                          <a:spcPts val="600"/>
                        </a:spcBef>
                        <a:spcAft>
                          <a:spcPts val="0"/>
                        </a:spcAft>
                      </a:pPr>
                      <a:r>
                        <a:rPr lang="en-US" sz="2200" b="1">
                          <a:solidFill>
                            <a:srgbClr val="000000"/>
                          </a:solidFill>
                          <a:latin typeface="+mn-lt"/>
                          <a:ea typeface="Times New Roman"/>
                        </a:rPr>
                        <a:t>Tên trung tâm công nghiệp</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0480" marR="30480" algn="ctr">
                        <a:lnSpc>
                          <a:spcPct val="100000"/>
                        </a:lnSpc>
                        <a:spcBef>
                          <a:spcPts val="600"/>
                        </a:spcBef>
                        <a:spcAft>
                          <a:spcPts val="0"/>
                        </a:spcAft>
                      </a:pPr>
                      <a:r>
                        <a:rPr lang="en-US" sz="2200" b="1">
                          <a:solidFill>
                            <a:srgbClr val="000000"/>
                          </a:solidFill>
                          <a:latin typeface="+mn-lt"/>
                          <a:ea typeface="Times New Roman"/>
                        </a:rPr>
                        <a:t>Thuộc tỉnh, thành phố</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marL="30480" marR="30480" algn="ctr">
                        <a:lnSpc>
                          <a:spcPct val="100000"/>
                        </a:lnSpc>
                        <a:spcBef>
                          <a:spcPts val="600"/>
                        </a:spcBef>
                        <a:spcAft>
                          <a:spcPts val="0"/>
                        </a:spcAft>
                      </a:pPr>
                      <a:r>
                        <a:rPr lang="en-US" sz="2200" b="1">
                          <a:solidFill>
                            <a:srgbClr val="000000"/>
                          </a:solidFill>
                          <a:latin typeface="+mn-lt"/>
                          <a:ea typeface="Times New Roman"/>
                        </a:rPr>
                        <a:t>Các ngành công nghiệp</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0">
                <a:tc rowSpan="3">
                  <a:txBody>
                    <a:bodyPr/>
                    <a:lstStyle/>
                    <a:p>
                      <a:pPr algn="ctr">
                        <a:lnSpc>
                          <a:spcPct val="150000"/>
                        </a:lnSpc>
                        <a:spcBef>
                          <a:spcPts val="600"/>
                        </a:spcBef>
                        <a:spcAft>
                          <a:spcPts val="0"/>
                        </a:spcAft>
                      </a:pPr>
                      <a:r>
                        <a:rPr lang="en-US" sz="2200" b="1">
                          <a:solidFill>
                            <a:srgbClr val="000000"/>
                          </a:solidFill>
                          <a:latin typeface="+mn-lt"/>
                          <a:ea typeface="Calibri"/>
                        </a:rPr>
                        <a:t>Rất lớn</a:t>
                      </a: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Hà Nội</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Hải Phòng</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TP HCM</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0">
                <a:tc rowSpan="3">
                  <a:txBody>
                    <a:bodyPr/>
                    <a:lstStyle/>
                    <a:p>
                      <a:pPr algn="ctr">
                        <a:lnSpc>
                          <a:spcPct val="150000"/>
                        </a:lnSpc>
                        <a:spcBef>
                          <a:spcPts val="600"/>
                        </a:spcBef>
                        <a:spcAft>
                          <a:spcPts val="0"/>
                        </a:spcAft>
                      </a:pPr>
                      <a:r>
                        <a:rPr lang="en-US" sz="2200" b="1">
                          <a:solidFill>
                            <a:srgbClr val="000000"/>
                          </a:solidFill>
                          <a:latin typeface="+mn-lt"/>
                          <a:ea typeface="Calibri"/>
                        </a:rPr>
                        <a:t>Lớn</a:t>
                      </a: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marL="30480" marR="30480" algn="ctr">
                        <a:lnSpc>
                          <a:spcPct val="150000"/>
                        </a:lnSpc>
                        <a:spcBef>
                          <a:spcPts val="600"/>
                        </a:spcBef>
                        <a:spcAft>
                          <a:spcPts val="0"/>
                        </a:spcAft>
                      </a:pPr>
                      <a:r>
                        <a:rPr lang="en-US" sz="2400" b="1" kern="1200" dirty="0" err="1">
                          <a:solidFill>
                            <a:schemeClr val="tx1"/>
                          </a:solidFill>
                          <a:effectLst/>
                          <a:latin typeface="+mn-lt"/>
                          <a:ea typeface="+mn-ea"/>
                          <a:cs typeface="+mn-cs"/>
                        </a:rPr>
                        <a:t>Cẩm</a:t>
                      </a:r>
                      <a:r>
                        <a:rPr lang="en-US" sz="2400" b="1" kern="1200" dirty="0">
                          <a:solidFill>
                            <a:schemeClr val="tx1"/>
                          </a:solidFill>
                          <a:effectLst/>
                          <a:latin typeface="+mn-lt"/>
                          <a:ea typeface="+mn-ea"/>
                          <a:cs typeface="+mn-cs"/>
                        </a:rPr>
                        <a:t> </a:t>
                      </a:r>
                      <a:r>
                        <a:rPr lang="en-US" sz="2400" b="1" kern="1200" dirty="0" err="1">
                          <a:solidFill>
                            <a:schemeClr val="tx1"/>
                          </a:solidFill>
                          <a:effectLst/>
                          <a:latin typeface="+mn-lt"/>
                          <a:ea typeface="+mn-ea"/>
                          <a:cs typeface="+mn-cs"/>
                        </a:rPr>
                        <a:t>Phả</a:t>
                      </a:r>
                      <a:endParaRPr lang="en-US" sz="2800" b="1" dirty="0">
                        <a:solidFill>
                          <a:schemeClr val="tx1"/>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Biên Hòa</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dirty="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5"/>
                  </a:ext>
                </a:extLst>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Vũng Tàu</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6"/>
                  </a:ext>
                </a:extLst>
              </a:tr>
              <a:tr h="0">
                <a:tc rowSpan="3">
                  <a:txBody>
                    <a:bodyPr/>
                    <a:lstStyle/>
                    <a:p>
                      <a:pPr algn="ctr">
                        <a:lnSpc>
                          <a:spcPct val="150000"/>
                        </a:lnSpc>
                        <a:spcBef>
                          <a:spcPts val="600"/>
                        </a:spcBef>
                        <a:spcAft>
                          <a:spcPts val="0"/>
                        </a:spcAft>
                      </a:pPr>
                      <a:r>
                        <a:rPr lang="en-US" sz="2200" b="1">
                          <a:solidFill>
                            <a:srgbClr val="000000"/>
                          </a:solidFill>
                          <a:latin typeface="+mn-lt"/>
                          <a:ea typeface="Calibri"/>
                        </a:rPr>
                        <a:t>Trung bình</a:t>
                      </a: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30480" marR="30480" algn="ctr">
                        <a:lnSpc>
                          <a:spcPct val="150000"/>
                        </a:lnSpc>
                        <a:spcBef>
                          <a:spcPts val="600"/>
                        </a:spcBef>
                        <a:spcAft>
                          <a:spcPts val="0"/>
                        </a:spcAft>
                      </a:pPr>
                      <a:r>
                        <a:rPr lang="en-US" sz="2200" b="1">
                          <a:solidFill>
                            <a:srgbClr val="000000"/>
                          </a:solidFill>
                          <a:latin typeface="+mn-lt"/>
                          <a:ea typeface="Times New Roman"/>
                        </a:rPr>
                        <a:t>Bắc Giang</a:t>
                      </a:r>
                      <a:endParaRPr lang="en-US" sz="220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7"/>
                  </a:ext>
                </a:extLst>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dirty="0" err="1">
                          <a:solidFill>
                            <a:srgbClr val="000000"/>
                          </a:solidFill>
                          <a:latin typeface="+mn-lt"/>
                          <a:ea typeface="Times New Roman"/>
                        </a:rPr>
                        <a:t>Kỳ</a:t>
                      </a:r>
                      <a:r>
                        <a:rPr lang="en-US" sz="2200" b="1" dirty="0">
                          <a:solidFill>
                            <a:srgbClr val="000000"/>
                          </a:solidFill>
                          <a:latin typeface="+mn-lt"/>
                          <a:ea typeface="Times New Roman"/>
                        </a:rPr>
                        <a:t> Anh</a:t>
                      </a:r>
                      <a:endParaRPr lang="en-US" sz="2200" dirty="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8"/>
                  </a:ext>
                </a:extLst>
              </a:tr>
              <a:tr h="0">
                <a:tc vMerge="1">
                  <a:txBody>
                    <a:bodyPr/>
                    <a:lstStyle/>
                    <a:p>
                      <a:endParaRPr lang="en-US"/>
                    </a:p>
                  </a:txBody>
                  <a:tcPr/>
                </a:tc>
                <a:tc>
                  <a:txBody>
                    <a:bodyPr/>
                    <a:lstStyle/>
                    <a:p>
                      <a:pPr marL="30480" marR="30480" algn="ctr">
                        <a:lnSpc>
                          <a:spcPct val="150000"/>
                        </a:lnSpc>
                        <a:spcBef>
                          <a:spcPts val="600"/>
                        </a:spcBef>
                        <a:spcAft>
                          <a:spcPts val="0"/>
                        </a:spcAft>
                      </a:pPr>
                      <a:r>
                        <a:rPr lang="en-US" sz="2200" b="1" dirty="0" err="1">
                          <a:solidFill>
                            <a:srgbClr val="000000"/>
                          </a:solidFill>
                          <a:latin typeface="+mn-lt"/>
                          <a:ea typeface="Times New Roman"/>
                        </a:rPr>
                        <a:t>Cần</a:t>
                      </a:r>
                      <a:r>
                        <a:rPr lang="en-US" sz="2200" b="1" dirty="0">
                          <a:solidFill>
                            <a:srgbClr val="000000"/>
                          </a:solidFill>
                          <a:latin typeface="+mn-lt"/>
                          <a:ea typeface="Times New Roman"/>
                        </a:rPr>
                        <a:t> </a:t>
                      </a:r>
                      <a:r>
                        <a:rPr lang="en-US" sz="2200" b="1" dirty="0" err="1">
                          <a:solidFill>
                            <a:srgbClr val="000000"/>
                          </a:solidFill>
                          <a:latin typeface="+mn-lt"/>
                          <a:ea typeface="Times New Roman"/>
                        </a:rPr>
                        <a:t>Thơ</a:t>
                      </a:r>
                      <a:endParaRPr lang="en-US" sz="2200" dirty="0">
                        <a:solidFill>
                          <a:srgbClr val="000000"/>
                        </a:solidFill>
                        <a:latin typeface="+mn-lt"/>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just">
                        <a:lnSpc>
                          <a:spcPct val="150000"/>
                        </a:lnSpc>
                        <a:spcBef>
                          <a:spcPts val="600"/>
                        </a:spcBef>
                        <a:spcAft>
                          <a:spcPts val="0"/>
                        </a:spcAft>
                      </a:pPr>
                      <a:endParaRPr lang="en-US" sz="2200" dirty="0">
                        <a:solidFill>
                          <a:srgbClr val="000000"/>
                        </a:solidFill>
                        <a:latin typeface="+mn-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55444831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4552" y="144742"/>
            <a:ext cx="12015406" cy="538607"/>
          </a:xfrm>
          <a:prstGeom prst="rect">
            <a:avLst/>
          </a:prstGeom>
        </p:spPr>
        <p:txBody>
          <a:bodyPr wrap="square" lIns="91438" tIns="45719" rIns="91438" bIns="45719">
            <a:spAutoFit/>
          </a:bodyPr>
          <a:lstStyle/>
          <a:p>
            <a:pPr algn="just"/>
            <a:r>
              <a:rPr lang="en-US" sz="2900" b="1">
                <a:solidFill>
                  <a:srgbClr val="002060"/>
                </a:solidFill>
                <a:cs typeface="Arial" pitchFamily="34" charset="0"/>
              </a:rPr>
              <a:t>2. Xác định và kể tên các trung tâm công nghiệp chính ở nước ta</a:t>
            </a:r>
          </a:p>
        </p:txBody>
      </p:sp>
      <p:graphicFrame>
        <p:nvGraphicFramePr>
          <p:cNvPr id="5" name="Table 4"/>
          <p:cNvGraphicFramePr>
            <a:graphicFrameLocks noGrp="1"/>
          </p:cNvGraphicFramePr>
          <p:nvPr>
            <p:extLst>
              <p:ext uri="{D42A27DB-BD31-4B8C-83A1-F6EECF244321}">
                <p14:modId xmlns:p14="http://schemas.microsoft.com/office/powerpoint/2010/main" val="3056936594"/>
              </p:ext>
            </p:extLst>
          </p:nvPr>
        </p:nvGraphicFramePr>
        <p:xfrm>
          <a:off x="311835" y="906505"/>
          <a:ext cx="11619916" cy="5186934"/>
        </p:xfrm>
        <a:graphic>
          <a:graphicData uri="http://schemas.openxmlformats.org/drawingml/2006/table">
            <a:tbl>
              <a:tblPr firstRow="1" bandRow="1">
                <a:tableStyleId>{5C22544A-7EE6-4342-B048-85BDC9FD1C3A}</a:tableStyleId>
              </a:tblPr>
              <a:tblGrid>
                <a:gridCol w="815926">
                  <a:extLst>
                    <a:ext uri="{9D8B030D-6E8A-4147-A177-3AD203B41FA5}">
                      <a16:colId xmlns:a16="http://schemas.microsoft.com/office/drawing/2014/main" val="20000"/>
                    </a:ext>
                  </a:extLst>
                </a:gridCol>
                <a:gridCol w="900333">
                  <a:extLst>
                    <a:ext uri="{9D8B030D-6E8A-4147-A177-3AD203B41FA5}">
                      <a16:colId xmlns:a16="http://schemas.microsoft.com/office/drawing/2014/main" val="20001"/>
                    </a:ext>
                  </a:extLst>
                </a:gridCol>
                <a:gridCol w="1069144">
                  <a:extLst>
                    <a:ext uri="{9D8B030D-6E8A-4147-A177-3AD203B41FA5}">
                      <a16:colId xmlns:a16="http://schemas.microsoft.com/office/drawing/2014/main" val="20002"/>
                    </a:ext>
                  </a:extLst>
                </a:gridCol>
                <a:gridCol w="8834513">
                  <a:extLst>
                    <a:ext uri="{9D8B030D-6E8A-4147-A177-3AD203B41FA5}">
                      <a16:colId xmlns:a16="http://schemas.microsoft.com/office/drawing/2014/main" val="20003"/>
                    </a:ext>
                  </a:extLst>
                </a:gridCol>
              </a:tblGrid>
              <a:tr h="370840">
                <a:tc>
                  <a:txBody>
                    <a:bodyPr/>
                    <a:lstStyle/>
                    <a:p>
                      <a:pPr algn="ctr"/>
                      <a:r>
                        <a:rPr lang="en-US" sz="3000" b="1">
                          <a:solidFill>
                            <a:srgbClr val="000000"/>
                          </a:solidFill>
                        </a:rPr>
                        <a:t>Quy mô</a:t>
                      </a:r>
                    </a:p>
                  </a:txBody>
                  <a:tcPr marL="0" marR="0" marT="0" marB="0" anchor="ctr"/>
                </a:tc>
                <a:tc>
                  <a:txBody>
                    <a:bodyPr/>
                    <a:lstStyle/>
                    <a:p>
                      <a:pPr algn="ctr"/>
                      <a:r>
                        <a:rPr lang="en-US" sz="3000" b="1">
                          <a:solidFill>
                            <a:srgbClr val="000000"/>
                          </a:solidFill>
                        </a:rPr>
                        <a:t>Tên TTCN</a:t>
                      </a: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extLst>
                  <a:ext uri="{0D108BD9-81ED-4DB2-BD59-A6C34878D82A}">
                    <a16:rowId xmlns:a16="http://schemas.microsoft.com/office/drawing/2014/main" val="10000"/>
                  </a:ext>
                </a:extLst>
              </a:tr>
              <a:tr h="370840">
                <a:tc>
                  <a:txBody>
                    <a:bodyPr/>
                    <a:lstStyle/>
                    <a:p>
                      <a:pPr algn="ctr">
                        <a:lnSpc>
                          <a:spcPct val="150000"/>
                        </a:lnSpc>
                      </a:pPr>
                      <a:r>
                        <a:rPr lang="en-US" sz="3000" b="1"/>
                        <a:t>Rất</a:t>
                      </a:r>
                      <a:r>
                        <a:rPr lang="en-US" sz="3000" b="1" baseline="0"/>
                        <a:t> lớn</a:t>
                      </a:r>
                      <a:endParaRPr lang="en-US" sz="3000" b="1"/>
                    </a:p>
                  </a:txBody>
                  <a:tcPr/>
                </a:tc>
                <a:tc>
                  <a:txBody>
                    <a:bodyPr/>
                    <a:lstStyle/>
                    <a:p>
                      <a:pPr algn="ctr">
                        <a:lnSpc>
                          <a:spcPct val="150000"/>
                        </a:lnSpc>
                      </a:pPr>
                      <a:r>
                        <a:rPr lang="en-US" sz="3000" b="1">
                          <a:solidFill>
                            <a:srgbClr val="000000"/>
                          </a:solidFill>
                        </a:rPr>
                        <a:t>Hà Nội</a:t>
                      </a:r>
                    </a:p>
                  </a:txBody>
                  <a:tcPr marL="0" marR="0" marT="0" marB="0" anchor="ctr"/>
                </a:tc>
                <a:tc>
                  <a:txBody>
                    <a:bodyPr/>
                    <a:lstStyle/>
                    <a:p>
                      <a:pPr algn="ctr">
                        <a:lnSpc>
                          <a:spcPct val="150000"/>
                        </a:lnSpc>
                      </a:pPr>
                      <a:r>
                        <a:rPr lang="en-US" sz="3000" b="1">
                          <a:solidFill>
                            <a:srgbClr val="000000"/>
                          </a:solidFill>
                        </a:rPr>
                        <a:t>Hà Nội</a:t>
                      </a:r>
                    </a:p>
                  </a:txBody>
                  <a:tcPr marL="0" marR="0" marT="0" marB="0" anchor="ctr"/>
                </a:tc>
                <a:tc>
                  <a:txBody>
                    <a:bodyPr/>
                    <a:lstStyle/>
                    <a:p>
                      <a:pPr algn="just">
                        <a:lnSpc>
                          <a:spcPct val="150000"/>
                        </a:lnSpc>
                      </a:pPr>
                      <a:r>
                        <a:rPr lang="en-US" sz="3000" b="1" dirty="0">
                          <a:solidFill>
                            <a:srgbClr val="000000"/>
                          </a:solidFill>
                          <a:latin typeface="Calibri" pitchFamily="34" charset="0"/>
                          <a:cs typeface="Calibri" pitchFamily="34" charset="0"/>
                        </a:rPr>
                        <a:t> </a:t>
                      </a:r>
                      <a:r>
                        <a:rPr lang="vi-VN" sz="3000" b="1" dirty="0">
                          <a:solidFill>
                            <a:srgbClr val="000000"/>
                          </a:solidFill>
                          <a:latin typeface="Calibri" pitchFamily="34" charset="0"/>
                          <a:cs typeface="Calibri" pitchFamily="34" charset="0"/>
                        </a:rPr>
                        <a:t>Cơ khí; sản xuất, chế biến thực phẩm; sản xuất ô tô và </a:t>
                      </a:r>
                      <a:r>
                        <a:rPr lang="en-US" sz="3000" b="1" dirty="0">
                          <a:solidFill>
                            <a:srgbClr val="000000"/>
                          </a:solidFill>
                          <a:latin typeface="Calibri" pitchFamily="34" charset="0"/>
                          <a:cs typeface="Calibri" pitchFamily="34" charset="0"/>
                        </a:rPr>
                        <a:t>  </a:t>
                      </a:r>
                    </a:p>
                    <a:p>
                      <a:pPr algn="just">
                        <a:lnSpc>
                          <a:spcPct val="150000"/>
                        </a:lnSpc>
                      </a:pPr>
                      <a:r>
                        <a:rPr lang="en-US" sz="3000" b="1" dirty="0">
                          <a:solidFill>
                            <a:srgbClr val="000000"/>
                          </a:solidFill>
                          <a:latin typeface="Calibri" pitchFamily="34" charset="0"/>
                          <a:cs typeface="Calibri" pitchFamily="34" charset="0"/>
                        </a:rPr>
                        <a:t> </a:t>
                      </a:r>
                      <a:r>
                        <a:rPr lang="vi-VN" sz="3000" b="1" dirty="0">
                          <a:solidFill>
                            <a:srgbClr val="000000"/>
                          </a:solidFill>
                          <a:latin typeface="Calibri" pitchFamily="34" charset="0"/>
                          <a:cs typeface="Calibri" pitchFamily="34" charset="0"/>
                        </a:rPr>
                        <a:t>xe có động cơ khác; sản xuất hóa chất; dệt và sản xuất </a:t>
                      </a:r>
                      <a:endParaRPr lang="en-US" sz="3000" b="1" dirty="0">
                        <a:solidFill>
                          <a:srgbClr val="000000"/>
                        </a:solidFill>
                        <a:latin typeface="Calibri" pitchFamily="34" charset="0"/>
                        <a:cs typeface="Calibri" pitchFamily="34" charset="0"/>
                      </a:endParaRPr>
                    </a:p>
                    <a:p>
                      <a:pPr algn="just">
                        <a:lnSpc>
                          <a:spcPct val="150000"/>
                        </a:lnSpc>
                      </a:pPr>
                      <a:r>
                        <a:rPr lang="en-US" sz="3000" b="1" dirty="0">
                          <a:solidFill>
                            <a:srgbClr val="000000"/>
                          </a:solidFill>
                          <a:latin typeface="Calibri" pitchFamily="34" charset="0"/>
                          <a:cs typeface="Calibri" pitchFamily="34" charset="0"/>
                        </a:rPr>
                        <a:t> </a:t>
                      </a:r>
                      <a:r>
                        <a:rPr lang="vi-VN" sz="3000" b="1" dirty="0">
                          <a:solidFill>
                            <a:srgbClr val="000000"/>
                          </a:solidFill>
                          <a:latin typeface="Calibri" pitchFamily="34" charset="0"/>
                          <a:cs typeface="Calibri" pitchFamily="34" charset="0"/>
                        </a:rPr>
                        <a:t>trang phục; sản xuất sản phẩm điện tử, máy vi tính; </a:t>
                      </a:r>
                      <a:endParaRPr lang="en-US" sz="3000" b="1" dirty="0">
                        <a:solidFill>
                          <a:srgbClr val="000000"/>
                        </a:solidFill>
                        <a:latin typeface="Calibri" pitchFamily="34" charset="0"/>
                        <a:cs typeface="Calibri" pitchFamily="34" charset="0"/>
                      </a:endParaRPr>
                    </a:p>
                    <a:p>
                      <a:pPr algn="just">
                        <a:lnSpc>
                          <a:spcPct val="150000"/>
                        </a:lnSpc>
                      </a:pPr>
                      <a:r>
                        <a:rPr lang="en-US" sz="3000" b="1" dirty="0">
                          <a:solidFill>
                            <a:srgbClr val="000000"/>
                          </a:solidFill>
                          <a:latin typeface="Calibri" pitchFamily="34" charset="0"/>
                          <a:cs typeface="Calibri" pitchFamily="34" charset="0"/>
                        </a:rPr>
                        <a:t> </a:t>
                      </a:r>
                      <a:r>
                        <a:rPr lang="vi-VN" sz="3000" b="1" dirty="0">
                          <a:solidFill>
                            <a:srgbClr val="000000"/>
                          </a:solidFill>
                          <a:latin typeface="Calibri" pitchFamily="34" charset="0"/>
                          <a:cs typeface="Calibri" pitchFamily="34" charset="0"/>
                        </a:rPr>
                        <a:t>sản xuất kim loại; sản xuất giấy và sản phẩm từ giấy; </a:t>
                      </a:r>
                      <a:endParaRPr lang="en-US" sz="3000" b="1" dirty="0">
                        <a:solidFill>
                          <a:srgbClr val="000000"/>
                        </a:solidFill>
                        <a:latin typeface="Calibri" pitchFamily="34" charset="0"/>
                        <a:cs typeface="Calibri" pitchFamily="34" charset="0"/>
                      </a:endParaRPr>
                    </a:p>
                    <a:p>
                      <a:pPr algn="just">
                        <a:lnSpc>
                          <a:spcPct val="150000"/>
                        </a:lnSpc>
                      </a:pPr>
                      <a:r>
                        <a:rPr lang="en-US" sz="3000" b="1" dirty="0">
                          <a:solidFill>
                            <a:srgbClr val="000000"/>
                          </a:solidFill>
                          <a:latin typeface="Calibri" pitchFamily="34" charset="0"/>
                          <a:cs typeface="Calibri" pitchFamily="34" charset="0"/>
                        </a:rPr>
                        <a:t> </a:t>
                      </a:r>
                      <a:r>
                        <a:rPr lang="vi-VN" sz="3000" b="1" dirty="0">
                          <a:solidFill>
                            <a:srgbClr val="000000"/>
                          </a:solidFill>
                          <a:latin typeface="Calibri" pitchFamily="34" charset="0"/>
                          <a:cs typeface="Calibri" pitchFamily="34" charset="0"/>
                        </a:rPr>
                        <a:t>sản xuất giày, dép; sản xuất vật liệu xây dựng.</a:t>
                      </a:r>
                    </a:p>
                  </a:txBody>
                  <a:tcPr marL="0" marR="0" marT="0" marB="0" anchor="ctr"/>
                </a:tc>
                <a:extLst>
                  <a:ext uri="{0D108BD9-81ED-4DB2-BD59-A6C34878D82A}">
                    <a16:rowId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155195015"/>
              </p:ext>
            </p:extLst>
          </p:nvPr>
        </p:nvGraphicFramePr>
        <p:xfrm>
          <a:off x="347911" y="930962"/>
          <a:ext cx="11564762" cy="5186934"/>
        </p:xfrm>
        <a:graphic>
          <a:graphicData uri="http://schemas.openxmlformats.org/drawingml/2006/table">
            <a:tbl>
              <a:tblPr firstRow="1" bandRow="1">
                <a:tableStyleId>{5C22544A-7EE6-4342-B048-85BDC9FD1C3A}</a:tableStyleId>
              </a:tblPr>
              <a:tblGrid>
                <a:gridCol w="812054">
                  <a:extLst>
                    <a:ext uri="{9D8B030D-6E8A-4147-A177-3AD203B41FA5}">
                      <a16:colId xmlns:a16="http://schemas.microsoft.com/office/drawing/2014/main" val="20000"/>
                    </a:ext>
                  </a:extLst>
                </a:gridCol>
                <a:gridCol w="1092072">
                  <a:extLst>
                    <a:ext uri="{9D8B030D-6E8A-4147-A177-3AD203B41FA5}">
                      <a16:colId xmlns:a16="http://schemas.microsoft.com/office/drawing/2014/main" val="20001"/>
                    </a:ext>
                  </a:extLst>
                </a:gridCol>
                <a:gridCol w="1288085">
                  <a:extLst>
                    <a:ext uri="{9D8B030D-6E8A-4147-A177-3AD203B41FA5}">
                      <a16:colId xmlns:a16="http://schemas.microsoft.com/office/drawing/2014/main" val="20002"/>
                    </a:ext>
                  </a:extLst>
                </a:gridCol>
                <a:gridCol w="8372551">
                  <a:extLst>
                    <a:ext uri="{9D8B030D-6E8A-4147-A177-3AD203B41FA5}">
                      <a16:colId xmlns:a16="http://schemas.microsoft.com/office/drawing/2014/main" val="20003"/>
                    </a:ext>
                  </a:extLst>
                </a:gridCol>
              </a:tblGrid>
              <a:tr h="1666240">
                <a:tc>
                  <a:txBody>
                    <a:bodyPr/>
                    <a:lstStyle/>
                    <a:p>
                      <a:pPr algn="ctr"/>
                      <a:r>
                        <a:rPr lang="en-US" sz="3000" b="1">
                          <a:solidFill>
                            <a:srgbClr val="000000"/>
                          </a:solidFill>
                        </a:rPr>
                        <a:t>Quy mô</a:t>
                      </a:r>
                    </a:p>
                  </a:txBody>
                  <a:tcPr marL="0" marR="0" marT="0" marB="0" anchor="ctr"/>
                </a:tc>
                <a:tc>
                  <a:txBody>
                    <a:bodyPr/>
                    <a:lstStyle/>
                    <a:p>
                      <a:pPr algn="ctr"/>
                      <a:r>
                        <a:rPr lang="en-US" sz="3000" b="1">
                          <a:solidFill>
                            <a:srgbClr val="000000"/>
                          </a:solidFill>
                        </a:rPr>
                        <a:t>Tên TTCN</a:t>
                      </a: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extLst>
                  <a:ext uri="{0D108BD9-81ED-4DB2-BD59-A6C34878D82A}">
                    <a16:rowId xmlns:a16="http://schemas.microsoft.com/office/drawing/2014/main" val="10000"/>
                  </a:ext>
                </a:extLst>
              </a:tr>
              <a:tr h="370840">
                <a:tc>
                  <a:txBody>
                    <a:bodyPr/>
                    <a:lstStyle/>
                    <a:p>
                      <a:pPr algn="ctr">
                        <a:lnSpc>
                          <a:spcPct val="150000"/>
                        </a:lnSpc>
                      </a:pPr>
                      <a:r>
                        <a:rPr lang="en-US" sz="3000" b="1"/>
                        <a:t>Rất</a:t>
                      </a:r>
                      <a:r>
                        <a:rPr lang="en-US" sz="3000" b="1" baseline="0"/>
                        <a:t> lớn</a:t>
                      </a:r>
                      <a:endParaRPr lang="en-US" sz="3000" b="1"/>
                    </a:p>
                  </a:txBody>
                  <a:tcPr/>
                </a:tc>
                <a:tc>
                  <a:txBody>
                    <a:bodyPr/>
                    <a:lstStyle/>
                    <a:p>
                      <a:pPr algn="ctr"/>
                      <a:r>
                        <a:rPr lang="en-US" sz="3000" b="1">
                          <a:solidFill>
                            <a:srgbClr val="000000"/>
                          </a:solidFill>
                        </a:rPr>
                        <a:t>Hải Phòng</a:t>
                      </a:r>
                    </a:p>
                  </a:txBody>
                  <a:tcPr marL="0" marR="0" marT="0" marB="0" anchor="ctr"/>
                </a:tc>
                <a:tc>
                  <a:txBody>
                    <a:bodyPr/>
                    <a:lstStyle/>
                    <a:p>
                      <a:pPr algn="ctr"/>
                      <a:r>
                        <a:rPr lang="en-US" sz="3000" b="1">
                          <a:solidFill>
                            <a:srgbClr val="000000"/>
                          </a:solidFill>
                        </a:rPr>
                        <a:t>Hải Phòng</a:t>
                      </a:r>
                    </a:p>
                  </a:txBody>
                  <a:tcPr marL="0" marR="0" marT="0" marB="0" anchor="ctr"/>
                </a:tc>
                <a:tc>
                  <a:txBody>
                    <a:bodyPr/>
                    <a:lstStyle/>
                    <a:p>
                      <a:pPr algn="just">
                        <a:lnSpc>
                          <a:spcPct val="150000"/>
                        </a:lnSpc>
                      </a:pPr>
                      <a:r>
                        <a:rPr lang="en-US" sz="3000" b="1" dirty="0">
                          <a:solidFill>
                            <a:srgbClr val="000000"/>
                          </a:solidFill>
                          <a:latin typeface="Calibri" pitchFamily="34" charset="0"/>
                          <a:cs typeface="Calibri" pitchFamily="34" charset="0"/>
                        </a:rPr>
                        <a:t>Nh</a:t>
                      </a:r>
                      <a:r>
                        <a:rPr lang="vi-VN" sz="3000" b="1" dirty="0">
                          <a:solidFill>
                            <a:srgbClr val="000000"/>
                          </a:solidFill>
                          <a:latin typeface="Calibri" pitchFamily="34" charset="0"/>
                          <a:cs typeface="Calibri" pitchFamily="34" charset="0"/>
                        </a:rPr>
                        <a:t>iệt điện; sản xuất kim loại; sản xuất ô tô và xe có động cơ khác; sản xuất hóa chất; sản xuất sản phẩm điện tử, máy vi tính; sản xuất vật liệu xây dựng; cơ khí; sản xuất giày, dép; sản xuất, chế biến thực phẩm; dệt và sản xuất trang phục.</a:t>
                      </a:r>
                    </a:p>
                  </a:txBody>
                  <a:tcPr marL="0" marR="0" marT="0" marB="0" anchor="ctr"/>
                </a:tc>
                <a:extLst>
                  <a:ext uri="{0D108BD9-81ED-4DB2-BD59-A6C34878D82A}">
                    <a16:rowId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315546489"/>
              </p:ext>
            </p:extLst>
          </p:nvPr>
        </p:nvGraphicFramePr>
        <p:xfrm>
          <a:off x="319294" y="962444"/>
          <a:ext cx="11518351" cy="5750814"/>
        </p:xfrm>
        <a:graphic>
          <a:graphicData uri="http://schemas.openxmlformats.org/drawingml/2006/table">
            <a:tbl>
              <a:tblPr firstRow="1" bandRow="1">
                <a:tableStyleId>{5C22544A-7EE6-4342-B048-85BDC9FD1C3A}</a:tableStyleId>
              </a:tblPr>
              <a:tblGrid>
                <a:gridCol w="808795">
                  <a:extLst>
                    <a:ext uri="{9D8B030D-6E8A-4147-A177-3AD203B41FA5}">
                      <a16:colId xmlns:a16="http://schemas.microsoft.com/office/drawing/2014/main" val="20000"/>
                    </a:ext>
                  </a:extLst>
                </a:gridCol>
                <a:gridCol w="1087689">
                  <a:extLst>
                    <a:ext uri="{9D8B030D-6E8A-4147-A177-3AD203B41FA5}">
                      <a16:colId xmlns:a16="http://schemas.microsoft.com/office/drawing/2014/main" val="20001"/>
                    </a:ext>
                  </a:extLst>
                </a:gridCol>
                <a:gridCol w="1282916">
                  <a:extLst>
                    <a:ext uri="{9D8B030D-6E8A-4147-A177-3AD203B41FA5}">
                      <a16:colId xmlns:a16="http://schemas.microsoft.com/office/drawing/2014/main" val="20002"/>
                    </a:ext>
                  </a:extLst>
                </a:gridCol>
                <a:gridCol w="8338951">
                  <a:extLst>
                    <a:ext uri="{9D8B030D-6E8A-4147-A177-3AD203B41FA5}">
                      <a16:colId xmlns:a16="http://schemas.microsoft.com/office/drawing/2014/main" val="20003"/>
                    </a:ext>
                  </a:extLst>
                </a:gridCol>
              </a:tblGrid>
              <a:tr h="0">
                <a:tc>
                  <a:txBody>
                    <a:bodyPr/>
                    <a:lstStyle/>
                    <a:p>
                      <a:pPr algn="ctr"/>
                      <a:r>
                        <a:rPr lang="en-US" sz="3000" b="1">
                          <a:solidFill>
                            <a:srgbClr val="000000"/>
                          </a:solidFill>
                        </a:rPr>
                        <a:t>Quy mô</a:t>
                      </a:r>
                    </a:p>
                  </a:txBody>
                  <a:tcPr marL="0" marR="0" marT="0" marB="0" anchor="ctr"/>
                </a:tc>
                <a:tc>
                  <a:txBody>
                    <a:bodyPr/>
                    <a:lstStyle/>
                    <a:p>
                      <a:pPr algn="ctr"/>
                      <a:r>
                        <a:rPr lang="en-US" sz="3000" b="1">
                          <a:solidFill>
                            <a:srgbClr val="000000"/>
                          </a:solidFill>
                        </a:rPr>
                        <a:t>Tên TTCN</a:t>
                      </a:r>
                    </a:p>
                  </a:txBody>
                  <a:tcPr marL="0" marR="0" marT="0" marB="0" anchor="ctr"/>
                </a:tc>
                <a:tc>
                  <a:txBody>
                    <a:bodyPr/>
                    <a:lstStyle/>
                    <a:p>
                      <a:pPr algn="ctr"/>
                      <a:r>
                        <a:rPr lang="en-US" sz="28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extLst>
                  <a:ext uri="{0D108BD9-81ED-4DB2-BD59-A6C34878D82A}">
                    <a16:rowId xmlns:a16="http://schemas.microsoft.com/office/drawing/2014/main" val="10000"/>
                  </a:ext>
                </a:extLst>
              </a:tr>
              <a:tr h="370840">
                <a:tc>
                  <a:txBody>
                    <a:bodyPr/>
                    <a:lstStyle/>
                    <a:p>
                      <a:pPr algn="ctr">
                        <a:lnSpc>
                          <a:spcPct val="150000"/>
                        </a:lnSpc>
                      </a:pPr>
                      <a:r>
                        <a:rPr lang="en-US" sz="3000" b="1"/>
                        <a:t>Rất</a:t>
                      </a:r>
                      <a:r>
                        <a:rPr lang="en-US" sz="3000" b="1" baseline="0"/>
                        <a:t> lớn</a:t>
                      </a:r>
                      <a:endParaRPr lang="en-US" sz="3000" b="1"/>
                    </a:p>
                  </a:txBody>
                  <a:tcPr/>
                </a:tc>
                <a:tc>
                  <a:txBody>
                    <a:bodyPr/>
                    <a:lstStyle/>
                    <a:p>
                      <a:pPr algn="ctr"/>
                      <a:r>
                        <a:rPr lang="en-US" sz="3000" b="1" kern="1200">
                          <a:solidFill>
                            <a:schemeClr val="dk1"/>
                          </a:solidFill>
                          <a:latin typeface="+mn-lt"/>
                          <a:ea typeface="+mn-ea"/>
                          <a:cs typeface="+mn-cs"/>
                        </a:rPr>
                        <a:t>TP Hồ Chí Minh</a:t>
                      </a:r>
                    </a:p>
                  </a:txBody>
                  <a:tcPr marL="0" marR="0" marT="0" marB="0" anchor="ctr"/>
                </a:tc>
                <a:tc>
                  <a:txBody>
                    <a:bodyPr/>
                    <a:lstStyle/>
                    <a:p>
                      <a:pPr algn="ctr"/>
                      <a:r>
                        <a:rPr lang="en-US" sz="3000" b="1" kern="1200">
                          <a:solidFill>
                            <a:schemeClr val="dk1"/>
                          </a:solidFill>
                          <a:latin typeface="+mn-lt"/>
                          <a:ea typeface="+mn-ea"/>
                          <a:cs typeface="+mn-cs"/>
                        </a:rPr>
                        <a:t>TP Hồ Chí Minh</a:t>
                      </a:r>
                    </a:p>
                  </a:txBody>
                  <a:tcPr marL="0" marR="0" marT="0" marB="0" anchor="ctr"/>
                </a:tc>
                <a:tc>
                  <a:txBody>
                    <a:bodyPr/>
                    <a:lstStyle/>
                    <a:p>
                      <a:pPr algn="just">
                        <a:lnSpc>
                          <a:spcPct val="150000"/>
                        </a:lnSpc>
                      </a:pPr>
                      <a:r>
                        <a:rPr lang="vi-VN" sz="3000" b="1" kern="1200" dirty="0">
                          <a:solidFill>
                            <a:schemeClr val="dk1"/>
                          </a:solidFill>
                          <a:latin typeface="Calibri" pitchFamily="34" charset="0"/>
                          <a:ea typeface="+mn-ea"/>
                          <a:cs typeface="Calibri" pitchFamily="34" charset="0"/>
                        </a:rPr>
                        <a:t>Sản xuất ô tô và xe có động cơ khác; sản xuất kim loại; sản xuất giấy và sản phẩm từ giấy; dệt và sản xuất trang phục; sản xuất sản phẩm điện tử, máy vi tính; cơ khí; sản xuất hóa chất; nhiệt điện; sản xuất vật liệu xây dựng; sản xuất giày, dép; sản xuất, chế biến thực phẩm.</a:t>
                      </a:r>
                    </a:p>
                  </a:txBody>
                  <a:tcPr marL="0" marR="0" marT="0" marB="0" anchor="ct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353079612"/>
              </p:ext>
            </p:extLst>
          </p:nvPr>
        </p:nvGraphicFramePr>
        <p:xfrm>
          <a:off x="466632" y="1020482"/>
          <a:ext cx="11422967" cy="3815334"/>
        </p:xfrm>
        <a:graphic>
          <a:graphicData uri="http://schemas.openxmlformats.org/drawingml/2006/table">
            <a:tbl>
              <a:tblPr firstRow="1" bandRow="1">
                <a:tableStyleId>{5C22544A-7EE6-4342-B048-85BDC9FD1C3A}</a:tableStyleId>
              </a:tblPr>
              <a:tblGrid>
                <a:gridCol w="802097">
                  <a:extLst>
                    <a:ext uri="{9D8B030D-6E8A-4147-A177-3AD203B41FA5}">
                      <a16:colId xmlns:a16="http://schemas.microsoft.com/office/drawing/2014/main" val="20000"/>
                    </a:ext>
                  </a:extLst>
                </a:gridCol>
                <a:gridCol w="1078682">
                  <a:extLst>
                    <a:ext uri="{9D8B030D-6E8A-4147-A177-3AD203B41FA5}">
                      <a16:colId xmlns:a16="http://schemas.microsoft.com/office/drawing/2014/main" val="20001"/>
                    </a:ext>
                  </a:extLst>
                </a:gridCol>
                <a:gridCol w="1272292">
                  <a:extLst>
                    <a:ext uri="{9D8B030D-6E8A-4147-A177-3AD203B41FA5}">
                      <a16:colId xmlns:a16="http://schemas.microsoft.com/office/drawing/2014/main" val="20002"/>
                    </a:ext>
                  </a:extLst>
                </a:gridCol>
                <a:gridCol w="8269896">
                  <a:extLst>
                    <a:ext uri="{9D8B030D-6E8A-4147-A177-3AD203B41FA5}">
                      <a16:colId xmlns:a16="http://schemas.microsoft.com/office/drawing/2014/main" val="20003"/>
                    </a:ext>
                  </a:extLst>
                </a:gridCol>
              </a:tblGrid>
              <a:tr h="370840">
                <a:tc>
                  <a:txBody>
                    <a:bodyPr/>
                    <a:lstStyle/>
                    <a:p>
                      <a:pPr algn="ctr"/>
                      <a:r>
                        <a:rPr lang="en-US" sz="3000" b="1" dirty="0">
                          <a:solidFill>
                            <a:srgbClr val="000000"/>
                          </a:solidFill>
                        </a:rPr>
                        <a:t>Quy </a:t>
                      </a:r>
                      <a:r>
                        <a:rPr lang="en-US" sz="3000" b="1" dirty="0" err="1">
                          <a:solidFill>
                            <a:srgbClr val="000000"/>
                          </a:solidFill>
                        </a:rPr>
                        <a:t>mô</a:t>
                      </a:r>
                      <a:endParaRPr lang="en-US" sz="3000" b="1" dirty="0">
                        <a:solidFill>
                          <a:srgbClr val="000000"/>
                        </a:solidFill>
                      </a:endParaRPr>
                    </a:p>
                  </a:txBody>
                  <a:tcPr marL="0" marR="0" marT="0" marB="0" anchor="ctr"/>
                </a:tc>
                <a:tc>
                  <a:txBody>
                    <a:bodyPr/>
                    <a:lstStyle/>
                    <a:p>
                      <a:pPr algn="ctr"/>
                      <a:r>
                        <a:rPr lang="en-US" sz="3000" b="1">
                          <a:solidFill>
                            <a:srgbClr val="000000"/>
                          </a:solidFill>
                        </a:rPr>
                        <a:t>Tên TTCN</a:t>
                      </a: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extLst>
                  <a:ext uri="{0D108BD9-81ED-4DB2-BD59-A6C34878D82A}">
                    <a16:rowId xmlns:a16="http://schemas.microsoft.com/office/drawing/2014/main" val="10000"/>
                  </a:ext>
                </a:extLst>
              </a:tr>
              <a:tr h="370840">
                <a:tc>
                  <a:txBody>
                    <a:bodyPr/>
                    <a:lstStyle/>
                    <a:p>
                      <a:pPr algn="ctr">
                        <a:lnSpc>
                          <a:spcPct val="150000"/>
                        </a:lnSpc>
                      </a:pPr>
                      <a:r>
                        <a:rPr lang="en-US" sz="3000" b="1"/>
                        <a:t>L</a:t>
                      </a:r>
                      <a:r>
                        <a:rPr lang="en-US" sz="3000" b="1" baseline="0"/>
                        <a:t>ớn</a:t>
                      </a:r>
                      <a:endParaRPr lang="en-US" sz="3000" b="1"/>
                    </a:p>
                  </a:txBody>
                  <a:tcPr>
                    <a:solidFill>
                      <a:schemeClr val="accent4">
                        <a:lumMod val="20000"/>
                        <a:lumOff val="80000"/>
                      </a:schemeClr>
                    </a:solidFill>
                  </a:tcPr>
                </a:tc>
                <a:tc>
                  <a:txBody>
                    <a:bodyPr/>
                    <a:lstStyle/>
                    <a:p>
                      <a:pPr algn="just"/>
                      <a:r>
                        <a:rPr lang="en-US" sz="3000" b="1" kern="1200" baseline="0" dirty="0" err="1">
                          <a:solidFill>
                            <a:schemeClr val="dk1"/>
                          </a:solidFill>
                          <a:latin typeface="+mn-lt"/>
                          <a:ea typeface="+mn-ea"/>
                          <a:cs typeface="+mn-cs"/>
                        </a:rPr>
                        <a:t>Phổ</a:t>
                      </a:r>
                      <a:r>
                        <a:rPr lang="en-US" sz="3000" b="1" kern="1200" baseline="0" dirty="0">
                          <a:solidFill>
                            <a:schemeClr val="dk1"/>
                          </a:solidFill>
                          <a:latin typeface="+mn-lt"/>
                          <a:ea typeface="+mn-ea"/>
                          <a:cs typeface="+mn-cs"/>
                        </a:rPr>
                        <a:t> </a:t>
                      </a:r>
                      <a:r>
                        <a:rPr lang="en-US" sz="3000" b="1" kern="1200" baseline="0" dirty="0" err="1">
                          <a:solidFill>
                            <a:schemeClr val="dk1"/>
                          </a:solidFill>
                          <a:latin typeface="+mn-lt"/>
                          <a:ea typeface="+mn-ea"/>
                          <a:cs typeface="+mn-cs"/>
                        </a:rPr>
                        <a:t>Yên</a:t>
                      </a:r>
                      <a:endParaRPr lang="en-US" sz="3000" b="1" kern="1200" baseline="0" dirty="0">
                        <a:solidFill>
                          <a:schemeClr val="dk1"/>
                        </a:solidFill>
                        <a:latin typeface="+mn-lt"/>
                        <a:ea typeface="+mn-ea"/>
                        <a:cs typeface="+mn-cs"/>
                      </a:endParaRPr>
                    </a:p>
                  </a:txBody>
                  <a:tcPr marL="0" marR="0" marT="0" marB="0" anchor="ctr">
                    <a:solidFill>
                      <a:schemeClr val="accent4">
                        <a:lumMod val="20000"/>
                        <a:lumOff val="80000"/>
                      </a:schemeClr>
                    </a:solidFill>
                  </a:tcPr>
                </a:tc>
                <a:tc>
                  <a:txBody>
                    <a:bodyPr/>
                    <a:lstStyle/>
                    <a:p>
                      <a:pPr algn="just"/>
                      <a:r>
                        <a:rPr lang="en-US" sz="3000" b="1" kern="1200" baseline="0">
                          <a:solidFill>
                            <a:schemeClr val="dk1"/>
                          </a:solidFill>
                          <a:latin typeface="+mn-lt"/>
                          <a:ea typeface="+mn-ea"/>
                          <a:cs typeface="+mn-cs"/>
                        </a:rPr>
                        <a:t>Bắc Ninh</a:t>
                      </a:r>
                    </a:p>
                  </a:txBody>
                  <a:tcPr marL="0" marR="0" marT="0" marB="0" anchor="ctr">
                    <a:solidFill>
                      <a:schemeClr val="accent4">
                        <a:lumMod val="20000"/>
                        <a:lumOff val="80000"/>
                      </a:schemeClr>
                    </a:solidFill>
                  </a:tcPr>
                </a:tc>
                <a:tc>
                  <a:txBody>
                    <a:bodyPr/>
                    <a:lstStyle/>
                    <a:p>
                      <a:pPr algn="just">
                        <a:lnSpc>
                          <a:spcPct val="150000"/>
                        </a:lnSpc>
                      </a:pPr>
                      <a:r>
                        <a:rPr lang="vi-VN" sz="3000" b="1" kern="1200" baseline="0" dirty="0">
                          <a:solidFill>
                            <a:schemeClr val="dk1"/>
                          </a:solidFill>
                          <a:latin typeface="Calibri" pitchFamily="34" charset="0"/>
                          <a:ea typeface="+mn-ea"/>
                          <a:cs typeface="Calibri" pitchFamily="34" charset="0"/>
                        </a:rPr>
                        <a:t>Sản xuất sản phẩm điện tử, máy vi tính; dệt và sản xuất trang phục; hóa chất; sản xuất, chế biến thực phẩm; sản xuất vật liệu xây dựng.</a:t>
                      </a:r>
                    </a:p>
                  </a:txBody>
                  <a:tcPr marL="0" marR="0" marT="0" marB="0" anchor="ct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681144637"/>
              </p:ext>
            </p:extLst>
          </p:nvPr>
        </p:nvGraphicFramePr>
        <p:xfrm>
          <a:off x="338372" y="918842"/>
          <a:ext cx="11509076" cy="5872734"/>
        </p:xfrm>
        <a:graphic>
          <a:graphicData uri="http://schemas.openxmlformats.org/drawingml/2006/table">
            <a:tbl>
              <a:tblPr firstRow="1" bandRow="1">
                <a:tableStyleId>{5C22544A-7EE6-4342-B048-85BDC9FD1C3A}</a:tableStyleId>
              </a:tblPr>
              <a:tblGrid>
                <a:gridCol w="121579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447800">
                  <a:extLst>
                    <a:ext uri="{9D8B030D-6E8A-4147-A177-3AD203B41FA5}">
                      <a16:colId xmlns:a16="http://schemas.microsoft.com/office/drawing/2014/main" val="20002"/>
                    </a:ext>
                  </a:extLst>
                </a:gridCol>
                <a:gridCol w="7626286">
                  <a:extLst>
                    <a:ext uri="{9D8B030D-6E8A-4147-A177-3AD203B41FA5}">
                      <a16:colId xmlns:a16="http://schemas.microsoft.com/office/drawing/2014/main" val="20003"/>
                    </a:ext>
                  </a:extLst>
                </a:gridCol>
              </a:tblGrid>
              <a:tr h="370840">
                <a:tc>
                  <a:txBody>
                    <a:bodyPr/>
                    <a:lstStyle/>
                    <a:p>
                      <a:pPr algn="ctr"/>
                      <a:r>
                        <a:rPr lang="en-US" sz="3000" b="1">
                          <a:solidFill>
                            <a:srgbClr val="000000"/>
                          </a:solidFill>
                        </a:rPr>
                        <a:t>Quy mô</a:t>
                      </a:r>
                    </a:p>
                  </a:txBody>
                  <a:tcPr marL="0" marR="0" marT="0" marB="0" anchor="ctr"/>
                </a:tc>
                <a:tc>
                  <a:txBody>
                    <a:bodyPr/>
                    <a:lstStyle/>
                    <a:p>
                      <a:pPr algn="ctr"/>
                      <a:r>
                        <a:rPr lang="en-US" sz="3000" b="1">
                          <a:solidFill>
                            <a:srgbClr val="000000"/>
                          </a:solidFill>
                        </a:rPr>
                        <a:t>Tên TTCN</a:t>
                      </a: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a:solidFill>
                            <a:srgbClr val="000000"/>
                          </a:solidFill>
                        </a:rPr>
                        <a:t>Các ngành công nghiệp</a:t>
                      </a:r>
                    </a:p>
                  </a:txBody>
                  <a:tcPr marL="0" marR="0" marT="0" marB="0" anchor="ctr"/>
                </a:tc>
                <a:extLst>
                  <a:ext uri="{0D108BD9-81ED-4DB2-BD59-A6C34878D82A}">
                    <a16:rowId xmlns:a16="http://schemas.microsoft.com/office/drawing/2014/main" val="10000"/>
                  </a:ext>
                </a:extLst>
              </a:tr>
              <a:tr h="370840">
                <a:tc>
                  <a:txBody>
                    <a:bodyPr/>
                    <a:lstStyle/>
                    <a:p>
                      <a:pPr algn="ctr">
                        <a:lnSpc>
                          <a:spcPct val="150000"/>
                        </a:lnSpc>
                      </a:pPr>
                      <a:r>
                        <a:rPr lang="en-US" sz="3000" b="1"/>
                        <a:t>L</a:t>
                      </a:r>
                      <a:r>
                        <a:rPr lang="en-US" sz="3000" b="1" baseline="0"/>
                        <a:t>ớn</a:t>
                      </a:r>
                      <a:endParaRPr lang="en-US" sz="3000" b="1"/>
                    </a:p>
                  </a:txBody>
                  <a:tcPr>
                    <a:solidFill>
                      <a:schemeClr val="accent4">
                        <a:lumMod val="20000"/>
                        <a:lumOff val="80000"/>
                      </a:schemeClr>
                    </a:solidFill>
                  </a:tcPr>
                </a:tc>
                <a:tc>
                  <a:txBody>
                    <a:bodyPr/>
                    <a:lstStyle/>
                    <a:p>
                      <a:pPr algn="ctr"/>
                      <a:r>
                        <a:rPr lang="en-US" sz="3000" b="1" kern="1200">
                          <a:solidFill>
                            <a:schemeClr val="dk1"/>
                          </a:solidFill>
                          <a:latin typeface="+mn-lt"/>
                          <a:ea typeface="+mn-ea"/>
                          <a:cs typeface="+mn-cs"/>
                        </a:rPr>
                        <a:t>Biên Hòa</a:t>
                      </a:r>
                    </a:p>
                  </a:txBody>
                  <a:tcPr marL="0" marR="0" marT="0" marB="0" anchor="ctr">
                    <a:solidFill>
                      <a:schemeClr val="accent4">
                        <a:lumMod val="20000"/>
                        <a:lumOff val="80000"/>
                      </a:schemeClr>
                    </a:solidFill>
                  </a:tcPr>
                </a:tc>
                <a:tc>
                  <a:txBody>
                    <a:bodyPr/>
                    <a:lstStyle/>
                    <a:p>
                      <a:pPr algn="ctr"/>
                      <a:r>
                        <a:rPr lang="en-US" sz="3000" b="1" kern="1200">
                          <a:solidFill>
                            <a:schemeClr val="dk1"/>
                          </a:solidFill>
                          <a:latin typeface="+mn-lt"/>
                          <a:ea typeface="+mn-ea"/>
                          <a:cs typeface="+mn-cs"/>
                        </a:rPr>
                        <a:t>Đồng Nai</a:t>
                      </a:r>
                    </a:p>
                  </a:txBody>
                  <a:tcPr marL="0" marR="0" marT="0" marB="0" anchor="ctr">
                    <a:solidFill>
                      <a:schemeClr val="accent4">
                        <a:lumMod val="20000"/>
                        <a:lumOff val="80000"/>
                      </a:schemeClr>
                    </a:solidFill>
                  </a:tcPr>
                </a:tc>
                <a:tc>
                  <a:txBody>
                    <a:bodyPr/>
                    <a:lstStyle/>
                    <a:p>
                      <a:pPr algn="just">
                        <a:lnSpc>
                          <a:spcPct val="150000"/>
                        </a:lnSpc>
                      </a:pPr>
                      <a:r>
                        <a:rPr lang="vi-VN" sz="3000" b="1" kern="1200" dirty="0">
                          <a:solidFill>
                            <a:schemeClr val="dk1"/>
                          </a:solidFill>
                          <a:latin typeface="Calibri" pitchFamily="34" charset="0"/>
                          <a:ea typeface="+mn-ea"/>
                          <a:cs typeface="Calibri" pitchFamily="34" charset="0"/>
                        </a:rPr>
                        <a:t>Sản xuất hóa chất; sản xuất, chế biến thực phẩm; thủy điện; sản xuất sản phẩm điện tử, máy vi tính; sản xuất giấy và sản phẩm từ giấy; dệt và sản xuất trang phục; cơ khí; sản xuất giày, dép; sản xuất vật liệu xây dựng; sản xuất kim loại.</a:t>
                      </a:r>
                    </a:p>
                  </a:txBody>
                  <a:tcPr marL="0" marR="0" marT="0" marB="0" anchor="ct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406455459"/>
              </p:ext>
            </p:extLst>
          </p:nvPr>
        </p:nvGraphicFramePr>
        <p:xfrm>
          <a:off x="347911" y="946858"/>
          <a:ext cx="11422967" cy="3815334"/>
        </p:xfrm>
        <a:graphic>
          <a:graphicData uri="http://schemas.openxmlformats.org/drawingml/2006/table">
            <a:tbl>
              <a:tblPr firstRow="1" bandRow="1">
                <a:tableStyleId>{5C22544A-7EE6-4342-B048-85BDC9FD1C3A}</a:tableStyleId>
              </a:tblPr>
              <a:tblGrid>
                <a:gridCol w="802097">
                  <a:extLst>
                    <a:ext uri="{9D8B030D-6E8A-4147-A177-3AD203B41FA5}">
                      <a16:colId xmlns:a16="http://schemas.microsoft.com/office/drawing/2014/main" val="20000"/>
                    </a:ext>
                  </a:extLst>
                </a:gridCol>
                <a:gridCol w="1078682">
                  <a:extLst>
                    <a:ext uri="{9D8B030D-6E8A-4147-A177-3AD203B41FA5}">
                      <a16:colId xmlns:a16="http://schemas.microsoft.com/office/drawing/2014/main" val="20001"/>
                    </a:ext>
                  </a:extLst>
                </a:gridCol>
                <a:gridCol w="1272292">
                  <a:extLst>
                    <a:ext uri="{9D8B030D-6E8A-4147-A177-3AD203B41FA5}">
                      <a16:colId xmlns:a16="http://schemas.microsoft.com/office/drawing/2014/main" val="20002"/>
                    </a:ext>
                  </a:extLst>
                </a:gridCol>
                <a:gridCol w="8269896">
                  <a:extLst>
                    <a:ext uri="{9D8B030D-6E8A-4147-A177-3AD203B41FA5}">
                      <a16:colId xmlns:a16="http://schemas.microsoft.com/office/drawing/2014/main" val="20003"/>
                    </a:ext>
                  </a:extLst>
                </a:gridCol>
              </a:tblGrid>
              <a:tr h="0">
                <a:tc>
                  <a:txBody>
                    <a:bodyPr/>
                    <a:lstStyle/>
                    <a:p>
                      <a:pPr algn="ctr"/>
                      <a:r>
                        <a:rPr lang="en-US" sz="3000" b="1">
                          <a:solidFill>
                            <a:srgbClr val="000000"/>
                          </a:solidFill>
                        </a:rPr>
                        <a:t>Quy mô</a:t>
                      </a:r>
                    </a:p>
                  </a:txBody>
                  <a:tcPr marL="0" marR="0" marT="0" marB="0" anchor="ctr"/>
                </a:tc>
                <a:tc>
                  <a:txBody>
                    <a:bodyPr/>
                    <a:lstStyle/>
                    <a:p>
                      <a:pPr algn="ctr"/>
                      <a:r>
                        <a:rPr lang="en-US" sz="3000" b="1">
                          <a:solidFill>
                            <a:srgbClr val="000000"/>
                          </a:solidFill>
                        </a:rPr>
                        <a:t>Tên TTCN</a:t>
                      </a: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dirty="0" err="1">
                          <a:solidFill>
                            <a:srgbClr val="000000"/>
                          </a:solidFill>
                        </a:rPr>
                        <a:t>Các</a:t>
                      </a:r>
                      <a:r>
                        <a:rPr lang="en-US" sz="3000" b="1" dirty="0">
                          <a:solidFill>
                            <a:srgbClr val="000000"/>
                          </a:solidFill>
                        </a:rPr>
                        <a:t> </a:t>
                      </a:r>
                      <a:r>
                        <a:rPr lang="en-US" sz="3000" b="1" dirty="0" err="1">
                          <a:solidFill>
                            <a:srgbClr val="000000"/>
                          </a:solidFill>
                        </a:rPr>
                        <a:t>ngành</a:t>
                      </a:r>
                      <a:r>
                        <a:rPr lang="en-US" sz="3000" b="1" dirty="0">
                          <a:solidFill>
                            <a:srgbClr val="000000"/>
                          </a:solidFill>
                        </a:rPr>
                        <a:t> </a:t>
                      </a:r>
                      <a:r>
                        <a:rPr lang="en-US" sz="3000" b="1" dirty="0" err="1">
                          <a:solidFill>
                            <a:srgbClr val="000000"/>
                          </a:solidFill>
                        </a:rPr>
                        <a:t>công</a:t>
                      </a:r>
                      <a:r>
                        <a:rPr lang="en-US" sz="3000" b="1" dirty="0">
                          <a:solidFill>
                            <a:srgbClr val="000000"/>
                          </a:solidFill>
                        </a:rPr>
                        <a:t> </a:t>
                      </a:r>
                      <a:r>
                        <a:rPr lang="en-US" sz="3000" b="1" dirty="0" err="1">
                          <a:solidFill>
                            <a:srgbClr val="000000"/>
                          </a:solidFill>
                        </a:rPr>
                        <a:t>nghiệp</a:t>
                      </a:r>
                      <a:endParaRPr lang="en-US" sz="3000" b="1" dirty="0">
                        <a:solidFill>
                          <a:srgbClr val="000000"/>
                        </a:solidFill>
                      </a:endParaRPr>
                    </a:p>
                  </a:txBody>
                  <a:tcPr marL="0" marR="0" marT="0" marB="0" anchor="ctr"/>
                </a:tc>
                <a:extLst>
                  <a:ext uri="{0D108BD9-81ED-4DB2-BD59-A6C34878D82A}">
                    <a16:rowId xmlns:a16="http://schemas.microsoft.com/office/drawing/2014/main" val="10000"/>
                  </a:ext>
                </a:extLst>
              </a:tr>
              <a:tr h="370840">
                <a:tc>
                  <a:txBody>
                    <a:bodyPr/>
                    <a:lstStyle/>
                    <a:p>
                      <a:pPr algn="ctr">
                        <a:lnSpc>
                          <a:spcPct val="150000"/>
                        </a:lnSpc>
                      </a:pPr>
                      <a:r>
                        <a:rPr lang="en-US" sz="3000" b="1"/>
                        <a:t>L</a:t>
                      </a:r>
                      <a:r>
                        <a:rPr lang="en-US" sz="3000" b="1" baseline="0"/>
                        <a:t>ớn</a:t>
                      </a:r>
                      <a:endParaRPr lang="en-US" sz="3000" b="1"/>
                    </a:p>
                  </a:txBody>
                  <a:tcPr>
                    <a:solidFill>
                      <a:schemeClr val="accent4">
                        <a:lumMod val="20000"/>
                        <a:lumOff val="80000"/>
                      </a:schemeClr>
                    </a:solidFill>
                  </a:tcPr>
                </a:tc>
                <a:tc>
                  <a:txBody>
                    <a:bodyPr/>
                    <a:lstStyle/>
                    <a:p>
                      <a:pPr algn="just"/>
                      <a:r>
                        <a:rPr lang="en-US" sz="3000" b="1" kern="1200">
                          <a:solidFill>
                            <a:schemeClr val="dk1"/>
                          </a:solidFill>
                          <a:latin typeface="+mn-lt"/>
                          <a:ea typeface="+mn-ea"/>
                          <a:cs typeface="+mn-cs"/>
                        </a:rPr>
                        <a:t>Vũng Tàu</a:t>
                      </a:r>
                    </a:p>
                  </a:txBody>
                  <a:tcPr marL="0" marR="0" marT="0" marB="0" anchor="ctr">
                    <a:solidFill>
                      <a:schemeClr val="accent4">
                        <a:lumMod val="20000"/>
                        <a:lumOff val="80000"/>
                      </a:schemeClr>
                    </a:solidFill>
                  </a:tcPr>
                </a:tc>
                <a:tc>
                  <a:txBody>
                    <a:bodyPr/>
                    <a:lstStyle/>
                    <a:p>
                      <a:pPr algn="just"/>
                      <a:r>
                        <a:rPr lang="en-US" sz="3000" b="1" kern="1200">
                          <a:solidFill>
                            <a:schemeClr val="dk1"/>
                          </a:solidFill>
                          <a:latin typeface="+mn-lt"/>
                          <a:ea typeface="+mn-ea"/>
                          <a:cs typeface="+mn-cs"/>
                        </a:rPr>
                        <a:t>Bà Rịa - Vũng Tàu</a:t>
                      </a:r>
                    </a:p>
                  </a:txBody>
                  <a:tcPr marL="0" marR="0" marT="0" marB="0" anchor="ctr">
                    <a:solidFill>
                      <a:schemeClr val="accent4">
                        <a:lumMod val="20000"/>
                        <a:lumOff val="80000"/>
                      </a:schemeClr>
                    </a:solidFill>
                  </a:tcPr>
                </a:tc>
                <a:tc>
                  <a:txBody>
                    <a:bodyPr/>
                    <a:lstStyle/>
                    <a:p>
                      <a:pPr algn="just">
                        <a:lnSpc>
                          <a:spcPct val="150000"/>
                        </a:lnSpc>
                      </a:pPr>
                      <a:r>
                        <a:rPr lang="vi-VN" sz="3000" b="1" kern="1200" dirty="0">
                          <a:solidFill>
                            <a:schemeClr val="dk1"/>
                          </a:solidFill>
                          <a:latin typeface="Calibri" pitchFamily="34" charset="0"/>
                          <a:ea typeface="+mn-ea"/>
                          <a:cs typeface="Calibri" pitchFamily="34" charset="0"/>
                        </a:rPr>
                        <a:t>Nhiệt điện; sản xuất kim loại; sản xuất hóa chất; dệt và sản xuất trang phục; cơ khí; sản xuất, chế biến thực phẩm; sản xuất vật liệu xây dựng</a:t>
                      </a:r>
                    </a:p>
                  </a:txBody>
                  <a:tcPr marL="0" marR="0" marT="0" marB="0" anchor="ctr">
                    <a:solidFill>
                      <a:schemeClr val="accent4">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907082847"/>
              </p:ext>
            </p:extLst>
          </p:nvPr>
        </p:nvGraphicFramePr>
        <p:xfrm>
          <a:off x="385985" y="953129"/>
          <a:ext cx="11422967" cy="4501134"/>
        </p:xfrm>
        <a:graphic>
          <a:graphicData uri="http://schemas.openxmlformats.org/drawingml/2006/table">
            <a:tbl>
              <a:tblPr firstRow="1" bandRow="1">
                <a:tableStyleId>{5C22544A-7EE6-4342-B048-85BDC9FD1C3A}</a:tableStyleId>
              </a:tblPr>
              <a:tblGrid>
                <a:gridCol w="1153551">
                  <a:extLst>
                    <a:ext uri="{9D8B030D-6E8A-4147-A177-3AD203B41FA5}">
                      <a16:colId xmlns:a16="http://schemas.microsoft.com/office/drawing/2014/main" val="20000"/>
                    </a:ext>
                  </a:extLst>
                </a:gridCol>
                <a:gridCol w="1223889">
                  <a:extLst>
                    <a:ext uri="{9D8B030D-6E8A-4147-A177-3AD203B41FA5}">
                      <a16:colId xmlns:a16="http://schemas.microsoft.com/office/drawing/2014/main" val="20001"/>
                    </a:ext>
                  </a:extLst>
                </a:gridCol>
                <a:gridCol w="1547446">
                  <a:extLst>
                    <a:ext uri="{9D8B030D-6E8A-4147-A177-3AD203B41FA5}">
                      <a16:colId xmlns:a16="http://schemas.microsoft.com/office/drawing/2014/main" val="20002"/>
                    </a:ext>
                  </a:extLst>
                </a:gridCol>
                <a:gridCol w="7498081">
                  <a:extLst>
                    <a:ext uri="{9D8B030D-6E8A-4147-A177-3AD203B41FA5}">
                      <a16:colId xmlns:a16="http://schemas.microsoft.com/office/drawing/2014/main" val="20003"/>
                    </a:ext>
                  </a:extLst>
                </a:gridCol>
              </a:tblGrid>
              <a:tr h="0">
                <a:tc>
                  <a:txBody>
                    <a:bodyPr/>
                    <a:lstStyle/>
                    <a:p>
                      <a:pPr algn="ctr"/>
                      <a:r>
                        <a:rPr lang="en-US" sz="3000" b="1">
                          <a:solidFill>
                            <a:srgbClr val="000000"/>
                          </a:solidFill>
                        </a:rPr>
                        <a:t>Quy mô</a:t>
                      </a:r>
                    </a:p>
                  </a:txBody>
                  <a:tcPr marL="0" marR="0" marT="0" marB="0" anchor="ctr"/>
                </a:tc>
                <a:tc>
                  <a:txBody>
                    <a:bodyPr/>
                    <a:lstStyle/>
                    <a:p>
                      <a:pPr algn="ctr"/>
                      <a:r>
                        <a:rPr lang="en-US" sz="3000" b="1">
                          <a:solidFill>
                            <a:srgbClr val="000000"/>
                          </a:solidFill>
                        </a:rPr>
                        <a:t>Tên TTCN</a:t>
                      </a: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dirty="0" err="1">
                          <a:solidFill>
                            <a:srgbClr val="000000"/>
                          </a:solidFill>
                        </a:rPr>
                        <a:t>Các</a:t>
                      </a:r>
                      <a:r>
                        <a:rPr lang="en-US" sz="3000" b="1" dirty="0">
                          <a:solidFill>
                            <a:srgbClr val="000000"/>
                          </a:solidFill>
                        </a:rPr>
                        <a:t> </a:t>
                      </a:r>
                      <a:r>
                        <a:rPr lang="en-US" sz="3000" b="1" dirty="0" err="1">
                          <a:solidFill>
                            <a:srgbClr val="000000"/>
                          </a:solidFill>
                        </a:rPr>
                        <a:t>ngành</a:t>
                      </a:r>
                      <a:r>
                        <a:rPr lang="en-US" sz="3000" b="1" dirty="0">
                          <a:solidFill>
                            <a:srgbClr val="000000"/>
                          </a:solidFill>
                        </a:rPr>
                        <a:t> </a:t>
                      </a:r>
                      <a:r>
                        <a:rPr lang="en-US" sz="3000" b="1" dirty="0" err="1">
                          <a:solidFill>
                            <a:srgbClr val="000000"/>
                          </a:solidFill>
                        </a:rPr>
                        <a:t>công</a:t>
                      </a:r>
                      <a:r>
                        <a:rPr lang="en-US" sz="3000" b="1" dirty="0">
                          <a:solidFill>
                            <a:srgbClr val="000000"/>
                          </a:solidFill>
                        </a:rPr>
                        <a:t> </a:t>
                      </a:r>
                      <a:r>
                        <a:rPr lang="en-US" sz="3000" b="1" dirty="0" err="1">
                          <a:solidFill>
                            <a:srgbClr val="000000"/>
                          </a:solidFill>
                        </a:rPr>
                        <a:t>nghiệp</a:t>
                      </a:r>
                      <a:endParaRPr lang="en-US" sz="3000" b="1" dirty="0">
                        <a:solidFill>
                          <a:srgbClr val="000000"/>
                        </a:solidFill>
                      </a:endParaRPr>
                    </a:p>
                  </a:txBody>
                  <a:tcPr marL="0" marR="0" marT="0" marB="0" anchor="ctr"/>
                </a:tc>
                <a:extLst>
                  <a:ext uri="{0D108BD9-81ED-4DB2-BD59-A6C34878D82A}">
                    <a16:rowId xmlns:a16="http://schemas.microsoft.com/office/drawing/2014/main" val="10000"/>
                  </a:ext>
                </a:extLst>
              </a:tr>
              <a:tr h="370840">
                <a:tc>
                  <a:txBody>
                    <a:bodyPr/>
                    <a:lstStyle/>
                    <a:p>
                      <a:pPr algn="ctr">
                        <a:lnSpc>
                          <a:spcPct val="150000"/>
                        </a:lnSpc>
                      </a:pPr>
                      <a:r>
                        <a:rPr lang="en-US" sz="3000" b="1" baseline="0"/>
                        <a:t>Trung bình</a:t>
                      </a:r>
                      <a:endParaRPr lang="en-US" sz="3000" b="1"/>
                    </a:p>
                  </a:txBody>
                  <a:tcPr>
                    <a:solidFill>
                      <a:schemeClr val="accent6">
                        <a:lumMod val="20000"/>
                        <a:lumOff val="80000"/>
                      </a:schemeClr>
                    </a:solidFill>
                  </a:tcPr>
                </a:tc>
                <a:tc>
                  <a:txBody>
                    <a:bodyPr/>
                    <a:lstStyle/>
                    <a:p>
                      <a:pPr algn="ctr"/>
                      <a:r>
                        <a:rPr lang="en-US" sz="3000" b="1" kern="1200" baseline="0">
                          <a:solidFill>
                            <a:schemeClr val="dk1"/>
                          </a:solidFill>
                          <a:latin typeface="+mn-lt"/>
                          <a:ea typeface="+mn-ea"/>
                          <a:cs typeface="+mn-cs"/>
                        </a:rPr>
                        <a:t>Bắc Giang</a:t>
                      </a:r>
                    </a:p>
                  </a:txBody>
                  <a:tcPr marL="0" marR="0" marT="0" marB="0" anchor="ctr">
                    <a:solidFill>
                      <a:schemeClr val="accent6">
                        <a:lumMod val="20000"/>
                        <a:lumOff val="80000"/>
                      </a:schemeClr>
                    </a:solidFill>
                  </a:tcPr>
                </a:tc>
                <a:tc>
                  <a:txBody>
                    <a:bodyPr/>
                    <a:lstStyle/>
                    <a:p>
                      <a:pPr algn="ctr"/>
                      <a:r>
                        <a:rPr lang="en-US" sz="3000" b="1" kern="1200" baseline="0">
                          <a:solidFill>
                            <a:schemeClr val="dk1"/>
                          </a:solidFill>
                          <a:latin typeface="+mn-lt"/>
                          <a:ea typeface="+mn-ea"/>
                          <a:cs typeface="+mn-cs"/>
                        </a:rPr>
                        <a:t>Bắc Giang</a:t>
                      </a:r>
                    </a:p>
                  </a:txBody>
                  <a:tcPr marL="0" marR="0" marT="0" marB="0" anchor="ctr">
                    <a:solidFill>
                      <a:schemeClr val="accent6">
                        <a:lumMod val="20000"/>
                        <a:lumOff val="80000"/>
                      </a:schemeClr>
                    </a:solidFill>
                  </a:tcPr>
                </a:tc>
                <a:tc>
                  <a:txBody>
                    <a:bodyPr/>
                    <a:lstStyle/>
                    <a:p>
                      <a:pPr algn="just">
                        <a:lnSpc>
                          <a:spcPct val="150000"/>
                        </a:lnSpc>
                      </a:pPr>
                      <a:r>
                        <a:rPr lang="vi-VN" sz="3000" b="1" kern="1200" baseline="0" dirty="0">
                          <a:solidFill>
                            <a:schemeClr val="dk1"/>
                          </a:solidFill>
                          <a:latin typeface="Calibri" pitchFamily="34" charset="0"/>
                          <a:ea typeface="+mn-ea"/>
                          <a:cs typeface="Calibri" pitchFamily="34" charset="0"/>
                        </a:rPr>
                        <a:t>Sản xuất sản phẩm điện tử, máy vi tính; sản xuất hóa chất; sản xuất ô tô và xe có động cơ khác; dệt và sản xuất trang phục; sản xuất, chế biến thực phẩm.</a:t>
                      </a:r>
                    </a:p>
                  </a:txBody>
                  <a:tcPr marL="0" marR="0" marT="0" marB="0" anchor="ct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935419184"/>
              </p:ext>
            </p:extLst>
          </p:nvPr>
        </p:nvGraphicFramePr>
        <p:xfrm>
          <a:off x="362726" y="1007446"/>
          <a:ext cx="11422967" cy="4501134"/>
        </p:xfrm>
        <a:graphic>
          <a:graphicData uri="http://schemas.openxmlformats.org/drawingml/2006/table">
            <a:tbl>
              <a:tblPr firstRow="1" bandRow="1">
                <a:tableStyleId>{5C22544A-7EE6-4342-B048-85BDC9FD1C3A}</a:tableStyleId>
              </a:tblPr>
              <a:tblGrid>
                <a:gridCol w="1153551">
                  <a:extLst>
                    <a:ext uri="{9D8B030D-6E8A-4147-A177-3AD203B41FA5}">
                      <a16:colId xmlns:a16="http://schemas.microsoft.com/office/drawing/2014/main" val="20000"/>
                    </a:ext>
                  </a:extLst>
                </a:gridCol>
                <a:gridCol w="1223889">
                  <a:extLst>
                    <a:ext uri="{9D8B030D-6E8A-4147-A177-3AD203B41FA5}">
                      <a16:colId xmlns:a16="http://schemas.microsoft.com/office/drawing/2014/main" val="20001"/>
                    </a:ext>
                  </a:extLst>
                </a:gridCol>
                <a:gridCol w="1484477">
                  <a:extLst>
                    <a:ext uri="{9D8B030D-6E8A-4147-A177-3AD203B41FA5}">
                      <a16:colId xmlns:a16="http://schemas.microsoft.com/office/drawing/2014/main" val="20002"/>
                    </a:ext>
                  </a:extLst>
                </a:gridCol>
                <a:gridCol w="7561050">
                  <a:extLst>
                    <a:ext uri="{9D8B030D-6E8A-4147-A177-3AD203B41FA5}">
                      <a16:colId xmlns:a16="http://schemas.microsoft.com/office/drawing/2014/main" val="20003"/>
                    </a:ext>
                  </a:extLst>
                </a:gridCol>
              </a:tblGrid>
              <a:tr h="0">
                <a:tc>
                  <a:txBody>
                    <a:bodyPr/>
                    <a:lstStyle/>
                    <a:p>
                      <a:pPr algn="ctr"/>
                      <a:r>
                        <a:rPr lang="en-US" sz="3000" b="1">
                          <a:solidFill>
                            <a:srgbClr val="000000"/>
                          </a:solidFill>
                        </a:rPr>
                        <a:t>Quy mô</a:t>
                      </a:r>
                    </a:p>
                  </a:txBody>
                  <a:tcPr marL="0" marR="0" marT="0" marB="0" anchor="ctr"/>
                </a:tc>
                <a:tc>
                  <a:txBody>
                    <a:bodyPr/>
                    <a:lstStyle/>
                    <a:p>
                      <a:pPr algn="ctr"/>
                      <a:r>
                        <a:rPr lang="en-US" sz="3000" b="1">
                          <a:solidFill>
                            <a:srgbClr val="000000"/>
                          </a:solidFill>
                        </a:rPr>
                        <a:t>Tên TTCN</a:t>
                      </a: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dirty="0" err="1">
                          <a:solidFill>
                            <a:srgbClr val="000000"/>
                          </a:solidFill>
                        </a:rPr>
                        <a:t>Các</a:t>
                      </a:r>
                      <a:r>
                        <a:rPr lang="en-US" sz="3000" b="1" dirty="0">
                          <a:solidFill>
                            <a:srgbClr val="000000"/>
                          </a:solidFill>
                        </a:rPr>
                        <a:t> </a:t>
                      </a:r>
                      <a:r>
                        <a:rPr lang="en-US" sz="3000" b="1" dirty="0" err="1">
                          <a:solidFill>
                            <a:srgbClr val="000000"/>
                          </a:solidFill>
                        </a:rPr>
                        <a:t>ngành</a:t>
                      </a:r>
                      <a:r>
                        <a:rPr lang="en-US" sz="3000" b="1" dirty="0">
                          <a:solidFill>
                            <a:srgbClr val="000000"/>
                          </a:solidFill>
                        </a:rPr>
                        <a:t> </a:t>
                      </a:r>
                      <a:r>
                        <a:rPr lang="en-US" sz="3000" b="1" dirty="0" err="1">
                          <a:solidFill>
                            <a:srgbClr val="000000"/>
                          </a:solidFill>
                        </a:rPr>
                        <a:t>công</a:t>
                      </a:r>
                      <a:r>
                        <a:rPr lang="en-US" sz="3000" b="1" dirty="0">
                          <a:solidFill>
                            <a:srgbClr val="000000"/>
                          </a:solidFill>
                        </a:rPr>
                        <a:t> </a:t>
                      </a:r>
                      <a:r>
                        <a:rPr lang="en-US" sz="3000" b="1" dirty="0" err="1">
                          <a:solidFill>
                            <a:srgbClr val="000000"/>
                          </a:solidFill>
                        </a:rPr>
                        <a:t>nghiệp</a:t>
                      </a:r>
                      <a:endParaRPr lang="en-US" sz="3000" b="1" dirty="0">
                        <a:solidFill>
                          <a:srgbClr val="000000"/>
                        </a:solidFill>
                      </a:endParaRPr>
                    </a:p>
                  </a:txBody>
                  <a:tcPr marL="0" marR="0" marT="0" marB="0" anchor="ctr"/>
                </a:tc>
                <a:extLst>
                  <a:ext uri="{0D108BD9-81ED-4DB2-BD59-A6C34878D82A}">
                    <a16:rowId xmlns:a16="http://schemas.microsoft.com/office/drawing/2014/main" val="10000"/>
                  </a:ext>
                </a:extLst>
              </a:tr>
              <a:tr h="370840">
                <a:tc>
                  <a:txBody>
                    <a:bodyPr/>
                    <a:lstStyle/>
                    <a:p>
                      <a:pPr algn="ctr">
                        <a:lnSpc>
                          <a:spcPct val="150000"/>
                        </a:lnSpc>
                      </a:pPr>
                      <a:r>
                        <a:rPr lang="en-US" sz="3000" b="1" baseline="0"/>
                        <a:t>Trung bình</a:t>
                      </a:r>
                      <a:endParaRPr lang="en-US" sz="3000" b="1"/>
                    </a:p>
                  </a:txBody>
                  <a:tcPr>
                    <a:solidFill>
                      <a:schemeClr val="accent6">
                        <a:lumMod val="20000"/>
                        <a:lumOff val="80000"/>
                      </a:schemeClr>
                    </a:solidFill>
                  </a:tcPr>
                </a:tc>
                <a:tc>
                  <a:txBody>
                    <a:bodyPr/>
                    <a:lstStyle/>
                    <a:p>
                      <a:pPr algn="just">
                        <a:lnSpc>
                          <a:spcPct val="150000"/>
                        </a:lnSpc>
                      </a:pPr>
                      <a:r>
                        <a:rPr lang="vi-VN" sz="3000" b="1" kern="1200" baseline="0">
                          <a:solidFill>
                            <a:schemeClr val="dk1"/>
                          </a:solidFill>
                          <a:latin typeface="Calibri" pitchFamily="34" charset="0"/>
                          <a:ea typeface="+mn-ea"/>
                          <a:cs typeface="Calibri" pitchFamily="34" charset="0"/>
                        </a:rPr>
                        <a:t>Hải Dương</a:t>
                      </a:r>
                    </a:p>
                  </a:txBody>
                  <a:tcPr marL="0" marR="0" marT="0" marB="0" anchor="ctr">
                    <a:solidFill>
                      <a:schemeClr val="accent6">
                        <a:lumMod val="20000"/>
                        <a:lumOff val="80000"/>
                      </a:schemeClr>
                    </a:solidFill>
                  </a:tcPr>
                </a:tc>
                <a:tc>
                  <a:txBody>
                    <a:bodyPr/>
                    <a:lstStyle/>
                    <a:p>
                      <a:pPr algn="just">
                        <a:lnSpc>
                          <a:spcPct val="150000"/>
                        </a:lnSpc>
                      </a:pPr>
                      <a:r>
                        <a:rPr lang="vi-VN" sz="3000" b="1" kern="1200" baseline="0">
                          <a:solidFill>
                            <a:schemeClr val="dk1"/>
                          </a:solidFill>
                          <a:latin typeface="Calibri" pitchFamily="34" charset="0"/>
                          <a:ea typeface="+mn-ea"/>
                          <a:cs typeface="Calibri" pitchFamily="34" charset="0"/>
                        </a:rPr>
                        <a:t>Hải Dương</a:t>
                      </a:r>
                    </a:p>
                  </a:txBody>
                  <a:tcPr marL="0" marR="0" marT="0" marB="0" anchor="ctr">
                    <a:solidFill>
                      <a:schemeClr val="accent6">
                        <a:lumMod val="20000"/>
                        <a:lumOff val="80000"/>
                      </a:schemeClr>
                    </a:solidFill>
                  </a:tcPr>
                </a:tc>
                <a:tc>
                  <a:txBody>
                    <a:bodyPr/>
                    <a:lstStyle/>
                    <a:p>
                      <a:pPr algn="just">
                        <a:lnSpc>
                          <a:spcPct val="150000"/>
                        </a:lnSpc>
                      </a:pPr>
                      <a:r>
                        <a:rPr lang="vi-VN" sz="3000" b="1" kern="1200" baseline="0" dirty="0">
                          <a:solidFill>
                            <a:schemeClr val="dk1"/>
                          </a:solidFill>
                          <a:latin typeface="Calibri" pitchFamily="34" charset="0"/>
                          <a:ea typeface="+mn-ea"/>
                          <a:cs typeface="Calibri" pitchFamily="34" charset="0"/>
                        </a:rPr>
                        <a:t>Sản xuất ô tô và xe có động cơ khác; cơ khí; sản xuất giấy và sản phẩm từ giấy; sản xuất vật liệu xây dựng; sản xuất, chế biến thực phẩm; dệt và sản xuất trang phục.</a:t>
                      </a:r>
                    </a:p>
                  </a:txBody>
                  <a:tcPr marL="0" marR="0" marT="0" marB="0" anchor="ct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172574410"/>
              </p:ext>
            </p:extLst>
          </p:nvPr>
        </p:nvGraphicFramePr>
        <p:xfrm>
          <a:off x="374448" y="946858"/>
          <a:ext cx="11422967" cy="3220974"/>
        </p:xfrm>
        <a:graphic>
          <a:graphicData uri="http://schemas.openxmlformats.org/drawingml/2006/table">
            <a:tbl>
              <a:tblPr firstRow="1" bandRow="1">
                <a:tableStyleId>{5C22544A-7EE6-4342-B048-85BDC9FD1C3A}</a:tableStyleId>
              </a:tblPr>
              <a:tblGrid>
                <a:gridCol w="1153551">
                  <a:extLst>
                    <a:ext uri="{9D8B030D-6E8A-4147-A177-3AD203B41FA5}">
                      <a16:colId xmlns:a16="http://schemas.microsoft.com/office/drawing/2014/main" val="20000"/>
                    </a:ext>
                  </a:extLst>
                </a:gridCol>
                <a:gridCol w="1223889">
                  <a:extLst>
                    <a:ext uri="{9D8B030D-6E8A-4147-A177-3AD203B41FA5}">
                      <a16:colId xmlns:a16="http://schemas.microsoft.com/office/drawing/2014/main" val="20001"/>
                    </a:ext>
                  </a:extLst>
                </a:gridCol>
                <a:gridCol w="1547446">
                  <a:extLst>
                    <a:ext uri="{9D8B030D-6E8A-4147-A177-3AD203B41FA5}">
                      <a16:colId xmlns:a16="http://schemas.microsoft.com/office/drawing/2014/main" val="20002"/>
                    </a:ext>
                  </a:extLst>
                </a:gridCol>
                <a:gridCol w="7498081">
                  <a:extLst>
                    <a:ext uri="{9D8B030D-6E8A-4147-A177-3AD203B41FA5}">
                      <a16:colId xmlns:a16="http://schemas.microsoft.com/office/drawing/2014/main" val="20003"/>
                    </a:ext>
                  </a:extLst>
                </a:gridCol>
              </a:tblGrid>
              <a:tr h="0">
                <a:tc>
                  <a:txBody>
                    <a:bodyPr/>
                    <a:lstStyle/>
                    <a:p>
                      <a:pPr algn="ctr"/>
                      <a:r>
                        <a:rPr lang="en-US" sz="3000" b="1" dirty="0">
                          <a:solidFill>
                            <a:srgbClr val="000000"/>
                          </a:solidFill>
                        </a:rPr>
                        <a:t>Quy </a:t>
                      </a:r>
                      <a:r>
                        <a:rPr lang="en-US" sz="3000" b="1" dirty="0" err="1">
                          <a:solidFill>
                            <a:srgbClr val="000000"/>
                          </a:solidFill>
                        </a:rPr>
                        <a:t>mô</a:t>
                      </a:r>
                      <a:endParaRPr lang="en-US" sz="3000" b="1" dirty="0">
                        <a:solidFill>
                          <a:srgbClr val="000000"/>
                        </a:solidFill>
                      </a:endParaRPr>
                    </a:p>
                  </a:txBody>
                  <a:tcPr marL="0" marR="0" marT="0" marB="0" anchor="ctr"/>
                </a:tc>
                <a:tc>
                  <a:txBody>
                    <a:bodyPr/>
                    <a:lstStyle/>
                    <a:p>
                      <a:pPr algn="ctr"/>
                      <a:r>
                        <a:rPr lang="en-US" sz="3000" b="1">
                          <a:solidFill>
                            <a:srgbClr val="000000"/>
                          </a:solidFill>
                        </a:rPr>
                        <a:t>Tên TTCN</a:t>
                      </a:r>
                    </a:p>
                  </a:txBody>
                  <a:tcPr marL="0" marR="0" marT="0" marB="0" anchor="ctr"/>
                </a:tc>
                <a:tc>
                  <a:txBody>
                    <a:bodyPr/>
                    <a:lstStyle/>
                    <a:p>
                      <a:pPr algn="ctr"/>
                      <a:r>
                        <a:rPr lang="en-US" sz="3000" b="1">
                          <a:solidFill>
                            <a:srgbClr val="000000"/>
                          </a:solidFill>
                        </a:rPr>
                        <a:t>Thuộc tỉnh, thành phố</a:t>
                      </a:r>
                    </a:p>
                  </a:txBody>
                  <a:tcPr marL="0" marR="0" marT="0" marB="0" anchor="ctr"/>
                </a:tc>
                <a:tc>
                  <a:txBody>
                    <a:bodyPr/>
                    <a:lstStyle/>
                    <a:p>
                      <a:pPr algn="ctr"/>
                      <a:r>
                        <a:rPr lang="en-US" sz="3000" b="1" dirty="0" err="1">
                          <a:solidFill>
                            <a:srgbClr val="000000"/>
                          </a:solidFill>
                        </a:rPr>
                        <a:t>Các</a:t>
                      </a:r>
                      <a:r>
                        <a:rPr lang="en-US" sz="3000" b="1" dirty="0">
                          <a:solidFill>
                            <a:srgbClr val="000000"/>
                          </a:solidFill>
                        </a:rPr>
                        <a:t> </a:t>
                      </a:r>
                      <a:r>
                        <a:rPr lang="en-US" sz="3000" b="1" dirty="0" err="1">
                          <a:solidFill>
                            <a:srgbClr val="000000"/>
                          </a:solidFill>
                        </a:rPr>
                        <a:t>ngành</a:t>
                      </a:r>
                      <a:r>
                        <a:rPr lang="en-US" sz="3000" b="1" dirty="0">
                          <a:solidFill>
                            <a:srgbClr val="000000"/>
                          </a:solidFill>
                        </a:rPr>
                        <a:t> </a:t>
                      </a:r>
                      <a:r>
                        <a:rPr lang="en-US" sz="3000" b="1" dirty="0" err="1">
                          <a:solidFill>
                            <a:srgbClr val="000000"/>
                          </a:solidFill>
                        </a:rPr>
                        <a:t>công</a:t>
                      </a:r>
                      <a:r>
                        <a:rPr lang="en-US" sz="3000" b="1" dirty="0">
                          <a:solidFill>
                            <a:srgbClr val="000000"/>
                          </a:solidFill>
                        </a:rPr>
                        <a:t> </a:t>
                      </a:r>
                      <a:r>
                        <a:rPr lang="en-US" sz="3000" b="1" dirty="0" err="1">
                          <a:solidFill>
                            <a:srgbClr val="000000"/>
                          </a:solidFill>
                        </a:rPr>
                        <a:t>nghiệp</a:t>
                      </a:r>
                      <a:endParaRPr lang="en-US" sz="3000" b="1" dirty="0">
                        <a:solidFill>
                          <a:srgbClr val="000000"/>
                        </a:solidFill>
                      </a:endParaRPr>
                    </a:p>
                  </a:txBody>
                  <a:tcPr marL="0" marR="0" marT="0" marB="0" anchor="ctr"/>
                </a:tc>
                <a:extLst>
                  <a:ext uri="{0D108BD9-81ED-4DB2-BD59-A6C34878D82A}">
                    <a16:rowId xmlns:a16="http://schemas.microsoft.com/office/drawing/2014/main" val="10000"/>
                  </a:ext>
                </a:extLst>
              </a:tr>
              <a:tr h="370840">
                <a:tc>
                  <a:txBody>
                    <a:bodyPr/>
                    <a:lstStyle/>
                    <a:p>
                      <a:pPr algn="ctr">
                        <a:lnSpc>
                          <a:spcPct val="150000"/>
                        </a:lnSpc>
                      </a:pPr>
                      <a:r>
                        <a:rPr lang="en-US" sz="3000" b="1" baseline="0"/>
                        <a:t>Trung bình</a:t>
                      </a:r>
                      <a:endParaRPr lang="en-US" sz="3000" b="1"/>
                    </a:p>
                  </a:txBody>
                  <a:tcPr>
                    <a:solidFill>
                      <a:schemeClr val="accent6">
                        <a:lumMod val="20000"/>
                        <a:lumOff val="80000"/>
                      </a:schemeClr>
                    </a:solidFill>
                  </a:tcPr>
                </a:tc>
                <a:tc>
                  <a:txBody>
                    <a:bodyPr/>
                    <a:lstStyle/>
                    <a:p>
                      <a:pPr algn="just">
                        <a:lnSpc>
                          <a:spcPct val="150000"/>
                        </a:lnSpc>
                      </a:pPr>
                      <a:r>
                        <a:rPr lang="vi-VN" sz="3000" b="1">
                          <a:solidFill>
                            <a:srgbClr val="000000"/>
                          </a:solidFill>
                          <a:latin typeface="Calibri" pitchFamily="34" charset="0"/>
                          <a:cs typeface="Calibri" pitchFamily="34" charset="0"/>
                        </a:rPr>
                        <a:t>Hưng Yên</a:t>
                      </a:r>
                    </a:p>
                  </a:txBody>
                  <a:tcPr marL="0" marR="0" marT="0" marB="0" anchor="ctr">
                    <a:solidFill>
                      <a:schemeClr val="accent6">
                        <a:lumMod val="20000"/>
                        <a:lumOff val="80000"/>
                      </a:schemeClr>
                    </a:solidFill>
                  </a:tcPr>
                </a:tc>
                <a:tc>
                  <a:txBody>
                    <a:bodyPr/>
                    <a:lstStyle/>
                    <a:p>
                      <a:pPr algn="just">
                        <a:lnSpc>
                          <a:spcPct val="150000"/>
                        </a:lnSpc>
                      </a:pPr>
                      <a:r>
                        <a:rPr lang="vi-VN" sz="3000" b="1">
                          <a:solidFill>
                            <a:srgbClr val="000000"/>
                          </a:solidFill>
                          <a:latin typeface="Calibri" pitchFamily="34" charset="0"/>
                          <a:cs typeface="Calibri" pitchFamily="34" charset="0"/>
                        </a:rPr>
                        <a:t>Hưng Yên</a:t>
                      </a:r>
                    </a:p>
                  </a:txBody>
                  <a:tcPr marL="0" marR="0" marT="0" marB="0" anchor="ctr">
                    <a:solidFill>
                      <a:schemeClr val="accent6">
                        <a:lumMod val="20000"/>
                        <a:lumOff val="80000"/>
                      </a:schemeClr>
                    </a:solidFill>
                  </a:tcPr>
                </a:tc>
                <a:tc>
                  <a:txBody>
                    <a:bodyPr/>
                    <a:lstStyle/>
                    <a:p>
                      <a:pPr algn="just">
                        <a:lnSpc>
                          <a:spcPct val="150000"/>
                        </a:lnSpc>
                      </a:pPr>
                      <a:r>
                        <a:rPr lang="vi-VN" sz="3000" b="1" dirty="0">
                          <a:solidFill>
                            <a:srgbClr val="000000"/>
                          </a:solidFill>
                          <a:latin typeface="Calibri" pitchFamily="34" charset="0"/>
                          <a:cs typeface="Calibri" pitchFamily="34" charset="0"/>
                        </a:rPr>
                        <a:t>Cơ khí; sản xuất, chế biến thực phẩm; sản xuất sản phẩm điện tử, máy vi tính.</a:t>
                      </a:r>
                    </a:p>
                  </a:txBody>
                  <a:tcPr marL="0" marR="0" marT="0" marB="0" anchor="ct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nodeType="clickEffect">
                                  <p:stCondLst>
                                    <p:cond delay="0"/>
                                  </p:stCondLst>
                                  <p:childTnLst>
                                    <p:anim calcmode="lin" valueType="num">
                                      <p:cBhvr>
                                        <p:cTn id="13" dur="1000"/>
                                        <p:tgtEl>
                                          <p:spTgt spid="5"/>
                                        </p:tgtEl>
                                        <p:attrNameLst>
                                          <p:attrName>ppt_x</p:attrName>
                                        </p:attrNameLst>
                                      </p:cBhvr>
                                      <p:tavLst>
                                        <p:tav tm="0">
                                          <p:val>
                                            <p:strVal val="ppt_x"/>
                                          </p:val>
                                        </p:tav>
                                        <p:tav tm="100000">
                                          <p:val>
                                            <p:strVal val="ppt_x-.2"/>
                                          </p:val>
                                        </p:tav>
                                      </p:tavLst>
                                    </p:anim>
                                    <p:anim calcmode="lin" valueType="num">
                                      <p:cBhvr>
                                        <p:cTn id="14" dur="1000"/>
                                        <p:tgtEl>
                                          <p:spTgt spid="5"/>
                                        </p:tgtEl>
                                        <p:attrNameLst>
                                          <p:attrName>ppt_y</p:attrName>
                                        </p:attrNameLst>
                                      </p:cBhvr>
                                      <p:tavLst>
                                        <p:tav tm="0">
                                          <p:val>
                                            <p:strVal val="ppt_y"/>
                                          </p:val>
                                        </p:tav>
                                        <p:tav tm="100000">
                                          <p:val>
                                            <p:strVal val="ppt_y"/>
                                          </p:val>
                                        </p:tav>
                                      </p:tavLst>
                                    </p:anim>
                                    <p:animEffect transition="out" filter="fade">
                                      <p:cBhvr>
                                        <p:cTn id="15" dur="1000"/>
                                        <p:tgtEl>
                                          <p:spTgt spid="5"/>
                                        </p:tgtEl>
                                      </p:cBhvr>
                                    </p:animEffect>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ppt_x</p:attrName>
                                        </p:attrNameLst>
                                      </p:cBhvr>
                                      <p:tavLst>
                                        <p:tav tm="0">
                                          <p:val>
                                            <p:strVal val="#ppt_x-.2"/>
                                          </p:val>
                                        </p:tav>
                                        <p:tav tm="100000">
                                          <p:val>
                                            <p:strVal val="#ppt_x"/>
                                          </p:val>
                                        </p:tav>
                                      </p:tavLst>
                                    </p:anim>
                                    <p:anim calcmode="lin" valueType="num">
                                      <p:cBhvr>
                                        <p:cTn id="22"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xit" presetSubtype="0" fill="hold" nodeType="clickEffect">
                                  <p:stCondLst>
                                    <p:cond delay="0"/>
                                  </p:stCondLst>
                                  <p:childTnLst>
                                    <p:anim calcmode="lin" valueType="num">
                                      <p:cBhvr>
                                        <p:cTn id="27" dur="1000"/>
                                        <p:tgtEl>
                                          <p:spTgt spid="7"/>
                                        </p:tgtEl>
                                        <p:attrNameLst>
                                          <p:attrName>ppt_x</p:attrName>
                                        </p:attrNameLst>
                                      </p:cBhvr>
                                      <p:tavLst>
                                        <p:tav tm="0">
                                          <p:val>
                                            <p:strVal val="ppt_x"/>
                                          </p:val>
                                        </p:tav>
                                        <p:tav tm="100000">
                                          <p:val>
                                            <p:strVal val="ppt_x-.2"/>
                                          </p:val>
                                        </p:tav>
                                      </p:tavLst>
                                    </p:anim>
                                    <p:anim calcmode="lin" valueType="num">
                                      <p:cBhvr>
                                        <p:cTn id="28" dur="1000"/>
                                        <p:tgtEl>
                                          <p:spTgt spid="7"/>
                                        </p:tgtEl>
                                        <p:attrNameLst>
                                          <p:attrName>ppt_y</p:attrName>
                                        </p:attrNameLst>
                                      </p:cBhvr>
                                      <p:tavLst>
                                        <p:tav tm="0">
                                          <p:val>
                                            <p:strVal val="ppt_y"/>
                                          </p:val>
                                        </p:tav>
                                        <p:tav tm="100000">
                                          <p:val>
                                            <p:strVal val="ppt_y"/>
                                          </p:val>
                                        </p:tav>
                                      </p:tavLst>
                                    </p:anim>
                                    <p:animEffect transition="out" filter="fade">
                                      <p:cBhvr>
                                        <p:cTn id="29" dur="1000"/>
                                        <p:tgtEl>
                                          <p:spTgt spid="7"/>
                                        </p:tgtEl>
                                      </p:cBhvr>
                                    </p:animEffect>
                                    <p:set>
                                      <p:cBhvr>
                                        <p:cTn id="30" dur="1" fill="hold">
                                          <p:stCondLst>
                                            <p:cond delay="999"/>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ppt_x</p:attrName>
                                        </p:attrNameLst>
                                      </p:cBhvr>
                                      <p:tavLst>
                                        <p:tav tm="0">
                                          <p:val>
                                            <p:strVal val="#ppt_x-.2"/>
                                          </p:val>
                                        </p:tav>
                                        <p:tav tm="100000">
                                          <p:val>
                                            <p:strVal val="#ppt_x"/>
                                          </p:val>
                                        </p:tav>
                                      </p:tavLst>
                                    </p:anim>
                                    <p:anim calcmode="lin" valueType="num">
                                      <p:cBhvr>
                                        <p:cTn id="36"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xit" presetSubtype="0" fill="hold" nodeType="clickEffect">
                                  <p:stCondLst>
                                    <p:cond delay="0"/>
                                  </p:stCondLst>
                                  <p:childTnLst>
                                    <p:anim calcmode="lin" valueType="num">
                                      <p:cBhvr>
                                        <p:cTn id="41" dur="1000"/>
                                        <p:tgtEl>
                                          <p:spTgt spid="8"/>
                                        </p:tgtEl>
                                        <p:attrNameLst>
                                          <p:attrName>ppt_x</p:attrName>
                                        </p:attrNameLst>
                                      </p:cBhvr>
                                      <p:tavLst>
                                        <p:tav tm="0">
                                          <p:val>
                                            <p:strVal val="ppt_x"/>
                                          </p:val>
                                        </p:tav>
                                        <p:tav tm="100000">
                                          <p:val>
                                            <p:strVal val="ppt_x-.2"/>
                                          </p:val>
                                        </p:tav>
                                      </p:tavLst>
                                    </p:anim>
                                    <p:anim calcmode="lin" valueType="num">
                                      <p:cBhvr>
                                        <p:cTn id="42" dur="1000"/>
                                        <p:tgtEl>
                                          <p:spTgt spid="8"/>
                                        </p:tgtEl>
                                        <p:attrNameLst>
                                          <p:attrName>ppt_y</p:attrName>
                                        </p:attrNameLst>
                                      </p:cBhvr>
                                      <p:tavLst>
                                        <p:tav tm="0">
                                          <p:val>
                                            <p:strVal val="ppt_y"/>
                                          </p:val>
                                        </p:tav>
                                        <p:tav tm="100000">
                                          <p:val>
                                            <p:strVal val="ppt_y"/>
                                          </p:val>
                                        </p:tav>
                                      </p:tavLst>
                                    </p:anim>
                                    <p:animEffect transition="out" filter="fade">
                                      <p:cBhvr>
                                        <p:cTn id="43" dur="1000"/>
                                        <p:tgtEl>
                                          <p:spTgt spid="8"/>
                                        </p:tgtEl>
                                      </p:cBhvr>
                                    </p:animEffect>
                                    <p:set>
                                      <p:cBhvr>
                                        <p:cTn id="44" dur="1" fill="hold">
                                          <p:stCondLst>
                                            <p:cond delay="9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ppt_x</p:attrName>
                                        </p:attrNameLst>
                                      </p:cBhvr>
                                      <p:tavLst>
                                        <p:tav tm="0">
                                          <p:val>
                                            <p:strVal val="#ppt_x-.2"/>
                                          </p:val>
                                        </p:tav>
                                        <p:tav tm="100000">
                                          <p:val>
                                            <p:strVal val="#ppt_x"/>
                                          </p:val>
                                        </p:tav>
                                      </p:tavLst>
                                    </p:anim>
                                    <p:anim calcmode="lin" valueType="num">
                                      <p:cBhvr>
                                        <p:cTn id="5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1" dur="1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xit" presetSubtype="0" fill="hold" nodeType="clickEffect">
                                  <p:stCondLst>
                                    <p:cond delay="0"/>
                                  </p:stCondLst>
                                  <p:childTnLst>
                                    <p:anim calcmode="lin" valueType="num">
                                      <p:cBhvr>
                                        <p:cTn id="55" dur="1000"/>
                                        <p:tgtEl>
                                          <p:spTgt spid="9"/>
                                        </p:tgtEl>
                                        <p:attrNameLst>
                                          <p:attrName>ppt_x</p:attrName>
                                        </p:attrNameLst>
                                      </p:cBhvr>
                                      <p:tavLst>
                                        <p:tav tm="0">
                                          <p:val>
                                            <p:strVal val="ppt_x"/>
                                          </p:val>
                                        </p:tav>
                                        <p:tav tm="100000">
                                          <p:val>
                                            <p:strVal val="ppt_x-.2"/>
                                          </p:val>
                                        </p:tav>
                                      </p:tavLst>
                                    </p:anim>
                                    <p:anim calcmode="lin" valueType="num">
                                      <p:cBhvr>
                                        <p:cTn id="56" dur="1000"/>
                                        <p:tgtEl>
                                          <p:spTgt spid="9"/>
                                        </p:tgtEl>
                                        <p:attrNameLst>
                                          <p:attrName>ppt_y</p:attrName>
                                        </p:attrNameLst>
                                      </p:cBhvr>
                                      <p:tavLst>
                                        <p:tav tm="0">
                                          <p:val>
                                            <p:strVal val="ppt_y"/>
                                          </p:val>
                                        </p:tav>
                                        <p:tav tm="100000">
                                          <p:val>
                                            <p:strVal val="ppt_y"/>
                                          </p:val>
                                        </p:tav>
                                      </p:tavLst>
                                    </p:anim>
                                    <p:animEffect transition="out" filter="fade">
                                      <p:cBhvr>
                                        <p:cTn id="57" dur="1000"/>
                                        <p:tgtEl>
                                          <p:spTgt spid="9"/>
                                        </p:tgtEl>
                                      </p:cBhvr>
                                    </p:animEffect>
                                    <p:set>
                                      <p:cBhvr>
                                        <p:cTn id="58" dur="1" fill="hold">
                                          <p:stCondLst>
                                            <p:cond delay="9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ppt_x</p:attrName>
                                        </p:attrNameLst>
                                      </p:cBhvr>
                                      <p:tavLst>
                                        <p:tav tm="0">
                                          <p:val>
                                            <p:strVal val="#ppt_x-.2"/>
                                          </p:val>
                                        </p:tav>
                                        <p:tav tm="100000">
                                          <p:val>
                                            <p:strVal val="#ppt_x"/>
                                          </p:val>
                                        </p:tav>
                                      </p:tavLst>
                                    </p:anim>
                                    <p:anim calcmode="lin" valueType="num">
                                      <p:cBhvr>
                                        <p:cTn id="64"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29" presetClass="exit" presetSubtype="0" fill="hold" nodeType="clickEffect">
                                  <p:stCondLst>
                                    <p:cond delay="0"/>
                                  </p:stCondLst>
                                  <p:childTnLst>
                                    <p:anim calcmode="lin" valueType="num">
                                      <p:cBhvr>
                                        <p:cTn id="69" dur="1000"/>
                                        <p:tgtEl>
                                          <p:spTgt spid="10"/>
                                        </p:tgtEl>
                                        <p:attrNameLst>
                                          <p:attrName>ppt_x</p:attrName>
                                        </p:attrNameLst>
                                      </p:cBhvr>
                                      <p:tavLst>
                                        <p:tav tm="0">
                                          <p:val>
                                            <p:strVal val="ppt_x"/>
                                          </p:val>
                                        </p:tav>
                                        <p:tav tm="100000">
                                          <p:val>
                                            <p:strVal val="ppt_x-.2"/>
                                          </p:val>
                                        </p:tav>
                                      </p:tavLst>
                                    </p:anim>
                                    <p:anim calcmode="lin" valueType="num">
                                      <p:cBhvr>
                                        <p:cTn id="70" dur="1000"/>
                                        <p:tgtEl>
                                          <p:spTgt spid="10"/>
                                        </p:tgtEl>
                                        <p:attrNameLst>
                                          <p:attrName>ppt_y</p:attrName>
                                        </p:attrNameLst>
                                      </p:cBhvr>
                                      <p:tavLst>
                                        <p:tav tm="0">
                                          <p:val>
                                            <p:strVal val="ppt_y"/>
                                          </p:val>
                                        </p:tav>
                                        <p:tav tm="100000">
                                          <p:val>
                                            <p:strVal val="ppt_y"/>
                                          </p:val>
                                        </p:tav>
                                      </p:tavLst>
                                    </p:anim>
                                    <p:animEffect transition="out" filter="fade">
                                      <p:cBhvr>
                                        <p:cTn id="71" dur="1000"/>
                                        <p:tgtEl>
                                          <p:spTgt spid="10"/>
                                        </p:tgtEl>
                                      </p:cBhvr>
                                    </p:animEffect>
                                    <p:set>
                                      <p:cBhvr>
                                        <p:cTn id="72" dur="1" fill="hold">
                                          <p:stCondLst>
                                            <p:cond delay="999"/>
                                          </p:stCondLst>
                                        </p:cTn>
                                        <p:tgtEl>
                                          <p:spTgt spid="1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9"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1000" fill="hold"/>
                                        <p:tgtEl>
                                          <p:spTgt spid="11"/>
                                        </p:tgtEl>
                                        <p:attrNameLst>
                                          <p:attrName>ppt_x</p:attrName>
                                        </p:attrNameLst>
                                      </p:cBhvr>
                                      <p:tavLst>
                                        <p:tav tm="0">
                                          <p:val>
                                            <p:strVal val="#ppt_x-.2"/>
                                          </p:val>
                                        </p:tav>
                                        <p:tav tm="100000">
                                          <p:val>
                                            <p:strVal val="#ppt_x"/>
                                          </p:val>
                                        </p:tav>
                                      </p:tavLst>
                                    </p:anim>
                                    <p:anim calcmode="lin" valueType="num">
                                      <p:cBhvr>
                                        <p:cTn id="7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79" dur="1000"/>
                                        <p:tgtEl>
                                          <p:spTgt spid="11"/>
                                        </p:tgtEl>
                                      </p:cBhvr>
                                    </p:animEffect>
                                  </p:childTnLst>
                                </p:cTn>
                              </p:par>
                            </p:childTnLst>
                          </p:cTn>
                        </p:par>
                      </p:childTnLst>
                    </p:cTn>
                  </p:par>
                  <p:par>
                    <p:cTn id="80" fill="hold">
                      <p:stCondLst>
                        <p:cond delay="indefinite"/>
                      </p:stCondLst>
                      <p:childTnLst>
                        <p:par>
                          <p:cTn id="81" fill="hold">
                            <p:stCondLst>
                              <p:cond delay="0"/>
                            </p:stCondLst>
                            <p:childTnLst>
                              <p:par>
                                <p:cTn id="82" presetID="29" presetClass="exit" presetSubtype="0" fill="hold" nodeType="clickEffect">
                                  <p:stCondLst>
                                    <p:cond delay="0"/>
                                  </p:stCondLst>
                                  <p:childTnLst>
                                    <p:anim calcmode="lin" valueType="num">
                                      <p:cBhvr>
                                        <p:cTn id="83" dur="1000"/>
                                        <p:tgtEl>
                                          <p:spTgt spid="11"/>
                                        </p:tgtEl>
                                        <p:attrNameLst>
                                          <p:attrName>ppt_x</p:attrName>
                                        </p:attrNameLst>
                                      </p:cBhvr>
                                      <p:tavLst>
                                        <p:tav tm="0">
                                          <p:val>
                                            <p:strVal val="ppt_x"/>
                                          </p:val>
                                        </p:tav>
                                        <p:tav tm="100000">
                                          <p:val>
                                            <p:strVal val="ppt_x-.2"/>
                                          </p:val>
                                        </p:tav>
                                      </p:tavLst>
                                    </p:anim>
                                    <p:anim calcmode="lin" valueType="num">
                                      <p:cBhvr>
                                        <p:cTn id="84" dur="1000"/>
                                        <p:tgtEl>
                                          <p:spTgt spid="11"/>
                                        </p:tgtEl>
                                        <p:attrNameLst>
                                          <p:attrName>ppt_y</p:attrName>
                                        </p:attrNameLst>
                                      </p:cBhvr>
                                      <p:tavLst>
                                        <p:tav tm="0">
                                          <p:val>
                                            <p:strVal val="ppt_y"/>
                                          </p:val>
                                        </p:tav>
                                        <p:tav tm="100000">
                                          <p:val>
                                            <p:strVal val="ppt_y"/>
                                          </p:val>
                                        </p:tav>
                                      </p:tavLst>
                                    </p:anim>
                                    <p:animEffect transition="out" filter="fade">
                                      <p:cBhvr>
                                        <p:cTn id="85" dur="1000"/>
                                        <p:tgtEl>
                                          <p:spTgt spid="11"/>
                                        </p:tgtEl>
                                      </p:cBhvr>
                                    </p:animEffect>
                                    <p:set>
                                      <p:cBhvr>
                                        <p:cTn id="86" dur="1" fill="hold">
                                          <p:stCondLst>
                                            <p:cond delay="999"/>
                                          </p:stCondLst>
                                        </p:cTn>
                                        <p:tgtEl>
                                          <p:spTgt spid="11"/>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9" presetClass="entr" presetSubtype="0" fill="hold" nodeType="clickEffect">
                                  <p:stCondLst>
                                    <p:cond delay="0"/>
                                  </p:stCondLst>
                                  <p:childTnLst>
                                    <p:set>
                                      <p:cBhvr>
                                        <p:cTn id="90" dur="1" fill="hold">
                                          <p:stCondLst>
                                            <p:cond delay="0"/>
                                          </p:stCondLst>
                                        </p:cTn>
                                        <p:tgtEl>
                                          <p:spTgt spid="12"/>
                                        </p:tgtEl>
                                        <p:attrNameLst>
                                          <p:attrName>style.visibility</p:attrName>
                                        </p:attrNameLst>
                                      </p:cBhvr>
                                      <p:to>
                                        <p:strVal val="visible"/>
                                      </p:to>
                                    </p:set>
                                    <p:anim calcmode="lin" valueType="num">
                                      <p:cBhvr>
                                        <p:cTn id="91" dur="1000" fill="hold"/>
                                        <p:tgtEl>
                                          <p:spTgt spid="12"/>
                                        </p:tgtEl>
                                        <p:attrNameLst>
                                          <p:attrName>ppt_x</p:attrName>
                                        </p:attrNameLst>
                                      </p:cBhvr>
                                      <p:tavLst>
                                        <p:tav tm="0">
                                          <p:val>
                                            <p:strVal val="#ppt_x-.2"/>
                                          </p:val>
                                        </p:tav>
                                        <p:tav tm="100000">
                                          <p:val>
                                            <p:strVal val="#ppt_x"/>
                                          </p:val>
                                        </p:tav>
                                      </p:tavLst>
                                    </p:anim>
                                    <p:anim calcmode="lin" valueType="num">
                                      <p:cBhvr>
                                        <p:cTn id="9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3" dur="1000"/>
                                        <p:tgtEl>
                                          <p:spTgt spid="12"/>
                                        </p:tgtEl>
                                      </p:cBhvr>
                                    </p:animEffect>
                                  </p:childTnLst>
                                </p:cTn>
                              </p:par>
                            </p:childTnLst>
                          </p:cTn>
                        </p:par>
                      </p:childTnLst>
                    </p:cTn>
                  </p:par>
                  <p:par>
                    <p:cTn id="94" fill="hold">
                      <p:stCondLst>
                        <p:cond delay="indefinite"/>
                      </p:stCondLst>
                      <p:childTnLst>
                        <p:par>
                          <p:cTn id="95" fill="hold">
                            <p:stCondLst>
                              <p:cond delay="0"/>
                            </p:stCondLst>
                            <p:childTnLst>
                              <p:par>
                                <p:cTn id="96" presetID="29" presetClass="exit" presetSubtype="0" fill="hold" nodeType="clickEffect">
                                  <p:stCondLst>
                                    <p:cond delay="0"/>
                                  </p:stCondLst>
                                  <p:childTnLst>
                                    <p:anim calcmode="lin" valueType="num">
                                      <p:cBhvr>
                                        <p:cTn id="97" dur="1000"/>
                                        <p:tgtEl>
                                          <p:spTgt spid="12"/>
                                        </p:tgtEl>
                                        <p:attrNameLst>
                                          <p:attrName>ppt_x</p:attrName>
                                        </p:attrNameLst>
                                      </p:cBhvr>
                                      <p:tavLst>
                                        <p:tav tm="0">
                                          <p:val>
                                            <p:strVal val="ppt_x"/>
                                          </p:val>
                                        </p:tav>
                                        <p:tav tm="100000">
                                          <p:val>
                                            <p:strVal val="ppt_x-.2"/>
                                          </p:val>
                                        </p:tav>
                                      </p:tavLst>
                                    </p:anim>
                                    <p:anim calcmode="lin" valueType="num">
                                      <p:cBhvr>
                                        <p:cTn id="98" dur="1000"/>
                                        <p:tgtEl>
                                          <p:spTgt spid="12"/>
                                        </p:tgtEl>
                                        <p:attrNameLst>
                                          <p:attrName>ppt_y</p:attrName>
                                        </p:attrNameLst>
                                      </p:cBhvr>
                                      <p:tavLst>
                                        <p:tav tm="0">
                                          <p:val>
                                            <p:strVal val="ppt_y"/>
                                          </p:val>
                                        </p:tav>
                                        <p:tav tm="100000">
                                          <p:val>
                                            <p:strVal val="ppt_y"/>
                                          </p:val>
                                        </p:tav>
                                      </p:tavLst>
                                    </p:anim>
                                    <p:animEffect transition="out" filter="fade">
                                      <p:cBhvr>
                                        <p:cTn id="99" dur="1000"/>
                                        <p:tgtEl>
                                          <p:spTgt spid="12"/>
                                        </p:tgtEl>
                                      </p:cBhvr>
                                    </p:animEffect>
                                    <p:set>
                                      <p:cBhvr>
                                        <p:cTn id="100" dur="1" fill="hold">
                                          <p:stCondLst>
                                            <p:cond delay="999"/>
                                          </p:stCondLst>
                                        </p:cTn>
                                        <p:tgtEl>
                                          <p:spTgt spid="12"/>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9" presetClass="entr" presetSubtype="0" fill="hold" nodeType="click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p:cTn id="105" dur="1000" fill="hold"/>
                                        <p:tgtEl>
                                          <p:spTgt spid="13"/>
                                        </p:tgtEl>
                                        <p:attrNameLst>
                                          <p:attrName>ppt_x</p:attrName>
                                        </p:attrNameLst>
                                      </p:cBhvr>
                                      <p:tavLst>
                                        <p:tav tm="0">
                                          <p:val>
                                            <p:strVal val="#ppt_x-.2"/>
                                          </p:val>
                                        </p:tav>
                                        <p:tav tm="100000">
                                          <p:val>
                                            <p:strVal val="#ppt_x"/>
                                          </p:val>
                                        </p:tav>
                                      </p:tavLst>
                                    </p:anim>
                                    <p:anim calcmode="lin" valueType="num">
                                      <p:cBhvr>
                                        <p:cTn id="10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07" dur="1000"/>
                                        <p:tgtEl>
                                          <p:spTgt spid="13"/>
                                        </p:tgtEl>
                                      </p:cBhvr>
                                    </p:animEffect>
                                  </p:childTnLst>
                                </p:cTn>
                              </p:par>
                            </p:childTnLst>
                          </p:cTn>
                        </p:par>
                      </p:childTnLst>
                    </p:cTn>
                  </p:par>
                  <p:par>
                    <p:cTn id="108" fill="hold">
                      <p:stCondLst>
                        <p:cond delay="indefinite"/>
                      </p:stCondLst>
                      <p:childTnLst>
                        <p:par>
                          <p:cTn id="109" fill="hold">
                            <p:stCondLst>
                              <p:cond delay="0"/>
                            </p:stCondLst>
                            <p:childTnLst>
                              <p:par>
                                <p:cTn id="110" presetID="29" presetClass="exit" presetSubtype="0" fill="hold" nodeType="clickEffect">
                                  <p:stCondLst>
                                    <p:cond delay="0"/>
                                  </p:stCondLst>
                                  <p:childTnLst>
                                    <p:anim calcmode="lin" valueType="num">
                                      <p:cBhvr>
                                        <p:cTn id="111" dur="1000"/>
                                        <p:tgtEl>
                                          <p:spTgt spid="13"/>
                                        </p:tgtEl>
                                        <p:attrNameLst>
                                          <p:attrName>ppt_x</p:attrName>
                                        </p:attrNameLst>
                                      </p:cBhvr>
                                      <p:tavLst>
                                        <p:tav tm="0">
                                          <p:val>
                                            <p:strVal val="ppt_x"/>
                                          </p:val>
                                        </p:tav>
                                        <p:tav tm="100000">
                                          <p:val>
                                            <p:strVal val="ppt_x-.2"/>
                                          </p:val>
                                        </p:tav>
                                      </p:tavLst>
                                    </p:anim>
                                    <p:anim calcmode="lin" valueType="num">
                                      <p:cBhvr>
                                        <p:cTn id="112" dur="1000"/>
                                        <p:tgtEl>
                                          <p:spTgt spid="13"/>
                                        </p:tgtEl>
                                        <p:attrNameLst>
                                          <p:attrName>ppt_y</p:attrName>
                                        </p:attrNameLst>
                                      </p:cBhvr>
                                      <p:tavLst>
                                        <p:tav tm="0">
                                          <p:val>
                                            <p:strVal val="ppt_y"/>
                                          </p:val>
                                        </p:tav>
                                        <p:tav tm="100000">
                                          <p:val>
                                            <p:strVal val="ppt_y"/>
                                          </p:val>
                                        </p:tav>
                                      </p:tavLst>
                                    </p:anim>
                                    <p:animEffect transition="out" filter="fade">
                                      <p:cBhvr>
                                        <p:cTn id="113" dur="1000"/>
                                        <p:tgtEl>
                                          <p:spTgt spid="13"/>
                                        </p:tgtEl>
                                      </p:cBhvr>
                                    </p:animEffect>
                                    <p:set>
                                      <p:cBhvr>
                                        <p:cTn id="114" dur="1" fill="hold">
                                          <p:stCondLst>
                                            <p:cond delay="999"/>
                                          </p:stCondLst>
                                        </p:cTn>
                                        <p:tgtEl>
                                          <p:spTgt spid="1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29" presetClass="entr" presetSubtype="0" fill="hold" nodeType="clickEffect">
                                  <p:stCondLst>
                                    <p:cond delay="0"/>
                                  </p:stCondLst>
                                  <p:childTnLst>
                                    <p:set>
                                      <p:cBhvr>
                                        <p:cTn id="118" dur="1" fill="hold">
                                          <p:stCondLst>
                                            <p:cond delay="0"/>
                                          </p:stCondLst>
                                        </p:cTn>
                                        <p:tgtEl>
                                          <p:spTgt spid="14"/>
                                        </p:tgtEl>
                                        <p:attrNameLst>
                                          <p:attrName>style.visibility</p:attrName>
                                        </p:attrNameLst>
                                      </p:cBhvr>
                                      <p:to>
                                        <p:strVal val="visible"/>
                                      </p:to>
                                    </p:set>
                                    <p:anim calcmode="lin" valueType="num">
                                      <p:cBhvr>
                                        <p:cTn id="119" dur="1000" fill="hold"/>
                                        <p:tgtEl>
                                          <p:spTgt spid="14"/>
                                        </p:tgtEl>
                                        <p:attrNameLst>
                                          <p:attrName>ppt_x</p:attrName>
                                        </p:attrNameLst>
                                      </p:cBhvr>
                                      <p:tavLst>
                                        <p:tav tm="0">
                                          <p:val>
                                            <p:strVal val="#ppt_x-.2"/>
                                          </p:val>
                                        </p:tav>
                                        <p:tav tm="100000">
                                          <p:val>
                                            <p:strVal val="#ppt_x"/>
                                          </p:val>
                                        </p:tav>
                                      </p:tavLst>
                                    </p:anim>
                                    <p:anim calcmode="lin" valueType="num">
                                      <p:cBhvr>
                                        <p:cTn id="120"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21" dur="1000"/>
                                        <p:tgtEl>
                                          <p:spTgt spid="14"/>
                                        </p:tgtEl>
                                      </p:cBhvr>
                                    </p:animEffect>
                                  </p:childTnLst>
                                </p:cTn>
                              </p:par>
                            </p:childTnLst>
                          </p:cTn>
                        </p:par>
                      </p:childTnLst>
                    </p:cTn>
                  </p:par>
                  <p:par>
                    <p:cTn id="122" fill="hold">
                      <p:stCondLst>
                        <p:cond delay="indefinite"/>
                      </p:stCondLst>
                      <p:childTnLst>
                        <p:par>
                          <p:cTn id="123" fill="hold">
                            <p:stCondLst>
                              <p:cond delay="0"/>
                            </p:stCondLst>
                            <p:childTnLst>
                              <p:par>
                                <p:cTn id="124" presetID="29" presetClass="exit" presetSubtype="0" fill="hold" nodeType="clickEffect">
                                  <p:stCondLst>
                                    <p:cond delay="0"/>
                                  </p:stCondLst>
                                  <p:childTnLst>
                                    <p:anim calcmode="lin" valueType="num">
                                      <p:cBhvr>
                                        <p:cTn id="125" dur="1000"/>
                                        <p:tgtEl>
                                          <p:spTgt spid="14"/>
                                        </p:tgtEl>
                                        <p:attrNameLst>
                                          <p:attrName>ppt_x</p:attrName>
                                        </p:attrNameLst>
                                      </p:cBhvr>
                                      <p:tavLst>
                                        <p:tav tm="0">
                                          <p:val>
                                            <p:strVal val="ppt_x"/>
                                          </p:val>
                                        </p:tav>
                                        <p:tav tm="100000">
                                          <p:val>
                                            <p:strVal val="ppt_x-.2"/>
                                          </p:val>
                                        </p:tav>
                                      </p:tavLst>
                                    </p:anim>
                                    <p:anim calcmode="lin" valueType="num">
                                      <p:cBhvr>
                                        <p:cTn id="126" dur="1000"/>
                                        <p:tgtEl>
                                          <p:spTgt spid="14"/>
                                        </p:tgtEl>
                                        <p:attrNameLst>
                                          <p:attrName>ppt_y</p:attrName>
                                        </p:attrNameLst>
                                      </p:cBhvr>
                                      <p:tavLst>
                                        <p:tav tm="0">
                                          <p:val>
                                            <p:strVal val="ppt_y"/>
                                          </p:val>
                                        </p:tav>
                                        <p:tav tm="100000">
                                          <p:val>
                                            <p:strVal val="ppt_y"/>
                                          </p:val>
                                        </p:tav>
                                      </p:tavLst>
                                    </p:anim>
                                    <p:animEffect transition="out" filter="fade">
                                      <p:cBhvr>
                                        <p:cTn id="127" dur="1000"/>
                                        <p:tgtEl>
                                          <p:spTgt spid="14"/>
                                        </p:tgtEl>
                                      </p:cBhvr>
                                    </p:animEffect>
                                    <p:set>
                                      <p:cBhvr>
                                        <p:cTn id="128"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id="{A55BAB53-F2A5-4408-9862-F215DBF371D7}"/>
              </a:ext>
            </a:extLst>
          </p:cNvPr>
          <p:cNvPicPr>
            <a:picLocks noChangeAspect="1"/>
          </p:cNvPicPr>
          <p:nvPr/>
        </p:nvPicPr>
        <p:blipFill>
          <a:blip r:embed="rId3"/>
          <a:stretch>
            <a:fillRect/>
          </a:stretch>
        </p:blipFill>
        <p:spPr>
          <a:xfrm>
            <a:off x="1072842" y="348311"/>
            <a:ext cx="9652288" cy="59153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2194" y="61468"/>
            <a:ext cx="11567978" cy="923324"/>
          </a:xfrm>
          <a:prstGeom prst="rect">
            <a:avLst/>
          </a:prstGeom>
        </p:spPr>
        <p:txBody>
          <a:bodyPr wrap="square" lIns="60954" tIns="30477" rIns="60954" bIns="30477">
            <a:spAutoFit/>
          </a:bodyPr>
          <a:lstStyle/>
          <a:p>
            <a:pPr marL="423" indent="-1270" algn="just"/>
            <a:r>
              <a:rPr lang="en-US" sz="2800" b="1">
                <a:solidFill>
                  <a:srgbClr val="002060"/>
                </a:solidFill>
                <a:ea typeface="Open Sans Bold" panose="020B0604020202020204" charset="0"/>
                <a:cs typeface="Open Sans Bold" panose="020B0604020202020204" charset="0"/>
              </a:rPr>
              <a:t>Bài tập nhỏ:</a:t>
            </a:r>
            <a:r>
              <a:rPr lang="vi-VN" sz="2800" b="1">
                <a:solidFill>
                  <a:srgbClr val="002060"/>
                </a:solidFill>
                <a:ea typeface="Open Sans Bold" panose="020B0604020202020204" charset="0"/>
                <a:cs typeface="Open Sans Bold" panose="020B0604020202020204" charset="0"/>
              </a:rPr>
              <a:t> </a:t>
            </a:r>
            <a:r>
              <a:rPr lang="vi-VN" sz="2800" b="1" dirty="0">
                <a:solidFill>
                  <a:srgbClr val="002060"/>
                </a:solidFill>
                <a:latin typeface="Calibri" pitchFamily="34" charset="0"/>
                <a:ea typeface="Open Sans Bold" panose="020B0604020202020204" charset="0"/>
                <a:cs typeface="Calibri" pitchFamily="34" charset="0"/>
              </a:rPr>
              <a:t>Đánh dấu x và điền tên các trung tâm công nghiệp có quy mô</a:t>
            </a:r>
            <a:r>
              <a:rPr lang="en-US" sz="2800" b="1" dirty="0">
                <a:solidFill>
                  <a:srgbClr val="002060"/>
                </a:solidFill>
                <a:latin typeface="Calibri" pitchFamily="34" charset="0"/>
                <a:ea typeface="Open Sans Bold" panose="020B0604020202020204" charset="0"/>
                <a:cs typeface="Calibri" pitchFamily="34" charset="0"/>
              </a:rPr>
              <a:t> </a:t>
            </a:r>
            <a:r>
              <a:rPr lang="vi-VN" sz="2800" b="1" dirty="0">
                <a:solidFill>
                  <a:srgbClr val="002060"/>
                </a:solidFill>
                <a:latin typeface="Calibri" pitchFamily="34" charset="0"/>
                <a:ea typeface="Open Sans Bold" panose="020B0604020202020204" charset="0"/>
                <a:cs typeface="Calibri" pitchFamily="34" charset="0"/>
              </a:rPr>
              <a:t> ở mức rất lớn vào bảng sau</a:t>
            </a:r>
            <a:endParaRPr lang="en-US" sz="2800" b="1" dirty="0">
              <a:solidFill>
                <a:srgbClr val="002060"/>
              </a:solidFill>
              <a:latin typeface="Calibri" pitchFamily="34" charset="0"/>
              <a:ea typeface="Open Sans Bold" panose="020B0604020202020204" charset="0"/>
              <a:cs typeface="Calibri" pitchFamily="34" charset="0"/>
            </a:endParaRPr>
          </a:p>
        </p:txBody>
      </p:sp>
      <p:graphicFrame>
        <p:nvGraphicFramePr>
          <p:cNvPr id="4" name="Table 3"/>
          <p:cNvGraphicFramePr>
            <a:graphicFrameLocks noGrp="1"/>
          </p:cNvGraphicFramePr>
          <p:nvPr/>
        </p:nvGraphicFramePr>
        <p:xfrm>
          <a:off x="325591" y="953212"/>
          <a:ext cx="11648871" cy="5759768"/>
        </p:xfrm>
        <a:graphic>
          <a:graphicData uri="http://schemas.openxmlformats.org/drawingml/2006/table">
            <a:tbl>
              <a:tblPr firstRow="1" firstCol="1" bandRow="1">
                <a:tableStyleId>{5C22544A-7EE6-4342-B048-85BDC9FD1C3A}</a:tableStyleId>
              </a:tblPr>
              <a:tblGrid>
                <a:gridCol w="526929">
                  <a:extLst>
                    <a:ext uri="{9D8B030D-6E8A-4147-A177-3AD203B41FA5}">
                      <a16:colId xmlns:a16="http://schemas.microsoft.com/office/drawing/2014/main" val="1981253213"/>
                    </a:ext>
                  </a:extLst>
                </a:gridCol>
                <a:gridCol w="3714326">
                  <a:extLst>
                    <a:ext uri="{9D8B030D-6E8A-4147-A177-3AD203B41FA5}">
                      <a16:colId xmlns:a16="http://schemas.microsoft.com/office/drawing/2014/main" val="527494417"/>
                    </a:ext>
                  </a:extLst>
                </a:gridCol>
                <a:gridCol w="1021740">
                  <a:extLst>
                    <a:ext uri="{9D8B030D-6E8A-4147-A177-3AD203B41FA5}">
                      <a16:colId xmlns:a16="http://schemas.microsoft.com/office/drawing/2014/main" val="3924445970"/>
                    </a:ext>
                  </a:extLst>
                </a:gridCol>
                <a:gridCol w="1021740">
                  <a:extLst>
                    <a:ext uri="{9D8B030D-6E8A-4147-A177-3AD203B41FA5}">
                      <a16:colId xmlns:a16="http://schemas.microsoft.com/office/drawing/2014/main" val="788791981"/>
                    </a:ext>
                  </a:extLst>
                </a:gridCol>
                <a:gridCol w="1404893">
                  <a:extLst>
                    <a:ext uri="{9D8B030D-6E8A-4147-A177-3AD203B41FA5}">
                      <a16:colId xmlns:a16="http://schemas.microsoft.com/office/drawing/2014/main" val="3104306812"/>
                    </a:ext>
                  </a:extLst>
                </a:gridCol>
                <a:gridCol w="1021740">
                  <a:extLst>
                    <a:ext uri="{9D8B030D-6E8A-4147-A177-3AD203B41FA5}">
                      <a16:colId xmlns:a16="http://schemas.microsoft.com/office/drawing/2014/main" val="67205971"/>
                    </a:ext>
                  </a:extLst>
                </a:gridCol>
                <a:gridCol w="1085599">
                  <a:extLst>
                    <a:ext uri="{9D8B030D-6E8A-4147-A177-3AD203B41FA5}">
                      <a16:colId xmlns:a16="http://schemas.microsoft.com/office/drawing/2014/main" val="4287679308"/>
                    </a:ext>
                  </a:extLst>
                </a:gridCol>
                <a:gridCol w="957881">
                  <a:extLst>
                    <a:ext uri="{9D8B030D-6E8A-4147-A177-3AD203B41FA5}">
                      <a16:colId xmlns:a16="http://schemas.microsoft.com/office/drawing/2014/main" val="1497647394"/>
                    </a:ext>
                  </a:extLst>
                </a:gridCol>
                <a:gridCol w="894023">
                  <a:extLst>
                    <a:ext uri="{9D8B030D-6E8A-4147-A177-3AD203B41FA5}">
                      <a16:colId xmlns:a16="http://schemas.microsoft.com/office/drawing/2014/main" val="3071477957"/>
                    </a:ext>
                  </a:extLst>
                </a:gridCol>
              </a:tblGrid>
              <a:tr h="138792">
                <a:tc rowSpan="2">
                  <a:txBody>
                    <a:bodyPr/>
                    <a:lstStyle/>
                    <a:p>
                      <a:pPr indent="-635" algn="ctr" fontAlgn="auto">
                        <a:lnSpc>
                          <a:spcPct val="106000"/>
                        </a:lnSpc>
                        <a:spcAft>
                          <a:spcPts val="0"/>
                        </a:spcAft>
                      </a:pPr>
                      <a:r>
                        <a:rPr lang="en-US" sz="2800" b="1" dirty="0">
                          <a:effectLst/>
                          <a:latin typeface="+mn-lt"/>
                        </a:rPr>
                        <a:t>STT</a:t>
                      </a:r>
                      <a:endParaRPr lang="en-US" sz="2800" b="1" dirty="0">
                        <a:effectLst/>
                        <a:latin typeface="+mn-lt"/>
                        <a:ea typeface="Times New Roman" panose="02020603050405020304" pitchFamily="18" charset="0"/>
                      </a:endParaRPr>
                    </a:p>
                  </a:txBody>
                  <a:tcPr marL="13565" marR="13565" marT="0" marB="0" anchor="ctr"/>
                </a:tc>
                <a:tc rowSpan="2">
                  <a:txBody>
                    <a:bodyPr/>
                    <a:lstStyle/>
                    <a:p>
                      <a:pPr indent="-635" algn="just" fontAlgn="auto">
                        <a:lnSpc>
                          <a:spcPct val="106000"/>
                        </a:lnSpc>
                        <a:spcAft>
                          <a:spcPts val="0"/>
                        </a:spcAft>
                      </a:pPr>
                      <a:r>
                        <a:rPr lang="en-US" sz="2800" b="1" dirty="0" err="1">
                          <a:effectLst/>
                          <a:latin typeface="+mj-lt"/>
                        </a:rPr>
                        <a:t>Ngành</a:t>
                      </a:r>
                      <a:r>
                        <a:rPr lang="en-US" sz="2800" b="1" dirty="0">
                          <a:effectLst/>
                          <a:latin typeface="+mj-lt"/>
                        </a:rPr>
                        <a:t> CN </a:t>
                      </a:r>
                      <a:endParaRPr lang="en-US" sz="2800" b="1" dirty="0">
                        <a:effectLst/>
                        <a:latin typeface="+mj-lt"/>
                        <a:ea typeface="Times New Roman" panose="02020603050405020304" pitchFamily="18" charset="0"/>
                      </a:endParaRPr>
                    </a:p>
                  </a:txBody>
                  <a:tcPr marL="13565" marR="13565" marT="0" marB="0" anchor="ctr"/>
                </a:tc>
                <a:tc gridSpan="7">
                  <a:txBody>
                    <a:bodyPr/>
                    <a:lstStyle/>
                    <a:p>
                      <a:pPr indent="-635" algn="ctr" fontAlgn="auto">
                        <a:lnSpc>
                          <a:spcPct val="106000"/>
                        </a:lnSpc>
                        <a:spcAft>
                          <a:spcPts val="0"/>
                        </a:spcAft>
                      </a:pPr>
                      <a:r>
                        <a:rPr lang="en-US" sz="1900">
                          <a:effectLst/>
                          <a:latin typeface="#9Slide03 Cabin Condensed Bold" panose="00000806000000000000" pitchFamily="2" charset="-93"/>
                        </a:rPr>
                        <a:t>Trung tâm </a:t>
                      </a:r>
                      <a:endParaRPr lang="en-US" sz="1900">
                        <a:effectLst/>
                        <a:latin typeface="#9Slide03 Cabin Condensed Bold" panose="00000806000000000000" pitchFamily="2" charset="-93"/>
                        <a:ea typeface="Times New Roman" panose="02020603050405020304" pitchFamily="18" charset="0"/>
                      </a:endParaRPr>
                    </a:p>
                  </a:txBody>
                  <a:tcPr marL="13565" marR="1356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700313"/>
                  </a:ext>
                </a:extLst>
              </a:tr>
              <a:tr h="167313">
                <a:tc vMerge="1">
                  <a:txBody>
                    <a:bodyPr/>
                    <a:lstStyle/>
                    <a:p>
                      <a:endParaRPr lang="en-US"/>
                    </a:p>
                  </a:txBody>
                  <a:tcPr/>
                </a:tc>
                <a:tc vMerge="1">
                  <a:txBody>
                    <a:bodyPr/>
                    <a:lstStyle/>
                    <a:p>
                      <a:endParaRPr lang="en-US"/>
                    </a:p>
                  </a:txBody>
                  <a:tcPr/>
                </a:tc>
                <a:tc>
                  <a:txBody>
                    <a:bodyPr/>
                    <a:lstStyle/>
                    <a:p>
                      <a:pPr indent="-635" algn="ctr" fontAlgn="auto">
                        <a:lnSpc>
                          <a:spcPct val="106000"/>
                        </a:lnSpc>
                        <a:spcAft>
                          <a:spcPts val="0"/>
                        </a:spcAft>
                      </a:pPr>
                      <a:r>
                        <a:rPr lang="en-US" sz="2800" b="1">
                          <a:effectLst/>
                          <a:latin typeface="+mn-lt"/>
                        </a:rPr>
                        <a:t>Hà Nội </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Hải Phòng</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dirty="0">
                          <a:effectLst/>
                          <a:latin typeface="+mn-lt"/>
                        </a:rPr>
                        <a:t>Tp. </a:t>
                      </a:r>
                      <a:r>
                        <a:rPr lang="en-US" sz="2800" b="1" dirty="0" err="1">
                          <a:effectLst/>
                          <a:latin typeface="+mn-lt"/>
                        </a:rPr>
                        <a:t>Hồ</a:t>
                      </a:r>
                      <a:r>
                        <a:rPr lang="en-US" sz="2800" b="1" dirty="0">
                          <a:effectLst/>
                          <a:latin typeface="+mn-lt"/>
                        </a:rPr>
                        <a:t> </a:t>
                      </a:r>
                      <a:r>
                        <a:rPr lang="en-US" sz="2800" b="1" dirty="0" err="1">
                          <a:effectLst/>
                          <a:latin typeface="+mn-lt"/>
                        </a:rPr>
                        <a:t>Chí</a:t>
                      </a:r>
                      <a:r>
                        <a:rPr lang="en-US" sz="2800" b="1" dirty="0">
                          <a:effectLst/>
                          <a:latin typeface="+mn-lt"/>
                        </a:rPr>
                        <a:t> Minh</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Bắc Ninh</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T.</a:t>
                      </a:r>
                      <a:r>
                        <a:rPr lang="en-US" sz="2800" b="1" baseline="0">
                          <a:effectLst/>
                          <a:latin typeface="+mn-lt"/>
                        </a:rPr>
                        <a:t> D</a:t>
                      </a:r>
                      <a:r>
                        <a:rPr lang="en-US" sz="2800" b="1">
                          <a:effectLst/>
                          <a:latin typeface="+mn-lt"/>
                        </a:rPr>
                        <a:t> Một</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Biên Hòa </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dirty="0" err="1">
                          <a:effectLst/>
                          <a:latin typeface="+mn-lt"/>
                        </a:rPr>
                        <a:t>Vũng</a:t>
                      </a:r>
                      <a:r>
                        <a:rPr lang="en-US" sz="2800" b="1" dirty="0">
                          <a:effectLst/>
                          <a:latin typeface="+mn-lt"/>
                        </a:rPr>
                        <a:t> </a:t>
                      </a:r>
                      <a:r>
                        <a:rPr lang="en-US" sz="2800" b="1" dirty="0" err="1">
                          <a:effectLst/>
                          <a:latin typeface="+mn-lt"/>
                        </a:rPr>
                        <a:t>Tàu</a:t>
                      </a:r>
                      <a:endParaRPr lang="en-US" sz="2800" b="1" dirty="0">
                        <a:effectLst/>
                        <a:latin typeface="+mn-lt"/>
                        <a:ea typeface="Times New Roman" panose="02020603050405020304" pitchFamily="18" charset="0"/>
                      </a:endParaRPr>
                    </a:p>
                  </a:txBody>
                  <a:tcPr marL="13565" marR="13565" marT="0" marB="0" anchor="ctr"/>
                </a:tc>
                <a:extLst>
                  <a:ext uri="{0D108BD9-81ED-4DB2-BD59-A6C34878D82A}">
                    <a16:rowId xmlns:a16="http://schemas.microsoft.com/office/drawing/2014/main" val="45408740"/>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1</a:t>
                      </a:r>
                    </a:p>
                  </a:txBody>
                  <a:tcPr marL="13565" marR="13565" marT="0" marB="0" anchor="ctr"/>
                </a:tc>
                <a:tc>
                  <a:txBody>
                    <a:bodyPr/>
                    <a:lstStyle/>
                    <a:p>
                      <a:pPr indent="-635" algn="just" fontAlgn="auto">
                        <a:lnSpc>
                          <a:spcPct val="130000"/>
                        </a:lnSpc>
                        <a:spcAft>
                          <a:spcPts val="0"/>
                        </a:spcAft>
                      </a:pPr>
                      <a:r>
                        <a:rPr lang="en-US" sz="2800" b="1">
                          <a:effectLst/>
                          <a:latin typeface="+mn-lt"/>
                        </a:rPr>
                        <a:t>SX SPĐT, </a:t>
                      </a:r>
                      <a:r>
                        <a:rPr lang="en-US" sz="2800" b="1" dirty="0" err="1">
                          <a:effectLst/>
                          <a:latin typeface="+mn-lt"/>
                        </a:rPr>
                        <a:t>máy</a:t>
                      </a:r>
                      <a:r>
                        <a:rPr lang="en-US" sz="2800" b="1" dirty="0">
                          <a:effectLst/>
                          <a:latin typeface="+mn-lt"/>
                        </a:rPr>
                        <a:t> vi </a:t>
                      </a:r>
                      <a:r>
                        <a:rPr lang="en-US" sz="2800" b="1" dirty="0" err="1">
                          <a:effectLst/>
                          <a:latin typeface="+mn-lt"/>
                        </a:rPr>
                        <a:t>tính</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3043909102"/>
                  </a:ext>
                </a:extLst>
              </a:tr>
              <a:tr h="431145">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2</a:t>
                      </a:r>
                    </a:p>
                  </a:txBody>
                  <a:tcPr marL="13565" marR="13565" marT="0" marB="0" anchor="ctr"/>
                </a:tc>
                <a:tc>
                  <a:txBody>
                    <a:bodyPr/>
                    <a:lstStyle/>
                    <a:p>
                      <a:pPr indent="-635" algn="just" fontAlgn="auto">
                        <a:lnSpc>
                          <a:spcPct val="130000"/>
                        </a:lnSpc>
                        <a:spcAft>
                          <a:spcPts val="0"/>
                        </a:spcAft>
                      </a:pPr>
                      <a:r>
                        <a:rPr lang="en-US" sz="2800" b="1" dirty="0">
                          <a:effectLst/>
                          <a:latin typeface="+mn-lt"/>
                        </a:rPr>
                        <a:t>SX </a:t>
                      </a:r>
                      <a:r>
                        <a:rPr lang="en-US" sz="2800" b="1" dirty="0" err="1">
                          <a:effectLst/>
                          <a:latin typeface="+mn-lt"/>
                        </a:rPr>
                        <a:t>vật</a:t>
                      </a:r>
                      <a:r>
                        <a:rPr lang="en-US" sz="2800" b="1" dirty="0">
                          <a:effectLst/>
                          <a:latin typeface="+mn-lt"/>
                        </a:rPr>
                        <a:t> </a:t>
                      </a:r>
                      <a:r>
                        <a:rPr lang="en-US" sz="2800" b="1" dirty="0" err="1">
                          <a:effectLst/>
                          <a:latin typeface="+mn-lt"/>
                        </a:rPr>
                        <a:t>liệu</a:t>
                      </a:r>
                      <a:r>
                        <a:rPr lang="en-US" sz="2800" b="1" dirty="0">
                          <a:effectLst/>
                          <a:latin typeface="+mn-lt"/>
                        </a:rPr>
                        <a:t> </a:t>
                      </a:r>
                      <a:r>
                        <a:rPr lang="en-US" sz="2800" b="1" dirty="0" err="1">
                          <a:effectLst/>
                          <a:latin typeface="+mn-lt"/>
                        </a:rPr>
                        <a:t>xây</a:t>
                      </a:r>
                      <a:r>
                        <a:rPr lang="en-US" sz="2800" b="1" dirty="0">
                          <a:effectLst/>
                          <a:latin typeface="+mn-lt"/>
                        </a:rPr>
                        <a:t> </a:t>
                      </a:r>
                      <a:r>
                        <a:rPr lang="en-US" sz="2800" b="1" dirty="0" err="1">
                          <a:effectLst/>
                          <a:latin typeface="+mn-lt"/>
                        </a:rPr>
                        <a:t>dựng</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2947900713"/>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3</a:t>
                      </a:r>
                    </a:p>
                  </a:txBody>
                  <a:tcPr marL="13565" marR="13565" marT="0" marB="0" anchor="ctr"/>
                </a:tc>
                <a:tc>
                  <a:txBody>
                    <a:bodyPr/>
                    <a:lstStyle/>
                    <a:p>
                      <a:pPr indent="-635" algn="just" fontAlgn="auto">
                        <a:lnSpc>
                          <a:spcPct val="130000"/>
                        </a:lnSpc>
                        <a:spcAft>
                          <a:spcPts val="0"/>
                        </a:spcAft>
                      </a:pPr>
                      <a:r>
                        <a:rPr lang="en-US" sz="2800" b="1" dirty="0">
                          <a:effectLst/>
                          <a:latin typeface="+mn-lt"/>
                        </a:rPr>
                        <a:t>SX </a:t>
                      </a:r>
                      <a:r>
                        <a:rPr lang="en-US" sz="2800" b="1" dirty="0" err="1">
                          <a:effectLst/>
                          <a:latin typeface="+mn-lt"/>
                        </a:rPr>
                        <a:t>giấy</a:t>
                      </a:r>
                      <a:r>
                        <a:rPr lang="en-US" sz="2800" b="1" dirty="0">
                          <a:effectLst/>
                          <a:latin typeface="+mn-lt"/>
                        </a:rPr>
                        <a:t> </a:t>
                      </a:r>
                      <a:r>
                        <a:rPr lang="en-US" sz="2800" b="1" err="1">
                          <a:effectLst/>
                          <a:latin typeface="+mn-lt"/>
                        </a:rPr>
                        <a:t>và</a:t>
                      </a:r>
                      <a:r>
                        <a:rPr lang="en-US" sz="2800" b="1">
                          <a:effectLst/>
                          <a:latin typeface="+mn-lt"/>
                        </a:rPr>
                        <a:t> SP </a:t>
                      </a:r>
                      <a:r>
                        <a:rPr lang="en-US" sz="2800" b="1" dirty="0" err="1">
                          <a:effectLst/>
                          <a:latin typeface="+mn-lt"/>
                        </a:rPr>
                        <a:t>từ</a:t>
                      </a:r>
                      <a:r>
                        <a:rPr lang="en-US" sz="2800" b="1" dirty="0">
                          <a:effectLst/>
                          <a:latin typeface="+mn-lt"/>
                        </a:rPr>
                        <a:t> </a:t>
                      </a:r>
                      <a:r>
                        <a:rPr lang="en-US" sz="2800" b="1" dirty="0" err="1">
                          <a:effectLst/>
                          <a:latin typeface="+mn-lt"/>
                        </a:rPr>
                        <a:t>giấy</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2265671652"/>
                  </a:ext>
                </a:extLst>
              </a:tr>
              <a:tr h="431145">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4</a:t>
                      </a:r>
                    </a:p>
                  </a:txBody>
                  <a:tcPr marL="13565" marR="13565" marT="0" marB="0" anchor="ctr"/>
                </a:tc>
                <a:tc>
                  <a:txBody>
                    <a:bodyPr/>
                    <a:lstStyle/>
                    <a:p>
                      <a:pPr indent="-635" algn="just" fontAlgn="auto">
                        <a:lnSpc>
                          <a:spcPct val="130000"/>
                        </a:lnSpc>
                        <a:spcAft>
                          <a:spcPts val="0"/>
                        </a:spcAft>
                      </a:pPr>
                      <a:r>
                        <a:rPr lang="fr-FR" sz="2800" b="1" dirty="0" err="1">
                          <a:effectLst/>
                          <a:latin typeface="+mn-lt"/>
                        </a:rPr>
                        <a:t>Dệt</a:t>
                      </a:r>
                      <a:r>
                        <a:rPr lang="fr-FR" sz="2800" b="1" dirty="0">
                          <a:effectLst/>
                          <a:latin typeface="+mn-lt"/>
                        </a:rPr>
                        <a:t> </a:t>
                      </a:r>
                      <a:r>
                        <a:rPr lang="fr-FR" sz="2800" b="1" dirty="0" err="1">
                          <a:effectLst/>
                          <a:latin typeface="+mn-lt"/>
                        </a:rPr>
                        <a:t>và</a:t>
                      </a:r>
                      <a:r>
                        <a:rPr lang="fr-FR" sz="2800" b="1" dirty="0">
                          <a:effectLst/>
                          <a:latin typeface="+mn-lt"/>
                        </a:rPr>
                        <a:t> SX </a:t>
                      </a:r>
                      <a:r>
                        <a:rPr lang="fr-FR" sz="2800" b="1" dirty="0" err="1">
                          <a:effectLst/>
                          <a:latin typeface="+mn-lt"/>
                        </a:rPr>
                        <a:t>trang</a:t>
                      </a:r>
                      <a:r>
                        <a:rPr lang="fr-FR" sz="2800" b="1" dirty="0">
                          <a:effectLst/>
                          <a:latin typeface="+mn-lt"/>
                        </a:rPr>
                        <a:t> </a:t>
                      </a:r>
                      <a:r>
                        <a:rPr lang="fr-FR" sz="2800" b="1" dirty="0" err="1">
                          <a:effectLst/>
                          <a:latin typeface="+mn-lt"/>
                        </a:rPr>
                        <a:t>phục</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919409729"/>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5</a:t>
                      </a:r>
                    </a:p>
                  </a:txBody>
                  <a:tcPr marL="13565" marR="13565" marT="0" marB="0" anchor="ctr"/>
                </a:tc>
                <a:tc>
                  <a:txBody>
                    <a:bodyPr/>
                    <a:lstStyle/>
                    <a:p>
                      <a:pPr indent="-635" algn="just" fontAlgn="auto">
                        <a:lnSpc>
                          <a:spcPct val="130000"/>
                        </a:lnSpc>
                        <a:spcAft>
                          <a:spcPts val="0"/>
                        </a:spcAft>
                      </a:pPr>
                      <a:r>
                        <a:rPr lang="fr-FR" sz="2800" b="1" dirty="0">
                          <a:effectLst/>
                          <a:latin typeface="+mn-lt"/>
                        </a:rPr>
                        <a:t>SX </a:t>
                      </a:r>
                      <a:r>
                        <a:rPr lang="fr-FR" sz="2800" b="1" dirty="0" err="1">
                          <a:effectLst/>
                          <a:latin typeface="+mn-lt"/>
                        </a:rPr>
                        <a:t>giày</a:t>
                      </a:r>
                      <a:r>
                        <a:rPr lang="fr-FR" sz="2800" b="1" dirty="0">
                          <a:effectLst/>
                          <a:latin typeface="+mn-lt"/>
                        </a:rPr>
                        <a:t>, </a:t>
                      </a:r>
                      <a:r>
                        <a:rPr lang="fr-FR" sz="2800" b="1" dirty="0" err="1">
                          <a:effectLst/>
                          <a:latin typeface="+mn-lt"/>
                        </a:rPr>
                        <a:t>dép</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2975833661"/>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6</a:t>
                      </a:r>
                    </a:p>
                  </a:txBody>
                  <a:tcPr marL="13565" marR="13565" marT="0" marB="0" anchor="ctr"/>
                </a:tc>
                <a:tc>
                  <a:txBody>
                    <a:bodyPr/>
                    <a:lstStyle/>
                    <a:p>
                      <a:pPr indent="-635" algn="just" fontAlgn="auto">
                        <a:lnSpc>
                          <a:spcPct val="130000"/>
                        </a:lnSpc>
                        <a:spcAft>
                          <a:spcPts val="0"/>
                        </a:spcAft>
                      </a:pPr>
                      <a:r>
                        <a:rPr lang="en-US" sz="2800" b="1" dirty="0">
                          <a:effectLst/>
                          <a:latin typeface="+mn-lt"/>
                        </a:rPr>
                        <a:t>SX, </a:t>
                      </a:r>
                      <a:r>
                        <a:rPr lang="en-US" sz="2800" b="1" dirty="0" err="1">
                          <a:effectLst/>
                          <a:latin typeface="+mn-lt"/>
                        </a:rPr>
                        <a:t>chế</a:t>
                      </a:r>
                      <a:r>
                        <a:rPr lang="en-US" sz="2800" b="1" dirty="0">
                          <a:effectLst/>
                          <a:latin typeface="+mn-lt"/>
                        </a:rPr>
                        <a:t> </a:t>
                      </a:r>
                      <a:r>
                        <a:rPr lang="en-US" sz="2800" b="1" dirty="0" err="1">
                          <a:effectLst/>
                          <a:latin typeface="+mn-lt"/>
                        </a:rPr>
                        <a:t>biến</a:t>
                      </a:r>
                      <a:r>
                        <a:rPr lang="en-US" sz="2800" b="1" dirty="0">
                          <a:effectLst/>
                          <a:latin typeface="+mn-lt"/>
                        </a:rPr>
                        <a:t> </a:t>
                      </a:r>
                      <a:r>
                        <a:rPr lang="en-US" sz="2800" b="1" dirty="0" err="1">
                          <a:effectLst/>
                          <a:latin typeface="+mn-lt"/>
                        </a:rPr>
                        <a:t>thực</a:t>
                      </a:r>
                      <a:r>
                        <a:rPr lang="en-US" sz="2800" b="1" dirty="0">
                          <a:effectLst/>
                          <a:latin typeface="+mn-lt"/>
                        </a:rPr>
                        <a:t> </a:t>
                      </a:r>
                      <a:r>
                        <a:rPr lang="en-US" sz="2800" b="1" dirty="0" err="1">
                          <a:effectLst/>
                          <a:latin typeface="+mn-lt"/>
                        </a:rPr>
                        <a:t>phẩm</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1840957648"/>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7</a:t>
                      </a:r>
                    </a:p>
                  </a:txBody>
                  <a:tcPr marL="13565" marR="13565" marT="0" marB="0" anchor="ctr"/>
                </a:tc>
                <a:tc>
                  <a:txBody>
                    <a:bodyPr/>
                    <a:lstStyle/>
                    <a:p>
                      <a:pPr indent="-635" algn="just" fontAlgn="auto">
                        <a:lnSpc>
                          <a:spcPct val="130000"/>
                        </a:lnSpc>
                        <a:spcAft>
                          <a:spcPts val="0"/>
                        </a:spcAft>
                      </a:pPr>
                      <a:r>
                        <a:rPr lang="fr-FR" sz="2800" b="1" dirty="0">
                          <a:effectLst/>
                          <a:latin typeface="+mn-lt"/>
                        </a:rPr>
                        <a:t>SX </a:t>
                      </a:r>
                      <a:r>
                        <a:rPr lang="fr-FR" sz="2800" b="1" dirty="0" err="1">
                          <a:effectLst/>
                          <a:latin typeface="+mn-lt"/>
                        </a:rPr>
                        <a:t>kim</a:t>
                      </a:r>
                      <a:r>
                        <a:rPr lang="fr-FR" sz="2800" b="1" dirty="0">
                          <a:effectLst/>
                          <a:latin typeface="+mn-lt"/>
                        </a:rPr>
                        <a:t> </a:t>
                      </a:r>
                      <a:r>
                        <a:rPr lang="fr-FR" sz="2800" b="1" dirty="0" err="1">
                          <a:effectLst/>
                          <a:latin typeface="+mn-lt"/>
                        </a:rPr>
                        <a:t>loại</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509865873"/>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8</a:t>
                      </a:r>
                    </a:p>
                  </a:txBody>
                  <a:tcPr marL="13565" marR="13565" marT="0" marB="0" anchor="ctr"/>
                </a:tc>
                <a:tc>
                  <a:txBody>
                    <a:bodyPr/>
                    <a:lstStyle/>
                    <a:p>
                      <a:pPr indent="-635" algn="just" fontAlgn="auto">
                        <a:lnSpc>
                          <a:spcPct val="130000"/>
                        </a:lnSpc>
                        <a:spcAft>
                          <a:spcPts val="0"/>
                        </a:spcAft>
                      </a:pPr>
                      <a:r>
                        <a:rPr lang="fr-FR" sz="2800" b="1" dirty="0" err="1">
                          <a:effectLst/>
                          <a:latin typeface="+mn-lt"/>
                        </a:rPr>
                        <a:t>Cơ</a:t>
                      </a:r>
                      <a:r>
                        <a:rPr lang="fr-FR" sz="2800" b="1" dirty="0">
                          <a:effectLst/>
                          <a:latin typeface="+mn-lt"/>
                        </a:rPr>
                        <a:t> </a:t>
                      </a:r>
                      <a:r>
                        <a:rPr lang="fr-FR" sz="2800" b="1" dirty="0" err="1">
                          <a:effectLst/>
                          <a:latin typeface="+mn-lt"/>
                        </a:rPr>
                        <a:t>khí</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1984613718"/>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9</a:t>
                      </a:r>
                    </a:p>
                  </a:txBody>
                  <a:tcPr marL="13565" marR="13565" marT="0" marB="0" anchor="ctr"/>
                </a:tc>
                <a:tc>
                  <a:txBody>
                    <a:bodyPr/>
                    <a:lstStyle/>
                    <a:p>
                      <a:pPr indent="-635" algn="just" fontAlgn="auto">
                        <a:lnSpc>
                          <a:spcPct val="130000"/>
                        </a:lnSpc>
                        <a:spcAft>
                          <a:spcPts val="0"/>
                        </a:spcAft>
                      </a:pPr>
                      <a:r>
                        <a:rPr lang="fr-FR" sz="2800" b="1" dirty="0" err="1">
                          <a:effectLst/>
                          <a:latin typeface="+mn-lt"/>
                        </a:rPr>
                        <a:t>Nhà</a:t>
                      </a:r>
                      <a:r>
                        <a:rPr lang="fr-FR" sz="2800" b="1" dirty="0">
                          <a:effectLst/>
                          <a:latin typeface="+mn-lt"/>
                        </a:rPr>
                        <a:t> </a:t>
                      </a:r>
                      <a:r>
                        <a:rPr lang="fr-FR" sz="2800" b="1" dirty="0" err="1">
                          <a:effectLst/>
                          <a:latin typeface="+mn-lt"/>
                        </a:rPr>
                        <a:t>máy</a:t>
                      </a:r>
                      <a:r>
                        <a:rPr lang="fr-FR" sz="2800" b="1" dirty="0">
                          <a:effectLst/>
                          <a:latin typeface="+mn-lt"/>
                        </a:rPr>
                        <a:t> </a:t>
                      </a:r>
                      <a:r>
                        <a:rPr lang="fr-FR" sz="2800" b="1" dirty="0" err="1">
                          <a:effectLst/>
                          <a:latin typeface="+mn-lt"/>
                        </a:rPr>
                        <a:t>điện</a:t>
                      </a:r>
                      <a:r>
                        <a:rPr lang="fr-FR" sz="2800" b="1" dirty="0">
                          <a:effectLst/>
                          <a:latin typeface="+mn-lt"/>
                        </a:rPr>
                        <a:t> </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1884325144"/>
                  </a:ext>
                </a:extLst>
              </a:tr>
            </a:tbl>
          </a:graphicData>
        </a:graphic>
      </p:graphicFrame>
    </p:spTree>
    <p:extLst>
      <p:ext uri="{BB962C8B-B14F-4D97-AF65-F5344CB8AC3E}">
        <p14:creationId xmlns:p14="http://schemas.microsoft.com/office/powerpoint/2010/main" val="351660732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7"/>
          <p:cNvSpPr txBox="1"/>
          <p:nvPr/>
        </p:nvSpPr>
        <p:spPr>
          <a:xfrm>
            <a:off x="4500562" y="1220489"/>
            <a:ext cx="1625600" cy="358047"/>
          </a:xfrm>
          <a:prstGeom prst="rect">
            <a:avLst/>
          </a:prstGeom>
        </p:spPr>
        <p:txBody>
          <a:bodyPr wrap="square" lIns="0" tIns="0" rIns="0" bIns="0" rtlCol="0" anchor="t">
            <a:spAutoFit/>
          </a:bodyPr>
          <a:lstStyle/>
          <a:p>
            <a:pPr>
              <a:lnSpc>
                <a:spcPts val="3007"/>
              </a:lnSpc>
            </a:pPr>
            <a:r>
              <a:rPr lang="en-US" sz="2100" dirty="0" err="1">
                <a:solidFill>
                  <a:srgbClr val="002060"/>
                </a:solidFill>
                <a:latin typeface="Open Sans Bold"/>
              </a:rPr>
              <a:t>Hà</a:t>
            </a:r>
            <a:r>
              <a:rPr lang="en-US" sz="2100" dirty="0">
                <a:solidFill>
                  <a:srgbClr val="002060"/>
                </a:solidFill>
                <a:latin typeface="Open Sans Bold"/>
              </a:rPr>
              <a:t> </a:t>
            </a:r>
            <a:r>
              <a:rPr lang="en-US" sz="2100" dirty="0" err="1">
                <a:solidFill>
                  <a:srgbClr val="002060"/>
                </a:solidFill>
                <a:latin typeface="Open Sans Bold"/>
              </a:rPr>
              <a:t>Nội</a:t>
            </a:r>
            <a:r>
              <a:rPr lang="en-US" sz="2100" dirty="0">
                <a:solidFill>
                  <a:srgbClr val="002060"/>
                </a:solidFill>
                <a:latin typeface="Open Sans Bold"/>
              </a:rPr>
              <a:t> </a:t>
            </a:r>
          </a:p>
        </p:txBody>
      </p:sp>
      <p:sp>
        <p:nvSpPr>
          <p:cNvPr id="16" name="TextBox 15"/>
          <p:cNvSpPr txBox="1"/>
          <p:nvPr/>
        </p:nvSpPr>
        <p:spPr>
          <a:xfrm>
            <a:off x="4482253" y="1566107"/>
            <a:ext cx="965200" cy="1538877"/>
          </a:xfrm>
          <a:prstGeom prst="rect">
            <a:avLst/>
          </a:prstGeom>
          <a:noFill/>
        </p:spPr>
        <p:txBody>
          <a:bodyPr wrap="square" lIns="60954" tIns="30477" rIns="60954" bIns="30477" rtlCol="0">
            <a:spAutoFit/>
          </a:bodyPr>
          <a:lstStyle/>
          <a:p>
            <a:pPr algn="just" defTabSz="914309"/>
            <a:r>
              <a:rPr lang="en-US" sz="3200" dirty="0">
                <a:solidFill>
                  <a:srgbClr val="FF0000"/>
                </a:solidFill>
                <a:latin typeface="#9Slide05 Amplify" panose="02000000000000000000" pitchFamily="2" charset="-93"/>
              </a:rPr>
              <a:t>1 </a:t>
            </a:r>
            <a:r>
              <a:rPr lang="en-US" sz="3200" dirty="0" err="1">
                <a:solidFill>
                  <a:srgbClr val="FF0000"/>
                </a:solidFill>
                <a:latin typeface="#9Slide05 Amplify" panose="02000000000000000000" pitchFamily="2" charset="-93"/>
              </a:rPr>
              <a:t>điểm</a:t>
            </a:r>
            <a:endParaRPr lang="en-US" sz="3200" dirty="0">
              <a:solidFill>
                <a:srgbClr val="FF0000"/>
              </a:solidFill>
              <a:latin typeface="#9Slide05 Amplify" panose="02000000000000000000" pitchFamily="2" charset="-93"/>
            </a:endParaRPr>
          </a:p>
        </p:txBody>
      </p:sp>
      <p:sp>
        <p:nvSpPr>
          <p:cNvPr id="11" name="Rectangle 10"/>
          <p:cNvSpPr/>
          <p:nvPr/>
        </p:nvSpPr>
        <p:spPr>
          <a:xfrm>
            <a:off x="452194" y="61468"/>
            <a:ext cx="11567978" cy="923324"/>
          </a:xfrm>
          <a:prstGeom prst="rect">
            <a:avLst/>
          </a:prstGeom>
        </p:spPr>
        <p:txBody>
          <a:bodyPr wrap="square" lIns="60954" tIns="30477" rIns="60954" bIns="30477">
            <a:spAutoFit/>
          </a:bodyPr>
          <a:lstStyle/>
          <a:p>
            <a:pPr marL="423" indent="-1270" algn="just"/>
            <a:r>
              <a:rPr lang="en-US" sz="2800" b="1">
                <a:solidFill>
                  <a:srgbClr val="002060"/>
                </a:solidFill>
                <a:ea typeface="Open Sans Bold" panose="020B0604020202020204" charset="0"/>
                <a:cs typeface="Open Sans Bold" panose="020B0604020202020204" charset="0"/>
              </a:rPr>
              <a:t>Bài tập nhỏ:</a:t>
            </a:r>
            <a:r>
              <a:rPr lang="vi-VN" sz="2800" b="1">
                <a:solidFill>
                  <a:srgbClr val="002060"/>
                </a:solidFill>
                <a:ea typeface="Open Sans Bold" panose="020B0604020202020204" charset="0"/>
                <a:cs typeface="Open Sans Bold" panose="020B0604020202020204" charset="0"/>
              </a:rPr>
              <a:t> </a:t>
            </a:r>
            <a:r>
              <a:rPr lang="vi-VN" sz="2800" b="1" dirty="0">
                <a:solidFill>
                  <a:srgbClr val="002060"/>
                </a:solidFill>
                <a:latin typeface="Calibri" pitchFamily="34" charset="0"/>
                <a:ea typeface="Open Sans Bold" panose="020B0604020202020204" charset="0"/>
                <a:cs typeface="Calibri" pitchFamily="34" charset="0"/>
              </a:rPr>
              <a:t>Đánh dấu x và điền tên các trung tâm công nghiệp có quy mô</a:t>
            </a:r>
            <a:r>
              <a:rPr lang="en-US" sz="2800" b="1" dirty="0">
                <a:solidFill>
                  <a:srgbClr val="002060"/>
                </a:solidFill>
                <a:latin typeface="Calibri" pitchFamily="34" charset="0"/>
                <a:ea typeface="Open Sans Bold" panose="020B0604020202020204" charset="0"/>
                <a:cs typeface="Calibri" pitchFamily="34" charset="0"/>
              </a:rPr>
              <a:t> </a:t>
            </a:r>
            <a:r>
              <a:rPr lang="vi-VN" sz="2800" b="1" dirty="0">
                <a:solidFill>
                  <a:srgbClr val="002060"/>
                </a:solidFill>
                <a:latin typeface="Calibri" pitchFamily="34" charset="0"/>
                <a:ea typeface="Open Sans Bold" panose="020B0604020202020204" charset="0"/>
                <a:cs typeface="Calibri" pitchFamily="34" charset="0"/>
              </a:rPr>
              <a:t> ở mức rất lớn vào bảng sau</a:t>
            </a:r>
            <a:endParaRPr lang="en-US" sz="2800" b="1" dirty="0">
              <a:solidFill>
                <a:srgbClr val="002060"/>
              </a:solidFill>
              <a:latin typeface="Calibri" pitchFamily="34" charset="0"/>
              <a:ea typeface="Open Sans Bold" panose="020B0604020202020204" charset="0"/>
              <a:cs typeface="Calibri" pitchFamily="34" charset="0"/>
            </a:endParaRPr>
          </a:p>
        </p:txBody>
      </p:sp>
      <p:graphicFrame>
        <p:nvGraphicFramePr>
          <p:cNvPr id="4" name="Table 3"/>
          <p:cNvGraphicFramePr>
            <a:graphicFrameLocks noGrp="1"/>
          </p:cNvGraphicFramePr>
          <p:nvPr/>
        </p:nvGraphicFramePr>
        <p:xfrm>
          <a:off x="212220" y="916285"/>
          <a:ext cx="11648871" cy="5759768"/>
        </p:xfrm>
        <a:graphic>
          <a:graphicData uri="http://schemas.openxmlformats.org/drawingml/2006/table">
            <a:tbl>
              <a:tblPr firstRow="1" firstCol="1" bandRow="1">
                <a:tableStyleId>{5C22544A-7EE6-4342-B048-85BDC9FD1C3A}</a:tableStyleId>
              </a:tblPr>
              <a:tblGrid>
                <a:gridCol w="526929">
                  <a:extLst>
                    <a:ext uri="{9D8B030D-6E8A-4147-A177-3AD203B41FA5}">
                      <a16:colId xmlns:a16="http://schemas.microsoft.com/office/drawing/2014/main" val="1981253213"/>
                    </a:ext>
                  </a:extLst>
                </a:gridCol>
                <a:gridCol w="3714326">
                  <a:extLst>
                    <a:ext uri="{9D8B030D-6E8A-4147-A177-3AD203B41FA5}">
                      <a16:colId xmlns:a16="http://schemas.microsoft.com/office/drawing/2014/main" val="527494417"/>
                    </a:ext>
                  </a:extLst>
                </a:gridCol>
                <a:gridCol w="1021740">
                  <a:extLst>
                    <a:ext uri="{9D8B030D-6E8A-4147-A177-3AD203B41FA5}">
                      <a16:colId xmlns:a16="http://schemas.microsoft.com/office/drawing/2014/main" val="3924445970"/>
                    </a:ext>
                  </a:extLst>
                </a:gridCol>
                <a:gridCol w="1021740">
                  <a:extLst>
                    <a:ext uri="{9D8B030D-6E8A-4147-A177-3AD203B41FA5}">
                      <a16:colId xmlns:a16="http://schemas.microsoft.com/office/drawing/2014/main" val="788791981"/>
                    </a:ext>
                  </a:extLst>
                </a:gridCol>
                <a:gridCol w="1404893">
                  <a:extLst>
                    <a:ext uri="{9D8B030D-6E8A-4147-A177-3AD203B41FA5}">
                      <a16:colId xmlns:a16="http://schemas.microsoft.com/office/drawing/2014/main" val="3104306812"/>
                    </a:ext>
                  </a:extLst>
                </a:gridCol>
                <a:gridCol w="1021740">
                  <a:extLst>
                    <a:ext uri="{9D8B030D-6E8A-4147-A177-3AD203B41FA5}">
                      <a16:colId xmlns:a16="http://schemas.microsoft.com/office/drawing/2014/main" val="67205971"/>
                    </a:ext>
                  </a:extLst>
                </a:gridCol>
                <a:gridCol w="1085599">
                  <a:extLst>
                    <a:ext uri="{9D8B030D-6E8A-4147-A177-3AD203B41FA5}">
                      <a16:colId xmlns:a16="http://schemas.microsoft.com/office/drawing/2014/main" val="4287679308"/>
                    </a:ext>
                  </a:extLst>
                </a:gridCol>
                <a:gridCol w="957881">
                  <a:extLst>
                    <a:ext uri="{9D8B030D-6E8A-4147-A177-3AD203B41FA5}">
                      <a16:colId xmlns:a16="http://schemas.microsoft.com/office/drawing/2014/main" val="1497647394"/>
                    </a:ext>
                  </a:extLst>
                </a:gridCol>
                <a:gridCol w="894023">
                  <a:extLst>
                    <a:ext uri="{9D8B030D-6E8A-4147-A177-3AD203B41FA5}">
                      <a16:colId xmlns:a16="http://schemas.microsoft.com/office/drawing/2014/main" val="3071477957"/>
                    </a:ext>
                  </a:extLst>
                </a:gridCol>
              </a:tblGrid>
              <a:tr h="138792">
                <a:tc rowSpan="2">
                  <a:txBody>
                    <a:bodyPr/>
                    <a:lstStyle/>
                    <a:p>
                      <a:pPr indent="-635" algn="ctr" fontAlgn="auto">
                        <a:lnSpc>
                          <a:spcPct val="106000"/>
                        </a:lnSpc>
                        <a:spcAft>
                          <a:spcPts val="0"/>
                        </a:spcAft>
                      </a:pPr>
                      <a:r>
                        <a:rPr lang="en-US" sz="2800" b="1" dirty="0">
                          <a:effectLst/>
                          <a:latin typeface="+mn-lt"/>
                        </a:rPr>
                        <a:t>STT</a:t>
                      </a:r>
                      <a:endParaRPr lang="en-US" sz="2800" b="1" dirty="0">
                        <a:effectLst/>
                        <a:latin typeface="+mn-lt"/>
                        <a:ea typeface="Times New Roman" panose="02020603050405020304" pitchFamily="18" charset="0"/>
                      </a:endParaRPr>
                    </a:p>
                  </a:txBody>
                  <a:tcPr marL="13565" marR="13565" marT="0" marB="0" anchor="ctr"/>
                </a:tc>
                <a:tc rowSpan="2">
                  <a:txBody>
                    <a:bodyPr/>
                    <a:lstStyle/>
                    <a:p>
                      <a:pPr indent="-635" algn="just" fontAlgn="auto">
                        <a:lnSpc>
                          <a:spcPct val="106000"/>
                        </a:lnSpc>
                        <a:spcAft>
                          <a:spcPts val="0"/>
                        </a:spcAft>
                      </a:pPr>
                      <a:r>
                        <a:rPr lang="en-US" sz="2800" b="1" dirty="0" err="1">
                          <a:effectLst/>
                          <a:latin typeface="+mj-lt"/>
                        </a:rPr>
                        <a:t>Ngành</a:t>
                      </a:r>
                      <a:r>
                        <a:rPr lang="en-US" sz="2800" b="1" dirty="0">
                          <a:effectLst/>
                          <a:latin typeface="+mj-lt"/>
                        </a:rPr>
                        <a:t> CN </a:t>
                      </a:r>
                      <a:endParaRPr lang="en-US" sz="2800" b="1" dirty="0">
                        <a:effectLst/>
                        <a:latin typeface="+mj-lt"/>
                        <a:ea typeface="Times New Roman" panose="02020603050405020304" pitchFamily="18" charset="0"/>
                      </a:endParaRPr>
                    </a:p>
                  </a:txBody>
                  <a:tcPr marL="13565" marR="13565" marT="0" marB="0" anchor="ctr"/>
                </a:tc>
                <a:tc gridSpan="7">
                  <a:txBody>
                    <a:bodyPr/>
                    <a:lstStyle/>
                    <a:p>
                      <a:pPr indent="-635" algn="ctr" fontAlgn="auto">
                        <a:lnSpc>
                          <a:spcPct val="106000"/>
                        </a:lnSpc>
                        <a:spcAft>
                          <a:spcPts val="0"/>
                        </a:spcAft>
                      </a:pPr>
                      <a:r>
                        <a:rPr lang="en-US" sz="1900">
                          <a:effectLst/>
                          <a:latin typeface="#9Slide03 Cabin Condensed Bold" panose="00000806000000000000" pitchFamily="2" charset="-93"/>
                        </a:rPr>
                        <a:t>Trung tâm </a:t>
                      </a:r>
                      <a:endParaRPr lang="en-US" sz="1900">
                        <a:effectLst/>
                        <a:latin typeface="#9Slide03 Cabin Condensed Bold" panose="00000806000000000000" pitchFamily="2" charset="-93"/>
                        <a:ea typeface="Times New Roman" panose="02020603050405020304" pitchFamily="18" charset="0"/>
                      </a:endParaRPr>
                    </a:p>
                  </a:txBody>
                  <a:tcPr marL="13565" marR="13565"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700313"/>
                  </a:ext>
                </a:extLst>
              </a:tr>
              <a:tr h="167313">
                <a:tc vMerge="1">
                  <a:txBody>
                    <a:bodyPr/>
                    <a:lstStyle/>
                    <a:p>
                      <a:endParaRPr lang="en-US"/>
                    </a:p>
                  </a:txBody>
                  <a:tcPr/>
                </a:tc>
                <a:tc vMerge="1">
                  <a:txBody>
                    <a:bodyPr/>
                    <a:lstStyle/>
                    <a:p>
                      <a:endParaRPr lang="en-US"/>
                    </a:p>
                  </a:txBody>
                  <a:tcPr/>
                </a:tc>
                <a:tc>
                  <a:txBody>
                    <a:bodyPr/>
                    <a:lstStyle/>
                    <a:p>
                      <a:pPr indent="-635" algn="ctr" fontAlgn="auto">
                        <a:lnSpc>
                          <a:spcPct val="106000"/>
                        </a:lnSpc>
                        <a:spcAft>
                          <a:spcPts val="0"/>
                        </a:spcAft>
                      </a:pPr>
                      <a:r>
                        <a:rPr lang="en-US" sz="2800" b="1">
                          <a:effectLst/>
                          <a:latin typeface="+mn-lt"/>
                        </a:rPr>
                        <a:t>Hà Nội </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Hải Phòng</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dirty="0">
                          <a:effectLst/>
                          <a:latin typeface="+mn-lt"/>
                        </a:rPr>
                        <a:t>Tp. </a:t>
                      </a:r>
                      <a:r>
                        <a:rPr lang="en-US" sz="2800" b="1" dirty="0" err="1">
                          <a:effectLst/>
                          <a:latin typeface="+mn-lt"/>
                        </a:rPr>
                        <a:t>Hồ</a:t>
                      </a:r>
                      <a:r>
                        <a:rPr lang="en-US" sz="2800" b="1" dirty="0">
                          <a:effectLst/>
                          <a:latin typeface="+mn-lt"/>
                        </a:rPr>
                        <a:t> </a:t>
                      </a:r>
                      <a:r>
                        <a:rPr lang="en-US" sz="2800" b="1" dirty="0" err="1">
                          <a:effectLst/>
                          <a:latin typeface="+mn-lt"/>
                        </a:rPr>
                        <a:t>Chí</a:t>
                      </a:r>
                      <a:r>
                        <a:rPr lang="en-US" sz="2800" b="1" dirty="0">
                          <a:effectLst/>
                          <a:latin typeface="+mn-lt"/>
                        </a:rPr>
                        <a:t> Minh</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Bắc Ninh</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T.</a:t>
                      </a:r>
                      <a:r>
                        <a:rPr lang="en-US" sz="2800" b="1" baseline="0">
                          <a:effectLst/>
                          <a:latin typeface="+mn-lt"/>
                        </a:rPr>
                        <a:t> D</a:t>
                      </a:r>
                      <a:r>
                        <a:rPr lang="en-US" sz="2800" b="1">
                          <a:effectLst/>
                          <a:latin typeface="+mn-lt"/>
                        </a:rPr>
                        <a:t> Một</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a:effectLst/>
                          <a:latin typeface="+mn-lt"/>
                        </a:rPr>
                        <a:t>Biên Hòa </a:t>
                      </a:r>
                      <a:endParaRPr lang="en-US" sz="2800" b="1">
                        <a:effectLst/>
                        <a:latin typeface="+mn-lt"/>
                        <a:ea typeface="Times New Roman" panose="02020603050405020304" pitchFamily="18" charset="0"/>
                      </a:endParaRPr>
                    </a:p>
                  </a:txBody>
                  <a:tcPr marL="13565" marR="13565" marT="0" marB="0" anchor="ctr"/>
                </a:tc>
                <a:tc>
                  <a:txBody>
                    <a:bodyPr/>
                    <a:lstStyle/>
                    <a:p>
                      <a:pPr indent="-635" algn="ctr" fontAlgn="auto">
                        <a:lnSpc>
                          <a:spcPct val="106000"/>
                        </a:lnSpc>
                        <a:spcAft>
                          <a:spcPts val="0"/>
                        </a:spcAft>
                      </a:pPr>
                      <a:r>
                        <a:rPr lang="en-US" sz="2800" b="1" dirty="0" err="1">
                          <a:effectLst/>
                          <a:latin typeface="+mn-lt"/>
                        </a:rPr>
                        <a:t>Vũng</a:t>
                      </a:r>
                      <a:r>
                        <a:rPr lang="en-US" sz="2800" b="1" dirty="0">
                          <a:effectLst/>
                          <a:latin typeface="+mn-lt"/>
                        </a:rPr>
                        <a:t> </a:t>
                      </a:r>
                      <a:r>
                        <a:rPr lang="en-US" sz="2800" b="1" dirty="0" err="1">
                          <a:effectLst/>
                          <a:latin typeface="+mn-lt"/>
                        </a:rPr>
                        <a:t>Tàu</a:t>
                      </a:r>
                      <a:endParaRPr lang="en-US" sz="2800" b="1" dirty="0">
                        <a:effectLst/>
                        <a:latin typeface="+mn-lt"/>
                        <a:ea typeface="Times New Roman" panose="02020603050405020304" pitchFamily="18" charset="0"/>
                      </a:endParaRPr>
                    </a:p>
                  </a:txBody>
                  <a:tcPr marL="13565" marR="13565" marT="0" marB="0" anchor="ctr"/>
                </a:tc>
                <a:extLst>
                  <a:ext uri="{0D108BD9-81ED-4DB2-BD59-A6C34878D82A}">
                    <a16:rowId xmlns:a16="http://schemas.microsoft.com/office/drawing/2014/main" val="45408740"/>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1</a:t>
                      </a:r>
                    </a:p>
                  </a:txBody>
                  <a:tcPr marL="13565" marR="13565" marT="0" marB="0" anchor="ctr"/>
                </a:tc>
                <a:tc>
                  <a:txBody>
                    <a:bodyPr/>
                    <a:lstStyle/>
                    <a:p>
                      <a:pPr indent="-635" algn="just" fontAlgn="auto">
                        <a:lnSpc>
                          <a:spcPct val="130000"/>
                        </a:lnSpc>
                        <a:spcAft>
                          <a:spcPts val="0"/>
                        </a:spcAft>
                      </a:pPr>
                      <a:r>
                        <a:rPr lang="en-US" sz="2800" b="1">
                          <a:effectLst/>
                          <a:latin typeface="+mn-lt"/>
                        </a:rPr>
                        <a:t>SX SPĐT, </a:t>
                      </a:r>
                      <a:r>
                        <a:rPr lang="en-US" sz="2800" b="1" dirty="0" err="1">
                          <a:effectLst/>
                          <a:latin typeface="+mn-lt"/>
                        </a:rPr>
                        <a:t>máy</a:t>
                      </a:r>
                      <a:r>
                        <a:rPr lang="en-US" sz="2800" b="1" dirty="0">
                          <a:effectLst/>
                          <a:latin typeface="+mn-lt"/>
                        </a:rPr>
                        <a:t> vi </a:t>
                      </a:r>
                      <a:r>
                        <a:rPr lang="en-US" sz="2800" b="1" dirty="0" err="1">
                          <a:effectLst/>
                          <a:latin typeface="+mn-lt"/>
                        </a:rPr>
                        <a:t>tính</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3043909102"/>
                  </a:ext>
                </a:extLst>
              </a:tr>
              <a:tr h="431145">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2</a:t>
                      </a:r>
                    </a:p>
                  </a:txBody>
                  <a:tcPr marL="13565" marR="13565" marT="0" marB="0" anchor="ctr"/>
                </a:tc>
                <a:tc>
                  <a:txBody>
                    <a:bodyPr/>
                    <a:lstStyle/>
                    <a:p>
                      <a:pPr indent="-635" algn="just" fontAlgn="auto">
                        <a:lnSpc>
                          <a:spcPct val="130000"/>
                        </a:lnSpc>
                        <a:spcAft>
                          <a:spcPts val="0"/>
                        </a:spcAft>
                      </a:pPr>
                      <a:r>
                        <a:rPr lang="en-US" sz="2800" b="1" dirty="0">
                          <a:effectLst/>
                          <a:latin typeface="+mn-lt"/>
                        </a:rPr>
                        <a:t>SX </a:t>
                      </a:r>
                      <a:r>
                        <a:rPr lang="en-US" sz="2800" b="1" dirty="0" err="1">
                          <a:effectLst/>
                          <a:latin typeface="+mn-lt"/>
                        </a:rPr>
                        <a:t>vật</a:t>
                      </a:r>
                      <a:r>
                        <a:rPr lang="en-US" sz="2800" b="1" dirty="0">
                          <a:effectLst/>
                          <a:latin typeface="+mn-lt"/>
                        </a:rPr>
                        <a:t> </a:t>
                      </a:r>
                      <a:r>
                        <a:rPr lang="en-US" sz="2800" b="1" dirty="0" err="1">
                          <a:effectLst/>
                          <a:latin typeface="+mn-lt"/>
                        </a:rPr>
                        <a:t>liệu</a:t>
                      </a:r>
                      <a:r>
                        <a:rPr lang="en-US" sz="2800" b="1" dirty="0">
                          <a:effectLst/>
                          <a:latin typeface="+mn-lt"/>
                        </a:rPr>
                        <a:t> </a:t>
                      </a:r>
                      <a:r>
                        <a:rPr lang="en-US" sz="2800" b="1" dirty="0" err="1">
                          <a:effectLst/>
                          <a:latin typeface="+mn-lt"/>
                        </a:rPr>
                        <a:t>xây</a:t>
                      </a:r>
                      <a:r>
                        <a:rPr lang="en-US" sz="2800" b="1" dirty="0">
                          <a:effectLst/>
                          <a:latin typeface="+mn-lt"/>
                        </a:rPr>
                        <a:t> </a:t>
                      </a:r>
                      <a:r>
                        <a:rPr lang="en-US" sz="2800" b="1" dirty="0" err="1">
                          <a:effectLst/>
                          <a:latin typeface="+mn-lt"/>
                        </a:rPr>
                        <a:t>dựng</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2947900713"/>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3</a:t>
                      </a:r>
                    </a:p>
                  </a:txBody>
                  <a:tcPr marL="13565" marR="13565" marT="0" marB="0" anchor="ctr"/>
                </a:tc>
                <a:tc>
                  <a:txBody>
                    <a:bodyPr/>
                    <a:lstStyle/>
                    <a:p>
                      <a:pPr indent="-635" algn="just" fontAlgn="auto">
                        <a:lnSpc>
                          <a:spcPct val="130000"/>
                        </a:lnSpc>
                        <a:spcAft>
                          <a:spcPts val="0"/>
                        </a:spcAft>
                      </a:pPr>
                      <a:r>
                        <a:rPr lang="en-US" sz="2800" b="1" dirty="0">
                          <a:effectLst/>
                          <a:latin typeface="+mn-lt"/>
                        </a:rPr>
                        <a:t>SX </a:t>
                      </a:r>
                      <a:r>
                        <a:rPr lang="en-US" sz="2800" b="1" dirty="0" err="1">
                          <a:effectLst/>
                          <a:latin typeface="+mn-lt"/>
                        </a:rPr>
                        <a:t>giấy</a:t>
                      </a:r>
                      <a:r>
                        <a:rPr lang="en-US" sz="2800" b="1" dirty="0">
                          <a:effectLst/>
                          <a:latin typeface="+mn-lt"/>
                        </a:rPr>
                        <a:t> </a:t>
                      </a:r>
                      <a:r>
                        <a:rPr lang="en-US" sz="2800" b="1" err="1">
                          <a:effectLst/>
                          <a:latin typeface="+mn-lt"/>
                        </a:rPr>
                        <a:t>và</a:t>
                      </a:r>
                      <a:r>
                        <a:rPr lang="en-US" sz="2800" b="1">
                          <a:effectLst/>
                          <a:latin typeface="+mn-lt"/>
                        </a:rPr>
                        <a:t> SP </a:t>
                      </a:r>
                      <a:r>
                        <a:rPr lang="en-US" sz="2800" b="1" dirty="0" err="1">
                          <a:effectLst/>
                          <a:latin typeface="+mn-lt"/>
                        </a:rPr>
                        <a:t>từ</a:t>
                      </a:r>
                      <a:r>
                        <a:rPr lang="en-US" sz="2800" b="1" dirty="0">
                          <a:effectLst/>
                          <a:latin typeface="+mn-lt"/>
                        </a:rPr>
                        <a:t> </a:t>
                      </a:r>
                      <a:r>
                        <a:rPr lang="en-US" sz="2800" b="1" dirty="0" err="1">
                          <a:effectLst/>
                          <a:latin typeface="+mn-lt"/>
                        </a:rPr>
                        <a:t>giấy</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 </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2265671652"/>
                  </a:ext>
                </a:extLst>
              </a:tr>
              <a:tr h="431145">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4</a:t>
                      </a:r>
                    </a:p>
                  </a:txBody>
                  <a:tcPr marL="13565" marR="13565" marT="0" marB="0" anchor="ctr"/>
                </a:tc>
                <a:tc>
                  <a:txBody>
                    <a:bodyPr/>
                    <a:lstStyle/>
                    <a:p>
                      <a:pPr indent="-635" algn="just" fontAlgn="auto">
                        <a:lnSpc>
                          <a:spcPct val="130000"/>
                        </a:lnSpc>
                        <a:spcAft>
                          <a:spcPts val="0"/>
                        </a:spcAft>
                      </a:pPr>
                      <a:r>
                        <a:rPr lang="fr-FR" sz="2800" b="1" dirty="0" err="1">
                          <a:effectLst/>
                          <a:latin typeface="+mn-lt"/>
                        </a:rPr>
                        <a:t>Dệt</a:t>
                      </a:r>
                      <a:r>
                        <a:rPr lang="fr-FR" sz="2800" b="1" dirty="0">
                          <a:effectLst/>
                          <a:latin typeface="+mn-lt"/>
                        </a:rPr>
                        <a:t> </a:t>
                      </a:r>
                      <a:r>
                        <a:rPr lang="fr-FR" sz="2800" b="1" dirty="0" err="1">
                          <a:effectLst/>
                          <a:latin typeface="+mn-lt"/>
                        </a:rPr>
                        <a:t>và</a:t>
                      </a:r>
                      <a:r>
                        <a:rPr lang="fr-FR" sz="2800" b="1" dirty="0">
                          <a:effectLst/>
                          <a:latin typeface="+mn-lt"/>
                        </a:rPr>
                        <a:t> SX </a:t>
                      </a:r>
                      <a:r>
                        <a:rPr lang="fr-FR" sz="2800" b="1" dirty="0" err="1">
                          <a:effectLst/>
                          <a:latin typeface="+mn-lt"/>
                        </a:rPr>
                        <a:t>trang</a:t>
                      </a:r>
                      <a:r>
                        <a:rPr lang="fr-FR" sz="2800" b="1" dirty="0">
                          <a:effectLst/>
                          <a:latin typeface="+mn-lt"/>
                        </a:rPr>
                        <a:t> </a:t>
                      </a:r>
                      <a:r>
                        <a:rPr lang="fr-FR" sz="2800" b="1" dirty="0" err="1">
                          <a:effectLst/>
                          <a:latin typeface="+mn-lt"/>
                        </a:rPr>
                        <a:t>phục</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919409729"/>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5</a:t>
                      </a:r>
                    </a:p>
                  </a:txBody>
                  <a:tcPr marL="13565" marR="13565" marT="0" marB="0" anchor="ctr"/>
                </a:tc>
                <a:tc>
                  <a:txBody>
                    <a:bodyPr/>
                    <a:lstStyle/>
                    <a:p>
                      <a:pPr indent="-635" algn="just" fontAlgn="auto">
                        <a:lnSpc>
                          <a:spcPct val="130000"/>
                        </a:lnSpc>
                        <a:spcAft>
                          <a:spcPts val="0"/>
                        </a:spcAft>
                      </a:pPr>
                      <a:r>
                        <a:rPr lang="fr-FR" sz="2800" b="1" dirty="0">
                          <a:effectLst/>
                          <a:latin typeface="+mn-lt"/>
                        </a:rPr>
                        <a:t>SX </a:t>
                      </a:r>
                      <a:r>
                        <a:rPr lang="fr-FR" sz="2800" b="1" dirty="0" err="1">
                          <a:effectLst/>
                          <a:latin typeface="+mn-lt"/>
                        </a:rPr>
                        <a:t>giày</a:t>
                      </a:r>
                      <a:r>
                        <a:rPr lang="fr-FR" sz="2800" b="1" dirty="0">
                          <a:effectLst/>
                          <a:latin typeface="+mn-lt"/>
                        </a:rPr>
                        <a:t>, </a:t>
                      </a:r>
                      <a:r>
                        <a:rPr lang="fr-FR" sz="2800" b="1" dirty="0" err="1">
                          <a:effectLst/>
                          <a:latin typeface="+mn-lt"/>
                        </a:rPr>
                        <a:t>dép</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2975833661"/>
                  </a:ext>
                </a:extLst>
              </a:tr>
              <a:tr h="475570">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6</a:t>
                      </a:r>
                    </a:p>
                  </a:txBody>
                  <a:tcPr marL="13565" marR="13565" marT="0" marB="0" anchor="ctr"/>
                </a:tc>
                <a:tc>
                  <a:txBody>
                    <a:bodyPr/>
                    <a:lstStyle/>
                    <a:p>
                      <a:pPr indent="-635" algn="just" fontAlgn="auto">
                        <a:lnSpc>
                          <a:spcPct val="130000"/>
                        </a:lnSpc>
                        <a:spcAft>
                          <a:spcPts val="0"/>
                        </a:spcAft>
                      </a:pPr>
                      <a:r>
                        <a:rPr lang="en-US" sz="2800" b="1" dirty="0">
                          <a:effectLst/>
                          <a:latin typeface="+mn-lt"/>
                        </a:rPr>
                        <a:t>SX, </a:t>
                      </a:r>
                      <a:r>
                        <a:rPr lang="en-US" sz="2800" b="1" dirty="0" err="1">
                          <a:effectLst/>
                          <a:latin typeface="+mn-lt"/>
                        </a:rPr>
                        <a:t>chế</a:t>
                      </a:r>
                      <a:r>
                        <a:rPr lang="en-US" sz="2800" b="1" dirty="0">
                          <a:effectLst/>
                          <a:latin typeface="+mn-lt"/>
                        </a:rPr>
                        <a:t> </a:t>
                      </a:r>
                      <a:r>
                        <a:rPr lang="en-US" sz="2800" b="1" dirty="0" err="1">
                          <a:effectLst/>
                          <a:latin typeface="+mn-lt"/>
                        </a:rPr>
                        <a:t>biến</a:t>
                      </a:r>
                      <a:r>
                        <a:rPr lang="en-US" sz="2800" b="1" dirty="0">
                          <a:effectLst/>
                          <a:latin typeface="+mn-lt"/>
                        </a:rPr>
                        <a:t> </a:t>
                      </a:r>
                      <a:r>
                        <a:rPr lang="en-US" sz="2800" b="1" dirty="0" err="1">
                          <a:effectLst/>
                          <a:latin typeface="+mn-lt"/>
                        </a:rPr>
                        <a:t>thực</a:t>
                      </a:r>
                      <a:r>
                        <a:rPr lang="en-US" sz="2800" b="1" dirty="0">
                          <a:effectLst/>
                          <a:latin typeface="+mn-lt"/>
                        </a:rPr>
                        <a:t> </a:t>
                      </a:r>
                      <a:r>
                        <a:rPr lang="en-US" sz="2800" b="1" dirty="0" err="1">
                          <a:effectLst/>
                          <a:latin typeface="+mn-lt"/>
                        </a:rPr>
                        <a:t>phẩm</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1840957648"/>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7</a:t>
                      </a:r>
                    </a:p>
                  </a:txBody>
                  <a:tcPr marL="13565" marR="13565" marT="0" marB="0" anchor="ctr"/>
                </a:tc>
                <a:tc>
                  <a:txBody>
                    <a:bodyPr/>
                    <a:lstStyle/>
                    <a:p>
                      <a:pPr indent="-635" algn="just" fontAlgn="auto">
                        <a:lnSpc>
                          <a:spcPct val="130000"/>
                        </a:lnSpc>
                        <a:spcAft>
                          <a:spcPts val="0"/>
                        </a:spcAft>
                      </a:pPr>
                      <a:r>
                        <a:rPr lang="fr-FR" sz="2800" b="1" dirty="0">
                          <a:effectLst/>
                          <a:latin typeface="+mn-lt"/>
                        </a:rPr>
                        <a:t>SX </a:t>
                      </a:r>
                      <a:r>
                        <a:rPr lang="fr-FR" sz="2800" b="1" dirty="0" err="1">
                          <a:effectLst/>
                          <a:latin typeface="+mn-lt"/>
                        </a:rPr>
                        <a:t>kim</a:t>
                      </a:r>
                      <a:r>
                        <a:rPr lang="fr-FR" sz="2800" b="1" dirty="0">
                          <a:effectLst/>
                          <a:latin typeface="+mn-lt"/>
                        </a:rPr>
                        <a:t> </a:t>
                      </a:r>
                      <a:r>
                        <a:rPr lang="fr-FR" sz="2800" b="1" dirty="0" err="1">
                          <a:effectLst/>
                          <a:latin typeface="+mn-lt"/>
                        </a:rPr>
                        <a:t>loại</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509865873"/>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8</a:t>
                      </a:r>
                    </a:p>
                  </a:txBody>
                  <a:tcPr marL="13565" marR="13565" marT="0" marB="0" anchor="ctr"/>
                </a:tc>
                <a:tc>
                  <a:txBody>
                    <a:bodyPr/>
                    <a:lstStyle/>
                    <a:p>
                      <a:pPr indent="-635" algn="just" fontAlgn="auto">
                        <a:lnSpc>
                          <a:spcPct val="130000"/>
                        </a:lnSpc>
                        <a:spcAft>
                          <a:spcPts val="0"/>
                        </a:spcAft>
                      </a:pPr>
                      <a:r>
                        <a:rPr lang="fr-FR" sz="2800" b="1" dirty="0" err="1">
                          <a:effectLst/>
                          <a:latin typeface="+mn-lt"/>
                        </a:rPr>
                        <a:t>Cơ</a:t>
                      </a:r>
                      <a:r>
                        <a:rPr lang="fr-FR" sz="2800" b="1" dirty="0">
                          <a:effectLst/>
                          <a:latin typeface="+mn-lt"/>
                        </a:rPr>
                        <a:t> </a:t>
                      </a:r>
                      <a:r>
                        <a:rPr lang="fr-FR" sz="2800" b="1" dirty="0" err="1">
                          <a:effectLst/>
                          <a:latin typeface="+mn-lt"/>
                        </a:rPr>
                        <a:t>khí</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 </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1984613718"/>
                  </a:ext>
                </a:extLst>
              </a:tr>
              <a:tr h="301541">
                <a:tc>
                  <a:txBody>
                    <a:bodyPr/>
                    <a:lstStyle/>
                    <a:p>
                      <a:pPr indent="-635" algn="just" fontAlgn="auto">
                        <a:lnSpc>
                          <a:spcPct val="130000"/>
                        </a:lnSpc>
                        <a:spcAft>
                          <a:spcPts val="0"/>
                        </a:spcAft>
                      </a:pPr>
                      <a:r>
                        <a:rPr lang="en-US" sz="2800" b="1">
                          <a:effectLst/>
                          <a:latin typeface="+mn-lt"/>
                          <a:ea typeface="Times New Roman" panose="02020603050405020304" pitchFamily="18" charset="0"/>
                        </a:rPr>
                        <a:t>9</a:t>
                      </a:r>
                    </a:p>
                  </a:txBody>
                  <a:tcPr marL="13565" marR="13565" marT="0" marB="0" anchor="ctr"/>
                </a:tc>
                <a:tc>
                  <a:txBody>
                    <a:bodyPr/>
                    <a:lstStyle/>
                    <a:p>
                      <a:pPr indent="-635" algn="just" fontAlgn="auto">
                        <a:lnSpc>
                          <a:spcPct val="130000"/>
                        </a:lnSpc>
                        <a:spcAft>
                          <a:spcPts val="0"/>
                        </a:spcAft>
                      </a:pPr>
                      <a:r>
                        <a:rPr lang="fr-FR" sz="2800" b="1" dirty="0" err="1">
                          <a:effectLst/>
                          <a:latin typeface="+mn-lt"/>
                        </a:rPr>
                        <a:t>Nhà</a:t>
                      </a:r>
                      <a:r>
                        <a:rPr lang="fr-FR" sz="2800" b="1" dirty="0">
                          <a:effectLst/>
                          <a:latin typeface="+mn-lt"/>
                        </a:rPr>
                        <a:t> </a:t>
                      </a:r>
                      <a:r>
                        <a:rPr lang="fr-FR" sz="2800" b="1" dirty="0" err="1">
                          <a:effectLst/>
                          <a:latin typeface="+mn-lt"/>
                        </a:rPr>
                        <a:t>máy</a:t>
                      </a:r>
                      <a:r>
                        <a:rPr lang="fr-FR" sz="2800" b="1" dirty="0">
                          <a:effectLst/>
                          <a:latin typeface="+mn-lt"/>
                        </a:rPr>
                        <a:t> </a:t>
                      </a:r>
                      <a:r>
                        <a:rPr lang="fr-FR" sz="2800" b="1" dirty="0" err="1">
                          <a:effectLst/>
                          <a:latin typeface="+mn-lt"/>
                        </a:rPr>
                        <a:t>điện</a:t>
                      </a:r>
                      <a:r>
                        <a:rPr lang="fr-FR" sz="2800" b="1" dirty="0">
                          <a:effectLst/>
                          <a:latin typeface="+mn-lt"/>
                        </a:rPr>
                        <a:t> </a:t>
                      </a:r>
                      <a:endParaRPr lang="en-US" sz="2800" b="1" dirty="0">
                        <a:effectLst/>
                        <a:latin typeface="+mn-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x</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a:effectLst/>
                          <a:latin typeface="+mj-lt"/>
                        </a:rPr>
                        <a:t> </a:t>
                      </a:r>
                      <a:endParaRPr lang="en-US" sz="2800" b="1">
                        <a:effectLst/>
                        <a:latin typeface="+mj-lt"/>
                        <a:ea typeface="Times New Roman" panose="02020603050405020304" pitchFamily="18" charset="0"/>
                      </a:endParaRPr>
                    </a:p>
                  </a:txBody>
                  <a:tcPr marL="13565" marR="13565" marT="0" marB="0" anchor="ctr"/>
                </a:tc>
                <a:tc>
                  <a:txBody>
                    <a:bodyPr/>
                    <a:lstStyle/>
                    <a:p>
                      <a:pPr indent="-635" algn="ctr" fontAlgn="auto">
                        <a:lnSpc>
                          <a:spcPct val="130000"/>
                        </a:lnSpc>
                        <a:spcAft>
                          <a:spcPts val="0"/>
                        </a:spcAft>
                      </a:pPr>
                      <a:r>
                        <a:rPr lang="en-US" sz="2800" b="1" dirty="0">
                          <a:effectLst/>
                          <a:latin typeface="+mj-lt"/>
                        </a:rPr>
                        <a:t>x</a:t>
                      </a:r>
                      <a:endParaRPr lang="en-US" sz="2800" b="1" dirty="0">
                        <a:effectLst/>
                        <a:latin typeface="+mj-lt"/>
                        <a:ea typeface="Times New Roman" panose="02020603050405020304" pitchFamily="18" charset="0"/>
                      </a:endParaRPr>
                    </a:p>
                  </a:txBody>
                  <a:tcPr marL="13565" marR="13565" marT="0" marB="0" anchor="ctr"/>
                </a:tc>
                <a:extLst>
                  <a:ext uri="{0D108BD9-81ED-4DB2-BD59-A6C34878D82A}">
                    <a16:rowId xmlns:a16="http://schemas.microsoft.com/office/drawing/2014/main" val="1884325144"/>
                  </a:ext>
                </a:extLst>
              </a:tr>
            </a:tbl>
          </a:graphicData>
        </a:graphic>
      </p:graphicFrame>
    </p:spTree>
    <p:extLst>
      <p:ext uri="{BB962C8B-B14F-4D97-AF65-F5344CB8AC3E}">
        <p14:creationId xmlns:p14="http://schemas.microsoft.com/office/powerpoint/2010/main" val="3918677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162"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pSp>
        <p:nvGrpSpPr>
          <p:cNvPr id="6" name="Group 6"/>
          <p:cNvGrpSpPr/>
          <p:nvPr/>
        </p:nvGrpSpPr>
        <p:grpSpPr>
          <a:xfrm>
            <a:off x="580661" y="257141"/>
            <a:ext cx="6804060" cy="1333736"/>
            <a:chOff x="1" y="-28575"/>
            <a:chExt cx="5732559" cy="1123700"/>
          </a:xfrm>
        </p:grpSpPr>
        <p:sp>
          <p:nvSpPr>
            <p:cNvPr id="7" name="Freeform 7"/>
            <p:cNvSpPr/>
            <p:nvPr/>
          </p:nvSpPr>
          <p:spPr>
            <a:xfrm>
              <a:off x="1" y="0"/>
              <a:ext cx="5732559" cy="1095125"/>
            </a:xfrm>
            <a:custGeom>
              <a:avLst/>
              <a:gdLst/>
              <a:ahLst/>
              <a:cxnLst/>
              <a:rect l="l" t="t" r="r" b="b"/>
              <a:pathLst>
                <a:path w="2830213" h="1095125">
                  <a:moveTo>
                    <a:pt x="2830213" y="547562"/>
                  </a:moveTo>
                  <a:lnTo>
                    <a:pt x="2627013" y="1095125"/>
                  </a:lnTo>
                  <a:lnTo>
                    <a:pt x="203200" y="1095125"/>
                  </a:lnTo>
                  <a:lnTo>
                    <a:pt x="0" y="547562"/>
                  </a:lnTo>
                  <a:lnTo>
                    <a:pt x="203200" y="0"/>
                  </a:lnTo>
                  <a:lnTo>
                    <a:pt x="2627013" y="0"/>
                  </a:lnTo>
                  <a:lnTo>
                    <a:pt x="2830213" y="547562"/>
                  </a:lnTo>
                  <a:close/>
                </a:path>
              </a:pathLst>
            </a:custGeom>
            <a:gradFill rotWithShape="1">
              <a:gsLst>
                <a:gs pos="0">
                  <a:srgbClr val="1B70E1">
                    <a:alpha val="100000"/>
                  </a:srgbClr>
                </a:gs>
                <a:gs pos="100000">
                  <a:srgbClr val="9CF4F8">
                    <a:alpha val="100000"/>
                  </a:srgbClr>
                </a:gs>
              </a:gsLst>
              <a:lin ang="0"/>
            </a:gradFill>
          </p:spPr>
        </p:sp>
        <p:sp>
          <p:nvSpPr>
            <p:cNvPr id="8" name="TextBox 8"/>
            <p:cNvSpPr txBox="1"/>
            <p:nvPr/>
          </p:nvSpPr>
          <p:spPr>
            <a:xfrm>
              <a:off x="114300" y="-28575"/>
              <a:ext cx="2601613" cy="1123700"/>
            </a:xfrm>
            <a:prstGeom prst="rect">
              <a:avLst/>
            </a:prstGeom>
          </p:spPr>
          <p:txBody>
            <a:bodyPr lIns="50800" tIns="50800" rIns="50800" bIns="50800" rtlCol="0" anchor="ctr"/>
            <a:lstStyle/>
            <a:p>
              <a:pPr algn="ctr">
                <a:lnSpc>
                  <a:spcPts val="1772"/>
                </a:lnSpc>
                <a:spcBef>
                  <a:spcPct val="0"/>
                </a:spcBef>
              </a:pPr>
              <a:endParaRPr sz="3500" b="1"/>
            </a:p>
          </p:txBody>
        </p:sp>
      </p:grpSp>
      <p:sp>
        <p:nvSpPr>
          <p:cNvPr id="9" name="TextBox 9"/>
          <p:cNvSpPr txBox="1"/>
          <p:nvPr/>
        </p:nvSpPr>
        <p:spPr>
          <a:xfrm>
            <a:off x="721288" y="799667"/>
            <a:ext cx="6437187" cy="769441"/>
          </a:xfrm>
          <a:prstGeom prst="rect">
            <a:avLst/>
          </a:prstGeom>
        </p:spPr>
        <p:txBody>
          <a:bodyPr wrap="square" lIns="0" tIns="0" rIns="0" bIns="0" rtlCol="0" anchor="t">
            <a:spAutoFit/>
          </a:bodyPr>
          <a:lstStyle/>
          <a:p>
            <a:pPr algn="ctr">
              <a:lnSpc>
                <a:spcPts val="5995"/>
              </a:lnSpc>
            </a:pPr>
            <a:r>
              <a:rPr lang="en-US" sz="5000" b="1" spc="258">
                <a:solidFill>
                  <a:srgbClr val="002060"/>
                </a:solidFill>
              </a:rPr>
              <a:t>NHIỆM VỤ VỀ NHÀ</a:t>
            </a:r>
            <a:endParaRPr lang="en-US" sz="5000" b="1" spc="258" dirty="0">
              <a:solidFill>
                <a:srgbClr val="002060"/>
              </a:solidFill>
            </a:endParaRPr>
          </a:p>
        </p:txBody>
      </p:sp>
      <p:sp>
        <p:nvSpPr>
          <p:cNvPr id="10" name="TextBox 10"/>
          <p:cNvSpPr txBox="1"/>
          <p:nvPr/>
        </p:nvSpPr>
        <p:spPr>
          <a:xfrm>
            <a:off x="395922" y="1828960"/>
            <a:ext cx="10156874" cy="1077218"/>
          </a:xfrm>
          <a:prstGeom prst="rect">
            <a:avLst/>
          </a:prstGeom>
          <a:solidFill>
            <a:srgbClr val="FFFF00"/>
          </a:solidFill>
        </p:spPr>
        <p:txBody>
          <a:bodyPr wrap="square" lIns="0" tIns="0" rIns="0" bIns="0" rtlCol="0" anchor="t">
            <a:spAutoFit/>
          </a:bodyPr>
          <a:lstStyle/>
          <a:p>
            <a:pPr algn="just"/>
            <a:r>
              <a:rPr lang="en-US" sz="3500" b="1" dirty="0">
                <a:solidFill>
                  <a:srgbClr val="000000"/>
                </a:solidFill>
              </a:rPr>
              <a:t>S</a:t>
            </a:r>
            <a:r>
              <a:rPr lang="vi-VN" sz="3500" b="1">
                <a:solidFill>
                  <a:srgbClr val="000000"/>
                </a:solidFill>
                <a:latin typeface="Calibri" pitchFamily="34" charset="0"/>
                <a:cs typeface="Calibri" pitchFamily="34" charset="0"/>
              </a:rPr>
              <a:t>ưu </a:t>
            </a:r>
            <a:r>
              <a:rPr lang="vi-VN" sz="3500" b="1" dirty="0">
                <a:solidFill>
                  <a:srgbClr val="000000"/>
                </a:solidFill>
                <a:latin typeface="Calibri" pitchFamily="34" charset="0"/>
                <a:cs typeface="Calibri" pitchFamily="34" charset="0"/>
              </a:rPr>
              <a:t>tầm thông tin, hình ảnh về khu </a:t>
            </a:r>
            <a:r>
              <a:rPr lang="vi-VN" sz="3500" b="1">
                <a:solidFill>
                  <a:srgbClr val="000000"/>
                </a:solidFill>
                <a:latin typeface="Calibri" pitchFamily="34" charset="0"/>
                <a:cs typeface="Calibri" pitchFamily="34" charset="0"/>
              </a:rPr>
              <a:t>công nghiệp</a:t>
            </a:r>
            <a:r>
              <a:rPr lang="en-US" sz="3500" b="1">
                <a:solidFill>
                  <a:srgbClr val="000000"/>
                </a:solidFill>
                <a:latin typeface="Calibri" pitchFamily="34" charset="0"/>
                <a:cs typeface="Calibri" pitchFamily="34" charset="0"/>
              </a:rPr>
              <a:t> hoặc</a:t>
            </a:r>
            <a:r>
              <a:rPr lang="vi-VN" sz="3500" b="1">
                <a:solidFill>
                  <a:srgbClr val="000000"/>
                </a:solidFill>
                <a:latin typeface="Calibri" pitchFamily="34" charset="0"/>
                <a:cs typeface="Calibri" pitchFamily="34" charset="0"/>
              </a:rPr>
              <a:t> </a:t>
            </a:r>
            <a:r>
              <a:rPr lang="vi-VN" sz="3500" b="1" dirty="0">
                <a:solidFill>
                  <a:srgbClr val="000000"/>
                </a:solidFill>
                <a:latin typeface="Calibri" pitchFamily="34" charset="0"/>
                <a:cs typeface="Calibri" pitchFamily="34" charset="0"/>
              </a:rPr>
              <a:t>trung tâm công nghiệp có tại </a:t>
            </a:r>
            <a:r>
              <a:rPr lang="vi-VN" sz="3500" b="1">
                <a:solidFill>
                  <a:srgbClr val="000000"/>
                </a:solidFill>
                <a:latin typeface="Calibri" pitchFamily="34" charset="0"/>
                <a:cs typeface="Calibri" pitchFamily="34" charset="0"/>
              </a:rPr>
              <a:t>địa phương</a:t>
            </a:r>
            <a:r>
              <a:rPr lang="en-US" sz="3500" b="1">
                <a:solidFill>
                  <a:srgbClr val="000000"/>
                </a:solidFill>
                <a:latin typeface="Calibri" pitchFamily="34" charset="0"/>
                <a:cs typeface="Calibri" pitchFamily="34" charset="0"/>
              </a:rPr>
              <a:t> mình</a:t>
            </a:r>
            <a:r>
              <a:rPr lang="vi-VN" sz="3500" b="1">
                <a:solidFill>
                  <a:srgbClr val="000000"/>
                </a:solidFill>
                <a:latin typeface="Calibri" pitchFamily="34" charset="0"/>
                <a:cs typeface="Calibri" pitchFamily="34" charset="0"/>
              </a:rPr>
              <a:t> </a:t>
            </a:r>
            <a:endParaRPr lang="en-US" sz="3500" b="1" dirty="0">
              <a:solidFill>
                <a:srgbClr val="000000"/>
              </a:solidFill>
              <a:latin typeface="Calibri" pitchFamily="34" charset="0"/>
              <a:cs typeface="Calibri" pitchFamily="34" charset="0"/>
            </a:endParaRPr>
          </a:p>
        </p:txBody>
      </p:sp>
      <p:sp>
        <p:nvSpPr>
          <p:cNvPr id="18" name="TextBox 18"/>
          <p:cNvSpPr txBox="1"/>
          <p:nvPr/>
        </p:nvSpPr>
        <p:spPr>
          <a:xfrm>
            <a:off x="2695820" y="5016795"/>
            <a:ext cx="9018342" cy="1615827"/>
          </a:xfrm>
          <a:prstGeom prst="rect">
            <a:avLst/>
          </a:prstGeom>
        </p:spPr>
        <p:txBody>
          <a:bodyPr wrap="square" lIns="0" tIns="0" rIns="0" bIns="0" rtlCol="0" anchor="t">
            <a:spAutoFit/>
          </a:bodyPr>
          <a:lstStyle/>
          <a:p>
            <a:pPr algn="r"/>
            <a:r>
              <a:rPr lang="en-US" sz="3500" b="1" dirty="0">
                <a:solidFill>
                  <a:srgbClr val="000000"/>
                </a:solidFill>
              </a:rPr>
              <a:t>+ </a:t>
            </a:r>
            <a:r>
              <a:rPr lang="en-US" sz="3500" b="1" dirty="0" err="1">
                <a:solidFill>
                  <a:srgbClr val="000000"/>
                </a:solidFill>
              </a:rPr>
              <a:t>Thời</a:t>
            </a:r>
            <a:r>
              <a:rPr lang="en-US" sz="3500" b="1" dirty="0">
                <a:solidFill>
                  <a:srgbClr val="000000"/>
                </a:solidFill>
              </a:rPr>
              <a:t> </a:t>
            </a:r>
            <a:r>
              <a:rPr lang="en-US" sz="3500" b="1" dirty="0" err="1">
                <a:solidFill>
                  <a:srgbClr val="000000"/>
                </a:solidFill>
              </a:rPr>
              <a:t>gian</a:t>
            </a:r>
            <a:r>
              <a:rPr lang="en-US" sz="3500" b="1" dirty="0">
                <a:solidFill>
                  <a:srgbClr val="000000"/>
                </a:solidFill>
              </a:rPr>
              <a:t> </a:t>
            </a:r>
            <a:r>
              <a:rPr lang="en-US" sz="3500" b="1" dirty="0" err="1">
                <a:solidFill>
                  <a:srgbClr val="000000"/>
                </a:solidFill>
              </a:rPr>
              <a:t>thực</a:t>
            </a:r>
            <a:r>
              <a:rPr lang="en-US" sz="3500" b="1" dirty="0">
                <a:solidFill>
                  <a:srgbClr val="000000"/>
                </a:solidFill>
              </a:rPr>
              <a:t> </a:t>
            </a:r>
            <a:r>
              <a:rPr lang="en-US" sz="3500" b="1" dirty="0" err="1">
                <a:solidFill>
                  <a:srgbClr val="000000"/>
                </a:solidFill>
              </a:rPr>
              <a:t>hiện</a:t>
            </a:r>
            <a:r>
              <a:rPr lang="en-US" sz="3500" b="1" dirty="0">
                <a:solidFill>
                  <a:srgbClr val="000000"/>
                </a:solidFill>
              </a:rPr>
              <a:t>: 1 </a:t>
            </a:r>
            <a:r>
              <a:rPr lang="en-US" sz="3500" b="1" dirty="0" err="1">
                <a:solidFill>
                  <a:srgbClr val="000000"/>
                </a:solidFill>
              </a:rPr>
              <a:t>tuần</a:t>
            </a:r>
            <a:endParaRPr lang="en-US" sz="3500" b="1" dirty="0">
              <a:solidFill>
                <a:srgbClr val="000000"/>
              </a:solidFill>
            </a:endParaRPr>
          </a:p>
          <a:p>
            <a:pPr algn="r"/>
            <a:r>
              <a:rPr lang="en-US" sz="3500" b="1" dirty="0">
                <a:solidFill>
                  <a:srgbClr val="000000"/>
                </a:solidFill>
              </a:rPr>
              <a:t>+ </a:t>
            </a:r>
            <a:r>
              <a:rPr lang="en-US" sz="3500" b="1" dirty="0" err="1">
                <a:solidFill>
                  <a:srgbClr val="000000"/>
                </a:solidFill>
              </a:rPr>
              <a:t>Cách</a:t>
            </a:r>
            <a:r>
              <a:rPr lang="en-US" sz="3500" b="1" dirty="0">
                <a:solidFill>
                  <a:srgbClr val="000000"/>
                </a:solidFill>
              </a:rPr>
              <a:t> </a:t>
            </a:r>
            <a:r>
              <a:rPr lang="en-US" sz="3500" b="1" dirty="0" err="1">
                <a:solidFill>
                  <a:srgbClr val="000000"/>
                </a:solidFill>
              </a:rPr>
              <a:t>thức</a:t>
            </a:r>
            <a:r>
              <a:rPr lang="en-US" sz="3500" b="1" dirty="0">
                <a:solidFill>
                  <a:srgbClr val="000000"/>
                </a:solidFill>
              </a:rPr>
              <a:t>: </a:t>
            </a:r>
            <a:r>
              <a:rPr lang="en-US" sz="3500" b="1" dirty="0" err="1">
                <a:solidFill>
                  <a:srgbClr val="000000"/>
                </a:solidFill>
              </a:rPr>
              <a:t>bài</a:t>
            </a:r>
            <a:r>
              <a:rPr lang="en-US" sz="3500" b="1" dirty="0">
                <a:solidFill>
                  <a:srgbClr val="000000"/>
                </a:solidFill>
              </a:rPr>
              <a:t> </a:t>
            </a:r>
            <a:r>
              <a:rPr lang="en-US" sz="3500" b="1" dirty="0" err="1">
                <a:solidFill>
                  <a:srgbClr val="000000"/>
                </a:solidFill>
              </a:rPr>
              <a:t>viết</a:t>
            </a:r>
            <a:r>
              <a:rPr lang="en-US" sz="3500" b="1" dirty="0">
                <a:solidFill>
                  <a:srgbClr val="000000"/>
                </a:solidFill>
              </a:rPr>
              <a:t> </a:t>
            </a:r>
            <a:r>
              <a:rPr lang="en-US" sz="3500" b="1" dirty="0" err="1">
                <a:solidFill>
                  <a:srgbClr val="000000"/>
                </a:solidFill>
              </a:rPr>
              <a:t>trên</a:t>
            </a:r>
            <a:r>
              <a:rPr lang="en-US" sz="3500" b="1" dirty="0">
                <a:solidFill>
                  <a:srgbClr val="000000"/>
                </a:solidFill>
              </a:rPr>
              <a:t> </a:t>
            </a:r>
            <a:r>
              <a:rPr lang="en-US" sz="3500" b="1" dirty="0" err="1">
                <a:solidFill>
                  <a:srgbClr val="000000"/>
                </a:solidFill>
              </a:rPr>
              <a:t>giấy</a:t>
            </a:r>
            <a:r>
              <a:rPr lang="en-US" sz="3500" b="1" dirty="0">
                <a:solidFill>
                  <a:srgbClr val="000000"/>
                </a:solidFill>
              </a:rPr>
              <a:t> A4, </a:t>
            </a:r>
            <a:r>
              <a:rPr lang="en-US" sz="3500" b="1" dirty="0" err="1">
                <a:solidFill>
                  <a:srgbClr val="000000"/>
                </a:solidFill>
              </a:rPr>
              <a:t>hình</a:t>
            </a:r>
            <a:br>
              <a:rPr lang="en-US" sz="3500" b="1" dirty="0">
                <a:solidFill>
                  <a:srgbClr val="000000"/>
                </a:solidFill>
              </a:rPr>
            </a:br>
            <a:r>
              <a:rPr lang="en-US" sz="3500" b="1" dirty="0">
                <a:solidFill>
                  <a:srgbClr val="000000"/>
                </a:solidFill>
              </a:rPr>
              <a:t>/ video </a:t>
            </a:r>
            <a:r>
              <a:rPr lang="en-US" sz="3500" b="1" dirty="0" err="1">
                <a:solidFill>
                  <a:srgbClr val="000000"/>
                </a:solidFill>
              </a:rPr>
              <a:t>tự</a:t>
            </a:r>
            <a:r>
              <a:rPr lang="en-US" sz="3500" b="1" dirty="0">
                <a:solidFill>
                  <a:srgbClr val="000000"/>
                </a:solidFill>
              </a:rPr>
              <a:t> </a:t>
            </a:r>
            <a:r>
              <a:rPr lang="en-US" sz="3500" b="1" dirty="0" err="1">
                <a:solidFill>
                  <a:srgbClr val="000000"/>
                </a:solidFill>
              </a:rPr>
              <a:t>chụp</a:t>
            </a:r>
            <a:r>
              <a:rPr lang="en-US" sz="3500" b="1" dirty="0">
                <a:solidFill>
                  <a:srgbClr val="000000"/>
                </a:solidFill>
              </a:rPr>
              <a:t> </a:t>
            </a:r>
          </a:p>
        </p:txBody>
      </p:sp>
      <p:grpSp>
        <p:nvGrpSpPr>
          <p:cNvPr id="19" name="Group 6"/>
          <p:cNvGrpSpPr/>
          <p:nvPr/>
        </p:nvGrpSpPr>
        <p:grpSpPr>
          <a:xfrm>
            <a:off x="5984875" y="3431649"/>
            <a:ext cx="6804060" cy="1333736"/>
            <a:chOff x="1" y="-28575"/>
            <a:chExt cx="5732559" cy="1123700"/>
          </a:xfrm>
        </p:grpSpPr>
        <p:sp>
          <p:nvSpPr>
            <p:cNvPr id="32" name="Freeform 7"/>
            <p:cNvSpPr/>
            <p:nvPr/>
          </p:nvSpPr>
          <p:spPr>
            <a:xfrm>
              <a:off x="1" y="0"/>
              <a:ext cx="5732559" cy="1095125"/>
            </a:xfrm>
            <a:custGeom>
              <a:avLst/>
              <a:gdLst/>
              <a:ahLst/>
              <a:cxnLst/>
              <a:rect l="l" t="t" r="r" b="b"/>
              <a:pathLst>
                <a:path w="2830213" h="1095125">
                  <a:moveTo>
                    <a:pt x="2830213" y="547562"/>
                  </a:moveTo>
                  <a:lnTo>
                    <a:pt x="2627013" y="1095125"/>
                  </a:lnTo>
                  <a:lnTo>
                    <a:pt x="203200" y="1095125"/>
                  </a:lnTo>
                  <a:lnTo>
                    <a:pt x="0" y="547562"/>
                  </a:lnTo>
                  <a:lnTo>
                    <a:pt x="203200" y="0"/>
                  </a:lnTo>
                  <a:lnTo>
                    <a:pt x="2627013" y="0"/>
                  </a:lnTo>
                  <a:lnTo>
                    <a:pt x="2830213" y="547562"/>
                  </a:lnTo>
                  <a:close/>
                </a:path>
              </a:pathLst>
            </a:custGeom>
            <a:gradFill rotWithShape="1">
              <a:gsLst>
                <a:gs pos="0">
                  <a:srgbClr val="1B70E1">
                    <a:alpha val="100000"/>
                  </a:srgbClr>
                </a:gs>
                <a:gs pos="100000">
                  <a:srgbClr val="9CF4F8">
                    <a:alpha val="100000"/>
                  </a:srgbClr>
                </a:gs>
              </a:gsLst>
              <a:lin ang="0"/>
            </a:gradFill>
          </p:spPr>
        </p:sp>
        <p:sp>
          <p:nvSpPr>
            <p:cNvPr id="33" name="TextBox 8"/>
            <p:cNvSpPr txBox="1"/>
            <p:nvPr/>
          </p:nvSpPr>
          <p:spPr>
            <a:xfrm>
              <a:off x="114300" y="-28575"/>
              <a:ext cx="2601613" cy="1123700"/>
            </a:xfrm>
            <a:prstGeom prst="rect">
              <a:avLst/>
            </a:prstGeom>
          </p:spPr>
          <p:txBody>
            <a:bodyPr lIns="50800" tIns="50800" rIns="50800" bIns="50800" rtlCol="0" anchor="ctr"/>
            <a:lstStyle/>
            <a:p>
              <a:pPr algn="ctr">
                <a:lnSpc>
                  <a:spcPts val="1772"/>
                </a:lnSpc>
                <a:spcBef>
                  <a:spcPct val="0"/>
                </a:spcBef>
              </a:pPr>
              <a:endParaRPr sz="3500" b="1"/>
            </a:p>
          </p:txBody>
        </p:sp>
      </p:grpSp>
      <p:sp>
        <p:nvSpPr>
          <p:cNvPr id="34" name="TextBox 9"/>
          <p:cNvSpPr txBox="1"/>
          <p:nvPr/>
        </p:nvSpPr>
        <p:spPr>
          <a:xfrm>
            <a:off x="6125502" y="3974173"/>
            <a:ext cx="6437187" cy="780214"/>
          </a:xfrm>
          <a:prstGeom prst="rect">
            <a:avLst/>
          </a:prstGeom>
        </p:spPr>
        <p:txBody>
          <a:bodyPr wrap="square" lIns="0" tIns="0" rIns="0" bIns="0" rtlCol="0" anchor="t">
            <a:spAutoFit/>
          </a:bodyPr>
          <a:lstStyle/>
          <a:p>
            <a:pPr algn="ctr">
              <a:lnSpc>
                <a:spcPts val="5995"/>
              </a:lnSpc>
            </a:pPr>
            <a:r>
              <a:rPr lang="en-US" sz="5000" b="1" spc="258" dirty="0">
                <a:solidFill>
                  <a:srgbClr val="002060"/>
                </a:solidFill>
              </a:rPr>
              <a:t>YÊU CẦU</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id="{19ACB149-D021-4382-A581-5862B2C1AB1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462623" y="1551711"/>
            <a:ext cx="1489784" cy="14651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D6CE6303-3C40-4361-9869-64BB994762E1}"/>
              </a:ext>
            </a:extLst>
          </p:cNvPr>
          <p:cNvSpPr/>
          <p:nvPr/>
        </p:nvSpPr>
        <p:spPr>
          <a:xfrm>
            <a:off x="2252858" y="475478"/>
            <a:ext cx="7911905" cy="175001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6000" b="1">
                <a:solidFill>
                  <a:srgbClr val="0033CC"/>
                </a:solidFill>
                <a:cs typeface="Tahoma" pitchFamily="34" charset="0"/>
              </a:rPr>
              <a:t>Nhìn hình đoán tên </a:t>
            </a:r>
          </a:p>
          <a:p>
            <a:pPr algn="ctr"/>
            <a:r>
              <a:rPr lang="en-US" sz="6000" b="1">
                <a:solidFill>
                  <a:srgbClr val="0033CC"/>
                </a:solidFill>
                <a:cs typeface="Tahoma" pitchFamily="34" charset="0"/>
              </a:rPr>
              <a:t>của ngành công nghiệp</a:t>
            </a:r>
            <a:endParaRPr lang="en-US" sz="6000" b="1" dirty="0">
              <a:solidFill>
                <a:srgbClr val="0033CC"/>
              </a:solidFill>
              <a:cs typeface="Tahoma" pitchFamily="34" charset="0"/>
            </a:endParaRPr>
          </a:p>
        </p:txBody>
      </p:sp>
      <p:sp>
        <p:nvSpPr>
          <p:cNvPr id="6" name="Rectangle: Rounded Corners 7">
            <a:extLst>
              <a:ext uri="{FF2B5EF4-FFF2-40B4-BE49-F238E27FC236}">
                <a16:creationId xmlns:a16="http://schemas.microsoft.com/office/drawing/2014/main" id="{3582B86B-BF97-4986-B5E7-3EF41E0CF4DB}"/>
              </a:ext>
            </a:extLst>
          </p:cNvPr>
          <p:cNvSpPr/>
          <p:nvPr/>
        </p:nvSpPr>
        <p:spPr>
          <a:xfrm>
            <a:off x="563562" y="3323336"/>
            <a:ext cx="3840480" cy="1688117"/>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r>
              <a:rPr lang="en-US" sz="2800" b="1" dirty="0" err="1">
                <a:solidFill>
                  <a:schemeClr val="tx1"/>
                </a:solidFill>
                <a:cs typeface="Tahoma" pitchFamily="34" charset="0"/>
              </a:rPr>
              <a:t>Nhìn</a:t>
            </a:r>
            <a:r>
              <a:rPr lang="en-US" sz="2800" b="1" dirty="0">
                <a:solidFill>
                  <a:schemeClr val="tx1"/>
                </a:solidFill>
                <a:cs typeface="Tahoma" pitchFamily="34" charset="0"/>
              </a:rPr>
              <a:t> </a:t>
            </a:r>
            <a:r>
              <a:rPr lang="en-US" sz="2800" b="1" dirty="0" err="1">
                <a:solidFill>
                  <a:schemeClr val="tx1"/>
                </a:solidFill>
                <a:cs typeface="Tahoma" pitchFamily="34" charset="0"/>
              </a:rPr>
              <a:t>hình</a:t>
            </a:r>
            <a:r>
              <a:rPr lang="en-US" sz="2800" b="1" dirty="0" err="1">
                <a:solidFill>
                  <a:schemeClr val="tx1"/>
                </a:solidFill>
                <a:cs typeface="Tahoma" pitchFamily="34" charset="0"/>
                <a:sym typeface="Wingdings" panose="05000000000000000000" pitchFamily="2" charset="2"/>
              </a:rPr>
              <a:t></a:t>
            </a:r>
            <a:r>
              <a:rPr lang="en-US" sz="2800" b="1" err="1">
                <a:solidFill>
                  <a:schemeClr val="tx1"/>
                </a:solidFill>
                <a:cs typeface="Tahoma" pitchFamily="34" charset="0"/>
                <a:sym typeface="Wingdings" panose="05000000000000000000" pitchFamily="2" charset="2"/>
              </a:rPr>
              <a:t>đoán</a:t>
            </a:r>
            <a:r>
              <a:rPr lang="en-US" sz="2800" b="1">
                <a:solidFill>
                  <a:schemeClr val="tx1"/>
                </a:solidFill>
                <a:cs typeface="Tahoma" pitchFamily="34" charset="0"/>
                <a:sym typeface="Wingdings" panose="05000000000000000000" pitchFamily="2" charset="2"/>
              </a:rPr>
              <a:t> tên ngành công nghiệp  </a:t>
            </a:r>
            <a:r>
              <a:rPr lang="en-US" sz="2800" b="1" dirty="0" err="1">
                <a:solidFill>
                  <a:schemeClr val="tx1"/>
                </a:solidFill>
                <a:cs typeface="Tahoma" pitchFamily="34" charset="0"/>
                <a:sym typeface="Wingdings" panose="05000000000000000000" pitchFamily="2" charset="2"/>
              </a:rPr>
              <a:t>ghi</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vào</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bảng</a:t>
            </a:r>
            <a:r>
              <a:rPr lang="en-US" sz="2800" b="1" dirty="0">
                <a:solidFill>
                  <a:schemeClr val="tx1"/>
                </a:solidFill>
                <a:cs typeface="Tahoma" pitchFamily="34" charset="0"/>
                <a:sym typeface="Wingdings" panose="05000000000000000000" pitchFamily="2" charset="2"/>
              </a:rPr>
              <a:t> </a:t>
            </a:r>
            <a:r>
              <a:rPr lang="en-US" sz="2800" b="1" dirty="0" err="1">
                <a:solidFill>
                  <a:schemeClr val="tx1"/>
                </a:solidFill>
                <a:cs typeface="Tahoma" pitchFamily="34" charset="0"/>
                <a:sym typeface="Wingdings" panose="05000000000000000000" pitchFamily="2" charset="2"/>
              </a:rPr>
              <a:t>nhóm</a:t>
            </a:r>
            <a:endParaRPr lang="en-US" sz="2800" b="1" dirty="0">
              <a:solidFill>
                <a:schemeClr val="tx1"/>
              </a:solidFill>
              <a:cs typeface="Tahoma" pitchFamily="34" charset="0"/>
            </a:endParaRPr>
          </a:p>
        </p:txBody>
      </p:sp>
      <p:sp>
        <p:nvSpPr>
          <p:cNvPr id="7" name="Rectangle: Rounded Corners 7">
            <a:extLst>
              <a:ext uri="{FF2B5EF4-FFF2-40B4-BE49-F238E27FC236}">
                <a16:creationId xmlns:a16="http://schemas.microsoft.com/office/drawing/2014/main" id="{D5397E9F-57CE-4CBC-BF7D-C7F3ACC44961}"/>
              </a:ext>
            </a:extLst>
          </p:cNvPr>
          <p:cNvSpPr/>
          <p:nvPr/>
        </p:nvSpPr>
        <p:spPr>
          <a:xfrm>
            <a:off x="4891723" y="3414771"/>
            <a:ext cx="2985965" cy="1688120"/>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r>
              <a:rPr lang="en-US" sz="2900" b="1" dirty="0" err="1">
                <a:solidFill>
                  <a:srgbClr val="002060"/>
                </a:solidFill>
                <a:cs typeface="Tahoma" pitchFamily="34" charset="0"/>
              </a:rPr>
              <a:t>Thời</a:t>
            </a:r>
            <a:r>
              <a:rPr lang="en-US" sz="2900" b="1" dirty="0">
                <a:solidFill>
                  <a:srgbClr val="002060"/>
                </a:solidFill>
                <a:cs typeface="Tahoma" pitchFamily="34" charset="0"/>
              </a:rPr>
              <a:t> </a:t>
            </a:r>
            <a:r>
              <a:rPr lang="en-US" sz="2900" b="1" dirty="0" err="1">
                <a:solidFill>
                  <a:srgbClr val="002060"/>
                </a:solidFill>
                <a:cs typeface="Tahoma" pitchFamily="34" charset="0"/>
              </a:rPr>
              <a:t>gian</a:t>
            </a:r>
            <a:r>
              <a:rPr lang="en-US" sz="2900" b="1" dirty="0">
                <a:solidFill>
                  <a:srgbClr val="002060"/>
                </a:solidFill>
                <a:cs typeface="Tahoma" pitchFamily="34" charset="0"/>
              </a:rPr>
              <a:t> : 10 </a:t>
            </a:r>
            <a:r>
              <a:rPr lang="en-US" sz="2900" b="1" dirty="0" err="1">
                <a:solidFill>
                  <a:srgbClr val="002060"/>
                </a:solidFill>
                <a:cs typeface="Tahoma" pitchFamily="34" charset="0"/>
              </a:rPr>
              <a:t>giây</a:t>
            </a:r>
            <a:r>
              <a:rPr lang="en-US" sz="2900" b="1" dirty="0">
                <a:solidFill>
                  <a:srgbClr val="002060"/>
                </a:solidFill>
                <a:cs typeface="Tahoma" pitchFamily="34" charset="0"/>
              </a:rPr>
              <a:t>/</a:t>
            </a:r>
            <a:r>
              <a:rPr lang="en-US" sz="2900" b="1" dirty="0" err="1">
                <a:solidFill>
                  <a:srgbClr val="002060"/>
                </a:solidFill>
                <a:cs typeface="Tahoma" pitchFamily="34" charset="0"/>
              </a:rPr>
              <a:t>hình</a:t>
            </a:r>
            <a:endParaRPr lang="en-US" sz="2900" b="1" dirty="0">
              <a:solidFill>
                <a:srgbClr val="002060"/>
              </a:solidFill>
              <a:cs typeface="Tahoma" pitchFamily="34" charset="0"/>
            </a:endParaRPr>
          </a:p>
        </p:txBody>
      </p:sp>
      <p:sp>
        <p:nvSpPr>
          <p:cNvPr id="8" name="Rectangle: Rounded Corners 7">
            <a:extLst>
              <a:ext uri="{FF2B5EF4-FFF2-40B4-BE49-F238E27FC236}">
                <a16:creationId xmlns:a16="http://schemas.microsoft.com/office/drawing/2014/main" id="{C22CBC91-7E69-41A0-A1C7-59D20020A212}"/>
              </a:ext>
            </a:extLst>
          </p:cNvPr>
          <p:cNvSpPr/>
          <p:nvPr/>
        </p:nvSpPr>
        <p:spPr>
          <a:xfrm>
            <a:off x="8427402" y="3323329"/>
            <a:ext cx="3307080" cy="1688120"/>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lnSpc>
                <a:spcPct val="130000"/>
              </a:lnSpc>
            </a:pPr>
            <a:r>
              <a:rPr lang="en-US" sz="2900" b="1" dirty="0" err="1">
                <a:solidFill>
                  <a:schemeClr val="tx1"/>
                </a:solidFill>
                <a:cs typeface="Tahoma" pitchFamily="34" charset="0"/>
              </a:rPr>
              <a:t>Nhóm</a:t>
            </a:r>
            <a:r>
              <a:rPr lang="en-US" sz="2900" b="1" dirty="0">
                <a:solidFill>
                  <a:schemeClr val="tx1"/>
                </a:solidFill>
                <a:cs typeface="Tahoma" pitchFamily="34" charset="0"/>
              </a:rPr>
              <a:t> </a:t>
            </a:r>
            <a:r>
              <a:rPr lang="en-US" sz="2900" b="1" dirty="0" err="1">
                <a:solidFill>
                  <a:schemeClr val="tx1"/>
                </a:solidFill>
                <a:cs typeface="Tahoma" pitchFamily="34" charset="0"/>
              </a:rPr>
              <a:t>đúng</a:t>
            </a:r>
            <a:r>
              <a:rPr lang="en-US" sz="2900" b="1" dirty="0">
                <a:solidFill>
                  <a:schemeClr val="tx1"/>
                </a:solidFill>
                <a:cs typeface="Tahoma" pitchFamily="34" charset="0"/>
              </a:rPr>
              <a:t> </a:t>
            </a:r>
            <a:r>
              <a:rPr lang="en-US" sz="2900" b="1" dirty="0" err="1">
                <a:solidFill>
                  <a:schemeClr val="tx1"/>
                </a:solidFill>
                <a:cs typeface="Tahoma" pitchFamily="34" charset="0"/>
              </a:rPr>
              <a:t>nhiều</a:t>
            </a:r>
            <a:r>
              <a:rPr lang="en-US" sz="2900" b="1" dirty="0">
                <a:solidFill>
                  <a:schemeClr val="tx1"/>
                </a:solidFill>
                <a:cs typeface="Tahoma" pitchFamily="34" charset="0"/>
              </a:rPr>
              <a:t> </a:t>
            </a:r>
            <a:r>
              <a:rPr lang="en-US" sz="2900" b="1" dirty="0" err="1">
                <a:solidFill>
                  <a:schemeClr val="tx1"/>
                </a:solidFill>
                <a:cs typeface="Tahoma" pitchFamily="34" charset="0"/>
              </a:rPr>
              <a:t>nhất</a:t>
            </a:r>
            <a:r>
              <a:rPr lang="en-US" sz="2900" b="1" dirty="0">
                <a:solidFill>
                  <a:schemeClr val="tx1"/>
                </a:solidFill>
                <a:cs typeface="Tahoma" pitchFamily="34" charset="0"/>
              </a:rPr>
              <a:t> </a:t>
            </a:r>
            <a:r>
              <a:rPr lang="en-US" sz="2900" b="1" dirty="0">
                <a:solidFill>
                  <a:schemeClr val="tx1"/>
                </a:solidFill>
                <a:cs typeface="Tahoma" pitchFamily="34" charset="0"/>
                <a:sym typeface="Wingdings" panose="05000000000000000000" pitchFamily="2" charset="2"/>
              </a:rPr>
              <a:t> </a:t>
            </a:r>
            <a:r>
              <a:rPr lang="en-US" sz="2900" b="1" dirty="0" err="1">
                <a:solidFill>
                  <a:schemeClr val="tx1"/>
                </a:solidFill>
                <a:cs typeface="Tahoma" pitchFamily="34" charset="0"/>
                <a:sym typeface="Wingdings" panose="05000000000000000000" pitchFamily="2" charset="2"/>
              </a:rPr>
              <a:t>chiến</a:t>
            </a:r>
            <a:r>
              <a:rPr lang="en-US" sz="2900" b="1" dirty="0">
                <a:solidFill>
                  <a:schemeClr val="tx1"/>
                </a:solidFill>
                <a:cs typeface="Tahoma" pitchFamily="34" charset="0"/>
                <a:sym typeface="Wingdings" panose="05000000000000000000" pitchFamily="2" charset="2"/>
              </a:rPr>
              <a:t> </a:t>
            </a:r>
            <a:r>
              <a:rPr lang="en-US" sz="2900" b="1" dirty="0" err="1">
                <a:solidFill>
                  <a:schemeClr val="tx1"/>
                </a:solidFill>
                <a:cs typeface="Tahoma" pitchFamily="34" charset="0"/>
                <a:sym typeface="Wingdings" panose="05000000000000000000" pitchFamily="2" charset="2"/>
              </a:rPr>
              <a:t>thắng</a:t>
            </a:r>
            <a:endParaRPr lang="en-US" sz="2900" b="1" dirty="0">
              <a:solidFill>
                <a:schemeClr val="tx1"/>
              </a:solidFill>
              <a:cs typeface="Tahoma" pitchFamily="34" charset="0"/>
            </a:endParaRPr>
          </a:p>
        </p:txBody>
      </p:sp>
      <p:pic>
        <p:nvPicPr>
          <p:cNvPr id="9"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7308" y="5011451"/>
            <a:ext cx="1593595" cy="15935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A502EEEF-18B8-4A77-9404-58674D215B1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6142403" y="5249628"/>
            <a:ext cx="1432381" cy="14019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hampions cup icon Royalty Free Vector Image - VectorStock">
            <a:extLst>
              <a:ext uri="{FF2B5EF4-FFF2-40B4-BE49-F238E27FC236}">
                <a16:creationId xmlns:a16="http://schemas.microsoft.com/office/drawing/2014/main" id="{542EEBD3-7673-4409-AA6F-977744C80222}"/>
              </a:ext>
            </a:extLst>
          </p:cNvPr>
          <p:cNvPicPr>
            <a:picLocks noChangeAspect="1" noChangeArrowheads="1"/>
          </p:cNvPicPr>
          <p:nvPr/>
        </p:nvPicPr>
        <p:blipFill>
          <a:blip r:embed="rId5" cstate="print">
            <a:extLst>
              <a:ext uri="{BEBA8EAE-BF5A-486C-A8C5-ECC9F3942E4B}">
                <a14:imgProps xmlns:a14="http://schemas.microsoft.com/office/drawing/2010/main">
                  <a14:imgLayer>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a14="http://schemas.microsoft.com/office/drawing/2010/main" val="0"/>
              </a:ext>
            </a:extLst>
          </a:blip>
          <a:srcRect/>
          <a:stretch>
            <a:fillRect/>
          </a:stretch>
        </p:blipFill>
        <p:spPr bwMode="auto">
          <a:xfrm>
            <a:off x="9649127" y="5081989"/>
            <a:ext cx="1337979" cy="144501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1"/>
          <p:cNvGrpSpPr/>
          <p:nvPr/>
        </p:nvGrpSpPr>
        <p:grpSpPr>
          <a:xfrm>
            <a:off x="9975441" y="2"/>
            <a:ext cx="2025049" cy="1476263"/>
            <a:chOff x="6857346" y="857587"/>
            <a:chExt cx="4331139" cy="2454312"/>
          </a:xfrm>
        </p:grpSpPr>
        <p:pic>
          <p:nvPicPr>
            <p:cNvPr id="13" name="Picture 12"/>
            <p:cNvPicPr>
              <a:picLocks noChangeAspect="1"/>
            </p:cNvPicPr>
            <p:nvPr/>
          </p:nvPicPr>
          <p:blipFill>
            <a:blip r:embed="rId6" cstate="print"/>
            <a:stretch>
              <a:fillRect/>
            </a:stretch>
          </p:blipFill>
          <p:spPr>
            <a:xfrm>
              <a:off x="6857346" y="857587"/>
              <a:ext cx="4331139" cy="2454312"/>
            </a:xfrm>
            <a:prstGeom prst="rect">
              <a:avLst/>
            </a:prstGeom>
          </p:spPr>
        </p:pic>
        <p:pic>
          <p:nvPicPr>
            <p:cNvPr id="14"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73829" y="2421278"/>
            <a:ext cx="3699804" cy="1384993"/>
          </a:xfrm>
          <a:prstGeom prst="rect">
            <a:avLst/>
          </a:prstGeom>
        </p:spPr>
        <p:txBody>
          <a:bodyPr wrap="square" lIns="91438" tIns="45719" rIns="91438" bIns="45719">
            <a:spAutoFit/>
          </a:bodyPr>
          <a:lstStyle/>
          <a:p>
            <a:pPr algn="ctr">
              <a:lnSpc>
                <a:spcPct val="120000"/>
              </a:lnSpc>
            </a:pPr>
            <a:r>
              <a:rPr lang="en-US" sz="3500" b="1">
                <a:solidFill>
                  <a:srgbClr val="2BCD15"/>
                </a:solidFill>
                <a:ea typeface="Tahoma" panose="020B0604030504040204" pitchFamily="34" charset="0"/>
                <a:cs typeface="Tahoma" pitchFamily="34" charset="0"/>
              </a:rPr>
              <a:t>Công nghiệp lọc hóa dầu</a:t>
            </a:r>
            <a:endParaRPr lang="en-US" sz="3500" b="1" dirty="0">
              <a:solidFill>
                <a:srgbClr val="2BCD15"/>
              </a:solidFill>
              <a:ea typeface="Tahoma" panose="020B0604030504040204" pitchFamily="34" charset="0"/>
              <a:cs typeface="Tahoma" pitchFamily="34" charset="0"/>
            </a:endParaRPr>
          </a:p>
        </p:txBody>
      </p:sp>
      <p:sp>
        <p:nvSpPr>
          <p:cNvPr id="5" name="Rectangle: Rounded Corners 7">
            <a:extLst>
              <a:ext uri="{FF2B5EF4-FFF2-40B4-BE49-F238E27FC236}">
                <a16:creationId xmlns:a16="http://schemas.microsoft.com/office/drawing/2014/main" id="{D6CE6303-3C40-4361-9869-64BB994762E1}"/>
              </a:ext>
            </a:extLst>
          </p:cNvPr>
          <p:cNvSpPr/>
          <p:nvPr/>
        </p:nvSpPr>
        <p:spPr>
          <a:xfrm>
            <a:off x="30162" y="97630"/>
            <a:ext cx="8511008" cy="120790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4500" b="1" dirty="0" err="1">
                <a:solidFill>
                  <a:srgbClr val="0033CC"/>
                </a:solidFill>
                <a:cs typeface="Tahoma" pitchFamily="34" charset="0"/>
              </a:rPr>
              <a:t>Nhìn</a:t>
            </a:r>
            <a:r>
              <a:rPr lang="en-US" sz="4500" b="1" dirty="0">
                <a:solidFill>
                  <a:srgbClr val="0033CC"/>
                </a:solidFill>
                <a:cs typeface="Tahoma" pitchFamily="34" charset="0"/>
              </a:rPr>
              <a:t> </a:t>
            </a:r>
            <a:r>
              <a:rPr lang="en-US" sz="4500" b="1" dirty="0" err="1">
                <a:solidFill>
                  <a:srgbClr val="0033CC"/>
                </a:solidFill>
                <a:cs typeface="Tahoma" pitchFamily="34" charset="0"/>
              </a:rPr>
              <a:t>hình</a:t>
            </a:r>
            <a:r>
              <a:rPr lang="en-US" sz="4500" b="1" dirty="0">
                <a:solidFill>
                  <a:srgbClr val="0033CC"/>
                </a:solidFill>
                <a:cs typeface="Tahoma" pitchFamily="34" charset="0"/>
              </a:rPr>
              <a:t> </a:t>
            </a:r>
            <a:r>
              <a:rPr lang="en-US" sz="4500" b="1" dirty="0" err="1">
                <a:solidFill>
                  <a:srgbClr val="0033CC"/>
                </a:solidFill>
                <a:cs typeface="Tahoma" pitchFamily="34" charset="0"/>
              </a:rPr>
              <a:t>đoán</a:t>
            </a:r>
            <a:r>
              <a:rPr lang="en-US" sz="4500" b="1" dirty="0">
                <a:solidFill>
                  <a:srgbClr val="0033CC"/>
                </a:solidFill>
                <a:cs typeface="Tahoma" pitchFamily="34" charset="0"/>
              </a:rPr>
              <a:t> </a:t>
            </a:r>
            <a:r>
              <a:rPr lang="en-US" sz="4500" b="1" dirty="0" err="1">
                <a:solidFill>
                  <a:srgbClr val="0033CC"/>
                </a:solidFill>
                <a:cs typeface="Tahoma" pitchFamily="34" charset="0"/>
              </a:rPr>
              <a:t>tên</a:t>
            </a:r>
            <a:r>
              <a:rPr lang="en-US" sz="4500" b="1" dirty="0">
                <a:solidFill>
                  <a:srgbClr val="0033CC"/>
                </a:solidFill>
                <a:cs typeface="Tahoma" pitchFamily="34" charset="0"/>
              </a:rPr>
              <a:t> </a:t>
            </a:r>
          </a:p>
          <a:p>
            <a:pPr algn="ctr"/>
            <a:r>
              <a:rPr lang="en-US" sz="4500" b="1" dirty="0" err="1">
                <a:solidFill>
                  <a:srgbClr val="0033CC"/>
                </a:solidFill>
                <a:cs typeface="Tahoma" pitchFamily="34" charset="0"/>
              </a:rPr>
              <a:t>của</a:t>
            </a:r>
            <a:r>
              <a:rPr lang="en-US" sz="4500" b="1" dirty="0">
                <a:solidFill>
                  <a:srgbClr val="0033CC"/>
                </a:solidFill>
                <a:cs typeface="Tahoma" pitchFamily="34" charset="0"/>
              </a:rPr>
              <a:t> </a:t>
            </a:r>
            <a:r>
              <a:rPr lang="en-US" sz="4500" b="1" dirty="0" err="1">
                <a:solidFill>
                  <a:srgbClr val="0033CC"/>
                </a:solidFill>
                <a:cs typeface="Tahoma" pitchFamily="34" charset="0"/>
              </a:rPr>
              <a:t>ngành</a:t>
            </a:r>
            <a:r>
              <a:rPr lang="en-US" sz="4500" b="1" dirty="0">
                <a:solidFill>
                  <a:srgbClr val="0033CC"/>
                </a:solidFill>
                <a:cs typeface="Tahoma" pitchFamily="34" charset="0"/>
              </a:rPr>
              <a:t> </a:t>
            </a:r>
            <a:r>
              <a:rPr lang="en-US" sz="4500" b="1" dirty="0" err="1">
                <a:solidFill>
                  <a:srgbClr val="0033CC"/>
                </a:solidFill>
                <a:cs typeface="Tahoma" pitchFamily="34" charset="0"/>
              </a:rPr>
              <a:t>công</a:t>
            </a:r>
            <a:r>
              <a:rPr lang="en-US" sz="4500" b="1" dirty="0">
                <a:solidFill>
                  <a:srgbClr val="0033CC"/>
                </a:solidFill>
                <a:cs typeface="Tahoma" pitchFamily="34" charset="0"/>
              </a:rPr>
              <a:t> </a:t>
            </a:r>
            <a:r>
              <a:rPr lang="en-US" sz="4500" b="1" dirty="0" err="1">
                <a:solidFill>
                  <a:srgbClr val="0033CC"/>
                </a:solidFill>
                <a:cs typeface="Tahoma" pitchFamily="34" charset="0"/>
              </a:rPr>
              <a:t>nghiệp</a:t>
            </a:r>
            <a:endParaRPr lang="en-US" sz="4500" b="1" dirty="0">
              <a:solidFill>
                <a:srgbClr val="0033CC"/>
              </a:solidFill>
              <a:cs typeface="Tahoma" pitchFamily="34" charset="0"/>
            </a:endParaRPr>
          </a:p>
        </p:txBody>
      </p:sp>
      <p:grpSp>
        <p:nvGrpSpPr>
          <p:cNvPr id="2" name="Group 5"/>
          <p:cNvGrpSpPr/>
          <p:nvPr/>
        </p:nvGrpSpPr>
        <p:grpSpPr>
          <a:xfrm>
            <a:off x="8775758" y="97630"/>
            <a:ext cx="3027304" cy="2115543"/>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9688093" y="4855853"/>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istrator\Desktop\Ảnh GS 9\Nha-Mau-Loc-Hoa-Dau-.jpeg"/>
          <p:cNvPicPr>
            <a:picLocks noChangeAspect="1" noChangeArrowheads="1"/>
          </p:cNvPicPr>
          <p:nvPr/>
        </p:nvPicPr>
        <p:blipFill>
          <a:blip r:embed="rId5" cstate="print"/>
          <a:srcRect/>
          <a:stretch>
            <a:fillRect/>
          </a:stretch>
        </p:blipFill>
        <p:spPr bwMode="auto">
          <a:xfrm>
            <a:off x="858593" y="1786596"/>
            <a:ext cx="7208910" cy="4055012"/>
          </a:xfrm>
          <a:prstGeom prst="rect">
            <a:avLst/>
          </a:prstGeom>
          <a:ln>
            <a:noFill/>
          </a:ln>
          <a:effectLst>
            <a:softEdge rad="112500"/>
          </a:effectLst>
        </p:spPr>
      </p:pic>
    </p:spTree>
    <p:extLst>
      <p:ext uri="{BB962C8B-B14F-4D97-AF65-F5344CB8AC3E}">
        <p14:creationId xmlns:p14="http://schemas.microsoft.com/office/powerpoint/2010/main" val="53616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par>
                                <p:cTn id="15" presetID="2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ppt_x</p:attrName>
                                        </p:attrNameLst>
                                      </p:cBhvr>
                                      <p:tavLst>
                                        <p:tav tm="0">
                                          <p:val>
                                            <p:strVal val="#ppt_x-.2"/>
                                          </p:val>
                                        </p:tav>
                                        <p:tav tm="100000">
                                          <p:val>
                                            <p:strVal val="#ppt_x"/>
                                          </p:val>
                                        </p:tav>
                                      </p:tavLst>
                                    </p:anim>
                                    <p:anim calcmode="lin" valueType="num">
                                      <p:cBhvr>
                                        <p:cTn id="1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randombar(horizontal)">
                                      <p:cBhvr>
                                        <p:cTn id="24" dur="5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56424" y="2725699"/>
            <a:ext cx="3659900" cy="1311126"/>
          </a:xfrm>
          <a:prstGeom prst="rect">
            <a:avLst/>
          </a:prstGeom>
        </p:spPr>
        <p:txBody>
          <a:bodyPr wrap="square" lIns="91438" tIns="45719" rIns="91438" bIns="45719">
            <a:spAutoFit/>
          </a:bodyPr>
          <a:lstStyle/>
          <a:p>
            <a:pPr algn="ctr">
              <a:lnSpc>
                <a:spcPct val="120000"/>
              </a:lnSpc>
            </a:pPr>
            <a:r>
              <a:rPr lang="en-US" sz="3300" b="1">
                <a:solidFill>
                  <a:srgbClr val="2BCD15"/>
                </a:solidFill>
                <a:ea typeface="Tahoma" panose="020B0604030504040204" pitchFamily="34" charset="0"/>
                <a:cs typeface="Tahoma" pitchFamily="34" charset="0"/>
              </a:rPr>
              <a:t>Công nghiệp sản xuất hóa chất</a:t>
            </a:r>
            <a:endParaRPr lang="en-US" sz="3300" b="1" dirty="0">
              <a:solidFill>
                <a:srgbClr val="2BCD15"/>
              </a:solidFill>
              <a:ea typeface="Tahoma" panose="020B0604030504040204" pitchFamily="34" charset="0"/>
              <a:cs typeface="Tahoma" pitchFamily="34" charset="0"/>
            </a:endParaRPr>
          </a:p>
        </p:txBody>
      </p:sp>
      <p:grpSp>
        <p:nvGrpSpPr>
          <p:cNvPr id="2" name="Group 5"/>
          <p:cNvGrpSpPr/>
          <p:nvPr/>
        </p:nvGrpSpPr>
        <p:grpSpPr>
          <a:xfrm>
            <a:off x="8775758" y="97630"/>
            <a:ext cx="3027304" cy="2115543"/>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9688093" y="4855853"/>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istrator\Desktop\Ảnh GS 9\an-toan-hoa-chat.jpg"/>
          <p:cNvPicPr>
            <a:picLocks noChangeAspect="1" noChangeArrowheads="1"/>
          </p:cNvPicPr>
          <p:nvPr/>
        </p:nvPicPr>
        <p:blipFill>
          <a:blip r:embed="rId5"/>
          <a:srcRect/>
          <a:stretch>
            <a:fillRect/>
          </a:stretch>
        </p:blipFill>
        <p:spPr bwMode="auto">
          <a:xfrm>
            <a:off x="1231092" y="2278966"/>
            <a:ext cx="6585391" cy="3218424"/>
          </a:xfrm>
          <a:prstGeom prst="rect">
            <a:avLst/>
          </a:prstGeom>
          <a:ln>
            <a:noFill/>
          </a:ln>
          <a:effectLst>
            <a:outerShdw blurRad="292100" dist="139700" dir="2700000" algn="tl" rotWithShape="0">
              <a:srgbClr val="333333">
                <a:alpha val="65000"/>
              </a:srgbClr>
            </a:outerShdw>
          </a:effectLst>
        </p:spPr>
      </p:pic>
      <p:sp>
        <p:nvSpPr>
          <p:cNvPr id="10" name="Rectangle: Rounded Corners 7">
            <a:extLst>
              <a:ext uri="{FF2B5EF4-FFF2-40B4-BE49-F238E27FC236}">
                <a16:creationId xmlns:a16="http://schemas.microsoft.com/office/drawing/2014/main" id="{D6CE6303-3C40-4361-9869-64BB994762E1}"/>
              </a:ext>
            </a:extLst>
          </p:cNvPr>
          <p:cNvSpPr/>
          <p:nvPr/>
        </p:nvSpPr>
        <p:spPr>
          <a:xfrm>
            <a:off x="30162" y="97630"/>
            <a:ext cx="8511008" cy="120790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4500" b="1">
                <a:solidFill>
                  <a:srgbClr val="0033CC"/>
                </a:solidFill>
                <a:cs typeface="Tahoma" pitchFamily="34" charset="0"/>
              </a:rPr>
              <a:t>Nhìn hình đoán tên </a:t>
            </a:r>
          </a:p>
          <a:p>
            <a:pPr algn="ctr"/>
            <a:r>
              <a:rPr lang="en-US" sz="4500" b="1">
                <a:solidFill>
                  <a:srgbClr val="0033CC"/>
                </a:solidFill>
                <a:cs typeface="Tahoma" pitchFamily="34" charset="0"/>
              </a:rPr>
              <a:t>của ngành công nghiệp</a:t>
            </a:r>
            <a:endParaRPr lang="en-US" sz="4500" b="1" dirty="0">
              <a:solidFill>
                <a:srgbClr val="0033CC"/>
              </a:solidFill>
              <a:cs typeface="Tahoma" pitchFamily="34" charset="0"/>
            </a:endParaRPr>
          </a:p>
        </p:txBody>
      </p:sp>
    </p:spTree>
    <p:extLst>
      <p:ext uri="{BB962C8B-B14F-4D97-AF65-F5344CB8AC3E}">
        <p14:creationId xmlns:p14="http://schemas.microsoft.com/office/powerpoint/2010/main" val="22870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99311" y="2624588"/>
            <a:ext cx="3584516" cy="2086723"/>
          </a:xfrm>
          <a:prstGeom prst="rect">
            <a:avLst/>
          </a:prstGeom>
        </p:spPr>
        <p:txBody>
          <a:bodyPr wrap="square" lIns="91438" tIns="45719" rIns="91438" bIns="45719">
            <a:spAutoFit/>
          </a:bodyPr>
          <a:lstStyle/>
          <a:p>
            <a:pPr algn="ctr">
              <a:lnSpc>
                <a:spcPct val="120000"/>
              </a:lnSpc>
            </a:pPr>
            <a:r>
              <a:rPr lang="en-US" sz="3600" b="1">
                <a:solidFill>
                  <a:srgbClr val="2BCD15"/>
                </a:solidFill>
                <a:ea typeface="Tahoma" panose="020B0604030504040204" pitchFamily="34" charset="0"/>
                <a:cs typeface="Tahoma" pitchFamily="34" charset="0"/>
              </a:rPr>
              <a:t>Công nghiệp sản xuất, chế biến thực phẩm</a:t>
            </a:r>
            <a:endParaRPr lang="en-US" sz="3600" b="1" dirty="0">
              <a:solidFill>
                <a:srgbClr val="2BCD15"/>
              </a:solidFill>
              <a:ea typeface="Tahoma" panose="020B0604030504040204" pitchFamily="34" charset="0"/>
              <a:cs typeface="Tahoma" pitchFamily="34" charset="0"/>
            </a:endParaRPr>
          </a:p>
        </p:txBody>
      </p:sp>
      <p:grpSp>
        <p:nvGrpSpPr>
          <p:cNvPr id="2" name="Group 5"/>
          <p:cNvGrpSpPr/>
          <p:nvPr/>
        </p:nvGrpSpPr>
        <p:grpSpPr>
          <a:xfrm>
            <a:off x="8775758" y="97630"/>
            <a:ext cx="3027304" cy="2115543"/>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9688093" y="4855853"/>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istrator\Desktop\Ảnh GS 9\cong-nghiep-thuc-pham-o-viet-nam.jpg"/>
          <p:cNvPicPr>
            <a:picLocks noChangeAspect="1" noChangeArrowheads="1"/>
          </p:cNvPicPr>
          <p:nvPr/>
        </p:nvPicPr>
        <p:blipFill>
          <a:blip r:embed="rId5"/>
          <a:srcRect/>
          <a:stretch>
            <a:fillRect/>
          </a:stretch>
        </p:blipFill>
        <p:spPr bwMode="auto">
          <a:xfrm>
            <a:off x="1446309" y="1604231"/>
            <a:ext cx="6096000" cy="4352925"/>
          </a:xfrm>
          <a:prstGeom prst="ellipse">
            <a:avLst/>
          </a:prstGeom>
          <a:ln>
            <a:noFill/>
          </a:ln>
          <a:effectLst>
            <a:softEdge rad="112500"/>
          </a:effectLst>
        </p:spPr>
      </p:pic>
      <p:sp>
        <p:nvSpPr>
          <p:cNvPr id="11" name="Rectangle: Rounded Corners 7">
            <a:extLst>
              <a:ext uri="{FF2B5EF4-FFF2-40B4-BE49-F238E27FC236}">
                <a16:creationId xmlns:a16="http://schemas.microsoft.com/office/drawing/2014/main" id="{D6CE6303-3C40-4361-9869-64BB994762E1}"/>
              </a:ext>
            </a:extLst>
          </p:cNvPr>
          <p:cNvSpPr/>
          <p:nvPr/>
        </p:nvSpPr>
        <p:spPr>
          <a:xfrm>
            <a:off x="30162" y="97630"/>
            <a:ext cx="8511008" cy="120790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4500" b="1">
                <a:solidFill>
                  <a:srgbClr val="0033CC"/>
                </a:solidFill>
                <a:cs typeface="Tahoma" pitchFamily="34" charset="0"/>
              </a:rPr>
              <a:t>Nhìn hình đoán tên </a:t>
            </a:r>
          </a:p>
          <a:p>
            <a:pPr algn="ctr"/>
            <a:r>
              <a:rPr lang="en-US" sz="4500" b="1">
                <a:solidFill>
                  <a:srgbClr val="0033CC"/>
                </a:solidFill>
                <a:cs typeface="Tahoma" pitchFamily="34" charset="0"/>
              </a:rPr>
              <a:t>của ngành công nghiệp</a:t>
            </a:r>
            <a:endParaRPr lang="en-US" sz="4500" b="1" dirty="0">
              <a:solidFill>
                <a:srgbClr val="0033CC"/>
              </a:solidFill>
              <a:cs typeface="Tahoma" pitchFamily="34" charset="0"/>
            </a:endParaRPr>
          </a:p>
        </p:txBody>
      </p:sp>
    </p:spTree>
    <p:extLst>
      <p:ext uri="{BB962C8B-B14F-4D97-AF65-F5344CB8AC3E}">
        <p14:creationId xmlns:p14="http://schemas.microsoft.com/office/powerpoint/2010/main" val="146533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136676" y="2788971"/>
            <a:ext cx="3916670" cy="2031323"/>
          </a:xfrm>
          <a:prstGeom prst="rect">
            <a:avLst/>
          </a:prstGeom>
        </p:spPr>
        <p:txBody>
          <a:bodyPr wrap="square" lIns="91438" tIns="45719" rIns="91438" bIns="45719">
            <a:spAutoFit/>
          </a:bodyPr>
          <a:lstStyle/>
          <a:p>
            <a:pPr algn="ctr">
              <a:lnSpc>
                <a:spcPct val="120000"/>
              </a:lnSpc>
            </a:pPr>
            <a:r>
              <a:rPr lang="en-US" sz="3500" b="1">
                <a:solidFill>
                  <a:srgbClr val="2BCD15"/>
                </a:solidFill>
                <a:ea typeface="Tahoma" panose="020B0604030504040204" pitchFamily="34" charset="0"/>
                <a:cs typeface="Tahoma" pitchFamily="34" charset="0"/>
              </a:rPr>
              <a:t>Công nghiệp chế biến gỗ và sản xuất sản phẩm từ gỗ</a:t>
            </a:r>
            <a:endParaRPr lang="en-US" sz="3500" b="1" dirty="0">
              <a:solidFill>
                <a:srgbClr val="2BCD15"/>
              </a:solidFill>
              <a:ea typeface="Tahoma" panose="020B0604030504040204" pitchFamily="34" charset="0"/>
              <a:cs typeface="Tahoma" pitchFamily="34" charset="0"/>
            </a:endParaRPr>
          </a:p>
        </p:txBody>
      </p:sp>
      <p:grpSp>
        <p:nvGrpSpPr>
          <p:cNvPr id="2" name="Group 5"/>
          <p:cNvGrpSpPr/>
          <p:nvPr/>
        </p:nvGrpSpPr>
        <p:grpSpPr>
          <a:xfrm>
            <a:off x="8775758" y="97630"/>
            <a:ext cx="3027304" cy="2115543"/>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a14="http://schemas.microsoft.com/office/drawing/2010/main" val="0"/>
              </a:ext>
            </a:extLst>
          </a:blip>
          <a:srcRect l="15020" t="4831" r="16684" b="10969"/>
          <a:stretch/>
        </p:blipFill>
        <p:spPr bwMode="auto">
          <a:xfrm>
            <a:off x="9688093" y="4855853"/>
            <a:ext cx="1623969" cy="200215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Administrator\Desktop\Ảnh GS 9\go20231121224723.jpg"/>
          <p:cNvPicPr>
            <a:picLocks noChangeAspect="1" noChangeArrowheads="1"/>
          </p:cNvPicPr>
          <p:nvPr/>
        </p:nvPicPr>
        <p:blipFill>
          <a:blip r:embed="rId5"/>
          <a:srcRect/>
          <a:stretch>
            <a:fillRect/>
          </a:stretch>
        </p:blipFill>
        <p:spPr bwMode="auto">
          <a:xfrm>
            <a:off x="1085605" y="1667095"/>
            <a:ext cx="6992889" cy="4494554"/>
          </a:xfrm>
          <a:prstGeom prst="ellipse">
            <a:avLst/>
          </a:prstGeom>
          <a:ln>
            <a:noFill/>
          </a:ln>
          <a:effectLst>
            <a:softEdge rad="112500"/>
          </a:effectLst>
        </p:spPr>
      </p:pic>
      <p:sp>
        <p:nvSpPr>
          <p:cNvPr id="10" name="Rectangle: Rounded Corners 7">
            <a:extLst>
              <a:ext uri="{FF2B5EF4-FFF2-40B4-BE49-F238E27FC236}">
                <a16:creationId xmlns:a16="http://schemas.microsoft.com/office/drawing/2014/main" id="{D6CE6303-3C40-4361-9869-64BB994762E1}"/>
              </a:ext>
            </a:extLst>
          </p:cNvPr>
          <p:cNvSpPr/>
          <p:nvPr/>
        </p:nvSpPr>
        <p:spPr>
          <a:xfrm>
            <a:off x="30162" y="97630"/>
            <a:ext cx="8511008" cy="1207900"/>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4500" b="1">
                <a:solidFill>
                  <a:srgbClr val="0033CC"/>
                </a:solidFill>
                <a:cs typeface="Tahoma" pitchFamily="34" charset="0"/>
              </a:rPr>
              <a:t>Nhìn hình đoán tên </a:t>
            </a:r>
          </a:p>
          <a:p>
            <a:pPr algn="ctr"/>
            <a:r>
              <a:rPr lang="en-US" sz="4500" b="1">
                <a:solidFill>
                  <a:srgbClr val="0033CC"/>
                </a:solidFill>
                <a:cs typeface="Tahoma" pitchFamily="34" charset="0"/>
              </a:rPr>
              <a:t>của ngành công nghiệp</a:t>
            </a:r>
            <a:endParaRPr lang="en-US" sz="4500" b="1" dirty="0">
              <a:solidFill>
                <a:srgbClr val="0033CC"/>
              </a:solidFill>
              <a:cs typeface="Tahoma" pitchFamily="34" charset="0"/>
            </a:endParaRPr>
          </a:p>
        </p:txBody>
      </p:sp>
    </p:spTree>
    <p:extLst>
      <p:ext uri="{BB962C8B-B14F-4D97-AF65-F5344CB8AC3E}">
        <p14:creationId xmlns:p14="http://schemas.microsoft.com/office/powerpoint/2010/main" val="328935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30189" y="1284"/>
            <a:ext cx="12191980" cy="6856719"/>
          </a:xfrm>
          <a:prstGeom prst="rect">
            <a:avLst/>
          </a:prstGeom>
        </p:spPr>
      </p:pic>
      <mc:AlternateContent xmlns:mc="http://schemas.openxmlformats.org/markup-compatibility/2006">
        <mc:Choice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nvGraphicFramePr>
            <p:xfrm>
              <a:off x="224716" y="4597881"/>
              <a:ext cx="2071755" cy="2071756"/>
            </p:xfrm>
            <a:graphic>
              <a:graphicData uri="http://schemas.microsoft.com/office/drawing/2017/model3d">
                <am3d:model3d r:embed="rId3">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rId4"/>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4"/>
              <a:stretch>
                <a:fillRect/>
              </a:stretch>
            </p:blipFill>
            <p:spPr>
              <a:xfrm>
                <a:off x="224716" y="4597881"/>
                <a:ext cx="2071755" cy="2071756"/>
              </a:xfrm>
              <a:prstGeom prst="rect">
                <a:avLst/>
              </a:prstGeom>
            </p:spPr>
          </p:pic>
        </mc:Fallback>
      </mc:AlternateContent>
      <p:sp>
        <p:nvSpPr>
          <p:cNvPr id="10" name="TextBox 9"/>
          <p:cNvSpPr txBox="1"/>
          <p:nvPr/>
        </p:nvSpPr>
        <p:spPr>
          <a:xfrm>
            <a:off x="1085239" y="1090186"/>
            <a:ext cx="10156874" cy="3101232"/>
          </a:xfrm>
          <a:prstGeom prst="rect">
            <a:avLst/>
          </a:prstGeom>
          <a:noFill/>
        </p:spPr>
        <p:txBody>
          <a:bodyPr wrap="square" lIns="91438" tIns="45719" rIns="91438" bIns="45719" rtlCol="0">
            <a:spAutoFit/>
          </a:bodyPr>
          <a:lstStyle/>
          <a:p>
            <a:pPr algn="ctr">
              <a:lnSpc>
                <a:spcPct val="150000"/>
              </a:lnSpc>
            </a:pPr>
            <a:r>
              <a:rPr lang="en-US" sz="4500" b="1" dirty="0" err="1">
                <a:effectLst>
                  <a:outerShdw blurRad="38100" dist="38100" dir="2700000" algn="tl">
                    <a:srgbClr val="000000">
                      <a:alpha val="43137"/>
                    </a:srgbClr>
                  </a:outerShdw>
                </a:effectLst>
              </a:rPr>
              <a:t>Bài</a:t>
            </a:r>
            <a:r>
              <a:rPr lang="en-US" sz="4500" b="1" dirty="0">
                <a:effectLst>
                  <a:outerShdw blurRad="38100" dist="38100" dir="2700000" algn="tl">
                    <a:srgbClr val="000000">
                      <a:alpha val="43137"/>
                    </a:srgbClr>
                  </a:outerShdw>
                </a:effectLst>
              </a:rPr>
              <a:t> 7. </a:t>
            </a:r>
            <a:r>
              <a:rPr lang="en-US" sz="4500" b="1" dirty="0">
                <a:solidFill>
                  <a:srgbClr val="FFFF00"/>
                </a:solidFill>
                <a:effectLst>
                  <a:outerShdw blurRad="38100" dist="38100" dir="2700000" algn="tl">
                    <a:srgbClr val="000000">
                      <a:alpha val="43137"/>
                    </a:srgbClr>
                  </a:outerShdw>
                </a:effectLst>
              </a:rPr>
              <a:t>THỰC HÀNH: </a:t>
            </a:r>
            <a:r>
              <a:rPr lang="en-US" sz="4500" b="1" dirty="0">
                <a:solidFill>
                  <a:srgbClr val="FF00FF"/>
                </a:solidFill>
                <a:effectLst>
                  <a:outerShdw blurRad="38100" dist="38100" dir="2700000" algn="tl">
                    <a:srgbClr val="000000">
                      <a:alpha val="43137"/>
                    </a:srgbClr>
                  </a:outerShdw>
                </a:effectLst>
              </a:rPr>
              <a:t>XÁC ĐỊNH </a:t>
            </a:r>
          </a:p>
          <a:p>
            <a:pPr algn="ctr">
              <a:lnSpc>
                <a:spcPct val="150000"/>
              </a:lnSpc>
            </a:pPr>
            <a:r>
              <a:rPr lang="en-US" sz="4500" b="1" dirty="0">
                <a:solidFill>
                  <a:srgbClr val="FF00FF"/>
                </a:solidFill>
                <a:effectLst>
                  <a:outerShdw blurRad="38100" dist="38100" dir="2700000" algn="tl">
                    <a:srgbClr val="000000">
                      <a:alpha val="43137"/>
                    </a:srgbClr>
                  </a:outerShdw>
                </a:effectLst>
              </a:rPr>
              <a:t>CÁC TRUNG TÂM CÔNG NGHIỆP CHÍNH </a:t>
            </a:r>
          </a:p>
          <a:p>
            <a:pPr algn="ctr">
              <a:lnSpc>
                <a:spcPct val="150000"/>
              </a:lnSpc>
            </a:pPr>
            <a:r>
              <a:rPr lang="en-US" sz="4500" b="1" dirty="0">
                <a:solidFill>
                  <a:srgbClr val="FF00FF"/>
                </a:solidFill>
                <a:effectLst>
                  <a:outerShdw blurRad="38100" dist="38100" dir="2700000" algn="tl">
                    <a:srgbClr val="000000">
                      <a:alpha val="43137"/>
                    </a:srgbClr>
                  </a:outerShdw>
                </a:effectLst>
              </a:rPr>
              <a:t>Ở NƯỚC TA</a:t>
            </a:r>
          </a:p>
        </p:txBody>
      </p:sp>
    </p:spTree>
    <p:extLst>
      <p:ext uri="{BB962C8B-B14F-4D97-AF65-F5344CB8AC3E}">
        <p14:creationId xmlns:p14="http://schemas.microsoft.com/office/powerpoint/2010/main" val="3284912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162" y="48067"/>
            <a:ext cx="12192000" cy="523218"/>
          </a:xfrm>
          <a:prstGeom prst="rect">
            <a:avLst/>
          </a:prstGeom>
          <a:noFill/>
        </p:spPr>
        <p:txBody>
          <a:bodyPr wrap="square" lIns="91438" tIns="45719" rIns="91438" bIns="45719" rtlCol="0">
            <a:spAutoFit/>
          </a:bodyPr>
          <a:lstStyle/>
          <a:p>
            <a:pPr algn="ctr"/>
            <a:r>
              <a:rPr lang="en-US" sz="2800" b="1" dirty="0" err="1">
                <a:cs typeface="Arial" pitchFamily="34" charset="0"/>
              </a:rPr>
              <a:t>Bài</a:t>
            </a:r>
            <a:r>
              <a:rPr lang="en-US" sz="2800" b="1" dirty="0">
                <a:cs typeface="Arial" pitchFamily="34" charset="0"/>
              </a:rPr>
              <a:t> 7. </a:t>
            </a:r>
            <a:r>
              <a:rPr lang="en-US" sz="2800" b="1" dirty="0">
                <a:solidFill>
                  <a:srgbClr val="0000FF"/>
                </a:solidFill>
                <a:cs typeface="Arial" pitchFamily="34" charset="0"/>
              </a:rPr>
              <a:t>THỰC HÀNH: </a:t>
            </a:r>
            <a:r>
              <a:rPr lang="en-US" sz="2800" b="1" dirty="0">
                <a:solidFill>
                  <a:srgbClr val="FF0000"/>
                </a:solidFill>
                <a:cs typeface="Arial" pitchFamily="34" charset="0"/>
              </a:rPr>
              <a:t>XÁC ĐỊNH CÁC TRUNG TÂM CÔNG NGHIỆP CHÍNH Ở NƯỚC TA</a:t>
            </a:r>
          </a:p>
        </p:txBody>
      </p:sp>
      <p:sp>
        <p:nvSpPr>
          <p:cNvPr id="15" name="Rectangle 14"/>
          <p:cNvSpPr/>
          <p:nvPr/>
        </p:nvSpPr>
        <p:spPr>
          <a:xfrm>
            <a:off x="206757" y="693394"/>
            <a:ext cx="7462163" cy="984883"/>
          </a:xfrm>
          <a:prstGeom prst="rect">
            <a:avLst/>
          </a:prstGeom>
        </p:spPr>
        <p:txBody>
          <a:bodyPr wrap="square" lIns="91438" tIns="45719" rIns="91438" bIns="45719">
            <a:spAutoFit/>
          </a:bodyPr>
          <a:lstStyle/>
          <a:p>
            <a:pPr algn="just"/>
            <a:r>
              <a:rPr lang="en-US" sz="2900" b="1">
                <a:solidFill>
                  <a:srgbClr val="002060"/>
                </a:solidFill>
                <a:cs typeface="Arial" pitchFamily="34" charset="0"/>
              </a:rPr>
              <a:t>1. Xác định qui mô, cơ cấu ngành của các trung tâm công nghiệp ở nước ta</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117251" y="646854"/>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8955" y="1676858"/>
            <a:ext cx="7073355" cy="984879"/>
          </a:xfrm>
          <a:prstGeom prst="rect">
            <a:avLst/>
          </a:prstGeom>
          <a:noFill/>
        </p:spPr>
        <p:txBody>
          <a:bodyPr wrap="square" lIns="60954" tIns="30477" rIns="60954" bIns="30477" rtlCol="0">
            <a:spAutoFit/>
          </a:bodyPr>
          <a:lstStyle/>
          <a:p>
            <a:pPr algn="just" defTabSz="914309"/>
            <a:r>
              <a:rPr lang="en-US" sz="3000" b="1" dirty="0" err="1">
                <a:solidFill>
                  <a:srgbClr val="002060"/>
                </a:solidFill>
              </a:rPr>
              <a:t>Bước</a:t>
            </a:r>
            <a:r>
              <a:rPr lang="en-US" sz="3000" b="1" dirty="0">
                <a:solidFill>
                  <a:srgbClr val="002060"/>
                </a:solidFill>
              </a:rPr>
              <a:t> 1</a:t>
            </a:r>
            <a:r>
              <a:rPr lang="en-US" sz="3000" b="1">
                <a:solidFill>
                  <a:srgbClr val="002060"/>
                </a:solidFill>
              </a:rPr>
              <a:t>: Quan sát đường kính đường </a:t>
            </a:r>
            <a:r>
              <a:rPr lang="en-US" sz="3000" b="1" dirty="0" err="1">
                <a:solidFill>
                  <a:srgbClr val="002060"/>
                </a:solidFill>
              </a:rPr>
              <a:t>tròn</a:t>
            </a:r>
            <a:r>
              <a:rPr lang="en-US" sz="3000" b="1" dirty="0">
                <a:solidFill>
                  <a:srgbClr val="002060"/>
                </a:solidFill>
              </a:rPr>
              <a:t> </a:t>
            </a:r>
            <a:r>
              <a:rPr lang="en-US" sz="3000" b="1" dirty="0" err="1">
                <a:solidFill>
                  <a:srgbClr val="002060"/>
                </a:solidFill>
              </a:rPr>
              <a:t>thể</a:t>
            </a:r>
            <a:r>
              <a:rPr lang="en-US" sz="3000" b="1" dirty="0">
                <a:solidFill>
                  <a:srgbClr val="002060"/>
                </a:solidFill>
              </a:rPr>
              <a:t> </a:t>
            </a:r>
            <a:r>
              <a:rPr lang="en-US" sz="3000" b="1" dirty="0" err="1">
                <a:solidFill>
                  <a:srgbClr val="002060"/>
                </a:solidFill>
              </a:rPr>
              <a:t>hiện</a:t>
            </a:r>
            <a:r>
              <a:rPr lang="en-US" sz="3000" b="1" dirty="0">
                <a:solidFill>
                  <a:srgbClr val="002060"/>
                </a:solidFill>
              </a:rPr>
              <a:t> </a:t>
            </a:r>
            <a:r>
              <a:rPr lang="en-US" sz="3000" b="1" dirty="0" err="1">
                <a:solidFill>
                  <a:srgbClr val="002060"/>
                </a:solidFill>
              </a:rPr>
              <a:t>quy</a:t>
            </a:r>
            <a:r>
              <a:rPr lang="en-US" sz="3000" b="1" dirty="0">
                <a:solidFill>
                  <a:srgbClr val="002060"/>
                </a:solidFill>
              </a:rPr>
              <a:t> </a:t>
            </a:r>
            <a:r>
              <a:rPr lang="en-US" sz="3000" b="1" dirty="0" err="1">
                <a:solidFill>
                  <a:srgbClr val="002060"/>
                </a:solidFill>
              </a:rPr>
              <a:t>mô</a:t>
            </a:r>
            <a:r>
              <a:rPr lang="en-US" sz="3000" b="1" dirty="0">
                <a:solidFill>
                  <a:srgbClr val="002060"/>
                </a:solidFill>
              </a:rPr>
              <a:t> </a:t>
            </a:r>
            <a:r>
              <a:rPr lang="en-US" sz="3000" b="1" err="1">
                <a:solidFill>
                  <a:srgbClr val="002060"/>
                </a:solidFill>
              </a:rPr>
              <a:t>của</a:t>
            </a:r>
            <a:r>
              <a:rPr lang="en-US" sz="3000" b="1">
                <a:solidFill>
                  <a:srgbClr val="002060"/>
                </a:solidFill>
              </a:rPr>
              <a:t> TTCN  </a:t>
            </a:r>
            <a:endParaRPr lang="en-US" sz="3000" b="1" dirty="0">
              <a:solidFill>
                <a:srgbClr val="002060"/>
              </a:solidFill>
            </a:endParaRPr>
          </a:p>
        </p:txBody>
      </p:sp>
      <p:sp>
        <p:nvSpPr>
          <p:cNvPr id="12" name="Rectangle 11"/>
          <p:cNvSpPr/>
          <p:nvPr/>
        </p:nvSpPr>
        <p:spPr>
          <a:xfrm>
            <a:off x="459488" y="2968157"/>
            <a:ext cx="7237566" cy="523214"/>
          </a:xfrm>
          <a:prstGeom prst="rect">
            <a:avLst/>
          </a:prstGeom>
        </p:spPr>
        <p:txBody>
          <a:bodyPr wrap="square" lIns="60954" tIns="30477" rIns="60954" bIns="30477">
            <a:spAutoFit/>
          </a:bodyPr>
          <a:lstStyle/>
          <a:p>
            <a:pPr algn="ctr" defTabSz="914309"/>
            <a:r>
              <a:rPr lang="en-US" sz="3000" b="1">
                <a:solidFill>
                  <a:srgbClr val="FF0000"/>
                </a:solidFill>
                <a:latin typeface="#9Slide03 Cabin Condensed Bold" panose="00000806000000000000" pitchFamily="2" charset="-93"/>
                <a:ea typeface="Times New Roman" panose="02020603050405020304" pitchFamily="18" charset="0"/>
              </a:rPr>
              <a:t>Qui mô của t</a:t>
            </a:r>
            <a:r>
              <a:rPr lang="vi-VN" sz="3000" b="1">
                <a:solidFill>
                  <a:srgbClr val="FF0000"/>
                </a:solidFill>
                <a:latin typeface="#9Slide03 Cabin Condensed Bold" panose="00000806000000000000" pitchFamily="2" charset="-93"/>
                <a:ea typeface="Times New Roman" panose="02020603050405020304" pitchFamily="18" charset="0"/>
              </a:rPr>
              <a:t>rung </a:t>
            </a:r>
            <a:r>
              <a:rPr lang="vi-VN" sz="3000" b="1" dirty="0">
                <a:solidFill>
                  <a:srgbClr val="FF0000"/>
                </a:solidFill>
                <a:latin typeface="#9Slide03 Cabin Condensed Bold" panose="00000806000000000000" pitchFamily="2" charset="-93"/>
                <a:ea typeface="Times New Roman" panose="02020603050405020304" pitchFamily="18" charset="0"/>
              </a:rPr>
              <a:t>tâm công nghiệp</a:t>
            </a:r>
            <a:endParaRPr lang="en-US" sz="3000" dirty="0">
              <a:solidFill>
                <a:srgbClr val="FF0000"/>
              </a:solidFill>
              <a:latin typeface="#9Slide03 Cabin Condensed Bold" panose="00000806000000000000" pitchFamily="2" charset="-93"/>
            </a:endParaRPr>
          </a:p>
        </p:txBody>
      </p:sp>
      <p:pic>
        <p:nvPicPr>
          <p:cNvPr id="16" name="Picture 15"/>
          <p:cNvPicPr>
            <a:picLocks noChangeAspect="1"/>
          </p:cNvPicPr>
          <p:nvPr/>
        </p:nvPicPr>
        <p:blipFill>
          <a:blip r:embed="rId3"/>
          <a:stretch>
            <a:fillRect/>
          </a:stretch>
        </p:blipFill>
        <p:spPr>
          <a:xfrm>
            <a:off x="1380176" y="3526486"/>
            <a:ext cx="6143068" cy="1524876"/>
          </a:xfrm>
          <a:prstGeom prst="rect">
            <a:avLst/>
          </a:prstGeom>
        </p:spPr>
      </p:pic>
      <p:grpSp>
        <p:nvGrpSpPr>
          <p:cNvPr id="19" name="Group 56"/>
          <p:cNvGrpSpPr/>
          <p:nvPr/>
        </p:nvGrpSpPr>
        <p:grpSpPr>
          <a:xfrm>
            <a:off x="1605745" y="5086791"/>
            <a:ext cx="5880297" cy="855993"/>
            <a:chOff x="2599769" y="1737829"/>
            <a:chExt cx="3241613" cy="402488"/>
          </a:xfrm>
        </p:grpSpPr>
        <p:sp>
          <p:nvSpPr>
            <p:cNvPr id="20" name="Rectangle 19"/>
            <p:cNvSpPr/>
            <p:nvPr/>
          </p:nvSpPr>
          <p:spPr>
            <a:xfrm>
              <a:off x="2599769" y="1771481"/>
              <a:ext cx="728975" cy="217075"/>
            </a:xfrm>
            <a:prstGeom prst="rect">
              <a:avLst/>
            </a:prstGeom>
          </p:spPr>
          <p:txBody>
            <a:bodyPr wrap="square">
              <a:spAutoFit/>
            </a:bodyPr>
            <a:lstStyle/>
            <a:p>
              <a:pPr defTabSz="914309"/>
              <a:r>
                <a:rPr lang="en-US" b="1" dirty="0" err="1">
                  <a:solidFill>
                    <a:prstClr val="black"/>
                  </a:solidFill>
                  <a:ea typeface="Times New Roman" panose="02020603050405020304" pitchFamily="18" charset="0"/>
                </a:rPr>
                <a:t>Rất</a:t>
              </a:r>
              <a:r>
                <a:rPr lang="en-US" b="1" dirty="0">
                  <a:solidFill>
                    <a:prstClr val="black"/>
                  </a:solidFill>
                  <a:ea typeface="Times New Roman" panose="02020603050405020304" pitchFamily="18" charset="0"/>
                </a:rPr>
                <a:t> </a:t>
              </a:r>
              <a:r>
                <a:rPr lang="en-US" b="1" dirty="0" err="1">
                  <a:solidFill>
                    <a:prstClr val="black"/>
                  </a:solidFill>
                  <a:ea typeface="Times New Roman" panose="02020603050405020304" pitchFamily="18" charset="0"/>
                </a:rPr>
                <a:t>lớn</a:t>
              </a:r>
              <a:endParaRPr lang="en-US" dirty="0">
                <a:solidFill>
                  <a:prstClr val="black"/>
                </a:solidFill>
              </a:endParaRPr>
            </a:p>
          </p:txBody>
        </p:sp>
        <p:sp>
          <p:nvSpPr>
            <p:cNvPr id="21" name="Rectangle 20"/>
            <p:cNvSpPr/>
            <p:nvPr/>
          </p:nvSpPr>
          <p:spPr>
            <a:xfrm>
              <a:off x="3732007" y="1755814"/>
              <a:ext cx="553957" cy="217075"/>
            </a:xfrm>
            <a:prstGeom prst="rect">
              <a:avLst/>
            </a:prstGeom>
          </p:spPr>
          <p:txBody>
            <a:bodyPr wrap="square">
              <a:spAutoFit/>
            </a:bodyPr>
            <a:lstStyle/>
            <a:p>
              <a:pPr defTabSz="914309"/>
              <a:r>
                <a:rPr lang="en-US" b="1" dirty="0" err="1">
                  <a:solidFill>
                    <a:prstClr val="black"/>
                  </a:solidFill>
                  <a:ea typeface="Times New Roman" panose="02020603050405020304" pitchFamily="18" charset="0"/>
                </a:rPr>
                <a:t>Lớn</a:t>
              </a:r>
              <a:endParaRPr lang="en-US" dirty="0">
                <a:solidFill>
                  <a:prstClr val="black"/>
                </a:solidFill>
              </a:endParaRPr>
            </a:p>
          </p:txBody>
        </p:sp>
        <p:sp>
          <p:nvSpPr>
            <p:cNvPr id="22" name="Rectangle 21"/>
            <p:cNvSpPr/>
            <p:nvPr/>
          </p:nvSpPr>
          <p:spPr>
            <a:xfrm>
              <a:off x="4476492" y="1749582"/>
              <a:ext cx="716030" cy="390735"/>
            </a:xfrm>
            <a:prstGeom prst="rect">
              <a:avLst/>
            </a:prstGeom>
          </p:spPr>
          <p:txBody>
            <a:bodyPr wrap="square">
              <a:spAutoFit/>
            </a:bodyPr>
            <a:lstStyle/>
            <a:p>
              <a:pPr algn="ctr" defTabSz="914309"/>
              <a:r>
                <a:rPr lang="en-US" b="1" dirty="0" err="1">
                  <a:solidFill>
                    <a:prstClr val="black"/>
                  </a:solidFill>
                  <a:ea typeface="Times New Roman" panose="02020603050405020304" pitchFamily="18" charset="0"/>
                </a:rPr>
                <a:t>Trung</a:t>
              </a:r>
              <a:r>
                <a:rPr lang="en-US" b="1" dirty="0">
                  <a:solidFill>
                    <a:prstClr val="black"/>
                  </a:solidFill>
                  <a:ea typeface="Times New Roman" panose="02020603050405020304" pitchFamily="18" charset="0"/>
                </a:rPr>
                <a:t> </a:t>
              </a:r>
              <a:br>
                <a:rPr lang="en-US" b="1" dirty="0">
                  <a:solidFill>
                    <a:prstClr val="black"/>
                  </a:solidFill>
                  <a:ea typeface="Times New Roman" panose="02020603050405020304" pitchFamily="18" charset="0"/>
                </a:rPr>
              </a:br>
              <a:r>
                <a:rPr lang="en-US" b="1" dirty="0" err="1">
                  <a:solidFill>
                    <a:prstClr val="black"/>
                  </a:solidFill>
                  <a:ea typeface="Times New Roman" panose="02020603050405020304" pitchFamily="18" charset="0"/>
                </a:rPr>
                <a:t>bình</a:t>
              </a:r>
              <a:endParaRPr lang="en-US" dirty="0">
                <a:solidFill>
                  <a:prstClr val="black"/>
                </a:solidFill>
              </a:endParaRPr>
            </a:p>
          </p:txBody>
        </p:sp>
        <p:sp>
          <p:nvSpPr>
            <p:cNvPr id="23" name="Rectangle 22"/>
            <p:cNvSpPr/>
            <p:nvPr/>
          </p:nvSpPr>
          <p:spPr>
            <a:xfrm>
              <a:off x="5391588" y="1737829"/>
              <a:ext cx="449794" cy="217075"/>
            </a:xfrm>
            <a:prstGeom prst="rect">
              <a:avLst/>
            </a:prstGeom>
          </p:spPr>
          <p:txBody>
            <a:bodyPr wrap="square">
              <a:spAutoFit/>
            </a:bodyPr>
            <a:lstStyle/>
            <a:p>
              <a:pPr defTabSz="914309"/>
              <a:r>
                <a:rPr lang="en-US" b="1" dirty="0" err="1">
                  <a:solidFill>
                    <a:prstClr val="black"/>
                  </a:solidFill>
                  <a:ea typeface="Times New Roman" panose="02020603050405020304" pitchFamily="18" charset="0"/>
                </a:rPr>
                <a:t>Nhỏ</a:t>
              </a:r>
              <a:endParaRPr lang="en-US" dirty="0">
                <a:solidFill>
                  <a:prstClr val="black"/>
                </a:solidFill>
              </a:endParaRPr>
            </a:p>
          </p:txBody>
        </p:sp>
      </p:grpSp>
      <p:pic>
        <p:nvPicPr>
          <p:cNvPr id="2" name="Picture 2">
            <a:extLst>
              <a:ext uri="{FF2B5EF4-FFF2-40B4-BE49-F238E27FC236}">
                <a16:creationId xmlns:a16="http://schemas.microsoft.com/office/drawing/2014/main" id="{FB15DE2F-87D7-B1A3-7238-E94852B38B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1729" y="498581"/>
            <a:ext cx="4504476" cy="631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2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ppt_x</p:attrName>
                                        </p:attrNameLst>
                                      </p:cBhvr>
                                      <p:tavLst>
                                        <p:tav tm="0">
                                          <p:val>
                                            <p:strVal val="#ppt_x-.2"/>
                                          </p:val>
                                        </p:tav>
                                        <p:tav tm="100000">
                                          <p:val>
                                            <p:strVal val="#ppt_x"/>
                                          </p:val>
                                        </p:tav>
                                      </p:tavLst>
                                    </p:anim>
                                    <p:anim calcmode="lin" valueType="num">
                                      <p:cBhvr>
                                        <p:cTn id="11"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2" dur="1000"/>
                                        <p:tgtEl>
                                          <p:spTgt spid="12"/>
                                        </p:tgtEl>
                                      </p:cBhvr>
                                    </p:animEffect>
                                  </p:childTnLst>
                                </p:cTn>
                              </p:par>
                              <p:par>
                                <p:cTn id="13" presetID="29"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000" fill="hold"/>
                                        <p:tgtEl>
                                          <p:spTgt spid="16"/>
                                        </p:tgtEl>
                                        <p:attrNameLst>
                                          <p:attrName>ppt_x</p:attrName>
                                        </p:attrNameLst>
                                      </p:cBhvr>
                                      <p:tavLst>
                                        <p:tav tm="0">
                                          <p:val>
                                            <p:strVal val="#ppt_x-.2"/>
                                          </p:val>
                                        </p:tav>
                                        <p:tav tm="100000">
                                          <p:val>
                                            <p:strVal val="#ppt_x"/>
                                          </p:val>
                                        </p:tav>
                                      </p:tavLst>
                                    </p:anim>
                                    <p:anim calcmode="lin" valueType="num">
                                      <p:cBhvr>
                                        <p:cTn id="16"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6"/>
                                        </p:tgtEl>
                                      </p:cBhvr>
                                    </p:animEffect>
                                  </p:childTnLst>
                                </p:cTn>
                              </p:par>
                              <p:par>
                                <p:cTn id="18" presetID="29"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1000" fill="hold"/>
                                        <p:tgtEl>
                                          <p:spTgt spid="19"/>
                                        </p:tgtEl>
                                        <p:attrNameLst>
                                          <p:attrName>ppt_x</p:attrName>
                                        </p:attrNameLst>
                                      </p:cBhvr>
                                      <p:tavLst>
                                        <p:tav tm="0">
                                          <p:val>
                                            <p:strVal val="#ppt_x-.2"/>
                                          </p:val>
                                        </p:tav>
                                        <p:tav tm="100000">
                                          <p:val>
                                            <p:strVal val="#ppt_x"/>
                                          </p:val>
                                        </p:tav>
                                      </p:tavLst>
                                    </p:anim>
                                    <p:anim calcmode="lin" valueType="num">
                                      <p:cBhvr>
                                        <p:cTn id="21"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162" y="48067"/>
            <a:ext cx="12192000" cy="523218"/>
          </a:xfrm>
          <a:prstGeom prst="rect">
            <a:avLst/>
          </a:prstGeom>
          <a:noFill/>
        </p:spPr>
        <p:txBody>
          <a:bodyPr wrap="square" lIns="91438" tIns="45719" rIns="91438" bIns="45719" rtlCol="0">
            <a:spAutoFit/>
          </a:bodyPr>
          <a:lstStyle/>
          <a:p>
            <a:pPr algn="ctr"/>
            <a:r>
              <a:rPr lang="en-US" sz="2800" b="1" dirty="0" err="1">
                <a:cs typeface="Arial" pitchFamily="34" charset="0"/>
              </a:rPr>
              <a:t>Bài</a:t>
            </a:r>
            <a:r>
              <a:rPr lang="en-US" sz="2800" b="1" dirty="0">
                <a:cs typeface="Arial" pitchFamily="34" charset="0"/>
              </a:rPr>
              <a:t> 7. </a:t>
            </a:r>
            <a:r>
              <a:rPr lang="en-US" sz="2800" b="1" dirty="0">
                <a:solidFill>
                  <a:srgbClr val="0000FF"/>
                </a:solidFill>
                <a:cs typeface="Arial" pitchFamily="34" charset="0"/>
              </a:rPr>
              <a:t>THỰC HÀNH: </a:t>
            </a:r>
            <a:r>
              <a:rPr lang="en-US" sz="2800" b="1" dirty="0">
                <a:solidFill>
                  <a:srgbClr val="FF0000"/>
                </a:solidFill>
                <a:cs typeface="Arial" pitchFamily="34" charset="0"/>
              </a:rPr>
              <a:t>XÁC ĐỊNH CÁC TRUNG TÂM CÔNG NGHIỆP CHÍNH Ở NƯỚC TA</a:t>
            </a:r>
          </a:p>
        </p:txBody>
      </p:sp>
      <p:sp>
        <p:nvSpPr>
          <p:cNvPr id="15" name="Rectangle 14"/>
          <p:cNvSpPr/>
          <p:nvPr/>
        </p:nvSpPr>
        <p:spPr>
          <a:xfrm>
            <a:off x="206756" y="707462"/>
            <a:ext cx="7335554" cy="984883"/>
          </a:xfrm>
          <a:prstGeom prst="rect">
            <a:avLst/>
          </a:prstGeom>
        </p:spPr>
        <p:txBody>
          <a:bodyPr wrap="square" lIns="91438" tIns="45719" rIns="91438" bIns="45719">
            <a:spAutoFit/>
          </a:bodyPr>
          <a:lstStyle/>
          <a:p>
            <a:pPr algn="just"/>
            <a:r>
              <a:rPr lang="en-US" sz="2900" b="1" dirty="0">
                <a:solidFill>
                  <a:srgbClr val="002060"/>
                </a:solidFill>
                <a:cs typeface="Arial" pitchFamily="34" charset="0"/>
              </a:rPr>
              <a:t>1. </a:t>
            </a:r>
            <a:r>
              <a:rPr lang="en-US" sz="2900" b="1" dirty="0" err="1">
                <a:solidFill>
                  <a:srgbClr val="002060"/>
                </a:solidFill>
                <a:cs typeface="Arial" pitchFamily="34" charset="0"/>
              </a:rPr>
              <a:t>Xác</a:t>
            </a:r>
            <a:r>
              <a:rPr lang="en-US" sz="2900" b="1" dirty="0">
                <a:solidFill>
                  <a:srgbClr val="002060"/>
                </a:solidFill>
                <a:cs typeface="Arial" pitchFamily="34" charset="0"/>
              </a:rPr>
              <a:t> </a:t>
            </a:r>
            <a:r>
              <a:rPr lang="en-US" sz="2900" b="1" dirty="0" err="1">
                <a:solidFill>
                  <a:srgbClr val="002060"/>
                </a:solidFill>
                <a:cs typeface="Arial" pitchFamily="34" charset="0"/>
              </a:rPr>
              <a:t>định</a:t>
            </a:r>
            <a:r>
              <a:rPr lang="en-US" sz="2900" b="1" dirty="0">
                <a:solidFill>
                  <a:srgbClr val="002060"/>
                </a:solidFill>
                <a:cs typeface="Arial" pitchFamily="34" charset="0"/>
              </a:rPr>
              <a:t> qui </a:t>
            </a:r>
            <a:r>
              <a:rPr lang="en-US" sz="2900" b="1" dirty="0" err="1">
                <a:solidFill>
                  <a:srgbClr val="002060"/>
                </a:solidFill>
                <a:cs typeface="Arial" pitchFamily="34" charset="0"/>
              </a:rPr>
              <a:t>mô</a:t>
            </a:r>
            <a:r>
              <a:rPr lang="en-US" sz="2900" b="1" dirty="0">
                <a:solidFill>
                  <a:srgbClr val="002060"/>
                </a:solidFill>
                <a:cs typeface="Arial" pitchFamily="34" charset="0"/>
              </a:rPr>
              <a:t>, </a:t>
            </a:r>
            <a:r>
              <a:rPr lang="en-US" sz="2900" b="1" dirty="0" err="1">
                <a:solidFill>
                  <a:srgbClr val="002060"/>
                </a:solidFill>
                <a:cs typeface="Arial" pitchFamily="34" charset="0"/>
              </a:rPr>
              <a:t>cơ</a:t>
            </a:r>
            <a:r>
              <a:rPr lang="en-US" sz="2900" b="1" dirty="0">
                <a:solidFill>
                  <a:srgbClr val="002060"/>
                </a:solidFill>
                <a:cs typeface="Arial" pitchFamily="34" charset="0"/>
              </a:rPr>
              <a:t> </a:t>
            </a:r>
            <a:r>
              <a:rPr lang="en-US" sz="2900" b="1" dirty="0" err="1">
                <a:solidFill>
                  <a:srgbClr val="002060"/>
                </a:solidFill>
                <a:cs typeface="Arial" pitchFamily="34" charset="0"/>
              </a:rPr>
              <a:t>cấu</a:t>
            </a:r>
            <a:r>
              <a:rPr lang="en-US" sz="2900" b="1" dirty="0">
                <a:solidFill>
                  <a:srgbClr val="002060"/>
                </a:solidFill>
                <a:cs typeface="Arial" pitchFamily="34" charset="0"/>
              </a:rPr>
              <a:t> </a:t>
            </a:r>
            <a:r>
              <a:rPr lang="en-US" sz="2900" b="1" dirty="0" err="1">
                <a:solidFill>
                  <a:srgbClr val="002060"/>
                </a:solidFill>
                <a:cs typeface="Arial" pitchFamily="34" charset="0"/>
              </a:rPr>
              <a:t>ngành</a:t>
            </a:r>
            <a:r>
              <a:rPr lang="en-US" sz="2900" b="1" dirty="0">
                <a:solidFill>
                  <a:srgbClr val="002060"/>
                </a:solidFill>
                <a:cs typeface="Arial" pitchFamily="34" charset="0"/>
              </a:rPr>
              <a:t> </a:t>
            </a:r>
            <a:r>
              <a:rPr lang="en-US" sz="2900" b="1" dirty="0" err="1">
                <a:solidFill>
                  <a:srgbClr val="002060"/>
                </a:solidFill>
                <a:cs typeface="Arial" pitchFamily="34" charset="0"/>
              </a:rPr>
              <a:t>của</a:t>
            </a:r>
            <a:r>
              <a:rPr lang="en-US" sz="2900" b="1" dirty="0">
                <a:solidFill>
                  <a:srgbClr val="002060"/>
                </a:solidFill>
                <a:cs typeface="Arial" pitchFamily="34" charset="0"/>
              </a:rPr>
              <a:t> </a:t>
            </a:r>
            <a:r>
              <a:rPr lang="en-US" sz="2900" b="1" dirty="0" err="1">
                <a:solidFill>
                  <a:srgbClr val="002060"/>
                </a:solidFill>
                <a:cs typeface="Arial" pitchFamily="34" charset="0"/>
              </a:rPr>
              <a:t>các</a:t>
            </a:r>
            <a:r>
              <a:rPr lang="en-US" sz="2900" b="1" dirty="0">
                <a:solidFill>
                  <a:srgbClr val="002060"/>
                </a:solidFill>
                <a:cs typeface="Arial" pitchFamily="34" charset="0"/>
              </a:rPr>
              <a:t> </a:t>
            </a:r>
            <a:r>
              <a:rPr lang="en-US" sz="2900" b="1" dirty="0" err="1">
                <a:solidFill>
                  <a:srgbClr val="002060"/>
                </a:solidFill>
                <a:cs typeface="Arial" pitchFamily="34" charset="0"/>
              </a:rPr>
              <a:t>trung</a:t>
            </a:r>
            <a:r>
              <a:rPr lang="en-US" sz="2900" b="1" dirty="0">
                <a:solidFill>
                  <a:srgbClr val="002060"/>
                </a:solidFill>
                <a:cs typeface="Arial" pitchFamily="34" charset="0"/>
              </a:rPr>
              <a:t> </a:t>
            </a:r>
            <a:r>
              <a:rPr lang="en-US" sz="2900" b="1" dirty="0" err="1">
                <a:solidFill>
                  <a:srgbClr val="002060"/>
                </a:solidFill>
                <a:cs typeface="Arial" pitchFamily="34" charset="0"/>
              </a:rPr>
              <a:t>tâm</a:t>
            </a:r>
            <a:r>
              <a:rPr lang="en-US" sz="2900" b="1" dirty="0">
                <a:solidFill>
                  <a:srgbClr val="002060"/>
                </a:solidFill>
                <a:cs typeface="Arial" pitchFamily="34" charset="0"/>
              </a:rPr>
              <a:t> </a:t>
            </a:r>
            <a:r>
              <a:rPr lang="en-US" sz="2900" b="1" dirty="0" err="1">
                <a:solidFill>
                  <a:srgbClr val="002060"/>
                </a:solidFill>
                <a:cs typeface="Arial" pitchFamily="34" charset="0"/>
              </a:rPr>
              <a:t>công</a:t>
            </a:r>
            <a:r>
              <a:rPr lang="en-US" sz="2900" b="1" dirty="0">
                <a:solidFill>
                  <a:srgbClr val="002060"/>
                </a:solidFill>
                <a:cs typeface="Arial" pitchFamily="34" charset="0"/>
              </a:rPr>
              <a:t> </a:t>
            </a:r>
            <a:r>
              <a:rPr lang="en-US" sz="2900" b="1" dirty="0" err="1">
                <a:solidFill>
                  <a:srgbClr val="002060"/>
                </a:solidFill>
                <a:cs typeface="Arial" pitchFamily="34" charset="0"/>
              </a:rPr>
              <a:t>nghiệp</a:t>
            </a:r>
            <a:r>
              <a:rPr lang="en-US" sz="2900" b="1" dirty="0">
                <a:solidFill>
                  <a:srgbClr val="002060"/>
                </a:solidFill>
                <a:cs typeface="Arial" pitchFamily="34" charset="0"/>
              </a:rPr>
              <a:t> ở </a:t>
            </a:r>
            <a:r>
              <a:rPr lang="en-US" sz="2900" b="1" dirty="0" err="1">
                <a:solidFill>
                  <a:srgbClr val="002060"/>
                </a:solidFill>
                <a:cs typeface="Arial" pitchFamily="34" charset="0"/>
              </a:rPr>
              <a:t>nước</a:t>
            </a:r>
            <a:r>
              <a:rPr lang="en-US" sz="2900" b="1" dirty="0">
                <a:solidFill>
                  <a:srgbClr val="002060"/>
                </a:solidFill>
                <a:cs typeface="Arial" pitchFamily="34" charset="0"/>
              </a:rPr>
              <a:t> ta</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117251" y="646854"/>
            <a:ext cx="11814628" cy="8475"/>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56412" y="1771266"/>
            <a:ext cx="7087424" cy="1902053"/>
          </a:xfrm>
          <a:prstGeom prst="rect">
            <a:avLst/>
          </a:prstGeom>
          <a:noFill/>
        </p:spPr>
        <p:txBody>
          <a:bodyPr wrap="square" lIns="60954" tIns="30477" rIns="60954" bIns="30477" rtlCol="0">
            <a:spAutoFit/>
          </a:bodyPr>
          <a:lstStyle/>
          <a:p>
            <a:pPr algn="just" defTabSz="914309">
              <a:lnSpc>
                <a:spcPct val="130000"/>
              </a:lnSpc>
            </a:pPr>
            <a:r>
              <a:rPr lang="en-US" sz="3000" b="1" dirty="0" err="1">
                <a:solidFill>
                  <a:srgbClr val="002060"/>
                </a:solidFill>
              </a:rPr>
              <a:t>Bước</a:t>
            </a:r>
            <a:r>
              <a:rPr lang="en-US" sz="3000" b="1" dirty="0">
                <a:solidFill>
                  <a:srgbClr val="002060"/>
                </a:solidFill>
              </a:rPr>
              <a:t> 2: </a:t>
            </a:r>
            <a:r>
              <a:rPr lang="en-US" sz="3000" b="1" dirty="0" err="1">
                <a:solidFill>
                  <a:srgbClr val="002060"/>
                </a:solidFill>
              </a:rPr>
              <a:t>Đo</a:t>
            </a:r>
            <a:r>
              <a:rPr lang="en-US" sz="3000" b="1" dirty="0">
                <a:solidFill>
                  <a:srgbClr val="002060"/>
                </a:solidFill>
              </a:rPr>
              <a:t> </a:t>
            </a:r>
            <a:r>
              <a:rPr lang="en-US" sz="3000" b="1" dirty="0" err="1">
                <a:solidFill>
                  <a:srgbClr val="002060"/>
                </a:solidFill>
              </a:rPr>
              <a:t>đường</a:t>
            </a:r>
            <a:r>
              <a:rPr lang="en-US" sz="3000" b="1" dirty="0">
                <a:solidFill>
                  <a:srgbClr val="002060"/>
                </a:solidFill>
              </a:rPr>
              <a:t> </a:t>
            </a:r>
            <a:r>
              <a:rPr lang="en-US" sz="3000" b="1" dirty="0" err="1">
                <a:solidFill>
                  <a:srgbClr val="002060"/>
                </a:solidFill>
              </a:rPr>
              <a:t>kính</a:t>
            </a:r>
            <a:r>
              <a:rPr lang="en-US" sz="3000" b="1" dirty="0">
                <a:solidFill>
                  <a:srgbClr val="002060"/>
                </a:solidFill>
              </a:rPr>
              <a:t> </a:t>
            </a:r>
            <a:r>
              <a:rPr lang="en-US" sz="3000" b="1" dirty="0" err="1">
                <a:solidFill>
                  <a:srgbClr val="002060"/>
                </a:solidFill>
              </a:rPr>
              <a:t>của</a:t>
            </a:r>
            <a:r>
              <a:rPr lang="en-US" sz="3000" b="1" dirty="0">
                <a:solidFill>
                  <a:srgbClr val="002060"/>
                </a:solidFill>
              </a:rPr>
              <a:t> TTCN </a:t>
            </a:r>
            <a:r>
              <a:rPr lang="en-US" sz="3000" b="1" dirty="0" err="1">
                <a:solidFill>
                  <a:srgbClr val="002060"/>
                </a:solidFill>
              </a:rPr>
              <a:t>trên</a:t>
            </a:r>
            <a:r>
              <a:rPr lang="en-US" sz="3000" b="1" dirty="0">
                <a:solidFill>
                  <a:srgbClr val="002060"/>
                </a:solidFill>
              </a:rPr>
              <a:t> </a:t>
            </a:r>
            <a:r>
              <a:rPr lang="en-US" sz="3000" b="1" dirty="0" err="1">
                <a:solidFill>
                  <a:srgbClr val="002060"/>
                </a:solidFill>
              </a:rPr>
              <a:t>bản</a:t>
            </a:r>
            <a:r>
              <a:rPr lang="en-US" sz="3000" b="1" dirty="0">
                <a:solidFill>
                  <a:srgbClr val="002060"/>
                </a:solidFill>
              </a:rPr>
              <a:t> </a:t>
            </a:r>
            <a:r>
              <a:rPr lang="en-US" sz="3000" b="1" dirty="0" err="1">
                <a:solidFill>
                  <a:srgbClr val="002060"/>
                </a:solidFill>
              </a:rPr>
              <a:t>đồ</a:t>
            </a:r>
            <a:r>
              <a:rPr lang="en-US" sz="3000" b="1" dirty="0">
                <a:solidFill>
                  <a:srgbClr val="002060"/>
                </a:solidFill>
              </a:rPr>
              <a:t> </a:t>
            </a:r>
            <a:r>
              <a:rPr lang="en-US" sz="3000" b="1" dirty="0" err="1">
                <a:solidFill>
                  <a:srgbClr val="002060"/>
                </a:solidFill>
              </a:rPr>
              <a:t>và</a:t>
            </a:r>
            <a:r>
              <a:rPr lang="en-US" sz="3000" b="1" dirty="0">
                <a:solidFill>
                  <a:srgbClr val="002060"/>
                </a:solidFill>
              </a:rPr>
              <a:t> </a:t>
            </a:r>
            <a:r>
              <a:rPr lang="en-US" sz="3000" b="1" dirty="0" err="1">
                <a:solidFill>
                  <a:srgbClr val="002060"/>
                </a:solidFill>
              </a:rPr>
              <a:t>xác</a:t>
            </a:r>
            <a:r>
              <a:rPr lang="en-US" sz="3000" b="1" dirty="0">
                <a:solidFill>
                  <a:srgbClr val="002060"/>
                </a:solidFill>
              </a:rPr>
              <a:t> </a:t>
            </a:r>
            <a:r>
              <a:rPr lang="en-US" sz="3000" b="1" dirty="0" err="1">
                <a:solidFill>
                  <a:srgbClr val="002060"/>
                </a:solidFill>
              </a:rPr>
              <a:t>định</a:t>
            </a:r>
            <a:r>
              <a:rPr lang="en-US" sz="3000" b="1" dirty="0">
                <a:solidFill>
                  <a:srgbClr val="002060"/>
                </a:solidFill>
              </a:rPr>
              <a:t> </a:t>
            </a:r>
            <a:r>
              <a:rPr lang="en-US" sz="3000" b="1" dirty="0" err="1">
                <a:solidFill>
                  <a:srgbClr val="002060"/>
                </a:solidFill>
              </a:rPr>
              <a:t>quy</a:t>
            </a:r>
            <a:r>
              <a:rPr lang="en-US" sz="3000" b="1" dirty="0">
                <a:solidFill>
                  <a:srgbClr val="002060"/>
                </a:solidFill>
              </a:rPr>
              <a:t> </a:t>
            </a:r>
            <a:r>
              <a:rPr lang="en-US" sz="3000" b="1" dirty="0" err="1">
                <a:solidFill>
                  <a:srgbClr val="002060"/>
                </a:solidFill>
              </a:rPr>
              <a:t>mô</a:t>
            </a:r>
            <a:r>
              <a:rPr lang="en-US" sz="3000" b="1" dirty="0">
                <a:solidFill>
                  <a:srgbClr val="002060"/>
                </a:solidFill>
              </a:rPr>
              <a:t> </a:t>
            </a:r>
            <a:r>
              <a:rPr lang="en-US" sz="3000" b="1" dirty="0" err="1">
                <a:solidFill>
                  <a:srgbClr val="002060"/>
                </a:solidFill>
              </a:rPr>
              <a:t>của</a:t>
            </a:r>
            <a:r>
              <a:rPr lang="en-US" sz="3000" b="1" dirty="0">
                <a:solidFill>
                  <a:srgbClr val="002060"/>
                </a:solidFill>
              </a:rPr>
              <a:t> </a:t>
            </a:r>
            <a:r>
              <a:rPr lang="en-US" sz="3000" b="1" dirty="0" err="1">
                <a:solidFill>
                  <a:srgbClr val="002060"/>
                </a:solidFill>
              </a:rPr>
              <a:t>trung</a:t>
            </a:r>
            <a:r>
              <a:rPr lang="en-US" sz="3000" b="1" dirty="0">
                <a:solidFill>
                  <a:srgbClr val="002060"/>
                </a:solidFill>
              </a:rPr>
              <a:t> </a:t>
            </a:r>
            <a:r>
              <a:rPr lang="en-US" sz="3000" b="1" dirty="0" err="1">
                <a:solidFill>
                  <a:srgbClr val="002060"/>
                </a:solidFill>
              </a:rPr>
              <a:t>tâm</a:t>
            </a:r>
            <a:r>
              <a:rPr lang="en-US" sz="3000" b="1" dirty="0">
                <a:solidFill>
                  <a:srgbClr val="002060"/>
                </a:solidFill>
              </a:rPr>
              <a:t> </a:t>
            </a:r>
            <a:r>
              <a:rPr lang="en-US" sz="3000" b="1" dirty="0" err="1">
                <a:solidFill>
                  <a:srgbClr val="002060"/>
                </a:solidFill>
              </a:rPr>
              <a:t>đó</a:t>
            </a:r>
            <a:r>
              <a:rPr lang="en-US" sz="3000" b="1" dirty="0">
                <a:solidFill>
                  <a:srgbClr val="002060"/>
                </a:solidFill>
              </a:rPr>
              <a:t> ở </a:t>
            </a:r>
            <a:r>
              <a:rPr lang="en-US" sz="3000" b="1" dirty="0" err="1">
                <a:solidFill>
                  <a:srgbClr val="002060"/>
                </a:solidFill>
              </a:rPr>
              <a:t>mức</a:t>
            </a:r>
            <a:r>
              <a:rPr lang="en-US" sz="3000" b="1" dirty="0">
                <a:solidFill>
                  <a:srgbClr val="002060"/>
                </a:solidFill>
              </a:rPr>
              <a:t> </a:t>
            </a:r>
            <a:r>
              <a:rPr lang="en-US" sz="3000" b="1" dirty="0" err="1">
                <a:solidFill>
                  <a:srgbClr val="002060"/>
                </a:solidFill>
              </a:rPr>
              <a:t>nào</a:t>
            </a:r>
            <a:r>
              <a:rPr lang="en-US" sz="3000" b="1" dirty="0">
                <a:solidFill>
                  <a:srgbClr val="002060"/>
                </a:solidFill>
              </a:rPr>
              <a:t>? (</a:t>
            </a:r>
            <a:r>
              <a:rPr lang="en-US" sz="3000" b="1" dirty="0" err="1">
                <a:solidFill>
                  <a:srgbClr val="002060"/>
                </a:solidFill>
              </a:rPr>
              <a:t>rất</a:t>
            </a:r>
            <a:r>
              <a:rPr lang="en-US" sz="3000" b="1" dirty="0">
                <a:solidFill>
                  <a:srgbClr val="002060"/>
                </a:solidFill>
              </a:rPr>
              <a:t> </a:t>
            </a:r>
            <a:r>
              <a:rPr lang="en-US" sz="3000" b="1" dirty="0" err="1">
                <a:solidFill>
                  <a:srgbClr val="002060"/>
                </a:solidFill>
              </a:rPr>
              <a:t>lớn</a:t>
            </a:r>
            <a:r>
              <a:rPr lang="en-US" sz="3000" b="1" dirty="0">
                <a:solidFill>
                  <a:srgbClr val="002060"/>
                </a:solidFill>
              </a:rPr>
              <a:t>, </a:t>
            </a:r>
            <a:r>
              <a:rPr lang="en-US" sz="3000" b="1" dirty="0" err="1">
                <a:solidFill>
                  <a:srgbClr val="002060"/>
                </a:solidFill>
              </a:rPr>
              <a:t>lớn</a:t>
            </a:r>
            <a:r>
              <a:rPr lang="en-US" sz="3000" b="1" dirty="0">
                <a:solidFill>
                  <a:srgbClr val="002060"/>
                </a:solidFill>
              </a:rPr>
              <a:t>, </a:t>
            </a:r>
            <a:r>
              <a:rPr lang="en-US" sz="3000" b="1" dirty="0" err="1">
                <a:solidFill>
                  <a:srgbClr val="002060"/>
                </a:solidFill>
              </a:rPr>
              <a:t>trung</a:t>
            </a:r>
            <a:r>
              <a:rPr lang="en-US" sz="3000" b="1" dirty="0">
                <a:solidFill>
                  <a:srgbClr val="002060"/>
                </a:solidFill>
              </a:rPr>
              <a:t> </a:t>
            </a:r>
            <a:r>
              <a:rPr lang="en-US" sz="3000" b="1" dirty="0" err="1">
                <a:solidFill>
                  <a:srgbClr val="002060"/>
                </a:solidFill>
              </a:rPr>
              <a:t>bình</a:t>
            </a:r>
            <a:r>
              <a:rPr lang="en-US" sz="3000" b="1" dirty="0">
                <a:solidFill>
                  <a:srgbClr val="002060"/>
                </a:solidFill>
              </a:rPr>
              <a:t>, </a:t>
            </a:r>
            <a:r>
              <a:rPr lang="en-US" sz="3000" b="1" dirty="0" err="1">
                <a:solidFill>
                  <a:srgbClr val="002060"/>
                </a:solidFill>
              </a:rPr>
              <a:t>nhỏ</a:t>
            </a:r>
            <a:r>
              <a:rPr lang="en-US" sz="3000" b="1" dirty="0">
                <a:solidFill>
                  <a:srgbClr val="002060"/>
                </a:solidFill>
              </a:rPr>
              <a:t>)</a:t>
            </a:r>
            <a:r>
              <a:rPr lang="en-US" sz="3200" dirty="0">
                <a:solidFill>
                  <a:srgbClr val="002060"/>
                </a:solidFill>
                <a:latin typeface="#9Slide05 Amplify" panose="02000000000000000000" pitchFamily="2" charset="-93"/>
              </a:rPr>
              <a:t>  </a:t>
            </a:r>
          </a:p>
        </p:txBody>
      </p:sp>
      <p:sp>
        <p:nvSpPr>
          <p:cNvPr id="30" name="TextBox 29"/>
          <p:cNvSpPr txBox="1"/>
          <p:nvPr/>
        </p:nvSpPr>
        <p:spPr>
          <a:xfrm>
            <a:off x="398616" y="3788760"/>
            <a:ext cx="7143695" cy="1241424"/>
          </a:xfrm>
          <a:prstGeom prst="rect">
            <a:avLst/>
          </a:prstGeom>
          <a:noFill/>
        </p:spPr>
        <p:txBody>
          <a:bodyPr wrap="square" lIns="60954" tIns="30477" rIns="60954" bIns="30477" rtlCol="0">
            <a:spAutoFit/>
          </a:bodyPr>
          <a:lstStyle/>
          <a:p>
            <a:pPr algn="just" defTabSz="914309">
              <a:lnSpc>
                <a:spcPct val="130000"/>
              </a:lnSpc>
            </a:pPr>
            <a:r>
              <a:rPr lang="en-US" sz="3000" b="1" dirty="0" err="1">
                <a:solidFill>
                  <a:srgbClr val="002060"/>
                </a:solidFill>
              </a:rPr>
              <a:t>Bước</a:t>
            </a:r>
            <a:r>
              <a:rPr lang="en-US" sz="3000" b="1" dirty="0">
                <a:solidFill>
                  <a:srgbClr val="002060"/>
                </a:solidFill>
              </a:rPr>
              <a:t> 3: </a:t>
            </a:r>
            <a:r>
              <a:rPr lang="en-US" sz="3000" b="1" dirty="0" err="1">
                <a:solidFill>
                  <a:srgbClr val="002060"/>
                </a:solidFill>
              </a:rPr>
              <a:t>Xác</a:t>
            </a:r>
            <a:r>
              <a:rPr lang="en-US" sz="3000" b="1" dirty="0">
                <a:solidFill>
                  <a:srgbClr val="002060"/>
                </a:solidFill>
              </a:rPr>
              <a:t> </a:t>
            </a:r>
            <a:r>
              <a:rPr lang="en-US" sz="3000" b="1" dirty="0" err="1">
                <a:solidFill>
                  <a:srgbClr val="002060"/>
                </a:solidFill>
              </a:rPr>
              <a:t>định</a:t>
            </a:r>
            <a:r>
              <a:rPr lang="en-US" sz="3000" b="1" dirty="0">
                <a:solidFill>
                  <a:srgbClr val="002060"/>
                </a:solidFill>
              </a:rPr>
              <a:t> </a:t>
            </a:r>
            <a:r>
              <a:rPr lang="en-US" sz="3000" b="1" dirty="0" err="1">
                <a:solidFill>
                  <a:srgbClr val="002060"/>
                </a:solidFill>
              </a:rPr>
              <a:t>các</a:t>
            </a:r>
            <a:r>
              <a:rPr lang="en-US" sz="3000" b="1" dirty="0">
                <a:solidFill>
                  <a:srgbClr val="002060"/>
                </a:solidFill>
              </a:rPr>
              <a:t> </a:t>
            </a:r>
            <a:r>
              <a:rPr lang="en-US" sz="3000" b="1" dirty="0" err="1">
                <a:solidFill>
                  <a:srgbClr val="002060"/>
                </a:solidFill>
              </a:rPr>
              <a:t>kí</a:t>
            </a:r>
            <a:r>
              <a:rPr lang="en-US" sz="3000" b="1" dirty="0">
                <a:solidFill>
                  <a:srgbClr val="002060"/>
                </a:solidFill>
              </a:rPr>
              <a:t> </a:t>
            </a:r>
            <a:r>
              <a:rPr lang="en-US" sz="3000" b="1" dirty="0" err="1">
                <a:solidFill>
                  <a:srgbClr val="002060"/>
                </a:solidFill>
              </a:rPr>
              <a:t>hiệu</a:t>
            </a:r>
            <a:r>
              <a:rPr lang="en-US" sz="3000" b="1" dirty="0">
                <a:solidFill>
                  <a:srgbClr val="002060"/>
                </a:solidFill>
              </a:rPr>
              <a:t> </a:t>
            </a:r>
            <a:r>
              <a:rPr lang="en-US" sz="3000" b="1" dirty="0" err="1">
                <a:solidFill>
                  <a:srgbClr val="002060"/>
                </a:solidFill>
              </a:rPr>
              <a:t>nằm</a:t>
            </a:r>
            <a:r>
              <a:rPr lang="en-US" sz="3000" b="1" dirty="0">
                <a:solidFill>
                  <a:srgbClr val="002060"/>
                </a:solidFill>
              </a:rPr>
              <a:t> </a:t>
            </a:r>
            <a:r>
              <a:rPr lang="en-US" sz="3000" b="1" dirty="0" err="1">
                <a:solidFill>
                  <a:srgbClr val="002060"/>
                </a:solidFill>
              </a:rPr>
              <a:t>trong vòng</a:t>
            </a:r>
            <a:r>
              <a:rPr lang="en-US" sz="3000" b="1" dirty="0">
                <a:solidFill>
                  <a:srgbClr val="002060"/>
                </a:solidFill>
              </a:rPr>
              <a:t> </a:t>
            </a:r>
            <a:r>
              <a:rPr lang="en-US" sz="3000" b="1" dirty="0" err="1">
                <a:solidFill>
                  <a:srgbClr val="002060"/>
                </a:solidFill>
              </a:rPr>
              <a:t>tròn</a:t>
            </a:r>
            <a:r>
              <a:rPr lang="en-US" sz="3000" b="1" dirty="0">
                <a:solidFill>
                  <a:srgbClr val="002060"/>
                </a:solidFill>
              </a:rPr>
              <a:t> </a:t>
            </a:r>
            <a:r>
              <a:rPr lang="en-US" sz="3000" b="1" dirty="0" err="1">
                <a:solidFill>
                  <a:srgbClr val="002060"/>
                </a:solidFill>
              </a:rPr>
              <a:t>và</a:t>
            </a:r>
            <a:r>
              <a:rPr lang="en-US" sz="3000" b="1" dirty="0">
                <a:solidFill>
                  <a:srgbClr val="002060"/>
                </a:solidFill>
              </a:rPr>
              <a:t> </a:t>
            </a:r>
            <a:r>
              <a:rPr lang="en-US" sz="3000" b="1" dirty="0" err="1">
                <a:solidFill>
                  <a:srgbClr val="002060"/>
                </a:solidFill>
              </a:rPr>
              <a:t>đọc</a:t>
            </a:r>
            <a:r>
              <a:rPr lang="en-US" sz="3000" b="1" dirty="0">
                <a:solidFill>
                  <a:srgbClr val="002060"/>
                </a:solidFill>
              </a:rPr>
              <a:t> </a:t>
            </a:r>
            <a:r>
              <a:rPr lang="en-US" sz="3000" b="1" dirty="0" err="1">
                <a:solidFill>
                  <a:srgbClr val="002060"/>
                </a:solidFill>
              </a:rPr>
              <a:t>tên</a:t>
            </a:r>
            <a:r>
              <a:rPr lang="en-US" sz="3000" b="1" dirty="0">
                <a:solidFill>
                  <a:srgbClr val="002060"/>
                </a:solidFill>
              </a:rPr>
              <a:t> </a:t>
            </a:r>
            <a:r>
              <a:rPr lang="en-US" sz="3000" b="1" dirty="0" err="1">
                <a:solidFill>
                  <a:srgbClr val="002060"/>
                </a:solidFill>
              </a:rPr>
              <a:t>ngành</a:t>
            </a:r>
            <a:r>
              <a:rPr lang="en-US" sz="3000" b="1" dirty="0">
                <a:solidFill>
                  <a:srgbClr val="002060"/>
                </a:solidFill>
              </a:rPr>
              <a:t> </a:t>
            </a:r>
            <a:r>
              <a:rPr lang="en-US" sz="3000" b="1" dirty="0" err="1">
                <a:solidFill>
                  <a:srgbClr val="002060"/>
                </a:solidFill>
              </a:rPr>
              <a:t>dưới</a:t>
            </a:r>
            <a:r>
              <a:rPr lang="en-US" sz="3000" b="1" dirty="0">
                <a:solidFill>
                  <a:srgbClr val="002060"/>
                </a:solidFill>
              </a:rPr>
              <a:t> </a:t>
            </a:r>
            <a:r>
              <a:rPr lang="en-US" sz="3000" b="1" dirty="0" err="1">
                <a:solidFill>
                  <a:srgbClr val="002060"/>
                </a:solidFill>
              </a:rPr>
              <a:t>bảng</a:t>
            </a:r>
            <a:r>
              <a:rPr lang="en-US" sz="3000" b="1" dirty="0">
                <a:solidFill>
                  <a:srgbClr val="002060"/>
                </a:solidFill>
              </a:rPr>
              <a:t> </a:t>
            </a:r>
            <a:r>
              <a:rPr lang="en-US" sz="3000" b="1" dirty="0" err="1">
                <a:solidFill>
                  <a:srgbClr val="002060"/>
                </a:solidFill>
              </a:rPr>
              <a:t>chú</a:t>
            </a:r>
            <a:r>
              <a:rPr lang="en-US" sz="3000" b="1" dirty="0">
                <a:solidFill>
                  <a:srgbClr val="002060"/>
                </a:solidFill>
              </a:rPr>
              <a:t> </a:t>
            </a:r>
            <a:r>
              <a:rPr lang="en-US" sz="3000" b="1" dirty="0" err="1">
                <a:solidFill>
                  <a:srgbClr val="002060"/>
                </a:solidFill>
              </a:rPr>
              <a:t>giải</a:t>
            </a:r>
            <a:r>
              <a:rPr lang="en-US" sz="3000" b="1" dirty="0">
                <a:solidFill>
                  <a:srgbClr val="002060"/>
                </a:solidFill>
              </a:rPr>
              <a:t>.</a:t>
            </a:r>
            <a:r>
              <a:rPr lang="en-US" sz="3200" dirty="0">
                <a:solidFill>
                  <a:srgbClr val="002060"/>
                </a:solidFill>
                <a:latin typeface="#9Slide05 Amplify" panose="02000000000000000000" pitchFamily="2" charset="-93"/>
              </a:rPr>
              <a:t>  </a:t>
            </a:r>
          </a:p>
        </p:txBody>
      </p:sp>
      <p:pic>
        <p:nvPicPr>
          <p:cNvPr id="2" name="Picture 2">
            <a:extLst>
              <a:ext uri="{FF2B5EF4-FFF2-40B4-BE49-F238E27FC236}">
                <a16:creationId xmlns:a16="http://schemas.microsoft.com/office/drawing/2014/main" id="{CCEA0AC8-7ADC-1F55-0195-DB3D9F899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1067" y="526014"/>
            <a:ext cx="4504006" cy="605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964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2175</TotalTime>
  <Words>1352</Words>
  <Application>Microsoft Office PowerPoint</Application>
  <PresentationFormat>Custom</PresentationFormat>
  <Paragraphs>262</Paragraphs>
  <Slides>15</Slides>
  <Notes>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#9Slide03 Cabin Condensed Bold</vt:lpstr>
      <vt:lpstr>#9Slide03 IcielSamsung Sharp Bo</vt:lpstr>
      <vt:lpstr>#9Slide05 Amplify</vt:lpstr>
      <vt:lpstr>Arial</vt:lpstr>
      <vt:lpstr>Calibri</vt:lpstr>
      <vt:lpstr>Cambria</vt:lpstr>
      <vt:lpstr>Open Sans Bold</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HH</dc:creator>
  <cp:lastModifiedBy>DUY</cp:lastModifiedBy>
  <cp:revision>298</cp:revision>
  <dcterms:created xsi:type="dcterms:W3CDTF">2019-07-10T13:09:06Z</dcterms:created>
  <dcterms:modified xsi:type="dcterms:W3CDTF">2024-10-14T15:20:10Z</dcterms:modified>
</cp:coreProperties>
</file>