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329" r:id="rId2"/>
    <p:sldId id="463" r:id="rId3"/>
    <p:sldId id="352" r:id="rId4"/>
    <p:sldId id="353" r:id="rId5"/>
    <p:sldId id="354" r:id="rId6"/>
    <p:sldId id="355" r:id="rId7"/>
    <p:sldId id="1133" r:id="rId8"/>
    <p:sldId id="356" r:id="rId9"/>
    <p:sldId id="256" r:id="rId10"/>
    <p:sldId id="410" r:id="rId11"/>
    <p:sldId id="1156" r:id="rId12"/>
    <p:sldId id="412" r:id="rId13"/>
    <p:sldId id="1157" r:id="rId14"/>
    <p:sldId id="1158" r:id="rId15"/>
    <p:sldId id="1159" r:id="rId16"/>
    <p:sldId id="1162" r:id="rId17"/>
    <p:sldId id="1163" r:id="rId18"/>
    <p:sldId id="1160" r:id="rId19"/>
    <p:sldId id="1164" r:id="rId20"/>
    <p:sldId id="418" r:id="rId21"/>
    <p:sldId id="444" r:id="rId22"/>
    <p:sldId id="445" r:id="rId23"/>
    <p:sldId id="446" r:id="rId24"/>
    <p:sldId id="447" r:id="rId25"/>
    <p:sldId id="448" r:id="rId26"/>
    <p:sldId id="449" r:id="rId27"/>
    <p:sldId id="450" r:id="rId28"/>
    <p:sldId id="452" r:id="rId29"/>
    <p:sldId id="454" r:id="rId30"/>
    <p:sldId id="455" r:id="rId31"/>
  </p:sldIdLst>
  <p:sldSz cx="12252325" cy="6858000"/>
  <p:notesSz cx="6858000" cy="9144000"/>
  <p:defaultTextStyle>
    <a:defPPr>
      <a:defRPr lang="en-US"/>
    </a:defPPr>
    <a:lvl1pPr marL="0" algn="l" defTabSz="1222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1017" algn="l" defTabSz="1222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2033" algn="l" defTabSz="1222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3050" algn="l" defTabSz="1222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4066" algn="l" defTabSz="1222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5082" algn="l" defTabSz="1222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6100" algn="l" defTabSz="1222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7117" algn="l" defTabSz="1222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8134" algn="l" defTabSz="122203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60A500"/>
    <a:srgbClr val="FFFF00"/>
    <a:srgbClr val="FFCCFF"/>
    <a:srgbClr val="FFCCCC"/>
    <a:srgbClr val="FF9999"/>
    <a:srgbClr val="FF00FF"/>
    <a:srgbClr val="FF3300"/>
    <a:srgbClr val="C8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105" d="100"/>
          <a:sy n="105" d="100"/>
        </p:scale>
        <p:origin x="144" y="174"/>
      </p:cViewPr>
      <p:guideLst>
        <p:guide orient="horz" pos="2160"/>
        <p:guide pos="2880"/>
        <p:guide pos="38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83A32-6612-4061-810D-2598FCFDE16E}" type="doc">
      <dgm:prSet loTypeId="urn:microsoft.com/office/officeart/2005/8/layout/vList4#1" loCatId="picture" qsTypeId="urn:microsoft.com/office/officeart/2005/8/quickstyle/simple1#1" qsCatId="simple" csTypeId="urn:microsoft.com/office/officeart/2005/8/colors/accent1_1#1" csCatId="accent1" phldr="1"/>
      <dgm:spPr/>
      <dgm:t>
        <a:bodyPr/>
        <a:lstStyle/>
        <a:p>
          <a:endParaRPr lang="en-US"/>
        </a:p>
      </dgm:t>
    </dgm:pt>
    <dgm:pt modelId="{8C4E1181-A43E-4AFA-A175-608167BDD664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kumimoji="0" lang="en-US" sz="3000" b="1" i="1" u="none" strike="noStrike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Mỗi</a:t>
          </a:r>
          <a:r>
            <a:rPr kumimoji="0" lang="en-US" sz="3000" b="1" i="1" u="none" strike="noStrike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đội</a:t>
          </a:r>
          <a:r>
            <a:rPr kumimoji="0" lang="en-US" sz="3000" b="1" i="1" u="none" strike="noStrike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có</a:t>
          </a:r>
          <a:r>
            <a:rPr kumimoji="0" lang="en-US" sz="3000" b="1" i="1" u="none" strike="noStrike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5 </a:t>
          </a:r>
          <a:r>
            <a:rPr kumimoji="0" lang="en-US" sz="3000" b="1" i="1" u="none" strike="noStrike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thành</a:t>
          </a:r>
          <a:r>
            <a:rPr kumimoji="0" lang="en-US" sz="3000" b="1" i="1" u="none" strike="noStrike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viên</a:t>
          </a:r>
          <a:r>
            <a:rPr kumimoji="0" lang="en-US" sz="3000" b="1" i="1" u="none" strike="noStrike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, </a:t>
          </a:r>
          <a:r>
            <a:rPr kumimoji="0" lang="en-US" sz="3000" b="1" i="1" u="none" strike="noStrike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phải</a:t>
          </a:r>
          <a:r>
            <a:rPr kumimoji="0" lang="en-US" sz="3000" b="1" i="1" u="none" strike="noStrike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trả</a:t>
          </a:r>
          <a:r>
            <a:rPr kumimoji="0" lang="en-US" sz="3000" b="1" i="1" u="none" strike="noStrike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lời</a:t>
          </a:r>
          <a:r>
            <a:rPr kumimoji="0" lang="en-US" sz="3000" b="1" i="1" u="none" strike="noStrike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năm</a:t>
          </a:r>
          <a:r>
            <a:rPr kumimoji="0" lang="en-US" sz="3000" b="1" i="1" u="none" strike="noStrike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câu</a:t>
          </a:r>
          <a:r>
            <a:rPr kumimoji="0" lang="en-US" sz="3000" b="1" i="1" u="none" strike="noStrike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hỏi</a:t>
          </a:r>
          <a:r>
            <a:rPr kumimoji="0" lang="en-US" sz="3000" b="1" i="1" u="none" strike="noStrike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có</a:t>
          </a:r>
          <a:r>
            <a:rPr kumimoji="0" lang="en-US" sz="3000" b="1" i="1" u="none" strike="noStrike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liên</a:t>
          </a:r>
          <a:r>
            <a:rPr kumimoji="0" lang="en-US" sz="3000" b="1" i="1" u="none" strike="noStrike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quan</a:t>
          </a:r>
          <a:r>
            <a:rPr kumimoji="0" lang="en-US" sz="3000" b="1" i="1" u="none" strike="noStrike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đến</a:t>
          </a:r>
          <a:r>
            <a:rPr kumimoji="0" lang="en-US" sz="3000" b="1" i="1" u="none" strike="noStrike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nội</a:t>
          </a:r>
          <a:r>
            <a:rPr kumimoji="0" lang="en-US" sz="3000" b="1" i="1" u="none" strike="noStrike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dung </a:t>
          </a:r>
          <a:r>
            <a:rPr kumimoji="0" lang="en-US" sz="3000" b="1" i="1" u="none" strike="noStrike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bài</a:t>
          </a:r>
          <a:r>
            <a:rPr kumimoji="0" lang="en-US" sz="3000" b="1" i="1" u="none" strike="noStrike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đã</a:t>
          </a:r>
          <a:r>
            <a:rPr kumimoji="0" lang="en-US" sz="3000" b="1" i="1" u="none" strike="noStrike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học</a:t>
          </a:r>
          <a:endParaRPr lang="en-US" sz="3000" b="1" i="1" dirty="0">
            <a:latin typeface="Calibri" pitchFamily="34" charset="0"/>
            <a:cs typeface="Calibri" pitchFamily="34" charset="0"/>
          </a:endParaRPr>
        </a:p>
      </dgm:t>
    </dgm:pt>
    <dgm:pt modelId="{75A4A354-C2D6-42E3-A26E-179C61CD6177}" type="par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9D7B0A2-E2C6-403B-88CB-63EEFC0BF3D8}" type="sibTrans" cxnId="{C72B50B4-8323-4069-A08C-18955E7EB655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36F1A9A7-0E91-4997-8451-066E68D6791C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kumimoji="0" lang="en-US" sz="30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Trong</a:t>
          </a:r>
          <a:r>
            <a:rPr kumimoji="0" lang="en-US" sz="30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thời</a:t>
          </a:r>
          <a:r>
            <a:rPr kumimoji="0" lang="en-US" sz="30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gian</a:t>
          </a:r>
          <a:r>
            <a:rPr kumimoji="0" lang="en-US" sz="30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15 </a:t>
          </a:r>
          <a:r>
            <a:rPr kumimoji="0" lang="en-US" sz="30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giây</a:t>
          </a:r>
          <a:r>
            <a:rPr kumimoji="0" lang="en-US" sz="30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, </a:t>
          </a:r>
          <a:r>
            <a:rPr kumimoji="0" lang="en-US" sz="30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vừa</a:t>
          </a:r>
          <a:r>
            <a:rPr kumimoji="0" lang="en-US" sz="30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quan</a:t>
          </a:r>
          <a:r>
            <a:rPr kumimoji="0" lang="en-US" sz="30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sát</a:t>
          </a:r>
          <a:r>
            <a:rPr kumimoji="0" lang="en-US" sz="30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câu</a:t>
          </a:r>
          <a:r>
            <a:rPr kumimoji="0" lang="en-US" sz="30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hỏi</a:t>
          </a:r>
          <a:r>
            <a:rPr kumimoji="0" lang="en-US" sz="30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và</a:t>
          </a:r>
          <a:r>
            <a:rPr kumimoji="0" lang="en-US" sz="30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cử</a:t>
          </a:r>
          <a:r>
            <a:rPr kumimoji="0" lang="en-US" sz="30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đại</a:t>
          </a:r>
          <a:r>
            <a:rPr kumimoji="0" lang="en-US" sz="30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diện</a:t>
          </a:r>
          <a:r>
            <a:rPr kumimoji="0" lang="en-US" sz="30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lên</a:t>
          </a:r>
          <a:r>
            <a:rPr kumimoji="0" lang="en-US" sz="30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ghi</a:t>
          </a:r>
          <a:r>
            <a:rPr kumimoji="0" lang="en-US" sz="30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câu</a:t>
          </a:r>
          <a:r>
            <a:rPr kumimoji="0" lang="en-US" sz="30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trả</a:t>
          </a:r>
          <a:r>
            <a:rPr kumimoji="0" lang="en-US" sz="30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lời</a:t>
          </a:r>
          <a:r>
            <a:rPr kumimoji="0" lang="en-US" sz="30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lên</a:t>
          </a:r>
          <a:r>
            <a:rPr kumimoji="0" lang="en-US" sz="3000" b="1" i="1" u="none" strike="noStrike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bảng</a:t>
          </a:r>
          <a:endParaRPr lang="en-US" sz="3000" b="1" i="1" dirty="0">
            <a:latin typeface="Calibri" pitchFamily="34" charset="0"/>
            <a:cs typeface="Calibri" pitchFamily="34" charset="0"/>
          </a:endParaRPr>
        </a:p>
      </dgm:t>
    </dgm:pt>
    <dgm:pt modelId="{3076928A-BC39-4164-A392-EF7BB50AC8F7}" type="par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5F4F3BF3-4C3E-43BC-8B7A-5E8EE2D360D7}" type="sibTrans" cxnId="{C2A430EB-026A-428E-B9D3-EE570B6A1DAA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F6E9B8BA-2F37-4781-A521-61D00A840D7D}">
      <dgm:prSet phldrT="[Text]" custT="1"/>
      <dgm:spPr/>
      <dgm:t>
        <a:bodyPr/>
        <a:lstStyle/>
        <a:p>
          <a:pPr algn="just">
            <a:lnSpc>
              <a:spcPct val="150000"/>
            </a:lnSpc>
          </a:pPr>
          <a:r>
            <a:rPr lang="en-US" sz="3000" b="1" i="1" dirty="0" err="1">
              <a:effectLst/>
              <a:latin typeface="Calibri" pitchFamily="34" charset="0"/>
              <a:cs typeface="Calibri" pitchFamily="34" charset="0"/>
            </a:rPr>
            <a:t>Phần</a:t>
          </a:r>
          <a:r>
            <a:rPr lang="en-US" sz="3000" b="1" i="1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3000" b="1" i="1" dirty="0" err="1">
              <a:effectLst/>
              <a:latin typeface="Calibri" pitchFamily="34" charset="0"/>
              <a:cs typeface="Calibri" pitchFamily="34" charset="0"/>
            </a:rPr>
            <a:t>thưởng</a:t>
          </a:r>
          <a:r>
            <a:rPr lang="en-US" sz="3000" b="1" i="1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3000" b="1" i="1" dirty="0" err="1">
              <a:effectLst/>
              <a:latin typeface="Calibri" pitchFamily="34" charset="0"/>
              <a:cs typeface="Calibri" pitchFamily="34" charset="0"/>
            </a:rPr>
            <a:t>là</a:t>
          </a:r>
          <a:r>
            <a:rPr lang="en-US" sz="3000" b="1" i="1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3000" b="1" i="1" dirty="0" err="1">
              <a:effectLst/>
              <a:latin typeface="Calibri" pitchFamily="34" charset="0"/>
              <a:cs typeface="Calibri" pitchFamily="34" charset="0"/>
            </a:rPr>
            <a:t>hoa</a:t>
          </a:r>
          <a:r>
            <a:rPr lang="en-US" sz="3000" b="1" i="1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3000" b="1" i="1" err="1">
              <a:effectLst/>
              <a:latin typeface="Calibri" pitchFamily="34" charset="0"/>
              <a:cs typeface="Calibri" pitchFamily="34" charset="0"/>
            </a:rPr>
            <a:t>điểm</a:t>
          </a:r>
          <a:r>
            <a:rPr lang="en-US" sz="3000" b="1" i="1">
              <a:effectLst/>
              <a:latin typeface="Calibri" pitchFamily="34" charset="0"/>
              <a:cs typeface="Calibri" pitchFamily="34" charset="0"/>
            </a:rPr>
            <a:t> 10 điểm</a:t>
          </a:r>
          <a:endParaRPr lang="en-US" sz="3000" b="1" i="1" dirty="0">
            <a:latin typeface="Calibri" pitchFamily="34" charset="0"/>
            <a:cs typeface="Calibri" pitchFamily="34" charset="0"/>
          </a:endParaRPr>
        </a:p>
      </dgm:t>
    </dgm:pt>
    <dgm:pt modelId="{F3A9BA2F-FEFE-44E8-8A5D-A95E30E49C0C}" type="par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8CBDE6B4-DF30-443D-9579-CCA1D8018E24}" type="sibTrans" cxnId="{2E5A5FC6-7246-4A48-9A5C-8FF4449E3CE0}">
      <dgm:prSet/>
      <dgm:spPr/>
      <dgm:t>
        <a:bodyPr/>
        <a:lstStyle/>
        <a:p>
          <a:pPr algn="just"/>
          <a:endParaRPr lang="en-US" sz="3600" i="1">
            <a:latin typeface="+mn-lt"/>
          </a:endParaRPr>
        </a:p>
      </dgm:t>
    </dgm:pt>
    <dgm:pt modelId="{610C4521-7E21-4ABD-817D-19EC8F773957}" type="pres">
      <dgm:prSet presAssocID="{4D783A32-6612-4061-810D-2598FCFDE16E}" presName="linear" presStyleCnt="0">
        <dgm:presLayoutVars>
          <dgm:dir/>
          <dgm:resizeHandles val="exact"/>
        </dgm:presLayoutVars>
      </dgm:prSet>
      <dgm:spPr/>
    </dgm:pt>
    <dgm:pt modelId="{1C2B9614-1D42-4E2A-92D8-94BCF9DE39E4}" type="pres">
      <dgm:prSet presAssocID="{8C4E1181-A43E-4AFA-A175-608167BDD664}" presName="comp" presStyleCnt="0"/>
      <dgm:spPr/>
    </dgm:pt>
    <dgm:pt modelId="{DE66B4FA-8443-484B-9A9E-FA188D6B4E43}" type="pres">
      <dgm:prSet presAssocID="{8C4E1181-A43E-4AFA-A175-608167BDD664}" presName="box" presStyleLbl="node1" presStyleIdx="0" presStyleCnt="3" custLinFactNeighborX="-704"/>
      <dgm:spPr/>
    </dgm:pt>
    <dgm:pt modelId="{2AAACA77-E4A0-4E99-9F03-72ED26BB7B73}" type="pres">
      <dgm:prSet presAssocID="{8C4E1181-A43E-4AFA-A175-608167BDD664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46903CA-E59E-4D3A-B85F-2132F4D3C385}" type="pres">
      <dgm:prSet presAssocID="{8C4E1181-A43E-4AFA-A175-608167BDD664}" presName="text" presStyleLbl="node1" presStyleIdx="0" presStyleCnt="3">
        <dgm:presLayoutVars>
          <dgm:bulletEnabled val="1"/>
        </dgm:presLayoutVars>
      </dgm:prSet>
      <dgm:spPr/>
    </dgm:pt>
    <dgm:pt modelId="{3C4FC630-2F4B-4B45-8D35-86BFE257DB89}" type="pres">
      <dgm:prSet presAssocID="{89D7B0A2-E2C6-403B-88CB-63EEFC0BF3D8}" presName="spacer" presStyleCnt="0"/>
      <dgm:spPr/>
    </dgm:pt>
    <dgm:pt modelId="{76DA393E-3756-4D17-8778-17C0D4D792DA}" type="pres">
      <dgm:prSet presAssocID="{36F1A9A7-0E91-4997-8451-066E68D6791C}" presName="comp" presStyleCnt="0"/>
      <dgm:spPr/>
    </dgm:pt>
    <dgm:pt modelId="{11925212-181A-4D0E-84EB-C4219DE1ABB7}" type="pres">
      <dgm:prSet presAssocID="{36F1A9A7-0E91-4997-8451-066E68D6791C}" presName="box" presStyleLbl="node1" presStyleIdx="1" presStyleCnt="3"/>
      <dgm:spPr/>
    </dgm:pt>
    <dgm:pt modelId="{2352C030-0248-483B-94A9-26972C30B2AA}" type="pres">
      <dgm:prSet presAssocID="{36F1A9A7-0E91-4997-8451-066E68D6791C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629FFE63-9943-4FDD-AEB3-15F8D3455642}" type="pres">
      <dgm:prSet presAssocID="{36F1A9A7-0E91-4997-8451-066E68D6791C}" presName="text" presStyleLbl="node1" presStyleIdx="1" presStyleCnt="3">
        <dgm:presLayoutVars>
          <dgm:bulletEnabled val="1"/>
        </dgm:presLayoutVars>
      </dgm:prSet>
      <dgm:spPr/>
    </dgm:pt>
    <dgm:pt modelId="{E767A943-8EB1-47EA-BA75-90A3BF72AA10}" type="pres">
      <dgm:prSet presAssocID="{5F4F3BF3-4C3E-43BC-8B7A-5E8EE2D360D7}" presName="spacer" presStyleCnt="0"/>
      <dgm:spPr/>
    </dgm:pt>
    <dgm:pt modelId="{E9FBCDE1-C0F8-4B00-9C6E-C1A57153DC9C}" type="pres">
      <dgm:prSet presAssocID="{F6E9B8BA-2F37-4781-A521-61D00A840D7D}" presName="comp" presStyleCnt="0"/>
      <dgm:spPr/>
    </dgm:pt>
    <dgm:pt modelId="{D857732E-E667-406B-8596-FB28DE60F3B0}" type="pres">
      <dgm:prSet presAssocID="{F6E9B8BA-2F37-4781-A521-61D00A840D7D}" presName="box" presStyleLbl="node1" presStyleIdx="2" presStyleCnt="3"/>
      <dgm:spPr/>
    </dgm:pt>
    <dgm:pt modelId="{72B5F39E-2D8B-4AE5-99A7-0B4F92796C74}" type="pres">
      <dgm:prSet presAssocID="{F6E9B8BA-2F37-4781-A521-61D00A840D7D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8B13E293-4E29-4216-A0D2-9CCA14266B56}" type="pres">
      <dgm:prSet presAssocID="{F6E9B8BA-2F37-4781-A521-61D00A840D7D}" presName="text" presStyleLbl="node1" presStyleIdx="2" presStyleCnt="3">
        <dgm:presLayoutVars>
          <dgm:bulletEnabled val="1"/>
        </dgm:presLayoutVars>
      </dgm:prSet>
      <dgm:spPr/>
    </dgm:pt>
  </dgm:ptLst>
  <dgm:cxnLst>
    <dgm:cxn modelId="{0B20F30E-14FB-415E-973A-DE57860DABF5}" type="presOf" srcId="{8C4E1181-A43E-4AFA-A175-608167BDD664}" destId="{DE66B4FA-8443-484B-9A9E-FA188D6B4E43}" srcOrd="0" destOrd="0" presId="urn:microsoft.com/office/officeart/2005/8/layout/vList4#1"/>
    <dgm:cxn modelId="{202B4345-6868-43FC-9329-08585EAC30F8}" type="presOf" srcId="{F6E9B8BA-2F37-4781-A521-61D00A840D7D}" destId="{D857732E-E667-406B-8596-FB28DE60F3B0}" srcOrd="0" destOrd="0" presId="urn:microsoft.com/office/officeart/2005/8/layout/vList4#1"/>
    <dgm:cxn modelId="{4FDE1871-8A9D-4863-8264-A0F8BF0E3CAF}" type="presOf" srcId="{36F1A9A7-0E91-4997-8451-066E68D6791C}" destId="{629FFE63-9943-4FDD-AEB3-15F8D3455642}" srcOrd="1" destOrd="0" presId="urn:microsoft.com/office/officeart/2005/8/layout/vList4#1"/>
    <dgm:cxn modelId="{6B9D5B7F-5F67-4D76-8824-6F3E6BB11493}" type="presOf" srcId="{8C4E1181-A43E-4AFA-A175-608167BDD664}" destId="{046903CA-E59E-4D3A-B85F-2132F4D3C385}" srcOrd="1" destOrd="0" presId="urn:microsoft.com/office/officeart/2005/8/layout/vList4#1"/>
    <dgm:cxn modelId="{8182EE88-6ABC-49D9-B3D5-0FC8B1968C20}" type="presOf" srcId="{4D783A32-6612-4061-810D-2598FCFDE16E}" destId="{610C4521-7E21-4ABD-817D-19EC8F773957}" srcOrd="0" destOrd="0" presId="urn:microsoft.com/office/officeart/2005/8/layout/vList4#1"/>
    <dgm:cxn modelId="{400EB199-B257-4A17-B822-4F062B6E794E}" type="presOf" srcId="{36F1A9A7-0E91-4997-8451-066E68D6791C}" destId="{11925212-181A-4D0E-84EB-C4219DE1ABB7}" srcOrd="0" destOrd="0" presId="urn:microsoft.com/office/officeart/2005/8/layout/vList4#1"/>
    <dgm:cxn modelId="{C72B50B4-8323-4069-A08C-18955E7EB655}" srcId="{4D783A32-6612-4061-810D-2598FCFDE16E}" destId="{8C4E1181-A43E-4AFA-A175-608167BDD664}" srcOrd="0" destOrd="0" parTransId="{75A4A354-C2D6-42E3-A26E-179C61CD6177}" sibTransId="{89D7B0A2-E2C6-403B-88CB-63EEFC0BF3D8}"/>
    <dgm:cxn modelId="{259AEDB7-5C1F-454C-9610-049CFA3B1D13}" type="presOf" srcId="{F6E9B8BA-2F37-4781-A521-61D00A840D7D}" destId="{8B13E293-4E29-4216-A0D2-9CCA14266B56}" srcOrd="1" destOrd="0" presId="urn:microsoft.com/office/officeart/2005/8/layout/vList4#1"/>
    <dgm:cxn modelId="{2E5A5FC6-7246-4A48-9A5C-8FF4449E3CE0}" srcId="{4D783A32-6612-4061-810D-2598FCFDE16E}" destId="{F6E9B8BA-2F37-4781-A521-61D00A840D7D}" srcOrd="2" destOrd="0" parTransId="{F3A9BA2F-FEFE-44E8-8A5D-A95E30E49C0C}" sibTransId="{8CBDE6B4-DF30-443D-9579-CCA1D8018E24}"/>
    <dgm:cxn modelId="{C2A430EB-026A-428E-B9D3-EE570B6A1DAA}" srcId="{4D783A32-6612-4061-810D-2598FCFDE16E}" destId="{36F1A9A7-0E91-4997-8451-066E68D6791C}" srcOrd="1" destOrd="0" parTransId="{3076928A-BC39-4164-A392-EF7BB50AC8F7}" sibTransId="{5F4F3BF3-4C3E-43BC-8B7A-5E8EE2D360D7}"/>
    <dgm:cxn modelId="{7CBAF71C-26DE-4883-9672-3941AE9AEE3D}" type="presParOf" srcId="{610C4521-7E21-4ABD-817D-19EC8F773957}" destId="{1C2B9614-1D42-4E2A-92D8-94BCF9DE39E4}" srcOrd="0" destOrd="0" presId="urn:microsoft.com/office/officeart/2005/8/layout/vList4#1"/>
    <dgm:cxn modelId="{1B19E64E-FCE0-4ED3-AE45-E7BC90D400F3}" type="presParOf" srcId="{1C2B9614-1D42-4E2A-92D8-94BCF9DE39E4}" destId="{DE66B4FA-8443-484B-9A9E-FA188D6B4E43}" srcOrd="0" destOrd="0" presId="urn:microsoft.com/office/officeart/2005/8/layout/vList4#1"/>
    <dgm:cxn modelId="{3CB1CAD2-6D87-4DCC-9514-630419CC30DB}" type="presParOf" srcId="{1C2B9614-1D42-4E2A-92D8-94BCF9DE39E4}" destId="{2AAACA77-E4A0-4E99-9F03-72ED26BB7B73}" srcOrd="1" destOrd="0" presId="urn:microsoft.com/office/officeart/2005/8/layout/vList4#1"/>
    <dgm:cxn modelId="{9B167014-7C95-4606-B911-399CCDC50AEA}" type="presParOf" srcId="{1C2B9614-1D42-4E2A-92D8-94BCF9DE39E4}" destId="{046903CA-E59E-4D3A-B85F-2132F4D3C385}" srcOrd="2" destOrd="0" presId="urn:microsoft.com/office/officeart/2005/8/layout/vList4#1"/>
    <dgm:cxn modelId="{39E0B405-2DDC-4116-A339-DA8199D09AB8}" type="presParOf" srcId="{610C4521-7E21-4ABD-817D-19EC8F773957}" destId="{3C4FC630-2F4B-4B45-8D35-86BFE257DB89}" srcOrd="1" destOrd="0" presId="urn:microsoft.com/office/officeart/2005/8/layout/vList4#1"/>
    <dgm:cxn modelId="{F61FABA8-65CE-4F96-9746-8B043D639514}" type="presParOf" srcId="{610C4521-7E21-4ABD-817D-19EC8F773957}" destId="{76DA393E-3756-4D17-8778-17C0D4D792DA}" srcOrd="2" destOrd="0" presId="urn:microsoft.com/office/officeart/2005/8/layout/vList4#1"/>
    <dgm:cxn modelId="{55AFEA30-3D82-4EE0-88CD-F3AA9B8B1894}" type="presParOf" srcId="{76DA393E-3756-4D17-8778-17C0D4D792DA}" destId="{11925212-181A-4D0E-84EB-C4219DE1ABB7}" srcOrd="0" destOrd="0" presId="urn:microsoft.com/office/officeart/2005/8/layout/vList4#1"/>
    <dgm:cxn modelId="{D5DC7053-A03F-47EC-B53E-49A15395097C}" type="presParOf" srcId="{76DA393E-3756-4D17-8778-17C0D4D792DA}" destId="{2352C030-0248-483B-94A9-26972C30B2AA}" srcOrd="1" destOrd="0" presId="urn:microsoft.com/office/officeart/2005/8/layout/vList4#1"/>
    <dgm:cxn modelId="{F9800DD5-4F82-42E7-85BC-4B13771FB4CB}" type="presParOf" srcId="{76DA393E-3756-4D17-8778-17C0D4D792DA}" destId="{629FFE63-9943-4FDD-AEB3-15F8D3455642}" srcOrd="2" destOrd="0" presId="urn:microsoft.com/office/officeart/2005/8/layout/vList4#1"/>
    <dgm:cxn modelId="{D920A6E4-0C7B-4DFA-A8E9-091D04F52D4A}" type="presParOf" srcId="{610C4521-7E21-4ABD-817D-19EC8F773957}" destId="{E767A943-8EB1-47EA-BA75-90A3BF72AA10}" srcOrd="3" destOrd="0" presId="urn:microsoft.com/office/officeart/2005/8/layout/vList4#1"/>
    <dgm:cxn modelId="{44608DA5-F678-4105-BC18-F9288C943630}" type="presParOf" srcId="{610C4521-7E21-4ABD-817D-19EC8F773957}" destId="{E9FBCDE1-C0F8-4B00-9C6E-C1A57153DC9C}" srcOrd="4" destOrd="0" presId="urn:microsoft.com/office/officeart/2005/8/layout/vList4#1"/>
    <dgm:cxn modelId="{EB982EB3-DB97-4BE1-A109-15E143CA31E1}" type="presParOf" srcId="{E9FBCDE1-C0F8-4B00-9C6E-C1A57153DC9C}" destId="{D857732E-E667-406B-8596-FB28DE60F3B0}" srcOrd="0" destOrd="0" presId="urn:microsoft.com/office/officeart/2005/8/layout/vList4#1"/>
    <dgm:cxn modelId="{8331B061-9322-42D4-84CD-4F94683AB401}" type="presParOf" srcId="{E9FBCDE1-C0F8-4B00-9C6E-C1A57153DC9C}" destId="{72B5F39E-2D8B-4AE5-99A7-0B4F92796C74}" srcOrd="1" destOrd="0" presId="urn:microsoft.com/office/officeart/2005/8/layout/vList4#1"/>
    <dgm:cxn modelId="{CE762272-B14D-47DB-8418-C05E758D3C11}" type="presParOf" srcId="{E9FBCDE1-C0F8-4B00-9C6E-C1A57153DC9C}" destId="{8B13E293-4E29-4216-A0D2-9CCA14266B5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6B4FA-8443-484B-9A9E-FA188D6B4E43}">
      <dsp:nvSpPr>
        <dsp:cNvPr id="0" name=""/>
        <dsp:cNvSpPr/>
      </dsp:nvSpPr>
      <dsp:spPr>
        <a:xfrm>
          <a:off x="0" y="0"/>
          <a:ext cx="9837221" cy="15334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just" defTabSz="13335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3000" b="1" i="1" u="none" strike="noStrike" kern="1200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Mỗi</a:t>
          </a:r>
          <a:r>
            <a:rPr kumimoji="0" lang="en-US" sz="3000" b="1" i="1" u="none" strike="noStrike" kern="1200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đội</a:t>
          </a:r>
          <a:r>
            <a:rPr kumimoji="0" lang="en-US" sz="3000" b="1" i="1" u="none" strike="noStrike" kern="1200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có</a:t>
          </a:r>
          <a:r>
            <a:rPr kumimoji="0" lang="en-US" sz="3000" b="1" i="1" u="none" strike="noStrike" kern="1200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5 </a:t>
          </a:r>
          <a:r>
            <a:rPr kumimoji="0" lang="en-US" sz="3000" b="1" i="1" u="none" strike="noStrike" kern="1200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thành</a:t>
          </a:r>
          <a:r>
            <a:rPr kumimoji="0" lang="en-US" sz="3000" b="1" i="1" u="none" strike="noStrike" kern="1200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viên</a:t>
          </a:r>
          <a:r>
            <a:rPr kumimoji="0" lang="en-US" sz="3000" b="1" i="1" u="none" strike="noStrike" kern="1200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, </a:t>
          </a:r>
          <a:r>
            <a:rPr kumimoji="0" lang="en-US" sz="3000" b="1" i="1" u="none" strike="noStrike" kern="1200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phải</a:t>
          </a:r>
          <a:r>
            <a:rPr kumimoji="0" lang="en-US" sz="3000" b="1" i="1" u="none" strike="noStrike" kern="1200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trả</a:t>
          </a:r>
          <a:r>
            <a:rPr kumimoji="0" lang="en-US" sz="3000" b="1" i="1" u="none" strike="noStrike" kern="1200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lời</a:t>
          </a:r>
          <a:r>
            <a:rPr kumimoji="0" lang="en-US" sz="3000" b="1" i="1" u="none" strike="noStrike" kern="1200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năm</a:t>
          </a:r>
          <a:r>
            <a:rPr kumimoji="0" lang="en-US" sz="3000" b="1" i="1" u="none" strike="noStrike" kern="1200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câu</a:t>
          </a:r>
          <a:r>
            <a:rPr kumimoji="0" lang="en-US" sz="3000" b="1" i="1" u="none" strike="noStrike" kern="1200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hỏi</a:t>
          </a:r>
          <a:r>
            <a:rPr kumimoji="0" lang="en-US" sz="3000" b="1" i="1" u="none" strike="noStrike" kern="1200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có</a:t>
          </a:r>
          <a:r>
            <a:rPr kumimoji="0" lang="en-US" sz="3000" b="1" i="1" u="none" strike="noStrike" kern="1200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liên</a:t>
          </a:r>
          <a:r>
            <a:rPr kumimoji="0" lang="en-US" sz="3000" b="1" i="1" u="none" strike="noStrike" kern="1200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quan</a:t>
          </a:r>
          <a:r>
            <a:rPr kumimoji="0" lang="en-US" sz="3000" b="1" i="1" u="none" strike="noStrike" kern="1200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đến</a:t>
          </a:r>
          <a:r>
            <a:rPr kumimoji="0" lang="en-US" sz="3000" b="1" i="1" u="none" strike="noStrike" kern="1200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nội</a:t>
          </a:r>
          <a:r>
            <a:rPr kumimoji="0" lang="en-US" sz="3000" b="1" i="1" u="none" strike="noStrike" kern="1200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dung </a:t>
          </a:r>
          <a:r>
            <a:rPr kumimoji="0" lang="en-US" sz="3000" b="1" i="1" u="none" strike="noStrike" kern="1200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bài</a:t>
          </a:r>
          <a:r>
            <a:rPr kumimoji="0" lang="en-US" sz="3000" b="1" i="1" u="none" strike="noStrike" kern="1200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đã</a:t>
          </a:r>
          <a:r>
            <a:rPr kumimoji="0" lang="en-US" sz="3000" b="1" i="1" u="none" strike="noStrike" kern="1200" cap="none" spc="0" normalizeH="0" baseline="0" noProof="0" dirty="0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học</a:t>
          </a:r>
          <a:endParaRPr lang="en-US" sz="3000" b="1" i="1" kern="1200" dirty="0">
            <a:latin typeface="Calibri" pitchFamily="34" charset="0"/>
            <a:cs typeface="Calibri" pitchFamily="34" charset="0"/>
          </a:endParaRPr>
        </a:p>
      </dsp:txBody>
      <dsp:txXfrm>
        <a:off x="2120786" y="0"/>
        <a:ext cx="7716434" cy="1533425"/>
      </dsp:txXfrm>
    </dsp:sp>
    <dsp:sp modelId="{2AAACA77-E4A0-4E99-9F03-72ED26BB7B73}">
      <dsp:nvSpPr>
        <dsp:cNvPr id="0" name=""/>
        <dsp:cNvSpPr/>
      </dsp:nvSpPr>
      <dsp:spPr>
        <a:xfrm>
          <a:off x="153342" y="153342"/>
          <a:ext cx="1967444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25212-181A-4D0E-84EB-C4219DE1ABB7}">
      <dsp:nvSpPr>
        <dsp:cNvPr id="0" name=""/>
        <dsp:cNvSpPr/>
      </dsp:nvSpPr>
      <dsp:spPr>
        <a:xfrm>
          <a:off x="0" y="1686768"/>
          <a:ext cx="9837221" cy="15334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just" defTabSz="13335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30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Trong</a:t>
          </a:r>
          <a:r>
            <a:rPr kumimoji="0" lang="en-US" sz="30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thời</a:t>
          </a:r>
          <a:r>
            <a:rPr kumimoji="0" lang="en-US" sz="30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gian</a:t>
          </a:r>
          <a:r>
            <a:rPr kumimoji="0" lang="en-US" sz="30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15 </a:t>
          </a:r>
          <a:r>
            <a:rPr kumimoji="0" lang="en-US" sz="30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giây</a:t>
          </a:r>
          <a:r>
            <a:rPr kumimoji="0" lang="en-US" sz="30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, </a:t>
          </a:r>
          <a:r>
            <a:rPr kumimoji="0" lang="en-US" sz="30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vừa</a:t>
          </a:r>
          <a:r>
            <a:rPr kumimoji="0" lang="en-US" sz="30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quan</a:t>
          </a:r>
          <a:r>
            <a:rPr kumimoji="0" lang="en-US" sz="30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sát</a:t>
          </a:r>
          <a:r>
            <a:rPr kumimoji="0" lang="en-US" sz="30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câu</a:t>
          </a:r>
          <a:r>
            <a:rPr kumimoji="0" lang="en-US" sz="30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hỏi</a:t>
          </a:r>
          <a:r>
            <a:rPr kumimoji="0" lang="en-US" sz="30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và</a:t>
          </a:r>
          <a:r>
            <a:rPr kumimoji="0" lang="en-US" sz="30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cử</a:t>
          </a:r>
          <a:r>
            <a:rPr kumimoji="0" lang="en-US" sz="30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đại</a:t>
          </a:r>
          <a:r>
            <a:rPr kumimoji="0" lang="en-US" sz="30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diện</a:t>
          </a:r>
          <a:r>
            <a:rPr kumimoji="0" lang="en-US" sz="30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lên</a:t>
          </a:r>
          <a:r>
            <a:rPr kumimoji="0" lang="en-US" sz="30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ghi</a:t>
          </a:r>
          <a:r>
            <a:rPr kumimoji="0" lang="en-US" sz="30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câu</a:t>
          </a:r>
          <a:r>
            <a:rPr kumimoji="0" lang="en-US" sz="30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trả</a:t>
          </a:r>
          <a:r>
            <a:rPr kumimoji="0" lang="en-US" sz="30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lời</a:t>
          </a:r>
          <a:r>
            <a:rPr kumimoji="0" lang="en-US" sz="30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lên</a:t>
          </a:r>
          <a:r>
            <a:rPr kumimoji="0" lang="en-US" sz="3000" b="1" i="1" u="none" strike="noStrike" kern="1200" cap="none" spc="0" normalizeH="0" baseline="0" noProof="0" dirty="0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 </a:t>
          </a:r>
          <a:r>
            <a:rPr kumimoji="0" lang="en-US" sz="3000" b="1" i="1" u="none" strike="noStrike" kern="1200" cap="none" spc="0" normalizeH="0" baseline="0" noProof="0" dirty="0" err="1"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rPr>
            <a:t>bảng</a:t>
          </a:r>
          <a:endParaRPr lang="en-US" sz="3000" b="1" i="1" kern="1200" dirty="0">
            <a:latin typeface="Calibri" pitchFamily="34" charset="0"/>
            <a:cs typeface="Calibri" pitchFamily="34" charset="0"/>
          </a:endParaRPr>
        </a:p>
      </dsp:txBody>
      <dsp:txXfrm>
        <a:off x="2120786" y="1686768"/>
        <a:ext cx="7716434" cy="1533425"/>
      </dsp:txXfrm>
    </dsp:sp>
    <dsp:sp modelId="{2352C030-0248-483B-94A9-26972C30B2AA}">
      <dsp:nvSpPr>
        <dsp:cNvPr id="0" name=""/>
        <dsp:cNvSpPr/>
      </dsp:nvSpPr>
      <dsp:spPr>
        <a:xfrm>
          <a:off x="153342" y="1840111"/>
          <a:ext cx="1967444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7732E-E667-406B-8596-FB28DE60F3B0}">
      <dsp:nvSpPr>
        <dsp:cNvPr id="0" name=""/>
        <dsp:cNvSpPr/>
      </dsp:nvSpPr>
      <dsp:spPr>
        <a:xfrm>
          <a:off x="0" y="3373537"/>
          <a:ext cx="9837221" cy="15334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just" defTabSz="13335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i="1" kern="1200" dirty="0" err="1">
              <a:effectLst/>
              <a:latin typeface="Calibri" pitchFamily="34" charset="0"/>
              <a:cs typeface="Calibri" pitchFamily="34" charset="0"/>
            </a:rPr>
            <a:t>Phần</a:t>
          </a:r>
          <a:r>
            <a:rPr lang="en-US" sz="3000" b="1" i="1" kern="120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3000" b="1" i="1" kern="1200" dirty="0" err="1">
              <a:effectLst/>
              <a:latin typeface="Calibri" pitchFamily="34" charset="0"/>
              <a:cs typeface="Calibri" pitchFamily="34" charset="0"/>
            </a:rPr>
            <a:t>thưởng</a:t>
          </a:r>
          <a:r>
            <a:rPr lang="en-US" sz="3000" b="1" i="1" kern="120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3000" b="1" i="1" kern="1200" dirty="0" err="1">
              <a:effectLst/>
              <a:latin typeface="Calibri" pitchFamily="34" charset="0"/>
              <a:cs typeface="Calibri" pitchFamily="34" charset="0"/>
            </a:rPr>
            <a:t>là</a:t>
          </a:r>
          <a:r>
            <a:rPr lang="en-US" sz="3000" b="1" i="1" kern="120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3000" b="1" i="1" kern="1200" dirty="0" err="1">
              <a:effectLst/>
              <a:latin typeface="Calibri" pitchFamily="34" charset="0"/>
              <a:cs typeface="Calibri" pitchFamily="34" charset="0"/>
            </a:rPr>
            <a:t>hoa</a:t>
          </a:r>
          <a:r>
            <a:rPr lang="en-US" sz="3000" b="1" i="1" kern="120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3000" b="1" i="1" kern="1200" err="1">
              <a:effectLst/>
              <a:latin typeface="Calibri" pitchFamily="34" charset="0"/>
              <a:cs typeface="Calibri" pitchFamily="34" charset="0"/>
            </a:rPr>
            <a:t>điểm</a:t>
          </a:r>
          <a:r>
            <a:rPr lang="en-US" sz="3000" b="1" i="1" kern="1200">
              <a:effectLst/>
              <a:latin typeface="Calibri" pitchFamily="34" charset="0"/>
              <a:cs typeface="Calibri" pitchFamily="34" charset="0"/>
            </a:rPr>
            <a:t> 10 điểm</a:t>
          </a:r>
          <a:endParaRPr lang="en-US" sz="3000" b="1" i="1" kern="1200" dirty="0">
            <a:latin typeface="Calibri" pitchFamily="34" charset="0"/>
            <a:cs typeface="Calibri" pitchFamily="34" charset="0"/>
          </a:endParaRPr>
        </a:p>
      </dsp:txBody>
      <dsp:txXfrm>
        <a:off x="2120786" y="3373537"/>
        <a:ext cx="7716434" cy="1533425"/>
      </dsp:txXfrm>
    </dsp:sp>
    <dsp:sp modelId="{72B5F39E-2D8B-4AE5-99A7-0B4F92796C74}">
      <dsp:nvSpPr>
        <dsp:cNvPr id="0" name=""/>
        <dsp:cNvSpPr/>
      </dsp:nvSpPr>
      <dsp:spPr>
        <a:xfrm>
          <a:off x="153342" y="3526879"/>
          <a:ext cx="1967444" cy="1226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24C70-BE53-44AE-BC95-6A9261FE3F4A}" type="datetimeFigureOut">
              <a:rPr lang="en-US" smtClean="0"/>
              <a:pPr/>
              <a:t>2025-02-23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6713" y="685800"/>
            <a:ext cx="6124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2A6FE-9D0B-454A-AAA5-1DC1D67CD8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01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20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1017" algn="l" defTabSz="12220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2033" algn="l" defTabSz="12220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3050" algn="l" defTabSz="12220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4066" algn="l" defTabSz="12220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5082" algn="l" defTabSz="12220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6100" algn="l" defTabSz="12220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7117" algn="l" defTabSz="12220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8134" algn="l" defTabSz="122203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E0277-FAC6-4FF6-AE5B-B80441269A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23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478-BF93-4FF1-849F-EEF45DBA380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49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auto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478-BF93-4FF1-849F-EEF45DBA380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8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478-BF93-4FF1-849F-EEF45DBA38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6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29" name="Slide Image Placeholder 1">
            <a:extLst>
              <a:ext uri="{FF2B5EF4-FFF2-40B4-BE49-F238E27FC236}">
                <a16:creationId xmlns:a16="http://schemas.microsoft.com/office/drawing/2014/main" id="{AE023CA5-3F5C-3A1A-4FD0-7F20B0DB56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0130" name="Notes Placeholder 2">
            <a:extLst>
              <a:ext uri="{FF2B5EF4-FFF2-40B4-BE49-F238E27FC236}">
                <a16:creationId xmlns:a16="http://schemas.microsoft.com/office/drawing/2014/main" id="{CB632398-8A99-1A42-68B6-1057F2AC4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60131" name="Slide Number Placeholder 3">
            <a:extLst>
              <a:ext uri="{FF2B5EF4-FFF2-40B4-BE49-F238E27FC236}">
                <a16:creationId xmlns:a16="http://schemas.microsoft.com/office/drawing/2014/main" id="{B756E45B-DC40-61C8-16A6-94DEF965A5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605468-3530-405C-92D8-4C67DF4DFCC8}" type="slidenum">
              <a:rPr lang="en-US" altLang="en-US" smtClean="0">
                <a:latin typeface="Calibri" panose="020F0502020204030204" pitchFamily="34" charset="0"/>
              </a:rPr>
              <a:pPr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“ĐÁP ÁN”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,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video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err="1"/>
              <a:t>gian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478-BF93-4FF1-849F-EEF45DBA380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72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478-BF93-4FF1-849F-EEF45DBA380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28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478-BF93-4FF1-849F-EEF45DBA380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65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478-BF93-4FF1-849F-EEF45DBA380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71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478-BF93-4FF1-849F-EEF45DBA380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90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auto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478-BF93-4FF1-849F-EEF45DBA380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8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925" y="2130433"/>
            <a:ext cx="10414476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7849" y="3886200"/>
            <a:ext cx="857662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2025-02-23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2025-02-23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82938" y="274646"/>
            <a:ext cx="275677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16" y="274646"/>
            <a:ext cx="806611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2025-02-23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2025-02-23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49" y="4406908"/>
            <a:ext cx="1041447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849" y="2906718"/>
            <a:ext cx="1041447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2025-02-23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16" y="1600208"/>
            <a:ext cx="54114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266" y="1600208"/>
            <a:ext cx="54114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2025-02-23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21" y="1535114"/>
            <a:ext cx="54135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5" indent="0">
              <a:buNone/>
              <a:defRPr sz="2000" b="1"/>
            </a:lvl2pPr>
            <a:lvl3pPr marL="913670" indent="0">
              <a:buNone/>
              <a:defRPr sz="1800" b="1"/>
            </a:lvl3pPr>
            <a:lvl4pPr marL="1370505" indent="0">
              <a:buNone/>
              <a:defRPr sz="1600" b="1"/>
            </a:lvl4pPr>
            <a:lvl5pPr marL="1827340" indent="0">
              <a:buNone/>
              <a:defRPr sz="1600" b="1"/>
            </a:lvl5pPr>
            <a:lvl6pPr marL="2284175" indent="0">
              <a:buNone/>
              <a:defRPr sz="1600" b="1"/>
            </a:lvl6pPr>
            <a:lvl7pPr marL="2741010" indent="0">
              <a:buNone/>
              <a:defRPr sz="1600" b="1"/>
            </a:lvl7pPr>
            <a:lvl8pPr marL="3197845" indent="0">
              <a:buNone/>
              <a:defRPr sz="1600" b="1"/>
            </a:lvl8pPr>
            <a:lvl9pPr marL="365468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21" y="2174875"/>
            <a:ext cx="54135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4013" y="1535114"/>
            <a:ext cx="54156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5" indent="0">
              <a:buNone/>
              <a:defRPr sz="2000" b="1"/>
            </a:lvl2pPr>
            <a:lvl3pPr marL="913670" indent="0">
              <a:buNone/>
              <a:defRPr sz="1800" b="1"/>
            </a:lvl3pPr>
            <a:lvl4pPr marL="1370505" indent="0">
              <a:buNone/>
              <a:defRPr sz="1600" b="1"/>
            </a:lvl4pPr>
            <a:lvl5pPr marL="1827340" indent="0">
              <a:buNone/>
              <a:defRPr sz="1600" b="1"/>
            </a:lvl5pPr>
            <a:lvl6pPr marL="2284175" indent="0">
              <a:buNone/>
              <a:defRPr sz="1600" b="1"/>
            </a:lvl6pPr>
            <a:lvl7pPr marL="2741010" indent="0">
              <a:buNone/>
              <a:defRPr sz="1600" b="1"/>
            </a:lvl7pPr>
            <a:lvl8pPr marL="3197845" indent="0">
              <a:buNone/>
              <a:defRPr sz="1600" b="1"/>
            </a:lvl8pPr>
            <a:lvl9pPr marL="365468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4013" y="2174875"/>
            <a:ext cx="54156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2025-02-23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2025-02-23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2025-02-23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23" y="273050"/>
            <a:ext cx="403093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0319" y="273058"/>
            <a:ext cx="684939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23" y="1435104"/>
            <a:ext cx="403093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35" indent="0">
              <a:buNone/>
              <a:defRPr sz="1200"/>
            </a:lvl2pPr>
            <a:lvl3pPr marL="913670" indent="0">
              <a:buNone/>
              <a:defRPr sz="1000"/>
            </a:lvl3pPr>
            <a:lvl4pPr marL="1370505" indent="0">
              <a:buNone/>
              <a:defRPr sz="900"/>
            </a:lvl4pPr>
            <a:lvl5pPr marL="1827340" indent="0">
              <a:buNone/>
              <a:defRPr sz="900"/>
            </a:lvl5pPr>
            <a:lvl6pPr marL="2284175" indent="0">
              <a:buNone/>
              <a:defRPr sz="900"/>
            </a:lvl6pPr>
            <a:lvl7pPr marL="2741010" indent="0">
              <a:buNone/>
              <a:defRPr sz="900"/>
            </a:lvl7pPr>
            <a:lvl8pPr marL="3197845" indent="0">
              <a:buNone/>
              <a:defRPr sz="900"/>
            </a:lvl8pPr>
            <a:lvl9pPr marL="365468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2025-02-23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541" y="4800600"/>
            <a:ext cx="73513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01541" y="612775"/>
            <a:ext cx="73513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35" indent="0">
              <a:buNone/>
              <a:defRPr sz="2800"/>
            </a:lvl2pPr>
            <a:lvl3pPr marL="913670" indent="0">
              <a:buNone/>
              <a:defRPr sz="2400"/>
            </a:lvl3pPr>
            <a:lvl4pPr marL="1370505" indent="0">
              <a:buNone/>
              <a:defRPr sz="2000"/>
            </a:lvl4pPr>
            <a:lvl5pPr marL="1827340" indent="0">
              <a:buNone/>
              <a:defRPr sz="2000"/>
            </a:lvl5pPr>
            <a:lvl6pPr marL="2284175" indent="0">
              <a:buNone/>
              <a:defRPr sz="2000"/>
            </a:lvl6pPr>
            <a:lvl7pPr marL="2741010" indent="0">
              <a:buNone/>
              <a:defRPr sz="2000"/>
            </a:lvl7pPr>
            <a:lvl8pPr marL="3197845" indent="0">
              <a:buNone/>
              <a:defRPr sz="2000"/>
            </a:lvl8pPr>
            <a:lvl9pPr marL="365468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1541" y="5367338"/>
            <a:ext cx="73513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35" indent="0">
              <a:buNone/>
              <a:defRPr sz="1200"/>
            </a:lvl2pPr>
            <a:lvl3pPr marL="913670" indent="0">
              <a:buNone/>
              <a:defRPr sz="1000"/>
            </a:lvl3pPr>
            <a:lvl4pPr marL="1370505" indent="0">
              <a:buNone/>
              <a:defRPr sz="900"/>
            </a:lvl4pPr>
            <a:lvl5pPr marL="1827340" indent="0">
              <a:buNone/>
              <a:defRPr sz="900"/>
            </a:lvl5pPr>
            <a:lvl6pPr marL="2284175" indent="0">
              <a:buNone/>
              <a:defRPr sz="900"/>
            </a:lvl6pPr>
            <a:lvl7pPr marL="2741010" indent="0">
              <a:buNone/>
              <a:defRPr sz="900"/>
            </a:lvl7pPr>
            <a:lvl8pPr marL="3197845" indent="0">
              <a:buNone/>
              <a:defRPr sz="900"/>
            </a:lvl8pPr>
            <a:lvl9pPr marL="365468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81-4740-4C11-882C-94E2D05BE53E}" type="datetimeFigureOut">
              <a:rPr lang="en-US" smtClean="0"/>
              <a:pPr/>
              <a:t>2025-02-23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621" y="274638"/>
            <a:ext cx="11027093" cy="1143000"/>
          </a:xfrm>
          <a:prstGeom prst="rect">
            <a:avLst/>
          </a:prstGeom>
        </p:spPr>
        <p:txBody>
          <a:bodyPr vert="horz" lIns="91368" tIns="45685" rIns="91368" bIns="4568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21" y="1600208"/>
            <a:ext cx="11027093" cy="4525963"/>
          </a:xfrm>
          <a:prstGeom prst="rect">
            <a:avLst/>
          </a:prstGeom>
        </p:spPr>
        <p:txBody>
          <a:bodyPr vert="horz" lIns="91368" tIns="45685" rIns="91368" bIns="4568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616" y="6356358"/>
            <a:ext cx="2858876" cy="365125"/>
          </a:xfrm>
          <a:prstGeom prst="rect">
            <a:avLst/>
          </a:prstGeom>
        </p:spPr>
        <p:txBody>
          <a:bodyPr vert="horz" lIns="91368" tIns="45685" rIns="91368" bIns="4568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77D81-4740-4C11-882C-94E2D05BE53E}" type="datetimeFigureOut">
              <a:rPr lang="en-US" smtClean="0"/>
              <a:pPr/>
              <a:t>2025-02-23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6212" y="6356358"/>
            <a:ext cx="3879903" cy="365125"/>
          </a:xfrm>
          <a:prstGeom prst="rect">
            <a:avLst/>
          </a:prstGeom>
        </p:spPr>
        <p:txBody>
          <a:bodyPr vert="horz" lIns="91368" tIns="45685" rIns="91368" bIns="4568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0833" y="6356358"/>
            <a:ext cx="2858876" cy="365125"/>
          </a:xfrm>
          <a:prstGeom prst="rect">
            <a:avLst/>
          </a:prstGeom>
        </p:spPr>
        <p:txBody>
          <a:bodyPr vert="horz" lIns="91368" tIns="45685" rIns="91368" bIns="4568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0E6FA-31EF-42CD-89BF-6E158E09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6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25" indent="-342625" algn="l" defTabSz="9136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55" indent="-285522" algn="l" defTabSz="9136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89" indent="-228419" algn="l" defTabSz="9136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1" indent="-228419" algn="l" defTabSz="9136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56" indent="-228419" algn="l" defTabSz="9136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1" indent="-228419" algn="l" defTabSz="9136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27" indent="-228419" algn="l" defTabSz="9136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2" indent="-228419" algn="l" defTabSz="9136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097" indent="-228419" algn="l" defTabSz="9136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35" algn="l" defTabSz="913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0" algn="l" defTabSz="913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05" algn="l" defTabSz="913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0" algn="l" defTabSz="913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75" algn="l" defTabSz="913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10" algn="l" defTabSz="913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5" algn="l" defTabSz="913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80" algn="l" defTabSz="913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tags" Target="../tags/tag1.xml"/><Relationship Id="rId7" Type="http://schemas.openxmlformats.org/officeDocument/2006/relationships/diagramData" Target="../diagrams/data1.xml"/><Relationship Id="rId12" Type="http://schemas.openxmlformats.org/officeDocument/2006/relationships/image" Target="../media/image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jpeg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7.xml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wm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vide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vide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video" Target="NULL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video" Target="NULL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slide" Target="slide6.xml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audio" Target="../media/audio3.wav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588" y="-259080"/>
            <a:ext cx="12769645" cy="71475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EBD89AB-E8E3-4B2B-A34E-B946030D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9923" y="6455745"/>
            <a:ext cx="295917" cy="187367"/>
          </a:xfrm>
        </p:spPr>
        <p:txBody>
          <a:bodyPr/>
          <a:lstStyle/>
          <a:p>
            <a:pPr defTabSz="913670">
              <a:defRPr/>
            </a:pPr>
            <a:fld id="{9EC71654-96A5-4280-94F3-931C61A9F9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3670"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75B955-4329-4754-86B0-99FDACF648E4}"/>
              </a:ext>
            </a:extLst>
          </p:cNvPr>
          <p:cNvSpPr/>
          <p:nvPr/>
        </p:nvSpPr>
        <p:spPr>
          <a:xfrm>
            <a:off x="2705722" y="2514606"/>
            <a:ext cx="6891933" cy="1200329"/>
          </a:xfrm>
          <a:prstGeom prst="rect">
            <a:avLst/>
          </a:prstGeom>
          <a:noFill/>
        </p:spPr>
        <p:txBody>
          <a:bodyPr wrap="square" lIns="91368" tIns="45685" rIns="91368" bIns="45685">
            <a:spAutoFit/>
          </a:bodyPr>
          <a:lstStyle/>
          <a:p>
            <a:pPr algn="ctr" defTabSz="913670">
              <a:defRPr/>
            </a:pPr>
            <a:r>
              <a:rPr lang="en-US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2" name="Bike Rides - The Green Orbs">
            <a:hlinkClick r:id="" action="ppaction://media"/>
            <a:extLst>
              <a:ext uri="{FF2B5EF4-FFF2-40B4-BE49-F238E27FC236}">
                <a16:creationId xmlns:a16="http://schemas.microsoft.com/office/drawing/2014/main" id="{A39B2B10-AAEB-40F1-88FE-DF43FC10D4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014074" y="6524385"/>
            <a:ext cx="185132" cy="1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59259E-6 L 5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01762" y="260683"/>
            <a:ext cx="10256365" cy="923324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7.2.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2010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5"/>
          <p:cNvSpPr txBox="1"/>
          <p:nvPr/>
        </p:nvSpPr>
        <p:spPr>
          <a:xfrm>
            <a:off x="182562" y="6028483"/>
            <a:ext cx="11836402" cy="492571"/>
          </a:xfrm>
          <a:prstGeom prst="rect">
            <a:avLst/>
          </a:prstGeom>
          <a:solidFill>
            <a:srgbClr val="012F7F"/>
          </a:solidFill>
        </p:spPr>
        <p:txBody>
          <a:bodyPr wrap="square" lIns="0" tIns="0" rIns="0" bIns="0" rtlCol="0" anchor="t">
            <a:spAutoFit/>
          </a:bodyPr>
          <a:lstStyle/>
          <a:p>
            <a:pPr marL="194290" lvl="1" algn="just">
              <a:lnSpc>
                <a:spcPts val="4067"/>
              </a:lnSpc>
            </a:pPr>
            <a:r>
              <a:rPr lang="vi-VN" sz="29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S</a:t>
            </a:r>
            <a:r>
              <a:rPr lang="en-US" sz="29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ản</a:t>
            </a:r>
            <a:r>
              <a:rPr lang="vi-VN" sz="29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lượng </a:t>
            </a:r>
            <a:r>
              <a:rPr lang="vi-VN" sz="29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SỮA TƯƠI </a:t>
            </a:r>
            <a:r>
              <a:rPr lang="vi-VN" sz="29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tăng </a:t>
            </a:r>
            <a:r>
              <a:rPr lang="vi-VN" sz="29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tăng </a:t>
            </a:r>
            <a:r>
              <a:rPr lang="vi-VN" sz="2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767,6 triệu </a:t>
            </a:r>
            <a:r>
              <a:rPr lang="en-US" sz="29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lít</a:t>
            </a:r>
            <a:r>
              <a:rPr lang="en-US" sz="2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vi-VN" sz="2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9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gấp </a:t>
            </a:r>
            <a:r>
              <a:rPr lang="en-US" sz="29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2,5</a:t>
            </a:r>
            <a:r>
              <a:rPr lang="vi-VN" sz="29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lần</a:t>
            </a:r>
            <a:endParaRPr lang="vi-VN" sz="29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25"/>
          <p:cNvSpPr txBox="1"/>
          <p:nvPr/>
        </p:nvSpPr>
        <p:spPr>
          <a:xfrm>
            <a:off x="182562" y="6090905"/>
            <a:ext cx="11836402" cy="492571"/>
          </a:xfrm>
          <a:prstGeom prst="rect">
            <a:avLst/>
          </a:prstGeom>
          <a:solidFill>
            <a:srgbClr val="012F7F"/>
          </a:solidFill>
        </p:spPr>
        <p:txBody>
          <a:bodyPr wrap="square" lIns="0" tIns="0" rIns="0" bIns="0" rtlCol="0" anchor="t">
            <a:spAutoFit/>
          </a:bodyPr>
          <a:lstStyle/>
          <a:p>
            <a:pPr marL="194290" lvl="1" algn="just">
              <a:lnSpc>
                <a:spcPts val="4067"/>
              </a:lnSpc>
            </a:pPr>
            <a:r>
              <a:rPr lang="vi-VN" sz="2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Sản lượng </a:t>
            </a:r>
            <a:r>
              <a:rPr lang="vi-VN" sz="29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THUỶ SẢN ƯỚP </a:t>
            </a:r>
            <a:r>
              <a:rPr lang="vi-VN" sz="29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ĐÔNG </a:t>
            </a:r>
            <a:r>
              <a:rPr lang="vi-VN" sz="29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tăng 0,8</a:t>
            </a:r>
            <a:r>
              <a:rPr lang="en-US" sz="29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9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triệu </a:t>
            </a:r>
            <a:r>
              <a:rPr lang="en-US" sz="29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tấn</a:t>
            </a:r>
            <a:r>
              <a:rPr lang="en-US" sz="2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vi-VN" sz="2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gấp </a:t>
            </a:r>
            <a:r>
              <a:rPr lang="en-US" sz="29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1,</a:t>
            </a:r>
            <a:r>
              <a:rPr lang="vi-VN" sz="29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6 lần</a:t>
            </a:r>
            <a:r>
              <a:rPr lang="vi-VN" sz="2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0" name="TextBox 25"/>
          <p:cNvSpPr txBox="1"/>
          <p:nvPr/>
        </p:nvSpPr>
        <p:spPr>
          <a:xfrm>
            <a:off x="187822" y="6127258"/>
            <a:ext cx="11836402" cy="492571"/>
          </a:xfrm>
          <a:prstGeom prst="rect">
            <a:avLst/>
          </a:prstGeom>
          <a:solidFill>
            <a:srgbClr val="012F7F"/>
          </a:solidFill>
        </p:spPr>
        <p:txBody>
          <a:bodyPr wrap="square" lIns="0" tIns="0" rIns="0" bIns="0" rtlCol="0" anchor="t">
            <a:spAutoFit/>
          </a:bodyPr>
          <a:lstStyle/>
          <a:p>
            <a:pPr marL="194290" lvl="1" algn="just">
              <a:lnSpc>
                <a:spcPts val="4067"/>
              </a:lnSpc>
            </a:pPr>
            <a:r>
              <a:rPr lang="vi-VN" sz="2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Sản lượng </a:t>
            </a:r>
            <a:r>
              <a:rPr lang="vi-VN" sz="29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GẠO XAY </a:t>
            </a:r>
            <a:r>
              <a:rPr lang="vi-VN" sz="29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XÁT </a:t>
            </a:r>
            <a:r>
              <a:rPr lang="en-US" sz="29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9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tăng </a:t>
            </a:r>
            <a:r>
              <a:rPr lang="vi-VN" sz="2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lên 6,07 </a:t>
            </a:r>
            <a:r>
              <a:rPr lang="vi-VN" sz="29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triệu tấn</a:t>
            </a:r>
            <a:r>
              <a:rPr lang="en-US" sz="29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vi-VN" sz="29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gấp </a:t>
            </a:r>
            <a:r>
              <a:rPr lang="vi-VN" sz="29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1,</a:t>
            </a:r>
            <a:r>
              <a:rPr lang="en-US" sz="29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vi-VN" sz="29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lần</a:t>
            </a:r>
            <a:r>
              <a:rPr lang="en-US" sz="29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vi-VN" sz="29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25"/>
          <p:cNvSpPr txBox="1"/>
          <p:nvPr/>
        </p:nvSpPr>
        <p:spPr>
          <a:xfrm>
            <a:off x="187822" y="6116999"/>
            <a:ext cx="11836402" cy="492571"/>
          </a:xfrm>
          <a:prstGeom prst="rect">
            <a:avLst/>
          </a:prstGeom>
          <a:solidFill>
            <a:srgbClr val="012F7F"/>
          </a:solidFill>
        </p:spPr>
        <p:txBody>
          <a:bodyPr wrap="square" lIns="0" tIns="0" rIns="0" bIns="0" rtlCol="0" anchor="t">
            <a:spAutoFit/>
          </a:bodyPr>
          <a:lstStyle/>
          <a:p>
            <a:pPr marL="194290" lvl="1" algn="just">
              <a:lnSpc>
                <a:spcPts val="4067"/>
              </a:lnSpc>
            </a:pPr>
            <a:r>
              <a:rPr lang="vi-VN" sz="2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Sản lượng </a:t>
            </a:r>
            <a:r>
              <a:rPr lang="vi-VN" sz="29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ĐƯỜNG </a:t>
            </a:r>
            <a:r>
              <a:rPr lang="vi-VN" sz="29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KÍNH </a:t>
            </a:r>
            <a:r>
              <a:rPr lang="en-US" sz="29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9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tăng </a:t>
            </a:r>
            <a:r>
              <a:rPr lang="vi-VN" sz="2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0,38 </a:t>
            </a:r>
            <a:r>
              <a:rPr lang="en-US" sz="2900" b="1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triệu</a:t>
            </a:r>
            <a:r>
              <a:rPr lang="vi-VN" sz="29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tấn</a:t>
            </a:r>
            <a:r>
              <a:rPr lang="en-US" sz="29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vi-VN" sz="29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gấp </a:t>
            </a:r>
            <a:r>
              <a:rPr lang="en-US" sz="29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1,3</a:t>
            </a:r>
            <a:r>
              <a:rPr lang="vi-VN" sz="29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lần</a:t>
            </a:r>
            <a:r>
              <a:rPr lang="vi-VN" sz="29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9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25"/>
          <p:cNvSpPr txBox="1"/>
          <p:nvPr/>
        </p:nvSpPr>
        <p:spPr>
          <a:xfrm>
            <a:off x="182562" y="6104746"/>
            <a:ext cx="11836402" cy="492571"/>
          </a:xfrm>
          <a:prstGeom prst="rect">
            <a:avLst/>
          </a:prstGeom>
          <a:solidFill>
            <a:srgbClr val="012F7F"/>
          </a:solidFill>
        </p:spPr>
        <p:txBody>
          <a:bodyPr wrap="square" lIns="0" tIns="0" rIns="0" bIns="0" rtlCol="0" anchor="t">
            <a:spAutoFit/>
          </a:bodyPr>
          <a:lstStyle/>
          <a:p>
            <a:pPr marL="194290" lvl="1" algn="just">
              <a:lnSpc>
                <a:spcPts val="4067"/>
              </a:lnSpc>
            </a:pPr>
            <a:r>
              <a:rPr lang="vi-VN" sz="2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Sản lượng </a:t>
            </a:r>
            <a:r>
              <a:rPr lang="vi-VN" sz="29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DẦU THỰC VẬT TINH </a:t>
            </a:r>
            <a:r>
              <a:rPr lang="vi-VN" sz="29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LUYỆN </a:t>
            </a:r>
            <a:r>
              <a:rPr lang="vi-VN" sz="29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tăng </a:t>
            </a:r>
            <a:r>
              <a:rPr lang="vi-VN" sz="2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lên </a:t>
            </a:r>
            <a:r>
              <a:rPr lang="en-US" sz="2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0,82</a:t>
            </a:r>
            <a:r>
              <a:rPr lang="vi-VN" sz="2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9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triệu tấn</a:t>
            </a:r>
            <a:r>
              <a:rPr lang="en-US" sz="29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vi-VN" sz="29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gấp </a:t>
            </a:r>
            <a:r>
              <a:rPr lang="en-US" sz="29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2,5</a:t>
            </a:r>
            <a:r>
              <a:rPr lang="vi-VN" sz="29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lần</a:t>
            </a:r>
            <a:endParaRPr lang="en-US" sz="29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673108"/>
              </p:ext>
            </p:extLst>
          </p:nvPr>
        </p:nvGraphicFramePr>
        <p:xfrm>
          <a:off x="267538" y="1242185"/>
          <a:ext cx="11785599" cy="3678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8189909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7204260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41700160"/>
                    </a:ext>
                  </a:extLst>
                </a:gridCol>
                <a:gridCol w="2108199">
                  <a:extLst>
                    <a:ext uri="{9D8B030D-6E8A-4147-A177-3AD203B41FA5}">
                      <a16:colId xmlns:a16="http://schemas.microsoft.com/office/drawing/2014/main" val="1708153519"/>
                    </a:ext>
                  </a:extLst>
                </a:gridCol>
              </a:tblGrid>
              <a:tr h="64153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Năm</a:t>
                      </a:r>
                      <a:endParaRPr lang="en-US" sz="2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</a:t>
                      </a:r>
                      <a:endParaRPr lang="en-US" sz="2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2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2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2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783539"/>
                  </a:ext>
                </a:extLst>
              </a:tr>
              <a:tr h="31336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 tươi (triệu lít)</a:t>
                      </a:r>
                      <a:endParaRPr lang="en-US" sz="2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520,6</a:t>
                      </a:r>
                      <a:endParaRPr lang="en-US" sz="29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1 027,9</a:t>
                      </a:r>
                      <a:endParaRPr lang="en-US" sz="2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1 288,2</a:t>
                      </a:r>
                      <a:endParaRPr lang="en-US" sz="2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131411"/>
                  </a:ext>
                </a:extLst>
              </a:tr>
              <a:tr h="31336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Thuỷ sản ướp đông (triệu tấn)</a:t>
                      </a:r>
                      <a:endParaRPr lang="en-US" sz="2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1,27</a:t>
                      </a:r>
                      <a:endParaRPr lang="en-US" sz="29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1,66</a:t>
                      </a:r>
                      <a:endParaRPr lang="en-US" sz="29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2,07</a:t>
                      </a:r>
                      <a:endParaRPr lang="en-US" sz="2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716348"/>
                  </a:ext>
                </a:extLst>
              </a:tr>
              <a:tr h="31336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 xay xát (triệu tấn)</a:t>
                      </a:r>
                      <a:endParaRPr lang="en-US" sz="2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33,47</a:t>
                      </a:r>
                      <a:endParaRPr lang="en-US" sz="2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40,77</a:t>
                      </a:r>
                      <a:endParaRPr lang="en-US" sz="2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39,54</a:t>
                      </a:r>
                      <a:endParaRPr lang="en-US" sz="2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212852"/>
                  </a:ext>
                </a:extLst>
              </a:tr>
              <a:tr h="31336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kính (triệu tấn)</a:t>
                      </a:r>
                      <a:endParaRPr lang="en-US" sz="2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1,14</a:t>
                      </a:r>
                      <a:endParaRPr lang="en-US" sz="29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1,84</a:t>
                      </a:r>
                      <a:endParaRPr lang="en-US" sz="2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1,52</a:t>
                      </a:r>
                      <a:endParaRPr lang="en-US" sz="2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480811"/>
                  </a:ext>
                </a:extLst>
              </a:tr>
              <a:tr h="31336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 thực vật tinh luyện (triệu tấn)</a:t>
                      </a:r>
                      <a:endParaRPr lang="en-US" sz="2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  <a:endParaRPr lang="en-US" sz="29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0,96</a:t>
                      </a:r>
                      <a:endParaRPr lang="en-US" sz="29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9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1,38</a:t>
                      </a:r>
                      <a:endParaRPr lang="en-US" sz="2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255040"/>
                  </a:ext>
                </a:extLst>
              </a:tr>
            </a:tbl>
          </a:graphicData>
        </a:graphic>
      </p:graphicFrame>
      <p:sp>
        <p:nvSpPr>
          <p:cNvPr id="17" name="TextBox 25"/>
          <p:cNvSpPr txBox="1"/>
          <p:nvPr/>
        </p:nvSpPr>
        <p:spPr>
          <a:xfrm>
            <a:off x="214094" y="5464531"/>
            <a:ext cx="11787154" cy="492571"/>
          </a:xfrm>
          <a:prstGeom prst="rect">
            <a:avLst/>
          </a:prstGeom>
          <a:solidFill>
            <a:srgbClr val="012F7F"/>
          </a:solidFill>
        </p:spPr>
        <p:txBody>
          <a:bodyPr wrap="square" lIns="0" tIns="0" rIns="0" bIns="0" rtlCol="0" anchor="t">
            <a:spAutoFit/>
          </a:bodyPr>
          <a:lstStyle/>
          <a:p>
            <a:pPr marL="194290" lvl="1" algn="just">
              <a:lnSpc>
                <a:spcPts val="4067"/>
              </a:lnSpc>
            </a:pPr>
            <a:r>
              <a:rPr lang="en-US" sz="2900" b="1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- Giai đoạn 2010 - 2021:</a:t>
            </a:r>
            <a:endParaRPr lang="en-US" sz="2900" b="1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5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8008D61-6DDE-2FB7-CD0E-A052A0191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547607"/>
              </p:ext>
            </p:extLst>
          </p:nvPr>
        </p:nvGraphicFramePr>
        <p:xfrm>
          <a:off x="34173" y="1066800"/>
          <a:ext cx="5905416" cy="882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416">
                  <a:extLst>
                    <a:ext uri="{9D8B030D-6E8A-4147-A177-3AD203B41FA5}">
                      <a16:colId xmlns:a16="http://schemas.microsoft.com/office/drawing/2014/main" val="28233231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36521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36F026A-9C86-9E73-C0EB-23F8C9A11682}"/>
              </a:ext>
            </a:extLst>
          </p:cNvPr>
          <p:cNvSpPr txBox="1"/>
          <p:nvPr/>
        </p:nvSpPr>
        <p:spPr>
          <a:xfrm>
            <a:off x="258762" y="2057400"/>
            <a:ext cx="61280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Là ngành phát triển khá sớm và chiếm tỉ trọng cao.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Cơ cấu ngành đa dạng, thay đổi quy trình sản xuất, gia tăng về số lượng và chất lượng sản phẩm.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và phân bố gắn với vùng nguyên liệu như ĐBSCL, ĐBSH, TN, ĐNB.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A01157F-ECE1-6C4C-EFF0-D2D76EBF207A}"/>
              </a:ext>
            </a:extLst>
          </p:cNvPr>
          <p:cNvGrpSpPr/>
          <p:nvPr/>
        </p:nvGrpSpPr>
        <p:grpSpPr>
          <a:xfrm>
            <a:off x="6386845" y="381000"/>
            <a:ext cx="5752699" cy="6324600"/>
            <a:chOff x="65315" y="0"/>
            <a:chExt cx="6217920" cy="6096000"/>
          </a:xfrm>
        </p:grpSpPr>
        <p:pic>
          <p:nvPicPr>
            <p:cNvPr id="10" name="Picture 66" descr="xuat khaaur gaoj tai cang sai gon">
              <a:extLst>
                <a:ext uri="{FF2B5EF4-FFF2-40B4-BE49-F238E27FC236}">
                  <a16:creationId xmlns:a16="http://schemas.microsoft.com/office/drawing/2014/main" id="{D147266A-34FF-A333-C007-539621F8BF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315" y="0"/>
              <a:ext cx="6217920" cy="609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4AA1234E-D6B3-39D9-8F37-05369BF14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3159" y="5410200"/>
              <a:ext cx="3796936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sz="2400" b="1" dirty="0" err="1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Chế</a:t>
              </a:r>
              <a:r>
                <a:rPr lang="en-US" altLang="en-US" sz="2400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biến</a:t>
              </a:r>
              <a:r>
                <a:rPr lang="en-US" altLang="en-US" sz="2400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 -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xuất</a:t>
              </a:r>
              <a:r>
                <a:rPr lang="en-US" altLang="en-US" sz="2400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khẩu</a:t>
              </a:r>
              <a:r>
                <a:rPr lang="en-US" altLang="en-US" sz="2400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gạo</a:t>
              </a:r>
              <a:endParaRPr lang="en-US" altLang="en-US" sz="2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605632-B81B-045F-CF40-0657915C79FB}"/>
              </a:ext>
            </a:extLst>
          </p:cNvPr>
          <p:cNvGrpSpPr/>
          <p:nvPr/>
        </p:nvGrpSpPr>
        <p:grpSpPr>
          <a:xfrm>
            <a:off x="6386844" y="381000"/>
            <a:ext cx="5752699" cy="6286991"/>
            <a:chOff x="6448728" y="0"/>
            <a:chExt cx="5608289" cy="3357156"/>
          </a:xfrm>
        </p:grpSpPr>
        <p:pic>
          <p:nvPicPr>
            <p:cNvPr id="13" name="Picture 59">
              <a:extLst>
                <a:ext uri="{FF2B5EF4-FFF2-40B4-BE49-F238E27FC236}">
                  <a16:creationId xmlns:a16="http://schemas.microsoft.com/office/drawing/2014/main" id="{026B6B6A-1F81-7840-8AD9-832900DC3F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48728" y="0"/>
              <a:ext cx="5608289" cy="33571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4BFD257C-D90F-96C6-1A6F-C8DBD5443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8841" y="3110634"/>
              <a:ext cx="3168061" cy="2465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sz="2400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Chế</a:t>
              </a:r>
              <a:r>
                <a:rPr lang="en-US" altLang="en-US" sz="2400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biến</a:t>
              </a:r>
              <a:r>
                <a:rPr lang="en-US" altLang="en-US" sz="2400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hạt</a:t>
              </a:r>
              <a:r>
                <a:rPr lang="en-US" altLang="en-US" sz="2400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điều</a:t>
              </a:r>
              <a:endParaRPr lang="en-US" altLang="en-US" sz="2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15A136-32A1-E8EB-7EE6-F396726BB650}"/>
              </a:ext>
            </a:extLst>
          </p:cNvPr>
          <p:cNvGrpSpPr/>
          <p:nvPr/>
        </p:nvGrpSpPr>
        <p:grpSpPr>
          <a:xfrm>
            <a:off x="6386844" y="381000"/>
            <a:ext cx="5752700" cy="6271601"/>
            <a:chOff x="131498" y="3487781"/>
            <a:chExt cx="6151737" cy="3200400"/>
          </a:xfrm>
        </p:grpSpPr>
        <p:pic>
          <p:nvPicPr>
            <p:cNvPr id="16" name="Picture 62">
              <a:extLst>
                <a:ext uri="{FF2B5EF4-FFF2-40B4-BE49-F238E27FC236}">
                  <a16:creationId xmlns:a16="http://schemas.microsoft.com/office/drawing/2014/main" id="{6E3B836F-1947-497F-77A4-18490883FA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1498" y="3487781"/>
              <a:ext cx="6151737" cy="3200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77400467-93B3-CC3E-9C1D-EEF9BCC38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8354" y="6409101"/>
              <a:ext cx="3416535" cy="2355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sz="2400" b="1" dirty="0" err="1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Chế</a:t>
              </a:r>
              <a:r>
                <a:rPr lang="en-US" altLang="en-US" sz="2400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biến</a:t>
              </a:r>
              <a:r>
                <a:rPr lang="en-US" altLang="en-US" sz="2400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cà</a:t>
              </a:r>
              <a:r>
                <a:rPr lang="en-US" altLang="en-US" sz="2400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phê</a:t>
              </a:r>
              <a:endParaRPr lang="en-US" altLang="en-US" sz="2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86472A1-E4DB-415B-E77D-03130E2BE76D}"/>
              </a:ext>
            </a:extLst>
          </p:cNvPr>
          <p:cNvGrpSpPr/>
          <p:nvPr/>
        </p:nvGrpSpPr>
        <p:grpSpPr>
          <a:xfrm>
            <a:off x="6386843" y="381000"/>
            <a:ext cx="5752699" cy="6324600"/>
            <a:chOff x="6386843" y="381000"/>
            <a:chExt cx="5727467" cy="6324600"/>
          </a:xfrm>
        </p:grpSpPr>
        <p:pic>
          <p:nvPicPr>
            <p:cNvPr id="19" name="Picture 64">
              <a:extLst>
                <a:ext uri="{FF2B5EF4-FFF2-40B4-BE49-F238E27FC236}">
                  <a16:creationId xmlns:a16="http://schemas.microsoft.com/office/drawing/2014/main" id="{69066D79-E93E-548F-1744-46DBFC740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86843" y="381000"/>
              <a:ext cx="5727467" cy="6324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TextBox 9">
              <a:extLst>
                <a:ext uri="{FF2B5EF4-FFF2-40B4-BE49-F238E27FC236}">
                  <a16:creationId xmlns:a16="http://schemas.microsoft.com/office/drawing/2014/main" id="{52E4FCF0-F115-02B5-1342-9CC7AAE57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5690" y="6059884"/>
              <a:ext cx="2534195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en-US" sz="2400" b="1" dirty="0" err="1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Chế</a:t>
              </a:r>
              <a:r>
                <a:rPr lang="en-US" altLang="en-US" sz="2400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biến</a:t>
              </a:r>
              <a:r>
                <a:rPr lang="en-US" altLang="en-US" sz="2400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cá</a:t>
              </a:r>
              <a:r>
                <a:rPr lang="en-US" altLang="en-US" sz="2400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basa</a:t>
              </a:r>
              <a:endParaRPr lang="en-US" altLang="en-US" sz="2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297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455375" y="1690717"/>
            <a:ext cx="1028700" cy="10287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2F7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</a:pPr>
              <a:endParaRPr sz="3200" b="1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641441" y="1674951"/>
            <a:ext cx="1028700" cy="10287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2F7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</a:pPr>
              <a:endParaRPr sz="4000" b="1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332020" y="1674951"/>
            <a:ext cx="1028700" cy="102870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2F7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</a:pPr>
              <a:endParaRPr sz="3200" b="1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673789" y="93685"/>
            <a:ext cx="749498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CƠ CẤU SẢN PHẨM ĐA DẠNG,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GẮN VỚI VÙNG NGUYÊN LIỆU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40423" y="1877620"/>
            <a:ext cx="858604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2"/>
              </a:lnSpc>
            </a:pPr>
            <a:r>
              <a:rPr lang="en-US" sz="4000" b="1">
                <a:solidFill>
                  <a:srgbClr val="FBB03B"/>
                </a:solidFill>
                <a:latin typeface="Calibri" pitchFamily="34" charset="0"/>
                <a:cs typeface="Calibri" pitchFamily="34" charset="0"/>
              </a:rPr>
              <a:t>01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40518" y="2831967"/>
            <a:ext cx="2357030" cy="662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000082"/>
                </a:solidFill>
                <a:latin typeface="Calibri" pitchFamily="34" charset="0"/>
                <a:cs typeface="Calibri" pitchFamily="34" charset="0"/>
              </a:rPr>
              <a:t>NÔNG SẢN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073866" y="2753131"/>
            <a:ext cx="2357030" cy="662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b="1">
                <a:solidFill>
                  <a:srgbClr val="000082"/>
                </a:solidFill>
                <a:latin typeface="Calibri" pitchFamily="34" charset="0"/>
                <a:cs typeface="Calibri" pitchFamily="34" charset="0"/>
              </a:rPr>
              <a:t>LÂM SẢN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8177" y="3534062"/>
            <a:ext cx="3805349" cy="3149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57" lvl="1" indent="-215878">
              <a:lnSpc>
                <a:spcPct val="130000"/>
              </a:lnSpc>
              <a:buFont typeface="Arial"/>
              <a:buChar char="•"/>
            </a:pP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Xay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xát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đường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mía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chè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cà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phê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nước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ngọt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...</a:t>
            </a:r>
          </a:p>
          <a:p>
            <a:pPr marL="431757" lvl="1" indent="-215878">
              <a:lnSpc>
                <a:spcPct val="130000"/>
              </a:lnSpc>
              <a:buFont typeface="Arial"/>
              <a:buChar char="•"/>
            </a:pP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Sản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phẩm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chế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biến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sữa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thịt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103525" y="3534062"/>
            <a:ext cx="3690578" cy="1868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57" lvl="1" indent="-215878">
              <a:lnSpc>
                <a:spcPct val="130000"/>
              </a:lnSpc>
              <a:buFont typeface="Arial"/>
              <a:buChar char="•"/>
            </a:pP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Măng tre</a:t>
            </a:r>
          </a:p>
          <a:p>
            <a:pPr marL="431757" lvl="1" indent="-215878">
              <a:lnSpc>
                <a:spcPct val="130000"/>
              </a:lnSpc>
              <a:buFont typeface="Arial"/>
              <a:buChar char="•"/>
            </a:pP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Các sản phẩm cây gia vị, dược liệu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811742" y="2816195"/>
            <a:ext cx="2357030" cy="662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b="1">
                <a:solidFill>
                  <a:srgbClr val="000082"/>
                </a:solidFill>
                <a:latin typeface="Calibri" pitchFamily="34" charset="0"/>
                <a:cs typeface="Calibri" pitchFamily="34" charset="0"/>
              </a:rPr>
              <a:t>THỦY SẢN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794104" y="3534061"/>
            <a:ext cx="3690579" cy="1868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57" lvl="1" indent="-215878">
              <a:lnSpc>
                <a:spcPct val="130000"/>
              </a:lnSpc>
              <a:buFont typeface="Arial"/>
              <a:buChar char="•"/>
            </a:pP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Nước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mắm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muối</a:t>
            </a:r>
            <a:endParaRPr lang="en-US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31757" lvl="1" indent="-215878">
              <a:lnSpc>
                <a:spcPct val="130000"/>
              </a:lnSpc>
              <a:buFont typeface="Arial"/>
              <a:buChar char="•"/>
            </a:pP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Sản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phẩm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chế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biến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tôm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cá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26489" y="1861854"/>
            <a:ext cx="858604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2"/>
              </a:lnSpc>
            </a:pPr>
            <a:r>
              <a:rPr lang="en-US" sz="4000" b="1">
                <a:solidFill>
                  <a:srgbClr val="FBB03B"/>
                </a:solidFill>
                <a:latin typeface="Calibri" pitchFamily="34" charset="0"/>
                <a:cs typeface="Calibri" pitchFamily="34" charset="0"/>
              </a:rPr>
              <a:t>02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417068" y="1861854"/>
            <a:ext cx="858604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2"/>
              </a:lnSpc>
            </a:pPr>
            <a:r>
              <a:rPr lang="en-US" sz="4000" b="1">
                <a:solidFill>
                  <a:srgbClr val="FBB03B"/>
                </a:solidFill>
                <a:latin typeface="Calibri" pitchFamily="34" charset="0"/>
                <a:cs typeface="Calibri" pitchFamily="34" charset="0"/>
              </a:rPr>
              <a:t>03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8008D61-6DDE-2FB7-CD0E-A052A0191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864868"/>
              </p:ext>
            </p:extLst>
          </p:nvPr>
        </p:nvGraphicFramePr>
        <p:xfrm>
          <a:off x="34173" y="1066800"/>
          <a:ext cx="5905416" cy="882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416">
                  <a:extLst>
                    <a:ext uri="{9D8B030D-6E8A-4147-A177-3AD203B41FA5}">
                      <a16:colId xmlns:a16="http://schemas.microsoft.com/office/drawing/2014/main" val="28233231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36521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36F026A-9C86-9E73-C0EB-23F8C9A11682}"/>
              </a:ext>
            </a:extLst>
          </p:cNvPr>
          <p:cNvSpPr txBox="1"/>
          <p:nvPr/>
        </p:nvSpPr>
        <p:spPr>
          <a:xfrm>
            <a:off x="258762" y="2057400"/>
            <a:ext cx="61280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Là ngành phát triển khá sớm và chiếm tỉ trọng cao.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Cơ cấu ngành đa dạng, thay đổi quy trình sản xuất, gia tăng về số lượng và chất lượng sản phẩm.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và phân bố gắn với vùng nguyên liệu như ĐBSCL, ĐBSH, TN, ĐNB.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E442A11-C3E3-77A9-1054-401FA4EA1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420468"/>
              </p:ext>
            </p:extLst>
          </p:nvPr>
        </p:nvGraphicFramePr>
        <p:xfrm>
          <a:off x="178594" y="5573014"/>
          <a:ext cx="5616574" cy="882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6574">
                  <a:extLst>
                    <a:ext uri="{9D8B030D-6E8A-4147-A177-3AD203B41FA5}">
                      <a16:colId xmlns:a16="http://schemas.microsoft.com/office/drawing/2014/main" val="30376140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Ngành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dệt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114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69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8008D61-6DDE-2FB7-CD0E-A052A0191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021240"/>
              </p:ext>
            </p:extLst>
          </p:nvPr>
        </p:nvGraphicFramePr>
        <p:xfrm>
          <a:off x="34173" y="152400"/>
          <a:ext cx="5329989" cy="882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9989">
                  <a:extLst>
                    <a:ext uri="{9D8B030D-6E8A-4147-A177-3AD203B41FA5}">
                      <a16:colId xmlns:a16="http://schemas.microsoft.com/office/drawing/2014/main" val="28233231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36521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E442A11-C3E3-77A9-1054-401FA4EA1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514693"/>
              </p:ext>
            </p:extLst>
          </p:nvPr>
        </p:nvGraphicFramePr>
        <p:xfrm>
          <a:off x="68347" y="1034733"/>
          <a:ext cx="5329989" cy="882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9989">
                  <a:extLst>
                    <a:ext uri="{9D8B030D-6E8A-4147-A177-3AD203B41FA5}">
                      <a16:colId xmlns:a16="http://schemas.microsoft.com/office/drawing/2014/main" val="30376140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Ngành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dệt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1143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70D538-53FA-52F6-3E18-405430B83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747274"/>
              </p:ext>
            </p:extLst>
          </p:nvPr>
        </p:nvGraphicFramePr>
        <p:xfrm>
          <a:off x="5668962" y="460883"/>
          <a:ext cx="6362616" cy="1147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62616">
                  <a:extLst>
                    <a:ext uri="{9D8B030D-6E8A-4147-A177-3AD203B41FA5}">
                      <a16:colId xmlns:a16="http://schemas.microsoft.com/office/drawing/2014/main" val="6941692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dệt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1" kern="1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2005 – 2021</a:t>
                      </a:r>
                      <a:endParaRPr lang="en-US" sz="2400" b="1" kern="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07458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AA8F2DD-9833-7BB8-33B7-C6E25F9DF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707037"/>
              </p:ext>
            </p:extLst>
          </p:nvPr>
        </p:nvGraphicFramePr>
        <p:xfrm>
          <a:off x="5668962" y="1917066"/>
          <a:ext cx="6362616" cy="3072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9686">
                  <a:extLst>
                    <a:ext uri="{9D8B030D-6E8A-4147-A177-3AD203B41FA5}">
                      <a16:colId xmlns:a16="http://schemas.microsoft.com/office/drawing/2014/main" val="4222711828"/>
                    </a:ext>
                  </a:extLst>
                </a:gridCol>
                <a:gridCol w="1141606">
                  <a:extLst>
                    <a:ext uri="{9D8B030D-6E8A-4147-A177-3AD203B41FA5}">
                      <a16:colId xmlns:a16="http://schemas.microsoft.com/office/drawing/2014/main" val="2525752116"/>
                    </a:ext>
                  </a:extLst>
                </a:gridCol>
                <a:gridCol w="1146506">
                  <a:extLst>
                    <a:ext uri="{9D8B030D-6E8A-4147-A177-3AD203B41FA5}">
                      <a16:colId xmlns:a16="http://schemas.microsoft.com/office/drawing/2014/main" val="2047114646"/>
                    </a:ext>
                  </a:extLst>
                </a:gridCol>
                <a:gridCol w="1146506">
                  <a:extLst>
                    <a:ext uri="{9D8B030D-6E8A-4147-A177-3AD203B41FA5}">
                      <a16:colId xmlns:a16="http://schemas.microsoft.com/office/drawing/2014/main" val="1558232619"/>
                    </a:ext>
                  </a:extLst>
                </a:gridCol>
                <a:gridCol w="1058312">
                  <a:extLst>
                    <a:ext uri="{9D8B030D-6E8A-4147-A177-3AD203B41FA5}">
                      <a16:colId xmlns:a16="http://schemas.microsoft.com/office/drawing/2014/main" val="35370548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0A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0A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0A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0A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0A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553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Sợi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910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Vải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m²)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560,8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1 176,9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1 525,6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2 520,7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863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 áo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(triệu cái)</a:t>
                      </a:r>
                      <a:endParaRPr lang="en-US" sz="2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1 156,4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2 604,5</a:t>
                      </a:r>
                      <a:endParaRPr lang="en-US" sz="24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4 320,0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5 539,5</a:t>
                      </a:r>
                      <a:endParaRPr lang="en-US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39535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C0FFA8E-4F04-2125-F8CF-88B5ECDD1AF3}"/>
              </a:ext>
            </a:extLst>
          </p:cNvPr>
          <p:cNvSpPr txBox="1"/>
          <p:nvPr/>
        </p:nvSpPr>
        <p:spPr>
          <a:xfrm>
            <a:off x="220747" y="1976321"/>
            <a:ext cx="517758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Có tốc độ phát triển rất nhanh. 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Cơ cấu ngành đa dạng, gồm 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dệt 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sản xuất trang phục.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Phân bố: ở các đô thị lớn, nơi có nguồn lao động dồi dào và thị trường tiêu thụ rộng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F59349-4B8D-F2B0-9DA1-165C61BA9963}"/>
              </a:ext>
            </a:extLst>
          </p:cNvPr>
          <p:cNvGrpSpPr/>
          <p:nvPr/>
        </p:nvGrpSpPr>
        <p:grpSpPr>
          <a:xfrm>
            <a:off x="5364162" y="304800"/>
            <a:ext cx="6819816" cy="6382300"/>
            <a:chOff x="3657116" y="565309"/>
            <a:chExt cx="6819816" cy="6382300"/>
          </a:xfrm>
        </p:grpSpPr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0827FD4A-A282-F152-B549-6940BB64B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3377" y="6367642"/>
              <a:ext cx="5159693" cy="579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4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Nhà</a:t>
              </a:r>
              <a:r>
                <a:rPr lang="en-US" altLang="en-US" sz="24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máy</a:t>
              </a:r>
              <a:r>
                <a:rPr lang="en-US" altLang="en-US" sz="24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dệt</a:t>
              </a:r>
              <a:r>
                <a:rPr lang="en-US" altLang="en-US" sz="24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(Long An)</a:t>
              </a:r>
              <a:endPara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" descr="Ngành dệt may có thêm Nhà máy  Dệt - Nhuộm - Hoàn tất Trung Quy đi vào hoạt động.">
              <a:extLst>
                <a:ext uri="{FF2B5EF4-FFF2-40B4-BE49-F238E27FC236}">
                  <a16:creationId xmlns:a16="http://schemas.microsoft.com/office/drawing/2014/main" id="{4F281AEB-807F-D28B-C68C-62BD0CBD6F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116" y="565309"/>
              <a:ext cx="6819816" cy="5987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24350A-0F49-D83C-813D-09332C8AD9BA}"/>
              </a:ext>
            </a:extLst>
          </p:cNvPr>
          <p:cNvGrpSpPr/>
          <p:nvPr/>
        </p:nvGrpSpPr>
        <p:grpSpPr>
          <a:xfrm>
            <a:off x="5364162" y="304799"/>
            <a:ext cx="6853990" cy="6484328"/>
            <a:chOff x="4511040" y="914400"/>
            <a:chExt cx="6853990" cy="6484328"/>
          </a:xfrm>
        </p:grpSpPr>
        <p:sp>
          <p:nvSpPr>
            <p:cNvPr id="20" name="TextBox 3">
              <a:extLst>
                <a:ext uri="{FF2B5EF4-FFF2-40B4-BE49-F238E27FC236}">
                  <a16:creationId xmlns:a16="http://schemas.microsoft.com/office/drawing/2014/main" id="{AFC34D4B-B4DF-7945-5093-2BA104F31E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9191" y="6818761"/>
              <a:ext cx="4922520" cy="5799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en-US" sz="24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Sản</a:t>
              </a:r>
              <a:r>
                <a:rPr lang="en-US" altLang="en-US" sz="24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xuất</a:t>
              </a:r>
              <a:r>
                <a:rPr lang="en-US" altLang="en-US" sz="24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trang</a:t>
              </a:r>
              <a:r>
                <a:rPr lang="en-US" altLang="en-US" sz="24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FF"/>
                  </a:solidFill>
                  <a:cs typeface="Times New Roman" panose="02020603050405020304" pitchFamily="18" charset="0"/>
                </a:rPr>
                <a:t>phục</a:t>
              </a:r>
              <a:endPara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" descr="Quy trình thiết kế và sản xuất hàng may mặc qua các công đoạn">
              <a:extLst>
                <a:ext uri="{FF2B5EF4-FFF2-40B4-BE49-F238E27FC236}">
                  <a16:creationId xmlns:a16="http://schemas.microsoft.com/office/drawing/2014/main" id="{13BE8C75-063D-7AEA-D2FB-DCBEFCD28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040" y="914400"/>
              <a:ext cx="6853990" cy="5987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329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13A58A-1AA6-210D-329A-6E4977AECB72}"/>
              </a:ext>
            </a:extLst>
          </p:cNvPr>
          <p:cNvSpPr txBox="1"/>
          <p:nvPr/>
        </p:nvSpPr>
        <p:spPr>
          <a:xfrm>
            <a:off x="1554162" y="152400"/>
            <a:ext cx="74676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 BÀI 6. 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 NGHIỆP (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4616B3-160A-D966-DDEE-6E871EBBEC51}"/>
              </a:ext>
            </a:extLst>
          </p:cNvPr>
          <p:cNvSpPr txBox="1"/>
          <p:nvPr/>
        </p:nvSpPr>
        <p:spPr>
          <a:xfrm>
            <a:off x="173978" y="745704"/>
            <a:ext cx="5571184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u="sng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b="1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b="1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b="1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b="1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u="sng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9424015-BD3B-BCEE-4180-882B3366D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273259"/>
              </p:ext>
            </p:extLst>
          </p:nvPr>
        </p:nvGraphicFramePr>
        <p:xfrm>
          <a:off x="173978" y="1752600"/>
          <a:ext cx="5571184" cy="882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71184">
                  <a:extLst>
                    <a:ext uri="{9D8B030D-6E8A-4147-A177-3AD203B41FA5}">
                      <a16:colId xmlns:a16="http://schemas.microsoft.com/office/drawing/2014/main" val="23165779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ngành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6224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67C86E4-5084-47FA-EF9F-C813CDC191CC}"/>
              </a:ext>
            </a:extLst>
          </p:cNvPr>
          <p:cNvSpPr txBox="1"/>
          <p:nvPr/>
        </p:nvSpPr>
        <p:spPr>
          <a:xfrm>
            <a:off x="173978" y="2677180"/>
            <a:ext cx="61280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 descr="C:\Users\Administrator\Desktop\Ảnh GS 9\cong-nghiep-xanh.jpg">
            <a:extLst>
              <a:ext uri="{FF2B5EF4-FFF2-40B4-BE49-F238E27FC236}">
                <a16:creationId xmlns:a16="http://schemas.microsoft.com/office/drawing/2014/main" id="{7F517C4C-4CEB-701B-42C0-9105755DA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5294" y="745704"/>
            <a:ext cx="5553053" cy="4329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Administrator\Desktop\Ảnh GS 9\ava-fb-kcn-xanh-huong-di-ben-vung-cho-bds-cong-nghiep-viet-nam-blue-ocean-realty.jpg">
            <a:extLst>
              <a:ext uri="{FF2B5EF4-FFF2-40B4-BE49-F238E27FC236}">
                <a16:creationId xmlns:a16="http://schemas.microsoft.com/office/drawing/2014/main" id="{7727EEDC-0F17-29AE-0824-ABF306687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749" y="3429000"/>
            <a:ext cx="5743433" cy="287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11A181-A2DD-E613-F87F-DC7C0D1E4F35}"/>
              </a:ext>
            </a:extLst>
          </p:cNvPr>
          <p:cNvSpPr txBox="1"/>
          <p:nvPr/>
        </p:nvSpPr>
        <p:spPr>
          <a:xfrm>
            <a:off x="6888163" y="5145540"/>
            <a:ext cx="4791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2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839B3FE2-1E46-1519-9821-12C7972E5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" y="152400"/>
            <a:ext cx="11582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F19681-7AC9-0E46-A3ED-309F601C804E}"/>
              </a:ext>
            </a:extLst>
          </p:cNvPr>
          <p:cNvSpPr txBox="1"/>
          <p:nvPr/>
        </p:nvSpPr>
        <p:spPr>
          <a:xfrm>
            <a:off x="3062120" y="6243935"/>
            <a:ext cx="7178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 công nghiệp xanh VSIP 2 ở Bình Dương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00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CN Xanh Trần Anh Tân Phú">
            <a:extLst>
              <a:ext uri="{FF2B5EF4-FFF2-40B4-BE49-F238E27FC236}">
                <a16:creationId xmlns:a16="http://schemas.microsoft.com/office/drawing/2014/main" id="{0AAC044F-ACEB-E748-0893-712D83005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" y="152400"/>
            <a:ext cx="11658600" cy="602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8C6DA4-5BC0-BE1B-9972-A4B9A42F04E5}"/>
              </a:ext>
            </a:extLst>
          </p:cNvPr>
          <p:cNvSpPr txBox="1"/>
          <p:nvPr/>
        </p:nvSpPr>
        <p:spPr>
          <a:xfrm>
            <a:off x="2773362" y="6182380"/>
            <a:ext cx="731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KCN </a:t>
            </a:r>
            <a:r>
              <a:rPr lang="en-US" sz="2800" b="1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Anh Tân </a:t>
            </a:r>
            <a:r>
              <a:rPr lang="en-US" sz="2800" b="1" i="0" u="none" strike="noStrike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(Long An)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48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7C86E4-5084-47FA-EF9F-C813CDC191CC}"/>
              </a:ext>
            </a:extLst>
          </p:cNvPr>
          <p:cNvSpPr txBox="1"/>
          <p:nvPr/>
        </p:nvSpPr>
        <p:spPr>
          <a:xfrm>
            <a:off x="150478" y="228600"/>
            <a:ext cx="61280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7AFB40-F81B-94E4-6103-8A619858481D}"/>
              </a:ext>
            </a:extLst>
          </p:cNvPr>
          <p:cNvSpPr txBox="1"/>
          <p:nvPr/>
        </p:nvSpPr>
        <p:spPr>
          <a:xfrm>
            <a:off x="182562" y="751820"/>
            <a:ext cx="5791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150 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C1ECE8-2640-E50F-2639-FC5F5355FC7E}"/>
              </a:ext>
            </a:extLst>
          </p:cNvPr>
          <p:cNvSpPr txBox="1"/>
          <p:nvPr/>
        </p:nvSpPr>
        <p:spPr>
          <a:xfrm>
            <a:off x="258762" y="1689461"/>
            <a:ext cx="5644733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Vai </a:t>
            </a:r>
            <a:r>
              <a:rPr lang="en-US" sz="28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B24CF3-B783-3705-E4D9-F8ADF6E505D5}"/>
              </a:ext>
            </a:extLst>
          </p:cNvPr>
          <p:cNvSpPr txBox="1"/>
          <p:nvPr/>
        </p:nvSpPr>
        <p:spPr>
          <a:xfrm>
            <a:off x="258762" y="2188200"/>
            <a:ext cx="549233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Giúp tái sử dụng các chất thải.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Sử dụng tiết kiệm, hiệu quả năng lượng và nguồn tài nguyên thiên nhiên khác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Hạn chế sử dụng hóa chất độc và kiểm soát ô nhiễm môi trường.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BFE4EE-814E-C0A4-EB00-ACCBBCAD597E}"/>
              </a:ext>
            </a:extLst>
          </p:cNvPr>
          <p:cNvSpPr txBox="1"/>
          <p:nvPr/>
        </p:nvSpPr>
        <p:spPr>
          <a:xfrm>
            <a:off x="6126494" y="797986"/>
            <a:ext cx="61038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tồn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3FEDB7-61B2-AB01-F14D-82AB3E016726}"/>
              </a:ext>
            </a:extLst>
          </p:cNvPr>
          <p:cNvSpPr txBox="1"/>
          <p:nvPr/>
        </p:nvSpPr>
        <p:spPr>
          <a:xfrm>
            <a:off x="6094246" y="1772146"/>
            <a:ext cx="61361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Giảm thiểu tác động tiêu cực từ ô nhiễm môi trường, chất thải công nghiệp và biến đổi khí hậu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Ứng phó với những rủi ro trong công nghiệp, xúc tiến quá trình chuyển hóa xanh, hướng đến phát triển bền vững.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Tiết kiệm chi phí đầu vào, nhiên liệu trong sản xuất công nghiệp.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Đảm bảo công bằng xã hội trong sử dụng các nguồn tài nguyên liên quan đến ngành công nghiệp.</a:t>
            </a:r>
          </a:p>
        </p:txBody>
      </p:sp>
    </p:spTree>
    <p:extLst>
      <p:ext uri="{BB962C8B-B14F-4D97-AF65-F5344CB8AC3E}">
        <p14:creationId xmlns:p14="http://schemas.microsoft.com/office/powerpoint/2010/main" val="27465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8CB70-46E5-7243-8D1B-5D969FCAD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C0EBA3-E369-8F1E-8949-3EB93F961856}"/>
              </a:ext>
            </a:extLst>
          </p:cNvPr>
          <p:cNvSpPr txBox="1"/>
          <p:nvPr/>
        </p:nvSpPr>
        <p:spPr>
          <a:xfrm>
            <a:off x="3382963" y="152400"/>
            <a:ext cx="5486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VÀ VẬN DỤNG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A84D848-4EDE-5004-3F83-12EDFA266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962" y="914400"/>
            <a:ext cx="56006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800" b="1" dirty="0">
                <a:solidFill>
                  <a:srgbClr val="0432FF"/>
                </a:solidFill>
              </a:rPr>
              <a:t>AI NHANH HƠN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ED81D6-B399-59B4-029C-D83C60764918}"/>
              </a:ext>
            </a:extLst>
          </p:cNvPr>
          <p:cNvSpPr txBox="1"/>
          <p:nvPr/>
        </p:nvSpPr>
        <p:spPr>
          <a:xfrm>
            <a:off x="834071" y="1605701"/>
            <a:ext cx="6126480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 kể tên các sản phẩm công nghiệp thân thiện với môi trường?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26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9110FCF5-5AB2-4E55-AC27-82B053362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54848" b="29316"/>
          <a:stretch/>
        </p:blipFill>
        <p:spPr bwMode="auto">
          <a:xfrm>
            <a:off x="30162" y="6269472"/>
            <a:ext cx="12192000" cy="588528"/>
          </a:xfrm>
          <a:prstGeom prst="rect">
            <a:avLst/>
          </a:prstGeom>
          <a:noFill/>
        </p:spPr>
      </p:pic>
      <p:pic>
        <p:nvPicPr>
          <p:cNvPr id="6" name="Say You Say Me - Paul Mauriat">
            <a:hlinkClick r:id="" action="ppaction://media"/>
            <a:extLst>
              <a:ext uri="{FF2B5EF4-FFF2-40B4-BE49-F238E27FC236}">
                <a16:creationId xmlns:a16="http://schemas.microsoft.com/office/drawing/2014/main" id="{65F402B6-4B60-4BCE-9915-9145D19BC7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1371600" y="3276600"/>
            <a:ext cx="609600" cy="609600"/>
          </a:xfrm>
          <a:prstGeom prst="rect">
            <a:avLst/>
          </a:prstGeom>
        </p:spPr>
      </p:pic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1B0B267-169A-45AA-BBC5-92F056E0E815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2014674" y="1219202"/>
          <a:ext cx="9837221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554D3A2-C5DB-43E8-A2D5-E77D55CB38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7075" y="4792266"/>
            <a:ext cx="1869141" cy="10834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3AE179-E491-4ECD-8630-31266ECB7BEE}"/>
              </a:ext>
            </a:extLst>
          </p:cNvPr>
          <p:cNvSpPr txBox="1"/>
          <p:nvPr/>
        </p:nvSpPr>
        <p:spPr>
          <a:xfrm rot="16200000">
            <a:off x="-87476" y="3196680"/>
            <a:ext cx="2817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LUẬT CH</a:t>
            </a:r>
            <a:r>
              <a:rPr lang="vi-VN" sz="4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Ơ</a:t>
            </a:r>
            <a:r>
              <a:rPr lang="en-US" sz="4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FD8C59-119D-4842-8BAC-A24E42CAF53F}"/>
              </a:ext>
            </a:extLst>
          </p:cNvPr>
          <p:cNvCxnSpPr>
            <a:cxnSpLocks/>
          </p:cNvCxnSpPr>
          <p:nvPr/>
        </p:nvCxnSpPr>
        <p:spPr>
          <a:xfrm>
            <a:off x="1737987" y="1696280"/>
            <a:ext cx="0" cy="4015408"/>
          </a:xfrm>
          <a:prstGeom prst="line">
            <a:avLst/>
          </a:prstGeom>
          <a:ln w="28575">
            <a:solidFill>
              <a:srgbClr val="20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>
            <a:extLst>
              <a:ext uri="{FF2B5EF4-FFF2-40B4-BE49-F238E27FC236}">
                <a16:creationId xmlns:a16="http://schemas.microsoft.com/office/drawing/2014/main" id="{93E84D65-F8E7-40B8-B81E-2F49385AE981}"/>
              </a:ext>
            </a:extLst>
          </p:cNvPr>
          <p:cNvGrpSpPr/>
          <p:nvPr/>
        </p:nvGrpSpPr>
        <p:grpSpPr>
          <a:xfrm rot="16200000">
            <a:off x="-1386527" y="3262118"/>
            <a:ext cx="3531786" cy="400110"/>
            <a:chOff x="3689873" y="6249236"/>
            <a:chExt cx="5517465" cy="67671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E013AF-DE82-4F10-A763-6894EED79B91}"/>
                </a:ext>
              </a:extLst>
            </p:cNvPr>
            <p:cNvSpPr txBox="1"/>
            <p:nvPr/>
          </p:nvSpPr>
          <p:spPr>
            <a:xfrm>
              <a:off x="5219470" y="6249236"/>
              <a:ext cx="2467381" cy="676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GOOD LUCK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10DF9DB-0560-4D69-B159-B24856E28203}"/>
                </a:ext>
              </a:extLst>
            </p:cNvPr>
            <p:cNvCxnSpPr/>
            <p:nvPr/>
          </p:nvCxnSpPr>
          <p:spPr>
            <a:xfrm>
              <a:off x="3689873" y="6623218"/>
              <a:ext cx="18151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40BB42F-72F0-40B0-B575-CAFE183B8540}"/>
                </a:ext>
              </a:extLst>
            </p:cNvPr>
            <p:cNvCxnSpPr/>
            <p:nvPr/>
          </p:nvCxnSpPr>
          <p:spPr>
            <a:xfrm>
              <a:off x="7392186" y="6599976"/>
              <a:ext cx="1815152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10BFF71E-A892-44B1-8B44-295339CF289F}"/>
              </a:ext>
            </a:extLst>
          </p:cNvPr>
          <p:cNvGrpSpPr/>
          <p:nvPr/>
        </p:nvGrpSpPr>
        <p:grpSpPr>
          <a:xfrm>
            <a:off x="3035233" y="54865"/>
            <a:ext cx="6181859" cy="830997"/>
            <a:chOff x="3005070" y="77982"/>
            <a:chExt cx="6181859" cy="71673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CDE3235-C1F9-473C-96ED-1F8C90FA1752}"/>
                </a:ext>
              </a:extLst>
            </p:cNvPr>
            <p:cNvSpPr/>
            <p:nvPr/>
          </p:nvSpPr>
          <p:spPr>
            <a:xfrm>
              <a:off x="3005070" y="116455"/>
              <a:ext cx="6181859" cy="655177"/>
            </a:xfrm>
            <a:prstGeom prst="roundRect">
              <a:avLst>
                <a:gd name="adj" fmla="val 50000"/>
              </a:avLst>
            </a:prstGeom>
            <a:solidFill>
              <a:srgbClr val="20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593DE3-6D0B-443D-BE8B-B9B648EBAFF7}"/>
                </a:ext>
              </a:extLst>
            </p:cNvPr>
            <p:cNvSpPr txBox="1"/>
            <p:nvPr/>
          </p:nvSpPr>
          <p:spPr>
            <a:xfrm>
              <a:off x="3581400" y="77982"/>
              <a:ext cx="5090160" cy="716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AI NHANH H</a:t>
              </a:r>
              <a:r>
                <a:rPr lang="vi-VN" sz="4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Ơ</a:t>
              </a:r>
              <a:r>
                <a:rPr lang="en-US" sz="4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486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2AAACA77-E4A0-4E99-9F03-72ED26BB7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graphicEl>
                                              <a:dgm id="{DE66B4FA-8443-484B-9A9E-FA188D6B4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2352C030-0248-483B-94A9-26972C30B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11925212-181A-4D0E-84EB-C4219DE1A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72B5F39E-2D8B-4AE5-99A7-0B4F9279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D857732E-E667-406B-8596-FB28DE60F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42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5" name="Title 1">
            <a:extLst>
              <a:ext uri="{FF2B5EF4-FFF2-40B4-BE49-F238E27FC236}">
                <a16:creationId xmlns:a16="http://schemas.microsoft.com/office/drawing/2014/main" id="{83082941-DD32-5A9C-E1F4-B102B2A62F8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03188" y="65089"/>
            <a:ext cx="12161838" cy="1057275"/>
          </a:xfrm>
        </p:spPr>
        <p:txBody>
          <a:bodyPr/>
          <a:lstStyle/>
          <a:p>
            <a:pPr eaLnBrk="1" hangingPunct="1"/>
            <a:r>
              <a:rPr lang="en-US" altLang="en-US" sz="53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THÁCH CHO EM</a:t>
            </a:r>
          </a:p>
        </p:txBody>
      </p:sp>
      <p:pic>
        <p:nvPicPr>
          <p:cNvPr id="1026" name="Picture 2" descr="Analog Alarm Clock Icon Image Vector Illustration Design Royalty Free  Cliparts, Vectors, And Stock Illustration. Image 82032642.">
            <a:extLst>
              <a:ext uri="{FF2B5EF4-FFF2-40B4-BE49-F238E27FC236}">
                <a16:creationId xmlns:a16="http://schemas.microsoft.com/office/drawing/2014/main" id="{0925C7A2-A7E5-4308-13BC-E8ED297B9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45001"/>
            <a:ext cx="1611312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UPSC Notes Only Pack">
            <a:extLst>
              <a:ext uri="{FF2B5EF4-FFF2-40B4-BE49-F238E27FC236}">
                <a16:creationId xmlns:a16="http://schemas.microsoft.com/office/drawing/2014/main" id="{3C3B0999-6125-76F2-28C2-3969D7297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08275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9837270E-12BA-C5DA-E0FA-2A71188AF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1" y="3179764"/>
            <a:ext cx="101298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marL="455613" indent="-4556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338"/>
              </a:spcBef>
              <a:buFont typeface="Wingdings" panose="05000000000000000000" pitchFamily="2" charset="2"/>
              <a:buChar char="ü"/>
            </a:pPr>
            <a:r>
              <a:rPr lang="en-US" altLang="en-US" sz="3500" b="1">
                <a:solidFill>
                  <a:srgbClr val="7030A0"/>
                </a:solidFill>
                <a:cs typeface="Times New Roman" panose="02020603050405020304" pitchFamily="18" charset="0"/>
              </a:rPr>
              <a:t>Tìm kiếm thông tin trên sách, báo và Internet </a:t>
            </a:r>
            <a:endParaRPr lang="en-US" altLang="en-US" sz="3500" b="1">
              <a:solidFill>
                <a:srgbClr val="7030A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C233E505-F730-24A2-365A-DEF7D091764C}"/>
              </a:ext>
            </a:extLst>
          </p:cNvPr>
          <p:cNvSpPr/>
          <p:nvPr/>
        </p:nvSpPr>
        <p:spPr>
          <a:xfrm>
            <a:off x="30162" y="0"/>
            <a:ext cx="12192000" cy="6858000"/>
          </a:xfrm>
          <a:prstGeom prst="frame">
            <a:avLst>
              <a:gd name="adj1" fmla="val 2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59110" name="Rectangle 2">
            <a:extLst>
              <a:ext uri="{FF2B5EF4-FFF2-40B4-BE49-F238E27FC236}">
                <a16:creationId xmlns:a16="http://schemas.microsoft.com/office/drawing/2014/main" id="{62D1E73F-CCBE-8783-9904-BEAC4B635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351" y="984250"/>
            <a:ext cx="7888287" cy="1784350"/>
          </a:xfrm>
          <a:prstGeom prst="rect">
            <a:avLst/>
          </a:prstGeom>
          <a:noFill/>
          <a:ln w="9525">
            <a:solidFill>
              <a:srgbClr val="00B0F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3600" b="1" dirty="0" err="1">
                <a:solidFill>
                  <a:srgbClr val="0432FF"/>
                </a:solidFill>
                <a:cs typeface="Times New Roman" panose="02020603050405020304" pitchFamily="18" charset="0"/>
              </a:rPr>
              <a:t>Sưu</a:t>
            </a:r>
            <a:r>
              <a:rPr lang="en-US" altLang="en-US" sz="3600" b="1" dirty="0">
                <a:solidFill>
                  <a:srgbClr val="0432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432FF"/>
                </a:solidFill>
                <a:cs typeface="Times New Roman" panose="02020603050405020304" pitchFamily="18" charset="0"/>
              </a:rPr>
              <a:t>tầm</a:t>
            </a:r>
            <a:r>
              <a:rPr lang="en-US" altLang="en-US" sz="3600" b="1" dirty="0">
                <a:solidFill>
                  <a:srgbClr val="0432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432FF"/>
                </a:solidFill>
                <a:cs typeface="Times New Roman" panose="02020603050405020304" pitchFamily="18" charset="0"/>
              </a:rPr>
              <a:t>thông</a:t>
            </a:r>
            <a:r>
              <a:rPr lang="en-US" altLang="en-US" sz="3600" b="1" dirty="0">
                <a:solidFill>
                  <a:srgbClr val="0432FF"/>
                </a:solidFill>
                <a:cs typeface="Times New Roman" panose="02020603050405020304" pitchFamily="18" charset="0"/>
              </a:rPr>
              <a:t> tin </a:t>
            </a:r>
            <a:r>
              <a:rPr lang="en-US" altLang="en-US" sz="3600" b="1" dirty="0" err="1">
                <a:solidFill>
                  <a:srgbClr val="0432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432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432FF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3600" b="1" dirty="0">
                <a:solidFill>
                  <a:srgbClr val="0432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432FF"/>
                </a:solidFill>
                <a:cs typeface="Times New Roman" panose="02020603050405020304" pitchFamily="18" charset="0"/>
              </a:rPr>
              <a:t>bày</a:t>
            </a:r>
            <a:r>
              <a:rPr lang="en-US" altLang="en-US" sz="3600" b="1" dirty="0">
                <a:solidFill>
                  <a:srgbClr val="0432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432FF"/>
                </a:solidFill>
                <a:cs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rgbClr val="0432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432FF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432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432FF"/>
                </a:solidFill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solidFill>
                  <a:srgbClr val="0432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432FF"/>
                </a:solidFill>
                <a:cs typeface="Times New Roman" panose="02020603050405020304" pitchFamily="18" charset="0"/>
              </a:rPr>
              <a:t>triển</a:t>
            </a:r>
            <a:r>
              <a:rPr lang="en-US" altLang="en-US" sz="3600" b="1" dirty="0">
                <a:solidFill>
                  <a:srgbClr val="0432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432FF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432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432FF"/>
                </a:solidFill>
                <a:cs typeface="Times New Roman" panose="02020603050405020304" pitchFamily="18" charset="0"/>
              </a:rPr>
              <a:t>ngành</a:t>
            </a:r>
            <a:r>
              <a:rPr lang="en-US" altLang="en-US" sz="3600" b="1" dirty="0">
                <a:solidFill>
                  <a:srgbClr val="0432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432FF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0432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432FF"/>
                </a:solidFill>
                <a:cs typeface="Times New Roman" panose="02020603050405020304" pitchFamily="18" charset="0"/>
              </a:rPr>
              <a:t>nghiệp</a:t>
            </a:r>
            <a:r>
              <a:rPr lang="en-US" altLang="en-US" sz="3600" b="1" dirty="0">
                <a:solidFill>
                  <a:srgbClr val="0432FF"/>
                </a:solidFill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432FF"/>
                </a:solidFill>
                <a:cs typeface="Times New Roman" panose="02020603050405020304" pitchFamily="18" charset="0"/>
              </a:rPr>
              <a:t>địa</a:t>
            </a:r>
            <a:r>
              <a:rPr lang="en-US" altLang="en-US" sz="3600" b="1" dirty="0">
                <a:solidFill>
                  <a:srgbClr val="0432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432FF"/>
                </a:solidFill>
                <a:cs typeface="Times New Roman" panose="02020603050405020304" pitchFamily="18" charset="0"/>
              </a:rPr>
              <a:t>phương</a:t>
            </a:r>
            <a:r>
              <a:rPr lang="en-US" altLang="en-US" sz="3600" b="1" dirty="0">
                <a:solidFill>
                  <a:srgbClr val="0432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432FF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432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432FF"/>
                </a:solidFill>
                <a:cs typeface="Times New Roman" panose="02020603050405020304" pitchFamily="18" charset="0"/>
              </a:rPr>
              <a:t>đang</a:t>
            </a:r>
            <a:r>
              <a:rPr lang="en-US" altLang="en-US" sz="3600" b="1" dirty="0">
                <a:solidFill>
                  <a:srgbClr val="0432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432FF"/>
                </a:solidFill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432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432FF"/>
                </a:solidFill>
                <a:cs typeface="Times New Roman" panose="02020603050405020304" pitchFamily="18" charset="0"/>
              </a:rPr>
              <a:t>sống</a:t>
            </a:r>
            <a:r>
              <a:rPr lang="en-US" altLang="en-US" sz="3600" b="1" dirty="0">
                <a:solidFill>
                  <a:srgbClr val="0432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AE257E-C033-060E-2389-4ACB99227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4906963"/>
            <a:ext cx="61833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marL="455613" indent="-4556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338"/>
              </a:spcBef>
              <a:buFont typeface="Wingdings" panose="05000000000000000000" pitchFamily="2" charset="2"/>
              <a:buChar char="ü"/>
            </a:pPr>
            <a:r>
              <a:rPr lang="vi-VN" altLang="en-US" sz="3500" b="1">
                <a:solidFill>
                  <a:srgbClr val="7030A0"/>
                </a:solidFill>
                <a:cs typeface="Times New Roman" panose="02020603050405020304" pitchFamily="18" charset="0"/>
              </a:rPr>
              <a:t>Thời gian 1 tuần</a:t>
            </a:r>
            <a:r>
              <a:rPr lang="en-US" altLang="en-US" sz="3500" b="1">
                <a:solidFill>
                  <a:srgbClr val="7030A0"/>
                </a:solidFill>
                <a:cs typeface="Times New Roman" panose="02020603050405020304" pitchFamily="18" charset="0"/>
              </a:rPr>
              <a:t> </a:t>
            </a:r>
            <a:endParaRPr lang="en-US" altLang="en-US" sz="3500" b="1">
              <a:solidFill>
                <a:srgbClr val="7030A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872A25-6412-62F5-0497-956B039D1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2900" y="5813425"/>
            <a:ext cx="5529262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marL="455613" indent="-4556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3500" b="1">
                <a:solidFill>
                  <a:srgbClr val="7030A0"/>
                </a:solidFill>
                <a:cs typeface="Times New Roman" panose="02020603050405020304" pitchFamily="18" charset="0"/>
              </a:rPr>
              <a:t> Cá nhân</a:t>
            </a:r>
          </a:p>
        </p:txBody>
      </p:sp>
      <p:pic>
        <p:nvPicPr>
          <p:cNvPr id="11" name="Picture 4" descr="Chương trình đào tạo học sinh thi tuyển vào các đại học hàng đầu tại Mỹ">
            <a:extLst>
              <a:ext uri="{FF2B5EF4-FFF2-40B4-BE49-F238E27FC236}">
                <a16:creationId xmlns:a16="http://schemas.microsoft.com/office/drawing/2014/main" id="{92B1C14D-9B2B-1F9A-12B3-154B10000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7" t="13295" r="14207" b="13728"/>
          <a:stretch>
            <a:fillRect/>
          </a:stretch>
        </p:blipFill>
        <p:spPr bwMode="auto">
          <a:xfrm>
            <a:off x="5710237" y="5592764"/>
            <a:ext cx="8318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14" name="Picture 5" descr="POINSET2">
            <a:extLst>
              <a:ext uri="{FF2B5EF4-FFF2-40B4-BE49-F238E27FC236}">
                <a16:creationId xmlns:a16="http://schemas.microsoft.com/office/drawing/2014/main" id="{1B7EB932-7DDA-4A48-CA90-0A9C106F2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83382" y="24607"/>
            <a:ext cx="11715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15" name="Picture 5" descr="POINSET2">
            <a:extLst>
              <a:ext uri="{FF2B5EF4-FFF2-40B4-BE49-F238E27FC236}">
                <a16:creationId xmlns:a16="http://schemas.microsoft.com/office/drawing/2014/main" id="{1951B8D3-3C2B-9CC2-DF86-399207729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7663" y="5422901"/>
            <a:ext cx="1243012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16" name="Picture 5" descr="POINSET2">
            <a:extLst>
              <a:ext uri="{FF2B5EF4-FFF2-40B4-BE49-F238E27FC236}">
                <a16:creationId xmlns:a16="http://schemas.microsoft.com/office/drawing/2014/main" id="{62099A83-4D6F-39D3-A333-306400CD7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56888" y="77788"/>
            <a:ext cx="12414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17" name="Picture 6" descr="Diagram&#10;&#10;Description automatically generated">
            <a:extLst>
              <a:ext uri="{FF2B5EF4-FFF2-40B4-BE49-F238E27FC236}">
                <a16:creationId xmlns:a16="http://schemas.microsoft.com/office/drawing/2014/main" id="{DF996E70-F575-7605-CBC2-31674268C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>
            <a:fillRect/>
          </a:stretch>
        </p:blipFill>
        <p:spPr bwMode="auto">
          <a:xfrm>
            <a:off x="10701337" y="5340351"/>
            <a:ext cx="12969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5400000" flipH="1" flipV="1">
            <a:off x="8000476" y="2636314"/>
            <a:ext cx="5643023" cy="2800350"/>
          </a:xfrm>
          <a:custGeom>
            <a:avLst/>
            <a:gdLst/>
            <a:ahLst/>
            <a:cxnLst/>
            <a:rect l="l" t="t" r="r" b="b"/>
            <a:pathLst>
              <a:path w="8464534" h="4200525">
                <a:moveTo>
                  <a:pt x="8464535" y="4200525"/>
                </a:moveTo>
                <a:lnTo>
                  <a:pt x="0" y="4200525"/>
                </a:lnTo>
                <a:lnTo>
                  <a:pt x="0" y="0"/>
                </a:lnTo>
                <a:lnTo>
                  <a:pt x="8464535" y="0"/>
                </a:lnTo>
                <a:lnTo>
                  <a:pt x="8464535" y="4200525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>
            <a:off x="-1386818" y="1419493"/>
            <a:ext cx="5635698" cy="2796715"/>
          </a:xfrm>
          <a:custGeom>
            <a:avLst/>
            <a:gdLst/>
            <a:ahLst/>
            <a:cxnLst/>
            <a:rect l="l" t="t" r="r" b="b"/>
            <a:pathLst>
              <a:path w="8453547" h="4195073">
                <a:moveTo>
                  <a:pt x="0" y="0"/>
                </a:moveTo>
                <a:lnTo>
                  <a:pt x="8453547" y="0"/>
                </a:lnTo>
                <a:lnTo>
                  <a:pt x="8453547" y="4195073"/>
                </a:lnTo>
                <a:lnTo>
                  <a:pt x="0" y="4195073"/>
                </a:lnTo>
                <a:lnTo>
                  <a:pt x="0" y="0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grpSp>
        <p:nvGrpSpPr>
          <p:cNvPr id="2" name="Group 6"/>
          <p:cNvGrpSpPr/>
          <p:nvPr/>
        </p:nvGrpSpPr>
        <p:grpSpPr>
          <a:xfrm rot="5400000">
            <a:off x="-123606" y="5764051"/>
            <a:ext cx="2500459" cy="2187901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12F7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2"/>
                </a:lnSpc>
              </a:pPr>
              <a:endParaRPr/>
            </a:p>
          </p:txBody>
        </p:sp>
      </p:grpSp>
      <p:grpSp>
        <p:nvGrpSpPr>
          <p:cNvPr id="3" name="Group 9"/>
          <p:cNvGrpSpPr/>
          <p:nvPr/>
        </p:nvGrpSpPr>
        <p:grpSpPr>
          <a:xfrm rot="-5400000">
            <a:off x="9877983" y="-1093951"/>
            <a:ext cx="2500459" cy="2187901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12F7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2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 rot="18992056">
            <a:off x="836855" y="647341"/>
            <a:ext cx="5410200" cy="1205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2"/>
              </a:lnSpc>
            </a:pPr>
            <a:r>
              <a:rPr lang="en-US" sz="13300" dirty="0">
                <a:solidFill>
                  <a:srgbClr val="012F7F"/>
                </a:solidFill>
                <a:latin typeface="#9Slide05 Atlantika" pitchFamily="2" charset="-93"/>
              </a:rPr>
              <a:t>Game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88" y="174759"/>
            <a:ext cx="6858000" cy="6858000"/>
          </a:xfrm>
          <a:prstGeom prst="rect">
            <a:avLst/>
          </a:prstGeom>
        </p:spPr>
      </p:pic>
      <p:sp>
        <p:nvSpPr>
          <p:cNvPr id="14" name="TextBox 12"/>
          <p:cNvSpPr txBox="1"/>
          <p:nvPr/>
        </p:nvSpPr>
        <p:spPr>
          <a:xfrm rot="2792056">
            <a:off x="6343093" y="782558"/>
            <a:ext cx="5410200" cy="1205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2"/>
              </a:lnSpc>
            </a:pPr>
            <a:r>
              <a:rPr lang="en-US" sz="13300" dirty="0">
                <a:solidFill>
                  <a:srgbClr val="012F7F"/>
                </a:solidFill>
                <a:latin typeface="#9Slide05 Atlantika" pitchFamily="2" charset="-93"/>
              </a:rPr>
              <a:t>Game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" y="-4919358"/>
            <a:ext cx="12339174" cy="12339174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</p:pic>
      <p:sp>
        <p:nvSpPr>
          <p:cNvPr id="4" name="Freeform 4"/>
          <p:cNvSpPr/>
          <p:nvPr/>
        </p:nvSpPr>
        <p:spPr>
          <a:xfrm rot="5400000" flipH="1" flipV="1">
            <a:off x="8000476" y="2636314"/>
            <a:ext cx="5643023" cy="2800350"/>
          </a:xfrm>
          <a:custGeom>
            <a:avLst/>
            <a:gdLst/>
            <a:ahLst/>
            <a:cxnLst/>
            <a:rect l="l" t="t" r="r" b="b"/>
            <a:pathLst>
              <a:path w="8464534" h="4200525">
                <a:moveTo>
                  <a:pt x="8464535" y="4200525"/>
                </a:moveTo>
                <a:lnTo>
                  <a:pt x="0" y="4200525"/>
                </a:lnTo>
                <a:lnTo>
                  <a:pt x="0" y="0"/>
                </a:lnTo>
                <a:lnTo>
                  <a:pt x="8464535" y="0"/>
                </a:lnTo>
                <a:lnTo>
                  <a:pt x="8464535" y="4200525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grpSp>
        <p:nvGrpSpPr>
          <p:cNvPr id="2" name="Group 6"/>
          <p:cNvGrpSpPr/>
          <p:nvPr/>
        </p:nvGrpSpPr>
        <p:grpSpPr>
          <a:xfrm rot="5400000">
            <a:off x="-123606" y="5764051"/>
            <a:ext cx="2500459" cy="2187901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12F7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endParaRPr sz="3000" b="1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0162" y="1905000"/>
            <a:ext cx="12192000" cy="4419600"/>
          </a:xfrm>
          <a:prstGeom prst="rect">
            <a:avLst/>
          </a:prstGeom>
          <a:solidFill>
            <a:srgbClr val="000B5D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endParaRPr lang="en-US" sz="30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01662" y="2790498"/>
            <a:ext cx="4197536" cy="3400943"/>
            <a:chOff x="0" y="0"/>
            <a:chExt cx="1513913" cy="856192"/>
          </a:xfrm>
        </p:grpSpPr>
        <p:sp>
          <p:nvSpPr>
            <p:cNvPr id="20" name="Freeform 3"/>
            <p:cNvSpPr/>
            <p:nvPr/>
          </p:nvSpPr>
          <p:spPr>
            <a:xfrm>
              <a:off x="2130" y="0"/>
              <a:ext cx="1509654" cy="856192"/>
            </a:xfrm>
            <a:custGeom>
              <a:avLst/>
              <a:gdLst/>
              <a:ahLst/>
              <a:cxnLst/>
              <a:rect l="l" t="t" r="r" b="b"/>
              <a:pathLst>
                <a:path w="1509654" h="856192">
                  <a:moveTo>
                    <a:pt x="1505983" y="440315"/>
                  </a:moveTo>
                  <a:lnTo>
                    <a:pt x="1314382" y="843973"/>
                  </a:lnTo>
                  <a:cubicBezTo>
                    <a:pt x="1310840" y="851436"/>
                    <a:pt x="1303318" y="856192"/>
                    <a:pt x="1295057" y="856192"/>
                  </a:cubicBezTo>
                  <a:lnTo>
                    <a:pt x="214596" y="856192"/>
                  </a:lnTo>
                  <a:cubicBezTo>
                    <a:pt x="206335" y="856192"/>
                    <a:pt x="198812" y="851436"/>
                    <a:pt x="195270" y="843973"/>
                  </a:cubicBezTo>
                  <a:lnTo>
                    <a:pt x="3670" y="440315"/>
                  </a:lnTo>
                  <a:cubicBezTo>
                    <a:pt x="0" y="432582"/>
                    <a:pt x="0" y="423610"/>
                    <a:pt x="3670" y="415877"/>
                  </a:cubicBezTo>
                  <a:lnTo>
                    <a:pt x="195270" y="12219"/>
                  </a:lnTo>
                  <a:cubicBezTo>
                    <a:pt x="198812" y="4756"/>
                    <a:pt x="206335" y="0"/>
                    <a:pt x="214596" y="0"/>
                  </a:cubicBezTo>
                  <a:lnTo>
                    <a:pt x="1295057" y="0"/>
                  </a:lnTo>
                  <a:cubicBezTo>
                    <a:pt x="1303318" y="0"/>
                    <a:pt x="1310840" y="4756"/>
                    <a:pt x="1314382" y="12219"/>
                  </a:cubicBezTo>
                  <a:lnTo>
                    <a:pt x="1505983" y="415877"/>
                  </a:lnTo>
                  <a:cubicBezTo>
                    <a:pt x="1509653" y="423610"/>
                    <a:pt x="1509653" y="432582"/>
                    <a:pt x="1505983" y="440315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B5D"/>
              </a:solidFill>
              <a:prstDash val="solid"/>
              <a:miter/>
            </a:ln>
          </p:spPr>
        </p:sp>
        <p:sp>
          <p:nvSpPr>
            <p:cNvPr id="21" name="TextBox 4"/>
            <p:cNvSpPr txBox="1"/>
            <p:nvPr/>
          </p:nvSpPr>
          <p:spPr>
            <a:xfrm>
              <a:off x="114300" y="-76200"/>
              <a:ext cx="1285313" cy="9323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spcBef>
                  <a:spcPct val="0"/>
                </a:spcBef>
              </a:pPr>
              <a:endParaRPr sz="3000" b="1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198163" y="2777438"/>
            <a:ext cx="4354348" cy="3323817"/>
            <a:chOff x="0" y="0"/>
            <a:chExt cx="1513913" cy="856192"/>
          </a:xfrm>
        </p:grpSpPr>
        <p:sp>
          <p:nvSpPr>
            <p:cNvPr id="23" name="Freeform 6"/>
            <p:cNvSpPr/>
            <p:nvPr/>
          </p:nvSpPr>
          <p:spPr>
            <a:xfrm>
              <a:off x="2179" y="0"/>
              <a:ext cx="1509555" cy="856192"/>
            </a:xfrm>
            <a:custGeom>
              <a:avLst/>
              <a:gdLst/>
              <a:ahLst/>
              <a:cxnLst/>
              <a:rect l="l" t="t" r="r" b="b"/>
              <a:pathLst>
                <a:path w="1509555" h="856192">
                  <a:moveTo>
                    <a:pt x="1505799" y="440598"/>
                  </a:moveTo>
                  <a:lnTo>
                    <a:pt x="1314468" y="843690"/>
                  </a:lnTo>
                  <a:cubicBezTo>
                    <a:pt x="1310844" y="851325"/>
                    <a:pt x="1303147" y="856192"/>
                    <a:pt x="1294694" y="856192"/>
                  </a:cubicBezTo>
                  <a:lnTo>
                    <a:pt x="214860" y="856192"/>
                  </a:lnTo>
                  <a:cubicBezTo>
                    <a:pt x="206408" y="856192"/>
                    <a:pt x="198711" y="851325"/>
                    <a:pt x="195087" y="843690"/>
                  </a:cubicBezTo>
                  <a:lnTo>
                    <a:pt x="3755" y="440598"/>
                  </a:lnTo>
                  <a:cubicBezTo>
                    <a:pt x="0" y="432687"/>
                    <a:pt x="0" y="423505"/>
                    <a:pt x="3755" y="415594"/>
                  </a:cubicBezTo>
                  <a:lnTo>
                    <a:pt x="195087" y="12502"/>
                  </a:lnTo>
                  <a:cubicBezTo>
                    <a:pt x="198711" y="4867"/>
                    <a:pt x="206408" y="0"/>
                    <a:pt x="214860" y="0"/>
                  </a:cubicBezTo>
                  <a:lnTo>
                    <a:pt x="1294694" y="0"/>
                  </a:lnTo>
                  <a:cubicBezTo>
                    <a:pt x="1303147" y="0"/>
                    <a:pt x="1310844" y="4867"/>
                    <a:pt x="1314468" y="12502"/>
                  </a:cubicBezTo>
                  <a:lnTo>
                    <a:pt x="1505799" y="415594"/>
                  </a:lnTo>
                  <a:cubicBezTo>
                    <a:pt x="1509555" y="423505"/>
                    <a:pt x="1509555" y="432687"/>
                    <a:pt x="1505799" y="440598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B5D"/>
              </a:solidFill>
              <a:prstDash val="solid"/>
              <a:miter/>
            </a:ln>
          </p:spPr>
        </p:sp>
        <p:sp>
          <p:nvSpPr>
            <p:cNvPr id="24" name="TextBox 7"/>
            <p:cNvSpPr txBox="1"/>
            <p:nvPr/>
          </p:nvSpPr>
          <p:spPr>
            <a:xfrm>
              <a:off x="114300" y="19050"/>
              <a:ext cx="1285313" cy="837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endParaRPr sz="3000" b="1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440754" y="2790498"/>
            <a:ext cx="4162037" cy="3436865"/>
            <a:chOff x="0" y="0"/>
            <a:chExt cx="1513913" cy="872615"/>
          </a:xfrm>
        </p:grpSpPr>
        <p:sp>
          <p:nvSpPr>
            <p:cNvPr id="26" name="Freeform 9"/>
            <p:cNvSpPr/>
            <p:nvPr/>
          </p:nvSpPr>
          <p:spPr>
            <a:xfrm>
              <a:off x="2108" y="0"/>
              <a:ext cx="1509697" cy="872615"/>
            </a:xfrm>
            <a:custGeom>
              <a:avLst/>
              <a:gdLst/>
              <a:ahLst/>
              <a:cxnLst/>
              <a:rect l="l" t="t" r="r" b="b"/>
              <a:pathLst>
                <a:path w="1509697" h="872615">
                  <a:moveTo>
                    <a:pt x="1506046" y="448673"/>
                  </a:moveTo>
                  <a:lnTo>
                    <a:pt x="1314364" y="860250"/>
                  </a:lnTo>
                  <a:cubicBezTo>
                    <a:pt x="1310851" y="867792"/>
                    <a:pt x="1303284" y="872615"/>
                    <a:pt x="1294964" y="872615"/>
                  </a:cubicBezTo>
                  <a:lnTo>
                    <a:pt x="214733" y="872615"/>
                  </a:lnTo>
                  <a:cubicBezTo>
                    <a:pt x="206412" y="872615"/>
                    <a:pt x="198846" y="867792"/>
                    <a:pt x="195333" y="860250"/>
                  </a:cubicBezTo>
                  <a:lnTo>
                    <a:pt x="3651" y="448673"/>
                  </a:lnTo>
                  <a:cubicBezTo>
                    <a:pt x="0" y="440834"/>
                    <a:pt x="0" y="431782"/>
                    <a:pt x="3651" y="423942"/>
                  </a:cubicBezTo>
                  <a:lnTo>
                    <a:pt x="195333" y="12366"/>
                  </a:lnTo>
                  <a:cubicBezTo>
                    <a:pt x="198846" y="4823"/>
                    <a:pt x="206412" y="0"/>
                    <a:pt x="214733" y="0"/>
                  </a:cubicBezTo>
                  <a:lnTo>
                    <a:pt x="1294964" y="0"/>
                  </a:lnTo>
                  <a:cubicBezTo>
                    <a:pt x="1303284" y="0"/>
                    <a:pt x="1310851" y="4823"/>
                    <a:pt x="1314364" y="12366"/>
                  </a:cubicBezTo>
                  <a:lnTo>
                    <a:pt x="1506046" y="423942"/>
                  </a:lnTo>
                  <a:cubicBezTo>
                    <a:pt x="1509697" y="431782"/>
                    <a:pt x="1509697" y="440834"/>
                    <a:pt x="1506046" y="448673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B5D"/>
              </a:solidFill>
              <a:prstDash val="solid"/>
              <a:miter/>
            </a:ln>
          </p:spPr>
        </p:sp>
        <p:sp>
          <p:nvSpPr>
            <p:cNvPr id="27" name="TextBox 10"/>
            <p:cNvSpPr txBox="1"/>
            <p:nvPr/>
          </p:nvSpPr>
          <p:spPr>
            <a:xfrm>
              <a:off x="114300" y="19050"/>
              <a:ext cx="1285313" cy="853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spcBef>
                  <a:spcPct val="0"/>
                </a:spcBef>
              </a:pPr>
              <a:endParaRPr sz="3000" b="1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8" name="TextBox 11"/>
          <p:cNvSpPr txBox="1"/>
          <p:nvPr/>
        </p:nvSpPr>
        <p:spPr>
          <a:xfrm>
            <a:off x="1147145" y="3349639"/>
            <a:ext cx="2716145" cy="457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29" name="TextBox 12"/>
          <p:cNvSpPr txBox="1"/>
          <p:nvPr/>
        </p:nvSpPr>
        <p:spPr>
          <a:xfrm>
            <a:off x="917696" y="3265319"/>
            <a:ext cx="3209699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sz="3000" b="1" dirty="0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HS </a:t>
            </a:r>
            <a:r>
              <a:rPr lang="en-US" sz="3000" b="1" dirty="0" err="1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cả</a:t>
            </a:r>
            <a:r>
              <a:rPr lang="en-US" sz="3000" b="1" dirty="0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lớp</a:t>
            </a:r>
            <a:r>
              <a:rPr lang="en-US" sz="3000" b="1" dirty="0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cùng</a:t>
            </a:r>
            <a:r>
              <a:rPr lang="en-US" sz="3000" b="1" dirty="0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chung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sức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chơi</a:t>
            </a:r>
            <a:r>
              <a:rPr lang="en-US" sz="3000" b="1" dirty="0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trò</a:t>
            </a:r>
            <a:r>
              <a:rPr lang="en-US" sz="3000" b="1" dirty="0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chơi</a:t>
            </a:r>
            <a:r>
              <a:rPr lang="en-US" sz="3000" b="1" dirty="0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, HS </a:t>
            </a:r>
            <a:r>
              <a:rPr lang="en-US" sz="3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xung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phong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giơ</a:t>
            </a:r>
            <a:r>
              <a:rPr lang="en-US" sz="3000" b="1" dirty="0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tay</a:t>
            </a:r>
            <a:r>
              <a:rPr lang="en-US" sz="3000" b="1" dirty="0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trả</a:t>
            </a:r>
            <a:r>
              <a:rPr lang="en-US" sz="3000" b="1" dirty="0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lời</a:t>
            </a:r>
            <a:endParaRPr lang="vi-VN" sz="3000" b="1" dirty="0">
              <a:solidFill>
                <a:srgbClr val="000B5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4"/>
          <p:cNvSpPr txBox="1"/>
          <p:nvPr/>
        </p:nvSpPr>
        <p:spPr>
          <a:xfrm>
            <a:off x="4552630" y="3167514"/>
            <a:ext cx="3626068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3000" b="1" dirty="0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Có</a:t>
            </a:r>
            <a:r>
              <a:rPr lang="vi-VN" sz="3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 câu hỏi, </a:t>
            </a:r>
            <a:r>
              <a:rPr lang="vi-VN" sz="3000" b="1" dirty="0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mỗi câu hỏi khi trả lời đúng được</a:t>
            </a:r>
            <a:r>
              <a:rPr lang="vi-VN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1 điểm</a:t>
            </a:r>
            <a:r>
              <a:rPr lang="vi-VN" sz="3000" b="1" dirty="0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, trả lời đúng đến câu nào thì được điểm tương ứng với câu hỏi đó. </a:t>
            </a:r>
          </a:p>
        </p:txBody>
      </p:sp>
      <p:sp>
        <p:nvSpPr>
          <p:cNvPr id="31" name="TextBox 16"/>
          <p:cNvSpPr txBox="1"/>
          <p:nvPr/>
        </p:nvSpPr>
        <p:spPr>
          <a:xfrm>
            <a:off x="8686421" y="3234594"/>
            <a:ext cx="3182388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sz="3000" b="1" dirty="0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n-US" sz="3000" b="1" dirty="0" err="1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quyền</a:t>
            </a:r>
            <a:r>
              <a:rPr lang="en-US" sz="3000" b="1" dirty="0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trợ</a:t>
            </a:r>
            <a:r>
              <a:rPr lang="en-US" sz="3000" b="1" dirty="0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giúp</a:t>
            </a:r>
            <a:r>
              <a:rPr lang="en-US" sz="3000" b="1" dirty="0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lvl="0">
              <a:spcBef>
                <a:spcPct val="0"/>
              </a:spcBef>
            </a:pPr>
            <a:r>
              <a:rPr lang="en-US" sz="3000" b="1" dirty="0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3000" b="1" dirty="0" err="1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Xem</a:t>
            </a:r>
            <a:r>
              <a:rPr lang="en-US" sz="3000" b="1" dirty="0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thông</a:t>
            </a:r>
            <a:r>
              <a:rPr lang="en-US" sz="3000" b="1" dirty="0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 tin </a:t>
            </a:r>
            <a:r>
              <a:rPr lang="en-US" sz="3000" b="1" dirty="0" err="1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từ</a:t>
            </a:r>
            <a:r>
              <a:rPr lang="en-US" sz="3000" b="1" dirty="0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SGK</a:t>
            </a:r>
          </a:p>
          <a:p>
            <a:pPr lvl="0">
              <a:spcBef>
                <a:spcPct val="0"/>
              </a:spcBef>
            </a:pPr>
            <a:r>
              <a:rPr lang="en-US" sz="3000" b="1" dirty="0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3000" b="1" dirty="0" err="1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Quyền</a:t>
            </a:r>
            <a:r>
              <a:rPr lang="en-US" sz="3000" b="1" dirty="0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xin</a:t>
            </a:r>
            <a:r>
              <a:rPr lang="en-US" sz="3000" b="1" dirty="0">
                <a:solidFill>
                  <a:srgbClr val="000B5D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gợi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ý </a:t>
            </a:r>
            <a:r>
              <a:rPr lang="en-US" sz="3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từ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giáo</a:t>
            </a:r>
            <a:r>
              <a:rPr lang="en-US" sz="3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viên</a:t>
            </a:r>
            <a:endParaRPr lang="en-US" sz="3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2"/>
          <p:cNvSpPr txBox="1"/>
          <p:nvPr/>
        </p:nvSpPr>
        <p:spPr>
          <a:xfrm>
            <a:off x="1583457" y="2058163"/>
            <a:ext cx="996959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Luật</a:t>
            </a:r>
            <a:r>
              <a:rPr lang="en-US" sz="4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chơi</a:t>
            </a:r>
            <a:endParaRPr lang="en-US" sz="40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" y="-4919358"/>
            <a:ext cx="12339174" cy="12339174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</p:pic>
      <p:sp>
        <p:nvSpPr>
          <p:cNvPr id="4" name="Freeform 4"/>
          <p:cNvSpPr/>
          <p:nvPr/>
        </p:nvSpPr>
        <p:spPr>
          <a:xfrm rot="5400000" flipH="1" flipV="1">
            <a:off x="8000476" y="2636314"/>
            <a:ext cx="5643023" cy="2800350"/>
          </a:xfrm>
          <a:custGeom>
            <a:avLst/>
            <a:gdLst/>
            <a:ahLst/>
            <a:cxnLst/>
            <a:rect l="l" t="t" r="r" b="b"/>
            <a:pathLst>
              <a:path w="8464534" h="4200525">
                <a:moveTo>
                  <a:pt x="8464535" y="4200525"/>
                </a:moveTo>
                <a:lnTo>
                  <a:pt x="0" y="4200525"/>
                </a:lnTo>
                <a:lnTo>
                  <a:pt x="0" y="0"/>
                </a:lnTo>
                <a:lnTo>
                  <a:pt x="8464535" y="0"/>
                </a:lnTo>
                <a:lnTo>
                  <a:pt x="8464535" y="4200525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5400000">
            <a:off x="-123606" y="5764051"/>
            <a:ext cx="2500459" cy="2187901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12F7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endParaRPr sz="3500" b="1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0162" y="0"/>
            <a:ext cx="12192000" cy="1497584"/>
          </a:xfrm>
          <a:prstGeom prst="rect">
            <a:avLst/>
          </a:prstGeom>
          <a:solidFill>
            <a:srgbClr val="000B5D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endParaRPr lang="en-US" sz="35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2"/>
          <p:cNvSpPr txBox="1"/>
          <p:nvPr/>
        </p:nvSpPr>
        <p:spPr>
          <a:xfrm>
            <a:off x="1264540" y="406986"/>
            <a:ext cx="996959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Câu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hỏi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0162" y="1477100"/>
            <a:ext cx="12192000" cy="538090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endParaRPr lang="en-US" sz="35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67"/>
          <p:cNvGrpSpPr/>
          <p:nvPr/>
        </p:nvGrpSpPr>
        <p:grpSpPr>
          <a:xfrm>
            <a:off x="482277" y="3795682"/>
            <a:ext cx="2169572" cy="1766919"/>
            <a:chOff x="525106" y="4915272"/>
            <a:chExt cx="3690697" cy="3096673"/>
          </a:xfrm>
        </p:grpSpPr>
        <p:grpSp>
          <p:nvGrpSpPr>
            <p:cNvPr id="10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71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72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70" name="TextBox 12"/>
            <p:cNvSpPr txBox="1"/>
            <p:nvPr/>
          </p:nvSpPr>
          <p:spPr>
            <a:xfrm>
              <a:off x="725295" y="5074061"/>
              <a:ext cx="2967418" cy="18879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/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A. </a:t>
              </a:r>
              <a:b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Vàng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sp>
        <p:nvSpPr>
          <p:cNvPr id="73" name="AutoShape 6"/>
          <p:cNvSpPr/>
          <p:nvPr/>
        </p:nvSpPr>
        <p:spPr>
          <a:xfrm flipV="1">
            <a:off x="1540794" y="3127528"/>
            <a:ext cx="0" cy="593871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74" name="TextBox 15"/>
          <p:cNvSpPr txBox="1"/>
          <p:nvPr/>
        </p:nvSpPr>
        <p:spPr>
          <a:xfrm>
            <a:off x="550425" y="1621727"/>
            <a:ext cx="1125657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vi-VN" sz="3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Khoáng sản nào sau đây ở Việt Nam có trữ </a:t>
            </a:r>
            <a:r>
              <a:rPr lang="vi-VN" sz="35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lượng </a:t>
            </a:r>
            <a:r>
              <a:rPr lang="en-US" sz="35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lớn, là nhiên liệu chính của công nghiệp sản xuất điện</a:t>
            </a:r>
            <a:r>
              <a:rPr lang="vi-VN" sz="35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 </a:t>
            </a:r>
            <a:endParaRPr lang="en-US" sz="3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5" name="Straight Connector 74"/>
          <p:cNvCxnSpPr>
            <a:stCxn id="73" idx="1"/>
          </p:cNvCxnSpPr>
          <p:nvPr/>
        </p:nvCxnSpPr>
        <p:spPr>
          <a:xfrm>
            <a:off x="1540796" y="3127529"/>
            <a:ext cx="9347199" cy="11913"/>
          </a:xfrm>
          <a:prstGeom prst="line">
            <a:avLst/>
          </a:prstGeom>
          <a:ln w="38100">
            <a:solidFill>
              <a:srgbClr val="000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utoShape 6"/>
          <p:cNvSpPr/>
          <p:nvPr/>
        </p:nvSpPr>
        <p:spPr>
          <a:xfrm flipV="1">
            <a:off x="10887994" y="3127528"/>
            <a:ext cx="0" cy="508248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79" name="AutoShape 22"/>
          <p:cNvSpPr/>
          <p:nvPr/>
        </p:nvSpPr>
        <p:spPr>
          <a:xfrm>
            <a:off x="745080" y="1488198"/>
            <a:ext cx="10880051" cy="44450"/>
          </a:xfrm>
          <a:prstGeom prst="line">
            <a:avLst/>
          </a:prstGeom>
          <a:ln w="28575" cap="rnd">
            <a:solidFill>
              <a:srgbClr val="002060"/>
            </a:solidFill>
            <a:prstDash val="lgDash"/>
            <a:headEnd type="diamond" w="lg" len="lg"/>
            <a:tailEnd type="none" w="sm" len="sm"/>
          </a:ln>
        </p:spPr>
      </p:sp>
      <p:sp>
        <p:nvSpPr>
          <p:cNvPr id="80" name="AutoShape 6"/>
          <p:cNvSpPr/>
          <p:nvPr/>
        </p:nvSpPr>
        <p:spPr>
          <a:xfrm flipV="1">
            <a:off x="4370432" y="3127530"/>
            <a:ext cx="0" cy="620843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81" name="AutoShape 6"/>
          <p:cNvSpPr/>
          <p:nvPr/>
        </p:nvSpPr>
        <p:spPr>
          <a:xfrm flipV="1">
            <a:off x="7796112" y="3127530"/>
            <a:ext cx="0" cy="620843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grpSp>
        <p:nvGrpSpPr>
          <p:cNvPr id="11" name="Group 81"/>
          <p:cNvGrpSpPr/>
          <p:nvPr/>
        </p:nvGrpSpPr>
        <p:grpSpPr>
          <a:xfrm>
            <a:off x="3397790" y="3784899"/>
            <a:ext cx="2169572" cy="1766919"/>
            <a:chOff x="525106" y="4915272"/>
            <a:chExt cx="3690697" cy="3096673"/>
          </a:xfrm>
        </p:grpSpPr>
        <p:grpSp>
          <p:nvGrpSpPr>
            <p:cNvPr id="12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85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86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84" name="TextBox 12"/>
            <p:cNvSpPr txBox="1"/>
            <p:nvPr/>
          </p:nvSpPr>
          <p:spPr>
            <a:xfrm>
              <a:off x="725295" y="5074061"/>
              <a:ext cx="2967418" cy="18879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/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B.</a:t>
              </a:r>
              <a:b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Than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đá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grpSp>
        <p:nvGrpSpPr>
          <p:cNvPr id="13" name="Group 91"/>
          <p:cNvGrpSpPr/>
          <p:nvPr/>
        </p:nvGrpSpPr>
        <p:grpSpPr>
          <a:xfrm>
            <a:off x="6837362" y="3784899"/>
            <a:ext cx="2169572" cy="1766919"/>
            <a:chOff x="525106" y="4915272"/>
            <a:chExt cx="3690697" cy="3096673"/>
          </a:xfrm>
        </p:grpSpPr>
        <p:grpSp>
          <p:nvGrpSpPr>
            <p:cNvPr id="14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95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96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94" name="TextBox 12"/>
            <p:cNvSpPr txBox="1"/>
            <p:nvPr/>
          </p:nvSpPr>
          <p:spPr>
            <a:xfrm>
              <a:off x="725295" y="5074061"/>
              <a:ext cx="2967418" cy="18879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/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C. </a:t>
              </a:r>
              <a:b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Sắt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grpSp>
        <p:nvGrpSpPr>
          <p:cNvPr id="15" name="Group 96"/>
          <p:cNvGrpSpPr/>
          <p:nvPr/>
        </p:nvGrpSpPr>
        <p:grpSpPr>
          <a:xfrm>
            <a:off x="9936190" y="3784899"/>
            <a:ext cx="2169572" cy="1766919"/>
            <a:chOff x="525106" y="4915272"/>
            <a:chExt cx="3690697" cy="3096673"/>
          </a:xfrm>
        </p:grpSpPr>
        <p:grpSp>
          <p:nvGrpSpPr>
            <p:cNvPr id="17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100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101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99" name="TextBox 12"/>
            <p:cNvSpPr txBox="1"/>
            <p:nvPr/>
          </p:nvSpPr>
          <p:spPr>
            <a:xfrm>
              <a:off x="725295" y="5074061"/>
              <a:ext cx="2967418" cy="18879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/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D. </a:t>
              </a:r>
              <a:b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Bô-xit.</a:t>
              </a:r>
              <a:endParaRPr lang="en-US" sz="35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5384" y="5675274"/>
            <a:ext cx="4986960" cy="1182727"/>
          </a:xfrm>
          <a:prstGeom prst="rect">
            <a:avLst/>
          </a:prstGeom>
        </p:spPr>
      </p:pic>
      <p:sp>
        <p:nvSpPr>
          <p:cNvPr id="111" name="TextBox 12"/>
          <p:cNvSpPr txBox="1"/>
          <p:nvPr/>
        </p:nvSpPr>
        <p:spPr>
          <a:xfrm>
            <a:off x="6449949" y="5842754"/>
            <a:ext cx="119827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</a:t>
            </a:r>
          </a:p>
        </p:txBody>
      </p:sp>
      <p:pic>
        <p:nvPicPr>
          <p:cNvPr id="5" name="last-days-16661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>
                  <p14:trim st="7440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3054494" y="8374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71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54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4" grpId="0"/>
      <p:bldP spid="1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" y="-4919358"/>
            <a:ext cx="12339174" cy="12339174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</p:pic>
      <p:sp>
        <p:nvSpPr>
          <p:cNvPr id="4" name="Freeform 4"/>
          <p:cNvSpPr/>
          <p:nvPr/>
        </p:nvSpPr>
        <p:spPr>
          <a:xfrm rot="5400000" flipH="1" flipV="1">
            <a:off x="8000476" y="2636314"/>
            <a:ext cx="5643023" cy="2800350"/>
          </a:xfrm>
          <a:custGeom>
            <a:avLst/>
            <a:gdLst/>
            <a:ahLst/>
            <a:cxnLst/>
            <a:rect l="l" t="t" r="r" b="b"/>
            <a:pathLst>
              <a:path w="8464534" h="4200525">
                <a:moveTo>
                  <a:pt x="8464535" y="4200525"/>
                </a:moveTo>
                <a:lnTo>
                  <a:pt x="0" y="4200525"/>
                </a:lnTo>
                <a:lnTo>
                  <a:pt x="0" y="0"/>
                </a:lnTo>
                <a:lnTo>
                  <a:pt x="8464535" y="0"/>
                </a:lnTo>
                <a:lnTo>
                  <a:pt x="8464535" y="4200525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5400000">
            <a:off x="-123606" y="5764051"/>
            <a:ext cx="2500459" cy="2187901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12F7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endParaRPr sz="3500" b="1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0162" y="0"/>
            <a:ext cx="12192000" cy="1497584"/>
          </a:xfrm>
          <a:prstGeom prst="rect">
            <a:avLst/>
          </a:prstGeom>
          <a:solidFill>
            <a:srgbClr val="000B5D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endParaRPr lang="en-US" sz="35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2"/>
          <p:cNvSpPr txBox="1"/>
          <p:nvPr/>
        </p:nvSpPr>
        <p:spPr>
          <a:xfrm>
            <a:off x="1264540" y="406986"/>
            <a:ext cx="996959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Câu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hỏi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0162" y="1477100"/>
            <a:ext cx="12192000" cy="538090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endParaRPr lang="en-US" sz="35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67"/>
          <p:cNvGrpSpPr/>
          <p:nvPr/>
        </p:nvGrpSpPr>
        <p:grpSpPr>
          <a:xfrm>
            <a:off x="482277" y="3795682"/>
            <a:ext cx="2169572" cy="1766918"/>
            <a:chOff x="525106" y="4915272"/>
            <a:chExt cx="3690697" cy="3096673"/>
          </a:xfrm>
        </p:grpSpPr>
        <p:grpSp>
          <p:nvGrpSpPr>
            <p:cNvPr id="10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71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72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70" name="TextBox 12"/>
            <p:cNvSpPr txBox="1"/>
            <p:nvPr/>
          </p:nvSpPr>
          <p:spPr>
            <a:xfrm>
              <a:off x="725295" y="5074060"/>
              <a:ext cx="2967418" cy="28318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A. </a:t>
              </a:r>
              <a:b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Khai khoáng</a:t>
              </a:r>
              <a:endParaRPr lang="en-US" sz="35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3" name="AutoShape 6"/>
          <p:cNvSpPr/>
          <p:nvPr/>
        </p:nvSpPr>
        <p:spPr>
          <a:xfrm flipV="1">
            <a:off x="1540794" y="3127528"/>
            <a:ext cx="0" cy="593871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74" name="TextBox 15"/>
          <p:cNvSpPr txBox="1"/>
          <p:nvPr/>
        </p:nvSpPr>
        <p:spPr>
          <a:xfrm>
            <a:off x="455832" y="1669025"/>
            <a:ext cx="11272345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vi-VN" sz="3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Nguồn nguyên liệu </a:t>
            </a:r>
            <a:r>
              <a:rPr lang="vi-VN" sz="35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từ </a:t>
            </a:r>
            <a:r>
              <a:rPr lang="en-US" sz="35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lâm sản </a:t>
            </a:r>
            <a:r>
              <a:rPr lang="vi-VN" sz="35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ở </a:t>
            </a:r>
            <a:r>
              <a:rPr lang="vi-VN" sz="3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Việt Nam chủ yếu phục vụ cho ngành công nghiệp nào? </a:t>
            </a:r>
            <a:endParaRPr lang="en-US" sz="3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5" name="Straight Connector 74"/>
          <p:cNvCxnSpPr>
            <a:stCxn id="73" idx="1"/>
          </p:cNvCxnSpPr>
          <p:nvPr/>
        </p:nvCxnSpPr>
        <p:spPr>
          <a:xfrm>
            <a:off x="1540796" y="3127529"/>
            <a:ext cx="9347199" cy="11913"/>
          </a:xfrm>
          <a:prstGeom prst="line">
            <a:avLst/>
          </a:prstGeom>
          <a:ln w="38100">
            <a:solidFill>
              <a:srgbClr val="000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utoShape 6"/>
          <p:cNvSpPr/>
          <p:nvPr/>
        </p:nvSpPr>
        <p:spPr>
          <a:xfrm flipV="1">
            <a:off x="10887994" y="3127528"/>
            <a:ext cx="0" cy="508248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79" name="AutoShape 22"/>
          <p:cNvSpPr/>
          <p:nvPr/>
        </p:nvSpPr>
        <p:spPr>
          <a:xfrm>
            <a:off x="745080" y="1488198"/>
            <a:ext cx="10880051" cy="44450"/>
          </a:xfrm>
          <a:prstGeom prst="line">
            <a:avLst/>
          </a:prstGeom>
          <a:ln w="28575" cap="rnd">
            <a:solidFill>
              <a:srgbClr val="002060"/>
            </a:solidFill>
            <a:prstDash val="lgDash"/>
            <a:headEnd type="diamond" w="lg" len="lg"/>
            <a:tailEnd type="none" w="sm" len="sm"/>
          </a:ln>
        </p:spPr>
      </p:sp>
      <p:sp>
        <p:nvSpPr>
          <p:cNvPr id="80" name="AutoShape 6"/>
          <p:cNvSpPr/>
          <p:nvPr/>
        </p:nvSpPr>
        <p:spPr>
          <a:xfrm flipV="1">
            <a:off x="4370432" y="3127530"/>
            <a:ext cx="0" cy="620843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81" name="AutoShape 6"/>
          <p:cNvSpPr/>
          <p:nvPr/>
        </p:nvSpPr>
        <p:spPr>
          <a:xfrm flipV="1">
            <a:off x="7796112" y="3127530"/>
            <a:ext cx="0" cy="620843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grpSp>
        <p:nvGrpSpPr>
          <p:cNvPr id="11" name="Group 81"/>
          <p:cNvGrpSpPr/>
          <p:nvPr/>
        </p:nvGrpSpPr>
        <p:grpSpPr>
          <a:xfrm>
            <a:off x="3397790" y="3784900"/>
            <a:ext cx="2197600" cy="1766919"/>
            <a:chOff x="525106" y="4915272"/>
            <a:chExt cx="3738376" cy="3096673"/>
          </a:xfrm>
        </p:grpSpPr>
        <p:grpSp>
          <p:nvGrpSpPr>
            <p:cNvPr id="12" name="Group 8"/>
            <p:cNvGrpSpPr/>
            <p:nvPr/>
          </p:nvGrpSpPr>
          <p:grpSpPr>
            <a:xfrm>
              <a:off x="525106" y="4915272"/>
              <a:ext cx="3738376" cy="3096673"/>
              <a:chOff x="2108" y="0"/>
              <a:chExt cx="1415559" cy="872615"/>
            </a:xfrm>
          </p:grpSpPr>
          <p:sp>
            <p:nvSpPr>
              <p:cNvPr id="85" name="Freeform 9"/>
              <p:cNvSpPr/>
              <p:nvPr/>
            </p:nvSpPr>
            <p:spPr>
              <a:xfrm>
                <a:off x="2108" y="0"/>
                <a:ext cx="1415559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86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84" name="TextBox 12"/>
            <p:cNvSpPr txBox="1"/>
            <p:nvPr/>
          </p:nvSpPr>
          <p:spPr>
            <a:xfrm>
              <a:off x="562459" y="4935903"/>
              <a:ext cx="3566925" cy="27509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B.  </a:t>
              </a:r>
            </a:p>
            <a:p>
              <a:pPr algn="ctr"/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SX, CB</a:t>
              </a:r>
            </a:p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thực</a:t>
              </a:r>
              <a:r>
                <a:rPr lang="en-US" sz="32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phẩm</a:t>
              </a:r>
              <a:endParaRPr lang="en-US" sz="32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" name="Group 91"/>
          <p:cNvGrpSpPr/>
          <p:nvPr/>
        </p:nvGrpSpPr>
        <p:grpSpPr>
          <a:xfrm>
            <a:off x="6837362" y="3784898"/>
            <a:ext cx="2169572" cy="1766919"/>
            <a:chOff x="525106" y="4915272"/>
            <a:chExt cx="3690697" cy="3096673"/>
          </a:xfrm>
        </p:grpSpPr>
        <p:grpSp>
          <p:nvGrpSpPr>
            <p:cNvPr id="14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95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96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94" name="TextBox 12"/>
            <p:cNvSpPr txBox="1"/>
            <p:nvPr/>
          </p:nvSpPr>
          <p:spPr>
            <a:xfrm>
              <a:off x="725295" y="5074063"/>
              <a:ext cx="2967418" cy="2831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. </a:t>
              </a:r>
            </a:p>
            <a:p>
              <a:pPr algn="ctr"/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Sản </a:t>
              </a:r>
              <a:r>
                <a:rPr lang="en-US" sz="3500" b="1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xuất</a:t>
              </a:r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điện</a:t>
              </a:r>
              <a:endParaRPr lang="en-US" sz="35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5" name="Group 96"/>
          <p:cNvGrpSpPr/>
          <p:nvPr/>
        </p:nvGrpSpPr>
        <p:grpSpPr>
          <a:xfrm>
            <a:off x="9936190" y="3784899"/>
            <a:ext cx="2169572" cy="1766919"/>
            <a:chOff x="525106" y="4915272"/>
            <a:chExt cx="3690697" cy="3096673"/>
          </a:xfrm>
        </p:grpSpPr>
        <p:grpSp>
          <p:nvGrpSpPr>
            <p:cNvPr id="17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100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101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99" name="TextBox 12"/>
            <p:cNvSpPr txBox="1"/>
            <p:nvPr/>
          </p:nvSpPr>
          <p:spPr>
            <a:xfrm>
              <a:off x="725295" y="5074063"/>
              <a:ext cx="2967418" cy="2831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D. </a:t>
              </a:r>
              <a:b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Sản xuất kim loại</a:t>
              </a:r>
              <a:endParaRPr lang="en-US" sz="35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2682" y="5675274"/>
            <a:ext cx="4986960" cy="1182727"/>
          </a:xfrm>
          <a:prstGeom prst="rect">
            <a:avLst/>
          </a:prstGeom>
        </p:spPr>
      </p:pic>
      <p:sp>
        <p:nvSpPr>
          <p:cNvPr id="111" name="TextBox 12"/>
          <p:cNvSpPr txBox="1"/>
          <p:nvPr/>
        </p:nvSpPr>
        <p:spPr>
          <a:xfrm>
            <a:off x="6402654" y="5748165"/>
            <a:ext cx="119827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</a:t>
            </a:r>
          </a:p>
        </p:txBody>
      </p:sp>
      <p:pic>
        <p:nvPicPr>
          <p:cNvPr id="5" name="last-days-16661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>
                  <p14:trim st="7440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3054494" y="8374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1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54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4" grpId="0"/>
      <p:bldP spid="1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" y="-4919358"/>
            <a:ext cx="12339174" cy="12339174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</p:pic>
      <p:sp>
        <p:nvSpPr>
          <p:cNvPr id="4" name="Freeform 4"/>
          <p:cNvSpPr/>
          <p:nvPr/>
        </p:nvSpPr>
        <p:spPr>
          <a:xfrm rot="5400000" flipH="1" flipV="1">
            <a:off x="8000476" y="2636314"/>
            <a:ext cx="5643023" cy="2800350"/>
          </a:xfrm>
          <a:custGeom>
            <a:avLst/>
            <a:gdLst/>
            <a:ahLst/>
            <a:cxnLst/>
            <a:rect l="l" t="t" r="r" b="b"/>
            <a:pathLst>
              <a:path w="8464534" h="4200525">
                <a:moveTo>
                  <a:pt x="8464535" y="4200525"/>
                </a:moveTo>
                <a:lnTo>
                  <a:pt x="0" y="4200525"/>
                </a:lnTo>
                <a:lnTo>
                  <a:pt x="0" y="0"/>
                </a:lnTo>
                <a:lnTo>
                  <a:pt x="8464535" y="0"/>
                </a:lnTo>
                <a:lnTo>
                  <a:pt x="8464535" y="4200525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5400000">
            <a:off x="-123606" y="5764051"/>
            <a:ext cx="2500459" cy="2187901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12F7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endParaRPr sz="3500" b="1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0162" y="0"/>
            <a:ext cx="12192000" cy="1497584"/>
          </a:xfrm>
          <a:prstGeom prst="rect">
            <a:avLst/>
          </a:prstGeom>
          <a:solidFill>
            <a:srgbClr val="000B5D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endParaRPr lang="en-US" sz="35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2"/>
          <p:cNvSpPr txBox="1"/>
          <p:nvPr/>
        </p:nvSpPr>
        <p:spPr>
          <a:xfrm>
            <a:off x="1264540" y="406986"/>
            <a:ext cx="996959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Câu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hỏi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3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0162" y="1477100"/>
            <a:ext cx="12192000" cy="538090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endParaRPr lang="en-US" sz="35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67"/>
          <p:cNvGrpSpPr/>
          <p:nvPr/>
        </p:nvGrpSpPr>
        <p:grpSpPr>
          <a:xfrm>
            <a:off x="482277" y="3795682"/>
            <a:ext cx="2169572" cy="1766918"/>
            <a:chOff x="525106" y="4915272"/>
            <a:chExt cx="3690697" cy="3096673"/>
          </a:xfrm>
        </p:grpSpPr>
        <p:grpSp>
          <p:nvGrpSpPr>
            <p:cNvPr id="10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71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72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70" name="TextBox 12"/>
            <p:cNvSpPr txBox="1"/>
            <p:nvPr/>
          </p:nvSpPr>
          <p:spPr>
            <a:xfrm>
              <a:off x="725295" y="5074060"/>
              <a:ext cx="2967418" cy="28318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A. </a:t>
              </a:r>
              <a:b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Khoáng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500" b="1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sản</a:t>
              </a:r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endParaRPr lang="en-US" sz="35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3" name="AutoShape 6"/>
          <p:cNvSpPr/>
          <p:nvPr/>
        </p:nvSpPr>
        <p:spPr>
          <a:xfrm flipV="1">
            <a:off x="1540794" y="3127528"/>
            <a:ext cx="0" cy="593871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74" name="TextBox 15"/>
          <p:cNvSpPr txBox="1"/>
          <p:nvPr/>
        </p:nvSpPr>
        <p:spPr>
          <a:xfrm>
            <a:off x="1448682" y="1574428"/>
            <a:ext cx="995925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vi-VN" sz="3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Nhân tố nào dưới đây </a:t>
            </a:r>
            <a:r>
              <a:rPr lang="vi-VN" sz="35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không phải </a:t>
            </a:r>
            <a:r>
              <a:rPr lang="vi-VN" sz="3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là điều kiện tự nhiên ảnh hưởng đến công nghiệp ở Việt Nam?</a:t>
            </a:r>
            <a:endParaRPr lang="en-US" sz="3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5" name="Straight Connector 74"/>
          <p:cNvCxnSpPr>
            <a:stCxn id="73" idx="1"/>
          </p:cNvCxnSpPr>
          <p:nvPr/>
        </p:nvCxnSpPr>
        <p:spPr>
          <a:xfrm>
            <a:off x="1540796" y="3127529"/>
            <a:ext cx="9347199" cy="11913"/>
          </a:xfrm>
          <a:prstGeom prst="line">
            <a:avLst/>
          </a:prstGeom>
          <a:ln w="38100">
            <a:solidFill>
              <a:srgbClr val="000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utoShape 6"/>
          <p:cNvSpPr/>
          <p:nvPr/>
        </p:nvSpPr>
        <p:spPr>
          <a:xfrm flipV="1">
            <a:off x="10887994" y="3127528"/>
            <a:ext cx="0" cy="508248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79" name="AutoShape 22"/>
          <p:cNvSpPr/>
          <p:nvPr/>
        </p:nvSpPr>
        <p:spPr>
          <a:xfrm>
            <a:off x="745080" y="1488198"/>
            <a:ext cx="10880051" cy="44450"/>
          </a:xfrm>
          <a:prstGeom prst="line">
            <a:avLst/>
          </a:prstGeom>
          <a:ln w="28575" cap="rnd">
            <a:solidFill>
              <a:srgbClr val="002060"/>
            </a:solidFill>
            <a:prstDash val="lgDash"/>
            <a:headEnd type="diamond" w="lg" len="lg"/>
            <a:tailEnd type="none" w="sm" len="sm"/>
          </a:ln>
        </p:spPr>
      </p:sp>
      <p:sp>
        <p:nvSpPr>
          <p:cNvPr id="80" name="AutoShape 6"/>
          <p:cNvSpPr/>
          <p:nvPr/>
        </p:nvSpPr>
        <p:spPr>
          <a:xfrm flipV="1">
            <a:off x="4370432" y="3127530"/>
            <a:ext cx="0" cy="620843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81" name="AutoShape 6"/>
          <p:cNvSpPr/>
          <p:nvPr/>
        </p:nvSpPr>
        <p:spPr>
          <a:xfrm flipV="1">
            <a:off x="7796112" y="3127530"/>
            <a:ext cx="0" cy="620843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grpSp>
        <p:nvGrpSpPr>
          <p:cNvPr id="11" name="Group 81"/>
          <p:cNvGrpSpPr/>
          <p:nvPr/>
        </p:nvGrpSpPr>
        <p:grpSpPr>
          <a:xfrm>
            <a:off x="3397790" y="3784899"/>
            <a:ext cx="2169572" cy="1766918"/>
            <a:chOff x="525106" y="4915272"/>
            <a:chExt cx="3690697" cy="3096673"/>
          </a:xfrm>
        </p:grpSpPr>
        <p:grpSp>
          <p:nvGrpSpPr>
            <p:cNvPr id="12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85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86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84" name="TextBox 12"/>
            <p:cNvSpPr txBox="1"/>
            <p:nvPr/>
          </p:nvSpPr>
          <p:spPr>
            <a:xfrm>
              <a:off x="725295" y="5074060"/>
              <a:ext cx="2967418" cy="18879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B. </a:t>
              </a:r>
              <a:b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Khí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hậu</a:t>
              </a:r>
              <a:endParaRPr lang="en-US" sz="35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" name="Group 91"/>
          <p:cNvGrpSpPr/>
          <p:nvPr/>
        </p:nvGrpSpPr>
        <p:grpSpPr>
          <a:xfrm>
            <a:off x="6837362" y="3784900"/>
            <a:ext cx="2169572" cy="1766919"/>
            <a:chOff x="525106" y="4915272"/>
            <a:chExt cx="3690697" cy="3096673"/>
          </a:xfrm>
        </p:grpSpPr>
        <p:grpSp>
          <p:nvGrpSpPr>
            <p:cNvPr id="14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95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96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94" name="TextBox 12"/>
            <p:cNvSpPr txBox="1"/>
            <p:nvPr/>
          </p:nvSpPr>
          <p:spPr>
            <a:xfrm>
              <a:off x="725295" y="5074060"/>
              <a:ext cx="2967418" cy="2831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C. </a:t>
              </a:r>
              <a:b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Giao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thông</a:t>
              </a:r>
              <a:endParaRPr lang="en-US" sz="35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5" name="Group 96"/>
          <p:cNvGrpSpPr/>
          <p:nvPr/>
        </p:nvGrpSpPr>
        <p:grpSpPr>
          <a:xfrm>
            <a:off x="9936190" y="3784899"/>
            <a:ext cx="2169572" cy="1766918"/>
            <a:chOff x="525106" y="4915272"/>
            <a:chExt cx="3690697" cy="3096673"/>
          </a:xfrm>
        </p:grpSpPr>
        <p:grpSp>
          <p:nvGrpSpPr>
            <p:cNvPr id="17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100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101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99" name="TextBox 12"/>
            <p:cNvSpPr txBox="1"/>
            <p:nvPr/>
          </p:nvSpPr>
          <p:spPr>
            <a:xfrm>
              <a:off x="725295" y="5074060"/>
              <a:ext cx="2967418" cy="28318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D. </a:t>
              </a:r>
              <a:b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vi-VN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Nguồn </a:t>
              </a:r>
              <a:r>
                <a:rPr lang="vi-VN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nước </a:t>
              </a:r>
              <a:endParaRPr lang="en-US" sz="35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2682" y="5675274"/>
            <a:ext cx="4986960" cy="1182727"/>
          </a:xfrm>
          <a:prstGeom prst="rect">
            <a:avLst/>
          </a:prstGeom>
        </p:spPr>
      </p:pic>
      <p:sp>
        <p:nvSpPr>
          <p:cNvPr id="111" name="TextBox 12"/>
          <p:cNvSpPr txBox="1"/>
          <p:nvPr/>
        </p:nvSpPr>
        <p:spPr>
          <a:xfrm>
            <a:off x="6402654" y="5748165"/>
            <a:ext cx="119827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0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endParaRPr lang="en-US" sz="5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last-days-16661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>
                  <p14:trim st="7440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3054494" y="8374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571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54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4" grpId="0"/>
      <p:bldP spid="1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" y="-4919358"/>
            <a:ext cx="12339174" cy="12339174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</p:pic>
      <p:sp>
        <p:nvSpPr>
          <p:cNvPr id="4" name="Freeform 4"/>
          <p:cNvSpPr/>
          <p:nvPr/>
        </p:nvSpPr>
        <p:spPr>
          <a:xfrm rot="5400000" flipH="1" flipV="1">
            <a:off x="8000476" y="2636314"/>
            <a:ext cx="5643023" cy="2800350"/>
          </a:xfrm>
          <a:custGeom>
            <a:avLst/>
            <a:gdLst/>
            <a:ahLst/>
            <a:cxnLst/>
            <a:rect l="l" t="t" r="r" b="b"/>
            <a:pathLst>
              <a:path w="8464534" h="4200525">
                <a:moveTo>
                  <a:pt x="8464535" y="4200525"/>
                </a:moveTo>
                <a:lnTo>
                  <a:pt x="0" y="4200525"/>
                </a:lnTo>
                <a:lnTo>
                  <a:pt x="0" y="0"/>
                </a:lnTo>
                <a:lnTo>
                  <a:pt x="8464535" y="0"/>
                </a:lnTo>
                <a:lnTo>
                  <a:pt x="8464535" y="4200525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5400000">
            <a:off x="-123606" y="5764051"/>
            <a:ext cx="2500459" cy="2187901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12F7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endParaRPr sz="3500" b="1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0162" y="0"/>
            <a:ext cx="12192000" cy="1497584"/>
          </a:xfrm>
          <a:prstGeom prst="rect">
            <a:avLst/>
          </a:prstGeom>
          <a:solidFill>
            <a:srgbClr val="000B5D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endParaRPr lang="en-US" sz="35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2"/>
          <p:cNvSpPr txBox="1"/>
          <p:nvPr/>
        </p:nvSpPr>
        <p:spPr>
          <a:xfrm>
            <a:off x="1264540" y="406986"/>
            <a:ext cx="996959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Câu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hỏi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4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0162" y="1477100"/>
            <a:ext cx="12192000" cy="538090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endParaRPr lang="en-US" sz="35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67"/>
          <p:cNvGrpSpPr/>
          <p:nvPr/>
        </p:nvGrpSpPr>
        <p:grpSpPr>
          <a:xfrm>
            <a:off x="482277" y="3795682"/>
            <a:ext cx="2527568" cy="1766919"/>
            <a:chOff x="525106" y="4915272"/>
            <a:chExt cx="3690697" cy="3096673"/>
          </a:xfrm>
        </p:grpSpPr>
        <p:grpSp>
          <p:nvGrpSpPr>
            <p:cNvPr id="10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71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72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70" name="TextBox 12"/>
            <p:cNvSpPr txBox="1"/>
            <p:nvPr/>
          </p:nvSpPr>
          <p:spPr>
            <a:xfrm>
              <a:off x="555552" y="5074061"/>
              <a:ext cx="3314944" cy="18879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A. </a:t>
              </a:r>
              <a:b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Tây Nguyên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sp>
        <p:nvSpPr>
          <p:cNvPr id="73" name="AutoShape 6"/>
          <p:cNvSpPr/>
          <p:nvPr/>
        </p:nvSpPr>
        <p:spPr>
          <a:xfrm flipV="1">
            <a:off x="1540794" y="3127528"/>
            <a:ext cx="0" cy="593871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74" name="TextBox 15"/>
          <p:cNvSpPr txBox="1"/>
          <p:nvPr/>
        </p:nvSpPr>
        <p:spPr>
          <a:xfrm>
            <a:off x="487362" y="1574428"/>
            <a:ext cx="1124081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vi-VN" sz="3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Ngành công </a:t>
            </a:r>
            <a:r>
              <a:rPr lang="vi-VN" sz="35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nghiệp </a:t>
            </a:r>
            <a:r>
              <a:rPr lang="en-US" sz="35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thủy điện </a:t>
            </a:r>
            <a:r>
              <a:rPr lang="vi-VN" sz="35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chủ </a:t>
            </a:r>
            <a:r>
              <a:rPr lang="vi-VN" sz="3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yếu phân bố </a:t>
            </a:r>
            <a:r>
              <a:rPr lang="vi-VN" sz="35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ở </a:t>
            </a:r>
            <a:r>
              <a:rPr lang="en-US" sz="35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khu vực nào sau đây?</a:t>
            </a:r>
            <a:endParaRPr lang="en-US" sz="3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5" name="Straight Connector 74"/>
          <p:cNvCxnSpPr>
            <a:stCxn id="73" idx="1"/>
          </p:cNvCxnSpPr>
          <p:nvPr/>
        </p:nvCxnSpPr>
        <p:spPr>
          <a:xfrm>
            <a:off x="1540796" y="3127529"/>
            <a:ext cx="9347199" cy="11913"/>
          </a:xfrm>
          <a:prstGeom prst="line">
            <a:avLst/>
          </a:prstGeom>
          <a:ln w="38100">
            <a:solidFill>
              <a:srgbClr val="000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utoShape 6"/>
          <p:cNvSpPr/>
          <p:nvPr/>
        </p:nvSpPr>
        <p:spPr>
          <a:xfrm flipV="1">
            <a:off x="10887994" y="3127528"/>
            <a:ext cx="0" cy="508248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79" name="AutoShape 22"/>
          <p:cNvSpPr/>
          <p:nvPr/>
        </p:nvSpPr>
        <p:spPr>
          <a:xfrm>
            <a:off x="745080" y="1488198"/>
            <a:ext cx="10880051" cy="44450"/>
          </a:xfrm>
          <a:prstGeom prst="line">
            <a:avLst/>
          </a:prstGeom>
          <a:ln w="28575" cap="rnd">
            <a:solidFill>
              <a:srgbClr val="002060"/>
            </a:solidFill>
            <a:prstDash val="lgDash"/>
            <a:headEnd type="diamond" w="lg" len="lg"/>
            <a:tailEnd type="none" w="sm" len="sm"/>
          </a:ln>
        </p:spPr>
      </p:sp>
      <p:sp>
        <p:nvSpPr>
          <p:cNvPr id="80" name="AutoShape 6"/>
          <p:cNvSpPr/>
          <p:nvPr/>
        </p:nvSpPr>
        <p:spPr>
          <a:xfrm flipV="1">
            <a:off x="4370432" y="3127530"/>
            <a:ext cx="0" cy="620843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81" name="AutoShape 6"/>
          <p:cNvSpPr/>
          <p:nvPr/>
        </p:nvSpPr>
        <p:spPr>
          <a:xfrm flipV="1">
            <a:off x="7796112" y="3127530"/>
            <a:ext cx="0" cy="620843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grpSp>
        <p:nvGrpSpPr>
          <p:cNvPr id="11" name="Group 81"/>
          <p:cNvGrpSpPr/>
          <p:nvPr/>
        </p:nvGrpSpPr>
        <p:grpSpPr>
          <a:xfrm>
            <a:off x="3397790" y="3784899"/>
            <a:ext cx="2702096" cy="1766918"/>
            <a:chOff x="525106" y="4915272"/>
            <a:chExt cx="3690697" cy="3096673"/>
          </a:xfrm>
        </p:grpSpPr>
        <p:grpSp>
          <p:nvGrpSpPr>
            <p:cNvPr id="12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85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86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84" name="TextBox 12"/>
            <p:cNvSpPr txBox="1"/>
            <p:nvPr/>
          </p:nvSpPr>
          <p:spPr>
            <a:xfrm>
              <a:off x="725295" y="5074060"/>
              <a:ext cx="3189539" cy="28318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. Đồng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bằng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sông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Hồng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grpSp>
        <p:nvGrpSpPr>
          <p:cNvPr id="13" name="Group 91"/>
          <p:cNvGrpSpPr/>
          <p:nvPr/>
        </p:nvGrpSpPr>
        <p:grpSpPr>
          <a:xfrm>
            <a:off x="6837362" y="3784900"/>
            <a:ext cx="2620579" cy="1766919"/>
            <a:chOff x="525106" y="4915272"/>
            <a:chExt cx="3690697" cy="3096673"/>
          </a:xfrm>
        </p:grpSpPr>
        <p:grpSp>
          <p:nvGrpSpPr>
            <p:cNvPr id="14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95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96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94" name="TextBox 12"/>
            <p:cNvSpPr txBox="1"/>
            <p:nvPr/>
          </p:nvSpPr>
          <p:spPr>
            <a:xfrm>
              <a:off x="725295" y="5074060"/>
              <a:ext cx="2967418" cy="2831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. </a:t>
              </a:r>
            </a:p>
            <a:p>
              <a:pPr algn="ctr"/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Đông Nam Bộ.</a:t>
              </a:r>
              <a:endParaRPr lang="en-US" sz="35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5" name="Group 96"/>
          <p:cNvGrpSpPr/>
          <p:nvPr/>
        </p:nvGrpSpPr>
        <p:grpSpPr>
          <a:xfrm>
            <a:off x="9915144" y="3784902"/>
            <a:ext cx="2190619" cy="1766919"/>
            <a:chOff x="489303" y="4915272"/>
            <a:chExt cx="3726500" cy="3096673"/>
          </a:xfrm>
        </p:grpSpPr>
        <p:grpSp>
          <p:nvGrpSpPr>
            <p:cNvPr id="17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100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101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99" name="TextBox 12"/>
            <p:cNvSpPr txBox="1"/>
            <p:nvPr/>
          </p:nvSpPr>
          <p:spPr>
            <a:xfrm>
              <a:off x="489303" y="4963531"/>
              <a:ext cx="3513287" cy="2831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D</a:t>
              </a:r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. </a:t>
              </a:r>
            </a:p>
            <a:p>
              <a:pPr algn="ctr"/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Bắc Trung Bộ.</a:t>
              </a:r>
              <a:endParaRPr lang="en-US" sz="35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2682" y="5675274"/>
            <a:ext cx="4986960" cy="1182727"/>
          </a:xfrm>
          <a:prstGeom prst="rect">
            <a:avLst/>
          </a:prstGeom>
        </p:spPr>
      </p:pic>
      <p:sp>
        <p:nvSpPr>
          <p:cNvPr id="111" name="TextBox 12"/>
          <p:cNvSpPr txBox="1"/>
          <p:nvPr/>
        </p:nvSpPr>
        <p:spPr>
          <a:xfrm>
            <a:off x="6402654" y="5732399"/>
            <a:ext cx="119827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</a:t>
            </a:r>
          </a:p>
        </p:txBody>
      </p:sp>
      <p:pic>
        <p:nvPicPr>
          <p:cNvPr id="5" name="last-days-16661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>
                  <p14:trim st="7440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3054494" y="8374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179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54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4" grpId="0"/>
      <p:bldP spid="1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" y="-4919358"/>
            <a:ext cx="12339174" cy="12339174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</p:pic>
      <p:sp>
        <p:nvSpPr>
          <p:cNvPr id="4" name="Freeform 4"/>
          <p:cNvSpPr/>
          <p:nvPr/>
        </p:nvSpPr>
        <p:spPr>
          <a:xfrm rot="5400000" flipH="1" flipV="1">
            <a:off x="8000476" y="2636314"/>
            <a:ext cx="5643023" cy="2800350"/>
          </a:xfrm>
          <a:custGeom>
            <a:avLst/>
            <a:gdLst/>
            <a:ahLst/>
            <a:cxnLst/>
            <a:rect l="l" t="t" r="r" b="b"/>
            <a:pathLst>
              <a:path w="8464534" h="4200525">
                <a:moveTo>
                  <a:pt x="8464535" y="4200525"/>
                </a:moveTo>
                <a:lnTo>
                  <a:pt x="0" y="4200525"/>
                </a:lnTo>
                <a:lnTo>
                  <a:pt x="0" y="0"/>
                </a:lnTo>
                <a:lnTo>
                  <a:pt x="8464535" y="0"/>
                </a:lnTo>
                <a:lnTo>
                  <a:pt x="8464535" y="4200525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5400000">
            <a:off x="-123606" y="5764051"/>
            <a:ext cx="2500459" cy="2187901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12F7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2"/>
                </a:lnSpc>
              </a:pPr>
              <a:endParaRPr sz="3500" b="1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0162" y="0"/>
            <a:ext cx="12192000" cy="1497584"/>
          </a:xfrm>
          <a:prstGeom prst="rect">
            <a:avLst/>
          </a:prstGeom>
          <a:solidFill>
            <a:srgbClr val="000B5D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endParaRPr lang="en-US" sz="35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2"/>
          <p:cNvSpPr txBox="1"/>
          <p:nvPr/>
        </p:nvSpPr>
        <p:spPr>
          <a:xfrm>
            <a:off x="1264540" y="406986"/>
            <a:ext cx="9969593" cy="1020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92"/>
              </a:lnSpc>
            </a:pPr>
            <a:r>
              <a:rPr lang="en-US" sz="60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Câu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hỏi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5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0162" y="1477100"/>
            <a:ext cx="12192000" cy="538090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endParaRPr lang="en-US" sz="35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67"/>
          <p:cNvGrpSpPr/>
          <p:nvPr/>
        </p:nvGrpSpPr>
        <p:grpSpPr>
          <a:xfrm>
            <a:off x="482277" y="3795681"/>
            <a:ext cx="2169572" cy="1766919"/>
            <a:chOff x="525106" y="4915272"/>
            <a:chExt cx="3690697" cy="3096673"/>
          </a:xfrm>
        </p:grpSpPr>
        <p:grpSp>
          <p:nvGrpSpPr>
            <p:cNvPr id="10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71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72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lnSpc>
                    <a:spcPts val="1584"/>
                  </a:lnSpc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70" name="TextBox 12"/>
            <p:cNvSpPr txBox="1"/>
            <p:nvPr/>
          </p:nvSpPr>
          <p:spPr>
            <a:xfrm>
              <a:off x="759651" y="5289328"/>
              <a:ext cx="2967418" cy="14269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34"/>
                </a:lnSpc>
              </a:pP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A. </a:t>
              </a:r>
              <a:b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Cà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Mau</a:t>
              </a:r>
            </a:p>
          </p:txBody>
        </p:sp>
      </p:grpSp>
      <p:sp>
        <p:nvSpPr>
          <p:cNvPr id="73" name="AutoShape 6"/>
          <p:cNvSpPr/>
          <p:nvPr/>
        </p:nvSpPr>
        <p:spPr>
          <a:xfrm flipV="1">
            <a:off x="1540794" y="3127528"/>
            <a:ext cx="0" cy="593871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74" name="TextBox 15"/>
          <p:cNvSpPr txBox="1"/>
          <p:nvPr/>
        </p:nvSpPr>
        <p:spPr>
          <a:xfrm>
            <a:off x="597722" y="1574429"/>
            <a:ext cx="10810213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en-US" sz="35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Nhà máy nhiệt điện nào sau đây </a:t>
            </a:r>
            <a:r>
              <a:rPr lang="en-US" sz="3500" b="1">
                <a:latin typeface="Calibri" pitchFamily="34" charset="0"/>
                <a:cs typeface="Calibri" pitchFamily="34" charset="0"/>
              </a:rPr>
              <a:t>không</a:t>
            </a:r>
            <a:r>
              <a:rPr lang="en-US" sz="35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sử dụng nguồn nhiên liệu chính là dầu khí?</a:t>
            </a:r>
            <a:endParaRPr lang="en-US" sz="3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5" name="Straight Connector 74"/>
          <p:cNvCxnSpPr>
            <a:stCxn id="73" idx="1"/>
          </p:cNvCxnSpPr>
          <p:nvPr/>
        </p:nvCxnSpPr>
        <p:spPr>
          <a:xfrm>
            <a:off x="1540796" y="3127529"/>
            <a:ext cx="9347199" cy="11913"/>
          </a:xfrm>
          <a:prstGeom prst="line">
            <a:avLst/>
          </a:prstGeom>
          <a:ln w="38100">
            <a:solidFill>
              <a:srgbClr val="000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utoShape 6"/>
          <p:cNvSpPr/>
          <p:nvPr/>
        </p:nvSpPr>
        <p:spPr>
          <a:xfrm flipV="1">
            <a:off x="10887994" y="3127528"/>
            <a:ext cx="0" cy="508248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79" name="AutoShape 22"/>
          <p:cNvSpPr/>
          <p:nvPr/>
        </p:nvSpPr>
        <p:spPr>
          <a:xfrm>
            <a:off x="745080" y="1488198"/>
            <a:ext cx="10880051" cy="44450"/>
          </a:xfrm>
          <a:prstGeom prst="line">
            <a:avLst/>
          </a:prstGeom>
          <a:ln w="28575" cap="rnd">
            <a:solidFill>
              <a:srgbClr val="002060"/>
            </a:solidFill>
            <a:prstDash val="lgDash"/>
            <a:headEnd type="diamond" w="lg" len="lg"/>
            <a:tailEnd type="none" w="sm" len="sm"/>
          </a:ln>
        </p:spPr>
      </p:sp>
      <p:sp>
        <p:nvSpPr>
          <p:cNvPr id="80" name="AutoShape 6"/>
          <p:cNvSpPr/>
          <p:nvPr/>
        </p:nvSpPr>
        <p:spPr>
          <a:xfrm flipV="1">
            <a:off x="4370432" y="3127530"/>
            <a:ext cx="0" cy="620843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81" name="AutoShape 6"/>
          <p:cNvSpPr/>
          <p:nvPr/>
        </p:nvSpPr>
        <p:spPr>
          <a:xfrm flipV="1">
            <a:off x="7796112" y="3127530"/>
            <a:ext cx="0" cy="620843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grpSp>
        <p:nvGrpSpPr>
          <p:cNvPr id="11" name="Group 81"/>
          <p:cNvGrpSpPr/>
          <p:nvPr/>
        </p:nvGrpSpPr>
        <p:grpSpPr>
          <a:xfrm>
            <a:off x="3397790" y="3784898"/>
            <a:ext cx="2169572" cy="1766919"/>
            <a:chOff x="525106" y="4915272"/>
            <a:chExt cx="3690697" cy="3096673"/>
          </a:xfrm>
        </p:grpSpPr>
        <p:grpSp>
          <p:nvGrpSpPr>
            <p:cNvPr id="12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85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86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lnSpc>
                    <a:spcPts val="1584"/>
                  </a:lnSpc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84" name="TextBox 12"/>
            <p:cNvSpPr txBox="1"/>
            <p:nvPr/>
          </p:nvSpPr>
          <p:spPr>
            <a:xfrm>
              <a:off x="724528" y="5310797"/>
              <a:ext cx="2967418" cy="14269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34"/>
                </a:lnSpc>
              </a:pP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B. </a:t>
              </a:r>
              <a:b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Bà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Rịa</a:t>
              </a:r>
              <a:endParaRPr lang="en-US" sz="35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" name="Group 91"/>
          <p:cNvGrpSpPr/>
          <p:nvPr/>
        </p:nvGrpSpPr>
        <p:grpSpPr>
          <a:xfrm>
            <a:off x="6837362" y="3784898"/>
            <a:ext cx="2169572" cy="1766919"/>
            <a:chOff x="525106" y="4915272"/>
            <a:chExt cx="3690697" cy="3096673"/>
          </a:xfrm>
        </p:grpSpPr>
        <p:grpSp>
          <p:nvGrpSpPr>
            <p:cNvPr id="14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95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96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lnSpc>
                    <a:spcPts val="1584"/>
                  </a:lnSpc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94" name="TextBox 12"/>
            <p:cNvSpPr txBox="1"/>
            <p:nvPr/>
          </p:nvSpPr>
          <p:spPr>
            <a:xfrm>
              <a:off x="713454" y="5310651"/>
              <a:ext cx="2967418" cy="14269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34"/>
                </a:lnSpc>
              </a:pP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C.</a:t>
              </a:r>
              <a:b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Phú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Mỹ</a:t>
              </a:r>
              <a:endParaRPr lang="en-US" sz="35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5" name="Group 96"/>
          <p:cNvGrpSpPr/>
          <p:nvPr/>
        </p:nvGrpSpPr>
        <p:grpSpPr>
          <a:xfrm>
            <a:off x="9936190" y="3784898"/>
            <a:ext cx="2169572" cy="1766919"/>
            <a:chOff x="525106" y="4915272"/>
            <a:chExt cx="3690697" cy="3096673"/>
          </a:xfrm>
        </p:grpSpPr>
        <p:grpSp>
          <p:nvGrpSpPr>
            <p:cNvPr id="17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100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101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lnSpc>
                    <a:spcPts val="1584"/>
                  </a:lnSpc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99" name="TextBox 12"/>
            <p:cNvSpPr txBox="1"/>
            <p:nvPr/>
          </p:nvSpPr>
          <p:spPr>
            <a:xfrm>
              <a:off x="695204" y="5327702"/>
              <a:ext cx="2967418" cy="21236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34"/>
                </a:lnSpc>
              </a:pP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D.</a:t>
              </a:r>
            </a:p>
            <a:p>
              <a:pPr algn="ctr">
                <a:lnSpc>
                  <a:spcPts val="3134"/>
                </a:lnSpc>
              </a:pP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Mông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Dương</a:t>
              </a:r>
              <a:endParaRPr lang="en-US" sz="35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2682" y="5675274"/>
            <a:ext cx="4986960" cy="1182727"/>
          </a:xfrm>
          <a:prstGeom prst="rect">
            <a:avLst/>
          </a:prstGeom>
        </p:spPr>
      </p:pic>
      <p:sp>
        <p:nvSpPr>
          <p:cNvPr id="111" name="TextBox 12"/>
          <p:cNvSpPr txBox="1"/>
          <p:nvPr/>
        </p:nvSpPr>
        <p:spPr>
          <a:xfrm>
            <a:off x="6402654" y="5606271"/>
            <a:ext cx="1198273" cy="986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92"/>
              </a:lnSpc>
            </a:pPr>
            <a:r>
              <a:rPr lang="en-US" sz="5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</a:t>
            </a:r>
          </a:p>
        </p:txBody>
      </p:sp>
      <p:pic>
        <p:nvPicPr>
          <p:cNvPr id="5" name="last-days-16661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>
                  <p14:trim st="7440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3054494" y="8374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2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54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4" grpId="0"/>
      <p:bldP spid="1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" y="-4919358"/>
            <a:ext cx="12339174" cy="12339174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</p:pic>
      <p:sp>
        <p:nvSpPr>
          <p:cNvPr id="4" name="Freeform 4"/>
          <p:cNvSpPr/>
          <p:nvPr/>
        </p:nvSpPr>
        <p:spPr>
          <a:xfrm rot="5400000" flipH="1" flipV="1">
            <a:off x="8000476" y="2636314"/>
            <a:ext cx="5643023" cy="2800350"/>
          </a:xfrm>
          <a:custGeom>
            <a:avLst/>
            <a:gdLst/>
            <a:ahLst/>
            <a:cxnLst/>
            <a:rect l="l" t="t" r="r" b="b"/>
            <a:pathLst>
              <a:path w="8464534" h="4200525">
                <a:moveTo>
                  <a:pt x="8464535" y="4200525"/>
                </a:moveTo>
                <a:lnTo>
                  <a:pt x="0" y="4200525"/>
                </a:lnTo>
                <a:lnTo>
                  <a:pt x="0" y="0"/>
                </a:lnTo>
                <a:lnTo>
                  <a:pt x="8464535" y="0"/>
                </a:lnTo>
                <a:lnTo>
                  <a:pt x="8464535" y="4200525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5400000">
            <a:off x="-123606" y="5764051"/>
            <a:ext cx="2500459" cy="2187901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12F7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12"/>
                </a:lnSpc>
              </a:pPr>
              <a:endParaRPr sz="3500" b="1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0162" y="0"/>
            <a:ext cx="12192000" cy="1497584"/>
          </a:xfrm>
          <a:prstGeom prst="rect">
            <a:avLst/>
          </a:prstGeom>
          <a:solidFill>
            <a:srgbClr val="000B5D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endParaRPr lang="en-US" sz="35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2"/>
          <p:cNvSpPr txBox="1"/>
          <p:nvPr/>
        </p:nvSpPr>
        <p:spPr>
          <a:xfrm>
            <a:off x="1264540" y="406986"/>
            <a:ext cx="9969593" cy="1020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92"/>
              </a:lnSpc>
            </a:pPr>
            <a:r>
              <a:rPr lang="en-US" sz="60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Câu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hỏi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7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0162" y="1477100"/>
            <a:ext cx="12192000" cy="538090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endParaRPr lang="en-US" sz="35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67"/>
          <p:cNvGrpSpPr/>
          <p:nvPr/>
        </p:nvGrpSpPr>
        <p:grpSpPr>
          <a:xfrm>
            <a:off x="482277" y="3795682"/>
            <a:ext cx="2169572" cy="1766919"/>
            <a:chOff x="525106" y="4915272"/>
            <a:chExt cx="3690697" cy="3096673"/>
          </a:xfrm>
        </p:grpSpPr>
        <p:grpSp>
          <p:nvGrpSpPr>
            <p:cNvPr id="10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71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72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lnSpc>
                    <a:spcPts val="1584"/>
                  </a:lnSpc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70" name="TextBox 12"/>
            <p:cNvSpPr txBox="1"/>
            <p:nvPr/>
          </p:nvSpPr>
          <p:spPr>
            <a:xfrm>
              <a:off x="725295" y="5074061"/>
              <a:ext cx="2967418" cy="14269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34"/>
                </a:lnSpc>
              </a:pPr>
              <a:r>
                <a:rPr lang="vi-VN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r>
                <a:rPr lang="vi-VN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. </a:t>
              </a:r>
              <a:endParaRPr lang="en-US" sz="3500" b="1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lnSpc>
                  <a:spcPts val="3134"/>
                </a:lnSpc>
              </a:pPr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Hà Nội</a:t>
              </a:r>
              <a:endParaRPr lang="en-US" sz="35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3" name="AutoShape 6"/>
          <p:cNvSpPr/>
          <p:nvPr/>
        </p:nvSpPr>
        <p:spPr>
          <a:xfrm flipV="1">
            <a:off x="1540794" y="3127528"/>
            <a:ext cx="0" cy="593871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74" name="TextBox 15"/>
          <p:cNvSpPr txBox="1"/>
          <p:nvPr/>
        </p:nvSpPr>
        <p:spPr>
          <a:xfrm>
            <a:off x="739616" y="1669025"/>
            <a:ext cx="10810213" cy="695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977"/>
              </a:lnSpc>
              <a:spcBef>
                <a:spcPct val="0"/>
              </a:spcBef>
              <a:defRPr/>
            </a:pPr>
            <a:r>
              <a:rPr lang="en-US" sz="35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Trung tâm công nghiệp lớn và đa dạng nhất nước ta là</a:t>
            </a:r>
            <a:endParaRPr lang="en-US" sz="3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5" name="Straight Connector 74"/>
          <p:cNvCxnSpPr>
            <a:stCxn id="73" idx="1"/>
          </p:cNvCxnSpPr>
          <p:nvPr/>
        </p:nvCxnSpPr>
        <p:spPr>
          <a:xfrm>
            <a:off x="1540796" y="3127529"/>
            <a:ext cx="9347199" cy="11913"/>
          </a:xfrm>
          <a:prstGeom prst="line">
            <a:avLst/>
          </a:prstGeom>
          <a:ln w="38100">
            <a:solidFill>
              <a:srgbClr val="000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utoShape 6"/>
          <p:cNvSpPr/>
          <p:nvPr/>
        </p:nvSpPr>
        <p:spPr>
          <a:xfrm flipV="1">
            <a:off x="10887994" y="3127528"/>
            <a:ext cx="0" cy="508248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79" name="AutoShape 22"/>
          <p:cNvSpPr/>
          <p:nvPr/>
        </p:nvSpPr>
        <p:spPr>
          <a:xfrm>
            <a:off x="745080" y="1488198"/>
            <a:ext cx="10880051" cy="44450"/>
          </a:xfrm>
          <a:prstGeom prst="line">
            <a:avLst/>
          </a:prstGeom>
          <a:ln w="28575" cap="rnd">
            <a:solidFill>
              <a:srgbClr val="002060"/>
            </a:solidFill>
            <a:prstDash val="lgDash"/>
            <a:headEnd type="diamond" w="lg" len="lg"/>
            <a:tailEnd type="none" w="sm" len="sm"/>
          </a:ln>
        </p:spPr>
      </p:sp>
      <p:sp>
        <p:nvSpPr>
          <p:cNvPr id="80" name="AutoShape 6"/>
          <p:cNvSpPr/>
          <p:nvPr/>
        </p:nvSpPr>
        <p:spPr>
          <a:xfrm flipV="1">
            <a:off x="4370432" y="3127530"/>
            <a:ext cx="0" cy="620843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81" name="AutoShape 6"/>
          <p:cNvSpPr/>
          <p:nvPr/>
        </p:nvSpPr>
        <p:spPr>
          <a:xfrm flipV="1">
            <a:off x="7796112" y="3127530"/>
            <a:ext cx="0" cy="620843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grpSp>
        <p:nvGrpSpPr>
          <p:cNvPr id="11" name="Group 81"/>
          <p:cNvGrpSpPr/>
          <p:nvPr/>
        </p:nvGrpSpPr>
        <p:grpSpPr>
          <a:xfrm>
            <a:off x="3397790" y="3784898"/>
            <a:ext cx="2169572" cy="1766919"/>
            <a:chOff x="525106" y="4915272"/>
            <a:chExt cx="3690697" cy="3096673"/>
          </a:xfrm>
        </p:grpSpPr>
        <p:grpSp>
          <p:nvGrpSpPr>
            <p:cNvPr id="12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85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86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lnSpc>
                    <a:spcPts val="1584"/>
                  </a:lnSpc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84" name="TextBox 12"/>
            <p:cNvSpPr txBox="1"/>
            <p:nvPr/>
          </p:nvSpPr>
          <p:spPr>
            <a:xfrm>
              <a:off x="725295" y="5074063"/>
              <a:ext cx="2967418" cy="21236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34"/>
                </a:lnSpc>
              </a:pPr>
              <a:r>
                <a:rPr lang="vi-VN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r>
                <a:rPr lang="vi-VN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. </a:t>
              </a:r>
              <a:endParaRPr lang="en-US" sz="3500" b="1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lnSpc>
                  <a:spcPts val="3134"/>
                </a:lnSpc>
              </a:pPr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Hải Phòng</a:t>
              </a:r>
              <a:endParaRPr lang="en-US" sz="35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" name="Group 91"/>
          <p:cNvGrpSpPr/>
          <p:nvPr/>
        </p:nvGrpSpPr>
        <p:grpSpPr>
          <a:xfrm>
            <a:off x="6837362" y="3784899"/>
            <a:ext cx="2169572" cy="1766919"/>
            <a:chOff x="525106" y="4915272"/>
            <a:chExt cx="3690697" cy="3096673"/>
          </a:xfrm>
        </p:grpSpPr>
        <p:grpSp>
          <p:nvGrpSpPr>
            <p:cNvPr id="14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95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96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lnSpc>
                    <a:spcPts val="1584"/>
                  </a:lnSpc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94" name="TextBox 12"/>
            <p:cNvSpPr txBox="1"/>
            <p:nvPr/>
          </p:nvSpPr>
          <p:spPr>
            <a:xfrm>
              <a:off x="725295" y="5074061"/>
              <a:ext cx="2967418" cy="14269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34"/>
                </a:lnSpc>
              </a:pPr>
              <a:r>
                <a:rPr lang="vi-VN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r>
                <a:rPr lang="vi-VN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. </a:t>
              </a:r>
              <a:endParaRPr lang="en-US" sz="3500" b="1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lnSpc>
                  <a:spcPts val="3134"/>
                </a:lnSpc>
              </a:pPr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Đà Nẵng</a:t>
              </a:r>
              <a:endParaRPr lang="en-US" sz="35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5" name="Group 96"/>
          <p:cNvGrpSpPr/>
          <p:nvPr/>
        </p:nvGrpSpPr>
        <p:grpSpPr>
          <a:xfrm>
            <a:off x="9936190" y="3784899"/>
            <a:ext cx="2169572" cy="1766920"/>
            <a:chOff x="525106" y="4915272"/>
            <a:chExt cx="3690697" cy="3096673"/>
          </a:xfrm>
        </p:grpSpPr>
        <p:grpSp>
          <p:nvGrpSpPr>
            <p:cNvPr id="17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100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101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lnSpc>
                    <a:spcPts val="1584"/>
                  </a:lnSpc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99" name="TextBox 12"/>
            <p:cNvSpPr txBox="1"/>
            <p:nvPr/>
          </p:nvSpPr>
          <p:spPr>
            <a:xfrm>
              <a:off x="725295" y="5074059"/>
              <a:ext cx="2967418" cy="21236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34"/>
                </a:lnSpc>
              </a:pPr>
              <a:r>
                <a:rPr lang="vi-VN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D</a:t>
              </a:r>
              <a:r>
                <a:rPr lang="vi-VN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. </a:t>
              </a:r>
              <a:endParaRPr lang="en-US" sz="3500" b="1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lnSpc>
                  <a:spcPts val="3134"/>
                </a:lnSpc>
              </a:pPr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TP. Hồ Chí Minh</a:t>
              </a:r>
              <a:endParaRPr lang="en-US" sz="35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2682" y="5675274"/>
            <a:ext cx="4986960" cy="1182727"/>
          </a:xfrm>
          <a:prstGeom prst="rect">
            <a:avLst/>
          </a:prstGeom>
        </p:spPr>
      </p:pic>
      <p:sp>
        <p:nvSpPr>
          <p:cNvPr id="111" name="TextBox 12"/>
          <p:cNvSpPr txBox="1"/>
          <p:nvPr/>
        </p:nvSpPr>
        <p:spPr>
          <a:xfrm>
            <a:off x="6402654" y="5606271"/>
            <a:ext cx="1198273" cy="986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92"/>
              </a:lnSpc>
            </a:pPr>
            <a:r>
              <a:rPr lang="en-US" sz="5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</a:t>
            </a:r>
          </a:p>
        </p:txBody>
      </p:sp>
      <p:pic>
        <p:nvPicPr>
          <p:cNvPr id="5" name="last-days-16661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>
                  <p14:trim st="7440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3054494" y="8374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36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54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4" grpId="0"/>
      <p:bldP spid="1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" y="-4919358"/>
            <a:ext cx="12339174" cy="12339174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</p:pic>
      <p:sp>
        <p:nvSpPr>
          <p:cNvPr id="4" name="Freeform 4"/>
          <p:cNvSpPr/>
          <p:nvPr/>
        </p:nvSpPr>
        <p:spPr>
          <a:xfrm rot="5400000" flipH="1" flipV="1">
            <a:off x="8000476" y="2636314"/>
            <a:ext cx="5643023" cy="2800350"/>
          </a:xfrm>
          <a:custGeom>
            <a:avLst/>
            <a:gdLst/>
            <a:ahLst/>
            <a:cxnLst/>
            <a:rect l="l" t="t" r="r" b="b"/>
            <a:pathLst>
              <a:path w="8464534" h="4200525">
                <a:moveTo>
                  <a:pt x="8464535" y="4200525"/>
                </a:moveTo>
                <a:lnTo>
                  <a:pt x="0" y="4200525"/>
                </a:lnTo>
                <a:lnTo>
                  <a:pt x="0" y="0"/>
                </a:lnTo>
                <a:lnTo>
                  <a:pt x="8464535" y="0"/>
                </a:lnTo>
                <a:lnTo>
                  <a:pt x="8464535" y="4200525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5400000">
            <a:off x="-123606" y="5764051"/>
            <a:ext cx="2500459" cy="2187901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12F7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endParaRPr sz="3500" b="1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0162" y="0"/>
            <a:ext cx="12192000" cy="1497584"/>
          </a:xfrm>
          <a:prstGeom prst="rect">
            <a:avLst/>
          </a:prstGeom>
          <a:solidFill>
            <a:srgbClr val="000B5D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endParaRPr lang="en-US" sz="35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2"/>
          <p:cNvSpPr txBox="1"/>
          <p:nvPr/>
        </p:nvSpPr>
        <p:spPr>
          <a:xfrm>
            <a:off x="1264540" y="406986"/>
            <a:ext cx="996959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Câu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hỏi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8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0162" y="1477100"/>
            <a:ext cx="12192000" cy="538090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endParaRPr lang="en-US" sz="35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67"/>
          <p:cNvGrpSpPr/>
          <p:nvPr/>
        </p:nvGrpSpPr>
        <p:grpSpPr>
          <a:xfrm>
            <a:off x="482277" y="3795680"/>
            <a:ext cx="2169572" cy="2245040"/>
            <a:chOff x="525106" y="4915272"/>
            <a:chExt cx="3690697" cy="3934620"/>
          </a:xfrm>
        </p:grpSpPr>
        <p:grpSp>
          <p:nvGrpSpPr>
            <p:cNvPr id="10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71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72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70" name="TextBox 12"/>
            <p:cNvSpPr txBox="1"/>
            <p:nvPr/>
          </p:nvSpPr>
          <p:spPr>
            <a:xfrm>
              <a:off x="725295" y="5074063"/>
              <a:ext cx="2967418" cy="37758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A.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ác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khu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công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nghiệp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lớn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sp>
        <p:nvSpPr>
          <p:cNvPr id="73" name="AutoShape 6"/>
          <p:cNvSpPr/>
          <p:nvPr/>
        </p:nvSpPr>
        <p:spPr>
          <a:xfrm flipV="1">
            <a:off x="1540794" y="3127528"/>
            <a:ext cx="0" cy="593871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74" name="TextBox 15"/>
          <p:cNvSpPr txBox="1"/>
          <p:nvPr/>
        </p:nvSpPr>
        <p:spPr>
          <a:xfrm>
            <a:off x="566190" y="1574429"/>
            <a:ext cx="1084174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vi-VN" sz="3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Ngành công nghiệp sản xuất, chế biến sản phẩm </a:t>
            </a:r>
            <a:r>
              <a:rPr lang="vi-VN" sz="35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từ </a:t>
            </a:r>
            <a:r>
              <a:rPr lang="en-US" sz="35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các sản phẩm của ngàng </a:t>
            </a:r>
            <a:r>
              <a:rPr lang="vi-VN" sz="35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trồng </a:t>
            </a:r>
            <a:r>
              <a:rPr lang="vi-VN" sz="3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trọt ở Việt Nam phân bố chủ yếu </a:t>
            </a:r>
            <a:r>
              <a:rPr lang="vi-VN" sz="35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ở </a:t>
            </a:r>
            <a:endParaRPr lang="en-US" sz="3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5" name="Straight Connector 74"/>
          <p:cNvCxnSpPr>
            <a:stCxn id="73" idx="1"/>
          </p:cNvCxnSpPr>
          <p:nvPr/>
        </p:nvCxnSpPr>
        <p:spPr>
          <a:xfrm>
            <a:off x="1540796" y="3127529"/>
            <a:ext cx="9347199" cy="11913"/>
          </a:xfrm>
          <a:prstGeom prst="line">
            <a:avLst/>
          </a:prstGeom>
          <a:ln w="38100">
            <a:solidFill>
              <a:srgbClr val="000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utoShape 6"/>
          <p:cNvSpPr/>
          <p:nvPr/>
        </p:nvSpPr>
        <p:spPr>
          <a:xfrm flipV="1">
            <a:off x="10887994" y="3127528"/>
            <a:ext cx="0" cy="508248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79" name="AutoShape 22"/>
          <p:cNvSpPr/>
          <p:nvPr/>
        </p:nvSpPr>
        <p:spPr>
          <a:xfrm>
            <a:off x="745080" y="1488198"/>
            <a:ext cx="10880051" cy="44450"/>
          </a:xfrm>
          <a:prstGeom prst="line">
            <a:avLst/>
          </a:prstGeom>
          <a:ln w="28575" cap="rnd">
            <a:solidFill>
              <a:srgbClr val="002060"/>
            </a:solidFill>
            <a:prstDash val="lgDash"/>
            <a:headEnd type="diamond" w="lg" len="lg"/>
            <a:tailEnd type="none" w="sm" len="sm"/>
          </a:ln>
        </p:spPr>
      </p:sp>
      <p:sp>
        <p:nvSpPr>
          <p:cNvPr id="80" name="AutoShape 6"/>
          <p:cNvSpPr/>
          <p:nvPr/>
        </p:nvSpPr>
        <p:spPr>
          <a:xfrm flipV="1">
            <a:off x="4370432" y="3127530"/>
            <a:ext cx="0" cy="620843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81" name="AutoShape 6"/>
          <p:cNvSpPr/>
          <p:nvPr/>
        </p:nvSpPr>
        <p:spPr>
          <a:xfrm flipV="1">
            <a:off x="7796112" y="3127530"/>
            <a:ext cx="0" cy="620843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grpSp>
        <p:nvGrpSpPr>
          <p:cNvPr id="11" name="Group 81"/>
          <p:cNvGrpSpPr/>
          <p:nvPr/>
        </p:nvGrpSpPr>
        <p:grpSpPr>
          <a:xfrm>
            <a:off x="3397790" y="3784899"/>
            <a:ext cx="2169572" cy="1766919"/>
            <a:chOff x="525106" y="4915272"/>
            <a:chExt cx="3690697" cy="3096673"/>
          </a:xfrm>
        </p:grpSpPr>
        <p:grpSp>
          <p:nvGrpSpPr>
            <p:cNvPr id="12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85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86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84" name="TextBox 12"/>
            <p:cNvSpPr txBox="1"/>
            <p:nvPr/>
          </p:nvSpPr>
          <p:spPr>
            <a:xfrm>
              <a:off x="725295" y="5074061"/>
              <a:ext cx="2967418" cy="2831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B.</a:t>
              </a:r>
              <a:b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vùng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ven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biển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grpSp>
        <p:nvGrpSpPr>
          <p:cNvPr id="13" name="Group 91"/>
          <p:cNvGrpSpPr/>
          <p:nvPr/>
        </p:nvGrpSpPr>
        <p:grpSpPr>
          <a:xfrm>
            <a:off x="6837362" y="3784899"/>
            <a:ext cx="2169572" cy="1766919"/>
            <a:chOff x="525106" y="4915272"/>
            <a:chExt cx="3690697" cy="3096673"/>
          </a:xfrm>
        </p:grpSpPr>
        <p:grpSp>
          <p:nvGrpSpPr>
            <p:cNvPr id="14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95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96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94" name="TextBox 12"/>
            <p:cNvSpPr txBox="1"/>
            <p:nvPr/>
          </p:nvSpPr>
          <p:spPr>
            <a:xfrm>
              <a:off x="725295" y="5074061"/>
              <a:ext cx="2967418" cy="2831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.  vùng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nguyên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liệu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lớn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grpSp>
        <p:nvGrpSpPr>
          <p:cNvPr id="15" name="Group 96"/>
          <p:cNvGrpSpPr/>
          <p:nvPr/>
        </p:nvGrpSpPr>
        <p:grpSpPr>
          <a:xfrm>
            <a:off x="9936190" y="3784899"/>
            <a:ext cx="2169572" cy="1766918"/>
            <a:chOff x="525106" y="4915272"/>
            <a:chExt cx="3690697" cy="3096673"/>
          </a:xfrm>
        </p:grpSpPr>
        <p:grpSp>
          <p:nvGrpSpPr>
            <p:cNvPr id="17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100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101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99" name="TextBox 12"/>
            <p:cNvSpPr txBox="1"/>
            <p:nvPr/>
          </p:nvSpPr>
          <p:spPr>
            <a:xfrm>
              <a:off x="725295" y="5074060"/>
              <a:ext cx="2967418" cy="18879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D. các </a:t>
              </a:r>
              <a:r>
                <a:rPr lang="en-US" sz="3500" b="1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đô</a:t>
              </a:r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thị lớn.</a:t>
              </a:r>
              <a:endParaRPr lang="en-US" sz="35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2682" y="5675274"/>
            <a:ext cx="4986960" cy="1182727"/>
          </a:xfrm>
          <a:prstGeom prst="rect">
            <a:avLst/>
          </a:prstGeom>
        </p:spPr>
      </p:pic>
      <p:sp>
        <p:nvSpPr>
          <p:cNvPr id="111" name="TextBox 12"/>
          <p:cNvSpPr txBox="1"/>
          <p:nvPr/>
        </p:nvSpPr>
        <p:spPr>
          <a:xfrm>
            <a:off x="6402654" y="5732400"/>
            <a:ext cx="119827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</a:p>
        </p:txBody>
      </p:sp>
      <p:pic>
        <p:nvPicPr>
          <p:cNvPr id="5" name="last-days-16661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>
                  <p14:trim st="7440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3054494" y="8374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512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54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4" grpId="0"/>
      <p:bldP spid="1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ctric Bolts Motion Background">
            <a:hlinkClick r:id="" action="ppaction://media"/>
            <a:extLst>
              <a:ext uri="{FF2B5EF4-FFF2-40B4-BE49-F238E27FC236}">
                <a16:creationId xmlns:a16="http://schemas.microsoft.com/office/drawing/2014/main" id="{4A4CBA69-8EBF-4290-8565-87A249ECFE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>
                  <p14:trim end="5280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162" y="0"/>
            <a:ext cx="12192000" cy="6858000"/>
          </a:xfrm>
          <a:prstGeom prst="rect">
            <a:avLst/>
          </a:prstGeom>
        </p:spPr>
      </p:pic>
      <p:pic>
        <p:nvPicPr>
          <p:cNvPr id="16" name="nhac 10s 2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407751" y="1"/>
            <a:ext cx="548243" cy="548243"/>
          </a:xfrm>
          <a:prstGeom prst="rect">
            <a:avLst/>
          </a:prstGeom>
        </p:spPr>
      </p:pic>
      <p:pic>
        <p:nvPicPr>
          <p:cNvPr id="18" name="nhac thoi gian 15s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407751" y="896626"/>
            <a:ext cx="548243" cy="5482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00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01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02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03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04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05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06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07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08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09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10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11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12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13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14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 dirty="0">
                <a:solidFill>
                  <a:sysClr val="windowText" lastClr="000000"/>
                </a:solidFill>
                <a:latin typeface="Calibri"/>
              </a:rPr>
              <a:t>15</a:t>
            </a:r>
            <a:endParaRPr lang="vi-VN" sz="4800" b="1" kern="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Donut 34"/>
          <p:cNvSpPr/>
          <p:nvPr/>
        </p:nvSpPr>
        <p:spPr>
          <a:xfrm>
            <a:off x="162309" y="1066370"/>
            <a:ext cx="1288925" cy="1295063"/>
          </a:xfrm>
          <a:prstGeom prst="donut">
            <a:avLst>
              <a:gd name="adj" fmla="val 10370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3765">
              <a:defRPr/>
            </a:pPr>
            <a:endParaRPr lang="vi-VN" sz="4000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D8149FF4-1CA6-4E86-8238-80607C03BC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28" y="5254539"/>
            <a:ext cx="1309763" cy="13097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4" name="Nhóm 44">
            <a:extLst>
              <a:ext uri="{FF2B5EF4-FFF2-40B4-BE49-F238E27FC236}">
                <a16:creationId xmlns:a16="http://schemas.microsoft.com/office/drawing/2014/main" id="{8F2EBFAD-18BB-4FAE-B325-E9A8EA8F09B8}"/>
              </a:ext>
            </a:extLst>
          </p:cNvPr>
          <p:cNvGrpSpPr/>
          <p:nvPr/>
        </p:nvGrpSpPr>
        <p:grpSpPr>
          <a:xfrm>
            <a:off x="1715674" y="-162904"/>
            <a:ext cx="8458200" cy="4833324"/>
            <a:chOff x="1695451" y="40964"/>
            <a:chExt cx="8458200" cy="4833324"/>
          </a:xfrm>
        </p:grpSpPr>
        <p:sp>
          <p:nvSpPr>
            <p:cNvPr id="40" name="Đám mây 39">
              <a:extLst>
                <a:ext uri="{FF2B5EF4-FFF2-40B4-BE49-F238E27FC236}">
                  <a16:creationId xmlns:a16="http://schemas.microsoft.com/office/drawing/2014/main" id="{DC5931B3-0DD4-4150-8806-1608188D274B}"/>
                </a:ext>
              </a:extLst>
            </p:cNvPr>
            <p:cNvSpPr/>
            <p:nvPr/>
          </p:nvSpPr>
          <p:spPr>
            <a:xfrm>
              <a:off x="1695451" y="1531419"/>
              <a:ext cx="8458200" cy="3342869"/>
            </a:xfrm>
            <a:prstGeom prst="cloud">
              <a:avLst/>
            </a:prstGeom>
            <a:solidFill>
              <a:schemeClr val="bg1"/>
            </a:solidFill>
            <a:effectLst>
              <a:glow rad="190500">
                <a:schemeClr val="bg1">
                  <a:alpha val="92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BZ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2" name="Đường nối Thẳng 41">
              <a:extLst>
                <a:ext uri="{FF2B5EF4-FFF2-40B4-BE49-F238E27FC236}">
                  <a16:creationId xmlns:a16="http://schemas.microsoft.com/office/drawing/2014/main" id="{D9FC6944-D4B5-4030-BC6A-C791147291E1}"/>
                </a:ext>
              </a:extLst>
            </p:cNvPr>
            <p:cNvCxnSpPr>
              <a:cxnSpLocks/>
            </p:cNvCxnSpPr>
            <p:nvPr/>
          </p:nvCxnSpPr>
          <p:spPr>
            <a:xfrm>
              <a:off x="6062662" y="40964"/>
              <a:ext cx="0" cy="17139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CBBA5AD0-B737-49F6-8DEB-7CFC619F67A6}"/>
              </a:ext>
            </a:extLst>
          </p:cNvPr>
          <p:cNvSpPr/>
          <p:nvPr/>
        </p:nvSpPr>
        <p:spPr>
          <a:xfrm>
            <a:off x="2519356" y="1958662"/>
            <a:ext cx="7219583" cy="1624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defRPr/>
            </a:pPr>
            <a:r>
              <a:rPr lang="en-BZ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Bông</a:t>
            </a:r>
            <a:r>
              <a:rPr lang="en-BZ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BZ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vải</a:t>
            </a:r>
            <a:r>
              <a:rPr lang="en-BZ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BZ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là</a:t>
            </a:r>
            <a:r>
              <a:rPr lang="en-BZ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BZ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nguyên</a:t>
            </a:r>
            <a:r>
              <a:rPr lang="en-BZ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BZ" sz="3500" b="1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liệu</a:t>
            </a:r>
            <a:r>
              <a:rPr lang="en-BZ" sz="35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chính cho </a:t>
            </a:r>
            <a:r>
              <a:rPr lang="en-BZ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ngành</a:t>
            </a:r>
            <a:r>
              <a:rPr lang="en-BZ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BZ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công</a:t>
            </a:r>
            <a:r>
              <a:rPr lang="en-BZ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BZ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nghiệp</a:t>
            </a:r>
            <a:r>
              <a:rPr lang="en-BZ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BZ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nào</a:t>
            </a:r>
            <a:r>
              <a:rPr lang="en-BZ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pic>
        <p:nvPicPr>
          <p:cNvPr id="6" name="Hình ảnh 5" descr="Ảnh có chứa trong nhà, đối tượng&#10;&#10;Mô tả được tạo với mức tin cậy cao">
            <a:extLst>
              <a:ext uri="{FF2B5EF4-FFF2-40B4-BE49-F238E27FC236}">
                <a16:creationId xmlns:a16="http://schemas.microsoft.com/office/drawing/2014/main" id="{0A2A8FDC-39F7-476E-B3DB-E29B168763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74" y="4796963"/>
            <a:ext cx="2867600" cy="25489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209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  <p:sndAc>
          <p:stSnd>
            <p:snd r:embed="rId10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3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8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7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6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7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8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2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1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1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12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grpId="13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14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21" presetClass="entr" presetSubtype="1" fill="hold" grpId="9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5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5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2121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 vol="15152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video>
              <p:cMediaNode vol="80000">
                <p:cTn id="13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5" grpId="6" animBg="1"/>
      <p:bldP spid="35" grpId="7" animBg="1"/>
      <p:bldP spid="35" grpId="8" animBg="1"/>
      <p:bldP spid="35" grpId="9" animBg="1"/>
      <p:bldP spid="35" grpId="10" animBg="1"/>
      <p:bldP spid="35" grpId="11" animBg="1"/>
      <p:bldP spid="35" grpId="12" animBg="1"/>
      <p:bldP spid="35" grpId="13" animBg="1"/>
      <p:bldP spid="35" grpId="14" animBg="1"/>
      <p:bldP spid="35" grpId="15" animBg="1"/>
      <p:bldP spid="35" grpId="16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" y="-4919358"/>
            <a:ext cx="12339174" cy="12339174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</p:pic>
      <p:sp>
        <p:nvSpPr>
          <p:cNvPr id="4" name="Freeform 4"/>
          <p:cNvSpPr/>
          <p:nvPr/>
        </p:nvSpPr>
        <p:spPr>
          <a:xfrm rot="5400000" flipH="1" flipV="1">
            <a:off x="8000476" y="2636314"/>
            <a:ext cx="5643023" cy="2800350"/>
          </a:xfrm>
          <a:custGeom>
            <a:avLst/>
            <a:gdLst/>
            <a:ahLst/>
            <a:cxnLst/>
            <a:rect l="l" t="t" r="r" b="b"/>
            <a:pathLst>
              <a:path w="8464534" h="4200525">
                <a:moveTo>
                  <a:pt x="8464535" y="4200525"/>
                </a:moveTo>
                <a:lnTo>
                  <a:pt x="0" y="4200525"/>
                </a:lnTo>
                <a:lnTo>
                  <a:pt x="0" y="0"/>
                </a:lnTo>
                <a:lnTo>
                  <a:pt x="8464535" y="0"/>
                </a:lnTo>
                <a:lnTo>
                  <a:pt x="8464535" y="4200525"/>
                </a:lnTo>
                <a:close/>
              </a:path>
            </a:pathLst>
          </a:custGeom>
          <a:blipFill>
            <a:blip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5400000">
            <a:off x="-123606" y="5764051"/>
            <a:ext cx="2500459" cy="2187901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12F7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endParaRPr sz="3500" b="1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0162" y="0"/>
            <a:ext cx="12192000" cy="1497584"/>
          </a:xfrm>
          <a:prstGeom prst="rect">
            <a:avLst/>
          </a:prstGeom>
          <a:solidFill>
            <a:srgbClr val="000B5D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endParaRPr lang="en-US" sz="35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2"/>
          <p:cNvSpPr txBox="1"/>
          <p:nvPr/>
        </p:nvSpPr>
        <p:spPr>
          <a:xfrm>
            <a:off x="1264540" y="406986"/>
            <a:ext cx="996959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Câu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hỏi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6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10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0162" y="1477100"/>
            <a:ext cx="12192000" cy="538090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4" tIns="30477" rIns="60954" bIns="30477" rtlCol="0" anchor="ctr"/>
          <a:lstStyle/>
          <a:p>
            <a:pPr algn="ctr"/>
            <a:endParaRPr lang="en-US" sz="3500" b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67"/>
          <p:cNvGrpSpPr/>
          <p:nvPr/>
        </p:nvGrpSpPr>
        <p:grpSpPr>
          <a:xfrm>
            <a:off x="482277" y="3795682"/>
            <a:ext cx="2169572" cy="1766919"/>
            <a:chOff x="525106" y="4915272"/>
            <a:chExt cx="3690697" cy="3096673"/>
          </a:xfrm>
        </p:grpSpPr>
        <p:grpSp>
          <p:nvGrpSpPr>
            <p:cNvPr id="10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71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72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70" name="TextBox 12"/>
            <p:cNvSpPr txBox="1"/>
            <p:nvPr/>
          </p:nvSpPr>
          <p:spPr>
            <a:xfrm>
              <a:off x="725295" y="5074061"/>
              <a:ext cx="2967418" cy="2831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/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. </a:t>
              </a:r>
              <a:b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nông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thôn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sp>
        <p:nvSpPr>
          <p:cNvPr id="73" name="AutoShape 6"/>
          <p:cNvSpPr/>
          <p:nvPr/>
        </p:nvSpPr>
        <p:spPr>
          <a:xfrm flipV="1">
            <a:off x="1540794" y="3127528"/>
            <a:ext cx="0" cy="593871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74" name="TextBox 15"/>
          <p:cNvSpPr txBox="1"/>
          <p:nvPr/>
        </p:nvSpPr>
        <p:spPr>
          <a:xfrm>
            <a:off x="1448682" y="1574428"/>
            <a:ext cx="995925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vi-VN" sz="35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Ngành </a:t>
            </a:r>
            <a:r>
              <a:rPr lang="en-US" sz="35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công nghiệp dệt và sản xuất trang phục, sản xuất giày, dép </a:t>
            </a:r>
            <a:r>
              <a:rPr lang="vi-VN" sz="35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ở </a:t>
            </a:r>
            <a:r>
              <a:rPr lang="vi-VN" sz="3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Việt Nam chủ yếu phân </a:t>
            </a:r>
            <a:r>
              <a:rPr lang="vi-VN" sz="35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bố ở</a:t>
            </a:r>
            <a:endParaRPr lang="en-US" sz="35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5" name="Straight Connector 74"/>
          <p:cNvCxnSpPr>
            <a:stCxn id="73" idx="1"/>
          </p:cNvCxnSpPr>
          <p:nvPr/>
        </p:nvCxnSpPr>
        <p:spPr>
          <a:xfrm>
            <a:off x="1540796" y="3127529"/>
            <a:ext cx="9347199" cy="11913"/>
          </a:xfrm>
          <a:prstGeom prst="line">
            <a:avLst/>
          </a:prstGeom>
          <a:ln w="38100">
            <a:solidFill>
              <a:srgbClr val="000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utoShape 6"/>
          <p:cNvSpPr/>
          <p:nvPr/>
        </p:nvSpPr>
        <p:spPr>
          <a:xfrm flipV="1">
            <a:off x="10887994" y="3127528"/>
            <a:ext cx="0" cy="508248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79" name="AutoShape 22"/>
          <p:cNvSpPr/>
          <p:nvPr/>
        </p:nvSpPr>
        <p:spPr>
          <a:xfrm>
            <a:off x="745080" y="1488198"/>
            <a:ext cx="10880051" cy="44450"/>
          </a:xfrm>
          <a:prstGeom prst="line">
            <a:avLst/>
          </a:prstGeom>
          <a:ln w="28575" cap="rnd">
            <a:solidFill>
              <a:srgbClr val="002060"/>
            </a:solidFill>
            <a:prstDash val="lgDash"/>
            <a:headEnd type="diamond" w="lg" len="lg"/>
            <a:tailEnd type="none" w="sm" len="sm"/>
          </a:ln>
        </p:spPr>
      </p:sp>
      <p:sp>
        <p:nvSpPr>
          <p:cNvPr id="80" name="AutoShape 6"/>
          <p:cNvSpPr/>
          <p:nvPr/>
        </p:nvSpPr>
        <p:spPr>
          <a:xfrm flipV="1">
            <a:off x="4370432" y="3127530"/>
            <a:ext cx="0" cy="620843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sp>
        <p:nvSpPr>
          <p:cNvPr id="81" name="AutoShape 6"/>
          <p:cNvSpPr/>
          <p:nvPr/>
        </p:nvSpPr>
        <p:spPr>
          <a:xfrm flipV="1">
            <a:off x="7796112" y="3127530"/>
            <a:ext cx="0" cy="620843"/>
          </a:xfrm>
          <a:prstGeom prst="line">
            <a:avLst/>
          </a:prstGeom>
          <a:ln w="38100" cap="rnd">
            <a:solidFill>
              <a:srgbClr val="000B5D"/>
            </a:solidFill>
            <a:prstDash val="solid"/>
            <a:headEnd type="triangle" w="lg" len="med"/>
            <a:tailEnd type="none" w="sm" len="sm"/>
          </a:ln>
        </p:spPr>
      </p:sp>
      <p:grpSp>
        <p:nvGrpSpPr>
          <p:cNvPr id="11" name="Group 81"/>
          <p:cNvGrpSpPr/>
          <p:nvPr/>
        </p:nvGrpSpPr>
        <p:grpSpPr>
          <a:xfrm>
            <a:off x="3397790" y="3784899"/>
            <a:ext cx="2169572" cy="1766919"/>
            <a:chOff x="525106" y="4915272"/>
            <a:chExt cx="3690697" cy="3096673"/>
          </a:xfrm>
        </p:grpSpPr>
        <p:grpSp>
          <p:nvGrpSpPr>
            <p:cNvPr id="12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85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86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84" name="TextBox 12"/>
            <p:cNvSpPr txBox="1"/>
            <p:nvPr/>
          </p:nvSpPr>
          <p:spPr>
            <a:xfrm>
              <a:off x="725295" y="5074061"/>
              <a:ext cx="2967418" cy="2831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/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. </a:t>
              </a:r>
              <a:b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đô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thị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lớn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grpSp>
        <p:nvGrpSpPr>
          <p:cNvPr id="13" name="Group 91"/>
          <p:cNvGrpSpPr/>
          <p:nvPr/>
        </p:nvGrpSpPr>
        <p:grpSpPr>
          <a:xfrm>
            <a:off x="6837362" y="3784899"/>
            <a:ext cx="2169572" cy="1766920"/>
            <a:chOff x="525106" y="4915272"/>
            <a:chExt cx="3690697" cy="3096673"/>
          </a:xfrm>
        </p:grpSpPr>
        <p:grpSp>
          <p:nvGrpSpPr>
            <p:cNvPr id="14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95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96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94" name="TextBox 12"/>
            <p:cNvSpPr txBox="1"/>
            <p:nvPr/>
          </p:nvSpPr>
          <p:spPr>
            <a:xfrm>
              <a:off x="725295" y="5074061"/>
              <a:ext cx="2967418" cy="28318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/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. khu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vực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miền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núi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grpSp>
        <p:nvGrpSpPr>
          <p:cNvPr id="15" name="Group 96"/>
          <p:cNvGrpSpPr/>
          <p:nvPr/>
        </p:nvGrpSpPr>
        <p:grpSpPr>
          <a:xfrm>
            <a:off x="9936190" y="3784899"/>
            <a:ext cx="2169572" cy="1766919"/>
            <a:chOff x="525106" y="4915272"/>
            <a:chExt cx="3690697" cy="3096673"/>
          </a:xfrm>
        </p:grpSpPr>
        <p:grpSp>
          <p:nvGrpSpPr>
            <p:cNvPr id="17" name="Group 8"/>
            <p:cNvGrpSpPr/>
            <p:nvPr/>
          </p:nvGrpSpPr>
          <p:grpSpPr>
            <a:xfrm>
              <a:off x="525106" y="4915272"/>
              <a:ext cx="3690697" cy="3096673"/>
              <a:chOff x="2108" y="0"/>
              <a:chExt cx="1397505" cy="872615"/>
            </a:xfrm>
          </p:grpSpPr>
          <p:sp>
            <p:nvSpPr>
              <p:cNvPr id="100" name="Freeform 9"/>
              <p:cNvSpPr/>
              <p:nvPr/>
            </p:nvSpPr>
            <p:spPr>
              <a:xfrm>
                <a:off x="2108" y="0"/>
                <a:ext cx="1274656" cy="872615"/>
              </a:xfrm>
              <a:custGeom>
                <a:avLst/>
                <a:gdLst/>
                <a:ahLst/>
                <a:cxnLst/>
                <a:rect l="l" t="t" r="r" b="b"/>
                <a:pathLst>
                  <a:path w="1509697" h="872615">
                    <a:moveTo>
                      <a:pt x="1506046" y="448673"/>
                    </a:moveTo>
                    <a:lnTo>
                      <a:pt x="1314364" y="860250"/>
                    </a:lnTo>
                    <a:cubicBezTo>
                      <a:pt x="1310851" y="867792"/>
                      <a:pt x="1303284" y="872615"/>
                      <a:pt x="1294964" y="872615"/>
                    </a:cubicBezTo>
                    <a:lnTo>
                      <a:pt x="214733" y="872615"/>
                    </a:lnTo>
                    <a:cubicBezTo>
                      <a:pt x="206412" y="872615"/>
                      <a:pt x="198846" y="867792"/>
                      <a:pt x="195333" y="860250"/>
                    </a:cubicBezTo>
                    <a:lnTo>
                      <a:pt x="3651" y="448673"/>
                    </a:lnTo>
                    <a:cubicBezTo>
                      <a:pt x="0" y="440834"/>
                      <a:pt x="0" y="431782"/>
                      <a:pt x="3651" y="423942"/>
                    </a:cubicBezTo>
                    <a:lnTo>
                      <a:pt x="195333" y="12366"/>
                    </a:lnTo>
                    <a:cubicBezTo>
                      <a:pt x="198846" y="4823"/>
                      <a:pt x="206412" y="0"/>
                      <a:pt x="214733" y="0"/>
                    </a:cubicBezTo>
                    <a:lnTo>
                      <a:pt x="1294964" y="0"/>
                    </a:lnTo>
                    <a:cubicBezTo>
                      <a:pt x="1303284" y="0"/>
                      <a:pt x="1310851" y="4823"/>
                      <a:pt x="1314364" y="12366"/>
                    </a:cubicBezTo>
                    <a:lnTo>
                      <a:pt x="1506046" y="423942"/>
                    </a:lnTo>
                    <a:cubicBezTo>
                      <a:pt x="1509697" y="431782"/>
                      <a:pt x="1509697" y="440834"/>
                      <a:pt x="1506046" y="448673"/>
                    </a:cubicBezTo>
                    <a:close/>
                  </a:path>
                </a:pathLst>
              </a:custGeom>
              <a:solidFill>
                <a:srgbClr val="000B5D"/>
              </a:solidFill>
            </p:spPr>
          </p:sp>
          <p:sp>
            <p:nvSpPr>
              <p:cNvPr id="101" name="TextBox 10"/>
              <p:cNvSpPr txBox="1"/>
              <p:nvPr/>
            </p:nvSpPr>
            <p:spPr>
              <a:xfrm>
                <a:off x="114300" y="19050"/>
                <a:ext cx="1285313" cy="8535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defTabSz="609539">
                  <a:defRPr/>
                </a:pPr>
                <a:endPara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99" name="TextBox 12"/>
            <p:cNvSpPr txBox="1"/>
            <p:nvPr/>
          </p:nvSpPr>
          <p:spPr>
            <a:xfrm>
              <a:off x="725295" y="5074061"/>
              <a:ext cx="2967418" cy="28318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/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D. </a:t>
              </a:r>
              <a:b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3500" b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các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vùng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b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ven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3500" b="1" dirty="0" err="1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biển</a:t>
              </a:r>
              <a:r>
                <a:rPr lang="en-US" sz="3500" b="1" dirty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2682" y="5675274"/>
            <a:ext cx="4986960" cy="1182727"/>
          </a:xfrm>
          <a:prstGeom prst="rect">
            <a:avLst/>
          </a:prstGeom>
        </p:spPr>
      </p:pic>
      <p:sp>
        <p:nvSpPr>
          <p:cNvPr id="111" name="TextBox 12"/>
          <p:cNvSpPr txBox="1"/>
          <p:nvPr/>
        </p:nvSpPr>
        <p:spPr>
          <a:xfrm>
            <a:off x="6402654" y="5716633"/>
            <a:ext cx="119827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</a:t>
            </a:r>
          </a:p>
        </p:txBody>
      </p:sp>
      <p:pic>
        <p:nvPicPr>
          <p:cNvPr id="5" name="last-days-16661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>
                  <p14:trim st="7440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3054494" y="8374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50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54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4" grpId="0"/>
      <p:bldP spid="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ctric Bolts Motion Background">
            <a:hlinkClick r:id="" action="ppaction://media"/>
            <a:extLst>
              <a:ext uri="{FF2B5EF4-FFF2-40B4-BE49-F238E27FC236}">
                <a16:creationId xmlns:a16="http://schemas.microsoft.com/office/drawing/2014/main" id="{4A4CBA69-8EBF-4290-8565-87A249ECFE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>
                  <p14:trim end="5176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162" y="0"/>
            <a:ext cx="12192000" cy="6858000"/>
          </a:xfrm>
          <a:prstGeom prst="rect">
            <a:avLst/>
          </a:prstGeom>
        </p:spPr>
      </p:pic>
      <p:pic>
        <p:nvPicPr>
          <p:cNvPr id="16" name="nhac 10s 2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407751" y="1"/>
            <a:ext cx="548243" cy="548243"/>
          </a:xfrm>
          <a:prstGeom prst="rect">
            <a:avLst/>
          </a:prstGeom>
        </p:spPr>
      </p:pic>
      <p:pic>
        <p:nvPicPr>
          <p:cNvPr id="18" name="nhac thoi gian 15s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407751" y="896626"/>
            <a:ext cx="548243" cy="5482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00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01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02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03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04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05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06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07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08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09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10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11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12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13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14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 dirty="0">
                <a:solidFill>
                  <a:sysClr val="windowText" lastClr="000000"/>
                </a:solidFill>
                <a:latin typeface="Calibri"/>
              </a:rPr>
              <a:t>15</a:t>
            </a:r>
            <a:endParaRPr lang="vi-VN" sz="4800" b="1" kern="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Donut 34"/>
          <p:cNvSpPr/>
          <p:nvPr/>
        </p:nvSpPr>
        <p:spPr>
          <a:xfrm>
            <a:off x="162309" y="1066370"/>
            <a:ext cx="1288925" cy="1295063"/>
          </a:xfrm>
          <a:prstGeom prst="donut">
            <a:avLst>
              <a:gd name="adj" fmla="val 10370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3765">
              <a:defRPr/>
            </a:pPr>
            <a:endParaRPr lang="vi-VN" sz="4000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Nhóm 44">
            <a:extLst>
              <a:ext uri="{FF2B5EF4-FFF2-40B4-BE49-F238E27FC236}">
                <a16:creationId xmlns:a16="http://schemas.microsoft.com/office/drawing/2014/main" id="{8F2EBFAD-18BB-4FAE-B325-E9A8EA8F09B8}"/>
              </a:ext>
            </a:extLst>
          </p:cNvPr>
          <p:cNvGrpSpPr/>
          <p:nvPr/>
        </p:nvGrpSpPr>
        <p:grpSpPr>
          <a:xfrm>
            <a:off x="1725612" y="40964"/>
            <a:ext cx="9048749" cy="5213576"/>
            <a:chOff x="1695451" y="40964"/>
            <a:chExt cx="8458200" cy="4833324"/>
          </a:xfrm>
        </p:grpSpPr>
        <p:sp>
          <p:nvSpPr>
            <p:cNvPr id="40" name="Đám mây 39">
              <a:extLst>
                <a:ext uri="{FF2B5EF4-FFF2-40B4-BE49-F238E27FC236}">
                  <a16:creationId xmlns:a16="http://schemas.microsoft.com/office/drawing/2014/main" id="{DC5931B3-0DD4-4150-8806-1608188D274B}"/>
                </a:ext>
              </a:extLst>
            </p:cNvPr>
            <p:cNvSpPr/>
            <p:nvPr/>
          </p:nvSpPr>
          <p:spPr>
            <a:xfrm>
              <a:off x="1695451" y="1531419"/>
              <a:ext cx="8458200" cy="3342869"/>
            </a:xfrm>
            <a:prstGeom prst="cloud">
              <a:avLst/>
            </a:prstGeom>
            <a:solidFill>
              <a:schemeClr val="bg1"/>
            </a:solidFill>
            <a:effectLst>
              <a:glow rad="190500">
                <a:schemeClr val="bg1">
                  <a:alpha val="92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BZ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2" name="Đường nối Thẳng 41">
              <a:extLst>
                <a:ext uri="{FF2B5EF4-FFF2-40B4-BE49-F238E27FC236}">
                  <a16:creationId xmlns:a16="http://schemas.microsoft.com/office/drawing/2014/main" id="{D9FC6944-D4B5-4030-BC6A-C791147291E1}"/>
                </a:ext>
              </a:extLst>
            </p:cNvPr>
            <p:cNvCxnSpPr>
              <a:cxnSpLocks/>
            </p:cNvCxnSpPr>
            <p:nvPr/>
          </p:nvCxnSpPr>
          <p:spPr>
            <a:xfrm>
              <a:off x="6062662" y="40964"/>
              <a:ext cx="0" cy="17139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CBBA5AD0-B737-49F6-8DEB-7CFC619F67A6}"/>
              </a:ext>
            </a:extLst>
          </p:cNvPr>
          <p:cNvSpPr/>
          <p:nvPr/>
        </p:nvSpPr>
        <p:spPr>
          <a:xfrm>
            <a:off x="3178905" y="2071971"/>
            <a:ext cx="6160628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defRPr/>
            </a:pP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Tỉnh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nào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ở n</a:t>
            </a:r>
            <a:r>
              <a:rPr lang="vi-VN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ư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ớc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ta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có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ngành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công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nghiệp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khai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thác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dầu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khí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phát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triển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nhất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BZ" sz="35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" name="Hình ảnh 35">
            <a:extLst>
              <a:ext uri="{FF2B5EF4-FFF2-40B4-BE49-F238E27FC236}">
                <a16:creationId xmlns:a16="http://schemas.microsoft.com/office/drawing/2014/main" id="{188B3628-706D-4CAF-8583-9DA734E59D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51" y="5254540"/>
            <a:ext cx="1309763" cy="13097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" name="Hình ảnh 36" descr="Ảnh có chứa trong nhà, đối tượng&#10;&#10;Mô tả được tạo với mức tin cậy cao">
            <a:extLst>
              <a:ext uri="{FF2B5EF4-FFF2-40B4-BE49-F238E27FC236}">
                <a16:creationId xmlns:a16="http://schemas.microsoft.com/office/drawing/2014/main" id="{B811218D-6CC8-417A-AC42-DE5C900264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37" y="4786029"/>
            <a:ext cx="2988100" cy="26560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601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  <p:sndAc>
          <p:stSnd>
            <p:snd r:embed="rId10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73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9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7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6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7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8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2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1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1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12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13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14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" presetClass="entr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1" presetClass="entr" presetSubtype="1" fill="hold" grpId="9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1" presetClass="exit" presetSubtype="0" fill="hold" grpId="15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8182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 vol="25758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video>
              <p:cMediaNode vol="80000">
                <p:cTn id="13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5" grpId="6" animBg="1"/>
      <p:bldP spid="35" grpId="7" animBg="1"/>
      <p:bldP spid="35" grpId="8" animBg="1"/>
      <p:bldP spid="35" grpId="9" animBg="1"/>
      <p:bldP spid="35" grpId="10" animBg="1"/>
      <p:bldP spid="35" grpId="11" animBg="1"/>
      <p:bldP spid="35" grpId="12" animBg="1"/>
      <p:bldP spid="35" grpId="13" animBg="1"/>
      <p:bldP spid="35" grpId="14" animBg="1"/>
      <p:bldP spid="35" grpId="15" animBg="1"/>
      <p:bldP spid="35" grpId="16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ctric Bolts Motion Background">
            <a:hlinkClick r:id="" action="ppaction://media"/>
            <a:extLst>
              <a:ext uri="{FF2B5EF4-FFF2-40B4-BE49-F238E27FC236}">
                <a16:creationId xmlns:a16="http://schemas.microsoft.com/office/drawing/2014/main" id="{4A4CBA69-8EBF-4290-8565-87A249ECFE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>
                  <p14:trim end="5251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162" y="0"/>
            <a:ext cx="12192000" cy="6858000"/>
          </a:xfrm>
          <a:prstGeom prst="rect">
            <a:avLst/>
          </a:prstGeom>
        </p:spPr>
      </p:pic>
      <p:pic>
        <p:nvPicPr>
          <p:cNvPr id="16" name="nhac 10s 2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407751" y="1"/>
            <a:ext cx="548243" cy="548243"/>
          </a:xfrm>
          <a:prstGeom prst="rect">
            <a:avLst/>
          </a:prstGeom>
        </p:spPr>
      </p:pic>
      <p:pic>
        <p:nvPicPr>
          <p:cNvPr id="18" name="nhac thoi gian 15s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407751" y="896626"/>
            <a:ext cx="548243" cy="5482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00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01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02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03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04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05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06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07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08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09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10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11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12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13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14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 dirty="0">
                <a:solidFill>
                  <a:sysClr val="windowText" lastClr="000000"/>
                </a:solidFill>
                <a:latin typeface="Calibri"/>
              </a:rPr>
              <a:t>15</a:t>
            </a:r>
            <a:endParaRPr lang="vi-VN" sz="4800" b="1" kern="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Donut 34"/>
          <p:cNvSpPr/>
          <p:nvPr/>
        </p:nvSpPr>
        <p:spPr>
          <a:xfrm>
            <a:off x="162309" y="1066370"/>
            <a:ext cx="1288925" cy="1295063"/>
          </a:xfrm>
          <a:prstGeom prst="donut">
            <a:avLst>
              <a:gd name="adj" fmla="val 10370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3765">
              <a:defRPr/>
            </a:pPr>
            <a:endParaRPr lang="vi-VN" sz="4000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Nhóm 44">
            <a:extLst>
              <a:ext uri="{FF2B5EF4-FFF2-40B4-BE49-F238E27FC236}">
                <a16:creationId xmlns:a16="http://schemas.microsoft.com/office/drawing/2014/main" id="{8F2EBFAD-18BB-4FAE-B325-E9A8EA8F09B8}"/>
              </a:ext>
            </a:extLst>
          </p:cNvPr>
          <p:cNvGrpSpPr/>
          <p:nvPr/>
        </p:nvGrpSpPr>
        <p:grpSpPr>
          <a:xfrm>
            <a:off x="1725613" y="40964"/>
            <a:ext cx="8458200" cy="4833324"/>
            <a:chOff x="1695451" y="40964"/>
            <a:chExt cx="8458200" cy="4833324"/>
          </a:xfrm>
        </p:grpSpPr>
        <p:sp>
          <p:nvSpPr>
            <p:cNvPr id="40" name="Đám mây 39">
              <a:extLst>
                <a:ext uri="{FF2B5EF4-FFF2-40B4-BE49-F238E27FC236}">
                  <a16:creationId xmlns:a16="http://schemas.microsoft.com/office/drawing/2014/main" id="{DC5931B3-0DD4-4150-8806-1608188D274B}"/>
                </a:ext>
              </a:extLst>
            </p:cNvPr>
            <p:cNvSpPr/>
            <p:nvPr/>
          </p:nvSpPr>
          <p:spPr>
            <a:xfrm>
              <a:off x="1695451" y="1531419"/>
              <a:ext cx="8458200" cy="3342869"/>
            </a:xfrm>
            <a:prstGeom prst="cloud">
              <a:avLst/>
            </a:prstGeom>
            <a:solidFill>
              <a:schemeClr val="bg1"/>
            </a:solidFill>
            <a:effectLst>
              <a:glow rad="190500">
                <a:schemeClr val="bg1">
                  <a:alpha val="92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BZ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2" name="Đường nối Thẳng 41">
              <a:extLst>
                <a:ext uri="{FF2B5EF4-FFF2-40B4-BE49-F238E27FC236}">
                  <a16:creationId xmlns:a16="http://schemas.microsoft.com/office/drawing/2014/main" id="{D9FC6944-D4B5-4030-BC6A-C791147291E1}"/>
                </a:ext>
              </a:extLst>
            </p:cNvPr>
            <p:cNvCxnSpPr>
              <a:cxnSpLocks/>
            </p:cNvCxnSpPr>
            <p:nvPr/>
          </p:nvCxnSpPr>
          <p:spPr>
            <a:xfrm>
              <a:off x="6062662" y="40964"/>
              <a:ext cx="0" cy="17139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CBBA5AD0-B737-49F6-8DEB-7CFC619F67A6}"/>
              </a:ext>
            </a:extLst>
          </p:cNvPr>
          <p:cNvSpPr/>
          <p:nvPr/>
        </p:nvSpPr>
        <p:spPr>
          <a:xfrm>
            <a:off x="2982995" y="2085930"/>
            <a:ext cx="5943435" cy="1624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defRPr/>
            </a:pP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Nhà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máy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thuỷ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điện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nào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ở n</a:t>
            </a:r>
            <a:r>
              <a:rPr lang="vi-VN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ư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ớc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ta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có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công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suất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lớn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nhất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BZ" sz="35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" name="Hình ảnh 35">
            <a:extLst>
              <a:ext uri="{FF2B5EF4-FFF2-40B4-BE49-F238E27FC236}">
                <a16:creationId xmlns:a16="http://schemas.microsoft.com/office/drawing/2014/main" id="{A060736F-5B87-44AB-8EAA-DCDC114622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70" y="5254540"/>
            <a:ext cx="1309763" cy="13097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" name="Hình ảnh 36" descr="Ảnh có chứa trong nhà, đối tượng&#10;&#10;Mô tả được tạo với mức tin cậy cao">
            <a:extLst>
              <a:ext uri="{FF2B5EF4-FFF2-40B4-BE49-F238E27FC236}">
                <a16:creationId xmlns:a16="http://schemas.microsoft.com/office/drawing/2014/main" id="{03619153-8622-47C3-B23B-2FCE27C575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80" y="4772070"/>
            <a:ext cx="2945333" cy="26180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63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  <p:sndAc>
          <p:stSnd>
            <p:snd r:embed="rId10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73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8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7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6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7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8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2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1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1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12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grpId="13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14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1" presetClass="entr" presetSubtype="1" fill="hold" grpId="9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" presetClass="exit" presetSubtype="0" fill="hold" grpId="15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9697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 vol="24242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video>
              <p:cMediaNode vol="80000">
                <p:cTn id="13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5" grpId="6" animBg="1"/>
      <p:bldP spid="35" grpId="7" animBg="1"/>
      <p:bldP spid="35" grpId="8" animBg="1"/>
      <p:bldP spid="35" grpId="9" animBg="1"/>
      <p:bldP spid="35" grpId="10" animBg="1"/>
      <p:bldP spid="35" grpId="11" animBg="1"/>
      <p:bldP spid="35" grpId="12" animBg="1"/>
      <p:bldP spid="35" grpId="13" animBg="1"/>
      <p:bldP spid="35" grpId="14" animBg="1"/>
      <p:bldP spid="35" grpId="15" animBg="1"/>
      <p:bldP spid="35" grpId="16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ctric Bolts Motion Background">
            <a:hlinkClick r:id="" action="ppaction://media"/>
            <a:extLst>
              <a:ext uri="{FF2B5EF4-FFF2-40B4-BE49-F238E27FC236}">
                <a16:creationId xmlns:a16="http://schemas.microsoft.com/office/drawing/2014/main" id="{4A4CBA69-8EBF-4290-8565-87A249ECFE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>
                  <p14:trim end="5293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162" y="0"/>
            <a:ext cx="12192000" cy="6858000"/>
          </a:xfrm>
          <a:prstGeom prst="rect">
            <a:avLst/>
          </a:prstGeom>
        </p:spPr>
      </p:pic>
      <p:pic>
        <p:nvPicPr>
          <p:cNvPr id="16" name="nhac 10s 2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407751" y="1"/>
            <a:ext cx="548243" cy="548243"/>
          </a:xfrm>
          <a:prstGeom prst="rect">
            <a:avLst/>
          </a:prstGeom>
        </p:spPr>
      </p:pic>
      <p:pic>
        <p:nvPicPr>
          <p:cNvPr id="18" name="nhac thoi gian 15s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407751" y="896626"/>
            <a:ext cx="548243" cy="5482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00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01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02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03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04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05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06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07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08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09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10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11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12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13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14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 dirty="0">
                <a:solidFill>
                  <a:sysClr val="windowText" lastClr="000000"/>
                </a:solidFill>
                <a:latin typeface="Calibri"/>
              </a:rPr>
              <a:t>15</a:t>
            </a:r>
            <a:endParaRPr lang="vi-VN" sz="4800" b="1" kern="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Donut 34"/>
          <p:cNvSpPr/>
          <p:nvPr/>
        </p:nvSpPr>
        <p:spPr>
          <a:xfrm>
            <a:off x="162309" y="1066370"/>
            <a:ext cx="1288925" cy="1295063"/>
          </a:xfrm>
          <a:prstGeom prst="donut">
            <a:avLst>
              <a:gd name="adj" fmla="val 10370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3765">
              <a:defRPr/>
            </a:pPr>
            <a:endParaRPr lang="vi-VN" sz="4000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Nhóm 44">
            <a:extLst>
              <a:ext uri="{FF2B5EF4-FFF2-40B4-BE49-F238E27FC236}">
                <a16:creationId xmlns:a16="http://schemas.microsoft.com/office/drawing/2014/main" id="{8F2EBFAD-18BB-4FAE-B325-E9A8EA8F09B8}"/>
              </a:ext>
            </a:extLst>
          </p:cNvPr>
          <p:cNvGrpSpPr/>
          <p:nvPr/>
        </p:nvGrpSpPr>
        <p:grpSpPr>
          <a:xfrm>
            <a:off x="1725613" y="40964"/>
            <a:ext cx="8458200" cy="4833324"/>
            <a:chOff x="1695451" y="40964"/>
            <a:chExt cx="8458200" cy="4833324"/>
          </a:xfrm>
        </p:grpSpPr>
        <p:sp>
          <p:nvSpPr>
            <p:cNvPr id="40" name="Đám mây 39">
              <a:extLst>
                <a:ext uri="{FF2B5EF4-FFF2-40B4-BE49-F238E27FC236}">
                  <a16:creationId xmlns:a16="http://schemas.microsoft.com/office/drawing/2014/main" id="{DC5931B3-0DD4-4150-8806-1608188D274B}"/>
                </a:ext>
              </a:extLst>
            </p:cNvPr>
            <p:cNvSpPr/>
            <p:nvPr/>
          </p:nvSpPr>
          <p:spPr>
            <a:xfrm>
              <a:off x="1695451" y="1531419"/>
              <a:ext cx="8458200" cy="3342869"/>
            </a:xfrm>
            <a:prstGeom prst="cloud">
              <a:avLst/>
            </a:prstGeom>
            <a:solidFill>
              <a:schemeClr val="bg1"/>
            </a:solidFill>
            <a:effectLst>
              <a:glow rad="190500">
                <a:schemeClr val="bg1">
                  <a:alpha val="92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BZ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2" name="Đường nối Thẳng 41">
              <a:extLst>
                <a:ext uri="{FF2B5EF4-FFF2-40B4-BE49-F238E27FC236}">
                  <a16:creationId xmlns:a16="http://schemas.microsoft.com/office/drawing/2014/main" id="{D9FC6944-D4B5-4030-BC6A-C791147291E1}"/>
                </a:ext>
              </a:extLst>
            </p:cNvPr>
            <p:cNvCxnSpPr>
              <a:cxnSpLocks/>
            </p:cNvCxnSpPr>
            <p:nvPr/>
          </p:nvCxnSpPr>
          <p:spPr>
            <a:xfrm>
              <a:off x="6062662" y="40964"/>
              <a:ext cx="0" cy="17139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CBBA5AD0-B737-49F6-8DEB-7CFC619F67A6}"/>
              </a:ext>
            </a:extLst>
          </p:cNvPr>
          <p:cNvSpPr/>
          <p:nvPr/>
        </p:nvSpPr>
        <p:spPr>
          <a:xfrm>
            <a:off x="3454680" y="2156834"/>
            <a:ext cx="5342964" cy="1624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defRPr/>
            </a:pP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Kể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tên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3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sản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phẩm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được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làm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từ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sữa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bò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BZ" sz="35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DBD4AFE-DB70-41C0-8818-36F822FBC2E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993" y="4716206"/>
            <a:ext cx="1931455" cy="1931455"/>
          </a:xfrm>
          <a:prstGeom prst="rect">
            <a:avLst/>
          </a:prstGeom>
        </p:spPr>
      </p:pic>
      <p:pic>
        <p:nvPicPr>
          <p:cNvPr id="38" name="Hình ảnh 37" descr="Ảnh có chứa trong nhà, đối tượng&#10;&#10;Mô tả được tạo với mức tin cậy cao">
            <a:extLst>
              <a:ext uri="{FF2B5EF4-FFF2-40B4-BE49-F238E27FC236}">
                <a16:creationId xmlns:a16="http://schemas.microsoft.com/office/drawing/2014/main" id="{033F8191-1BC5-42D2-968C-5D79ADA0C5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33" y="4701166"/>
            <a:ext cx="3025100" cy="26889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359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  <p:sndAc>
          <p:stSnd>
            <p:snd r:embed="rId10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73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8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6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7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8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2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1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1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ntr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12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13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14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1" presetClass="entr" presetSubtype="1" fill="hold" grpId="9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1" presetClass="exit" presetSubtype="0" fill="hold" grpId="15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6667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 vol="24242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video>
              <p:cMediaNode vol="80000">
                <p:cTn id="12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5" grpId="6" animBg="1"/>
      <p:bldP spid="35" grpId="7" animBg="1"/>
      <p:bldP spid="35" grpId="8" animBg="1"/>
      <p:bldP spid="35" grpId="9" animBg="1"/>
      <p:bldP spid="35" grpId="10" animBg="1"/>
      <p:bldP spid="35" grpId="11" animBg="1"/>
      <p:bldP spid="35" grpId="12" animBg="1"/>
      <p:bldP spid="35" grpId="13" animBg="1"/>
      <p:bldP spid="35" grpId="14" animBg="1"/>
      <p:bldP spid="35" grpId="15" animBg="1"/>
      <p:bldP spid="35" grpId="16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ctric Bolts Motion Background">
            <a:hlinkClick r:id="" action="ppaction://media"/>
            <a:extLst>
              <a:ext uri="{FF2B5EF4-FFF2-40B4-BE49-F238E27FC236}">
                <a16:creationId xmlns:a16="http://schemas.microsoft.com/office/drawing/2014/main" id="{4A4CBA69-8EBF-4290-8565-87A249ECFE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>
                  <p14:trim end="5251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162" y="0"/>
            <a:ext cx="12192000" cy="6858000"/>
          </a:xfrm>
          <a:prstGeom prst="rect">
            <a:avLst/>
          </a:prstGeom>
        </p:spPr>
      </p:pic>
      <p:pic>
        <p:nvPicPr>
          <p:cNvPr id="16" name="nhac 10s 2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407751" y="1"/>
            <a:ext cx="548243" cy="548243"/>
          </a:xfrm>
          <a:prstGeom prst="rect">
            <a:avLst/>
          </a:prstGeom>
        </p:spPr>
      </p:pic>
      <p:pic>
        <p:nvPicPr>
          <p:cNvPr id="18" name="nhac thoi gian 15s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407751" y="896626"/>
            <a:ext cx="548243" cy="5482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00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01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02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03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04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05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06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07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08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09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10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11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12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13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>
                <a:solidFill>
                  <a:sysClr val="windowText" lastClr="000000"/>
                </a:solidFill>
                <a:latin typeface="Calibri"/>
              </a:rPr>
              <a:t>14</a:t>
            </a:r>
            <a:endParaRPr lang="vi-VN" sz="4800" b="1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5118" y="1170748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 dirty="0">
                <a:solidFill>
                  <a:sysClr val="windowText" lastClr="000000"/>
                </a:solidFill>
                <a:latin typeface="Calibri"/>
              </a:rPr>
              <a:t>15</a:t>
            </a:r>
            <a:endParaRPr lang="vi-VN" sz="4800" b="1" kern="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Donut 34"/>
          <p:cNvSpPr/>
          <p:nvPr/>
        </p:nvSpPr>
        <p:spPr>
          <a:xfrm>
            <a:off x="162309" y="1066370"/>
            <a:ext cx="1288925" cy="1295063"/>
          </a:xfrm>
          <a:prstGeom prst="donut">
            <a:avLst>
              <a:gd name="adj" fmla="val 10370"/>
            </a:avLst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3765">
              <a:defRPr/>
            </a:pPr>
            <a:endParaRPr lang="vi-VN" sz="4000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Nhóm 44">
            <a:extLst>
              <a:ext uri="{FF2B5EF4-FFF2-40B4-BE49-F238E27FC236}">
                <a16:creationId xmlns:a16="http://schemas.microsoft.com/office/drawing/2014/main" id="{8F2EBFAD-18BB-4FAE-B325-E9A8EA8F09B8}"/>
              </a:ext>
            </a:extLst>
          </p:cNvPr>
          <p:cNvGrpSpPr/>
          <p:nvPr/>
        </p:nvGrpSpPr>
        <p:grpSpPr>
          <a:xfrm>
            <a:off x="1725613" y="40964"/>
            <a:ext cx="8458200" cy="4833324"/>
            <a:chOff x="1695451" y="40964"/>
            <a:chExt cx="8458200" cy="4833324"/>
          </a:xfrm>
        </p:grpSpPr>
        <p:sp>
          <p:nvSpPr>
            <p:cNvPr id="40" name="Đám mây 39">
              <a:extLst>
                <a:ext uri="{FF2B5EF4-FFF2-40B4-BE49-F238E27FC236}">
                  <a16:creationId xmlns:a16="http://schemas.microsoft.com/office/drawing/2014/main" id="{DC5931B3-0DD4-4150-8806-1608188D274B}"/>
                </a:ext>
              </a:extLst>
            </p:cNvPr>
            <p:cNvSpPr/>
            <p:nvPr/>
          </p:nvSpPr>
          <p:spPr>
            <a:xfrm>
              <a:off x="1695451" y="1531419"/>
              <a:ext cx="8458200" cy="3342869"/>
            </a:xfrm>
            <a:prstGeom prst="cloud">
              <a:avLst/>
            </a:prstGeom>
            <a:solidFill>
              <a:schemeClr val="bg1"/>
            </a:solidFill>
            <a:effectLst>
              <a:glow rad="190500">
                <a:schemeClr val="bg1">
                  <a:alpha val="92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BZ" sz="18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2" name="Đường nối Thẳng 41">
              <a:extLst>
                <a:ext uri="{FF2B5EF4-FFF2-40B4-BE49-F238E27FC236}">
                  <a16:creationId xmlns:a16="http://schemas.microsoft.com/office/drawing/2014/main" id="{D9FC6944-D4B5-4030-BC6A-C791147291E1}"/>
                </a:ext>
              </a:extLst>
            </p:cNvPr>
            <p:cNvCxnSpPr>
              <a:cxnSpLocks/>
            </p:cNvCxnSpPr>
            <p:nvPr/>
          </p:nvCxnSpPr>
          <p:spPr>
            <a:xfrm>
              <a:off x="6062662" y="40964"/>
              <a:ext cx="0" cy="17139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CBBA5AD0-B737-49F6-8DEB-7CFC619F67A6}"/>
              </a:ext>
            </a:extLst>
          </p:cNvPr>
          <p:cNvSpPr/>
          <p:nvPr/>
        </p:nvSpPr>
        <p:spPr>
          <a:xfrm>
            <a:off x="2982995" y="2085930"/>
            <a:ext cx="5943435" cy="1624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defRPr/>
            </a:pP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Quảng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Ninh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có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mỏ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khoáng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sản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nào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lớn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nhất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nước</a:t>
            </a:r>
            <a:r>
              <a:rPr lang="en-US" sz="35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ta?</a:t>
            </a:r>
            <a:endParaRPr lang="en-BZ" sz="35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7" name="Hình ảnh 36" descr="Ảnh có chứa trong nhà, đối tượng&#10;&#10;Mô tả được tạo với mức tin cậy cao">
            <a:extLst>
              <a:ext uri="{FF2B5EF4-FFF2-40B4-BE49-F238E27FC236}">
                <a16:creationId xmlns:a16="http://schemas.microsoft.com/office/drawing/2014/main" id="{03619153-8622-47C3-B23B-2FCE27C575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80" y="4772070"/>
            <a:ext cx="2945333" cy="2618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B40B62-0AE9-7816-82FD-05BFCEC0520B}"/>
              </a:ext>
            </a:extLst>
          </p:cNvPr>
          <p:cNvSpPr txBox="1"/>
          <p:nvPr/>
        </p:nvSpPr>
        <p:spPr>
          <a:xfrm>
            <a:off x="7218488" y="5185444"/>
            <a:ext cx="1288925" cy="1168235"/>
          </a:xfrm>
          <a:prstGeom prst="flowChartConnector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algn="ctr" defTabSz="913765">
              <a:defRPr/>
            </a:pPr>
            <a:r>
              <a:rPr lang="en-US" sz="4800" b="1" kern="0" dirty="0">
                <a:solidFill>
                  <a:sysClr val="windowText" lastClr="000000"/>
                </a:solidFill>
                <a:latin typeface="Calibri"/>
              </a:rPr>
              <a:t>5</a:t>
            </a:r>
            <a:endParaRPr lang="vi-VN" sz="4800" b="1" kern="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2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3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8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7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5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6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7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8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2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1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1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12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grpId="13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14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21" presetClass="entr" presetSubtype="1" fill="hold" grpId="9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5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9697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 vol="24242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video>
              <p:cMediaNode vol="80000">
                <p:cTn id="13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5" grpId="6" animBg="1"/>
      <p:bldP spid="35" grpId="7" animBg="1"/>
      <p:bldP spid="35" grpId="8" animBg="1"/>
      <p:bldP spid="35" grpId="9" animBg="1"/>
      <p:bldP spid="35" grpId="10" animBg="1"/>
      <p:bldP spid="35" grpId="11" animBg="1"/>
      <p:bldP spid="35" grpId="12" animBg="1"/>
      <p:bldP spid="35" grpId="13" animBg="1"/>
      <p:bldP spid="35" grpId="14" animBg="1"/>
      <p:bldP spid="35" grpId="15" animBg="1"/>
      <p:bldP spid="35" grpId="16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áº¿t quáº£ hÃ¬nh áº£nh cho nhÃ£n lá»ng">
            <a:extLst>
              <a:ext uri="{FF2B5EF4-FFF2-40B4-BE49-F238E27FC236}">
                <a16:creationId xmlns:a16="http://schemas.microsoft.com/office/drawing/2014/main" id="{2E9BC231-FA8F-43CB-BB98-0E838A4578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62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en-BZ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AutoShape 4" descr="Káº¿t quáº£ hÃ¬nh áº£nh cho nhÃ£n lá»ng">
            <a:extLst>
              <a:ext uri="{FF2B5EF4-FFF2-40B4-BE49-F238E27FC236}">
                <a16:creationId xmlns:a16="http://schemas.microsoft.com/office/drawing/2014/main" id="{9E610F46-E2D1-42B1-A673-E4BEC15C2B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6162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>
              <a:defRPr/>
            </a:pPr>
            <a:endParaRPr lang="en-BZ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3967555-0870-4F27-BD6A-DA4B783C4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932" y="430409"/>
            <a:ext cx="3537116" cy="21691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12AC23F-A030-4752-B5F7-54CA81B336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1533" y="3499394"/>
            <a:ext cx="3383280" cy="2438951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2CA338E4-20B1-438B-8148-7359947728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9134" y="3610627"/>
            <a:ext cx="3783469" cy="21109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F8EEB8E-3B48-46C0-A852-3F18CB3562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8920" y="247046"/>
            <a:ext cx="3953897" cy="24308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ED2C329-2F74-4CC8-914A-D4B6E73F40B2}"/>
              </a:ext>
            </a:extLst>
          </p:cNvPr>
          <p:cNvSpPr txBox="1"/>
          <p:nvPr/>
        </p:nvSpPr>
        <p:spPr>
          <a:xfrm>
            <a:off x="526551" y="2759115"/>
            <a:ext cx="4153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BZ" sz="28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Dệt và sản xuất trang phục</a:t>
            </a:r>
            <a:endParaRPr lang="en-BZ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22B92307-05FC-4882-8A9D-BBBB63E753A0}"/>
              </a:ext>
            </a:extLst>
          </p:cNvPr>
          <p:cNvSpPr txBox="1"/>
          <p:nvPr/>
        </p:nvSpPr>
        <p:spPr>
          <a:xfrm>
            <a:off x="8442643" y="2970318"/>
            <a:ext cx="32134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BZ" sz="30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Bà</a:t>
            </a:r>
            <a:r>
              <a:rPr lang="en-BZ" sz="3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BZ" sz="30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Rịa-Vũng</a:t>
            </a:r>
            <a:r>
              <a:rPr lang="en-BZ" sz="3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BZ" sz="30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Tàu</a:t>
            </a:r>
            <a:endParaRPr lang="en-BZ" sz="3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F828F44-9441-45FA-921B-8319D008439F}"/>
              </a:ext>
            </a:extLst>
          </p:cNvPr>
          <p:cNvSpPr txBox="1"/>
          <p:nvPr/>
        </p:nvSpPr>
        <p:spPr>
          <a:xfrm>
            <a:off x="526551" y="5826431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BZ" sz="30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Sữa</a:t>
            </a:r>
            <a:r>
              <a:rPr lang="en-BZ" sz="3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BZ" sz="30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chua</a:t>
            </a:r>
            <a:r>
              <a:rPr lang="en-BZ" sz="3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BZ" sz="30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sữa</a:t>
            </a:r>
            <a:r>
              <a:rPr lang="en-BZ" sz="3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BZ" sz="30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tươi</a:t>
            </a:r>
            <a:r>
              <a:rPr lang="en-BZ" sz="3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BZ" sz="30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phô</a:t>
            </a:r>
            <a:r>
              <a:rPr lang="en-BZ" sz="3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BZ" sz="30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mai</a:t>
            </a:r>
            <a:endParaRPr lang="en-BZ" sz="3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19723A8A-CC1C-4C60-9957-1BB06D0944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676" y="3536730"/>
            <a:ext cx="3670663" cy="20915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8B21324-D353-4EBD-80E3-D90054C58590}"/>
              </a:ext>
            </a:extLst>
          </p:cNvPr>
          <p:cNvSpPr txBox="1"/>
          <p:nvPr/>
        </p:nvSpPr>
        <p:spPr>
          <a:xfrm>
            <a:off x="9257826" y="5920115"/>
            <a:ext cx="2045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BZ" sz="30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Sơn</a:t>
            </a:r>
            <a:r>
              <a:rPr lang="en-BZ" sz="3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La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A318A107-DC0B-4793-8075-951294190938}"/>
              </a:ext>
            </a:extLst>
          </p:cNvPr>
          <p:cNvSpPr txBox="1"/>
          <p:nvPr/>
        </p:nvSpPr>
        <p:spPr>
          <a:xfrm>
            <a:off x="4721267" y="5949541"/>
            <a:ext cx="25049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BZ" sz="3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Than </a:t>
            </a:r>
            <a:r>
              <a:rPr lang="en-BZ" sz="30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đá</a:t>
            </a:r>
            <a:endParaRPr lang="en-BZ" sz="3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E643DB57-4C76-4A31-A694-37A56EF723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40" y="1163242"/>
            <a:ext cx="2315129" cy="2315129"/>
          </a:xfrm>
          <a:prstGeom prst="ellipse">
            <a:avLst/>
          </a:prstGeom>
        </p:spPr>
      </p:pic>
      <p:sp>
        <p:nvSpPr>
          <p:cNvPr id="24" name="Rounded Rectangle 3">
            <a:hlinkClick r:id="rId11" action="ppaction://hlinksldjump"/>
            <a:extLst>
              <a:ext uri="{FF2B5EF4-FFF2-40B4-BE49-F238E27FC236}">
                <a16:creationId xmlns:a16="http://schemas.microsoft.com/office/drawing/2014/main" id="{2927E737-7EAB-4506-BE0C-FB03E8D2A29A}"/>
              </a:ext>
            </a:extLst>
          </p:cNvPr>
          <p:cNvSpPr/>
          <p:nvPr/>
        </p:nvSpPr>
        <p:spPr>
          <a:xfrm>
            <a:off x="4556347" y="266501"/>
            <a:ext cx="2997687" cy="946758"/>
          </a:xfrm>
          <a:prstGeom prst="roundRect">
            <a:avLst/>
          </a:prstGeom>
          <a:solidFill>
            <a:srgbClr val="206E6E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ĐÁP ÁN </a:t>
            </a:r>
          </a:p>
        </p:txBody>
      </p:sp>
    </p:spTree>
    <p:extLst>
      <p:ext uri="{BB962C8B-B14F-4D97-AF65-F5344CB8AC3E}">
        <p14:creationId xmlns:p14="http://schemas.microsoft.com/office/powerpoint/2010/main" val="59202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21" grpId="0"/>
      <p:bldP spid="22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13A58A-1AA6-210D-329A-6E4977AECB72}"/>
              </a:ext>
            </a:extLst>
          </p:cNvPr>
          <p:cNvSpPr txBox="1"/>
          <p:nvPr/>
        </p:nvSpPr>
        <p:spPr>
          <a:xfrm>
            <a:off x="1554162" y="152400"/>
            <a:ext cx="746760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 BÀI 6. 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 NGHIỆP (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AB87C4-21D3-6D58-BA44-CCA5A6B10B62}"/>
              </a:ext>
            </a:extLst>
          </p:cNvPr>
          <p:cNvSpPr txBox="1"/>
          <p:nvPr/>
        </p:nvSpPr>
        <p:spPr>
          <a:xfrm>
            <a:off x="106362" y="745704"/>
            <a:ext cx="61264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85EC9C-7A53-A212-8506-A5892D99D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251128"/>
              </p:ext>
            </p:extLst>
          </p:nvPr>
        </p:nvGraphicFramePr>
        <p:xfrm>
          <a:off x="106362" y="1699811"/>
          <a:ext cx="5905416" cy="882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416">
                  <a:extLst>
                    <a:ext uri="{9D8B030D-6E8A-4147-A177-3AD203B41FA5}">
                      <a16:colId xmlns:a16="http://schemas.microsoft.com/office/drawing/2014/main" val="28233231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365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23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97805A5-DC9E-4B78-B123-625FB8C8AFA5}&quot;/&gt;&lt;isInvalidForFieldText val=&quot;1&quot;/&gt;&lt;Image&gt;&lt;filename val=&quot;C:\Users\TONGXU~1\AppData\Local\Temp\PR\data\asimages\{C97805A5-DC9E-4B78-B123-625FB8C8AFA5}_3.png&quot;/&gt;&lt;left val=&quot;35&quot;/&gt;&lt;top val=&quot;95&quot;/&gt;&lt;width val=&quot;659&quot;/&gt;&lt;height val=&quot;389&quot;/&gt;&lt;hasText val=&quot;1&quot;/&gt;&lt;/Image&gt;&lt;/ThreeDShapeInfo&gt;"/>
  <p:tag name="CHILD_ITEM_TEXT1" val="10 câu hỏi: nhiều lựa chọn, đúng / sai, điền khuyết, trả lời ngắn, ghép đôi."/>
  <p:tag name="CHILD_ITEM_TEXT3" val="1 điểm/câu đúng; 0 điểm câu sai."/>
  <p:tag name="CHILD_ITEM_TEXT5" val="50% số đội điểm cao được uống café miễn phí của 50% số đội điểm thấp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2167</TotalTime>
  <Words>1652</Words>
  <Application>Microsoft Office PowerPoint</Application>
  <PresentationFormat>Custom</PresentationFormat>
  <Paragraphs>312</Paragraphs>
  <Slides>30</Slides>
  <Notes>11</Notes>
  <HiddenSlides>0</HiddenSlides>
  <MMClips>25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#9Slide05 Atlantika</vt:lpstr>
      <vt:lpstr>Arial</vt:lpstr>
      <vt:lpstr>Calibri</vt:lpstr>
      <vt:lpstr>Cambria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THỬ THÁCH CHO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</dc:creator>
  <cp:lastModifiedBy>DUY</cp:lastModifiedBy>
  <cp:revision>298</cp:revision>
  <dcterms:created xsi:type="dcterms:W3CDTF">2019-07-10T13:09:06Z</dcterms:created>
  <dcterms:modified xsi:type="dcterms:W3CDTF">2025-02-23T13:40:25Z</dcterms:modified>
</cp:coreProperties>
</file>