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6370" r:id="rId3"/>
    <p:sldId id="6371" r:id="rId4"/>
    <p:sldId id="6372" r:id="rId5"/>
    <p:sldId id="453" r:id="rId6"/>
    <p:sldId id="6343" r:id="rId7"/>
    <p:sldId id="309" r:id="rId8"/>
    <p:sldId id="310" r:id="rId9"/>
    <p:sldId id="6347" r:id="rId10"/>
    <p:sldId id="6344" r:id="rId11"/>
    <p:sldId id="6299" r:id="rId12"/>
    <p:sldId id="6300" r:id="rId13"/>
    <p:sldId id="6348" r:id="rId14"/>
    <p:sldId id="703" r:id="rId15"/>
    <p:sldId id="704" r:id="rId16"/>
    <p:sldId id="6349" r:id="rId17"/>
    <p:sldId id="6351" r:id="rId18"/>
    <p:sldId id="6350" r:id="rId19"/>
    <p:sldId id="6353" r:id="rId20"/>
    <p:sldId id="6354" r:id="rId21"/>
    <p:sldId id="6352" r:id="rId22"/>
    <p:sldId id="6355" r:id="rId23"/>
    <p:sldId id="6317" r:id="rId24"/>
    <p:sldId id="270" r:id="rId25"/>
    <p:sldId id="6357" r:id="rId26"/>
    <p:sldId id="6318" r:id="rId27"/>
    <p:sldId id="6356" r:id="rId28"/>
    <p:sldId id="6358" r:id="rId29"/>
    <p:sldId id="394" r:id="rId30"/>
    <p:sldId id="404" r:id="rId31"/>
    <p:sldId id="409" r:id="rId32"/>
    <p:sldId id="6359" r:id="rId33"/>
    <p:sldId id="424" r:id="rId34"/>
    <p:sldId id="6361" r:id="rId35"/>
    <p:sldId id="6362" r:id="rId36"/>
    <p:sldId id="6363" r:id="rId37"/>
    <p:sldId id="6368" r:id="rId38"/>
    <p:sldId id="6369" r:id="rId39"/>
    <p:sldId id="6345" r:id="rId40"/>
    <p:sldId id="6308" r:id="rId41"/>
    <p:sldId id="6346" r:id="rId42"/>
    <p:sldId id="307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F0000"/>
    <a:srgbClr val="A3DBFF"/>
    <a:srgbClr val="99CCFF"/>
    <a:srgbClr val="66CCFF"/>
    <a:srgbClr val="66FF66"/>
    <a:srgbClr val="FF00FF"/>
    <a:srgbClr val="0000FF"/>
    <a:srgbClr val="66FF33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2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8" y="7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105C6E-3A7F-4E98-BC65-D9CF7975FE64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3AB9E-8AC2-49B4-8A19-A7B2A74E9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43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>
            <a:extLst>
              <a:ext uri="{FF2B5EF4-FFF2-40B4-BE49-F238E27FC236}">
                <a16:creationId xmlns:a16="http://schemas.microsoft.com/office/drawing/2014/main" id="{DD0E0699-3CB6-9F52-A32E-E8848E79BC4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2CB459F8-03ED-4C76-85A9-BDD49158D83E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5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ECD4B33C-E28C-7FE2-32E3-E9125E6ACA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5AEF466C-6BF3-DE13-AF2E-74E83D0B22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>
            <a:extLst>
              <a:ext uri="{FF2B5EF4-FFF2-40B4-BE49-F238E27FC236}">
                <a16:creationId xmlns:a16="http://schemas.microsoft.com/office/drawing/2014/main" id="{DD0E0699-3CB6-9F52-A32E-E8848E79BC4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2CB459F8-03ED-4C76-85A9-BDD49158D83E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28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ECD4B33C-E28C-7FE2-32E3-E9125E6ACA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5AEF466C-6BF3-DE13-AF2E-74E83D0B22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09118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>
            <a:extLst>
              <a:ext uri="{FF2B5EF4-FFF2-40B4-BE49-F238E27FC236}">
                <a16:creationId xmlns:a16="http://schemas.microsoft.com/office/drawing/2014/main" id="{DD0E0699-3CB6-9F52-A32E-E8848E79BC4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2CB459F8-03ED-4C76-85A9-BDD49158D83E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32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ECD4B33C-E28C-7FE2-32E3-E9125E6ACA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5AEF466C-6BF3-DE13-AF2E-74E83D0B22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6849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>
            <a:extLst>
              <a:ext uri="{FF2B5EF4-FFF2-40B4-BE49-F238E27FC236}">
                <a16:creationId xmlns:a16="http://schemas.microsoft.com/office/drawing/2014/main" id="{DD0E0699-3CB6-9F52-A32E-E8848E79BC4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2CB459F8-03ED-4C76-85A9-BDD49158D83E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35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ECD4B33C-E28C-7FE2-32E3-E9125E6ACA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5AEF466C-6BF3-DE13-AF2E-74E83D0B22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5914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638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>
            <a:extLst>
              <a:ext uri="{FF2B5EF4-FFF2-40B4-BE49-F238E27FC236}">
                <a16:creationId xmlns:a16="http://schemas.microsoft.com/office/drawing/2014/main" id="{DD0E0699-3CB6-9F52-A32E-E8848E79BC4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2CB459F8-03ED-4C76-85A9-BDD49158D83E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6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ECD4B33C-E28C-7FE2-32E3-E9125E6ACA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5AEF466C-6BF3-DE13-AF2E-74E83D0B22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9473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488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988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>
            <a:extLst>
              <a:ext uri="{FF2B5EF4-FFF2-40B4-BE49-F238E27FC236}">
                <a16:creationId xmlns:a16="http://schemas.microsoft.com/office/drawing/2014/main" id="{DD0E0699-3CB6-9F52-A32E-E8848E79BC4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2CB459F8-03ED-4C76-85A9-BDD49158D83E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9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ECD4B33C-E28C-7FE2-32E3-E9125E6ACA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5AEF466C-6BF3-DE13-AF2E-74E83D0B22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1537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>
            <a:extLst>
              <a:ext uri="{FF2B5EF4-FFF2-40B4-BE49-F238E27FC236}">
                <a16:creationId xmlns:a16="http://schemas.microsoft.com/office/drawing/2014/main" id="{DD0E0699-3CB6-9F52-A32E-E8848E79BC4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2CB459F8-03ED-4C76-85A9-BDD49158D83E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13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ECD4B33C-E28C-7FE2-32E3-E9125E6ACA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5AEF466C-6BF3-DE13-AF2E-74E83D0B22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6632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>
            <a:extLst>
              <a:ext uri="{FF2B5EF4-FFF2-40B4-BE49-F238E27FC236}">
                <a16:creationId xmlns:a16="http://schemas.microsoft.com/office/drawing/2014/main" id="{DD0E0699-3CB6-9F52-A32E-E8848E79BC4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2CB459F8-03ED-4C76-85A9-BDD49158D83E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18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ECD4B33C-E28C-7FE2-32E3-E9125E6ACA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5AEF466C-6BF3-DE13-AF2E-74E83D0B22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0741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>
            <a:extLst>
              <a:ext uri="{FF2B5EF4-FFF2-40B4-BE49-F238E27FC236}">
                <a16:creationId xmlns:a16="http://schemas.microsoft.com/office/drawing/2014/main" id="{DD0E0699-3CB6-9F52-A32E-E8848E79BC4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2CB459F8-03ED-4C76-85A9-BDD49158D83E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22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ECD4B33C-E28C-7FE2-32E3-E9125E6ACA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5AEF466C-6BF3-DE13-AF2E-74E83D0B22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5671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>
            <a:extLst>
              <a:ext uri="{FF2B5EF4-FFF2-40B4-BE49-F238E27FC236}">
                <a16:creationId xmlns:a16="http://schemas.microsoft.com/office/drawing/2014/main" id="{DD0E0699-3CB6-9F52-A32E-E8848E79BC4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2CB459F8-03ED-4C76-85A9-BDD49158D83E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27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ECD4B33C-E28C-7FE2-32E3-E9125E6ACA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5AEF466C-6BF3-DE13-AF2E-74E83D0B22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9080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C6A1D-346F-9796-2F3B-F19F6FA564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7C569E-1C78-22CF-C539-B9FE02A6C3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D19C2-E1BA-DB78-5CFC-F3E423816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B9BD5-3190-4D69-87BF-127E8AA6FF9E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61020E-85D7-F66D-03DB-8487EAD92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5BDF0-3810-2547-541D-0E6ACD71A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261B7-96B9-4911-A1CB-7029CF029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055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33598-570E-F5B0-D302-8E107C083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7F22B5-2524-E4E2-4813-A61F5B8A6F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7682C-CB98-B868-049A-05477113F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B9BD5-3190-4D69-87BF-127E8AA6FF9E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CA2519-02B9-BE4F-4B77-D230EB34E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F2A01-B9DF-875A-5D8B-E3272A74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261B7-96B9-4911-A1CB-7029CF029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032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E3221A-08EF-4FCD-06FD-D66A0E34CD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ACA56D-67F3-3BC5-84E3-D115C25E79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05575-186A-0D83-E8DF-D6B425002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B9BD5-3190-4D69-87BF-127E8AA6FF9E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2D914-3DCE-4589-B0AC-8BF1CCC71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B87D9-6D5D-EFFD-4D3B-8EB8762E2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261B7-96B9-4911-A1CB-7029CF029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408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Profile 1">
  <p:cSld name="002 Profile 1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886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A104F-8D93-EE09-5D2D-8449FAC84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CE491-8D0F-09F5-4D31-B4783CDE91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21F070-CAD8-B324-4E2A-72EE8779E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B9BD5-3190-4D69-87BF-127E8AA6FF9E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3503D-A4AB-B676-4ADD-5E5032705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13269A-9DC9-298C-E056-13AD8BB30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261B7-96B9-4911-A1CB-7029CF029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40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0B6DA-FEE1-F78C-66B5-3BA059021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549A6F-7C94-4BD3-9DFF-8A7BEBC73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C84C0-30F2-4FF8-E3FD-FB9B57807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B9BD5-3190-4D69-87BF-127E8AA6FF9E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6666F-4880-1EB1-2BA4-F492A801C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DC934-5F60-B10F-8C53-AF47C908E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261B7-96B9-4911-A1CB-7029CF029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070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A031D-594E-0960-FA8E-BC754E734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A9B52-8C16-4570-488E-2E813535F4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D3612-623C-E91C-F2A2-26D8FCCE48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3063B7-8A4C-E68C-1F38-C411BD4DD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B9BD5-3190-4D69-87BF-127E8AA6FF9E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2D5241-D766-B30D-59AD-33967A3A2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F2389B-2BCD-1238-7336-7BEC625E5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261B7-96B9-4911-A1CB-7029CF029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603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C60B0-E0C2-E9F8-9936-87F0786C6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4C627-A7C9-1B55-393F-153FA2ACA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D2D074-A710-8F31-215B-190DCEC0D2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6E2B26-161A-3E7B-71BD-5631B92BA5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D5400D-0058-C8A0-25E2-C3078EF14F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38FA7C-2C6B-60D0-80C7-3DC075199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B9BD5-3190-4D69-87BF-127E8AA6FF9E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2D342-4D5A-6C95-69FD-E93DDA16E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A4654A-CF18-55B2-43E8-FEB8B9E80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261B7-96B9-4911-A1CB-7029CF029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863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AF41C-75CB-7CCC-9294-EF5006B8B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D27DC4-D081-4DA6-F062-352C58BDE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B9BD5-3190-4D69-87BF-127E8AA6FF9E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BC8DC-281E-1F36-8EDF-71F55EA28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8BF8D3-EBF8-5643-B836-86C93C647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261B7-96B9-4911-A1CB-7029CF029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03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247229-F4A7-6CBC-14C4-BA93597A6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B9BD5-3190-4D69-87BF-127E8AA6FF9E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94F63F-7A11-5DDF-2CF0-F7B0DFBF7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FF3D3B-F183-C7CA-55C0-6779E4B92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261B7-96B9-4911-A1CB-7029CF029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821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6EB0E-0103-4883-18B2-63FD97676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31248-A72E-4BBD-A509-33D072E9B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CF68DF-5F76-5990-B9FD-9ED1C8BA3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80D333-8999-3634-A034-4A7025DF9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B9BD5-3190-4D69-87BF-127E8AA6FF9E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43B96C-CD7E-CECC-00C4-6CD2939F8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8854E5-F0F5-95EC-741D-ACCBE35C0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261B7-96B9-4911-A1CB-7029CF029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35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AA0F3-EBE1-663A-1ED9-909C686D4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E003C5-45E9-45DF-D71C-D8642CBDFC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E1998F-01A1-E16F-A163-ECCC21DA25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D01EDF-8522-E29A-8786-C429D7D5C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B9BD5-3190-4D69-87BF-127E8AA6FF9E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AA2CAF-4CD4-921F-74A6-115846927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7FDB1C-55AB-1477-4DB8-8DD4D0327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261B7-96B9-4911-A1CB-7029CF029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530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7971AB-8DE8-998E-B121-022486132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E867DC-31FC-97EE-1D91-A35C0CE22E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0259F4-FADA-7F86-8233-5103A11A0F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B9BD5-3190-4D69-87BF-127E8AA6FF9E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D0467-E15C-3319-F5C2-2C74195676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DF083B-AF10-E801-F96B-9A5200D4C7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261B7-96B9-4911-A1CB-7029CF029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864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F4E7B90-04E1-2CEF-6508-6C1ECCD31B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7171" y="325438"/>
            <a:ext cx="9144000" cy="719591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5AEC88-3CDC-A385-4EF3-72C307D0EFCD}"/>
              </a:ext>
            </a:extLst>
          </p:cNvPr>
          <p:cNvSpPr txBox="1"/>
          <p:nvPr/>
        </p:nvSpPr>
        <p:spPr>
          <a:xfrm>
            <a:off x="500743" y="1999506"/>
            <a:ext cx="11070771" cy="4692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vi-VN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vi-VN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Đâu </a:t>
            </a:r>
            <a:r>
              <a:rPr lang="vi-VN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vi-VN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phải là chính sách phát triển nông nghiệp và vốn sản xuất ở nước ta?</a:t>
            </a:r>
            <a:endParaRPr lang="en-US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Khuyến khích doanh nghiệp đầu tư vào nông nghiệp.</a:t>
            </a:r>
            <a:endParaRPr lang="en-US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Áp dụng khoa học – kĩ thuật vào sản xuất.</a:t>
            </a:r>
            <a:endParaRPr lang="en-US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Chính sách phát triển nông nghiệp xanh, nông nghiệp tuần hoàn.</a:t>
            </a:r>
            <a:endParaRPr lang="en-US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Khuyến khích các doanh nghiệp đầu tư vào bảo hiểm nông nghiệp</a:t>
            </a:r>
            <a:endParaRPr lang="en-US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06C6DC-E8F9-05E2-16A6-B5A0A9D21C7F}"/>
              </a:ext>
            </a:extLst>
          </p:cNvPr>
          <p:cNvSpPr txBox="1"/>
          <p:nvPr/>
        </p:nvSpPr>
        <p:spPr>
          <a:xfrm>
            <a:off x="816429" y="1045029"/>
            <a:ext cx="662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0647FA3-10BB-54A4-358D-4F3C759CC004}"/>
              </a:ext>
            </a:extLst>
          </p:cNvPr>
          <p:cNvSpPr/>
          <p:nvPr/>
        </p:nvSpPr>
        <p:spPr>
          <a:xfrm>
            <a:off x="413657" y="3799114"/>
            <a:ext cx="609600" cy="5465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14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3E14AD2-5AD8-79B5-2D92-8C7E14C90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68" y="201159"/>
            <a:ext cx="8544562" cy="5111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2">
            <a:extLst>
              <a:ext uri="{FF2B5EF4-FFF2-40B4-BE49-F238E27FC236}">
                <a16:creationId xmlns:a16="http://schemas.microsoft.com/office/drawing/2014/main" id="{93014D41-AB11-8D4A-C03D-4FDD7BA19C5D}"/>
              </a:ext>
            </a:extLst>
          </p:cNvPr>
          <p:cNvSpPr txBox="1"/>
          <p:nvPr/>
        </p:nvSpPr>
        <p:spPr>
          <a:xfrm>
            <a:off x="8969829" y="713854"/>
            <a:ext cx="3153591" cy="5244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4.1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lương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nước ta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2010-2021? 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22">
            <a:extLst>
              <a:ext uri="{FF2B5EF4-FFF2-40B4-BE49-F238E27FC236}">
                <a16:creationId xmlns:a16="http://schemas.microsoft.com/office/drawing/2014/main" id="{2C053A54-F161-8219-F6EE-46D74B9BCFE1}"/>
              </a:ext>
            </a:extLst>
          </p:cNvPr>
          <p:cNvSpPr txBox="1"/>
          <p:nvPr/>
        </p:nvSpPr>
        <p:spPr>
          <a:xfrm>
            <a:off x="9062628" y="899441"/>
            <a:ext cx="3153591" cy="37981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lương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ngừng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00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Ảnh có chứa thực phẩm, ngoài trời, vụ mùa, nông nghiệp&#10;&#10;Mô tả được tạo tự động">
            <a:extLst>
              <a:ext uri="{FF2B5EF4-FFF2-40B4-BE49-F238E27FC236}">
                <a16:creationId xmlns:a16="http://schemas.microsoft.com/office/drawing/2014/main" id="{88FF0137-D320-4091-AD93-AA039F7C28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63" r="2" b="115"/>
          <a:stretch/>
        </p:blipFill>
        <p:spPr>
          <a:xfrm>
            <a:off x="192526" y="550518"/>
            <a:ext cx="5799477" cy="2783429"/>
          </a:xfrm>
          <a:prstGeom prst="rect">
            <a:avLst/>
          </a:prstGeom>
        </p:spPr>
      </p:pic>
      <p:pic>
        <p:nvPicPr>
          <p:cNvPr id="5" name="Picture 4" descr="Ảnh có chứa cỏ, bầu trời, ngoài trời, cánh đồng&#10;&#10;Mô tả được tạo tự động">
            <a:extLst>
              <a:ext uri="{FF2B5EF4-FFF2-40B4-BE49-F238E27FC236}">
                <a16:creationId xmlns:a16="http://schemas.microsoft.com/office/drawing/2014/main" id="{F884B8E4-8C70-434A-831C-DA2CCEC67A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343" r="-3" b="3635"/>
          <a:stretch/>
        </p:blipFill>
        <p:spPr>
          <a:xfrm>
            <a:off x="6191622" y="550517"/>
            <a:ext cx="5796945" cy="2783429"/>
          </a:xfrm>
          <a:prstGeom prst="rect">
            <a:avLst/>
          </a:prstGeom>
        </p:spPr>
      </p:pic>
      <p:pic>
        <p:nvPicPr>
          <p:cNvPr id="2" name="Hình ảnh 1" descr="Ảnh có chứa cỏ, ngoài trời, bầu trời, mây&#10;&#10;Mô tả được tạo tự động">
            <a:extLst>
              <a:ext uri="{FF2B5EF4-FFF2-40B4-BE49-F238E27FC236}">
                <a16:creationId xmlns:a16="http://schemas.microsoft.com/office/drawing/2014/main" id="{367DDFE0-6045-4CC3-11C7-5F6B981DE2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45" r="2" b="34752"/>
          <a:stretch/>
        </p:blipFill>
        <p:spPr>
          <a:xfrm>
            <a:off x="196714" y="3514856"/>
            <a:ext cx="5799477" cy="2792626"/>
          </a:xfrm>
          <a:prstGeom prst="rect">
            <a:avLst/>
          </a:prstGeom>
        </p:spPr>
      </p:pic>
      <p:pic>
        <p:nvPicPr>
          <p:cNvPr id="6" name="Picture 5" descr="Ảnh có chứa văn bản, áp phích, thức uống có ga, màu xanh lá cây&#10;&#10;Mô tả được tạo tự động">
            <a:extLst>
              <a:ext uri="{FF2B5EF4-FFF2-40B4-BE49-F238E27FC236}">
                <a16:creationId xmlns:a16="http://schemas.microsoft.com/office/drawing/2014/main" id="{9373349D-2DB5-43E5-9E65-11770DA512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413" r="-3" b="2279"/>
          <a:stretch/>
        </p:blipFill>
        <p:spPr>
          <a:xfrm>
            <a:off x="6195810" y="3514855"/>
            <a:ext cx="5796945" cy="279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2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45F883-A627-4576-908B-97EBCBEEC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84" y="2107055"/>
            <a:ext cx="6264715" cy="4616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C31DE2-5EDA-4139-A982-5B0798C44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5550" y="781642"/>
            <a:ext cx="5294715" cy="52947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189E587-33A6-48AB-B6E1-F7DC3EF6BF42}"/>
              </a:ext>
            </a:extLst>
          </p:cNvPr>
          <p:cNvSpPr/>
          <p:nvPr/>
        </p:nvSpPr>
        <p:spPr>
          <a:xfrm>
            <a:off x="186884" y="134197"/>
            <a:ext cx="6264716" cy="1938992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#9Slide02 Noi dung rat dai" panose="02000000000000000000" pitchFamily="2" charset="0"/>
                <a:cs typeface="Arial" panose="020B0604020202020204" pitchFamily="34" charset="0"/>
              </a:rPr>
              <a:t>Đưa Việt Nam từ một nước nhập khẩu lương thực đã trở thành nước xuất khẩu gạo lớn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#9Slide02 Noi dung rat dai" panose="02000000000000000000" pitchFamily="2" charset="0"/>
                <a:cs typeface="Arial" panose="020B0604020202020204" pitchFamily="34" charset="0"/>
              </a:rPr>
              <a:t>thứ 3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#9Slide02 Noi dung rat dai" panose="02000000000000000000" pitchFamily="2" charset="0"/>
                <a:cs typeface="Arial" panose="020B0604020202020204" pitchFamily="34" charset="0"/>
              </a:rPr>
              <a:t>thế giới.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#9Slide02 Noi dung rat dai" panose="02000000000000000000" pitchFamily="2" charset="0"/>
                <a:cs typeface="Arial" panose="020B0604020202020204" pitchFamily="34" charset="0"/>
              </a:rPr>
              <a:t>+ 1986: Nhập 351 nghìn tấn gạo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#9Slide02 Noi dung rat dai" panose="02000000000000000000" pitchFamily="2" charset="0"/>
                <a:cs typeface="Arial" panose="020B0604020202020204" pitchFamily="34" charset="0"/>
              </a:rPr>
              <a:t>+ 1988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#9Slide02 Noi dung rat dai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#9Slide02 Noi dung rat dai" panose="02000000000000000000" pitchFamily="2" charset="0"/>
                <a:cs typeface="Arial" panose="020B0604020202020204" pitchFamily="34" charset="0"/>
              </a:rPr>
              <a:t>-1989: Bắt đầu có gạo xuất khẩu</a:t>
            </a:r>
          </a:p>
        </p:txBody>
      </p:sp>
    </p:spTree>
    <p:extLst>
      <p:ext uri="{BB962C8B-B14F-4D97-AF65-F5344CB8AC3E}">
        <p14:creationId xmlns:p14="http://schemas.microsoft.com/office/powerpoint/2010/main" val="54745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D9DC41-21DC-4E05-C63F-1C29BFA91F8D}"/>
              </a:ext>
            </a:extLst>
          </p:cNvPr>
          <p:cNvSpPr txBox="1"/>
          <p:nvPr/>
        </p:nvSpPr>
        <p:spPr>
          <a:xfrm>
            <a:off x="677333" y="85412"/>
            <a:ext cx="106172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CHƯƠNG 2. ĐỊA LÍ CÁC NGÀNH KINH TẾ VIỆT NAM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B59A52-1BF9-6F3A-AA26-0FA7C435363E}"/>
              </a:ext>
            </a:extLst>
          </p:cNvPr>
          <p:cNvSpPr txBox="1"/>
          <p:nvPr/>
        </p:nvSpPr>
        <p:spPr>
          <a:xfrm>
            <a:off x="558801" y="587560"/>
            <a:ext cx="10617199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 BÀI 4. </a:t>
            </a:r>
            <a:r>
              <a:rPr lang="en-US" sz="2800" b="1" kern="1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 NGHIỆP, LÂM NGHIỆP, THỦY SẢN</a:t>
            </a:r>
            <a:endParaRPr lang="en-US" sz="2000" kern="100" dirty="0">
              <a:solidFill>
                <a:srgbClr val="0066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7EB037-0717-68E7-43C1-A18610480647}"/>
              </a:ext>
            </a:extLst>
          </p:cNvPr>
          <p:cNvSpPr txBox="1"/>
          <p:nvPr/>
        </p:nvSpPr>
        <p:spPr>
          <a:xfrm>
            <a:off x="389467" y="1089708"/>
            <a:ext cx="60960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vi-VN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 nghiệp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A0A953-FFAC-360C-DE0C-9318A0468177}"/>
              </a:ext>
            </a:extLst>
          </p:cNvPr>
          <p:cNvSpPr txBox="1"/>
          <p:nvPr/>
        </p:nvSpPr>
        <p:spPr>
          <a:xfrm>
            <a:off x="558800" y="1574923"/>
            <a:ext cx="10617199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kern="100" dirty="0">
                <a:solidFill>
                  <a:srgbClr val="000000"/>
                </a:solidFill>
                <a:effectLst/>
                <a:latin typeface="Times New Roman 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vi-VN" sz="2800" b="1" u="sng" kern="100" dirty="0">
                <a:solidFill>
                  <a:srgbClr val="000000"/>
                </a:solidFill>
                <a:effectLst/>
                <a:latin typeface="Times New Roman "/>
                <a:ea typeface="Calibri" panose="020F0502020204030204" pitchFamily="34" charset="0"/>
                <a:cs typeface="Times New Roman" panose="02020603050405020304" pitchFamily="18" charset="0"/>
              </a:rPr>
              <a:t>Các nhân tố ảnh hưởng đến phát triển và phân bố nông nghiệp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 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kern="100" dirty="0">
              <a:effectLst/>
              <a:latin typeface="Times New Roman 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074F29-2AE0-9756-8EEC-AE4BA9F6F687}"/>
              </a:ext>
            </a:extLst>
          </p:cNvPr>
          <p:cNvSpPr txBox="1"/>
          <p:nvPr/>
        </p:nvSpPr>
        <p:spPr>
          <a:xfrm>
            <a:off x="558800" y="2071651"/>
            <a:ext cx="10222896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vi-VN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 hình phát triển và phân bố nông nghiệp</a:t>
            </a:r>
            <a:r>
              <a:rPr lang="vi-VN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9B2409-8D7A-4218-03C4-C693898FC354}"/>
              </a:ext>
            </a:extLst>
          </p:cNvPr>
          <p:cNvSpPr txBox="1"/>
          <p:nvPr/>
        </p:nvSpPr>
        <p:spPr>
          <a:xfrm>
            <a:off x="507999" y="2542848"/>
            <a:ext cx="4296228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Ngành trồng trọt: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2935FE-D203-52B9-8E5B-0A2AC3AEE09F}"/>
              </a:ext>
            </a:extLst>
          </p:cNvPr>
          <p:cNvSpPr txBox="1"/>
          <p:nvPr/>
        </p:nvSpPr>
        <p:spPr>
          <a:xfrm>
            <a:off x="389467" y="2996845"/>
            <a:ext cx="118025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Chiếm khoảng 60% giá trị sản xuất ngành N</a:t>
            </a:r>
            <a:r>
              <a:rPr lang="vi-VN" sz="28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0</a:t>
            </a:r>
            <a:r>
              <a:rPr lang="vi-VN" sz="28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cơ cấu cây trồng đa dạng.</a:t>
            </a:r>
            <a:endParaRPr lang="en-US" sz="28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D042ABB-8322-DE1C-EB53-BF00421C97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5057066"/>
              </p:ext>
            </p:extLst>
          </p:nvPr>
        </p:nvGraphicFramePr>
        <p:xfrm>
          <a:off x="389467" y="3451109"/>
          <a:ext cx="5757334" cy="4513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57334">
                  <a:extLst>
                    <a:ext uri="{9D8B030D-6E8A-4147-A177-3AD203B41FA5}">
                      <a16:colId xmlns:a16="http://schemas.microsoft.com/office/drawing/2014/main" val="4740152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1" u="non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b="1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u="non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lang="en-US" sz="2800" b="1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u="non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b="1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endParaRPr lang="en-US" sz="2000" b="1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4766393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A907474-A204-090A-7C57-D7EE1780BA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580967"/>
              </p:ext>
            </p:extLst>
          </p:nvPr>
        </p:nvGraphicFramePr>
        <p:xfrm>
          <a:off x="889001" y="3868520"/>
          <a:ext cx="10515600" cy="4513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6571925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1903875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89779C1-13A5-1919-A438-40CD93CA75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2623488"/>
              </p:ext>
            </p:extLst>
          </p:nvPr>
        </p:nvGraphicFramePr>
        <p:xfrm>
          <a:off x="882905" y="4344389"/>
          <a:ext cx="10814304" cy="4513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814304">
                  <a:extLst>
                    <a:ext uri="{9D8B030D-6E8A-4147-A177-3AD203B41FA5}">
                      <a16:colId xmlns:a16="http://schemas.microsoft.com/office/drawing/2014/main" val="13500469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lượngkhông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ngừng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8940991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388599F-463F-F14C-5E7C-4544BFCD4364}"/>
              </a:ext>
            </a:extLst>
          </p:cNvPr>
          <p:cNvSpPr txBox="1"/>
          <p:nvPr/>
        </p:nvSpPr>
        <p:spPr>
          <a:xfrm>
            <a:off x="882905" y="4775836"/>
            <a:ext cx="8467344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VN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B7EA85-37F0-FDF6-7F94-6652EA2486C0}"/>
              </a:ext>
            </a:extLst>
          </p:cNvPr>
          <p:cNvSpPr txBox="1"/>
          <p:nvPr/>
        </p:nvSpPr>
        <p:spPr>
          <a:xfrm>
            <a:off x="882905" y="5244767"/>
            <a:ext cx="8787384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ĐBSCL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ĐBSH.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48C6B0-A4E0-A36D-AAB5-005A5B72D267}"/>
              </a:ext>
            </a:extLst>
          </p:cNvPr>
          <p:cNvSpPr txBox="1"/>
          <p:nvPr/>
        </p:nvSpPr>
        <p:spPr>
          <a:xfrm>
            <a:off x="507999" y="5840732"/>
            <a:ext cx="6146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78201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Kết quả hình ảnh cho cây đậu tương">
            <a:extLst>
              <a:ext uri="{FF2B5EF4-FFF2-40B4-BE49-F238E27FC236}">
                <a16:creationId xmlns:a16="http://schemas.microsoft.com/office/drawing/2014/main" id="{4E14976B-12EA-86EE-C68A-3E63F643A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22" y="45502"/>
            <a:ext cx="5617882" cy="31457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Kết quả hình ảnh cho cây lạc">
            <a:extLst>
              <a:ext uri="{FF2B5EF4-FFF2-40B4-BE49-F238E27FC236}">
                <a16:creationId xmlns:a16="http://schemas.microsoft.com/office/drawing/2014/main" id="{A7EB5635-95DF-74BE-704D-CEB922AF3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22" y="3221002"/>
            <a:ext cx="5617882" cy="32090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Kết quả hình ảnh cho cây bông">
            <a:extLst>
              <a:ext uri="{FF2B5EF4-FFF2-40B4-BE49-F238E27FC236}">
                <a16:creationId xmlns:a16="http://schemas.microsoft.com/office/drawing/2014/main" id="{ED0E582A-1B04-F96D-C7F8-FD1D5E324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740" y="34778"/>
            <a:ext cx="5906460" cy="31564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Kết quả hình ảnh cho cây mía">
            <a:extLst>
              <a:ext uri="{FF2B5EF4-FFF2-40B4-BE49-F238E27FC236}">
                <a16:creationId xmlns:a16="http://schemas.microsoft.com/office/drawing/2014/main" id="{565CD49A-135F-7675-130C-1BC23F713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740" y="3221002"/>
            <a:ext cx="5906460" cy="32090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1">
            <a:extLst>
              <a:ext uri="{FF2B5EF4-FFF2-40B4-BE49-F238E27FC236}">
                <a16:creationId xmlns:a16="http://schemas.microsoft.com/office/drawing/2014/main" id="{E3FC27CF-0123-CB26-2176-B5EA9A281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846" y="2738016"/>
            <a:ext cx="1951138" cy="46166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Đậu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tương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B81ABAD0-9B71-CB3F-D20E-C9C6221AE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846" y="5951522"/>
            <a:ext cx="1080482" cy="46166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Lạc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46D449D6-4B9E-A81A-F6D5-6868E1DC4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0740" y="2712740"/>
            <a:ext cx="1440643" cy="46166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Bông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1" name="Text Box 13">
            <a:extLst>
              <a:ext uri="{FF2B5EF4-FFF2-40B4-BE49-F238E27FC236}">
                <a16:creationId xmlns:a16="http://schemas.microsoft.com/office/drawing/2014/main" id="{39ED02EA-24BF-B7AE-EAF8-A7828DC83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0740" y="5919797"/>
            <a:ext cx="1200535" cy="46166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Mía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DE865672-2FC9-B029-A0DF-824F65C3B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5961" y="6396335"/>
            <a:ext cx="6242784" cy="46166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</a:rPr>
              <a:t>Cây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công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nghiệp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hàng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năm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56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ết quả hình ảnh cho trồng trọt">
            <a:extLst>
              <a:ext uri="{FF2B5EF4-FFF2-40B4-BE49-F238E27FC236}">
                <a16:creationId xmlns:a16="http://schemas.microsoft.com/office/drawing/2014/main" id="{8509C8F7-1A77-065C-3A7B-E3A0D5E39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1" y="36054"/>
            <a:ext cx="5787366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0">
            <a:extLst>
              <a:ext uri="{FF2B5EF4-FFF2-40B4-BE49-F238E27FC236}">
                <a16:creationId xmlns:a16="http://schemas.microsoft.com/office/drawing/2014/main" id="{79CD36DF-4B4B-72FF-07D4-A4E8A4E61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92" y="54864"/>
            <a:ext cx="1423460" cy="46672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Chè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pic>
        <p:nvPicPr>
          <p:cNvPr id="6" name="Picture 3" descr="Kết quả hình ảnh cho trồng trọt">
            <a:extLst>
              <a:ext uri="{FF2B5EF4-FFF2-40B4-BE49-F238E27FC236}">
                <a16:creationId xmlns:a16="http://schemas.microsoft.com/office/drawing/2014/main" id="{ABE048A8-1BF6-3881-0893-E4C812464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232" y="35164"/>
            <a:ext cx="6227507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1">
            <a:extLst>
              <a:ext uri="{FF2B5EF4-FFF2-40B4-BE49-F238E27FC236}">
                <a16:creationId xmlns:a16="http://schemas.microsoft.com/office/drawing/2014/main" id="{1D4171C4-1054-6E4B-A47E-26B93161D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6232" y="54864"/>
            <a:ext cx="1813178" cy="46672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Cà phê</a:t>
            </a:r>
          </a:p>
        </p:txBody>
      </p:sp>
      <p:pic>
        <p:nvPicPr>
          <p:cNvPr id="8" name="Picture 9" descr="Kết quả hình ảnh cho cao su">
            <a:extLst>
              <a:ext uri="{FF2B5EF4-FFF2-40B4-BE49-F238E27FC236}">
                <a16:creationId xmlns:a16="http://schemas.microsoft.com/office/drawing/2014/main" id="{3F318996-C488-8416-A735-9C0D4F8BD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2" y="3092144"/>
            <a:ext cx="5787366" cy="32263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2">
            <a:extLst>
              <a:ext uri="{FF2B5EF4-FFF2-40B4-BE49-F238E27FC236}">
                <a16:creationId xmlns:a16="http://schemas.microsoft.com/office/drawing/2014/main" id="{BCA901D5-C8DF-5034-B5DE-0E585733D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61" y="5851778"/>
            <a:ext cx="1441791" cy="46672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Cao su</a:t>
            </a:r>
          </a:p>
        </p:txBody>
      </p:sp>
      <p:pic>
        <p:nvPicPr>
          <p:cNvPr id="10" name="Picture 14" descr="Kết quả hình ảnh cho điều">
            <a:extLst>
              <a:ext uri="{FF2B5EF4-FFF2-40B4-BE49-F238E27FC236}">
                <a16:creationId xmlns:a16="http://schemas.microsoft.com/office/drawing/2014/main" id="{D9EC6B6E-7D95-9013-BCA8-0432777F4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232" y="3092144"/>
            <a:ext cx="6227506" cy="32263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5">
            <a:extLst>
              <a:ext uri="{FF2B5EF4-FFF2-40B4-BE49-F238E27FC236}">
                <a16:creationId xmlns:a16="http://schemas.microsoft.com/office/drawing/2014/main" id="{56A69A56-C461-9B47-03B4-D55C7E79C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6232" y="5851777"/>
            <a:ext cx="1278384" cy="46672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Điều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CC87DFEC-15EF-D52E-8F93-5F8ABA57A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1455" y="6369944"/>
            <a:ext cx="3749554" cy="4667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</a:rPr>
              <a:t>Cây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công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nghiệp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lâu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năm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47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14">
            <a:extLst>
              <a:ext uri="{FF2B5EF4-FFF2-40B4-BE49-F238E27FC236}">
                <a16:creationId xmlns:a16="http://schemas.microsoft.com/office/drawing/2014/main" id="{673731FB-BF19-E633-5F1D-15B699E44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733" y="0"/>
            <a:ext cx="10447867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83993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0">
            <a:extLst>
              <a:ext uri="{FF2B5EF4-FFF2-40B4-BE49-F238E27FC236}">
                <a16:creationId xmlns:a16="http://schemas.microsoft.com/office/drawing/2014/main" id="{24CA7370-2775-043A-6D99-EE80DC6A9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7734" y="0"/>
            <a:ext cx="44026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95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D9DC41-21DC-4E05-C63F-1C29BFA91F8D}"/>
              </a:ext>
            </a:extLst>
          </p:cNvPr>
          <p:cNvSpPr txBox="1"/>
          <p:nvPr/>
        </p:nvSpPr>
        <p:spPr>
          <a:xfrm>
            <a:off x="677333" y="85412"/>
            <a:ext cx="106172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CHƯƠNG 2. ĐỊA LÍ CÁC NGÀNH KINH TẾ VIỆT NAM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B59A52-1BF9-6F3A-AA26-0FA7C435363E}"/>
              </a:ext>
            </a:extLst>
          </p:cNvPr>
          <p:cNvSpPr txBox="1"/>
          <p:nvPr/>
        </p:nvSpPr>
        <p:spPr>
          <a:xfrm>
            <a:off x="558801" y="587560"/>
            <a:ext cx="10617199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 BÀI 4. </a:t>
            </a:r>
            <a:r>
              <a:rPr lang="en-US" sz="2800" b="1" kern="1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 NGHIỆP, LÂM NGHIỆP, THỦY SẢN</a:t>
            </a:r>
            <a:endParaRPr lang="en-US" sz="2000" kern="100" dirty="0">
              <a:solidFill>
                <a:srgbClr val="0066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7EB037-0717-68E7-43C1-A18610480647}"/>
              </a:ext>
            </a:extLst>
          </p:cNvPr>
          <p:cNvSpPr txBox="1"/>
          <p:nvPr/>
        </p:nvSpPr>
        <p:spPr>
          <a:xfrm>
            <a:off x="389467" y="1089708"/>
            <a:ext cx="60960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vi-VN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 nghiệp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A0A953-FFAC-360C-DE0C-9318A0468177}"/>
              </a:ext>
            </a:extLst>
          </p:cNvPr>
          <p:cNvSpPr txBox="1"/>
          <p:nvPr/>
        </p:nvSpPr>
        <p:spPr>
          <a:xfrm>
            <a:off x="558800" y="1574923"/>
            <a:ext cx="10617199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kern="100" dirty="0">
                <a:solidFill>
                  <a:srgbClr val="000000"/>
                </a:solidFill>
                <a:effectLst/>
                <a:latin typeface="Times New Roman 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vi-VN" sz="2800" b="1" u="sng" kern="100" dirty="0">
                <a:solidFill>
                  <a:srgbClr val="000000"/>
                </a:solidFill>
                <a:effectLst/>
                <a:latin typeface="Times New Roman "/>
                <a:ea typeface="Calibri" panose="020F0502020204030204" pitchFamily="34" charset="0"/>
                <a:cs typeface="Times New Roman" panose="02020603050405020304" pitchFamily="18" charset="0"/>
              </a:rPr>
              <a:t>Các nhân tố ảnh hưởng đến phát triển và phân bố nông nghiệp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 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kern="100" dirty="0">
              <a:effectLst/>
              <a:latin typeface="Times New Roman 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074F29-2AE0-9756-8EEC-AE4BA9F6F687}"/>
              </a:ext>
            </a:extLst>
          </p:cNvPr>
          <p:cNvSpPr txBox="1"/>
          <p:nvPr/>
        </p:nvSpPr>
        <p:spPr>
          <a:xfrm>
            <a:off x="558800" y="2071651"/>
            <a:ext cx="10222896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vi-VN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 hình phát triển và phân bố nông nghiệp</a:t>
            </a:r>
            <a:r>
              <a:rPr lang="vi-VN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9B2409-8D7A-4218-03C4-C693898FC354}"/>
              </a:ext>
            </a:extLst>
          </p:cNvPr>
          <p:cNvSpPr txBox="1"/>
          <p:nvPr/>
        </p:nvSpPr>
        <p:spPr>
          <a:xfrm>
            <a:off x="507999" y="2542848"/>
            <a:ext cx="4296228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Ngành trồng trọt: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D042ABB-8322-DE1C-EB53-BF00421C97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3998670"/>
              </p:ext>
            </p:extLst>
          </p:nvPr>
        </p:nvGraphicFramePr>
        <p:xfrm>
          <a:off x="677333" y="2952371"/>
          <a:ext cx="5757334" cy="4513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57334">
                  <a:extLst>
                    <a:ext uri="{9D8B030D-6E8A-4147-A177-3AD203B41FA5}">
                      <a16:colId xmlns:a16="http://schemas.microsoft.com/office/drawing/2014/main" val="4740152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1" u="non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b="1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u="non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lang="en-US" sz="2800" b="1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u="non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b="1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endParaRPr lang="en-US" sz="2000" b="1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4766393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8448C6B0-A4E0-A36D-AAB5-005A5B72D267}"/>
              </a:ext>
            </a:extLst>
          </p:cNvPr>
          <p:cNvSpPr txBox="1"/>
          <p:nvPr/>
        </p:nvSpPr>
        <p:spPr>
          <a:xfrm>
            <a:off x="677333" y="3389661"/>
            <a:ext cx="6146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2B501B-2A25-798E-1520-9E6D5F591388}"/>
              </a:ext>
            </a:extLst>
          </p:cNvPr>
          <p:cNvSpPr txBox="1"/>
          <p:nvPr/>
        </p:nvSpPr>
        <p:spPr>
          <a:xfrm>
            <a:off x="677333" y="3818654"/>
            <a:ext cx="114134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â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endParaRPr lang="en-US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8B5937-23B6-2BB5-017E-152FB04E36DC}"/>
              </a:ext>
            </a:extLst>
          </p:cNvPr>
          <p:cNvSpPr txBox="1"/>
          <p:nvPr/>
        </p:nvSpPr>
        <p:spPr>
          <a:xfrm>
            <a:off x="727921" y="4681109"/>
            <a:ext cx="114134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khẩu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phê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ABD74F-886A-65C6-EFB7-D2D760ADAC7B}"/>
              </a:ext>
            </a:extLst>
          </p:cNvPr>
          <p:cNvSpPr txBox="1"/>
          <p:nvPr/>
        </p:nvSpPr>
        <p:spPr>
          <a:xfrm>
            <a:off x="727921" y="5555057"/>
            <a:ext cx="11049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khắp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thổ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lâu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ĐNB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TDMNBB.</a:t>
            </a:r>
            <a:endParaRPr 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43A5D0-220A-4806-3402-2C7BFA30535A}"/>
              </a:ext>
            </a:extLst>
          </p:cNvPr>
          <p:cNvSpPr txBox="1"/>
          <p:nvPr/>
        </p:nvSpPr>
        <p:spPr>
          <a:xfrm>
            <a:off x="727921" y="6379907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411218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7" descr="Kết quả hình ảnh cho sầu riê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429000"/>
            <a:ext cx="43434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11" descr="Kết quả hình ảnh cho măng c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85726"/>
            <a:ext cx="4343400" cy="3267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13" descr="Kết quả hình ảnh cho vãi thiề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76200"/>
            <a:ext cx="4610100" cy="327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15" descr="Kết quả hình ảnh cho bưở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429000"/>
            <a:ext cx="45720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64" name="Text Box 16"/>
          <p:cNvSpPr txBox="1">
            <a:spLocks noChangeArrowheads="1"/>
          </p:cNvSpPr>
          <p:nvPr/>
        </p:nvSpPr>
        <p:spPr bwMode="auto">
          <a:xfrm>
            <a:off x="1600200" y="6315076"/>
            <a:ext cx="1524000" cy="46672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Sầu riêng</a:t>
            </a:r>
          </a:p>
        </p:txBody>
      </p:sp>
      <p:sp>
        <p:nvSpPr>
          <p:cNvPr id="53265" name="Text Box 17"/>
          <p:cNvSpPr txBox="1">
            <a:spLocks noChangeArrowheads="1"/>
          </p:cNvSpPr>
          <p:nvPr/>
        </p:nvSpPr>
        <p:spPr bwMode="auto">
          <a:xfrm>
            <a:off x="6019800" y="2886076"/>
            <a:ext cx="1371600" cy="46672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Vải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thều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53266" name="Text Box 18"/>
          <p:cNvSpPr txBox="1">
            <a:spLocks noChangeArrowheads="1"/>
          </p:cNvSpPr>
          <p:nvPr/>
        </p:nvSpPr>
        <p:spPr bwMode="auto">
          <a:xfrm>
            <a:off x="1600200" y="2886076"/>
            <a:ext cx="1524000" cy="46672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Măng cụt</a:t>
            </a:r>
          </a:p>
        </p:txBody>
      </p:sp>
      <p:sp>
        <p:nvSpPr>
          <p:cNvPr id="53267" name="Text Box 19"/>
          <p:cNvSpPr txBox="1">
            <a:spLocks noChangeArrowheads="1"/>
          </p:cNvSpPr>
          <p:nvPr/>
        </p:nvSpPr>
        <p:spPr bwMode="auto">
          <a:xfrm>
            <a:off x="6019800" y="6324601"/>
            <a:ext cx="914400" cy="46672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Bưởi</a:t>
            </a:r>
          </a:p>
        </p:txBody>
      </p:sp>
    </p:spTree>
    <p:extLst>
      <p:ext uri="{BB962C8B-B14F-4D97-AF65-F5344CB8AC3E}">
        <p14:creationId xmlns:p14="http://schemas.microsoft.com/office/powerpoint/2010/main" val="160958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3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3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3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53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64" grpId="0" animBg="1"/>
      <p:bldP spid="53265" grpId="0" animBg="1"/>
      <p:bldP spid="53266" grpId="0" animBg="1"/>
      <p:bldP spid="5326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6E21B3-BFA3-64CC-18C7-F42B62473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28DCD3A-F1C4-B598-E19F-D68B66DD22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7171" y="325438"/>
            <a:ext cx="9144000" cy="719591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014B15-F96A-EC81-5606-2373BE79A5BE}"/>
              </a:ext>
            </a:extLst>
          </p:cNvPr>
          <p:cNvSpPr txBox="1"/>
          <p:nvPr/>
        </p:nvSpPr>
        <p:spPr>
          <a:xfrm>
            <a:off x="816429" y="1045029"/>
            <a:ext cx="662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CA9B9F4-8C68-CD00-204F-8FD1376A5233}"/>
              </a:ext>
            </a:extLst>
          </p:cNvPr>
          <p:cNvSpPr/>
          <p:nvPr/>
        </p:nvSpPr>
        <p:spPr>
          <a:xfrm>
            <a:off x="1012371" y="4256314"/>
            <a:ext cx="609600" cy="5465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DAAE90-84A3-3F50-821B-11E890CA9FBC}"/>
              </a:ext>
            </a:extLst>
          </p:cNvPr>
          <p:cNvSpPr txBox="1"/>
          <p:nvPr/>
        </p:nvSpPr>
        <p:spPr>
          <a:xfrm>
            <a:off x="1023256" y="1806110"/>
            <a:ext cx="10277789" cy="3638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vi-VN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vi-VN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Đâu </a:t>
            </a:r>
            <a:r>
              <a:rPr lang="vi-VN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vi-VN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phải là đặc điểm về địa hình và đất ở nước ta?</a:t>
            </a:r>
            <a:endParaRPr lang="en-US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Có 3/4 là diện tích là đồi núi, 1/4 diện tích là đồng bằng.</a:t>
            </a:r>
            <a:endParaRPr lang="en-US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Khu vực đồi núi chủ yếu là đất feralit.</a:t>
            </a:r>
            <a:endParaRPr lang="en-US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Có ba châu thổ lớn.</a:t>
            </a:r>
            <a:endParaRPr lang="en-US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Đồng bằng chủ yếu là đất phù sa.</a:t>
            </a:r>
            <a:endParaRPr lang="en-US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64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Kết quả hình ảnh cho chôm chô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6200"/>
            <a:ext cx="4343400" cy="327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Kết quả hình ảnh cho nhã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76200"/>
            <a:ext cx="4572000" cy="327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5" descr="Kết quả hình ảnh cho quý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429000"/>
            <a:ext cx="43434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7" descr="Kết quả hình ảnh cho xoà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422650"/>
            <a:ext cx="4572000" cy="3359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1600200" y="2895601"/>
            <a:ext cx="1905000" cy="46672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Chôm chôm</a:t>
            </a:r>
          </a:p>
        </p:txBody>
      </p:sp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1600200" y="6315076"/>
            <a:ext cx="914400" cy="46672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Quýt</a:t>
            </a:r>
          </a:p>
        </p:txBody>
      </p:sp>
      <p:sp>
        <p:nvSpPr>
          <p:cNvPr id="52234" name="Text Box 10"/>
          <p:cNvSpPr txBox="1">
            <a:spLocks noChangeArrowheads="1"/>
          </p:cNvSpPr>
          <p:nvPr/>
        </p:nvSpPr>
        <p:spPr bwMode="auto">
          <a:xfrm>
            <a:off x="6019800" y="6315076"/>
            <a:ext cx="838200" cy="46672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Xoài</a:t>
            </a:r>
          </a:p>
        </p:txBody>
      </p:sp>
      <p:sp>
        <p:nvSpPr>
          <p:cNvPr id="52235" name="Text Box 11"/>
          <p:cNvSpPr txBox="1">
            <a:spLocks noChangeArrowheads="1"/>
          </p:cNvSpPr>
          <p:nvPr/>
        </p:nvSpPr>
        <p:spPr bwMode="auto">
          <a:xfrm>
            <a:off x="6019800" y="2886076"/>
            <a:ext cx="990600" cy="46672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Nhãn</a:t>
            </a:r>
          </a:p>
        </p:txBody>
      </p:sp>
    </p:spTree>
    <p:extLst>
      <p:ext uri="{BB962C8B-B14F-4D97-AF65-F5344CB8AC3E}">
        <p14:creationId xmlns:p14="http://schemas.microsoft.com/office/powerpoint/2010/main" val="232374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2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5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2" grpId="0" animBg="1"/>
      <p:bldP spid="52233" grpId="0" animBg="1"/>
      <p:bldP spid="52234" grpId="0" animBg="1"/>
      <p:bldP spid="522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:a16="http://schemas.microsoft.com/office/drawing/2014/main" id="{567D003A-169E-DC6B-7E0A-55590BD2B8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518" y="196949"/>
            <a:ext cx="5688466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Hình ảnh 11">
            <a:extLst>
              <a:ext uri="{FF2B5EF4-FFF2-40B4-BE49-F238E27FC236}">
                <a16:creationId xmlns:a16="http://schemas.microsoft.com/office/drawing/2014/main" id="{E129679E-D505-5A69-CDE4-2FFCBEBD2E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7" t="2112" r="3624" b="5283"/>
          <a:stretch/>
        </p:blipFill>
        <p:spPr>
          <a:xfrm>
            <a:off x="6096000" y="196948"/>
            <a:ext cx="5842482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Hình ảnh 2">
            <a:extLst>
              <a:ext uri="{FF2B5EF4-FFF2-40B4-BE49-F238E27FC236}">
                <a16:creationId xmlns:a16="http://schemas.microsoft.com/office/drawing/2014/main" id="{F9046760-1E5D-82A9-E8A9-B4884F8B95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31" t="-613" r="131" b="-1179"/>
          <a:stretch/>
        </p:blipFill>
        <p:spPr>
          <a:xfrm>
            <a:off x="970921" y="82197"/>
            <a:ext cx="10558193" cy="6515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655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D9DC41-21DC-4E05-C63F-1C29BFA91F8D}"/>
              </a:ext>
            </a:extLst>
          </p:cNvPr>
          <p:cNvSpPr txBox="1"/>
          <p:nvPr/>
        </p:nvSpPr>
        <p:spPr>
          <a:xfrm>
            <a:off x="677333" y="85412"/>
            <a:ext cx="106172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CHƯƠNG 2. ĐỊA LÍ CÁC NGÀNH KINH TẾ VIỆT NAM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B59A52-1BF9-6F3A-AA26-0FA7C435363E}"/>
              </a:ext>
            </a:extLst>
          </p:cNvPr>
          <p:cNvSpPr txBox="1"/>
          <p:nvPr/>
        </p:nvSpPr>
        <p:spPr>
          <a:xfrm>
            <a:off x="558801" y="587560"/>
            <a:ext cx="10617199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 BÀI 4. </a:t>
            </a:r>
            <a:r>
              <a:rPr lang="en-US" sz="2800" b="1" kern="1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 NGHIỆP, LÂM NGHIỆP, THỦY SẢN</a:t>
            </a:r>
            <a:endParaRPr lang="en-US" sz="2000" kern="100" dirty="0">
              <a:solidFill>
                <a:srgbClr val="0066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7EB037-0717-68E7-43C1-A18610480647}"/>
              </a:ext>
            </a:extLst>
          </p:cNvPr>
          <p:cNvSpPr txBox="1"/>
          <p:nvPr/>
        </p:nvSpPr>
        <p:spPr>
          <a:xfrm>
            <a:off x="389467" y="1089708"/>
            <a:ext cx="60960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vi-VN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 nghiệp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A0A953-FFAC-360C-DE0C-9318A0468177}"/>
              </a:ext>
            </a:extLst>
          </p:cNvPr>
          <p:cNvSpPr txBox="1"/>
          <p:nvPr/>
        </p:nvSpPr>
        <p:spPr>
          <a:xfrm>
            <a:off x="558800" y="1574923"/>
            <a:ext cx="10617199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kern="100" dirty="0">
                <a:solidFill>
                  <a:srgbClr val="000000"/>
                </a:solidFill>
                <a:effectLst/>
                <a:latin typeface="Times New Roman 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vi-VN" sz="2800" b="1" u="sng" kern="100" dirty="0">
                <a:solidFill>
                  <a:srgbClr val="000000"/>
                </a:solidFill>
                <a:effectLst/>
                <a:latin typeface="Times New Roman "/>
                <a:ea typeface="Calibri" panose="020F0502020204030204" pitchFamily="34" charset="0"/>
                <a:cs typeface="Times New Roman" panose="02020603050405020304" pitchFamily="18" charset="0"/>
              </a:rPr>
              <a:t>Các nhân tố ảnh hưởng đến phát triển và phân bố nông nghiệp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 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kern="100" dirty="0">
              <a:effectLst/>
              <a:latin typeface="Times New Roman 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074F29-2AE0-9756-8EEC-AE4BA9F6F687}"/>
              </a:ext>
            </a:extLst>
          </p:cNvPr>
          <p:cNvSpPr txBox="1"/>
          <p:nvPr/>
        </p:nvSpPr>
        <p:spPr>
          <a:xfrm>
            <a:off x="558800" y="2071651"/>
            <a:ext cx="10222896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vi-VN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 hình phát triển và phân bố nông nghiệp</a:t>
            </a:r>
            <a:r>
              <a:rPr lang="vi-VN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9B2409-8D7A-4218-03C4-C693898FC354}"/>
              </a:ext>
            </a:extLst>
          </p:cNvPr>
          <p:cNvSpPr txBox="1"/>
          <p:nvPr/>
        </p:nvSpPr>
        <p:spPr>
          <a:xfrm>
            <a:off x="507999" y="2542848"/>
            <a:ext cx="4296228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Ngành trồng trọt: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D042ABB-8322-DE1C-EB53-BF00421C97F1}"/>
              </a:ext>
            </a:extLst>
          </p:cNvPr>
          <p:cNvGraphicFramePr>
            <a:graphicFrameLocks noGrp="1"/>
          </p:cNvGraphicFramePr>
          <p:nvPr/>
        </p:nvGraphicFramePr>
        <p:xfrm>
          <a:off x="677333" y="2994575"/>
          <a:ext cx="5757334" cy="4513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57334">
                  <a:extLst>
                    <a:ext uri="{9D8B030D-6E8A-4147-A177-3AD203B41FA5}">
                      <a16:colId xmlns:a16="http://schemas.microsoft.com/office/drawing/2014/main" val="4740152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1" u="non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b="1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u="non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lang="en-US" sz="2800" b="1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u="non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b="1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endParaRPr lang="en-US" sz="2000" b="1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4766393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8448C6B0-A4E0-A36D-AAB5-005A5B72D267}"/>
              </a:ext>
            </a:extLst>
          </p:cNvPr>
          <p:cNvSpPr txBox="1"/>
          <p:nvPr/>
        </p:nvSpPr>
        <p:spPr>
          <a:xfrm>
            <a:off x="677333" y="3445933"/>
            <a:ext cx="6146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DC3B78-D78D-C3E4-48B0-2E07D373CAC5}"/>
              </a:ext>
            </a:extLst>
          </p:cNvPr>
          <p:cNvSpPr txBox="1"/>
          <p:nvPr/>
        </p:nvSpPr>
        <p:spPr>
          <a:xfrm>
            <a:off x="701561" y="3957149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5A3461-3D6B-6111-B45E-F4174A05A25E}"/>
              </a:ext>
            </a:extLst>
          </p:cNvPr>
          <p:cNvSpPr txBox="1"/>
          <p:nvPr/>
        </p:nvSpPr>
        <p:spPr>
          <a:xfrm>
            <a:off x="929555" y="4404226"/>
            <a:ext cx="109156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chuộng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27D0F25-4EC8-9896-48BD-20929A160B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054878"/>
              </p:ext>
            </p:extLst>
          </p:nvPr>
        </p:nvGraphicFramePr>
        <p:xfrm>
          <a:off x="701561" y="4924480"/>
          <a:ext cx="11235404" cy="10767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35404">
                  <a:extLst>
                    <a:ext uri="{9D8B030D-6E8A-4147-A177-3AD203B41FA5}">
                      <a16:colId xmlns:a16="http://schemas.microsoft.com/office/drawing/2014/main" val="10833948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+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ĐBSCL, TDMNBB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ĐNB.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3792588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C1A2B98E-3916-E7DD-ABBD-3A4BC05A084B}"/>
              </a:ext>
            </a:extLst>
          </p:cNvPr>
          <p:cNvSpPr txBox="1"/>
          <p:nvPr/>
        </p:nvSpPr>
        <p:spPr>
          <a:xfrm>
            <a:off x="677333" y="6055700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Ngành chăn nuôi: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479710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42">
            <a:extLst>
              <a:ext uri="{FF2B5EF4-FFF2-40B4-BE49-F238E27FC236}">
                <a16:creationId xmlns:a16="http://schemas.microsoft.com/office/drawing/2014/main" id="{75E8FEB6-69D9-98E0-575E-C88893204849}"/>
              </a:ext>
            </a:extLst>
          </p:cNvPr>
          <p:cNvSpPr txBox="1"/>
          <p:nvPr/>
        </p:nvSpPr>
        <p:spPr>
          <a:xfrm>
            <a:off x="3552607" y="1918438"/>
            <a:ext cx="803870" cy="527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788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Bahnschrift SemiLight Condensed" panose="020B0502040204020203" pitchFamily="34" charset="0"/>
              </a:rPr>
              <a:t> </a:t>
            </a:r>
          </a:p>
        </p:txBody>
      </p:sp>
      <p:sp>
        <p:nvSpPr>
          <p:cNvPr id="5" name="TextBox 41">
            <a:extLst>
              <a:ext uri="{FF2B5EF4-FFF2-40B4-BE49-F238E27FC236}">
                <a16:creationId xmlns:a16="http://schemas.microsoft.com/office/drawing/2014/main" id="{3EE07B02-A8BB-28F8-A419-D4569D5CB163}"/>
              </a:ext>
            </a:extLst>
          </p:cNvPr>
          <p:cNvSpPr txBox="1"/>
          <p:nvPr/>
        </p:nvSpPr>
        <p:spPr>
          <a:xfrm>
            <a:off x="289889" y="5053199"/>
            <a:ext cx="5993793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vi-VN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Ngành chăn nuôi chiếm hơn 36,0% giá trị sản xuất nông nghiệp (2021), xu hướng tăng lên.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3E08B3A3-EE93-281F-896D-2301B1B9A2EB}"/>
              </a:ext>
            </a:extLst>
          </p:cNvPr>
          <p:cNvSpPr/>
          <p:nvPr/>
        </p:nvSpPr>
        <p:spPr>
          <a:xfrm>
            <a:off x="6283682" y="4942279"/>
            <a:ext cx="599379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vi-VN" sz="2800" b="1" kern="1200" dirty="0">
                <a:solidFill>
                  <a:srgbClr val="FF0000"/>
                </a:solidFill>
                <a:latin typeface="Arial" panose="020B0604020202020204" pitchFamily="34" charset="0"/>
                <a:ea typeface="#9Slide02 Noi dung rat dai" panose="02000000000000000000" pitchFamily="2" charset="0"/>
                <a:cs typeface="Arial" panose="020B0604020202020204" pitchFamily="34" charset="0"/>
              </a:rPr>
              <a:t>Nhận xét tỉ trọng của ngành chăn nuôi trong cơ cấu giá trị sản xuất nông nghiệp ở nước ta?</a:t>
            </a: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B8B23D53-134F-AEC0-1D7C-92DA34F20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6113" y="226642"/>
            <a:ext cx="5388932" cy="4528237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8558232B-9C66-6316-4E56-324D0765D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85" y="226643"/>
            <a:ext cx="5422022" cy="338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26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 rot="5400000">
            <a:off x="7827388" y="2696809"/>
            <a:ext cx="7781087" cy="179023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</a:pPr>
            <a:endParaRPr sz="933"/>
          </a:p>
        </p:txBody>
      </p:sp>
      <p:sp>
        <p:nvSpPr>
          <p:cNvPr id="8" name="TextBox 8"/>
          <p:cNvSpPr txBox="1"/>
          <p:nvPr/>
        </p:nvSpPr>
        <p:spPr>
          <a:xfrm>
            <a:off x="-1813087" y="236320"/>
            <a:ext cx="11112160" cy="730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33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 HƯỚNG PHÁT TRIỂN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74069" y="1350206"/>
            <a:ext cx="6537848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chuyến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mẽ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chăn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tán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chăn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trại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163151" y="5178922"/>
            <a:ext cx="2078278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06"/>
              </a:lnSpc>
              <a:spcBef>
                <a:spcPct val="0"/>
              </a:spcBef>
            </a:pPr>
            <a:r>
              <a:rPr lang="en-US" sz="2800" b="1" dirty="0" err="1">
                <a:solidFill>
                  <a:srgbClr val="FF00FF"/>
                </a:solidFill>
                <a:latin typeface="Bahnschrift SemiLight Condensed" panose="020B0502040204020203" pitchFamily="34" charset="0"/>
              </a:rPr>
              <a:t>Chăn</a:t>
            </a:r>
            <a:r>
              <a:rPr lang="en-US" sz="2800" b="1" dirty="0">
                <a:solidFill>
                  <a:srgbClr val="FF00FF"/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Bahnschrift SemiLight Condensed" panose="020B0502040204020203" pitchFamily="34" charset="0"/>
              </a:rPr>
              <a:t>nuôi</a:t>
            </a:r>
            <a:r>
              <a:rPr lang="en-US" sz="2800" b="1" dirty="0">
                <a:solidFill>
                  <a:srgbClr val="FF00FF"/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Bahnschrift SemiLight Condensed" panose="020B0502040204020203" pitchFamily="34" charset="0"/>
              </a:rPr>
              <a:t>trang</a:t>
            </a:r>
            <a:r>
              <a:rPr lang="en-US" sz="2800" b="1" dirty="0">
                <a:solidFill>
                  <a:srgbClr val="FF00FF"/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Bahnschrift SemiLight Condensed" panose="020B0502040204020203" pitchFamily="34" charset="0"/>
              </a:rPr>
              <a:t>trại</a:t>
            </a:r>
            <a:r>
              <a:rPr lang="en-US" sz="2800" b="1" dirty="0">
                <a:solidFill>
                  <a:srgbClr val="FF00FF"/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Bahnschrift SemiLight Condensed" panose="020B0502040204020203" pitchFamily="34" charset="0"/>
              </a:rPr>
              <a:t>công</a:t>
            </a:r>
            <a:r>
              <a:rPr lang="en-US" sz="2800" b="1" dirty="0">
                <a:solidFill>
                  <a:srgbClr val="FF00FF"/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Bahnschrift SemiLight Condensed" panose="020B0502040204020203" pitchFamily="34" charset="0"/>
              </a:rPr>
              <a:t>nghiệp</a:t>
            </a:r>
            <a:endParaRPr lang="en-US" sz="2800" b="1" dirty="0">
              <a:solidFill>
                <a:srgbClr val="FF00FF"/>
              </a:solidFill>
              <a:latin typeface="Bahnschrift SemiLight Condensed" panose="020B0502040204020203" pitchFamily="34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99F5FED5-FBC9-A40E-96DC-0CE391FEB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3565" y="782934"/>
            <a:ext cx="4314366" cy="2808994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7141035" y="3116899"/>
            <a:ext cx="3681777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06"/>
              </a:lnSpc>
              <a:spcBef>
                <a:spcPct val="0"/>
              </a:spcBef>
            </a:pP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52E83E17-2E34-84E6-ACE5-2F27A24E7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083" y="3703597"/>
            <a:ext cx="3943173" cy="2918083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9C4CC73E-CBE7-EA85-459D-DFA14AA17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874" y="3703597"/>
            <a:ext cx="3943172" cy="2918083"/>
          </a:xfrm>
          <a:prstGeom prst="rect">
            <a:avLst/>
          </a:prstGeom>
        </p:spPr>
      </p:pic>
      <p:sp>
        <p:nvSpPr>
          <p:cNvPr id="25" name="Mũi tên: Xuống 24">
            <a:extLst>
              <a:ext uri="{FF2B5EF4-FFF2-40B4-BE49-F238E27FC236}">
                <a16:creationId xmlns:a16="http://schemas.microsoft.com/office/drawing/2014/main" id="{F7982F5C-380B-07DF-73BA-20CE098DECBA}"/>
              </a:ext>
            </a:extLst>
          </p:cNvPr>
          <p:cNvSpPr/>
          <p:nvPr/>
        </p:nvSpPr>
        <p:spPr>
          <a:xfrm>
            <a:off x="9788647" y="3866589"/>
            <a:ext cx="795007" cy="1108229"/>
          </a:xfrm>
          <a:prstGeom prst="downArrow">
            <a:avLst/>
          </a:prstGeom>
          <a:solidFill>
            <a:srgbClr val="66FF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19" grpId="0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897E96-8392-BC24-8426-8491CF99D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41" y="182881"/>
            <a:ext cx="8941459" cy="635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F1D19CF4-656E-819E-C675-C63117A49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2292473"/>
            <a:ext cx="2845459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súc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2010 – 2021</a:t>
            </a:r>
          </a:p>
        </p:txBody>
      </p:sp>
    </p:spTree>
    <p:extLst>
      <p:ext uri="{BB962C8B-B14F-4D97-AF65-F5344CB8AC3E}">
        <p14:creationId xmlns:p14="http://schemas.microsoft.com/office/powerpoint/2010/main" val="321997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75E0822B-413F-9E08-0A5D-583AD0A82D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997" r="66477" b="20110"/>
          <a:stretch/>
        </p:blipFill>
        <p:spPr>
          <a:xfrm>
            <a:off x="2777696" y="0"/>
            <a:ext cx="3018193" cy="5848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C4CF84C3-DD4B-0E31-59A8-E0C26D0BF75C}"/>
              </a:ext>
            </a:extLst>
          </p:cNvPr>
          <p:cNvSpPr/>
          <p:nvPr/>
        </p:nvSpPr>
        <p:spPr>
          <a:xfrm>
            <a:off x="410974" y="685800"/>
            <a:ext cx="2078226" cy="3970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b="1" spc="-5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2800" b="1" spc="-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pc="-5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spc="-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pc="-5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b="1" spc="-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SGK, em </a:t>
            </a:r>
            <a:r>
              <a:rPr lang="en-US" sz="2800" b="1" spc="-5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spc="-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pc="-5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2800" b="1" spc="-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pc="-5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spc="-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pc="-5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b="1" spc="-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ở </a:t>
            </a:r>
            <a:r>
              <a:rPr lang="en-US" sz="2800" b="1" spc="-5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2800" b="1" spc="-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800" b="1" spc="-5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spc="-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800" b="1" spc="-5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spc="-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pc="-5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spc="-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pc="-5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b="1" spc="-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pc="-5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spc="-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2800" b="1" spc="-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Đường kết nối Mũi tên Thẳng 7">
            <a:extLst>
              <a:ext uri="{FF2B5EF4-FFF2-40B4-BE49-F238E27FC236}">
                <a16:creationId xmlns:a16="http://schemas.microsoft.com/office/drawing/2014/main" id="{5A800AFD-67FE-7130-26FA-9AFA76EDD3C9}"/>
              </a:ext>
            </a:extLst>
          </p:cNvPr>
          <p:cNvCxnSpPr>
            <a:cxnSpLocks/>
          </p:cNvCxnSpPr>
          <p:nvPr/>
        </p:nvCxnSpPr>
        <p:spPr>
          <a:xfrm>
            <a:off x="5613400" y="2260600"/>
            <a:ext cx="876300" cy="635000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kết nối Mũi tên Thẳng 10">
            <a:extLst>
              <a:ext uri="{FF2B5EF4-FFF2-40B4-BE49-F238E27FC236}">
                <a16:creationId xmlns:a16="http://schemas.microsoft.com/office/drawing/2014/main" id="{5890525B-BD1D-46F2-8949-0B6EF70B0868}"/>
              </a:ext>
            </a:extLst>
          </p:cNvPr>
          <p:cNvCxnSpPr>
            <a:cxnSpLocks/>
          </p:cNvCxnSpPr>
          <p:nvPr/>
        </p:nvCxnSpPr>
        <p:spPr>
          <a:xfrm>
            <a:off x="5664054" y="2260600"/>
            <a:ext cx="1008281" cy="3587750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kết nối Mũi tên Thẳng 13">
            <a:extLst>
              <a:ext uri="{FF2B5EF4-FFF2-40B4-BE49-F238E27FC236}">
                <a16:creationId xmlns:a16="http://schemas.microsoft.com/office/drawing/2014/main" id="{EFB202B4-D270-5E0A-3871-2F33927EF2DF}"/>
              </a:ext>
            </a:extLst>
          </p:cNvPr>
          <p:cNvCxnSpPr>
            <a:cxnSpLocks/>
          </p:cNvCxnSpPr>
          <p:nvPr/>
        </p:nvCxnSpPr>
        <p:spPr>
          <a:xfrm flipV="1">
            <a:off x="5664054" y="1009650"/>
            <a:ext cx="876300" cy="2952751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kết nối Mũi tên Thẳng 16">
            <a:extLst>
              <a:ext uri="{FF2B5EF4-FFF2-40B4-BE49-F238E27FC236}">
                <a16:creationId xmlns:a16="http://schemas.microsoft.com/office/drawing/2014/main" id="{3C4293EB-3AAC-A9D0-77F5-C961A7330CFD}"/>
              </a:ext>
            </a:extLst>
          </p:cNvPr>
          <p:cNvCxnSpPr>
            <a:cxnSpLocks/>
          </p:cNvCxnSpPr>
          <p:nvPr/>
        </p:nvCxnSpPr>
        <p:spPr>
          <a:xfrm flipV="1">
            <a:off x="5664054" y="3794343"/>
            <a:ext cx="825646" cy="168058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Đường kết nối Mũi tên Thẳng 19">
            <a:extLst>
              <a:ext uri="{FF2B5EF4-FFF2-40B4-BE49-F238E27FC236}">
                <a16:creationId xmlns:a16="http://schemas.microsoft.com/office/drawing/2014/main" id="{05ECC948-48B7-3955-197D-43F065FCAD13}"/>
              </a:ext>
            </a:extLst>
          </p:cNvPr>
          <p:cNvCxnSpPr>
            <a:cxnSpLocks/>
          </p:cNvCxnSpPr>
          <p:nvPr/>
        </p:nvCxnSpPr>
        <p:spPr>
          <a:xfrm flipV="1">
            <a:off x="5511800" y="2260600"/>
            <a:ext cx="977900" cy="3098800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kết nối Mũi tên Thẳng 23">
            <a:extLst>
              <a:ext uri="{FF2B5EF4-FFF2-40B4-BE49-F238E27FC236}">
                <a16:creationId xmlns:a16="http://schemas.microsoft.com/office/drawing/2014/main" id="{FCDA4349-DF2F-4717-762E-A0EBC1BBC3DB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5509849" y="4960035"/>
            <a:ext cx="1172303" cy="375893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Hình ảnh 3">
            <a:extLst>
              <a:ext uri="{FF2B5EF4-FFF2-40B4-BE49-F238E27FC236}">
                <a16:creationId xmlns:a16="http://schemas.microsoft.com/office/drawing/2014/main" id="{C7758AA4-9778-3FD2-62D4-52CCD97FC6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0190" t="997" r="3657" b="35226"/>
          <a:stretch/>
        </p:blipFill>
        <p:spPr>
          <a:xfrm>
            <a:off x="6591300" y="1"/>
            <a:ext cx="5189725" cy="4573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C4DF62-81C3-4F7C-EF0E-ABBBDA4796A3}"/>
              </a:ext>
            </a:extLst>
          </p:cNvPr>
          <p:cNvSpPr txBox="1"/>
          <p:nvPr/>
        </p:nvSpPr>
        <p:spPr>
          <a:xfrm>
            <a:off x="6682152" y="4575314"/>
            <a:ext cx="5098873" cy="769441"/>
          </a:xfrm>
          <a:prstGeom prst="rect">
            <a:avLst/>
          </a:prstGeom>
          <a:solidFill>
            <a:srgbClr val="A3DBFF"/>
          </a:solidFill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 "/>
              </a:rPr>
              <a:t>e) </a:t>
            </a:r>
            <a:r>
              <a:rPr lang="en-US" sz="2200" dirty="0" err="1">
                <a:latin typeface="Times New Roman "/>
              </a:rPr>
              <a:t>Tập</a:t>
            </a:r>
            <a:r>
              <a:rPr lang="en-US" sz="2200" dirty="0">
                <a:latin typeface="Times New Roman "/>
              </a:rPr>
              <a:t> </a:t>
            </a:r>
            <a:r>
              <a:rPr lang="en-US" sz="2200" dirty="0" err="1">
                <a:latin typeface="Times New Roman "/>
              </a:rPr>
              <a:t>trung</a:t>
            </a:r>
            <a:r>
              <a:rPr lang="en-US" sz="2200" dirty="0">
                <a:latin typeface="Times New Roman "/>
              </a:rPr>
              <a:t> ở </a:t>
            </a:r>
            <a:r>
              <a:rPr lang="en-US" sz="2200" dirty="0" err="1">
                <a:latin typeface="Times New Roman "/>
              </a:rPr>
              <a:t>vùng</a:t>
            </a:r>
            <a:r>
              <a:rPr lang="en-US" sz="2200" dirty="0">
                <a:latin typeface="Times New Roman "/>
              </a:rPr>
              <a:t> ĐBSCL, ĐBSH </a:t>
            </a:r>
            <a:r>
              <a:rPr lang="en-US" sz="2200" dirty="0" err="1">
                <a:latin typeface="Times New Roman "/>
              </a:rPr>
              <a:t>và</a:t>
            </a:r>
            <a:r>
              <a:rPr lang="en-US" sz="2200" dirty="0">
                <a:latin typeface="Times New Roman "/>
              </a:rPr>
              <a:t> TDMNBB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545874-11BD-618E-C53D-64F9BAF1ED5A}"/>
              </a:ext>
            </a:extLst>
          </p:cNvPr>
          <p:cNvSpPr txBox="1"/>
          <p:nvPr/>
        </p:nvSpPr>
        <p:spPr>
          <a:xfrm>
            <a:off x="6682153" y="5604181"/>
            <a:ext cx="5098872" cy="769441"/>
          </a:xfrm>
          <a:prstGeom prst="rect">
            <a:avLst/>
          </a:prstGeom>
          <a:solidFill>
            <a:srgbClr val="A3DBFF"/>
          </a:solidFill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 "/>
              </a:rPr>
              <a:t>g) </a:t>
            </a:r>
            <a:r>
              <a:rPr lang="en-US" sz="2200" dirty="0" err="1">
                <a:latin typeface="Times New Roman "/>
              </a:rPr>
              <a:t>Phân</a:t>
            </a:r>
            <a:r>
              <a:rPr lang="en-US" sz="2200" dirty="0">
                <a:latin typeface="Times New Roman "/>
              </a:rPr>
              <a:t> </a:t>
            </a:r>
            <a:r>
              <a:rPr lang="en-US" sz="2200" dirty="0" err="1">
                <a:latin typeface="Times New Roman "/>
              </a:rPr>
              <a:t>bố</a:t>
            </a:r>
            <a:r>
              <a:rPr lang="en-US" sz="2200" dirty="0">
                <a:latin typeface="Times New Roman "/>
              </a:rPr>
              <a:t> </a:t>
            </a:r>
            <a:r>
              <a:rPr lang="en-US" sz="2200" dirty="0" err="1">
                <a:latin typeface="Times New Roman "/>
              </a:rPr>
              <a:t>chủ</a:t>
            </a:r>
            <a:r>
              <a:rPr lang="en-US" sz="2200" dirty="0">
                <a:latin typeface="Times New Roman "/>
              </a:rPr>
              <a:t> </a:t>
            </a:r>
            <a:r>
              <a:rPr lang="en-US" sz="2200" dirty="0" err="1">
                <a:latin typeface="Times New Roman "/>
              </a:rPr>
              <a:t>yếu</a:t>
            </a:r>
            <a:r>
              <a:rPr lang="en-US" sz="2200" dirty="0">
                <a:latin typeface="Times New Roman "/>
              </a:rPr>
              <a:t> ở </a:t>
            </a:r>
            <a:r>
              <a:rPr lang="en-US" sz="2200" dirty="0" err="1">
                <a:latin typeface="Times New Roman "/>
              </a:rPr>
              <a:t>vùng</a:t>
            </a:r>
            <a:r>
              <a:rPr lang="en-US" sz="2200" dirty="0">
                <a:latin typeface="Times New Roman "/>
              </a:rPr>
              <a:t> TDMNBB, </a:t>
            </a:r>
            <a:r>
              <a:rPr lang="en-US" sz="2200" dirty="0" err="1">
                <a:latin typeface="Times New Roman "/>
              </a:rPr>
              <a:t>Bắc</a:t>
            </a:r>
            <a:r>
              <a:rPr lang="en-US" sz="2200" dirty="0">
                <a:latin typeface="Times New Roman "/>
              </a:rPr>
              <a:t> Trung </a:t>
            </a:r>
            <a:r>
              <a:rPr lang="en-US" sz="2200" dirty="0" err="1">
                <a:latin typeface="Times New Roman "/>
              </a:rPr>
              <a:t>Bộ</a:t>
            </a:r>
            <a:r>
              <a:rPr lang="en-US" sz="2200" dirty="0">
                <a:latin typeface="Times New Roman "/>
              </a:rPr>
              <a:t> </a:t>
            </a:r>
            <a:r>
              <a:rPr lang="en-US" sz="2200" dirty="0" err="1">
                <a:latin typeface="Times New Roman "/>
              </a:rPr>
              <a:t>và</a:t>
            </a:r>
            <a:r>
              <a:rPr lang="en-US" sz="2200" dirty="0">
                <a:latin typeface="Times New Roman "/>
              </a:rPr>
              <a:t> </a:t>
            </a:r>
            <a:r>
              <a:rPr lang="en-US" sz="2200" dirty="0" err="1">
                <a:latin typeface="Times New Roman "/>
              </a:rPr>
              <a:t>duyên</a:t>
            </a:r>
            <a:r>
              <a:rPr lang="en-US" sz="2200" dirty="0">
                <a:latin typeface="Times New Roman "/>
              </a:rPr>
              <a:t> </a:t>
            </a:r>
            <a:r>
              <a:rPr lang="en-US" sz="2200" dirty="0" err="1">
                <a:latin typeface="Times New Roman "/>
              </a:rPr>
              <a:t>hải</a:t>
            </a:r>
            <a:r>
              <a:rPr lang="en-US" sz="2200" dirty="0">
                <a:latin typeface="Times New Roman "/>
              </a:rPr>
              <a:t> </a:t>
            </a:r>
            <a:r>
              <a:rPr lang="en-US" sz="2200" dirty="0" err="1">
                <a:latin typeface="Times New Roman "/>
              </a:rPr>
              <a:t>miền</a:t>
            </a:r>
            <a:r>
              <a:rPr lang="en-US" sz="2200" dirty="0">
                <a:latin typeface="Times New Roman "/>
              </a:rPr>
              <a:t> Trung.</a:t>
            </a:r>
          </a:p>
        </p:txBody>
      </p:sp>
      <p:sp>
        <p:nvSpPr>
          <p:cNvPr id="25" name="Rectangle 5">
            <a:extLst>
              <a:ext uri="{FF2B5EF4-FFF2-40B4-BE49-F238E27FC236}">
                <a16:creationId xmlns:a16="http://schemas.microsoft.com/office/drawing/2014/main" id="{8141B2BB-8F43-B92C-71CC-6DEFE5946CEA}"/>
              </a:ext>
            </a:extLst>
          </p:cNvPr>
          <p:cNvSpPr/>
          <p:nvPr/>
        </p:nvSpPr>
        <p:spPr>
          <a:xfrm>
            <a:off x="516959" y="4808183"/>
            <a:ext cx="1972241" cy="1754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3600" b="1" spc="-5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– c, g</a:t>
            </a:r>
          </a:p>
          <a:p>
            <a:r>
              <a:rPr lang="en-US" sz="3600" b="1" spc="-5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– a, d, e</a:t>
            </a:r>
          </a:p>
          <a:p>
            <a:r>
              <a:rPr lang="en-US" sz="3600" b="1" spc="-5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– b, e</a:t>
            </a:r>
          </a:p>
        </p:txBody>
      </p:sp>
      <p:cxnSp>
        <p:nvCxnSpPr>
          <p:cNvPr id="28" name="Đường kết nối Mũi tên Thẳng 16">
            <a:extLst>
              <a:ext uri="{FF2B5EF4-FFF2-40B4-BE49-F238E27FC236}">
                <a16:creationId xmlns:a16="http://schemas.microsoft.com/office/drawing/2014/main" id="{EE691CDC-B169-6DE6-4C8C-192A52E71354}"/>
              </a:ext>
            </a:extLst>
          </p:cNvPr>
          <p:cNvCxnSpPr>
            <a:cxnSpLocks/>
          </p:cNvCxnSpPr>
          <p:nvPr/>
        </p:nvCxnSpPr>
        <p:spPr>
          <a:xfrm>
            <a:off x="5664054" y="3962401"/>
            <a:ext cx="927246" cy="762000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780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D9DC41-21DC-4E05-C63F-1C29BFA91F8D}"/>
              </a:ext>
            </a:extLst>
          </p:cNvPr>
          <p:cNvSpPr txBox="1"/>
          <p:nvPr/>
        </p:nvSpPr>
        <p:spPr>
          <a:xfrm>
            <a:off x="677333" y="85412"/>
            <a:ext cx="106172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CHƯƠNG 2. ĐỊA LÍ CÁC NGÀNH KINH TẾ VIỆT NAM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B59A52-1BF9-6F3A-AA26-0FA7C435363E}"/>
              </a:ext>
            </a:extLst>
          </p:cNvPr>
          <p:cNvSpPr txBox="1"/>
          <p:nvPr/>
        </p:nvSpPr>
        <p:spPr>
          <a:xfrm>
            <a:off x="558801" y="587560"/>
            <a:ext cx="10617199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5, 6, 7 BÀI 4. </a:t>
            </a:r>
            <a:r>
              <a:rPr lang="en-US" sz="2800" b="1" kern="1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 NGHIỆP, LÂM NGHIỆP, THỦY SẢN</a:t>
            </a:r>
            <a:endParaRPr lang="en-US" sz="2000" kern="100" dirty="0">
              <a:solidFill>
                <a:srgbClr val="0066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7EB037-0717-68E7-43C1-A18610480647}"/>
              </a:ext>
            </a:extLst>
          </p:cNvPr>
          <p:cNvSpPr txBox="1"/>
          <p:nvPr/>
        </p:nvSpPr>
        <p:spPr>
          <a:xfrm>
            <a:off x="389467" y="1089708"/>
            <a:ext cx="60960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vi-VN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 nghiệp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A0A953-FFAC-360C-DE0C-9318A0468177}"/>
              </a:ext>
            </a:extLst>
          </p:cNvPr>
          <p:cNvSpPr txBox="1"/>
          <p:nvPr/>
        </p:nvSpPr>
        <p:spPr>
          <a:xfrm>
            <a:off x="558800" y="1574923"/>
            <a:ext cx="10617199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kern="100" dirty="0">
                <a:solidFill>
                  <a:srgbClr val="000000"/>
                </a:solidFill>
                <a:effectLst/>
                <a:latin typeface="Times New Roman 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vi-VN" sz="2800" b="1" u="sng" kern="100" dirty="0">
                <a:solidFill>
                  <a:srgbClr val="000000"/>
                </a:solidFill>
                <a:effectLst/>
                <a:latin typeface="Times New Roman "/>
                <a:ea typeface="Calibri" panose="020F0502020204030204" pitchFamily="34" charset="0"/>
                <a:cs typeface="Times New Roman" panose="02020603050405020304" pitchFamily="18" charset="0"/>
              </a:rPr>
              <a:t>Các nhân tố ảnh hưởng đến phát triển và phân bố nông nghiệp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 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kern="100" dirty="0">
              <a:effectLst/>
              <a:latin typeface="Times New Roman 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074F29-2AE0-9756-8EEC-AE4BA9F6F687}"/>
              </a:ext>
            </a:extLst>
          </p:cNvPr>
          <p:cNvSpPr txBox="1"/>
          <p:nvPr/>
        </p:nvSpPr>
        <p:spPr>
          <a:xfrm>
            <a:off x="558800" y="2071651"/>
            <a:ext cx="10222896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vi-VN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 hình phát triển và phân bố nông nghiệp</a:t>
            </a:r>
            <a:r>
              <a:rPr lang="vi-VN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9B2409-8D7A-4218-03C4-C693898FC354}"/>
              </a:ext>
            </a:extLst>
          </p:cNvPr>
          <p:cNvSpPr txBox="1"/>
          <p:nvPr/>
        </p:nvSpPr>
        <p:spPr>
          <a:xfrm>
            <a:off x="507999" y="2542848"/>
            <a:ext cx="4296228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Ngành trồng trọt: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A2B98E-3916-E7DD-ABBD-3A4BC05A084B}"/>
              </a:ext>
            </a:extLst>
          </p:cNvPr>
          <p:cNvSpPr txBox="1"/>
          <p:nvPr/>
        </p:nvSpPr>
        <p:spPr>
          <a:xfrm>
            <a:off x="558800" y="2991592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Ngành chăn nuôi:</a:t>
            </a:r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BE4CDD-5685-DA88-722D-78B56E2E3943}"/>
              </a:ext>
            </a:extLst>
          </p:cNvPr>
          <p:cNvSpPr txBox="1"/>
          <p:nvPr/>
        </p:nvSpPr>
        <p:spPr>
          <a:xfrm>
            <a:off x="558800" y="3418027"/>
            <a:ext cx="11539312" cy="1051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36,0%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sx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en-US" sz="2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E2B0D1-C59E-A98D-9134-F5DD3234A71C}"/>
              </a:ext>
            </a:extLst>
          </p:cNvPr>
          <p:cNvSpPr txBox="1"/>
          <p:nvPr/>
        </p:nvSpPr>
        <p:spPr>
          <a:xfrm>
            <a:off x="677333" y="4380835"/>
            <a:ext cx="9620218" cy="2042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+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TDMNBB</a:t>
            </a:r>
            <a:endParaRPr lang="en-US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BTB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Trung</a:t>
            </a:r>
            <a:endParaRPr lang="en-US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ĐBSCL,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ĐBSH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TDMNBB.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357682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D9DC41-21DC-4E05-C63F-1C29BFA91F8D}"/>
              </a:ext>
            </a:extLst>
          </p:cNvPr>
          <p:cNvSpPr txBox="1"/>
          <p:nvPr/>
        </p:nvSpPr>
        <p:spPr>
          <a:xfrm>
            <a:off x="677333" y="85412"/>
            <a:ext cx="106172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CHƯƠNG 2. ĐỊA LÍ CÁC NGÀNH KINH TẾ VIỆT NAM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B59A52-1BF9-6F3A-AA26-0FA7C435363E}"/>
              </a:ext>
            </a:extLst>
          </p:cNvPr>
          <p:cNvSpPr txBox="1"/>
          <p:nvPr/>
        </p:nvSpPr>
        <p:spPr>
          <a:xfrm>
            <a:off x="558801" y="587560"/>
            <a:ext cx="10617199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 BÀI 4. </a:t>
            </a:r>
            <a:r>
              <a:rPr lang="en-US" sz="2800" b="1" kern="1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 NGHIỆP, LÂM NGHIỆP, THỦY SẢN</a:t>
            </a:r>
            <a:endParaRPr lang="en-US" sz="2000" kern="100" dirty="0">
              <a:solidFill>
                <a:srgbClr val="0066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7EB037-0717-68E7-43C1-A18610480647}"/>
              </a:ext>
            </a:extLst>
          </p:cNvPr>
          <p:cNvSpPr txBox="1"/>
          <p:nvPr/>
        </p:nvSpPr>
        <p:spPr>
          <a:xfrm>
            <a:off x="389467" y="1089708"/>
            <a:ext cx="60960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vi-VN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 nghiệp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E0BA2C-4EC5-0057-B9F8-CEA432186D1C}"/>
              </a:ext>
            </a:extLst>
          </p:cNvPr>
          <p:cNvSpPr txBox="1"/>
          <p:nvPr/>
        </p:nvSpPr>
        <p:spPr>
          <a:xfrm>
            <a:off x="389467" y="1563410"/>
            <a:ext cx="60960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vi-VN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Lâm nghiệp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A0895A-ED8A-E082-B31F-59C5136FD496}"/>
              </a:ext>
            </a:extLst>
          </p:cNvPr>
          <p:cNvSpPr txBox="1"/>
          <p:nvPr/>
        </p:nvSpPr>
        <p:spPr>
          <a:xfrm>
            <a:off x="389467" y="2008666"/>
            <a:ext cx="60960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a. </a:t>
            </a:r>
            <a:r>
              <a:rPr lang="en-US" sz="2800" b="1" u="sng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800" b="1" u="sng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b="1" u="sng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b="1" u="sng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800" b="1" u="sng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b="1" u="sng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800" b="1" u="sng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50271EFE-8942-9C2C-01F3-C67016D369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r="1517"/>
          <a:stretch/>
        </p:blipFill>
        <p:spPr bwMode="auto">
          <a:xfrm>
            <a:off x="6400800" y="1089708"/>
            <a:ext cx="5641145" cy="4588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0DD3AD-E643-B303-9C1A-68AAEEDE7E39}"/>
              </a:ext>
            </a:extLst>
          </p:cNvPr>
          <p:cNvSpPr txBox="1"/>
          <p:nvPr/>
        </p:nvSpPr>
        <p:spPr>
          <a:xfrm>
            <a:off x="6400799" y="5794104"/>
            <a:ext cx="57912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E5C0AA-1D5B-A003-F8EC-491B2807A424}"/>
              </a:ext>
            </a:extLst>
          </p:cNvPr>
          <p:cNvSpPr txBox="1"/>
          <p:nvPr/>
        </p:nvSpPr>
        <p:spPr>
          <a:xfrm>
            <a:off x="541867" y="2504443"/>
            <a:ext cx="5706533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- Tổng diện tích rừng  có xu hướng tăng, độ che phủ 42,0% năm 2021.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9F5CE1-6646-D1F2-0B03-A6ED1B9B58A0}"/>
              </a:ext>
            </a:extLst>
          </p:cNvPr>
          <p:cNvSpPr txBox="1"/>
          <p:nvPr/>
        </p:nvSpPr>
        <p:spPr>
          <a:xfrm>
            <a:off x="803942" y="3496061"/>
            <a:ext cx="42322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357743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1" grpId="1"/>
      <p:bldP spid="13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12" name="Picture 8" descr="song-da">
            <a:extLst>
              <a:ext uri="{FF2B5EF4-FFF2-40B4-BE49-F238E27FC236}">
                <a16:creationId xmlns:a16="http://schemas.microsoft.com/office/drawing/2014/main" id="{D8A4502F-E886-CABB-EEAF-2795193B3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88" y="0"/>
            <a:ext cx="5951537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23" name="Picture 19" descr="du2%20an%20trong%20rung">
            <a:extLst>
              <a:ext uri="{FF2B5EF4-FFF2-40B4-BE49-F238E27FC236}">
                <a16:creationId xmlns:a16="http://schemas.microsoft.com/office/drawing/2014/main" id="{E32B5EDA-4377-7C49-4156-868C097AD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556000"/>
            <a:ext cx="5927725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9" descr="http://www.khoahoc.com.vn/photos/image/032013/28/rung-ngap-man.jpg">
            <a:extLst>
              <a:ext uri="{FF2B5EF4-FFF2-40B4-BE49-F238E27FC236}">
                <a16:creationId xmlns:a16="http://schemas.microsoft.com/office/drawing/2014/main" id="{9E69872C-45FA-F43B-7DAA-873051149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6000"/>
            <a:ext cx="60960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AutoShape 11" descr="https://encrypted-tbn3.gstatic.com/images?q=tbn:ANd9GcQ5_1uE53gGGY0bWPnzlQadljhI91C9BoFL6qGd5L7h7s0632y9">
            <a:extLst>
              <a:ext uri="{FF2B5EF4-FFF2-40B4-BE49-F238E27FC236}">
                <a16:creationId xmlns:a16="http://schemas.microsoft.com/office/drawing/2014/main" id="{AF1C1159-54E8-2F31-DF85-991E91D316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17675" y="-24288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200" b="0">
              <a:latin typeface="Times New Roman" panose="02020603050405020304" pitchFamily="18" charset="0"/>
            </a:endParaRPr>
          </a:p>
        </p:txBody>
      </p:sp>
      <p:pic>
        <p:nvPicPr>
          <p:cNvPr id="14342" name="Picture 13" descr="http://tintucimg.vnanet.vn/2012/02/18/12/43/Hinh10.jpg">
            <a:extLst>
              <a:ext uri="{FF2B5EF4-FFF2-40B4-BE49-F238E27FC236}">
                <a16:creationId xmlns:a16="http://schemas.microsoft.com/office/drawing/2014/main" id="{0DF45A46-E847-2FAB-6839-E050DA4F1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BA161E-2D32-EE3E-9250-1404DE4C1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175" y="3065463"/>
            <a:ext cx="12195175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3F0BFD"/>
                </a:solidFill>
                <a:latin typeface="Times New Roman" panose="02020603050405020304" pitchFamily="18" charset="0"/>
              </a:rPr>
              <a:t> Rừng phòng hộ là các khu rừng đầu nguồn, ven biển: Góp phần hạn chế thiên tai, bảo vệ môi trường.</a:t>
            </a:r>
            <a:r>
              <a:rPr lang="en-US" altLang="en-US" b="0">
                <a:solidFill>
                  <a:srgbClr val="3F0BFD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6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6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1770B-599B-F9C6-50A2-C5CAAC321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3867878-EA46-CE76-9239-CF47C79DEC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7171" y="325438"/>
            <a:ext cx="9144000" cy="719591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388569-8884-5F5A-99C3-BCEFA0A47B3B}"/>
              </a:ext>
            </a:extLst>
          </p:cNvPr>
          <p:cNvSpPr txBox="1"/>
          <p:nvPr/>
        </p:nvSpPr>
        <p:spPr>
          <a:xfrm>
            <a:off x="816429" y="1045029"/>
            <a:ext cx="662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80A75E1-9B98-3994-79EA-11110033D4F6}"/>
              </a:ext>
            </a:extLst>
          </p:cNvPr>
          <p:cNvSpPr/>
          <p:nvPr/>
        </p:nvSpPr>
        <p:spPr>
          <a:xfrm>
            <a:off x="582804" y="3319094"/>
            <a:ext cx="609600" cy="5465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545A9C-CADC-A303-3B7D-168760C03864}"/>
              </a:ext>
            </a:extLst>
          </p:cNvPr>
          <p:cNvSpPr txBox="1"/>
          <p:nvPr/>
        </p:nvSpPr>
        <p:spPr>
          <a:xfrm>
            <a:off x="637233" y="2016875"/>
            <a:ext cx="9913537" cy="1852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vi-VN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vi-VN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Nước ta có khí hậu</a:t>
            </a:r>
            <a:endParaRPr lang="en-US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gió mùa.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vi-VN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B. nhiệt đới lục địa.</a:t>
            </a:r>
            <a:endParaRPr lang="en-US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nhiệt đới ẩm gió mùa.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vi-VN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ôn đới.</a:t>
            </a:r>
            <a:endParaRPr lang="en-US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43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5" name="Picture 7" descr="7_mot1578-400">
            <a:extLst>
              <a:ext uri="{FF2B5EF4-FFF2-40B4-BE49-F238E27FC236}">
                <a16:creationId xmlns:a16="http://schemas.microsoft.com/office/drawing/2014/main" id="{32CCE676-79E0-B8BA-D0B1-099EA909C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436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AutoShape 25" descr="Z">
            <a:extLst>
              <a:ext uri="{FF2B5EF4-FFF2-40B4-BE49-F238E27FC236}">
                <a16:creationId xmlns:a16="http://schemas.microsoft.com/office/drawing/2014/main" id="{88D5BA12-464F-C87E-36C2-548DAD2F3C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43463" y="2519363"/>
            <a:ext cx="25050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200" b="0">
              <a:latin typeface="Times New Roman" panose="02020603050405020304" pitchFamily="18" charset="0"/>
            </a:endParaRPr>
          </a:p>
        </p:txBody>
      </p:sp>
      <p:pic>
        <p:nvPicPr>
          <p:cNvPr id="237597" name="Picture 29" descr="tegiac(3)">
            <a:extLst>
              <a:ext uri="{FF2B5EF4-FFF2-40B4-BE49-F238E27FC236}">
                <a16:creationId xmlns:a16="http://schemas.microsoft.com/office/drawing/2014/main" id="{7F0E5748-7EE4-25B6-4C56-4318AD03F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063" y="25400"/>
            <a:ext cx="62134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0" descr="http://phapluattp.vcmedia.vn/A3izktzFZVzloGzuMel3gvimDyHO8e/Image/2012/06/rung-sinh-thai-yume_271be.jpg">
            <a:extLst>
              <a:ext uri="{FF2B5EF4-FFF2-40B4-BE49-F238E27FC236}">
                <a16:creationId xmlns:a16="http://schemas.microsoft.com/office/drawing/2014/main" id="{813520BD-5822-3482-FCFF-65EDB6D42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454400"/>
            <a:ext cx="6154738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9" descr="Vn_Quc_gia_Mi_Ca_Mau">
            <a:extLst>
              <a:ext uri="{FF2B5EF4-FFF2-40B4-BE49-F238E27FC236}">
                <a16:creationId xmlns:a16="http://schemas.microsoft.com/office/drawing/2014/main" id="{4CBC4F2F-58EA-8F77-9C53-C0850BBAD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6002338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27D76C-8C7D-253C-9C18-7E606F6C1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" y="2981325"/>
            <a:ext cx="12184062" cy="946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rgbClr val="3F0BFD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dirty="0" err="1">
                <a:solidFill>
                  <a:srgbClr val="3F0BFD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sz="2800" dirty="0">
                <a:solidFill>
                  <a:srgbClr val="3F0BF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F0BFD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2800" dirty="0">
                <a:solidFill>
                  <a:srgbClr val="3F0BF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F0BFD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2800" dirty="0">
                <a:solidFill>
                  <a:srgbClr val="3F0BF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F0BFD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3F0BF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F0BFD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3F0BF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F0BFD"/>
                </a:solidFill>
                <a:latin typeface="Times New Roman" panose="02020603050405020304" pitchFamily="18" charset="0"/>
              </a:rPr>
              <a:t>vườn</a:t>
            </a:r>
            <a:r>
              <a:rPr lang="en-US" altLang="en-US" sz="2800" dirty="0">
                <a:solidFill>
                  <a:srgbClr val="3F0BF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F0BFD"/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en-US" sz="2800" dirty="0">
                <a:solidFill>
                  <a:srgbClr val="3F0BF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F0BFD"/>
                </a:solidFill>
                <a:latin typeface="Times New Roman" panose="02020603050405020304" pitchFamily="18" charset="0"/>
              </a:rPr>
              <a:t>gia</a:t>
            </a:r>
            <a:r>
              <a:rPr lang="en-US" altLang="en-US" sz="2800" dirty="0">
                <a:solidFill>
                  <a:srgbClr val="3F0BFD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3F0BFD"/>
                </a:solidFill>
                <a:latin typeface="Times New Roman" panose="02020603050405020304" pitchFamily="18" charset="0"/>
              </a:rPr>
              <a:t>khu</a:t>
            </a:r>
            <a:r>
              <a:rPr lang="en-US" altLang="en-US" sz="2800" dirty="0">
                <a:solidFill>
                  <a:srgbClr val="3F0BF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F0BFD"/>
                </a:solidFill>
                <a:latin typeface="Times New Roman" panose="02020603050405020304" pitchFamily="18" charset="0"/>
              </a:rPr>
              <a:t>dự</a:t>
            </a:r>
            <a:r>
              <a:rPr lang="en-US" altLang="en-US" sz="2800" dirty="0">
                <a:solidFill>
                  <a:srgbClr val="3F0BF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F0BFD"/>
                </a:solidFill>
                <a:latin typeface="Times New Roman" panose="02020603050405020304" pitchFamily="18" charset="0"/>
              </a:rPr>
              <a:t>trữ</a:t>
            </a:r>
            <a:r>
              <a:rPr lang="en-US" altLang="en-US" sz="2800" dirty="0">
                <a:solidFill>
                  <a:srgbClr val="3F0BF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F0BFD"/>
                </a:solidFill>
                <a:latin typeface="Times New Roman" panose="02020603050405020304" pitchFamily="18" charset="0"/>
              </a:rPr>
              <a:t>thiên</a:t>
            </a:r>
            <a:r>
              <a:rPr lang="en-US" altLang="en-US" sz="2800" dirty="0">
                <a:solidFill>
                  <a:srgbClr val="3F0BF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F0BFD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800" dirty="0">
                <a:solidFill>
                  <a:srgbClr val="3F0BFD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rgbClr val="3F0BFD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en-US" sz="2800" dirty="0">
                <a:solidFill>
                  <a:srgbClr val="3F0BF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F0BFD"/>
                </a:solidFill>
                <a:latin typeface="Times New Roman" panose="02020603050405020304" pitchFamily="18" charset="0"/>
              </a:rPr>
              <a:t>vệ</a:t>
            </a:r>
            <a:r>
              <a:rPr lang="en-US" altLang="en-US" sz="2800" dirty="0">
                <a:solidFill>
                  <a:srgbClr val="3F0BF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F0BFD"/>
                </a:solidFill>
                <a:latin typeface="Times New Roman" panose="02020603050405020304" pitchFamily="18" charset="0"/>
              </a:rPr>
              <a:t>hệ</a:t>
            </a:r>
            <a:r>
              <a:rPr lang="en-US" altLang="en-US" sz="2800" dirty="0">
                <a:solidFill>
                  <a:srgbClr val="3F0BF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F0BFD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2800" dirty="0">
                <a:solidFill>
                  <a:srgbClr val="3F0BF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F0BFD"/>
                </a:solidFill>
                <a:latin typeface="Times New Roman" panose="02020603050405020304" pitchFamily="18" charset="0"/>
              </a:rPr>
              <a:t>thái</a:t>
            </a:r>
            <a:r>
              <a:rPr lang="en-US" altLang="en-US" sz="2800" dirty="0">
                <a:solidFill>
                  <a:srgbClr val="3F0BF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F0BFD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3F0BF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F0BFD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3F0BF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F0BFD"/>
                </a:solidFill>
                <a:latin typeface="Times New Roman" panose="02020603050405020304" pitchFamily="18" charset="0"/>
              </a:rPr>
              <a:t>giống</a:t>
            </a:r>
            <a:r>
              <a:rPr lang="en-US" altLang="en-US" sz="2800" dirty="0">
                <a:solidFill>
                  <a:srgbClr val="3F0BF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F0BFD"/>
                </a:solidFill>
                <a:latin typeface="Times New Roman" panose="02020603050405020304" pitchFamily="18" charset="0"/>
              </a:rPr>
              <a:t>loài</a:t>
            </a:r>
            <a:r>
              <a:rPr lang="en-US" altLang="en-US" sz="2800" dirty="0">
                <a:solidFill>
                  <a:srgbClr val="3F0BF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F0BFD"/>
                </a:solidFill>
                <a:latin typeface="Times New Roman" panose="02020603050405020304" pitchFamily="18" charset="0"/>
              </a:rPr>
              <a:t>quý</a:t>
            </a:r>
            <a:r>
              <a:rPr lang="en-US" altLang="en-US" sz="2800" dirty="0">
                <a:solidFill>
                  <a:srgbClr val="3F0BF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F0BFD"/>
                </a:solidFill>
                <a:latin typeface="Times New Roman" panose="02020603050405020304" pitchFamily="18" charset="0"/>
              </a:rPr>
              <a:t>hiếm</a:t>
            </a:r>
            <a:r>
              <a:rPr lang="en-US" altLang="en-US" sz="2800" dirty="0">
                <a:solidFill>
                  <a:srgbClr val="3F0BFD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3F0BFD"/>
                </a:solidFill>
                <a:latin typeface="Times New Roman" panose="02020603050405020304" pitchFamily="18" charset="0"/>
              </a:rPr>
              <a:t>phát</a:t>
            </a:r>
            <a:r>
              <a:rPr lang="en-US" altLang="en-US" sz="2800" dirty="0">
                <a:solidFill>
                  <a:srgbClr val="3F0BF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F0BFD"/>
                </a:solidFill>
                <a:latin typeface="Times New Roman" panose="02020603050405020304" pitchFamily="18" charset="0"/>
              </a:rPr>
              <a:t>triển</a:t>
            </a:r>
            <a:r>
              <a:rPr lang="en-US" altLang="en-US" sz="2800" dirty="0">
                <a:solidFill>
                  <a:srgbClr val="3F0BFD"/>
                </a:solidFill>
                <a:latin typeface="Times New Roman" panose="02020603050405020304" pitchFamily="18" charset="0"/>
              </a:rPr>
              <a:t> du </a:t>
            </a:r>
            <a:r>
              <a:rPr lang="en-US" altLang="en-US" sz="2800" dirty="0" err="1">
                <a:solidFill>
                  <a:srgbClr val="3F0BFD"/>
                </a:solidFill>
                <a:latin typeface="Times New Roman" panose="02020603050405020304" pitchFamily="18" charset="0"/>
              </a:rPr>
              <a:t>lịch</a:t>
            </a:r>
            <a:r>
              <a:rPr lang="en-US" altLang="en-US" sz="2800" dirty="0">
                <a:solidFill>
                  <a:srgbClr val="3F0BFD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7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7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7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7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>
            <a:extLst>
              <a:ext uri="{FF2B5EF4-FFF2-40B4-BE49-F238E27FC236}">
                <a16:creationId xmlns:a16="http://schemas.microsoft.com/office/drawing/2014/main" id="{ACCBAEAC-54DA-E7AB-B880-B2EFB81AB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3200400"/>
            <a:ext cx="4419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3200" b="0">
              <a:latin typeface="Times New Roman" panose="02020603050405020304" pitchFamily="18" charset="0"/>
            </a:endParaRPr>
          </a:p>
        </p:txBody>
      </p:sp>
      <p:sp>
        <p:nvSpPr>
          <p:cNvPr id="20483" name="Text Box 7">
            <a:extLst>
              <a:ext uri="{FF2B5EF4-FFF2-40B4-BE49-F238E27FC236}">
                <a16:creationId xmlns:a16="http://schemas.microsoft.com/office/drawing/2014/main" id="{134A4885-78F0-DD6D-6D39-039F45510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4114800"/>
            <a:ext cx="4343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3200" b="0">
              <a:latin typeface="Times New Roman" panose="02020603050405020304" pitchFamily="18" charset="0"/>
            </a:endParaRPr>
          </a:p>
        </p:txBody>
      </p:sp>
      <p:pic>
        <p:nvPicPr>
          <p:cNvPr id="244747" name="Picture 11" descr="images546984_7585">
            <a:extLst>
              <a:ext uri="{FF2B5EF4-FFF2-40B4-BE49-F238E27FC236}">
                <a16:creationId xmlns:a16="http://schemas.microsoft.com/office/drawing/2014/main" id="{8DE7C73D-5F43-7BA7-0B3B-2A94DEF2B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9325"/>
            <a:ext cx="6075363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9" descr="http://radiovietnam.vn/webmedia/RadioArticle/11719/256.jpg">
            <a:extLst>
              <a:ext uri="{FF2B5EF4-FFF2-40B4-BE49-F238E27FC236}">
                <a16:creationId xmlns:a16="http://schemas.microsoft.com/office/drawing/2014/main" id="{442116AB-A84F-B33B-6BC5-12696E597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75363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21" descr="http://www.hagiang.gov.vn/esinfo/PublishingImages/Ph%C3%A1t%20trien%20kinh%20te/DSC_5794%20Rung%20keo%20cua%20gia%20dinh%20anh%20Nguyen%20Van%20Chi,%20thon%20Ngan%20Trung,%20xa%20Tan%20Thanh.JPG">
            <a:extLst>
              <a:ext uri="{FF2B5EF4-FFF2-40B4-BE49-F238E27FC236}">
                <a16:creationId xmlns:a16="http://schemas.microsoft.com/office/drawing/2014/main" id="{642E3603-9FB8-7702-7658-E4E3061F4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19800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23" descr="http://www.nuithanh.gov.vn/Portals/0/TinTuc/quy3nam2013/Thu%20ho%E1%BA%A1ch%20c%C3%A2y%20r%E1%BB%ABng%20tr%E1%BB%93ng%20%E1%BA%A2nh%20V%C4%83n%20Phin.jpg">
            <a:extLst>
              <a:ext uri="{FF2B5EF4-FFF2-40B4-BE49-F238E27FC236}">
                <a16:creationId xmlns:a16="http://schemas.microsoft.com/office/drawing/2014/main" id="{5F5A6DCB-F44F-A112-CA9F-2B3BEA81E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163" y="3581400"/>
            <a:ext cx="598963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248284-57CD-9DD8-C976-352E263C0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88" y="3262313"/>
            <a:ext cx="12193588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3F0BF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F0BFD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sz="2800" dirty="0">
                <a:solidFill>
                  <a:srgbClr val="3F0BF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F0BFD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dirty="0">
                <a:solidFill>
                  <a:srgbClr val="3F0BF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F0BFD"/>
                </a:solidFill>
                <a:latin typeface="Times New Roman" panose="02020603050405020304" pitchFamily="18" charset="0"/>
              </a:rPr>
              <a:t>xuất</a:t>
            </a:r>
            <a:r>
              <a:rPr lang="en-US" altLang="en-US" sz="2800" dirty="0">
                <a:solidFill>
                  <a:srgbClr val="3F0BFD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rgbClr val="3F0BFD"/>
                </a:solidFill>
                <a:latin typeface="Times New Roman" panose="02020603050405020304" pitchFamily="18" charset="0"/>
              </a:rPr>
              <a:t>cung</a:t>
            </a:r>
            <a:r>
              <a:rPr lang="en-US" altLang="en-US" sz="2800" dirty="0">
                <a:solidFill>
                  <a:srgbClr val="3F0BF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F0BFD"/>
                </a:solidFill>
                <a:latin typeface="Times New Roman" panose="02020603050405020304" pitchFamily="18" charset="0"/>
              </a:rPr>
              <a:t>cấp</a:t>
            </a:r>
            <a:r>
              <a:rPr lang="en-US" altLang="en-US" sz="2800" dirty="0">
                <a:solidFill>
                  <a:srgbClr val="3F0BF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F0BFD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sz="2800" dirty="0">
                <a:solidFill>
                  <a:srgbClr val="3F0BF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F0BFD"/>
                </a:solidFill>
                <a:latin typeface="Times New Roman" panose="02020603050405020304" pitchFamily="18" charset="0"/>
              </a:rPr>
              <a:t>liệu</a:t>
            </a:r>
            <a:r>
              <a:rPr lang="en-US" altLang="en-US" sz="2800" dirty="0">
                <a:solidFill>
                  <a:srgbClr val="3F0BF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F0BFD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srgbClr val="3F0BF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F0BFD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800" dirty="0">
                <a:solidFill>
                  <a:srgbClr val="3F0BF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F0BFD"/>
                </a:solidFill>
                <a:latin typeface="Times New Roman" panose="02020603050405020304" pitchFamily="18" charset="0"/>
              </a:rPr>
              <a:t>nghiệp</a:t>
            </a:r>
            <a:r>
              <a:rPr lang="en-US" altLang="en-US" sz="2800" dirty="0">
                <a:solidFill>
                  <a:srgbClr val="3F0BFD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3F0BFD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800" dirty="0">
                <a:solidFill>
                  <a:srgbClr val="3F0BF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F0BFD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2800" dirty="0">
                <a:solidFill>
                  <a:srgbClr val="3F0BF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F0BFD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3F0BF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F0BFD"/>
                </a:solidFill>
                <a:latin typeface="Times New Roman" panose="02020603050405020304" pitchFamily="18" charset="0"/>
              </a:rPr>
              <a:t>xuất</a:t>
            </a:r>
            <a:r>
              <a:rPr lang="en-US" altLang="en-US" sz="2800" dirty="0">
                <a:solidFill>
                  <a:srgbClr val="3F0BF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F0BFD"/>
                </a:solidFill>
                <a:latin typeface="Times New Roman" panose="02020603050405020304" pitchFamily="18" charset="0"/>
              </a:rPr>
              <a:t>khẩu</a:t>
            </a:r>
            <a:r>
              <a:rPr lang="en-US" altLang="en-US" sz="2800" dirty="0">
                <a:solidFill>
                  <a:srgbClr val="3F0BFD"/>
                </a:solidFill>
                <a:latin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3F0BFD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4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4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4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D9DC41-21DC-4E05-C63F-1C29BFA91F8D}"/>
              </a:ext>
            </a:extLst>
          </p:cNvPr>
          <p:cNvSpPr txBox="1"/>
          <p:nvPr/>
        </p:nvSpPr>
        <p:spPr>
          <a:xfrm>
            <a:off x="677333" y="85412"/>
            <a:ext cx="106172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CHƯƠNG 2. ĐỊA LÍ CÁC NGÀNH KINH TẾ VIỆT NAM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B59A52-1BF9-6F3A-AA26-0FA7C435363E}"/>
              </a:ext>
            </a:extLst>
          </p:cNvPr>
          <p:cNvSpPr txBox="1"/>
          <p:nvPr/>
        </p:nvSpPr>
        <p:spPr>
          <a:xfrm>
            <a:off x="558801" y="587560"/>
            <a:ext cx="10617199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 BÀI 4. </a:t>
            </a:r>
            <a:r>
              <a:rPr lang="en-US" sz="2800" b="1" kern="1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 NGHIỆP, LÂM NGHIỆP, THỦY SẢN</a:t>
            </a:r>
            <a:endParaRPr lang="en-US" sz="2000" kern="100" dirty="0">
              <a:solidFill>
                <a:srgbClr val="0066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7EB037-0717-68E7-43C1-A18610480647}"/>
              </a:ext>
            </a:extLst>
          </p:cNvPr>
          <p:cNvSpPr txBox="1"/>
          <p:nvPr/>
        </p:nvSpPr>
        <p:spPr>
          <a:xfrm>
            <a:off x="389467" y="1089708"/>
            <a:ext cx="60960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vi-VN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 nghiệp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E0BA2C-4EC5-0057-B9F8-CEA432186D1C}"/>
              </a:ext>
            </a:extLst>
          </p:cNvPr>
          <p:cNvSpPr txBox="1"/>
          <p:nvPr/>
        </p:nvSpPr>
        <p:spPr>
          <a:xfrm>
            <a:off x="389467" y="1563410"/>
            <a:ext cx="60960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vi-VN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Lâm nghiệp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A0895A-ED8A-E082-B31F-59C5136FD496}"/>
              </a:ext>
            </a:extLst>
          </p:cNvPr>
          <p:cNvSpPr txBox="1"/>
          <p:nvPr/>
        </p:nvSpPr>
        <p:spPr>
          <a:xfrm>
            <a:off x="389467" y="2008666"/>
            <a:ext cx="60960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a. </a:t>
            </a:r>
            <a:r>
              <a:rPr lang="en-US" sz="2800" b="1" u="sng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800" b="1" u="sng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b="1" u="sng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b="1" u="sng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800" b="1" u="sng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b="1" u="sng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800" b="1" u="sng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50271EFE-8942-9C2C-01F3-C67016D369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r="1517"/>
          <a:stretch/>
        </p:blipFill>
        <p:spPr bwMode="auto">
          <a:xfrm>
            <a:off x="6400800" y="1089708"/>
            <a:ext cx="5641145" cy="4588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0DD3AD-E643-B303-9C1A-68AAEEDE7E39}"/>
              </a:ext>
            </a:extLst>
          </p:cNvPr>
          <p:cNvSpPr txBox="1"/>
          <p:nvPr/>
        </p:nvSpPr>
        <p:spPr>
          <a:xfrm>
            <a:off x="6400799" y="5794104"/>
            <a:ext cx="57912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E5C0AA-1D5B-A003-F8EC-491B2807A424}"/>
              </a:ext>
            </a:extLst>
          </p:cNvPr>
          <p:cNvSpPr txBox="1"/>
          <p:nvPr/>
        </p:nvSpPr>
        <p:spPr>
          <a:xfrm>
            <a:off x="541867" y="2451688"/>
            <a:ext cx="5706533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- Tổng diện tích rừng  có xu hướng tăng, độ che phủ 42,0% năm 2021.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9F5CE1-6646-D1F2-0B03-A6ED1B9B58A0}"/>
              </a:ext>
            </a:extLst>
          </p:cNvPr>
          <p:cNvSpPr txBox="1"/>
          <p:nvPr/>
        </p:nvSpPr>
        <p:spPr>
          <a:xfrm>
            <a:off x="803942" y="3337796"/>
            <a:ext cx="42322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1FAFEB-62E9-1B59-ECC8-9A9667652B21}"/>
              </a:ext>
            </a:extLst>
          </p:cNvPr>
          <p:cNvSpPr txBox="1"/>
          <p:nvPr/>
        </p:nvSpPr>
        <p:spPr>
          <a:xfrm>
            <a:off x="1121899" y="3823751"/>
            <a:ext cx="609834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altLang="en-US" sz="28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altLang="en-US" sz="28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altLang="en-US" sz="28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</a:t>
            </a:r>
            <a:endParaRPr lang="en-US" altLang="en-US" sz="2800" b="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altLang="en-US" sz="28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altLang="en-US" sz="28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endParaRPr lang="en-US" altLang="en-US" sz="2800" b="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altLang="en-US" sz="28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altLang="en-US" sz="28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6E5918-2FE3-AC91-9F77-7355597CE209}"/>
              </a:ext>
            </a:extLst>
          </p:cNvPr>
          <p:cNvSpPr txBox="1"/>
          <p:nvPr/>
        </p:nvSpPr>
        <p:spPr>
          <a:xfrm>
            <a:off x="677334" y="5145507"/>
            <a:ext cx="564114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</a:pP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vi-VN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 hình</a:t>
            </a:r>
            <a:r>
              <a:rPr lang="en-US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phân bố tài nguyên rừng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8716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6" descr="http://vccinews.vn/ckupload/images/Anh-bao-go.jpg">
            <a:extLst>
              <a:ext uri="{FF2B5EF4-FFF2-40B4-BE49-F238E27FC236}">
                <a16:creationId xmlns:a16="http://schemas.microsoft.com/office/drawing/2014/main" id="{E7A07D98-C9E8-D76C-FAE3-1FBE9EFF4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72200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10" descr="http://baoquangninh.com.vn/dataimages/201205/original/images636727_16.jpg">
            <a:extLst>
              <a:ext uri="{FF2B5EF4-FFF2-40B4-BE49-F238E27FC236}">
                <a16:creationId xmlns:a16="http://schemas.microsoft.com/office/drawing/2014/main" id="{0621FCB8-82AE-60C1-9724-C090A7425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14" descr="http://nld.vcmedia.vn/ldRiJZu45SPtwvaiFMeTUt4yJXTMrt/Image/2013/08/22/4phu_40425.jpg">
            <a:extLst>
              <a:ext uri="{FF2B5EF4-FFF2-40B4-BE49-F238E27FC236}">
                <a16:creationId xmlns:a16="http://schemas.microsoft.com/office/drawing/2014/main" id="{F6D2A548-612F-3DFC-EBC8-FCE0048DC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3338"/>
            <a:ext cx="5943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20" descr="http://baobackan.org.vn/dataimages/200910/original/images267519_DSC_0381.JPG">
            <a:extLst>
              <a:ext uri="{FF2B5EF4-FFF2-40B4-BE49-F238E27FC236}">
                <a16:creationId xmlns:a16="http://schemas.microsoft.com/office/drawing/2014/main" id="{036BF0C3-7C71-DF21-FE87-FD95CF13B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6172200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47CDC5-307D-95DE-09F3-2AD2069A4896}"/>
              </a:ext>
            </a:extLst>
          </p:cNvPr>
          <p:cNvSpPr txBox="1"/>
          <p:nvPr/>
        </p:nvSpPr>
        <p:spPr>
          <a:xfrm>
            <a:off x="0" y="3086100"/>
            <a:ext cx="12192000" cy="4000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0066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Khai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thác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gỗ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và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chế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biến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gỗ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lâm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sản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gắn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liền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với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vùng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rừng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sản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xuất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9B900E-F8D9-817B-6EB9-DD891B702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738" y="253645"/>
            <a:ext cx="6589652" cy="31569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162397-DE6F-65AB-44E8-DB7F6DBCC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358" y="3533413"/>
            <a:ext cx="6589652" cy="3165816"/>
          </a:xfrm>
          <a:prstGeom prst="rect">
            <a:avLst/>
          </a:prstGeom>
        </p:spPr>
      </p:pic>
      <p:pic>
        <p:nvPicPr>
          <p:cNvPr id="4" name="Picture 2" descr="9">
            <a:extLst>
              <a:ext uri="{FF2B5EF4-FFF2-40B4-BE49-F238E27FC236}">
                <a16:creationId xmlns:a16="http://schemas.microsoft.com/office/drawing/2014/main" id="{796560E4-C1B3-A0E1-E0DD-301F92012115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73" b="2531"/>
          <a:stretch>
            <a:fillRect/>
          </a:stretch>
        </p:blipFill>
        <p:spPr bwMode="auto">
          <a:xfrm>
            <a:off x="119063" y="92075"/>
            <a:ext cx="5430295" cy="6607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45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D9DC41-21DC-4E05-C63F-1C29BFA91F8D}"/>
              </a:ext>
            </a:extLst>
          </p:cNvPr>
          <p:cNvSpPr txBox="1"/>
          <p:nvPr/>
        </p:nvSpPr>
        <p:spPr>
          <a:xfrm>
            <a:off x="677333" y="85412"/>
            <a:ext cx="106172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CHƯƠNG 2. ĐỊA LÍ CÁC NGÀNH KINH TẾ VIỆT NAM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B59A52-1BF9-6F3A-AA26-0FA7C435363E}"/>
              </a:ext>
            </a:extLst>
          </p:cNvPr>
          <p:cNvSpPr txBox="1"/>
          <p:nvPr/>
        </p:nvSpPr>
        <p:spPr>
          <a:xfrm>
            <a:off x="558801" y="587560"/>
            <a:ext cx="10617199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5, 6, 7 BÀI 4. </a:t>
            </a:r>
            <a:r>
              <a:rPr lang="en-US" sz="2800" b="1" kern="1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 NGHIỆP, LÂM NGHIỆP, THỦY SẢN</a:t>
            </a:r>
            <a:endParaRPr lang="en-US" sz="2000" kern="100" dirty="0">
              <a:solidFill>
                <a:srgbClr val="0066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7EB037-0717-68E7-43C1-A18610480647}"/>
              </a:ext>
            </a:extLst>
          </p:cNvPr>
          <p:cNvSpPr txBox="1"/>
          <p:nvPr/>
        </p:nvSpPr>
        <p:spPr>
          <a:xfrm>
            <a:off x="389467" y="1089708"/>
            <a:ext cx="60960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vi-VN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 nghiệp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E0BA2C-4EC5-0057-B9F8-CEA432186D1C}"/>
              </a:ext>
            </a:extLst>
          </p:cNvPr>
          <p:cNvSpPr txBox="1"/>
          <p:nvPr/>
        </p:nvSpPr>
        <p:spPr>
          <a:xfrm>
            <a:off x="389467" y="1563410"/>
            <a:ext cx="60960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vi-VN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Lâm nghiệp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A0895A-ED8A-E082-B31F-59C5136FD496}"/>
              </a:ext>
            </a:extLst>
          </p:cNvPr>
          <p:cNvSpPr txBox="1"/>
          <p:nvPr/>
        </p:nvSpPr>
        <p:spPr>
          <a:xfrm>
            <a:off x="389467" y="2008666"/>
            <a:ext cx="60960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a. </a:t>
            </a:r>
            <a:r>
              <a:rPr lang="en-US" sz="2800" b="1" u="sng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800" b="1" u="sng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b="1" u="sng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b="1" u="sng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800" b="1" u="sng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b="1" u="sng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800" b="1" u="sng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6E5918-2FE3-AC91-9F77-7355597CE209}"/>
              </a:ext>
            </a:extLst>
          </p:cNvPr>
          <p:cNvSpPr txBox="1"/>
          <p:nvPr/>
        </p:nvSpPr>
        <p:spPr>
          <a:xfrm>
            <a:off x="616894" y="2497366"/>
            <a:ext cx="82281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</a:pP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vi-VN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 hình</a:t>
            </a:r>
            <a:r>
              <a:rPr lang="en-US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phân bố tài nguyên rừng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2B7B43-77BE-0B46-0007-AAFBC059D62A}"/>
              </a:ext>
            </a:extLst>
          </p:cNvPr>
          <p:cNvSpPr txBox="1"/>
          <p:nvPr/>
        </p:nvSpPr>
        <p:spPr>
          <a:xfrm>
            <a:off x="813289" y="2980789"/>
            <a:ext cx="60930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Khai thác, chế biến gỗ và lâm sả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3C3A54-2938-BFA6-53D8-0D64F2B39469}"/>
              </a:ext>
            </a:extLst>
          </p:cNvPr>
          <p:cNvSpPr txBox="1"/>
          <p:nvPr/>
        </p:nvSpPr>
        <p:spPr>
          <a:xfrm>
            <a:off x="936381" y="3408684"/>
            <a:ext cx="949129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gỗ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gỗ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TN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TDMNBB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C18C6A-9AD9-226B-85B3-E2EEB187F49A}"/>
              </a:ext>
            </a:extLst>
          </p:cNvPr>
          <p:cNvSpPr txBox="1"/>
          <p:nvPr/>
        </p:nvSpPr>
        <p:spPr>
          <a:xfrm>
            <a:off x="813289" y="4254131"/>
            <a:ext cx="9209942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Trồng rừng, khoanh nuôi và bảo vệ rừng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0C5265-520F-A4A5-B734-74963BF7C56E}"/>
              </a:ext>
            </a:extLst>
          </p:cNvPr>
          <p:cNvSpPr txBox="1"/>
          <p:nvPr/>
        </p:nvSpPr>
        <p:spPr>
          <a:xfrm>
            <a:off x="936381" y="4854933"/>
            <a:ext cx="116190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rồng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hoanh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0571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6" grpId="0"/>
      <p:bldP spid="18" grpId="0"/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CFFB53A3-45BD-2E62-51D1-CC4ADD88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244" y="0"/>
            <a:ext cx="5732230" cy="672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4E212C-4FA5-67AD-6477-D74F3FA3FA6A}"/>
              </a:ext>
            </a:extLst>
          </p:cNvPr>
          <p:cNvSpPr txBox="1"/>
          <p:nvPr/>
        </p:nvSpPr>
        <p:spPr>
          <a:xfrm>
            <a:off x="236526" y="132495"/>
            <a:ext cx="6277706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vi-VN" sz="2800" b="1" u="sng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 sản</a:t>
            </a:r>
            <a:r>
              <a:rPr lang="vi-VN" sz="2800" b="1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041847-F653-4F57-1D53-38F476635C9A}"/>
              </a:ext>
            </a:extLst>
          </p:cNvPr>
          <p:cNvSpPr txBox="1"/>
          <p:nvPr/>
        </p:nvSpPr>
        <p:spPr>
          <a:xfrm>
            <a:off x="421164" y="536427"/>
            <a:ext cx="5547593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vi-VN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 điểm nguồn lợi thủy sản</a:t>
            </a:r>
            <a:r>
              <a:rPr lang="vi-VN" sz="2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C95CC6-9BB5-5D0A-5314-050AA3F249CB}"/>
              </a:ext>
            </a:extLst>
          </p:cNvPr>
          <p:cNvSpPr txBox="1"/>
          <p:nvPr/>
        </p:nvSpPr>
        <p:spPr>
          <a:xfrm>
            <a:off x="483930" y="968732"/>
            <a:ext cx="5125562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Thuận lợi:</a:t>
            </a:r>
            <a:endParaRPr lang="en-US" sz="28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5F9D7B-700E-5979-1B55-B7536E22F0CF}"/>
              </a:ext>
            </a:extLst>
          </p:cNvPr>
          <p:cNvSpPr txBox="1"/>
          <p:nvPr/>
        </p:nvSpPr>
        <p:spPr>
          <a:xfrm>
            <a:off x="123095" y="1414624"/>
            <a:ext cx="6096000" cy="3313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Vùng biển rộng, hải sản phong phú, có 4 ngư trường cá lớn</a:t>
            </a:r>
            <a:endParaRPr lang="en-US" sz="28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vi-VN" sz="28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vi-VN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Đường bờ biển dài, nhiều vũng vịnh, đầm phá.</a:t>
            </a:r>
            <a:endParaRPr lang="en-US" sz="28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vi-VN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Sông ngòi, ao hồ dày đặc.</a:t>
            </a:r>
            <a:endParaRPr lang="en-US" sz="28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vi-VN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phát triển thủy sản cả 3 môi trường nước: mặn, lợ, ngọt.</a:t>
            </a:r>
            <a:endParaRPr lang="en-US" sz="28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91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tangle 6">
            <a:extLst>
              <a:ext uri="{FF2B5EF4-FFF2-40B4-BE49-F238E27FC236}">
                <a16:creationId xmlns:a16="http://schemas.microsoft.com/office/drawing/2014/main" id="{5ED64730-11F2-C27B-84CF-AB40E1B09D5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379" y="-132203"/>
            <a:ext cx="7146581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93F23B-D37C-5576-91AA-EBFD6CAD316F}"/>
              </a:ext>
            </a:extLst>
          </p:cNvPr>
          <p:cNvSpPr txBox="1"/>
          <p:nvPr/>
        </p:nvSpPr>
        <p:spPr>
          <a:xfrm>
            <a:off x="570123" y="1125097"/>
            <a:ext cx="995719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4.3,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gđ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2010 – 2021.</a:t>
            </a:r>
          </a:p>
          <a:p>
            <a:pPr algn="just"/>
            <a:endParaRPr lang="en-US" altLang="en-US" sz="28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71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tangle 6">
            <a:extLst>
              <a:ext uri="{FF2B5EF4-FFF2-40B4-BE49-F238E27FC236}">
                <a16:creationId xmlns:a16="http://schemas.microsoft.com/office/drawing/2014/main" id="{5ED64730-11F2-C27B-84CF-AB40E1B09D5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379" y="-132203"/>
            <a:ext cx="7146581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366B0E2F-5216-0A93-D000-C6F2980A3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124" y="1709872"/>
            <a:ext cx="11051752" cy="1107992"/>
          </a:xfrm>
          <a:prstGeom prst="rect">
            <a:avLst/>
          </a:prstGeom>
          <a:noFill/>
          <a:ln w="9525">
            <a:solidFill>
              <a:srgbClr val="00B0F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3. </a:t>
            </a:r>
            <a:r>
              <a:rPr lang="en-US" altLang="en-US" sz="32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Sưu</a:t>
            </a:r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tầm</a:t>
            </a:r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thông</a:t>
            </a:r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 tin </a:t>
            </a:r>
            <a:r>
              <a:rPr lang="en-US" altLang="en-US" sz="32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ảnh</a:t>
            </a:r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về</a:t>
            </a:r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ngành</a:t>
            </a:r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nông</a:t>
            </a:r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nghiệp</a:t>
            </a:r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lâm</a:t>
            </a:r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nghiệp</a:t>
            </a:r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thủy</a:t>
            </a:r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sản</a:t>
            </a:r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 ở </a:t>
            </a:r>
            <a:r>
              <a:rPr lang="en-US" altLang="en-US" sz="32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 ta.</a:t>
            </a:r>
          </a:p>
        </p:txBody>
      </p:sp>
    </p:spTree>
    <p:extLst>
      <p:ext uri="{BB962C8B-B14F-4D97-AF65-F5344CB8AC3E}">
        <p14:creationId xmlns:p14="http://schemas.microsoft.com/office/powerpoint/2010/main" val="40033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10C94C40-2BE7-6D29-12F9-DF0912DF669A}"/>
              </a:ext>
            </a:extLst>
          </p:cNvPr>
          <p:cNvSpPr/>
          <p:nvPr/>
        </p:nvSpPr>
        <p:spPr>
          <a:xfrm>
            <a:off x="273050" y="217213"/>
            <a:ext cx="11645900" cy="6337300"/>
          </a:xfrm>
          <a:prstGeom prst="roundRect">
            <a:avLst>
              <a:gd name="adj" fmla="val 2038"/>
            </a:avLst>
          </a:prstGeom>
          <a:solidFill>
            <a:schemeClr val="bg1"/>
          </a:solidFill>
          <a:ln w="285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#9Slide04 Faustina" panose="00000500000000000000" pitchFamily="2" charset="0"/>
              <a:ea typeface="#9Slide03 Roboto Mono Bold" pitchFamily="2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B56D0345-D886-CC80-054B-249199F4A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239" y="266273"/>
            <a:ext cx="4031210" cy="6337300"/>
          </a:xfrm>
          <a:prstGeom prst="rect">
            <a:avLst/>
          </a:prstGeom>
        </p:spPr>
      </p:pic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25DC9827-125A-5204-291D-9235DAEE61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7050237"/>
              </p:ext>
            </p:extLst>
          </p:nvPr>
        </p:nvGraphicFramePr>
        <p:xfrm>
          <a:off x="414670" y="576057"/>
          <a:ext cx="7158903" cy="5981378"/>
        </p:xfrm>
        <a:graphic>
          <a:graphicData uri="http://schemas.openxmlformats.org/drawingml/2006/table">
            <a:tbl>
              <a:tblPr bandRow="1"/>
              <a:tblGrid>
                <a:gridCol w="1605256">
                  <a:extLst>
                    <a:ext uri="{9D8B030D-6E8A-4147-A177-3AD203B41FA5}">
                      <a16:colId xmlns:a16="http://schemas.microsoft.com/office/drawing/2014/main" val="1859050929"/>
                    </a:ext>
                  </a:extLst>
                </a:gridCol>
                <a:gridCol w="5553647">
                  <a:extLst>
                    <a:ext uri="{9D8B030D-6E8A-4147-A177-3AD203B41FA5}">
                      <a16:colId xmlns:a16="http://schemas.microsoft.com/office/drawing/2014/main" val="1318142012"/>
                    </a:ext>
                  </a:extLst>
                </a:gridCol>
              </a:tblGrid>
              <a:tr h="434811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cây</a:t>
                      </a:r>
                      <a:endParaRPr lang="en-US" sz="24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#9Slide02 Noi dung rat dai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lương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thực</a:t>
                      </a:r>
                      <a:endParaRPr lang="en-US" sz="24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#9Slide02 Noi dung rat dai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5237569"/>
                  </a:ext>
                </a:extLst>
              </a:tr>
              <a:tr h="1115646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trồng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chính</a:t>
                      </a:r>
                      <a:endParaRPr lang="en-US" sz="24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#9Slide02 Noi dung rat dai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585970"/>
                  </a:ext>
                </a:extLst>
              </a:tr>
              <a:tr h="2483128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300"/>
                        <a:buFont typeface="Symbol" panose="05050102010706020507" pitchFamily="18" charset="2"/>
                        <a:buNone/>
                      </a:pP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Tình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300"/>
                        <a:buFont typeface="Symbol" panose="05050102010706020507" pitchFamily="18" charset="2"/>
                        <a:buNone/>
                      </a:pP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triển</a:t>
                      </a:r>
                      <a:endParaRPr lang="en-US" sz="24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#9Slide02 Noi dung rat dai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382674"/>
                  </a:ext>
                </a:extLst>
              </a:tr>
              <a:tr h="1545166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bố</a:t>
                      </a:r>
                      <a:endParaRPr lang="en-US" sz="24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#9Slide02 Noi dung rat dai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045477"/>
                  </a:ext>
                </a:extLst>
              </a:tr>
            </a:tbl>
          </a:graphicData>
        </a:graphic>
      </p:graphicFrame>
      <p:sp>
        <p:nvSpPr>
          <p:cNvPr id="15" name="Freeform 16">
            <a:extLst>
              <a:ext uri="{FF2B5EF4-FFF2-40B4-BE49-F238E27FC236}">
                <a16:creationId xmlns:a16="http://schemas.microsoft.com/office/drawing/2014/main" id="{B6F27085-9014-8242-E4C3-DB524A74FEC9}"/>
              </a:ext>
            </a:extLst>
          </p:cNvPr>
          <p:cNvSpPr/>
          <p:nvPr/>
        </p:nvSpPr>
        <p:spPr>
          <a:xfrm>
            <a:off x="2410056" y="1460319"/>
            <a:ext cx="592797" cy="493977"/>
          </a:xfrm>
          <a:custGeom>
            <a:avLst/>
            <a:gdLst/>
            <a:ahLst/>
            <a:cxnLst/>
            <a:rect l="l" t="t" r="r" b="b"/>
            <a:pathLst>
              <a:path w="1210664" h="1074465">
                <a:moveTo>
                  <a:pt x="0" y="0"/>
                </a:moveTo>
                <a:lnTo>
                  <a:pt x="1210664" y="0"/>
                </a:lnTo>
                <a:lnTo>
                  <a:pt x="1210664" y="1074465"/>
                </a:lnTo>
                <a:lnTo>
                  <a:pt x="0" y="10744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7">
            <a:extLst>
              <a:ext uri="{FF2B5EF4-FFF2-40B4-BE49-F238E27FC236}">
                <a16:creationId xmlns:a16="http://schemas.microsoft.com/office/drawing/2014/main" id="{EC0657EB-CF0A-153B-B939-C1BC5B868EF0}"/>
              </a:ext>
            </a:extLst>
          </p:cNvPr>
          <p:cNvSpPr/>
          <p:nvPr/>
        </p:nvSpPr>
        <p:spPr>
          <a:xfrm>
            <a:off x="3670882" y="1506665"/>
            <a:ext cx="605532" cy="458633"/>
          </a:xfrm>
          <a:custGeom>
            <a:avLst/>
            <a:gdLst/>
            <a:ahLst/>
            <a:cxnLst/>
            <a:rect l="l" t="t" r="r" b="b"/>
            <a:pathLst>
              <a:path w="1069519" h="1033422">
                <a:moveTo>
                  <a:pt x="0" y="0"/>
                </a:moveTo>
                <a:lnTo>
                  <a:pt x="1069518" y="0"/>
                </a:lnTo>
                <a:lnTo>
                  <a:pt x="1069518" y="1033423"/>
                </a:lnTo>
                <a:lnTo>
                  <a:pt x="0" y="10334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8">
            <a:extLst>
              <a:ext uri="{FF2B5EF4-FFF2-40B4-BE49-F238E27FC236}">
                <a16:creationId xmlns:a16="http://schemas.microsoft.com/office/drawing/2014/main" id="{195EDC0E-A397-8840-10B5-13C06E668698}"/>
              </a:ext>
            </a:extLst>
          </p:cNvPr>
          <p:cNvSpPr/>
          <p:nvPr/>
        </p:nvSpPr>
        <p:spPr>
          <a:xfrm>
            <a:off x="5036949" y="1408386"/>
            <a:ext cx="426178" cy="527196"/>
          </a:xfrm>
          <a:custGeom>
            <a:avLst/>
            <a:gdLst/>
            <a:ahLst/>
            <a:cxnLst/>
            <a:rect l="l" t="t" r="r" b="b"/>
            <a:pathLst>
              <a:path w="1290740" h="921265">
                <a:moveTo>
                  <a:pt x="0" y="0"/>
                </a:moveTo>
                <a:lnTo>
                  <a:pt x="1290740" y="0"/>
                </a:lnTo>
                <a:lnTo>
                  <a:pt x="1290740" y="921265"/>
                </a:lnTo>
                <a:lnTo>
                  <a:pt x="0" y="9212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DB63CF97-1DC8-82F5-C07F-0F293FCDC211}"/>
              </a:ext>
            </a:extLst>
          </p:cNvPr>
          <p:cNvSpPr/>
          <p:nvPr/>
        </p:nvSpPr>
        <p:spPr>
          <a:xfrm>
            <a:off x="6122647" y="1435185"/>
            <a:ext cx="818576" cy="527197"/>
          </a:xfrm>
          <a:custGeom>
            <a:avLst/>
            <a:gdLst/>
            <a:ahLst/>
            <a:cxnLst/>
            <a:rect l="l" t="t" r="r" b="b"/>
            <a:pathLst>
              <a:path w="1329444" h="987112">
                <a:moveTo>
                  <a:pt x="0" y="0"/>
                </a:moveTo>
                <a:lnTo>
                  <a:pt x="1329444" y="0"/>
                </a:lnTo>
                <a:lnTo>
                  <a:pt x="1329444" y="987112"/>
                </a:lnTo>
                <a:lnTo>
                  <a:pt x="0" y="9871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41">
            <a:extLst>
              <a:ext uri="{FF2B5EF4-FFF2-40B4-BE49-F238E27FC236}">
                <a16:creationId xmlns:a16="http://schemas.microsoft.com/office/drawing/2014/main" id="{70EDA63A-F4E0-6358-3744-9775ABDC0B99}"/>
              </a:ext>
            </a:extLst>
          </p:cNvPr>
          <p:cNvSpPr txBox="1"/>
          <p:nvPr/>
        </p:nvSpPr>
        <p:spPr>
          <a:xfrm>
            <a:off x="2016045" y="1788389"/>
            <a:ext cx="1591667" cy="526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788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gạo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TextBox 42">
            <a:extLst>
              <a:ext uri="{FF2B5EF4-FFF2-40B4-BE49-F238E27FC236}">
                <a16:creationId xmlns:a16="http://schemas.microsoft.com/office/drawing/2014/main" id="{6A35DD3A-5F25-F0BC-A2B4-3BBAA85596B1}"/>
              </a:ext>
            </a:extLst>
          </p:cNvPr>
          <p:cNvSpPr txBox="1"/>
          <p:nvPr/>
        </p:nvSpPr>
        <p:spPr>
          <a:xfrm>
            <a:off x="3552607" y="1787812"/>
            <a:ext cx="803870" cy="527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788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</a:p>
        </p:txBody>
      </p:sp>
      <p:sp>
        <p:nvSpPr>
          <p:cNvPr id="21" name="TextBox 43">
            <a:extLst>
              <a:ext uri="{FF2B5EF4-FFF2-40B4-BE49-F238E27FC236}">
                <a16:creationId xmlns:a16="http://schemas.microsoft.com/office/drawing/2014/main" id="{0E22EC64-4984-DCE2-FD13-BCC916567BE5}"/>
              </a:ext>
            </a:extLst>
          </p:cNvPr>
          <p:cNvSpPr txBox="1"/>
          <p:nvPr/>
        </p:nvSpPr>
        <p:spPr>
          <a:xfrm>
            <a:off x="4663312" y="1769686"/>
            <a:ext cx="1207889" cy="527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788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" name="TextBox 44">
            <a:extLst>
              <a:ext uri="{FF2B5EF4-FFF2-40B4-BE49-F238E27FC236}">
                <a16:creationId xmlns:a16="http://schemas.microsoft.com/office/drawing/2014/main" id="{CD23F242-6CCC-F324-DB76-DA96B622B2C4}"/>
              </a:ext>
            </a:extLst>
          </p:cNvPr>
          <p:cNvSpPr txBox="1"/>
          <p:nvPr/>
        </p:nvSpPr>
        <p:spPr>
          <a:xfrm>
            <a:off x="6170867" y="1787812"/>
            <a:ext cx="693936" cy="526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788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Sắn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90ACA252-1882-3C0C-C72A-D17779E4300D}"/>
              </a:ext>
            </a:extLst>
          </p:cNvPr>
          <p:cNvSpPr/>
          <p:nvPr/>
        </p:nvSpPr>
        <p:spPr>
          <a:xfrm>
            <a:off x="1183544" y="22265"/>
            <a:ext cx="34916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pc="-50" dirty="0">
                <a:latin typeface="Times New Roman "/>
              </a:rPr>
              <a:t>* </a:t>
            </a:r>
            <a:r>
              <a:rPr lang="vi-VN" sz="3200" b="1" spc="-50" dirty="0">
                <a:latin typeface="Times New Roman "/>
              </a:rPr>
              <a:t>Ngành trồng trọt:</a:t>
            </a:r>
            <a:endParaRPr lang="en-US" sz="3200" b="1" dirty="0">
              <a:latin typeface="Times New Roman "/>
            </a:endParaRPr>
          </a:p>
        </p:txBody>
      </p:sp>
      <p:sp>
        <p:nvSpPr>
          <p:cNvPr id="3" name="TextBox 41">
            <a:extLst>
              <a:ext uri="{FF2B5EF4-FFF2-40B4-BE49-F238E27FC236}">
                <a16:creationId xmlns:a16="http://schemas.microsoft.com/office/drawing/2014/main" id="{493828FC-CA92-2E18-EB09-080F934B108A}"/>
              </a:ext>
            </a:extLst>
          </p:cNvPr>
          <p:cNvSpPr txBox="1"/>
          <p:nvPr/>
        </p:nvSpPr>
        <p:spPr>
          <a:xfrm>
            <a:off x="2167465" y="2684525"/>
            <a:ext cx="5267135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lương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ngừng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 lương thực chính, vai trò quan trọng nhất, góp phần đảm bảo an ninh lương thực trong nước, phục vụ xuất khẩu.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41">
            <a:extLst>
              <a:ext uri="{FF2B5EF4-FFF2-40B4-BE49-F238E27FC236}">
                <a16:creationId xmlns:a16="http://schemas.microsoft.com/office/drawing/2014/main" id="{96322FAF-7FD0-5FDC-CA47-C9DEBC97B09E}"/>
              </a:ext>
            </a:extLst>
          </p:cNvPr>
          <p:cNvSpPr txBox="1"/>
          <p:nvPr/>
        </p:nvSpPr>
        <p:spPr>
          <a:xfrm>
            <a:off x="2177103" y="5235016"/>
            <a:ext cx="5247861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Long. </a:t>
            </a:r>
          </a:p>
        </p:txBody>
      </p:sp>
    </p:spTree>
    <p:extLst>
      <p:ext uri="{BB962C8B-B14F-4D97-AF65-F5344CB8AC3E}">
        <p14:creationId xmlns:p14="http://schemas.microsoft.com/office/powerpoint/2010/main" val="3413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2" grpId="0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964AE-6953-2D75-A39F-5D563DCE8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4BC667A-233A-655C-EE31-4F080F6593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7171" y="325438"/>
            <a:ext cx="9144000" cy="719591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AAF6AA-744D-1898-BC8C-419E81B88743}"/>
              </a:ext>
            </a:extLst>
          </p:cNvPr>
          <p:cNvSpPr txBox="1"/>
          <p:nvPr/>
        </p:nvSpPr>
        <p:spPr>
          <a:xfrm>
            <a:off x="816429" y="1045029"/>
            <a:ext cx="662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602B339-EC76-5B79-AB9E-52EA7D6F5CDD}"/>
              </a:ext>
            </a:extLst>
          </p:cNvPr>
          <p:cNvSpPr/>
          <p:nvPr/>
        </p:nvSpPr>
        <p:spPr>
          <a:xfrm>
            <a:off x="633046" y="4013528"/>
            <a:ext cx="609600" cy="5465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415F16-91FC-BB3A-67F3-194B94B8BAB4}"/>
              </a:ext>
            </a:extLst>
          </p:cNvPr>
          <p:cNvSpPr txBox="1"/>
          <p:nvPr/>
        </p:nvSpPr>
        <p:spPr>
          <a:xfrm>
            <a:off x="699198" y="2180737"/>
            <a:ext cx="10554956" cy="2379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vi-VN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vi-VN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Ngành sản xuất truyền thống, quan trọng đối với nước ta là ngành nào?</a:t>
            </a:r>
            <a:endParaRPr lang="en-US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ct val="107000"/>
              </a:lnSpc>
              <a:spcAft>
                <a:spcPts val="800"/>
              </a:spcAft>
              <a:buAutoNum type="alphaUcPeriod"/>
            </a:pPr>
            <a:r>
              <a:rPr lang="vi-VN" sz="3200" kern="100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Lâm nghiệp.</a:t>
            </a:r>
            <a:r>
              <a:rPr lang="en-US" sz="3200" kern="100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vi-VN" sz="3200" kern="100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B. Thủy sản.</a:t>
            </a:r>
            <a:r>
              <a:rPr lang="en-US" sz="3200" kern="100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endParaRPr lang="vi-VN" sz="3200" kern="100" spc="-4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200" kern="100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Nông nghiệp.</a:t>
            </a:r>
            <a:r>
              <a:rPr lang="en-US" sz="3200" kern="100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vi-VN" sz="3200" kern="100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D. Dịch vụ - thương mại.</a:t>
            </a:r>
            <a:endParaRPr lang="en-US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61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11ED71C7-2ABA-330C-7F58-8F3C3CF58F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7659822"/>
              </p:ext>
            </p:extLst>
          </p:nvPr>
        </p:nvGraphicFramePr>
        <p:xfrm>
          <a:off x="400110" y="607040"/>
          <a:ext cx="7321110" cy="6123405"/>
        </p:xfrm>
        <a:graphic>
          <a:graphicData uri="http://schemas.openxmlformats.org/drawingml/2006/table">
            <a:tbl>
              <a:tblPr bandRow="1"/>
              <a:tblGrid>
                <a:gridCol w="1641628">
                  <a:extLst>
                    <a:ext uri="{9D8B030D-6E8A-4147-A177-3AD203B41FA5}">
                      <a16:colId xmlns:a16="http://schemas.microsoft.com/office/drawing/2014/main" val="1859050929"/>
                    </a:ext>
                  </a:extLst>
                </a:gridCol>
                <a:gridCol w="5679482">
                  <a:extLst>
                    <a:ext uri="{9D8B030D-6E8A-4147-A177-3AD203B41FA5}">
                      <a16:colId xmlns:a16="http://schemas.microsoft.com/office/drawing/2014/main" val="1318142012"/>
                    </a:ext>
                  </a:extLst>
                </a:gridCol>
              </a:tblGrid>
              <a:tr h="876433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cây</a:t>
                      </a:r>
                      <a:endParaRPr lang="en-US" sz="24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#9Slide02 Noi dung rat dai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nghiệp</a:t>
                      </a:r>
                      <a:endParaRPr lang="en-US" sz="24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#9Slide02 Noi dung rat dai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5237569"/>
                  </a:ext>
                </a:extLst>
              </a:tr>
              <a:tr h="2203718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trồng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chính</a:t>
                      </a:r>
                      <a:endParaRPr lang="en-US" sz="24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#9Slide02 Noi dung rat dai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585970"/>
                  </a:ext>
                </a:extLst>
              </a:tr>
              <a:tr h="1337642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300"/>
                        <a:buFont typeface="Symbol" panose="05050102010706020507" pitchFamily="18" charset="2"/>
                        <a:buNone/>
                      </a:pP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Tình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300"/>
                        <a:buFont typeface="Symbol" panose="05050102010706020507" pitchFamily="18" charset="2"/>
                        <a:buNone/>
                      </a:pP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triển</a:t>
                      </a:r>
                      <a:endParaRPr lang="en-US" sz="24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#9Slide02 Noi dung rat dai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382674"/>
                  </a:ext>
                </a:extLst>
              </a:tr>
              <a:tr h="1705612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bố</a:t>
                      </a:r>
                      <a:endParaRPr lang="en-US" sz="24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#9Slide02 Noi dung rat dai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045477"/>
                  </a:ext>
                </a:extLst>
              </a:tr>
            </a:tbl>
          </a:graphicData>
        </a:graphic>
      </p:graphicFrame>
      <p:sp>
        <p:nvSpPr>
          <p:cNvPr id="17" name="TextBox 42">
            <a:extLst>
              <a:ext uri="{FF2B5EF4-FFF2-40B4-BE49-F238E27FC236}">
                <a16:creationId xmlns:a16="http://schemas.microsoft.com/office/drawing/2014/main" id="{75E8FEB6-69D9-98E0-575E-C88893204849}"/>
              </a:ext>
            </a:extLst>
          </p:cNvPr>
          <p:cNvSpPr txBox="1"/>
          <p:nvPr/>
        </p:nvSpPr>
        <p:spPr>
          <a:xfrm>
            <a:off x="3552607" y="1918438"/>
            <a:ext cx="803870" cy="527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788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Bahnschrift SemiLight Condensed" panose="020B0502040204020203" pitchFamily="34" charset="0"/>
              </a:rPr>
              <a:t> </a:t>
            </a:r>
          </a:p>
        </p:txBody>
      </p:sp>
      <p:sp>
        <p:nvSpPr>
          <p:cNvPr id="4" name="TextBox 41">
            <a:extLst>
              <a:ext uri="{FF2B5EF4-FFF2-40B4-BE49-F238E27FC236}">
                <a16:creationId xmlns:a16="http://schemas.microsoft.com/office/drawing/2014/main" id="{F289FBA5-4619-5C81-7B0B-BA50D1C6E7FC}"/>
              </a:ext>
            </a:extLst>
          </p:cNvPr>
          <p:cNvSpPr txBox="1"/>
          <p:nvPr/>
        </p:nvSpPr>
        <p:spPr>
          <a:xfrm>
            <a:off x="2161775" y="2121799"/>
            <a:ext cx="524786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CN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 </a:t>
            </a:r>
          </a:p>
        </p:txBody>
      </p:sp>
      <p:sp>
        <p:nvSpPr>
          <p:cNvPr id="5" name="TextBox 41">
            <a:extLst>
              <a:ext uri="{FF2B5EF4-FFF2-40B4-BE49-F238E27FC236}">
                <a16:creationId xmlns:a16="http://schemas.microsoft.com/office/drawing/2014/main" id="{3EE07B02-A8BB-28F8-A419-D4569D5CB163}"/>
              </a:ext>
            </a:extLst>
          </p:cNvPr>
          <p:cNvSpPr txBox="1"/>
          <p:nvPr/>
        </p:nvSpPr>
        <p:spPr>
          <a:xfrm>
            <a:off x="2117241" y="2911280"/>
            <a:ext cx="5451959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CN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phê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chè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…..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0831FC6E-62F5-EFB4-1497-242688737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3239" y="266273"/>
            <a:ext cx="4031210" cy="6337300"/>
          </a:xfrm>
          <a:prstGeom prst="rect">
            <a:avLst/>
          </a:prstGeom>
        </p:spPr>
      </p:pic>
      <p:sp>
        <p:nvSpPr>
          <p:cNvPr id="7" name="TextBox 41">
            <a:extLst>
              <a:ext uri="{FF2B5EF4-FFF2-40B4-BE49-F238E27FC236}">
                <a16:creationId xmlns:a16="http://schemas.microsoft.com/office/drawing/2014/main" id="{9E9C9B95-C215-5735-835C-7236D10ACE13}"/>
              </a:ext>
            </a:extLst>
          </p:cNvPr>
          <p:cNvSpPr txBox="1"/>
          <p:nvPr/>
        </p:nvSpPr>
        <p:spPr>
          <a:xfrm>
            <a:off x="2157371" y="3826938"/>
            <a:ext cx="537169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hang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canh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41">
            <a:extLst>
              <a:ext uri="{FF2B5EF4-FFF2-40B4-BE49-F238E27FC236}">
                <a16:creationId xmlns:a16="http://schemas.microsoft.com/office/drawing/2014/main" id="{AED21921-E254-FA6D-6062-9D06FDBB8982}"/>
              </a:ext>
            </a:extLst>
          </p:cNvPr>
          <p:cNvSpPr txBox="1"/>
          <p:nvPr/>
        </p:nvSpPr>
        <p:spPr>
          <a:xfrm>
            <a:off x="2219288" y="5991781"/>
            <a:ext cx="524786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CN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khắp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41">
            <a:extLst>
              <a:ext uri="{FF2B5EF4-FFF2-40B4-BE49-F238E27FC236}">
                <a16:creationId xmlns:a16="http://schemas.microsoft.com/office/drawing/2014/main" id="{3BBF1EC4-826B-B14C-F0F0-7C012FB4C7CE}"/>
              </a:ext>
            </a:extLst>
          </p:cNvPr>
          <p:cNvSpPr txBox="1"/>
          <p:nvPr/>
        </p:nvSpPr>
        <p:spPr>
          <a:xfrm>
            <a:off x="2077108" y="5249529"/>
            <a:ext cx="5451959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CN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Đông Nam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Trung du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miền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BB.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6B7FF70-D578-E0E3-7B03-7C2F272D00CA}"/>
              </a:ext>
            </a:extLst>
          </p:cNvPr>
          <p:cNvSpPr/>
          <p:nvPr/>
        </p:nvSpPr>
        <p:spPr>
          <a:xfrm>
            <a:off x="1183544" y="22265"/>
            <a:ext cx="34916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pc="-50" dirty="0">
                <a:latin typeface="Times New Roman "/>
              </a:rPr>
              <a:t>* </a:t>
            </a:r>
            <a:r>
              <a:rPr lang="vi-VN" sz="3200" b="1" spc="-50" dirty="0">
                <a:latin typeface="Times New Roman "/>
              </a:rPr>
              <a:t>Ngành trồng trọt:</a:t>
            </a:r>
            <a:endParaRPr lang="en-US" sz="3200" b="1" dirty="0">
              <a:latin typeface="Times New Roman "/>
            </a:endParaRPr>
          </a:p>
        </p:txBody>
      </p:sp>
      <p:sp>
        <p:nvSpPr>
          <p:cNvPr id="9" name="TextBox 41">
            <a:extLst>
              <a:ext uri="{FF2B5EF4-FFF2-40B4-BE49-F238E27FC236}">
                <a16:creationId xmlns:a16="http://schemas.microsoft.com/office/drawing/2014/main" id="{752CE109-E53D-90E9-C1E4-83B4716E369E}"/>
              </a:ext>
            </a:extLst>
          </p:cNvPr>
          <p:cNvSpPr txBox="1"/>
          <p:nvPr/>
        </p:nvSpPr>
        <p:spPr>
          <a:xfrm>
            <a:off x="2157372" y="1598146"/>
            <a:ext cx="545195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CN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CN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11ED71C7-2ABA-330C-7F58-8F3C3CF58F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640775"/>
              </p:ext>
            </p:extLst>
          </p:nvPr>
        </p:nvGraphicFramePr>
        <p:xfrm>
          <a:off x="400110" y="607040"/>
          <a:ext cx="7321110" cy="5298039"/>
        </p:xfrm>
        <a:graphic>
          <a:graphicData uri="http://schemas.openxmlformats.org/drawingml/2006/table">
            <a:tbl>
              <a:tblPr bandRow="1"/>
              <a:tblGrid>
                <a:gridCol w="1641628">
                  <a:extLst>
                    <a:ext uri="{9D8B030D-6E8A-4147-A177-3AD203B41FA5}">
                      <a16:colId xmlns:a16="http://schemas.microsoft.com/office/drawing/2014/main" val="1859050929"/>
                    </a:ext>
                  </a:extLst>
                </a:gridCol>
                <a:gridCol w="5679482">
                  <a:extLst>
                    <a:ext uri="{9D8B030D-6E8A-4147-A177-3AD203B41FA5}">
                      <a16:colId xmlns:a16="http://schemas.microsoft.com/office/drawing/2014/main" val="1318142012"/>
                    </a:ext>
                  </a:extLst>
                </a:gridCol>
              </a:tblGrid>
              <a:tr h="876433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cây</a:t>
                      </a:r>
                      <a:endParaRPr lang="en-US" sz="24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#9Slide02 Noi dung rat dai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quả</a:t>
                      </a:r>
                      <a:endParaRPr lang="en-US" sz="24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#9Slide02 Noi dung rat dai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5237569"/>
                  </a:ext>
                </a:extLst>
              </a:tr>
              <a:tr h="97186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trồng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chính</a:t>
                      </a:r>
                      <a:endParaRPr lang="en-US" sz="24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#9Slide02 Noi dung rat dai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585970"/>
                  </a:ext>
                </a:extLst>
              </a:tr>
              <a:tr h="1744134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300"/>
                        <a:buFont typeface="Symbol" panose="05050102010706020507" pitchFamily="18" charset="2"/>
                        <a:buNone/>
                      </a:pP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Tình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300"/>
                        <a:buFont typeface="Symbol" panose="05050102010706020507" pitchFamily="18" charset="2"/>
                        <a:buNone/>
                      </a:pP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triển</a:t>
                      </a:r>
                      <a:endParaRPr lang="en-US" sz="24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#9Slide02 Noi dung rat dai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382674"/>
                  </a:ext>
                </a:extLst>
              </a:tr>
              <a:tr h="1705612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bố</a:t>
                      </a:r>
                      <a:endParaRPr lang="en-US" sz="24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#9Slide02 Noi dung rat dai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045477"/>
                  </a:ext>
                </a:extLst>
              </a:tr>
            </a:tbl>
          </a:graphicData>
        </a:graphic>
      </p:graphicFrame>
      <p:sp>
        <p:nvSpPr>
          <p:cNvPr id="17" name="TextBox 42">
            <a:extLst>
              <a:ext uri="{FF2B5EF4-FFF2-40B4-BE49-F238E27FC236}">
                <a16:creationId xmlns:a16="http://schemas.microsoft.com/office/drawing/2014/main" id="{75E8FEB6-69D9-98E0-575E-C88893204849}"/>
              </a:ext>
            </a:extLst>
          </p:cNvPr>
          <p:cNvSpPr txBox="1"/>
          <p:nvPr/>
        </p:nvSpPr>
        <p:spPr>
          <a:xfrm>
            <a:off x="3552607" y="1918438"/>
            <a:ext cx="803870" cy="527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788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Bahnschrift SemiLight Condensed" panose="020B0502040204020203" pitchFamily="34" charset="0"/>
              </a:rPr>
              <a:t> 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0831FC6E-62F5-EFB4-1497-242688737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3239" y="266273"/>
            <a:ext cx="4031210" cy="6337300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A6B7FF70-D578-E0E3-7B03-7C2F272D00CA}"/>
              </a:ext>
            </a:extLst>
          </p:cNvPr>
          <p:cNvSpPr/>
          <p:nvPr/>
        </p:nvSpPr>
        <p:spPr>
          <a:xfrm>
            <a:off x="1183544" y="22265"/>
            <a:ext cx="34916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pc="-50" dirty="0">
                <a:latin typeface="Times New Roman "/>
              </a:rPr>
              <a:t>* </a:t>
            </a:r>
            <a:r>
              <a:rPr lang="vi-VN" sz="3200" b="1" spc="-50" dirty="0">
                <a:latin typeface="Times New Roman "/>
              </a:rPr>
              <a:t>Ngành trồng trọt:</a:t>
            </a:r>
            <a:endParaRPr lang="en-US" sz="3200" b="1" dirty="0">
              <a:latin typeface="Times New Roman "/>
            </a:endParaRPr>
          </a:p>
        </p:txBody>
      </p:sp>
      <p:sp>
        <p:nvSpPr>
          <p:cNvPr id="2" name="TextBox 41">
            <a:extLst>
              <a:ext uri="{FF2B5EF4-FFF2-40B4-BE49-F238E27FC236}">
                <a16:creationId xmlns:a16="http://schemas.microsoft.com/office/drawing/2014/main" id="{3CD53D6B-76D9-5AB5-5627-75AA3FC17A2C}"/>
              </a:ext>
            </a:extLst>
          </p:cNvPr>
          <p:cNvSpPr txBox="1"/>
          <p:nvPr/>
        </p:nvSpPr>
        <p:spPr>
          <a:xfrm>
            <a:off x="2675205" y="1733772"/>
            <a:ext cx="3362543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41">
            <a:extLst>
              <a:ext uri="{FF2B5EF4-FFF2-40B4-BE49-F238E27FC236}">
                <a16:creationId xmlns:a16="http://schemas.microsoft.com/office/drawing/2014/main" id="{07A2BA32-952A-360B-66E1-FD593FD1052C}"/>
              </a:ext>
            </a:extLst>
          </p:cNvPr>
          <p:cNvSpPr txBox="1"/>
          <p:nvPr/>
        </p:nvSpPr>
        <p:spPr>
          <a:xfrm>
            <a:off x="2247900" y="2564337"/>
            <a:ext cx="52578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Trồng được nhiều cây ăn quả nhiệt đới, cận nhiệt đới, ôn đới</a:t>
            </a:r>
          </a:p>
          <a:p>
            <a:pPr algn="just">
              <a:spcBef>
                <a:spcPct val="0"/>
              </a:spcBef>
            </a:pP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-phát triển thành các vùng đặc sản gắn với chỉ dẫn địa lí. 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41">
            <a:extLst>
              <a:ext uri="{FF2B5EF4-FFF2-40B4-BE49-F238E27FC236}">
                <a16:creationId xmlns:a16="http://schemas.microsoft.com/office/drawing/2014/main" id="{AB5D9F59-9156-9E10-7980-3DA870424934}"/>
              </a:ext>
            </a:extLst>
          </p:cNvPr>
          <p:cNvSpPr txBox="1"/>
          <p:nvPr/>
        </p:nvSpPr>
        <p:spPr>
          <a:xfrm>
            <a:off x="2150820" y="4419374"/>
            <a:ext cx="545195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ùng trồng lớn nhất là Đồng bằng sông Cửu Long, Trung du và miền núi Bắc Bộ, Đông Nam Bộ.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3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9E333029-ADBF-F14B-96FA-DE13744A9F1F}"/>
              </a:ext>
            </a:extLst>
          </p:cNvPr>
          <p:cNvSpPr/>
          <p:nvPr/>
        </p:nvSpPr>
        <p:spPr>
          <a:xfrm>
            <a:off x="273050" y="260350"/>
            <a:ext cx="11645900" cy="6337300"/>
          </a:xfrm>
          <a:prstGeom prst="roundRect">
            <a:avLst>
              <a:gd name="adj" fmla="val 2038"/>
            </a:avLst>
          </a:prstGeom>
          <a:solidFill>
            <a:schemeClr val="bg1"/>
          </a:solidFill>
          <a:ln w="285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#9Slide04 Faustina" panose="00000500000000000000" pitchFamily="2" charset="0"/>
              <a:ea typeface="#9Slide03 Roboto Mono Bold" pitchFamily="2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4166492-94D5-D7A6-EC39-3637441B305A}"/>
              </a:ext>
            </a:extLst>
          </p:cNvPr>
          <p:cNvSpPr txBox="1"/>
          <p:nvPr/>
        </p:nvSpPr>
        <p:spPr>
          <a:xfrm>
            <a:off x="1852247" y="242428"/>
            <a:ext cx="9601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014069"/>
                </a:solidFill>
                <a:latin typeface="#9Slide07 IcielBaliho Script" pitchFamily="2" charset="0"/>
              </a:rPr>
              <a:t>2. Sự </a:t>
            </a:r>
            <a:r>
              <a:rPr lang="en-US" sz="4400" dirty="0" err="1">
                <a:solidFill>
                  <a:srgbClr val="014069"/>
                </a:solidFill>
                <a:latin typeface="#9Slide07 IcielBaliho Script" pitchFamily="2" charset="0"/>
              </a:rPr>
              <a:t>phát</a:t>
            </a:r>
            <a:r>
              <a:rPr lang="en-US" sz="4400" dirty="0">
                <a:solidFill>
                  <a:srgbClr val="014069"/>
                </a:solidFill>
                <a:latin typeface="#9Slide07 IcielBaliho Script" pitchFamily="2" charset="0"/>
              </a:rPr>
              <a:t> </a:t>
            </a:r>
            <a:r>
              <a:rPr lang="en-US" sz="4400" dirty="0" err="1">
                <a:solidFill>
                  <a:srgbClr val="014069"/>
                </a:solidFill>
                <a:latin typeface="#9Slide07 IcielBaliho Script" pitchFamily="2" charset="0"/>
              </a:rPr>
              <a:t>triển</a:t>
            </a:r>
            <a:r>
              <a:rPr lang="en-US" sz="4400" dirty="0">
                <a:solidFill>
                  <a:srgbClr val="014069"/>
                </a:solidFill>
                <a:latin typeface="#9Slide07 IcielBaliho Script" pitchFamily="2" charset="0"/>
              </a:rPr>
              <a:t> </a:t>
            </a:r>
            <a:r>
              <a:rPr lang="en-US" sz="4400" dirty="0" err="1">
                <a:solidFill>
                  <a:srgbClr val="014069"/>
                </a:solidFill>
                <a:latin typeface="#9Slide07 IcielBaliho Script" pitchFamily="2" charset="0"/>
              </a:rPr>
              <a:t>và</a:t>
            </a:r>
            <a:r>
              <a:rPr lang="en-US" sz="4400" dirty="0">
                <a:solidFill>
                  <a:srgbClr val="014069"/>
                </a:solidFill>
                <a:latin typeface="#9Slide07 IcielBaliho Script" pitchFamily="2" charset="0"/>
              </a:rPr>
              <a:t> </a:t>
            </a:r>
            <a:r>
              <a:rPr lang="en-US" sz="4400" dirty="0" err="1">
                <a:solidFill>
                  <a:srgbClr val="014069"/>
                </a:solidFill>
                <a:latin typeface="#9Slide07 IcielBaliho Script" pitchFamily="2" charset="0"/>
              </a:rPr>
              <a:t>phân</a:t>
            </a:r>
            <a:r>
              <a:rPr lang="en-US" sz="4400" dirty="0">
                <a:solidFill>
                  <a:srgbClr val="014069"/>
                </a:solidFill>
                <a:latin typeface="#9Slide07 IcielBaliho Script" pitchFamily="2" charset="0"/>
              </a:rPr>
              <a:t> </a:t>
            </a:r>
            <a:r>
              <a:rPr lang="en-US" sz="4400" dirty="0" err="1">
                <a:solidFill>
                  <a:srgbClr val="014069"/>
                </a:solidFill>
                <a:latin typeface="#9Slide07 IcielBaliho Script" pitchFamily="2" charset="0"/>
              </a:rPr>
              <a:t>bố</a:t>
            </a:r>
            <a:r>
              <a:rPr lang="en-US" sz="4400" dirty="0">
                <a:solidFill>
                  <a:srgbClr val="014069"/>
                </a:solidFill>
                <a:latin typeface="#9Slide07 IcielBaliho Script" pitchFamily="2" charset="0"/>
              </a:rPr>
              <a:t> </a:t>
            </a:r>
            <a:r>
              <a:rPr lang="vi-VN" sz="4400" dirty="0">
                <a:solidFill>
                  <a:srgbClr val="014069"/>
                </a:solidFill>
                <a:latin typeface="#9Slide07 IcielBaliho Script" pitchFamily="2" charset="0"/>
              </a:rPr>
              <a:t>nông nghiệp</a:t>
            </a:r>
            <a:endParaRPr lang="en-US" sz="4400" dirty="0">
              <a:solidFill>
                <a:srgbClr val="014069"/>
              </a:solidFill>
              <a:latin typeface="#9Slide07 IcielBaliho Script" pitchFamily="2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C1C8473B-D0C2-A799-82B7-C77832B71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598" y="365236"/>
            <a:ext cx="855416" cy="584776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2C7FDDC-96A2-9472-5D79-3587914B3C57}"/>
              </a:ext>
            </a:extLst>
          </p:cNvPr>
          <p:cNvSpPr txBox="1"/>
          <p:nvPr/>
        </p:nvSpPr>
        <p:spPr>
          <a:xfrm>
            <a:off x="4999910" y="2463934"/>
            <a:ext cx="6775873" cy="3906775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  <a:buClrTx/>
              <a:buFontTx/>
              <a:buNone/>
            </a:pPr>
            <a:r>
              <a:rPr lang="en-US" sz="2400" b="1" kern="1200" dirty="0">
                <a:solidFill>
                  <a:srgbClr val="FF0000"/>
                </a:solidFill>
                <a:latin typeface="Bahnschrift SemiCondensed" panose="020B0502040204020203" pitchFamily="34" charset="0"/>
                <a:ea typeface="+mn-ea"/>
                <a:cs typeface="Times New Roman" panose="02020603050405020304" pitchFamily="18" charset="0"/>
              </a:rPr>
              <a:t>KHÁI QUÁT </a:t>
            </a:r>
          </a:p>
          <a:p>
            <a:pPr algn="just">
              <a:lnSpc>
                <a:spcPts val="3000"/>
              </a:lnSpc>
              <a:buClrTx/>
              <a:buFontTx/>
              <a:buNone/>
            </a:pPr>
            <a:r>
              <a:rPr lang="en-US" sz="2400" kern="1200" dirty="0">
                <a:solidFill>
                  <a:srgbClr val="014069"/>
                </a:solidFill>
                <a:latin typeface="Bahnschrift SemiLight Condensed" panose="020B0502040204020203" pitchFamily="34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vi-VN" sz="2400" kern="1200" dirty="0">
                <a:solidFill>
                  <a:srgbClr val="014069"/>
                </a:solidFill>
                <a:latin typeface="Bahnschrift SemiLight Condensed" panose="020B0502040204020203" pitchFamily="34" charset="0"/>
                <a:ea typeface="+mn-ea"/>
                <a:cs typeface="Times New Roman" panose="02020603050405020304" pitchFamily="18" charset="0"/>
              </a:rPr>
              <a:t>Nước ta phát triển nông nghiệp theo . . . . . . . . . . . . . . . . . . , liên kết theo . . . . . . . . . . . . . . , đẩy mạnh ứng dụng . . . . . . . . . . . . . . . </a:t>
            </a:r>
          </a:p>
          <a:p>
            <a:pPr algn="just">
              <a:lnSpc>
                <a:spcPts val="3000"/>
              </a:lnSpc>
              <a:buClrTx/>
              <a:buFontTx/>
              <a:buNone/>
            </a:pPr>
            <a:r>
              <a:rPr lang="en-US" sz="2400" kern="1200" dirty="0">
                <a:solidFill>
                  <a:srgbClr val="014069"/>
                </a:solidFill>
                <a:latin typeface="Bahnschrift SemiLight Condensed" panose="020B0502040204020203" pitchFamily="34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vi-VN" sz="2400" kern="1200" dirty="0">
                <a:solidFill>
                  <a:srgbClr val="014069"/>
                </a:solidFill>
                <a:latin typeface="Bahnschrift SemiLight Condensed" panose="020B0502040204020203" pitchFamily="34" charset="0"/>
                <a:ea typeface="+mn-ea"/>
                <a:cs typeface="Times New Roman" panose="02020603050405020304" pitchFamily="18" charset="0"/>
              </a:rPr>
              <a:t>Năm 2021: tốc độ tăng trưởng đạt . . . . . . . . . . . . . . . , đóng góp. . . . . . . . . . . . . . .  tổng giá trị toàn ngành</a:t>
            </a:r>
            <a:r>
              <a:rPr lang="en-US" sz="2400" kern="1200" dirty="0">
                <a:solidFill>
                  <a:srgbClr val="014069"/>
                </a:solidFill>
                <a:latin typeface="Bahnschrift SemiLight Condensed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14069"/>
                </a:solidFill>
                <a:latin typeface="Bahnschrift SemiLight Condensed" panose="020B0502040204020203" pitchFamily="34" charset="0"/>
                <a:ea typeface="+mn-ea"/>
                <a:cs typeface="Times New Roman" panose="02020603050405020304" pitchFamily="18" charset="0"/>
              </a:rPr>
              <a:t>Nông</a:t>
            </a:r>
            <a:r>
              <a:rPr lang="en-US" sz="2400" kern="1200" dirty="0">
                <a:solidFill>
                  <a:srgbClr val="014069"/>
                </a:solidFill>
                <a:latin typeface="Bahnschrift SemiLight Condensed" panose="020B0502040204020203" pitchFamily="34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solidFill>
                  <a:srgbClr val="014069"/>
                </a:solidFill>
                <a:latin typeface="Bahnschrift SemiLight Condensed" panose="020B0502040204020203" pitchFamily="34" charset="0"/>
                <a:ea typeface="+mn-ea"/>
                <a:cs typeface="Times New Roman" panose="02020603050405020304" pitchFamily="18" charset="0"/>
              </a:rPr>
              <a:t>lâm</a:t>
            </a:r>
            <a:r>
              <a:rPr lang="en-US" sz="2400" kern="1200" dirty="0">
                <a:solidFill>
                  <a:srgbClr val="014069"/>
                </a:solidFill>
                <a:latin typeface="Bahnschrift SemiLight Condensed" panose="020B0502040204020203" pitchFamily="34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solidFill>
                  <a:srgbClr val="014069"/>
                </a:solidFill>
                <a:latin typeface="Bahnschrift SemiLight Condensed" panose="020B0502040204020203" pitchFamily="34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lang="en-US" sz="2400" kern="1200" dirty="0">
                <a:solidFill>
                  <a:srgbClr val="014069"/>
                </a:solidFill>
                <a:latin typeface="Bahnschrift SemiLight Condensed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14069"/>
                </a:solidFill>
                <a:latin typeface="Bahnschrift SemiLight Condensed" panose="020B0502040204020203" pitchFamily="34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lang="en-US" sz="2400" kern="1200" dirty="0">
                <a:solidFill>
                  <a:srgbClr val="014069"/>
                </a:solidFill>
                <a:latin typeface="Bahnschrift SemiLight Condensed" panose="020B0502040204020203" pitchFamily="34" charset="0"/>
                <a:ea typeface="+mn-ea"/>
                <a:cs typeface="Times New Roman" panose="02020603050405020304" pitchFamily="18" charset="0"/>
              </a:rPr>
              <a:t>.</a:t>
            </a:r>
            <a:endParaRPr lang="vi-VN" sz="2400" kern="1200" dirty="0">
              <a:solidFill>
                <a:srgbClr val="014069"/>
              </a:solidFill>
              <a:latin typeface="Bahnschrift SemiLight Condensed" panose="020B0502040204020203" pitchFamily="34" charset="0"/>
              <a:ea typeface="+mn-ea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ts val="3000"/>
              </a:lnSpc>
              <a:buClrTx/>
              <a:buFontTx/>
              <a:buChar char="-"/>
            </a:pPr>
            <a:r>
              <a:rPr lang="vi-VN" sz="2400" kern="1200" dirty="0">
                <a:solidFill>
                  <a:srgbClr val="014069"/>
                </a:solidFill>
                <a:latin typeface="Bahnschrift SemiLight Condensed" panose="020B0502040204020203" pitchFamily="34" charset="0"/>
                <a:ea typeface="+mn-ea"/>
                <a:cs typeface="Times New Roman" panose="02020603050405020304" pitchFamily="18" charset="0"/>
              </a:rPr>
              <a:t>Xu hướng chuyển dịch: giảm . . . . . . . . . . . . . . . , tăng . . . . . . . . . </a:t>
            </a:r>
            <a:endParaRPr lang="en-US" sz="2400" kern="1200" dirty="0">
              <a:solidFill>
                <a:srgbClr val="014069"/>
              </a:solidFill>
              <a:latin typeface="Bahnschrift SemiLight Condensed" panose="020B0502040204020203" pitchFamily="34" charset="0"/>
              <a:ea typeface="+mn-ea"/>
              <a:cs typeface="Times New Roman" panose="02020603050405020304" pitchFamily="18" charset="0"/>
            </a:endParaRPr>
          </a:p>
          <a:p>
            <a:pPr algn="just">
              <a:lnSpc>
                <a:spcPts val="3000"/>
              </a:lnSpc>
              <a:buClrTx/>
            </a:pPr>
            <a:r>
              <a:rPr lang="en-US" sz="2400" kern="1200" dirty="0">
                <a:solidFill>
                  <a:srgbClr val="014069"/>
                </a:solidFill>
                <a:latin typeface="Bahnschrift SemiLight Condensed" panose="020B0502040204020203" pitchFamily="34" charset="0"/>
                <a:ea typeface="+mn-ea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</a:t>
            </a:r>
            <a:r>
              <a:rPr lang="vi-VN" sz="2400" kern="1200" dirty="0">
                <a:solidFill>
                  <a:srgbClr val="014069"/>
                </a:solidFill>
                <a:latin typeface="Bahnschrift SemiLight Condensed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ts val="3000"/>
              </a:lnSpc>
              <a:buClrTx/>
              <a:buFontTx/>
              <a:buNone/>
            </a:pPr>
            <a:r>
              <a:rPr lang="en-US" sz="2400" kern="1200" dirty="0">
                <a:solidFill>
                  <a:srgbClr val="014069"/>
                </a:solidFill>
                <a:latin typeface="Bahnschrift SemiLight Condensed" panose="020B0502040204020203" pitchFamily="34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vi-VN" sz="2400" kern="1200" dirty="0">
                <a:solidFill>
                  <a:srgbClr val="014069"/>
                </a:solidFill>
                <a:latin typeface="Bahnschrift SemiLight Condensed" panose="020B0502040204020203" pitchFamily="34" charset="0"/>
                <a:ea typeface="+mn-ea"/>
                <a:cs typeface="Times New Roman" panose="02020603050405020304" pitchFamily="18" charset="0"/>
              </a:rPr>
              <a:t>3 trục SP chính: . </a:t>
            </a:r>
            <a:r>
              <a:rPr lang="en-US" sz="2400" kern="1200" dirty="0">
                <a:solidFill>
                  <a:srgbClr val="014069"/>
                </a:solidFill>
                <a:latin typeface="Bahnschrift SemiLight Condensed" panose="020B0502040204020203" pitchFamily="34" charset="0"/>
                <a:ea typeface="+mn-ea"/>
                <a:cs typeface="Times New Roman" panose="02020603050405020304" pitchFamily="18" charset="0"/>
              </a:rPr>
              <a:t>…………………………………………………………………………………..</a:t>
            </a:r>
            <a:endParaRPr lang="vi-VN" sz="2400" kern="1200" dirty="0">
              <a:solidFill>
                <a:srgbClr val="014069"/>
              </a:solidFill>
              <a:latin typeface="Bahnschrift SemiLight Condensed" panose="020B0502040204020203" pitchFamily="34" charset="0"/>
              <a:ea typeface="+mn-ea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ts val="3000"/>
              </a:lnSpc>
              <a:buClrTx/>
              <a:buFontTx/>
              <a:buChar char="-"/>
            </a:pPr>
            <a:r>
              <a:rPr lang="vi-VN" sz="2400" kern="1200" dirty="0">
                <a:solidFill>
                  <a:srgbClr val="014069"/>
                </a:solidFill>
                <a:latin typeface="Bahnschrift SemiLight Condensed" panose="020B0502040204020203" pitchFamily="34" charset="0"/>
                <a:ea typeface="+mn-ea"/>
                <a:cs typeface="Times New Roman" panose="02020603050405020304" pitchFamily="18" charset="0"/>
              </a:rPr>
              <a:t>Xu hướng: phát triển các mô hình sản xuất . . . . . . . . . . . . . . …</a:t>
            </a:r>
            <a:r>
              <a:rPr lang="en-US" sz="2400" kern="1200" dirty="0">
                <a:solidFill>
                  <a:srgbClr val="014069"/>
                </a:solidFill>
                <a:latin typeface="Bahnschrift SemiLight Condensed" panose="020B0502040204020203" pitchFamily="34" charset="0"/>
                <a:ea typeface="+mn-ea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389647C6-B577-A51D-5CFC-C6AB5F5A97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75" t="34444" r="30407" b="20000"/>
          <a:stretch/>
        </p:blipFill>
        <p:spPr>
          <a:xfrm>
            <a:off x="528542" y="1119446"/>
            <a:ext cx="1667137" cy="1132603"/>
          </a:xfrm>
          <a:prstGeom prst="rect">
            <a:avLst/>
          </a:prstGeom>
        </p:spPr>
      </p:pic>
      <p:sp>
        <p:nvSpPr>
          <p:cNvPr id="15" name="TextBox 41">
            <a:extLst>
              <a:ext uri="{FF2B5EF4-FFF2-40B4-BE49-F238E27FC236}">
                <a16:creationId xmlns:a16="http://schemas.microsoft.com/office/drawing/2014/main" id="{CA1B615E-82C7-3100-EF43-C86FC9E16BDD}"/>
              </a:ext>
            </a:extLst>
          </p:cNvPr>
          <p:cNvSpPr txBox="1"/>
          <p:nvPr/>
        </p:nvSpPr>
        <p:spPr>
          <a:xfrm>
            <a:off x="2282207" y="1132998"/>
            <a:ext cx="7706620" cy="110799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HOẠT ĐỘNG CẶP ĐÔI</a:t>
            </a:r>
          </a:p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Nhiệm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vụ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: Dựa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thông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 tin SGK,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lựa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chọn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cụm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phù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hợp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hoàn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thiện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thông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khái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quát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phát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triển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nghiệp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 Nam.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9FFEC9B9-0287-4C91-F5E5-C4AC6D5CB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5354" y="1132499"/>
            <a:ext cx="1652249" cy="1106495"/>
          </a:xfrm>
          <a:prstGeom prst="rect">
            <a:avLst/>
          </a:prstGeom>
        </p:spPr>
      </p:pic>
      <p:sp>
        <p:nvSpPr>
          <p:cNvPr id="17" name="TextBox 30">
            <a:extLst>
              <a:ext uri="{FF2B5EF4-FFF2-40B4-BE49-F238E27FC236}">
                <a16:creationId xmlns:a16="http://schemas.microsoft.com/office/drawing/2014/main" id="{824589E7-1485-971B-E2A9-AD6BBB1997F4}"/>
              </a:ext>
            </a:extLst>
          </p:cNvPr>
          <p:cNvSpPr txBox="1"/>
          <p:nvPr/>
        </p:nvSpPr>
        <p:spPr>
          <a:xfrm>
            <a:off x="372989" y="2795776"/>
            <a:ext cx="1909218" cy="4049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ts val="3425"/>
              </a:lnSpc>
              <a:spcBef>
                <a:spcPct val="0"/>
              </a:spcBef>
            </a:pPr>
            <a:r>
              <a:rPr lang="vi-VN" sz="2400" spc="-20" dirty="0">
                <a:solidFill>
                  <a:srgbClr val="C00000"/>
                </a:solidFill>
                <a:latin typeface="Bahnschrift SemiLight Condensed" panose="020B0502040204020203" pitchFamily="34" charset="0"/>
              </a:rPr>
              <a:t>hướng hàng hóa</a:t>
            </a:r>
            <a:endParaRPr lang="en-US" sz="2400" u="none" strike="noStrike" spc="-20" dirty="0">
              <a:solidFill>
                <a:srgbClr val="C00000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8" name="TextBox 30">
            <a:extLst>
              <a:ext uri="{FF2B5EF4-FFF2-40B4-BE49-F238E27FC236}">
                <a16:creationId xmlns:a16="http://schemas.microsoft.com/office/drawing/2014/main" id="{F3ACF7A5-1C25-7E05-0481-734CDE8C6F9E}"/>
              </a:ext>
            </a:extLst>
          </p:cNvPr>
          <p:cNvSpPr txBox="1"/>
          <p:nvPr/>
        </p:nvSpPr>
        <p:spPr>
          <a:xfrm>
            <a:off x="1769991" y="3522080"/>
            <a:ext cx="1622086" cy="4049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ts val="3425"/>
              </a:lnSpc>
              <a:spcBef>
                <a:spcPct val="0"/>
              </a:spcBef>
            </a:pPr>
            <a:r>
              <a:rPr lang="en-US" sz="2400" spc="-20" dirty="0" err="1">
                <a:solidFill>
                  <a:srgbClr val="C00000"/>
                </a:solidFill>
                <a:latin typeface="Bahnschrift SemiLight Condensed" panose="020B0502040204020203" pitchFamily="34" charset="0"/>
              </a:rPr>
              <a:t>chuỗi</a:t>
            </a:r>
            <a:r>
              <a:rPr lang="en-US" sz="2400" spc="-20" dirty="0">
                <a:solidFill>
                  <a:srgbClr val="C00000"/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400" spc="-20" dirty="0" err="1">
                <a:solidFill>
                  <a:srgbClr val="C00000"/>
                </a:solidFill>
                <a:latin typeface="Bahnschrift SemiLight Condensed" panose="020B0502040204020203" pitchFamily="34" charset="0"/>
              </a:rPr>
              <a:t>giá</a:t>
            </a:r>
            <a:r>
              <a:rPr lang="en-US" sz="2400" spc="-20" dirty="0">
                <a:solidFill>
                  <a:srgbClr val="C00000"/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400" spc="-20" dirty="0" err="1">
                <a:solidFill>
                  <a:srgbClr val="C00000"/>
                </a:solidFill>
                <a:latin typeface="Bahnschrift SemiLight Condensed" panose="020B0502040204020203" pitchFamily="34" charset="0"/>
              </a:rPr>
              <a:t>trị</a:t>
            </a:r>
            <a:endParaRPr lang="en-US" sz="2400" u="none" strike="noStrike" spc="-20" dirty="0">
              <a:solidFill>
                <a:srgbClr val="C00000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9" name="TextBox 30">
            <a:extLst>
              <a:ext uri="{FF2B5EF4-FFF2-40B4-BE49-F238E27FC236}">
                <a16:creationId xmlns:a16="http://schemas.microsoft.com/office/drawing/2014/main" id="{D5B91AF9-AEC7-E9D3-D96B-93D625439712}"/>
              </a:ext>
            </a:extLst>
          </p:cNvPr>
          <p:cNvSpPr txBox="1"/>
          <p:nvPr/>
        </p:nvSpPr>
        <p:spPr>
          <a:xfrm>
            <a:off x="464396" y="4843511"/>
            <a:ext cx="5397258" cy="4049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ts val="3425"/>
              </a:lnSpc>
              <a:spcBef>
                <a:spcPct val="0"/>
              </a:spcBef>
            </a:pPr>
            <a:r>
              <a:rPr lang="vi-VN" sz="2400" spc="-20" dirty="0">
                <a:solidFill>
                  <a:srgbClr val="C00000"/>
                </a:solidFill>
                <a:latin typeface="Bahnschrift SemiLight Condensed" panose="020B0502040204020203" pitchFamily="34" charset="0"/>
              </a:rPr>
              <a:t>cấp quốc gia, cấp tỉnh, cấp địa phương</a:t>
            </a:r>
            <a:endParaRPr lang="en-US" sz="2400" u="none" strike="noStrike" spc="-20" dirty="0">
              <a:solidFill>
                <a:srgbClr val="C00000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0" name="TextBox 30">
            <a:extLst>
              <a:ext uri="{FF2B5EF4-FFF2-40B4-BE49-F238E27FC236}">
                <a16:creationId xmlns:a16="http://schemas.microsoft.com/office/drawing/2014/main" id="{1727A6FF-2BCE-AFB7-9394-86645EFE80A7}"/>
              </a:ext>
            </a:extLst>
          </p:cNvPr>
          <p:cNvSpPr txBox="1"/>
          <p:nvPr/>
        </p:nvSpPr>
        <p:spPr>
          <a:xfrm>
            <a:off x="528542" y="3483954"/>
            <a:ext cx="773484" cy="390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ts val="3425"/>
              </a:lnSpc>
              <a:spcBef>
                <a:spcPct val="0"/>
              </a:spcBef>
            </a:pPr>
            <a:r>
              <a:rPr lang="en-US" sz="2400" spc="-20" dirty="0">
                <a:solidFill>
                  <a:srgbClr val="C00000"/>
                </a:solidFill>
                <a:latin typeface="Bahnschrift SemiLight Condensed" panose="020B0502040204020203" pitchFamily="34" charset="0"/>
              </a:rPr>
              <a:t>3,18 %</a:t>
            </a:r>
            <a:endParaRPr lang="en-US" sz="2400" u="none" strike="noStrike" spc="-20" dirty="0">
              <a:solidFill>
                <a:srgbClr val="C00000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1" name="TextBox 30">
            <a:extLst>
              <a:ext uri="{FF2B5EF4-FFF2-40B4-BE49-F238E27FC236}">
                <a16:creationId xmlns:a16="http://schemas.microsoft.com/office/drawing/2014/main" id="{6510CAE5-EFBB-6B9E-02E1-BC8FCDD83936}"/>
              </a:ext>
            </a:extLst>
          </p:cNvPr>
          <p:cNvSpPr txBox="1"/>
          <p:nvPr/>
        </p:nvSpPr>
        <p:spPr>
          <a:xfrm>
            <a:off x="4110083" y="4187759"/>
            <a:ext cx="3318844" cy="3938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ts val="3425"/>
              </a:lnSpc>
              <a:spcBef>
                <a:spcPct val="0"/>
              </a:spcBef>
            </a:pPr>
            <a:r>
              <a:rPr lang="en-US" sz="2400" spc="-20" dirty="0">
                <a:solidFill>
                  <a:srgbClr val="C00000"/>
                </a:solidFill>
                <a:latin typeface="Bahnschrift SemiLight Condensed" panose="020B0502040204020203" pitchFamily="34" charset="0"/>
              </a:rPr>
              <a:t>70% </a:t>
            </a:r>
            <a:endParaRPr lang="en-US" sz="2400" u="none" strike="noStrike" spc="-20" dirty="0">
              <a:solidFill>
                <a:srgbClr val="C00000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2" name="TextBox 30">
            <a:extLst>
              <a:ext uri="{FF2B5EF4-FFF2-40B4-BE49-F238E27FC236}">
                <a16:creationId xmlns:a16="http://schemas.microsoft.com/office/drawing/2014/main" id="{A47CA6A4-B5FD-5D2F-B262-6DCF0214F019}"/>
              </a:ext>
            </a:extLst>
          </p:cNvPr>
          <p:cNvSpPr txBox="1"/>
          <p:nvPr/>
        </p:nvSpPr>
        <p:spPr>
          <a:xfrm>
            <a:off x="3629120" y="3522080"/>
            <a:ext cx="1658498" cy="4049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ts val="3425"/>
              </a:lnSpc>
              <a:spcBef>
                <a:spcPct val="0"/>
              </a:spcBef>
            </a:pPr>
            <a:r>
              <a:rPr lang="en-US" sz="2400" spc="-20" dirty="0" err="1">
                <a:solidFill>
                  <a:srgbClr val="C00000"/>
                </a:solidFill>
                <a:latin typeface="Bahnschrift SemiLight Condensed" panose="020B0502040204020203" pitchFamily="34" charset="0"/>
              </a:rPr>
              <a:t>trồng</a:t>
            </a:r>
            <a:r>
              <a:rPr lang="en-US" sz="2400" spc="-20" dirty="0">
                <a:solidFill>
                  <a:srgbClr val="C00000"/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400" spc="-20" dirty="0" err="1">
                <a:solidFill>
                  <a:srgbClr val="C00000"/>
                </a:solidFill>
                <a:latin typeface="Bahnschrift SemiLight Condensed" panose="020B0502040204020203" pitchFamily="34" charset="0"/>
              </a:rPr>
              <a:t>trọt</a:t>
            </a:r>
            <a:endParaRPr lang="en-US" sz="2400" u="none" strike="noStrike" spc="-20" dirty="0">
              <a:solidFill>
                <a:srgbClr val="C00000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3" name="TextBox 30">
            <a:extLst>
              <a:ext uri="{FF2B5EF4-FFF2-40B4-BE49-F238E27FC236}">
                <a16:creationId xmlns:a16="http://schemas.microsoft.com/office/drawing/2014/main" id="{B05EF41E-E7DF-83D7-CD51-3A45839D6022}"/>
              </a:ext>
            </a:extLst>
          </p:cNvPr>
          <p:cNvSpPr txBox="1"/>
          <p:nvPr/>
        </p:nvSpPr>
        <p:spPr>
          <a:xfrm>
            <a:off x="464396" y="4148494"/>
            <a:ext cx="3507529" cy="390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ts val="3425"/>
              </a:lnSpc>
              <a:spcBef>
                <a:spcPct val="0"/>
              </a:spcBef>
            </a:pPr>
            <a:r>
              <a:rPr lang="en-US" sz="2400" spc="-20" dirty="0" err="1">
                <a:solidFill>
                  <a:srgbClr val="C00000"/>
                </a:solidFill>
                <a:latin typeface="Bahnschrift SemiLight Condensed" panose="020B0502040204020203" pitchFamily="34" charset="0"/>
              </a:rPr>
              <a:t>chăn</a:t>
            </a:r>
            <a:r>
              <a:rPr lang="en-US" sz="2400" spc="-20" dirty="0">
                <a:solidFill>
                  <a:srgbClr val="C00000"/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400" spc="-20" dirty="0" err="1">
                <a:solidFill>
                  <a:srgbClr val="C00000"/>
                </a:solidFill>
                <a:latin typeface="Bahnschrift SemiLight Condensed" panose="020B0502040204020203" pitchFamily="34" charset="0"/>
              </a:rPr>
              <a:t>nuôi</a:t>
            </a:r>
            <a:r>
              <a:rPr lang="en-US" sz="2400" spc="-20" dirty="0">
                <a:solidFill>
                  <a:srgbClr val="C00000"/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400" spc="-20" dirty="0" err="1">
                <a:solidFill>
                  <a:srgbClr val="C00000"/>
                </a:solidFill>
                <a:latin typeface="Bahnschrift SemiLight Condensed" panose="020B0502040204020203" pitchFamily="34" charset="0"/>
              </a:rPr>
              <a:t>và</a:t>
            </a:r>
            <a:r>
              <a:rPr lang="en-US" sz="2400" spc="-20" dirty="0">
                <a:solidFill>
                  <a:srgbClr val="C00000"/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400" spc="-20" dirty="0" err="1">
                <a:solidFill>
                  <a:srgbClr val="C00000"/>
                </a:solidFill>
                <a:latin typeface="Bahnschrift SemiLight Condensed" panose="020B0502040204020203" pitchFamily="34" charset="0"/>
              </a:rPr>
              <a:t>dịch</a:t>
            </a:r>
            <a:r>
              <a:rPr lang="en-US" sz="2400" spc="-20" dirty="0">
                <a:solidFill>
                  <a:srgbClr val="C00000"/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400" spc="-20" dirty="0" err="1">
                <a:solidFill>
                  <a:srgbClr val="C00000"/>
                </a:solidFill>
                <a:latin typeface="Bahnschrift SemiLight Condensed" panose="020B0502040204020203" pitchFamily="34" charset="0"/>
              </a:rPr>
              <a:t>vụ</a:t>
            </a:r>
            <a:r>
              <a:rPr lang="en-US" sz="2400" spc="-20" dirty="0">
                <a:solidFill>
                  <a:srgbClr val="C00000"/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400" spc="-20" dirty="0" err="1">
                <a:solidFill>
                  <a:srgbClr val="C00000"/>
                </a:solidFill>
                <a:latin typeface="Bahnschrift SemiLight Condensed" panose="020B0502040204020203" pitchFamily="34" charset="0"/>
              </a:rPr>
              <a:t>nông</a:t>
            </a:r>
            <a:r>
              <a:rPr lang="en-US" sz="2400" spc="-20" dirty="0">
                <a:solidFill>
                  <a:srgbClr val="C00000"/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400" spc="-20" dirty="0" err="1">
                <a:solidFill>
                  <a:srgbClr val="C00000"/>
                </a:solidFill>
                <a:latin typeface="Bahnschrift SemiLight Condensed" panose="020B0502040204020203" pitchFamily="34" charset="0"/>
              </a:rPr>
              <a:t>nghiệp</a:t>
            </a:r>
            <a:r>
              <a:rPr lang="en-US" sz="2400" spc="-20" dirty="0">
                <a:solidFill>
                  <a:srgbClr val="C00000"/>
                </a:solidFill>
                <a:latin typeface="Bahnschrift SemiLight Condensed" panose="020B0502040204020203" pitchFamily="34" charset="0"/>
              </a:rPr>
              <a:t>. </a:t>
            </a:r>
            <a:endParaRPr lang="en-US" sz="2400" u="none" strike="noStrike" spc="-20" dirty="0">
              <a:solidFill>
                <a:srgbClr val="C00000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4" name="TextBox 30">
            <a:extLst>
              <a:ext uri="{FF2B5EF4-FFF2-40B4-BE49-F238E27FC236}">
                <a16:creationId xmlns:a16="http://schemas.microsoft.com/office/drawing/2014/main" id="{309A76AA-5703-0D10-61E5-CBC0DEDF0CE2}"/>
              </a:ext>
            </a:extLst>
          </p:cNvPr>
          <p:cNvSpPr txBox="1"/>
          <p:nvPr/>
        </p:nvSpPr>
        <p:spPr>
          <a:xfrm>
            <a:off x="464178" y="5522727"/>
            <a:ext cx="6172199" cy="4049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ts val="3425"/>
              </a:lnSpc>
              <a:spcBef>
                <a:spcPct val="0"/>
              </a:spcBef>
            </a:pPr>
            <a:r>
              <a:rPr lang="vi-VN" sz="2400" spc="-20" dirty="0">
                <a:solidFill>
                  <a:srgbClr val="C00000"/>
                </a:solidFill>
                <a:latin typeface="Bahnschrift SemiLight Condensed" panose="020B0502040204020203" pitchFamily="34" charset="0"/>
              </a:rPr>
              <a:t>NN xanh, NN hữu cơ, NN công nghệ cao.</a:t>
            </a:r>
            <a:endParaRPr lang="en-US" sz="2400" u="none" strike="noStrike" spc="-20" dirty="0">
              <a:solidFill>
                <a:srgbClr val="C00000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25" name="TextBox 30">
            <a:extLst>
              <a:ext uri="{FF2B5EF4-FFF2-40B4-BE49-F238E27FC236}">
                <a16:creationId xmlns:a16="http://schemas.microsoft.com/office/drawing/2014/main" id="{0BF9261F-64F4-7B0A-22C3-5A6C1EC5721A}"/>
              </a:ext>
            </a:extLst>
          </p:cNvPr>
          <p:cNvSpPr txBox="1"/>
          <p:nvPr/>
        </p:nvSpPr>
        <p:spPr>
          <a:xfrm>
            <a:off x="2623387" y="2772138"/>
            <a:ext cx="3318844" cy="4049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ts val="3425"/>
              </a:lnSpc>
              <a:spcBef>
                <a:spcPct val="0"/>
              </a:spcBef>
            </a:pPr>
            <a:r>
              <a:rPr lang="en-US" sz="2400" spc="-20" dirty="0" err="1">
                <a:solidFill>
                  <a:srgbClr val="C00000"/>
                </a:solidFill>
                <a:latin typeface="Bahnschrift SemiLight Condensed" panose="020B0502040204020203" pitchFamily="34" charset="0"/>
              </a:rPr>
              <a:t>khoa</a:t>
            </a:r>
            <a:r>
              <a:rPr lang="en-US" sz="2400" spc="-20" dirty="0">
                <a:solidFill>
                  <a:srgbClr val="C00000"/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400" spc="-20" dirty="0" err="1">
                <a:solidFill>
                  <a:srgbClr val="C00000"/>
                </a:solidFill>
                <a:latin typeface="Bahnschrift SemiLight Condensed" panose="020B0502040204020203" pitchFamily="34" charset="0"/>
              </a:rPr>
              <a:t>học</a:t>
            </a:r>
            <a:r>
              <a:rPr lang="en-US" sz="2400" spc="-20" dirty="0">
                <a:solidFill>
                  <a:srgbClr val="C00000"/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400" spc="-20" dirty="0" err="1">
                <a:solidFill>
                  <a:srgbClr val="C00000"/>
                </a:solidFill>
                <a:latin typeface="Bahnschrift SemiLight Condensed" panose="020B0502040204020203" pitchFamily="34" charset="0"/>
              </a:rPr>
              <a:t>công</a:t>
            </a:r>
            <a:r>
              <a:rPr lang="en-US" sz="2400" spc="-20" dirty="0">
                <a:solidFill>
                  <a:srgbClr val="C00000"/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400" spc="-20" dirty="0" err="1">
                <a:solidFill>
                  <a:srgbClr val="C00000"/>
                </a:solidFill>
                <a:latin typeface="Bahnschrift SemiLight Condensed" panose="020B0502040204020203" pitchFamily="34" charset="0"/>
              </a:rPr>
              <a:t>nghệ</a:t>
            </a:r>
            <a:r>
              <a:rPr lang="en-US" sz="2400" spc="-20" dirty="0">
                <a:solidFill>
                  <a:srgbClr val="C00000"/>
                </a:solidFill>
                <a:latin typeface="Bahnschrift SemiLight Condensed" panose="020B0502040204020203" pitchFamily="34" charset="0"/>
              </a:rPr>
              <a:t>.</a:t>
            </a:r>
            <a:endParaRPr lang="en-US" sz="2400" u="none" strike="noStrike" spc="-20" dirty="0">
              <a:solidFill>
                <a:srgbClr val="C00000"/>
              </a:solidFill>
              <a:latin typeface="Bahnschrift Semi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23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0625 L 0.73021 0.0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10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0.36367 -0.0430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77" y="-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12 -0.03055 L 0.58268 0.066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40" y="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4.07407E-6 L 0.70313 0.0238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56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85185E-6 L 0.11627 -0.028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7" y="-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44 -0.0382 L 0.39792 0.12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11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0.41107 0.0865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47" y="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-0.04421 L 0.53842 0.0365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67" y="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40664 0.0574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26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8" descr="Nông, lâm nghiệp và thủy sản tăng 3,25% trong quý II">
            <a:extLst>
              <a:ext uri="{FF2B5EF4-FFF2-40B4-BE49-F238E27FC236}">
                <a16:creationId xmlns:a16="http://schemas.microsoft.com/office/drawing/2014/main" id="{ADFA0D63-FBAE-23B0-0CE3-3A2010404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84" y="1343703"/>
            <a:ext cx="11282416" cy="544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D9DC41-21DC-4E05-C63F-1C29BFA91F8D}"/>
              </a:ext>
            </a:extLst>
          </p:cNvPr>
          <p:cNvSpPr txBox="1"/>
          <p:nvPr/>
        </p:nvSpPr>
        <p:spPr>
          <a:xfrm>
            <a:off x="677333" y="203943"/>
            <a:ext cx="106172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CHƯƠNG 2. ĐỊA LÍ CÁC NGÀNH KINH TẾ VIỆT NAM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B59A52-1BF9-6F3A-AA26-0FA7C435363E}"/>
              </a:ext>
            </a:extLst>
          </p:cNvPr>
          <p:cNvSpPr txBox="1"/>
          <p:nvPr/>
        </p:nvSpPr>
        <p:spPr>
          <a:xfrm>
            <a:off x="558801" y="773823"/>
            <a:ext cx="10617199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 BÀI 4. </a:t>
            </a:r>
            <a:r>
              <a:rPr lang="en-US" sz="2800" b="1" kern="1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 NGHIỆP, LÂM NGHIỆP, THỦY SẢN (</a:t>
            </a:r>
            <a:r>
              <a:rPr lang="en-US" sz="2800" b="1" kern="100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tt</a:t>
            </a:r>
            <a:r>
              <a:rPr lang="en-US" sz="2800" b="1" kern="1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000" kern="100" dirty="0">
              <a:solidFill>
                <a:srgbClr val="0066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D9DC41-21DC-4E05-C63F-1C29BFA91F8D}"/>
              </a:ext>
            </a:extLst>
          </p:cNvPr>
          <p:cNvSpPr txBox="1"/>
          <p:nvPr/>
        </p:nvSpPr>
        <p:spPr>
          <a:xfrm>
            <a:off x="677333" y="85412"/>
            <a:ext cx="106172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CHƯƠNG 2. ĐỊA LÍ CÁC NGÀNH KINH TẾ VIỆT NAM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B59A52-1BF9-6F3A-AA26-0FA7C435363E}"/>
              </a:ext>
            </a:extLst>
          </p:cNvPr>
          <p:cNvSpPr txBox="1"/>
          <p:nvPr/>
        </p:nvSpPr>
        <p:spPr>
          <a:xfrm>
            <a:off x="558801" y="587560"/>
            <a:ext cx="10617199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 BÀI 4. </a:t>
            </a:r>
            <a:r>
              <a:rPr lang="en-US" sz="2800" b="1" kern="1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 NGHIỆP, LÂM NGHIỆP, THỦY SẢN</a:t>
            </a:r>
            <a:endParaRPr lang="en-US" sz="2000" kern="100" dirty="0">
              <a:solidFill>
                <a:srgbClr val="0066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7EB037-0717-68E7-43C1-A18610480647}"/>
              </a:ext>
            </a:extLst>
          </p:cNvPr>
          <p:cNvSpPr txBox="1"/>
          <p:nvPr/>
        </p:nvSpPr>
        <p:spPr>
          <a:xfrm>
            <a:off x="389467" y="1089708"/>
            <a:ext cx="60960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vi-VN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 nghiệp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A0A953-FFAC-360C-DE0C-9318A0468177}"/>
              </a:ext>
            </a:extLst>
          </p:cNvPr>
          <p:cNvSpPr txBox="1"/>
          <p:nvPr/>
        </p:nvSpPr>
        <p:spPr>
          <a:xfrm>
            <a:off x="558800" y="1574923"/>
            <a:ext cx="10617199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kern="100" dirty="0">
                <a:solidFill>
                  <a:srgbClr val="000000"/>
                </a:solidFill>
                <a:effectLst/>
                <a:latin typeface="Times New Roman 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vi-VN" sz="2800" b="1" u="sng" kern="100" dirty="0">
                <a:solidFill>
                  <a:srgbClr val="000000"/>
                </a:solidFill>
                <a:effectLst/>
                <a:latin typeface="Times New Roman "/>
                <a:ea typeface="Calibri" panose="020F0502020204030204" pitchFamily="34" charset="0"/>
                <a:cs typeface="Times New Roman" panose="02020603050405020304" pitchFamily="18" charset="0"/>
              </a:rPr>
              <a:t>Các nhân tố ảnh hưởng đến phát triển và phân bố nông nghiệp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 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kern="100" dirty="0">
              <a:effectLst/>
              <a:latin typeface="Times New Roman 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074F29-2AE0-9756-8EEC-AE4BA9F6F687}"/>
              </a:ext>
            </a:extLst>
          </p:cNvPr>
          <p:cNvSpPr txBox="1"/>
          <p:nvPr/>
        </p:nvSpPr>
        <p:spPr>
          <a:xfrm>
            <a:off x="558800" y="2122450"/>
            <a:ext cx="10222896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vi-VN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 hình phát triển và phân bố nông nghiệp</a:t>
            </a:r>
            <a:r>
              <a:rPr lang="vi-VN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2E646D-A50E-2795-33AA-4D82BED80182}"/>
              </a:ext>
            </a:extLst>
          </p:cNvPr>
          <p:cNvSpPr txBox="1"/>
          <p:nvPr/>
        </p:nvSpPr>
        <p:spPr>
          <a:xfrm>
            <a:off x="2046515" y="5901108"/>
            <a:ext cx="91294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"/>
              </a:rPr>
              <a:t>Nêu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"/>
              </a:rPr>
              <a:t>khái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"/>
              </a:rPr>
              <a:t>quát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"/>
              </a:rPr>
              <a:t>phát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"/>
              </a:rPr>
              <a:t>triển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"/>
              </a:rPr>
              <a:t>nông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"/>
              </a:rPr>
              <a:t>nghiệp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"/>
              </a:rPr>
              <a:t> Nam.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78D516-7339-5297-55EB-4CA8F2E3603D}"/>
              </a:ext>
            </a:extLst>
          </p:cNvPr>
          <p:cNvSpPr txBox="1"/>
          <p:nvPr/>
        </p:nvSpPr>
        <p:spPr>
          <a:xfrm>
            <a:off x="677332" y="2678312"/>
            <a:ext cx="113259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Khái quát chung: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tốc độ tăng trưởng giá trị sản xuất N</a:t>
            </a:r>
            <a:r>
              <a:rPr lang="vi-VN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0</a:t>
            </a:r>
            <a:r>
              <a:rPr lang="vi-VN" sz="28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3,18% với 3 nhóm sản phẩm chủ lực, sản xuất tập trung, qui mô lớn.</a:t>
            </a:r>
            <a:r>
              <a:rPr lang="vi-VN" sz="28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9B2409-8D7A-4218-03C4-C693898FC354}"/>
              </a:ext>
            </a:extLst>
          </p:cNvPr>
          <p:cNvSpPr txBox="1"/>
          <p:nvPr/>
        </p:nvSpPr>
        <p:spPr>
          <a:xfrm>
            <a:off x="783772" y="3701952"/>
            <a:ext cx="4296228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Ngành trồng trọt: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1913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4" grpId="1"/>
      <p:bldP spid="16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10C94C40-2BE7-6D29-12F9-DF0912DF669A}"/>
              </a:ext>
            </a:extLst>
          </p:cNvPr>
          <p:cNvSpPr/>
          <p:nvPr/>
        </p:nvSpPr>
        <p:spPr>
          <a:xfrm>
            <a:off x="224378" y="254427"/>
            <a:ext cx="11645900" cy="6337300"/>
          </a:xfrm>
          <a:prstGeom prst="roundRect">
            <a:avLst>
              <a:gd name="adj" fmla="val 2038"/>
            </a:avLst>
          </a:prstGeom>
          <a:solidFill>
            <a:schemeClr val="bg1"/>
          </a:solidFill>
          <a:ln w="285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#9Slide04 Faustina" panose="00000500000000000000" pitchFamily="2" charset="0"/>
              <a:ea typeface="#9Slide03 Roboto Mono Bold" pitchFamily="2" charset="0"/>
            </a:endParaRPr>
          </a:p>
        </p:txBody>
      </p:sp>
      <p:pic>
        <p:nvPicPr>
          <p:cNvPr id="2" name="Picture 2" descr="Vẽ Tay Mùa Xuân Nảy Mầm Hạt Giống Hình ảnh | Định dạng hình ảnh PSD  611745710| vn.lovepik.com">
            <a:extLst>
              <a:ext uri="{FF2B5EF4-FFF2-40B4-BE49-F238E27FC236}">
                <a16:creationId xmlns:a16="http://schemas.microsoft.com/office/drawing/2014/main" id="{6D61C114-A5C0-AA38-12F7-A71C0E8B8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07" y="187469"/>
            <a:ext cx="743086" cy="65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949859DD-D283-AE02-092A-1BE7E0A2E5C5}"/>
              </a:ext>
            </a:extLst>
          </p:cNvPr>
          <p:cNvSpPr/>
          <p:nvPr/>
        </p:nvSpPr>
        <p:spPr>
          <a:xfrm>
            <a:off x="1154396" y="147726"/>
            <a:ext cx="34916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pc="-50" dirty="0">
                <a:latin typeface="Times New Roman "/>
              </a:rPr>
              <a:t>* </a:t>
            </a:r>
            <a:r>
              <a:rPr lang="vi-VN" sz="3200" b="1" spc="-50" dirty="0">
                <a:latin typeface="Times New Roman "/>
              </a:rPr>
              <a:t>Ngành trồng trọt:</a:t>
            </a:r>
            <a:endParaRPr lang="en-US" sz="3200" b="1" dirty="0">
              <a:latin typeface="Times New Roman 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B56D0345-D886-CC80-054B-249199F4A4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5920" y="3238"/>
            <a:ext cx="4486080" cy="6854762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A831469-2F4C-5452-DAB5-79ED11CCB4D3}"/>
              </a:ext>
            </a:extLst>
          </p:cNvPr>
          <p:cNvSpPr txBox="1"/>
          <p:nvPr/>
        </p:nvSpPr>
        <p:spPr>
          <a:xfrm>
            <a:off x="277445" y="1078549"/>
            <a:ext cx="7167866" cy="2769989"/>
          </a:xfrm>
          <a:prstGeom prst="rect">
            <a:avLst/>
          </a:prstGeom>
          <a:solidFill>
            <a:schemeClr val="bg1"/>
          </a:solidFill>
          <a:ln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Tx/>
              <a:buFontTx/>
              <a:buNone/>
            </a:pPr>
            <a:r>
              <a:rPr lang="en-US" sz="28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 QUÁT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ClrTx/>
            </a:pPr>
            <a:r>
              <a:rPr lang="en-US" sz="2800" kern="1200" dirty="0">
                <a:solidFill>
                  <a:srgbClr val="0140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</a:t>
            </a:r>
            <a:r>
              <a:rPr lang="vi-VN" sz="2800" kern="1200" dirty="0">
                <a:solidFill>
                  <a:srgbClr val="0140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hiếm hơn </a:t>
            </a:r>
            <a:r>
              <a:rPr lang="en-US" sz="2800" kern="1200" dirty="0">
                <a:solidFill>
                  <a:srgbClr val="0140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……….</a:t>
            </a:r>
            <a:r>
              <a:rPr lang="vi-VN" sz="2800" kern="1200" dirty="0">
                <a:solidFill>
                  <a:srgbClr val="0140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 trị sản xuất nông nghiệp (2021).</a:t>
            </a:r>
            <a:endParaRPr lang="en-US" sz="2800" kern="1200" dirty="0">
              <a:solidFill>
                <a:srgbClr val="0140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000"/>
              </a:lnSpc>
              <a:buClrTx/>
            </a:pPr>
            <a:r>
              <a:rPr lang="en-US" sz="2800" kern="1200" dirty="0">
                <a:solidFill>
                  <a:srgbClr val="0140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800" kern="1200" dirty="0">
                <a:solidFill>
                  <a:srgbClr val="0140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 cấu cây trồng </a:t>
            </a:r>
            <a:r>
              <a:rPr lang="en-US" sz="2800" kern="1200" dirty="0">
                <a:solidFill>
                  <a:srgbClr val="0140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………………</a:t>
            </a:r>
            <a:r>
              <a:rPr lang="vi-VN" sz="2800" kern="1200" dirty="0">
                <a:solidFill>
                  <a:srgbClr val="0140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kern="1200" dirty="0" err="1">
                <a:solidFill>
                  <a:srgbClr val="0140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kern="1200" dirty="0">
                <a:solidFill>
                  <a:srgbClr val="0140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140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 dụng ................................. ngày càng phổ biến.</a:t>
            </a:r>
            <a:r>
              <a:rPr lang="vi-VN" sz="2800" kern="1200" dirty="0">
                <a:solidFill>
                  <a:srgbClr val="0140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kern="1200" dirty="0">
              <a:solidFill>
                <a:srgbClr val="0140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22">
            <a:extLst>
              <a:ext uri="{FF2B5EF4-FFF2-40B4-BE49-F238E27FC236}">
                <a16:creationId xmlns:a16="http://schemas.microsoft.com/office/drawing/2014/main" id="{76A3FF88-3313-9BCF-D5D4-ED8C31F140E3}"/>
              </a:ext>
            </a:extLst>
          </p:cNvPr>
          <p:cNvSpPr/>
          <p:nvPr/>
        </p:nvSpPr>
        <p:spPr>
          <a:xfrm>
            <a:off x="1076464" y="4712926"/>
            <a:ext cx="1756143" cy="1761593"/>
          </a:xfrm>
          <a:custGeom>
            <a:avLst/>
            <a:gdLst/>
            <a:ahLst/>
            <a:cxnLst/>
            <a:rect l="l" t="t" r="r" b="b"/>
            <a:pathLst>
              <a:path w="2604455" h="2579723">
                <a:moveTo>
                  <a:pt x="0" y="0"/>
                </a:moveTo>
                <a:lnTo>
                  <a:pt x="2604455" y="0"/>
                </a:lnTo>
                <a:lnTo>
                  <a:pt x="2604455" y="2579723"/>
                </a:lnTo>
                <a:lnTo>
                  <a:pt x="0" y="25797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48156" b="-147091"/>
            </a:stretch>
          </a:blipFill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22">
            <a:extLst>
              <a:ext uri="{FF2B5EF4-FFF2-40B4-BE49-F238E27FC236}">
                <a16:creationId xmlns:a16="http://schemas.microsoft.com/office/drawing/2014/main" id="{0A45EB79-3D03-B1A4-1B5E-5B674F5D502C}"/>
              </a:ext>
            </a:extLst>
          </p:cNvPr>
          <p:cNvSpPr/>
          <p:nvPr/>
        </p:nvSpPr>
        <p:spPr>
          <a:xfrm>
            <a:off x="482882" y="3984566"/>
            <a:ext cx="6756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800" kern="1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800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C67632A8-F7F2-ADE9-12E5-F3686442EDCE}"/>
              </a:ext>
            </a:extLst>
          </p:cNvPr>
          <p:cNvSpPr txBox="1"/>
          <p:nvPr/>
        </p:nvSpPr>
        <p:spPr>
          <a:xfrm>
            <a:off x="1272375" y="5085890"/>
            <a:ext cx="139928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lương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06E21250-05AC-EE89-6D3A-70A09D5E524A}"/>
              </a:ext>
            </a:extLst>
          </p:cNvPr>
          <p:cNvSpPr/>
          <p:nvPr/>
        </p:nvSpPr>
        <p:spPr>
          <a:xfrm>
            <a:off x="2983307" y="4718634"/>
            <a:ext cx="1756143" cy="1761593"/>
          </a:xfrm>
          <a:custGeom>
            <a:avLst/>
            <a:gdLst/>
            <a:ahLst/>
            <a:cxnLst/>
            <a:rect l="l" t="t" r="r" b="b"/>
            <a:pathLst>
              <a:path w="2604455" h="2579723">
                <a:moveTo>
                  <a:pt x="0" y="0"/>
                </a:moveTo>
                <a:lnTo>
                  <a:pt x="2604455" y="0"/>
                </a:lnTo>
                <a:lnTo>
                  <a:pt x="2604455" y="2579723"/>
                </a:lnTo>
                <a:lnTo>
                  <a:pt x="0" y="25797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48156" b="-147091"/>
            </a:stretch>
          </a:blipFill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6513CC03-4830-B464-248E-83CBF824050D}"/>
              </a:ext>
            </a:extLst>
          </p:cNvPr>
          <p:cNvSpPr txBox="1"/>
          <p:nvPr/>
        </p:nvSpPr>
        <p:spPr>
          <a:xfrm>
            <a:off x="3199639" y="5245487"/>
            <a:ext cx="13992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22">
            <a:extLst>
              <a:ext uri="{FF2B5EF4-FFF2-40B4-BE49-F238E27FC236}">
                <a16:creationId xmlns:a16="http://schemas.microsoft.com/office/drawing/2014/main" id="{14D30855-01E4-310C-18E0-4661CD3461F3}"/>
              </a:ext>
            </a:extLst>
          </p:cNvPr>
          <p:cNvSpPr/>
          <p:nvPr/>
        </p:nvSpPr>
        <p:spPr>
          <a:xfrm>
            <a:off x="4919263" y="4712926"/>
            <a:ext cx="1756143" cy="1761593"/>
          </a:xfrm>
          <a:custGeom>
            <a:avLst/>
            <a:gdLst/>
            <a:ahLst/>
            <a:cxnLst/>
            <a:rect l="l" t="t" r="r" b="b"/>
            <a:pathLst>
              <a:path w="2604455" h="2579723">
                <a:moveTo>
                  <a:pt x="0" y="0"/>
                </a:moveTo>
                <a:lnTo>
                  <a:pt x="2604455" y="0"/>
                </a:lnTo>
                <a:lnTo>
                  <a:pt x="2604455" y="2579723"/>
                </a:lnTo>
                <a:lnTo>
                  <a:pt x="0" y="25797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48156" b="-147091"/>
            </a:stretch>
          </a:blipFill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02CA5319-E25D-DBAE-5AFF-BC1569D3D740}"/>
              </a:ext>
            </a:extLst>
          </p:cNvPr>
          <p:cNvSpPr txBox="1"/>
          <p:nvPr/>
        </p:nvSpPr>
        <p:spPr>
          <a:xfrm>
            <a:off x="5135595" y="5239779"/>
            <a:ext cx="13992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2">
            <a:extLst>
              <a:ext uri="{FF2B5EF4-FFF2-40B4-BE49-F238E27FC236}">
                <a16:creationId xmlns:a16="http://schemas.microsoft.com/office/drawing/2014/main" id="{47941B59-3BEF-3543-F6AA-9D4444F3EDF2}"/>
              </a:ext>
            </a:extLst>
          </p:cNvPr>
          <p:cNvSpPr/>
          <p:nvPr/>
        </p:nvSpPr>
        <p:spPr>
          <a:xfrm>
            <a:off x="2541670" y="1611138"/>
            <a:ext cx="14234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400" b="1" kern="1200" dirty="0">
                <a:solidFill>
                  <a:srgbClr val="C00000"/>
                </a:solidFill>
                <a:latin typeface="Bahnschrift SemiLight Condensed" panose="020B0502040204020203" pitchFamily="34" charset="0"/>
                <a:ea typeface="+mn-ea"/>
                <a:cs typeface="+mn-cs"/>
              </a:rPr>
              <a:t>60%</a:t>
            </a:r>
          </a:p>
        </p:txBody>
      </p:sp>
      <p:sp>
        <p:nvSpPr>
          <p:cNvPr id="5" name="Rectangle 22">
            <a:extLst>
              <a:ext uri="{FF2B5EF4-FFF2-40B4-BE49-F238E27FC236}">
                <a16:creationId xmlns:a16="http://schemas.microsoft.com/office/drawing/2014/main" id="{D6A82571-37EA-DC56-95CE-B7590E80E9DA}"/>
              </a:ext>
            </a:extLst>
          </p:cNvPr>
          <p:cNvSpPr/>
          <p:nvPr/>
        </p:nvSpPr>
        <p:spPr>
          <a:xfrm>
            <a:off x="3874106" y="2415254"/>
            <a:ext cx="14234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400" b="1" kern="1200" dirty="0" err="1">
                <a:solidFill>
                  <a:srgbClr val="C00000"/>
                </a:solidFill>
                <a:latin typeface="Bahnschrift SemiLight Condensed" panose="020B0502040204020203" pitchFamily="34" charset="0"/>
                <a:ea typeface="+mn-ea"/>
                <a:cs typeface="+mn-cs"/>
              </a:rPr>
              <a:t>đa</a:t>
            </a:r>
            <a:r>
              <a:rPr lang="en-US" sz="2400" b="1" kern="1200" dirty="0">
                <a:solidFill>
                  <a:srgbClr val="C00000"/>
                </a:solidFill>
                <a:latin typeface="Bahnschrift SemiLight Condensed" panose="020B0502040204020203" pitchFamily="34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C00000"/>
                </a:solidFill>
                <a:latin typeface="Bahnschrift SemiLight Condensed" panose="020B0502040204020203" pitchFamily="34" charset="0"/>
                <a:ea typeface="+mn-ea"/>
                <a:cs typeface="+mn-cs"/>
              </a:rPr>
              <a:t>dạng</a:t>
            </a:r>
            <a:endParaRPr lang="en-US" sz="2400" b="1" kern="1200" dirty="0">
              <a:solidFill>
                <a:srgbClr val="C00000"/>
              </a:solidFill>
              <a:latin typeface="Bahnschrift SemiLigh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F44F047B-2FED-0BF2-A3A6-4A8B35B74170}"/>
              </a:ext>
            </a:extLst>
          </p:cNvPr>
          <p:cNvSpPr/>
          <p:nvPr/>
        </p:nvSpPr>
        <p:spPr>
          <a:xfrm>
            <a:off x="1807521" y="2898884"/>
            <a:ext cx="27658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400" b="1" kern="1200" dirty="0">
                <a:solidFill>
                  <a:srgbClr val="C00000"/>
                </a:solidFill>
                <a:latin typeface="Bahnschrift SemiLight Condensed" panose="020B0502040204020203" pitchFamily="34" charset="0"/>
                <a:ea typeface="+mn-ea"/>
                <a:cs typeface="+mn-cs"/>
              </a:rPr>
              <a:t>khoa </a:t>
            </a:r>
            <a:r>
              <a:rPr lang="en-US" sz="2400" b="1" kern="1200" dirty="0" err="1">
                <a:solidFill>
                  <a:srgbClr val="C00000"/>
                </a:solidFill>
                <a:latin typeface="Bahnschrift SemiLight Condensed" panose="020B0502040204020203" pitchFamily="34" charset="0"/>
                <a:ea typeface="+mn-ea"/>
                <a:cs typeface="+mn-cs"/>
              </a:rPr>
              <a:t>học</a:t>
            </a:r>
            <a:r>
              <a:rPr lang="en-US" sz="2400" b="1" kern="1200" dirty="0">
                <a:solidFill>
                  <a:srgbClr val="C00000"/>
                </a:solidFill>
                <a:latin typeface="Bahnschrift SemiLight Condensed" panose="020B0502040204020203" pitchFamily="34" charset="0"/>
                <a:ea typeface="+mn-ea"/>
                <a:cs typeface="+mn-cs"/>
              </a:rPr>
              <a:t> – </a:t>
            </a:r>
            <a:r>
              <a:rPr lang="en-US" sz="2400" b="1" kern="1200" dirty="0" err="1">
                <a:solidFill>
                  <a:srgbClr val="C00000"/>
                </a:solidFill>
                <a:latin typeface="Bahnschrift SemiLight Condensed" panose="020B0502040204020203" pitchFamily="34" charset="0"/>
                <a:ea typeface="+mn-ea"/>
                <a:cs typeface="+mn-cs"/>
              </a:rPr>
              <a:t>kĩ</a:t>
            </a:r>
            <a:r>
              <a:rPr lang="en-US" sz="2400" b="1" kern="1200" dirty="0">
                <a:solidFill>
                  <a:srgbClr val="C00000"/>
                </a:solidFill>
                <a:latin typeface="Bahnschrift SemiLight Condensed" panose="020B0502040204020203" pitchFamily="34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C00000"/>
                </a:solidFill>
                <a:latin typeface="Bahnschrift SemiLight Condensed" panose="020B0502040204020203" pitchFamily="34" charset="0"/>
                <a:ea typeface="+mn-ea"/>
                <a:cs typeface="+mn-cs"/>
              </a:rPr>
              <a:t>thuật</a:t>
            </a:r>
            <a:endParaRPr lang="en-US" sz="2400" b="1" kern="1200" dirty="0">
              <a:solidFill>
                <a:srgbClr val="C00000"/>
              </a:solidFill>
              <a:latin typeface="Bahnschrift SemiLight Condensed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099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7" grpId="0"/>
      <p:bldP spid="20" grpId="0"/>
      <p:bldP spid="23" grpId="0" animBg="1"/>
      <p:bldP spid="24" grpId="0"/>
      <p:bldP spid="25" grpId="0" animBg="1"/>
      <p:bldP spid="27" grpId="0"/>
      <p:bldP spid="3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ẽ Tay Mùa Xuân Nảy Mầm Hạt Giống Hình ảnh | Định dạng hình ảnh PSD  611745710| vn.lovepik.com">
            <a:extLst>
              <a:ext uri="{FF2B5EF4-FFF2-40B4-BE49-F238E27FC236}">
                <a16:creationId xmlns:a16="http://schemas.microsoft.com/office/drawing/2014/main" id="{6D61C114-A5C0-AA38-12F7-A71C0E8B8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29" y="-22089"/>
            <a:ext cx="743086" cy="65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B56D0345-D886-CC80-054B-249199F4A4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3238" y="-26056"/>
            <a:ext cx="4217163" cy="6884056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5B7D2AD-B4FA-525B-4690-0FE3A7E73C6D}"/>
              </a:ext>
            </a:extLst>
          </p:cNvPr>
          <p:cNvSpPr txBox="1"/>
          <p:nvPr/>
        </p:nvSpPr>
        <p:spPr>
          <a:xfrm>
            <a:off x="2974582" y="607375"/>
            <a:ext cx="4834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580A192C-6411-E524-AFDC-C7CBD58F93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4154"/>
          <a:stretch/>
        </p:blipFill>
        <p:spPr>
          <a:xfrm>
            <a:off x="769257" y="1297179"/>
            <a:ext cx="1092890" cy="1012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F55B5FE-EC12-BC3F-8A13-A97D24920A68}"/>
              </a:ext>
            </a:extLst>
          </p:cNvPr>
          <p:cNvSpPr txBox="1"/>
          <p:nvPr/>
        </p:nvSpPr>
        <p:spPr>
          <a:xfrm>
            <a:off x="1862147" y="1119869"/>
            <a:ext cx="57621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NHIỆM VỤ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Tìm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25DC9827-125A-5204-291D-9235DAEE61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7658120"/>
              </p:ext>
            </p:extLst>
          </p:nvPr>
        </p:nvGraphicFramePr>
        <p:xfrm>
          <a:off x="101598" y="2607520"/>
          <a:ext cx="7771641" cy="2383716"/>
        </p:xfrm>
        <a:graphic>
          <a:graphicData uri="http://schemas.openxmlformats.org/drawingml/2006/table">
            <a:tbl>
              <a:tblPr bandRow="1"/>
              <a:tblGrid>
                <a:gridCol w="3004760">
                  <a:extLst>
                    <a:ext uri="{9D8B030D-6E8A-4147-A177-3AD203B41FA5}">
                      <a16:colId xmlns:a16="http://schemas.microsoft.com/office/drawing/2014/main" val="1859050929"/>
                    </a:ext>
                  </a:extLst>
                </a:gridCol>
                <a:gridCol w="1686511">
                  <a:extLst>
                    <a:ext uri="{9D8B030D-6E8A-4147-A177-3AD203B41FA5}">
                      <a16:colId xmlns:a16="http://schemas.microsoft.com/office/drawing/2014/main" val="1318142012"/>
                    </a:ext>
                  </a:extLst>
                </a:gridCol>
                <a:gridCol w="1578902">
                  <a:extLst>
                    <a:ext uri="{9D8B030D-6E8A-4147-A177-3AD203B41FA5}">
                      <a16:colId xmlns:a16="http://schemas.microsoft.com/office/drawing/2014/main" val="3587612160"/>
                    </a:ext>
                  </a:extLst>
                </a:gridCol>
                <a:gridCol w="1501468">
                  <a:extLst>
                    <a:ext uri="{9D8B030D-6E8A-4147-A177-3AD203B41FA5}">
                      <a16:colId xmlns:a16="http://schemas.microsoft.com/office/drawing/2014/main" val="797806767"/>
                    </a:ext>
                  </a:extLst>
                </a:gridCol>
              </a:tblGrid>
              <a:tr h="465646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cây</a:t>
                      </a:r>
                      <a:endParaRPr lang="en-US" sz="24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#9Slide02 Noi dung rat dai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lương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thực</a:t>
                      </a:r>
                      <a:endParaRPr lang="en-US" sz="24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#9Slide02 Noi dung rat dai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nghiệp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quả</a:t>
                      </a:r>
                      <a:endParaRPr lang="en-US" sz="24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#9Slide02 Noi dung rat dai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5237569"/>
                  </a:ext>
                </a:extLst>
              </a:tr>
              <a:tr h="487959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trồng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chính</a:t>
                      </a:r>
                      <a:endParaRPr lang="en-US" sz="24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#9Slide02 Noi dung rat dai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#9Slide02 Noi dung rat dai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585970"/>
                  </a:ext>
                </a:extLst>
              </a:tr>
              <a:tr h="467899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300"/>
                        <a:buFont typeface="Symbol" panose="05050102010706020507" pitchFamily="18" charset="2"/>
                        <a:buNone/>
                      </a:pP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Tình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triển</a:t>
                      </a:r>
                      <a:endParaRPr lang="en-US" sz="24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#9Slide02 Noi dung rat dai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#9Slide02 Noi dung rat dai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382674"/>
                  </a:ext>
                </a:extLst>
              </a:tr>
              <a:tr h="59042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bố</a:t>
                      </a:r>
                      <a:endParaRPr lang="en-US" sz="24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#9Slide02 Noi dung rat dai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#9Slide02 Noi dung rat dai" panose="02000000000000000000" pitchFamily="2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#9Slide02 Noi dung rat dai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045477"/>
                  </a:ext>
                </a:extLst>
              </a:tr>
            </a:tbl>
          </a:graphicData>
        </a:graphic>
      </p:graphicFrame>
      <p:sp>
        <p:nvSpPr>
          <p:cNvPr id="9" name="Rectangle 5">
            <a:extLst>
              <a:ext uri="{FF2B5EF4-FFF2-40B4-BE49-F238E27FC236}">
                <a16:creationId xmlns:a16="http://schemas.microsoft.com/office/drawing/2014/main" id="{CE0EAF95-1E75-E8A9-4F05-AD7CA27635B2}"/>
              </a:ext>
            </a:extLst>
          </p:cNvPr>
          <p:cNvSpPr/>
          <p:nvPr/>
        </p:nvSpPr>
        <p:spPr>
          <a:xfrm>
            <a:off x="1183544" y="22265"/>
            <a:ext cx="34916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pc="-50" dirty="0">
                <a:latin typeface="Times New Roman "/>
              </a:rPr>
              <a:t>* </a:t>
            </a:r>
            <a:r>
              <a:rPr lang="vi-VN" sz="3200" b="1" spc="-50" dirty="0">
                <a:latin typeface="Times New Roman "/>
              </a:rPr>
              <a:t>Ngành trồng trọt:</a:t>
            </a:r>
            <a:endParaRPr lang="en-US" sz="3200" b="1" dirty="0">
              <a:latin typeface="Times New Roman "/>
            </a:endParaRPr>
          </a:p>
        </p:txBody>
      </p:sp>
      <p:sp>
        <p:nvSpPr>
          <p:cNvPr id="17" name="Freeform 22">
            <a:extLst>
              <a:ext uri="{FF2B5EF4-FFF2-40B4-BE49-F238E27FC236}">
                <a16:creationId xmlns:a16="http://schemas.microsoft.com/office/drawing/2014/main" id="{A195F948-0ED7-5248-A0BD-1E2530D3E3C7}"/>
              </a:ext>
            </a:extLst>
          </p:cNvPr>
          <p:cNvSpPr/>
          <p:nvPr/>
        </p:nvSpPr>
        <p:spPr>
          <a:xfrm>
            <a:off x="1076464" y="5162868"/>
            <a:ext cx="1756143" cy="1761593"/>
          </a:xfrm>
          <a:custGeom>
            <a:avLst/>
            <a:gdLst/>
            <a:ahLst/>
            <a:cxnLst/>
            <a:rect l="l" t="t" r="r" b="b"/>
            <a:pathLst>
              <a:path w="2604455" h="2579723">
                <a:moveTo>
                  <a:pt x="0" y="0"/>
                </a:moveTo>
                <a:lnTo>
                  <a:pt x="2604455" y="0"/>
                </a:lnTo>
                <a:lnTo>
                  <a:pt x="2604455" y="2579723"/>
                </a:lnTo>
                <a:lnTo>
                  <a:pt x="0" y="25797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48156" b="-147091"/>
            </a:stretch>
          </a:blipFill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Hộp Văn bản 19">
            <a:extLst>
              <a:ext uri="{FF2B5EF4-FFF2-40B4-BE49-F238E27FC236}">
                <a16:creationId xmlns:a16="http://schemas.microsoft.com/office/drawing/2014/main" id="{E60A8C81-AC51-CCB6-7E03-8F4996EB0E6E}"/>
              </a:ext>
            </a:extLst>
          </p:cNvPr>
          <p:cNvSpPr txBox="1"/>
          <p:nvPr/>
        </p:nvSpPr>
        <p:spPr>
          <a:xfrm>
            <a:off x="1272375" y="5535832"/>
            <a:ext cx="139928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lương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reeform 22">
            <a:extLst>
              <a:ext uri="{FF2B5EF4-FFF2-40B4-BE49-F238E27FC236}">
                <a16:creationId xmlns:a16="http://schemas.microsoft.com/office/drawing/2014/main" id="{3B4344E1-AFFA-466F-23CD-577793C82F15}"/>
              </a:ext>
            </a:extLst>
          </p:cNvPr>
          <p:cNvSpPr/>
          <p:nvPr/>
        </p:nvSpPr>
        <p:spPr>
          <a:xfrm>
            <a:off x="2983307" y="5168576"/>
            <a:ext cx="1756143" cy="1761593"/>
          </a:xfrm>
          <a:custGeom>
            <a:avLst/>
            <a:gdLst/>
            <a:ahLst/>
            <a:cxnLst/>
            <a:rect l="l" t="t" r="r" b="b"/>
            <a:pathLst>
              <a:path w="2604455" h="2579723">
                <a:moveTo>
                  <a:pt x="0" y="0"/>
                </a:moveTo>
                <a:lnTo>
                  <a:pt x="2604455" y="0"/>
                </a:lnTo>
                <a:lnTo>
                  <a:pt x="2604455" y="2579723"/>
                </a:lnTo>
                <a:lnTo>
                  <a:pt x="0" y="25797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48156" b="-147091"/>
            </a:stretch>
          </a:blipFill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Hộp Văn bản 23">
            <a:extLst>
              <a:ext uri="{FF2B5EF4-FFF2-40B4-BE49-F238E27FC236}">
                <a16:creationId xmlns:a16="http://schemas.microsoft.com/office/drawing/2014/main" id="{42C58A24-E3CD-1B23-B394-C6BBDBC8D38D}"/>
              </a:ext>
            </a:extLst>
          </p:cNvPr>
          <p:cNvSpPr txBox="1"/>
          <p:nvPr/>
        </p:nvSpPr>
        <p:spPr>
          <a:xfrm>
            <a:off x="3199639" y="5695429"/>
            <a:ext cx="13992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reeform 22">
            <a:extLst>
              <a:ext uri="{FF2B5EF4-FFF2-40B4-BE49-F238E27FC236}">
                <a16:creationId xmlns:a16="http://schemas.microsoft.com/office/drawing/2014/main" id="{1AEB2C61-E20C-2F32-EF8B-A09D792904CB}"/>
              </a:ext>
            </a:extLst>
          </p:cNvPr>
          <p:cNvSpPr/>
          <p:nvPr/>
        </p:nvSpPr>
        <p:spPr>
          <a:xfrm>
            <a:off x="4919263" y="5162868"/>
            <a:ext cx="1756143" cy="1761593"/>
          </a:xfrm>
          <a:custGeom>
            <a:avLst/>
            <a:gdLst/>
            <a:ahLst/>
            <a:cxnLst/>
            <a:rect l="l" t="t" r="r" b="b"/>
            <a:pathLst>
              <a:path w="2604455" h="2579723">
                <a:moveTo>
                  <a:pt x="0" y="0"/>
                </a:moveTo>
                <a:lnTo>
                  <a:pt x="2604455" y="0"/>
                </a:lnTo>
                <a:lnTo>
                  <a:pt x="2604455" y="2579723"/>
                </a:lnTo>
                <a:lnTo>
                  <a:pt x="0" y="25797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48156" b="-147091"/>
            </a:stretch>
          </a:blipFill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Hộp Văn bản 26">
            <a:extLst>
              <a:ext uri="{FF2B5EF4-FFF2-40B4-BE49-F238E27FC236}">
                <a16:creationId xmlns:a16="http://schemas.microsoft.com/office/drawing/2014/main" id="{58AF317D-5932-54C5-3470-CB02E26A3A68}"/>
              </a:ext>
            </a:extLst>
          </p:cNvPr>
          <p:cNvSpPr txBox="1"/>
          <p:nvPr/>
        </p:nvSpPr>
        <p:spPr>
          <a:xfrm>
            <a:off x="5135595" y="5689721"/>
            <a:ext cx="13992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6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 animBg="1"/>
      <p:bldP spid="20" grpId="0"/>
      <p:bldP spid="21" grpId="0" animBg="1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D9DC41-21DC-4E05-C63F-1C29BFA91F8D}"/>
              </a:ext>
            </a:extLst>
          </p:cNvPr>
          <p:cNvSpPr txBox="1"/>
          <p:nvPr/>
        </p:nvSpPr>
        <p:spPr>
          <a:xfrm>
            <a:off x="677333" y="85412"/>
            <a:ext cx="106172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CHƯƠNG 2. ĐỊA LÍ CÁC NGÀNH KINH TẾ VIỆT NAM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B59A52-1BF9-6F3A-AA26-0FA7C435363E}"/>
              </a:ext>
            </a:extLst>
          </p:cNvPr>
          <p:cNvSpPr txBox="1"/>
          <p:nvPr/>
        </p:nvSpPr>
        <p:spPr>
          <a:xfrm>
            <a:off x="558801" y="587560"/>
            <a:ext cx="10617199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5, 6, 7 BÀI 4. </a:t>
            </a:r>
            <a:r>
              <a:rPr lang="en-US" sz="2800" b="1" kern="1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 NGHIỆP, LÂM NGHIỆP, THỦY SẢN</a:t>
            </a:r>
            <a:endParaRPr lang="en-US" sz="2000" kern="100" dirty="0">
              <a:solidFill>
                <a:srgbClr val="0066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7EB037-0717-68E7-43C1-A18610480647}"/>
              </a:ext>
            </a:extLst>
          </p:cNvPr>
          <p:cNvSpPr txBox="1"/>
          <p:nvPr/>
        </p:nvSpPr>
        <p:spPr>
          <a:xfrm>
            <a:off x="389467" y="1089708"/>
            <a:ext cx="60960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vi-VN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 nghiệp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A0A953-FFAC-360C-DE0C-9318A0468177}"/>
              </a:ext>
            </a:extLst>
          </p:cNvPr>
          <p:cNvSpPr txBox="1"/>
          <p:nvPr/>
        </p:nvSpPr>
        <p:spPr>
          <a:xfrm>
            <a:off x="558800" y="1574923"/>
            <a:ext cx="10617199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kern="100" dirty="0">
                <a:solidFill>
                  <a:srgbClr val="000000"/>
                </a:solidFill>
                <a:effectLst/>
                <a:latin typeface="Times New Roman 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vi-VN" sz="2800" b="1" u="sng" kern="100" dirty="0">
                <a:solidFill>
                  <a:srgbClr val="000000"/>
                </a:solidFill>
                <a:effectLst/>
                <a:latin typeface="Times New Roman "/>
                <a:ea typeface="Calibri" panose="020F0502020204030204" pitchFamily="34" charset="0"/>
                <a:cs typeface="Times New Roman" panose="02020603050405020304" pitchFamily="18" charset="0"/>
              </a:rPr>
              <a:t>Các nhân tố ảnh hưởng đến phát triển và phân bố nông nghiệp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 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kern="100" dirty="0">
              <a:effectLst/>
              <a:latin typeface="Times New Roman 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074F29-2AE0-9756-8EEC-AE4BA9F6F687}"/>
              </a:ext>
            </a:extLst>
          </p:cNvPr>
          <p:cNvSpPr txBox="1"/>
          <p:nvPr/>
        </p:nvSpPr>
        <p:spPr>
          <a:xfrm>
            <a:off x="558800" y="2122450"/>
            <a:ext cx="10222896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vi-VN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 hình phát triển và phân bố nông nghiệp</a:t>
            </a:r>
            <a:r>
              <a:rPr lang="vi-VN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78D516-7339-5297-55EB-4CA8F2E3603D}"/>
              </a:ext>
            </a:extLst>
          </p:cNvPr>
          <p:cNvSpPr txBox="1"/>
          <p:nvPr/>
        </p:nvSpPr>
        <p:spPr>
          <a:xfrm>
            <a:off x="677332" y="2678312"/>
            <a:ext cx="113259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Khái quát chung: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tốc độ tăng trưởng giá trị sản xuất N</a:t>
            </a:r>
            <a:r>
              <a:rPr lang="vi-VN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0</a:t>
            </a:r>
            <a:r>
              <a:rPr lang="vi-VN" sz="28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3,18% với 3 nhóm sản phẩm chủ lực, sản xuất tập trung, qui mô lớn.</a:t>
            </a:r>
            <a:r>
              <a:rPr lang="vi-VN" sz="28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9B2409-8D7A-4218-03C4-C693898FC354}"/>
              </a:ext>
            </a:extLst>
          </p:cNvPr>
          <p:cNvSpPr txBox="1"/>
          <p:nvPr/>
        </p:nvSpPr>
        <p:spPr>
          <a:xfrm>
            <a:off x="677332" y="3657340"/>
            <a:ext cx="4296228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Ngành trồng trọt: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2935FE-D203-52B9-8E5B-0A2AC3AEE09F}"/>
              </a:ext>
            </a:extLst>
          </p:cNvPr>
          <p:cNvSpPr txBox="1"/>
          <p:nvPr/>
        </p:nvSpPr>
        <p:spPr>
          <a:xfrm>
            <a:off x="558800" y="4212935"/>
            <a:ext cx="11836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Chiếm khoảng 60% giá trị sản xuất ngành N</a:t>
            </a:r>
            <a:r>
              <a:rPr lang="vi-VN" sz="28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0</a:t>
            </a:r>
            <a:r>
              <a:rPr lang="vi-VN" sz="28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cơ cấu cây trồng đa dạng.</a:t>
            </a:r>
            <a:endParaRPr lang="en-US" sz="28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D042ABB-8322-DE1C-EB53-BF00421C97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990289"/>
              </p:ext>
            </p:extLst>
          </p:nvPr>
        </p:nvGraphicFramePr>
        <p:xfrm>
          <a:off x="558800" y="4715350"/>
          <a:ext cx="5757334" cy="4513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57334">
                  <a:extLst>
                    <a:ext uri="{9D8B030D-6E8A-4147-A177-3AD203B41FA5}">
                      <a16:colId xmlns:a16="http://schemas.microsoft.com/office/drawing/2014/main" val="4740152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1" u="non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b="1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u="non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lang="en-US" sz="2800" b="1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u="non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b="1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endParaRPr lang="en-US" sz="2000" b="1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47663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96725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7451</TotalTime>
  <Words>2594</Words>
  <Application>Microsoft Office PowerPoint</Application>
  <PresentationFormat>Widescreen</PresentationFormat>
  <Paragraphs>284</Paragraphs>
  <Slides>42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#9Slide04 Faustina</vt:lpstr>
      <vt:lpstr>#9Slide07 IcielBaliho Script</vt:lpstr>
      <vt:lpstr>Arial</vt:lpstr>
      <vt:lpstr>Bahnschrift SemiCondensed</vt:lpstr>
      <vt:lpstr>Bahnschrift SemiLight Condensed</vt:lpstr>
      <vt:lpstr>Calibri</vt:lpstr>
      <vt:lpstr>Calibri Light</vt:lpstr>
      <vt:lpstr>Symbol</vt:lpstr>
      <vt:lpstr>Times New Roman</vt:lpstr>
      <vt:lpstr>Times New Roman 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DUY</dc:creator>
  <cp:lastModifiedBy>DUY</cp:lastModifiedBy>
  <cp:revision>15</cp:revision>
  <dcterms:created xsi:type="dcterms:W3CDTF">2024-09-17T17:16:05Z</dcterms:created>
  <dcterms:modified xsi:type="dcterms:W3CDTF">2025-02-23T13:18:19Z</dcterms:modified>
</cp:coreProperties>
</file>