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5" r:id="rId4"/>
    <p:sldId id="266" r:id="rId5"/>
    <p:sldId id="267" r:id="rId6"/>
    <p:sldId id="268" r:id="rId7"/>
    <p:sldId id="269" r:id="rId8"/>
    <p:sldId id="288" r:id="rId9"/>
    <p:sldId id="272" r:id="rId10"/>
    <p:sldId id="289" r:id="rId11"/>
    <p:sldId id="270" r:id="rId12"/>
    <p:sldId id="290" r:id="rId13"/>
    <p:sldId id="29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94660"/>
  </p:normalViewPr>
  <p:slideViewPr>
    <p:cSldViewPr snapToGrid="0">
      <p:cViewPr varScale="1">
        <p:scale>
          <a:sx n="67" d="100"/>
          <a:sy n="67" d="100"/>
        </p:scale>
        <p:origin x="96" y="10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C6A1D-346F-9796-2F3B-F19F6FA564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7C569E-1C78-22CF-C539-B9FE02A6C3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3D19C2-E1BA-DB78-5CFC-F3E423816A68}"/>
              </a:ext>
            </a:extLst>
          </p:cNvPr>
          <p:cNvSpPr>
            <a:spLocks noGrp="1"/>
          </p:cNvSpPr>
          <p:nvPr>
            <p:ph type="dt" sz="half" idx="10"/>
          </p:nvPr>
        </p:nvSpPr>
        <p:spPr/>
        <p:txBody>
          <a:bodyPr/>
          <a:lstStyle/>
          <a:p>
            <a:fld id="{9A0B9BD5-3190-4D69-87BF-127E8AA6FF9E}" type="datetimeFigureOut">
              <a:rPr lang="en-US" smtClean="0"/>
              <a:t>2024-09-17</a:t>
            </a:fld>
            <a:endParaRPr lang="en-US"/>
          </a:p>
        </p:txBody>
      </p:sp>
      <p:sp>
        <p:nvSpPr>
          <p:cNvPr id="5" name="Footer Placeholder 4">
            <a:extLst>
              <a:ext uri="{FF2B5EF4-FFF2-40B4-BE49-F238E27FC236}">
                <a16:creationId xmlns:a16="http://schemas.microsoft.com/office/drawing/2014/main" id="{3561020E-85D7-F66D-03DB-8487EAD92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5BDF0-3810-2547-541D-0E6ACD71A245}"/>
              </a:ext>
            </a:extLst>
          </p:cNvPr>
          <p:cNvSpPr>
            <a:spLocks noGrp="1"/>
          </p:cNvSpPr>
          <p:nvPr>
            <p:ph type="sldNum" sz="quarter" idx="12"/>
          </p:nvPr>
        </p:nvSpPr>
        <p:spPr/>
        <p:txBody>
          <a:bodyPr/>
          <a:lstStyle/>
          <a:p>
            <a:fld id="{0FD261B7-96B9-4911-A1CB-7029CF029269}" type="slidenum">
              <a:rPr lang="en-US" smtClean="0"/>
              <a:t>‹#›</a:t>
            </a:fld>
            <a:endParaRPr lang="en-US"/>
          </a:p>
        </p:txBody>
      </p:sp>
    </p:spTree>
    <p:extLst>
      <p:ext uri="{BB962C8B-B14F-4D97-AF65-F5344CB8AC3E}">
        <p14:creationId xmlns:p14="http://schemas.microsoft.com/office/powerpoint/2010/main" val="415005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33598-570E-F5B0-D302-8E107C0838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7F22B5-2524-E4E2-4813-A61F5B8A6F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7682C-CB98-B868-049A-05477113F2C9}"/>
              </a:ext>
            </a:extLst>
          </p:cNvPr>
          <p:cNvSpPr>
            <a:spLocks noGrp="1"/>
          </p:cNvSpPr>
          <p:nvPr>
            <p:ph type="dt" sz="half" idx="10"/>
          </p:nvPr>
        </p:nvSpPr>
        <p:spPr/>
        <p:txBody>
          <a:bodyPr/>
          <a:lstStyle/>
          <a:p>
            <a:fld id="{9A0B9BD5-3190-4D69-87BF-127E8AA6FF9E}" type="datetimeFigureOut">
              <a:rPr lang="en-US" smtClean="0"/>
              <a:t>2024-09-17</a:t>
            </a:fld>
            <a:endParaRPr lang="en-US"/>
          </a:p>
        </p:txBody>
      </p:sp>
      <p:sp>
        <p:nvSpPr>
          <p:cNvPr id="5" name="Footer Placeholder 4">
            <a:extLst>
              <a:ext uri="{FF2B5EF4-FFF2-40B4-BE49-F238E27FC236}">
                <a16:creationId xmlns:a16="http://schemas.microsoft.com/office/drawing/2014/main" id="{C8CA2519-02B9-BE4F-4B77-D230EB34E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F2A01-B9DF-875A-5D8B-E3272A74865E}"/>
              </a:ext>
            </a:extLst>
          </p:cNvPr>
          <p:cNvSpPr>
            <a:spLocks noGrp="1"/>
          </p:cNvSpPr>
          <p:nvPr>
            <p:ph type="sldNum" sz="quarter" idx="12"/>
          </p:nvPr>
        </p:nvSpPr>
        <p:spPr/>
        <p:txBody>
          <a:bodyPr/>
          <a:lstStyle/>
          <a:p>
            <a:fld id="{0FD261B7-96B9-4911-A1CB-7029CF029269}" type="slidenum">
              <a:rPr lang="en-US" smtClean="0"/>
              <a:t>‹#›</a:t>
            </a:fld>
            <a:endParaRPr lang="en-US"/>
          </a:p>
        </p:txBody>
      </p:sp>
    </p:spTree>
    <p:extLst>
      <p:ext uri="{BB962C8B-B14F-4D97-AF65-F5344CB8AC3E}">
        <p14:creationId xmlns:p14="http://schemas.microsoft.com/office/powerpoint/2010/main" val="397403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E3221A-08EF-4FCD-06FD-D66A0E34CD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ACA56D-67F3-3BC5-84E3-D115C25E79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05575-186A-0D83-E8DF-D6B425002D26}"/>
              </a:ext>
            </a:extLst>
          </p:cNvPr>
          <p:cNvSpPr>
            <a:spLocks noGrp="1"/>
          </p:cNvSpPr>
          <p:nvPr>
            <p:ph type="dt" sz="half" idx="10"/>
          </p:nvPr>
        </p:nvSpPr>
        <p:spPr/>
        <p:txBody>
          <a:bodyPr/>
          <a:lstStyle/>
          <a:p>
            <a:fld id="{9A0B9BD5-3190-4D69-87BF-127E8AA6FF9E}" type="datetimeFigureOut">
              <a:rPr lang="en-US" smtClean="0"/>
              <a:t>2024-09-17</a:t>
            </a:fld>
            <a:endParaRPr lang="en-US"/>
          </a:p>
        </p:txBody>
      </p:sp>
      <p:sp>
        <p:nvSpPr>
          <p:cNvPr id="5" name="Footer Placeholder 4">
            <a:extLst>
              <a:ext uri="{FF2B5EF4-FFF2-40B4-BE49-F238E27FC236}">
                <a16:creationId xmlns:a16="http://schemas.microsoft.com/office/drawing/2014/main" id="{1282D914-3DCE-4589-B0AC-8BF1CCC71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8B87D9-6D5D-EFFD-4D3B-8EB8762E29FF}"/>
              </a:ext>
            </a:extLst>
          </p:cNvPr>
          <p:cNvSpPr>
            <a:spLocks noGrp="1"/>
          </p:cNvSpPr>
          <p:nvPr>
            <p:ph type="sldNum" sz="quarter" idx="12"/>
          </p:nvPr>
        </p:nvSpPr>
        <p:spPr/>
        <p:txBody>
          <a:bodyPr/>
          <a:lstStyle/>
          <a:p>
            <a:fld id="{0FD261B7-96B9-4911-A1CB-7029CF029269}" type="slidenum">
              <a:rPr lang="en-US" smtClean="0"/>
              <a:t>‹#›</a:t>
            </a:fld>
            <a:endParaRPr lang="en-US"/>
          </a:p>
        </p:txBody>
      </p:sp>
    </p:spTree>
    <p:extLst>
      <p:ext uri="{BB962C8B-B14F-4D97-AF65-F5344CB8AC3E}">
        <p14:creationId xmlns:p14="http://schemas.microsoft.com/office/powerpoint/2010/main" val="351040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A104F-8D93-EE09-5D2D-8449FAC84E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BCE491-8D0F-09F5-4D31-B4783CDE91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1F070-CAD8-B324-4E2A-72EE8779E3E7}"/>
              </a:ext>
            </a:extLst>
          </p:cNvPr>
          <p:cNvSpPr>
            <a:spLocks noGrp="1"/>
          </p:cNvSpPr>
          <p:nvPr>
            <p:ph type="dt" sz="half" idx="10"/>
          </p:nvPr>
        </p:nvSpPr>
        <p:spPr/>
        <p:txBody>
          <a:bodyPr/>
          <a:lstStyle/>
          <a:p>
            <a:fld id="{9A0B9BD5-3190-4D69-87BF-127E8AA6FF9E}" type="datetimeFigureOut">
              <a:rPr lang="en-US" smtClean="0"/>
              <a:t>2024-09-17</a:t>
            </a:fld>
            <a:endParaRPr lang="en-US"/>
          </a:p>
        </p:txBody>
      </p:sp>
      <p:sp>
        <p:nvSpPr>
          <p:cNvPr id="5" name="Footer Placeholder 4">
            <a:extLst>
              <a:ext uri="{FF2B5EF4-FFF2-40B4-BE49-F238E27FC236}">
                <a16:creationId xmlns:a16="http://schemas.microsoft.com/office/drawing/2014/main" id="{1D13503D-A4AB-B676-4ADD-5E5032705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3269A-9DC9-298C-E056-13AD8BB30F53}"/>
              </a:ext>
            </a:extLst>
          </p:cNvPr>
          <p:cNvSpPr>
            <a:spLocks noGrp="1"/>
          </p:cNvSpPr>
          <p:nvPr>
            <p:ph type="sldNum" sz="quarter" idx="12"/>
          </p:nvPr>
        </p:nvSpPr>
        <p:spPr/>
        <p:txBody>
          <a:bodyPr/>
          <a:lstStyle/>
          <a:p>
            <a:fld id="{0FD261B7-96B9-4911-A1CB-7029CF029269}" type="slidenum">
              <a:rPr lang="en-US" smtClean="0"/>
              <a:t>‹#›</a:t>
            </a:fld>
            <a:endParaRPr lang="en-US"/>
          </a:p>
        </p:txBody>
      </p:sp>
    </p:spTree>
    <p:extLst>
      <p:ext uri="{BB962C8B-B14F-4D97-AF65-F5344CB8AC3E}">
        <p14:creationId xmlns:p14="http://schemas.microsoft.com/office/powerpoint/2010/main" val="15304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B6DA-FEE1-F78C-66B5-3BA0590212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549A6F-7C94-4BD3-9DFF-8A7BEBC732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4C84C0-30F2-4FF8-E3FD-FB9B5780727E}"/>
              </a:ext>
            </a:extLst>
          </p:cNvPr>
          <p:cNvSpPr>
            <a:spLocks noGrp="1"/>
          </p:cNvSpPr>
          <p:nvPr>
            <p:ph type="dt" sz="half" idx="10"/>
          </p:nvPr>
        </p:nvSpPr>
        <p:spPr/>
        <p:txBody>
          <a:bodyPr/>
          <a:lstStyle/>
          <a:p>
            <a:fld id="{9A0B9BD5-3190-4D69-87BF-127E8AA6FF9E}" type="datetimeFigureOut">
              <a:rPr lang="en-US" smtClean="0"/>
              <a:t>2024-09-17</a:t>
            </a:fld>
            <a:endParaRPr lang="en-US"/>
          </a:p>
        </p:txBody>
      </p:sp>
      <p:sp>
        <p:nvSpPr>
          <p:cNvPr id="5" name="Footer Placeholder 4">
            <a:extLst>
              <a:ext uri="{FF2B5EF4-FFF2-40B4-BE49-F238E27FC236}">
                <a16:creationId xmlns:a16="http://schemas.microsoft.com/office/drawing/2014/main" id="{57B6666F-4880-1EB1-2BA4-F492A801C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DC934-5F60-B10F-8C53-AF47C908EA7B}"/>
              </a:ext>
            </a:extLst>
          </p:cNvPr>
          <p:cNvSpPr>
            <a:spLocks noGrp="1"/>
          </p:cNvSpPr>
          <p:nvPr>
            <p:ph type="sldNum" sz="quarter" idx="12"/>
          </p:nvPr>
        </p:nvSpPr>
        <p:spPr/>
        <p:txBody>
          <a:bodyPr/>
          <a:lstStyle/>
          <a:p>
            <a:fld id="{0FD261B7-96B9-4911-A1CB-7029CF029269}" type="slidenum">
              <a:rPr lang="en-US" smtClean="0"/>
              <a:t>‹#›</a:t>
            </a:fld>
            <a:endParaRPr lang="en-US"/>
          </a:p>
        </p:txBody>
      </p:sp>
    </p:spTree>
    <p:extLst>
      <p:ext uri="{BB962C8B-B14F-4D97-AF65-F5344CB8AC3E}">
        <p14:creationId xmlns:p14="http://schemas.microsoft.com/office/powerpoint/2010/main" val="330407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031D-594E-0960-FA8E-BC754E7348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CA9B52-8C16-4570-488E-2E813535F4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FD3612-623C-E91C-F2A2-26D8FCCE48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3063B7-8A4C-E68C-1F38-C411BD4DDC53}"/>
              </a:ext>
            </a:extLst>
          </p:cNvPr>
          <p:cNvSpPr>
            <a:spLocks noGrp="1"/>
          </p:cNvSpPr>
          <p:nvPr>
            <p:ph type="dt" sz="half" idx="10"/>
          </p:nvPr>
        </p:nvSpPr>
        <p:spPr/>
        <p:txBody>
          <a:bodyPr/>
          <a:lstStyle/>
          <a:p>
            <a:fld id="{9A0B9BD5-3190-4D69-87BF-127E8AA6FF9E}" type="datetimeFigureOut">
              <a:rPr lang="en-US" smtClean="0"/>
              <a:t>2024-09-17</a:t>
            </a:fld>
            <a:endParaRPr lang="en-US"/>
          </a:p>
        </p:txBody>
      </p:sp>
      <p:sp>
        <p:nvSpPr>
          <p:cNvPr id="6" name="Footer Placeholder 5">
            <a:extLst>
              <a:ext uri="{FF2B5EF4-FFF2-40B4-BE49-F238E27FC236}">
                <a16:creationId xmlns:a16="http://schemas.microsoft.com/office/drawing/2014/main" id="{4C2D5241-D766-B30D-59AD-33967A3A2D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2389B-2BCD-1238-7336-7BEC625E5F62}"/>
              </a:ext>
            </a:extLst>
          </p:cNvPr>
          <p:cNvSpPr>
            <a:spLocks noGrp="1"/>
          </p:cNvSpPr>
          <p:nvPr>
            <p:ph type="sldNum" sz="quarter" idx="12"/>
          </p:nvPr>
        </p:nvSpPr>
        <p:spPr/>
        <p:txBody>
          <a:bodyPr/>
          <a:lstStyle/>
          <a:p>
            <a:fld id="{0FD261B7-96B9-4911-A1CB-7029CF029269}" type="slidenum">
              <a:rPr lang="en-US" smtClean="0"/>
              <a:t>‹#›</a:t>
            </a:fld>
            <a:endParaRPr lang="en-US"/>
          </a:p>
        </p:txBody>
      </p:sp>
    </p:spTree>
    <p:extLst>
      <p:ext uri="{BB962C8B-B14F-4D97-AF65-F5344CB8AC3E}">
        <p14:creationId xmlns:p14="http://schemas.microsoft.com/office/powerpoint/2010/main" val="270160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60B0-E0C2-E9F8-9936-87F0786C6C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04C627-A7C9-1B55-393F-153FA2ACA0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D2D074-A710-8F31-215B-190DCEC0D2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6E2B26-161A-3E7B-71BD-5631B92BA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D5400D-0058-C8A0-25E2-C3078EF14F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38FA7C-2C6B-60D0-80C7-3DC075199FE5}"/>
              </a:ext>
            </a:extLst>
          </p:cNvPr>
          <p:cNvSpPr>
            <a:spLocks noGrp="1"/>
          </p:cNvSpPr>
          <p:nvPr>
            <p:ph type="dt" sz="half" idx="10"/>
          </p:nvPr>
        </p:nvSpPr>
        <p:spPr/>
        <p:txBody>
          <a:bodyPr/>
          <a:lstStyle/>
          <a:p>
            <a:fld id="{9A0B9BD5-3190-4D69-87BF-127E8AA6FF9E}" type="datetimeFigureOut">
              <a:rPr lang="en-US" smtClean="0"/>
              <a:t>2024-09-17</a:t>
            </a:fld>
            <a:endParaRPr lang="en-US"/>
          </a:p>
        </p:txBody>
      </p:sp>
      <p:sp>
        <p:nvSpPr>
          <p:cNvPr id="8" name="Footer Placeholder 7">
            <a:extLst>
              <a:ext uri="{FF2B5EF4-FFF2-40B4-BE49-F238E27FC236}">
                <a16:creationId xmlns:a16="http://schemas.microsoft.com/office/drawing/2014/main" id="{1712D342-4D5A-6C95-69FD-E93DDA16EF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A4654A-CF18-55B2-43E8-FEB8B9E80422}"/>
              </a:ext>
            </a:extLst>
          </p:cNvPr>
          <p:cNvSpPr>
            <a:spLocks noGrp="1"/>
          </p:cNvSpPr>
          <p:nvPr>
            <p:ph type="sldNum" sz="quarter" idx="12"/>
          </p:nvPr>
        </p:nvSpPr>
        <p:spPr/>
        <p:txBody>
          <a:bodyPr/>
          <a:lstStyle/>
          <a:p>
            <a:fld id="{0FD261B7-96B9-4911-A1CB-7029CF029269}" type="slidenum">
              <a:rPr lang="en-US" smtClean="0"/>
              <a:t>‹#›</a:t>
            </a:fld>
            <a:endParaRPr lang="en-US"/>
          </a:p>
        </p:txBody>
      </p:sp>
    </p:spTree>
    <p:extLst>
      <p:ext uri="{BB962C8B-B14F-4D97-AF65-F5344CB8AC3E}">
        <p14:creationId xmlns:p14="http://schemas.microsoft.com/office/powerpoint/2010/main" val="1911863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AF41C-75CB-7CCC-9294-EF5006B8B6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D27DC4-D081-4DA6-F062-352C58BDE34F}"/>
              </a:ext>
            </a:extLst>
          </p:cNvPr>
          <p:cNvSpPr>
            <a:spLocks noGrp="1"/>
          </p:cNvSpPr>
          <p:nvPr>
            <p:ph type="dt" sz="half" idx="10"/>
          </p:nvPr>
        </p:nvSpPr>
        <p:spPr/>
        <p:txBody>
          <a:bodyPr/>
          <a:lstStyle/>
          <a:p>
            <a:fld id="{9A0B9BD5-3190-4D69-87BF-127E8AA6FF9E}" type="datetimeFigureOut">
              <a:rPr lang="en-US" smtClean="0"/>
              <a:t>2024-09-17</a:t>
            </a:fld>
            <a:endParaRPr lang="en-US"/>
          </a:p>
        </p:txBody>
      </p:sp>
      <p:sp>
        <p:nvSpPr>
          <p:cNvPr id="4" name="Footer Placeholder 3">
            <a:extLst>
              <a:ext uri="{FF2B5EF4-FFF2-40B4-BE49-F238E27FC236}">
                <a16:creationId xmlns:a16="http://schemas.microsoft.com/office/drawing/2014/main" id="{6A8BC8DC-281E-1F36-8EDF-71F55EA287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8BF8D3-EBF8-5643-B836-86C93C647A10}"/>
              </a:ext>
            </a:extLst>
          </p:cNvPr>
          <p:cNvSpPr>
            <a:spLocks noGrp="1"/>
          </p:cNvSpPr>
          <p:nvPr>
            <p:ph type="sldNum" sz="quarter" idx="12"/>
          </p:nvPr>
        </p:nvSpPr>
        <p:spPr/>
        <p:txBody>
          <a:bodyPr/>
          <a:lstStyle/>
          <a:p>
            <a:fld id="{0FD261B7-96B9-4911-A1CB-7029CF029269}" type="slidenum">
              <a:rPr lang="en-US" smtClean="0"/>
              <a:t>‹#›</a:t>
            </a:fld>
            <a:endParaRPr lang="en-US"/>
          </a:p>
        </p:txBody>
      </p:sp>
    </p:spTree>
    <p:extLst>
      <p:ext uri="{BB962C8B-B14F-4D97-AF65-F5344CB8AC3E}">
        <p14:creationId xmlns:p14="http://schemas.microsoft.com/office/powerpoint/2010/main" val="39290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247229-F4A7-6CBC-14C4-BA93597A66FF}"/>
              </a:ext>
            </a:extLst>
          </p:cNvPr>
          <p:cNvSpPr>
            <a:spLocks noGrp="1"/>
          </p:cNvSpPr>
          <p:nvPr>
            <p:ph type="dt" sz="half" idx="10"/>
          </p:nvPr>
        </p:nvSpPr>
        <p:spPr/>
        <p:txBody>
          <a:bodyPr/>
          <a:lstStyle/>
          <a:p>
            <a:fld id="{9A0B9BD5-3190-4D69-87BF-127E8AA6FF9E}" type="datetimeFigureOut">
              <a:rPr lang="en-US" smtClean="0"/>
              <a:t>2024-09-17</a:t>
            </a:fld>
            <a:endParaRPr lang="en-US"/>
          </a:p>
        </p:txBody>
      </p:sp>
      <p:sp>
        <p:nvSpPr>
          <p:cNvPr id="3" name="Footer Placeholder 2">
            <a:extLst>
              <a:ext uri="{FF2B5EF4-FFF2-40B4-BE49-F238E27FC236}">
                <a16:creationId xmlns:a16="http://schemas.microsoft.com/office/drawing/2014/main" id="{8494F63F-7A11-5DDF-2CF0-F7B0DFBF79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FF3D3B-F183-C7CA-55C0-6779E4B92352}"/>
              </a:ext>
            </a:extLst>
          </p:cNvPr>
          <p:cNvSpPr>
            <a:spLocks noGrp="1"/>
          </p:cNvSpPr>
          <p:nvPr>
            <p:ph type="sldNum" sz="quarter" idx="12"/>
          </p:nvPr>
        </p:nvSpPr>
        <p:spPr/>
        <p:txBody>
          <a:bodyPr/>
          <a:lstStyle/>
          <a:p>
            <a:fld id="{0FD261B7-96B9-4911-A1CB-7029CF029269}" type="slidenum">
              <a:rPr lang="en-US" smtClean="0"/>
              <a:t>‹#›</a:t>
            </a:fld>
            <a:endParaRPr lang="en-US"/>
          </a:p>
        </p:txBody>
      </p:sp>
    </p:spTree>
    <p:extLst>
      <p:ext uri="{BB962C8B-B14F-4D97-AF65-F5344CB8AC3E}">
        <p14:creationId xmlns:p14="http://schemas.microsoft.com/office/powerpoint/2010/main" val="2316821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B0E-0103-4883-18B2-63FD976766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431248-A72E-4BBD-A509-33D072E9B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CF68DF-5F76-5990-B9FD-9ED1C8BA3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0D333-8999-3634-A034-4A7025DF999E}"/>
              </a:ext>
            </a:extLst>
          </p:cNvPr>
          <p:cNvSpPr>
            <a:spLocks noGrp="1"/>
          </p:cNvSpPr>
          <p:nvPr>
            <p:ph type="dt" sz="half" idx="10"/>
          </p:nvPr>
        </p:nvSpPr>
        <p:spPr/>
        <p:txBody>
          <a:bodyPr/>
          <a:lstStyle/>
          <a:p>
            <a:fld id="{9A0B9BD5-3190-4D69-87BF-127E8AA6FF9E}" type="datetimeFigureOut">
              <a:rPr lang="en-US" smtClean="0"/>
              <a:t>2024-09-17</a:t>
            </a:fld>
            <a:endParaRPr lang="en-US"/>
          </a:p>
        </p:txBody>
      </p:sp>
      <p:sp>
        <p:nvSpPr>
          <p:cNvPr id="6" name="Footer Placeholder 5">
            <a:extLst>
              <a:ext uri="{FF2B5EF4-FFF2-40B4-BE49-F238E27FC236}">
                <a16:creationId xmlns:a16="http://schemas.microsoft.com/office/drawing/2014/main" id="{8E43B96C-CD7E-CECC-00C4-6CD2939F8E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8854E5-F0F5-95EC-741D-ACCBE35C0AE1}"/>
              </a:ext>
            </a:extLst>
          </p:cNvPr>
          <p:cNvSpPr>
            <a:spLocks noGrp="1"/>
          </p:cNvSpPr>
          <p:nvPr>
            <p:ph type="sldNum" sz="quarter" idx="12"/>
          </p:nvPr>
        </p:nvSpPr>
        <p:spPr/>
        <p:txBody>
          <a:bodyPr/>
          <a:lstStyle/>
          <a:p>
            <a:fld id="{0FD261B7-96B9-4911-A1CB-7029CF029269}" type="slidenum">
              <a:rPr lang="en-US" smtClean="0"/>
              <a:t>‹#›</a:t>
            </a:fld>
            <a:endParaRPr lang="en-US"/>
          </a:p>
        </p:txBody>
      </p:sp>
    </p:spTree>
    <p:extLst>
      <p:ext uri="{BB962C8B-B14F-4D97-AF65-F5344CB8AC3E}">
        <p14:creationId xmlns:p14="http://schemas.microsoft.com/office/powerpoint/2010/main" val="298383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A0F3-EBE1-663A-1ED9-909C686D4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E003C5-45E9-45DF-D71C-D8642CBDFC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1998F-01A1-E16F-A163-ECCC21DA2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D01EDF-8522-E29A-8786-C429D7D5C4F9}"/>
              </a:ext>
            </a:extLst>
          </p:cNvPr>
          <p:cNvSpPr>
            <a:spLocks noGrp="1"/>
          </p:cNvSpPr>
          <p:nvPr>
            <p:ph type="dt" sz="half" idx="10"/>
          </p:nvPr>
        </p:nvSpPr>
        <p:spPr/>
        <p:txBody>
          <a:bodyPr/>
          <a:lstStyle/>
          <a:p>
            <a:fld id="{9A0B9BD5-3190-4D69-87BF-127E8AA6FF9E}" type="datetimeFigureOut">
              <a:rPr lang="en-US" smtClean="0"/>
              <a:t>2024-09-17</a:t>
            </a:fld>
            <a:endParaRPr lang="en-US"/>
          </a:p>
        </p:txBody>
      </p:sp>
      <p:sp>
        <p:nvSpPr>
          <p:cNvPr id="6" name="Footer Placeholder 5">
            <a:extLst>
              <a:ext uri="{FF2B5EF4-FFF2-40B4-BE49-F238E27FC236}">
                <a16:creationId xmlns:a16="http://schemas.microsoft.com/office/drawing/2014/main" id="{64AA2CAF-4CD4-921F-74A6-1158469278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FDB1C-55AB-1477-4DB8-8DD4D0327597}"/>
              </a:ext>
            </a:extLst>
          </p:cNvPr>
          <p:cNvSpPr>
            <a:spLocks noGrp="1"/>
          </p:cNvSpPr>
          <p:nvPr>
            <p:ph type="sldNum" sz="quarter" idx="12"/>
          </p:nvPr>
        </p:nvSpPr>
        <p:spPr/>
        <p:txBody>
          <a:bodyPr/>
          <a:lstStyle/>
          <a:p>
            <a:fld id="{0FD261B7-96B9-4911-A1CB-7029CF029269}" type="slidenum">
              <a:rPr lang="en-US" smtClean="0"/>
              <a:t>‹#›</a:t>
            </a:fld>
            <a:endParaRPr lang="en-US"/>
          </a:p>
        </p:txBody>
      </p:sp>
    </p:spTree>
    <p:extLst>
      <p:ext uri="{BB962C8B-B14F-4D97-AF65-F5344CB8AC3E}">
        <p14:creationId xmlns:p14="http://schemas.microsoft.com/office/powerpoint/2010/main" val="284053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7971AB-8DE8-998E-B121-022486132E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E867DC-31FC-97EE-1D91-A35C0CE22E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259F4-FADA-7F86-8233-5103A11A0F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B9BD5-3190-4D69-87BF-127E8AA6FF9E}" type="datetimeFigureOut">
              <a:rPr lang="en-US" smtClean="0"/>
              <a:t>2024-09-17</a:t>
            </a:fld>
            <a:endParaRPr lang="en-US"/>
          </a:p>
        </p:txBody>
      </p:sp>
      <p:sp>
        <p:nvSpPr>
          <p:cNvPr id="5" name="Footer Placeholder 4">
            <a:extLst>
              <a:ext uri="{FF2B5EF4-FFF2-40B4-BE49-F238E27FC236}">
                <a16:creationId xmlns:a16="http://schemas.microsoft.com/office/drawing/2014/main" id="{9DDD0467-E15C-3319-F5C2-2C74195676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DF083B-AF10-E801-F96B-9A5200D4C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261B7-96B9-4911-A1CB-7029CF029269}" type="slidenum">
              <a:rPr lang="en-US" smtClean="0"/>
              <a:t>‹#›</a:t>
            </a:fld>
            <a:endParaRPr lang="en-US"/>
          </a:p>
        </p:txBody>
      </p:sp>
    </p:spTree>
    <p:extLst>
      <p:ext uri="{BB962C8B-B14F-4D97-AF65-F5344CB8AC3E}">
        <p14:creationId xmlns:p14="http://schemas.microsoft.com/office/powerpoint/2010/main" val="3367864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youtu.be/bsiIjHD-ThA?si=-fEIODMxO22dl9kc" TargetMode="External"/><Relationship Id="rId5" Type="http://schemas.openxmlformats.org/officeDocument/2006/relationships/hyperlink" Target="https://youtu.be/Geh7zUguukw?si=pMFkrfY7GOM5YcCD" TargetMode="External"/><Relationship Id="rId4" Type="http://schemas.openxmlformats.org/officeDocument/2006/relationships/hyperlink" Target="https://www.gso.gov.vn/lao-dong"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3.wdp"/><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6700" y="431800"/>
            <a:ext cx="10677269" cy="4002301"/>
            <a:chOff x="0" y="0"/>
            <a:chExt cx="20090464" cy="7530771"/>
          </a:xfrm>
        </p:grpSpPr>
        <p:sp>
          <p:nvSpPr>
            <p:cNvPr id="3" name="Freeform 3"/>
            <p:cNvSpPr/>
            <p:nvPr/>
          </p:nvSpPr>
          <p:spPr>
            <a:xfrm>
              <a:off x="0" y="0"/>
              <a:ext cx="20090464" cy="7530771"/>
            </a:xfrm>
            <a:custGeom>
              <a:avLst/>
              <a:gdLst/>
              <a:ahLst/>
              <a:cxnLst/>
              <a:rect l="l" t="t" r="r" b="b"/>
              <a:pathLst>
                <a:path w="20090464" h="7530771">
                  <a:moveTo>
                    <a:pt x="10045232" y="0"/>
                  </a:moveTo>
                  <a:cubicBezTo>
                    <a:pt x="4497404" y="0"/>
                    <a:pt x="0" y="1685821"/>
                    <a:pt x="0" y="3765386"/>
                  </a:cubicBezTo>
                  <a:cubicBezTo>
                    <a:pt x="0" y="5844950"/>
                    <a:pt x="4497404" y="7530771"/>
                    <a:pt x="10045232" y="7530771"/>
                  </a:cubicBezTo>
                  <a:cubicBezTo>
                    <a:pt x="15593061" y="7530771"/>
                    <a:pt x="20090464" y="5844950"/>
                    <a:pt x="20090464" y="3765386"/>
                  </a:cubicBezTo>
                  <a:cubicBezTo>
                    <a:pt x="20090464" y="1685821"/>
                    <a:pt x="15593061" y="0"/>
                    <a:pt x="10045232" y="0"/>
                  </a:cubicBezTo>
                  <a:close/>
                </a:path>
              </a:pathLst>
            </a:custGeom>
            <a:solidFill>
              <a:srgbClr val="F2EDEC"/>
            </a:solidFill>
          </p:spPr>
          <p:txBody>
            <a:bodyPr/>
            <a:lstStyle/>
            <a:p>
              <a:endParaRPr lang="en-US" sz="1200"/>
            </a:p>
          </p:txBody>
        </p:sp>
        <p:sp>
          <p:nvSpPr>
            <p:cNvPr id="4" name="TextBox 4"/>
            <p:cNvSpPr txBox="1"/>
            <p:nvPr/>
          </p:nvSpPr>
          <p:spPr>
            <a:xfrm>
              <a:off x="1883481" y="667910"/>
              <a:ext cx="16323502" cy="6156851"/>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p:cNvSpPr/>
          <p:nvPr/>
        </p:nvSpPr>
        <p:spPr>
          <a:xfrm>
            <a:off x="774345" y="3586925"/>
            <a:ext cx="3685240" cy="4650145"/>
          </a:xfrm>
          <a:custGeom>
            <a:avLst/>
            <a:gdLst/>
            <a:ahLst/>
            <a:cxnLst/>
            <a:rect l="l" t="t" r="r" b="b"/>
            <a:pathLst>
              <a:path w="5527860" h="6975217">
                <a:moveTo>
                  <a:pt x="0" y="0"/>
                </a:moveTo>
                <a:lnTo>
                  <a:pt x="5527860" y="0"/>
                </a:lnTo>
                <a:lnTo>
                  <a:pt x="5527860" y="6975217"/>
                </a:lnTo>
                <a:lnTo>
                  <a:pt x="0" y="6975217"/>
                </a:lnTo>
                <a:lnTo>
                  <a:pt x="0" y="0"/>
                </a:lnTo>
                <a:close/>
              </a:path>
            </a:pathLst>
          </a:custGeom>
          <a:blipFill>
            <a:blip r:embed="rId2"/>
            <a:stretch>
              <a:fillRect/>
            </a:stretch>
          </a:blipFill>
        </p:spPr>
        <p:txBody>
          <a:bodyPr/>
          <a:lstStyle/>
          <a:p>
            <a:endParaRPr lang="en-US" sz="1200"/>
          </a:p>
        </p:txBody>
      </p:sp>
      <p:sp>
        <p:nvSpPr>
          <p:cNvPr id="6" name="Freeform 6"/>
          <p:cNvSpPr/>
          <p:nvPr/>
        </p:nvSpPr>
        <p:spPr>
          <a:xfrm>
            <a:off x="3453991" y="3586925"/>
            <a:ext cx="2011188" cy="4650145"/>
          </a:xfrm>
          <a:custGeom>
            <a:avLst/>
            <a:gdLst/>
            <a:ahLst/>
            <a:cxnLst/>
            <a:rect l="l" t="t" r="r" b="b"/>
            <a:pathLst>
              <a:path w="3016782" h="6975217">
                <a:moveTo>
                  <a:pt x="0" y="0"/>
                </a:moveTo>
                <a:lnTo>
                  <a:pt x="3016782" y="0"/>
                </a:lnTo>
                <a:lnTo>
                  <a:pt x="3016782" y="6975217"/>
                </a:lnTo>
                <a:lnTo>
                  <a:pt x="0" y="6975217"/>
                </a:lnTo>
                <a:lnTo>
                  <a:pt x="0" y="0"/>
                </a:lnTo>
                <a:close/>
              </a:path>
            </a:pathLst>
          </a:custGeom>
          <a:blipFill>
            <a:blip r:embed="rId3"/>
            <a:stretch>
              <a:fillRect/>
            </a:stretch>
          </a:blipFill>
        </p:spPr>
        <p:txBody>
          <a:bodyPr/>
          <a:lstStyle/>
          <a:p>
            <a:endParaRPr lang="en-US" sz="1200"/>
          </a:p>
        </p:txBody>
      </p:sp>
      <p:sp>
        <p:nvSpPr>
          <p:cNvPr id="7" name="Freeform 7"/>
          <p:cNvSpPr/>
          <p:nvPr/>
        </p:nvSpPr>
        <p:spPr>
          <a:xfrm>
            <a:off x="5023588" y="3652518"/>
            <a:ext cx="2202401" cy="4853775"/>
          </a:xfrm>
          <a:custGeom>
            <a:avLst/>
            <a:gdLst/>
            <a:ahLst/>
            <a:cxnLst/>
            <a:rect l="l" t="t" r="r" b="b"/>
            <a:pathLst>
              <a:path w="3303601" h="7280662">
                <a:moveTo>
                  <a:pt x="0" y="0"/>
                </a:moveTo>
                <a:lnTo>
                  <a:pt x="3303600" y="0"/>
                </a:lnTo>
                <a:lnTo>
                  <a:pt x="3303600" y="7280663"/>
                </a:lnTo>
                <a:lnTo>
                  <a:pt x="0" y="7280663"/>
                </a:lnTo>
                <a:lnTo>
                  <a:pt x="0" y="0"/>
                </a:lnTo>
                <a:close/>
              </a:path>
            </a:pathLst>
          </a:custGeom>
          <a:blipFill>
            <a:blip r:embed="rId4"/>
            <a:stretch>
              <a:fillRect/>
            </a:stretch>
          </a:blipFill>
        </p:spPr>
        <p:txBody>
          <a:bodyPr/>
          <a:lstStyle/>
          <a:p>
            <a:endParaRPr lang="en-US" sz="1200"/>
          </a:p>
        </p:txBody>
      </p:sp>
      <p:sp>
        <p:nvSpPr>
          <p:cNvPr id="8" name="Freeform 8"/>
          <p:cNvSpPr/>
          <p:nvPr/>
        </p:nvSpPr>
        <p:spPr>
          <a:xfrm flipH="1">
            <a:off x="7225987" y="3652518"/>
            <a:ext cx="2288259" cy="4650145"/>
          </a:xfrm>
          <a:custGeom>
            <a:avLst/>
            <a:gdLst/>
            <a:ahLst/>
            <a:cxnLst/>
            <a:rect l="l" t="t" r="r" b="b"/>
            <a:pathLst>
              <a:path w="3432388" h="6975217">
                <a:moveTo>
                  <a:pt x="3432389" y="0"/>
                </a:moveTo>
                <a:lnTo>
                  <a:pt x="0" y="0"/>
                </a:lnTo>
                <a:lnTo>
                  <a:pt x="0" y="6975217"/>
                </a:lnTo>
                <a:lnTo>
                  <a:pt x="3432389" y="6975217"/>
                </a:lnTo>
                <a:lnTo>
                  <a:pt x="3432389" y="0"/>
                </a:lnTo>
                <a:close/>
              </a:path>
            </a:pathLst>
          </a:custGeom>
          <a:blipFill>
            <a:blip r:embed="rId5"/>
            <a:stretch>
              <a:fillRect/>
            </a:stretch>
          </a:blipFill>
        </p:spPr>
        <p:txBody>
          <a:bodyPr/>
          <a:lstStyle/>
          <a:p>
            <a:endParaRPr lang="en-US" sz="1200"/>
          </a:p>
        </p:txBody>
      </p:sp>
      <p:sp>
        <p:nvSpPr>
          <p:cNvPr id="9" name="Freeform 9"/>
          <p:cNvSpPr/>
          <p:nvPr/>
        </p:nvSpPr>
        <p:spPr>
          <a:xfrm>
            <a:off x="9325090" y="3586925"/>
            <a:ext cx="2092565" cy="4650145"/>
          </a:xfrm>
          <a:custGeom>
            <a:avLst/>
            <a:gdLst/>
            <a:ahLst/>
            <a:cxnLst/>
            <a:rect l="l" t="t" r="r" b="b"/>
            <a:pathLst>
              <a:path w="3138848" h="6975217">
                <a:moveTo>
                  <a:pt x="0" y="0"/>
                </a:moveTo>
                <a:lnTo>
                  <a:pt x="3138848" y="0"/>
                </a:lnTo>
                <a:lnTo>
                  <a:pt x="3138848" y="6975217"/>
                </a:lnTo>
                <a:lnTo>
                  <a:pt x="0" y="6975217"/>
                </a:lnTo>
                <a:lnTo>
                  <a:pt x="0" y="0"/>
                </a:lnTo>
                <a:close/>
              </a:path>
            </a:pathLst>
          </a:custGeom>
          <a:blipFill>
            <a:blip r:embed="rId6"/>
            <a:stretch>
              <a:fillRect/>
            </a:stretch>
          </a:blipFill>
        </p:spPr>
        <p:txBody>
          <a:bodyPr/>
          <a:lstStyle/>
          <a:p>
            <a:endParaRPr lang="en-US" sz="1200"/>
          </a:p>
        </p:txBody>
      </p:sp>
      <p:sp>
        <p:nvSpPr>
          <p:cNvPr id="10" name="TextBox 10"/>
          <p:cNvSpPr txBox="1"/>
          <p:nvPr/>
        </p:nvSpPr>
        <p:spPr>
          <a:xfrm>
            <a:off x="2028359" y="846657"/>
            <a:ext cx="8113951" cy="1885324"/>
          </a:xfrm>
          <a:prstGeom prst="rect">
            <a:avLst/>
          </a:prstGeom>
        </p:spPr>
        <p:txBody>
          <a:bodyPr wrap="square" lIns="0" tIns="0" rIns="0" bIns="0" rtlCol="0" anchor="t">
            <a:spAutoFit/>
          </a:bodyPr>
          <a:lstStyle/>
          <a:p>
            <a:pPr algn="ctr">
              <a:lnSpc>
                <a:spcPts val="16119"/>
              </a:lnSpc>
            </a:pPr>
            <a:r>
              <a:rPr lang="en-US" sz="11534" dirty="0">
                <a:solidFill>
                  <a:srgbClr val="000000"/>
                </a:solidFill>
                <a:latin typeface="Paytone One"/>
                <a:ea typeface="Paytone One"/>
                <a:cs typeface="Paytone One"/>
                <a:sym typeface="Paytone One"/>
              </a:rPr>
              <a:t>Who am I?</a:t>
            </a:r>
          </a:p>
        </p:txBody>
      </p:sp>
      <p:sp>
        <p:nvSpPr>
          <p:cNvPr id="11" name="TextBox 11"/>
          <p:cNvSpPr txBox="1"/>
          <p:nvPr/>
        </p:nvSpPr>
        <p:spPr>
          <a:xfrm>
            <a:off x="1851488" y="2961794"/>
            <a:ext cx="8467694" cy="561820"/>
          </a:xfrm>
          <a:prstGeom prst="rect">
            <a:avLst/>
          </a:prstGeom>
        </p:spPr>
        <p:txBody>
          <a:bodyPr lIns="0" tIns="0" rIns="0" bIns="0" rtlCol="0" anchor="t">
            <a:spAutoFit/>
          </a:bodyPr>
          <a:lstStyle/>
          <a:p>
            <a:pPr algn="ctr">
              <a:lnSpc>
                <a:spcPts val="4802"/>
              </a:lnSpc>
            </a:pPr>
            <a:r>
              <a:rPr lang="en-US" sz="3430" dirty="0">
                <a:solidFill>
                  <a:srgbClr val="000000"/>
                </a:solidFill>
                <a:latin typeface="Francois One"/>
                <a:ea typeface="Francois One"/>
                <a:cs typeface="Francois One"/>
                <a:sym typeface="Francois One"/>
              </a:rPr>
              <a:t>CHỦ ĐỀ NGHỀ NGHIỆP</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5">
            <a:extLst>
              <a:ext uri="{FF2B5EF4-FFF2-40B4-BE49-F238E27FC236}">
                <a16:creationId xmlns:a16="http://schemas.microsoft.com/office/drawing/2014/main" id="{0D9D5927-8CCA-8127-4E0C-7C980C04B63E}"/>
              </a:ext>
            </a:extLst>
          </p:cNvPr>
          <p:cNvPicPr>
            <a:picLocks noChangeAspect="1"/>
          </p:cNvPicPr>
          <p:nvPr/>
        </p:nvPicPr>
        <p:blipFill>
          <a:blip r:embed="rId2"/>
          <a:stretch>
            <a:fillRect/>
          </a:stretch>
        </p:blipFill>
        <p:spPr>
          <a:xfrm>
            <a:off x="300038" y="228599"/>
            <a:ext cx="11644312" cy="6329364"/>
          </a:xfrm>
          <a:prstGeom prst="rect">
            <a:avLst/>
          </a:prstGeom>
        </p:spPr>
      </p:pic>
      <p:sp>
        <p:nvSpPr>
          <p:cNvPr id="7" name="TextBox 6">
            <a:extLst>
              <a:ext uri="{FF2B5EF4-FFF2-40B4-BE49-F238E27FC236}">
                <a16:creationId xmlns:a16="http://schemas.microsoft.com/office/drawing/2014/main" id="{6587E110-A9A0-250C-88DD-73B376F455E0}"/>
              </a:ext>
            </a:extLst>
          </p:cNvPr>
          <p:cNvSpPr txBox="1"/>
          <p:nvPr/>
        </p:nvSpPr>
        <p:spPr>
          <a:xfrm>
            <a:off x="4857751" y="1063614"/>
            <a:ext cx="7086599" cy="3477875"/>
          </a:xfrm>
          <a:prstGeom prst="rect">
            <a:avLst/>
          </a:prstGeom>
          <a:noFill/>
        </p:spPr>
        <p:txBody>
          <a:bodyPr wrap="square">
            <a:spAutoFit/>
          </a:bodyPr>
          <a:lstStyle/>
          <a:p>
            <a:r>
              <a:rPr lang="en-US" sz="2000" b="0" i="0" dirty="0">
                <a:solidFill>
                  <a:srgbClr val="1F497D"/>
                </a:solidFill>
                <a:effectLst/>
                <a:latin typeface="Times New Roman" panose="02020603050405020304" pitchFamily="18" charset="0"/>
                <a:cs typeface="Times New Roman" panose="02020603050405020304" pitchFamily="18" charset="0"/>
              </a:rPr>
              <a:t> </a:t>
            </a:r>
            <a:r>
              <a:rPr lang="vi-VN" sz="2000" b="0" i="0" dirty="0">
                <a:solidFill>
                  <a:srgbClr val="1F497D"/>
                </a:solidFill>
                <a:effectLst/>
                <a:latin typeface="Times New Roman" panose="02020603050405020304" pitchFamily="18" charset="0"/>
                <a:cs typeface="Times New Roman" panose="02020603050405020304" pitchFamily="18" charset="0"/>
              </a:rPr>
              <a:t>Trong những năm qua, Việt Nam có nhiều bước tiến trong việc </a:t>
            </a:r>
            <a:r>
              <a:rPr lang="vi-VN" sz="2000" b="1" i="0" dirty="0">
                <a:solidFill>
                  <a:srgbClr val="FF0000"/>
                </a:solidFill>
                <a:effectLst/>
                <a:latin typeface="Times New Roman" panose="02020603050405020304" pitchFamily="18" charset="0"/>
                <a:cs typeface="Times New Roman" panose="02020603050405020304" pitchFamily="18" charset="0"/>
              </a:rPr>
              <a:t>cải thiện năng suất lao động</a:t>
            </a:r>
            <a:r>
              <a:rPr lang="vi-VN" sz="2000" b="0" i="0" dirty="0">
                <a:solidFill>
                  <a:srgbClr val="1F497D"/>
                </a:solidFill>
                <a:effectLst/>
                <a:latin typeface="Times New Roman" panose="02020603050405020304" pitchFamily="18" charset="0"/>
                <a:cs typeface="Times New Roman" panose="02020603050405020304" pitchFamily="18" charset="0"/>
              </a:rPr>
              <a:t>, tuy nhiên tốc độ tăng năng suất lao động vẫn còn chậm so với nhiều quốc gia trong khu vực như Thái Lan, Indonesia, Singapore. Giai đoạn từ 2011-2021, tốc độ tăng trưởng năng suất lao động của Việt Nam chỉ đạt khoảng 3-4%/năm, thấp hơn so với tăng trưởng GDP (5-6%/năm). Trong hai năm 2021-2022, Việt Nam chịu ảnh hưởng không nhỏ của đại dịch COVID-19, những gián đoạn trong chuỗi cung ứng, sự thiếu hụt về nguồn nhân lực và các biện pháp giãn cách xã hội đã khiến tốc độ tăng năng suất lao động bị giảm sút so với giai đoạn trước, gây khó khăn cho sự phát triển bền vững của nền kinh tế</a:t>
            </a:r>
            <a:r>
              <a:rPr lang="en-US" sz="2000" b="0" i="0" dirty="0">
                <a:solidFill>
                  <a:srgbClr val="1F497D"/>
                </a:solidFill>
                <a:effectLst/>
                <a:latin typeface="Times New Roman" panose="02020603050405020304" pitchFamily="18" charset="0"/>
                <a:cs typeface="Times New Roman" panose="02020603050405020304" pitchFamily="18" charset="0"/>
              </a:rPr>
              <a:t>.</a:t>
            </a:r>
            <a:endParaRPr lang="en-US" sz="2000" dirty="0"/>
          </a:p>
        </p:txBody>
      </p:sp>
    </p:spTree>
    <p:extLst>
      <p:ext uri="{BB962C8B-B14F-4D97-AF65-F5344CB8AC3E}">
        <p14:creationId xmlns:p14="http://schemas.microsoft.com/office/powerpoint/2010/main" val="3956005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a:extLst>
              <a:ext uri="{FF2B5EF4-FFF2-40B4-BE49-F238E27FC236}">
                <a16:creationId xmlns:a16="http://schemas.microsoft.com/office/drawing/2014/main" id="{8B9EADE7-94B6-888C-2D44-4F8254B9B600}"/>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85738" y="76856"/>
            <a:ext cx="11858625" cy="6181070"/>
          </a:xfrm>
          <a:prstGeom prst="rect">
            <a:avLst/>
          </a:prstGeom>
        </p:spPr>
      </p:pic>
      <p:sp>
        <p:nvSpPr>
          <p:cNvPr id="4" name="TextBox 3">
            <a:extLst>
              <a:ext uri="{FF2B5EF4-FFF2-40B4-BE49-F238E27FC236}">
                <a16:creationId xmlns:a16="http://schemas.microsoft.com/office/drawing/2014/main" id="{18878C8B-F42E-8FD5-2213-D0CE60D4BAA2}"/>
              </a:ext>
            </a:extLst>
          </p:cNvPr>
          <p:cNvSpPr txBox="1"/>
          <p:nvPr/>
        </p:nvSpPr>
        <p:spPr>
          <a:xfrm>
            <a:off x="1930599" y="6257925"/>
            <a:ext cx="9870875" cy="523220"/>
          </a:xfrm>
          <a:prstGeom prst="rect">
            <a:avLst/>
          </a:prstGeom>
          <a:noFill/>
        </p:spPr>
        <p:txBody>
          <a:bodyPr wrap="square">
            <a:spAutoFit/>
          </a:bodyPr>
          <a:lstStyle/>
          <a:p>
            <a:r>
              <a:rPr lang="vi-VN" sz="2800" b="1" i="0" dirty="0">
                <a:effectLst/>
                <a:latin typeface="Times New Roman "/>
                <a:cs typeface="Times New Roman" panose="02020603050405020304" pitchFamily="18" charset="0"/>
              </a:rPr>
              <a:t>Chuyển dịch cơ cấu lao động trong giai đoạn 2005 – 2021</a:t>
            </a:r>
            <a:endParaRPr lang="en-US" sz="2800" b="1" i="0" dirty="0">
              <a:effectLst/>
              <a:latin typeface="Times New Roman "/>
              <a:cs typeface="Times New Roman" panose="02020603050405020304" pitchFamily="18" charset="0"/>
            </a:endParaRPr>
          </a:p>
        </p:txBody>
      </p:sp>
    </p:spTree>
    <p:extLst>
      <p:ext uri="{BB962C8B-B14F-4D97-AF65-F5344CB8AC3E}">
        <p14:creationId xmlns:p14="http://schemas.microsoft.com/office/powerpoint/2010/main" val="828499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A61CED-DCB7-38B3-88C0-9D2AFB720E1E}"/>
              </a:ext>
            </a:extLst>
          </p:cNvPr>
          <p:cNvSpPr txBox="1"/>
          <p:nvPr/>
        </p:nvSpPr>
        <p:spPr>
          <a:xfrm>
            <a:off x="2945606" y="413949"/>
            <a:ext cx="6300787" cy="646331"/>
          </a:xfrm>
          <a:prstGeom prst="rect">
            <a:avLst/>
          </a:prstGeom>
          <a:noFill/>
        </p:spPr>
        <p:txBody>
          <a:bodyPr wrap="square">
            <a:spAutoFit/>
          </a:bodyPr>
          <a:lstStyle/>
          <a:p>
            <a:r>
              <a:rPr lang="vi-VN" sz="3600" b="1" dirty="0">
                <a:solidFill>
                  <a:srgbClr val="0066FF"/>
                </a:solidFill>
                <a:effectLst/>
                <a:latin typeface="+mj-lt"/>
                <a:ea typeface="Calibri" panose="020F0502020204030204" pitchFamily="34" charset="0"/>
                <a:cs typeface="Times New Roman" panose="02020603050405020304" pitchFamily="18" charset="0"/>
              </a:rPr>
              <a:t>THỰC TRẠNG VIỆC LÀM</a:t>
            </a:r>
            <a:endParaRPr lang="en-US" sz="3600" b="1" dirty="0">
              <a:solidFill>
                <a:srgbClr val="0066FF"/>
              </a:solidFill>
              <a:latin typeface="+mj-lt"/>
            </a:endParaRPr>
          </a:p>
        </p:txBody>
      </p:sp>
      <p:sp>
        <p:nvSpPr>
          <p:cNvPr id="5" name="TextBox 4">
            <a:extLst>
              <a:ext uri="{FF2B5EF4-FFF2-40B4-BE49-F238E27FC236}">
                <a16:creationId xmlns:a16="http://schemas.microsoft.com/office/drawing/2014/main" id="{A4C27839-86D7-3CFD-065F-EEA0182B273A}"/>
              </a:ext>
            </a:extLst>
          </p:cNvPr>
          <p:cNvSpPr txBox="1"/>
          <p:nvPr/>
        </p:nvSpPr>
        <p:spPr>
          <a:xfrm>
            <a:off x="1689497" y="1535706"/>
            <a:ext cx="9897666" cy="1637628"/>
          </a:xfrm>
          <a:prstGeom prst="rect">
            <a:avLst/>
          </a:prstGeom>
          <a:noFill/>
        </p:spPr>
        <p:txBody>
          <a:bodyPr wrap="square">
            <a:spAutoFit/>
          </a:bodyPr>
          <a:lstStyle/>
          <a:p>
            <a:pPr marL="0" marR="0" algn="just">
              <a:lnSpc>
                <a:spcPct val="107000"/>
              </a:lnSpc>
              <a:spcBef>
                <a:spcPts val="0"/>
              </a:spcBef>
              <a:spcAft>
                <a:spcPts val="800"/>
              </a:spcAft>
            </a:pPr>
            <a:r>
              <a:rPr lang="vi-VN" sz="3200" b="1" kern="100" dirty="0">
                <a:solidFill>
                  <a:srgbClr val="000000"/>
                </a:solidFill>
                <a:effectLst/>
                <a:latin typeface="Times New Roman "/>
                <a:ea typeface="Calibri" panose="020F0502020204030204" pitchFamily="34" charset="0"/>
                <a:cs typeface="Times New Roman" panose="02020603050405020304" pitchFamily="18" charset="0"/>
              </a:rPr>
              <a:t>- Tỉ lệ thất nghiệp nước ta năm 2010 là 2,9% </a:t>
            </a:r>
            <a:r>
              <a:rPr lang="vi-VN" sz="3200" b="1" kern="100" dirty="0">
                <a:solidFill>
                  <a:srgbClr val="000000"/>
                </a:solidFill>
                <a:latin typeface="Times New Roman "/>
                <a:ea typeface="Calibri" panose="020F0502020204030204" pitchFamily="34" charset="0"/>
                <a:cs typeface="Times New Roman" panose="02020603050405020304" pitchFamily="18" charset="0"/>
              </a:rPr>
              <a:t>đến </a:t>
            </a:r>
            <a:r>
              <a:rPr lang="vi-VN" sz="3200" b="1" kern="100" dirty="0">
                <a:solidFill>
                  <a:srgbClr val="000000"/>
                </a:solidFill>
                <a:effectLst/>
                <a:latin typeface="Times New Roman "/>
                <a:ea typeface="Calibri" panose="020F0502020204030204" pitchFamily="34" charset="0"/>
                <a:cs typeface="Times New Roman" panose="02020603050405020304" pitchFamily="18" charset="0"/>
              </a:rPr>
              <a:t>năm 2020 là 2,5% và chủ yếu diễn ra ở thành thị</a:t>
            </a:r>
            <a:r>
              <a:rPr lang="vi-VN" sz="3200" b="1" kern="100" dirty="0">
                <a:solidFill>
                  <a:srgbClr val="000000"/>
                </a:solidFill>
                <a:latin typeface="Times New Roman "/>
                <a:ea typeface="Calibri" panose="020F0502020204030204" pitchFamily="34" charset="0"/>
                <a:cs typeface="Times New Roman" panose="02020603050405020304" pitchFamily="18" charset="0"/>
              </a:rPr>
              <a:t> chiếm 3,9%</a:t>
            </a:r>
            <a:r>
              <a:rPr lang="vi-VN" sz="3200" b="1" kern="100" dirty="0">
                <a:solidFill>
                  <a:srgbClr val="000000"/>
                </a:solidFill>
                <a:effectLst/>
                <a:latin typeface="Times New Roman "/>
                <a:ea typeface="Calibri" panose="020F0502020204030204" pitchFamily="34" charset="0"/>
                <a:cs typeface="Times New Roman" panose="02020603050405020304" pitchFamily="18" charset="0"/>
              </a:rPr>
              <a:t>.</a:t>
            </a:r>
            <a:r>
              <a:rPr lang="vi-VN" sz="3200" b="1" kern="100" dirty="0">
                <a:effectLst/>
                <a:latin typeface="Times New Roman "/>
                <a:ea typeface="Calibri" panose="020F0502020204030204" pitchFamily="34" charset="0"/>
                <a:cs typeface="Times New Roman" panose="02020603050405020304" pitchFamily="18" charset="0"/>
              </a:rPr>
              <a:t> </a:t>
            </a:r>
            <a:endParaRPr lang="en-US" sz="3200" b="1" kern="100" dirty="0">
              <a:effectLst/>
              <a:latin typeface="Times New Roman "/>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6E33312-1108-AE54-2BC8-974565B20CFD}"/>
              </a:ext>
            </a:extLst>
          </p:cNvPr>
          <p:cNvSpPr txBox="1"/>
          <p:nvPr/>
        </p:nvSpPr>
        <p:spPr>
          <a:xfrm>
            <a:off x="1689497" y="3305860"/>
            <a:ext cx="9897666" cy="2554545"/>
          </a:xfrm>
          <a:prstGeom prst="rect">
            <a:avLst/>
          </a:prstGeom>
          <a:noFill/>
        </p:spPr>
        <p:txBody>
          <a:bodyPr wrap="square">
            <a:spAutoFit/>
          </a:bodyPr>
          <a:lstStyle/>
          <a:p>
            <a:r>
              <a:rPr lang="vi-VN" sz="3200" b="1" dirty="0">
                <a:solidFill>
                  <a:srgbClr val="000000"/>
                </a:solidFill>
                <a:effectLst/>
                <a:latin typeface="Times New Roman "/>
                <a:ea typeface="Calibri" panose="020F0502020204030204" pitchFamily="34" charset="0"/>
                <a:cs typeface="Times New Roman" panose="02020603050405020304" pitchFamily="18" charset="0"/>
              </a:rPr>
              <a:t>- Tình trạng thiếu việc </a:t>
            </a:r>
            <a:r>
              <a:rPr lang="vi-VN" sz="3200" b="1" dirty="0">
                <a:solidFill>
                  <a:srgbClr val="000000"/>
                </a:solidFill>
                <a:latin typeface="Times New Roman "/>
                <a:ea typeface="Calibri" panose="020F0502020204030204" pitchFamily="34" charset="0"/>
                <a:cs typeface="Times New Roman" panose="02020603050405020304" pitchFamily="18" charset="0"/>
              </a:rPr>
              <a:t>làm  ở nước ta </a:t>
            </a:r>
            <a:r>
              <a:rPr lang="vi-VN" sz="3200" b="1" kern="100" dirty="0">
                <a:solidFill>
                  <a:srgbClr val="000000"/>
                </a:solidFill>
                <a:effectLst/>
                <a:latin typeface="Times New Roman "/>
                <a:ea typeface="Calibri" panose="020F0502020204030204" pitchFamily="34" charset="0"/>
                <a:cs typeface="Times New Roman" panose="02020603050405020304" pitchFamily="18" charset="0"/>
              </a:rPr>
              <a:t>năm 2010 là 3,6% </a:t>
            </a:r>
            <a:r>
              <a:rPr lang="vi-VN" sz="3200" b="1" kern="100" dirty="0">
                <a:solidFill>
                  <a:srgbClr val="000000"/>
                </a:solidFill>
                <a:latin typeface="Times New Roman "/>
                <a:ea typeface="Calibri" panose="020F0502020204030204" pitchFamily="34" charset="0"/>
                <a:cs typeface="Times New Roman" panose="02020603050405020304" pitchFamily="18" charset="0"/>
              </a:rPr>
              <a:t>đến </a:t>
            </a:r>
            <a:r>
              <a:rPr lang="vi-VN" sz="3200" b="1" kern="100" dirty="0">
                <a:solidFill>
                  <a:srgbClr val="000000"/>
                </a:solidFill>
                <a:effectLst/>
                <a:latin typeface="Times New Roman "/>
                <a:ea typeface="Calibri" panose="020F0502020204030204" pitchFamily="34" charset="0"/>
                <a:cs typeface="Times New Roman" panose="02020603050405020304" pitchFamily="18" charset="0"/>
              </a:rPr>
              <a:t>năm 2020 là 2,5% và chủ yếu diễn ra ở nông thôn. Đến năm 2021 tình trạng tất nghiệp và  thiếu việc làm ở khu vực đô thị cao hơn khu vực nông thôn.</a:t>
            </a:r>
            <a:endParaRPr lang="en-US" sz="3200" b="1" kern="100" dirty="0">
              <a:effectLst/>
              <a:latin typeface="Times New Roman "/>
              <a:ea typeface="Calibri" panose="020F0502020204030204" pitchFamily="34" charset="0"/>
              <a:cs typeface="Times New Roman" panose="02020603050405020304" pitchFamily="18" charset="0"/>
            </a:endParaRPr>
          </a:p>
          <a:p>
            <a:endParaRPr lang="en-US" sz="3200" b="1" dirty="0">
              <a:latin typeface="Times New Roman "/>
            </a:endParaRPr>
          </a:p>
        </p:txBody>
      </p:sp>
    </p:spTree>
    <p:extLst>
      <p:ext uri="{BB962C8B-B14F-4D97-AF65-F5344CB8AC3E}">
        <p14:creationId xmlns:p14="http://schemas.microsoft.com/office/powerpoint/2010/main" val="17642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06128" y="-570141"/>
            <a:ext cx="5341686" cy="3516368"/>
            <a:chOff x="0" y="0"/>
            <a:chExt cx="9646234" cy="6350000"/>
          </a:xfrm>
        </p:grpSpPr>
        <p:sp>
          <p:nvSpPr>
            <p:cNvPr id="3" name="Freeform 3"/>
            <p:cNvSpPr/>
            <p:nvPr/>
          </p:nvSpPr>
          <p:spPr>
            <a:xfrm>
              <a:off x="-31826" y="-55486"/>
              <a:ext cx="9678047" cy="6405486"/>
            </a:xfrm>
            <a:custGeom>
              <a:avLst/>
              <a:gdLst/>
              <a:ahLst/>
              <a:cxnLst/>
              <a:rect l="l" t="t" r="r" b="b"/>
              <a:pathLst>
                <a:path w="9678047" h="6405486">
                  <a:moveTo>
                    <a:pt x="66599" y="6259410"/>
                  </a:moveTo>
                  <a:cubicBezTo>
                    <a:pt x="24790" y="5977661"/>
                    <a:pt x="0" y="5555881"/>
                    <a:pt x="116725" y="5069497"/>
                  </a:cubicBezTo>
                  <a:cubicBezTo>
                    <a:pt x="174295" y="4829606"/>
                    <a:pt x="253962" y="4625352"/>
                    <a:pt x="333095" y="4459719"/>
                  </a:cubicBezTo>
                  <a:cubicBezTo>
                    <a:pt x="383438" y="4351870"/>
                    <a:pt x="474345" y="4191457"/>
                    <a:pt x="632841" y="4036402"/>
                  </a:cubicBezTo>
                  <a:cubicBezTo>
                    <a:pt x="765569" y="3906570"/>
                    <a:pt x="899376" y="3825798"/>
                    <a:pt x="997153" y="3776840"/>
                  </a:cubicBezTo>
                  <a:lnTo>
                    <a:pt x="997166" y="3776840"/>
                  </a:lnTo>
                  <a:cubicBezTo>
                    <a:pt x="1223505" y="3633990"/>
                    <a:pt x="1435405" y="3566286"/>
                    <a:pt x="1575473" y="3532187"/>
                  </a:cubicBezTo>
                  <a:cubicBezTo>
                    <a:pt x="1684655" y="3512896"/>
                    <a:pt x="1937093" y="3483838"/>
                    <a:pt x="2219617" y="3599269"/>
                  </a:cubicBezTo>
                  <a:cubicBezTo>
                    <a:pt x="2602115" y="3755542"/>
                    <a:pt x="2775153" y="4068508"/>
                    <a:pt x="2820111" y="4156684"/>
                  </a:cubicBezTo>
                  <a:cubicBezTo>
                    <a:pt x="2785034" y="3940238"/>
                    <a:pt x="2749944" y="3723805"/>
                    <a:pt x="2714866" y="3507359"/>
                  </a:cubicBezTo>
                  <a:cubicBezTo>
                    <a:pt x="2724213" y="3400234"/>
                    <a:pt x="2826588" y="2417787"/>
                    <a:pt x="3691331" y="1893074"/>
                  </a:cubicBezTo>
                  <a:cubicBezTo>
                    <a:pt x="4391774" y="1468056"/>
                    <a:pt x="5308625" y="1515554"/>
                    <a:pt x="6012688" y="2016785"/>
                  </a:cubicBezTo>
                  <a:cubicBezTo>
                    <a:pt x="6122594" y="2145664"/>
                    <a:pt x="6232512" y="2274544"/>
                    <a:pt x="6342418" y="2403424"/>
                  </a:cubicBezTo>
                  <a:cubicBezTo>
                    <a:pt x="6436550" y="1769871"/>
                    <a:pt x="6549923" y="1094752"/>
                    <a:pt x="6985711" y="625348"/>
                  </a:cubicBezTo>
                  <a:cubicBezTo>
                    <a:pt x="7259041" y="330923"/>
                    <a:pt x="7639469" y="147599"/>
                    <a:pt x="8034376" y="73799"/>
                  </a:cubicBezTo>
                  <a:cubicBezTo>
                    <a:pt x="8429282" y="0"/>
                    <a:pt x="9107906" y="167233"/>
                    <a:pt x="9499841" y="255435"/>
                  </a:cubicBezTo>
                  <a:cubicBezTo>
                    <a:pt x="9559239" y="1058303"/>
                    <a:pt x="9618637" y="1861172"/>
                    <a:pt x="9678047" y="2664028"/>
                  </a:cubicBezTo>
                  <a:cubicBezTo>
                    <a:pt x="9537954" y="3876446"/>
                    <a:pt x="9397847" y="5088877"/>
                    <a:pt x="9257754" y="6301295"/>
                  </a:cubicBezTo>
                  <a:cubicBezTo>
                    <a:pt x="8171345" y="6336029"/>
                    <a:pt x="7084936" y="6370751"/>
                    <a:pt x="5998527" y="6405486"/>
                  </a:cubicBezTo>
                  <a:cubicBezTo>
                    <a:pt x="4531169" y="6367170"/>
                    <a:pt x="3063799" y="6328854"/>
                    <a:pt x="1596441" y="6290538"/>
                  </a:cubicBezTo>
                  <a:cubicBezTo>
                    <a:pt x="1086497" y="6280162"/>
                    <a:pt x="576554" y="6269787"/>
                    <a:pt x="66599" y="6259410"/>
                  </a:cubicBezTo>
                  <a:close/>
                </a:path>
              </a:pathLst>
            </a:custGeom>
            <a:blipFill>
              <a:blip r:embed="rId2"/>
              <a:stretch>
                <a:fillRect l="-18956" t="-319" b="-19397"/>
              </a:stretch>
            </a:blipFill>
          </p:spPr>
          <p:txBody>
            <a:bodyPr/>
            <a:lstStyle/>
            <a:p>
              <a:pPr defTabSz="609630">
                <a:defRPr/>
              </a:pPr>
              <a:endParaRPr lang="en-US" sz="1200">
                <a:solidFill>
                  <a:prstClr val="black"/>
                </a:solidFill>
                <a:latin typeface="Calibri"/>
              </a:endParaRPr>
            </a:p>
          </p:txBody>
        </p:sp>
      </p:grpSp>
      <p:sp>
        <p:nvSpPr>
          <p:cNvPr id="4" name="Freeform 4"/>
          <p:cNvSpPr/>
          <p:nvPr/>
        </p:nvSpPr>
        <p:spPr>
          <a:xfrm>
            <a:off x="6926939" y="326090"/>
            <a:ext cx="2113520" cy="1932910"/>
          </a:xfrm>
          <a:custGeom>
            <a:avLst/>
            <a:gdLst/>
            <a:ahLst/>
            <a:cxnLst/>
            <a:rect l="l" t="t" r="r" b="b"/>
            <a:pathLst>
              <a:path w="3170280" h="2899365">
                <a:moveTo>
                  <a:pt x="0" y="0"/>
                </a:moveTo>
                <a:lnTo>
                  <a:pt x="3170280" y="0"/>
                </a:lnTo>
                <a:lnTo>
                  <a:pt x="3170280" y="2899365"/>
                </a:lnTo>
                <a:lnTo>
                  <a:pt x="0" y="289936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pPr defTabSz="609630">
              <a:defRPr/>
            </a:pPr>
            <a:endParaRPr lang="en-US" sz="1200">
              <a:solidFill>
                <a:prstClr val="black"/>
              </a:solidFill>
              <a:latin typeface="Calibri"/>
            </a:endParaRPr>
          </a:p>
        </p:txBody>
      </p:sp>
      <p:sp>
        <p:nvSpPr>
          <p:cNvPr id="6" name="Freeform 6"/>
          <p:cNvSpPr/>
          <p:nvPr/>
        </p:nvSpPr>
        <p:spPr>
          <a:xfrm rot="9208572">
            <a:off x="4056174" y="204230"/>
            <a:ext cx="642495" cy="848820"/>
          </a:xfrm>
          <a:custGeom>
            <a:avLst/>
            <a:gdLst/>
            <a:ahLst/>
            <a:cxnLst/>
            <a:rect l="l" t="t" r="r" b="b"/>
            <a:pathLst>
              <a:path w="1254500" h="1801501">
                <a:moveTo>
                  <a:pt x="0" y="0"/>
                </a:moveTo>
                <a:lnTo>
                  <a:pt x="1254500" y="0"/>
                </a:lnTo>
                <a:lnTo>
                  <a:pt x="1254500" y="1801501"/>
                </a:lnTo>
                <a:lnTo>
                  <a:pt x="0" y="18015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defRPr/>
            </a:pPr>
            <a:endParaRPr lang="en-US" sz="1200">
              <a:solidFill>
                <a:prstClr val="black"/>
              </a:solidFill>
              <a:latin typeface="Calibri"/>
            </a:endParaRPr>
          </a:p>
        </p:txBody>
      </p:sp>
      <p:sp>
        <p:nvSpPr>
          <p:cNvPr id="18" name="Freeform 18"/>
          <p:cNvSpPr/>
          <p:nvPr/>
        </p:nvSpPr>
        <p:spPr>
          <a:xfrm>
            <a:off x="839317" y="3062542"/>
            <a:ext cx="599887" cy="594434"/>
          </a:xfrm>
          <a:custGeom>
            <a:avLst/>
            <a:gdLst/>
            <a:ahLst/>
            <a:cxnLst/>
            <a:rect l="l" t="t" r="r" b="b"/>
            <a:pathLst>
              <a:path w="899831" h="891651">
                <a:moveTo>
                  <a:pt x="0" y="0"/>
                </a:moveTo>
                <a:lnTo>
                  <a:pt x="899831" y="0"/>
                </a:lnTo>
                <a:lnTo>
                  <a:pt x="899831" y="891651"/>
                </a:lnTo>
                <a:lnTo>
                  <a:pt x="0" y="8916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defRPr/>
            </a:pPr>
            <a:endParaRPr lang="en-US" sz="1200">
              <a:solidFill>
                <a:prstClr val="black"/>
              </a:solidFill>
              <a:latin typeface="Calibri"/>
            </a:endParaRPr>
          </a:p>
        </p:txBody>
      </p:sp>
      <p:sp>
        <p:nvSpPr>
          <p:cNvPr id="19" name="Freeform 19"/>
          <p:cNvSpPr/>
          <p:nvPr/>
        </p:nvSpPr>
        <p:spPr>
          <a:xfrm>
            <a:off x="4729044" y="3131783"/>
            <a:ext cx="570657" cy="594434"/>
          </a:xfrm>
          <a:custGeom>
            <a:avLst/>
            <a:gdLst/>
            <a:ahLst/>
            <a:cxnLst/>
            <a:rect l="l" t="t" r="r" b="b"/>
            <a:pathLst>
              <a:path w="855985" h="891651">
                <a:moveTo>
                  <a:pt x="0" y="0"/>
                </a:moveTo>
                <a:lnTo>
                  <a:pt x="855985" y="0"/>
                </a:lnTo>
                <a:lnTo>
                  <a:pt x="855985" y="891651"/>
                </a:lnTo>
                <a:lnTo>
                  <a:pt x="0" y="891651"/>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pPr defTabSz="609630">
              <a:defRPr/>
            </a:pPr>
            <a:endParaRPr lang="en-US" sz="1200">
              <a:solidFill>
                <a:prstClr val="black"/>
              </a:solidFill>
              <a:latin typeface="Calibri"/>
            </a:endParaRPr>
          </a:p>
        </p:txBody>
      </p:sp>
      <p:sp>
        <p:nvSpPr>
          <p:cNvPr id="20" name="Freeform 20"/>
          <p:cNvSpPr/>
          <p:nvPr/>
        </p:nvSpPr>
        <p:spPr>
          <a:xfrm>
            <a:off x="8488451" y="3185957"/>
            <a:ext cx="581161" cy="590829"/>
          </a:xfrm>
          <a:custGeom>
            <a:avLst/>
            <a:gdLst/>
            <a:ahLst/>
            <a:cxnLst/>
            <a:rect l="l" t="t" r="r" b="b"/>
            <a:pathLst>
              <a:path w="871742" h="886244">
                <a:moveTo>
                  <a:pt x="0" y="0"/>
                </a:moveTo>
                <a:lnTo>
                  <a:pt x="871742" y="0"/>
                </a:lnTo>
                <a:lnTo>
                  <a:pt x="871742" y="886244"/>
                </a:lnTo>
                <a:lnTo>
                  <a:pt x="0" y="88624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pPr defTabSz="609630">
              <a:defRPr/>
            </a:pPr>
            <a:endParaRPr lang="en-US" sz="1200">
              <a:solidFill>
                <a:prstClr val="black"/>
              </a:solidFill>
              <a:latin typeface="Calibri"/>
            </a:endParaRPr>
          </a:p>
        </p:txBody>
      </p:sp>
      <p:sp>
        <p:nvSpPr>
          <p:cNvPr id="26" name="TextBox 26"/>
          <p:cNvSpPr txBox="1"/>
          <p:nvPr/>
        </p:nvSpPr>
        <p:spPr>
          <a:xfrm>
            <a:off x="5484177" y="3613120"/>
            <a:ext cx="2158999" cy="690875"/>
          </a:xfrm>
          <a:prstGeom prst="rect">
            <a:avLst/>
          </a:prstGeom>
        </p:spPr>
        <p:txBody>
          <a:bodyPr lIns="33867" tIns="33867" rIns="33867" bIns="33867" rtlCol="0" anchor="ctr"/>
          <a:lstStyle/>
          <a:p>
            <a:pPr algn="ctr" defTabSz="609630">
              <a:lnSpc>
                <a:spcPts val="1773"/>
              </a:lnSpc>
              <a:defRPr/>
            </a:pPr>
            <a:endParaRPr sz="1200">
              <a:solidFill>
                <a:prstClr val="black"/>
              </a:solidFill>
              <a:latin typeface="Calibri"/>
            </a:endParaRPr>
          </a:p>
        </p:txBody>
      </p:sp>
      <p:sp>
        <p:nvSpPr>
          <p:cNvPr id="38" name="TextBox 38">
            <a:extLst>
              <a:ext uri="{FF2B5EF4-FFF2-40B4-BE49-F238E27FC236}">
                <a16:creationId xmlns:a16="http://schemas.microsoft.com/office/drawing/2014/main" id="{8302368C-D07F-829E-35A0-EFC4E8FC69E1}"/>
              </a:ext>
            </a:extLst>
          </p:cNvPr>
          <p:cNvSpPr txBox="1"/>
          <p:nvPr/>
        </p:nvSpPr>
        <p:spPr>
          <a:xfrm>
            <a:off x="114301" y="3933520"/>
            <a:ext cx="3011414" cy="2154436"/>
          </a:xfrm>
          <a:prstGeom prst="rect">
            <a:avLst/>
          </a:prstGeom>
        </p:spPr>
        <p:txBody>
          <a:bodyPr wrap="square" lIns="0" tIns="0" rIns="0" bIns="0" rtlCol="0" anchor="t">
            <a:spAutoFit/>
          </a:bodyPr>
          <a:lstStyle/>
          <a:p>
            <a:pPr algn="just">
              <a:spcBef>
                <a:spcPct val="0"/>
              </a:spcBef>
            </a:pPr>
            <a:r>
              <a:rPr lang="en-US" sz="2800" b="1" dirty="0" err="1">
                <a:solidFill>
                  <a:srgbClr val="000000"/>
                </a:solidFill>
                <a:latin typeface="#9Slide03 Cabin Condensed" panose="00000506000000000000" pitchFamily="2" charset="-93"/>
              </a:rPr>
              <a:t>Phân</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bố</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lại</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dân</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cư</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và</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chuyển</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dịch</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cơ</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cấu</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sử</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dụng</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lao</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động</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giữa</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các</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vùng</a:t>
            </a:r>
            <a:r>
              <a:rPr lang="en-US" sz="2800" b="1" dirty="0">
                <a:solidFill>
                  <a:srgbClr val="000000"/>
                </a:solidFill>
                <a:latin typeface="#9Slide03 Cabin Condensed" panose="00000506000000000000" pitchFamily="2" charset="-93"/>
              </a:rPr>
              <a:t>. </a:t>
            </a:r>
          </a:p>
        </p:txBody>
      </p:sp>
      <p:sp>
        <p:nvSpPr>
          <p:cNvPr id="39" name="TextBox 42">
            <a:extLst>
              <a:ext uri="{FF2B5EF4-FFF2-40B4-BE49-F238E27FC236}">
                <a16:creationId xmlns:a16="http://schemas.microsoft.com/office/drawing/2014/main" id="{AEF72F39-C9CE-957C-1C05-B5DD92455AE9}"/>
              </a:ext>
            </a:extLst>
          </p:cNvPr>
          <p:cNvSpPr txBox="1"/>
          <p:nvPr/>
        </p:nvSpPr>
        <p:spPr>
          <a:xfrm>
            <a:off x="3817244" y="3873184"/>
            <a:ext cx="3715232" cy="3016210"/>
          </a:xfrm>
          <a:prstGeom prst="rect">
            <a:avLst/>
          </a:prstGeom>
        </p:spPr>
        <p:txBody>
          <a:bodyPr wrap="square" lIns="0" tIns="0" rIns="0" bIns="0" rtlCol="0" anchor="t">
            <a:spAutoFit/>
          </a:bodyPr>
          <a:lstStyle/>
          <a:p>
            <a:pPr algn="just">
              <a:spcBef>
                <a:spcPct val="0"/>
              </a:spcBef>
            </a:pPr>
            <a:r>
              <a:rPr lang="en-US" sz="2800" b="1" dirty="0">
                <a:solidFill>
                  <a:srgbClr val="000000"/>
                </a:solidFill>
                <a:latin typeface="#9Slide03 Cabin Condensed" panose="00000506000000000000" pitchFamily="2" charset="-93"/>
              </a:rPr>
              <a:t>Thu </a:t>
            </a:r>
            <a:r>
              <a:rPr lang="en-US" sz="2800" b="1" dirty="0" err="1">
                <a:solidFill>
                  <a:srgbClr val="000000"/>
                </a:solidFill>
                <a:latin typeface="#9Slide03 Cabin Condensed" panose="00000506000000000000" pitchFamily="2" charset="-93"/>
              </a:rPr>
              <a:t>hút</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đầu</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tư</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chuyển</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dịch</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cơ</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cấu</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kinh</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tế</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đa</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dạng</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hóa</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hoạt</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động</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kinh</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tế</a:t>
            </a:r>
            <a:r>
              <a:rPr lang="en-US" sz="2800" b="1" dirty="0">
                <a:solidFill>
                  <a:srgbClr val="000000"/>
                </a:solidFill>
                <a:latin typeface="#9Slide03 Cabin Condensed" panose="00000506000000000000" pitchFamily="2" charset="-93"/>
              </a:rPr>
              <a:t> ở </a:t>
            </a:r>
            <a:r>
              <a:rPr lang="en-US" sz="2800" b="1" dirty="0" err="1">
                <a:solidFill>
                  <a:srgbClr val="000000"/>
                </a:solidFill>
                <a:latin typeface="#9Slide03 Cabin Condensed" panose="00000506000000000000" pitchFamily="2" charset="-93"/>
              </a:rPr>
              <a:t>nông</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thôn</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phát</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triển</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công</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nghiệp</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dịch</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vụ</a:t>
            </a:r>
            <a:r>
              <a:rPr lang="en-US" sz="2800" b="1" dirty="0">
                <a:solidFill>
                  <a:srgbClr val="000000"/>
                </a:solidFill>
                <a:latin typeface="#9Slide03 Cabin Condensed" panose="00000506000000000000" pitchFamily="2" charset="-93"/>
              </a:rPr>
              <a:t> ở </a:t>
            </a:r>
            <a:r>
              <a:rPr lang="en-US" sz="2800" b="1" dirty="0" err="1">
                <a:solidFill>
                  <a:srgbClr val="000000"/>
                </a:solidFill>
                <a:latin typeface="#9Slide03 Cabin Condensed" panose="00000506000000000000" pitchFamily="2" charset="-93"/>
              </a:rPr>
              <a:t>đô</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thị</a:t>
            </a:r>
            <a:endParaRPr lang="en-US" sz="2800" b="1" dirty="0">
              <a:solidFill>
                <a:srgbClr val="000000"/>
              </a:solidFill>
              <a:latin typeface="#9Slide03 Cabin Condensed" panose="00000506000000000000" pitchFamily="2" charset="-93"/>
            </a:endParaRPr>
          </a:p>
        </p:txBody>
      </p:sp>
      <p:sp>
        <p:nvSpPr>
          <p:cNvPr id="40" name="TextBox 43">
            <a:extLst>
              <a:ext uri="{FF2B5EF4-FFF2-40B4-BE49-F238E27FC236}">
                <a16:creationId xmlns:a16="http://schemas.microsoft.com/office/drawing/2014/main" id="{95132E96-57AE-7929-1254-4A2A4E379E93}"/>
              </a:ext>
            </a:extLst>
          </p:cNvPr>
          <p:cNvSpPr txBox="1"/>
          <p:nvPr/>
        </p:nvSpPr>
        <p:spPr>
          <a:xfrm>
            <a:off x="8334706" y="3873184"/>
            <a:ext cx="3552494" cy="2585323"/>
          </a:xfrm>
          <a:prstGeom prst="rect">
            <a:avLst/>
          </a:prstGeom>
        </p:spPr>
        <p:txBody>
          <a:bodyPr wrap="square" lIns="0" tIns="0" rIns="0" bIns="0" rtlCol="0" anchor="t">
            <a:spAutoFit/>
          </a:bodyPr>
          <a:lstStyle/>
          <a:p>
            <a:pPr algn="just">
              <a:spcBef>
                <a:spcPct val="0"/>
              </a:spcBef>
            </a:pPr>
            <a:r>
              <a:rPr lang="en-US" sz="2800" b="1" dirty="0" err="1">
                <a:solidFill>
                  <a:srgbClr val="000000"/>
                </a:solidFill>
                <a:latin typeface="#9Slide03 Cabin Condensed" panose="00000506000000000000" pitchFamily="2" charset="-93"/>
              </a:rPr>
              <a:t>Đa</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dạng</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hóa</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loại</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hình</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đào</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tạo</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lao</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động</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đẩy</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mạnh</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hướng</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nghiệp</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dạy</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nghề</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giới</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thiệu</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việc</a:t>
            </a:r>
            <a:r>
              <a:rPr lang="en-US" sz="2800" b="1" dirty="0">
                <a:solidFill>
                  <a:srgbClr val="000000"/>
                </a:solidFill>
                <a:latin typeface="#9Slide03 Cabin Condensed" panose="00000506000000000000" pitchFamily="2" charset="-93"/>
              </a:rPr>
              <a:t> </a:t>
            </a:r>
            <a:r>
              <a:rPr lang="en-US" sz="2800" b="1" dirty="0" err="1">
                <a:solidFill>
                  <a:srgbClr val="000000"/>
                </a:solidFill>
                <a:latin typeface="#9Slide03 Cabin Condensed" panose="00000506000000000000" pitchFamily="2" charset="-93"/>
              </a:rPr>
              <a:t>làm</a:t>
            </a:r>
            <a:r>
              <a:rPr lang="en-US" sz="2800" b="1" dirty="0">
                <a:solidFill>
                  <a:srgbClr val="000000"/>
                </a:solidFill>
                <a:latin typeface="#9Slide03 Cabin Condensed" panose="00000506000000000000" pitchFamily="2" charset="-93"/>
              </a:rPr>
              <a:t>.</a:t>
            </a:r>
          </a:p>
        </p:txBody>
      </p:sp>
      <p:sp>
        <p:nvSpPr>
          <p:cNvPr id="41" name="TextBox 40">
            <a:extLst>
              <a:ext uri="{FF2B5EF4-FFF2-40B4-BE49-F238E27FC236}">
                <a16:creationId xmlns:a16="http://schemas.microsoft.com/office/drawing/2014/main" id="{298E5958-FC89-34C3-4C82-C9B69768F9B7}"/>
              </a:ext>
            </a:extLst>
          </p:cNvPr>
          <p:cNvSpPr txBox="1"/>
          <p:nvPr/>
        </p:nvSpPr>
        <p:spPr>
          <a:xfrm>
            <a:off x="597001" y="327403"/>
            <a:ext cx="5498999" cy="901722"/>
          </a:xfrm>
          <a:prstGeom prst="rect">
            <a:avLst/>
          </a:prstGeom>
        </p:spPr>
        <p:txBody>
          <a:bodyPr lIns="0" tIns="0" rIns="0" bIns="0" rtlCol="0" anchor="t">
            <a:spAutoFit/>
          </a:bodyPr>
          <a:lstStyle/>
          <a:p>
            <a:pPr>
              <a:lnSpc>
                <a:spcPts val="7496"/>
              </a:lnSpc>
            </a:pPr>
            <a:r>
              <a:rPr lang="en-US" sz="6000" b="1" dirty="0">
                <a:solidFill>
                  <a:srgbClr val="FF33CC"/>
                </a:solidFill>
                <a:latin typeface="Times New Roman "/>
              </a:rPr>
              <a:t>GIẢI PHÁP </a:t>
            </a:r>
          </a:p>
        </p:txBody>
      </p:sp>
      <p:sp>
        <p:nvSpPr>
          <p:cNvPr id="42" name="TextBox 41">
            <a:extLst>
              <a:ext uri="{FF2B5EF4-FFF2-40B4-BE49-F238E27FC236}">
                <a16:creationId xmlns:a16="http://schemas.microsoft.com/office/drawing/2014/main" id="{FE1FBCF9-218C-E41C-1C5A-1639CEB61A06}"/>
              </a:ext>
            </a:extLst>
          </p:cNvPr>
          <p:cNvSpPr txBox="1"/>
          <p:nvPr/>
        </p:nvSpPr>
        <p:spPr>
          <a:xfrm>
            <a:off x="712856" y="1268020"/>
            <a:ext cx="4586845" cy="1346522"/>
          </a:xfrm>
          <a:prstGeom prst="rect">
            <a:avLst/>
          </a:prstGeom>
        </p:spPr>
        <p:txBody>
          <a:bodyPr wrap="square" lIns="0" tIns="0" rIns="0" bIns="0" rtlCol="0" anchor="t">
            <a:spAutoFit/>
          </a:bodyPr>
          <a:lstStyle/>
          <a:p>
            <a:pPr>
              <a:lnSpc>
                <a:spcPts val="3460"/>
              </a:lnSpc>
            </a:pPr>
            <a:r>
              <a:rPr lang="en-US" sz="3200" b="1" dirty="0">
                <a:solidFill>
                  <a:srgbClr val="0066FF"/>
                </a:solidFill>
                <a:latin typeface="Times New Roman "/>
              </a:rPr>
              <a:t>GIẢI QUYẾT TÌNH TRẠNG THẤT NGHIỆP VÀ THIẾU VIỆC LÀM</a:t>
            </a: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circle(in)">
                                      <p:cBhvr>
                                        <p:cTn id="12" dur="2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circle(in)">
                                      <p:cBhvr>
                                        <p:cTn id="1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8FDB8C-0079-DD8C-C61D-0D8D0BF7D3AF}"/>
              </a:ext>
            </a:extLst>
          </p:cNvPr>
          <p:cNvSpPr txBox="1"/>
          <p:nvPr/>
        </p:nvSpPr>
        <p:spPr>
          <a:xfrm>
            <a:off x="159544" y="188112"/>
            <a:ext cx="11872911" cy="530594"/>
          </a:xfrm>
          <a:prstGeom prst="rect">
            <a:avLst/>
          </a:prstGeom>
          <a:noFill/>
        </p:spPr>
        <p:txBody>
          <a:bodyPr wrap="square">
            <a:spAutoFit/>
          </a:bodyPr>
          <a:lstStyle/>
          <a:p>
            <a:pPr marL="457200" marR="0" indent="-457200">
              <a:lnSpc>
                <a:spcPct val="107000"/>
              </a:lnSpc>
              <a:spcBef>
                <a:spcPts val="0"/>
              </a:spcBef>
              <a:spcAft>
                <a:spcPts val="0"/>
              </a:spcAft>
            </a:pPr>
            <a:r>
              <a:rPr lang="en-US" sz="28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BÀI 3. </a:t>
            </a: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 HÀNH: </a:t>
            </a:r>
            <a:r>
              <a:rPr lang="en-US" sz="2800" b="1" kern="1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PHÂN TÍCH VỀ VIỆC LÀM Ở ĐỊA PHƯƠNG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207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3">
            <a:extLst>
              <a:ext uri="{FF2B5EF4-FFF2-40B4-BE49-F238E27FC236}">
                <a16:creationId xmlns:a16="http://schemas.microsoft.com/office/drawing/2014/main" id="{7C97BD6E-7A73-B961-95E1-37191C8A3A2F}"/>
              </a:ext>
            </a:extLst>
          </p:cNvPr>
          <p:cNvSpPr/>
          <p:nvPr/>
        </p:nvSpPr>
        <p:spPr>
          <a:xfrm>
            <a:off x="4724400" y="838200"/>
            <a:ext cx="4623481" cy="1189048"/>
          </a:xfrm>
          <a:prstGeom prst="roundRect">
            <a:avLst/>
          </a:prstGeom>
          <a:solidFill>
            <a:srgbClr val="FF6600"/>
          </a:solidFill>
          <a:ln w="25400" cap="flat" cmpd="sng" algn="ctr">
            <a:solidFill>
              <a:sysClr val="window" lastClr="FFFFFF"/>
            </a:solidFill>
            <a:prstDash val="solid"/>
          </a:ln>
          <a:effectLst/>
        </p:spPr>
        <p:txBody>
          <a:bodyPr rtlCol="0" anchor="ctr"/>
          <a:lstStyle/>
          <a:p>
            <a:pPr algn="ctr" defTabSz="609630">
              <a:defRPr/>
            </a:pPr>
            <a:r>
              <a:rPr lang="vi-VN" sz="4400" b="1" kern="0" dirty="0">
                <a:solidFill>
                  <a:prstClr val="white"/>
                </a:solidFill>
                <a:latin typeface="#9Slide07 IcielBaliho Script" pitchFamily="2" charset="0"/>
              </a:rPr>
              <a:t>1. </a:t>
            </a:r>
            <a:r>
              <a:rPr lang="en-US" sz="4400" b="1" kern="0" dirty="0" err="1">
                <a:solidFill>
                  <a:prstClr val="white"/>
                </a:solidFill>
                <a:latin typeface="#9Slide07 IcielBaliho Script" pitchFamily="2" charset="0"/>
              </a:rPr>
              <a:t>Yêu</a:t>
            </a:r>
            <a:r>
              <a:rPr lang="en-US" sz="4400" b="1" kern="0" dirty="0">
                <a:solidFill>
                  <a:prstClr val="white"/>
                </a:solidFill>
                <a:latin typeface="#9Slide07 IcielBaliho Script" pitchFamily="2" charset="0"/>
              </a:rPr>
              <a:t> </a:t>
            </a:r>
            <a:r>
              <a:rPr lang="en-US" sz="4400" b="1" kern="0" dirty="0" err="1">
                <a:solidFill>
                  <a:prstClr val="white"/>
                </a:solidFill>
                <a:latin typeface="#9Slide07 IcielBaliho Script" pitchFamily="2" charset="0"/>
              </a:rPr>
              <a:t>cầu</a:t>
            </a:r>
            <a:endParaRPr lang="en-US" sz="4400" b="1" kern="0" dirty="0">
              <a:solidFill>
                <a:prstClr val="white"/>
              </a:solidFill>
              <a:latin typeface="#9Slide07 IcielBaliho Script" pitchFamily="2" charset="0"/>
            </a:endParaRPr>
          </a:p>
        </p:txBody>
      </p:sp>
      <p:sp>
        <p:nvSpPr>
          <p:cNvPr id="10" name="Rectangle: Rounded Corners 7">
            <a:extLst>
              <a:ext uri="{FF2B5EF4-FFF2-40B4-BE49-F238E27FC236}">
                <a16:creationId xmlns:a16="http://schemas.microsoft.com/office/drawing/2014/main" id="{06D43FF8-558E-CD12-C433-A7EF34D98E05}"/>
              </a:ext>
            </a:extLst>
          </p:cNvPr>
          <p:cNvSpPr/>
          <p:nvPr/>
        </p:nvSpPr>
        <p:spPr>
          <a:xfrm>
            <a:off x="5289547" y="2745592"/>
            <a:ext cx="6469063" cy="1189048"/>
          </a:xfrm>
          <a:prstGeom prst="roundRect">
            <a:avLst/>
          </a:prstGeom>
          <a:solidFill>
            <a:srgbClr val="00B050"/>
          </a:solidFill>
          <a:ln w="25400" cap="flat" cmpd="sng" algn="ctr">
            <a:solidFill>
              <a:sysClr val="window" lastClr="FFFFFF"/>
            </a:solidFill>
            <a:prstDash val="solid"/>
          </a:ln>
          <a:effectLst/>
        </p:spPr>
        <p:txBody>
          <a:bodyPr rtlCol="0" anchor="ctr"/>
          <a:lstStyle/>
          <a:p>
            <a:pPr algn="ctr" defTabSz="609630">
              <a:defRPr/>
            </a:pPr>
            <a:r>
              <a:rPr lang="vi-VN" sz="4400" kern="0" dirty="0">
                <a:solidFill>
                  <a:prstClr val="white"/>
                </a:solidFill>
                <a:latin typeface="#9Slide07 IcielBaliho Script" pitchFamily="2" charset="0"/>
              </a:rPr>
              <a:t>   </a:t>
            </a:r>
            <a:r>
              <a:rPr lang="vi-VN" sz="4400" b="1" kern="0" dirty="0">
                <a:solidFill>
                  <a:prstClr val="white"/>
                </a:solidFill>
                <a:latin typeface="#9Slide07 IcielBaliho Script" pitchFamily="2" charset="0"/>
              </a:rPr>
              <a:t>2. </a:t>
            </a:r>
            <a:r>
              <a:rPr lang="en-US" sz="4400" b="1" kern="0" dirty="0" err="1">
                <a:solidFill>
                  <a:prstClr val="white"/>
                </a:solidFill>
                <a:latin typeface="#9Slide07 IcielBaliho Script" pitchFamily="2" charset="0"/>
              </a:rPr>
              <a:t>Tìm</a:t>
            </a:r>
            <a:r>
              <a:rPr lang="en-US" sz="4400" b="1" kern="0" dirty="0">
                <a:solidFill>
                  <a:prstClr val="white"/>
                </a:solidFill>
                <a:latin typeface="#9Slide07 IcielBaliho Script" pitchFamily="2" charset="0"/>
              </a:rPr>
              <a:t> </a:t>
            </a:r>
            <a:r>
              <a:rPr lang="en-US" sz="4400" b="1" kern="0" dirty="0" err="1">
                <a:solidFill>
                  <a:prstClr val="white"/>
                </a:solidFill>
                <a:latin typeface="#9Slide07 IcielBaliho Script" pitchFamily="2" charset="0"/>
              </a:rPr>
              <a:t>kiếm</a:t>
            </a:r>
            <a:r>
              <a:rPr lang="en-US" sz="4400" b="1" kern="0" dirty="0">
                <a:solidFill>
                  <a:prstClr val="white"/>
                </a:solidFill>
                <a:latin typeface="#9Slide07 IcielBaliho Script" pitchFamily="2" charset="0"/>
              </a:rPr>
              <a:t> </a:t>
            </a:r>
            <a:r>
              <a:rPr lang="en-US" sz="4400" b="1" kern="0" dirty="0" err="1">
                <a:solidFill>
                  <a:prstClr val="white"/>
                </a:solidFill>
                <a:latin typeface="#9Slide07 IcielBaliho Script" pitchFamily="2" charset="0"/>
              </a:rPr>
              <a:t>thông</a:t>
            </a:r>
            <a:r>
              <a:rPr lang="en-US" sz="4400" b="1" kern="0" dirty="0">
                <a:solidFill>
                  <a:prstClr val="white"/>
                </a:solidFill>
                <a:latin typeface="#9Slide07 IcielBaliho Script" pitchFamily="2" charset="0"/>
              </a:rPr>
              <a:t> tin</a:t>
            </a:r>
          </a:p>
        </p:txBody>
      </p:sp>
      <p:sp>
        <p:nvSpPr>
          <p:cNvPr id="11" name="Oval 5">
            <a:extLst>
              <a:ext uri="{FF2B5EF4-FFF2-40B4-BE49-F238E27FC236}">
                <a16:creationId xmlns:a16="http://schemas.microsoft.com/office/drawing/2014/main" id="{8D86034C-46AE-8A3F-CDA7-1E72BD48F532}"/>
              </a:ext>
            </a:extLst>
          </p:cNvPr>
          <p:cNvSpPr/>
          <p:nvPr/>
        </p:nvSpPr>
        <p:spPr>
          <a:xfrm>
            <a:off x="871722" y="2287114"/>
            <a:ext cx="3243077" cy="2283773"/>
          </a:xfrm>
          <a:prstGeom prst="ellipse">
            <a:avLst/>
          </a:prstGeom>
          <a:solidFill>
            <a:sysClr val="window" lastClr="FFFFFF"/>
          </a:solidFill>
          <a:ln w="25400" cap="flat" cmpd="sng" algn="ctr">
            <a:noFill/>
            <a:prstDash val="solid"/>
          </a:ln>
          <a:effectLst/>
        </p:spPr>
        <p:txBody>
          <a:bodyPr rtlCol="0" anchor="ctr"/>
          <a:lstStyle/>
          <a:p>
            <a:pPr algn="ctr" defTabSz="609630">
              <a:defRPr/>
            </a:pPr>
            <a:r>
              <a:rPr lang="vi-VN" sz="4800" b="1" kern="0" dirty="0">
                <a:solidFill>
                  <a:srgbClr val="FF0000"/>
                </a:solidFill>
                <a:latin typeface="+mj-lt"/>
              </a:rPr>
              <a:t>NỘI DUNG</a:t>
            </a:r>
            <a:endParaRPr lang="en-US" sz="4800" b="1" kern="0" dirty="0">
              <a:solidFill>
                <a:srgbClr val="FF0000"/>
              </a:solidFill>
              <a:latin typeface="+mj-lt"/>
            </a:endParaRPr>
          </a:p>
        </p:txBody>
      </p:sp>
      <p:sp>
        <p:nvSpPr>
          <p:cNvPr id="12" name="Rectangle: Rounded Corners 9">
            <a:extLst>
              <a:ext uri="{FF2B5EF4-FFF2-40B4-BE49-F238E27FC236}">
                <a16:creationId xmlns:a16="http://schemas.microsoft.com/office/drawing/2014/main" id="{A7FCF302-2A1A-ED12-310F-5059253DF7DE}"/>
              </a:ext>
            </a:extLst>
          </p:cNvPr>
          <p:cNvSpPr/>
          <p:nvPr/>
        </p:nvSpPr>
        <p:spPr>
          <a:xfrm>
            <a:off x="5795956" y="4416080"/>
            <a:ext cx="4725081" cy="1267773"/>
          </a:xfrm>
          <a:prstGeom prst="roundRect">
            <a:avLst/>
          </a:prstGeom>
          <a:solidFill>
            <a:srgbClr val="FF00FF"/>
          </a:solidFill>
          <a:ln w="25400" cap="flat" cmpd="sng" algn="ctr">
            <a:solidFill>
              <a:sysClr val="window" lastClr="FFFFFF"/>
            </a:solidFill>
            <a:prstDash val="solid"/>
          </a:ln>
          <a:effectLst/>
        </p:spPr>
        <p:txBody>
          <a:bodyPr rtlCol="0" anchor="ctr"/>
          <a:lstStyle/>
          <a:p>
            <a:pPr algn="ctr" defTabSz="609630">
              <a:defRPr/>
            </a:pPr>
            <a:r>
              <a:rPr lang="en-US" sz="4400" b="1" kern="0" dirty="0">
                <a:solidFill>
                  <a:prstClr val="white"/>
                </a:solidFill>
                <a:latin typeface="#9Slide07 IcielBaliho Script" pitchFamily="2" charset="0"/>
              </a:rPr>
              <a:t>3</a:t>
            </a:r>
            <a:r>
              <a:rPr lang="vi-VN" sz="4400" b="1" kern="0" dirty="0">
                <a:solidFill>
                  <a:prstClr val="white"/>
                </a:solidFill>
                <a:latin typeface="#9Slide07 IcielBaliho Script" pitchFamily="2" charset="0"/>
              </a:rPr>
              <a:t>. </a:t>
            </a:r>
            <a:r>
              <a:rPr lang="en-US" sz="4400" b="1" kern="0" dirty="0" err="1">
                <a:solidFill>
                  <a:prstClr val="white"/>
                </a:solidFill>
                <a:latin typeface="#9Slide07 IcielBaliho Script" pitchFamily="2" charset="0"/>
              </a:rPr>
              <a:t>Gợi</a:t>
            </a:r>
            <a:r>
              <a:rPr lang="en-US" sz="4400" b="1" kern="0" dirty="0">
                <a:solidFill>
                  <a:prstClr val="white"/>
                </a:solidFill>
                <a:latin typeface="#9Slide07 IcielBaliho Script" pitchFamily="2" charset="0"/>
              </a:rPr>
              <a:t> ý</a:t>
            </a:r>
          </a:p>
        </p:txBody>
      </p:sp>
      <p:pic>
        <p:nvPicPr>
          <p:cNvPr id="13" name="Picture 2">
            <a:extLst>
              <a:ext uri="{FF2B5EF4-FFF2-40B4-BE49-F238E27FC236}">
                <a16:creationId xmlns:a16="http://schemas.microsoft.com/office/drawing/2014/main" id="{9AFC2CA9-2C52-B84F-B0E5-40D583B5716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6889" l="2667" r="98667">
                        <a14:foregroundMark x1="28444" y1="20889" x2="28444" y2="20889"/>
                        <a14:foregroundMark x1="29333" y1="21778" x2="29333" y2="21778"/>
                        <a14:foregroundMark x1="22222" y1="37778" x2="44444" y2="61778"/>
                        <a14:foregroundMark x1="52000" y1="61778" x2="72444" y2="64889"/>
                        <a14:foregroundMark x1="79556" y1="63556" x2="87111" y2="50667"/>
                        <a14:foregroundMark x1="87556" y1="46667" x2="86222" y2="44444"/>
                        <a14:foregroundMark x1="82667" y1="40889" x2="81333" y2="38222"/>
                        <a14:foregroundMark x1="77333" y1="34222" x2="70667" y2="24000"/>
                        <a14:foregroundMark x1="69333" y1="23111" x2="65778" y2="21778"/>
                        <a14:foregroundMark x1="60000" y1="20889" x2="57333" y2="20889"/>
                        <a14:foregroundMark x1="54667" y1="20889" x2="52444" y2="20444"/>
                        <a14:foregroundMark x1="45778" y1="19111" x2="41778" y2="32000"/>
                        <a14:foregroundMark x1="40889" y1="30667" x2="40889" y2="35556"/>
                        <a14:foregroundMark x1="38222" y1="34667" x2="84889" y2="79556"/>
                        <a14:foregroundMark x1="84889" y1="79556" x2="74667" y2="49778"/>
                        <a14:foregroundMark x1="74667" y1="49778" x2="74667" y2="49778"/>
                        <a14:foregroundMark x1="74667" y1="49778" x2="74667" y2="49778"/>
                        <a14:foregroundMark x1="44889" y1="61778" x2="44889" y2="61778"/>
                        <a14:foregroundMark x1="44444" y1="61778" x2="40444" y2="68000"/>
                        <a14:foregroundMark x1="35556" y1="72000" x2="35556" y2="72000"/>
                        <a14:foregroundMark x1="24000" y1="40444" x2="24000" y2="40444"/>
                        <a14:foregroundMark x1="30667" y1="30222" x2="30667" y2="30222"/>
                        <a14:foregroundMark x1="32889" y1="29333" x2="32889" y2="29333"/>
                        <a14:foregroundMark x1="47111" y1="16444" x2="47111" y2="16444"/>
                        <a14:foregroundMark x1="47111" y1="16444" x2="27111" y2="21778"/>
                        <a14:foregroundMark x1="19556" y1="23111" x2="28444" y2="48000"/>
                        <a14:foregroundMark x1="35556" y1="83556" x2="49778" y2="43556"/>
                        <a14:foregroundMark x1="44444" y1="33333" x2="44444" y2="39556"/>
                        <a14:foregroundMark x1="40889" y1="18222" x2="63111" y2="74222"/>
                        <a14:foregroundMark x1="63111" y1="74222" x2="58667" y2="20889"/>
                        <a14:foregroundMark x1="58667" y1="20889" x2="54222" y2="15556"/>
                        <a14:foregroundMark x1="52000" y1="15111" x2="53333" y2="37778"/>
                        <a14:foregroundMark x1="49778" y1="32000" x2="60889" y2="57333"/>
                        <a14:foregroundMark x1="19556" y1="60444" x2="30667" y2="69778"/>
                        <a14:foregroundMark x1="28444" y1="63556" x2="34667" y2="72444"/>
                        <a14:foregroundMark x1="20889" y1="60444" x2="24000" y2="66222"/>
                        <a14:foregroundMark x1="20444" y1="54222" x2="27111" y2="67111"/>
                        <a14:foregroundMark x1="27111" y1="67111" x2="27111" y2="67111"/>
                        <a14:foregroundMark x1="27111" y1="67111" x2="27111" y2="67111"/>
                        <a14:foregroundMark x1="19556" y1="54667" x2="20889" y2="61778"/>
                        <a14:foregroundMark x1="18222" y1="55556" x2="18222" y2="58667"/>
                        <a14:foregroundMark x1="18222" y1="58667" x2="18222" y2="60889"/>
                        <a14:foregroundMark x1="18222" y1="60889" x2="18222" y2="60889"/>
                        <a14:foregroundMark x1="18222" y1="60889" x2="18222" y2="60889"/>
                        <a14:foregroundMark x1="41778" y1="32000" x2="12000" y2="40889"/>
                        <a14:foregroundMark x1="33333" y1="28444" x2="33333" y2="28444"/>
                        <a14:foregroundMark x1="39556" y1="25333" x2="48000" y2="20444"/>
                        <a14:foregroundMark x1="48444" y1="19556" x2="48444" y2="19556"/>
                        <a14:foregroundMark x1="70667" y1="20444" x2="76889" y2="27111"/>
                        <a14:foregroundMark x1="81333" y1="32000" x2="79556" y2="74667"/>
                        <a14:foregroundMark x1="79556" y1="74667" x2="55556" y2="79556"/>
                        <a14:foregroundMark x1="58667" y1="87111" x2="43556" y2="86222"/>
                        <a14:foregroundMark x1="40889" y1="84889" x2="25778" y2="65778"/>
                        <a14:foregroundMark x1="24444" y1="64889" x2="24444" y2="64889"/>
                        <a14:foregroundMark x1="24444" y1="64889" x2="24444" y2="64889"/>
                        <a14:foregroundMark x1="24000" y1="64889" x2="24000" y2="64889"/>
                        <a14:foregroundMark x1="28000" y1="80889" x2="80000" y2="77333"/>
                        <a14:foregroundMark x1="80000" y1="77333" x2="77778" y2="30222"/>
                        <a14:foregroundMark x1="77778" y1="30222" x2="35556" y2="16889"/>
                        <a14:foregroundMark x1="35556" y1="16889" x2="17333" y2="58667"/>
                        <a14:foregroundMark x1="17333" y1="58667" x2="47556" y2="90667"/>
                        <a14:foregroundMark x1="47556" y1="90667" x2="88444" y2="77333"/>
                        <a14:foregroundMark x1="88444" y1="77333" x2="93778" y2="32889"/>
                        <a14:foregroundMark x1="93778" y1="32889" x2="56000" y2="9333"/>
                        <a14:foregroundMark x1="56000" y1="9333" x2="16444" y2="24444"/>
                        <a14:foregroundMark x1="16444" y1="24444" x2="13333" y2="68444"/>
                        <a14:foregroundMark x1="13333" y1="68444" x2="24444" y2="84444"/>
                        <a14:foregroundMark x1="10667" y1="69333" x2="21778" y2="27111"/>
                        <a14:foregroundMark x1="21778" y1="27111" x2="29333" y2="20444"/>
                        <a14:foregroundMark x1="43111" y1="9333" x2="43111" y2="9333"/>
                        <a14:foregroundMark x1="56000" y1="6667" x2="56000" y2="6667"/>
                        <a14:foregroundMark x1="56889" y1="5778" x2="60000" y2="8889"/>
                        <a14:foregroundMark x1="60000" y1="10222" x2="63111" y2="12000"/>
                        <a14:foregroundMark x1="83556" y1="28444" x2="83556" y2="28444"/>
                        <a14:foregroundMark x1="87111" y1="40444" x2="87111" y2="40444"/>
                        <a14:foregroundMark x1="87111" y1="40444" x2="87111" y2="40444"/>
                        <a14:foregroundMark x1="58667" y1="58222" x2="58667" y2="58222"/>
                        <a14:foregroundMark x1="52444" y1="56889" x2="52444" y2="56889"/>
                        <a14:foregroundMark x1="44889" y1="58222" x2="44889" y2="58222"/>
                        <a14:foregroundMark x1="43556" y1="58667" x2="37333" y2="58222"/>
                        <a14:foregroundMark x1="31556" y1="53333" x2="20889" y2="49778"/>
                        <a14:foregroundMark x1="10667" y1="39556" x2="10667" y2="39556"/>
                        <a14:foregroundMark x1="2667" y1="40444" x2="7111" y2="58667"/>
                        <a14:foregroundMark x1="13333" y1="46667" x2="13333" y2="46667"/>
                        <a14:foregroundMark x1="19111" y1="23111" x2="35556" y2="20889"/>
                        <a14:foregroundMark x1="46667" y1="15111" x2="47111" y2="12000"/>
                        <a14:foregroundMark x1="40889" y1="0" x2="40444" y2="2667"/>
                        <a14:foregroundMark x1="35556" y1="9333" x2="35556" y2="9333"/>
                        <a14:foregroundMark x1="28000" y1="10222" x2="29333" y2="19111"/>
                        <a14:foregroundMark x1="23111" y1="25778" x2="21778" y2="30667"/>
                        <a14:foregroundMark x1="12000" y1="30222" x2="23111" y2="33333"/>
                        <a14:foregroundMark x1="23111" y1="33333" x2="34667" y2="79111"/>
                        <a14:foregroundMark x1="34667" y1="79111" x2="39556" y2="82222"/>
                        <a14:foregroundMark x1="48000" y1="92000" x2="51111" y2="96000"/>
                        <a14:foregroundMark x1="52444" y1="97333" x2="56889" y2="96000"/>
                        <a14:foregroundMark x1="98667" y1="44444" x2="98667" y2="44444"/>
                        <a14:foregroundMark x1="96000" y1="45333" x2="96000" y2="45333"/>
                        <a14:foregroundMark x1="76000" y1="33333" x2="76000" y2="33333"/>
                        <a14:foregroundMark x1="59556" y1="16889" x2="63111" y2="16889"/>
                        <a14:foregroundMark x1="63111" y1="16889" x2="63111" y2="16889"/>
                        <a14:foregroundMark x1="69778" y1="22667" x2="82667" y2="45333"/>
                        <a14:foregroundMark x1="64444" y1="26667" x2="54222" y2="25333"/>
                        <a14:foregroundMark x1="48000" y1="21778" x2="48000" y2="21778"/>
                        <a14:foregroundMark x1="39556" y1="14222" x2="39556" y2="14222"/>
                        <a14:foregroundMark x1="39556" y1="14222" x2="40889" y2="21778"/>
                        <a14:foregroundMark x1="40889" y1="25778" x2="40889" y2="25778"/>
                        <a14:foregroundMark x1="40889" y1="25778" x2="40889" y2="25778"/>
                        <a14:foregroundMark x1="47111" y1="36889" x2="47111" y2="36889"/>
                        <a14:foregroundMark x1="48000" y1="36889" x2="49778" y2="37778"/>
                        <a14:foregroundMark x1="79556" y1="14222" x2="79556" y2="14222"/>
                        <a14:foregroundMark x1="73778" y1="18222" x2="73778" y2="18222"/>
                        <a14:foregroundMark x1="73778" y1="19111" x2="80000" y2="23111"/>
                        <a14:foregroundMark x1="80889" y1="48444" x2="80889" y2="48444"/>
                        <a14:foregroundMark x1="84444" y1="52889" x2="88444" y2="51111"/>
                        <a14:foregroundMark x1="88889" y1="49778" x2="88889" y2="49778"/>
                        <a14:foregroundMark x1="83556" y1="43556" x2="87111" y2="48444"/>
                        <a14:foregroundMark x1="87111" y1="48444" x2="87111" y2="48444"/>
                        <a14:foregroundMark x1="67111" y1="17778" x2="67111" y2="17778"/>
                        <a14:foregroundMark x1="67111" y1="16889" x2="67111" y2="16889"/>
                        <a14:foregroundMark x1="34667" y1="16444" x2="34667" y2="16444"/>
                        <a14:foregroundMark x1="34222" y1="16444" x2="34222" y2="16444"/>
                        <a14:foregroundMark x1="32889" y1="16444" x2="32889" y2="16444"/>
                        <a14:foregroundMark x1="65778" y1="20444" x2="65778" y2="20444"/>
                        <a14:foregroundMark x1="65778" y1="20444" x2="68444" y2="20889"/>
                        <a14:foregroundMark x1="34222" y1="16444" x2="34222" y2="16444"/>
                        <a14:foregroundMark x1="33333" y1="16444" x2="33333" y2="16444"/>
                        <a14:foregroundMark x1="31556" y1="16444" x2="37333" y2="16444"/>
                        <a14:foregroundMark x1="65778" y1="16889" x2="65778" y2="16889"/>
                        <a14:foregroundMark x1="65778" y1="16889" x2="76000" y2="11556"/>
                      </a14:backgroundRemoval>
                    </a14:imgEffect>
                  </a14:imgLayer>
                </a14:imgProps>
              </a:ext>
            </a:extLst>
          </a:blip>
          <a:stretch>
            <a:fillRect/>
          </a:stretch>
        </p:blipFill>
        <p:spPr>
          <a:xfrm>
            <a:off x="4114800" y="768969"/>
            <a:ext cx="1258279" cy="1258279"/>
          </a:xfrm>
          <a:prstGeom prst="rect">
            <a:avLst/>
          </a:prstGeom>
        </p:spPr>
      </p:pic>
      <p:pic>
        <p:nvPicPr>
          <p:cNvPr id="14" name="Picture 6">
            <a:extLst>
              <a:ext uri="{FF2B5EF4-FFF2-40B4-BE49-F238E27FC236}">
                <a16:creationId xmlns:a16="http://schemas.microsoft.com/office/drawing/2014/main" id="{DE170F24-5412-D1C5-2C25-34777CB58A1D}"/>
              </a:ext>
            </a:extLst>
          </p:cNvPr>
          <p:cNvPicPr>
            <a:picLocks noChangeAspect="1"/>
          </p:cNvPicPr>
          <p:nvPr/>
        </p:nvPicPr>
        <p:blipFill>
          <a:blip r:embed="rId4"/>
          <a:stretch>
            <a:fillRect/>
          </a:stretch>
        </p:blipFill>
        <p:spPr>
          <a:xfrm>
            <a:off x="5335724" y="4391858"/>
            <a:ext cx="1316219" cy="1316219"/>
          </a:xfrm>
          <a:prstGeom prst="rect">
            <a:avLst/>
          </a:prstGeom>
        </p:spPr>
      </p:pic>
      <p:pic>
        <p:nvPicPr>
          <p:cNvPr id="16" name="Hình ảnh 15">
            <a:extLst>
              <a:ext uri="{FF2B5EF4-FFF2-40B4-BE49-F238E27FC236}">
                <a16:creationId xmlns:a16="http://schemas.microsoft.com/office/drawing/2014/main" id="{C9F110C4-5974-8F8C-7F2A-BAFC01A4158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5027" b="90164" l="39667" r="60833">
                        <a14:foregroundMark x1="50500" y1="75046" x2="50500" y2="75046"/>
                        <a14:foregroundMark x1="51167" y1="75046" x2="51167" y2="75046"/>
                        <a14:foregroundMark x1="48333" y1="73770" x2="52667" y2="80510"/>
                        <a14:foregroundMark x1="59333" y1="75046" x2="59167" y2="79964"/>
                        <a14:foregroundMark x1="60833" y1="77960" x2="60833" y2="77960"/>
                        <a14:foregroundMark x1="49833" y1="79781" x2="54333" y2="77960"/>
                        <a14:foregroundMark x1="54500" y1="77413" x2="53833" y2="80692"/>
                        <a14:foregroundMark x1="52000" y1="74681" x2="51667" y2="79781"/>
                        <a14:foregroundMark x1="46500" y1="77049" x2="49000" y2="79417"/>
                        <a14:foregroundMark x1="48167" y1="74317" x2="47833" y2="85246"/>
                        <a14:foregroundMark x1="46500" y1="84882" x2="52833" y2="86339"/>
                        <a14:foregroundMark x1="44500" y1="71403" x2="54500" y2="75228"/>
                        <a14:foregroundMark x1="52833" y1="70310" x2="52833" y2="79781"/>
                        <a14:foregroundMark x1="48667" y1="85974" x2="48667" y2="85974"/>
                        <a14:foregroundMark x1="47667" y1="84335" x2="47667" y2="84335"/>
                        <a14:foregroundMark x1="46500" y1="82878" x2="46500" y2="82878"/>
                        <a14:foregroundMark x1="43833" y1="79417" x2="45000" y2="79964"/>
                        <a14:foregroundMark x1="46000" y1="79964" x2="46000" y2="79964"/>
                        <a14:foregroundMark x1="46167" y1="78871" x2="45500" y2="81785"/>
                        <a14:foregroundMark x1="45500" y1="81785" x2="45500" y2="81785"/>
                        <a14:foregroundMark x1="45333" y1="80510" x2="45333" y2="80510"/>
                        <a14:foregroundMark x1="43833" y1="78506" x2="43833" y2="79781"/>
                        <a14:foregroundMark x1="46500" y1="79781" x2="46500" y2="79781"/>
                        <a14:foregroundMark x1="47167" y1="79235" x2="46000" y2="81056"/>
                        <a14:foregroundMark x1="44333" y1="81056" x2="44333" y2="81056"/>
                        <a14:foregroundMark x1="42833" y1="80692" x2="42833" y2="80692"/>
                        <a14:foregroundMark x1="42667" y1="81603" x2="42667" y2="81603"/>
                        <a14:foregroundMark x1="42333" y1="81785" x2="50667" y2="79964"/>
                        <a14:foregroundMark x1="40167" y1="81239" x2="53333" y2="79781"/>
                        <a14:foregroundMark x1="51000" y1="69763" x2="53833" y2="76867"/>
                        <a14:foregroundMark x1="53833" y1="79235" x2="53833" y2="79964"/>
                        <a14:foregroundMark x1="53833" y1="82878" x2="53667" y2="83607"/>
                        <a14:foregroundMark x1="50333" y1="83607" x2="49000" y2="82332"/>
                        <a14:foregroundMark x1="47333" y1="78506" x2="47333" y2="78506"/>
                        <a14:foregroundMark x1="47333" y1="78142" x2="47333" y2="78142"/>
                        <a14:foregroundMark x1="49333" y1="80328" x2="49333" y2="80328"/>
                      </a14:backgroundRemoval>
                    </a14:imgEffect>
                  </a14:imgLayer>
                </a14:imgProps>
              </a:ext>
            </a:extLst>
          </a:blip>
          <a:srcRect l="37333" t="62244" r="38666" b="6649"/>
          <a:stretch/>
        </p:blipFill>
        <p:spPr>
          <a:xfrm>
            <a:off x="4430097" y="2527236"/>
            <a:ext cx="1384501" cy="1562164"/>
          </a:xfrm>
          <a:prstGeom prst="rect">
            <a:avLst/>
          </a:prstGeom>
        </p:spPr>
      </p:pic>
    </p:spTree>
    <p:extLst>
      <p:ext uri="{BB962C8B-B14F-4D97-AF65-F5344CB8AC3E}">
        <p14:creationId xmlns:p14="http://schemas.microsoft.com/office/powerpoint/2010/main" val="367044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A813A0B6-6DC9-76A1-161C-65BBC7C7E866}"/>
              </a:ext>
            </a:extLst>
          </p:cNvPr>
          <p:cNvSpPr/>
          <p:nvPr/>
        </p:nvSpPr>
        <p:spPr>
          <a:xfrm>
            <a:off x="3838568" y="552444"/>
            <a:ext cx="4623481" cy="1189048"/>
          </a:xfrm>
          <a:prstGeom prst="roundRect">
            <a:avLst/>
          </a:prstGeom>
          <a:solidFill>
            <a:srgbClr val="FF6600"/>
          </a:solidFill>
          <a:ln w="25400" cap="flat" cmpd="sng" algn="ctr">
            <a:solidFill>
              <a:sysClr val="window" lastClr="FFFFFF"/>
            </a:solidFill>
            <a:prstDash val="solid"/>
          </a:ln>
          <a:effectLst/>
        </p:spPr>
        <p:txBody>
          <a:bodyPr rtlCol="0" anchor="ctr"/>
          <a:lstStyle/>
          <a:p>
            <a:pPr algn="ctr" defTabSz="609630">
              <a:defRPr/>
            </a:pPr>
            <a:r>
              <a:rPr lang="vi-VN" sz="4400" b="1" kern="0" dirty="0">
                <a:solidFill>
                  <a:prstClr val="white"/>
                </a:solidFill>
                <a:latin typeface="#9Slide07 IcielBaliho Script" pitchFamily="2" charset="0"/>
              </a:rPr>
              <a:t>1. </a:t>
            </a:r>
            <a:r>
              <a:rPr lang="en-US" sz="4400" b="1" kern="0" dirty="0" err="1">
                <a:solidFill>
                  <a:prstClr val="white"/>
                </a:solidFill>
                <a:latin typeface="#9Slide07 IcielBaliho Script" pitchFamily="2" charset="0"/>
              </a:rPr>
              <a:t>Yêu</a:t>
            </a:r>
            <a:r>
              <a:rPr lang="en-US" sz="4400" b="1" kern="0" dirty="0">
                <a:solidFill>
                  <a:prstClr val="white"/>
                </a:solidFill>
                <a:latin typeface="#9Slide07 IcielBaliho Script" pitchFamily="2" charset="0"/>
              </a:rPr>
              <a:t> </a:t>
            </a:r>
            <a:r>
              <a:rPr lang="en-US" sz="4400" b="1" kern="0" dirty="0" err="1">
                <a:solidFill>
                  <a:prstClr val="white"/>
                </a:solidFill>
                <a:latin typeface="#9Slide07 IcielBaliho Script" pitchFamily="2" charset="0"/>
              </a:rPr>
              <a:t>cầu</a:t>
            </a:r>
            <a:endParaRPr lang="en-US" sz="4400" b="1" kern="0" dirty="0">
              <a:solidFill>
                <a:prstClr val="white"/>
              </a:solidFill>
              <a:latin typeface="#9Slide07 IcielBaliho Script" pitchFamily="2" charset="0"/>
            </a:endParaRPr>
          </a:p>
        </p:txBody>
      </p:sp>
      <p:pic>
        <p:nvPicPr>
          <p:cNvPr id="3" name="Picture 2">
            <a:extLst>
              <a:ext uri="{FF2B5EF4-FFF2-40B4-BE49-F238E27FC236}">
                <a16:creationId xmlns:a16="http://schemas.microsoft.com/office/drawing/2014/main" id="{D2E6DCC4-5327-9191-E46A-0CFDAD6F39E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6889" l="2667" r="98667">
                        <a14:foregroundMark x1="28444" y1="20889" x2="28444" y2="20889"/>
                        <a14:foregroundMark x1="29333" y1="21778" x2="29333" y2="21778"/>
                        <a14:foregroundMark x1="22222" y1="37778" x2="44444" y2="61778"/>
                        <a14:foregroundMark x1="52000" y1="61778" x2="72444" y2="64889"/>
                        <a14:foregroundMark x1="79556" y1="63556" x2="87111" y2="50667"/>
                        <a14:foregroundMark x1="87556" y1="46667" x2="86222" y2="44444"/>
                        <a14:foregroundMark x1="82667" y1="40889" x2="81333" y2="38222"/>
                        <a14:foregroundMark x1="77333" y1="34222" x2="70667" y2="24000"/>
                        <a14:foregroundMark x1="69333" y1="23111" x2="65778" y2="21778"/>
                        <a14:foregroundMark x1="60000" y1="20889" x2="57333" y2="20889"/>
                        <a14:foregroundMark x1="54667" y1="20889" x2="52444" y2="20444"/>
                        <a14:foregroundMark x1="45778" y1="19111" x2="41778" y2="32000"/>
                        <a14:foregroundMark x1="40889" y1="30667" x2="40889" y2="35556"/>
                        <a14:foregroundMark x1="38222" y1="34667" x2="84889" y2="79556"/>
                        <a14:foregroundMark x1="84889" y1="79556" x2="74667" y2="49778"/>
                        <a14:foregroundMark x1="74667" y1="49778" x2="74667" y2="49778"/>
                        <a14:foregroundMark x1="74667" y1="49778" x2="74667" y2="49778"/>
                        <a14:foregroundMark x1="44889" y1="61778" x2="44889" y2="61778"/>
                        <a14:foregroundMark x1="44444" y1="61778" x2="40444" y2="68000"/>
                        <a14:foregroundMark x1="35556" y1="72000" x2="35556" y2="72000"/>
                        <a14:foregroundMark x1="24000" y1="40444" x2="24000" y2="40444"/>
                        <a14:foregroundMark x1="30667" y1="30222" x2="30667" y2="30222"/>
                        <a14:foregroundMark x1="32889" y1="29333" x2="32889" y2="29333"/>
                        <a14:foregroundMark x1="47111" y1="16444" x2="47111" y2="16444"/>
                        <a14:foregroundMark x1="47111" y1="16444" x2="27111" y2="21778"/>
                        <a14:foregroundMark x1="19556" y1="23111" x2="28444" y2="48000"/>
                        <a14:foregroundMark x1="35556" y1="83556" x2="49778" y2="43556"/>
                        <a14:foregroundMark x1="44444" y1="33333" x2="44444" y2="39556"/>
                        <a14:foregroundMark x1="40889" y1="18222" x2="63111" y2="74222"/>
                        <a14:foregroundMark x1="63111" y1="74222" x2="58667" y2="20889"/>
                        <a14:foregroundMark x1="58667" y1="20889" x2="54222" y2="15556"/>
                        <a14:foregroundMark x1="52000" y1="15111" x2="53333" y2="37778"/>
                        <a14:foregroundMark x1="49778" y1="32000" x2="60889" y2="57333"/>
                        <a14:foregroundMark x1="19556" y1="60444" x2="30667" y2="69778"/>
                        <a14:foregroundMark x1="28444" y1="63556" x2="34667" y2="72444"/>
                        <a14:foregroundMark x1="20889" y1="60444" x2="24000" y2="66222"/>
                        <a14:foregroundMark x1="20444" y1="54222" x2="27111" y2="67111"/>
                        <a14:foregroundMark x1="27111" y1="67111" x2="27111" y2="67111"/>
                        <a14:foregroundMark x1="27111" y1="67111" x2="27111" y2="67111"/>
                        <a14:foregroundMark x1="19556" y1="54667" x2="20889" y2="61778"/>
                        <a14:foregroundMark x1="18222" y1="55556" x2="18222" y2="58667"/>
                        <a14:foregroundMark x1="18222" y1="58667" x2="18222" y2="60889"/>
                        <a14:foregroundMark x1="18222" y1="60889" x2="18222" y2="60889"/>
                        <a14:foregroundMark x1="18222" y1="60889" x2="18222" y2="60889"/>
                        <a14:foregroundMark x1="41778" y1="32000" x2="12000" y2="40889"/>
                        <a14:foregroundMark x1="33333" y1="28444" x2="33333" y2="28444"/>
                        <a14:foregroundMark x1="39556" y1="25333" x2="48000" y2="20444"/>
                        <a14:foregroundMark x1="48444" y1="19556" x2="48444" y2="19556"/>
                        <a14:foregroundMark x1="70667" y1="20444" x2="76889" y2="27111"/>
                        <a14:foregroundMark x1="81333" y1="32000" x2="79556" y2="74667"/>
                        <a14:foregroundMark x1="79556" y1="74667" x2="55556" y2="79556"/>
                        <a14:foregroundMark x1="58667" y1="87111" x2="43556" y2="86222"/>
                        <a14:foregroundMark x1="40889" y1="84889" x2="25778" y2="65778"/>
                        <a14:foregroundMark x1="24444" y1="64889" x2="24444" y2="64889"/>
                        <a14:foregroundMark x1="24444" y1="64889" x2="24444" y2="64889"/>
                        <a14:foregroundMark x1="24000" y1="64889" x2="24000" y2="64889"/>
                        <a14:foregroundMark x1="28000" y1="80889" x2="80000" y2="77333"/>
                        <a14:foregroundMark x1="80000" y1="77333" x2="77778" y2="30222"/>
                        <a14:foregroundMark x1="77778" y1="30222" x2="35556" y2="16889"/>
                        <a14:foregroundMark x1="35556" y1="16889" x2="17333" y2="58667"/>
                        <a14:foregroundMark x1="17333" y1="58667" x2="47556" y2="90667"/>
                        <a14:foregroundMark x1="47556" y1="90667" x2="88444" y2="77333"/>
                        <a14:foregroundMark x1="88444" y1="77333" x2="93778" y2="32889"/>
                        <a14:foregroundMark x1="93778" y1="32889" x2="56000" y2="9333"/>
                        <a14:foregroundMark x1="56000" y1="9333" x2="16444" y2="24444"/>
                        <a14:foregroundMark x1="16444" y1="24444" x2="13333" y2="68444"/>
                        <a14:foregroundMark x1="13333" y1="68444" x2="24444" y2="84444"/>
                        <a14:foregroundMark x1="10667" y1="69333" x2="21778" y2="27111"/>
                        <a14:foregroundMark x1="21778" y1="27111" x2="29333" y2="20444"/>
                        <a14:foregroundMark x1="43111" y1="9333" x2="43111" y2="9333"/>
                        <a14:foregroundMark x1="56000" y1="6667" x2="56000" y2="6667"/>
                        <a14:foregroundMark x1="56889" y1="5778" x2="60000" y2="8889"/>
                        <a14:foregroundMark x1="60000" y1="10222" x2="63111" y2="12000"/>
                        <a14:foregroundMark x1="83556" y1="28444" x2="83556" y2="28444"/>
                        <a14:foregroundMark x1="87111" y1="40444" x2="87111" y2="40444"/>
                        <a14:foregroundMark x1="87111" y1="40444" x2="87111" y2="40444"/>
                        <a14:foregroundMark x1="58667" y1="58222" x2="58667" y2="58222"/>
                        <a14:foregroundMark x1="52444" y1="56889" x2="52444" y2="56889"/>
                        <a14:foregroundMark x1="44889" y1="58222" x2="44889" y2="58222"/>
                        <a14:foregroundMark x1="43556" y1="58667" x2="37333" y2="58222"/>
                        <a14:foregroundMark x1="31556" y1="53333" x2="20889" y2="49778"/>
                        <a14:foregroundMark x1="10667" y1="39556" x2="10667" y2="39556"/>
                        <a14:foregroundMark x1="2667" y1="40444" x2="7111" y2="58667"/>
                        <a14:foregroundMark x1="13333" y1="46667" x2="13333" y2="46667"/>
                        <a14:foregroundMark x1="19111" y1="23111" x2="35556" y2="20889"/>
                        <a14:foregroundMark x1="46667" y1="15111" x2="47111" y2="12000"/>
                        <a14:foregroundMark x1="40889" y1="0" x2="40444" y2="2667"/>
                        <a14:foregroundMark x1="35556" y1="9333" x2="35556" y2="9333"/>
                        <a14:foregroundMark x1="28000" y1="10222" x2="29333" y2="19111"/>
                        <a14:foregroundMark x1="23111" y1="25778" x2="21778" y2="30667"/>
                        <a14:foregroundMark x1="12000" y1="30222" x2="23111" y2="33333"/>
                        <a14:foregroundMark x1="23111" y1="33333" x2="34667" y2="79111"/>
                        <a14:foregroundMark x1="34667" y1="79111" x2="39556" y2="82222"/>
                        <a14:foregroundMark x1="48000" y1="92000" x2="51111" y2="96000"/>
                        <a14:foregroundMark x1="52444" y1="97333" x2="56889" y2="96000"/>
                        <a14:foregroundMark x1="98667" y1="44444" x2="98667" y2="44444"/>
                        <a14:foregroundMark x1="96000" y1="45333" x2="96000" y2="45333"/>
                        <a14:foregroundMark x1="76000" y1="33333" x2="76000" y2="33333"/>
                        <a14:foregroundMark x1="59556" y1="16889" x2="63111" y2="16889"/>
                        <a14:foregroundMark x1="63111" y1="16889" x2="63111" y2="16889"/>
                        <a14:foregroundMark x1="69778" y1="22667" x2="82667" y2="45333"/>
                        <a14:foregroundMark x1="64444" y1="26667" x2="54222" y2="25333"/>
                        <a14:foregroundMark x1="48000" y1="21778" x2="48000" y2="21778"/>
                        <a14:foregroundMark x1="39556" y1="14222" x2="39556" y2="14222"/>
                        <a14:foregroundMark x1="39556" y1="14222" x2="40889" y2="21778"/>
                        <a14:foregroundMark x1="40889" y1="25778" x2="40889" y2="25778"/>
                        <a14:foregroundMark x1="40889" y1="25778" x2="40889" y2="25778"/>
                        <a14:foregroundMark x1="47111" y1="36889" x2="47111" y2="36889"/>
                        <a14:foregroundMark x1="48000" y1="36889" x2="49778" y2="37778"/>
                        <a14:foregroundMark x1="79556" y1="14222" x2="79556" y2="14222"/>
                        <a14:foregroundMark x1="73778" y1="18222" x2="73778" y2="18222"/>
                        <a14:foregroundMark x1="73778" y1="19111" x2="80000" y2="23111"/>
                        <a14:foregroundMark x1="80889" y1="48444" x2="80889" y2="48444"/>
                        <a14:foregroundMark x1="84444" y1="52889" x2="88444" y2="51111"/>
                        <a14:foregroundMark x1="88889" y1="49778" x2="88889" y2="49778"/>
                        <a14:foregroundMark x1="83556" y1="43556" x2="87111" y2="48444"/>
                        <a14:foregroundMark x1="87111" y1="48444" x2="87111" y2="48444"/>
                        <a14:foregroundMark x1="67111" y1="17778" x2="67111" y2="17778"/>
                        <a14:foregroundMark x1="67111" y1="16889" x2="67111" y2="16889"/>
                        <a14:foregroundMark x1="34667" y1="16444" x2="34667" y2="16444"/>
                        <a14:foregroundMark x1="34222" y1="16444" x2="34222" y2="16444"/>
                        <a14:foregroundMark x1="32889" y1="16444" x2="32889" y2="16444"/>
                        <a14:foregroundMark x1="65778" y1="20444" x2="65778" y2="20444"/>
                        <a14:foregroundMark x1="65778" y1="20444" x2="68444" y2="20889"/>
                        <a14:foregroundMark x1="34222" y1="16444" x2="34222" y2="16444"/>
                        <a14:foregroundMark x1="33333" y1="16444" x2="33333" y2="16444"/>
                        <a14:foregroundMark x1="31556" y1="16444" x2="37333" y2="16444"/>
                        <a14:foregroundMark x1="65778" y1="16889" x2="65778" y2="16889"/>
                        <a14:foregroundMark x1="65778" y1="16889" x2="76000" y2="11556"/>
                      </a14:backgroundRemoval>
                    </a14:imgEffect>
                  </a14:imgLayer>
                </a14:imgProps>
              </a:ext>
            </a:extLst>
          </a:blip>
          <a:stretch>
            <a:fillRect/>
          </a:stretch>
        </p:blipFill>
        <p:spPr>
          <a:xfrm>
            <a:off x="3228968" y="483213"/>
            <a:ext cx="1258279" cy="1258279"/>
          </a:xfrm>
          <a:prstGeom prst="rect">
            <a:avLst/>
          </a:prstGeom>
        </p:spPr>
      </p:pic>
      <p:sp>
        <p:nvSpPr>
          <p:cNvPr id="5" name="TextBox 4">
            <a:extLst>
              <a:ext uri="{FF2B5EF4-FFF2-40B4-BE49-F238E27FC236}">
                <a16:creationId xmlns:a16="http://schemas.microsoft.com/office/drawing/2014/main" id="{96EC6EDE-C9EB-EF0F-C673-D13AE5D18A9F}"/>
              </a:ext>
            </a:extLst>
          </p:cNvPr>
          <p:cNvSpPr txBox="1"/>
          <p:nvPr/>
        </p:nvSpPr>
        <p:spPr>
          <a:xfrm>
            <a:off x="2289572" y="2181522"/>
            <a:ext cx="8026003" cy="2062103"/>
          </a:xfrm>
          <a:prstGeom prst="rect">
            <a:avLst/>
          </a:prstGeom>
          <a:noFill/>
        </p:spPr>
        <p:txBody>
          <a:bodyPr wrap="square">
            <a:spAutoFit/>
          </a:bodyPr>
          <a:lstStyle/>
          <a:p>
            <a:r>
              <a:rPr lang="vi-VN" sz="3200" b="1" i="0" dirty="0">
                <a:effectLst/>
                <a:latin typeface="Times New Roman "/>
              </a:rPr>
              <a:t>- </a:t>
            </a:r>
            <a:r>
              <a:rPr lang="en-US" sz="3200" b="1" i="0" dirty="0" err="1">
                <a:effectLst/>
                <a:latin typeface="Times New Roman "/>
              </a:rPr>
              <a:t>Phân</a:t>
            </a:r>
            <a:r>
              <a:rPr lang="en-US" sz="3200" b="1" i="0" dirty="0">
                <a:effectLst/>
                <a:latin typeface="Times New Roman "/>
              </a:rPr>
              <a:t> </a:t>
            </a:r>
            <a:r>
              <a:rPr lang="en-US" sz="3200" b="1" i="0" dirty="0" err="1">
                <a:effectLst/>
                <a:latin typeface="Times New Roman "/>
              </a:rPr>
              <a:t>tích</a:t>
            </a:r>
            <a:r>
              <a:rPr lang="en-US" sz="3200" b="1" i="0" dirty="0">
                <a:effectLst/>
                <a:latin typeface="Times New Roman "/>
              </a:rPr>
              <a:t> </a:t>
            </a:r>
            <a:r>
              <a:rPr lang="en-US" sz="3200" b="1" kern="100" dirty="0" err="1">
                <a:effectLst/>
                <a:latin typeface="Times New Roman "/>
                <a:ea typeface="Calibri" panose="020F0502020204030204" pitchFamily="34" charset="0"/>
                <a:cs typeface="Times New Roman" panose="02020603050405020304" pitchFamily="18" charset="0"/>
              </a:rPr>
              <a:t>vấn</a:t>
            </a:r>
            <a:r>
              <a:rPr lang="en-US" sz="3200" b="1" kern="100" dirty="0">
                <a:effectLst/>
                <a:latin typeface="Times New Roman "/>
                <a:ea typeface="Calibri" panose="020F0502020204030204" pitchFamily="34" charset="0"/>
                <a:cs typeface="Times New Roman" panose="02020603050405020304" pitchFamily="18" charset="0"/>
              </a:rPr>
              <a:t> </a:t>
            </a:r>
            <a:r>
              <a:rPr lang="en-US" sz="3200" b="1" kern="100" dirty="0" err="1">
                <a:effectLst/>
                <a:latin typeface="Times New Roman "/>
                <a:ea typeface="Calibri" panose="020F0502020204030204" pitchFamily="34" charset="0"/>
                <a:cs typeface="Times New Roman" panose="02020603050405020304" pitchFamily="18" charset="0"/>
              </a:rPr>
              <a:t>đề</a:t>
            </a:r>
            <a:r>
              <a:rPr lang="en-US" sz="3200" b="1" kern="100" dirty="0">
                <a:effectLst/>
                <a:latin typeface="Times New Roman "/>
                <a:ea typeface="Calibri" panose="020F0502020204030204" pitchFamily="34" charset="0"/>
                <a:cs typeface="Times New Roman" panose="02020603050405020304" pitchFamily="18" charset="0"/>
              </a:rPr>
              <a:t> </a:t>
            </a:r>
            <a:r>
              <a:rPr lang="en-US" sz="3200" b="1" kern="100" dirty="0" err="1">
                <a:effectLst/>
                <a:latin typeface="Times New Roman "/>
                <a:ea typeface="Calibri" panose="020F0502020204030204" pitchFamily="34" charset="0"/>
                <a:cs typeface="Times New Roman" panose="02020603050405020304" pitchFamily="18" charset="0"/>
              </a:rPr>
              <a:t>việc</a:t>
            </a:r>
            <a:r>
              <a:rPr lang="en-US" sz="3200" b="1" kern="100" dirty="0">
                <a:effectLst/>
                <a:latin typeface="Times New Roman "/>
                <a:ea typeface="Calibri" panose="020F0502020204030204" pitchFamily="34" charset="0"/>
                <a:cs typeface="Times New Roman" panose="02020603050405020304" pitchFamily="18" charset="0"/>
              </a:rPr>
              <a:t> </a:t>
            </a:r>
            <a:r>
              <a:rPr lang="en-US" sz="3200" b="1" kern="100" dirty="0" err="1">
                <a:effectLst/>
                <a:latin typeface="Times New Roman "/>
                <a:ea typeface="Calibri" panose="020F0502020204030204" pitchFamily="34" charset="0"/>
                <a:cs typeface="Times New Roman" panose="02020603050405020304" pitchFamily="18" charset="0"/>
              </a:rPr>
              <a:t>làm</a:t>
            </a:r>
            <a:r>
              <a:rPr lang="en-US" sz="3200" b="1" kern="100" dirty="0">
                <a:effectLst/>
                <a:latin typeface="Times New Roman "/>
                <a:ea typeface="Calibri" panose="020F0502020204030204" pitchFamily="34" charset="0"/>
                <a:cs typeface="Times New Roman" panose="02020603050405020304" pitchFamily="18" charset="0"/>
              </a:rPr>
              <a:t> ở </a:t>
            </a:r>
            <a:r>
              <a:rPr lang="en-US" sz="3200" b="1" kern="100" dirty="0" err="1">
                <a:effectLst/>
                <a:latin typeface="Times New Roman "/>
                <a:ea typeface="Calibri" panose="020F0502020204030204" pitchFamily="34" charset="0"/>
                <a:cs typeface="Times New Roman" panose="02020603050405020304" pitchFamily="18" charset="0"/>
              </a:rPr>
              <a:t>địa</a:t>
            </a:r>
            <a:r>
              <a:rPr lang="en-US" sz="3200" b="1" kern="100" dirty="0">
                <a:effectLst/>
                <a:latin typeface="Times New Roman "/>
                <a:ea typeface="Calibri" panose="020F0502020204030204" pitchFamily="34" charset="0"/>
                <a:cs typeface="Times New Roman" panose="02020603050405020304" pitchFamily="18" charset="0"/>
              </a:rPr>
              <a:t> </a:t>
            </a:r>
            <a:r>
              <a:rPr lang="en-US" sz="3200" b="1" kern="100" dirty="0" err="1">
                <a:effectLst/>
                <a:latin typeface="Times New Roman "/>
                <a:ea typeface="Calibri" panose="020F0502020204030204" pitchFamily="34" charset="0"/>
                <a:cs typeface="Times New Roman" panose="02020603050405020304" pitchFamily="18" charset="0"/>
              </a:rPr>
              <a:t>phương</a:t>
            </a:r>
            <a:r>
              <a:rPr lang="en-US" sz="3200" b="1" kern="100" dirty="0">
                <a:effectLst/>
                <a:latin typeface="Times New Roman "/>
                <a:ea typeface="Calibri" panose="020F0502020204030204" pitchFamily="34" charset="0"/>
                <a:cs typeface="Times New Roman" panose="02020603050405020304" pitchFamily="18" charset="0"/>
              </a:rPr>
              <a:t> </a:t>
            </a:r>
            <a:r>
              <a:rPr lang="en-US" sz="3200" b="1" kern="100" dirty="0" err="1">
                <a:effectLst/>
                <a:latin typeface="Times New Roman "/>
                <a:ea typeface="Calibri" panose="020F0502020204030204" pitchFamily="34" charset="0"/>
                <a:cs typeface="Times New Roman" panose="02020603050405020304" pitchFamily="18" charset="0"/>
              </a:rPr>
              <a:t>em</a:t>
            </a:r>
            <a:r>
              <a:rPr lang="en-US" sz="3200" b="1" kern="100" dirty="0">
                <a:effectLst/>
                <a:latin typeface="Times New Roman "/>
                <a:ea typeface="Calibri" panose="020F0502020204030204" pitchFamily="34" charset="0"/>
                <a:cs typeface="Times New Roman" panose="02020603050405020304" pitchFamily="18" charset="0"/>
              </a:rPr>
              <a:t> </a:t>
            </a:r>
            <a:r>
              <a:rPr lang="en-US" sz="3200" b="1" kern="100" dirty="0" err="1">
                <a:effectLst/>
                <a:latin typeface="Times New Roman "/>
                <a:ea typeface="Calibri" panose="020F0502020204030204" pitchFamily="34" charset="0"/>
                <a:cs typeface="Times New Roman" panose="02020603050405020304" pitchFamily="18" charset="0"/>
              </a:rPr>
              <a:t>đang</a:t>
            </a:r>
            <a:r>
              <a:rPr lang="en-US" sz="3200" b="1" kern="100" dirty="0">
                <a:effectLst/>
                <a:latin typeface="Times New Roman "/>
                <a:ea typeface="Calibri" panose="020F0502020204030204" pitchFamily="34" charset="0"/>
                <a:cs typeface="Times New Roman" panose="02020603050405020304" pitchFamily="18" charset="0"/>
              </a:rPr>
              <a:t> </a:t>
            </a:r>
            <a:r>
              <a:rPr lang="en-US" sz="3200" b="1" kern="100" dirty="0" err="1">
                <a:effectLst/>
                <a:latin typeface="Times New Roman "/>
                <a:ea typeface="Calibri" panose="020F0502020204030204" pitchFamily="34" charset="0"/>
                <a:cs typeface="Times New Roman" panose="02020603050405020304" pitchFamily="18" charset="0"/>
              </a:rPr>
              <a:t>sinh</a:t>
            </a:r>
            <a:r>
              <a:rPr lang="en-US" sz="3200" b="1" kern="100" dirty="0">
                <a:effectLst/>
                <a:latin typeface="Times New Roman "/>
                <a:ea typeface="Calibri" panose="020F0502020204030204" pitchFamily="34" charset="0"/>
                <a:cs typeface="Times New Roman" panose="02020603050405020304" pitchFamily="18" charset="0"/>
              </a:rPr>
              <a:t> </a:t>
            </a:r>
            <a:r>
              <a:rPr lang="en-US" sz="3200" b="1" kern="100" dirty="0" err="1">
                <a:effectLst/>
                <a:latin typeface="Times New Roman "/>
                <a:ea typeface="Calibri" panose="020F0502020204030204" pitchFamily="34" charset="0"/>
                <a:cs typeface="Times New Roman" panose="02020603050405020304" pitchFamily="18" charset="0"/>
              </a:rPr>
              <a:t>sống</a:t>
            </a:r>
            <a:r>
              <a:rPr lang="en-US" sz="3200" b="1" kern="100" dirty="0">
                <a:effectLst/>
                <a:latin typeface="Times New Roman "/>
                <a:ea typeface="Calibri" panose="020F0502020204030204" pitchFamily="34" charset="0"/>
                <a:cs typeface="Times New Roman" panose="02020603050405020304" pitchFamily="18" charset="0"/>
              </a:rPr>
              <a:t> </a:t>
            </a:r>
            <a:r>
              <a:rPr lang="en-US" sz="3200" b="1" kern="100" dirty="0" err="1">
                <a:effectLst/>
                <a:latin typeface="Times New Roman "/>
                <a:ea typeface="Calibri" panose="020F0502020204030204" pitchFamily="34" charset="0"/>
                <a:cs typeface="Times New Roman" panose="02020603050405020304" pitchFamily="18" charset="0"/>
              </a:rPr>
              <a:t>hoặc</a:t>
            </a:r>
            <a:r>
              <a:rPr lang="en-US" sz="3200" b="1" kern="100" dirty="0">
                <a:effectLst/>
                <a:latin typeface="Times New Roman "/>
                <a:ea typeface="Calibri" panose="020F0502020204030204" pitchFamily="34" charset="0"/>
                <a:cs typeface="Times New Roman" panose="02020603050405020304" pitchFamily="18" charset="0"/>
              </a:rPr>
              <a:t> </a:t>
            </a:r>
            <a:r>
              <a:rPr lang="en-US" sz="3200" b="1" kern="100" dirty="0" err="1">
                <a:effectLst/>
                <a:latin typeface="Times New Roman "/>
                <a:ea typeface="Calibri" panose="020F0502020204030204" pitchFamily="34" charset="0"/>
                <a:cs typeface="Times New Roman" panose="02020603050405020304" pitchFamily="18" charset="0"/>
              </a:rPr>
              <a:t>địa</a:t>
            </a:r>
            <a:r>
              <a:rPr lang="en-US" sz="3200" b="1" kern="100" dirty="0">
                <a:effectLst/>
                <a:latin typeface="Times New Roman "/>
                <a:ea typeface="Calibri" panose="020F0502020204030204" pitchFamily="34" charset="0"/>
                <a:cs typeface="Times New Roman" panose="02020603050405020304" pitchFamily="18" charset="0"/>
              </a:rPr>
              <a:t> </a:t>
            </a:r>
            <a:r>
              <a:rPr lang="en-US" sz="3200" b="1" kern="100" dirty="0" err="1">
                <a:effectLst/>
                <a:latin typeface="Times New Roman "/>
                <a:ea typeface="Calibri" panose="020F0502020204030204" pitchFamily="34" charset="0"/>
                <a:cs typeface="Times New Roman" panose="02020603050405020304" pitchFamily="18" charset="0"/>
              </a:rPr>
              <a:t>phương</a:t>
            </a:r>
            <a:r>
              <a:rPr lang="en-US" sz="3200" b="1" kern="100" dirty="0">
                <a:effectLst/>
                <a:latin typeface="Times New Roman "/>
                <a:ea typeface="Calibri" panose="020F0502020204030204" pitchFamily="34" charset="0"/>
                <a:cs typeface="Times New Roman" panose="02020603050405020304" pitchFamily="18" charset="0"/>
              </a:rPr>
              <a:t> </a:t>
            </a:r>
            <a:r>
              <a:rPr lang="en-US" sz="3200" b="1" kern="100" dirty="0" err="1">
                <a:effectLst/>
                <a:latin typeface="Times New Roman "/>
                <a:ea typeface="Calibri" panose="020F0502020204030204" pitchFamily="34" charset="0"/>
                <a:cs typeface="Times New Roman" panose="02020603050405020304" pitchFamily="18" charset="0"/>
              </a:rPr>
              <a:t>khác</a:t>
            </a:r>
            <a:r>
              <a:rPr lang="en-US" sz="3200" b="1" kern="100" dirty="0">
                <a:effectLst/>
                <a:latin typeface="Times New Roman "/>
                <a:ea typeface="Calibri" panose="020F0502020204030204" pitchFamily="34" charset="0"/>
                <a:cs typeface="Times New Roman" panose="02020603050405020304" pitchFamily="18" charset="0"/>
              </a:rPr>
              <a:t> </a:t>
            </a:r>
            <a:r>
              <a:rPr lang="en-US" sz="3200" b="1" kern="100" dirty="0" err="1">
                <a:effectLst/>
                <a:latin typeface="Times New Roman "/>
                <a:ea typeface="Calibri" panose="020F0502020204030204" pitchFamily="34" charset="0"/>
                <a:cs typeface="Times New Roman" panose="02020603050405020304" pitchFamily="18" charset="0"/>
              </a:rPr>
              <a:t>mà</a:t>
            </a:r>
            <a:r>
              <a:rPr lang="en-US" sz="3200" b="1" kern="100" dirty="0">
                <a:effectLst/>
                <a:latin typeface="Times New Roman "/>
                <a:ea typeface="Calibri" panose="020F0502020204030204" pitchFamily="34" charset="0"/>
                <a:cs typeface="Times New Roman" panose="02020603050405020304" pitchFamily="18" charset="0"/>
              </a:rPr>
              <a:t> </a:t>
            </a:r>
            <a:r>
              <a:rPr lang="en-US" sz="3200" b="1" kern="100" dirty="0" err="1">
                <a:effectLst/>
                <a:latin typeface="Times New Roman "/>
                <a:ea typeface="Calibri" panose="020F0502020204030204" pitchFamily="34" charset="0"/>
                <a:cs typeface="Times New Roman" panose="02020603050405020304" pitchFamily="18" charset="0"/>
              </a:rPr>
              <a:t>em</a:t>
            </a:r>
            <a:r>
              <a:rPr lang="en-US" sz="3200" b="1" kern="100" dirty="0">
                <a:effectLst/>
                <a:latin typeface="Times New Roman "/>
                <a:ea typeface="Calibri" panose="020F0502020204030204" pitchFamily="34" charset="0"/>
                <a:cs typeface="Times New Roman" panose="02020603050405020304" pitchFamily="18" charset="0"/>
              </a:rPr>
              <a:t> </a:t>
            </a:r>
            <a:r>
              <a:rPr lang="en-US" sz="3200" b="1" kern="100" dirty="0" err="1">
                <a:effectLst/>
                <a:latin typeface="Times New Roman "/>
                <a:ea typeface="Calibri" panose="020F0502020204030204" pitchFamily="34" charset="0"/>
                <a:cs typeface="Times New Roman" panose="02020603050405020304" pitchFamily="18" charset="0"/>
              </a:rPr>
              <a:t>quan</a:t>
            </a:r>
            <a:r>
              <a:rPr lang="en-US" sz="3200" b="1" kern="100" dirty="0">
                <a:effectLst/>
                <a:latin typeface="Times New Roman "/>
                <a:ea typeface="Calibri" panose="020F0502020204030204" pitchFamily="34" charset="0"/>
                <a:cs typeface="Times New Roman" panose="02020603050405020304" pitchFamily="18" charset="0"/>
              </a:rPr>
              <a:t> </a:t>
            </a:r>
            <a:r>
              <a:rPr lang="en-US" sz="3200" b="1" kern="100" dirty="0" err="1">
                <a:effectLst/>
                <a:latin typeface="Times New Roman "/>
                <a:ea typeface="Calibri" panose="020F0502020204030204" pitchFamily="34" charset="0"/>
                <a:cs typeface="Times New Roman" panose="02020603050405020304" pitchFamily="18" charset="0"/>
              </a:rPr>
              <a:t>tâm</a:t>
            </a:r>
            <a:r>
              <a:rPr lang="en-US" sz="3200" b="1" kern="100" dirty="0">
                <a:effectLst/>
                <a:latin typeface="Times New Roman "/>
                <a:ea typeface="Calibri" panose="020F0502020204030204" pitchFamily="34" charset="0"/>
                <a:cs typeface="Times New Roman" panose="02020603050405020304" pitchFamily="18" charset="0"/>
              </a:rPr>
              <a:t>.</a:t>
            </a:r>
          </a:p>
          <a:p>
            <a:endParaRPr lang="en-US" sz="3200" b="1" dirty="0">
              <a:latin typeface="Times New Roman "/>
            </a:endParaRPr>
          </a:p>
        </p:txBody>
      </p:sp>
    </p:spTree>
    <p:extLst>
      <p:ext uri="{BB962C8B-B14F-4D97-AF65-F5344CB8AC3E}">
        <p14:creationId xmlns:p14="http://schemas.microsoft.com/office/powerpoint/2010/main" val="110912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0510D619-D2EC-4EAF-D5A6-9617D38DA8B8}"/>
              </a:ext>
            </a:extLst>
          </p:cNvPr>
          <p:cNvSpPr/>
          <p:nvPr/>
        </p:nvSpPr>
        <p:spPr>
          <a:xfrm>
            <a:off x="3417884" y="145261"/>
            <a:ext cx="6469063" cy="1189048"/>
          </a:xfrm>
          <a:prstGeom prst="roundRect">
            <a:avLst/>
          </a:prstGeom>
          <a:solidFill>
            <a:srgbClr val="00B050"/>
          </a:solidFill>
          <a:ln w="25400" cap="flat" cmpd="sng" algn="ctr">
            <a:solidFill>
              <a:sysClr val="window" lastClr="FFFFFF"/>
            </a:solidFill>
            <a:prstDash val="solid"/>
          </a:ln>
          <a:effectLst/>
        </p:spPr>
        <p:txBody>
          <a:bodyPr rtlCol="0" anchor="ctr"/>
          <a:lstStyle/>
          <a:p>
            <a:pPr algn="ctr" defTabSz="609630">
              <a:defRPr/>
            </a:pPr>
            <a:r>
              <a:rPr lang="vi-VN" sz="4400" kern="0" dirty="0">
                <a:solidFill>
                  <a:prstClr val="white"/>
                </a:solidFill>
                <a:latin typeface="#9Slide07 IcielBaliho Script" pitchFamily="2" charset="0"/>
              </a:rPr>
              <a:t>   </a:t>
            </a:r>
            <a:r>
              <a:rPr lang="vi-VN" sz="4400" b="1" kern="0" dirty="0">
                <a:solidFill>
                  <a:prstClr val="white"/>
                </a:solidFill>
                <a:latin typeface="#9Slide07 IcielBaliho Script" pitchFamily="2" charset="0"/>
              </a:rPr>
              <a:t>2. </a:t>
            </a:r>
            <a:r>
              <a:rPr lang="en-US" sz="4400" b="1" kern="0" dirty="0" err="1">
                <a:solidFill>
                  <a:prstClr val="white"/>
                </a:solidFill>
                <a:latin typeface="#9Slide07 IcielBaliho Script" pitchFamily="2" charset="0"/>
              </a:rPr>
              <a:t>Tìm</a:t>
            </a:r>
            <a:r>
              <a:rPr lang="en-US" sz="4400" b="1" kern="0" dirty="0">
                <a:solidFill>
                  <a:prstClr val="white"/>
                </a:solidFill>
                <a:latin typeface="#9Slide07 IcielBaliho Script" pitchFamily="2" charset="0"/>
              </a:rPr>
              <a:t> </a:t>
            </a:r>
            <a:r>
              <a:rPr lang="en-US" sz="4400" b="1" kern="0" dirty="0" err="1">
                <a:solidFill>
                  <a:prstClr val="white"/>
                </a:solidFill>
                <a:latin typeface="#9Slide07 IcielBaliho Script" pitchFamily="2" charset="0"/>
              </a:rPr>
              <a:t>kiếm</a:t>
            </a:r>
            <a:r>
              <a:rPr lang="en-US" sz="4400" b="1" kern="0" dirty="0">
                <a:solidFill>
                  <a:prstClr val="white"/>
                </a:solidFill>
                <a:latin typeface="#9Slide07 IcielBaliho Script" pitchFamily="2" charset="0"/>
              </a:rPr>
              <a:t> </a:t>
            </a:r>
            <a:r>
              <a:rPr lang="en-US" sz="4400" b="1" kern="0" dirty="0" err="1">
                <a:solidFill>
                  <a:prstClr val="white"/>
                </a:solidFill>
                <a:latin typeface="#9Slide07 IcielBaliho Script" pitchFamily="2" charset="0"/>
              </a:rPr>
              <a:t>thông</a:t>
            </a:r>
            <a:r>
              <a:rPr lang="en-US" sz="4400" b="1" kern="0" dirty="0">
                <a:solidFill>
                  <a:prstClr val="white"/>
                </a:solidFill>
                <a:latin typeface="#9Slide07 IcielBaliho Script" pitchFamily="2" charset="0"/>
              </a:rPr>
              <a:t> tin</a:t>
            </a:r>
          </a:p>
        </p:txBody>
      </p:sp>
      <p:pic>
        <p:nvPicPr>
          <p:cNvPr id="3" name="Hình ảnh 15">
            <a:extLst>
              <a:ext uri="{FF2B5EF4-FFF2-40B4-BE49-F238E27FC236}">
                <a16:creationId xmlns:a16="http://schemas.microsoft.com/office/drawing/2014/main" id="{21F3D020-A1B2-3677-0770-4A0F4A4AC42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5027" b="90164" l="39667" r="60833">
                        <a14:foregroundMark x1="50500" y1="75046" x2="50500" y2="75046"/>
                        <a14:foregroundMark x1="51167" y1="75046" x2="51167" y2="75046"/>
                        <a14:foregroundMark x1="48333" y1="73770" x2="52667" y2="80510"/>
                        <a14:foregroundMark x1="59333" y1="75046" x2="59167" y2="79964"/>
                        <a14:foregroundMark x1="60833" y1="77960" x2="60833" y2="77960"/>
                        <a14:foregroundMark x1="49833" y1="79781" x2="54333" y2="77960"/>
                        <a14:foregroundMark x1="54500" y1="77413" x2="53833" y2="80692"/>
                        <a14:foregroundMark x1="52000" y1="74681" x2="51667" y2="79781"/>
                        <a14:foregroundMark x1="46500" y1="77049" x2="49000" y2="79417"/>
                        <a14:foregroundMark x1="48167" y1="74317" x2="47833" y2="85246"/>
                        <a14:foregroundMark x1="46500" y1="84882" x2="52833" y2="86339"/>
                        <a14:foregroundMark x1="44500" y1="71403" x2="54500" y2="75228"/>
                        <a14:foregroundMark x1="52833" y1="70310" x2="52833" y2="79781"/>
                        <a14:foregroundMark x1="48667" y1="85974" x2="48667" y2="85974"/>
                        <a14:foregroundMark x1="47667" y1="84335" x2="47667" y2="84335"/>
                        <a14:foregroundMark x1="46500" y1="82878" x2="46500" y2="82878"/>
                        <a14:foregroundMark x1="43833" y1="79417" x2="45000" y2="79964"/>
                        <a14:foregroundMark x1="46000" y1="79964" x2="46000" y2="79964"/>
                        <a14:foregroundMark x1="46167" y1="78871" x2="45500" y2="81785"/>
                        <a14:foregroundMark x1="45500" y1="81785" x2="45500" y2="81785"/>
                        <a14:foregroundMark x1="45333" y1="80510" x2="45333" y2="80510"/>
                        <a14:foregroundMark x1="43833" y1="78506" x2="43833" y2="79781"/>
                        <a14:foregroundMark x1="46500" y1="79781" x2="46500" y2="79781"/>
                        <a14:foregroundMark x1="47167" y1="79235" x2="46000" y2="81056"/>
                        <a14:foregroundMark x1="44333" y1="81056" x2="44333" y2="81056"/>
                        <a14:foregroundMark x1="42833" y1="80692" x2="42833" y2="80692"/>
                        <a14:foregroundMark x1="42667" y1="81603" x2="42667" y2="81603"/>
                        <a14:foregroundMark x1="42333" y1="81785" x2="50667" y2="79964"/>
                        <a14:foregroundMark x1="40167" y1="81239" x2="53333" y2="79781"/>
                        <a14:foregroundMark x1="51000" y1="69763" x2="53833" y2="76867"/>
                        <a14:foregroundMark x1="53833" y1="79235" x2="53833" y2="79964"/>
                        <a14:foregroundMark x1="53833" y1="82878" x2="53667" y2="83607"/>
                        <a14:foregroundMark x1="50333" y1="83607" x2="49000" y2="82332"/>
                        <a14:foregroundMark x1="47333" y1="78506" x2="47333" y2="78506"/>
                        <a14:foregroundMark x1="47333" y1="78142" x2="47333" y2="78142"/>
                        <a14:foregroundMark x1="49333" y1="80328" x2="49333" y2="80328"/>
                      </a14:backgroundRemoval>
                    </a14:imgEffect>
                  </a14:imgLayer>
                </a14:imgProps>
              </a:ext>
            </a:extLst>
          </a:blip>
          <a:srcRect l="37333" t="62244" r="38666" b="6649"/>
          <a:stretch/>
        </p:blipFill>
        <p:spPr>
          <a:xfrm>
            <a:off x="2558434" y="-73095"/>
            <a:ext cx="1384501" cy="1562164"/>
          </a:xfrm>
          <a:prstGeom prst="rect">
            <a:avLst/>
          </a:prstGeom>
        </p:spPr>
      </p:pic>
      <p:sp>
        <p:nvSpPr>
          <p:cNvPr id="6" name="TextBox 5">
            <a:extLst>
              <a:ext uri="{FF2B5EF4-FFF2-40B4-BE49-F238E27FC236}">
                <a16:creationId xmlns:a16="http://schemas.microsoft.com/office/drawing/2014/main" id="{B41AAE54-A3EA-C272-A4CE-53455DB69163}"/>
              </a:ext>
            </a:extLst>
          </p:cNvPr>
          <p:cNvSpPr txBox="1"/>
          <p:nvPr/>
        </p:nvSpPr>
        <p:spPr>
          <a:xfrm>
            <a:off x="742950" y="1455823"/>
            <a:ext cx="11258549" cy="4155753"/>
          </a:xfrm>
          <a:prstGeom prst="rect">
            <a:avLst/>
          </a:prstGeom>
          <a:noFill/>
        </p:spPr>
        <p:txBody>
          <a:bodyPr wrap="square">
            <a:spAutoFit/>
          </a:bodyPr>
          <a:lstStyle/>
          <a:p>
            <a:pPr algn="just">
              <a:lnSpc>
                <a:spcPct val="107000"/>
              </a:lnSpc>
              <a:spcAft>
                <a:spcPts val="800"/>
              </a:spcAft>
            </a:pPr>
            <a:r>
              <a:rPr lang="en-US" altLang="en-US" sz="3200" b="1" dirty="0">
                <a:latin typeface="Times New Roman "/>
              </a:rPr>
              <a:t>a. </a:t>
            </a:r>
            <a:r>
              <a:rPr lang="en-US" altLang="en-US" sz="3200" b="1" dirty="0" err="1">
                <a:latin typeface="Times New Roman "/>
              </a:rPr>
              <a:t>Tìm</a:t>
            </a:r>
            <a:r>
              <a:rPr lang="en-US" altLang="en-US" sz="3200" b="1" dirty="0">
                <a:latin typeface="Times New Roman "/>
              </a:rPr>
              <a:t> </a:t>
            </a:r>
            <a:r>
              <a:rPr lang="en-US" altLang="en-US" sz="3200" b="1" dirty="0" err="1">
                <a:latin typeface="Times New Roman "/>
              </a:rPr>
              <a:t>kiếm</a:t>
            </a:r>
            <a:r>
              <a:rPr lang="en-US" altLang="en-US" sz="3200" b="1" dirty="0">
                <a:latin typeface="Times New Roman "/>
              </a:rPr>
              <a:t> </a:t>
            </a:r>
            <a:r>
              <a:rPr lang="en-US" altLang="en-US" sz="3200" b="1" dirty="0" err="1">
                <a:latin typeface="Times New Roman "/>
              </a:rPr>
              <a:t>thông</a:t>
            </a:r>
            <a:r>
              <a:rPr lang="en-US" altLang="en-US" sz="3200" b="1" dirty="0">
                <a:latin typeface="Times New Roman "/>
              </a:rPr>
              <a:t> tin</a:t>
            </a:r>
          </a:p>
          <a:p>
            <a:pPr marL="0" marR="0" algn="just">
              <a:lnSpc>
                <a:spcPct val="107000"/>
              </a:lnSpc>
              <a:spcBef>
                <a:spcPts val="0"/>
              </a:spcBef>
              <a:spcAft>
                <a:spcPts val="800"/>
              </a:spcAft>
            </a:pPr>
            <a:r>
              <a:rPr lang="vi-VN" sz="3200" b="1" i="1" kern="100" dirty="0">
                <a:solidFill>
                  <a:srgbClr val="000000"/>
                </a:solidFill>
                <a:effectLst/>
                <a:latin typeface="Times New Roman "/>
                <a:ea typeface="Calibri" panose="020F0502020204030204" pitchFamily="34" charset="0"/>
                <a:cs typeface="Times New Roman" panose="02020603050405020304" pitchFamily="18" charset="0"/>
              </a:rPr>
              <a:t>+ Mục số liệu việc làm của Tổng cục Thống kê công bố tại địa chỉ </a:t>
            </a:r>
            <a:r>
              <a:rPr lang="en-US" sz="3200" b="1" i="1" u="sng" kern="100" dirty="0">
                <a:solidFill>
                  <a:srgbClr val="0563C1"/>
                </a:solidFill>
                <a:effectLst/>
                <a:latin typeface="Times New Roman "/>
                <a:ea typeface="Calibri" panose="020F0502020204030204" pitchFamily="34" charset="0"/>
                <a:cs typeface="Times New Roman" panose="02020603050405020304" pitchFamily="18" charset="0"/>
                <a:hlinkClick r:id="rId4"/>
              </a:rPr>
              <a:t>https://www.gso.gov.vn/lao-dong</a:t>
            </a:r>
            <a:endParaRPr lang="en-US" sz="3200" b="1" kern="100" dirty="0">
              <a:effectLst/>
              <a:latin typeface="Times New Roman "/>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3200" b="1" i="1" kern="100" dirty="0">
                <a:solidFill>
                  <a:srgbClr val="000000"/>
                </a:solidFill>
                <a:effectLst/>
                <a:latin typeface="Times New Roman "/>
                <a:ea typeface="Calibri" panose="020F0502020204030204" pitchFamily="34" charset="0"/>
                <a:cs typeface="Times New Roman" panose="02020603050405020304" pitchFamily="18" charset="0"/>
              </a:rPr>
              <a:t>+ Các website của tỉnh thành phố.</a:t>
            </a:r>
            <a:endParaRPr lang="en-US" sz="3200" b="1" kern="100" dirty="0">
              <a:effectLst/>
              <a:latin typeface="Times New Roman "/>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3200" b="1" i="1" kern="100" dirty="0">
                <a:solidFill>
                  <a:srgbClr val="000000"/>
                </a:solidFill>
                <a:effectLst/>
                <a:latin typeface="Times New Roman "/>
                <a:ea typeface="Calibri" panose="020F0502020204030204" pitchFamily="34" charset="0"/>
                <a:cs typeface="Times New Roman" panose="02020603050405020304" pitchFamily="18" charset="0"/>
              </a:rPr>
              <a:t>+ Sách, báo, tạp chí,…của Tổng cục Dân số - Kế hoạch hóa gia đình.</a:t>
            </a:r>
            <a:endParaRPr lang="en-US" sz="3200" b="1" kern="100" dirty="0">
              <a:effectLst/>
              <a:latin typeface="Times New Roman "/>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3200" b="1" i="1" kern="100" dirty="0">
                <a:solidFill>
                  <a:srgbClr val="000000"/>
                </a:solidFill>
                <a:effectLst/>
                <a:latin typeface="Times New Roman "/>
                <a:ea typeface="Calibri" panose="020F0502020204030204" pitchFamily="34" charset="0"/>
                <a:cs typeface="Times New Roman" panose="02020603050405020304" pitchFamily="18" charset="0"/>
              </a:rPr>
              <a:t>+ Tham khảo phần thông tin ở phần Phụ lục trong SGK.</a:t>
            </a:r>
            <a:endParaRPr lang="en-US" sz="3200" b="1" kern="100" dirty="0">
              <a:effectLst/>
              <a:latin typeface="Times New Roman "/>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7B5BC8-2001-92D6-A0FE-73906F1A08C3}"/>
              </a:ext>
            </a:extLst>
          </p:cNvPr>
          <p:cNvSpPr txBox="1"/>
          <p:nvPr/>
        </p:nvSpPr>
        <p:spPr>
          <a:xfrm>
            <a:off x="1132285" y="5587185"/>
            <a:ext cx="8283178" cy="460895"/>
          </a:xfrm>
          <a:prstGeom prst="rect">
            <a:avLst/>
          </a:prstGeom>
          <a:noFill/>
        </p:spPr>
        <p:txBody>
          <a:bodyPr wrap="square">
            <a:spAutoFit/>
          </a:bodyPr>
          <a:lstStyle/>
          <a:p>
            <a:pPr marL="0" marR="0" algn="just">
              <a:lnSpc>
                <a:spcPct val="107000"/>
              </a:lnSpc>
              <a:spcBef>
                <a:spcPts val="0"/>
              </a:spcBef>
              <a:spcAft>
                <a:spcPts val="800"/>
              </a:spcAft>
            </a:pPr>
            <a:r>
              <a:rPr lang="en-US" sz="2400" u="sng" kern="100" dirty="0">
                <a:solidFill>
                  <a:srgbClr val="0066FF"/>
                </a:solidFill>
                <a:effectLst/>
                <a:latin typeface="Times New Roman "/>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https://youtu.be/Geh7zUguukw?si=pMFkrfY7GOM5YcCD</a:t>
            </a:r>
            <a:endParaRPr lang="en-US" sz="2400" kern="100" dirty="0">
              <a:solidFill>
                <a:srgbClr val="0066FF"/>
              </a:solidFill>
              <a:effectLst/>
              <a:latin typeface="Times New Roman "/>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A7E12CF-C7D7-B1AD-219E-08C0C78189CE}"/>
              </a:ext>
            </a:extLst>
          </p:cNvPr>
          <p:cNvSpPr txBox="1"/>
          <p:nvPr/>
        </p:nvSpPr>
        <p:spPr>
          <a:xfrm>
            <a:off x="1132285" y="6191282"/>
            <a:ext cx="8283178" cy="460895"/>
          </a:xfrm>
          <a:prstGeom prst="rect">
            <a:avLst/>
          </a:prstGeom>
          <a:noFill/>
        </p:spPr>
        <p:txBody>
          <a:bodyPr wrap="square">
            <a:spAutoFit/>
          </a:bodyPr>
          <a:lstStyle/>
          <a:p>
            <a:pPr marL="0" marR="0" algn="just">
              <a:lnSpc>
                <a:spcPct val="107000"/>
              </a:lnSpc>
              <a:spcBef>
                <a:spcPts val="0"/>
              </a:spcBef>
              <a:spcAft>
                <a:spcPts val="800"/>
              </a:spcAft>
            </a:pPr>
            <a:r>
              <a:rPr lang="en-US" sz="2400" u="sng" kern="100" dirty="0">
                <a:solidFill>
                  <a:srgbClr val="0066FF"/>
                </a:solidFill>
                <a:effectLst/>
                <a:latin typeface="Times New Roman "/>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https://youtu.be/bsiIjHD-ThA?si=-fEIODMxO22dl9kc</a:t>
            </a:r>
            <a:endParaRPr lang="en-US" sz="2400" kern="100" dirty="0">
              <a:solidFill>
                <a:srgbClr val="0066FF"/>
              </a:solidFill>
              <a:effectLst/>
              <a:latin typeface="Times New Roman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900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0510D619-D2EC-4EAF-D5A6-9617D38DA8B8}"/>
              </a:ext>
            </a:extLst>
          </p:cNvPr>
          <p:cNvSpPr/>
          <p:nvPr/>
        </p:nvSpPr>
        <p:spPr>
          <a:xfrm>
            <a:off x="3417884" y="331005"/>
            <a:ext cx="6469063" cy="1189048"/>
          </a:xfrm>
          <a:prstGeom prst="roundRect">
            <a:avLst/>
          </a:prstGeom>
          <a:solidFill>
            <a:srgbClr val="00B050"/>
          </a:solidFill>
          <a:ln w="25400" cap="flat" cmpd="sng" algn="ctr">
            <a:solidFill>
              <a:sysClr val="window" lastClr="FFFFFF"/>
            </a:solidFill>
            <a:prstDash val="solid"/>
          </a:ln>
          <a:effectLst/>
        </p:spPr>
        <p:txBody>
          <a:bodyPr rtlCol="0" anchor="ctr"/>
          <a:lstStyle/>
          <a:p>
            <a:pPr algn="ctr" defTabSz="609630">
              <a:defRPr/>
            </a:pPr>
            <a:r>
              <a:rPr lang="vi-VN" sz="4400" kern="0" dirty="0">
                <a:solidFill>
                  <a:prstClr val="white"/>
                </a:solidFill>
                <a:latin typeface="#9Slide07 IcielBaliho Script" pitchFamily="2" charset="0"/>
              </a:rPr>
              <a:t>   </a:t>
            </a:r>
            <a:r>
              <a:rPr lang="vi-VN" sz="4400" b="1" kern="0" dirty="0">
                <a:solidFill>
                  <a:prstClr val="white"/>
                </a:solidFill>
                <a:latin typeface="#9Slide07 IcielBaliho Script" pitchFamily="2" charset="0"/>
              </a:rPr>
              <a:t>2. </a:t>
            </a:r>
            <a:r>
              <a:rPr lang="en-US" sz="4400" b="1" kern="0" dirty="0" err="1">
                <a:solidFill>
                  <a:prstClr val="white"/>
                </a:solidFill>
                <a:latin typeface="#9Slide07 IcielBaliho Script" pitchFamily="2" charset="0"/>
              </a:rPr>
              <a:t>Tìm</a:t>
            </a:r>
            <a:r>
              <a:rPr lang="en-US" sz="4400" b="1" kern="0" dirty="0">
                <a:solidFill>
                  <a:prstClr val="white"/>
                </a:solidFill>
                <a:latin typeface="#9Slide07 IcielBaliho Script" pitchFamily="2" charset="0"/>
              </a:rPr>
              <a:t> </a:t>
            </a:r>
            <a:r>
              <a:rPr lang="en-US" sz="4400" b="1" kern="0" dirty="0" err="1">
                <a:solidFill>
                  <a:prstClr val="white"/>
                </a:solidFill>
                <a:latin typeface="#9Slide07 IcielBaliho Script" pitchFamily="2" charset="0"/>
              </a:rPr>
              <a:t>kiếm</a:t>
            </a:r>
            <a:r>
              <a:rPr lang="en-US" sz="4400" b="1" kern="0" dirty="0">
                <a:solidFill>
                  <a:prstClr val="white"/>
                </a:solidFill>
                <a:latin typeface="#9Slide07 IcielBaliho Script" pitchFamily="2" charset="0"/>
              </a:rPr>
              <a:t> </a:t>
            </a:r>
            <a:r>
              <a:rPr lang="en-US" sz="4400" b="1" kern="0" dirty="0" err="1">
                <a:solidFill>
                  <a:prstClr val="white"/>
                </a:solidFill>
                <a:latin typeface="#9Slide07 IcielBaliho Script" pitchFamily="2" charset="0"/>
              </a:rPr>
              <a:t>thông</a:t>
            </a:r>
            <a:r>
              <a:rPr lang="en-US" sz="4400" b="1" kern="0" dirty="0">
                <a:solidFill>
                  <a:prstClr val="white"/>
                </a:solidFill>
                <a:latin typeface="#9Slide07 IcielBaliho Script" pitchFamily="2" charset="0"/>
              </a:rPr>
              <a:t> tin</a:t>
            </a:r>
          </a:p>
        </p:txBody>
      </p:sp>
      <p:pic>
        <p:nvPicPr>
          <p:cNvPr id="3" name="Hình ảnh 15">
            <a:extLst>
              <a:ext uri="{FF2B5EF4-FFF2-40B4-BE49-F238E27FC236}">
                <a16:creationId xmlns:a16="http://schemas.microsoft.com/office/drawing/2014/main" id="{21F3D020-A1B2-3677-0770-4A0F4A4AC42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5027" b="90164" l="39667" r="60833">
                        <a14:foregroundMark x1="50500" y1="75046" x2="50500" y2="75046"/>
                        <a14:foregroundMark x1="51167" y1="75046" x2="51167" y2="75046"/>
                        <a14:foregroundMark x1="48333" y1="73770" x2="52667" y2="80510"/>
                        <a14:foregroundMark x1="59333" y1="75046" x2="59167" y2="79964"/>
                        <a14:foregroundMark x1="60833" y1="77960" x2="60833" y2="77960"/>
                        <a14:foregroundMark x1="49833" y1="79781" x2="54333" y2="77960"/>
                        <a14:foregroundMark x1="54500" y1="77413" x2="53833" y2="80692"/>
                        <a14:foregroundMark x1="52000" y1="74681" x2="51667" y2="79781"/>
                        <a14:foregroundMark x1="46500" y1="77049" x2="49000" y2="79417"/>
                        <a14:foregroundMark x1="48167" y1="74317" x2="47833" y2="85246"/>
                        <a14:foregroundMark x1="46500" y1="84882" x2="52833" y2="86339"/>
                        <a14:foregroundMark x1="44500" y1="71403" x2="54500" y2="75228"/>
                        <a14:foregroundMark x1="52833" y1="70310" x2="52833" y2="79781"/>
                        <a14:foregroundMark x1="48667" y1="85974" x2="48667" y2="85974"/>
                        <a14:foregroundMark x1="47667" y1="84335" x2="47667" y2="84335"/>
                        <a14:foregroundMark x1="46500" y1="82878" x2="46500" y2="82878"/>
                        <a14:foregroundMark x1="43833" y1="79417" x2="45000" y2="79964"/>
                        <a14:foregroundMark x1="46000" y1="79964" x2="46000" y2="79964"/>
                        <a14:foregroundMark x1="46167" y1="78871" x2="45500" y2="81785"/>
                        <a14:foregroundMark x1="45500" y1="81785" x2="45500" y2="81785"/>
                        <a14:foregroundMark x1="45333" y1="80510" x2="45333" y2="80510"/>
                        <a14:foregroundMark x1="43833" y1="78506" x2="43833" y2="79781"/>
                        <a14:foregroundMark x1="46500" y1="79781" x2="46500" y2="79781"/>
                        <a14:foregroundMark x1="47167" y1="79235" x2="46000" y2="81056"/>
                        <a14:foregroundMark x1="44333" y1="81056" x2="44333" y2="81056"/>
                        <a14:foregroundMark x1="42833" y1="80692" x2="42833" y2="80692"/>
                        <a14:foregroundMark x1="42667" y1="81603" x2="42667" y2="81603"/>
                        <a14:foregroundMark x1="42333" y1="81785" x2="50667" y2="79964"/>
                        <a14:foregroundMark x1="40167" y1="81239" x2="53333" y2="79781"/>
                        <a14:foregroundMark x1="51000" y1="69763" x2="53833" y2="76867"/>
                        <a14:foregroundMark x1="53833" y1="79235" x2="53833" y2="79964"/>
                        <a14:foregroundMark x1="53833" y1="82878" x2="53667" y2="83607"/>
                        <a14:foregroundMark x1="50333" y1="83607" x2="49000" y2="82332"/>
                        <a14:foregroundMark x1="47333" y1="78506" x2="47333" y2="78506"/>
                        <a14:foregroundMark x1="47333" y1="78142" x2="47333" y2="78142"/>
                        <a14:foregroundMark x1="49333" y1="80328" x2="49333" y2="80328"/>
                      </a14:backgroundRemoval>
                    </a14:imgEffect>
                  </a14:imgLayer>
                </a14:imgProps>
              </a:ext>
            </a:extLst>
          </a:blip>
          <a:srcRect l="37333" t="62244" r="38666" b="6649"/>
          <a:stretch/>
        </p:blipFill>
        <p:spPr>
          <a:xfrm>
            <a:off x="2558434" y="112649"/>
            <a:ext cx="1384501" cy="1562164"/>
          </a:xfrm>
          <a:prstGeom prst="rect">
            <a:avLst/>
          </a:prstGeom>
        </p:spPr>
      </p:pic>
      <p:sp>
        <p:nvSpPr>
          <p:cNvPr id="4" name="Rectangle 1">
            <a:extLst>
              <a:ext uri="{FF2B5EF4-FFF2-40B4-BE49-F238E27FC236}">
                <a16:creationId xmlns:a16="http://schemas.microsoft.com/office/drawing/2014/main" id="{FEF6979E-2A73-34BD-745A-DBFF016A10AD}"/>
              </a:ext>
            </a:extLst>
          </p:cNvPr>
          <p:cNvSpPr>
            <a:spLocks noChangeArrowheads="1"/>
          </p:cNvSpPr>
          <p:nvPr/>
        </p:nvSpPr>
        <p:spPr bwMode="auto">
          <a:xfrm>
            <a:off x="871537" y="1591477"/>
            <a:ext cx="11029950" cy="367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altLang="en-US" sz="4000" b="1" dirty="0"/>
              <a:t>b. X</a:t>
            </a:r>
            <a:r>
              <a:rPr lang="vi-VN" altLang="en-US" sz="4000" b="1" dirty="0"/>
              <a:t>ử lí thông tin.</a:t>
            </a:r>
            <a:endParaRPr lang="en-US" altLang="en-US" sz="4000" b="1" dirty="0"/>
          </a:p>
          <a:p>
            <a:pPr algn="just">
              <a:lnSpc>
                <a:spcPct val="150000"/>
              </a:lnSpc>
            </a:pPr>
            <a:r>
              <a:rPr lang="en-US" altLang="en-US" sz="4000" b="1" i="1" dirty="0"/>
              <a:t>-</a:t>
            </a:r>
            <a:r>
              <a:rPr lang="vi-VN" altLang="en-US" sz="4000" b="1" i="1" dirty="0"/>
              <a:t> Chọn lọc </a:t>
            </a:r>
            <a:r>
              <a:rPr lang="en-US" altLang="en-US" sz="4000" b="1" i="1" dirty="0" err="1"/>
              <a:t>thông</a:t>
            </a:r>
            <a:r>
              <a:rPr lang="en-US" altLang="en-US" sz="4000" b="1" i="1" dirty="0"/>
              <a:t> tin </a:t>
            </a:r>
            <a:r>
              <a:rPr lang="en-US" altLang="en-US" sz="4000" b="1" i="1" dirty="0" err="1"/>
              <a:t>từ</a:t>
            </a:r>
            <a:r>
              <a:rPr lang="en-US" altLang="en-US" sz="4000" b="1" i="1" dirty="0"/>
              <a:t> </a:t>
            </a:r>
            <a:r>
              <a:rPr lang="en-US" altLang="en-US" sz="4000" b="1" i="1" dirty="0" err="1"/>
              <a:t>các</a:t>
            </a:r>
            <a:r>
              <a:rPr lang="en-US" altLang="en-US" sz="4000" b="1" i="1" dirty="0"/>
              <a:t> </a:t>
            </a:r>
            <a:r>
              <a:rPr lang="en-US" altLang="en-US" sz="4000" b="1" i="1" dirty="0" err="1"/>
              <a:t>nguồn</a:t>
            </a:r>
            <a:r>
              <a:rPr lang="en-US" altLang="en-US" sz="4000" b="1" i="1" dirty="0"/>
              <a:t> </a:t>
            </a:r>
            <a:r>
              <a:rPr lang="en-US" altLang="en-US" sz="4000" b="1" i="1" dirty="0" err="1"/>
              <a:t>thu</a:t>
            </a:r>
            <a:r>
              <a:rPr lang="en-US" altLang="en-US" sz="4000" b="1" i="1" dirty="0"/>
              <a:t> </a:t>
            </a:r>
            <a:r>
              <a:rPr lang="en-US" altLang="en-US" sz="4000" b="1" i="1" dirty="0" err="1"/>
              <a:t>thập</a:t>
            </a:r>
            <a:r>
              <a:rPr lang="en-US" altLang="en-US" sz="4000" b="1" i="1" dirty="0"/>
              <a:t> </a:t>
            </a:r>
            <a:r>
              <a:rPr lang="en-US" altLang="en-US" sz="4000" b="1" i="1" dirty="0" err="1"/>
              <a:t>được</a:t>
            </a:r>
            <a:endParaRPr lang="en-US" altLang="en-US" sz="4000" b="1" i="1" dirty="0"/>
          </a:p>
          <a:p>
            <a:pPr algn="just">
              <a:lnSpc>
                <a:spcPct val="150000"/>
              </a:lnSpc>
            </a:pPr>
            <a:r>
              <a:rPr lang="en-US" altLang="en-US" sz="4000" b="1" i="1" dirty="0"/>
              <a:t>-</a:t>
            </a:r>
            <a:r>
              <a:rPr lang="vi-VN" altLang="en-US" sz="4000" b="1" i="1" dirty="0"/>
              <a:t> Sắp xếp các thông tin</a:t>
            </a:r>
            <a:r>
              <a:rPr lang="en-US" altLang="en-US" sz="4000" b="1" i="1" dirty="0"/>
              <a:t> </a:t>
            </a:r>
            <a:r>
              <a:rPr lang="en-US" altLang="en-US" sz="4000" b="1" i="1" dirty="0" err="1"/>
              <a:t>vừa</a:t>
            </a:r>
            <a:r>
              <a:rPr lang="en-US" altLang="en-US" sz="4000" b="1" i="1" dirty="0"/>
              <a:t> </a:t>
            </a:r>
            <a:r>
              <a:rPr lang="en-US" altLang="en-US" sz="4000" b="1" i="1" dirty="0" err="1"/>
              <a:t>tìm</a:t>
            </a:r>
            <a:r>
              <a:rPr lang="en-US" altLang="en-US" sz="4000" b="1" i="1" dirty="0"/>
              <a:t> </a:t>
            </a:r>
            <a:r>
              <a:rPr lang="en-US" altLang="en-US" sz="4000" b="1" i="1" dirty="0" err="1"/>
              <a:t>kiếm</a:t>
            </a:r>
            <a:r>
              <a:rPr lang="en-US" altLang="en-US" sz="4000" b="1" i="1" dirty="0"/>
              <a:t> </a:t>
            </a:r>
            <a:r>
              <a:rPr lang="en-US" altLang="en-US" sz="4000" b="1" i="1" dirty="0" err="1"/>
              <a:t>được</a:t>
            </a:r>
            <a:r>
              <a:rPr lang="en-US" altLang="en-US" sz="4000" b="1" i="1" dirty="0"/>
              <a:t> </a:t>
            </a:r>
            <a:r>
              <a:rPr lang="en-US" altLang="en-US" sz="4000" b="1" i="1" dirty="0" err="1"/>
              <a:t>cho</a:t>
            </a:r>
            <a:r>
              <a:rPr lang="en-US" altLang="en-US" sz="4000" b="1" i="1" dirty="0"/>
              <a:t> </a:t>
            </a:r>
            <a:r>
              <a:rPr lang="en-US" altLang="en-US" sz="4000" b="1" i="1" dirty="0" err="1"/>
              <a:t>phù</a:t>
            </a:r>
            <a:r>
              <a:rPr lang="en-US" altLang="en-US" sz="4000" b="1" i="1" dirty="0"/>
              <a:t> </a:t>
            </a:r>
            <a:r>
              <a:rPr lang="en-US" altLang="en-US" sz="4000" b="1" i="1" dirty="0" err="1"/>
              <a:t>hợp</a:t>
            </a:r>
            <a:r>
              <a:rPr lang="en-US" altLang="en-US" sz="4000" b="1" i="1" dirty="0"/>
              <a:t> </a:t>
            </a:r>
            <a:r>
              <a:rPr lang="en-US" altLang="en-US" sz="4000" b="1" i="1" dirty="0" err="1"/>
              <a:t>với</a:t>
            </a:r>
            <a:r>
              <a:rPr lang="en-US" altLang="en-US" sz="4000" b="1" i="1" dirty="0"/>
              <a:t> </a:t>
            </a:r>
            <a:r>
              <a:rPr lang="en-US" altLang="en-US" sz="4000" b="1" i="1" dirty="0" err="1"/>
              <a:t>bài</a:t>
            </a:r>
            <a:r>
              <a:rPr lang="en-US" altLang="en-US" sz="4000" b="1" i="1" dirty="0"/>
              <a:t> </a:t>
            </a:r>
            <a:r>
              <a:rPr lang="en-US" altLang="en-US" sz="4000" b="1" i="1" dirty="0" err="1"/>
              <a:t>phân</a:t>
            </a:r>
            <a:r>
              <a:rPr lang="en-US" altLang="en-US" sz="4000" b="1" i="1" dirty="0"/>
              <a:t> </a:t>
            </a:r>
            <a:r>
              <a:rPr lang="en-US" altLang="en-US" sz="4000" b="1" i="1" dirty="0" err="1"/>
              <a:t>tích</a:t>
            </a:r>
            <a:r>
              <a:rPr lang="en-US" altLang="en-US" sz="4000" b="1" i="1" dirty="0"/>
              <a:t> </a:t>
            </a:r>
          </a:p>
        </p:txBody>
      </p:sp>
    </p:spTree>
    <p:extLst>
      <p:ext uri="{BB962C8B-B14F-4D97-AF65-F5344CB8AC3E}">
        <p14:creationId xmlns:p14="http://schemas.microsoft.com/office/powerpoint/2010/main" val="354251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9">
            <a:extLst>
              <a:ext uri="{FF2B5EF4-FFF2-40B4-BE49-F238E27FC236}">
                <a16:creationId xmlns:a16="http://schemas.microsoft.com/office/drawing/2014/main" id="{588CC79D-07D2-8E68-28FB-DACBCE13A7B4}"/>
              </a:ext>
            </a:extLst>
          </p:cNvPr>
          <p:cNvSpPr/>
          <p:nvPr/>
        </p:nvSpPr>
        <p:spPr>
          <a:xfrm>
            <a:off x="3424231" y="129830"/>
            <a:ext cx="4725081" cy="1267773"/>
          </a:xfrm>
          <a:prstGeom prst="roundRect">
            <a:avLst/>
          </a:prstGeom>
          <a:solidFill>
            <a:srgbClr val="FF00FF"/>
          </a:solidFill>
          <a:ln w="25400" cap="flat" cmpd="sng" algn="ctr">
            <a:solidFill>
              <a:sysClr val="window" lastClr="FFFFFF"/>
            </a:solidFill>
            <a:prstDash val="solid"/>
          </a:ln>
          <a:effectLst/>
        </p:spPr>
        <p:txBody>
          <a:bodyPr rtlCol="0" anchor="ctr"/>
          <a:lstStyle/>
          <a:p>
            <a:pPr algn="ctr" defTabSz="609630">
              <a:defRPr/>
            </a:pPr>
            <a:r>
              <a:rPr lang="en-US" sz="4400" b="1" kern="0" dirty="0">
                <a:solidFill>
                  <a:prstClr val="white"/>
                </a:solidFill>
                <a:latin typeface="#9Slide07 IcielBaliho Script" pitchFamily="2" charset="0"/>
              </a:rPr>
              <a:t>3</a:t>
            </a:r>
            <a:r>
              <a:rPr lang="vi-VN" sz="4400" b="1" kern="0" dirty="0">
                <a:solidFill>
                  <a:prstClr val="white"/>
                </a:solidFill>
                <a:latin typeface="#9Slide07 IcielBaliho Script" pitchFamily="2" charset="0"/>
              </a:rPr>
              <a:t>. </a:t>
            </a:r>
            <a:r>
              <a:rPr lang="en-US" sz="4400" b="1" kern="0" dirty="0" err="1">
                <a:solidFill>
                  <a:prstClr val="white"/>
                </a:solidFill>
                <a:latin typeface="#9Slide07 IcielBaliho Script" pitchFamily="2" charset="0"/>
              </a:rPr>
              <a:t>Gợi</a:t>
            </a:r>
            <a:r>
              <a:rPr lang="en-US" sz="4400" b="1" kern="0" dirty="0">
                <a:solidFill>
                  <a:prstClr val="white"/>
                </a:solidFill>
                <a:latin typeface="#9Slide07 IcielBaliho Script" pitchFamily="2" charset="0"/>
              </a:rPr>
              <a:t> ý</a:t>
            </a:r>
          </a:p>
        </p:txBody>
      </p:sp>
      <p:pic>
        <p:nvPicPr>
          <p:cNvPr id="5" name="Picture 6">
            <a:extLst>
              <a:ext uri="{FF2B5EF4-FFF2-40B4-BE49-F238E27FC236}">
                <a16:creationId xmlns:a16="http://schemas.microsoft.com/office/drawing/2014/main" id="{80DB6730-16DB-C48A-87BA-1AACA17FEE7B}"/>
              </a:ext>
            </a:extLst>
          </p:cNvPr>
          <p:cNvPicPr>
            <a:picLocks noChangeAspect="1"/>
          </p:cNvPicPr>
          <p:nvPr/>
        </p:nvPicPr>
        <p:blipFill>
          <a:blip r:embed="rId2"/>
          <a:stretch>
            <a:fillRect/>
          </a:stretch>
        </p:blipFill>
        <p:spPr>
          <a:xfrm>
            <a:off x="2963999" y="105608"/>
            <a:ext cx="1316219" cy="1316219"/>
          </a:xfrm>
          <a:prstGeom prst="rect">
            <a:avLst/>
          </a:prstGeom>
        </p:spPr>
      </p:pic>
      <p:sp>
        <p:nvSpPr>
          <p:cNvPr id="7" name="TextBox 6">
            <a:extLst>
              <a:ext uri="{FF2B5EF4-FFF2-40B4-BE49-F238E27FC236}">
                <a16:creationId xmlns:a16="http://schemas.microsoft.com/office/drawing/2014/main" id="{F8D917A5-BD6A-8DE3-6ABC-97F7D5B57C72}"/>
              </a:ext>
            </a:extLst>
          </p:cNvPr>
          <p:cNvSpPr txBox="1"/>
          <p:nvPr/>
        </p:nvSpPr>
        <p:spPr>
          <a:xfrm>
            <a:off x="2160984" y="1570126"/>
            <a:ext cx="8926115" cy="583750"/>
          </a:xfrm>
          <a:prstGeom prst="rect">
            <a:avLst/>
          </a:prstGeom>
          <a:noFill/>
        </p:spPr>
        <p:txBody>
          <a:bodyPr wrap="square">
            <a:spAutoFit/>
          </a:bodyPr>
          <a:lstStyle/>
          <a:p>
            <a:pPr marL="0" marR="0" algn="ctr">
              <a:lnSpc>
                <a:spcPct val="107000"/>
              </a:lnSpc>
              <a:spcBef>
                <a:spcPts val="0"/>
              </a:spcBef>
              <a:spcAft>
                <a:spcPts val="800"/>
              </a:spcAft>
            </a:pPr>
            <a:r>
              <a:rPr lang="vi-VN" sz="3200" b="1" kern="100" dirty="0">
                <a:solidFill>
                  <a:srgbClr val="000000"/>
                </a:solidFill>
                <a:effectLst/>
                <a:latin typeface="Times New Roman "/>
                <a:ea typeface="Calibri" panose="020F0502020204030204" pitchFamily="34" charset="0"/>
                <a:cs typeface="Times New Roman" panose="02020603050405020304" pitchFamily="18" charset="0"/>
              </a:rPr>
              <a:t>VẤN ĐỀ VIỆC LÀM Ở…………………</a:t>
            </a:r>
            <a:endParaRPr lang="en-US" sz="3200" kern="100" dirty="0">
              <a:effectLst/>
              <a:latin typeface="Times New Roman "/>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7F73E8D-0D8E-9051-AA8B-31C202E7EB8C}"/>
              </a:ext>
            </a:extLst>
          </p:cNvPr>
          <p:cNvSpPr txBox="1"/>
          <p:nvPr/>
        </p:nvSpPr>
        <p:spPr>
          <a:xfrm>
            <a:off x="1363786" y="2323641"/>
            <a:ext cx="6093618" cy="584775"/>
          </a:xfrm>
          <a:prstGeom prst="rect">
            <a:avLst/>
          </a:prstGeom>
          <a:noFill/>
        </p:spPr>
        <p:txBody>
          <a:bodyPr wrap="square">
            <a:spAutoFit/>
          </a:bodyPr>
          <a:lstStyle/>
          <a:p>
            <a:r>
              <a:rPr lang="vi-VN" sz="3200" b="1" dirty="0">
                <a:solidFill>
                  <a:srgbClr val="000000"/>
                </a:solidFill>
                <a:effectLst/>
                <a:latin typeface="Times New Roman "/>
                <a:ea typeface="Calibri" panose="020F0502020204030204" pitchFamily="34" charset="0"/>
                <a:cs typeface="Times New Roman" panose="02020603050405020304" pitchFamily="18" charset="0"/>
              </a:rPr>
              <a:t>1. Khái quát về đặc điểm lao động</a:t>
            </a:r>
            <a:endParaRPr lang="en-US" sz="3200" dirty="0">
              <a:latin typeface="Times New Roman "/>
            </a:endParaRPr>
          </a:p>
        </p:txBody>
      </p:sp>
      <p:sp>
        <p:nvSpPr>
          <p:cNvPr id="11" name="TextBox 10">
            <a:extLst>
              <a:ext uri="{FF2B5EF4-FFF2-40B4-BE49-F238E27FC236}">
                <a16:creationId xmlns:a16="http://schemas.microsoft.com/office/drawing/2014/main" id="{2D660E02-0AED-A262-A64C-ECD0C5AC463F}"/>
              </a:ext>
            </a:extLst>
          </p:cNvPr>
          <p:cNvSpPr txBox="1"/>
          <p:nvPr/>
        </p:nvSpPr>
        <p:spPr>
          <a:xfrm>
            <a:off x="1363786" y="3059668"/>
            <a:ext cx="6093618" cy="584775"/>
          </a:xfrm>
          <a:prstGeom prst="rect">
            <a:avLst/>
          </a:prstGeom>
          <a:noFill/>
        </p:spPr>
        <p:txBody>
          <a:bodyPr wrap="square">
            <a:spAutoFit/>
          </a:bodyPr>
          <a:lstStyle/>
          <a:p>
            <a:r>
              <a:rPr lang="vi-VN" sz="3200" b="1" dirty="0">
                <a:solidFill>
                  <a:srgbClr val="000000"/>
                </a:solidFill>
                <a:effectLst/>
                <a:latin typeface="Times New Roman "/>
                <a:ea typeface="Calibri" panose="020F0502020204030204" pitchFamily="34" charset="0"/>
                <a:cs typeface="Times New Roman" panose="02020603050405020304" pitchFamily="18" charset="0"/>
              </a:rPr>
              <a:t>2. Vấn đề việc làm</a:t>
            </a:r>
            <a:endParaRPr lang="en-US" sz="3200" dirty="0">
              <a:latin typeface="Times New Roman "/>
            </a:endParaRPr>
          </a:p>
        </p:txBody>
      </p:sp>
      <p:sp>
        <p:nvSpPr>
          <p:cNvPr id="15" name="TextBox 14">
            <a:extLst>
              <a:ext uri="{FF2B5EF4-FFF2-40B4-BE49-F238E27FC236}">
                <a16:creationId xmlns:a16="http://schemas.microsoft.com/office/drawing/2014/main" id="{5E9AE94F-7A4D-CF5B-DC72-CAEB765A1B2C}"/>
              </a:ext>
            </a:extLst>
          </p:cNvPr>
          <p:cNvSpPr txBox="1"/>
          <p:nvPr/>
        </p:nvSpPr>
        <p:spPr>
          <a:xfrm>
            <a:off x="1534170" y="3714607"/>
            <a:ext cx="7752692" cy="584775"/>
          </a:xfrm>
          <a:prstGeom prst="rect">
            <a:avLst/>
          </a:prstGeom>
          <a:noFill/>
        </p:spPr>
        <p:txBody>
          <a:bodyPr wrap="square">
            <a:spAutoFit/>
          </a:bodyPr>
          <a:lstStyle/>
          <a:p>
            <a:r>
              <a:rPr lang="vi-VN" sz="3200" dirty="0">
                <a:solidFill>
                  <a:srgbClr val="000000"/>
                </a:solidFill>
                <a:effectLst/>
                <a:latin typeface="Times New Roman "/>
                <a:ea typeface="Calibri" panose="020F0502020204030204" pitchFamily="34" charset="0"/>
                <a:cs typeface="Times New Roman" panose="02020603050405020304" pitchFamily="18" charset="0"/>
              </a:rPr>
              <a:t>a) Tỉ lệ thất nghiệp của lực lượng lao động</a:t>
            </a:r>
            <a:endParaRPr lang="en-US" sz="3200" dirty="0">
              <a:latin typeface="Times New Roman "/>
            </a:endParaRPr>
          </a:p>
        </p:txBody>
      </p:sp>
      <p:sp>
        <p:nvSpPr>
          <p:cNvPr id="17" name="TextBox 16">
            <a:extLst>
              <a:ext uri="{FF2B5EF4-FFF2-40B4-BE49-F238E27FC236}">
                <a16:creationId xmlns:a16="http://schemas.microsoft.com/office/drawing/2014/main" id="{B4E6E28A-73FE-881A-4234-63BCC72A401D}"/>
              </a:ext>
            </a:extLst>
          </p:cNvPr>
          <p:cNvSpPr txBox="1"/>
          <p:nvPr/>
        </p:nvSpPr>
        <p:spPr>
          <a:xfrm>
            <a:off x="1534170" y="4507289"/>
            <a:ext cx="8109880" cy="584775"/>
          </a:xfrm>
          <a:prstGeom prst="rect">
            <a:avLst/>
          </a:prstGeom>
          <a:noFill/>
        </p:spPr>
        <p:txBody>
          <a:bodyPr wrap="square">
            <a:spAutoFit/>
          </a:bodyPr>
          <a:lstStyle/>
          <a:p>
            <a:r>
              <a:rPr lang="vi-VN" sz="3200" dirty="0">
                <a:solidFill>
                  <a:srgbClr val="000000"/>
                </a:solidFill>
                <a:effectLst/>
                <a:latin typeface="Times New Roman "/>
                <a:ea typeface="Calibri" panose="020F0502020204030204" pitchFamily="34" charset="0"/>
                <a:cs typeface="Times New Roman" panose="02020603050405020304" pitchFamily="18" charset="0"/>
              </a:rPr>
              <a:t>b) Tỉ lệ thiếu việc làm của lực lượng lao động</a:t>
            </a:r>
            <a:endParaRPr lang="en-US" sz="3200" dirty="0">
              <a:latin typeface="Times New Roman "/>
            </a:endParaRPr>
          </a:p>
        </p:txBody>
      </p:sp>
      <p:sp>
        <p:nvSpPr>
          <p:cNvPr id="19" name="TextBox 18">
            <a:extLst>
              <a:ext uri="{FF2B5EF4-FFF2-40B4-BE49-F238E27FC236}">
                <a16:creationId xmlns:a16="http://schemas.microsoft.com/office/drawing/2014/main" id="{A14C2EFB-CFFD-BB1D-CF30-379186B2C170}"/>
              </a:ext>
            </a:extLst>
          </p:cNvPr>
          <p:cNvSpPr txBox="1"/>
          <p:nvPr/>
        </p:nvSpPr>
        <p:spPr>
          <a:xfrm>
            <a:off x="1363786" y="5299971"/>
            <a:ext cx="8766039" cy="1077218"/>
          </a:xfrm>
          <a:prstGeom prst="rect">
            <a:avLst/>
          </a:prstGeom>
          <a:noFill/>
        </p:spPr>
        <p:txBody>
          <a:bodyPr wrap="square">
            <a:spAutoFit/>
          </a:bodyPr>
          <a:lstStyle/>
          <a:p>
            <a:r>
              <a:rPr lang="vi-VN" sz="3200" b="1" dirty="0">
                <a:solidFill>
                  <a:srgbClr val="000000"/>
                </a:solidFill>
                <a:effectLst/>
                <a:latin typeface="Times New Roman "/>
                <a:ea typeface="Calibri" panose="020F0502020204030204" pitchFamily="34" charset="0"/>
                <a:cs typeface="Times New Roman" panose="02020603050405020304" pitchFamily="18" charset="0"/>
              </a:rPr>
              <a:t>3. Đề xuất giải pháp giải quyết tình trạng thất nghiệp và thiếu việc làm</a:t>
            </a:r>
            <a:endParaRPr lang="en-US" sz="3200" dirty="0">
              <a:latin typeface="Times New Roman "/>
            </a:endParaRPr>
          </a:p>
        </p:txBody>
      </p:sp>
    </p:spTree>
    <p:extLst>
      <p:ext uri="{BB962C8B-B14F-4D97-AF65-F5344CB8AC3E}">
        <p14:creationId xmlns:p14="http://schemas.microsoft.com/office/powerpoint/2010/main" val="297704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19755" y="2150856"/>
            <a:ext cx="7342033" cy="6651438"/>
          </a:xfrm>
          <a:custGeom>
            <a:avLst/>
            <a:gdLst/>
            <a:ahLst/>
            <a:cxnLst/>
            <a:rect l="l" t="t" r="r" b="b"/>
            <a:pathLst>
              <a:path w="9720188" h="7067121">
                <a:moveTo>
                  <a:pt x="0" y="0"/>
                </a:moveTo>
                <a:lnTo>
                  <a:pt x="9720188" y="0"/>
                </a:lnTo>
                <a:lnTo>
                  <a:pt x="9720188" y="7067121"/>
                </a:lnTo>
                <a:lnTo>
                  <a:pt x="0" y="706712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pPr defTabSz="609630">
              <a:defRPr/>
            </a:pPr>
            <a:endParaRPr lang="en-US" sz="1200">
              <a:solidFill>
                <a:prstClr val="black"/>
              </a:solidFill>
              <a:latin typeface="Calibri"/>
            </a:endParaRPr>
          </a:p>
        </p:txBody>
      </p:sp>
      <p:grpSp>
        <p:nvGrpSpPr>
          <p:cNvPr id="3" name="Group 3"/>
          <p:cNvGrpSpPr/>
          <p:nvPr/>
        </p:nvGrpSpPr>
        <p:grpSpPr>
          <a:xfrm>
            <a:off x="510117" y="3314700"/>
            <a:ext cx="2730500" cy="3035300"/>
            <a:chOff x="0" y="0"/>
            <a:chExt cx="1078716" cy="1199131"/>
          </a:xfrm>
        </p:grpSpPr>
        <p:sp>
          <p:nvSpPr>
            <p:cNvPr id="4" name="Freeform 4"/>
            <p:cNvSpPr/>
            <p:nvPr/>
          </p:nvSpPr>
          <p:spPr>
            <a:xfrm>
              <a:off x="0" y="0"/>
              <a:ext cx="1078716" cy="1199131"/>
            </a:xfrm>
            <a:custGeom>
              <a:avLst/>
              <a:gdLst/>
              <a:ahLst/>
              <a:cxnLst/>
              <a:rect l="l" t="t" r="r" b="b"/>
              <a:pathLst>
                <a:path w="1078716" h="1199131">
                  <a:moveTo>
                    <a:pt x="56707" y="0"/>
                  </a:moveTo>
                  <a:lnTo>
                    <a:pt x="1022009" y="0"/>
                  </a:lnTo>
                  <a:cubicBezTo>
                    <a:pt x="1037049" y="0"/>
                    <a:pt x="1051472" y="5974"/>
                    <a:pt x="1062107" y="16609"/>
                  </a:cubicBezTo>
                  <a:cubicBezTo>
                    <a:pt x="1072742" y="27244"/>
                    <a:pt x="1078716" y="41667"/>
                    <a:pt x="1078716" y="56707"/>
                  </a:cubicBezTo>
                  <a:lnTo>
                    <a:pt x="1078716" y="1142424"/>
                  </a:lnTo>
                  <a:cubicBezTo>
                    <a:pt x="1078716" y="1173742"/>
                    <a:pt x="1053327" y="1199131"/>
                    <a:pt x="1022009" y="1199131"/>
                  </a:cubicBezTo>
                  <a:lnTo>
                    <a:pt x="56707" y="1199131"/>
                  </a:lnTo>
                  <a:cubicBezTo>
                    <a:pt x="25389" y="1199131"/>
                    <a:pt x="0" y="1173742"/>
                    <a:pt x="0" y="1142424"/>
                  </a:cubicBezTo>
                  <a:lnTo>
                    <a:pt x="0" y="56707"/>
                  </a:lnTo>
                  <a:cubicBezTo>
                    <a:pt x="0" y="25389"/>
                    <a:pt x="25389" y="0"/>
                    <a:pt x="56707" y="0"/>
                  </a:cubicBezTo>
                  <a:close/>
                </a:path>
              </a:pathLst>
            </a:custGeom>
            <a:solidFill>
              <a:srgbClr val="FFFFFF"/>
            </a:solidFill>
          </p:spPr>
          <p:txBody>
            <a:bodyPr/>
            <a:lstStyle/>
            <a:p>
              <a:pPr defTabSz="609630">
                <a:defRPr/>
              </a:pPr>
              <a:endParaRPr lang="en-US" sz="1200">
                <a:solidFill>
                  <a:prstClr val="black"/>
                </a:solidFill>
                <a:latin typeface="Calibri"/>
              </a:endParaRPr>
            </a:p>
          </p:txBody>
        </p:sp>
        <p:sp>
          <p:nvSpPr>
            <p:cNvPr id="5" name="TextBox 5"/>
            <p:cNvSpPr txBox="1"/>
            <p:nvPr/>
          </p:nvSpPr>
          <p:spPr>
            <a:xfrm>
              <a:off x="0" y="-38100"/>
              <a:ext cx="1078716" cy="1237231"/>
            </a:xfrm>
            <a:prstGeom prst="rect">
              <a:avLst/>
            </a:prstGeom>
          </p:spPr>
          <p:txBody>
            <a:bodyPr lIns="33867" tIns="33867" rIns="33867" bIns="33867" rtlCol="0" anchor="ctr"/>
            <a:lstStyle/>
            <a:p>
              <a:pPr algn="ctr" defTabSz="609630">
                <a:lnSpc>
                  <a:spcPts val="1773"/>
                </a:lnSpc>
                <a:defRPr/>
              </a:pPr>
              <a:endParaRPr sz="1200">
                <a:solidFill>
                  <a:prstClr val="black"/>
                </a:solidFill>
                <a:latin typeface="Calibri"/>
              </a:endParaRPr>
            </a:p>
          </p:txBody>
        </p:sp>
      </p:grpSp>
      <p:grpSp>
        <p:nvGrpSpPr>
          <p:cNvPr id="6" name="Group 6"/>
          <p:cNvGrpSpPr/>
          <p:nvPr/>
        </p:nvGrpSpPr>
        <p:grpSpPr>
          <a:xfrm>
            <a:off x="3325283" y="3314700"/>
            <a:ext cx="2730500" cy="3035300"/>
            <a:chOff x="0" y="0"/>
            <a:chExt cx="1078716" cy="1199131"/>
          </a:xfrm>
        </p:grpSpPr>
        <p:sp>
          <p:nvSpPr>
            <p:cNvPr id="7" name="Freeform 7"/>
            <p:cNvSpPr/>
            <p:nvPr/>
          </p:nvSpPr>
          <p:spPr>
            <a:xfrm>
              <a:off x="0" y="0"/>
              <a:ext cx="1078716" cy="1199131"/>
            </a:xfrm>
            <a:custGeom>
              <a:avLst/>
              <a:gdLst/>
              <a:ahLst/>
              <a:cxnLst/>
              <a:rect l="l" t="t" r="r" b="b"/>
              <a:pathLst>
                <a:path w="1078716" h="1199131">
                  <a:moveTo>
                    <a:pt x="56707" y="0"/>
                  </a:moveTo>
                  <a:lnTo>
                    <a:pt x="1022009" y="0"/>
                  </a:lnTo>
                  <a:cubicBezTo>
                    <a:pt x="1037049" y="0"/>
                    <a:pt x="1051472" y="5974"/>
                    <a:pt x="1062107" y="16609"/>
                  </a:cubicBezTo>
                  <a:cubicBezTo>
                    <a:pt x="1072742" y="27244"/>
                    <a:pt x="1078716" y="41667"/>
                    <a:pt x="1078716" y="56707"/>
                  </a:cubicBezTo>
                  <a:lnTo>
                    <a:pt x="1078716" y="1142424"/>
                  </a:lnTo>
                  <a:cubicBezTo>
                    <a:pt x="1078716" y="1173742"/>
                    <a:pt x="1053327" y="1199131"/>
                    <a:pt x="1022009" y="1199131"/>
                  </a:cubicBezTo>
                  <a:lnTo>
                    <a:pt x="56707" y="1199131"/>
                  </a:lnTo>
                  <a:cubicBezTo>
                    <a:pt x="25389" y="1199131"/>
                    <a:pt x="0" y="1173742"/>
                    <a:pt x="0" y="1142424"/>
                  </a:cubicBezTo>
                  <a:lnTo>
                    <a:pt x="0" y="56707"/>
                  </a:lnTo>
                  <a:cubicBezTo>
                    <a:pt x="0" y="25389"/>
                    <a:pt x="25389" y="0"/>
                    <a:pt x="56707" y="0"/>
                  </a:cubicBezTo>
                  <a:close/>
                </a:path>
              </a:pathLst>
            </a:custGeom>
            <a:solidFill>
              <a:srgbClr val="FFFFFF"/>
            </a:solidFill>
          </p:spPr>
          <p:txBody>
            <a:bodyPr/>
            <a:lstStyle/>
            <a:p>
              <a:pPr defTabSz="609630">
                <a:defRPr/>
              </a:pPr>
              <a:endParaRPr lang="en-US" sz="1200">
                <a:solidFill>
                  <a:prstClr val="black"/>
                </a:solidFill>
                <a:latin typeface="Calibri"/>
              </a:endParaRPr>
            </a:p>
          </p:txBody>
        </p:sp>
        <p:sp>
          <p:nvSpPr>
            <p:cNvPr id="8" name="TextBox 8"/>
            <p:cNvSpPr txBox="1"/>
            <p:nvPr/>
          </p:nvSpPr>
          <p:spPr>
            <a:xfrm>
              <a:off x="0" y="-38100"/>
              <a:ext cx="1078716" cy="1237231"/>
            </a:xfrm>
            <a:prstGeom prst="rect">
              <a:avLst/>
            </a:prstGeom>
          </p:spPr>
          <p:txBody>
            <a:bodyPr lIns="33867" tIns="33867" rIns="33867" bIns="33867" rtlCol="0" anchor="ctr"/>
            <a:lstStyle/>
            <a:p>
              <a:pPr algn="ctr" defTabSz="609630">
                <a:lnSpc>
                  <a:spcPts val="1773"/>
                </a:lnSpc>
                <a:defRPr/>
              </a:pPr>
              <a:endParaRPr sz="1200">
                <a:solidFill>
                  <a:prstClr val="black"/>
                </a:solidFill>
                <a:latin typeface="Calibri"/>
              </a:endParaRPr>
            </a:p>
          </p:txBody>
        </p:sp>
      </p:grpSp>
      <p:sp>
        <p:nvSpPr>
          <p:cNvPr id="9" name="Freeform 9"/>
          <p:cNvSpPr/>
          <p:nvPr/>
        </p:nvSpPr>
        <p:spPr>
          <a:xfrm>
            <a:off x="5752521" y="1877052"/>
            <a:ext cx="8550830" cy="6353165"/>
          </a:xfrm>
          <a:custGeom>
            <a:avLst/>
            <a:gdLst/>
            <a:ahLst/>
            <a:cxnLst/>
            <a:rect l="l" t="t" r="r" b="b"/>
            <a:pathLst>
              <a:path w="9773324" h="5942422">
                <a:moveTo>
                  <a:pt x="0" y="0"/>
                </a:moveTo>
                <a:lnTo>
                  <a:pt x="9773325" y="0"/>
                </a:lnTo>
                <a:lnTo>
                  <a:pt x="9773325" y="5942422"/>
                </a:lnTo>
                <a:lnTo>
                  <a:pt x="0" y="594242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pPr defTabSz="609630">
              <a:defRPr/>
            </a:pPr>
            <a:endParaRPr lang="en-US" sz="1200">
              <a:solidFill>
                <a:prstClr val="black"/>
              </a:solidFill>
              <a:latin typeface="Calibri"/>
            </a:endParaRPr>
          </a:p>
        </p:txBody>
      </p:sp>
      <p:grpSp>
        <p:nvGrpSpPr>
          <p:cNvPr id="10" name="Group 10"/>
          <p:cNvGrpSpPr/>
          <p:nvPr/>
        </p:nvGrpSpPr>
        <p:grpSpPr>
          <a:xfrm>
            <a:off x="6096134" y="3314700"/>
            <a:ext cx="2730500" cy="3035300"/>
            <a:chOff x="0" y="0"/>
            <a:chExt cx="1078716" cy="1199131"/>
          </a:xfrm>
        </p:grpSpPr>
        <p:sp>
          <p:nvSpPr>
            <p:cNvPr id="11" name="Freeform 11"/>
            <p:cNvSpPr/>
            <p:nvPr/>
          </p:nvSpPr>
          <p:spPr>
            <a:xfrm>
              <a:off x="0" y="0"/>
              <a:ext cx="1078716" cy="1199131"/>
            </a:xfrm>
            <a:custGeom>
              <a:avLst/>
              <a:gdLst/>
              <a:ahLst/>
              <a:cxnLst/>
              <a:rect l="l" t="t" r="r" b="b"/>
              <a:pathLst>
                <a:path w="1078716" h="1199131">
                  <a:moveTo>
                    <a:pt x="56707" y="0"/>
                  </a:moveTo>
                  <a:lnTo>
                    <a:pt x="1022009" y="0"/>
                  </a:lnTo>
                  <a:cubicBezTo>
                    <a:pt x="1037049" y="0"/>
                    <a:pt x="1051472" y="5974"/>
                    <a:pt x="1062107" y="16609"/>
                  </a:cubicBezTo>
                  <a:cubicBezTo>
                    <a:pt x="1072742" y="27244"/>
                    <a:pt x="1078716" y="41667"/>
                    <a:pt x="1078716" y="56707"/>
                  </a:cubicBezTo>
                  <a:lnTo>
                    <a:pt x="1078716" y="1142424"/>
                  </a:lnTo>
                  <a:cubicBezTo>
                    <a:pt x="1078716" y="1173742"/>
                    <a:pt x="1053327" y="1199131"/>
                    <a:pt x="1022009" y="1199131"/>
                  </a:cubicBezTo>
                  <a:lnTo>
                    <a:pt x="56707" y="1199131"/>
                  </a:lnTo>
                  <a:cubicBezTo>
                    <a:pt x="25389" y="1199131"/>
                    <a:pt x="0" y="1173742"/>
                    <a:pt x="0" y="1142424"/>
                  </a:cubicBezTo>
                  <a:lnTo>
                    <a:pt x="0" y="56707"/>
                  </a:lnTo>
                  <a:cubicBezTo>
                    <a:pt x="0" y="25389"/>
                    <a:pt x="25389" y="0"/>
                    <a:pt x="56707" y="0"/>
                  </a:cubicBezTo>
                  <a:close/>
                </a:path>
              </a:pathLst>
            </a:custGeom>
            <a:solidFill>
              <a:srgbClr val="FFFFFF"/>
            </a:solidFill>
          </p:spPr>
          <p:txBody>
            <a:bodyPr/>
            <a:lstStyle/>
            <a:p>
              <a:pPr defTabSz="609630">
                <a:defRPr/>
              </a:pPr>
              <a:endParaRPr lang="en-US" sz="1200">
                <a:solidFill>
                  <a:prstClr val="black"/>
                </a:solidFill>
                <a:latin typeface="Calibri"/>
              </a:endParaRPr>
            </a:p>
          </p:txBody>
        </p:sp>
        <p:sp>
          <p:nvSpPr>
            <p:cNvPr id="12" name="TextBox 12"/>
            <p:cNvSpPr txBox="1"/>
            <p:nvPr/>
          </p:nvSpPr>
          <p:spPr>
            <a:xfrm>
              <a:off x="0" y="-38100"/>
              <a:ext cx="1078716" cy="1237231"/>
            </a:xfrm>
            <a:prstGeom prst="rect">
              <a:avLst/>
            </a:prstGeom>
          </p:spPr>
          <p:txBody>
            <a:bodyPr lIns="33867" tIns="33867" rIns="33867" bIns="33867" rtlCol="0" anchor="ctr"/>
            <a:lstStyle/>
            <a:p>
              <a:pPr algn="ctr" defTabSz="609630">
                <a:lnSpc>
                  <a:spcPts val="1773"/>
                </a:lnSpc>
                <a:defRPr/>
              </a:pPr>
              <a:endParaRPr sz="1200">
                <a:solidFill>
                  <a:prstClr val="black"/>
                </a:solidFill>
                <a:latin typeface="Calibri"/>
              </a:endParaRPr>
            </a:p>
          </p:txBody>
        </p:sp>
      </p:grpSp>
      <p:grpSp>
        <p:nvGrpSpPr>
          <p:cNvPr id="13" name="Group 13"/>
          <p:cNvGrpSpPr/>
          <p:nvPr/>
        </p:nvGrpSpPr>
        <p:grpSpPr>
          <a:xfrm>
            <a:off x="8951383" y="3314700"/>
            <a:ext cx="2730500" cy="3035300"/>
            <a:chOff x="0" y="0"/>
            <a:chExt cx="1078716" cy="1199131"/>
          </a:xfrm>
        </p:grpSpPr>
        <p:sp>
          <p:nvSpPr>
            <p:cNvPr id="14" name="Freeform 14"/>
            <p:cNvSpPr/>
            <p:nvPr/>
          </p:nvSpPr>
          <p:spPr>
            <a:xfrm>
              <a:off x="0" y="0"/>
              <a:ext cx="1078716" cy="1199131"/>
            </a:xfrm>
            <a:custGeom>
              <a:avLst/>
              <a:gdLst/>
              <a:ahLst/>
              <a:cxnLst/>
              <a:rect l="l" t="t" r="r" b="b"/>
              <a:pathLst>
                <a:path w="1078716" h="1199131">
                  <a:moveTo>
                    <a:pt x="56707" y="0"/>
                  </a:moveTo>
                  <a:lnTo>
                    <a:pt x="1022009" y="0"/>
                  </a:lnTo>
                  <a:cubicBezTo>
                    <a:pt x="1037049" y="0"/>
                    <a:pt x="1051472" y="5974"/>
                    <a:pt x="1062107" y="16609"/>
                  </a:cubicBezTo>
                  <a:cubicBezTo>
                    <a:pt x="1072742" y="27244"/>
                    <a:pt x="1078716" y="41667"/>
                    <a:pt x="1078716" y="56707"/>
                  </a:cubicBezTo>
                  <a:lnTo>
                    <a:pt x="1078716" y="1142424"/>
                  </a:lnTo>
                  <a:cubicBezTo>
                    <a:pt x="1078716" y="1173742"/>
                    <a:pt x="1053327" y="1199131"/>
                    <a:pt x="1022009" y="1199131"/>
                  </a:cubicBezTo>
                  <a:lnTo>
                    <a:pt x="56707" y="1199131"/>
                  </a:lnTo>
                  <a:cubicBezTo>
                    <a:pt x="25389" y="1199131"/>
                    <a:pt x="0" y="1173742"/>
                    <a:pt x="0" y="1142424"/>
                  </a:cubicBezTo>
                  <a:lnTo>
                    <a:pt x="0" y="56707"/>
                  </a:lnTo>
                  <a:cubicBezTo>
                    <a:pt x="0" y="25389"/>
                    <a:pt x="25389" y="0"/>
                    <a:pt x="56707" y="0"/>
                  </a:cubicBezTo>
                  <a:close/>
                </a:path>
              </a:pathLst>
            </a:custGeom>
            <a:solidFill>
              <a:srgbClr val="FFFFFF"/>
            </a:solidFill>
          </p:spPr>
          <p:txBody>
            <a:bodyPr/>
            <a:lstStyle/>
            <a:p>
              <a:pPr defTabSz="609630">
                <a:defRPr/>
              </a:pPr>
              <a:endParaRPr lang="en-US" sz="1200">
                <a:solidFill>
                  <a:prstClr val="black"/>
                </a:solidFill>
                <a:latin typeface="Calibri"/>
              </a:endParaRPr>
            </a:p>
          </p:txBody>
        </p:sp>
        <p:sp>
          <p:nvSpPr>
            <p:cNvPr id="15" name="TextBox 15"/>
            <p:cNvSpPr txBox="1"/>
            <p:nvPr/>
          </p:nvSpPr>
          <p:spPr>
            <a:xfrm>
              <a:off x="0" y="-38100"/>
              <a:ext cx="1078716" cy="1237231"/>
            </a:xfrm>
            <a:prstGeom prst="rect">
              <a:avLst/>
            </a:prstGeom>
          </p:spPr>
          <p:txBody>
            <a:bodyPr lIns="33867" tIns="33867" rIns="33867" bIns="33867" rtlCol="0" anchor="ctr"/>
            <a:lstStyle/>
            <a:p>
              <a:pPr algn="ctr" defTabSz="609630">
                <a:lnSpc>
                  <a:spcPts val="1773"/>
                </a:lnSpc>
                <a:defRPr/>
              </a:pPr>
              <a:endParaRPr sz="1200">
                <a:solidFill>
                  <a:prstClr val="black"/>
                </a:solidFill>
                <a:latin typeface="Calibri"/>
              </a:endParaRPr>
            </a:p>
          </p:txBody>
        </p:sp>
      </p:grpSp>
      <p:grpSp>
        <p:nvGrpSpPr>
          <p:cNvPr id="16" name="Group 16"/>
          <p:cNvGrpSpPr/>
          <p:nvPr/>
        </p:nvGrpSpPr>
        <p:grpSpPr>
          <a:xfrm>
            <a:off x="510117" y="2273898"/>
            <a:ext cx="2730500" cy="959530"/>
            <a:chOff x="0" y="0"/>
            <a:chExt cx="1078716" cy="221381"/>
          </a:xfrm>
        </p:grpSpPr>
        <p:sp>
          <p:nvSpPr>
            <p:cNvPr id="17" name="Freeform 17"/>
            <p:cNvSpPr/>
            <p:nvPr/>
          </p:nvSpPr>
          <p:spPr>
            <a:xfrm>
              <a:off x="0" y="0"/>
              <a:ext cx="1078716" cy="221381"/>
            </a:xfrm>
            <a:custGeom>
              <a:avLst/>
              <a:gdLst/>
              <a:ahLst/>
              <a:cxnLst/>
              <a:rect l="l" t="t" r="r" b="b"/>
              <a:pathLst>
                <a:path w="1078716" h="221381">
                  <a:moveTo>
                    <a:pt x="56707" y="0"/>
                  </a:moveTo>
                  <a:lnTo>
                    <a:pt x="1022009" y="0"/>
                  </a:lnTo>
                  <a:cubicBezTo>
                    <a:pt x="1037049" y="0"/>
                    <a:pt x="1051472" y="5974"/>
                    <a:pt x="1062107" y="16609"/>
                  </a:cubicBezTo>
                  <a:cubicBezTo>
                    <a:pt x="1072742" y="27244"/>
                    <a:pt x="1078716" y="41667"/>
                    <a:pt x="1078716" y="56707"/>
                  </a:cubicBezTo>
                  <a:lnTo>
                    <a:pt x="1078716" y="164674"/>
                  </a:lnTo>
                  <a:cubicBezTo>
                    <a:pt x="1078716" y="179714"/>
                    <a:pt x="1072742" y="194138"/>
                    <a:pt x="1062107" y="204772"/>
                  </a:cubicBezTo>
                  <a:cubicBezTo>
                    <a:pt x="1051472" y="215407"/>
                    <a:pt x="1037049" y="221381"/>
                    <a:pt x="1022009" y="221381"/>
                  </a:cubicBezTo>
                  <a:lnTo>
                    <a:pt x="56707" y="221381"/>
                  </a:lnTo>
                  <a:cubicBezTo>
                    <a:pt x="25389" y="221381"/>
                    <a:pt x="0" y="195993"/>
                    <a:pt x="0" y="164674"/>
                  </a:cubicBezTo>
                  <a:lnTo>
                    <a:pt x="0" y="56707"/>
                  </a:lnTo>
                  <a:cubicBezTo>
                    <a:pt x="0" y="25389"/>
                    <a:pt x="25389" y="0"/>
                    <a:pt x="56707" y="0"/>
                  </a:cubicBezTo>
                  <a:close/>
                </a:path>
              </a:pathLst>
            </a:custGeom>
            <a:solidFill>
              <a:srgbClr val="FEEAE1"/>
            </a:solidFill>
          </p:spPr>
          <p:txBody>
            <a:bodyPr/>
            <a:lstStyle/>
            <a:p>
              <a:pPr defTabSz="609630">
                <a:defRPr/>
              </a:pPr>
              <a:endParaRPr lang="en-US" sz="1200">
                <a:solidFill>
                  <a:prstClr val="black"/>
                </a:solidFill>
                <a:latin typeface="Calibri"/>
              </a:endParaRPr>
            </a:p>
          </p:txBody>
        </p:sp>
        <p:sp>
          <p:nvSpPr>
            <p:cNvPr id="18" name="TextBox 18"/>
            <p:cNvSpPr txBox="1"/>
            <p:nvPr/>
          </p:nvSpPr>
          <p:spPr>
            <a:xfrm>
              <a:off x="0" y="-38100"/>
              <a:ext cx="1078716" cy="259481"/>
            </a:xfrm>
            <a:prstGeom prst="rect">
              <a:avLst/>
            </a:prstGeom>
          </p:spPr>
          <p:txBody>
            <a:bodyPr lIns="33867" tIns="33867" rIns="33867" bIns="33867" rtlCol="0" anchor="ctr"/>
            <a:lstStyle/>
            <a:p>
              <a:pPr algn="ctr" defTabSz="609630">
                <a:lnSpc>
                  <a:spcPts val="1773"/>
                </a:lnSpc>
                <a:defRPr/>
              </a:pPr>
              <a:endParaRPr sz="1200">
                <a:solidFill>
                  <a:prstClr val="black"/>
                </a:solidFill>
                <a:latin typeface="Calibri"/>
              </a:endParaRPr>
            </a:p>
          </p:txBody>
        </p:sp>
      </p:grpSp>
      <p:grpSp>
        <p:nvGrpSpPr>
          <p:cNvPr id="19" name="Group 19"/>
          <p:cNvGrpSpPr/>
          <p:nvPr/>
        </p:nvGrpSpPr>
        <p:grpSpPr>
          <a:xfrm>
            <a:off x="3325283" y="2273897"/>
            <a:ext cx="2730500" cy="959531"/>
            <a:chOff x="0" y="0"/>
            <a:chExt cx="1078716" cy="221381"/>
          </a:xfrm>
        </p:grpSpPr>
        <p:sp>
          <p:nvSpPr>
            <p:cNvPr id="20" name="Freeform 20"/>
            <p:cNvSpPr/>
            <p:nvPr/>
          </p:nvSpPr>
          <p:spPr>
            <a:xfrm>
              <a:off x="0" y="0"/>
              <a:ext cx="1078716" cy="221381"/>
            </a:xfrm>
            <a:custGeom>
              <a:avLst/>
              <a:gdLst/>
              <a:ahLst/>
              <a:cxnLst/>
              <a:rect l="l" t="t" r="r" b="b"/>
              <a:pathLst>
                <a:path w="1078716" h="221381">
                  <a:moveTo>
                    <a:pt x="56707" y="0"/>
                  </a:moveTo>
                  <a:lnTo>
                    <a:pt x="1022009" y="0"/>
                  </a:lnTo>
                  <a:cubicBezTo>
                    <a:pt x="1037049" y="0"/>
                    <a:pt x="1051472" y="5974"/>
                    <a:pt x="1062107" y="16609"/>
                  </a:cubicBezTo>
                  <a:cubicBezTo>
                    <a:pt x="1072742" y="27244"/>
                    <a:pt x="1078716" y="41667"/>
                    <a:pt x="1078716" y="56707"/>
                  </a:cubicBezTo>
                  <a:lnTo>
                    <a:pt x="1078716" y="164674"/>
                  </a:lnTo>
                  <a:cubicBezTo>
                    <a:pt x="1078716" y="179714"/>
                    <a:pt x="1072742" y="194138"/>
                    <a:pt x="1062107" y="204772"/>
                  </a:cubicBezTo>
                  <a:cubicBezTo>
                    <a:pt x="1051472" y="215407"/>
                    <a:pt x="1037049" y="221381"/>
                    <a:pt x="1022009" y="221381"/>
                  </a:cubicBezTo>
                  <a:lnTo>
                    <a:pt x="56707" y="221381"/>
                  </a:lnTo>
                  <a:cubicBezTo>
                    <a:pt x="25389" y="221381"/>
                    <a:pt x="0" y="195993"/>
                    <a:pt x="0" y="164674"/>
                  </a:cubicBezTo>
                  <a:lnTo>
                    <a:pt x="0" y="56707"/>
                  </a:lnTo>
                  <a:cubicBezTo>
                    <a:pt x="0" y="25389"/>
                    <a:pt x="25389" y="0"/>
                    <a:pt x="56707" y="0"/>
                  </a:cubicBezTo>
                  <a:close/>
                </a:path>
              </a:pathLst>
            </a:custGeom>
            <a:solidFill>
              <a:srgbClr val="D9D7FE"/>
            </a:solidFill>
          </p:spPr>
          <p:txBody>
            <a:bodyPr/>
            <a:lstStyle/>
            <a:p>
              <a:pPr defTabSz="609630">
                <a:defRPr/>
              </a:pPr>
              <a:endParaRPr lang="en-US" sz="1200">
                <a:solidFill>
                  <a:prstClr val="black"/>
                </a:solidFill>
                <a:latin typeface="Calibri"/>
              </a:endParaRPr>
            </a:p>
          </p:txBody>
        </p:sp>
        <p:sp>
          <p:nvSpPr>
            <p:cNvPr id="21" name="TextBox 21"/>
            <p:cNvSpPr txBox="1"/>
            <p:nvPr/>
          </p:nvSpPr>
          <p:spPr>
            <a:xfrm>
              <a:off x="0" y="-38100"/>
              <a:ext cx="1078716" cy="259481"/>
            </a:xfrm>
            <a:prstGeom prst="rect">
              <a:avLst/>
            </a:prstGeom>
          </p:spPr>
          <p:txBody>
            <a:bodyPr lIns="33867" tIns="33867" rIns="33867" bIns="33867" rtlCol="0" anchor="ctr"/>
            <a:lstStyle/>
            <a:p>
              <a:pPr algn="ctr" defTabSz="609630">
                <a:lnSpc>
                  <a:spcPts val="1773"/>
                </a:lnSpc>
                <a:defRPr/>
              </a:pPr>
              <a:endParaRPr sz="1200">
                <a:solidFill>
                  <a:prstClr val="black"/>
                </a:solidFill>
                <a:latin typeface="Calibri"/>
              </a:endParaRPr>
            </a:p>
          </p:txBody>
        </p:sp>
      </p:grpSp>
      <p:grpSp>
        <p:nvGrpSpPr>
          <p:cNvPr id="22" name="Group 22"/>
          <p:cNvGrpSpPr/>
          <p:nvPr/>
        </p:nvGrpSpPr>
        <p:grpSpPr>
          <a:xfrm>
            <a:off x="6155054" y="2308440"/>
            <a:ext cx="2730500" cy="915647"/>
            <a:chOff x="0" y="0"/>
            <a:chExt cx="1078716" cy="221381"/>
          </a:xfrm>
        </p:grpSpPr>
        <p:sp>
          <p:nvSpPr>
            <p:cNvPr id="23" name="Freeform 23"/>
            <p:cNvSpPr/>
            <p:nvPr/>
          </p:nvSpPr>
          <p:spPr>
            <a:xfrm>
              <a:off x="0" y="0"/>
              <a:ext cx="1078716" cy="221381"/>
            </a:xfrm>
            <a:custGeom>
              <a:avLst/>
              <a:gdLst/>
              <a:ahLst/>
              <a:cxnLst/>
              <a:rect l="l" t="t" r="r" b="b"/>
              <a:pathLst>
                <a:path w="1078716" h="221381">
                  <a:moveTo>
                    <a:pt x="56707" y="0"/>
                  </a:moveTo>
                  <a:lnTo>
                    <a:pt x="1022009" y="0"/>
                  </a:lnTo>
                  <a:cubicBezTo>
                    <a:pt x="1037049" y="0"/>
                    <a:pt x="1051472" y="5974"/>
                    <a:pt x="1062107" y="16609"/>
                  </a:cubicBezTo>
                  <a:cubicBezTo>
                    <a:pt x="1072742" y="27244"/>
                    <a:pt x="1078716" y="41667"/>
                    <a:pt x="1078716" y="56707"/>
                  </a:cubicBezTo>
                  <a:lnTo>
                    <a:pt x="1078716" y="164674"/>
                  </a:lnTo>
                  <a:cubicBezTo>
                    <a:pt x="1078716" y="179714"/>
                    <a:pt x="1072742" y="194138"/>
                    <a:pt x="1062107" y="204772"/>
                  </a:cubicBezTo>
                  <a:cubicBezTo>
                    <a:pt x="1051472" y="215407"/>
                    <a:pt x="1037049" y="221381"/>
                    <a:pt x="1022009" y="221381"/>
                  </a:cubicBezTo>
                  <a:lnTo>
                    <a:pt x="56707" y="221381"/>
                  </a:lnTo>
                  <a:cubicBezTo>
                    <a:pt x="25389" y="221381"/>
                    <a:pt x="0" y="195993"/>
                    <a:pt x="0" y="164674"/>
                  </a:cubicBezTo>
                  <a:lnTo>
                    <a:pt x="0" y="56707"/>
                  </a:lnTo>
                  <a:cubicBezTo>
                    <a:pt x="0" y="25389"/>
                    <a:pt x="25389" y="0"/>
                    <a:pt x="56707" y="0"/>
                  </a:cubicBezTo>
                  <a:close/>
                </a:path>
              </a:pathLst>
            </a:custGeom>
            <a:solidFill>
              <a:srgbClr val="D9FD99"/>
            </a:solidFill>
          </p:spPr>
          <p:txBody>
            <a:bodyPr/>
            <a:lstStyle/>
            <a:p>
              <a:pPr defTabSz="609630">
                <a:defRPr/>
              </a:pPr>
              <a:endParaRPr lang="en-US" sz="1200">
                <a:solidFill>
                  <a:prstClr val="black"/>
                </a:solidFill>
                <a:latin typeface="Calibri"/>
              </a:endParaRPr>
            </a:p>
          </p:txBody>
        </p:sp>
        <p:sp>
          <p:nvSpPr>
            <p:cNvPr id="24" name="TextBox 24"/>
            <p:cNvSpPr txBox="1"/>
            <p:nvPr/>
          </p:nvSpPr>
          <p:spPr>
            <a:xfrm>
              <a:off x="0" y="-38100"/>
              <a:ext cx="1078716" cy="259481"/>
            </a:xfrm>
            <a:prstGeom prst="rect">
              <a:avLst/>
            </a:prstGeom>
          </p:spPr>
          <p:txBody>
            <a:bodyPr lIns="33867" tIns="33867" rIns="33867" bIns="33867" rtlCol="0" anchor="ctr"/>
            <a:lstStyle/>
            <a:p>
              <a:pPr algn="ctr" defTabSz="609630">
                <a:lnSpc>
                  <a:spcPts val="1773"/>
                </a:lnSpc>
                <a:defRPr/>
              </a:pPr>
              <a:endParaRPr sz="1200">
                <a:solidFill>
                  <a:prstClr val="black"/>
                </a:solidFill>
                <a:latin typeface="Calibri"/>
              </a:endParaRPr>
            </a:p>
          </p:txBody>
        </p:sp>
      </p:grpSp>
      <p:grpSp>
        <p:nvGrpSpPr>
          <p:cNvPr id="25" name="Group 25"/>
          <p:cNvGrpSpPr/>
          <p:nvPr/>
        </p:nvGrpSpPr>
        <p:grpSpPr>
          <a:xfrm>
            <a:off x="9017212" y="2355171"/>
            <a:ext cx="2730500" cy="878257"/>
            <a:chOff x="0" y="0"/>
            <a:chExt cx="1078716" cy="221381"/>
          </a:xfrm>
        </p:grpSpPr>
        <p:sp>
          <p:nvSpPr>
            <p:cNvPr id="26" name="Freeform 26"/>
            <p:cNvSpPr/>
            <p:nvPr/>
          </p:nvSpPr>
          <p:spPr>
            <a:xfrm>
              <a:off x="0" y="0"/>
              <a:ext cx="1078716" cy="221381"/>
            </a:xfrm>
            <a:custGeom>
              <a:avLst/>
              <a:gdLst/>
              <a:ahLst/>
              <a:cxnLst/>
              <a:rect l="l" t="t" r="r" b="b"/>
              <a:pathLst>
                <a:path w="1078716" h="221381">
                  <a:moveTo>
                    <a:pt x="56707" y="0"/>
                  </a:moveTo>
                  <a:lnTo>
                    <a:pt x="1022009" y="0"/>
                  </a:lnTo>
                  <a:cubicBezTo>
                    <a:pt x="1037049" y="0"/>
                    <a:pt x="1051472" y="5974"/>
                    <a:pt x="1062107" y="16609"/>
                  </a:cubicBezTo>
                  <a:cubicBezTo>
                    <a:pt x="1072742" y="27244"/>
                    <a:pt x="1078716" y="41667"/>
                    <a:pt x="1078716" y="56707"/>
                  </a:cubicBezTo>
                  <a:lnTo>
                    <a:pt x="1078716" y="164674"/>
                  </a:lnTo>
                  <a:cubicBezTo>
                    <a:pt x="1078716" y="179714"/>
                    <a:pt x="1072742" y="194138"/>
                    <a:pt x="1062107" y="204772"/>
                  </a:cubicBezTo>
                  <a:cubicBezTo>
                    <a:pt x="1051472" y="215407"/>
                    <a:pt x="1037049" y="221381"/>
                    <a:pt x="1022009" y="221381"/>
                  </a:cubicBezTo>
                  <a:lnTo>
                    <a:pt x="56707" y="221381"/>
                  </a:lnTo>
                  <a:cubicBezTo>
                    <a:pt x="25389" y="221381"/>
                    <a:pt x="0" y="195993"/>
                    <a:pt x="0" y="164674"/>
                  </a:cubicBezTo>
                  <a:lnTo>
                    <a:pt x="0" y="56707"/>
                  </a:lnTo>
                  <a:cubicBezTo>
                    <a:pt x="0" y="25389"/>
                    <a:pt x="25389" y="0"/>
                    <a:pt x="56707" y="0"/>
                  </a:cubicBezTo>
                  <a:close/>
                </a:path>
              </a:pathLst>
            </a:custGeom>
            <a:solidFill>
              <a:srgbClr val="DCE8FF"/>
            </a:solidFill>
          </p:spPr>
          <p:txBody>
            <a:bodyPr/>
            <a:lstStyle/>
            <a:p>
              <a:pPr defTabSz="609630">
                <a:defRPr/>
              </a:pPr>
              <a:endParaRPr lang="en-US" sz="1200">
                <a:solidFill>
                  <a:prstClr val="black"/>
                </a:solidFill>
                <a:latin typeface="Calibri"/>
              </a:endParaRPr>
            </a:p>
          </p:txBody>
        </p:sp>
        <p:sp>
          <p:nvSpPr>
            <p:cNvPr id="27" name="TextBox 27"/>
            <p:cNvSpPr txBox="1"/>
            <p:nvPr/>
          </p:nvSpPr>
          <p:spPr>
            <a:xfrm>
              <a:off x="0" y="-38100"/>
              <a:ext cx="1078716" cy="259481"/>
            </a:xfrm>
            <a:prstGeom prst="rect">
              <a:avLst/>
            </a:prstGeom>
          </p:spPr>
          <p:txBody>
            <a:bodyPr lIns="33867" tIns="33867" rIns="33867" bIns="33867" rtlCol="0" anchor="ctr"/>
            <a:lstStyle/>
            <a:p>
              <a:pPr algn="ctr" defTabSz="609630">
                <a:lnSpc>
                  <a:spcPts val="1773"/>
                </a:lnSpc>
                <a:defRPr/>
              </a:pPr>
              <a:endParaRPr sz="1200">
                <a:solidFill>
                  <a:prstClr val="black"/>
                </a:solidFill>
                <a:latin typeface="Calibri"/>
              </a:endParaRPr>
            </a:p>
          </p:txBody>
        </p:sp>
      </p:grpSp>
      <p:sp>
        <p:nvSpPr>
          <p:cNvPr id="28" name="Freeform 28"/>
          <p:cNvSpPr/>
          <p:nvPr/>
        </p:nvSpPr>
        <p:spPr>
          <a:xfrm>
            <a:off x="2937354" y="5388495"/>
            <a:ext cx="602293" cy="602293"/>
          </a:xfrm>
          <a:custGeom>
            <a:avLst/>
            <a:gdLst/>
            <a:ahLst/>
            <a:cxnLst/>
            <a:rect l="l" t="t" r="r" b="b"/>
            <a:pathLst>
              <a:path w="903440" h="903440">
                <a:moveTo>
                  <a:pt x="0" y="0"/>
                </a:moveTo>
                <a:lnTo>
                  <a:pt x="903440" y="0"/>
                </a:lnTo>
                <a:lnTo>
                  <a:pt x="903440" y="903439"/>
                </a:lnTo>
                <a:lnTo>
                  <a:pt x="0" y="9034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defRPr/>
            </a:pPr>
            <a:endParaRPr lang="en-US" sz="1200">
              <a:solidFill>
                <a:prstClr val="black"/>
              </a:solidFill>
              <a:latin typeface="Calibri"/>
            </a:endParaRPr>
          </a:p>
        </p:txBody>
      </p:sp>
      <p:sp>
        <p:nvSpPr>
          <p:cNvPr id="29" name="Freeform 29"/>
          <p:cNvSpPr/>
          <p:nvPr/>
        </p:nvSpPr>
        <p:spPr>
          <a:xfrm>
            <a:off x="5752520" y="5388495"/>
            <a:ext cx="602293" cy="602293"/>
          </a:xfrm>
          <a:custGeom>
            <a:avLst/>
            <a:gdLst/>
            <a:ahLst/>
            <a:cxnLst/>
            <a:rect l="l" t="t" r="r" b="b"/>
            <a:pathLst>
              <a:path w="903440" h="903440">
                <a:moveTo>
                  <a:pt x="0" y="0"/>
                </a:moveTo>
                <a:lnTo>
                  <a:pt x="903440" y="0"/>
                </a:lnTo>
                <a:lnTo>
                  <a:pt x="903440" y="903439"/>
                </a:lnTo>
                <a:lnTo>
                  <a:pt x="0" y="9034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defRPr/>
            </a:pPr>
            <a:endParaRPr lang="en-US" sz="1200">
              <a:solidFill>
                <a:prstClr val="black"/>
              </a:solidFill>
              <a:latin typeface="Calibri"/>
            </a:endParaRPr>
          </a:p>
        </p:txBody>
      </p:sp>
      <p:sp>
        <p:nvSpPr>
          <p:cNvPr id="30" name="Freeform 30"/>
          <p:cNvSpPr/>
          <p:nvPr/>
        </p:nvSpPr>
        <p:spPr>
          <a:xfrm>
            <a:off x="8567687" y="5388495"/>
            <a:ext cx="602293" cy="602293"/>
          </a:xfrm>
          <a:custGeom>
            <a:avLst/>
            <a:gdLst/>
            <a:ahLst/>
            <a:cxnLst/>
            <a:rect l="l" t="t" r="r" b="b"/>
            <a:pathLst>
              <a:path w="903440" h="903440">
                <a:moveTo>
                  <a:pt x="0" y="0"/>
                </a:moveTo>
                <a:lnTo>
                  <a:pt x="903440" y="0"/>
                </a:lnTo>
                <a:lnTo>
                  <a:pt x="903440" y="903439"/>
                </a:lnTo>
                <a:lnTo>
                  <a:pt x="0" y="9034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defRPr/>
            </a:pPr>
            <a:endParaRPr lang="en-US" sz="1200">
              <a:solidFill>
                <a:prstClr val="black"/>
              </a:solidFill>
              <a:latin typeface="Calibri"/>
            </a:endParaRPr>
          </a:p>
        </p:txBody>
      </p:sp>
      <p:sp>
        <p:nvSpPr>
          <p:cNvPr id="34" name="Freeform 34"/>
          <p:cNvSpPr/>
          <p:nvPr/>
        </p:nvSpPr>
        <p:spPr>
          <a:xfrm>
            <a:off x="11064172" y="920676"/>
            <a:ext cx="287370" cy="287370"/>
          </a:xfrm>
          <a:custGeom>
            <a:avLst/>
            <a:gdLst/>
            <a:ahLst/>
            <a:cxnLst/>
            <a:rect l="l" t="t" r="r" b="b"/>
            <a:pathLst>
              <a:path w="431055" h="431055">
                <a:moveTo>
                  <a:pt x="0" y="0"/>
                </a:moveTo>
                <a:lnTo>
                  <a:pt x="431055" y="0"/>
                </a:lnTo>
                <a:lnTo>
                  <a:pt x="431055" y="431055"/>
                </a:lnTo>
                <a:lnTo>
                  <a:pt x="0" y="431055"/>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pPr defTabSz="609630">
              <a:defRPr/>
            </a:pPr>
            <a:endParaRPr lang="en-US" sz="1200">
              <a:solidFill>
                <a:prstClr val="black"/>
              </a:solidFill>
              <a:latin typeface="Calibri"/>
            </a:endParaRPr>
          </a:p>
        </p:txBody>
      </p:sp>
      <p:sp>
        <p:nvSpPr>
          <p:cNvPr id="35" name="Freeform 35"/>
          <p:cNvSpPr/>
          <p:nvPr/>
        </p:nvSpPr>
        <p:spPr>
          <a:xfrm>
            <a:off x="11506200" y="1408805"/>
            <a:ext cx="468247" cy="468247"/>
          </a:xfrm>
          <a:custGeom>
            <a:avLst/>
            <a:gdLst/>
            <a:ahLst/>
            <a:cxnLst/>
            <a:rect l="l" t="t" r="r" b="b"/>
            <a:pathLst>
              <a:path w="702370" h="702370">
                <a:moveTo>
                  <a:pt x="0" y="0"/>
                </a:moveTo>
                <a:lnTo>
                  <a:pt x="702370" y="0"/>
                </a:lnTo>
                <a:lnTo>
                  <a:pt x="702370" y="702369"/>
                </a:lnTo>
                <a:lnTo>
                  <a:pt x="0" y="70236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pPr defTabSz="609630">
              <a:defRPr/>
            </a:pPr>
            <a:endParaRPr lang="en-US" sz="1200">
              <a:solidFill>
                <a:prstClr val="black"/>
              </a:solidFill>
              <a:latin typeface="Calibri"/>
            </a:endParaRPr>
          </a:p>
        </p:txBody>
      </p:sp>
      <p:sp>
        <p:nvSpPr>
          <p:cNvPr id="36" name="Freeform 36"/>
          <p:cNvSpPr/>
          <p:nvPr/>
        </p:nvSpPr>
        <p:spPr>
          <a:xfrm>
            <a:off x="10883295" y="1778270"/>
            <a:ext cx="324561" cy="324561"/>
          </a:xfrm>
          <a:custGeom>
            <a:avLst/>
            <a:gdLst/>
            <a:ahLst/>
            <a:cxnLst/>
            <a:rect l="l" t="t" r="r" b="b"/>
            <a:pathLst>
              <a:path w="486842" h="486842">
                <a:moveTo>
                  <a:pt x="0" y="0"/>
                </a:moveTo>
                <a:lnTo>
                  <a:pt x="486842" y="0"/>
                </a:lnTo>
                <a:lnTo>
                  <a:pt x="486842" y="486842"/>
                </a:lnTo>
                <a:lnTo>
                  <a:pt x="0" y="486842"/>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pPr defTabSz="609630">
              <a:defRPr/>
            </a:pPr>
            <a:endParaRPr lang="en-US" sz="1200">
              <a:solidFill>
                <a:prstClr val="black"/>
              </a:solidFill>
              <a:latin typeface="Calibri"/>
            </a:endParaRPr>
          </a:p>
        </p:txBody>
      </p:sp>
      <p:sp>
        <p:nvSpPr>
          <p:cNvPr id="54" name="TextBox 7">
            <a:extLst>
              <a:ext uri="{FF2B5EF4-FFF2-40B4-BE49-F238E27FC236}">
                <a16:creationId xmlns:a16="http://schemas.microsoft.com/office/drawing/2014/main" id="{344B68A1-0692-2684-3C61-43C778B995C3}"/>
              </a:ext>
            </a:extLst>
          </p:cNvPr>
          <p:cNvSpPr txBox="1"/>
          <p:nvPr/>
        </p:nvSpPr>
        <p:spPr>
          <a:xfrm>
            <a:off x="615750" y="353474"/>
            <a:ext cx="10826395" cy="796052"/>
          </a:xfrm>
          <a:prstGeom prst="rect">
            <a:avLst/>
          </a:prstGeom>
        </p:spPr>
        <p:txBody>
          <a:bodyPr lIns="0" tIns="0" rIns="0" bIns="0" rtlCol="0" anchor="t">
            <a:spAutoFit/>
          </a:bodyPr>
          <a:lstStyle/>
          <a:p>
            <a:pPr algn="ctr" defTabSz="609630">
              <a:lnSpc>
                <a:spcPts val="6810"/>
              </a:lnSpc>
              <a:defRPr/>
            </a:pPr>
            <a:r>
              <a:rPr lang="en-US" sz="4864" b="1" dirty="0">
                <a:solidFill>
                  <a:srgbClr val="FF0000"/>
                </a:solidFill>
                <a:latin typeface="Times New Roman "/>
                <a:ea typeface="Paytone One"/>
                <a:cs typeface="Paytone One"/>
                <a:sym typeface="Paytone One"/>
              </a:rPr>
              <a:t>A. BÁO CÁO VỀ VẤN ĐỀ VIỆC LÀM</a:t>
            </a:r>
          </a:p>
        </p:txBody>
      </p:sp>
      <p:sp>
        <p:nvSpPr>
          <p:cNvPr id="55" name="Hộp Văn bản 54">
            <a:extLst>
              <a:ext uri="{FF2B5EF4-FFF2-40B4-BE49-F238E27FC236}">
                <a16:creationId xmlns:a16="http://schemas.microsoft.com/office/drawing/2014/main" id="{B42571EE-97B4-1758-63B9-960C872B2D63}"/>
              </a:ext>
            </a:extLst>
          </p:cNvPr>
          <p:cNvSpPr txBox="1"/>
          <p:nvPr/>
        </p:nvSpPr>
        <p:spPr>
          <a:xfrm>
            <a:off x="1500188" y="1099699"/>
            <a:ext cx="9110775" cy="839845"/>
          </a:xfrm>
          <a:prstGeom prst="rect">
            <a:avLst/>
          </a:prstGeom>
          <a:noFill/>
        </p:spPr>
        <p:txBody>
          <a:bodyPr wrap="square">
            <a:spAutoFit/>
          </a:bodyPr>
          <a:lstStyle/>
          <a:p>
            <a:pPr>
              <a:lnSpc>
                <a:spcPts val="6805"/>
              </a:lnSpc>
            </a:pPr>
            <a:r>
              <a:rPr lang="en-US" sz="3200" b="1" dirty="0">
                <a:solidFill>
                  <a:srgbClr val="0066FF"/>
                </a:solidFill>
                <a:latin typeface="Paytone One"/>
              </a:rPr>
              <a:t>ĐẶC ĐIỂM LAO ĐỘNG NƯỚC TA NĂM 2021</a:t>
            </a:r>
          </a:p>
        </p:txBody>
      </p:sp>
      <p:sp>
        <p:nvSpPr>
          <p:cNvPr id="57" name="Hộp Văn bản 56">
            <a:extLst>
              <a:ext uri="{FF2B5EF4-FFF2-40B4-BE49-F238E27FC236}">
                <a16:creationId xmlns:a16="http://schemas.microsoft.com/office/drawing/2014/main" id="{0C513058-6F7E-BE87-7820-7173AD73424A}"/>
              </a:ext>
            </a:extLst>
          </p:cNvPr>
          <p:cNvSpPr txBox="1"/>
          <p:nvPr/>
        </p:nvSpPr>
        <p:spPr>
          <a:xfrm>
            <a:off x="562860" y="3735069"/>
            <a:ext cx="2514894" cy="1077218"/>
          </a:xfrm>
          <a:prstGeom prst="rect">
            <a:avLst/>
          </a:prstGeom>
          <a:noFill/>
        </p:spPr>
        <p:txBody>
          <a:bodyPr wrap="square">
            <a:spAutoFit/>
          </a:bodyPr>
          <a:lstStyle/>
          <a:p>
            <a:pPr algn="ctr"/>
            <a:r>
              <a:rPr lang="vi-VN" sz="3200" b="1" dirty="0">
                <a:solidFill>
                  <a:srgbClr val="1F497D"/>
                </a:solidFill>
              </a:rPr>
              <a:t>50,6 triệu người</a:t>
            </a:r>
          </a:p>
        </p:txBody>
      </p:sp>
      <p:sp>
        <p:nvSpPr>
          <p:cNvPr id="58" name="Hộp Văn bản 57">
            <a:extLst>
              <a:ext uri="{FF2B5EF4-FFF2-40B4-BE49-F238E27FC236}">
                <a16:creationId xmlns:a16="http://schemas.microsoft.com/office/drawing/2014/main" id="{8ED07991-08A7-063B-05B6-D50472CE295E}"/>
              </a:ext>
            </a:extLst>
          </p:cNvPr>
          <p:cNvSpPr txBox="1"/>
          <p:nvPr/>
        </p:nvSpPr>
        <p:spPr>
          <a:xfrm>
            <a:off x="703817" y="2355170"/>
            <a:ext cx="2514894" cy="954107"/>
          </a:xfrm>
          <a:prstGeom prst="rect">
            <a:avLst/>
          </a:prstGeom>
          <a:noFill/>
        </p:spPr>
        <p:txBody>
          <a:bodyPr wrap="square">
            <a:spAutoFit/>
          </a:bodyPr>
          <a:lstStyle/>
          <a:p>
            <a:pPr algn="ctr"/>
            <a:r>
              <a:rPr lang="en-US" sz="2800" b="1" dirty="0"/>
              <a:t>LỰC LƯỢNG</a:t>
            </a:r>
          </a:p>
          <a:p>
            <a:pPr algn="ctr"/>
            <a:r>
              <a:rPr lang="en-US" sz="2800" b="1" dirty="0"/>
              <a:t> LAO ĐỘNG</a:t>
            </a:r>
            <a:endParaRPr lang="vi-VN" sz="2800" b="1" dirty="0"/>
          </a:p>
        </p:txBody>
      </p:sp>
      <p:sp>
        <p:nvSpPr>
          <p:cNvPr id="59" name="Hộp Văn bản 58">
            <a:extLst>
              <a:ext uri="{FF2B5EF4-FFF2-40B4-BE49-F238E27FC236}">
                <a16:creationId xmlns:a16="http://schemas.microsoft.com/office/drawing/2014/main" id="{8FD9EA8B-40F3-5A35-F873-AEBD9EEC010D}"/>
              </a:ext>
            </a:extLst>
          </p:cNvPr>
          <p:cNvSpPr txBox="1"/>
          <p:nvPr/>
        </p:nvSpPr>
        <p:spPr>
          <a:xfrm>
            <a:off x="3475060" y="2355170"/>
            <a:ext cx="2514894" cy="954107"/>
          </a:xfrm>
          <a:prstGeom prst="rect">
            <a:avLst/>
          </a:prstGeom>
          <a:noFill/>
        </p:spPr>
        <p:txBody>
          <a:bodyPr wrap="square">
            <a:spAutoFit/>
          </a:bodyPr>
          <a:lstStyle/>
          <a:p>
            <a:pPr algn="ctr"/>
            <a:r>
              <a:rPr lang="en-US" sz="2800" b="1" dirty="0"/>
              <a:t>LAO ĐỘNG CÓ VIỆC LÀM </a:t>
            </a:r>
            <a:endParaRPr lang="vi-VN" sz="2800" b="1" dirty="0"/>
          </a:p>
        </p:txBody>
      </p:sp>
      <p:sp>
        <p:nvSpPr>
          <p:cNvPr id="60" name="Hộp Văn bản 59">
            <a:extLst>
              <a:ext uri="{FF2B5EF4-FFF2-40B4-BE49-F238E27FC236}">
                <a16:creationId xmlns:a16="http://schemas.microsoft.com/office/drawing/2014/main" id="{2D4C9E65-8218-973B-D545-15DD8F9D15B5}"/>
              </a:ext>
            </a:extLst>
          </p:cNvPr>
          <p:cNvSpPr txBox="1"/>
          <p:nvPr/>
        </p:nvSpPr>
        <p:spPr>
          <a:xfrm>
            <a:off x="3453154" y="3693248"/>
            <a:ext cx="2514894" cy="1077218"/>
          </a:xfrm>
          <a:prstGeom prst="rect">
            <a:avLst/>
          </a:prstGeom>
          <a:noFill/>
        </p:spPr>
        <p:txBody>
          <a:bodyPr wrap="square">
            <a:spAutoFit/>
          </a:bodyPr>
          <a:lstStyle/>
          <a:p>
            <a:pPr algn="ctr"/>
            <a:r>
              <a:rPr lang="en-US" sz="3200" b="1" dirty="0">
                <a:solidFill>
                  <a:srgbClr val="1F497D"/>
                </a:solidFill>
              </a:rPr>
              <a:t>49</a:t>
            </a:r>
            <a:r>
              <a:rPr lang="vi-VN" sz="3200" b="1" dirty="0">
                <a:solidFill>
                  <a:srgbClr val="1F497D"/>
                </a:solidFill>
              </a:rPr>
              <a:t> triệu người</a:t>
            </a:r>
          </a:p>
        </p:txBody>
      </p:sp>
      <p:pic>
        <p:nvPicPr>
          <p:cNvPr id="31" name="Hình ảnh 30">
            <a:extLst>
              <a:ext uri="{FF2B5EF4-FFF2-40B4-BE49-F238E27FC236}">
                <a16:creationId xmlns:a16="http://schemas.microsoft.com/office/drawing/2014/main" id="{62F93910-7ED8-BCF3-8C88-917A3B6C9DFC}"/>
              </a:ext>
            </a:extLst>
          </p:cNvPr>
          <p:cNvPicPr>
            <a:picLocks noChangeAspect="1"/>
          </p:cNvPicPr>
          <p:nvPr/>
        </p:nvPicPr>
        <p:blipFill>
          <a:blip r:embed="rId10"/>
          <a:stretch>
            <a:fillRect/>
          </a:stretch>
        </p:blipFill>
        <p:spPr>
          <a:xfrm>
            <a:off x="3724098" y="5199526"/>
            <a:ext cx="1883633" cy="870587"/>
          </a:xfrm>
          <a:prstGeom prst="rect">
            <a:avLst/>
          </a:prstGeom>
        </p:spPr>
      </p:pic>
      <p:pic>
        <p:nvPicPr>
          <p:cNvPr id="32" name="Hình ảnh 31">
            <a:extLst>
              <a:ext uri="{FF2B5EF4-FFF2-40B4-BE49-F238E27FC236}">
                <a16:creationId xmlns:a16="http://schemas.microsoft.com/office/drawing/2014/main" id="{A3F6E3CF-B99F-8152-177D-BC24FDE23921}"/>
              </a:ext>
            </a:extLst>
          </p:cNvPr>
          <p:cNvPicPr>
            <a:picLocks noChangeAspect="1"/>
          </p:cNvPicPr>
          <p:nvPr/>
        </p:nvPicPr>
        <p:blipFill>
          <a:blip r:embed="rId11"/>
          <a:stretch>
            <a:fillRect/>
          </a:stretch>
        </p:blipFill>
        <p:spPr>
          <a:xfrm>
            <a:off x="9363848" y="4832631"/>
            <a:ext cx="2190217" cy="1244600"/>
          </a:xfrm>
          <a:prstGeom prst="rect">
            <a:avLst/>
          </a:prstGeom>
        </p:spPr>
      </p:pic>
      <p:sp>
        <p:nvSpPr>
          <p:cNvPr id="33" name="Hộp Văn bản 32">
            <a:extLst>
              <a:ext uri="{FF2B5EF4-FFF2-40B4-BE49-F238E27FC236}">
                <a16:creationId xmlns:a16="http://schemas.microsoft.com/office/drawing/2014/main" id="{6C3FE12A-0F95-99AC-060A-5EA3884EDF3F}"/>
              </a:ext>
            </a:extLst>
          </p:cNvPr>
          <p:cNvSpPr txBox="1"/>
          <p:nvPr/>
        </p:nvSpPr>
        <p:spPr>
          <a:xfrm>
            <a:off x="6155054" y="2366421"/>
            <a:ext cx="2933973" cy="954107"/>
          </a:xfrm>
          <a:prstGeom prst="rect">
            <a:avLst/>
          </a:prstGeom>
          <a:noFill/>
        </p:spPr>
        <p:txBody>
          <a:bodyPr wrap="square">
            <a:spAutoFit/>
          </a:bodyPr>
          <a:lstStyle/>
          <a:p>
            <a:pPr algn="ctr"/>
            <a:r>
              <a:rPr lang="en-US" sz="2800" b="1" dirty="0"/>
              <a:t>TỈ LỆ LAO ĐỘNG CÓ VIỆC LÀM </a:t>
            </a:r>
            <a:endParaRPr lang="vi-VN" sz="2800" b="1" dirty="0"/>
          </a:p>
        </p:txBody>
      </p:sp>
      <p:sp>
        <p:nvSpPr>
          <p:cNvPr id="40" name="Hộp Văn bản 39">
            <a:extLst>
              <a:ext uri="{FF2B5EF4-FFF2-40B4-BE49-F238E27FC236}">
                <a16:creationId xmlns:a16="http://schemas.microsoft.com/office/drawing/2014/main" id="{6A317636-E562-A7D7-4684-15F7F40FCB7D}"/>
              </a:ext>
            </a:extLst>
          </p:cNvPr>
          <p:cNvSpPr txBox="1"/>
          <p:nvPr/>
        </p:nvSpPr>
        <p:spPr>
          <a:xfrm>
            <a:off x="9049761" y="2523833"/>
            <a:ext cx="2514894" cy="523220"/>
          </a:xfrm>
          <a:prstGeom prst="rect">
            <a:avLst/>
          </a:prstGeom>
          <a:noFill/>
        </p:spPr>
        <p:txBody>
          <a:bodyPr wrap="square">
            <a:spAutoFit/>
          </a:bodyPr>
          <a:lstStyle/>
          <a:p>
            <a:pPr algn="ctr"/>
            <a:r>
              <a:rPr lang="en-US" sz="2800" b="1" dirty="0"/>
              <a:t>THUẬN LỢI</a:t>
            </a:r>
            <a:endParaRPr lang="vi-VN" sz="2800" b="1" dirty="0"/>
          </a:p>
        </p:txBody>
      </p:sp>
      <p:sp>
        <p:nvSpPr>
          <p:cNvPr id="41" name="Hộp Văn bản 40">
            <a:extLst>
              <a:ext uri="{FF2B5EF4-FFF2-40B4-BE49-F238E27FC236}">
                <a16:creationId xmlns:a16="http://schemas.microsoft.com/office/drawing/2014/main" id="{B6D74458-7538-B90D-0FAF-A674E271115D}"/>
              </a:ext>
            </a:extLst>
          </p:cNvPr>
          <p:cNvSpPr txBox="1"/>
          <p:nvPr/>
        </p:nvSpPr>
        <p:spPr>
          <a:xfrm>
            <a:off x="9051130" y="3664496"/>
            <a:ext cx="2514894" cy="1077218"/>
          </a:xfrm>
          <a:prstGeom prst="rect">
            <a:avLst/>
          </a:prstGeom>
          <a:noFill/>
        </p:spPr>
        <p:txBody>
          <a:bodyPr wrap="square">
            <a:spAutoFit/>
          </a:bodyPr>
          <a:lstStyle/>
          <a:p>
            <a:pPr algn="ctr"/>
            <a:r>
              <a:rPr lang="en-US" sz="3200" b="1" dirty="0">
                <a:solidFill>
                  <a:srgbClr val="1F497D"/>
                </a:solidFill>
              </a:rPr>
              <a:t>Lao </a:t>
            </a:r>
            <a:r>
              <a:rPr lang="en-US" sz="3200" b="1" dirty="0" err="1">
                <a:solidFill>
                  <a:srgbClr val="1F497D"/>
                </a:solidFill>
              </a:rPr>
              <a:t>động</a:t>
            </a:r>
            <a:r>
              <a:rPr lang="en-US" sz="3200" b="1" dirty="0">
                <a:solidFill>
                  <a:srgbClr val="1F497D"/>
                </a:solidFill>
              </a:rPr>
              <a:t> </a:t>
            </a:r>
          </a:p>
          <a:p>
            <a:pPr algn="ctr"/>
            <a:r>
              <a:rPr lang="en-US" sz="3200" b="1" dirty="0" err="1">
                <a:solidFill>
                  <a:srgbClr val="1F497D"/>
                </a:solidFill>
              </a:rPr>
              <a:t>dồi</a:t>
            </a:r>
            <a:r>
              <a:rPr lang="en-US" sz="3200" b="1" dirty="0">
                <a:solidFill>
                  <a:srgbClr val="1F497D"/>
                </a:solidFill>
              </a:rPr>
              <a:t> </a:t>
            </a:r>
            <a:r>
              <a:rPr lang="en-US" sz="3200" b="1" dirty="0" err="1">
                <a:solidFill>
                  <a:srgbClr val="1F497D"/>
                </a:solidFill>
              </a:rPr>
              <a:t>dào</a:t>
            </a:r>
            <a:endParaRPr lang="vi-VN" sz="3200" b="1" dirty="0">
              <a:solidFill>
                <a:srgbClr val="1F497D"/>
              </a:solidFill>
            </a:endParaRPr>
          </a:p>
        </p:txBody>
      </p:sp>
      <p:pic>
        <p:nvPicPr>
          <p:cNvPr id="42" name="Hình ảnh 41">
            <a:extLst>
              <a:ext uri="{FF2B5EF4-FFF2-40B4-BE49-F238E27FC236}">
                <a16:creationId xmlns:a16="http://schemas.microsoft.com/office/drawing/2014/main" id="{F7AB15E8-7AE1-0C27-F4EC-541203AFA020}"/>
              </a:ext>
            </a:extLst>
          </p:cNvPr>
          <p:cNvPicPr>
            <a:picLocks noChangeAspect="1"/>
          </p:cNvPicPr>
          <p:nvPr/>
        </p:nvPicPr>
        <p:blipFill>
          <a:blip r:embed="rId12">
            <a:extLst>
              <a:ext uri="{BEBA8EAE-BF5A-486C-A8C5-ECC9F3942E4B}">
                <a14:imgProps xmlns:a14="http://schemas.microsoft.com/office/drawing/2010/main">
                  <a14:imgLayer r:embed="rId13">
                    <a14:imgEffect>
                      <a14:saturation sat="200000"/>
                    </a14:imgEffect>
                  </a14:imgLayer>
                </a14:imgProps>
              </a:ext>
            </a:extLst>
          </a:blip>
          <a:stretch>
            <a:fillRect/>
          </a:stretch>
        </p:blipFill>
        <p:spPr>
          <a:xfrm>
            <a:off x="6739337" y="3529387"/>
            <a:ext cx="1423429" cy="1423429"/>
          </a:xfrm>
          <a:prstGeom prst="rect">
            <a:avLst/>
          </a:prstGeom>
        </p:spPr>
      </p:pic>
      <p:sp>
        <p:nvSpPr>
          <p:cNvPr id="43" name="Hộp Văn bản 42">
            <a:extLst>
              <a:ext uri="{FF2B5EF4-FFF2-40B4-BE49-F238E27FC236}">
                <a16:creationId xmlns:a16="http://schemas.microsoft.com/office/drawing/2014/main" id="{D7B97FA4-A77B-C23B-41C7-55F7403E2377}"/>
              </a:ext>
            </a:extLst>
          </p:cNvPr>
          <p:cNvSpPr txBox="1"/>
          <p:nvPr/>
        </p:nvSpPr>
        <p:spPr>
          <a:xfrm>
            <a:off x="6180533" y="5092418"/>
            <a:ext cx="2514894" cy="1077218"/>
          </a:xfrm>
          <a:prstGeom prst="rect">
            <a:avLst/>
          </a:prstGeom>
          <a:noFill/>
        </p:spPr>
        <p:txBody>
          <a:bodyPr wrap="square">
            <a:spAutoFit/>
          </a:bodyPr>
          <a:lstStyle/>
          <a:p>
            <a:pPr algn="ctr"/>
            <a:r>
              <a:rPr lang="en-US" sz="3200" b="1" dirty="0" err="1">
                <a:solidFill>
                  <a:srgbClr val="1F497D"/>
                </a:solidFill>
              </a:rPr>
              <a:t>Lực</a:t>
            </a:r>
            <a:r>
              <a:rPr lang="en-US" sz="3200" b="1" dirty="0">
                <a:solidFill>
                  <a:srgbClr val="1F497D"/>
                </a:solidFill>
              </a:rPr>
              <a:t> </a:t>
            </a:r>
            <a:r>
              <a:rPr lang="en-US" sz="3200" b="1" dirty="0" err="1">
                <a:solidFill>
                  <a:srgbClr val="1F497D"/>
                </a:solidFill>
              </a:rPr>
              <a:t>lượng</a:t>
            </a:r>
            <a:endParaRPr lang="en-US" sz="3200" b="1" dirty="0">
              <a:solidFill>
                <a:srgbClr val="1F497D"/>
              </a:solidFill>
            </a:endParaRPr>
          </a:p>
          <a:p>
            <a:pPr algn="ctr"/>
            <a:r>
              <a:rPr lang="en-US" sz="3200" b="1" dirty="0">
                <a:solidFill>
                  <a:srgbClr val="1F497D"/>
                </a:solidFill>
              </a:rPr>
              <a:t> </a:t>
            </a:r>
            <a:r>
              <a:rPr lang="en-US" sz="3200" b="1" dirty="0" err="1">
                <a:solidFill>
                  <a:srgbClr val="1F497D"/>
                </a:solidFill>
              </a:rPr>
              <a:t>lao</a:t>
            </a:r>
            <a:r>
              <a:rPr lang="en-US" sz="3200" b="1" dirty="0">
                <a:solidFill>
                  <a:srgbClr val="1F497D"/>
                </a:solidFill>
              </a:rPr>
              <a:t> </a:t>
            </a:r>
            <a:r>
              <a:rPr lang="en-US" sz="3200" b="1" dirty="0" err="1">
                <a:solidFill>
                  <a:srgbClr val="1F497D"/>
                </a:solidFill>
              </a:rPr>
              <a:t>động</a:t>
            </a:r>
            <a:endParaRPr lang="vi-VN" sz="3200" b="1" dirty="0">
              <a:solidFill>
                <a:srgbClr val="1F497D"/>
              </a:solidFill>
            </a:endParaRPr>
          </a:p>
        </p:txBody>
      </p:sp>
      <p:pic>
        <p:nvPicPr>
          <p:cNvPr id="44" name="Hình ảnh 43">
            <a:extLst>
              <a:ext uri="{FF2B5EF4-FFF2-40B4-BE49-F238E27FC236}">
                <a16:creationId xmlns:a16="http://schemas.microsoft.com/office/drawing/2014/main" id="{031D4069-C1F7-9527-874E-87BF342AFB6B}"/>
              </a:ext>
            </a:extLst>
          </p:cNvPr>
          <p:cNvPicPr>
            <a:picLocks noChangeAspect="1"/>
          </p:cNvPicPr>
          <p:nvPr/>
        </p:nvPicPr>
        <p:blipFill rotWithShape="1">
          <a:blip r:embed="rId14"/>
          <a:srcRect t="13047" b="13712"/>
          <a:stretch/>
        </p:blipFill>
        <p:spPr>
          <a:xfrm>
            <a:off x="897263" y="4858747"/>
            <a:ext cx="1791071" cy="1311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500"/>
                                        <p:tgtEl>
                                          <p:spTgt spid="58"/>
                                        </p:tgtEl>
                                      </p:cBhvr>
                                    </p:animEffect>
                                  </p:childTnLst>
                                </p:cTn>
                              </p:par>
                              <p:par>
                                <p:cTn id="11" presetID="22" presetClass="entr" presetSubtype="8"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500"/>
                                        <p:tgtEl>
                                          <p:spTgt spid="44"/>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par>
                                <p:cTn id="25" presetID="22" presetClass="entr" presetSubtype="8"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left)">
                                      <p:cBhvr>
                                        <p:cTn id="30" dur="500"/>
                                        <p:tgtEl>
                                          <p:spTgt spid="6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22" presetClass="entr" presetSubtype="8"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par>
                                <p:cTn id="37" presetID="22" presetClass="entr" presetSubtype="8"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par>
                                <p:cTn id="45" presetID="2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par>
                                <p:cTn id="48" presetID="22" presetClass="entr" presetSubtype="8"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left)">
                                      <p:cBhvr>
                                        <p:cTn id="53" dur="500"/>
                                        <p:tgtEl>
                                          <p:spTgt spid="4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left)">
                                      <p:cBhvr>
                                        <p:cTn id="56" dur="500"/>
                                        <p:tgtEl>
                                          <p:spTgt spid="4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left)">
                                      <p:cBhvr>
                                        <p:cTn id="64" dur="500"/>
                                        <p:tgtEl>
                                          <p:spTgt spid="40"/>
                                        </p:tgtEl>
                                      </p:cBhvr>
                                    </p:animEffect>
                                  </p:childTnLst>
                                </p:cTn>
                              </p:par>
                              <p:par>
                                <p:cTn id="65" presetID="22" presetClass="entr" presetSubtype="8"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
                                        <p:tgtEl>
                                          <p:spTgt spid="41"/>
                                        </p:tgtEl>
                                      </p:cBhvr>
                                    </p:animEffect>
                                  </p:childTnLst>
                                </p:cTn>
                              </p:par>
                              <p:par>
                                <p:cTn id="71" presetID="22" presetClass="entr" presetSubtype="8"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left)">
                                      <p:cBhvr>
                                        <p:cTn id="73" dur="500"/>
                                        <p:tgtEl>
                                          <p:spTgt spid="13"/>
                                        </p:tgtEl>
                                      </p:cBhvr>
                                    </p:animEffect>
                                  </p:childTnLst>
                                </p:cTn>
                              </p:par>
                              <p:par>
                                <p:cTn id="74" presetID="22" presetClass="entr" presetSubtype="8"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500"/>
                                        <p:tgtEl>
                                          <p:spTgt spid="32"/>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left)">
                                      <p:cBhvr>
                                        <p:cTn id="7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57" grpId="0"/>
      <p:bldP spid="58" grpId="0"/>
      <p:bldP spid="59" grpId="0"/>
      <p:bldP spid="60" grpId="0"/>
      <p:bldP spid="33" grpId="0"/>
      <p:bldP spid="40" grpId="0"/>
      <p:bldP spid="41"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200025" y="1928813"/>
            <a:ext cx="11615737" cy="4909611"/>
          </a:xfrm>
          <a:custGeom>
            <a:avLst/>
            <a:gdLst/>
            <a:ahLst/>
            <a:cxnLst/>
            <a:rect l="l" t="t" r="r" b="b"/>
            <a:pathLst>
              <a:path w="16015868" h="5392009">
                <a:moveTo>
                  <a:pt x="0" y="0"/>
                </a:moveTo>
                <a:lnTo>
                  <a:pt x="16015868" y="0"/>
                </a:lnTo>
                <a:lnTo>
                  <a:pt x="16015868" y="5392009"/>
                </a:lnTo>
                <a:lnTo>
                  <a:pt x="0" y="5392009"/>
                </a:lnTo>
                <a:lnTo>
                  <a:pt x="0" y="0"/>
                </a:lnTo>
                <a:close/>
              </a:path>
            </a:pathLst>
          </a:custGeom>
          <a: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a:blipFill>
        </p:spPr>
        <p:txBody>
          <a:bodyPr/>
          <a:lstStyle/>
          <a:p>
            <a:endParaRPr lang="en-US" sz="1200" dirty="0"/>
          </a:p>
        </p:txBody>
      </p:sp>
      <p:sp>
        <p:nvSpPr>
          <p:cNvPr id="11" name="TextBox 11"/>
          <p:cNvSpPr txBox="1"/>
          <p:nvPr/>
        </p:nvSpPr>
        <p:spPr>
          <a:xfrm>
            <a:off x="200025" y="1073281"/>
            <a:ext cx="11791950" cy="745397"/>
          </a:xfrm>
          <a:prstGeom prst="rect">
            <a:avLst/>
          </a:prstGeom>
        </p:spPr>
        <p:txBody>
          <a:bodyPr wrap="square" lIns="0" tIns="0" rIns="0" bIns="0" rtlCol="0" anchor="t">
            <a:spAutoFit/>
          </a:bodyPr>
          <a:lstStyle/>
          <a:p>
            <a:pPr algn="ctr">
              <a:lnSpc>
                <a:spcPts val="2986"/>
              </a:lnSpc>
              <a:spcBef>
                <a:spcPct val="0"/>
              </a:spcBef>
            </a:pPr>
            <a:r>
              <a:rPr lang="en-US" sz="3200" b="1" dirty="0">
                <a:latin typeface="#9Slide07 IcielBaliho Script" pitchFamily="2" charset="0"/>
              </a:rPr>
              <a:t>LỰC LƯỢNG LAO ĐỘNG VIỆT NAM, GIAI ĐOẠN 2019 – 2023 </a:t>
            </a:r>
          </a:p>
          <a:p>
            <a:pPr algn="r">
              <a:lnSpc>
                <a:spcPts val="2986"/>
              </a:lnSpc>
              <a:spcBef>
                <a:spcPct val="0"/>
              </a:spcBef>
            </a:pPr>
            <a:r>
              <a:rPr lang="en-US" sz="2400" b="1" i="1" dirty="0">
                <a:latin typeface="Times New Roman" panose="02020603050405020304" pitchFamily="18" charset="0"/>
                <a:cs typeface="Times New Roman" panose="02020603050405020304" pitchFamily="18" charset="0"/>
              </a:rPr>
              <a:t>(TRIỆU NGƯỜI)</a:t>
            </a:r>
          </a:p>
        </p:txBody>
      </p:sp>
      <p:sp>
        <p:nvSpPr>
          <p:cNvPr id="2" name="Hộp Văn bản 1">
            <a:extLst>
              <a:ext uri="{FF2B5EF4-FFF2-40B4-BE49-F238E27FC236}">
                <a16:creationId xmlns:a16="http://schemas.microsoft.com/office/drawing/2014/main" id="{68947432-0051-BF24-8973-5419E9FBC9C9}"/>
              </a:ext>
            </a:extLst>
          </p:cNvPr>
          <p:cNvSpPr txBox="1"/>
          <p:nvPr/>
        </p:nvSpPr>
        <p:spPr>
          <a:xfrm>
            <a:off x="2895600" y="19576"/>
            <a:ext cx="7673609" cy="839845"/>
          </a:xfrm>
          <a:prstGeom prst="rect">
            <a:avLst/>
          </a:prstGeom>
          <a:noFill/>
        </p:spPr>
        <p:txBody>
          <a:bodyPr wrap="square">
            <a:spAutoFit/>
          </a:bodyPr>
          <a:lstStyle/>
          <a:p>
            <a:pPr>
              <a:lnSpc>
                <a:spcPts val="6805"/>
              </a:lnSpc>
            </a:pPr>
            <a:r>
              <a:rPr lang="en-US" sz="3200" b="1" dirty="0">
                <a:solidFill>
                  <a:srgbClr val="0066FF"/>
                </a:solidFill>
                <a:latin typeface="Paytone One"/>
              </a:rPr>
              <a:t>ĐẶC ĐIỂM LAO ĐỘNG NƯỚC TA</a:t>
            </a: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690</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#9Slide03 Cabin Condensed</vt:lpstr>
      <vt:lpstr>#9Slide07 IcielBaliho Script</vt:lpstr>
      <vt:lpstr>Arial</vt:lpstr>
      <vt:lpstr>Calibri</vt:lpstr>
      <vt:lpstr>Calibri Light</vt:lpstr>
      <vt:lpstr>Francois One</vt:lpstr>
      <vt:lpstr>Paytone One</vt:lpstr>
      <vt:lpstr>Times New Roman</vt:lpstr>
      <vt:lpstr>Times New Roman </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DUY</dc:creator>
  <cp:lastModifiedBy>DUY</cp:lastModifiedBy>
  <cp:revision>2</cp:revision>
  <dcterms:created xsi:type="dcterms:W3CDTF">2024-09-17T17:16:05Z</dcterms:created>
  <dcterms:modified xsi:type="dcterms:W3CDTF">2024-09-17T18:10:24Z</dcterms:modified>
</cp:coreProperties>
</file>