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69" r:id="rId3"/>
    <p:sldId id="676" r:id="rId4"/>
    <p:sldId id="677" r:id="rId5"/>
    <p:sldId id="678" r:id="rId6"/>
    <p:sldId id="679" r:id="rId7"/>
    <p:sldId id="734" r:id="rId8"/>
    <p:sldId id="648" r:id="rId9"/>
    <p:sldId id="681" r:id="rId10"/>
    <p:sldId id="680" r:id="rId11"/>
    <p:sldId id="682" r:id="rId12"/>
    <p:sldId id="683" r:id="rId13"/>
    <p:sldId id="710" r:id="rId14"/>
    <p:sldId id="692" r:id="rId15"/>
    <p:sldId id="298" r:id="rId16"/>
    <p:sldId id="299" r:id="rId17"/>
    <p:sldId id="805" r:id="rId18"/>
    <p:sldId id="689" r:id="rId19"/>
    <p:sldId id="268" r:id="rId20"/>
    <p:sldId id="706" r:id="rId21"/>
    <p:sldId id="694" r:id="rId22"/>
    <p:sldId id="730" r:id="rId23"/>
    <p:sldId id="731" r:id="rId24"/>
    <p:sldId id="711" r:id="rId25"/>
    <p:sldId id="729" r:id="rId26"/>
    <p:sldId id="708" r:id="rId27"/>
    <p:sldId id="735" r:id="rId28"/>
    <p:sldId id="565" r:id="rId29"/>
    <p:sldId id="418" r:id="rId30"/>
    <p:sldId id="728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B04FA"/>
    <a:srgbClr val="FF0066"/>
    <a:srgbClr val="F9FECE"/>
    <a:srgbClr val="FF0000"/>
    <a:srgbClr val="3333CC"/>
    <a:srgbClr val="F7FA76"/>
    <a:srgbClr val="1C11AF"/>
    <a:srgbClr val="FCFEB0"/>
    <a:srgbClr val="15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78" d="100"/>
          <a:sy n="78" d="100"/>
        </p:scale>
        <p:origin x="120" y="2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513E972C-E9B6-DCE5-ECBF-73A6A1901A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8776C1E1-C0CB-45A4-BDAA-8429D3EF2950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2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BC651C07-9C56-76E8-9923-A8B9489ABA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9008FA8A-EE46-07DF-C076-F05FD917F9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6C7E9978-4584-1BE8-5277-386EDA48569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936380C5-8B31-41E2-A06A-DE03AA5F78CA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12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8536B12A-12FC-9655-4987-7969346F8A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5A95DFB7-DFEC-DD6C-13CB-79384A2FE4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AD816886-94B3-77E7-5D88-38D12A9A5E1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BA3A86F3-A370-4779-88F6-491B03DCE7C6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13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1A8B14CF-3FD7-09BC-97D3-11AFF7BC4D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2D7693B-0784-B5D0-4FB4-907E3F83AD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D69478A-7AA8-E8C4-D428-F4A7C3A142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3126E2-7E70-49FE-8088-87F8A9B51D1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EFC1FC0-B2E4-712D-3997-6D42C4F2D3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F0D3CBD-5274-AE67-FDC2-AD61E3EF14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Created by Doan Van Hung – Khoa Lich su, Dai hoc Quy Nhon 2005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27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B30C5FDE-8246-E827-A3CD-939268AEECF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2EEF2AE6-FBE3-40C2-B492-2A7BC937D238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21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361FE546-28BE-35A5-D805-F6F5DBF424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B1AEF179-4D01-319A-E787-F7E554F261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6CCDF24B-54F8-1F56-FC26-5CD9389229D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1B5F1D18-B288-4298-94F5-98004712CD0C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22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6DEFAD28-1D59-063D-82FD-25AB6E7C63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29A97A3D-6E51-F2AA-EE6C-E7F8EFDA8C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F191E3D7-597F-EDA3-2976-D0A2536AE2E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F388F6B8-E220-49F1-9498-4AC291676CD0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23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B61BB2ED-C246-BF7E-5B60-E603AB8330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4F257C8F-2977-2166-6E4E-D6D83CEA0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7">
            <a:extLst>
              <a:ext uri="{FF2B5EF4-FFF2-40B4-BE49-F238E27FC236}">
                <a16:creationId xmlns:a16="http://schemas.microsoft.com/office/drawing/2014/main" id="{4FE021C1-5F26-A514-8C4D-194BBB13E34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86EB0EFE-6D25-4DDC-9889-190122AACB11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28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258050" name="Rectangle 2">
            <a:extLst>
              <a:ext uri="{FF2B5EF4-FFF2-40B4-BE49-F238E27FC236}">
                <a16:creationId xmlns:a16="http://schemas.microsoft.com/office/drawing/2014/main" id="{FCFF1235-DA25-6D37-74B6-4D4622F3DE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8051" name="Rectangle 3">
            <a:extLst>
              <a:ext uri="{FF2B5EF4-FFF2-40B4-BE49-F238E27FC236}">
                <a16:creationId xmlns:a16="http://schemas.microsoft.com/office/drawing/2014/main" id="{C5166B6A-2528-9815-59BB-FFC76FC58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Slide Image Placeholder 1">
            <a:extLst>
              <a:ext uri="{FF2B5EF4-FFF2-40B4-BE49-F238E27FC236}">
                <a16:creationId xmlns:a16="http://schemas.microsoft.com/office/drawing/2014/main" id="{3C5CD303-C2CF-251D-F349-13CFE86F60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482" name="Notes Placeholder 2">
            <a:extLst>
              <a:ext uri="{FF2B5EF4-FFF2-40B4-BE49-F238E27FC236}">
                <a16:creationId xmlns:a16="http://schemas.microsoft.com/office/drawing/2014/main" id="{F077E4C2-F23A-7BAE-ECC7-FCFC74CBA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483" name="Slide Number Placeholder 3">
            <a:extLst>
              <a:ext uri="{FF2B5EF4-FFF2-40B4-BE49-F238E27FC236}">
                <a16:creationId xmlns:a16="http://schemas.microsoft.com/office/drawing/2014/main" id="{787BCA22-9E83-A5BC-C613-F2E48ED6A5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037B2AD-2ABC-4BE8-AB6F-E373FF05DEF6}" type="slidenum">
              <a:rPr lang="en-US" altLang="en-US">
                <a:latin typeface="Calibri" panose="020F0502020204030204" pitchFamily="34" charset="0"/>
              </a:rPr>
              <a:pPr/>
              <a:t>29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DA288B6D-A52C-2672-0132-873FBCDDB5E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C1A86F5C-50CE-4E47-A225-F891D1005FD8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3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7DA8B3D3-B4B0-F404-904D-D9EDA77DD7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346EEFCE-7AB8-8057-169C-C05A23AE82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CC54095A-9A0A-C8F7-D54C-64A1D29D927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6724E230-CDF5-4015-8D98-4915C18119EB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4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C55984F8-2CD6-E7FE-7428-28F5BF251B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1ADE9284-F3EB-44FF-15E2-914DE3802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C7F0C18D-4DF7-C62D-9775-5619C9F09D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ABB3239D-FBFC-4293-A9BF-B6E559039996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5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2EF5B858-95F9-4CB7-95E4-5BAEF9B7E8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7745EE95-9C58-634A-6CAD-0009FE924B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81212099-0578-50CD-9195-DFCE747A018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633F9180-1D3E-435F-BF37-3A1A8D842F08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6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FF8DA1CF-5169-8258-DE8F-BD92591DDF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49C4D92A-4DF1-750F-40AA-2309F3B537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823199B4-9C6E-F396-5E47-B16FB1D75C7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FFD466C6-E57E-4FBC-AA7B-6639FCCDBA75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8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FFB7F9F0-BEF4-1AF6-51CA-2E4D07FDA0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47F67BC9-EF06-8075-8004-24011FF06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1C657EA5-6613-F8D6-B4D7-1E17BD7209D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D5CA61E6-CE76-40B0-82CC-AB4426C31E29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9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EAF027FC-AED0-6AE9-CD37-B326EE18E0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4788467C-2E8A-CB32-EC29-3456D4FA20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E02C20F3-023D-C2EA-3BD6-5F12C5B594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9238F6F6-3955-46F3-8C5F-A29F2EC3437F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10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92DFB347-6C8F-31AA-64FA-E0E31E26FA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1896C2D4-7745-1703-81CA-DD3D889437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FEAA91CF-DCC3-A006-3CD8-F4CDCFCDD81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3693E5B4-C491-4FDA-BE38-8FF0A9A52104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11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990C0313-AB76-A108-3A53-AF95BAC5B8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E5CB21F8-3E67-CFCF-5009-73ABD11B00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2025-02-23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audio" Target="../media/audio1.wav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3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5.png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0" Type="http://schemas.openxmlformats.org/officeDocument/2006/relationships/image" Target="../media/image72.png"/><Relationship Id="rId4" Type="http://schemas.openxmlformats.org/officeDocument/2006/relationships/image" Target="../media/image68.jpeg"/><Relationship Id="rId9" Type="http://schemas.openxmlformats.org/officeDocument/2006/relationships/image" Target="../media/image70.sv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10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https://www.vietjack.com/dia-li-9-ct/images/luyen-tap-1-trang-131-dia-li-lop-9-a.PN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wmf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441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>
            <a:extLst>
              <a:ext uri="{FF2B5EF4-FFF2-40B4-BE49-F238E27FC236}">
                <a16:creationId xmlns:a16="http://schemas.microsoft.com/office/drawing/2014/main" id="{A2D1724F-3DD1-8A0D-F1BE-B22D72D60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22238"/>
            <a:ext cx="320040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3">
            <a:extLst>
              <a:ext uri="{FF2B5EF4-FFF2-40B4-BE49-F238E27FC236}">
                <a16:creationId xmlns:a16="http://schemas.microsoft.com/office/drawing/2014/main" id="{5768A6A8-71AB-EC76-FA16-807D1D6BB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22238"/>
            <a:ext cx="2987675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4">
            <a:extLst>
              <a:ext uri="{FF2B5EF4-FFF2-40B4-BE49-F238E27FC236}">
                <a16:creationId xmlns:a16="http://schemas.microsoft.com/office/drawing/2014/main" id="{A73EFF67-A7CB-9BF3-F94E-430B60ABF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122238"/>
            <a:ext cx="3254375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23">
            <a:extLst>
              <a:ext uri="{FF2B5EF4-FFF2-40B4-BE49-F238E27FC236}">
                <a16:creationId xmlns:a16="http://schemas.microsoft.com/office/drawing/2014/main" id="{78118A9D-EB25-4DC5-41D2-E2179351E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738" y="1855788"/>
            <a:ext cx="1781175" cy="3698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Gia-rai </a:t>
            </a:r>
          </a:p>
        </p:txBody>
      </p:sp>
      <p:sp>
        <p:nvSpPr>
          <p:cNvPr id="63493" name="Rectangle 25">
            <a:extLst>
              <a:ext uri="{FF2B5EF4-FFF2-40B4-BE49-F238E27FC236}">
                <a16:creationId xmlns:a16="http://schemas.microsoft.com/office/drawing/2014/main" id="{43AB0656-6FBF-F3BC-BD75-E7A8E4BE6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038" y="1851025"/>
            <a:ext cx="1525587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Ê-đê </a:t>
            </a:r>
          </a:p>
        </p:txBody>
      </p:sp>
      <p:sp>
        <p:nvSpPr>
          <p:cNvPr id="63494" name="Rectangle 26">
            <a:extLst>
              <a:ext uri="{FF2B5EF4-FFF2-40B4-BE49-F238E27FC236}">
                <a16:creationId xmlns:a16="http://schemas.microsoft.com/office/drawing/2014/main" id="{2AB9C2F2-6C65-327D-5752-D10F00627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4088" y="1851025"/>
            <a:ext cx="1652587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Ba-na </a:t>
            </a:r>
          </a:p>
        </p:txBody>
      </p:sp>
      <p:pic>
        <p:nvPicPr>
          <p:cNvPr id="63495" name="Picture 5" descr="Bản sắc người Sán Chay từ góc nhìn trang phục dân tộc">
            <a:extLst>
              <a:ext uri="{FF2B5EF4-FFF2-40B4-BE49-F238E27FC236}">
                <a16:creationId xmlns:a16="http://schemas.microsoft.com/office/drawing/2014/main" id="{A0327191-49D5-0335-F956-6FA9F7A14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2427288"/>
            <a:ext cx="31908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6">
            <a:extLst>
              <a:ext uri="{FF2B5EF4-FFF2-40B4-BE49-F238E27FC236}">
                <a16:creationId xmlns:a16="http://schemas.microsoft.com/office/drawing/2014/main" id="{74634ABD-ACA4-EDDE-3092-2248CFB55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427288"/>
            <a:ext cx="29876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7" descr="NGƯỜI CƠ HO">
            <a:extLst>
              <a:ext uri="{FF2B5EF4-FFF2-40B4-BE49-F238E27FC236}">
                <a16:creationId xmlns:a16="http://schemas.microsoft.com/office/drawing/2014/main" id="{DF1E7F98-754F-3505-C930-40BE55B71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2462213"/>
            <a:ext cx="325437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8" name="Rectangle 28">
            <a:extLst>
              <a:ext uri="{FF2B5EF4-FFF2-40B4-BE49-F238E27FC236}">
                <a16:creationId xmlns:a16="http://schemas.microsoft.com/office/drawing/2014/main" id="{2EFEAC6D-A425-9683-BD48-B533E198F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350" y="4108450"/>
            <a:ext cx="1960563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Sán Chay</a:t>
            </a:r>
          </a:p>
        </p:txBody>
      </p:sp>
      <p:sp>
        <p:nvSpPr>
          <p:cNvPr id="63499" name="Rectangle 29">
            <a:extLst>
              <a:ext uri="{FF2B5EF4-FFF2-40B4-BE49-F238E27FC236}">
                <a16:creationId xmlns:a16="http://schemas.microsoft.com/office/drawing/2014/main" id="{3E7C8673-DF89-B65A-508B-ED87E0376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5338" y="4137025"/>
            <a:ext cx="1665287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Chăm </a:t>
            </a:r>
          </a:p>
        </p:txBody>
      </p:sp>
      <p:sp>
        <p:nvSpPr>
          <p:cNvPr id="63500" name="Rectangle 30">
            <a:extLst>
              <a:ext uri="{FF2B5EF4-FFF2-40B4-BE49-F238E27FC236}">
                <a16:creationId xmlns:a16="http://schemas.microsoft.com/office/drawing/2014/main" id="{0B3915AF-61A0-95AD-D41A-A85D82285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8688" y="4137025"/>
            <a:ext cx="1677987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Cơ-ho </a:t>
            </a:r>
          </a:p>
        </p:txBody>
      </p:sp>
      <p:pic>
        <p:nvPicPr>
          <p:cNvPr id="63501" name="Picture 8" descr="Dân tôc xơ Đăng | Amphoe Sai Noi">
            <a:extLst>
              <a:ext uri="{FF2B5EF4-FFF2-40B4-BE49-F238E27FC236}">
                <a16:creationId xmlns:a16="http://schemas.microsoft.com/office/drawing/2014/main" id="{3FA12E29-2E01-70DB-9D4D-0108CED8A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776788"/>
            <a:ext cx="3190875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2" name="Picture 9" descr="Dân tộc Sán Dìu">
            <a:extLst>
              <a:ext uri="{FF2B5EF4-FFF2-40B4-BE49-F238E27FC236}">
                <a16:creationId xmlns:a16="http://schemas.microsoft.com/office/drawing/2014/main" id="{00E24BC4-BC99-38A9-57B1-4034482B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4776788"/>
            <a:ext cx="2987675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3" name="Picture 10" descr="Trải nghiệm văn hóa ẩm thực của người Hrê">
            <a:extLst>
              <a:ext uri="{FF2B5EF4-FFF2-40B4-BE49-F238E27FC236}">
                <a16:creationId xmlns:a16="http://schemas.microsoft.com/office/drawing/2014/main" id="{5437F45E-16AC-0251-B282-48A34970F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4776788"/>
            <a:ext cx="3279775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4" name="Rectangle 34">
            <a:extLst>
              <a:ext uri="{FF2B5EF4-FFF2-40B4-BE49-F238E27FC236}">
                <a16:creationId xmlns:a16="http://schemas.microsoft.com/office/drawing/2014/main" id="{E96F394A-EE7B-5559-7555-B6EA5954B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975" y="6315075"/>
            <a:ext cx="1865313" cy="3683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Xơ-đăng</a:t>
            </a:r>
          </a:p>
        </p:txBody>
      </p:sp>
      <p:sp>
        <p:nvSpPr>
          <p:cNvPr id="63505" name="Rectangle 35">
            <a:extLst>
              <a:ext uri="{FF2B5EF4-FFF2-40B4-BE49-F238E27FC236}">
                <a16:creationId xmlns:a16="http://schemas.microsoft.com/office/drawing/2014/main" id="{9C1D55DE-CF81-D06D-3E5A-E5C50D542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6310313"/>
            <a:ext cx="1852612" cy="3698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Sán Dìu </a:t>
            </a:r>
          </a:p>
        </p:txBody>
      </p:sp>
      <p:sp>
        <p:nvSpPr>
          <p:cNvPr id="63506" name="Rectangle 36">
            <a:extLst>
              <a:ext uri="{FF2B5EF4-FFF2-40B4-BE49-F238E27FC236}">
                <a16:creationId xmlns:a16="http://schemas.microsoft.com/office/drawing/2014/main" id="{9F0C0FAE-16B9-7081-1F97-6B3E5D081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0938" y="6329363"/>
            <a:ext cx="1455737" cy="3683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Hrê 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>
            <a:extLst>
              <a:ext uri="{FF2B5EF4-FFF2-40B4-BE49-F238E27FC236}">
                <a16:creationId xmlns:a16="http://schemas.microsoft.com/office/drawing/2014/main" id="{EE1F4832-B42A-9D25-527F-156039EAF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22238"/>
            <a:ext cx="3143250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6" name="Picture 3">
            <a:extLst>
              <a:ext uri="{FF2B5EF4-FFF2-40B4-BE49-F238E27FC236}">
                <a16:creationId xmlns:a16="http://schemas.microsoft.com/office/drawing/2014/main" id="{FE66E468-0383-230B-C1C9-B86C277D2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22238"/>
            <a:ext cx="2987675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7" name="Picture 4">
            <a:extLst>
              <a:ext uri="{FF2B5EF4-FFF2-40B4-BE49-F238E27FC236}">
                <a16:creationId xmlns:a16="http://schemas.microsoft.com/office/drawing/2014/main" id="{7F5F5011-3AA9-F9CC-27F2-70130956A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122238"/>
            <a:ext cx="3254375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8" name="Picture 5">
            <a:extLst>
              <a:ext uri="{FF2B5EF4-FFF2-40B4-BE49-F238E27FC236}">
                <a16:creationId xmlns:a16="http://schemas.microsoft.com/office/drawing/2014/main" id="{7D3BC34C-B4BD-6AD1-1B2D-F3B009EE8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2462213"/>
            <a:ext cx="314325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6">
            <a:extLst>
              <a:ext uri="{FF2B5EF4-FFF2-40B4-BE49-F238E27FC236}">
                <a16:creationId xmlns:a16="http://schemas.microsoft.com/office/drawing/2014/main" id="{D86892EC-54F3-0030-AC66-C62994C93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2462213"/>
            <a:ext cx="2982912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0" name="Picture 7" descr="Người Hà Nhì trong cộng đồng các dân tộc Việt Nam">
            <a:extLst>
              <a:ext uri="{FF2B5EF4-FFF2-40B4-BE49-F238E27FC236}">
                <a16:creationId xmlns:a16="http://schemas.microsoft.com/office/drawing/2014/main" id="{7A3A2BA6-C991-D2F0-C5D2-863841C96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2462213"/>
            <a:ext cx="325437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8">
            <a:extLst>
              <a:ext uri="{FF2B5EF4-FFF2-40B4-BE49-F238E27FC236}">
                <a16:creationId xmlns:a16="http://schemas.microsoft.com/office/drawing/2014/main" id="{0792A677-7BAF-492E-BA0B-57F0189A1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776788"/>
            <a:ext cx="314325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9">
            <a:extLst>
              <a:ext uri="{FF2B5EF4-FFF2-40B4-BE49-F238E27FC236}">
                <a16:creationId xmlns:a16="http://schemas.microsoft.com/office/drawing/2014/main" id="{07B2AEF6-A155-5DEC-84E3-5A4ED3B82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4776788"/>
            <a:ext cx="2982912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1">
            <a:extLst>
              <a:ext uri="{FF2B5EF4-FFF2-40B4-BE49-F238E27FC236}">
                <a16:creationId xmlns:a16="http://schemas.microsoft.com/office/drawing/2014/main" id="{AA3B3354-10B2-2906-26BA-033D2A58E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0" y="4776788"/>
            <a:ext cx="3267075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4" name="Rectangle 31">
            <a:extLst>
              <a:ext uri="{FF2B5EF4-FFF2-40B4-BE49-F238E27FC236}">
                <a16:creationId xmlns:a16="http://schemas.microsoft.com/office/drawing/2014/main" id="{138C8AC2-E59B-23DC-570D-5F6BC3204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1851025"/>
            <a:ext cx="1339850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Mạ</a:t>
            </a:r>
          </a:p>
        </p:txBody>
      </p:sp>
      <p:sp>
        <p:nvSpPr>
          <p:cNvPr id="67595" name="Rectangle 32">
            <a:extLst>
              <a:ext uri="{FF2B5EF4-FFF2-40B4-BE49-F238E27FC236}">
                <a16:creationId xmlns:a16="http://schemas.microsoft.com/office/drawing/2014/main" id="{5435AF93-AEEE-87FC-F37C-A58009A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2588" y="1841500"/>
            <a:ext cx="2078037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Giẻ-Triêng</a:t>
            </a:r>
          </a:p>
        </p:txBody>
      </p:sp>
      <p:sp>
        <p:nvSpPr>
          <p:cNvPr id="67596" name="Rectangle 33">
            <a:extLst>
              <a:ext uri="{FF2B5EF4-FFF2-40B4-BE49-F238E27FC236}">
                <a16:creationId xmlns:a16="http://schemas.microsoft.com/office/drawing/2014/main" id="{F6288467-1459-4F10-F5A4-B5F2994E2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3813" y="1851025"/>
            <a:ext cx="1287462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Co</a:t>
            </a:r>
          </a:p>
        </p:txBody>
      </p:sp>
      <p:sp>
        <p:nvSpPr>
          <p:cNvPr id="67597" name="Rectangle 37">
            <a:extLst>
              <a:ext uri="{FF2B5EF4-FFF2-40B4-BE49-F238E27FC236}">
                <a16:creationId xmlns:a16="http://schemas.microsoft.com/office/drawing/2014/main" id="{761E760C-CAAF-2C8A-4B49-E6422819A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3" y="4137025"/>
            <a:ext cx="1719262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Chơ-ro</a:t>
            </a:r>
          </a:p>
        </p:txBody>
      </p:sp>
      <p:sp>
        <p:nvSpPr>
          <p:cNvPr id="67598" name="Rectangle 38">
            <a:extLst>
              <a:ext uri="{FF2B5EF4-FFF2-40B4-BE49-F238E27FC236}">
                <a16:creationId xmlns:a16="http://schemas.microsoft.com/office/drawing/2014/main" id="{964617AA-A51C-8AFB-B4DE-F4E2EBD39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2750" y="4130675"/>
            <a:ext cx="2017713" cy="3683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Xinh-mun</a:t>
            </a:r>
          </a:p>
        </p:txBody>
      </p:sp>
      <p:sp>
        <p:nvSpPr>
          <p:cNvPr id="67599" name="Rectangle 39">
            <a:extLst>
              <a:ext uri="{FF2B5EF4-FFF2-40B4-BE49-F238E27FC236}">
                <a16:creationId xmlns:a16="http://schemas.microsoft.com/office/drawing/2014/main" id="{B14D1DB8-41C1-8679-E866-1F70DDA50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7250" y="4130675"/>
            <a:ext cx="1717675" cy="3683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Hà Nhì</a:t>
            </a:r>
          </a:p>
        </p:txBody>
      </p:sp>
      <p:sp>
        <p:nvSpPr>
          <p:cNvPr id="67600" name="Rectangle 40">
            <a:extLst>
              <a:ext uri="{FF2B5EF4-FFF2-40B4-BE49-F238E27FC236}">
                <a16:creationId xmlns:a16="http://schemas.microsoft.com/office/drawing/2014/main" id="{03EAEA5F-5624-0072-95EB-866CDFA43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2800" y="6315075"/>
            <a:ext cx="1736725" cy="3683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Chu-ru</a:t>
            </a:r>
          </a:p>
        </p:txBody>
      </p:sp>
      <p:sp>
        <p:nvSpPr>
          <p:cNvPr id="67601" name="Rectangle 41">
            <a:extLst>
              <a:ext uri="{FF2B5EF4-FFF2-40B4-BE49-F238E27FC236}">
                <a16:creationId xmlns:a16="http://schemas.microsoft.com/office/drawing/2014/main" id="{E9540A11-A6D0-58E2-C4A8-194DCB79C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9813" y="6332538"/>
            <a:ext cx="1390650" cy="3698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Lào</a:t>
            </a:r>
          </a:p>
        </p:txBody>
      </p:sp>
      <p:sp>
        <p:nvSpPr>
          <p:cNvPr id="67602" name="Rectangle 42">
            <a:extLst>
              <a:ext uri="{FF2B5EF4-FFF2-40B4-BE49-F238E27FC236}">
                <a16:creationId xmlns:a16="http://schemas.microsoft.com/office/drawing/2014/main" id="{5B08340A-89F1-644A-E82B-9287DA4DB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7250" y="6332538"/>
            <a:ext cx="1690688" cy="3698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La Chí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>
            <a:extLst>
              <a:ext uri="{FF2B5EF4-FFF2-40B4-BE49-F238E27FC236}">
                <a16:creationId xmlns:a16="http://schemas.microsoft.com/office/drawing/2014/main" id="{AF611E87-40AB-5669-8626-774BBAAF9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22238"/>
            <a:ext cx="3190875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4" name="Picture 3">
            <a:extLst>
              <a:ext uri="{FF2B5EF4-FFF2-40B4-BE49-F238E27FC236}">
                <a16:creationId xmlns:a16="http://schemas.microsoft.com/office/drawing/2014/main" id="{22A9751E-D221-512C-58A8-DC7D75733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22238"/>
            <a:ext cx="2987675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4">
            <a:extLst>
              <a:ext uri="{FF2B5EF4-FFF2-40B4-BE49-F238E27FC236}">
                <a16:creationId xmlns:a16="http://schemas.microsoft.com/office/drawing/2014/main" id="{F06406F0-8809-8BDA-5755-338D12BAB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122238"/>
            <a:ext cx="3254375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5">
            <a:extLst>
              <a:ext uri="{FF2B5EF4-FFF2-40B4-BE49-F238E27FC236}">
                <a16:creationId xmlns:a16="http://schemas.microsoft.com/office/drawing/2014/main" id="{D35014B6-0A58-0267-9E6F-1B334BBF7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2462213"/>
            <a:ext cx="3190875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6">
            <a:extLst>
              <a:ext uri="{FF2B5EF4-FFF2-40B4-BE49-F238E27FC236}">
                <a16:creationId xmlns:a16="http://schemas.microsoft.com/office/drawing/2014/main" id="{7D8F33F8-0B18-6CE6-530D-FC08B1950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462213"/>
            <a:ext cx="2987675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8" name="Picture 7">
            <a:extLst>
              <a:ext uri="{FF2B5EF4-FFF2-40B4-BE49-F238E27FC236}">
                <a16:creationId xmlns:a16="http://schemas.microsoft.com/office/drawing/2014/main" id="{D3B393D8-B86C-E395-6BE1-F258A6347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2446338"/>
            <a:ext cx="325437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9" name="Picture 8">
            <a:extLst>
              <a:ext uri="{FF2B5EF4-FFF2-40B4-BE49-F238E27FC236}">
                <a16:creationId xmlns:a16="http://schemas.microsoft.com/office/drawing/2014/main" id="{AEAF7B04-E4E4-798E-4929-ADB146FE8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776788"/>
            <a:ext cx="3190875" cy="19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40" name="Picture 9">
            <a:extLst>
              <a:ext uri="{FF2B5EF4-FFF2-40B4-BE49-F238E27FC236}">
                <a16:creationId xmlns:a16="http://schemas.microsoft.com/office/drawing/2014/main" id="{3A2E66C5-E468-B0B5-1F00-416CDE0BD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4776788"/>
            <a:ext cx="2987675" cy="19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41" name="Picture 10">
            <a:extLst>
              <a:ext uri="{FF2B5EF4-FFF2-40B4-BE49-F238E27FC236}">
                <a16:creationId xmlns:a16="http://schemas.microsoft.com/office/drawing/2014/main" id="{3BEFA9E7-7C76-AF30-7C92-5D3134477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4776788"/>
            <a:ext cx="3254375" cy="19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42" name="Rectangle 31">
            <a:extLst>
              <a:ext uri="{FF2B5EF4-FFF2-40B4-BE49-F238E27FC236}">
                <a16:creationId xmlns:a16="http://schemas.microsoft.com/office/drawing/2014/main" id="{B384C85E-7E10-89BC-D68A-47C72FD48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0" y="4137025"/>
            <a:ext cx="1627188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La Ha</a:t>
            </a:r>
          </a:p>
        </p:txBody>
      </p:sp>
      <p:sp>
        <p:nvSpPr>
          <p:cNvPr id="69643" name="Rectangle 32">
            <a:extLst>
              <a:ext uri="{FF2B5EF4-FFF2-40B4-BE49-F238E27FC236}">
                <a16:creationId xmlns:a16="http://schemas.microsoft.com/office/drawing/2014/main" id="{4326A986-9470-4D55-26B1-9F29D9DD9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275" y="1855788"/>
            <a:ext cx="1671638" cy="3698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Kháng</a:t>
            </a:r>
          </a:p>
        </p:txBody>
      </p:sp>
      <p:sp>
        <p:nvSpPr>
          <p:cNvPr id="69644" name="Rectangle 33">
            <a:extLst>
              <a:ext uri="{FF2B5EF4-FFF2-40B4-BE49-F238E27FC236}">
                <a16:creationId xmlns:a16="http://schemas.microsoft.com/office/drawing/2014/main" id="{EB53D827-DB6A-45EB-0453-B4B8AAE03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838" y="6286500"/>
            <a:ext cx="1466850" cy="3683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Ngái</a:t>
            </a:r>
          </a:p>
        </p:txBody>
      </p:sp>
      <p:sp>
        <p:nvSpPr>
          <p:cNvPr id="69645" name="Rectangle 37">
            <a:extLst>
              <a:ext uri="{FF2B5EF4-FFF2-40B4-BE49-F238E27FC236}">
                <a16:creationId xmlns:a16="http://schemas.microsoft.com/office/drawing/2014/main" id="{DCE13E03-9F06-1499-3FAB-D3EF42304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0" y="1830388"/>
            <a:ext cx="1730375" cy="3698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Phù Lá</a:t>
            </a:r>
          </a:p>
        </p:txBody>
      </p:sp>
      <p:sp>
        <p:nvSpPr>
          <p:cNvPr id="69646" name="Rectangle 38">
            <a:extLst>
              <a:ext uri="{FF2B5EF4-FFF2-40B4-BE49-F238E27FC236}">
                <a16:creationId xmlns:a16="http://schemas.microsoft.com/office/drawing/2014/main" id="{3CEB369F-1EC5-BE3F-9BFB-20E017D9E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4130675"/>
            <a:ext cx="1828800" cy="3683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Pà Thẻn</a:t>
            </a:r>
          </a:p>
        </p:txBody>
      </p:sp>
      <p:sp>
        <p:nvSpPr>
          <p:cNvPr id="69647" name="Rectangle 39">
            <a:extLst>
              <a:ext uri="{FF2B5EF4-FFF2-40B4-BE49-F238E27FC236}">
                <a16:creationId xmlns:a16="http://schemas.microsoft.com/office/drawing/2014/main" id="{D8FB5D7E-BEA3-A78F-91DE-10FEE27D8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3" y="6315075"/>
            <a:ext cx="1516062" cy="3683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Chứt</a:t>
            </a:r>
          </a:p>
        </p:txBody>
      </p:sp>
      <p:sp>
        <p:nvSpPr>
          <p:cNvPr id="69648" name="Rectangle 40">
            <a:extLst>
              <a:ext uri="{FF2B5EF4-FFF2-40B4-BE49-F238E27FC236}">
                <a16:creationId xmlns:a16="http://schemas.microsoft.com/office/drawing/2014/main" id="{66CE8D0E-B632-D8CB-3395-DDED01AF6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4088" y="1833563"/>
            <a:ext cx="1639887" cy="3698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La Hủ</a:t>
            </a:r>
          </a:p>
        </p:txBody>
      </p:sp>
      <p:sp>
        <p:nvSpPr>
          <p:cNvPr id="69649" name="Rectangle 41">
            <a:extLst>
              <a:ext uri="{FF2B5EF4-FFF2-40B4-BE49-F238E27FC236}">
                <a16:creationId xmlns:a16="http://schemas.microsoft.com/office/drawing/2014/main" id="{8E1D95BF-B404-5DDD-B777-9DA4A97C7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9363" y="4122738"/>
            <a:ext cx="1296987" cy="3683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Lự</a:t>
            </a:r>
          </a:p>
        </p:txBody>
      </p:sp>
      <p:sp>
        <p:nvSpPr>
          <p:cNvPr id="69650" name="Rectangle 42">
            <a:extLst>
              <a:ext uri="{FF2B5EF4-FFF2-40B4-BE49-F238E27FC236}">
                <a16:creationId xmlns:a16="http://schemas.microsoft.com/office/drawing/2014/main" id="{4DEFAE2B-3660-D054-C016-FD716783B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3138" y="6299200"/>
            <a:ext cx="1601787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Lô Lô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1">
            <a:extLst>
              <a:ext uri="{FF2B5EF4-FFF2-40B4-BE49-F238E27FC236}">
                <a16:creationId xmlns:a16="http://schemas.microsoft.com/office/drawing/2014/main" id="{28B17639-BEA3-B2C7-2DB7-8F5F355CC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313" y="0"/>
            <a:ext cx="7685087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</a:rPr>
              <a:t>HOẠT ĐỘNG THEO BÀN (3 PHÚT)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37BE0-E578-EFBF-996D-B8C31591F852}"/>
              </a:ext>
            </a:extLst>
          </p:cNvPr>
          <p:cNvSpPr txBox="1"/>
          <p:nvPr/>
        </p:nvSpPr>
        <p:spPr>
          <a:xfrm>
            <a:off x="510851" y="1419922"/>
            <a:ext cx="11423850" cy="1695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b="1" spc="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b="1" spc="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400" b="1" spc="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b="1" spc="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………………………………………….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…………………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……………………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miền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núi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-me,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Hoa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………………………………………..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E139FF-BD08-2A1E-2E8E-AA3A271C5DB8}"/>
              </a:ext>
            </a:extLst>
          </p:cNvPr>
          <p:cNvSpPr txBox="1"/>
          <p:nvPr/>
        </p:nvSpPr>
        <p:spPr>
          <a:xfrm>
            <a:off x="510851" y="3270140"/>
            <a:ext cx="11566354" cy="224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400" b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b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pc="-6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b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pc="-6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b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pc="-6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400" b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400" b="1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400" b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…………………………… Do </a:t>
            </a:r>
            <a:r>
              <a:rPr lang="en-US" sz="24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…………………………………………………………….. </a:t>
            </a:r>
            <a:r>
              <a:rPr lang="en-US" sz="24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…………………………….......</a:t>
            </a:r>
            <a:r>
              <a:rPr lang="en-US" sz="24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65" dirty="0" err="1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2400" spc="-6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rong</a:t>
            </a:r>
            <a:r>
              <a:rPr lang="en-US" sz="24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6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6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6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6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6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4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6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24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6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4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6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phổ</a:t>
            </a:r>
            <a:r>
              <a:rPr lang="en-US" sz="24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6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4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A0D94-D60F-1A8F-3954-3CE09A5F70B4}"/>
              </a:ext>
            </a:extLst>
          </p:cNvPr>
          <p:cNvSpPr txBox="1"/>
          <p:nvPr/>
        </p:nvSpPr>
        <p:spPr>
          <a:xfrm>
            <a:off x="650420" y="5618767"/>
            <a:ext cx="11541579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400" b="1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b="1" spc="-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400" b="1" spc="-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</a:t>
            </a:r>
            <a:r>
              <a:rPr lang="en-US" sz="2400" b="1" spc="-3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ở</a:t>
            </a:r>
            <a:r>
              <a:rPr lang="en-US" sz="2400" b="1" spc="-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b="1" spc="-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400" b="1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400" b="1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……………………………..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……………………………………………………………….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0EF7C7-18FD-CD42-8BB3-DF79C0612AB8}"/>
              </a:ext>
            </a:extLst>
          </p:cNvPr>
          <p:cNvSpPr txBox="1"/>
          <p:nvPr/>
        </p:nvSpPr>
        <p:spPr>
          <a:xfrm>
            <a:off x="1303953" y="849350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chỗ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A6F2AA-966C-2EE7-4B05-05AF1BF89741}"/>
              </a:ext>
            </a:extLst>
          </p:cNvPr>
          <p:cNvSpPr txBox="1"/>
          <p:nvPr/>
        </p:nvSpPr>
        <p:spPr>
          <a:xfrm>
            <a:off x="3878285" y="1419922"/>
            <a:ext cx="48816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khắp</a:t>
            </a:r>
            <a:r>
              <a:rPr lang="en-US" sz="2400" b="1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b="1" spc="-1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lãnh</a:t>
            </a:r>
            <a:r>
              <a:rPr lang="en-US" sz="2400" b="1" spc="-1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thổ</a:t>
            </a:r>
            <a:r>
              <a:rPr lang="en-US" sz="2400" b="1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400" b="1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B47C80-FF5D-3BCB-7736-85368C19C277}"/>
              </a:ext>
            </a:extLst>
          </p:cNvPr>
          <p:cNvSpPr txBox="1"/>
          <p:nvPr/>
        </p:nvSpPr>
        <p:spPr>
          <a:xfrm>
            <a:off x="1737190" y="2036661"/>
            <a:ext cx="2615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ùng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A6324-2EE6-9DDB-14B7-A497B0B8DF0A}"/>
              </a:ext>
            </a:extLst>
          </p:cNvPr>
          <p:cNvSpPr txBox="1"/>
          <p:nvPr/>
        </p:nvSpPr>
        <p:spPr>
          <a:xfrm>
            <a:off x="4524215" y="2065169"/>
            <a:ext cx="2877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thiểu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611180-0A0A-05D1-9133-6D4AC32C17FF}"/>
              </a:ext>
            </a:extLst>
          </p:cNvPr>
          <p:cNvSpPr txBox="1"/>
          <p:nvPr/>
        </p:nvSpPr>
        <p:spPr>
          <a:xfrm>
            <a:off x="6799544" y="2530622"/>
            <a:ext cx="48816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9C84B-9011-2AFA-025A-DED7E1490F8B}"/>
              </a:ext>
            </a:extLst>
          </p:cNvPr>
          <p:cNvSpPr txBox="1"/>
          <p:nvPr/>
        </p:nvSpPr>
        <p:spPr>
          <a:xfrm>
            <a:off x="5578434" y="3267504"/>
            <a:ext cx="37674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-2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spc="-2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E63259-76E4-D1B0-5822-9362ED7DAA08}"/>
              </a:ext>
            </a:extLst>
          </p:cNvPr>
          <p:cNvSpPr txBox="1"/>
          <p:nvPr/>
        </p:nvSpPr>
        <p:spPr>
          <a:xfrm>
            <a:off x="650420" y="3888029"/>
            <a:ext cx="70922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070020-6126-1ED6-3207-77381D36EDF2}"/>
              </a:ext>
            </a:extLst>
          </p:cNvPr>
          <p:cNvSpPr txBox="1"/>
          <p:nvPr/>
        </p:nvSpPr>
        <p:spPr>
          <a:xfrm>
            <a:off x="4693723" y="4441349"/>
            <a:ext cx="42127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-3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b="1" spc="-4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pc="-3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400" b="1" spc="-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pc="-3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24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400" b="1" spc="-4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pc="-3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b="1" spc="-4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pc="-3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</a:t>
            </a:r>
            <a:r>
              <a:rPr lang="en-US" sz="2400" b="1" spc="-5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28890B-D63A-29A7-35FA-B65081184534}"/>
              </a:ext>
            </a:extLst>
          </p:cNvPr>
          <p:cNvSpPr txBox="1"/>
          <p:nvPr/>
        </p:nvSpPr>
        <p:spPr>
          <a:xfrm>
            <a:off x="5778336" y="5651280"/>
            <a:ext cx="3698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5,3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2021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6AE8B2-1242-333B-A1EB-7529EA93F2D9}"/>
              </a:ext>
            </a:extLst>
          </p:cNvPr>
          <p:cNvSpPr txBox="1"/>
          <p:nvPr/>
        </p:nvSpPr>
        <p:spPr>
          <a:xfrm>
            <a:off x="2808516" y="6216708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3" grpId="0"/>
      <p:bldP spid="5" grpId="0"/>
      <p:bldP spid="8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9EEEAB-5F33-A419-734F-0012A097C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" t="26296" r="2094" b="35556"/>
          <a:stretch/>
        </p:blipFill>
        <p:spPr>
          <a:xfrm>
            <a:off x="711201" y="1392012"/>
            <a:ext cx="5105484" cy="4764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45EAC5-6AED-3FE4-9517-0DA5BE8DA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130" b="2724"/>
          <a:stretch/>
        </p:blipFill>
        <p:spPr>
          <a:xfrm>
            <a:off x="6096000" y="1508805"/>
            <a:ext cx="5658817" cy="464726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73AFCD-10B4-40A1-8971-9BD765533DAD}"/>
              </a:ext>
            </a:extLst>
          </p:cNvPr>
          <p:cNvSpPr/>
          <p:nvPr/>
        </p:nvSpPr>
        <p:spPr>
          <a:xfrm>
            <a:off x="711201" y="270318"/>
            <a:ext cx="10820400" cy="86321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en-US" sz="4400">
                <a:solidFill>
                  <a:srgbClr val="002060"/>
                </a:solidFill>
                <a:latin typeface="#9Slide07 IcielBaliho Script" pitchFamily="2" charset="0"/>
              </a:rPr>
              <a:t>Cộng đồng các dân tộc Việt Nam</a:t>
            </a:r>
          </a:p>
        </p:txBody>
      </p:sp>
    </p:spTree>
    <p:extLst>
      <p:ext uri="{BB962C8B-B14F-4D97-AF65-F5344CB8AC3E}">
        <p14:creationId xmlns:p14="http://schemas.microsoft.com/office/powerpoint/2010/main" val="178050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9">
            <a:extLst>
              <a:ext uri="{FF2B5EF4-FFF2-40B4-BE49-F238E27FC236}">
                <a16:creationId xmlns:a16="http://schemas.microsoft.com/office/drawing/2014/main" id="{9FE44B9D-9BC9-4879-B897-9A774CBE1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29" y="3103912"/>
            <a:ext cx="11993255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>
              <a:spcBef>
                <a:spcPct val="0"/>
              </a:spcBef>
              <a:buNone/>
            </a:pPr>
            <a:r>
              <a:rPr lang="en-US" altLang="en-US" sz="22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Người Kinh phân bố rộng khắp cả nước, tập trung đông nhất là vùng đồng bằng, trung du và ven biển.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A7107-37A9-E69B-CD3F-F190544AE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1" y="279400"/>
            <a:ext cx="5117427" cy="2686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5FE9AF-FA30-0141-1ADE-C40CD1DD7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00"/>
          <a:stretch/>
        </p:blipFill>
        <p:spPr>
          <a:xfrm>
            <a:off x="6092456" y="279400"/>
            <a:ext cx="5667153" cy="2762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956262-6C06-743A-3680-DE845B4E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00"/>
          <a:stretch/>
        </p:blipFill>
        <p:spPr>
          <a:xfrm>
            <a:off x="548167" y="3578810"/>
            <a:ext cx="5128060" cy="2868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FA3CD4-E09C-99CA-3DC3-472BC4A2E9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42" b="8518"/>
          <a:stretch/>
        </p:blipFill>
        <p:spPr>
          <a:xfrm>
            <a:off x="6280540" y="3578811"/>
            <a:ext cx="5363293" cy="288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9" name="Picture 4" descr="img99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r="2" b="2"/>
          <a:stretch/>
        </p:blipFill>
        <p:spPr bwMode="auto">
          <a:xfrm>
            <a:off x="-16" y="1"/>
            <a:ext cx="609906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11" descr="images779079_a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837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13" descr="ap_201106040436243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 r="2" b="2"/>
          <a:stretch/>
        </p:blipFill>
        <p:spPr bwMode="auto">
          <a:xfrm>
            <a:off x="1" y="3429591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58" name="Picture 2" descr="83857_buoc-tien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" r="2" b="9432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64ED99C5-395A-4172-832C-6895A92E8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24202"/>
            <a:ext cx="12188952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dân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tộc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thiểu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chiếm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15%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dân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, </a:t>
            </a:r>
            <a:r>
              <a:rPr lang="vi-VN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phân bố chủ yếu ở các vùng trung du, miền núi. Các dân tộc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trình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độ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phát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triển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kinh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tế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khác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nhau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kinh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nghiệm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riêng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trong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sản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xuất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đời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sống</a:t>
            </a:r>
            <a:r>
              <a:rPr lang="en-US" altLang="en-US" sz="24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50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3538A1-F3B7-26E2-EFCD-49F5F5B0C1E2}"/>
              </a:ext>
            </a:extLst>
          </p:cNvPr>
          <p:cNvSpPr txBox="1"/>
          <p:nvPr/>
        </p:nvSpPr>
        <p:spPr>
          <a:xfrm>
            <a:off x="2871496" y="237505"/>
            <a:ext cx="6097554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1. ĐỊA LÍ DÂN CƯ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98142B-657A-DE53-EB09-12223B53E059}"/>
              </a:ext>
            </a:extLst>
          </p:cNvPr>
          <p:cNvSpPr txBox="1"/>
          <p:nvPr/>
        </p:nvSpPr>
        <p:spPr>
          <a:xfrm>
            <a:off x="447041" y="705582"/>
            <a:ext cx="1124421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 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DÂN CƯ VÀ DÂN TỘC, CHẤT LƯỢNG CUỘC SỐNG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6A24A-7361-7536-1395-24DB9A69A44B}"/>
              </a:ext>
            </a:extLst>
          </p:cNvPr>
          <p:cNvSpPr txBox="1"/>
          <p:nvPr/>
        </p:nvSpPr>
        <p:spPr>
          <a:xfrm>
            <a:off x="521348" y="1267659"/>
            <a:ext cx="8043532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D0775D-9974-7A0C-88C0-27C3A22DED18}"/>
              </a:ext>
            </a:extLst>
          </p:cNvPr>
          <p:cNvSpPr txBox="1"/>
          <p:nvPr/>
        </p:nvSpPr>
        <p:spPr>
          <a:xfrm>
            <a:off x="627802" y="1710271"/>
            <a:ext cx="11244216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98,5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54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85%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3C384-01E8-3B2E-48F1-2490EFA891AA}"/>
              </a:ext>
            </a:extLst>
          </p:cNvPr>
          <p:cNvSpPr txBox="1"/>
          <p:nvPr/>
        </p:nvSpPr>
        <p:spPr>
          <a:xfrm>
            <a:off x="627802" y="2632758"/>
            <a:ext cx="9181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spc="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spc="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800" spc="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spc="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spc="5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khắp</a:t>
            </a:r>
            <a:r>
              <a:rPr lang="en-US" sz="28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lãnh</a:t>
            </a:r>
            <a:r>
              <a:rPr lang="en-US" sz="28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thổ</a:t>
            </a:r>
            <a:r>
              <a:rPr lang="en-US" sz="28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Nam.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DC1B3C-033B-4439-C4D9-70BBEEFBB344}"/>
              </a:ext>
            </a:extLst>
          </p:cNvPr>
          <p:cNvSpPr txBox="1"/>
          <p:nvPr/>
        </p:nvSpPr>
        <p:spPr>
          <a:xfrm>
            <a:off x="627802" y="3124481"/>
            <a:ext cx="10385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2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800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8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spc="-6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71AC22-1750-1959-477F-FAC09A1DDB2D}"/>
              </a:ext>
            </a:extLst>
          </p:cNvPr>
          <p:cNvSpPr txBox="1"/>
          <p:nvPr/>
        </p:nvSpPr>
        <p:spPr>
          <a:xfrm>
            <a:off x="627802" y="3640368"/>
            <a:ext cx="9632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spc="-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spc="-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</a:t>
            </a:r>
            <a:r>
              <a:rPr lang="en-US" sz="2800" spc="-3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ở</a:t>
            </a:r>
            <a:r>
              <a:rPr lang="en-US" sz="2800" spc="-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spc="-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800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luôn</a:t>
            </a:r>
            <a:r>
              <a:rPr lang="en-US" sz="2800" spc="-3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800" spc="-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spc="-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spc="-3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95F9B3-2C10-2887-8011-2D9819A1EE4A}"/>
              </a:ext>
            </a:extLst>
          </p:cNvPr>
          <p:cNvSpPr txBox="1"/>
          <p:nvPr/>
        </p:nvSpPr>
        <p:spPr>
          <a:xfrm>
            <a:off x="627802" y="4150115"/>
            <a:ext cx="609797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 </a:t>
            </a:r>
            <a:r>
              <a:rPr lang="en-US" sz="28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8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7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0BFC76-9841-8AF6-950D-2055421ED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89" y="1284896"/>
            <a:ext cx="4836810" cy="4836810"/>
          </a:xfrm>
          <a:prstGeom prst="ellipse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50A0C4-4EE5-DBCF-407E-62493605A4D4}"/>
              </a:ext>
            </a:extLst>
          </p:cNvPr>
          <p:cNvSpPr/>
          <p:nvPr/>
        </p:nvSpPr>
        <p:spPr>
          <a:xfrm>
            <a:off x="903895" y="2052749"/>
            <a:ext cx="3951676" cy="330540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3200" b="1" dirty="0">
                <a:solidFill>
                  <a:srgbClr val="002060"/>
                </a:solidFill>
                <a:latin typeface="#9Slide07 IcielCadena" panose="02000503000000020004" pitchFamily="2" charset="0"/>
                <a:cs typeface="Times New Roman" panose="02020603050405020304" pitchFamily="18" charset="0"/>
              </a:rPr>
              <a:t>PHẦN </a:t>
            </a:r>
            <a:r>
              <a:rPr lang="vi-VN" sz="3200" b="1">
                <a:solidFill>
                  <a:srgbClr val="002060"/>
                </a:solidFill>
                <a:latin typeface="#9Slide07 IcielCadena" panose="02000503000000020004" pitchFamily="2" charset="0"/>
                <a:cs typeface="Times New Roman" panose="02020603050405020304" pitchFamily="18" charset="0"/>
              </a:rPr>
              <a:t>THI </a:t>
            </a:r>
          </a:p>
          <a:p>
            <a:pPr algn="ctr" defTabSz="609630">
              <a:defRPr/>
            </a:pPr>
            <a:r>
              <a:rPr lang="vi-VN" sz="3200" b="1">
                <a:solidFill>
                  <a:srgbClr val="FF0000"/>
                </a:solidFill>
                <a:latin typeface="#9Slide07 IcielCadena" panose="02000503000000020004" pitchFamily="2" charset="0"/>
                <a:cs typeface="Times New Roman" panose="02020603050405020304" pitchFamily="18" charset="0"/>
              </a:rPr>
              <a:t>HIỂU BIẾT</a:t>
            </a:r>
            <a:endParaRPr lang="vi-VN" sz="3200" b="1" dirty="0">
              <a:solidFill>
                <a:srgbClr val="FF0000"/>
              </a:solidFill>
              <a:latin typeface="#9Slide07 IcielCadena" panose="020005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E9E2B8-1D04-59D3-EAE5-9BC12705044C}"/>
              </a:ext>
            </a:extLst>
          </p:cNvPr>
          <p:cNvSpPr/>
          <p:nvPr/>
        </p:nvSpPr>
        <p:spPr>
          <a:xfrm>
            <a:off x="5952958" y="1143026"/>
            <a:ext cx="5496905" cy="49198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ts val="6000"/>
              </a:lnSpc>
              <a:defRPr/>
            </a:pPr>
            <a:r>
              <a:rPr lang="en-US" sz="4800" b="1" dirty="0">
                <a:solidFill>
                  <a:srgbClr val="002060"/>
                </a:solidFill>
                <a:latin typeface="#9Slide07 IcielCadena" panose="02000503000000020004" pitchFamily="2" charset="0"/>
                <a:cs typeface="Times New Roman" panose="02020603050405020304" pitchFamily="18" charset="0"/>
              </a:rPr>
              <a:t>HƯỚNG DẪN</a:t>
            </a:r>
            <a:endParaRPr lang="vi-VN" sz="4800" b="1" dirty="0">
              <a:solidFill>
                <a:srgbClr val="FF0066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algn="just" defTabSz="609630">
              <a:lnSpc>
                <a:spcPts val="4667"/>
              </a:lnSpc>
              <a:defRPr/>
            </a:pPr>
            <a:r>
              <a:rPr lang="en-US" sz="2400" dirty="0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. </a:t>
            </a:r>
          </a:p>
          <a:p>
            <a:pPr algn="just" defTabSz="609630">
              <a:lnSpc>
                <a:spcPts val="4667"/>
              </a:lnSpc>
              <a:defRPr/>
            </a:pPr>
            <a:r>
              <a:rPr lang="vi-VN" sz="2400" dirty="0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Mỗi câu trả lời đúng sẽ được 10 điểm.</a:t>
            </a:r>
          </a:p>
          <a:p>
            <a:pPr algn="just" defTabSz="609630">
              <a:defRPr/>
            </a:pPr>
            <a:r>
              <a:rPr lang="en-US" sz="2400" dirty="0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giành quyền trả lời bằng cách giơ tay nhanh nhất. Nếu trả lời đúng được 10 điểm, nếu trả lời sai độ</a:t>
            </a:r>
            <a:r>
              <a:rPr lang="en-US" sz="2400" dirty="0" err="1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i</a:t>
            </a:r>
            <a:r>
              <a:rPr lang="vi-VN" sz="2400" dirty="0">
                <a:solidFill>
                  <a:srgbClr val="FF0066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thứ 2 trả lời câu hỏi sẽ được 5 điểm.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23CD4F-7999-26B1-1D75-9E9F53E90D81}"/>
              </a:ext>
            </a:extLst>
          </p:cNvPr>
          <p:cNvSpPr/>
          <p:nvPr/>
        </p:nvSpPr>
        <p:spPr>
          <a:xfrm>
            <a:off x="-279400" y="6717"/>
            <a:ext cx="12750800" cy="1039223"/>
          </a:xfrm>
          <a:prstGeom prst="roundRect">
            <a:avLst/>
          </a:prstGeom>
          <a:solidFill>
            <a:srgbClr val="FF6D7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6400" b="1" dirty="0">
                <a:solidFill>
                  <a:schemeClr val="bg1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Dân số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13B8792D-440E-0038-70F2-8407AB2F6D5E}"/>
              </a:ext>
            </a:extLst>
          </p:cNvPr>
          <p:cNvGrpSpPr>
            <a:grpSpLocks/>
          </p:cNvGrpSpPr>
          <p:nvPr/>
        </p:nvGrpSpPr>
        <p:grpSpPr bwMode="auto">
          <a:xfrm>
            <a:off x="120903" y="881327"/>
            <a:ext cx="5356850" cy="5976673"/>
            <a:chOff x="1050" y="-59"/>
            <a:chExt cx="3472" cy="4067"/>
          </a:xfrm>
        </p:grpSpPr>
        <p:sp>
          <p:nvSpPr>
            <p:cNvPr id="5131" name="Oval 10">
              <a:hlinkClick r:id="" action="ppaction://noaction"/>
              <a:extLst>
                <a:ext uri="{FF2B5EF4-FFF2-40B4-BE49-F238E27FC236}">
                  <a16:creationId xmlns:a16="http://schemas.microsoft.com/office/drawing/2014/main" id="{8CBDFE6A-0232-3A5D-4FD4-BB1F1F95C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" y="2470"/>
              <a:ext cx="889" cy="885"/>
            </a:xfrm>
            <a:prstGeom prst="ellipse">
              <a:avLst/>
            </a:prstGeom>
            <a:solidFill>
              <a:srgbClr val="EB2A8B"/>
            </a:solidFill>
            <a:ln w="9525">
              <a:noFill/>
              <a:round/>
              <a:headEnd/>
              <a:tailEnd/>
            </a:ln>
          </p:spPr>
          <p:txBody>
            <a:bodyPr wrap="none" lIns="110249" tIns="55125" rIns="110249" bIns="55125" anchor="ctr"/>
            <a:lstStyle>
              <a:lvl1pPr defTabSz="912813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08572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3600" b="1">
                  <a:solidFill>
                    <a:prstClr val="white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5132" name="Oval 11">
              <a:hlinkClick r:id="" action="ppaction://noaction"/>
              <a:extLst>
                <a:ext uri="{FF2B5EF4-FFF2-40B4-BE49-F238E27FC236}">
                  <a16:creationId xmlns:a16="http://schemas.microsoft.com/office/drawing/2014/main" id="{6E317F77-E797-0465-F6B5-1D2A18FBA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" y="3123"/>
              <a:ext cx="889" cy="885"/>
            </a:xfrm>
            <a:prstGeom prst="ellipse">
              <a:avLst/>
            </a:prstGeom>
            <a:solidFill>
              <a:srgbClr val="3A3AEC"/>
            </a:solidFill>
            <a:ln w="9525">
              <a:noFill/>
              <a:round/>
              <a:headEnd/>
              <a:tailEnd/>
            </a:ln>
          </p:spPr>
          <p:txBody>
            <a:bodyPr wrap="none" lIns="110249" tIns="55125" rIns="110249" bIns="55125" anchor="ctr"/>
            <a:lstStyle>
              <a:lvl1pPr defTabSz="912813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08572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3600" b="1">
                  <a:solidFill>
                    <a:prstClr val="white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133" name="Oval 12">
              <a:hlinkClick r:id="" action="ppaction://noaction"/>
              <a:extLst>
                <a:ext uri="{FF2B5EF4-FFF2-40B4-BE49-F238E27FC236}">
                  <a16:creationId xmlns:a16="http://schemas.microsoft.com/office/drawing/2014/main" id="{CFF315C5-38B9-4D32-1C81-EA56FE422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3" y="2470"/>
              <a:ext cx="889" cy="885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</p:spPr>
          <p:txBody>
            <a:bodyPr wrap="none" lIns="110249" tIns="55125" rIns="110249" bIns="55125" anchor="ctr"/>
            <a:lstStyle>
              <a:lvl1pPr defTabSz="912813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08572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3600" b="1">
                  <a:solidFill>
                    <a:prstClr val="white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5134" name="Oval 13">
              <a:hlinkClick r:id="" action="ppaction://noaction"/>
              <a:extLst>
                <a:ext uri="{FF2B5EF4-FFF2-40B4-BE49-F238E27FC236}">
                  <a16:creationId xmlns:a16="http://schemas.microsoft.com/office/drawing/2014/main" id="{77124657-AD98-8668-5A72-2C21F5E142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3" y="1030"/>
              <a:ext cx="889" cy="88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lIns="110249" tIns="55125" rIns="110249" bIns="55125" anchor="ctr"/>
            <a:lstStyle>
              <a:lvl1pPr defTabSz="912813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08572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3600" b="1">
                  <a:solidFill>
                    <a:prstClr val="white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5135" name="Oval 14">
              <a:hlinkClick r:id="" action="ppaction://noaction"/>
              <a:extLst>
                <a:ext uri="{FF2B5EF4-FFF2-40B4-BE49-F238E27FC236}">
                  <a16:creationId xmlns:a16="http://schemas.microsoft.com/office/drawing/2014/main" id="{BE896A03-B062-5A8B-883C-8B41C4EEF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" y="-59"/>
              <a:ext cx="889" cy="885"/>
            </a:xfrm>
            <a:prstGeom prst="ellipse">
              <a:avLst/>
            </a:pr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wrap="none" lIns="110249" tIns="55125" rIns="110249" bIns="55125" anchor="ctr"/>
            <a:lstStyle>
              <a:lvl1pPr defTabSz="912813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08572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3600" b="1">
                  <a:solidFill>
                    <a:prstClr val="white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4" name="Oval 10">
              <a:hlinkClick r:id="" action="ppaction://noaction"/>
              <a:extLst>
                <a:ext uri="{FF2B5EF4-FFF2-40B4-BE49-F238E27FC236}">
                  <a16:creationId xmlns:a16="http://schemas.microsoft.com/office/drawing/2014/main" id="{DF56C82F-25C1-1CD9-B574-2FCA3E551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" y="908"/>
              <a:ext cx="889" cy="885"/>
            </a:xfrm>
            <a:prstGeom prst="ellipse">
              <a:avLst/>
            </a:pr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wrap="none" lIns="110249" tIns="55125" rIns="110249" bIns="55125" anchor="ctr"/>
            <a:lstStyle>
              <a:lvl1pPr defTabSz="912813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08572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3600" b="1">
                  <a:solidFill>
                    <a:prstClr val="white"/>
                  </a:solidFill>
                  <a:latin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696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823" y="-16831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9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B6CFE8-7F81-7EB9-1247-08C064E2022D}"/>
              </a:ext>
            </a:extLst>
          </p:cNvPr>
          <p:cNvSpPr/>
          <p:nvPr/>
        </p:nvSpPr>
        <p:spPr>
          <a:xfrm>
            <a:off x="442047" y="2347016"/>
            <a:ext cx="4114800" cy="4129985"/>
          </a:xfrm>
          <a:prstGeom prst="roundRect">
            <a:avLst>
              <a:gd name="adj" fmla="val 5712"/>
            </a:avLst>
          </a:prstGeom>
          <a:solidFill>
            <a:schemeClr val="bg1"/>
          </a:solidFill>
          <a:ln>
            <a:solidFill>
              <a:srgbClr val="FEB0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vi-VN" sz="2933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2021?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9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933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4527A3-1E85-AE26-3085-1EE8B5EF4312}"/>
              </a:ext>
            </a:extLst>
          </p:cNvPr>
          <p:cNvSpPr/>
          <p:nvPr/>
        </p:nvSpPr>
        <p:spPr>
          <a:xfrm>
            <a:off x="5675908" y="168315"/>
            <a:ext cx="6246461" cy="1743160"/>
          </a:xfrm>
          <a:prstGeom prst="round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98,5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20CF44-E7D4-9E6B-9D85-821FC35191FB}"/>
              </a:ext>
            </a:extLst>
          </p:cNvPr>
          <p:cNvSpPr/>
          <p:nvPr/>
        </p:nvSpPr>
        <p:spPr>
          <a:xfrm>
            <a:off x="-559749" y="828418"/>
            <a:ext cx="3951676" cy="6486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rgbClr val="002060"/>
                </a:solidFill>
                <a:latin typeface="#9Slide07 IcielCadena" panose="02000503000000020004" pitchFamily="2" charset="0"/>
                <a:cs typeface="Times New Roman" panose="02020603050405020304" pitchFamily="18" charset="0"/>
              </a:rPr>
              <a:t>Câu </a:t>
            </a:r>
            <a:r>
              <a:rPr lang="en-US" sz="4400" b="1">
                <a:solidFill>
                  <a:srgbClr val="002060"/>
                </a:solidFill>
                <a:latin typeface="#9Slide07 IcielCadena" panose="02000503000000020004" pitchFamily="2" charset="0"/>
                <a:cs typeface="Times New Roman" panose="02020603050405020304" pitchFamily="18" charset="0"/>
              </a:rPr>
              <a:t>1</a:t>
            </a:r>
            <a:endParaRPr lang="vi-VN" sz="4400" b="1">
              <a:solidFill>
                <a:srgbClr val="FF0066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446974B-75E3-DF17-F58B-D20C78FCBE4C}"/>
              </a:ext>
            </a:extLst>
          </p:cNvPr>
          <p:cNvSpPr/>
          <p:nvPr/>
        </p:nvSpPr>
        <p:spPr>
          <a:xfrm>
            <a:off x="452467" y="284149"/>
            <a:ext cx="1927243" cy="1642050"/>
          </a:xfrm>
          <a:custGeom>
            <a:avLst/>
            <a:gdLst/>
            <a:ahLst/>
            <a:cxnLst/>
            <a:rect l="l" t="t" r="r" b="b"/>
            <a:pathLst>
              <a:path w="8395241" h="7651607">
                <a:moveTo>
                  <a:pt x="0" y="0"/>
                </a:moveTo>
                <a:lnTo>
                  <a:pt x="8395241" y="0"/>
                </a:lnTo>
                <a:lnTo>
                  <a:pt x="8395241" y="7651607"/>
                </a:lnTo>
                <a:lnTo>
                  <a:pt x="0" y="76516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3774E5-708E-7FAA-552B-2FE9F9013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0006" y="2027225"/>
            <a:ext cx="6246461" cy="30411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3F3545-2868-93BE-5C38-C9FEACDA4008}"/>
              </a:ext>
            </a:extLst>
          </p:cNvPr>
          <p:cNvSpPr txBox="1"/>
          <p:nvPr/>
        </p:nvSpPr>
        <p:spPr>
          <a:xfrm>
            <a:off x="4280548" y="5191611"/>
            <a:ext cx="8260080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Nhận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xét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về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số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dân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của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nước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ta?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2772559-4D2B-2E9E-A7C3-79091A418E9D}"/>
              </a:ext>
            </a:extLst>
          </p:cNvPr>
          <p:cNvSpPr/>
          <p:nvPr/>
        </p:nvSpPr>
        <p:spPr>
          <a:xfrm>
            <a:off x="5675908" y="5810126"/>
            <a:ext cx="5139209" cy="666874"/>
          </a:xfrm>
          <a:prstGeom prst="round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là </a:t>
            </a:r>
            <a:r>
              <a:rPr lang="en-US" sz="26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667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Đồng hồ đếm ngược 20s">
            <a:hlinkClick r:id="" action="ppaction://media"/>
            <a:extLst>
              <a:ext uri="{FF2B5EF4-FFF2-40B4-BE49-F238E27FC236}">
                <a16:creationId xmlns:a16="http://schemas.microsoft.com/office/drawing/2014/main" id="{0D937633-9352-7F83-EA90-92C6ECAF4D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92525" y="466042"/>
            <a:ext cx="1927243" cy="144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9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vo-tay-tra-loi-dung-www_nhacchuongvui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8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1" grpId="0" animBg="1"/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3">
            <a:extLst>
              <a:ext uri="{FF2B5EF4-FFF2-40B4-BE49-F238E27FC236}">
                <a16:creationId xmlns:a16="http://schemas.microsoft.com/office/drawing/2014/main" id="{B5829948-A79A-DA36-9745-023457052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22225"/>
            <a:ext cx="90519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0000FF"/>
                </a:solidFill>
              </a:rPr>
              <a:t>Nhìn</a:t>
            </a:r>
            <a:r>
              <a:rPr lang="en-US" altLang="en-US" sz="4500" b="1" dirty="0">
                <a:solidFill>
                  <a:srgbClr val="0000FF"/>
                </a:solidFill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</a:rPr>
              <a:t>tranh</a:t>
            </a:r>
            <a:r>
              <a:rPr lang="en-US" altLang="en-US" sz="4500" b="1" dirty="0">
                <a:solidFill>
                  <a:srgbClr val="0000FF"/>
                </a:solidFill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</a:rPr>
              <a:t>đoán</a:t>
            </a:r>
            <a:r>
              <a:rPr lang="en-US" altLang="en-US" sz="4500" b="1" dirty="0">
                <a:solidFill>
                  <a:srgbClr val="0000FF"/>
                </a:solidFill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</a:rPr>
              <a:t>dân</a:t>
            </a:r>
            <a:r>
              <a:rPr lang="en-US" altLang="en-US" sz="4500" b="1" dirty="0">
                <a:solidFill>
                  <a:srgbClr val="0000FF"/>
                </a:solidFill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</a:rPr>
              <a:t>tộc</a:t>
            </a:r>
            <a:endParaRPr lang="en-US" altLang="en-US" sz="4500" b="1" dirty="0">
              <a:solidFill>
                <a:srgbClr val="0000FF"/>
              </a:solidFill>
            </a:endParaRPr>
          </a:p>
        </p:txBody>
      </p:sp>
      <p:pic>
        <p:nvPicPr>
          <p:cNvPr id="40966" name="Picture 2" descr="Description: Vài nét về người Kinh">
            <a:extLst>
              <a:ext uri="{FF2B5EF4-FFF2-40B4-BE49-F238E27FC236}">
                <a16:creationId xmlns:a16="http://schemas.microsoft.com/office/drawing/2014/main" id="{DF35459D-BF80-5A75-CCA6-54ECE2D41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393825"/>
            <a:ext cx="5756275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4D164697-E3AE-6477-60C3-66DE7CF8E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425" y="5180013"/>
            <a:ext cx="34607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>
                <a:solidFill>
                  <a:srgbClr val="00B050"/>
                </a:solidFill>
              </a:rPr>
              <a:t>DÂN TỘC KINH</a:t>
            </a:r>
          </a:p>
        </p:txBody>
      </p:sp>
      <p:pic>
        <p:nvPicPr>
          <p:cNvPr id="40968" name="Picture 10" descr="ĐẶC SẮC VĂN HOÁ DÂN TỘC TÀY Ở CAO BẰNG | Antamtour.vn">
            <a:extLst>
              <a:ext uri="{FF2B5EF4-FFF2-40B4-BE49-F238E27FC236}">
                <a16:creationId xmlns:a16="http://schemas.microsoft.com/office/drawing/2014/main" id="{7DA64CAC-9CA3-C4C0-15FA-9AB8DADDF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1435100"/>
            <a:ext cx="5762625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CFAE2237-964C-B438-C817-7FDE248D1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4375" y="5089525"/>
            <a:ext cx="34607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>
                <a:solidFill>
                  <a:srgbClr val="00B050"/>
                </a:solidFill>
              </a:rPr>
              <a:t>DÂN TỘC TÀY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36B68FB-085A-C7DF-53B2-F0CAAA71EA99}"/>
              </a:ext>
            </a:extLst>
          </p:cNvPr>
          <p:cNvSpPr txBox="1"/>
          <p:nvPr/>
        </p:nvSpPr>
        <p:spPr>
          <a:xfrm>
            <a:off x="333983" y="2371283"/>
            <a:ext cx="4036334" cy="2387600"/>
          </a:xfrm>
          <a:prstGeom prst="rect">
            <a:avLst/>
          </a:prstGeom>
        </p:spPr>
        <p:txBody>
          <a:bodyPr vert="horz" lIns="60960" tIns="30480" rIns="60960" bIns="3048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https://danso.org/viet-nam/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D34C84-BDCD-B207-79FB-470D1C8E1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31" b="-2"/>
          <a:stretch/>
        </p:blipFill>
        <p:spPr>
          <a:xfrm>
            <a:off x="4753681" y="136187"/>
            <a:ext cx="7104336" cy="649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>
            <a:extLst>
              <a:ext uri="{FF2B5EF4-FFF2-40B4-BE49-F238E27FC236}">
                <a16:creationId xmlns:a16="http://schemas.microsoft.com/office/drawing/2014/main" id="{D51B49E5-BFC3-B5F7-3935-286E92146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3175"/>
            <a:ext cx="82169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Đứng thứ 3 trong khu vực Đông Nam Á</a:t>
            </a:r>
          </a:p>
        </p:txBody>
      </p:sp>
      <p:pic>
        <p:nvPicPr>
          <p:cNvPr id="112642" name="Picture 7">
            <a:extLst>
              <a:ext uri="{FF2B5EF4-FFF2-40B4-BE49-F238E27FC236}">
                <a16:creationId xmlns:a16="http://schemas.microsoft.com/office/drawing/2014/main" id="{196D867A-EAEB-EEBF-D8F2-6B79F967E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131888"/>
            <a:ext cx="3254375" cy="207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3" name="Picture 8">
            <a:extLst>
              <a:ext uri="{FF2B5EF4-FFF2-40B4-BE49-F238E27FC236}">
                <a16:creationId xmlns:a16="http://schemas.microsoft.com/office/drawing/2014/main" id="{DD6D1B33-CF57-BD22-CBA9-7FF06AC33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397250"/>
            <a:ext cx="3254375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4" name="Rectangle 1">
            <a:extLst>
              <a:ext uri="{FF2B5EF4-FFF2-40B4-BE49-F238E27FC236}">
                <a16:creationId xmlns:a16="http://schemas.microsoft.com/office/drawing/2014/main" id="{2B988FA4-E4AC-CE6B-9661-8F087C95A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388" y="5681663"/>
            <a:ext cx="16367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7030A0"/>
                </a:solidFill>
              </a:rPr>
              <a:t>Inđônêxi</a:t>
            </a:r>
            <a:endParaRPr lang="en-US" altLang="en-US" sz="3000">
              <a:solidFill>
                <a:srgbClr val="7030A0"/>
              </a:solidFill>
            </a:endParaRPr>
          </a:p>
        </p:txBody>
      </p:sp>
      <p:pic>
        <p:nvPicPr>
          <p:cNvPr id="112645" name="Picture 9">
            <a:extLst>
              <a:ext uri="{FF2B5EF4-FFF2-40B4-BE49-F238E27FC236}">
                <a16:creationId xmlns:a16="http://schemas.microsoft.com/office/drawing/2014/main" id="{0F14506D-21BA-5D20-764E-9F1FB59B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1131888"/>
            <a:ext cx="3348038" cy="207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6" name="Picture 10">
            <a:extLst>
              <a:ext uri="{FF2B5EF4-FFF2-40B4-BE49-F238E27FC236}">
                <a16:creationId xmlns:a16="http://schemas.microsoft.com/office/drawing/2014/main" id="{E5BC3F64-FED7-03A8-FF1B-F6BCAA14A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3397250"/>
            <a:ext cx="3348038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7" name="Rectangle 11">
            <a:extLst>
              <a:ext uri="{FF2B5EF4-FFF2-40B4-BE49-F238E27FC236}">
                <a16:creationId xmlns:a16="http://schemas.microsoft.com/office/drawing/2014/main" id="{9DBD85D3-AD70-1565-328E-FC76FD507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275" y="5676900"/>
            <a:ext cx="17033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7030A0"/>
                </a:solidFill>
              </a:rPr>
              <a:t>Philippin</a:t>
            </a:r>
            <a:endParaRPr lang="en-US" altLang="en-US" sz="3000">
              <a:solidFill>
                <a:srgbClr val="7030A0"/>
              </a:solidFill>
            </a:endParaRPr>
          </a:p>
        </p:txBody>
      </p:sp>
      <p:sp>
        <p:nvSpPr>
          <p:cNvPr id="112648" name="Rectangle 12">
            <a:extLst>
              <a:ext uri="{FF2B5EF4-FFF2-40B4-BE49-F238E27FC236}">
                <a16:creationId xmlns:a16="http://schemas.microsoft.com/office/drawing/2014/main" id="{7EE536F0-FDB7-E25A-43CF-641DB744C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0" y="5673725"/>
            <a:ext cx="17414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7030A0"/>
                </a:solidFill>
              </a:rPr>
              <a:t>Việt Nam</a:t>
            </a:r>
            <a:endParaRPr lang="en-US" altLang="en-US" sz="3000">
              <a:solidFill>
                <a:srgbClr val="7030A0"/>
              </a:solidFill>
            </a:endParaRPr>
          </a:p>
        </p:txBody>
      </p:sp>
      <p:pic>
        <p:nvPicPr>
          <p:cNvPr id="112649" name="Picture 11">
            <a:extLst>
              <a:ext uri="{FF2B5EF4-FFF2-40B4-BE49-F238E27FC236}">
                <a16:creationId xmlns:a16="http://schemas.microsoft.com/office/drawing/2014/main" id="{237797E7-ABEB-2A2F-4372-E808B992D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3397250"/>
            <a:ext cx="3421063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0" name="Picture 12">
            <a:extLst>
              <a:ext uri="{FF2B5EF4-FFF2-40B4-BE49-F238E27FC236}">
                <a16:creationId xmlns:a16="http://schemas.microsoft.com/office/drawing/2014/main" id="{E99306A5-0D04-92B2-F803-BDDCAECAA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1131888"/>
            <a:ext cx="3421063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>
            <a:extLst>
              <a:ext uri="{FF2B5EF4-FFF2-40B4-BE49-F238E27FC236}">
                <a16:creationId xmlns:a16="http://schemas.microsoft.com/office/drawing/2014/main" id="{32EE4B77-90B2-23CE-E9FA-FA43AD3D0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163" y="0"/>
            <a:ext cx="5508625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FF0000"/>
                </a:solidFill>
              </a:rPr>
              <a:t>Đứng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thứ</a:t>
            </a:r>
            <a:r>
              <a:rPr lang="en-US" altLang="en-US" sz="3600" b="1" dirty="0">
                <a:solidFill>
                  <a:srgbClr val="FF0000"/>
                </a:solidFill>
              </a:rPr>
              <a:t> 15 </a:t>
            </a:r>
            <a:r>
              <a:rPr lang="en-US" altLang="en-US" sz="3600" b="1" dirty="0" err="1">
                <a:solidFill>
                  <a:srgbClr val="FF0000"/>
                </a:solidFill>
              </a:rPr>
              <a:t>trên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giới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14690" name="Rectangle 12">
            <a:extLst>
              <a:ext uri="{FF2B5EF4-FFF2-40B4-BE49-F238E27FC236}">
                <a16:creationId xmlns:a16="http://schemas.microsoft.com/office/drawing/2014/main" id="{6A1A721E-7410-FB1F-B59D-FCF00B714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163" y="5757863"/>
            <a:ext cx="14049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7030A0"/>
                </a:solidFill>
              </a:rPr>
              <a:t>Nigeria</a:t>
            </a:r>
            <a:endParaRPr lang="en-US" altLang="en-US" sz="3000">
              <a:solidFill>
                <a:srgbClr val="7030A0"/>
              </a:solidFill>
            </a:endParaRPr>
          </a:p>
        </p:txBody>
      </p:sp>
      <p:pic>
        <p:nvPicPr>
          <p:cNvPr id="114691" name="Picture 2">
            <a:extLst>
              <a:ext uri="{FF2B5EF4-FFF2-40B4-BE49-F238E27FC236}">
                <a16:creationId xmlns:a16="http://schemas.microsoft.com/office/drawing/2014/main" id="{C4BF0240-A688-C242-E382-4B9F34A75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72" y="909637"/>
            <a:ext cx="3021012" cy="206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2" name="Rectangle 16">
            <a:extLst>
              <a:ext uri="{FF2B5EF4-FFF2-40B4-BE49-F238E27FC236}">
                <a16:creationId xmlns:a16="http://schemas.microsoft.com/office/drawing/2014/main" id="{A56A0695-1962-7BFC-A6D3-5E6A73046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399" y="3044825"/>
            <a:ext cx="21764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 dirty="0">
                <a:solidFill>
                  <a:srgbClr val="7030A0"/>
                </a:solidFill>
              </a:rPr>
              <a:t>Trung </a:t>
            </a:r>
            <a:r>
              <a:rPr lang="en-US" altLang="en-US" sz="3000" b="1" dirty="0" err="1">
                <a:solidFill>
                  <a:srgbClr val="7030A0"/>
                </a:solidFill>
              </a:rPr>
              <a:t>Quốc</a:t>
            </a:r>
            <a:endParaRPr lang="en-US" altLang="en-US" sz="3000" dirty="0">
              <a:solidFill>
                <a:srgbClr val="7030A0"/>
              </a:solidFill>
            </a:endParaRPr>
          </a:p>
        </p:txBody>
      </p:sp>
      <p:pic>
        <p:nvPicPr>
          <p:cNvPr id="114693" name="Picture 3">
            <a:extLst>
              <a:ext uri="{FF2B5EF4-FFF2-40B4-BE49-F238E27FC236}">
                <a16:creationId xmlns:a16="http://schemas.microsoft.com/office/drawing/2014/main" id="{AEE3EEB2-FC37-F822-B95F-148E4A96B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2" y="909637"/>
            <a:ext cx="2943225" cy="206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4" name="Rectangle 18">
            <a:extLst>
              <a:ext uri="{FF2B5EF4-FFF2-40B4-BE49-F238E27FC236}">
                <a16:creationId xmlns:a16="http://schemas.microsoft.com/office/drawing/2014/main" id="{6AF62F45-100B-20AD-C0FA-9B174572C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" y="3090407"/>
            <a:ext cx="12414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 dirty="0" err="1">
                <a:solidFill>
                  <a:srgbClr val="7030A0"/>
                </a:solidFill>
              </a:rPr>
              <a:t>Ấn</a:t>
            </a:r>
            <a:r>
              <a:rPr lang="en-US" altLang="en-US" sz="3000" b="1" dirty="0">
                <a:solidFill>
                  <a:srgbClr val="7030A0"/>
                </a:solidFill>
              </a:rPr>
              <a:t> </a:t>
            </a:r>
            <a:r>
              <a:rPr lang="en-US" altLang="en-US" sz="3000" b="1" dirty="0" err="1">
                <a:solidFill>
                  <a:srgbClr val="7030A0"/>
                </a:solidFill>
              </a:rPr>
              <a:t>Độ</a:t>
            </a:r>
            <a:endParaRPr lang="en-US" altLang="en-US" sz="3000" dirty="0">
              <a:solidFill>
                <a:srgbClr val="7030A0"/>
              </a:solidFill>
            </a:endParaRPr>
          </a:p>
        </p:txBody>
      </p:sp>
      <p:pic>
        <p:nvPicPr>
          <p:cNvPr id="114695" name="Picture 4">
            <a:extLst>
              <a:ext uri="{FF2B5EF4-FFF2-40B4-BE49-F238E27FC236}">
                <a16:creationId xmlns:a16="http://schemas.microsoft.com/office/drawing/2014/main" id="{A3159FF9-EB59-2DDF-FDA3-613F8159D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388" y="923925"/>
            <a:ext cx="2784475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6" name="Rectangle 20">
            <a:extLst>
              <a:ext uri="{FF2B5EF4-FFF2-40B4-BE49-F238E27FC236}">
                <a16:creationId xmlns:a16="http://schemas.microsoft.com/office/drawing/2014/main" id="{AF96A09B-D4CB-477B-BFC7-45DD1C682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8338" y="2978150"/>
            <a:ext cx="14573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7030A0"/>
                </a:solidFill>
              </a:rPr>
              <a:t>Hoa Kỳ</a:t>
            </a:r>
            <a:endParaRPr lang="en-US" altLang="en-US" sz="3000">
              <a:solidFill>
                <a:srgbClr val="7030A0"/>
              </a:solidFill>
            </a:endParaRPr>
          </a:p>
        </p:txBody>
      </p:sp>
      <p:sp>
        <p:nvSpPr>
          <p:cNvPr id="114697" name="Rectangle 22">
            <a:extLst>
              <a:ext uri="{FF2B5EF4-FFF2-40B4-BE49-F238E27FC236}">
                <a16:creationId xmlns:a16="http://schemas.microsoft.com/office/drawing/2014/main" id="{638708F6-1807-A41A-60EA-03E271834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9138" y="2954338"/>
            <a:ext cx="22129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7030A0"/>
                </a:solidFill>
              </a:rPr>
              <a:t>In đô nê xi a</a:t>
            </a:r>
            <a:endParaRPr lang="en-US" altLang="en-US" sz="3000">
              <a:solidFill>
                <a:srgbClr val="7030A0"/>
              </a:solidFill>
            </a:endParaRPr>
          </a:p>
        </p:txBody>
      </p:sp>
      <p:sp>
        <p:nvSpPr>
          <p:cNvPr id="114698" name="Rectangle 23">
            <a:extLst>
              <a:ext uri="{FF2B5EF4-FFF2-40B4-BE49-F238E27FC236}">
                <a16:creationId xmlns:a16="http://schemas.microsoft.com/office/drawing/2014/main" id="{2B004732-C35F-1878-D156-EB81854BA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5767388"/>
            <a:ext cx="16160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7030A0"/>
                </a:solidFill>
              </a:rPr>
              <a:t>Pakistan</a:t>
            </a:r>
            <a:endParaRPr lang="en-US" altLang="en-US" sz="3000">
              <a:solidFill>
                <a:srgbClr val="7030A0"/>
              </a:solidFill>
            </a:endParaRPr>
          </a:p>
        </p:txBody>
      </p:sp>
      <p:sp>
        <p:nvSpPr>
          <p:cNvPr id="114699" name="Rectangle 24">
            <a:extLst>
              <a:ext uri="{FF2B5EF4-FFF2-40B4-BE49-F238E27FC236}">
                <a16:creationId xmlns:a16="http://schemas.microsoft.com/office/drawing/2014/main" id="{17658F0C-011F-3DB1-BD62-CBF3CFA5D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7588" y="5767388"/>
            <a:ext cx="20859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7030A0"/>
                </a:solidFill>
              </a:rPr>
              <a:t>Bangladesh</a:t>
            </a:r>
            <a:endParaRPr lang="en-US" altLang="en-US" sz="3000">
              <a:solidFill>
                <a:srgbClr val="7030A0"/>
              </a:solidFill>
            </a:endParaRPr>
          </a:p>
        </p:txBody>
      </p:sp>
      <p:sp>
        <p:nvSpPr>
          <p:cNvPr id="114700" name="Rectangle 25">
            <a:extLst>
              <a:ext uri="{FF2B5EF4-FFF2-40B4-BE49-F238E27FC236}">
                <a16:creationId xmlns:a16="http://schemas.microsoft.com/office/drawing/2014/main" id="{2946A517-EF57-A0BC-EBD6-0F5A005AE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2275" y="5767388"/>
            <a:ext cx="13192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7030A0"/>
                </a:solidFill>
              </a:rPr>
              <a:t>Braxin</a:t>
            </a:r>
            <a:endParaRPr lang="en-US" altLang="en-US" sz="3000">
              <a:solidFill>
                <a:srgbClr val="7030A0"/>
              </a:solidFill>
            </a:endParaRPr>
          </a:p>
        </p:txBody>
      </p:sp>
      <p:pic>
        <p:nvPicPr>
          <p:cNvPr id="114701" name="Picture 6" descr="Pakistan, sức hút từ &quot;vùng đất nguy hiểm&quot; - Sài Gòn Tiếp Thị">
            <a:extLst>
              <a:ext uri="{FF2B5EF4-FFF2-40B4-BE49-F238E27FC236}">
                <a16:creationId xmlns:a16="http://schemas.microsoft.com/office/drawing/2014/main" id="{C7B318D4-D505-A7E3-8A88-4B57C04C6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3786188"/>
            <a:ext cx="3021012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702" name="AutoShape 2" descr="10 thành phố đẹp nhất nước Mỹ">
            <a:extLst>
              <a:ext uri="{FF2B5EF4-FFF2-40B4-BE49-F238E27FC236}">
                <a16:creationId xmlns:a16="http://schemas.microsoft.com/office/drawing/2014/main" id="{68476EFF-90C9-72E9-B25A-53F36925E4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14703" name="Picture 3">
            <a:extLst>
              <a:ext uri="{FF2B5EF4-FFF2-40B4-BE49-F238E27FC236}">
                <a16:creationId xmlns:a16="http://schemas.microsoft.com/office/drawing/2014/main" id="{3CA7077E-32B9-A20E-C0E7-9278DC7D9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923925"/>
            <a:ext cx="278447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4" name="Picture 5" descr="Nigeria, đất nước của những con người 'không bao giờ về cuối'">
            <a:extLst>
              <a:ext uri="{FF2B5EF4-FFF2-40B4-BE49-F238E27FC236}">
                <a16:creationId xmlns:a16="http://schemas.microsoft.com/office/drawing/2014/main" id="{4745F36F-A516-B34A-8C3D-40E654A74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63" y="3765550"/>
            <a:ext cx="302577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705" name="Picture 7" descr="Du lịch khám phá đất nước Nam Phi Brazil xinh đẹp">
            <a:extLst>
              <a:ext uri="{FF2B5EF4-FFF2-40B4-BE49-F238E27FC236}">
                <a16:creationId xmlns:a16="http://schemas.microsoft.com/office/drawing/2014/main" id="{CB902814-23DB-54D1-E591-91627378D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3765550"/>
            <a:ext cx="2784475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706" name="Picture 7">
            <a:extLst>
              <a:ext uri="{FF2B5EF4-FFF2-40B4-BE49-F238E27FC236}">
                <a16:creationId xmlns:a16="http://schemas.microsoft.com/office/drawing/2014/main" id="{D25388D2-C6B9-CEC0-E42D-F47D45123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388" y="3765550"/>
            <a:ext cx="27844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>
            <a:extLst>
              <a:ext uri="{FF2B5EF4-FFF2-40B4-BE49-F238E27FC236}">
                <a16:creationId xmlns:a16="http://schemas.microsoft.com/office/drawing/2014/main" id="{93F67E91-0E74-5680-412B-F9841CBD8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163" y="0"/>
            <a:ext cx="5508625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FF0000"/>
                </a:solidFill>
              </a:rPr>
              <a:t>Đứng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thứ</a:t>
            </a:r>
            <a:r>
              <a:rPr lang="en-US" altLang="en-US" sz="3600" b="1" dirty="0">
                <a:solidFill>
                  <a:srgbClr val="FF0000"/>
                </a:solidFill>
              </a:rPr>
              <a:t> 15 </a:t>
            </a:r>
            <a:r>
              <a:rPr lang="en-US" altLang="en-US" sz="3600" b="1" dirty="0" err="1">
                <a:solidFill>
                  <a:srgbClr val="FF0000"/>
                </a:solidFill>
              </a:rPr>
              <a:t>trên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giới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16738" name="Rectangle 12">
            <a:extLst>
              <a:ext uri="{FF2B5EF4-FFF2-40B4-BE49-F238E27FC236}">
                <a16:creationId xmlns:a16="http://schemas.microsoft.com/office/drawing/2014/main" id="{7B1043DA-B47D-1C1A-E168-95FE5CD1D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8" y="5767388"/>
            <a:ext cx="12430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7030A0"/>
                </a:solidFill>
              </a:rPr>
              <a:t>Ai cập</a:t>
            </a:r>
            <a:endParaRPr lang="en-US" altLang="en-US" sz="3000">
              <a:solidFill>
                <a:srgbClr val="7030A0"/>
              </a:solidFill>
            </a:endParaRPr>
          </a:p>
        </p:txBody>
      </p:sp>
      <p:sp>
        <p:nvSpPr>
          <p:cNvPr id="116739" name="Rectangle 16">
            <a:extLst>
              <a:ext uri="{FF2B5EF4-FFF2-40B4-BE49-F238E27FC236}">
                <a16:creationId xmlns:a16="http://schemas.microsoft.com/office/drawing/2014/main" id="{C4071026-6D38-CF4E-76F3-14EE5B73B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2967038"/>
            <a:ext cx="8461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7030A0"/>
                </a:solidFill>
              </a:rPr>
              <a:t>Nga</a:t>
            </a:r>
            <a:endParaRPr lang="en-US" altLang="en-US" sz="3000">
              <a:solidFill>
                <a:srgbClr val="7030A0"/>
              </a:solidFill>
            </a:endParaRPr>
          </a:p>
        </p:txBody>
      </p:sp>
      <p:sp>
        <p:nvSpPr>
          <p:cNvPr id="116740" name="Rectangle 18">
            <a:extLst>
              <a:ext uri="{FF2B5EF4-FFF2-40B4-BE49-F238E27FC236}">
                <a16:creationId xmlns:a16="http://schemas.microsoft.com/office/drawing/2014/main" id="{C885E982-E2DE-165B-E19E-32267FA79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3" y="3013075"/>
            <a:ext cx="15970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7030A0"/>
                </a:solidFill>
              </a:rPr>
              <a:t>Mê hi cô</a:t>
            </a:r>
            <a:endParaRPr lang="en-US" altLang="en-US" sz="3000">
              <a:solidFill>
                <a:srgbClr val="7030A0"/>
              </a:solidFill>
            </a:endParaRPr>
          </a:p>
        </p:txBody>
      </p:sp>
      <p:sp>
        <p:nvSpPr>
          <p:cNvPr id="116741" name="Rectangle 20">
            <a:extLst>
              <a:ext uri="{FF2B5EF4-FFF2-40B4-BE49-F238E27FC236}">
                <a16:creationId xmlns:a16="http://schemas.microsoft.com/office/drawing/2014/main" id="{A728F27A-B6B3-EFCE-FDE3-8EF86540C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2963863"/>
            <a:ext cx="17541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7030A0"/>
                </a:solidFill>
              </a:rPr>
              <a:t>Nhật Bản</a:t>
            </a:r>
            <a:endParaRPr lang="en-US" altLang="en-US" sz="3000">
              <a:solidFill>
                <a:srgbClr val="7030A0"/>
              </a:solidFill>
            </a:endParaRPr>
          </a:p>
        </p:txBody>
      </p:sp>
      <p:pic>
        <p:nvPicPr>
          <p:cNvPr id="116742" name="Picture 6" descr="Pakistan, sức hút từ &quot;vùng đất nguy hiểm&quot; - Sài Gòn Tiếp Thị">
            <a:extLst>
              <a:ext uri="{FF2B5EF4-FFF2-40B4-BE49-F238E27FC236}">
                <a16:creationId xmlns:a16="http://schemas.microsoft.com/office/drawing/2014/main" id="{CCACA5E6-888A-EF9B-4390-F89D1B0DF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88" y="923925"/>
            <a:ext cx="268287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3" name="Rectangle 22">
            <a:extLst>
              <a:ext uri="{FF2B5EF4-FFF2-40B4-BE49-F238E27FC236}">
                <a16:creationId xmlns:a16="http://schemas.microsoft.com/office/drawing/2014/main" id="{77AFCA2F-2C90-A0C5-D2A5-EF159D9C8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7588" y="2963863"/>
            <a:ext cx="15954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7030A0"/>
                </a:solidFill>
              </a:rPr>
              <a:t>Êthiopia</a:t>
            </a:r>
            <a:endParaRPr lang="en-US" altLang="en-US" sz="3000">
              <a:solidFill>
                <a:srgbClr val="7030A0"/>
              </a:solidFill>
            </a:endParaRPr>
          </a:p>
        </p:txBody>
      </p:sp>
      <p:sp>
        <p:nvSpPr>
          <p:cNvPr id="116744" name="Rectangle 23">
            <a:extLst>
              <a:ext uri="{FF2B5EF4-FFF2-40B4-BE49-F238E27FC236}">
                <a16:creationId xmlns:a16="http://schemas.microsoft.com/office/drawing/2014/main" id="{C111852B-8B2E-45B4-BC97-67608C588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0" y="5780088"/>
            <a:ext cx="1701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7030A0"/>
                </a:solidFill>
              </a:rPr>
              <a:t>Philippin</a:t>
            </a:r>
            <a:endParaRPr lang="en-US" altLang="en-US" sz="3000">
              <a:solidFill>
                <a:srgbClr val="7030A0"/>
              </a:solidFill>
            </a:endParaRPr>
          </a:p>
        </p:txBody>
      </p:sp>
      <p:sp>
        <p:nvSpPr>
          <p:cNvPr id="116745" name="Rectangle 24">
            <a:extLst>
              <a:ext uri="{FF2B5EF4-FFF2-40B4-BE49-F238E27FC236}">
                <a16:creationId xmlns:a16="http://schemas.microsoft.com/office/drawing/2014/main" id="{A34C44F8-3273-76CC-26CC-31C1D0AAE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3025" y="5897563"/>
            <a:ext cx="17414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7030A0"/>
                </a:solidFill>
              </a:rPr>
              <a:t>Việt Nam</a:t>
            </a:r>
            <a:endParaRPr lang="en-US" altLang="en-US" sz="3000">
              <a:solidFill>
                <a:srgbClr val="7030A0"/>
              </a:solidFill>
            </a:endParaRPr>
          </a:p>
        </p:txBody>
      </p:sp>
      <p:pic>
        <p:nvPicPr>
          <p:cNvPr id="116746" name="Picture 8">
            <a:extLst>
              <a:ext uri="{FF2B5EF4-FFF2-40B4-BE49-F238E27FC236}">
                <a16:creationId xmlns:a16="http://schemas.microsoft.com/office/drawing/2014/main" id="{C50E904E-E08B-2E9D-6494-9F17A03BC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923925"/>
            <a:ext cx="2805112" cy="206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7" name="Picture 9">
            <a:extLst>
              <a:ext uri="{FF2B5EF4-FFF2-40B4-BE49-F238E27FC236}">
                <a16:creationId xmlns:a16="http://schemas.microsoft.com/office/drawing/2014/main" id="{FDB0A132-62BE-82BE-9EFA-5286E709D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3775075"/>
            <a:ext cx="3146425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8" name="Picture 10">
            <a:extLst>
              <a:ext uri="{FF2B5EF4-FFF2-40B4-BE49-F238E27FC236}">
                <a16:creationId xmlns:a16="http://schemas.microsoft.com/office/drawing/2014/main" id="{4B01C114-A226-3D7D-9BD7-7F4CE2326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0" y="3775075"/>
            <a:ext cx="2733675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9" name="Picture 1">
            <a:extLst>
              <a:ext uri="{FF2B5EF4-FFF2-40B4-BE49-F238E27FC236}">
                <a16:creationId xmlns:a16="http://schemas.microsoft.com/office/drawing/2014/main" id="{6F75CAAA-73F9-FB2A-A472-818A01156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923925"/>
            <a:ext cx="2871788" cy="20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50" name="Picture 2">
            <a:extLst>
              <a:ext uri="{FF2B5EF4-FFF2-40B4-BE49-F238E27FC236}">
                <a16:creationId xmlns:a16="http://schemas.microsoft.com/office/drawing/2014/main" id="{187B2B1F-48A8-44C8-D10D-6A92CFB51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927100"/>
            <a:ext cx="2992437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51" name="Picture 3">
            <a:extLst>
              <a:ext uri="{FF2B5EF4-FFF2-40B4-BE49-F238E27FC236}">
                <a16:creationId xmlns:a16="http://schemas.microsoft.com/office/drawing/2014/main" id="{54C87107-AA26-3547-05E1-3994E0CBC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3775075"/>
            <a:ext cx="3471862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3504"/>
            <a:ext cx="12192000" cy="6868507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5400000">
            <a:off x="10117239" y="5036927"/>
            <a:ext cx="5152559" cy="4579336"/>
          </a:xfrm>
          <a:custGeom>
            <a:avLst/>
            <a:gdLst/>
            <a:ahLst/>
            <a:cxnLst/>
            <a:rect l="l" t="t" r="r" b="b"/>
            <a:pathLst>
              <a:path w="7728838" h="6869004">
                <a:moveTo>
                  <a:pt x="0" y="0"/>
                </a:moveTo>
                <a:lnTo>
                  <a:pt x="7728837" y="0"/>
                </a:lnTo>
                <a:lnTo>
                  <a:pt x="7728837" y="6869005"/>
                </a:lnTo>
                <a:lnTo>
                  <a:pt x="0" y="68690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1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7721600" y="4836767"/>
            <a:ext cx="6157999" cy="5472921"/>
          </a:xfrm>
          <a:custGeom>
            <a:avLst/>
            <a:gdLst/>
            <a:ahLst/>
            <a:cxnLst/>
            <a:rect l="l" t="t" r="r" b="b"/>
            <a:pathLst>
              <a:path w="9236998" h="8209382">
                <a:moveTo>
                  <a:pt x="0" y="0"/>
                </a:moveTo>
                <a:lnTo>
                  <a:pt x="9236998" y="0"/>
                </a:lnTo>
                <a:lnTo>
                  <a:pt x="9236998" y="8209382"/>
                </a:lnTo>
                <a:lnTo>
                  <a:pt x="0" y="8209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-8862101">
            <a:off x="9111187" y="-2180699"/>
            <a:ext cx="4805545" cy="3162738"/>
          </a:xfrm>
          <a:custGeom>
            <a:avLst/>
            <a:gdLst/>
            <a:ahLst/>
            <a:cxnLst/>
            <a:rect l="l" t="t" r="r" b="b"/>
            <a:pathLst>
              <a:path w="8003001" h="5902213">
                <a:moveTo>
                  <a:pt x="0" y="0"/>
                </a:moveTo>
                <a:lnTo>
                  <a:pt x="8003001" y="0"/>
                </a:lnTo>
                <a:lnTo>
                  <a:pt x="8003001" y="5902213"/>
                </a:lnTo>
                <a:lnTo>
                  <a:pt x="0" y="59022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-5400000">
            <a:off x="-2667802" y="4733962"/>
            <a:ext cx="6080255" cy="5403827"/>
          </a:xfrm>
          <a:custGeom>
            <a:avLst/>
            <a:gdLst/>
            <a:ahLst/>
            <a:cxnLst/>
            <a:rect l="l" t="t" r="r" b="b"/>
            <a:pathLst>
              <a:path w="9120383" h="8105740">
                <a:moveTo>
                  <a:pt x="0" y="0"/>
                </a:moveTo>
                <a:lnTo>
                  <a:pt x="9120383" y="0"/>
                </a:lnTo>
                <a:lnTo>
                  <a:pt x="9120383" y="8105740"/>
                </a:lnTo>
                <a:lnTo>
                  <a:pt x="0" y="81057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1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B6CFE8-7F81-7EB9-1247-08C064E2022D}"/>
              </a:ext>
            </a:extLst>
          </p:cNvPr>
          <p:cNvSpPr/>
          <p:nvPr/>
        </p:nvSpPr>
        <p:spPr>
          <a:xfrm>
            <a:off x="2303762" y="31497"/>
            <a:ext cx="9588249" cy="1196492"/>
          </a:xfrm>
          <a:prstGeom prst="roundRect">
            <a:avLst>
              <a:gd name="adj" fmla="val 5712"/>
            </a:avLst>
          </a:prstGeom>
          <a:solidFill>
            <a:schemeClr val="bg1"/>
          </a:solidFill>
          <a:ln>
            <a:solidFill>
              <a:srgbClr val="FEB0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3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1.1,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9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933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20CF44-E7D4-9E6B-9D85-821FC35191FB}"/>
              </a:ext>
            </a:extLst>
          </p:cNvPr>
          <p:cNvSpPr/>
          <p:nvPr/>
        </p:nvSpPr>
        <p:spPr>
          <a:xfrm>
            <a:off x="-642751" y="633149"/>
            <a:ext cx="3951676" cy="6486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rgbClr val="002060"/>
                </a:solidFill>
                <a:latin typeface="#9Slide07 IcielCadena" panose="02000503000000020004" pitchFamily="2" charset="0"/>
                <a:cs typeface="Times New Roman" panose="02020603050405020304" pitchFamily="18" charset="0"/>
              </a:rPr>
              <a:t>Câu </a:t>
            </a:r>
            <a:r>
              <a:rPr lang="en-US" sz="4400" b="1">
                <a:solidFill>
                  <a:srgbClr val="002060"/>
                </a:solidFill>
                <a:latin typeface="#9Slide07 IcielCadena" panose="02000503000000020004" pitchFamily="2" charset="0"/>
                <a:cs typeface="Times New Roman" panose="02020603050405020304" pitchFamily="18" charset="0"/>
              </a:rPr>
              <a:t>2</a:t>
            </a:r>
            <a:endParaRPr lang="vi-VN" sz="4400" b="1">
              <a:solidFill>
                <a:srgbClr val="FF0066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446974B-75E3-DF17-F58B-D20C78FCBE4C}"/>
              </a:ext>
            </a:extLst>
          </p:cNvPr>
          <p:cNvSpPr/>
          <p:nvPr/>
        </p:nvSpPr>
        <p:spPr>
          <a:xfrm>
            <a:off x="319549" y="160436"/>
            <a:ext cx="1927243" cy="1642050"/>
          </a:xfrm>
          <a:custGeom>
            <a:avLst/>
            <a:gdLst/>
            <a:ahLst/>
            <a:cxnLst/>
            <a:rect l="l" t="t" r="r" b="b"/>
            <a:pathLst>
              <a:path w="8395241" h="7651607">
                <a:moveTo>
                  <a:pt x="0" y="0"/>
                </a:moveTo>
                <a:lnTo>
                  <a:pt x="8395241" y="0"/>
                </a:lnTo>
                <a:lnTo>
                  <a:pt x="8395241" y="7651607"/>
                </a:lnTo>
                <a:lnTo>
                  <a:pt x="0" y="76516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3F3545-2868-93BE-5C38-C9FEACDA4008}"/>
              </a:ext>
            </a:extLst>
          </p:cNvPr>
          <p:cNvSpPr txBox="1"/>
          <p:nvPr/>
        </p:nvSpPr>
        <p:spPr>
          <a:xfrm>
            <a:off x="756051" y="4097205"/>
            <a:ext cx="1061533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Nhận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xét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quy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mô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và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tỉ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lệ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gia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tăng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dân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số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của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#9Slide07 IcielBaliho Script" pitchFamily="2" charset="0"/>
              </a:rPr>
              <a:t>nước</a:t>
            </a:r>
            <a:r>
              <a:rPr lang="en-US" sz="2667" b="1" dirty="0">
                <a:solidFill>
                  <a:srgbClr val="0000FF"/>
                </a:solidFill>
                <a:latin typeface="#9Slide07 IcielBaliho Script" pitchFamily="2" charset="0"/>
              </a:rPr>
              <a:t> ta?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2772559-4D2B-2E9E-A7C3-79091A418E9D}"/>
              </a:ext>
            </a:extLst>
          </p:cNvPr>
          <p:cNvSpPr/>
          <p:nvPr/>
        </p:nvSpPr>
        <p:spPr>
          <a:xfrm>
            <a:off x="358580" y="4694055"/>
            <a:ext cx="11556877" cy="1848579"/>
          </a:xfrm>
          <a:prstGeom prst="roundRect">
            <a:avLst>
              <a:gd name="adj" fmla="val 14788"/>
            </a:avLst>
          </a:prstGeom>
          <a:solidFill>
            <a:srgbClr val="FF5050"/>
          </a:solidFill>
          <a:ln>
            <a:solidFill>
              <a:srgbClr val="EB2A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Trong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giai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1999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2021:</a:t>
            </a:r>
          </a:p>
          <a:p>
            <a:pPr algn="just"/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ngừng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..............</a:t>
            </a:r>
            <a:r>
              <a:rPr lang="vi-VN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........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...</a:t>
            </a:r>
            <a:r>
              <a:rPr lang="vi-VN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..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76,5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triệu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..............................................</a:t>
            </a:r>
          </a:p>
          <a:p>
            <a:pPr algn="just"/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Tỉ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lệ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tăng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đang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xu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hướng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...........................,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tuy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nhiên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vẫn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ngừng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......................</a:t>
            </a:r>
            <a:r>
              <a:rPr lang="vi-VN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..</a:t>
            </a:r>
            <a:r>
              <a:rPr lang="en-US" sz="2267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8AFE7D-916F-203B-6FCA-FEB653A8397D}"/>
              </a:ext>
            </a:extLst>
          </p:cNvPr>
          <p:cNvSpPr txBox="1"/>
          <p:nvPr/>
        </p:nvSpPr>
        <p:spPr>
          <a:xfrm>
            <a:off x="5831261" y="4974837"/>
            <a:ext cx="3469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#9Slide07 IcielBaliho Script" pitchFamily="2" charset="0"/>
              </a:rPr>
              <a:t>tăng lên </a:t>
            </a:r>
            <a:endParaRPr lang="en-US" sz="2400" b="1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DD17AD-B3E6-E4AE-9D37-8975F2BD1B8C}"/>
              </a:ext>
            </a:extLst>
          </p:cNvPr>
          <p:cNvSpPr txBox="1"/>
          <p:nvPr/>
        </p:nvSpPr>
        <p:spPr>
          <a:xfrm>
            <a:off x="912452" y="5338111"/>
            <a:ext cx="3900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#9Slide07 IcielBaliho Script" pitchFamily="2" charset="0"/>
              </a:rPr>
              <a:t>98,5 triệu người</a:t>
            </a:r>
            <a:endParaRPr lang="en-US" sz="2400" b="1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141B78-40AF-244E-B6F0-2B20793762C0}"/>
              </a:ext>
            </a:extLst>
          </p:cNvPr>
          <p:cNvSpPr txBox="1"/>
          <p:nvPr/>
        </p:nvSpPr>
        <p:spPr>
          <a:xfrm>
            <a:off x="6656385" y="5649024"/>
            <a:ext cx="1465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#9Slide07 IcielBaliho Script" pitchFamily="2" charset="0"/>
              </a:rPr>
              <a:t>giảm</a:t>
            </a:r>
            <a:endParaRPr lang="en-US" sz="2400" b="1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282AEF-3C8B-E591-0A82-F45E8381025C}"/>
              </a:ext>
            </a:extLst>
          </p:cNvPr>
          <p:cNvSpPr txBox="1"/>
          <p:nvPr/>
        </p:nvSpPr>
        <p:spPr>
          <a:xfrm>
            <a:off x="2899559" y="6019966"/>
            <a:ext cx="18664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#9Slide07 IcielBaliho Script" pitchFamily="2" charset="0"/>
              </a:rPr>
              <a:t>tăng lên</a:t>
            </a:r>
            <a:endParaRPr lang="en-US" sz="2400" b="1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pic>
        <p:nvPicPr>
          <p:cNvPr id="4" name="Đồng hồ đếm ngược 20s">
            <a:hlinkClick r:id="" action="ppaction://media"/>
            <a:extLst>
              <a:ext uri="{FF2B5EF4-FFF2-40B4-BE49-F238E27FC236}">
                <a16:creationId xmlns:a16="http://schemas.microsoft.com/office/drawing/2014/main" id="{8B82C80A-96EB-32B6-EC9A-6ECE0473C1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3874" y="2219177"/>
            <a:ext cx="1927243" cy="1445432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22EC049D-D572-CF40-3AF1-1EA92488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036" y="1281767"/>
            <a:ext cx="9588249" cy="285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5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2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/>
      <p:bldP spid="14" grpId="0" animBg="1"/>
      <p:bldP spid="10" grpId="0"/>
      <p:bldP spid="11" grpId="0"/>
      <p:bldP spid="12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E306797-B59A-F8E7-98BB-F8BA3D25366A}"/>
              </a:ext>
            </a:extLst>
          </p:cNvPr>
          <p:cNvSpPr/>
          <p:nvPr/>
        </p:nvSpPr>
        <p:spPr>
          <a:xfrm>
            <a:off x="1" y="0"/>
            <a:ext cx="8010938" cy="3855667"/>
          </a:xfrm>
          <a:prstGeom prst="roundRect">
            <a:avLst/>
          </a:prstGeom>
          <a:solidFill>
            <a:srgbClr val="FF6D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5CE8A9-66A2-556B-0757-6BFEA6DE3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000" y1="75143" x2="48000" y2="75143"/>
                        <a14:foregroundMark x1="78429" y1="22429" x2="78429" y2="22429"/>
                        <a14:foregroundMark x1="42429" y1="74000" x2="43286" y2="71857"/>
                        <a14:foregroundMark x1="40857" y1="65571" x2="40857" y2="76000"/>
                        <a14:foregroundMark x1="50429" y1="63857" x2="50429" y2="63857"/>
                        <a14:foregroundMark x1="78429" y1="16143" x2="78143" y2="17429"/>
                        <a14:foregroundMark x1="78143" y1="14143" x2="76857" y2="22857"/>
                        <a14:foregroundMark x1="74286" y1="25429" x2="74286" y2="25429"/>
                        <a14:foregroundMark x1="72143" y1="29571" x2="72143" y2="29571"/>
                        <a14:foregroundMark x1="72143" y1="29143" x2="72143" y2="29143"/>
                        <a14:foregroundMark x1="77714" y1="10714" x2="76429" y2="15286"/>
                        <a14:foregroundMark x1="76000" y1="11571" x2="75571" y2="14143"/>
                      </a14:backgroundRemoval>
                    </a14:imgEffect>
                  </a14:imgLayer>
                </a14:imgProps>
              </a:ext>
            </a:extLst>
          </a:blip>
          <a:srcRect t="58" r="-2" b="-2"/>
          <a:stretch/>
        </p:blipFill>
        <p:spPr>
          <a:xfrm>
            <a:off x="7825282" y="1050790"/>
            <a:ext cx="4730214" cy="4727448"/>
          </a:xfrm>
          <a:prstGeom prst="rect">
            <a:avLst/>
          </a:prstGeom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672022-841A-5AB7-9263-9977847AC4BD}"/>
              </a:ext>
            </a:extLst>
          </p:cNvPr>
          <p:cNvSpPr/>
          <p:nvPr/>
        </p:nvSpPr>
        <p:spPr>
          <a:xfrm>
            <a:off x="804629" y="828043"/>
            <a:ext cx="5976287" cy="2226769"/>
          </a:xfrm>
          <a:prstGeom prst="roundRect">
            <a:avLst>
              <a:gd name="adj" fmla="val 1136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0960" tIns="30480" rIns="60960" bIns="30480" rtlCol="0" anchor="ctr">
            <a:norm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      </a:t>
            </a:r>
            <a:r>
              <a:rPr lang="en-US" sz="3734" b="1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Vì</a:t>
            </a: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 </a:t>
            </a:r>
            <a:r>
              <a:rPr lang="en-US" sz="3734" b="1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sao</a:t>
            </a: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 </a:t>
            </a:r>
            <a:r>
              <a:rPr lang="en-US" sz="3734" b="1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tỉ</a:t>
            </a: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 </a:t>
            </a:r>
            <a:r>
              <a:rPr lang="en-US" sz="3734" b="1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lệ</a:t>
            </a: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 </a:t>
            </a:r>
            <a:r>
              <a:rPr lang="en-US" sz="3734" b="1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gia</a:t>
            </a: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 </a:t>
            </a:r>
            <a:r>
              <a:rPr lang="en-US" sz="3734" b="1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tăng</a:t>
            </a: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 </a:t>
            </a:r>
            <a:r>
              <a:rPr lang="en-US" sz="3734" b="1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dân</a:t>
            </a: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 </a:t>
            </a:r>
            <a:r>
              <a:rPr lang="en-US" sz="3734" b="1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số</a:t>
            </a: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 </a:t>
            </a:r>
            <a:r>
              <a:rPr lang="en-US" sz="3734" b="1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của</a:t>
            </a: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 </a:t>
            </a:r>
            <a:r>
              <a:rPr lang="en-US" sz="3734" b="1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nước</a:t>
            </a: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 ta </a:t>
            </a:r>
            <a:r>
              <a:rPr lang="en-US" sz="3734" b="1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giảm</a:t>
            </a: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 </a:t>
            </a:r>
            <a:r>
              <a:rPr lang="en-US" sz="3734" b="1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nhưng</a:t>
            </a: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 </a:t>
            </a:r>
            <a:r>
              <a:rPr lang="en-US" sz="3734" b="1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số</a:t>
            </a: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 </a:t>
            </a:r>
            <a:r>
              <a:rPr lang="en-US" sz="3734" b="1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dân</a:t>
            </a: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 </a:t>
            </a:r>
            <a:r>
              <a:rPr lang="en-US" sz="3734" b="1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vẫn</a:t>
            </a: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 </a:t>
            </a:r>
            <a:r>
              <a:rPr lang="en-US" sz="3734" b="1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tăng</a:t>
            </a: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 </a:t>
            </a:r>
            <a:r>
              <a:rPr lang="en-US" sz="3734" b="1" dirty="0" err="1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nhanh</a:t>
            </a:r>
            <a:r>
              <a:rPr lang="en-US" sz="3734" b="1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088626-667A-B6C7-39D6-069B8525D189}"/>
              </a:ext>
            </a:extLst>
          </p:cNvPr>
          <p:cNvSpPr/>
          <p:nvPr/>
        </p:nvSpPr>
        <p:spPr>
          <a:xfrm>
            <a:off x="776578" y="4558597"/>
            <a:ext cx="3137589" cy="1585843"/>
          </a:xfrm>
          <a:prstGeom prst="roundRect">
            <a:avLst/>
          </a:prstGeom>
          <a:solidFill>
            <a:srgbClr val="FF0066"/>
          </a:solidFill>
          <a:ln w="28575" cap="flat" cmpd="sng" algn="ctr">
            <a:solidFill>
              <a:srgbClr val="FF006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630">
              <a:defRPr/>
            </a:pPr>
            <a:r>
              <a:rPr lang="vi-VN" sz="3600" kern="0">
                <a:solidFill>
                  <a:prstClr val="white"/>
                </a:solidFill>
                <a:latin typeface="#9Slide07 IcielBaliho Script" pitchFamily="2" charset="0"/>
              </a:rPr>
              <a:t>Quy mô lớn</a:t>
            </a:r>
            <a:endParaRPr lang="en-US" sz="3600" kern="0">
              <a:solidFill>
                <a:prstClr val="white"/>
              </a:solidFill>
              <a:latin typeface="#9Slide07 IcielBaliho Script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D5D4C51-A0D9-1618-13FB-26F3CAA16F83}"/>
              </a:ext>
            </a:extLst>
          </p:cNvPr>
          <p:cNvSpPr/>
          <p:nvPr/>
        </p:nvSpPr>
        <p:spPr>
          <a:xfrm>
            <a:off x="4748303" y="4627067"/>
            <a:ext cx="3630119" cy="1556176"/>
          </a:xfrm>
          <a:prstGeom prst="roundRect">
            <a:avLst/>
          </a:prstGeom>
          <a:solidFill>
            <a:srgbClr val="00B050"/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09630">
              <a:defRPr/>
            </a:pPr>
            <a:r>
              <a:rPr lang="vi-VN" sz="3600" kern="0">
                <a:solidFill>
                  <a:prstClr val="white"/>
                </a:solidFill>
                <a:latin typeface="#9Slide07 IcielBaliho Script" pitchFamily="2" charset="0"/>
              </a:rPr>
              <a:t>Số người trong độ tuổi sinh đẻ cao</a:t>
            </a:r>
            <a:endParaRPr lang="en-US" sz="3600" kern="0">
              <a:solidFill>
                <a:prstClr val="white"/>
              </a:solidFill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51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5357" y="186615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5400000">
            <a:off x="10117239" y="5036927"/>
            <a:ext cx="5152559" cy="4579336"/>
          </a:xfrm>
          <a:custGeom>
            <a:avLst/>
            <a:gdLst/>
            <a:ahLst/>
            <a:cxnLst/>
            <a:rect l="l" t="t" r="r" b="b"/>
            <a:pathLst>
              <a:path w="7728838" h="6869004">
                <a:moveTo>
                  <a:pt x="0" y="0"/>
                </a:moveTo>
                <a:lnTo>
                  <a:pt x="7728837" y="0"/>
                </a:lnTo>
                <a:lnTo>
                  <a:pt x="7728837" y="6869005"/>
                </a:lnTo>
                <a:lnTo>
                  <a:pt x="0" y="6869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7721600" y="4836767"/>
            <a:ext cx="6157999" cy="5472921"/>
          </a:xfrm>
          <a:custGeom>
            <a:avLst/>
            <a:gdLst/>
            <a:ahLst/>
            <a:cxnLst/>
            <a:rect l="l" t="t" r="r" b="b"/>
            <a:pathLst>
              <a:path w="9236998" h="8209382">
                <a:moveTo>
                  <a:pt x="0" y="0"/>
                </a:moveTo>
                <a:lnTo>
                  <a:pt x="9236998" y="0"/>
                </a:lnTo>
                <a:lnTo>
                  <a:pt x="9236998" y="8209382"/>
                </a:lnTo>
                <a:lnTo>
                  <a:pt x="0" y="8209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-8862101">
            <a:off x="9111187" y="-2180699"/>
            <a:ext cx="4805545" cy="3162738"/>
          </a:xfrm>
          <a:custGeom>
            <a:avLst/>
            <a:gdLst/>
            <a:ahLst/>
            <a:cxnLst/>
            <a:rect l="l" t="t" r="r" b="b"/>
            <a:pathLst>
              <a:path w="8003001" h="5902213">
                <a:moveTo>
                  <a:pt x="0" y="0"/>
                </a:moveTo>
                <a:lnTo>
                  <a:pt x="8003001" y="0"/>
                </a:lnTo>
                <a:lnTo>
                  <a:pt x="8003001" y="5902213"/>
                </a:lnTo>
                <a:lnTo>
                  <a:pt x="0" y="59022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-5400000">
            <a:off x="-1874182" y="5228944"/>
            <a:ext cx="6080255" cy="5403827"/>
          </a:xfrm>
          <a:custGeom>
            <a:avLst/>
            <a:gdLst/>
            <a:ahLst/>
            <a:cxnLst/>
            <a:rect l="l" t="t" r="r" b="b"/>
            <a:pathLst>
              <a:path w="9120383" h="8105740">
                <a:moveTo>
                  <a:pt x="0" y="0"/>
                </a:moveTo>
                <a:lnTo>
                  <a:pt x="9120383" y="0"/>
                </a:lnTo>
                <a:lnTo>
                  <a:pt x="9120383" y="8105740"/>
                </a:lnTo>
                <a:lnTo>
                  <a:pt x="0" y="8105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E0A28C-3978-41B5-A311-1A6DFDDB0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10" y="1074846"/>
            <a:ext cx="10778411" cy="526155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CC08119-EE73-0EBF-5A4F-55E1E58A2653}"/>
              </a:ext>
            </a:extLst>
          </p:cNvPr>
          <p:cNvSpPr/>
          <p:nvPr/>
        </p:nvSpPr>
        <p:spPr>
          <a:xfrm>
            <a:off x="1879600" y="153069"/>
            <a:ext cx="9542421" cy="921777"/>
          </a:xfrm>
          <a:prstGeom prst="roundRect">
            <a:avLst/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890"/>
            <a:r>
              <a:rPr lang="vi-VN" sz="3200" b="1" dirty="0">
                <a:solidFill>
                  <a:srgbClr val="0000FF"/>
                </a:solidFill>
                <a:latin typeface="#9Slide07 IcielBaliho Script" pitchFamily="2" charset="0"/>
              </a:rPr>
              <a:t>Dân số đông </a:t>
            </a:r>
            <a:r>
              <a:rPr lang="en-US" sz="3200" b="1" dirty="0" err="1">
                <a:solidFill>
                  <a:srgbClr val="0000FF"/>
                </a:solidFill>
                <a:latin typeface="#9Slide07 IcielBaliho Script" pitchFamily="2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7 IcielBaliho Script" pitchFamily="2" charset="0"/>
              </a:rPr>
              <a:t>tăng</a:t>
            </a:r>
            <a:r>
              <a:rPr lang="en-US" sz="3200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7 IcielBaliho Script" pitchFamily="2" charset="0"/>
              </a:rPr>
              <a:t>nhanh</a:t>
            </a:r>
            <a:r>
              <a:rPr lang="en-US" sz="3200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#9Slide07 IcielBaliho Script" pitchFamily="2" charset="0"/>
              </a:rPr>
              <a:t>có ảnh hưởng như thế nào đến sự phát triển </a:t>
            </a:r>
            <a:r>
              <a:rPr lang="en-US" sz="3200" b="1" dirty="0" err="1">
                <a:solidFill>
                  <a:srgbClr val="0000FF"/>
                </a:solidFill>
                <a:latin typeface="#9Slide07 IcielBaliho Script" pitchFamily="2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7 IcielBaliho Script" pitchFamily="2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7 IcielBaliho Script" pitchFamily="2" charset="0"/>
              </a:rPr>
              <a:t>xã</a:t>
            </a:r>
            <a:r>
              <a:rPr lang="en-US" sz="3200" b="1" dirty="0">
                <a:solidFill>
                  <a:srgbClr val="0000FF"/>
                </a:solidFill>
                <a:latin typeface="#9Slide07 IcielBaliho Script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7 IcielBaliho Script" pitchFamily="2" charset="0"/>
              </a:rPr>
              <a:t>hội</a:t>
            </a:r>
            <a:r>
              <a:rPr lang="vi-VN" sz="3200" b="1" dirty="0">
                <a:solidFill>
                  <a:srgbClr val="0000FF"/>
                </a:solidFill>
                <a:latin typeface="#9Slide07 IcielBaliho Script" pitchFamily="2" charset="0"/>
              </a:rPr>
              <a:t> ở nước ta?</a:t>
            </a:r>
            <a:endParaRPr lang="en-US" sz="3200" b="1" dirty="0">
              <a:solidFill>
                <a:srgbClr val="0000FF"/>
              </a:solidFill>
              <a:latin typeface="#9Slide07 IcielBaliho Script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4172A4-BCD4-09CE-4B27-EC2CB25C9B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114" y="153069"/>
            <a:ext cx="1272485" cy="78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9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16911E-C2E0-49F4-0E95-4C77DA7BCA07}"/>
              </a:ext>
            </a:extLst>
          </p:cNvPr>
          <p:cNvSpPr txBox="1"/>
          <p:nvPr/>
        </p:nvSpPr>
        <p:spPr>
          <a:xfrm>
            <a:off x="3047223" y="151738"/>
            <a:ext cx="6097554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1. ĐỊA LÍ DÂN CƯ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219EC-2266-0F9C-A7D5-C0D20F287651}"/>
              </a:ext>
            </a:extLst>
          </p:cNvPr>
          <p:cNvSpPr txBox="1"/>
          <p:nvPr/>
        </p:nvSpPr>
        <p:spPr>
          <a:xfrm>
            <a:off x="1546549" y="705582"/>
            <a:ext cx="10144707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 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DÂN CƯ VÀ DÂN TỘC, CHẤT LƯỢNG CUỘC SỐNG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17313A-69D4-975F-E422-BF5E69B60133}"/>
              </a:ext>
            </a:extLst>
          </p:cNvPr>
          <p:cNvSpPr txBox="1"/>
          <p:nvPr/>
        </p:nvSpPr>
        <p:spPr>
          <a:xfrm>
            <a:off x="521348" y="1267659"/>
            <a:ext cx="609755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9DFA6A-3D8D-8187-2231-13B291EA13B9}"/>
              </a:ext>
            </a:extLst>
          </p:cNvPr>
          <p:cNvSpPr txBox="1"/>
          <p:nvPr/>
        </p:nvSpPr>
        <p:spPr>
          <a:xfrm>
            <a:off x="521348" y="1735736"/>
            <a:ext cx="6097978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A92F3-AB18-D216-60F1-56CD7EA85E02}"/>
              </a:ext>
            </a:extLst>
          </p:cNvPr>
          <p:cNvSpPr txBox="1"/>
          <p:nvPr/>
        </p:nvSpPr>
        <p:spPr>
          <a:xfrm>
            <a:off x="792678" y="2203813"/>
            <a:ext cx="6097978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1B8717-3340-0EA5-8A57-787B9EE7D2B1}"/>
              </a:ext>
            </a:extLst>
          </p:cNvPr>
          <p:cNvSpPr txBox="1"/>
          <p:nvPr/>
        </p:nvSpPr>
        <p:spPr>
          <a:xfrm>
            <a:off x="899060" y="2694580"/>
            <a:ext cx="10881261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nl-NL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EF7487-17F1-E93B-346D-261AEF03C495}"/>
              </a:ext>
            </a:extLst>
          </p:cNvPr>
          <p:cNvSpPr txBox="1"/>
          <p:nvPr/>
        </p:nvSpPr>
        <p:spPr>
          <a:xfrm>
            <a:off x="899060" y="4192811"/>
            <a:ext cx="609797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vi-VN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 cấu dân số</a:t>
            </a:r>
            <a:r>
              <a:rPr lang="en-US" sz="1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0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Rectangle 1">
            <a:extLst>
              <a:ext uri="{FF2B5EF4-FFF2-40B4-BE49-F238E27FC236}">
                <a16:creationId xmlns:a16="http://schemas.microsoft.com/office/drawing/2014/main" id="{B300770F-6FD4-5229-32B1-7BA3FD4AB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884240"/>
            <a:ext cx="10972800" cy="10772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742950" indent="-742950" algn="ctr">
              <a:buFontTx/>
              <a:buAutoNum type="arabicPeriod"/>
              <a:defRPr/>
            </a:pPr>
            <a:r>
              <a:rPr lang="en-US" sz="3200" b="1" dirty="0" err="1">
                <a:solidFill>
                  <a:srgbClr val="0432FF"/>
                </a:solidFill>
              </a:rPr>
              <a:t>Dựa</a:t>
            </a:r>
            <a:r>
              <a:rPr lang="en-US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 err="1">
                <a:solidFill>
                  <a:srgbClr val="0432FF"/>
                </a:solidFill>
              </a:rPr>
              <a:t>vào</a:t>
            </a:r>
            <a:r>
              <a:rPr lang="en-US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 err="1">
                <a:solidFill>
                  <a:srgbClr val="0432FF"/>
                </a:solidFill>
              </a:rPr>
              <a:t>bảng</a:t>
            </a:r>
            <a:r>
              <a:rPr lang="en-US" sz="3200" b="1" dirty="0">
                <a:solidFill>
                  <a:srgbClr val="0432FF"/>
                </a:solidFill>
              </a:rPr>
              <a:t> 1.1, </a:t>
            </a:r>
            <a:r>
              <a:rPr lang="en-US" sz="3200" b="1" dirty="0" err="1">
                <a:solidFill>
                  <a:srgbClr val="0432FF"/>
                </a:solidFill>
              </a:rPr>
              <a:t>hãy</a:t>
            </a:r>
            <a:r>
              <a:rPr lang="en-US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 err="1">
                <a:solidFill>
                  <a:srgbClr val="0432FF"/>
                </a:solidFill>
              </a:rPr>
              <a:t>vẽ</a:t>
            </a:r>
            <a:r>
              <a:rPr lang="en-US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 err="1">
                <a:solidFill>
                  <a:srgbClr val="0432FF"/>
                </a:solidFill>
              </a:rPr>
              <a:t>biểu</a:t>
            </a:r>
            <a:r>
              <a:rPr lang="en-US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 err="1">
                <a:solidFill>
                  <a:srgbClr val="0432FF"/>
                </a:solidFill>
              </a:rPr>
              <a:t>đồ</a:t>
            </a:r>
            <a:r>
              <a:rPr lang="en-US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 err="1">
                <a:solidFill>
                  <a:srgbClr val="0432FF"/>
                </a:solidFill>
              </a:rPr>
              <a:t>thể</a:t>
            </a:r>
            <a:r>
              <a:rPr lang="en-US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 err="1">
                <a:solidFill>
                  <a:srgbClr val="0432FF"/>
                </a:solidFill>
              </a:rPr>
              <a:t>hiện</a:t>
            </a:r>
            <a:r>
              <a:rPr lang="en-US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 err="1">
                <a:solidFill>
                  <a:srgbClr val="0432FF"/>
                </a:solidFill>
              </a:rPr>
              <a:t>tỉ</a:t>
            </a:r>
            <a:r>
              <a:rPr lang="en-US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 err="1">
                <a:solidFill>
                  <a:srgbClr val="0432FF"/>
                </a:solidFill>
              </a:rPr>
              <a:t>lệ</a:t>
            </a:r>
            <a:r>
              <a:rPr lang="en-US" sz="3200" b="1" dirty="0">
                <a:solidFill>
                  <a:srgbClr val="0432FF"/>
                </a:solidFill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solidFill>
                  <a:srgbClr val="0432FF"/>
                </a:solidFill>
              </a:rPr>
              <a:t>gia</a:t>
            </a:r>
            <a:r>
              <a:rPr lang="en-US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 err="1">
                <a:solidFill>
                  <a:srgbClr val="0432FF"/>
                </a:solidFill>
              </a:rPr>
              <a:t>tăng</a:t>
            </a:r>
            <a:r>
              <a:rPr lang="en-US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 err="1">
                <a:solidFill>
                  <a:srgbClr val="0432FF"/>
                </a:solidFill>
              </a:rPr>
              <a:t>dân</a:t>
            </a:r>
            <a:r>
              <a:rPr lang="en-US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 err="1">
                <a:solidFill>
                  <a:srgbClr val="0432FF"/>
                </a:solidFill>
              </a:rPr>
              <a:t>số</a:t>
            </a:r>
            <a:r>
              <a:rPr lang="en-US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 err="1">
                <a:solidFill>
                  <a:srgbClr val="0432FF"/>
                </a:solidFill>
              </a:rPr>
              <a:t>của</a:t>
            </a:r>
            <a:r>
              <a:rPr lang="en-US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 err="1">
                <a:solidFill>
                  <a:srgbClr val="0432FF"/>
                </a:solidFill>
              </a:rPr>
              <a:t>nước</a:t>
            </a:r>
            <a:r>
              <a:rPr lang="en-US" sz="3200" b="1" dirty="0">
                <a:solidFill>
                  <a:srgbClr val="0432FF"/>
                </a:solidFill>
              </a:rPr>
              <a:t> ta, </a:t>
            </a:r>
            <a:r>
              <a:rPr lang="en-US" sz="3200" b="1" dirty="0" err="1">
                <a:solidFill>
                  <a:srgbClr val="0432FF"/>
                </a:solidFill>
              </a:rPr>
              <a:t>giai</a:t>
            </a:r>
            <a:r>
              <a:rPr lang="en-US" sz="3200" b="1" dirty="0">
                <a:solidFill>
                  <a:srgbClr val="0432FF"/>
                </a:solidFill>
              </a:rPr>
              <a:t> </a:t>
            </a:r>
            <a:r>
              <a:rPr lang="en-US" sz="3200" b="1" dirty="0" err="1">
                <a:solidFill>
                  <a:srgbClr val="0432FF"/>
                </a:solidFill>
              </a:rPr>
              <a:t>đoạn</a:t>
            </a:r>
            <a:r>
              <a:rPr lang="en-US" sz="3200" b="1" dirty="0">
                <a:solidFill>
                  <a:srgbClr val="0432FF"/>
                </a:solidFill>
              </a:rPr>
              <a:t> 1999 – 2021</a:t>
            </a:r>
            <a:endParaRPr lang="en-VN" sz="3200" b="1" dirty="0">
              <a:solidFill>
                <a:srgbClr val="0432FF"/>
              </a:solidFill>
            </a:endParaRPr>
          </a:p>
        </p:txBody>
      </p:sp>
      <p:sp>
        <p:nvSpPr>
          <p:cNvPr id="257026" name="Rectangle 9">
            <a:extLst>
              <a:ext uri="{FF2B5EF4-FFF2-40B4-BE49-F238E27FC236}">
                <a16:creationId xmlns:a16="http://schemas.microsoft.com/office/drawing/2014/main" id="{DA80CC37-C5F3-6175-9414-DAB252ABF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57027" name="Picture 8" descr="Dựa vào bảng 1.1, hãy vẽ biểu đồ thể hiện tỉ lệ gia tăng dân số của nước ta">
            <a:extLst>
              <a:ext uri="{FF2B5EF4-FFF2-40B4-BE49-F238E27FC236}">
                <a16:creationId xmlns:a16="http://schemas.microsoft.com/office/drawing/2014/main" id="{468E0B96-A872-D172-6E08-654B53FF6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2090059"/>
            <a:ext cx="10471150" cy="466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216D69-C3F1-D0D6-BCBA-B7F4CE265B72}"/>
              </a:ext>
            </a:extLst>
          </p:cNvPr>
          <p:cNvSpPr txBox="1"/>
          <p:nvPr/>
        </p:nvSpPr>
        <p:spPr>
          <a:xfrm>
            <a:off x="3047011" y="186129"/>
            <a:ext cx="6097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 TẬP VÀ VẬN DỤNG: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Title 1">
            <a:extLst>
              <a:ext uri="{FF2B5EF4-FFF2-40B4-BE49-F238E27FC236}">
                <a16:creationId xmlns:a16="http://schemas.microsoft.com/office/drawing/2014/main" id="{C6A01297-316B-0162-4AB5-C2D1BF4056F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33350" y="65088"/>
            <a:ext cx="12161838" cy="1057275"/>
          </a:xfrm>
        </p:spPr>
        <p:txBody>
          <a:bodyPr/>
          <a:lstStyle/>
          <a:p>
            <a:pPr eaLnBrk="1" hangingPunct="1"/>
            <a:r>
              <a:rPr lang="en-US" altLang="en-US" sz="53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CHO EM</a:t>
            </a:r>
          </a:p>
        </p:txBody>
      </p:sp>
      <p:pic>
        <p:nvPicPr>
          <p:cNvPr id="1026" name="Picture 2" descr="Analog Alarm Clock Icon Image Vector Illustration Design Royalty Free  Cliparts, Vectors, And Stock Illustration. Image 82032642.">
            <a:extLst>
              <a:ext uri="{FF2B5EF4-FFF2-40B4-BE49-F238E27FC236}">
                <a16:creationId xmlns:a16="http://schemas.microsoft.com/office/drawing/2014/main" id="{0C4897A8-BF21-1E69-C1EC-1BF7FAD5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4445000"/>
            <a:ext cx="1611312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UPSC Notes Only Pack">
            <a:extLst>
              <a:ext uri="{FF2B5EF4-FFF2-40B4-BE49-F238E27FC236}">
                <a16:creationId xmlns:a16="http://schemas.microsoft.com/office/drawing/2014/main" id="{E95F7133-EB43-AB4D-009D-32D052917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708275"/>
            <a:ext cx="14541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34248717-5FD5-B282-3041-200AFD99A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388" y="3179763"/>
            <a:ext cx="1012983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 marL="455613" indent="-455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338"/>
              </a:spcBef>
              <a:buFont typeface="Wingdings" panose="05000000000000000000" pitchFamily="2" charset="2"/>
              <a:buChar char="ü"/>
            </a:pPr>
            <a:r>
              <a:rPr lang="en-US" altLang="en-US" sz="3500" b="1">
                <a:solidFill>
                  <a:srgbClr val="7030A0"/>
                </a:solidFill>
                <a:cs typeface="Times New Roman" panose="02020603050405020304" pitchFamily="18" charset="0"/>
              </a:rPr>
              <a:t>Tìm kiếm thông tin trên sách, báo và Internet </a:t>
            </a:r>
            <a:endParaRPr lang="en-US" altLang="en-US" sz="3500" b="1">
              <a:solidFill>
                <a:srgbClr val="7030A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830E0080-9533-813C-2C97-BCB360D768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5462" name="Rectangle 2">
            <a:extLst>
              <a:ext uri="{FF2B5EF4-FFF2-40B4-BE49-F238E27FC236}">
                <a16:creationId xmlns:a16="http://schemas.microsoft.com/office/drawing/2014/main" id="{20EC8847-3B62-1B1F-CE64-B8AC61AEC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088" y="1054100"/>
            <a:ext cx="8345487" cy="1354213"/>
          </a:xfrm>
          <a:prstGeom prst="rect">
            <a:avLst/>
          </a:prstGeom>
          <a:noFill/>
          <a:ln w="9525">
            <a:solidFill>
              <a:srgbClr val="00B0F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4000" b="1" dirty="0" err="1">
                <a:solidFill>
                  <a:srgbClr val="0432FF"/>
                </a:solidFill>
                <a:cs typeface="Calibri" panose="020F0502020204030204" pitchFamily="34" charset="0"/>
              </a:rPr>
              <a:t>Hãy</a:t>
            </a:r>
            <a:r>
              <a:rPr lang="en-US" altLang="en-US" sz="40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432FF"/>
                </a:solidFill>
                <a:cs typeface="Calibri" panose="020F0502020204030204" pitchFamily="34" charset="0"/>
              </a:rPr>
              <a:t>tìm</a:t>
            </a:r>
            <a:r>
              <a:rPr lang="en-US" altLang="en-US" sz="40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432FF"/>
                </a:solidFill>
                <a:cs typeface="Calibri" panose="020F0502020204030204" pitchFamily="34" charset="0"/>
              </a:rPr>
              <a:t>hiểu</a:t>
            </a:r>
            <a:r>
              <a:rPr lang="en-US" altLang="en-US" sz="40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432FF"/>
                </a:solidFill>
                <a:cs typeface="Calibri" panose="020F0502020204030204" pitchFamily="34" charset="0"/>
              </a:rPr>
              <a:t>về</a:t>
            </a:r>
            <a:r>
              <a:rPr lang="en-US" altLang="en-US" sz="40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432FF"/>
                </a:solidFill>
                <a:cs typeface="Calibri" panose="020F0502020204030204" pitchFamily="34" charset="0"/>
              </a:rPr>
              <a:t>truyền</a:t>
            </a:r>
            <a:r>
              <a:rPr lang="en-US" altLang="en-US" sz="40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432FF"/>
                </a:solidFill>
                <a:cs typeface="Calibri" panose="020F0502020204030204" pitchFamily="34" charset="0"/>
              </a:rPr>
              <a:t>thống</a:t>
            </a:r>
            <a:r>
              <a:rPr lang="en-US" altLang="en-US" sz="40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432FF"/>
                </a:solidFill>
                <a:cs typeface="Calibri" panose="020F0502020204030204" pitchFamily="34" charset="0"/>
              </a:rPr>
              <a:t>của</a:t>
            </a:r>
            <a:r>
              <a:rPr lang="en-US" altLang="en-US" sz="40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432FF"/>
                </a:solidFill>
                <a:cs typeface="Calibri" panose="020F0502020204030204" pitchFamily="34" charset="0"/>
              </a:rPr>
              <a:t>một</a:t>
            </a:r>
            <a:r>
              <a:rPr lang="en-US" altLang="en-US" sz="40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432FF"/>
                </a:solidFill>
                <a:cs typeface="Calibri" panose="020F0502020204030204" pitchFamily="34" charset="0"/>
              </a:rPr>
              <a:t>trong</a:t>
            </a:r>
            <a:r>
              <a:rPr lang="en-US" altLang="en-US" sz="4000" b="1" dirty="0">
                <a:solidFill>
                  <a:srgbClr val="0432FF"/>
                </a:solidFill>
                <a:cs typeface="Calibri" panose="020F0502020204030204" pitchFamily="34" charset="0"/>
              </a:rPr>
              <a:t> 54 </a:t>
            </a:r>
            <a:r>
              <a:rPr lang="en-US" altLang="en-US" sz="4000" b="1" dirty="0" err="1">
                <a:solidFill>
                  <a:srgbClr val="0432FF"/>
                </a:solidFill>
                <a:cs typeface="Calibri" panose="020F0502020204030204" pitchFamily="34" charset="0"/>
              </a:rPr>
              <a:t>dân</a:t>
            </a:r>
            <a:r>
              <a:rPr lang="en-US" altLang="en-US" sz="40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432FF"/>
                </a:solidFill>
                <a:cs typeface="Calibri" panose="020F0502020204030204" pitchFamily="34" charset="0"/>
              </a:rPr>
              <a:t>tộc</a:t>
            </a:r>
            <a:r>
              <a:rPr lang="en-US" altLang="en-US" sz="4000" b="1" dirty="0">
                <a:solidFill>
                  <a:srgbClr val="0432FF"/>
                </a:solidFill>
                <a:cs typeface="Calibri" panose="020F0502020204030204" pitchFamily="34" charset="0"/>
              </a:rPr>
              <a:t> ở </a:t>
            </a:r>
            <a:r>
              <a:rPr lang="en-US" altLang="en-US" sz="4000" b="1" dirty="0" err="1">
                <a:solidFill>
                  <a:srgbClr val="0432FF"/>
                </a:solidFill>
                <a:cs typeface="Calibri" panose="020F0502020204030204" pitchFamily="34" charset="0"/>
              </a:rPr>
              <a:t>nước</a:t>
            </a:r>
            <a:r>
              <a:rPr lang="en-US" altLang="en-US" sz="4000" b="1">
                <a:solidFill>
                  <a:srgbClr val="0432FF"/>
                </a:solidFill>
                <a:cs typeface="Calibri" panose="020F0502020204030204" pitchFamily="34" charset="0"/>
              </a:rPr>
              <a:t> ta.</a:t>
            </a:r>
            <a:r>
              <a:rPr lang="en-US" altLang="en-US" sz="4000" b="1">
                <a:solidFill>
                  <a:srgbClr val="0432FF"/>
                </a:solidFill>
              </a:rPr>
              <a:t> </a:t>
            </a:r>
            <a:endParaRPr lang="en-US" altLang="en-US" sz="4000" b="1" dirty="0">
              <a:solidFill>
                <a:srgbClr val="0432FF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8C4CE3-D21C-4BD5-6A16-9175846B1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575" y="4906963"/>
            <a:ext cx="61833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 marL="455613" indent="-455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338"/>
              </a:spcBef>
              <a:buFont typeface="Wingdings" panose="05000000000000000000" pitchFamily="2" charset="2"/>
              <a:buChar char="ü"/>
            </a:pPr>
            <a:r>
              <a:rPr lang="vi-VN" altLang="en-US" sz="3500" b="1" dirty="0">
                <a:solidFill>
                  <a:srgbClr val="7030A0"/>
                </a:solidFill>
                <a:cs typeface="Times New Roman" panose="02020603050405020304" pitchFamily="18" charset="0"/>
              </a:rPr>
              <a:t>Thời gian 1 </a:t>
            </a:r>
            <a:r>
              <a:rPr lang="en-US" altLang="en-US" sz="35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3500" b="1" dirty="0">
                <a:solidFill>
                  <a:srgbClr val="7030A0"/>
                </a:solidFill>
                <a:cs typeface="Times New Roman" panose="02020603050405020304" pitchFamily="18" charset="0"/>
              </a:rPr>
              <a:t> </a:t>
            </a:r>
            <a:endParaRPr lang="en-US" altLang="en-US" sz="3500" b="1" dirty="0">
              <a:solidFill>
                <a:srgbClr val="7030A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B7127-8455-4725-92C0-E323A7E62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2738" y="5813425"/>
            <a:ext cx="5529262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marL="455613" indent="-455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3500" b="1">
                <a:solidFill>
                  <a:srgbClr val="7030A0"/>
                </a:solidFill>
                <a:cs typeface="Times New Roman" panose="02020603050405020304" pitchFamily="18" charset="0"/>
              </a:rPr>
              <a:t> Cá nhân</a:t>
            </a:r>
          </a:p>
        </p:txBody>
      </p:sp>
      <p:pic>
        <p:nvPicPr>
          <p:cNvPr id="11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id="{7DB0BA3C-3C79-6A22-1312-0087B8BC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8"/>
          <a:stretch>
            <a:fillRect/>
          </a:stretch>
        </p:blipFill>
        <p:spPr bwMode="auto">
          <a:xfrm>
            <a:off x="5680075" y="5592763"/>
            <a:ext cx="83185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66" name="Picture 5" descr="POINSET2">
            <a:extLst>
              <a:ext uri="{FF2B5EF4-FFF2-40B4-BE49-F238E27FC236}">
                <a16:creationId xmlns:a16="http://schemas.microsoft.com/office/drawing/2014/main" id="{30D76301-66CA-A59E-BCF3-F5A7AA643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53219" y="24606"/>
            <a:ext cx="11715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67" name="Picture 5" descr="POINSET2">
            <a:extLst>
              <a:ext uri="{FF2B5EF4-FFF2-40B4-BE49-F238E27FC236}">
                <a16:creationId xmlns:a16="http://schemas.microsoft.com/office/drawing/2014/main" id="{214A67CC-D5E3-3AD9-CE44-568BE0EFA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7501" y="5422900"/>
            <a:ext cx="1243012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68" name="Picture 5" descr="POINSET2">
            <a:extLst>
              <a:ext uri="{FF2B5EF4-FFF2-40B4-BE49-F238E27FC236}">
                <a16:creationId xmlns:a16="http://schemas.microsoft.com/office/drawing/2014/main" id="{EA23ED0A-FD70-2B13-8102-00DAC988D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26725" y="77788"/>
            <a:ext cx="12414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69" name="Picture 6" descr="Diagram&#10;&#10;Description automatically generated">
            <a:extLst>
              <a:ext uri="{FF2B5EF4-FFF2-40B4-BE49-F238E27FC236}">
                <a16:creationId xmlns:a16="http://schemas.microsoft.com/office/drawing/2014/main" id="{37D68686-BDFE-35C8-9CFF-8734D063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10671175" y="5340350"/>
            <a:ext cx="1296988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POINSET2">
            <a:extLst>
              <a:ext uri="{FF2B5EF4-FFF2-40B4-BE49-F238E27FC236}">
                <a16:creationId xmlns:a16="http://schemas.microsoft.com/office/drawing/2014/main" id="{9C4D06D5-2A38-D782-6A8F-6A5586DEE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25931" y="92869"/>
            <a:ext cx="1241425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5" descr="POINSET2">
            <a:extLst>
              <a:ext uri="{FF2B5EF4-FFF2-40B4-BE49-F238E27FC236}">
                <a16:creationId xmlns:a16="http://schemas.microsoft.com/office/drawing/2014/main" id="{24A60DF7-C835-33B5-1542-4B92D3E27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42900" y="41275"/>
            <a:ext cx="11715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" descr="POINSET2">
            <a:extLst>
              <a:ext uri="{FF2B5EF4-FFF2-40B4-BE49-F238E27FC236}">
                <a16:creationId xmlns:a16="http://schemas.microsoft.com/office/drawing/2014/main" id="{A659AEC0-4A06-009F-DDE8-433829AF6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4644" y="5337969"/>
            <a:ext cx="124142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 descr="Diagram&#10;&#10;Description automatically generated">
            <a:extLst>
              <a:ext uri="{FF2B5EF4-FFF2-40B4-BE49-F238E27FC236}">
                <a16:creationId xmlns:a16="http://schemas.microsoft.com/office/drawing/2014/main" id="{19CDFDD1-03FC-8E90-530A-AE57307DD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10671175" y="5340350"/>
            <a:ext cx="1296988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3">
            <a:extLst>
              <a:ext uri="{FF2B5EF4-FFF2-40B4-BE49-F238E27FC236}">
                <a16:creationId xmlns:a16="http://schemas.microsoft.com/office/drawing/2014/main" id="{35BC30D6-D7A5-160D-0C60-2820D65E6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0"/>
            <a:ext cx="90519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4500" b="1">
                <a:solidFill>
                  <a:srgbClr val="0000FF"/>
                </a:solidFill>
              </a:rPr>
              <a:t>Nhìn tranh đoán dân tộc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372A74EE-0219-5CB5-1AEC-43DBC5166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425" y="5180013"/>
            <a:ext cx="34607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>
                <a:solidFill>
                  <a:srgbClr val="00B050"/>
                </a:solidFill>
              </a:rPr>
              <a:t>DÂN TỘC NÙNG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915B67BB-2523-7E92-ED71-D4FDA3E8C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4375" y="5089525"/>
            <a:ext cx="34607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>
                <a:solidFill>
                  <a:srgbClr val="00B050"/>
                </a:solidFill>
              </a:rPr>
              <a:t>DÂN TỘC THÁI</a:t>
            </a:r>
          </a:p>
        </p:txBody>
      </p:sp>
      <p:pic>
        <p:nvPicPr>
          <p:cNvPr id="43016" name="Picture 2" descr="Nét đẹp trang phục dân tộc Nùng An - Báo Cao Bằng điện tử">
            <a:extLst>
              <a:ext uri="{FF2B5EF4-FFF2-40B4-BE49-F238E27FC236}">
                <a16:creationId xmlns:a16="http://schemas.microsoft.com/office/drawing/2014/main" id="{B9D201E2-2B53-18B9-D219-6F58EEE10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435100"/>
            <a:ext cx="5570538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3" descr="Người Thái với đồ trang sức bạc | Báo Dân tộc và Phát triển">
            <a:extLst>
              <a:ext uri="{FF2B5EF4-FFF2-40B4-BE49-F238E27FC236}">
                <a16:creationId xmlns:a16="http://schemas.microsoft.com/office/drawing/2014/main" id="{22716574-7C47-029B-B087-CF0916F51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1435100"/>
            <a:ext cx="5630862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B1C2A1-7298-4369-9C37-EA5CDEA11F04}"/>
              </a:ext>
            </a:extLst>
          </p:cNvPr>
          <p:cNvSpPr/>
          <p:nvPr/>
        </p:nvSpPr>
        <p:spPr>
          <a:xfrm>
            <a:off x="161" y="87669"/>
            <a:ext cx="12191680" cy="1209562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pPr algn="ctr" defTabSz="829890"/>
            <a:r>
              <a:rPr lang="vi-VN" sz="3630" dirty="0">
                <a:solidFill>
                  <a:prstClr val="white"/>
                </a:solidFill>
                <a:latin typeface="#9Slide07 IcielBaliho Script" pitchFamily="2" charset="0"/>
              </a:rPr>
              <a:t>Lợi ích của sự giảm tỉ lệ gia tăng tự nhiên của dân số nước ta</a:t>
            </a:r>
            <a:endParaRPr lang="en-US" sz="1815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7294CF-7806-4639-B4B7-266FEDBCCB30}"/>
              </a:ext>
            </a:extLst>
          </p:cNvPr>
          <p:cNvSpPr/>
          <p:nvPr/>
        </p:nvSpPr>
        <p:spPr>
          <a:xfrm>
            <a:off x="576463" y="1406395"/>
            <a:ext cx="10909407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890"/>
            <a:r>
              <a:rPr lang="vi-VN" sz="2667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+ Phát triển kinh tế: góp phần vào nâng cao năng suất lao động, góp phần đẩy nhanh sự tăng trưởng kinh tế đất nước.</a:t>
            </a:r>
            <a:endParaRPr lang="en-US" sz="2667" dirty="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24A623-4C83-4AD2-B661-81C635660E46}"/>
              </a:ext>
            </a:extLst>
          </p:cNvPr>
          <p:cNvSpPr/>
          <p:nvPr/>
        </p:nvSpPr>
        <p:spPr>
          <a:xfrm>
            <a:off x="546207" y="2625608"/>
            <a:ext cx="10529047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890"/>
            <a:r>
              <a:rPr lang="vi-VN" sz="2667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 + Tài nguyên môi trường: giảm áp lực đến tài nguyên và môi trường sống.</a:t>
            </a:r>
            <a:endParaRPr lang="en-US" sz="2667" dirty="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13A6E0-3519-42BA-91E0-8CD17FEFF5A0}"/>
              </a:ext>
            </a:extLst>
          </p:cNvPr>
          <p:cNvSpPr/>
          <p:nvPr/>
        </p:nvSpPr>
        <p:spPr>
          <a:xfrm>
            <a:off x="546206" y="3429001"/>
            <a:ext cx="10828725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890"/>
            <a:r>
              <a:rPr lang="vi-VN" sz="2667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+ Chất lượng cuộc sống của dân cư sẽ được nâng lên tăng thu nhập bình quân đầu người, chất lượng giáo dục, y tế tốt hơn, đảm bảo các phúc lợi xã hội, tăng tuổi thọ.</a:t>
            </a:r>
            <a:endParaRPr lang="en-US" sz="2667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C418A1-4301-4942-90A3-78E13EB91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47" b="96659" l="10000" r="98375">
                        <a14:foregroundMark x1="58375" y1="89737" x2="58375" y2="89737"/>
                        <a14:foregroundMark x1="58375" y1="89737" x2="58375" y2="89737"/>
                        <a14:foregroundMark x1="55500" y1="93556" x2="56375" y2="90215"/>
                        <a14:foregroundMark x1="58375" y1="82100" x2="66000" y2="77327"/>
                        <a14:foregroundMark x1="79750" y1="71122" x2="86125" y2="78282"/>
                        <a14:foregroundMark x1="86125" y1="78282" x2="92625" y2="78282"/>
                        <a14:foregroundMark x1="92625" y1="78282" x2="95375" y2="84248"/>
                        <a14:foregroundMark x1="93000" y1="95704" x2="94375" y2="94988"/>
                        <a14:foregroundMark x1="97000" y1="94988" x2="97000" y2="94988"/>
                        <a14:foregroundMark x1="97875" y1="96659" x2="98375" y2="954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6211" y="2743200"/>
            <a:ext cx="691563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8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5" descr="POINSET2">
            <a:extLst>
              <a:ext uri="{FF2B5EF4-FFF2-40B4-BE49-F238E27FC236}">
                <a16:creationId xmlns:a16="http://schemas.microsoft.com/office/drawing/2014/main" id="{E5B490E2-0902-B1F9-7CE9-B5B9FF778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25931" y="92869"/>
            <a:ext cx="1241425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5" descr="POINSET2">
            <a:extLst>
              <a:ext uri="{FF2B5EF4-FFF2-40B4-BE49-F238E27FC236}">
                <a16:creationId xmlns:a16="http://schemas.microsoft.com/office/drawing/2014/main" id="{730384A4-6EAF-80F8-0774-7FE4182B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42900" y="41275"/>
            <a:ext cx="11715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POINSET2">
            <a:extLst>
              <a:ext uri="{FF2B5EF4-FFF2-40B4-BE49-F238E27FC236}">
                <a16:creationId xmlns:a16="http://schemas.microsoft.com/office/drawing/2014/main" id="{F11BC431-C735-1B57-6CFF-6C1B36C24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4644" y="5337969"/>
            <a:ext cx="124142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6" descr="Diagram&#10;&#10;Description automatically generated">
            <a:extLst>
              <a:ext uri="{FF2B5EF4-FFF2-40B4-BE49-F238E27FC236}">
                <a16:creationId xmlns:a16="http://schemas.microsoft.com/office/drawing/2014/main" id="{61E7A243-35A1-9147-A9D7-9ACE9B9A1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10671175" y="5340350"/>
            <a:ext cx="1296988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3">
            <a:extLst>
              <a:ext uri="{FF2B5EF4-FFF2-40B4-BE49-F238E27FC236}">
                <a16:creationId xmlns:a16="http://schemas.microsoft.com/office/drawing/2014/main" id="{B954056E-C2B1-D219-ED7E-6BF24C8C3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0"/>
            <a:ext cx="90519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4500" b="1">
                <a:solidFill>
                  <a:srgbClr val="0000FF"/>
                </a:solidFill>
              </a:rPr>
              <a:t>Nhìn tranh đoán dân tộc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35033A30-F25C-D6FF-ED09-B83E4D0D2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425" y="5180013"/>
            <a:ext cx="394493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>
                <a:solidFill>
                  <a:srgbClr val="00B050"/>
                </a:solidFill>
              </a:rPr>
              <a:t>DÂN TỘC MƯỜNG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3E10E4B-DE0F-B4A7-FE4F-27C4437F4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300" y="5089525"/>
            <a:ext cx="36798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>
                <a:solidFill>
                  <a:srgbClr val="00B050"/>
                </a:solidFill>
              </a:rPr>
              <a:t>DÂN TỘC KHƠ-ME</a:t>
            </a:r>
          </a:p>
        </p:txBody>
      </p:sp>
      <p:pic>
        <p:nvPicPr>
          <p:cNvPr id="45064" name="Picture 2" descr="Khám phá những nét đặc sắc trong văn hóa của người Mường ở Hòa Bình">
            <a:extLst>
              <a:ext uri="{FF2B5EF4-FFF2-40B4-BE49-F238E27FC236}">
                <a16:creationId xmlns:a16="http://schemas.microsoft.com/office/drawing/2014/main" id="{66BF04DE-D3F7-A673-1A90-CD34FA355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435100"/>
            <a:ext cx="5716588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3">
            <a:extLst>
              <a:ext uri="{FF2B5EF4-FFF2-40B4-BE49-F238E27FC236}">
                <a16:creationId xmlns:a16="http://schemas.microsoft.com/office/drawing/2014/main" id="{20939BDC-2268-64EA-CB29-3C3C70F50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1435100"/>
            <a:ext cx="5868988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5" descr="POINSET2">
            <a:extLst>
              <a:ext uri="{FF2B5EF4-FFF2-40B4-BE49-F238E27FC236}">
                <a16:creationId xmlns:a16="http://schemas.microsoft.com/office/drawing/2014/main" id="{C6C5710C-5B44-6FB6-AEDC-3AE8B8DE6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25931" y="92869"/>
            <a:ext cx="1241425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5" descr="POINSET2">
            <a:extLst>
              <a:ext uri="{FF2B5EF4-FFF2-40B4-BE49-F238E27FC236}">
                <a16:creationId xmlns:a16="http://schemas.microsoft.com/office/drawing/2014/main" id="{5073FBF6-A17D-0829-E03C-956DCAFDB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42900" y="41275"/>
            <a:ext cx="11715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 descr="POINSET2">
            <a:extLst>
              <a:ext uri="{FF2B5EF4-FFF2-40B4-BE49-F238E27FC236}">
                <a16:creationId xmlns:a16="http://schemas.microsoft.com/office/drawing/2014/main" id="{C8BE1E9C-0D7D-D6AA-18FB-5ADBC159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4644" y="5337969"/>
            <a:ext cx="124142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 descr="Diagram&#10;&#10;Description automatically generated">
            <a:extLst>
              <a:ext uri="{FF2B5EF4-FFF2-40B4-BE49-F238E27FC236}">
                <a16:creationId xmlns:a16="http://schemas.microsoft.com/office/drawing/2014/main" id="{81BC6A58-7582-BD63-27BE-AC6ECC531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10671175" y="5340350"/>
            <a:ext cx="1296988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3">
            <a:extLst>
              <a:ext uri="{FF2B5EF4-FFF2-40B4-BE49-F238E27FC236}">
                <a16:creationId xmlns:a16="http://schemas.microsoft.com/office/drawing/2014/main" id="{2327EBD1-55EF-CCB5-37C0-7AEAD5FCF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0"/>
            <a:ext cx="90519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0000FF"/>
                </a:solidFill>
              </a:rPr>
              <a:t>Nhìn</a:t>
            </a:r>
            <a:r>
              <a:rPr lang="en-US" altLang="en-US" sz="4500" b="1" dirty="0">
                <a:solidFill>
                  <a:srgbClr val="0000FF"/>
                </a:solidFill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</a:rPr>
              <a:t>tranh</a:t>
            </a:r>
            <a:r>
              <a:rPr lang="en-US" altLang="en-US" sz="4500" b="1" dirty="0">
                <a:solidFill>
                  <a:srgbClr val="0000FF"/>
                </a:solidFill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</a:rPr>
              <a:t>đoán</a:t>
            </a:r>
            <a:r>
              <a:rPr lang="en-US" altLang="en-US" sz="4500" b="1" dirty="0">
                <a:solidFill>
                  <a:srgbClr val="0000FF"/>
                </a:solidFill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</a:rPr>
              <a:t>dân</a:t>
            </a:r>
            <a:r>
              <a:rPr lang="en-US" altLang="en-US" sz="4500" b="1" dirty="0">
                <a:solidFill>
                  <a:srgbClr val="0000FF"/>
                </a:solidFill>
              </a:rPr>
              <a:t> </a:t>
            </a:r>
            <a:r>
              <a:rPr lang="en-US" altLang="en-US" sz="4500" b="1" dirty="0" err="1">
                <a:solidFill>
                  <a:srgbClr val="0000FF"/>
                </a:solidFill>
              </a:rPr>
              <a:t>tộc</a:t>
            </a:r>
            <a:endParaRPr lang="en-US" altLang="en-US" sz="4500" b="1" dirty="0">
              <a:solidFill>
                <a:srgbClr val="0000FF"/>
              </a:solidFill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6D88724-82C9-3316-BDE5-AC58858A1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425" y="5180013"/>
            <a:ext cx="394493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>
                <a:solidFill>
                  <a:srgbClr val="00B050"/>
                </a:solidFill>
              </a:rPr>
              <a:t>DÂN TỘC HOA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972A857-FC7B-182B-4E87-2EB2BBA7E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1350" y="5089525"/>
            <a:ext cx="36798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>
                <a:solidFill>
                  <a:srgbClr val="00B050"/>
                </a:solidFill>
              </a:rPr>
              <a:t>DÂN TỘC H MÔNG</a:t>
            </a:r>
          </a:p>
        </p:txBody>
      </p:sp>
      <p:pic>
        <p:nvPicPr>
          <p:cNvPr id="47112" name="Picture 2" descr="Dân tộc Hoa - YouTube">
            <a:extLst>
              <a:ext uri="{FF2B5EF4-FFF2-40B4-BE49-F238E27FC236}">
                <a16:creationId xmlns:a16="http://schemas.microsoft.com/office/drawing/2014/main" id="{3059FC02-FE9D-7C1E-FCAF-196EDD8EF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435100"/>
            <a:ext cx="577215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3">
            <a:extLst>
              <a:ext uri="{FF2B5EF4-FFF2-40B4-BE49-F238E27FC236}">
                <a16:creationId xmlns:a16="http://schemas.microsoft.com/office/drawing/2014/main" id="{6DB663B2-6176-92F0-1438-C007B3887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435100"/>
            <a:ext cx="5214938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 descr="POINSET2">
            <a:extLst>
              <a:ext uri="{FF2B5EF4-FFF2-40B4-BE49-F238E27FC236}">
                <a16:creationId xmlns:a16="http://schemas.microsoft.com/office/drawing/2014/main" id="{534A3793-F178-9FB3-CCA9-C626BF37F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25931" y="92869"/>
            <a:ext cx="1241425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5" descr="POINSET2">
            <a:extLst>
              <a:ext uri="{FF2B5EF4-FFF2-40B4-BE49-F238E27FC236}">
                <a16:creationId xmlns:a16="http://schemas.microsoft.com/office/drawing/2014/main" id="{7EC67869-4E86-4806-1785-6AD1376A7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42900" y="41275"/>
            <a:ext cx="11715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 descr="POINSET2">
            <a:extLst>
              <a:ext uri="{FF2B5EF4-FFF2-40B4-BE49-F238E27FC236}">
                <a16:creationId xmlns:a16="http://schemas.microsoft.com/office/drawing/2014/main" id="{C46579CD-19CD-8B16-1A02-1AFBC914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4644" y="5337969"/>
            <a:ext cx="124142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 descr="Diagram&#10;&#10;Description automatically generated">
            <a:extLst>
              <a:ext uri="{FF2B5EF4-FFF2-40B4-BE49-F238E27FC236}">
                <a16:creationId xmlns:a16="http://schemas.microsoft.com/office/drawing/2014/main" id="{35B24F5C-8A64-2D84-CB7B-A1E0326B5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10671175" y="5340350"/>
            <a:ext cx="1296988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3">
            <a:extLst>
              <a:ext uri="{FF2B5EF4-FFF2-40B4-BE49-F238E27FC236}">
                <a16:creationId xmlns:a16="http://schemas.microsoft.com/office/drawing/2014/main" id="{59BA878D-45AF-C044-F6A3-378150D8B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0"/>
            <a:ext cx="90519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4500" b="1">
                <a:solidFill>
                  <a:srgbClr val="0000FF"/>
                </a:solidFill>
              </a:rPr>
              <a:t>Nhìn tranh đoán dân tộc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33A179C9-734B-5ED6-CE48-4CD3B7377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178425"/>
            <a:ext cx="394493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>
                <a:solidFill>
                  <a:srgbClr val="00B050"/>
                </a:solidFill>
              </a:rPr>
              <a:t>DÂN TỘC DAO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087E6C8-E860-3D66-82C1-7BD62559D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1350" y="5089525"/>
            <a:ext cx="36798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>
                <a:solidFill>
                  <a:srgbClr val="00B050"/>
                </a:solidFill>
              </a:rPr>
              <a:t>DÂN TỘC GIA-RAI</a:t>
            </a:r>
          </a:p>
        </p:txBody>
      </p:sp>
      <p:pic>
        <p:nvPicPr>
          <p:cNvPr id="49160" name="Picture 2" descr="Dân Tộc Dao - Những Nét Văn Hoá Đặc Sắc Của Người Dao Tại Sapa">
            <a:extLst>
              <a:ext uri="{FF2B5EF4-FFF2-40B4-BE49-F238E27FC236}">
                <a16:creationId xmlns:a16="http://schemas.microsoft.com/office/drawing/2014/main" id="{27659EB3-452A-6B6E-79DD-A1BB74B20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1435100"/>
            <a:ext cx="4344988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3" descr="Tinh túy ẩm thực người dân tộc Gia Rai">
            <a:extLst>
              <a:ext uri="{FF2B5EF4-FFF2-40B4-BE49-F238E27FC236}">
                <a16:creationId xmlns:a16="http://schemas.microsoft.com/office/drawing/2014/main" id="{5E574BBC-716E-2915-ED80-89FC2483D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1435100"/>
            <a:ext cx="5846762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3538A1-F3B7-26E2-EFCD-49F5F5B0C1E2}"/>
              </a:ext>
            </a:extLst>
          </p:cNvPr>
          <p:cNvSpPr txBox="1"/>
          <p:nvPr/>
        </p:nvSpPr>
        <p:spPr>
          <a:xfrm>
            <a:off x="2871496" y="178130"/>
            <a:ext cx="6097554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1. ĐỊA LÍ DÂN CƯ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98142B-657A-DE53-EB09-12223B53E059}"/>
              </a:ext>
            </a:extLst>
          </p:cNvPr>
          <p:cNvSpPr txBox="1"/>
          <p:nvPr/>
        </p:nvSpPr>
        <p:spPr>
          <a:xfrm>
            <a:off x="1546549" y="705582"/>
            <a:ext cx="10144707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 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 DÂN CƯ VÀ DÂN TỘC, CHẤT LƯỢNG CUỘC SỐNG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6A24A-7361-7536-1395-24DB9A69A44B}"/>
              </a:ext>
            </a:extLst>
          </p:cNvPr>
          <p:cNvSpPr txBox="1"/>
          <p:nvPr/>
        </p:nvSpPr>
        <p:spPr>
          <a:xfrm>
            <a:off x="521348" y="1267659"/>
            <a:ext cx="609755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9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8" descr="Giới thiệu về dân tộc Kinh | Thư Viện Trò Chơi">
            <a:extLst>
              <a:ext uri="{FF2B5EF4-FFF2-40B4-BE49-F238E27FC236}">
                <a16:creationId xmlns:a16="http://schemas.microsoft.com/office/drawing/2014/main" id="{B9D4C1F5-FA6E-BE17-089F-788773A13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22238"/>
            <a:ext cx="32004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3" descr="Description: Cô gái dân tộc Tày gây chú ý trên truyền hình vì vẻ đẹp trong trẻo, rạng rỡ">
            <a:extLst>
              <a:ext uri="{FF2B5EF4-FFF2-40B4-BE49-F238E27FC236}">
                <a16:creationId xmlns:a16="http://schemas.microsoft.com/office/drawing/2014/main" id="{948F75AB-B6CA-34B4-52AE-328DF7D2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22238"/>
            <a:ext cx="29876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4" descr="Description: Trang phục dân tộc Thái và ý nghĩa thể hiện đặc trưng">
            <a:extLst>
              <a:ext uri="{FF2B5EF4-FFF2-40B4-BE49-F238E27FC236}">
                <a16:creationId xmlns:a16="http://schemas.microsoft.com/office/drawing/2014/main" id="{5872DFC1-7A21-D9D3-ED52-0A09E92AB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122238"/>
            <a:ext cx="32543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2">
            <a:extLst>
              <a:ext uri="{FF2B5EF4-FFF2-40B4-BE49-F238E27FC236}">
                <a16:creationId xmlns:a16="http://schemas.microsoft.com/office/drawing/2014/main" id="{ACD83D82-49AF-BBF3-B1D6-76BD7A1FC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0" y="1855788"/>
            <a:ext cx="1563688" cy="3698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Kinh </a:t>
            </a:r>
          </a:p>
        </p:txBody>
      </p:sp>
      <p:sp>
        <p:nvSpPr>
          <p:cNvPr id="61445" name="Rectangle 3">
            <a:extLst>
              <a:ext uri="{FF2B5EF4-FFF2-40B4-BE49-F238E27FC236}">
                <a16:creationId xmlns:a16="http://schemas.microsoft.com/office/drawing/2014/main" id="{8731B519-C17D-9E4C-6343-EF1FB02D7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0588" y="1855788"/>
            <a:ext cx="1570037" cy="3698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Tày	</a:t>
            </a:r>
          </a:p>
        </p:txBody>
      </p:sp>
      <p:sp>
        <p:nvSpPr>
          <p:cNvPr id="61446" name="Rectangle 4">
            <a:extLst>
              <a:ext uri="{FF2B5EF4-FFF2-40B4-BE49-F238E27FC236}">
                <a16:creationId xmlns:a16="http://schemas.microsoft.com/office/drawing/2014/main" id="{E8D29236-6D03-A7E7-2323-9B7717CDF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1863725"/>
            <a:ext cx="1520825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Thái </a:t>
            </a:r>
          </a:p>
        </p:txBody>
      </p:sp>
      <p:pic>
        <p:nvPicPr>
          <p:cNvPr id="61447" name="Picture 11" descr="Tháng 3 rực rỡ sắc hoa ban Mường Trời » Báo Phụ Nữ Việt Nam">
            <a:extLst>
              <a:ext uri="{FF2B5EF4-FFF2-40B4-BE49-F238E27FC236}">
                <a16:creationId xmlns:a16="http://schemas.microsoft.com/office/drawing/2014/main" id="{A8FA1704-D8B6-C370-5F98-95D5F1164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2427288"/>
            <a:ext cx="32004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1">
            <a:extLst>
              <a:ext uri="{FF2B5EF4-FFF2-40B4-BE49-F238E27FC236}">
                <a16:creationId xmlns:a16="http://schemas.microsoft.com/office/drawing/2014/main" id="{C3A66076-7CA2-861B-64FA-29F2855B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427288"/>
            <a:ext cx="29876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13">
            <a:extLst>
              <a:ext uri="{FF2B5EF4-FFF2-40B4-BE49-F238E27FC236}">
                <a16:creationId xmlns:a16="http://schemas.microsoft.com/office/drawing/2014/main" id="{1AF497D8-2C0A-D0F1-F2F4-905F73B83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2427288"/>
            <a:ext cx="32543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0" name="Rectangle 16">
            <a:extLst>
              <a:ext uri="{FF2B5EF4-FFF2-40B4-BE49-F238E27FC236}">
                <a16:creationId xmlns:a16="http://schemas.microsoft.com/office/drawing/2014/main" id="{FA31E27F-405B-19AF-7A88-2F005ACB4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738" y="4149725"/>
            <a:ext cx="1790700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Mường </a:t>
            </a:r>
          </a:p>
        </p:txBody>
      </p:sp>
      <p:sp>
        <p:nvSpPr>
          <p:cNvPr id="61451" name="Rectangle 17">
            <a:extLst>
              <a:ext uri="{FF2B5EF4-FFF2-40B4-BE49-F238E27FC236}">
                <a16:creationId xmlns:a16="http://schemas.microsoft.com/office/drawing/2014/main" id="{AD9057E0-FD58-4F99-CC76-F29EC7C5D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450" y="4149725"/>
            <a:ext cx="1908175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Khơ-me </a:t>
            </a:r>
          </a:p>
        </p:txBody>
      </p:sp>
      <p:sp>
        <p:nvSpPr>
          <p:cNvPr id="61452" name="Rectangle 18">
            <a:extLst>
              <a:ext uri="{FF2B5EF4-FFF2-40B4-BE49-F238E27FC236}">
                <a16:creationId xmlns:a16="http://schemas.microsoft.com/office/drawing/2014/main" id="{5BE5FCC7-8F62-5386-4315-6E23E560E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6488" y="4137025"/>
            <a:ext cx="1474787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Hoa </a:t>
            </a:r>
          </a:p>
        </p:txBody>
      </p:sp>
      <p:pic>
        <p:nvPicPr>
          <p:cNvPr id="61453" name="Picture 14">
            <a:extLst>
              <a:ext uri="{FF2B5EF4-FFF2-40B4-BE49-F238E27FC236}">
                <a16:creationId xmlns:a16="http://schemas.microsoft.com/office/drawing/2014/main" id="{AAF8131D-0966-24D7-611C-0BF422E93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776788"/>
            <a:ext cx="3200400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54" name="Rectangle 20">
            <a:extLst>
              <a:ext uri="{FF2B5EF4-FFF2-40B4-BE49-F238E27FC236}">
                <a16:creationId xmlns:a16="http://schemas.microsoft.com/office/drawing/2014/main" id="{5E4D9B10-225E-A2B7-7B29-540095BFB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738" y="6318250"/>
            <a:ext cx="1601787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Nùng </a:t>
            </a:r>
          </a:p>
        </p:txBody>
      </p:sp>
      <p:pic>
        <p:nvPicPr>
          <p:cNvPr id="61455" name="Picture 15">
            <a:extLst>
              <a:ext uri="{FF2B5EF4-FFF2-40B4-BE49-F238E27FC236}">
                <a16:creationId xmlns:a16="http://schemas.microsoft.com/office/drawing/2014/main" id="{28B27EF2-7651-32FC-FEBA-79088DB06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4776788"/>
            <a:ext cx="298767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6" name="Rectangle 22">
            <a:extLst>
              <a:ext uri="{FF2B5EF4-FFF2-40B4-BE49-F238E27FC236}">
                <a16:creationId xmlns:a16="http://schemas.microsoft.com/office/drawing/2014/main" id="{700BCA5A-FB43-45DF-84F1-3CBDBC611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2613" y="6315075"/>
            <a:ext cx="1878012" cy="3683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H Mông </a:t>
            </a:r>
          </a:p>
        </p:txBody>
      </p:sp>
      <p:pic>
        <p:nvPicPr>
          <p:cNvPr id="61457" name="Picture 16">
            <a:extLst>
              <a:ext uri="{FF2B5EF4-FFF2-40B4-BE49-F238E27FC236}">
                <a16:creationId xmlns:a16="http://schemas.microsoft.com/office/drawing/2014/main" id="{F81C59EE-46AB-21CD-A3AC-4FCC2D204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4776788"/>
            <a:ext cx="3254375" cy="19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58" name="Rectangle 24">
            <a:extLst>
              <a:ext uri="{FF2B5EF4-FFF2-40B4-BE49-F238E27FC236}">
                <a16:creationId xmlns:a16="http://schemas.microsoft.com/office/drawing/2014/main" id="{52D6B34E-D182-A053-9636-2584B70FD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7925" y="6315075"/>
            <a:ext cx="1403350" cy="3683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Dao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>
            <a:extLst>
              <a:ext uri="{FF2B5EF4-FFF2-40B4-BE49-F238E27FC236}">
                <a16:creationId xmlns:a16="http://schemas.microsoft.com/office/drawing/2014/main" id="{1E1C39A3-7F65-39C7-4AC8-F40E67047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22238"/>
            <a:ext cx="3143250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8" name="Picture 3">
            <a:extLst>
              <a:ext uri="{FF2B5EF4-FFF2-40B4-BE49-F238E27FC236}">
                <a16:creationId xmlns:a16="http://schemas.microsoft.com/office/drawing/2014/main" id="{6223F810-2DF5-7DB9-139E-3A17C7AF8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22238"/>
            <a:ext cx="2987675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4">
            <a:extLst>
              <a:ext uri="{FF2B5EF4-FFF2-40B4-BE49-F238E27FC236}">
                <a16:creationId xmlns:a16="http://schemas.microsoft.com/office/drawing/2014/main" id="{861386C5-EBC8-B58F-C2F3-DFEAF977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122238"/>
            <a:ext cx="3254375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Rectangle 22">
            <a:extLst>
              <a:ext uri="{FF2B5EF4-FFF2-40B4-BE49-F238E27FC236}">
                <a16:creationId xmlns:a16="http://schemas.microsoft.com/office/drawing/2014/main" id="{29B873A6-F579-EF0E-2CA0-6D166D47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3" y="1851025"/>
            <a:ext cx="1724025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Ra-glai</a:t>
            </a:r>
          </a:p>
        </p:txBody>
      </p:sp>
      <p:sp>
        <p:nvSpPr>
          <p:cNvPr id="65541" name="Rectangle 24">
            <a:extLst>
              <a:ext uri="{FF2B5EF4-FFF2-40B4-BE49-F238E27FC236}">
                <a16:creationId xmlns:a16="http://schemas.microsoft.com/office/drawing/2014/main" id="{7F4DEF56-E625-42CB-A25A-2CCBD157B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1835150"/>
            <a:ext cx="1768475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Mnông</a:t>
            </a:r>
          </a:p>
        </p:txBody>
      </p:sp>
      <p:sp>
        <p:nvSpPr>
          <p:cNvPr id="65542" name="Rectangle 27">
            <a:extLst>
              <a:ext uri="{FF2B5EF4-FFF2-40B4-BE49-F238E27FC236}">
                <a16:creationId xmlns:a16="http://schemas.microsoft.com/office/drawing/2014/main" id="{DF50D7D4-6FBF-61A5-21CC-002424AE6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0938" y="1827213"/>
            <a:ext cx="1398587" cy="3698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Thổ</a:t>
            </a:r>
          </a:p>
        </p:txBody>
      </p:sp>
      <p:pic>
        <p:nvPicPr>
          <p:cNvPr id="65543" name="Picture 5">
            <a:extLst>
              <a:ext uri="{FF2B5EF4-FFF2-40B4-BE49-F238E27FC236}">
                <a16:creationId xmlns:a16="http://schemas.microsoft.com/office/drawing/2014/main" id="{23F71B79-92B1-F2CC-2546-123B3BE63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2462213"/>
            <a:ext cx="314325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4" name="Picture 6">
            <a:extLst>
              <a:ext uri="{FF2B5EF4-FFF2-40B4-BE49-F238E27FC236}">
                <a16:creationId xmlns:a16="http://schemas.microsoft.com/office/drawing/2014/main" id="{B4BA1A00-AEC6-4173-28F0-9437C7A9E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462213"/>
            <a:ext cx="29464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5" name="Picture 7">
            <a:extLst>
              <a:ext uri="{FF2B5EF4-FFF2-40B4-BE49-F238E27FC236}">
                <a16:creationId xmlns:a16="http://schemas.microsoft.com/office/drawing/2014/main" id="{F7C3F847-710D-D5EF-E844-6F7A8D77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2462213"/>
            <a:ext cx="3222625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6" name="Rectangle 31">
            <a:extLst>
              <a:ext uri="{FF2B5EF4-FFF2-40B4-BE49-F238E27FC236}">
                <a16:creationId xmlns:a16="http://schemas.microsoft.com/office/drawing/2014/main" id="{0388EA5A-F597-7D5A-1018-CB1FCA31C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3" y="4137025"/>
            <a:ext cx="1717675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Xtiêng</a:t>
            </a:r>
          </a:p>
        </p:txBody>
      </p:sp>
      <p:sp>
        <p:nvSpPr>
          <p:cNvPr id="65547" name="Rectangle 32">
            <a:extLst>
              <a:ext uri="{FF2B5EF4-FFF2-40B4-BE49-F238E27FC236}">
                <a16:creationId xmlns:a16="http://schemas.microsoft.com/office/drawing/2014/main" id="{A5C18A0E-881B-7361-FAF4-5704D0298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9438" y="4121150"/>
            <a:ext cx="1839912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Khơ-mú</a:t>
            </a:r>
          </a:p>
        </p:txBody>
      </p:sp>
      <p:sp>
        <p:nvSpPr>
          <p:cNvPr id="65548" name="Rectangle 33">
            <a:extLst>
              <a:ext uri="{FF2B5EF4-FFF2-40B4-BE49-F238E27FC236}">
                <a16:creationId xmlns:a16="http://schemas.microsoft.com/office/drawing/2014/main" id="{BC81752B-944B-B670-FCE7-B77573682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9700" y="4105275"/>
            <a:ext cx="2409825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Bru-Vân Kiều</a:t>
            </a:r>
          </a:p>
        </p:txBody>
      </p:sp>
      <p:pic>
        <p:nvPicPr>
          <p:cNvPr id="65549" name="Picture 1">
            <a:extLst>
              <a:ext uri="{FF2B5EF4-FFF2-40B4-BE49-F238E27FC236}">
                <a16:creationId xmlns:a16="http://schemas.microsoft.com/office/drawing/2014/main" id="{E751A230-DEC7-1F56-E873-A57BA64C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776788"/>
            <a:ext cx="313690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0" name="Picture 9">
            <a:extLst>
              <a:ext uri="{FF2B5EF4-FFF2-40B4-BE49-F238E27FC236}">
                <a16:creationId xmlns:a16="http://schemas.microsoft.com/office/drawing/2014/main" id="{0D395377-A940-4104-3FD1-B0A0F696B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4776788"/>
            <a:ext cx="294640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1" name="Picture 10">
            <a:extLst>
              <a:ext uri="{FF2B5EF4-FFF2-40B4-BE49-F238E27FC236}">
                <a16:creationId xmlns:a16="http://schemas.microsoft.com/office/drawing/2014/main" id="{ADBAFE87-7198-00B2-0422-A307C7184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4776788"/>
            <a:ext cx="3222625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2" name="Rectangle 37">
            <a:extLst>
              <a:ext uri="{FF2B5EF4-FFF2-40B4-BE49-F238E27FC236}">
                <a16:creationId xmlns:a16="http://schemas.microsoft.com/office/drawing/2014/main" id="{46B34DD2-1110-3ABD-B1C4-637705087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0" y="6302375"/>
            <a:ext cx="1582738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Cơ-tu</a:t>
            </a:r>
          </a:p>
        </p:txBody>
      </p:sp>
      <p:sp>
        <p:nvSpPr>
          <p:cNvPr id="65553" name="Rectangle 38">
            <a:extLst>
              <a:ext uri="{FF2B5EF4-FFF2-40B4-BE49-F238E27FC236}">
                <a16:creationId xmlns:a16="http://schemas.microsoft.com/office/drawing/2014/main" id="{EDAABC5A-54BD-EC63-382A-0C758260C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213" y="6321425"/>
            <a:ext cx="1481137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Giáy</a:t>
            </a:r>
          </a:p>
        </p:txBody>
      </p:sp>
      <p:sp>
        <p:nvSpPr>
          <p:cNvPr id="65554" name="Rectangle 39">
            <a:extLst>
              <a:ext uri="{FF2B5EF4-FFF2-40B4-BE49-F238E27FC236}">
                <a16:creationId xmlns:a16="http://schemas.microsoft.com/office/drawing/2014/main" id="{62C0D544-6B45-FE03-C553-6BAFC0AE5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2350" y="6302375"/>
            <a:ext cx="1527175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6600CC"/>
                </a:solidFill>
              </a:rPr>
              <a:t>Dân tộc Tà-ôi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1276</Words>
  <Application>Microsoft Office PowerPoint</Application>
  <PresentationFormat>Widescreen</PresentationFormat>
  <Paragraphs>203</Paragraphs>
  <Slides>30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#9Slide02 Noi dung dai</vt:lpstr>
      <vt:lpstr>#9Slide02 Noi dung rat dai</vt:lpstr>
      <vt:lpstr>#9Slide07 IcielBaliho Script</vt:lpstr>
      <vt:lpstr>#9Slide07 IcielCadena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THỬ THÁCH CHO 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DUY</cp:lastModifiedBy>
  <cp:revision>36</cp:revision>
  <dcterms:created xsi:type="dcterms:W3CDTF">2022-04-24T01:51:04Z</dcterms:created>
  <dcterms:modified xsi:type="dcterms:W3CDTF">2025-02-23T12:52:25Z</dcterms:modified>
</cp:coreProperties>
</file>