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58" r:id="rId4"/>
    <p:sldId id="287" r:id="rId5"/>
    <p:sldId id="260" r:id="rId6"/>
    <p:sldId id="288" r:id="rId7"/>
    <p:sldId id="257" r:id="rId8"/>
    <p:sldId id="259" r:id="rId9"/>
    <p:sldId id="289" r:id="rId10"/>
    <p:sldId id="261" r:id="rId11"/>
    <p:sldId id="280" r:id="rId12"/>
    <p:sldId id="281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1B5"/>
    <a:srgbClr val="B3FA5C"/>
    <a:srgbClr val="33FD63"/>
    <a:srgbClr val="4DF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8" autoAdjust="0"/>
    <p:restoredTop sz="94660"/>
  </p:normalViewPr>
  <p:slideViewPr>
    <p:cSldViewPr snapToGrid="0">
      <p:cViewPr>
        <p:scale>
          <a:sx n="75" d="100"/>
          <a:sy n="75" d="100"/>
        </p:scale>
        <p:origin x="-33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CE63-EAB9-47B4-A819-77CAE49B256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71B1-5CC2-4E9D-A37A-9DB93DE9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1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CE63-EAB9-47B4-A819-77CAE49B256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71B1-5CC2-4E9D-A37A-9DB93DE9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CE63-EAB9-47B4-A819-77CAE49B256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71B1-5CC2-4E9D-A37A-9DB93DE9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0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CE63-EAB9-47B4-A819-77CAE49B256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71B1-5CC2-4E9D-A37A-9DB93DE9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4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CE63-EAB9-47B4-A819-77CAE49B256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71B1-5CC2-4E9D-A37A-9DB93DE9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0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CE63-EAB9-47B4-A819-77CAE49B256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71B1-5CC2-4E9D-A37A-9DB93DE9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CE63-EAB9-47B4-A819-77CAE49B256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71B1-5CC2-4E9D-A37A-9DB93DE9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2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CE63-EAB9-47B4-A819-77CAE49B256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71B1-5CC2-4E9D-A37A-9DB93DE9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2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CE63-EAB9-47B4-A819-77CAE49B256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71B1-5CC2-4E9D-A37A-9DB93DE9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0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CE63-EAB9-47B4-A819-77CAE49B256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71B1-5CC2-4E9D-A37A-9DB93DE9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7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CE63-EAB9-47B4-A819-77CAE49B256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71B1-5CC2-4E9D-A37A-9DB93DE9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5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BCE63-EAB9-47B4-A819-77CAE49B256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771B1-5CC2-4E9D-A37A-9DB93DE9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4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533" y="-558265"/>
            <a:ext cx="14745904" cy="759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28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43219" y="-175418"/>
            <a:ext cx="107156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2006600" y="68601"/>
            <a:ext cx="84836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435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435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435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435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dirty="0" smtClean="0">
                <a:solidFill>
                  <a:srgbClr val="FFFF00"/>
                </a:solidFill>
              </a:rPr>
              <a:t> </a:t>
            </a:r>
            <a:r>
              <a:rPr lang="en-US" altLang="en-US" sz="6000" dirty="0">
                <a:solidFill>
                  <a:srgbClr val="FF0000"/>
                </a:solidFill>
              </a:rPr>
              <a:t>MÔN </a:t>
            </a:r>
            <a:r>
              <a:rPr lang="en-US" altLang="en-US" sz="6000" dirty="0" smtClean="0">
                <a:solidFill>
                  <a:srgbClr val="FF0000"/>
                </a:solidFill>
              </a:rPr>
              <a:t>KHTN LỚP 6</a:t>
            </a:r>
            <a:endParaRPr lang="en-US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0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51755"/>
            <a:ext cx="6210354" cy="7055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40000"/>
              </a:lnSpc>
              <a:spcBef>
                <a:spcPts val="0"/>
              </a:spcBef>
              <a:spcAft>
                <a:spcPts val="700"/>
              </a:spcAft>
              <a:buClr>
                <a:srgbClr val="000000"/>
              </a:buClr>
              <a:buSzPts val="1000"/>
              <a:tabLst>
                <a:tab pos="984885" algn="l"/>
              </a:tabLst>
            </a:pP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Hoàn </a:t>
            </a: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 bảng theo mẫu sau:</a:t>
            </a:r>
            <a:endParaRPr lang="en-US" sz="3200" b="1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933300"/>
              </p:ext>
            </p:extLst>
          </p:nvPr>
        </p:nvGraphicFramePr>
        <p:xfrm>
          <a:off x="430799" y="716648"/>
          <a:ext cx="8431847" cy="59655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37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84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632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91330">
                <a:tc>
                  <a:txBody>
                    <a:bodyPr/>
                    <a:lstStyle/>
                    <a:p>
                      <a:pPr marL="0" marR="0" indent="25400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Cấu trúc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Tế </a:t>
                      </a:r>
                      <a:r>
                        <a:rPr lang="vi-VN" sz="24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bào động vật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Tế bào thực vật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Chức năng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4429"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Màng tế bào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effectLst/>
                          <a:latin typeface="+mj-lt"/>
                          <a:ea typeface="+mn-ea"/>
                        </a:rPr>
                        <a:t>có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effectLst/>
                          <a:latin typeface="+mj-lt"/>
                          <a:ea typeface="+mn-ea"/>
                        </a:rPr>
                        <a:t>có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Bảo vệ và kiểm soát các chất đi vào và đi ra khỏi tế bào.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9916"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Chất tế bào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?</a:t>
                      </a:r>
                      <a:endParaRPr lang="en-US" sz="2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?</a:t>
                      </a:r>
                      <a:endParaRPr lang="en-US" sz="2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?</a:t>
                      </a:r>
                      <a:endParaRPr lang="en-US" sz="2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9916"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Nhân tế bào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?</a:t>
                      </a:r>
                      <a:endParaRPr lang="en-US" sz="2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?</a:t>
                      </a:r>
                      <a:endParaRPr lang="en-US" sz="2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?</a:t>
                      </a:r>
                      <a:endParaRPr lang="en-US" sz="2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9916"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Lục lạp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?</a:t>
                      </a:r>
                      <a:endParaRPr lang="en-US" sz="2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?</a:t>
                      </a:r>
                      <a:endParaRPr lang="en-US" sz="2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?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68472"/>
              </p:ext>
            </p:extLst>
          </p:nvPr>
        </p:nvGraphicFramePr>
        <p:xfrm>
          <a:off x="140677" y="716647"/>
          <a:ext cx="11830928" cy="59655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10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48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18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331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39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778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905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27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 vệ và kiểm soát các chất đi vào và đi ra khỏi tế bào.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68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027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Điểu khiển mọi hoạt động sống của tế bào.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291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lạp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61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4781" y="0"/>
            <a:ext cx="60185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CÂU HỎI TRẮC NGHIỆM :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793976"/>
            <a:ext cx="8224078" cy="955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9287"/>
            <a:ext cx="10985500" cy="422818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227013" y="1383682"/>
            <a:ext cx="436099" cy="3656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1778" y="5326185"/>
            <a:ext cx="436099" cy="450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3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6" y="-84406"/>
            <a:ext cx="8977029" cy="33613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90" y="2980386"/>
            <a:ext cx="8977029" cy="33278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2595" y="1169221"/>
            <a:ext cx="7630138" cy="399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838092" y="393894"/>
            <a:ext cx="257908" cy="239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294" y="1925317"/>
            <a:ext cx="1879543" cy="399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490" y="2322608"/>
            <a:ext cx="1684940" cy="399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75" y="3467101"/>
            <a:ext cx="8802019" cy="322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6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0821" y="407104"/>
            <a:ext cx="88944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  <a:endParaRPr lang="en-US" sz="3200" b="1" u="sng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Learn premium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91" y="1203019"/>
            <a:ext cx="487534" cy="48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78996" y="1262120"/>
            <a:ext cx="7939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Ôn lại toàn bộ kiến thức đã </a:t>
            </a:r>
            <a:r>
              <a:rPr lang="en-US" sz="32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CHỦ ĐỀ 6</a:t>
            </a:r>
            <a:endParaRPr lang="vi-VN" sz="3200" noProof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Learn premium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78" y="2087733"/>
            <a:ext cx="487534" cy="48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00164" y="2087733"/>
            <a:ext cx="81851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Đọc trước Bài 19: </a:t>
            </a:r>
            <a:r>
              <a:rPr lang="en-US" sz="3200" b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3200" b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thông tin về cơ thể đơn bào và cơ thể đa bào.</a:t>
            </a:r>
          </a:p>
          <a:p>
            <a:r>
              <a:rPr lang="en-US" sz="32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Nghiên cứu thông tin SGK, trả lời các câu hỏi trang 92 và 93.</a:t>
            </a:r>
            <a:endParaRPr lang="vi-VN" sz="3200" noProof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6975" y="1560425"/>
            <a:ext cx="93727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TIẾT </a:t>
            </a:r>
            <a:r>
              <a:rPr lang="en-US" sz="4800" b="1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z="48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 TẬP CHỦ ĐỀ 6</a:t>
            </a:r>
          </a:p>
          <a:p>
            <a:pPr algn="ctr"/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(TẾ BÀO - ĐƠN VỊ CƠ SỞ CỦA SỰ SỐNG)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946" y="4832092"/>
            <a:ext cx="3802115" cy="184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548" y="0"/>
            <a:ext cx="46346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I. </a:t>
            </a:r>
            <a:r>
              <a:rPr lang="vi-V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HỆ THỐNG KIẾN THỨC: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344" y="3044659"/>
            <a:ext cx="19318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+mj-lt"/>
              </a:rPr>
              <a:t>TẾ BÀO</a:t>
            </a: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  <a:latin typeface="+mj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886754" y="1355501"/>
            <a:ext cx="723095" cy="19115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86375" y="708584"/>
            <a:ext cx="1238650" cy="646917"/>
          </a:xfrm>
          <a:prstGeom prst="rect">
            <a:avLst/>
          </a:prstGeom>
          <a:solidFill>
            <a:srgbClr val="B3FA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>
                <a:solidFill>
                  <a:schemeClr val="tx1"/>
                </a:solidFill>
                <a:latin typeface="+mj-lt"/>
              </a:rPr>
              <a:t>Khái niệm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886754" y="2126227"/>
            <a:ext cx="723095" cy="11684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854558" y="3190502"/>
            <a:ext cx="719203" cy="1193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390" y="1537444"/>
            <a:ext cx="1175601" cy="81294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V="1">
            <a:off x="3846905" y="798238"/>
            <a:ext cx="1080245" cy="2729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870" y="2940037"/>
            <a:ext cx="1249763" cy="586830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1874821" y="3310621"/>
            <a:ext cx="698940" cy="14446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849" y="4690412"/>
            <a:ext cx="1295024" cy="634497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>
            <a:off x="1858936" y="3273562"/>
            <a:ext cx="642459" cy="26348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188" y="5649898"/>
            <a:ext cx="1292839" cy="936954"/>
          </a:xfrm>
          <a:prstGeom prst="rect">
            <a:avLst/>
          </a:prstGeom>
        </p:spPr>
      </p:pic>
      <p:cxnSp>
        <p:nvCxnSpPr>
          <p:cNvPr id="60" name="Straight Arrow Connector 59"/>
          <p:cNvCxnSpPr>
            <a:endCxn id="80" idx="1"/>
          </p:cNvCxnSpPr>
          <p:nvPr/>
        </p:nvCxnSpPr>
        <p:spPr>
          <a:xfrm>
            <a:off x="3883534" y="1721416"/>
            <a:ext cx="1043616" cy="526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3838393" y="2481177"/>
            <a:ext cx="1031084" cy="7633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0" idx="3"/>
            <a:endCxn id="90" idx="1"/>
          </p:cNvCxnSpPr>
          <p:nvPr/>
        </p:nvCxnSpPr>
        <p:spPr>
          <a:xfrm>
            <a:off x="3849633" y="3233452"/>
            <a:ext cx="1055932" cy="5977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0" idx="3"/>
            <a:endCxn id="97" idx="1"/>
          </p:cNvCxnSpPr>
          <p:nvPr/>
        </p:nvCxnSpPr>
        <p:spPr>
          <a:xfrm>
            <a:off x="3849633" y="3233452"/>
            <a:ext cx="1019844" cy="17120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4927150" y="205553"/>
            <a:ext cx="6981631" cy="12988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Aft>
                <a:spcPts val="3300"/>
              </a:spcAft>
            </a:pPr>
            <a:r>
              <a:rPr lang="vi-VN" sz="2800" dirty="0">
                <a:solidFill>
                  <a:srgbClr val="7030A0"/>
                </a:solidFill>
                <a:latin typeface="+mj-lt"/>
                <a:ea typeface="Arial" panose="020B0604020202020204" pitchFamily="34" charset="0"/>
              </a:rPr>
              <a:t>Tế bào là đơn vị </a:t>
            </a:r>
            <a:r>
              <a:rPr lang="vi-VN" sz="2800" dirty="0" smtClean="0">
                <a:solidFill>
                  <a:srgbClr val="7030A0"/>
                </a:solidFill>
                <a:latin typeface="+mj-lt"/>
                <a:ea typeface="Arial" panose="020B0604020202020204" pitchFamily="34" charset="0"/>
              </a:rPr>
              <a:t>cấu </a:t>
            </a:r>
            <a:r>
              <a:rPr lang="vi-VN" sz="2800" dirty="0">
                <a:solidFill>
                  <a:srgbClr val="7030A0"/>
                </a:solidFill>
                <a:latin typeface="+mj-lt"/>
                <a:ea typeface="Arial" panose="020B0604020202020204" pitchFamily="34" charset="0"/>
              </a:rPr>
              <a:t>trúc và chức năng của mọi cơ thể </a:t>
            </a:r>
            <a:r>
              <a:rPr lang="vi-VN" sz="2800" dirty="0" smtClean="0">
                <a:solidFill>
                  <a:srgbClr val="7030A0"/>
                </a:solidFill>
                <a:latin typeface="+mj-lt"/>
                <a:ea typeface="Arial" panose="020B0604020202020204" pitchFamily="34" charset="0"/>
              </a:rPr>
              <a:t>sống</a:t>
            </a:r>
            <a:endParaRPr lang="en-US" sz="2800" dirty="0">
              <a:solidFill>
                <a:srgbClr val="7030A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927150" y="1475837"/>
            <a:ext cx="6983457" cy="5964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7000"/>
              </a:lnSpc>
              <a:spcAft>
                <a:spcPts val="2100"/>
              </a:spcAft>
            </a:pPr>
            <a:r>
              <a:rPr lang="vi-VN" sz="2800" dirty="0">
                <a:solidFill>
                  <a:srgbClr val="7030A0"/>
                </a:solidFill>
                <a:latin typeface="+mj-lt"/>
                <a:ea typeface="Arial" panose="020B0604020202020204" pitchFamily="34" charset="0"/>
              </a:rPr>
              <a:t>Tế bào có hình dạng và kích thước đa dạng</a:t>
            </a:r>
            <a:endParaRPr lang="en-US" sz="2800" dirty="0">
              <a:solidFill>
                <a:srgbClr val="7030A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905565" y="2123449"/>
            <a:ext cx="7049888" cy="11436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2000"/>
              </a:lnSpc>
              <a:spcAft>
                <a:spcPts val="700"/>
              </a:spcAft>
            </a:pPr>
            <a:r>
              <a:rPr lang="en-US" sz="2800" dirty="0" smtClean="0">
                <a:solidFill>
                  <a:srgbClr val="FF0000"/>
                </a:solidFill>
                <a:latin typeface="+mj-lt"/>
                <a:ea typeface="Arial" panose="020B0604020202020204" pitchFamily="34" charset="0"/>
              </a:rPr>
              <a:t>-</a:t>
            </a:r>
            <a:r>
              <a:rPr lang="vi-VN" sz="2800" dirty="0" smtClean="0">
                <a:solidFill>
                  <a:srgbClr val="FF0000"/>
                </a:solidFill>
                <a:latin typeface="+mj-lt"/>
                <a:ea typeface="Arial" panose="020B0604020202020204" pitchFamily="34" charset="0"/>
              </a:rPr>
              <a:t>Màng </a:t>
            </a:r>
            <a:r>
              <a:rPr lang="vi-VN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</a:rPr>
              <a:t>tế </a:t>
            </a:r>
            <a:r>
              <a:rPr lang="vi-VN" sz="2800" dirty="0" smtClean="0">
                <a:solidFill>
                  <a:srgbClr val="FF0000"/>
                </a:solidFill>
                <a:latin typeface="+mj-lt"/>
                <a:ea typeface="Arial" panose="020B0604020202020204" pitchFamily="34" charset="0"/>
              </a:rPr>
              <a:t>bào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ea typeface="Arial" panose="020B0604020202020204" pitchFamily="34" charset="0"/>
              </a:rPr>
              <a:t>:</a:t>
            </a:r>
            <a:r>
              <a:rPr lang="vi-VN" sz="2800" dirty="0" smtClean="0">
                <a:solidFill>
                  <a:srgbClr val="FF000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 smtClean="0">
                <a:solidFill>
                  <a:srgbClr val="7030A0"/>
                </a:solidFill>
                <a:latin typeface="+mj-lt"/>
                <a:ea typeface="Arial" panose="020B0604020202020204" pitchFamily="34" charset="0"/>
              </a:rPr>
              <a:t>bảo </a:t>
            </a:r>
            <a:r>
              <a:rPr lang="vi-VN" sz="2800" dirty="0">
                <a:solidFill>
                  <a:srgbClr val="7030A0"/>
                </a:solidFill>
                <a:latin typeface="+mj-lt"/>
                <a:ea typeface="Arial" panose="020B0604020202020204" pitchFamily="34" charset="0"/>
              </a:rPr>
              <a:t>vệ và kiểm soát các chất đi vào và đi ra khỏi tế bào.</a:t>
            </a:r>
            <a:endParaRPr lang="en-US" sz="2800" dirty="0">
              <a:solidFill>
                <a:srgbClr val="7030A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905565" y="3280895"/>
            <a:ext cx="7091103" cy="11005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7000"/>
              </a:lnSpc>
              <a:spcAft>
                <a:spcPts val="1000"/>
              </a:spcAft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</a:rPr>
              <a:t>Chất tế </a:t>
            </a:r>
            <a:r>
              <a:rPr lang="vi-VN" sz="2800" dirty="0" smtClean="0">
                <a:solidFill>
                  <a:srgbClr val="FF0000"/>
                </a:solidFill>
                <a:latin typeface="+mj-lt"/>
                <a:ea typeface="Arial" panose="020B0604020202020204" pitchFamily="34" charset="0"/>
              </a:rPr>
              <a:t>bào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ea typeface="Arial" panose="020B0604020202020204" pitchFamily="34" charset="0"/>
              </a:rPr>
              <a:t>:</a:t>
            </a:r>
            <a:r>
              <a:rPr lang="vi-VN" sz="2800" dirty="0" smtClean="0">
                <a:solidFill>
                  <a:srgbClr val="FF000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latin typeface="+mj-lt"/>
                <a:ea typeface="Arial" panose="020B0604020202020204" pitchFamily="34" charset="0"/>
              </a:rPr>
              <a:t>chứa các bào quan, là nơi diễn ra các hoạt động sống của tế bào.</a:t>
            </a:r>
            <a:endParaRPr lang="en-US" sz="28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869477" y="4395253"/>
            <a:ext cx="7586113" cy="11005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7000"/>
              </a:lnSpc>
              <a:spcAft>
                <a:spcPts val="2700"/>
              </a:spcAft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</a:rPr>
              <a:t>Nhân tế bào (hoặc vùng nhân</a:t>
            </a:r>
            <a:r>
              <a:rPr lang="vi-VN" sz="2800" dirty="0" smtClean="0">
                <a:solidFill>
                  <a:srgbClr val="FF0000"/>
                </a:solidFill>
                <a:latin typeface="+mj-lt"/>
                <a:ea typeface="Arial" panose="020B0604020202020204" pitchFamily="34" charset="0"/>
              </a:rPr>
              <a:t>)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ea typeface="Arial" panose="020B0604020202020204" pitchFamily="34" charset="0"/>
              </a:rPr>
              <a:t>:</a:t>
            </a:r>
            <a:r>
              <a:rPr lang="vi-VN" sz="2800" dirty="0" smtClean="0">
                <a:solidFill>
                  <a:srgbClr val="FF000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+mj-lt"/>
                <a:ea typeface="Arial" panose="020B0604020202020204" pitchFamily="34" charset="0"/>
              </a:rPr>
              <a:t>chứa vật chất di </a:t>
            </a:r>
            <a:r>
              <a:rPr lang="vi-VN" sz="2800" dirty="0" smtClean="0">
                <a:solidFill>
                  <a:srgbClr val="0070C0"/>
                </a:solidFill>
                <a:latin typeface="+mj-lt"/>
                <a:ea typeface="Arial" panose="020B0604020202020204" pitchFamily="34" charset="0"/>
              </a:rPr>
              <a:t>truyền</a:t>
            </a:r>
            <a:r>
              <a:rPr lang="vi-VN" sz="2800" dirty="0">
                <a:solidFill>
                  <a:srgbClr val="0070C0"/>
                </a:solidFill>
                <a:latin typeface="+mj-lt"/>
                <a:ea typeface="Arial" panose="020B0604020202020204" pitchFamily="34" charset="0"/>
              </a:rPr>
              <a:t>, </a:t>
            </a:r>
            <a:r>
              <a:rPr lang="vi-VN" sz="2800" dirty="0" smtClean="0">
                <a:solidFill>
                  <a:srgbClr val="0070C0"/>
                </a:solidFill>
                <a:latin typeface="+mj-lt"/>
                <a:ea typeface="Arial" panose="020B0604020202020204" pitchFamily="34" charset="0"/>
              </a:rPr>
              <a:t>điều </a:t>
            </a:r>
            <a:r>
              <a:rPr lang="vi-VN" sz="2800" dirty="0">
                <a:solidFill>
                  <a:srgbClr val="0070C0"/>
                </a:solidFill>
                <a:latin typeface="+mj-lt"/>
                <a:ea typeface="Arial" panose="020B0604020202020204" pitchFamily="34" charset="0"/>
              </a:rPr>
              <a:t>khiển mọi hoạt động </a:t>
            </a:r>
            <a:r>
              <a:rPr lang="vi-VN" sz="2800" dirty="0" smtClean="0">
                <a:solidFill>
                  <a:srgbClr val="0070C0"/>
                </a:solidFill>
                <a:latin typeface="+mj-lt"/>
                <a:ea typeface="Arial" panose="020B0604020202020204" pitchFamily="34" charset="0"/>
              </a:rPr>
              <a:t>sống </a:t>
            </a:r>
            <a:r>
              <a:rPr lang="vi-VN" sz="2800" dirty="0">
                <a:solidFill>
                  <a:srgbClr val="0070C0"/>
                </a:solidFill>
                <a:latin typeface="+mj-lt"/>
                <a:ea typeface="Arial" panose="020B0604020202020204" pitchFamily="34" charset="0"/>
              </a:rPr>
              <a:t>của tế bào.</a:t>
            </a:r>
            <a:endParaRPr lang="en-US" sz="2800" dirty="0">
              <a:solidFill>
                <a:srgbClr val="0070C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68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77" grpId="0" animBg="1"/>
      <p:bldP spid="80" grpId="0" animBg="1"/>
      <p:bldP spid="84" grpId="0" animBg="1"/>
      <p:bldP spid="90" grpId="0" animBg="1"/>
      <p:bldP spid="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31667" cy="1325563"/>
          </a:xfrm>
        </p:spPr>
        <p:txBody>
          <a:bodyPr>
            <a:normAutofit fontScale="90000"/>
          </a:bodyPr>
          <a:lstStyle/>
          <a:p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I. </a:t>
            </a:r>
            <a:r>
              <a:rPr lang="vi-V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HỆTHỐNG </a:t>
            </a:r>
            <a:r>
              <a:rPr lang="vi-V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KIẾN THỨC: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4924678"/>
            <a:ext cx="6172199" cy="1226884"/>
          </a:xfrm>
        </p:spPr>
        <p:txBody>
          <a:bodyPr>
            <a:normAutofit lnSpcReduction="10000"/>
          </a:bodyPr>
          <a:lstStyle/>
          <a:p>
            <a:r>
              <a:rPr lang="vi-VN" dirty="0">
                <a:solidFill>
                  <a:srgbClr val="FF0000"/>
                </a:solidFill>
                <a:ea typeface="Arial" panose="020B0604020202020204" pitchFamily="34" charset="0"/>
              </a:rPr>
              <a:t>Sự lớn lên và sinh sản của tế bào là cơ sở cho sự lớn lên và sinh sản của sinh vật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81600" y="3448257"/>
            <a:ext cx="7094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b="1" dirty="0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b="1" dirty="0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b="1" dirty="0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b="1" dirty="0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800" dirty="0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chỉnh</a:t>
            </a:r>
            <a:r>
              <a:rPr lang="en-US" sz="2800" dirty="0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màng</a:t>
            </a:r>
            <a:r>
              <a:rPr lang="en-US" sz="2800" dirty="0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bọc</a:t>
            </a:r>
            <a:r>
              <a:rPr lang="en-US" sz="2800" dirty="0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4600" y="193538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b="1" dirty="0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b="1" dirty="0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b="1" dirty="0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800" b="1" dirty="0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800" dirty="0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chỉnh</a:t>
            </a:r>
            <a:r>
              <a:rPr lang="vi-VN" sz="2800" dirty="0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(vùng nhân) </a:t>
            </a:r>
            <a:r>
              <a:rPr lang="en-US" sz="2800" dirty="0" err="1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màng</a:t>
            </a:r>
            <a:r>
              <a:rPr lang="en-US" sz="2800" dirty="0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vi-VN" sz="2800" dirty="0">
                <a:solidFill>
                  <a:srgbClr val="0315BD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201" y="4283389"/>
            <a:ext cx="1159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</a:rPr>
              <a:t>TẾ</a:t>
            </a:r>
            <a:endParaRPr lang="en-US" sz="28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/>
            <a:r>
              <a:rPr lang="vi-VN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vi-VN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</a:rPr>
              <a:t>BÀO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449" y="2847673"/>
            <a:ext cx="1929625" cy="945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449" y="4806609"/>
            <a:ext cx="1892281" cy="137138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575579" y="3632200"/>
            <a:ext cx="761221" cy="770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12923" y="4495800"/>
            <a:ext cx="723877" cy="741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445000" y="2768600"/>
            <a:ext cx="609600" cy="423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57723" y="3192510"/>
            <a:ext cx="723877" cy="507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24730" y="5237496"/>
            <a:ext cx="856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05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769793"/>
              </p:ext>
            </p:extLst>
          </p:nvPr>
        </p:nvGraphicFramePr>
        <p:xfrm>
          <a:off x="1143000" y="2090872"/>
          <a:ext cx="7628467" cy="4582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84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8235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None/>
                        <a:tabLst>
                          <a:tab pos="118110" algn="l"/>
                        </a:tabLst>
                      </a:pPr>
                      <a:r>
                        <a:rPr lang="vi-VN" sz="2800" u="none" strike="noStrike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Quan </a:t>
                      </a:r>
                      <a:r>
                        <a:rPr lang="vi-VN" sz="28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 hình ảnh bên và trả lời các câu hỏi sau:</a:t>
                      </a:r>
                      <a:endParaRPr lang="en-US" sz="2800" u="none" strike="noStrike" spc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None/>
                        <a:tabLst>
                          <a:tab pos="293370" algn="l"/>
                        </a:tabLst>
                      </a:pPr>
                      <a:r>
                        <a:rPr lang="vi-VN" sz="2800" u="none" strike="noStrike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Thành phần </a:t>
                      </a:r>
                      <a:r>
                        <a:rPr lang="vi-VN" sz="28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 là màng tế bào?</a:t>
                      </a:r>
                      <a:endParaRPr lang="en-US" sz="2800" u="none" strike="noStrike" spc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152400" algn="l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48690" algn="l"/>
                          <a:tab pos="1757680" algn="l"/>
                          <a:tab pos="2741930" algn="l"/>
                        </a:tabLs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A.(l)	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B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(2)	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C.(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	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D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(4)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None/>
                        <a:tabLst>
                          <a:tab pos="309245" algn="l"/>
                        </a:tabLst>
                      </a:pPr>
                      <a:r>
                        <a:rPr lang="vi-VN" sz="2800" u="none" strike="noStrike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Thành phần </a:t>
                      </a:r>
                      <a:r>
                        <a:rPr lang="vi-VN" sz="28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 có chức năng điểu khiển hoạt động của tế bào?</a:t>
                      </a:r>
                      <a:endParaRPr lang="en-US" sz="2800" u="none" strike="noStrike" spc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152400" algn="l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48690" algn="l"/>
                          <a:tab pos="1757680" algn="l"/>
                          <a:tab pos="2741930" algn="l"/>
                        </a:tabLs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A.(l)	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B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(2)	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C.(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	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D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(4)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None/>
                        <a:tabLst>
                          <a:tab pos="147320" algn="l"/>
                        </a:tabLst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28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71938" y="2944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3299" y="896857"/>
            <a:ext cx="25186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II. BÀITẬP</a:t>
            </a:r>
            <a:endParaRPr lang="en-US" sz="3600" b="1" u="sng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pic>
        <p:nvPicPr>
          <p:cNvPr id="7" name="Shape 1489"/>
          <p:cNvPicPr/>
          <p:nvPr/>
        </p:nvPicPr>
        <p:blipFill>
          <a:blip r:embed="rId2"/>
          <a:stretch/>
        </p:blipFill>
        <p:spPr>
          <a:xfrm>
            <a:off x="8673492" y="121697"/>
            <a:ext cx="2715407" cy="33708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74922" y="121697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1150475" y="3492498"/>
            <a:ext cx="402824" cy="478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50734" y="5289628"/>
            <a:ext cx="454848" cy="478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3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59908"/>
          </a:xfrm>
        </p:spPr>
        <p:txBody>
          <a:bodyPr/>
          <a:lstStyle/>
          <a:p>
            <a:pPr lvl="0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Sự sinh sản của tế bào động vật và tế bào thực vật khác nhau ở điểm nào?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65200" y="2981185"/>
            <a:ext cx="8178800" cy="126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5000"/>
              </a:lnSpc>
              <a:spcAft>
                <a:spcPts val="500"/>
              </a:spcAft>
              <a:buClr>
                <a:srgbClr val="000000"/>
              </a:buClr>
              <a:buSzPts val="1000"/>
              <a:tabLst>
                <a:tab pos="147320" algn="l"/>
              </a:tabLst>
              <a:defRPr/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chia→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5200" y="4539052"/>
            <a:ext cx="8348133" cy="134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5000"/>
              </a:lnSpc>
              <a:spcAft>
                <a:spcPts val="500"/>
              </a:spcAft>
              <a:buClr>
                <a:srgbClr val="000000"/>
              </a:buClr>
              <a:buSzPts val="1000"/>
              <a:tabLst>
                <a:tab pos="147320" algn="l"/>
              </a:tabLst>
              <a:defRPr/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478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1571"/>
          <p:cNvPicPr/>
          <p:nvPr/>
        </p:nvPicPr>
        <p:blipFill>
          <a:blip r:embed="rId2"/>
          <a:stretch/>
        </p:blipFill>
        <p:spPr>
          <a:xfrm>
            <a:off x="2724320" y="814195"/>
            <a:ext cx="9275421" cy="22666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602" y="814195"/>
            <a:ext cx="301517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tabLst>
                <a:tab pos="-2063115" algn="l"/>
              </a:tabLst>
            </a:pP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sau</a:t>
            </a:r>
            <a:r>
              <a:rPr lang="vi-VN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803422" y="3041766"/>
            <a:ext cx="6935111" cy="3313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Aft>
                <a:spcPts val="400"/>
              </a:spcAf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Hãy cho biết trong các tế bào (1), (2), (3):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Aft>
                <a:spcPts val="400"/>
              </a:spcAft>
              <a:buClr>
                <a:srgbClr val="000000"/>
              </a:buClr>
              <a:buSzPts val="1000"/>
              <a:tabLst>
                <a:tab pos="387985" algn="l"/>
              </a:tabLst>
            </a:pPr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Tế 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 nào là tế bào </a:t>
            </a:r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 sơ?                       </a:t>
            </a:r>
            <a:endParaRPr lang="vi-V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Aft>
                <a:spcPts val="400"/>
              </a:spcAft>
              <a:buClr>
                <a:srgbClr val="000000"/>
              </a:buClr>
              <a:buSzPts val="1000"/>
              <a:tabLst>
                <a:tab pos="387985" algn="l"/>
              </a:tabLst>
            </a:pPr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Tế bào nào là tế bào nhân 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4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000"/>
              <a:tabLst>
                <a:tab pos="387985" algn="l"/>
              </a:tabLst>
            </a:pPr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Tế bào nào là tế bào động vật?</a:t>
            </a:r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endParaRPr lang="vi-V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4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000"/>
              <a:tabLst>
                <a:tab pos="387985" algn="l"/>
              </a:tabLst>
            </a:pPr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Tế bào nào là tế bào thực vật?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38533" y="3755716"/>
            <a:ext cx="878918" cy="62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Aft>
                <a:spcPts val="400"/>
              </a:spcAft>
              <a:buClr>
                <a:srgbClr val="000000"/>
              </a:buClr>
              <a:buSzPts val="1000"/>
              <a:tabLst>
                <a:tab pos="387985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3" name="Rectangle 2"/>
          <p:cNvSpPr/>
          <p:nvPr/>
        </p:nvSpPr>
        <p:spPr>
          <a:xfrm>
            <a:off x="7738988" y="4382705"/>
            <a:ext cx="1204176" cy="6288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spcAft>
                <a:spcPts val="400"/>
              </a:spcAft>
              <a:buClr>
                <a:srgbClr val="000000"/>
              </a:buClr>
              <a:buSzPts val="1000"/>
              <a:tabLst>
                <a:tab pos="387985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(2), (3)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75665" y="4987969"/>
            <a:ext cx="604653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4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000"/>
              <a:tabLst>
                <a:tab pos="387985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(2)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5665" y="5638584"/>
            <a:ext cx="604653" cy="6288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4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000"/>
              <a:tabLst>
                <a:tab pos="387985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(3)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6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3784600"/>
            <a:ext cx="8436056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77199"/>
            <a:ext cx="11733823" cy="40318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5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5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5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5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5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5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5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5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5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7213" algn="l"/>
              </a:tabLst>
            </a:pPr>
            <a:r>
              <a:rPr lang="vi-VN" sz="32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</a:t>
            </a:r>
            <a:r>
              <a:rPr kumimoji="0" lang="vi-VN" sz="32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Hãy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quan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sát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thành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ph</a:t>
            </a:r>
            <a:r>
              <a:rPr lang="vi-VN" sz="32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ầ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cấu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tạo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tế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bào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hoàn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thành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yêu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cầu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57213" algn="l"/>
              </a:tabLst>
            </a:pP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Gọi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ph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ầ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cấu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tương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ứng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(1 )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(5).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57213" algn="l"/>
              </a:tabLst>
            </a:pP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Đặt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bào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(A), (B),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(C)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tại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sao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đặt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vậy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57213" algn="l"/>
              </a:tabLst>
            </a:pP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ph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ầ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bào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(C)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bào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(B).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Nêu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chức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năng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phẩn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này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57213" algn="l"/>
              </a:tabLst>
            </a:pP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Nêu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hai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chức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năng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màng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bào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"/>
            <a:ext cx="9135533" cy="229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7800" y="2294467"/>
            <a:ext cx="11404600" cy="45371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50"/>
              </a:spcAft>
              <a:buClr>
                <a:srgbClr val="000000"/>
              </a:buClr>
              <a:buSzPts val="1100"/>
              <a:tabLst>
                <a:tab pos="534670" algn="l"/>
              </a:tabLst>
            </a:pP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a) (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1)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màng tế bào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,(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2) chất tế bào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,(3)vùng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,(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4) nhân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,(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5) lục lạp.</a:t>
            </a:r>
          </a:p>
          <a:p>
            <a:pPr lvl="0">
              <a:buClr>
                <a:srgbClr val="000000"/>
              </a:buClr>
              <a:buSzPts val="1100"/>
              <a:tabLst>
                <a:tab pos="706755" algn="l"/>
              </a:tabLst>
            </a:pPr>
            <a:r>
              <a:rPr lang="vi-VN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b.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(A)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ơ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endParaRPr lang="vi-VN" sz="3200" dirty="0" smtClean="0">
              <a:solidFill>
                <a:srgbClr val="7030A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>
              <a:buClr>
                <a:srgbClr val="000000"/>
              </a:buClr>
              <a:buSzPts val="1100"/>
              <a:tabLst>
                <a:tab pos="706755" algn="l"/>
              </a:tabLst>
            </a:pP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  (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B)Tế bào động vật vì có nhân và không có lục lạp, </a:t>
            </a:r>
            <a:endParaRPr lang="vi-VN" sz="3200" dirty="0" smtClean="0">
              <a:solidFill>
                <a:srgbClr val="7030A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>
              <a:buClr>
                <a:srgbClr val="000000"/>
              </a:buClr>
              <a:buSzPts val="1100"/>
              <a:tabLst>
                <a:tab pos="706755" algn="l"/>
              </a:tabLst>
            </a:pP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  (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C)Tế bào thực vật vì có nhân và có lục lạp.</a:t>
            </a:r>
          </a:p>
          <a:p>
            <a:pPr lvl="0">
              <a:buClr>
                <a:srgbClr val="000000"/>
              </a:buClr>
              <a:buSzPts val="1100"/>
              <a:tabLst>
                <a:tab pos="706755" algn="l"/>
              </a:tabLst>
            </a:pPr>
            <a:r>
              <a:rPr lang="vi-VN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c.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(C)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(B)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lạp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lạp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</a:p>
          <a:p>
            <a:pPr lvl="0">
              <a:buClr>
                <a:srgbClr val="000000"/>
              </a:buClr>
              <a:buSzPts val="1100"/>
              <a:tabLst>
                <a:tab pos="709930" algn="l"/>
              </a:tabLst>
            </a:pPr>
            <a:r>
              <a:rPr lang="vi-VN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d.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Hai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chức năng chính của màng tế bào là bảo vệ và kiểm soát các chất đi vào và đi ra khỏi tế bào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  <a:endParaRPr lang="vi-VN" sz="3200" dirty="0" smtClean="0">
              <a:solidFill>
                <a:srgbClr val="7030A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3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848</Words>
  <Application>Microsoft Office PowerPoint</Application>
  <PresentationFormat>Custom</PresentationFormat>
  <Paragraphs>100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I. HỆTHỐNG KIẾN THỨC: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NQC</dc:creator>
  <cp:lastModifiedBy>dragon</cp:lastModifiedBy>
  <cp:revision>44</cp:revision>
  <dcterms:created xsi:type="dcterms:W3CDTF">2021-11-27T03:37:57Z</dcterms:created>
  <dcterms:modified xsi:type="dcterms:W3CDTF">2025-02-22T05:10:08Z</dcterms:modified>
</cp:coreProperties>
</file>