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21"/>
  </p:notesMasterIdLst>
  <p:sldIdLst>
    <p:sldId id="264" r:id="rId3"/>
    <p:sldId id="256" r:id="rId4"/>
    <p:sldId id="323" r:id="rId5"/>
    <p:sldId id="262" r:id="rId6"/>
    <p:sldId id="257" r:id="rId7"/>
    <p:sldId id="297" r:id="rId8"/>
    <p:sldId id="258" r:id="rId9"/>
    <p:sldId id="298" r:id="rId10"/>
    <p:sldId id="259" r:id="rId11"/>
    <p:sldId id="299" r:id="rId12"/>
    <p:sldId id="300" r:id="rId13"/>
    <p:sldId id="265" r:id="rId14"/>
    <p:sldId id="301" r:id="rId15"/>
    <p:sldId id="266" r:id="rId16"/>
    <p:sldId id="318" r:id="rId17"/>
    <p:sldId id="319" r:id="rId18"/>
    <p:sldId id="322" r:id="rId19"/>
    <p:sldId id="268"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Dosis" charset="0"/>
      <p:regular r:id="rId26"/>
      <p:bold r:id="rId27"/>
    </p:embeddedFont>
    <p:embeddedFont>
      <p:font typeface="Georgia" pitchFamily="18" charset="0"/>
      <p:regular r:id="rId28"/>
      <p:bold r:id="rId29"/>
      <p:italic r:id="rId30"/>
      <p:boldItalic r:id="rId31"/>
    </p:embeddedFont>
    <p:embeddedFont>
      <p:font typeface="Roboto Slab" charset="0"/>
      <p:regular r:id="rId32"/>
      <p:bold r:id="rId33"/>
    </p:embeddedFont>
    <p:embeddedFont>
      <p:font typeface="Roboto" charset="0"/>
      <p:regular r:id="rId34"/>
      <p:bold r:id="rId35"/>
      <p:italic r:id="rId36"/>
      <p:boldItalic r:id="rId37"/>
    </p:embeddedFont>
    <p:embeddedFont>
      <p:font typeface="Nunito Sans"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136771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04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51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66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68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04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3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19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1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00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51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chemeClr val="accent1"/>
          </a:solidFill>
          <a:ln>
            <a:noFill/>
          </a:ln>
        </p:spPr>
      </p:sp>
      <p:sp>
        <p:nvSpPr>
          <p:cNvPr id="12" name="Google Shape;12;p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endParaRPr>
              <a:solidFill>
                <a:srgbClr val="434343"/>
              </a:solidFill>
            </a:endParaRPr>
          </a:p>
        </p:txBody>
      </p:sp>
      <p:sp>
        <p:nvSpPr>
          <p:cNvPr id="13" name="Google Shape;13;p2"/>
          <p:cNvSpPr/>
          <p:nvPr/>
        </p:nvSpPr>
        <p:spPr>
          <a:xfrm flipH="1">
            <a:off x="1028475" y="4166400"/>
            <a:ext cx="8369700" cy="2280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endParaRPr/>
          </a:p>
        </p:txBody>
      </p:sp>
      <p:sp>
        <p:nvSpPr>
          <p:cNvPr id="14" name="Google Shape;14;p2"/>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extLst>
      <p:ext uri="{BB962C8B-B14F-4D97-AF65-F5344CB8AC3E}">
        <p14:creationId xmlns:p14="http://schemas.microsoft.com/office/powerpoint/2010/main" val="207386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5"/>
        <p:cNvGrpSpPr/>
        <p:nvPr/>
      </p:nvGrpSpPr>
      <p:grpSpPr>
        <a:xfrm>
          <a:off x="0" y="0"/>
          <a:ext cx="0" cy="0"/>
          <a:chOff x="0" y="0"/>
          <a:chExt cx="0" cy="0"/>
        </a:xfrm>
      </p:grpSpPr>
      <p:sp>
        <p:nvSpPr>
          <p:cNvPr id="16" name="Google Shape;16;p3"/>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Google Shape;17;p3"/>
          <p:cNvSpPr/>
          <p:nvPr/>
        </p:nvSpPr>
        <p:spPr>
          <a:xfrm flipH="1">
            <a:off x="-418950" y="4394400"/>
            <a:ext cx="8172300" cy="7491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endParaRPr>
              <a:solidFill>
                <a:srgbClr val="434343"/>
              </a:solidFill>
            </a:endParaRPr>
          </a:p>
        </p:txBody>
      </p:sp>
      <p:sp>
        <p:nvSpPr>
          <p:cNvPr id="18" name="Google Shape;18;p3"/>
          <p:cNvSpPr/>
          <p:nvPr/>
        </p:nvSpPr>
        <p:spPr>
          <a:xfrm flipH="1">
            <a:off x="1028475" y="4166400"/>
            <a:ext cx="8369700" cy="2280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19" name="Google Shape;19;p3"/>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Google Shape;20;p3"/>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22222"/>
              </a:buClr>
              <a:buSzPts val="2400"/>
              <a:buNone/>
              <a:defRPr sz="2400"/>
            </a:lvl1pPr>
            <a:lvl2pPr lvl="1" rtl="0">
              <a:spcBef>
                <a:spcPts val="0"/>
              </a:spcBef>
              <a:spcAft>
                <a:spcPts val="0"/>
              </a:spcAft>
              <a:buClr>
                <a:srgbClr val="222222"/>
              </a:buClr>
              <a:buSzPts val="2400"/>
              <a:buNone/>
              <a:defRPr/>
            </a:lvl2pPr>
            <a:lvl3pPr lvl="2" rtl="0">
              <a:spcBef>
                <a:spcPts val="0"/>
              </a:spcBef>
              <a:spcAft>
                <a:spcPts val="0"/>
              </a:spcAft>
              <a:buClr>
                <a:srgbClr val="222222"/>
              </a:buClr>
              <a:buSzPts val="2400"/>
              <a:buNone/>
              <a:defRPr/>
            </a:lvl3pPr>
            <a:lvl4pPr lvl="3" rtl="0">
              <a:spcBef>
                <a:spcPts val="0"/>
              </a:spcBef>
              <a:spcAft>
                <a:spcPts val="0"/>
              </a:spcAft>
              <a:buClr>
                <a:srgbClr val="222222"/>
              </a:buClr>
              <a:buSzPts val="2400"/>
              <a:buNone/>
              <a:defRPr sz="2400"/>
            </a:lvl4pPr>
            <a:lvl5pPr lvl="4" rtl="0">
              <a:spcBef>
                <a:spcPts val="0"/>
              </a:spcBef>
              <a:spcAft>
                <a:spcPts val="0"/>
              </a:spcAft>
              <a:buClr>
                <a:srgbClr val="222222"/>
              </a:buClr>
              <a:buSzPts val="2400"/>
              <a:buNone/>
              <a:defRPr sz="2400"/>
            </a:lvl5pPr>
            <a:lvl6pPr lvl="5" rtl="0">
              <a:spcBef>
                <a:spcPts val="0"/>
              </a:spcBef>
              <a:spcAft>
                <a:spcPts val="0"/>
              </a:spcAft>
              <a:buClr>
                <a:srgbClr val="222222"/>
              </a:buClr>
              <a:buSzPts val="2400"/>
              <a:buNone/>
              <a:defRPr sz="2400"/>
            </a:lvl6pPr>
            <a:lvl7pPr lvl="6" rtl="0">
              <a:spcBef>
                <a:spcPts val="0"/>
              </a:spcBef>
              <a:spcAft>
                <a:spcPts val="0"/>
              </a:spcAft>
              <a:buClr>
                <a:srgbClr val="222222"/>
              </a:buClr>
              <a:buSzPts val="2400"/>
              <a:buNone/>
              <a:defRPr sz="2400"/>
            </a:lvl7pPr>
            <a:lvl8pPr lvl="7" rtl="0">
              <a:spcBef>
                <a:spcPts val="0"/>
              </a:spcBef>
              <a:spcAft>
                <a:spcPts val="0"/>
              </a:spcAft>
              <a:buClr>
                <a:srgbClr val="222222"/>
              </a:buClr>
              <a:buSzPts val="2400"/>
              <a:buNone/>
              <a:defRPr sz="2400"/>
            </a:lvl8pPr>
            <a:lvl9pPr lvl="8" rtl="0">
              <a:spcBef>
                <a:spcPts val="0"/>
              </a:spcBef>
              <a:spcAft>
                <a:spcPts val="0"/>
              </a:spcAft>
              <a:buClr>
                <a:srgbClr val="222222"/>
              </a:buClr>
              <a:buSzPts val="2400"/>
              <a:buNone/>
              <a:defRPr sz="2400"/>
            </a:lvl9pPr>
          </a:lstStyle>
          <a:p>
            <a:endParaRPr/>
          </a:p>
        </p:txBody>
      </p:sp>
    </p:spTree>
    <p:extLst>
      <p:ext uri="{BB962C8B-B14F-4D97-AF65-F5344CB8AC3E}">
        <p14:creationId xmlns:p14="http://schemas.microsoft.com/office/powerpoint/2010/main" val="190839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4"/>
          <p:cNvSpPr/>
          <p:nvPr/>
        </p:nvSpPr>
        <p:spPr>
          <a:xfrm>
            <a:off x="-44050" y="-38100"/>
            <a:ext cx="4139800" cy="5192625"/>
          </a:xfrm>
          <a:custGeom>
            <a:avLst/>
            <a:gdLst/>
            <a:ahLst/>
            <a:cxnLst/>
            <a:rect l="l" t="t" r="r" b="b"/>
            <a:pathLst>
              <a:path w="165592" h="207705" extrusionOk="0">
                <a:moveTo>
                  <a:pt x="165592" y="207264"/>
                </a:moveTo>
                <a:lnTo>
                  <a:pt x="58150" y="0"/>
                </a:lnTo>
                <a:lnTo>
                  <a:pt x="0" y="643"/>
                </a:lnTo>
                <a:lnTo>
                  <a:pt x="881" y="207705"/>
                </a:lnTo>
                <a:close/>
              </a:path>
            </a:pathLst>
          </a:custGeom>
          <a:solidFill>
            <a:schemeClr val="lt2"/>
          </a:solidFill>
          <a:ln>
            <a:noFill/>
          </a:ln>
        </p:spPr>
      </p:sp>
      <p:sp>
        <p:nvSpPr>
          <p:cNvPr id="23" name="Google Shape;23;p4"/>
          <p:cNvSpPr/>
          <p:nvPr/>
        </p:nvSpPr>
        <p:spPr>
          <a:xfrm flipH="1">
            <a:off x="-647600" y="-14750"/>
            <a:ext cx="24819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24" name="Google Shape;24;p4"/>
          <p:cNvSpPr txBox="1">
            <a:spLocks noGrp="1"/>
          </p:cNvSpPr>
          <p:nvPr>
            <p:ph type="body" idx="1"/>
          </p:nvPr>
        </p:nvSpPr>
        <p:spPr>
          <a:xfrm>
            <a:off x="990375" y="1021950"/>
            <a:ext cx="7343100" cy="3372600"/>
          </a:xfrm>
          <a:prstGeom prst="rect">
            <a:avLst/>
          </a:prstGeom>
        </p:spPr>
        <p:txBody>
          <a:bodyPr spcFirstLastPara="1" wrap="square" lIns="91425" tIns="91425" rIns="91425" bIns="91425" anchor="ctr" anchorCtr="0">
            <a:noAutofit/>
          </a:bodyPr>
          <a:lstStyle>
            <a:lvl1pPr marL="457200" lvl="0" indent="-457200" rtl="0">
              <a:spcBef>
                <a:spcPts val="600"/>
              </a:spcBef>
              <a:spcAft>
                <a:spcPts val="0"/>
              </a:spcAft>
              <a:buSzPts val="3600"/>
              <a:buChar char="▸"/>
              <a:defRPr sz="3600" i="1"/>
            </a:lvl1pPr>
            <a:lvl2pPr marL="914400" lvl="1" indent="-457200" rtl="0">
              <a:spcBef>
                <a:spcPts val="0"/>
              </a:spcBef>
              <a:spcAft>
                <a:spcPts val="0"/>
              </a:spcAft>
              <a:buSzPts val="3600"/>
              <a:buChar char="▹"/>
              <a:defRPr sz="3600" i="1"/>
            </a:lvl2pPr>
            <a:lvl3pPr marL="1371600" lvl="2" indent="-457200" rtl="0">
              <a:spcBef>
                <a:spcPts val="0"/>
              </a:spcBef>
              <a:spcAft>
                <a:spcPts val="0"/>
              </a:spcAft>
              <a:buSzPts val="3600"/>
              <a:buChar char="▹"/>
              <a:defRPr sz="3600" i="1"/>
            </a:lvl3pPr>
            <a:lvl4pPr marL="1828800" lvl="3" indent="-457200" rtl="0">
              <a:spcBef>
                <a:spcPts val="0"/>
              </a:spcBef>
              <a:spcAft>
                <a:spcPts val="0"/>
              </a:spcAft>
              <a:buSzPts val="3600"/>
              <a:buChar char="▹"/>
              <a:defRPr sz="3600" i="1"/>
            </a:lvl4pPr>
            <a:lvl5pPr marL="2286000" lvl="4" indent="-457200" rtl="0">
              <a:spcBef>
                <a:spcPts val="0"/>
              </a:spcBef>
              <a:spcAft>
                <a:spcPts val="0"/>
              </a:spcAft>
              <a:buSzPts val="3600"/>
              <a:buChar char="▹"/>
              <a:defRPr sz="3600" i="1"/>
            </a:lvl5pPr>
            <a:lvl6pPr marL="2743200" lvl="5" indent="-457200" rtl="0">
              <a:spcBef>
                <a:spcPts val="0"/>
              </a:spcBef>
              <a:spcAft>
                <a:spcPts val="0"/>
              </a:spcAft>
              <a:buSzPts val="3600"/>
              <a:buChar char="▹"/>
              <a:defRPr sz="3600" i="1"/>
            </a:lvl6pPr>
            <a:lvl7pPr marL="3200400" lvl="6" indent="-457200" rtl="0">
              <a:spcBef>
                <a:spcPts val="0"/>
              </a:spcBef>
              <a:spcAft>
                <a:spcPts val="0"/>
              </a:spcAft>
              <a:buSzPts val="3600"/>
              <a:buChar char="▹"/>
              <a:defRPr sz="3600" i="1"/>
            </a:lvl7pPr>
            <a:lvl8pPr marL="3657600" lvl="7" indent="-457200" rtl="0">
              <a:spcBef>
                <a:spcPts val="0"/>
              </a:spcBef>
              <a:spcAft>
                <a:spcPts val="0"/>
              </a:spcAft>
              <a:buSzPts val="3600"/>
              <a:buChar char="▹"/>
              <a:defRPr sz="3600" i="1"/>
            </a:lvl8pPr>
            <a:lvl9pPr marL="4114800" lvl="8" indent="-457200">
              <a:spcBef>
                <a:spcPts val="0"/>
              </a:spcBef>
              <a:spcAft>
                <a:spcPts val="0"/>
              </a:spcAft>
              <a:buSzPts val="3600"/>
              <a:buChar char="▹"/>
              <a:defRPr sz="3600" i="1"/>
            </a:lvl9pPr>
          </a:lstStyle>
          <a:p>
            <a:endParaRPr/>
          </a:p>
        </p:txBody>
      </p:sp>
      <p:sp>
        <p:nvSpPr>
          <p:cNvPr id="25" name="Google Shape;25;p4"/>
          <p:cNvSpPr txBox="1"/>
          <p:nvPr/>
        </p:nvSpPr>
        <p:spPr>
          <a:xfrm>
            <a:off x="-121150" y="-271850"/>
            <a:ext cx="1955700" cy="653700"/>
          </a:xfrm>
          <a:prstGeom prst="rect">
            <a:avLst/>
          </a:prstGeom>
          <a:noFill/>
          <a:ln>
            <a:noFill/>
          </a:ln>
        </p:spPr>
        <p:txBody>
          <a:bodyPr spcFirstLastPara="1" wrap="square" lIns="91425" tIns="91425" rIns="91425" bIns="91425" anchor="t" anchorCtr="0">
            <a:noAutofit/>
          </a:bodyPr>
          <a:lstStyle/>
          <a:p>
            <a:pPr algn="ct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6" name="Google Shape;26;p4"/>
          <p:cNvSpPr/>
          <p:nvPr/>
        </p:nvSpPr>
        <p:spPr>
          <a:xfrm flipH="1">
            <a:off x="1440947" y="-14750"/>
            <a:ext cx="7458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4"/>
          <p:cNvSpPr/>
          <p:nvPr/>
        </p:nvSpPr>
        <p:spPr>
          <a:xfrm flipH="1">
            <a:off x="6957299" y="4394650"/>
            <a:ext cx="26439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4"/>
          <p:cNvSpPr txBox="1"/>
          <p:nvPr/>
        </p:nvSpPr>
        <p:spPr>
          <a:xfrm>
            <a:off x="6957475" y="4137550"/>
            <a:ext cx="2186400" cy="653700"/>
          </a:xfrm>
          <a:prstGeom prst="rect">
            <a:avLst/>
          </a:prstGeom>
          <a:noFill/>
          <a:ln>
            <a:noFill/>
          </a:ln>
        </p:spPr>
        <p:txBody>
          <a:bodyPr spcFirstLastPara="1" wrap="square" lIns="91425" tIns="91425" rIns="91425" bIns="91425" anchor="t" anchorCtr="0">
            <a:noAutofit/>
          </a:bodyPr>
          <a:lstStyle/>
          <a:p>
            <a:pPr algn="ct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9" name="Google Shape;29;p4"/>
          <p:cNvSpPr/>
          <p:nvPr/>
        </p:nvSpPr>
        <p:spPr>
          <a:xfrm flipH="1">
            <a:off x="6626547" y="4394650"/>
            <a:ext cx="7458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3103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grpSp>
        <p:nvGrpSpPr>
          <p:cNvPr id="31" name="Google Shape;31;p5"/>
          <p:cNvGrpSpPr/>
          <p:nvPr/>
        </p:nvGrpSpPr>
        <p:grpSpPr>
          <a:xfrm>
            <a:off x="-903537" y="-38100"/>
            <a:ext cx="10524355" cy="5214650"/>
            <a:chOff x="-903537" y="-38100"/>
            <a:chExt cx="10524355" cy="5214650"/>
          </a:xfrm>
        </p:grpSpPr>
        <p:sp>
          <p:nvSpPr>
            <p:cNvPr id="32" name="Google Shape;32;p5"/>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33" name="Google Shape;33;p5"/>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34" name="Google Shape;34;p5"/>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5"/>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36" name="Google Shape;36;p5"/>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5"/>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grpSp>
      <p:sp>
        <p:nvSpPr>
          <p:cNvPr id="38" name="Google Shape;38;p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5"/>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99231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grpSp>
        <p:nvGrpSpPr>
          <p:cNvPr id="42" name="Google Shape;42;p6"/>
          <p:cNvGrpSpPr/>
          <p:nvPr/>
        </p:nvGrpSpPr>
        <p:grpSpPr>
          <a:xfrm>
            <a:off x="-903537" y="-38100"/>
            <a:ext cx="10524355" cy="5214650"/>
            <a:chOff x="-903537" y="-38100"/>
            <a:chExt cx="10524355" cy="5214650"/>
          </a:xfrm>
        </p:grpSpPr>
        <p:sp>
          <p:nvSpPr>
            <p:cNvPr id="43" name="Google Shape;43;p6"/>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44" name="Google Shape;44;p6"/>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45" name="Google Shape;45;p6"/>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6"/>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47" name="Google Shape;47;p6"/>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6"/>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grpSp>
      <p:sp>
        <p:nvSpPr>
          <p:cNvPr id="49" name="Google Shape;49;p6"/>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b="0"/>
            </a:lvl1pPr>
            <a:lvl2pPr lvl="1">
              <a:spcBef>
                <a:spcPts val="0"/>
              </a:spcBef>
              <a:spcAft>
                <a:spcPts val="0"/>
              </a:spcAft>
              <a:buSzPts val="2400"/>
              <a:buNone/>
              <a:defRPr sz="2400" b="0"/>
            </a:lvl2pPr>
            <a:lvl3pPr lvl="2">
              <a:spcBef>
                <a:spcPts val="0"/>
              </a:spcBef>
              <a:spcAft>
                <a:spcPts val="0"/>
              </a:spcAft>
              <a:buSzPts val="2400"/>
              <a:buNone/>
              <a:defRPr sz="2400" b="0"/>
            </a:lvl3pPr>
            <a:lvl4pPr lvl="3">
              <a:spcBef>
                <a:spcPts val="0"/>
              </a:spcBef>
              <a:spcAft>
                <a:spcPts val="0"/>
              </a:spcAft>
              <a:buSzPts val="2400"/>
              <a:buNone/>
              <a:defRPr sz="2400" b="0"/>
            </a:lvl4pPr>
            <a:lvl5pPr lvl="4">
              <a:spcBef>
                <a:spcPts val="0"/>
              </a:spcBef>
              <a:spcAft>
                <a:spcPts val="0"/>
              </a:spcAft>
              <a:buSzPts val="2400"/>
              <a:buNone/>
              <a:defRPr sz="2400" b="0"/>
            </a:lvl5pPr>
            <a:lvl6pPr lvl="5">
              <a:spcBef>
                <a:spcPts val="0"/>
              </a:spcBef>
              <a:spcAft>
                <a:spcPts val="0"/>
              </a:spcAft>
              <a:buSzPts val="2400"/>
              <a:buNone/>
              <a:defRPr sz="2400" b="0"/>
            </a:lvl6pPr>
            <a:lvl7pPr lvl="6">
              <a:spcBef>
                <a:spcPts val="0"/>
              </a:spcBef>
              <a:spcAft>
                <a:spcPts val="0"/>
              </a:spcAft>
              <a:buSzPts val="2400"/>
              <a:buNone/>
              <a:defRPr sz="2400" b="0"/>
            </a:lvl7pPr>
            <a:lvl8pPr lvl="7">
              <a:spcBef>
                <a:spcPts val="0"/>
              </a:spcBef>
              <a:spcAft>
                <a:spcPts val="0"/>
              </a:spcAft>
              <a:buSzPts val="2400"/>
              <a:buNone/>
              <a:defRPr sz="2400" b="0"/>
            </a:lvl8pPr>
            <a:lvl9pPr lvl="8">
              <a:spcBef>
                <a:spcPts val="0"/>
              </a:spcBef>
              <a:spcAft>
                <a:spcPts val="0"/>
              </a:spcAft>
              <a:buSzPts val="2400"/>
              <a:buNone/>
              <a:defRPr sz="2400" b="0"/>
            </a:lvl9pPr>
          </a:lstStyle>
          <a:p>
            <a:endParaRPr/>
          </a:p>
        </p:txBody>
      </p:sp>
      <p:sp>
        <p:nvSpPr>
          <p:cNvPr id="50" name="Google Shape;50;p6"/>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1" name="Google Shape;51;p6"/>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2" name="Google Shape;52;p6"/>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25336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3"/>
        <p:cNvGrpSpPr/>
        <p:nvPr/>
      </p:nvGrpSpPr>
      <p:grpSpPr>
        <a:xfrm>
          <a:off x="0" y="0"/>
          <a:ext cx="0" cy="0"/>
          <a:chOff x="0" y="0"/>
          <a:chExt cx="0" cy="0"/>
        </a:xfrm>
      </p:grpSpPr>
      <p:grpSp>
        <p:nvGrpSpPr>
          <p:cNvPr id="54" name="Google Shape;54;p7"/>
          <p:cNvGrpSpPr/>
          <p:nvPr/>
        </p:nvGrpSpPr>
        <p:grpSpPr>
          <a:xfrm>
            <a:off x="-903537" y="-38100"/>
            <a:ext cx="10524355" cy="5214650"/>
            <a:chOff x="-903537" y="-38100"/>
            <a:chExt cx="10524355" cy="5214650"/>
          </a:xfrm>
        </p:grpSpPr>
        <p:sp>
          <p:nvSpPr>
            <p:cNvPr id="55" name="Google Shape;55;p7"/>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56" name="Google Shape;56;p7"/>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57" name="Google Shape;57;p7"/>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7"/>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59" name="Google Shape;59;p7"/>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60" name="Google Shape;60;p7"/>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grpSp>
      <p:sp>
        <p:nvSpPr>
          <p:cNvPr id="61" name="Google Shape;61;p7"/>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2" name="Google Shape;62;p7"/>
          <p:cNvSpPr txBox="1">
            <a:spLocks noGrp="1"/>
          </p:cNvSpPr>
          <p:nvPr>
            <p:ph type="body" idx="1"/>
          </p:nvPr>
        </p:nvSpPr>
        <p:spPr>
          <a:xfrm>
            <a:off x="1104900" y="1224350"/>
            <a:ext cx="2423100" cy="3549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3" name="Google Shape;63;p7"/>
          <p:cNvSpPr txBox="1">
            <a:spLocks noGrp="1"/>
          </p:cNvSpPr>
          <p:nvPr>
            <p:ph type="body" idx="2"/>
          </p:nvPr>
        </p:nvSpPr>
        <p:spPr>
          <a:xfrm>
            <a:off x="3652189" y="1224350"/>
            <a:ext cx="2423100" cy="3549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4" name="Google Shape;64;p7"/>
          <p:cNvSpPr txBox="1">
            <a:spLocks noGrp="1"/>
          </p:cNvSpPr>
          <p:nvPr>
            <p:ph type="body" idx="3"/>
          </p:nvPr>
        </p:nvSpPr>
        <p:spPr>
          <a:xfrm>
            <a:off x="6199478" y="1224350"/>
            <a:ext cx="2423100" cy="3549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7"/>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83108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87" name="Google Shape;87;p10"/>
          <p:cNvSpPr/>
          <p:nvPr/>
        </p:nvSpPr>
        <p:spPr>
          <a:xfrm flipH="1">
            <a:off x="742953" y="440630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88" name="Google Shape;88;p10"/>
          <p:cNvSpPr/>
          <p:nvPr/>
        </p:nvSpPr>
        <p:spPr>
          <a:xfrm flipH="1">
            <a:off x="7861618" y="440630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10"/>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90" name="Google Shape;90;p10"/>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10"/>
          <p:cNvSpPr txBox="1">
            <a:spLocks noGrp="1"/>
          </p:cNvSpPr>
          <p:nvPr>
            <p:ph type="body" idx="1"/>
          </p:nvPr>
        </p:nvSpPr>
        <p:spPr>
          <a:xfrm>
            <a:off x="1123950" y="4406300"/>
            <a:ext cx="6737400" cy="7491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92" name="Google Shape;92;p1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4296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95" name="Google Shape;95;p11"/>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endParaRPr/>
          </a:p>
        </p:txBody>
      </p:sp>
      <p:sp>
        <p:nvSpPr>
          <p:cNvPr id="96" name="Google Shape;96;p11"/>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11"/>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1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43492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inverted">
  <p:cSld name="Blank inverted">
    <p:bg>
      <p:bgPr>
        <a:solidFill>
          <a:schemeClr val="dk1"/>
        </a:solidFill>
        <a:effectLst/>
      </p:bgPr>
    </p:bg>
    <p:spTree>
      <p:nvGrpSpPr>
        <p:cNvPr id="1" name="Shape 99"/>
        <p:cNvGrpSpPr/>
        <p:nvPr/>
      </p:nvGrpSpPr>
      <p:grpSpPr>
        <a:xfrm>
          <a:off x="0" y="0"/>
          <a:ext cx="0" cy="0"/>
          <a:chOff x="0" y="0"/>
          <a:chExt cx="0" cy="0"/>
        </a:xfrm>
      </p:grpSpPr>
      <p:sp>
        <p:nvSpPr>
          <p:cNvPr id="100" name="Google Shape;100;p12"/>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accent3"/>
          </a:solidFill>
          <a:ln>
            <a:noFill/>
          </a:ln>
        </p:spPr>
      </p:sp>
      <p:sp>
        <p:nvSpPr>
          <p:cNvPr id="101" name="Google Shape;101;p12"/>
          <p:cNvSpPr/>
          <p:nvPr/>
        </p:nvSpPr>
        <p:spPr>
          <a:xfrm flipH="1">
            <a:off x="-903537" y="-17561"/>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12"/>
          <p:cNvSpPr/>
          <p:nvPr/>
        </p:nvSpPr>
        <p:spPr>
          <a:xfrm flipH="1">
            <a:off x="472134" y="-9525"/>
            <a:ext cx="518400" cy="749100"/>
          </a:xfrm>
          <a:prstGeom prst="parallelogram">
            <a:avLst>
              <a:gd name="adj" fmla="val 75009"/>
            </a:avLst>
          </a:prstGeom>
          <a:solidFill>
            <a:schemeClr val="lt1"/>
          </a:solidFill>
          <a:ln>
            <a:noFill/>
          </a:ln>
        </p:spPr>
        <p:txBody>
          <a:bodyPr spcFirstLastPara="1" wrap="square" lIns="91425" tIns="91425" rIns="91425" bIns="91425" anchor="ctr" anchorCtr="0">
            <a:noAutofit/>
          </a:bodyPr>
          <a:lstStyle/>
          <a:p>
            <a:endParaRPr/>
          </a:p>
        </p:txBody>
      </p:sp>
      <p:sp>
        <p:nvSpPr>
          <p:cNvPr id="103" name="Google Shape;103;p12"/>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1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03986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2"/>
        <p:cNvGrpSpPr/>
        <p:nvPr/>
      </p:nvGrpSpPr>
      <p:grpSpPr>
        <a:xfrm>
          <a:off x="0" y="0"/>
          <a:ext cx="0" cy="0"/>
          <a:chOff x="0" y="0"/>
          <a:chExt cx="0" cy="0"/>
        </a:xfrm>
      </p:grpSpPr>
      <p:sp>
        <p:nvSpPr>
          <p:cNvPr id="73" name="Google Shape;73;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 name="Google Shape;74;p12"/>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6" name="Google Shape;76;p12"/>
          <p:cNvSpPr txBox="1">
            <a:spLocks noGrp="1"/>
          </p:cNvSpPr>
          <p:nvPr>
            <p:ph type="body" idx="1"/>
          </p:nvPr>
        </p:nvSpPr>
        <p:spPr>
          <a:xfrm>
            <a:off x="3069325" y="575500"/>
            <a:ext cx="1789800" cy="3981000"/>
          </a:xfrm>
          <a:prstGeom prst="rect">
            <a:avLst/>
          </a:prstGeom>
        </p:spPr>
        <p:txBody>
          <a:bodyPr spcFirstLastPara="1" wrap="square" lIns="91425" tIns="91425" rIns="91425" bIns="91425" anchor="t" anchorCtr="0">
            <a:noAutofit/>
          </a:bodyPr>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7" name="Google Shape;77;p12"/>
          <p:cNvSpPr txBox="1">
            <a:spLocks noGrp="1"/>
          </p:cNvSpPr>
          <p:nvPr>
            <p:ph type="body" idx="2"/>
          </p:nvPr>
        </p:nvSpPr>
        <p:spPr>
          <a:xfrm>
            <a:off x="4951006" y="575500"/>
            <a:ext cx="1789800" cy="3981000"/>
          </a:xfrm>
          <a:prstGeom prst="rect">
            <a:avLst/>
          </a:prstGeom>
        </p:spPr>
        <p:txBody>
          <a:bodyPr spcFirstLastPara="1" wrap="square" lIns="91425" tIns="91425" rIns="91425" bIns="91425" anchor="t" anchorCtr="0">
            <a:noAutofit/>
          </a:bodyPr>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8" name="Google Shape;78;p12"/>
          <p:cNvSpPr txBox="1">
            <a:spLocks noGrp="1"/>
          </p:cNvSpPr>
          <p:nvPr>
            <p:ph type="body" idx="3"/>
          </p:nvPr>
        </p:nvSpPr>
        <p:spPr>
          <a:xfrm>
            <a:off x="6832686" y="575500"/>
            <a:ext cx="1789800" cy="3981000"/>
          </a:xfrm>
          <a:prstGeom prst="rect">
            <a:avLst/>
          </a:prstGeom>
        </p:spPr>
        <p:txBody>
          <a:bodyPr spcFirstLastPara="1" wrap="square" lIns="91425" tIns="91425" rIns="91425" bIns="91425" anchor="t" anchorCtr="0">
            <a:noAutofit/>
          </a:bodyPr>
          <a:lstStyle>
            <a:lvl1pPr marL="457200" lvl="0" indent="-285750" rtl="0">
              <a:spcBef>
                <a:spcPts val="600"/>
              </a:spcBef>
              <a:spcAft>
                <a:spcPts val="0"/>
              </a:spcAft>
              <a:buSzPts val="900"/>
              <a:buChar char="▪"/>
              <a:defRPr sz="900"/>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9" name="Google Shape;79;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7" r:id="rId7"/>
    <p:sldLayoutId id="2147483658"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1pPr>
            <a:lvl2pPr lvl="1">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2pPr>
            <a:lvl3pPr lvl="2">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3pPr>
            <a:lvl4pPr lvl="3">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4pPr>
            <a:lvl5pPr lvl="4">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5pPr>
            <a:lvl6pPr lvl="5">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6pPr>
            <a:lvl7pPr lvl="6">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7pPr>
            <a:lvl8pPr lvl="7">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8pPr>
            <a:lvl9pPr lvl="8">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2"/>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5"/>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chemeClr val="lt1"/>
                </a:solidFill>
                <a:latin typeface="Roboto"/>
                <a:ea typeface="Roboto"/>
                <a:cs typeface="Roboto"/>
                <a:sym typeface="Roboto"/>
              </a:defRPr>
            </a:lvl1pPr>
            <a:lvl2pPr lvl="1" algn="ctr">
              <a:buNone/>
              <a:defRPr sz="1300" b="1">
                <a:solidFill>
                  <a:schemeClr val="lt1"/>
                </a:solidFill>
                <a:latin typeface="Roboto"/>
                <a:ea typeface="Roboto"/>
                <a:cs typeface="Roboto"/>
                <a:sym typeface="Roboto"/>
              </a:defRPr>
            </a:lvl2pPr>
            <a:lvl3pPr lvl="2" algn="ctr">
              <a:buNone/>
              <a:defRPr sz="1300" b="1">
                <a:solidFill>
                  <a:schemeClr val="lt1"/>
                </a:solidFill>
                <a:latin typeface="Roboto"/>
                <a:ea typeface="Roboto"/>
                <a:cs typeface="Roboto"/>
                <a:sym typeface="Roboto"/>
              </a:defRPr>
            </a:lvl3pPr>
            <a:lvl4pPr lvl="3" algn="ctr">
              <a:buNone/>
              <a:defRPr sz="1300" b="1">
                <a:solidFill>
                  <a:schemeClr val="lt1"/>
                </a:solidFill>
                <a:latin typeface="Roboto"/>
                <a:ea typeface="Roboto"/>
                <a:cs typeface="Roboto"/>
                <a:sym typeface="Roboto"/>
              </a:defRPr>
            </a:lvl4pPr>
            <a:lvl5pPr lvl="4" algn="ctr">
              <a:buNone/>
              <a:defRPr sz="1300" b="1">
                <a:solidFill>
                  <a:schemeClr val="lt1"/>
                </a:solidFill>
                <a:latin typeface="Roboto"/>
                <a:ea typeface="Roboto"/>
                <a:cs typeface="Roboto"/>
                <a:sym typeface="Roboto"/>
              </a:defRPr>
            </a:lvl5pPr>
            <a:lvl6pPr lvl="5" algn="ctr">
              <a:buNone/>
              <a:defRPr sz="1300" b="1">
                <a:solidFill>
                  <a:schemeClr val="lt1"/>
                </a:solidFill>
                <a:latin typeface="Roboto"/>
                <a:ea typeface="Roboto"/>
                <a:cs typeface="Roboto"/>
                <a:sym typeface="Roboto"/>
              </a:defRPr>
            </a:lvl6pPr>
            <a:lvl7pPr lvl="6" algn="ctr">
              <a:buNone/>
              <a:defRPr sz="1300" b="1">
                <a:solidFill>
                  <a:schemeClr val="lt1"/>
                </a:solidFill>
                <a:latin typeface="Roboto"/>
                <a:ea typeface="Roboto"/>
                <a:cs typeface="Roboto"/>
                <a:sym typeface="Roboto"/>
              </a:defRPr>
            </a:lvl7pPr>
            <a:lvl8pPr lvl="7" algn="ctr">
              <a:buNone/>
              <a:defRPr sz="1300" b="1">
                <a:solidFill>
                  <a:schemeClr val="lt1"/>
                </a:solidFill>
                <a:latin typeface="Roboto"/>
                <a:ea typeface="Roboto"/>
                <a:cs typeface="Roboto"/>
                <a:sym typeface="Roboto"/>
              </a:defRPr>
            </a:lvl8pPr>
            <a:lvl9pPr lvl="8" algn="ctr">
              <a:buNone/>
              <a:defRPr sz="1300" b="1">
                <a:solidFill>
                  <a:schemeClr val="lt1"/>
                </a:solidFill>
                <a:latin typeface="Roboto"/>
                <a:ea typeface="Roboto"/>
                <a:cs typeface="Roboto"/>
                <a:sym typeface="Robot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93391333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1259632" y="1104013"/>
            <a:ext cx="6944289" cy="2255007"/>
          </a:xfrm>
          <a:prstGeom prst="rect">
            <a:avLst/>
          </a:prstGeom>
          <a:solidFill>
            <a:srgbClr val="FFFF00"/>
          </a:solidFill>
        </p:spPr>
        <p:txBody>
          <a:bodyPr spcFirstLastPara="1" wrap="square" lIns="91425" tIns="91425" rIns="91425" bIns="91425" anchor="t" anchorCtr="0">
            <a:noAutofit/>
          </a:bodyPr>
          <a:lstStyle/>
          <a:p>
            <a:pPr marL="0" lvl="0" indent="0" algn="ctr" rtl="0">
              <a:lnSpc>
                <a:spcPts val="4800"/>
              </a:lnSpc>
              <a:spcBef>
                <a:spcPts val="200"/>
              </a:spcBef>
              <a:spcAft>
                <a:spcPts val="200"/>
              </a:spcAft>
              <a:buNone/>
            </a:pPr>
            <a:r>
              <a:rPr lang="en-US" sz="3800" b="1" dirty="0" smtClean="0">
                <a:solidFill>
                  <a:schemeClr val="tx1"/>
                </a:solidFill>
                <a:latin typeface="+mj-lt"/>
              </a:rPr>
              <a:t>T</a:t>
            </a:r>
            <a:r>
              <a:rPr lang="en" sz="3800" b="1" dirty="0" smtClean="0">
                <a:solidFill>
                  <a:schemeClr val="tx1"/>
                </a:solidFill>
                <a:latin typeface="+mj-lt"/>
              </a:rPr>
              <a:t>IẾT 11       BÀI 20: </a:t>
            </a:r>
            <a:br>
              <a:rPr lang="en" sz="3800" b="1" dirty="0" smtClean="0">
                <a:solidFill>
                  <a:schemeClr val="tx1"/>
                </a:solidFill>
                <a:latin typeface="+mj-lt"/>
              </a:rPr>
            </a:br>
            <a:r>
              <a:rPr lang="en" sz="3800" b="1" dirty="0" smtClean="0">
                <a:solidFill>
                  <a:srgbClr val="FF0000"/>
                </a:solidFill>
                <a:latin typeface="+mj-lt"/>
              </a:rPr>
              <a:t>CÁC CẤP ĐỘ TỔ CHỨC </a:t>
            </a:r>
            <a:br>
              <a:rPr lang="en" sz="3800" b="1" dirty="0" smtClean="0">
                <a:solidFill>
                  <a:srgbClr val="FF0000"/>
                </a:solidFill>
                <a:latin typeface="+mj-lt"/>
              </a:rPr>
            </a:br>
            <a:r>
              <a:rPr lang="en" sz="3800" b="1" dirty="0">
                <a:solidFill>
                  <a:srgbClr val="FF0000"/>
                </a:solidFill>
                <a:latin typeface="+mj-lt"/>
              </a:rPr>
              <a:t> </a:t>
            </a:r>
            <a:r>
              <a:rPr lang="en" sz="3800" b="1" dirty="0" smtClean="0">
                <a:solidFill>
                  <a:srgbClr val="FF0000"/>
                </a:solidFill>
                <a:latin typeface="+mj-lt"/>
              </a:rPr>
              <a:t>     TRONG CƠ THỂ ĐA BÀO</a:t>
            </a:r>
            <a:endParaRPr sz="3800" b="1" dirty="0">
              <a:solidFill>
                <a:srgbClr val="FF0000"/>
              </a:solidFill>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290825" y="739697"/>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10281" y="713293"/>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1020873" y="602994"/>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circle(in)">
                                      <p:cBhvr>
                                        <p:cTn id="7"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0" y="474395"/>
            <a:ext cx="2024100" cy="864286"/>
          </a:xfrm>
        </p:spPr>
        <p:txBody>
          <a:bodyPr/>
          <a:lstStyle/>
          <a:p>
            <a:pPr algn="ctr"/>
            <a:r>
              <a:rPr lang="en-US" b="1" dirty="0" smtClean="0">
                <a:latin typeface="+mj-lt"/>
              </a:rPr>
              <a:t>Quan sát Hình 20.3b</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Rectangle 4"/>
          <p:cNvSpPr/>
          <p:nvPr/>
        </p:nvSpPr>
        <p:spPr>
          <a:xfrm>
            <a:off x="3142294" y="643573"/>
            <a:ext cx="5592597" cy="707886"/>
          </a:xfrm>
          <a:prstGeom prst="rect">
            <a:avLst/>
          </a:prstGeom>
        </p:spPr>
        <p:txBody>
          <a:bodyPr wrap="square">
            <a:spAutoFit/>
          </a:bodyPr>
          <a:lstStyle/>
          <a:p>
            <a:pPr algn="just"/>
            <a:r>
              <a:rPr lang="en-US" sz="2000" dirty="0" smtClean="0">
                <a:solidFill>
                  <a:schemeClr val="bg1"/>
                </a:solidFill>
              </a:rPr>
              <a:t>Em hãy cho biết: </a:t>
            </a:r>
            <a:r>
              <a:rPr lang="en-US" sz="2000" i="1" dirty="0" smtClean="0">
                <a:solidFill>
                  <a:schemeClr val="bg1"/>
                </a:solidFill>
              </a:rPr>
              <a:t>Dạ dày ở người được cấu tạo từ những loại mô nào? </a:t>
            </a:r>
            <a:endParaRPr lang="en-US" sz="2000" i="1" dirty="0">
              <a:solidFill>
                <a:schemeClr val="bg1"/>
              </a:solidFill>
            </a:endParaRPr>
          </a:p>
        </p:txBody>
      </p:sp>
      <p:pic>
        <p:nvPicPr>
          <p:cNvPr id="6" name="Picture 5"/>
          <p:cNvPicPr>
            <a:picLocks noChangeAspect="1"/>
          </p:cNvPicPr>
          <p:nvPr/>
        </p:nvPicPr>
        <p:blipFill>
          <a:blip r:embed="rId2"/>
          <a:stretch>
            <a:fillRect/>
          </a:stretch>
        </p:blipFill>
        <p:spPr>
          <a:xfrm>
            <a:off x="3050918" y="1454737"/>
            <a:ext cx="5775351" cy="3585436"/>
          </a:xfrm>
          <a:prstGeom prst="rect">
            <a:avLst/>
          </a:prstGeom>
        </p:spPr>
      </p:pic>
      <p:sp>
        <p:nvSpPr>
          <p:cNvPr id="7" name="Rectangle 6"/>
          <p:cNvSpPr/>
          <p:nvPr/>
        </p:nvSpPr>
        <p:spPr>
          <a:xfrm>
            <a:off x="138550" y="2338912"/>
            <a:ext cx="2301200" cy="1323439"/>
          </a:xfrm>
          <a:prstGeom prst="rect">
            <a:avLst/>
          </a:prstGeom>
        </p:spPr>
        <p:txBody>
          <a:bodyPr wrap="square">
            <a:spAutoFit/>
          </a:bodyPr>
          <a:lstStyle/>
          <a:p>
            <a:pPr marL="342900" indent="-342900" algn="just">
              <a:buFont typeface="Wingdings" panose="05000000000000000000" pitchFamily="2" charset="2"/>
              <a:buChar char="§"/>
            </a:pPr>
            <a:r>
              <a:rPr lang="en-US" sz="2000" b="1" dirty="0" smtClean="0">
                <a:solidFill>
                  <a:schemeClr val="accent1"/>
                </a:solidFill>
              </a:rPr>
              <a:t>Mô cơ</a:t>
            </a:r>
          </a:p>
          <a:p>
            <a:pPr marL="342900" indent="-342900" algn="just">
              <a:buFont typeface="Wingdings" panose="05000000000000000000" pitchFamily="2" charset="2"/>
              <a:buChar char="§"/>
            </a:pPr>
            <a:r>
              <a:rPr lang="en-US" sz="2000" b="1" dirty="0" smtClean="0">
                <a:solidFill>
                  <a:schemeClr val="accent1"/>
                </a:solidFill>
              </a:rPr>
              <a:t>Mô liên kết</a:t>
            </a:r>
          </a:p>
          <a:p>
            <a:pPr marL="342900" indent="-342900" algn="just">
              <a:buFont typeface="Wingdings" panose="05000000000000000000" pitchFamily="2" charset="2"/>
              <a:buChar char="§"/>
            </a:pPr>
            <a:r>
              <a:rPr lang="en-US" sz="2000" b="1" dirty="0" smtClean="0">
                <a:solidFill>
                  <a:schemeClr val="accent1"/>
                </a:solidFill>
              </a:rPr>
              <a:t>Mô thần kinh</a:t>
            </a:r>
          </a:p>
          <a:p>
            <a:pPr marL="342900" indent="-342900" algn="just">
              <a:buFont typeface="Wingdings" panose="05000000000000000000" pitchFamily="2" charset="2"/>
              <a:buChar char="§"/>
            </a:pPr>
            <a:r>
              <a:rPr lang="en-US" sz="2000" b="1" dirty="0" smtClean="0">
                <a:solidFill>
                  <a:schemeClr val="accent1"/>
                </a:solidFill>
              </a:rPr>
              <a:t>Mô biểu bì</a:t>
            </a:r>
            <a:endParaRPr lang="en-US" sz="2000" b="1" dirty="0">
              <a:solidFill>
                <a:schemeClr val="accent1"/>
              </a:solidFill>
            </a:endParaRPr>
          </a:p>
        </p:txBody>
      </p:sp>
    </p:spTree>
    <p:extLst>
      <p:ext uri="{BB962C8B-B14F-4D97-AF65-F5344CB8AC3E}">
        <p14:creationId xmlns:p14="http://schemas.microsoft.com/office/powerpoint/2010/main" val="11582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heel(1)">
                                      <p:cBhvr>
                                        <p:cTn id="22" dur="2000"/>
                                        <p:tgtEl>
                                          <p:spTgt spid="7">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heel(1)">
                                      <p:cBhvr>
                                        <p:cTn id="25" dur="2000"/>
                                        <p:tgtEl>
                                          <p:spTgt spid="7">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heel(1)">
                                      <p:cBhvr>
                                        <p:cTn id="28" dur="2000"/>
                                        <p:tgtEl>
                                          <p:spTgt spid="7">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heel(1)">
                                      <p:cBhvr>
                                        <p:cTn id="31"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36115" y="556115"/>
            <a:ext cx="5489921" cy="753307"/>
          </a:xfrm>
        </p:spPr>
        <p:txBody>
          <a:bodyPr/>
          <a:lstStyle/>
          <a:p>
            <a:pPr marL="76200" indent="0">
              <a:lnSpc>
                <a:spcPts val="2200"/>
              </a:lnSpc>
              <a:spcBef>
                <a:spcPts val="200"/>
              </a:spcBef>
              <a:spcAft>
                <a:spcPts val="200"/>
              </a:spcAft>
              <a:buNone/>
            </a:pPr>
            <a:r>
              <a:rPr lang="en-US" sz="2000" b="1" dirty="0" smtClean="0">
                <a:solidFill>
                  <a:srgbClr val="002060"/>
                </a:solidFill>
                <a:latin typeface="+mj-lt"/>
              </a:rPr>
              <a:t>Em hãy cho biết: Mô và cơ quan có </a:t>
            </a:r>
          </a:p>
          <a:p>
            <a:pPr marL="76200" indent="0">
              <a:lnSpc>
                <a:spcPts val="2200"/>
              </a:lnSpc>
              <a:spcBef>
                <a:spcPts val="200"/>
              </a:spcBef>
              <a:spcAft>
                <a:spcPts val="200"/>
              </a:spcAft>
              <a:buNone/>
            </a:pPr>
            <a:r>
              <a:rPr lang="en-US" sz="2000" b="1" dirty="0" smtClean="0">
                <a:solidFill>
                  <a:srgbClr val="002060"/>
                </a:solidFill>
                <a:latin typeface="+mj-lt"/>
              </a:rPr>
              <a:t>mối quan hệ với nhau như thế nào?</a:t>
            </a:r>
            <a:endParaRPr lang="en-US" sz="2000" b="1" dirty="0">
              <a:solidFill>
                <a:srgbClr val="00206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1378974" y="2237945"/>
            <a:ext cx="7177810" cy="1105431"/>
          </a:xfrm>
          <a:prstGeom prst="rect">
            <a:avLst/>
          </a:prstGeom>
        </p:spPr>
        <p:txBody>
          <a:bodyPr wrap="square">
            <a:spAutoFit/>
          </a:bodyPr>
          <a:lstStyle/>
          <a:p>
            <a:pPr marL="342900" indent="-342900">
              <a:lnSpc>
                <a:spcPts val="2500"/>
              </a:lnSpc>
              <a:spcBef>
                <a:spcPts val="200"/>
              </a:spcBef>
              <a:spcAft>
                <a:spcPts val="200"/>
              </a:spcAft>
              <a:buFont typeface="Wingdings" panose="05000000000000000000" pitchFamily="2" charset="2"/>
              <a:buChar char="§"/>
            </a:pPr>
            <a:r>
              <a:rPr lang="en-US" sz="2000" b="1" dirty="0" smtClean="0">
                <a:solidFill>
                  <a:schemeClr val="tx1"/>
                </a:solidFill>
              </a:rPr>
              <a:t>Mô cấu tạo nên cơ quan</a:t>
            </a:r>
          </a:p>
          <a:p>
            <a:pPr marL="342900" indent="-342900">
              <a:lnSpc>
                <a:spcPts val="2500"/>
              </a:lnSpc>
              <a:spcBef>
                <a:spcPts val="200"/>
              </a:spcBef>
              <a:spcAft>
                <a:spcPts val="200"/>
              </a:spcAft>
              <a:buFont typeface="Wingdings" panose="05000000000000000000" pitchFamily="2" charset="2"/>
              <a:buChar char="§"/>
            </a:pPr>
            <a:r>
              <a:rPr lang="en-US" sz="2000" b="1" dirty="0" smtClean="0">
                <a:solidFill>
                  <a:schemeClr val="tx1"/>
                </a:solidFill>
              </a:rPr>
              <a:t>Cơ quan là tập hợp của nhiều mô cùng thực hiện một chức năng trong cơ thể.</a:t>
            </a:r>
            <a:endParaRPr lang="en-US" sz="2000" b="1" dirty="0">
              <a:solidFill>
                <a:schemeClr val="tx1"/>
              </a:solidFill>
            </a:endParaRPr>
          </a:p>
        </p:txBody>
      </p:sp>
    </p:spTree>
    <p:extLst>
      <p:ext uri="{BB962C8B-B14F-4D97-AF65-F5344CB8AC3E}">
        <p14:creationId xmlns:p14="http://schemas.microsoft.com/office/powerpoint/2010/main" val="18981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idx="1"/>
          </p:nvPr>
        </p:nvSpPr>
        <p:spPr>
          <a:xfrm>
            <a:off x="2801526" y="479943"/>
            <a:ext cx="6225235" cy="902611"/>
          </a:xfrm>
          <a:prstGeom prst="rect">
            <a:avLst/>
          </a:prstGeom>
        </p:spPr>
        <p:txBody>
          <a:bodyPr spcFirstLastPara="1" wrap="square" lIns="91425" tIns="91425" rIns="91425" bIns="91425" anchor="t" anchorCtr="0">
            <a:noAutofit/>
          </a:bodyPr>
          <a:lstStyle/>
          <a:p>
            <a:pPr marL="0" lvl="0" indent="0" algn="just" rtl="0">
              <a:lnSpc>
                <a:spcPts val="2400"/>
              </a:lnSpc>
              <a:spcBef>
                <a:spcPts val="200"/>
              </a:spcBef>
              <a:spcAft>
                <a:spcPts val="200"/>
              </a:spcAft>
              <a:buNone/>
            </a:pPr>
            <a:r>
              <a:rPr lang="en" sz="2000" b="1" dirty="0" smtClean="0">
                <a:solidFill>
                  <a:schemeClr val="tx1"/>
                </a:solidFill>
                <a:latin typeface="+mj-lt"/>
              </a:rPr>
              <a:t>Em hãy kể tên một số cơ quan trong cơ thể người và cho biết tim được cấu tạo từ những loại mô nào?</a:t>
            </a:r>
            <a:endParaRPr sz="2000" b="1" dirty="0">
              <a:solidFill>
                <a:schemeClr val="tx1"/>
              </a:solidFill>
              <a:latin typeface="+mj-lt"/>
            </a:endParaRPr>
          </a:p>
        </p:txBody>
      </p:sp>
      <p:sp>
        <p:nvSpPr>
          <p:cNvPr id="182" name="Google Shape;182;p24"/>
          <p:cNvSpPr txBox="1">
            <a:spLocks noGrp="1"/>
          </p:cNvSpPr>
          <p:nvPr>
            <p:ph type="title"/>
          </p:nvPr>
        </p:nvSpPr>
        <p:spPr>
          <a:xfrm>
            <a:off x="-1" y="575500"/>
            <a:ext cx="2589581" cy="120780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0000"/>
                </a:solidFill>
                <a:latin typeface="+mj-lt"/>
              </a:rPr>
              <a:t>Thảo luận </a:t>
            </a:r>
            <a:endParaRPr b="1" dirty="0">
              <a:solidFill>
                <a:srgbClr val="FF0000"/>
              </a:solidFill>
              <a:latin typeface="+mj-lt"/>
            </a:endParaRPr>
          </a:p>
        </p:txBody>
      </p:sp>
      <p:sp>
        <p:nvSpPr>
          <p:cNvPr id="183" name="Google Shape;183;p24"/>
          <p:cNvSpPr txBox="1">
            <a:spLocks noGrp="1"/>
          </p:cNvSpPr>
          <p:nvPr>
            <p:ph type="body" idx="2"/>
          </p:nvPr>
        </p:nvSpPr>
        <p:spPr>
          <a:xfrm>
            <a:off x="2624045" y="3427482"/>
            <a:ext cx="3219358" cy="1173778"/>
          </a:xfrm>
          <a:prstGeom prst="rect">
            <a:avLst/>
          </a:prstGeom>
        </p:spPr>
        <p:txBody>
          <a:bodyPr spcFirstLastPara="1" wrap="square" lIns="91425" tIns="91425" rIns="91425" bIns="91425" anchor="t" anchorCtr="0">
            <a:noAutofit/>
          </a:bodyPr>
          <a:lstStyle/>
          <a:p>
            <a:pPr algn="just">
              <a:buFont typeface="Wingdings" panose="05000000000000000000" pitchFamily="2" charset="2"/>
              <a:buChar char="§"/>
            </a:pPr>
            <a:r>
              <a:rPr lang="en-US" sz="2000" dirty="0">
                <a:solidFill>
                  <a:schemeClr val="accent1"/>
                </a:solidFill>
                <a:latin typeface="+mj-lt"/>
              </a:rPr>
              <a:t>D</a:t>
            </a:r>
            <a:r>
              <a:rPr lang="en-US" sz="2000" dirty="0" smtClean="0">
                <a:solidFill>
                  <a:schemeClr val="accent1"/>
                </a:solidFill>
                <a:latin typeface="+mj-lt"/>
              </a:rPr>
              <a:t>ạ </a:t>
            </a:r>
            <a:r>
              <a:rPr lang="en-US" sz="2000" dirty="0">
                <a:solidFill>
                  <a:schemeClr val="accent1"/>
                </a:solidFill>
                <a:latin typeface="+mj-lt"/>
              </a:rPr>
              <a:t>dày, ruột, gan, tim, phổi, mắt, mũi, miệng, ...</a:t>
            </a:r>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85" name="Google Shape;185;p24"/>
          <p:cNvSpPr txBox="1">
            <a:spLocks noGrp="1"/>
          </p:cNvSpPr>
          <p:nvPr>
            <p:ph type="body" idx="3"/>
          </p:nvPr>
        </p:nvSpPr>
        <p:spPr>
          <a:xfrm>
            <a:off x="6104134" y="3478689"/>
            <a:ext cx="2727000" cy="1071365"/>
          </a:xfrm>
          <a:prstGeom prst="rect">
            <a:avLst/>
          </a:prstGeom>
        </p:spPr>
        <p:txBody>
          <a:bodyPr spcFirstLastPara="1" wrap="square" lIns="91425" tIns="91425" rIns="91425" bIns="91425" anchor="t" anchorCtr="0">
            <a:noAutofit/>
          </a:bodyPr>
          <a:lstStyle/>
          <a:p>
            <a:pPr marL="342900" lvl="0" indent="-342900" algn="just">
              <a:lnSpc>
                <a:spcPts val="2400"/>
              </a:lnSpc>
              <a:spcBef>
                <a:spcPts val="200"/>
              </a:spcBef>
              <a:spcAft>
                <a:spcPts val="200"/>
              </a:spcAft>
              <a:buClr>
                <a:schemeClr val="dk1"/>
              </a:buClr>
              <a:buFont typeface="Wingdings" panose="05000000000000000000" pitchFamily="2" charset="2"/>
              <a:buChar char="§"/>
            </a:pPr>
            <a:r>
              <a:rPr lang="en-US" sz="2000" dirty="0" smtClean="0">
                <a:solidFill>
                  <a:schemeClr val="accent2"/>
                </a:solidFill>
                <a:latin typeface="+mj-lt"/>
              </a:rPr>
              <a:t>Mô </a:t>
            </a:r>
            <a:r>
              <a:rPr lang="en-US" sz="2000" dirty="0">
                <a:solidFill>
                  <a:schemeClr val="accent2"/>
                </a:solidFill>
                <a:latin typeface="+mj-lt"/>
              </a:rPr>
              <a:t>cơ tim, mô liên kết, mô thần kinh, </a:t>
            </a:r>
            <a:r>
              <a:rPr lang="en-US" sz="2000" dirty="0" smtClean="0">
                <a:solidFill>
                  <a:schemeClr val="accent2"/>
                </a:solidFill>
                <a:latin typeface="+mj-lt"/>
              </a:rPr>
              <a:t>...</a:t>
            </a:r>
            <a:endParaRPr sz="2000" dirty="0">
              <a:solidFill>
                <a:schemeClr val="accent2"/>
              </a:solidFill>
              <a:latin typeface="+mj-lt"/>
            </a:endParaRPr>
          </a:p>
        </p:txBody>
      </p:sp>
      <p:sp>
        <p:nvSpPr>
          <p:cNvPr id="186" name="Google Shape;186;p24"/>
          <p:cNvSpPr/>
          <p:nvPr/>
        </p:nvSpPr>
        <p:spPr>
          <a:xfrm rot="729144">
            <a:off x="2947845" y="1896231"/>
            <a:ext cx="1186678" cy="106878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7" name="Google Shape;187;p24"/>
          <p:cNvSpPr/>
          <p:nvPr/>
        </p:nvSpPr>
        <p:spPr>
          <a:xfrm rot="-773137" flipH="1">
            <a:off x="3395943" y="1513137"/>
            <a:ext cx="2098990" cy="1400093"/>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rPr>
              <a:t>Một số cơ quan trong cơ thể người</a:t>
            </a:r>
            <a:endParaRPr sz="1800" b="1" dirty="0">
              <a:solidFill>
                <a:schemeClr val="bg1"/>
              </a:solidFill>
            </a:endParaRPr>
          </a:p>
        </p:txBody>
      </p:sp>
      <p:sp>
        <p:nvSpPr>
          <p:cNvPr id="188" name="Google Shape;188;p24"/>
          <p:cNvSpPr/>
          <p:nvPr/>
        </p:nvSpPr>
        <p:spPr>
          <a:xfrm rot="729144">
            <a:off x="6457505" y="2195389"/>
            <a:ext cx="1373445" cy="973180"/>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9" name="Google Shape;189;p24"/>
          <p:cNvSpPr/>
          <p:nvPr/>
        </p:nvSpPr>
        <p:spPr>
          <a:xfrm rot="-773137" flipH="1">
            <a:off x="6978011" y="1489341"/>
            <a:ext cx="1995794" cy="1435848"/>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rPr>
              <a:t>Một số loại mô cấu tạo nên tim</a:t>
            </a:r>
            <a:endParaRPr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Effect transition="in" filter="wipe(down)">
                                      <p:cBhvr>
                                        <p:cTn id="12" dur="500"/>
                                        <p:tgtEl>
                                          <p:spTgt spid="1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wipe(down)">
                                      <p:cBhvr>
                                        <p:cTn id="17" dur="500"/>
                                        <p:tgtEl>
                                          <p:spTgt spid="18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down)">
                                      <p:cBhvr>
                                        <p:cTn id="20" dur="500"/>
                                        <p:tgtEl>
                                          <p:spTgt spid="18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3">
                                            <p:txEl>
                                              <p:pRg st="0" end="0"/>
                                            </p:txEl>
                                          </p:spTgt>
                                        </p:tgtEl>
                                        <p:attrNameLst>
                                          <p:attrName>style.visibility</p:attrName>
                                        </p:attrNameLst>
                                      </p:cBhvr>
                                      <p:to>
                                        <p:strVal val="visible"/>
                                      </p:to>
                                    </p:set>
                                    <p:animEffect transition="in" filter="wipe(down)">
                                      <p:cBhvr>
                                        <p:cTn id="23" dur="500"/>
                                        <p:tgtEl>
                                          <p:spTgt spid="18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barn(inVertical)">
                                      <p:cBhvr>
                                        <p:cTn id="28" dur="500"/>
                                        <p:tgtEl>
                                          <p:spTgt spid="18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barn(inVertical)">
                                      <p:cBhvr>
                                        <p:cTn id="31" dur="500"/>
                                        <p:tgtEl>
                                          <p:spTgt spid="18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5">
                                            <p:txEl>
                                              <p:pRg st="0" end="0"/>
                                            </p:txEl>
                                          </p:spTgt>
                                        </p:tgtEl>
                                        <p:attrNameLst>
                                          <p:attrName>style.visibility</p:attrName>
                                        </p:attrNameLst>
                                      </p:cBhvr>
                                      <p:to>
                                        <p:strVal val="visible"/>
                                      </p:to>
                                    </p:set>
                                    <p:animEffect transition="in" filter="barn(inVertical)">
                                      <p:cBhvr>
                                        <p:cTn id="34"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build="p"/>
      <p:bldP spid="185" grpId="0" build="p"/>
      <p:bldP spid="186" grpId="0" animBg="1"/>
      <p:bldP spid="187" grpId="0" animBg="1"/>
      <p:bldP spid="188" grpId="0" animBg="1"/>
      <p:bldP spid="1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0" y="576808"/>
            <a:ext cx="2024100" cy="600939"/>
          </a:xfrm>
        </p:spPr>
        <p:txBody>
          <a:bodyPr/>
          <a:lstStyle/>
          <a:p>
            <a:pPr algn="ctr"/>
            <a:r>
              <a:rPr lang="en-US" b="1" dirty="0" smtClean="0">
                <a:solidFill>
                  <a:srgbClr val="FF0000"/>
                </a:solidFill>
                <a:latin typeface="+mj-lt"/>
              </a:rPr>
              <a:t>KẾT LUẬN</a:t>
            </a:r>
            <a:endParaRPr lang="en-US" b="1" dirty="0">
              <a:solidFill>
                <a:srgbClr val="FF0000"/>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4" name="Group 22"/>
          <p:cNvGrpSpPr>
            <a:grpSpLocks/>
          </p:cNvGrpSpPr>
          <p:nvPr/>
        </p:nvGrpSpPr>
        <p:grpSpPr bwMode="auto">
          <a:xfrm>
            <a:off x="6401575" y="389382"/>
            <a:ext cx="2359025" cy="2468563"/>
            <a:chOff x="457200" y="1239996"/>
            <a:chExt cx="2177144" cy="2804886"/>
          </a:xfrm>
        </p:grpSpPr>
        <p:sp>
          <p:nvSpPr>
            <p:cNvPr id="45" name="Rectangle 44"/>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7" name="Group 25"/>
          <p:cNvGrpSpPr>
            <a:grpSpLocks/>
          </p:cNvGrpSpPr>
          <p:nvPr/>
        </p:nvGrpSpPr>
        <p:grpSpPr bwMode="auto">
          <a:xfrm flipV="1">
            <a:off x="6274575" y="562420"/>
            <a:ext cx="2101850" cy="738187"/>
            <a:chOff x="4763053" y="2429435"/>
            <a:chExt cx="2840865" cy="833718"/>
          </a:xfrm>
          <a:solidFill>
            <a:schemeClr val="accent5"/>
          </a:solidFill>
        </p:grpSpPr>
        <p:sp>
          <p:nvSpPr>
            <p:cNvPr id="48" name="Freeform 47"/>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p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9" name="Pie 48"/>
            <p:cNvSpPr/>
            <p:nvPr/>
          </p:nvSpPr>
          <p:spPr bwMode="gray">
            <a:xfrm>
              <a:off x="4763053" y="3083859"/>
              <a:ext cx="304685" cy="179294"/>
            </a:xfrm>
            <a:prstGeom prst="pie">
              <a:avLst>
                <a:gd name="adj1" fmla="val 542992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51" name="Rectangle 35"/>
          <p:cNvSpPr>
            <a:spLocks noChangeArrowheads="1"/>
          </p:cNvSpPr>
          <p:nvPr/>
        </p:nvSpPr>
        <p:spPr bwMode="auto">
          <a:xfrm>
            <a:off x="6653987" y="1552523"/>
            <a:ext cx="2027238" cy="923330"/>
          </a:xfrm>
          <a:prstGeom prst="rect">
            <a:avLst/>
          </a:prstGeom>
          <a:noFill/>
          <a:ln w="9525">
            <a:noFill/>
            <a:miter lim="800000"/>
            <a:headEnd/>
            <a:tailEnd/>
          </a:ln>
        </p:spPr>
        <p:txBody>
          <a:bodyPr anchor="ctr">
            <a:spAutoFit/>
          </a:bodyPr>
          <a:lstStyle/>
          <a:p>
            <a:pPr algn="ctr"/>
            <a:r>
              <a:rPr lang="en-US" sz="1800" dirty="0" smtClean="0">
                <a:solidFill>
                  <a:schemeClr val="accent5"/>
                </a:solidFill>
                <a:latin typeface="Arial" charset="0"/>
              </a:rPr>
              <a:t>Dạ dày, ruột, gan, tim, phổi, mắt, miệng,…</a:t>
            </a:r>
            <a:endParaRPr lang="en-US" sz="1800" dirty="0">
              <a:solidFill>
                <a:schemeClr val="accent5"/>
              </a:solidFill>
              <a:latin typeface="Arial" charset="0"/>
            </a:endParaRPr>
          </a:p>
        </p:txBody>
      </p:sp>
      <p:grpSp>
        <p:nvGrpSpPr>
          <p:cNvPr id="52" name="Group 16"/>
          <p:cNvGrpSpPr>
            <a:grpSpLocks/>
          </p:cNvGrpSpPr>
          <p:nvPr/>
        </p:nvGrpSpPr>
        <p:grpSpPr bwMode="auto">
          <a:xfrm>
            <a:off x="4310837" y="1442077"/>
            <a:ext cx="2359025" cy="2466975"/>
            <a:chOff x="457200" y="1239996"/>
            <a:chExt cx="2177144" cy="2804886"/>
          </a:xfrm>
        </p:grpSpPr>
        <p:sp>
          <p:nvSpPr>
            <p:cNvPr id="53" name="Rectangle 5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36316" y="1341073"/>
              <a:ext cx="2018913" cy="260092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5" name="Group 19"/>
          <p:cNvGrpSpPr>
            <a:grpSpLocks/>
          </p:cNvGrpSpPr>
          <p:nvPr/>
        </p:nvGrpSpPr>
        <p:grpSpPr bwMode="auto">
          <a:xfrm flipV="1">
            <a:off x="4182250" y="1613527"/>
            <a:ext cx="2101850" cy="739775"/>
            <a:chOff x="4763053" y="2429435"/>
            <a:chExt cx="2840865" cy="833718"/>
          </a:xfrm>
        </p:grpSpPr>
        <p:sp>
          <p:nvSpPr>
            <p:cNvPr id="56" name="Freeform 55"/>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7" name="Pie 56"/>
            <p:cNvSpPr/>
            <p:nvPr/>
          </p:nvSpPr>
          <p:spPr bwMode="gray">
            <a:xfrm>
              <a:off x="4763053" y="3084244"/>
              <a:ext cx="30468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58" name="Group 10"/>
          <p:cNvGrpSpPr>
            <a:grpSpLocks/>
          </p:cNvGrpSpPr>
          <p:nvPr/>
        </p:nvGrpSpPr>
        <p:grpSpPr bwMode="auto">
          <a:xfrm>
            <a:off x="2264550" y="2483477"/>
            <a:ext cx="2357437" cy="2466975"/>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36369" y="1341073"/>
              <a:ext cx="2018806" cy="2600927"/>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 name="Group 13"/>
          <p:cNvGrpSpPr>
            <a:grpSpLocks/>
          </p:cNvGrpSpPr>
          <p:nvPr/>
        </p:nvGrpSpPr>
        <p:grpSpPr bwMode="auto">
          <a:xfrm flipV="1">
            <a:off x="2135962" y="2654927"/>
            <a:ext cx="2101850" cy="739775"/>
            <a:chOff x="4763053" y="2429435"/>
            <a:chExt cx="2840865" cy="833718"/>
          </a:xfrm>
          <a:solidFill>
            <a:schemeClr val="accent1"/>
          </a:solidFill>
        </p:grpSpPr>
        <p:sp>
          <p:nvSpPr>
            <p:cNvPr id="62" name="Freeform 61"/>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p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3" name="Pie 62"/>
            <p:cNvSpPr/>
            <p:nvPr/>
          </p:nvSpPr>
          <p:spPr bwMode="gray">
            <a:xfrm>
              <a:off x="4763053" y="3084244"/>
              <a:ext cx="304685" cy="178909"/>
            </a:xfrm>
            <a:prstGeom prst="pie">
              <a:avLst>
                <a:gd name="adj1" fmla="val 542992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4" name="TextBox 63"/>
          <p:cNvSpPr txBox="1"/>
          <p:nvPr/>
        </p:nvSpPr>
        <p:spPr>
          <a:xfrm>
            <a:off x="2135962" y="2896991"/>
            <a:ext cx="1953235" cy="400110"/>
          </a:xfrm>
          <a:prstGeom prst="rect">
            <a:avLst/>
          </a:prstGeom>
          <a:noFill/>
        </p:spPr>
        <p:txBody>
          <a:bodyPr wrap="square" anchor="ctr">
            <a:spAutoFit/>
          </a:bodyPr>
          <a:lstStyle/>
          <a:p>
            <a:pPr algn="ctr">
              <a:defRPr/>
            </a:pPr>
            <a:r>
              <a:rPr lang="vi-VN"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Cơ</a:t>
            </a: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quan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5" name="TextBox 64"/>
          <p:cNvSpPr txBox="1"/>
          <p:nvPr/>
        </p:nvSpPr>
        <p:spPr>
          <a:xfrm>
            <a:off x="4221633" y="1775714"/>
            <a:ext cx="1965630" cy="605294"/>
          </a:xfrm>
          <a:prstGeom prst="rect">
            <a:avLst/>
          </a:prstGeom>
          <a:noFill/>
        </p:spPr>
        <p:txBody>
          <a:bodyPr wrap="square" anchor="ctr">
            <a:spAutoFit/>
          </a:bodyPr>
          <a:lstStyle/>
          <a:p>
            <a:pPr algn="ctr">
              <a:lnSpc>
                <a:spcPts val="2000"/>
              </a:lnSpc>
              <a:defRPr/>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Cơ quan ở </a:t>
            </a:r>
          </a:p>
          <a:p>
            <a:pPr algn="ctr">
              <a:lnSpc>
                <a:spcPts val="2000"/>
              </a:lnSpc>
              <a:defRPr/>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thực vật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6" name="Rectangle 33"/>
          <p:cNvSpPr>
            <a:spLocks noChangeArrowheads="1"/>
          </p:cNvSpPr>
          <p:nvPr/>
        </p:nvSpPr>
        <p:spPr bwMode="auto">
          <a:xfrm>
            <a:off x="2264550" y="3502563"/>
            <a:ext cx="2300287" cy="1200329"/>
          </a:xfrm>
          <a:prstGeom prst="rect">
            <a:avLst/>
          </a:prstGeom>
          <a:noFill/>
          <a:ln w="9525">
            <a:noFill/>
            <a:miter lim="800000"/>
            <a:headEnd/>
            <a:tailEnd/>
          </a:ln>
        </p:spPr>
        <p:txBody>
          <a:bodyPr wrap="square" anchor="ctr">
            <a:spAutoFit/>
          </a:bodyPr>
          <a:lstStyle/>
          <a:p>
            <a:pPr algn="just"/>
            <a:r>
              <a:rPr lang="en-US" sz="1800" dirty="0" smtClean="0">
                <a:solidFill>
                  <a:schemeClr val="accent1"/>
                </a:solidFill>
                <a:latin typeface="Arial" charset="0"/>
              </a:rPr>
              <a:t>Là tập hợp của nhiều mô cùng thực hiện một chức năng trong cơ thể</a:t>
            </a:r>
            <a:endParaRPr lang="en-US" sz="1800" dirty="0">
              <a:solidFill>
                <a:schemeClr val="accent1"/>
              </a:solidFill>
              <a:latin typeface="Arial" charset="0"/>
            </a:endParaRPr>
          </a:p>
        </p:txBody>
      </p:sp>
      <p:sp>
        <p:nvSpPr>
          <p:cNvPr id="67" name="Rectangle 34"/>
          <p:cNvSpPr>
            <a:spLocks noChangeArrowheads="1"/>
          </p:cNvSpPr>
          <p:nvPr/>
        </p:nvSpPr>
        <p:spPr bwMode="auto">
          <a:xfrm>
            <a:off x="4593412" y="2730224"/>
            <a:ext cx="2028825" cy="646331"/>
          </a:xfrm>
          <a:prstGeom prst="rect">
            <a:avLst/>
          </a:prstGeom>
          <a:noFill/>
          <a:ln w="9525">
            <a:noFill/>
            <a:miter lim="800000"/>
            <a:headEnd/>
            <a:tailEnd/>
          </a:ln>
        </p:spPr>
        <p:txBody>
          <a:bodyPr anchor="ctr">
            <a:spAutoFit/>
          </a:bodyPr>
          <a:lstStyle/>
          <a:p>
            <a:pPr algn="ctr"/>
            <a:r>
              <a:rPr lang="en-US" sz="1800" dirty="0" smtClean="0">
                <a:solidFill>
                  <a:schemeClr val="accent2"/>
                </a:solidFill>
                <a:latin typeface="Arial" charset="0"/>
              </a:rPr>
              <a:t>Rễ, thân, lá, hoa, quả, hạt</a:t>
            </a:r>
            <a:endParaRPr lang="en-US" sz="1800" dirty="0">
              <a:solidFill>
                <a:schemeClr val="accent2"/>
              </a:solidFill>
              <a:latin typeface="Arial" charset="0"/>
            </a:endParaRPr>
          </a:p>
        </p:txBody>
      </p:sp>
      <p:sp>
        <p:nvSpPr>
          <p:cNvPr id="68" name="TextBox 67"/>
          <p:cNvSpPr txBox="1"/>
          <p:nvPr/>
        </p:nvSpPr>
        <p:spPr>
          <a:xfrm>
            <a:off x="6265538" y="721170"/>
            <a:ext cx="1965630" cy="605294"/>
          </a:xfrm>
          <a:prstGeom prst="rect">
            <a:avLst/>
          </a:prstGeom>
          <a:noFill/>
        </p:spPr>
        <p:txBody>
          <a:bodyPr wrap="square" anchor="ctr">
            <a:spAutoFit/>
          </a:bodyPr>
          <a:lstStyle/>
          <a:p>
            <a:pPr algn="ctr">
              <a:lnSpc>
                <a:spcPts val="2000"/>
              </a:lnSpc>
              <a:defRPr/>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Cơ quan ở </a:t>
            </a:r>
          </a:p>
          <a:p>
            <a:pPr algn="ctr">
              <a:lnSpc>
                <a:spcPts val="2000"/>
              </a:lnSpc>
              <a:defRPr/>
            </a:pP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đ</a:t>
            </a: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ộng vật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810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500"/>
                                        <p:tgtEl>
                                          <p:spTgt spid="64"/>
                                        </p:tgtEl>
                                      </p:cBhvr>
                                    </p:animEffect>
                                  </p:childTnLst>
                                </p:cTn>
                              </p:par>
                              <p:par>
                                <p:cTn id="15" presetID="22" presetClass="entr" presetSubtype="4"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down)">
                                      <p:cBhvr>
                                        <p:cTn id="17" dur="500"/>
                                        <p:tgtEl>
                                          <p:spTgt spid="61"/>
                                        </p:tgtEl>
                                      </p:cBhvr>
                                    </p:animEffect>
                                  </p:childTnLst>
                                </p:cTn>
                              </p:par>
                              <p:par>
                                <p:cTn id="18" presetID="22" presetClass="entr" presetSubtype="4"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down)">
                                      <p:cBhvr>
                                        <p:cTn id="20" dur="500"/>
                                        <p:tgtEl>
                                          <p:spTgt spid="5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down)">
                                      <p:cBhvr>
                                        <p:cTn id="28" dur="500"/>
                                        <p:tgtEl>
                                          <p:spTgt spid="65"/>
                                        </p:tgtEl>
                                      </p:cBhvr>
                                    </p:animEffect>
                                  </p:childTnLst>
                                </p:cTn>
                              </p:par>
                              <p:par>
                                <p:cTn id="29" presetID="22" presetClass="entr" presetSubtype="4"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par>
                                <p:cTn id="32" presetID="22" presetClass="entr" presetSubtype="4"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500"/>
                                        <p:tgtEl>
                                          <p:spTgt spid="5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down)">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arn(inVertical)">
                                      <p:cBhvr>
                                        <p:cTn id="42" dur="500"/>
                                        <p:tgtEl>
                                          <p:spTgt spid="68"/>
                                        </p:tgtEl>
                                      </p:cBhvr>
                                    </p:animEffect>
                                  </p:childTnLst>
                                </p:cTn>
                              </p:par>
                              <p:par>
                                <p:cTn id="43" presetID="16" presetClass="entr" presetSubtype="21"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arn(inVertical)">
                                      <p:cBhvr>
                                        <p:cTn id="45" dur="500"/>
                                        <p:tgtEl>
                                          <p:spTgt spid="47"/>
                                        </p:tgtEl>
                                      </p:cBhvr>
                                    </p:animEffect>
                                  </p:childTnLst>
                                </p:cTn>
                              </p:par>
                              <p:par>
                                <p:cTn id="46" presetID="16" presetClass="entr" presetSubtype="21"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P spid="64"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 y="575500"/>
            <a:ext cx="2604211" cy="398100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rgbClr val="FF0000"/>
                </a:solidFill>
                <a:latin typeface="+mj-lt"/>
              </a:rPr>
              <a:t>Luyện tập</a:t>
            </a:r>
            <a:r>
              <a:rPr lang="en" b="1" dirty="0" smtClean="0">
                <a:latin typeface="+mj-lt"/>
              </a:rPr>
              <a:t/>
            </a:r>
            <a:br>
              <a:rPr lang="en" b="1" dirty="0" smtClean="0">
                <a:latin typeface="+mj-lt"/>
              </a:rPr>
            </a:br>
            <a:endParaRPr b="1" dirty="0">
              <a:latin typeface="+mj-lt"/>
            </a:endParaRPr>
          </a:p>
        </p:txBody>
      </p:sp>
      <p:sp>
        <p:nvSpPr>
          <p:cNvPr id="215" name="Google Shape;215;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mtClean="0"/>
              <a:t>14</a:t>
            </a:fld>
            <a:endParaRPr/>
          </a:p>
        </p:txBody>
      </p:sp>
      <p:sp>
        <p:nvSpPr>
          <p:cNvPr id="10" name="Rectangle 9"/>
          <p:cNvSpPr/>
          <p:nvPr/>
        </p:nvSpPr>
        <p:spPr>
          <a:xfrm>
            <a:off x="3004361" y="830450"/>
            <a:ext cx="5795176" cy="400110"/>
          </a:xfrm>
          <a:prstGeom prst="rect">
            <a:avLst/>
          </a:prstGeom>
        </p:spPr>
        <p:txBody>
          <a:bodyPr wrap="none">
            <a:spAutoFit/>
          </a:bodyPr>
          <a:lstStyle/>
          <a:p>
            <a:r>
              <a:rPr lang="en-US" sz="2000" b="1" i="1" dirty="0" smtClean="0">
                <a:solidFill>
                  <a:schemeClr val="accent1"/>
                </a:solidFill>
              </a:rPr>
              <a:t>Đơn vị cấu tạo cơ bản của mọi cơ thể </a:t>
            </a:r>
            <a:r>
              <a:rPr lang="en-US" sz="2000" b="1" i="1" dirty="0" smtClean="0">
                <a:solidFill>
                  <a:schemeClr val="accent1"/>
                </a:solidFill>
              </a:rPr>
              <a:t>sống là:</a:t>
            </a:r>
            <a:endParaRPr lang="en-US" sz="2000" b="1" i="1" dirty="0">
              <a:solidFill>
                <a:schemeClr val="accent1"/>
              </a:solidFill>
            </a:endParaRPr>
          </a:p>
        </p:txBody>
      </p:sp>
      <p:grpSp>
        <p:nvGrpSpPr>
          <p:cNvPr id="30" name="Google Shape;1766;p29"/>
          <p:cNvGrpSpPr/>
          <p:nvPr/>
        </p:nvGrpSpPr>
        <p:grpSpPr>
          <a:xfrm>
            <a:off x="2281143" y="2755517"/>
            <a:ext cx="2751804" cy="1196737"/>
            <a:chOff x="2084654" y="2297467"/>
            <a:chExt cx="2751804" cy="1196737"/>
          </a:xfrm>
        </p:grpSpPr>
        <p:sp>
          <p:nvSpPr>
            <p:cNvPr id="31" name="Google Shape;1767;p29"/>
            <p:cNvSpPr/>
            <p:nvPr/>
          </p:nvSpPr>
          <p:spPr>
            <a:xfrm rot="2700000">
              <a:off x="3186360" y="1195761"/>
              <a:ext cx="548392" cy="27518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32" name="Google Shape;1768;p29"/>
            <p:cNvSpPr/>
            <p:nvPr/>
          </p:nvSpPr>
          <p:spPr>
            <a:xfrm>
              <a:off x="2489961" y="3120104"/>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2"/>
                  </a:solidFill>
                  <a:latin typeface="+mj-lt"/>
                  <a:ea typeface="Encode Sans Semi Condensed"/>
                  <a:cs typeface="Encode Sans Semi Condensed"/>
                  <a:sym typeface="Encode Sans Semi Condensed"/>
                </a:rPr>
                <a:t>A</a:t>
              </a:r>
              <a:endParaRPr sz="2000" b="1" dirty="0">
                <a:solidFill>
                  <a:schemeClr val="accent2"/>
                </a:solidFill>
                <a:latin typeface="+mj-lt"/>
                <a:ea typeface="Encode Sans Semi Condensed"/>
                <a:cs typeface="Encode Sans Semi Condensed"/>
                <a:sym typeface="Encode Sans Semi Condensed"/>
              </a:endParaRPr>
            </a:p>
          </p:txBody>
        </p:sp>
        <p:sp>
          <p:nvSpPr>
            <p:cNvPr id="33" name="Google Shape;1769;p29"/>
            <p:cNvSpPr txBox="1"/>
            <p:nvPr/>
          </p:nvSpPr>
          <p:spPr>
            <a:xfrm rot="18900000">
              <a:off x="2614732" y="2333840"/>
              <a:ext cx="1920695"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smtClean="0">
                  <a:solidFill>
                    <a:schemeClr val="dk1"/>
                  </a:solidFill>
                  <a:latin typeface="+mj-lt"/>
                  <a:ea typeface="Encode Sans Semi Condensed"/>
                  <a:cs typeface="Encode Sans Semi Condensed"/>
                  <a:sym typeface="Encode Sans Semi Condensed"/>
                </a:rPr>
                <a:t>Mô</a:t>
              </a:r>
              <a:endParaRPr sz="1800" b="1" dirty="0">
                <a:solidFill>
                  <a:schemeClr val="dk1"/>
                </a:solidFill>
                <a:latin typeface="+mj-lt"/>
                <a:ea typeface="Encode Sans Semi Condensed"/>
                <a:cs typeface="Encode Sans Semi Condensed"/>
                <a:sym typeface="Encode Sans Semi Condensed"/>
              </a:endParaRPr>
            </a:p>
          </p:txBody>
        </p:sp>
      </p:grpSp>
      <p:sp>
        <p:nvSpPr>
          <p:cNvPr id="40" name="Google Shape;1778;p29"/>
          <p:cNvSpPr/>
          <p:nvPr/>
        </p:nvSpPr>
        <p:spPr>
          <a:xfrm>
            <a:off x="6093434" y="4500894"/>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4"/>
                </a:solidFill>
                <a:latin typeface="+mj-lt"/>
                <a:ea typeface="Encode Sans Semi Condensed"/>
                <a:cs typeface="Encode Sans Semi Condensed"/>
                <a:sym typeface="Encode Sans Semi Condensed"/>
              </a:rPr>
              <a:t>3</a:t>
            </a:r>
            <a:endParaRPr sz="2000" b="1" dirty="0">
              <a:solidFill>
                <a:schemeClr val="accent4"/>
              </a:solidFill>
              <a:latin typeface="+mj-lt"/>
              <a:ea typeface="Encode Sans Semi Condensed"/>
              <a:cs typeface="Encode Sans Semi Condensed"/>
              <a:sym typeface="Encode Sans Semi Condensed"/>
            </a:endParaRPr>
          </a:p>
        </p:txBody>
      </p:sp>
      <p:sp>
        <p:nvSpPr>
          <p:cNvPr id="42" name="Google Shape;1767;p29"/>
          <p:cNvSpPr/>
          <p:nvPr/>
        </p:nvSpPr>
        <p:spPr>
          <a:xfrm rot="2700000">
            <a:off x="4666723" y="1653810"/>
            <a:ext cx="548392" cy="27518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43" name="Google Shape;1769;p29"/>
          <p:cNvSpPr txBox="1"/>
          <p:nvPr/>
        </p:nvSpPr>
        <p:spPr>
          <a:xfrm rot="18900000">
            <a:off x="4095095" y="2791889"/>
            <a:ext cx="1920695"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smtClean="0">
                <a:solidFill>
                  <a:schemeClr val="dk1"/>
                </a:solidFill>
                <a:latin typeface="+mj-lt"/>
                <a:ea typeface="Encode Sans Semi Condensed"/>
                <a:cs typeface="Encode Sans Semi Condensed"/>
                <a:sym typeface="Encode Sans Semi Condensed"/>
              </a:rPr>
              <a:t>Tế bào</a:t>
            </a:r>
            <a:endParaRPr sz="1800" b="1" dirty="0">
              <a:solidFill>
                <a:schemeClr val="dk1"/>
              </a:solidFill>
              <a:latin typeface="+mj-lt"/>
              <a:ea typeface="Encode Sans Semi Condensed"/>
              <a:cs typeface="Encode Sans Semi Condensed"/>
              <a:sym typeface="Encode Sans Semi Condensed"/>
            </a:endParaRPr>
          </a:p>
        </p:txBody>
      </p:sp>
      <p:sp>
        <p:nvSpPr>
          <p:cNvPr id="44" name="Google Shape;1767;p29"/>
          <p:cNvSpPr/>
          <p:nvPr/>
        </p:nvSpPr>
        <p:spPr>
          <a:xfrm rot="2700000">
            <a:off x="6188999" y="1653809"/>
            <a:ext cx="548392" cy="27518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45" name="Google Shape;1769;p29"/>
          <p:cNvSpPr txBox="1"/>
          <p:nvPr/>
        </p:nvSpPr>
        <p:spPr>
          <a:xfrm rot="18900000">
            <a:off x="5617371" y="2784834"/>
            <a:ext cx="1920695"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smtClean="0">
                <a:solidFill>
                  <a:schemeClr val="dk1"/>
                </a:solidFill>
                <a:latin typeface="+mj-lt"/>
                <a:ea typeface="Encode Sans Semi Condensed"/>
                <a:cs typeface="Encode Sans Semi Condensed"/>
                <a:sym typeface="Encode Sans Semi Condensed"/>
              </a:rPr>
              <a:t>Cơ quan</a:t>
            </a:r>
            <a:endParaRPr sz="1800" b="1" dirty="0">
              <a:solidFill>
                <a:schemeClr val="dk1"/>
              </a:solidFill>
              <a:latin typeface="+mj-lt"/>
              <a:ea typeface="Encode Sans Semi Condensed"/>
              <a:cs typeface="Encode Sans Semi Condensed"/>
              <a:sym typeface="Encode Sans Semi Condensed"/>
            </a:endParaRPr>
          </a:p>
        </p:txBody>
      </p:sp>
      <p:sp>
        <p:nvSpPr>
          <p:cNvPr id="46" name="Google Shape;1768;p29"/>
          <p:cNvSpPr/>
          <p:nvPr/>
        </p:nvSpPr>
        <p:spPr>
          <a:xfrm>
            <a:off x="3974111" y="3612550"/>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2"/>
                </a:solidFill>
                <a:latin typeface="+mj-lt"/>
                <a:ea typeface="Encode Sans Semi Condensed"/>
                <a:cs typeface="Encode Sans Semi Condensed"/>
                <a:sym typeface="Encode Sans Semi Condensed"/>
              </a:rPr>
              <a:t>B</a:t>
            </a:r>
            <a:endParaRPr sz="2000" b="1" dirty="0">
              <a:solidFill>
                <a:schemeClr val="accent2"/>
              </a:solidFill>
              <a:latin typeface="+mj-lt"/>
              <a:ea typeface="Encode Sans Semi Condensed"/>
              <a:cs typeface="Encode Sans Semi Condensed"/>
              <a:sym typeface="Encode Sans Semi Condensed"/>
            </a:endParaRPr>
          </a:p>
        </p:txBody>
      </p:sp>
      <p:sp>
        <p:nvSpPr>
          <p:cNvPr id="47" name="Google Shape;1768;p29"/>
          <p:cNvSpPr/>
          <p:nvPr/>
        </p:nvSpPr>
        <p:spPr>
          <a:xfrm>
            <a:off x="5496387" y="3612550"/>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2"/>
                </a:solidFill>
                <a:latin typeface="+mj-lt"/>
                <a:ea typeface="Encode Sans Semi Condensed"/>
                <a:cs typeface="Encode Sans Semi Condensed"/>
                <a:sym typeface="Encode Sans Semi Condensed"/>
              </a:rPr>
              <a:t>C</a:t>
            </a:r>
            <a:endParaRPr sz="2000" b="1" dirty="0">
              <a:solidFill>
                <a:schemeClr val="accent2"/>
              </a:solidFill>
              <a:latin typeface="+mj-lt"/>
              <a:ea typeface="Encode Sans Semi Condensed"/>
              <a:cs typeface="Encode Sans Semi Condensed"/>
              <a:sym typeface="Encode Sans Semi Condensed"/>
            </a:endParaRPr>
          </a:p>
        </p:txBody>
      </p:sp>
      <p:sp>
        <p:nvSpPr>
          <p:cNvPr id="48" name="Google Shape;1767;p29"/>
          <p:cNvSpPr/>
          <p:nvPr/>
        </p:nvSpPr>
        <p:spPr>
          <a:xfrm rot="2700000">
            <a:off x="7593066" y="1653808"/>
            <a:ext cx="548392" cy="275180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49" name="Google Shape;1769;p29"/>
          <p:cNvSpPr txBox="1"/>
          <p:nvPr/>
        </p:nvSpPr>
        <p:spPr>
          <a:xfrm rot="18900000">
            <a:off x="7021438" y="2784833"/>
            <a:ext cx="1920695"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smtClean="0">
                <a:solidFill>
                  <a:schemeClr val="dk1"/>
                </a:solidFill>
                <a:latin typeface="+mj-lt"/>
                <a:ea typeface="Encode Sans Semi Condensed"/>
                <a:cs typeface="Encode Sans Semi Condensed"/>
                <a:sym typeface="Encode Sans Semi Condensed"/>
              </a:rPr>
              <a:t>Hệ cơ quan</a:t>
            </a:r>
            <a:endParaRPr sz="1800" b="1" dirty="0">
              <a:solidFill>
                <a:schemeClr val="dk1"/>
              </a:solidFill>
              <a:latin typeface="+mj-lt"/>
              <a:ea typeface="Encode Sans Semi Condensed"/>
              <a:cs typeface="Encode Sans Semi Condensed"/>
              <a:sym typeface="Encode Sans Semi Condensed"/>
            </a:endParaRPr>
          </a:p>
        </p:txBody>
      </p:sp>
      <p:sp>
        <p:nvSpPr>
          <p:cNvPr id="50" name="Google Shape;1768;p29"/>
          <p:cNvSpPr/>
          <p:nvPr/>
        </p:nvSpPr>
        <p:spPr>
          <a:xfrm>
            <a:off x="6900454" y="3612549"/>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2"/>
                </a:solidFill>
                <a:latin typeface="+mj-lt"/>
                <a:ea typeface="Encode Sans Semi Condensed"/>
                <a:cs typeface="Encode Sans Semi Condensed"/>
                <a:sym typeface="Encode Sans Semi Condensed"/>
              </a:rPr>
              <a:t>D</a:t>
            </a:r>
            <a:endParaRPr sz="2000" b="1" dirty="0">
              <a:solidFill>
                <a:schemeClr val="accent2"/>
              </a:solidFill>
              <a:latin typeface="+mj-lt"/>
              <a:ea typeface="Encode Sans Semi Condensed"/>
              <a:cs typeface="Encode Sans Semi Condensed"/>
              <a:sym typeface="Encode Sans Semi Condensed"/>
            </a:endParaRPr>
          </a:p>
        </p:txBody>
      </p:sp>
      <p:sp>
        <p:nvSpPr>
          <p:cNvPr id="11" name="Oval 10"/>
          <p:cNvSpPr/>
          <p:nvPr/>
        </p:nvSpPr>
        <p:spPr>
          <a:xfrm>
            <a:off x="4003171" y="3612549"/>
            <a:ext cx="290852" cy="374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anim calcmode="lin" valueType="num">
                                      <p:cBhvr>
                                        <p:cTn id="8" dur="1000" fill="hold"/>
                                        <p:tgtEl>
                                          <p:spTgt spid="211"/>
                                        </p:tgtEl>
                                        <p:attrNameLst>
                                          <p:attrName>ppt_x</p:attrName>
                                        </p:attrNameLst>
                                      </p:cBhvr>
                                      <p:tavLst>
                                        <p:tav tm="0">
                                          <p:val>
                                            <p:strVal val="#ppt_x"/>
                                          </p:val>
                                        </p:tav>
                                        <p:tav tm="100000">
                                          <p:val>
                                            <p:strVal val="#ppt_x"/>
                                          </p:val>
                                        </p:tav>
                                      </p:tavLst>
                                    </p:anim>
                                    <p:anim calcmode="lin" valueType="num">
                                      <p:cBhvr>
                                        <p:cTn id="9"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80">
                                          <p:stCondLst>
                                            <p:cond delay="0"/>
                                          </p:stCondLst>
                                        </p:cTn>
                                        <p:tgtEl>
                                          <p:spTgt spid="11"/>
                                        </p:tgtEl>
                                      </p:cBhvr>
                                    </p:animEffect>
                                    <p:anim calcmode="lin" valueType="num">
                                      <p:cBhvr>
                                        <p:cTn id="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7" dur="26">
                                          <p:stCondLst>
                                            <p:cond delay="650"/>
                                          </p:stCondLst>
                                        </p:cTn>
                                        <p:tgtEl>
                                          <p:spTgt spid="11"/>
                                        </p:tgtEl>
                                      </p:cBhvr>
                                      <p:to x="100000" y="60000"/>
                                    </p:animScale>
                                    <p:animScale>
                                      <p:cBhvr>
                                        <p:cTn id="58" dur="166" decel="50000">
                                          <p:stCondLst>
                                            <p:cond delay="676"/>
                                          </p:stCondLst>
                                        </p:cTn>
                                        <p:tgtEl>
                                          <p:spTgt spid="11"/>
                                        </p:tgtEl>
                                      </p:cBhvr>
                                      <p:to x="100000" y="100000"/>
                                    </p:animScale>
                                    <p:animScale>
                                      <p:cBhvr>
                                        <p:cTn id="59" dur="26">
                                          <p:stCondLst>
                                            <p:cond delay="1312"/>
                                          </p:stCondLst>
                                        </p:cTn>
                                        <p:tgtEl>
                                          <p:spTgt spid="11"/>
                                        </p:tgtEl>
                                      </p:cBhvr>
                                      <p:to x="100000" y="80000"/>
                                    </p:animScale>
                                    <p:animScale>
                                      <p:cBhvr>
                                        <p:cTn id="60" dur="166" decel="50000">
                                          <p:stCondLst>
                                            <p:cond delay="1338"/>
                                          </p:stCondLst>
                                        </p:cTn>
                                        <p:tgtEl>
                                          <p:spTgt spid="11"/>
                                        </p:tgtEl>
                                      </p:cBhvr>
                                      <p:to x="100000" y="100000"/>
                                    </p:animScale>
                                    <p:animScale>
                                      <p:cBhvr>
                                        <p:cTn id="61" dur="26">
                                          <p:stCondLst>
                                            <p:cond delay="1642"/>
                                          </p:stCondLst>
                                        </p:cTn>
                                        <p:tgtEl>
                                          <p:spTgt spid="11"/>
                                        </p:tgtEl>
                                      </p:cBhvr>
                                      <p:to x="100000" y="90000"/>
                                    </p:animScale>
                                    <p:animScale>
                                      <p:cBhvr>
                                        <p:cTn id="62" dur="166" decel="50000">
                                          <p:stCondLst>
                                            <p:cond delay="1668"/>
                                          </p:stCondLst>
                                        </p:cTn>
                                        <p:tgtEl>
                                          <p:spTgt spid="11"/>
                                        </p:tgtEl>
                                      </p:cBhvr>
                                      <p:to x="100000" y="100000"/>
                                    </p:animScale>
                                    <p:animScale>
                                      <p:cBhvr>
                                        <p:cTn id="63" dur="26">
                                          <p:stCondLst>
                                            <p:cond delay="1808"/>
                                          </p:stCondLst>
                                        </p:cTn>
                                        <p:tgtEl>
                                          <p:spTgt spid="11"/>
                                        </p:tgtEl>
                                      </p:cBhvr>
                                      <p:to x="100000" y="95000"/>
                                    </p:animScale>
                                    <p:animScale>
                                      <p:cBhvr>
                                        <p:cTn id="6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42" grpId="0" animBg="1"/>
      <p:bldP spid="43" grpId="0"/>
      <p:bldP spid="44" grpId="0" animBg="1"/>
      <p:bldP spid="45" grpId="0"/>
      <p:bldP spid="46" grpId="0" animBg="1"/>
      <p:bldP spid="47" grpId="0" animBg="1"/>
      <p:bldP spid="48" grpId="0" animBg="1"/>
      <p:bldP spid="49" grpId="0"/>
      <p:bldP spid="5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890" y="1287633"/>
            <a:ext cx="6857863" cy="1016654"/>
          </a:xfrm>
        </p:spPr>
        <p:txBody>
          <a:bodyPr/>
          <a:lstStyle/>
          <a:p>
            <a:pPr algn="just"/>
            <a:r>
              <a:rPr lang="en-US" sz="2000" b="1" dirty="0" smtClean="0">
                <a:solidFill>
                  <a:schemeClr val="accent1"/>
                </a:solidFill>
                <a:latin typeface="+mj-lt"/>
              </a:rPr>
              <a:t>Trong cơ thể đa bào, tập hợp các tế bào giống nhau cùng thực hiện một chức năng nhất định là:</a:t>
            </a:r>
            <a:endParaRPr lang="en-US" sz="2000" b="1" dirty="0">
              <a:solidFill>
                <a:schemeClr val="accent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4" name="Round Same Side Corner Rectangle 3"/>
          <p:cNvSpPr/>
          <p:nvPr/>
        </p:nvSpPr>
        <p:spPr>
          <a:xfrm rot="16200000">
            <a:off x="1885501" y="1540899"/>
            <a:ext cx="819171" cy="2712930"/>
          </a:xfrm>
          <a:prstGeom prst="round2SameRect">
            <a:avLst>
              <a:gd name="adj1" fmla="val 23321"/>
              <a:gd name="adj2" fmla="val 0"/>
            </a:avLst>
          </a:prstGeom>
          <a:solidFill>
            <a:srgbClr val="FFFF0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5400000" flipH="1">
            <a:off x="3761232" y="2504277"/>
            <a:ext cx="825136" cy="780208"/>
          </a:xfrm>
          <a:prstGeom prst="round2SameRect">
            <a:avLst>
              <a:gd name="adj1" fmla="val 34679"/>
              <a:gd name="adj2" fmla="val 0"/>
            </a:avLst>
          </a:prstGeom>
          <a:solidFill>
            <a:srgbClr val="FFFF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32"/>
          <p:cNvSpPr>
            <a:spLocks noChangeArrowheads="1"/>
          </p:cNvSpPr>
          <p:nvPr/>
        </p:nvSpPr>
        <p:spPr bwMode="auto">
          <a:xfrm>
            <a:off x="938621" y="2728685"/>
            <a:ext cx="2712930" cy="400110"/>
          </a:xfrm>
          <a:prstGeom prst="rect">
            <a:avLst/>
          </a:prstGeom>
          <a:noFill/>
          <a:ln w="9525">
            <a:noFill/>
            <a:miter lim="800000"/>
            <a:headEnd/>
            <a:tailEnd/>
          </a:ln>
        </p:spPr>
        <p:txBody>
          <a:bodyPr wrap="square">
            <a:spAutoFit/>
          </a:bodyPr>
          <a:lstStyle/>
          <a:p>
            <a:pPr algn="ctr"/>
            <a:r>
              <a:rPr lang="en-US" sz="2000" b="1" dirty="0" smtClean="0">
                <a:solidFill>
                  <a:schemeClr val="accent1">
                    <a:lumMod val="50000"/>
                  </a:schemeClr>
                </a:solidFill>
              </a:rPr>
              <a:t>Mô</a:t>
            </a:r>
            <a:endParaRPr lang="en-US" sz="2000" b="1" dirty="0">
              <a:solidFill>
                <a:schemeClr val="accent1">
                  <a:lumMod val="50000"/>
                </a:schemeClr>
              </a:solidFill>
            </a:endParaRPr>
          </a:p>
        </p:txBody>
      </p:sp>
      <p:sp>
        <p:nvSpPr>
          <p:cNvPr id="7" name="TextBox 33"/>
          <p:cNvSpPr txBox="1">
            <a:spLocks noChangeArrowheads="1"/>
          </p:cNvSpPr>
          <p:nvPr/>
        </p:nvSpPr>
        <p:spPr bwMode="auto">
          <a:xfrm>
            <a:off x="3931825" y="2632771"/>
            <a:ext cx="444352" cy="523220"/>
          </a:xfrm>
          <a:prstGeom prst="rect">
            <a:avLst/>
          </a:prstGeom>
          <a:noFill/>
          <a:ln w="9525">
            <a:noFill/>
            <a:miter lim="800000"/>
            <a:headEnd/>
            <a:tailEnd/>
          </a:ln>
        </p:spPr>
        <p:txBody>
          <a:bodyPr wrap="none" anchor="ctr">
            <a:spAutoFit/>
          </a:bodyPr>
          <a:lstStyle/>
          <a:p>
            <a:pPr algn="ctr"/>
            <a:r>
              <a:rPr lang="en-US" sz="2800" b="1" dirty="0" smtClean="0">
                <a:solidFill>
                  <a:schemeClr val="accent1">
                    <a:lumMod val="50000"/>
                  </a:schemeClr>
                </a:solidFill>
                <a:latin typeface="+mj-lt"/>
              </a:rPr>
              <a:t>A</a:t>
            </a:r>
            <a:endParaRPr lang="en-US" sz="2800" b="1" dirty="0">
              <a:solidFill>
                <a:schemeClr val="accent1">
                  <a:lumMod val="50000"/>
                </a:schemeClr>
              </a:solidFill>
              <a:latin typeface="+mj-lt"/>
            </a:endParaRPr>
          </a:p>
        </p:txBody>
      </p:sp>
      <p:sp>
        <p:nvSpPr>
          <p:cNvPr id="8" name="Round Same Side Corner Rectangle 7"/>
          <p:cNvSpPr/>
          <p:nvPr/>
        </p:nvSpPr>
        <p:spPr>
          <a:xfrm rot="16200000">
            <a:off x="1885500" y="2790435"/>
            <a:ext cx="819171" cy="2712930"/>
          </a:xfrm>
          <a:prstGeom prst="round2SameRect">
            <a:avLst>
              <a:gd name="adj1" fmla="val 23321"/>
              <a:gd name="adj2" fmla="val 0"/>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3761230" y="3753813"/>
            <a:ext cx="825136" cy="780208"/>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32"/>
          <p:cNvSpPr>
            <a:spLocks noChangeArrowheads="1"/>
          </p:cNvSpPr>
          <p:nvPr/>
        </p:nvSpPr>
        <p:spPr bwMode="auto">
          <a:xfrm>
            <a:off x="1032443" y="3915469"/>
            <a:ext cx="2671769" cy="400110"/>
          </a:xfrm>
          <a:prstGeom prst="rect">
            <a:avLst/>
          </a:prstGeom>
          <a:noFill/>
          <a:ln w="9525">
            <a:noFill/>
            <a:miter lim="800000"/>
            <a:headEnd/>
            <a:tailEnd/>
          </a:ln>
        </p:spPr>
        <p:txBody>
          <a:bodyPr wrap="square">
            <a:spAutoFit/>
          </a:bodyPr>
          <a:lstStyle/>
          <a:p>
            <a:pPr algn="ctr"/>
            <a:r>
              <a:rPr lang="en-US" sz="2000" b="1" dirty="0" smtClean="0">
                <a:solidFill>
                  <a:schemeClr val="accent1">
                    <a:lumMod val="50000"/>
                  </a:schemeClr>
                </a:solidFill>
              </a:rPr>
              <a:t>Tế bào</a:t>
            </a:r>
            <a:endParaRPr lang="en-US" sz="2000" b="1" dirty="0">
              <a:solidFill>
                <a:schemeClr val="accent1">
                  <a:lumMod val="50000"/>
                </a:schemeClr>
              </a:solidFill>
            </a:endParaRPr>
          </a:p>
        </p:txBody>
      </p:sp>
      <p:sp>
        <p:nvSpPr>
          <p:cNvPr id="11" name="TextBox 33"/>
          <p:cNvSpPr txBox="1">
            <a:spLocks noChangeArrowheads="1"/>
          </p:cNvSpPr>
          <p:nvPr/>
        </p:nvSpPr>
        <p:spPr bwMode="auto">
          <a:xfrm>
            <a:off x="3931823" y="3882307"/>
            <a:ext cx="444352" cy="523220"/>
          </a:xfrm>
          <a:prstGeom prst="rect">
            <a:avLst/>
          </a:prstGeom>
          <a:noFill/>
          <a:ln w="9525">
            <a:noFill/>
            <a:miter lim="800000"/>
            <a:headEnd/>
            <a:tailEnd/>
          </a:ln>
        </p:spPr>
        <p:txBody>
          <a:bodyPr wrap="none" anchor="ctr">
            <a:spAutoFit/>
          </a:bodyPr>
          <a:lstStyle/>
          <a:p>
            <a:pPr algn="ctr"/>
            <a:r>
              <a:rPr lang="en-US" sz="2800" b="1" dirty="0" smtClean="0">
                <a:solidFill>
                  <a:schemeClr val="accent1">
                    <a:lumMod val="50000"/>
                  </a:schemeClr>
                </a:solidFill>
                <a:latin typeface="+mj-lt"/>
              </a:rPr>
              <a:t>B</a:t>
            </a:r>
            <a:endParaRPr lang="en-US" sz="2800" b="1" dirty="0">
              <a:solidFill>
                <a:schemeClr val="accent1">
                  <a:lumMod val="50000"/>
                </a:schemeClr>
              </a:solidFill>
              <a:latin typeface="+mj-lt"/>
            </a:endParaRPr>
          </a:p>
        </p:txBody>
      </p:sp>
      <p:sp>
        <p:nvSpPr>
          <p:cNvPr id="12" name="Round Same Side Corner Rectangle 11"/>
          <p:cNvSpPr/>
          <p:nvPr/>
        </p:nvSpPr>
        <p:spPr>
          <a:xfrm rot="16200000">
            <a:off x="5878382" y="1546808"/>
            <a:ext cx="819171" cy="2712930"/>
          </a:xfrm>
          <a:prstGeom prst="round2SameRect">
            <a:avLst>
              <a:gd name="adj1" fmla="val 23321"/>
              <a:gd name="adj2" fmla="val 0"/>
            </a:avLst>
          </a:prstGeom>
          <a:solidFill>
            <a:schemeClr val="accent1"/>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7754113" y="2510186"/>
            <a:ext cx="825136" cy="780208"/>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32"/>
          <p:cNvSpPr>
            <a:spLocks noChangeArrowheads="1"/>
          </p:cNvSpPr>
          <p:nvPr/>
        </p:nvSpPr>
        <p:spPr bwMode="auto">
          <a:xfrm>
            <a:off x="5038736" y="2678353"/>
            <a:ext cx="2671769" cy="400110"/>
          </a:xfrm>
          <a:prstGeom prst="rect">
            <a:avLst/>
          </a:prstGeom>
          <a:noFill/>
          <a:ln w="9525">
            <a:noFill/>
            <a:miter lim="800000"/>
            <a:headEnd/>
            <a:tailEnd/>
          </a:ln>
        </p:spPr>
        <p:txBody>
          <a:bodyPr wrap="square">
            <a:spAutoFit/>
          </a:bodyPr>
          <a:lstStyle/>
          <a:p>
            <a:pPr algn="ctr"/>
            <a:r>
              <a:rPr lang="en-US" sz="2000" b="1" dirty="0" smtClean="0">
                <a:solidFill>
                  <a:schemeClr val="accent1">
                    <a:lumMod val="50000"/>
                  </a:schemeClr>
                </a:solidFill>
              </a:rPr>
              <a:t>Cơ quan</a:t>
            </a:r>
            <a:endParaRPr lang="en-US" sz="2000" b="1" dirty="0">
              <a:solidFill>
                <a:schemeClr val="accent1">
                  <a:lumMod val="50000"/>
                </a:schemeClr>
              </a:solidFill>
            </a:endParaRPr>
          </a:p>
        </p:txBody>
      </p:sp>
      <p:sp>
        <p:nvSpPr>
          <p:cNvPr id="15" name="TextBox 33"/>
          <p:cNvSpPr txBox="1">
            <a:spLocks noChangeArrowheads="1"/>
          </p:cNvSpPr>
          <p:nvPr/>
        </p:nvSpPr>
        <p:spPr bwMode="auto">
          <a:xfrm>
            <a:off x="7924706" y="2638680"/>
            <a:ext cx="444352" cy="523220"/>
          </a:xfrm>
          <a:prstGeom prst="rect">
            <a:avLst/>
          </a:prstGeom>
          <a:noFill/>
          <a:ln w="9525">
            <a:noFill/>
            <a:miter lim="800000"/>
            <a:headEnd/>
            <a:tailEnd/>
          </a:ln>
        </p:spPr>
        <p:txBody>
          <a:bodyPr wrap="none" anchor="ctr">
            <a:spAutoFit/>
          </a:bodyPr>
          <a:lstStyle/>
          <a:p>
            <a:pPr algn="ctr"/>
            <a:r>
              <a:rPr lang="en-US" sz="2800" b="1" dirty="0" smtClean="0">
                <a:solidFill>
                  <a:schemeClr val="accent1">
                    <a:lumMod val="50000"/>
                  </a:schemeClr>
                </a:solidFill>
                <a:latin typeface="+mj-lt"/>
              </a:rPr>
              <a:t>C</a:t>
            </a:r>
            <a:endParaRPr lang="en-US" sz="2800" b="1" dirty="0">
              <a:solidFill>
                <a:schemeClr val="accent1">
                  <a:lumMod val="50000"/>
                </a:schemeClr>
              </a:solidFill>
              <a:latin typeface="+mj-lt"/>
            </a:endParaRPr>
          </a:p>
        </p:txBody>
      </p:sp>
      <p:sp>
        <p:nvSpPr>
          <p:cNvPr id="16" name="Round Same Side Corner Rectangle 15"/>
          <p:cNvSpPr/>
          <p:nvPr/>
        </p:nvSpPr>
        <p:spPr>
          <a:xfrm rot="16200000">
            <a:off x="5878382" y="2835283"/>
            <a:ext cx="819171" cy="2712930"/>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Same Side Corner Rectangle 16"/>
          <p:cNvSpPr/>
          <p:nvPr/>
        </p:nvSpPr>
        <p:spPr>
          <a:xfrm rot="5400000" flipH="1">
            <a:off x="7754113" y="3798661"/>
            <a:ext cx="825136" cy="780208"/>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32"/>
          <p:cNvSpPr>
            <a:spLocks noChangeArrowheads="1"/>
          </p:cNvSpPr>
          <p:nvPr/>
        </p:nvSpPr>
        <p:spPr bwMode="auto">
          <a:xfrm>
            <a:off x="5075465" y="3943861"/>
            <a:ext cx="2671769" cy="400110"/>
          </a:xfrm>
          <a:prstGeom prst="rect">
            <a:avLst/>
          </a:prstGeom>
          <a:noFill/>
          <a:ln w="9525">
            <a:noFill/>
            <a:miter lim="800000"/>
            <a:headEnd/>
            <a:tailEnd/>
          </a:ln>
        </p:spPr>
        <p:txBody>
          <a:bodyPr wrap="square">
            <a:spAutoFit/>
          </a:bodyPr>
          <a:lstStyle/>
          <a:p>
            <a:pPr algn="ctr"/>
            <a:r>
              <a:rPr lang="en-US" sz="2000" b="1" dirty="0" smtClean="0">
                <a:solidFill>
                  <a:schemeClr val="accent1">
                    <a:lumMod val="50000"/>
                  </a:schemeClr>
                </a:solidFill>
              </a:rPr>
              <a:t>Hệ cơ quan</a:t>
            </a:r>
            <a:endParaRPr lang="en-US" sz="2000" b="1" dirty="0">
              <a:solidFill>
                <a:schemeClr val="accent1">
                  <a:lumMod val="50000"/>
                </a:schemeClr>
              </a:solidFill>
            </a:endParaRPr>
          </a:p>
        </p:txBody>
      </p:sp>
      <p:sp>
        <p:nvSpPr>
          <p:cNvPr id="19" name="TextBox 33"/>
          <p:cNvSpPr txBox="1">
            <a:spLocks noChangeArrowheads="1"/>
          </p:cNvSpPr>
          <p:nvPr/>
        </p:nvSpPr>
        <p:spPr bwMode="auto">
          <a:xfrm>
            <a:off x="7924706" y="3927155"/>
            <a:ext cx="444352" cy="523220"/>
          </a:xfrm>
          <a:prstGeom prst="rect">
            <a:avLst/>
          </a:prstGeom>
          <a:noFill/>
          <a:ln w="9525">
            <a:noFill/>
            <a:miter lim="800000"/>
            <a:headEnd/>
            <a:tailEnd/>
          </a:ln>
        </p:spPr>
        <p:txBody>
          <a:bodyPr wrap="none" anchor="ctr">
            <a:spAutoFit/>
          </a:bodyPr>
          <a:lstStyle/>
          <a:p>
            <a:pPr algn="ctr"/>
            <a:r>
              <a:rPr lang="en-US" sz="2800" b="1" dirty="0" smtClean="0">
                <a:solidFill>
                  <a:schemeClr val="accent1">
                    <a:lumMod val="50000"/>
                  </a:schemeClr>
                </a:solidFill>
                <a:latin typeface="+mj-lt"/>
              </a:rPr>
              <a:t>D</a:t>
            </a:r>
            <a:endParaRPr lang="en-US" sz="2800" b="1" dirty="0">
              <a:solidFill>
                <a:schemeClr val="accent1">
                  <a:lumMod val="50000"/>
                </a:schemeClr>
              </a:solidFill>
              <a:latin typeface="+mj-lt"/>
            </a:endParaRPr>
          </a:p>
        </p:txBody>
      </p:sp>
      <p:sp>
        <p:nvSpPr>
          <p:cNvPr id="20" name="Oval 19"/>
          <p:cNvSpPr/>
          <p:nvPr/>
        </p:nvSpPr>
        <p:spPr>
          <a:xfrm>
            <a:off x="3931823" y="2632771"/>
            <a:ext cx="444352" cy="594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0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2000"/>
                                        <p:tgtEl>
                                          <p:spTgt spid="1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in)">
                                      <p:cBhvr>
                                        <p:cTn id="60" dur="2000"/>
                                        <p:tgtEl>
                                          <p:spTgt spid="19"/>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Text Placeholder 1"/>
          <p:cNvSpPr txBox="1">
            <a:spLocks/>
          </p:cNvSpPr>
          <p:nvPr/>
        </p:nvSpPr>
        <p:spPr>
          <a:xfrm>
            <a:off x="1185513" y="1577957"/>
            <a:ext cx="7747764" cy="3191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lnSpc>
                <a:spcPts val="2700"/>
              </a:lnSpc>
              <a:spcBef>
                <a:spcPts val="300"/>
              </a:spcBef>
              <a:spcAft>
                <a:spcPts val="300"/>
              </a:spcAft>
            </a:pPr>
            <a:r>
              <a:rPr lang="en-US" sz="2000" dirty="0" smtClean="0">
                <a:solidFill>
                  <a:srgbClr val="FFFF00"/>
                </a:solidFill>
                <a:latin typeface="+mj-lt"/>
              </a:rPr>
              <a:t>Mô gồm nhóm các tế bào cùng thực hiện một chức năng.</a:t>
            </a:r>
          </a:p>
          <a:p>
            <a:pPr marL="114300" algn="just">
              <a:lnSpc>
                <a:spcPts val="2700"/>
              </a:lnSpc>
              <a:spcBef>
                <a:spcPts val="300"/>
              </a:spcBef>
              <a:spcAft>
                <a:spcPts val="300"/>
              </a:spcAft>
            </a:pPr>
            <a:r>
              <a:rPr lang="en-US" sz="2000" dirty="0" smtClean="0">
                <a:solidFill>
                  <a:srgbClr val="FFFF00"/>
                </a:solidFill>
                <a:latin typeface="+mj-lt"/>
              </a:rPr>
              <a:t>Cơ quan gồm nhiều tế bào có cấu tạo giống nhau và cùng thực hiện một chức năng.</a:t>
            </a:r>
          </a:p>
          <a:p>
            <a:pPr marL="114300" algn="just">
              <a:lnSpc>
                <a:spcPts val="2700"/>
              </a:lnSpc>
              <a:spcBef>
                <a:spcPts val="300"/>
              </a:spcBef>
              <a:spcAft>
                <a:spcPts val="300"/>
              </a:spcAft>
            </a:pPr>
            <a:r>
              <a:rPr lang="en-US" sz="2000" dirty="0" smtClean="0">
                <a:solidFill>
                  <a:srgbClr val="FFFF00"/>
                </a:solidFill>
                <a:latin typeface="+mj-lt"/>
              </a:rPr>
              <a:t>Hệ cơ quan gồm một nhóm các cơ quan phối hợp với nhau thực hiện đầy đủ các quá trình sống cơ bản, đảm bảo sự tồn tại và phát triển của cơ thể. </a:t>
            </a:r>
          </a:p>
          <a:p>
            <a:pPr marL="114300">
              <a:lnSpc>
                <a:spcPts val="2700"/>
              </a:lnSpc>
              <a:spcBef>
                <a:spcPts val="300"/>
              </a:spcBef>
              <a:spcAft>
                <a:spcPts val="300"/>
              </a:spcAft>
            </a:pPr>
            <a:r>
              <a:rPr lang="en-US" sz="2000" dirty="0" smtClean="0">
                <a:solidFill>
                  <a:srgbClr val="FFFF00"/>
                </a:solidFill>
                <a:latin typeface="+mj-lt"/>
              </a:rPr>
              <a:t>Não, tim, dạ dày là các mô ở cơ thể người. </a:t>
            </a:r>
          </a:p>
          <a:p>
            <a:pPr marL="114300">
              <a:lnSpc>
                <a:spcPts val="2700"/>
              </a:lnSpc>
              <a:spcBef>
                <a:spcPts val="300"/>
              </a:spcBef>
              <a:spcAft>
                <a:spcPts val="300"/>
              </a:spcAft>
            </a:pPr>
            <a:r>
              <a:rPr lang="en-US" sz="2000" dirty="0" smtClean="0">
                <a:solidFill>
                  <a:srgbClr val="FFFF00"/>
                </a:solidFill>
                <a:latin typeface="+mj-lt"/>
              </a:rPr>
              <a:t>Một số cơ quan của cơ thể người: hệ tiêu hóa, hệ thần kinh,…</a:t>
            </a:r>
          </a:p>
        </p:txBody>
      </p:sp>
      <p:sp>
        <p:nvSpPr>
          <p:cNvPr id="5" name="Slide Number Placeholder 4"/>
          <p:cNvSpPr txBox="1">
            <a:spLocks/>
          </p:cNvSpPr>
          <p:nvPr/>
        </p:nvSpPr>
        <p:spPr>
          <a:xfrm>
            <a:off x="8480577" y="4673644"/>
            <a:ext cx="452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1pPr>
            <a:lvl2pPr marR="0" lvl="1"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2pPr>
            <a:lvl3pPr marR="0" lvl="2"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3pPr>
            <a:lvl4pPr marR="0" lvl="3"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4pPr>
            <a:lvl5pPr marR="0" lvl="4"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5pPr>
            <a:lvl6pPr marR="0" lvl="5"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6pPr>
            <a:lvl7pPr marR="0" lvl="6"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7pPr>
            <a:lvl8pPr marR="0" lvl="7"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8pPr>
            <a:lvl9pPr marR="0" lvl="8"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9pPr>
          </a:lstStyle>
          <a:p>
            <a:fld id="{00000000-1234-1234-1234-123412341234}" type="slidenum">
              <a:rPr lang="en" smtClean="0"/>
              <a:pPr/>
              <a:t>16</a:t>
            </a:fld>
            <a:endParaRPr lang="en"/>
          </a:p>
        </p:txBody>
      </p:sp>
      <p:sp>
        <p:nvSpPr>
          <p:cNvPr id="6" name="Rectangle 5"/>
          <p:cNvSpPr/>
          <p:nvPr/>
        </p:nvSpPr>
        <p:spPr>
          <a:xfrm>
            <a:off x="3874941" y="1101510"/>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8465" y="1731334"/>
            <a:ext cx="282650"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X</a:t>
            </a:r>
          </a:p>
        </p:txBody>
      </p:sp>
      <p:sp>
        <p:nvSpPr>
          <p:cNvPr id="8" name="Rectangle 7"/>
          <p:cNvSpPr/>
          <p:nvPr/>
        </p:nvSpPr>
        <p:spPr>
          <a:xfrm>
            <a:off x="928116" y="2139972"/>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8116" y="2994546"/>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8116" y="4012773"/>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166" y="4416795"/>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6293" y="1029086"/>
            <a:ext cx="3937296" cy="400110"/>
          </a:xfrm>
          <a:prstGeom prst="rect">
            <a:avLst/>
          </a:prstGeom>
        </p:spPr>
        <p:txBody>
          <a:bodyPr wrap="none">
            <a:spAutoFit/>
          </a:bodyPr>
          <a:lstStyle/>
          <a:p>
            <a:r>
              <a:rPr lang="en-US" sz="2000" dirty="0">
                <a:solidFill>
                  <a:schemeClr val="bg1"/>
                </a:solidFill>
              </a:rPr>
              <a:t>Đánh dấu x vào </a:t>
            </a:r>
            <a:r>
              <a:rPr lang="en-US" sz="2000" dirty="0">
                <a:solidFill>
                  <a:srgbClr val="FFFF00"/>
                </a:solidFill>
              </a:rPr>
              <a:t>     </a:t>
            </a:r>
            <a:r>
              <a:rPr lang="en-US" sz="2000" dirty="0">
                <a:solidFill>
                  <a:schemeClr val="bg1"/>
                </a:solidFill>
              </a:rPr>
              <a:t>trước ý đúng:</a:t>
            </a:r>
          </a:p>
        </p:txBody>
      </p:sp>
      <p:sp>
        <p:nvSpPr>
          <p:cNvPr id="13" name="Rectangle 12"/>
          <p:cNvSpPr/>
          <p:nvPr/>
        </p:nvSpPr>
        <p:spPr>
          <a:xfrm>
            <a:off x="918465" y="2968287"/>
            <a:ext cx="304892" cy="307777"/>
          </a:xfrm>
          <a:prstGeom prst="rect">
            <a:avLst/>
          </a:prstGeom>
        </p:spPr>
        <p:txBody>
          <a:bodyPr wrap="none">
            <a:spAutoFit/>
          </a:bodyPr>
          <a:lstStyle/>
          <a:p>
            <a:pPr algn="ctr"/>
            <a:r>
              <a:rPr lang="en-US" dirty="0">
                <a:solidFill>
                  <a:schemeClr val="accent3">
                    <a:lumMod val="75000"/>
                  </a:schemeClr>
                </a:solidFill>
              </a:rPr>
              <a:t>X</a:t>
            </a:r>
          </a:p>
        </p:txBody>
      </p:sp>
      <p:sp>
        <p:nvSpPr>
          <p:cNvPr id="14" name="Rectangle 13"/>
          <p:cNvSpPr/>
          <p:nvPr/>
        </p:nvSpPr>
        <p:spPr>
          <a:xfrm>
            <a:off x="901393" y="4390536"/>
            <a:ext cx="304892" cy="307777"/>
          </a:xfrm>
          <a:prstGeom prst="rect">
            <a:avLst/>
          </a:prstGeom>
        </p:spPr>
        <p:txBody>
          <a:bodyPr wrap="none">
            <a:spAutoFit/>
          </a:bodyPr>
          <a:lstStyle/>
          <a:p>
            <a:pPr algn="ctr"/>
            <a:r>
              <a:rPr lang="en-US" dirty="0">
                <a:solidFill>
                  <a:schemeClr val="accent3">
                    <a:lumMod val="75000"/>
                  </a:schemeClr>
                </a:solidFill>
              </a:rPr>
              <a:t>X</a:t>
            </a:r>
          </a:p>
        </p:txBody>
      </p:sp>
    </p:spTree>
    <p:extLst>
      <p:ext uri="{BB962C8B-B14F-4D97-AF65-F5344CB8AC3E}">
        <p14:creationId xmlns:p14="http://schemas.microsoft.com/office/powerpoint/2010/main" val="28039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down)">
                                      <p:cBhvr>
                                        <p:cTn id="55" dur="580">
                                          <p:stCondLst>
                                            <p:cond delay="0"/>
                                          </p:stCondLst>
                                        </p:cTn>
                                        <p:tgtEl>
                                          <p:spTgt spid="7">
                                            <p:txEl>
                                              <p:pRg st="0" end="0"/>
                                            </p:txEl>
                                          </p:spTgt>
                                        </p:tgtEl>
                                      </p:cBhvr>
                                    </p:animEffect>
                                    <p:anim calcmode="lin" valueType="num">
                                      <p:cBhvr>
                                        <p:cTn id="5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0" end="0"/>
                                            </p:txEl>
                                          </p:spTgt>
                                        </p:tgtEl>
                                      </p:cBhvr>
                                      <p:to x="100000" y="60000"/>
                                    </p:animScale>
                                    <p:animScale>
                                      <p:cBhvr>
                                        <p:cTn id="62" dur="166" decel="50000">
                                          <p:stCondLst>
                                            <p:cond delay="676"/>
                                          </p:stCondLst>
                                        </p:cTn>
                                        <p:tgtEl>
                                          <p:spTgt spid="7">
                                            <p:txEl>
                                              <p:pRg st="0" end="0"/>
                                            </p:txEl>
                                          </p:spTgt>
                                        </p:tgtEl>
                                      </p:cBhvr>
                                      <p:to x="100000" y="100000"/>
                                    </p:animScale>
                                    <p:animScale>
                                      <p:cBhvr>
                                        <p:cTn id="63" dur="26">
                                          <p:stCondLst>
                                            <p:cond delay="1312"/>
                                          </p:stCondLst>
                                        </p:cTn>
                                        <p:tgtEl>
                                          <p:spTgt spid="7">
                                            <p:txEl>
                                              <p:pRg st="0" end="0"/>
                                            </p:txEl>
                                          </p:spTgt>
                                        </p:tgtEl>
                                      </p:cBhvr>
                                      <p:to x="100000" y="80000"/>
                                    </p:animScale>
                                    <p:animScale>
                                      <p:cBhvr>
                                        <p:cTn id="64" dur="166" decel="50000">
                                          <p:stCondLst>
                                            <p:cond delay="1338"/>
                                          </p:stCondLst>
                                        </p:cTn>
                                        <p:tgtEl>
                                          <p:spTgt spid="7">
                                            <p:txEl>
                                              <p:pRg st="0" end="0"/>
                                            </p:txEl>
                                          </p:spTgt>
                                        </p:tgtEl>
                                      </p:cBhvr>
                                      <p:to x="100000" y="100000"/>
                                    </p:animScale>
                                    <p:animScale>
                                      <p:cBhvr>
                                        <p:cTn id="65" dur="26">
                                          <p:stCondLst>
                                            <p:cond delay="1642"/>
                                          </p:stCondLst>
                                        </p:cTn>
                                        <p:tgtEl>
                                          <p:spTgt spid="7">
                                            <p:txEl>
                                              <p:pRg st="0" end="0"/>
                                            </p:txEl>
                                          </p:spTgt>
                                        </p:tgtEl>
                                      </p:cBhvr>
                                      <p:to x="100000" y="90000"/>
                                    </p:animScale>
                                    <p:animScale>
                                      <p:cBhvr>
                                        <p:cTn id="66" dur="166" decel="50000">
                                          <p:stCondLst>
                                            <p:cond delay="1668"/>
                                          </p:stCondLst>
                                        </p:cTn>
                                        <p:tgtEl>
                                          <p:spTgt spid="7">
                                            <p:txEl>
                                              <p:pRg st="0" end="0"/>
                                            </p:txEl>
                                          </p:spTgt>
                                        </p:tgtEl>
                                      </p:cBhvr>
                                      <p:to x="100000" y="100000"/>
                                    </p:animScale>
                                    <p:animScale>
                                      <p:cBhvr>
                                        <p:cTn id="67" dur="26">
                                          <p:stCondLst>
                                            <p:cond delay="1808"/>
                                          </p:stCondLst>
                                        </p:cTn>
                                        <p:tgtEl>
                                          <p:spTgt spid="7">
                                            <p:txEl>
                                              <p:pRg st="0" end="0"/>
                                            </p:txEl>
                                          </p:spTgt>
                                        </p:tgtEl>
                                      </p:cBhvr>
                                      <p:to x="100000" y="95000"/>
                                    </p:animScale>
                                    <p:animScale>
                                      <p:cBhvr>
                                        <p:cTn id="68" dur="166" decel="50000">
                                          <p:stCondLst>
                                            <p:cond delay="1834"/>
                                          </p:stCondLst>
                                        </p:cTn>
                                        <p:tgtEl>
                                          <p:spTgt spid="7">
                                            <p:txEl>
                                              <p:pRg st="0" end="0"/>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80">
                                          <p:stCondLst>
                                            <p:cond delay="0"/>
                                          </p:stCondLst>
                                        </p:cTn>
                                        <p:tgtEl>
                                          <p:spTgt spid="13"/>
                                        </p:tgtEl>
                                      </p:cBhvr>
                                    </p:animEffect>
                                    <p:anim calcmode="lin" valueType="num">
                                      <p:cBhvr>
                                        <p:cTn id="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9" dur="26">
                                          <p:stCondLst>
                                            <p:cond delay="650"/>
                                          </p:stCondLst>
                                        </p:cTn>
                                        <p:tgtEl>
                                          <p:spTgt spid="13"/>
                                        </p:tgtEl>
                                      </p:cBhvr>
                                      <p:to x="100000" y="60000"/>
                                    </p:animScale>
                                    <p:animScale>
                                      <p:cBhvr>
                                        <p:cTn id="80" dur="166" decel="50000">
                                          <p:stCondLst>
                                            <p:cond delay="676"/>
                                          </p:stCondLst>
                                        </p:cTn>
                                        <p:tgtEl>
                                          <p:spTgt spid="13"/>
                                        </p:tgtEl>
                                      </p:cBhvr>
                                      <p:to x="100000" y="100000"/>
                                    </p:animScale>
                                    <p:animScale>
                                      <p:cBhvr>
                                        <p:cTn id="81" dur="26">
                                          <p:stCondLst>
                                            <p:cond delay="1312"/>
                                          </p:stCondLst>
                                        </p:cTn>
                                        <p:tgtEl>
                                          <p:spTgt spid="13"/>
                                        </p:tgtEl>
                                      </p:cBhvr>
                                      <p:to x="100000" y="80000"/>
                                    </p:animScale>
                                    <p:animScale>
                                      <p:cBhvr>
                                        <p:cTn id="82" dur="166" decel="50000">
                                          <p:stCondLst>
                                            <p:cond delay="1338"/>
                                          </p:stCondLst>
                                        </p:cTn>
                                        <p:tgtEl>
                                          <p:spTgt spid="13"/>
                                        </p:tgtEl>
                                      </p:cBhvr>
                                      <p:to x="100000" y="100000"/>
                                    </p:animScale>
                                    <p:animScale>
                                      <p:cBhvr>
                                        <p:cTn id="83" dur="26">
                                          <p:stCondLst>
                                            <p:cond delay="1642"/>
                                          </p:stCondLst>
                                        </p:cTn>
                                        <p:tgtEl>
                                          <p:spTgt spid="13"/>
                                        </p:tgtEl>
                                      </p:cBhvr>
                                      <p:to x="100000" y="90000"/>
                                    </p:animScale>
                                    <p:animScale>
                                      <p:cBhvr>
                                        <p:cTn id="84" dur="166" decel="50000">
                                          <p:stCondLst>
                                            <p:cond delay="1668"/>
                                          </p:stCondLst>
                                        </p:cTn>
                                        <p:tgtEl>
                                          <p:spTgt spid="13"/>
                                        </p:tgtEl>
                                      </p:cBhvr>
                                      <p:to x="100000" y="100000"/>
                                    </p:animScale>
                                    <p:animScale>
                                      <p:cBhvr>
                                        <p:cTn id="85" dur="26">
                                          <p:stCondLst>
                                            <p:cond delay="1808"/>
                                          </p:stCondLst>
                                        </p:cTn>
                                        <p:tgtEl>
                                          <p:spTgt spid="13"/>
                                        </p:tgtEl>
                                      </p:cBhvr>
                                      <p:to x="100000" y="95000"/>
                                    </p:animScale>
                                    <p:animScale>
                                      <p:cBhvr>
                                        <p:cTn id="86" dur="166" decel="50000">
                                          <p:stCondLst>
                                            <p:cond delay="1834"/>
                                          </p:stCondLst>
                                        </p:cTn>
                                        <p:tgtEl>
                                          <p:spTgt spid="1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6069" y="1258373"/>
            <a:ext cx="5449500" cy="621634"/>
          </a:xfrm>
        </p:spPr>
        <p:txBody>
          <a:bodyPr/>
          <a:lstStyle/>
          <a:p>
            <a:r>
              <a:rPr lang="en-US" b="1" i="0" dirty="0" smtClean="0">
                <a:solidFill>
                  <a:srgbClr val="FF0000"/>
                </a:solidFill>
                <a:latin typeface="+mj-lt"/>
              </a:rPr>
              <a:t>Hướng </a:t>
            </a:r>
            <a:r>
              <a:rPr lang="en-US" b="1" i="0" dirty="0" smtClean="0">
                <a:solidFill>
                  <a:srgbClr val="FF0000"/>
                </a:solidFill>
                <a:latin typeface="+mj-lt"/>
              </a:rPr>
              <a:t>dẫn tự học</a:t>
            </a:r>
            <a:endParaRPr lang="en-US" b="1" i="0"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Freeform 3"/>
          <p:cNvSpPr/>
          <p:nvPr/>
        </p:nvSpPr>
        <p:spPr>
          <a:xfrm>
            <a:off x="195771" y="2193603"/>
            <a:ext cx="2929769" cy="1415098"/>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147207" y="3105186"/>
            <a:ext cx="369888" cy="647700"/>
            <a:chOff x="2057400" y="2332412"/>
            <a:chExt cx="324766" cy="568896"/>
          </a:xfrm>
        </p:grpSpPr>
        <p:sp>
          <p:nvSpPr>
            <p:cNvPr id="6" name="Oval 5"/>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Rectangle 31"/>
          <p:cNvSpPr>
            <a:spLocks noChangeArrowheads="1"/>
          </p:cNvSpPr>
          <p:nvPr/>
        </p:nvSpPr>
        <p:spPr bwMode="auto">
          <a:xfrm>
            <a:off x="342353" y="2719517"/>
            <a:ext cx="2750515"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Trả lời câu hỏi 3 SGK trang 97</a:t>
            </a:r>
            <a:endParaRPr lang="en-US" sz="2000" b="1" dirty="0">
              <a:solidFill>
                <a:schemeClr val="bg1"/>
              </a:solidFill>
              <a:latin typeface="Arial" charset="0"/>
            </a:endParaRPr>
          </a:p>
        </p:txBody>
      </p:sp>
      <p:sp>
        <p:nvSpPr>
          <p:cNvPr id="10" name="Freeform 9"/>
          <p:cNvSpPr/>
          <p:nvPr/>
        </p:nvSpPr>
        <p:spPr>
          <a:xfrm>
            <a:off x="4031552" y="2047467"/>
            <a:ext cx="3357433" cy="11509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p:nvPr/>
        </p:nvGrpSpPr>
        <p:grpSpPr>
          <a:xfrm rot="21164505">
            <a:off x="7366732" y="2637972"/>
            <a:ext cx="369802" cy="647785"/>
            <a:chOff x="2057400" y="2332412"/>
            <a:chExt cx="324766" cy="568896"/>
          </a:xfrm>
          <a:solidFill>
            <a:schemeClr val="accent2"/>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Rectangle 31"/>
          <p:cNvSpPr>
            <a:spLocks noChangeArrowheads="1"/>
          </p:cNvSpPr>
          <p:nvPr/>
        </p:nvSpPr>
        <p:spPr bwMode="auto">
          <a:xfrm>
            <a:off x="4249201" y="2361784"/>
            <a:ext cx="2690303"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Làm các bài tập Bài 20, Sách bài tập</a:t>
            </a:r>
            <a:endParaRPr lang="en-US" sz="2000" b="1" dirty="0">
              <a:solidFill>
                <a:schemeClr val="bg1"/>
              </a:solidFill>
              <a:latin typeface="Arial" charset="0"/>
            </a:endParaRPr>
          </a:p>
        </p:txBody>
      </p:sp>
      <p:grpSp>
        <p:nvGrpSpPr>
          <p:cNvPr id="24" name="Group 23"/>
          <p:cNvGrpSpPr/>
          <p:nvPr/>
        </p:nvGrpSpPr>
        <p:grpSpPr>
          <a:xfrm rot="21164505">
            <a:off x="6776817" y="4081301"/>
            <a:ext cx="369802" cy="647785"/>
            <a:chOff x="2057400" y="2332412"/>
            <a:chExt cx="324766" cy="568896"/>
          </a:xfrm>
          <a:solidFill>
            <a:schemeClr val="accent2">
              <a:lumMod val="75000"/>
            </a:schemeClr>
          </a:solidFill>
        </p:grpSpPr>
        <p:sp>
          <p:nvSpPr>
            <p:cNvPr id="25" name="Oval 2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Freeform 27"/>
          <p:cNvSpPr/>
          <p:nvPr/>
        </p:nvSpPr>
        <p:spPr>
          <a:xfrm>
            <a:off x="3507570" y="3427403"/>
            <a:ext cx="3200468" cy="1432644"/>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31"/>
          <p:cNvSpPr>
            <a:spLocks noChangeArrowheads="1"/>
          </p:cNvSpPr>
          <p:nvPr/>
        </p:nvSpPr>
        <p:spPr bwMode="auto">
          <a:xfrm>
            <a:off x="3837053" y="3763567"/>
            <a:ext cx="2721148" cy="1015663"/>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Đọc </a:t>
            </a:r>
            <a:r>
              <a:rPr lang="en-US" sz="2000" b="1" dirty="0" smtClean="0">
                <a:solidFill>
                  <a:schemeClr val="bg1"/>
                </a:solidFill>
                <a:latin typeface="Arial" charset="0"/>
              </a:rPr>
              <a:t>trước </a:t>
            </a:r>
            <a:r>
              <a:rPr lang="en-US" sz="2000" b="1" dirty="0" smtClean="0">
                <a:solidFill>
                  <a:srgbClr val="FF0000"/>
                </a:solidFill>
                <a:latin typeface="Arial" charset="0"/>
              </a:rPr>
              <a:t>phần 3 </a:t>
            </a:r>
            <a:r>
              <a:rPr lang="en-US" sz="2000" b="1" dirty="0" smtClean="0">
                <a:solidFill>
                  <a:srgbClr val="FF0000"/>
                </a:solidFill>
                <a:latin typeface="Arial" charset="0"/>
              </a:rPr>
              <a:t>Bài </a:t>
            </a:r>
            <a:r>
              <a:rPr lang="en-US" sz="2000" b="1" dirty="0" smtClean="0">
                <a:solidFill>
                  <a:srgbClr val="FF0000"/>
                </a:solidFill>
                <a:latin typeface="Arial" charset="0"/>
              </a:rPr>
              <a:t>20 </a:t>
            </a:r>
            <a:r>
              <a:rPr lang="en-US" sz="2000" b="1" dirty="0" smtClean="0">
                <a:solidFill>
                  <a:srgbClr val="FF0000"/>
                </a:solidFill>
                <a:latin typeface="Arial" charset="0"/>
              </a:rPr>
              <a:t>– </a:t>
            </a:r>
            <a:r>
              <a:rPr lang="en-US" sz="2000" b="1" dirty="0" smtClean="0">
                <a:solidFill>
                  <a:srgbClr val="FF0000"/>
                </a:solidFill>
                <a:latin typeface="Arial" charset="0"/>
              </a:rPr>
              <a:t>Từ cơ quan đến cơ thể</a:t>
            </a:r>
            <a:endParaRPr lang="en-US" sz="2000" b="1" dirty="0">
              <a:solidFill>
                <a:srgbClr val="FF0000"/>
              </a:solidFill>
              <a:latin typeface="Arial" charset="0"/>
            </a:endParaRPr>
          </a:p>
        </p:txBody>
      </p:sp>
    </p:spTree>
    <p:extLst>
      <p:ext uri="{BB962C8B-B14F-4D97-AF65-F5344CB8AC3E}">
        <p14:creationId xmlns:p14="http://schemas.microsoft.com/office/powerpoint/2010/main" val="31239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9" grpId="0"/>
      <p:bldP spid="10" grpId="0" animBg="1"/>
      <p:bldP spid="15" grpId="0"/>
      <p:bldP spid="28"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240"/>
        <p:cNvGrpSpPr/>
        <p:nvPr/>
      </p:nvGrpSpPr>
      <p:grpSpPr>
        <a:xfrm>
          <a:off x="0" y="0"/>
          <a:ext cx="0" cy="0"/>
          <a:chOff x="0" y="0"/>
          <a:chExt cx="0" cy="0"/>
        </a:xfrm>
      </p:grpSpPr>
      <p:pic>
        <p:nvPicPr>
          <p:cNvPr id="241" name="Google Shape;241;p27" descr="aoc7tslb1o8-lauren-mancke.jpg"/>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2" name="Google Shape;242;p27"/>
          <p:cNvSpPr txBox="1">
            <a:spLocks noGrp="1"/>
          </p:cNvSpPr>
          <p:nvPr>
            <p:ph type="title" idx="4294967295"/>
          </p:nvPr>
        </p:nvSpPr>
        <p:spPr>
          <a:xfrm>
            <a:off x="0" y="100"/>
            <a:ext cx="91440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smtClean="0">
                <a:latin typeface="+mj-lt"/>
              </a:rPr>
              <a:t>CHÚC CÁC EM HỌC TỐT !</a:t>
            </a:r>
            <a:endParaRPr sz="4400" b="1" dirty="0">
              <a:latin typeface="+mj-lt"/>
            </a:endParaRPr>
          </a:p>
        </p:txBody>
      </p:sp>
      <p:sp>
        <p:nvSpPr>
          <p:cNvPr id="243" name="Google Shape;24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circle(in)">
                                      <p:cBhvr>
                                        <p:cTn id="7"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grpSp>
        <p:nvGrpSpPr>
          <p:cNvPr id="92" name="Google Shape;92;p15"/>
          <p:cNvGrpSpPr/>
          <p:nvPr/>
        </p:nvGrpSpPr>
        <p:grpSpPr>
          <a:xfrm>
            <a:off x="2005417" y="1094592"/>
            <a:ext cx="549262" cy="487982"/>
            <a:chOff x="5292575" y="3681900"/>
            <a:chExt cx="420150" cy="373275"/>
          </a:xfrm>
        </p:grpSpPr>
        <p:sp>
          <p:nvSpPr>
            <p:cNvPr id="93" name="Google Shape;93;p1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26094" y="4123323"/>
            <a:ext cx="4425696" cy="1015663"/>
          </a:xfrm>
          <a:prstGeom prst="rect">
            <a:avLst/>
          </a:prstGeom>
        </p:spPr>
        <p:txBody>
          <a:bodyPr wrap="square">
            <a:spAutoFit/>
          </a:bodyPr>
          <a:lstStyle/>
          <a:p>
            <a:pPr algn="just"/>
            <a:r>
              <a:rPr lang="en" sz="2000" i="1" dirty="0" smtClean="0">
                <a:solidFill>
                  <a:schemeClr val="tx2">
                    <a:lumMod val="10000"/>
                  </a:schemeClr>
                </a:solidFill>
              </a:rPr>
              <a:t>Em hãy quan sát hình, nêu sự giống và khác nhau của cơ thể đơn bào và cơ thể đa bào.</a:t>
            </a:r>
            <a:endParaRPr lang="en-US" sz="2000" i="1" dirty="0">
              <a:solidFill>
                <a:schemeClr val="tx2">
                  <a:lumMod val="1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951" y="2995"/>
            <a:ext cx="4320074" cy="239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951" y="2600145"/>
            <a:ext cx="4320074" cy="254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 y="2995"/>
            <a:ext cx="4552180" cy="20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 y="2006081"/>
            <a:ext cx="4571597" cy="198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1" name="Google Shape;181;p2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fld id="{00000000-1234-1234-1234-123412341234}" type="slidenum">
              <a:rPr lang="en" smtClean="0">
                <a:solidFill>
                  <a:srgbClr val="FFFFFF"/>
                </a:solidFill>
              </a:rPr>
              <a:pPr/>
              <a:t>3</a:t>
            </a:fld>
            <a:endParaRPr dirty="0">
              <a:solidFill>
                <a:srgbClr val="FFFFFF"/>
              </a:solidFill>
            </a:endParaRPr>
          </a:p>
        </p:txBody>
      </p:sp>
      <p:sp>
        <p:nvSpPr>
          <p:cNvPr id="4" name="Text Placeholder 3"/>
          <p:cNvSpPr>
            <a:spLocks noGrp="1"/>
          </p:cNvSpPr>
          <p:nvPr>
            <p:ph type="body" idx="1"/>
          </p:nvPr>
        </p:nvSpPr>
        <p:spPr>
          <a:xfrm>
            <a:off x="1104900" y="1025175"/>
            <a:ext cx="7132651" cy="807269"/>
          </a:xfrm>
        </p:spPr>
        <p:txBody>
          <a:bodyPr/>
          <a:lstStyle/>
          <a:p>
            <a:pPr algn="just"/>
            <a:r>
              <a:rPr lang="en-US" i="1" dirty="0" smtClean="0">
                <a:latin typeface="+mj-lt"/>
              </a:rPr>
              <a:t>Điểm giống và khác nhau giữa cơ thể đơn bào và đa bào vào sơ đồ theo gợi ý:</a:t>
            </a:r>
            <a:endParaRPr lang="en-US" i="1" dirty="0">
              <a:latin typeface="+mj-lt"/>
            </a:endParaRPr>
          </a:p>
        </p:txBody>
      </p:sp>
      <p:sp>
        <p:nvSpPr>
          <p:cNvPr id="5" name="Oval 4"/>
          <p:cNvSpPr/>
          <p:nvPr/>
        </p:nvSpPr>
        <p:spPr>
          <a:xfrm>
            <a:off x="5637474" y="2221133"/>
            <a:ext cx="2056423" cy="2099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7019520" y="2221133"/>
            <a:ext cx="2044967" cy="2099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FFFF"/>
                </a:solidFill>
              </a:rPr>
              <a:t>……….</a:t>
            </a:r>
            <a:endParaRPr lang="en-US" b="1" dirty="0">
              <a:solidFill>
                <a:srgbClr val="FFFFFF"/>
              </a:solidFill>
            </a:endParaRPr>
          </a:p>
        </p:txBody>
      </p:sp>
      <p:sp>
        <p:nvSpPr>
          <p:cNvPr id="7" name="Rectangle 6"/>
          <p:cNvSpPr/>
          <p:nvPr/>
        </p:nvSpPr>
        <p:spPr>
          <a:xfrm>
            <a:off x="7148717" y="2704695"/>
            <a:ext cx="479119" cy="923330"/>
          </a:xfrm>
          <a:prstGeom prst="rect">
            <a:avLst/>
          </a:prstGeom>
        </p:spPr>
        <p:txBody>
          <a:bodyPr wrap="square">
            <a:spAutoFit/>
          </a:bodyPr>
          <a:lstStyle/>
          <a:p>
            <a:r>
              <a:rPr lang="en-US" sz="1800" b="1" dirty="0" smtClean="0"/>
              <a:t>……….</a:t>
            </a:r>
            <a:endParaRPr lang="en-US" sz="1800" b="1" dirty="0"/>
          </a:p>
        </p:txBody>
      </p:sp>
      <p:sp>
        <p:nvSpPr>
          <p:cNvPr id="13" name="Rectangle 12"/>
          <p:cNvSpPr/>
          <p:nvPr/>
        </p:nvSpPr>
        <p:spPr>
          <a:xfrm>
            <a:off x="7802192" y="2463412"/>
            <a:ext cx="989373" cy="646331"/>
          </a:xfrm>
          <a:prstGeom prst="rect">
            <a:avLst/>
          </a:prstGeom>
        </p:spPr>
        <p:txBody>
          <a:bodyPr wrap="none">
            <a:spAutoFit/>
          </a:bodyPr>
          <a:lstStyle/>
          <a:p>
            <a:r>
              <a:rPr lang="en-US" sz="1800" b="1" dirty="0" smtClean="0"/>
              <a:t>Cơ thể </a:t>
            </a:r>
          </a:p>
          <a:p>
            <a:r>
              <a:rPr lang="en-US" sz="1800" b="1" dirty="0" smtClean="0"/>
              <a:t>đa bào</a:t>
            </a:r>
            <a:endParaRPr lang="en-US" sz="1800" b="1" dirty="0"/>
          </a:p>
        </p:txBody>
      </p:sp>
      <p:sp>
        <p:nvSpPr>
          <p:cNvPr id="14" name="Rectangle 13"/>
          <p:cNvSpPr/>
          <p:nvPr/>
        </p:nvSpPr>
        <p:spPr>
          <a:xfrm>
            <a:off x="6041985" y="2463413"/>
            <a:ext cx="1104790" cy="646331"/>
          </a:xfrm>
          <a:prstGeom prst="rect">
            <a:avLst/>
          </a:prstGeom>
        </p:spPr>
        <p:txBody>
          <a:bodyPr wrap="none">
            <a:spAutoFit/>
          </a:bodyPr>
          <a:lstStyle/>
          <a:p>
            <a:r>
              <a:rPr lang="en-US" sz="1800" b="1" dirty="0" smtClean="0"/>
              <a:t>Cơ thể </a:t>
            </a:r>
          </a:p>
          <a:p>
            <a:r>
              <a:rPr lang="en-US" sz="1800" b="1" dirty="0"/>
              <a:t>đ</a:t>
            </a:r>
            <a:r>
              <a:rPr lang="en-US" sz="1800" b="1" dirty="0" smtClean="0"/>
              <a:t>ơn bào</a:t>
            </a:r>
            <a:endParaRPr lang="en-US" sz="1800" b="1" dirty="0"/>
          </a:p>
        </p:txBody>
      </p:sp>
      <p:sp>
        <p:nvSpPr>
          <p:cNvPr id="8" name="Rectangle 7"/>
          <p:cNvSpPr/>
          <p:nvPr/>
        </p:nvSpPr>
        <p:spPr>
          <a:xfrm>
            <a:off x="6167142" y="3270705"/>
            <a:ext cx="772969" cy="307777"/>
          </a:xfrm>
          <a:prstGeom prst="rect">
            <a:avLst/>
          </a:prstGeom>
        </p:spPr>
        <p:txBody>
          <a:bodyPr wrap="none">
            <a:spAutoFit/>
          </a:bodyPr>
          <a:lstStyle/>
          <a:p>
            <a:r>
              <a:rPr lang="en-US" b="1" dirty="0"/>
              <a:t>……….</a:t>
            </a:r>
          </a:p>
        </p:txBody>
      </p:sp>
      <p:sp>
        <p:nvSpPr>
          <p:cNvPr id="9" name="Rectangle 8"/>
          <p:cNvSpPr/>
          <p:nvPr/>
        </p:nvSpPr>
        <p:spPr>
          <a:xfrm>
            <a:off x="8017057" y="3270705"/>
            <a:ext cx="772969" cy="307777"/>
          </a:xfrm>
          <a:prstGeom prst="rect">
            <a:avLst/>
          </a:prstGeom>
        </p:spPr>
        <p:txBody>
          <a:bodyPr wrap="none">
            <a:spAutoFit/>
          </a:bodyPr>
          <a:lstStyle/>
          <a:p>
            <a:r>
              <a:rPr lang="en-US" b="1" dirty="0"/>
              <a:t>……….</a:t>
            </a:r>
          </a:p>
        </p:txBody>
      </p:sp>
      <p:sp>
        <p:nvSpPr>
          <p:cNvPr id="10" name="Rectangle 9"/>
          <p:cNvSpPr/>
          <p:nvPr/>
        </p:nvSpPr>
        <p:spPr>
          <a:xfrm>
            <a:off x="100504" y="1997375"/>
            <a:ext cx="1622066" cy="4130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Giống nhau</a:t>
            </a:r>
            <a:endParaRPr lang="en-US" sz="2000" b="1" dirty="0">
              <a:solidFill>
                <a:srgbClr val="FF0000"/>
              </a:solidFill>
            </a:endParaRPr>
          </a:p>
        </p:txBody>
      </p:sp>
      <p:sp>
        <p:nvSpPr>
          <p:cNvPr id="11" name="Rectangle 10"/>
          <p:cNvSpPr/>
          <p:nvPr/>
        </p:nvSpPr>
        <p:spPr>
          <a:xfrm>
            <a:off x="28943" y="2562819"/>
            <a:ext cx="4788226" cy="707886"/>
          </a:xfrm>
          <a:prstGeom prst="rect">
            <a:avLst/>
          </a:prstGeom>
        </p:spPr>
        <p:txBody>
          <a:bodyPr wrap="square">
            <a:spAutoFit/>
          </a:bodyPr>
          <a:lstStyle/>
          <a:p>
            <a:pPr marL="342900" indent="-342900">
              <a:lnSpc>
                <a:spcPts val="2200"/>
              </a:lnSpc>
              <a:spcBef>
                <a:spcPts val="200"/>
              </a:spcBef>
              <a:spcAft>
                <a:spcPts val="200"/>
              </a:spcAft>
              <a:buFont typeface="Wingdings" panose="05000000000000000000" pitchFamily="2" charset="2"/>
              <a:buChar char="§"/>
            </a:pPr>
            <a:r>
              <a:rPr lang="en-US" sz="2000" dirty="0">
                <a:ea typeface="Calibri" panose="020F0502020204030204" pitchFamily="34" charset="0"/>
              </a:rPr>
              <a:t>Đều được cấu tạo từ tế </a:t>
            </a:r>
            <a:r>
              <a:rPr lang="en-US" sz="2000" dirty="0" smtClean="0">
                <a:ea typeface="Calibri" panose="020F0502020204030204" pitchFamily="34" charset="0"/>
              </a:rPr>
              <a:t>bào.</a:t>
            </a:r>
          </a:p>
          <a:p>
            <a:pPr marL="342900" indent="-342900">
              <a:lnSpc>
                <a:spcPts val="2200"/>
              </a:lnSpc>
              <a:spcBef>
                <a:spcPts val="200"/>
              </a:spcBef>
              <a:spcAft>
                <a:spcPts val="200"/>
              </a:spcAft>
              <a:buFont typeface="Wingdings" panose="05000000000000000000" pitchFamily="2" charset="2"/>
              <a:buChar char="§"/>
            </a:pPr>
            <a:r>
              <a:rPr lang="en-US" sz="2000" dirty="0" smtClean="0">
                <a:ea typeface="Calibri" panose="020F0502020204030204" pitchFamily="34" charset="0"/>
              </a:rPr>
              <a:t>Thực </a:t>
            </a:r>
            <a:r>
              <a:rPr lang="en-US" sz="2000" dirty="0">
                <a:ea typeface="Calibri" panose="020F0502020204030204" pitchFamily="34" charset="0"/>
              </a:rPr>
              <a:t>hiện được các chức năng sống.</a:t>
            </a:r>
          </a:p>
        </p:txBody>
      </p:sp>
      <p:sp>
        <p:nvSpPr>
          <p:cNvPr id="19" name="Rectangle 18"/>
          <p:cNvSpPr/>
          <p:nvPr/>
        </p:nvSpPr>
        <p:spPr>
          <a:xfrm>
            <a:off x="100504" y="3254617"/>
            <a:ext cx="1622066" cy="4130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Khác nhau</a:t>
            </a:r>
            <a:endParaRPr lang="en-US" sz="2000" b="1" dirty="0">
              <a:solidFill>
                <a:srgbClr val="FF0000"/>
              </a:solidFill>
            </a:endParaRPr>
          </a:p>
        </p:txBody>
      </p:sp>
      <p:sp>
        <p:nvSpPr>
          <p:cNvPr id="20" name="Rectangle 19"/>
          <p:cNvSpPr/>
          <p:nvPr/>
        </p:nvSpPr>
        <p:spPr>
          <a:xfrm>
            <a:off x="28943" y="3820061"/>
            <a:ext cx="6013042" cy="1323439"/>
          </a:xfrm>
          <a:prstGeom prst="rect">
            <a:avLst/>
          </a:prstGeom>
        </p:spPr>
        <p:txBody>
          <a:bodyPr wrap="square">
            <a:spAutoFit/>
          </a:bodyPr>
          <a:lstStyle/>
          <a:p>
            <a:pPr marL="342900" indent="-342900">
              <a:buFont typeface="Wingdings" panose="05000000000000000000" pitchFamily="2" charset="2"/>
              <a:buChar char="§"/>
            </a:pPr>
            <a:r>
              <a:rPr lang="en-US" sz="2000" b="1" dirty="0"/>
              <a:t>Cơ thể đa bào: </a:t>
            </a:r>
            <a:r>
              <a:rPr lang="en-US" sz="2000" dirty="0"/>
              <a:t>Cơ thể được cấu tạo từ nhiều tế bào khác nhau;</a:t>
            </a:r>
          </a:p>
          <a:p>
            <a:pPr marL="342900" indent="-342900">
              <a:buFont typeface="Wingdings" panose="05000000000000000000" pitchFamily="2" charset="2"/>
              <a:buChar char="§"/>
            </a:pPr>
            <a:r>
              <a:rPr lang="en-US" sz="2000" b="1" dirty="0"/>
              <a:t>Cơ thể đơn bào: </a:t>
            </a:r>
            <a:r>
              <a:rPr lang="en-US" sz="2000" dirty="0"/>
              <a:t>Cơ thể được cấu tạo từ một tế bào.</a:t>
            </a:r>
          </a:p>
        </p:txBody>
      </p:sp>
    </p:spTree>
    <p:extLst>
      <p:ext uri="{BB962C8B-B14F-4D97-AF65-F5344CB8AC3E}">
        <p14:creationId xmlns:p14="http://schemas.microsoft.com/office/powerpoint/2010/main" val="27590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3" grpId="0"/>
      <p:bldP spid="14" grpId="0"/>
      <p:bldP spid="8" grpId="0"/>
      <p:bldP spid="9" grpId="0"/>
      <p:bldP spid="10" grpId="0" animBg="1"/>
      <p:bldP spid="11"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607320"/>
            <a:ext cx="9144000" cy="65089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600" b="1" i="0" dirty="0" smtClean="0">
                <a:solidFill>
                  <a:schemeClr val="tx1"/>
                </a:solidFill>
                <a:latin typeface="+mj-lt"/>
              </a:rPr>
              <a:t>NỘI DUNG BÀI HỌC</a:t>
            </a:r>
            <a:endParaRPr sz="2600" b="1" i="0" dirty="0">
              <a:solidFill>
                <a:schemeClr val="tx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Rounded Rectangle 1"/>
          <p:cNvSpPr/>
          <p:nvPr/>
        </p:nvSpPr>
        <p:spPr>
          <a:xfrm>
            <a:off x="136699" y="1734844"/>
            <a:ext cx="2428646"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1.Từ tế bào đến mô</a:t>
            </a:r>
            <a:endParaRPr lang="en-US" sz="2000" b="1" dirty="0">
              <a:solidFill>
                <a:srgbClr val="FF0000"/>
              </a:solidFill>
            </a:endParaRPr>
          </a:p>
        </p:txBody>
      </p:sp>
      <p:sp>
        <p:nvSpPr>
          <p:cNvPr id="5" name="Rounded Rectangle 4"/>
          <p:cNvSpPr/>
          <p:nvPr/>
        </p:nvSpPr>
        <p:spPr>
          <a:xfrm>
            <a:off x="3043882" y="1734843"/>
            <a:ext cx="2685897"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2. Từ mô đến cơ quan</a:t>
            </a:r>
            <a:endParaRPr lang="en-US" sz="2000" b="1" dirty="0">
              <a:solidFill>
                <a:srgbClr val="FF0000"/>
              </a:solidFill>
            </a:endParaRPr>
          </a:p>
        </p:txBody>
      </p:sp>
      <p:sp>
        <p:nvSpPr>
          <p:cNvPr id="6" name="Rounded Rectangle 5"/>
          <p:cNvSpPr/>
          <p:nvPr/>
        </p:nvSpPr>
        <p:spPr>
          <a:xfrm>
            <a:off x="6304482" y="1734843"/>
            <a:ext cx="2428646"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3. Từ cơ quan đến cơ thể</a:t>
            </a:r>
            <a:endParaRPr lang="en-US" sz="2000" b="1" dirty="0">
              <a:solidFill>
                <a:srgbClr val="FF0000"/>
              </a:solidFill>
            </a:endParaRPr>
          </a:p>
        </p:txBody>
      </p:sp>
      <p:sp>
        <p:nvSpPr>
          <p:cNvPr id="7" name="Rounded Rectangle 6"/>
          <p:cNvSpPr/>
          <p:nvPr/>
        </p:nvSpPr>
        <p:spPr>
          <a:xfrm>
            <a:off x="79247" y="4040276"/>
            <a:ext cx="2524963" cy="70957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tế bào </a:t>
            </a:r>
            <a:r>
              <a:rPr lang="en-US" sz="2000" dirty="0" smtClean="0">
                <a:sym typeface="Wingdings" panose="05000000000000000000" pitchFamily="2" charset="2"/>
              </a:rPr>
              <a:t> mô</a:t>
            </a:r>
            <a:endParaRPr lang="en-US" sz="2000" dirty="0"/>
          </a:p>
        </p:txBody>
      </p:sp>
      <p:sp>
        <p:nvSpPr>
          <p:cNvPr id="8" name="Rounded Rectangle 7"/>
          <p:cNvSpPr/>
          <p:nvPr/>
        </p:nvSpPr>
        <p:spPr>
          <a:xfrm>
            <a:off x="3115054" y="4038903"/>
            <a:ext cx="2524963" cy="70957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mô</a:t>
            </a:r>
            <a:r>
              <a:rPr lang="en-US" sz="2000" dirty="0" smtClean="0">
                <a:sym typeface="Wingdings" panose="05000000000000000000" pitchFamily="2" charset="2"/>
              </a:rPr>
              <a:t> cơ quan</a:t>
            </a:r>
            <a:endParaRPr lang="en-US" sz="2000" dirty="0"/>
          </a:p>
        </p:txBody>
      </p:sp>
      <p:sp>
        <p:nvSpPr>
          <p:cNvPr id="9" name="Rounded Rectangle 8"/>
          <p:cNvSpPr/>
          <p:nvPr/>
        </p:nvSpPr>
        <p:spPr>
          <a:xfrm>
            <a:off x="6150861" y="4038903"/>
            <a:ext cx="2735888" cy="8988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tế cơ quan </a:t>
            </a:r>
            <a:r>
              <a:rPr lang="en-US" sz="2000" dirty="0" smtClean="0">
                <a:sym typeface="Wingdings" panose="05000000000000000000" pitchFamily="2" charset="2"/>
              </a:rPr>
              <a:t> hệ cơ quan  cơ thể</a:t>
            </a:r>
            <a:endParaRPr lang="en-US" sz="2000" dirty="0"/>
          </a:p>
        </p:txBody>
      </p:sp>
      <p:sp>
        <p:nvSpPr>
          <p:cNvPr id="3" name="Right Arrow 2"/>
          <p:cNvSpPr/>
          <p:nvPr/>
        </p:nvSpPr>
        <p:spPr>
          <a:xfrm>
            <a:off x="2650993" y="1925038"/>
            <a:ext cx="307240" cy="32918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892695" y="1925038"/>
            <a:ext cx="307240" cy="32918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82649" y="2952024"/>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117845" y="2952023"/>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259115" y="2952022"/>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barn(inVertical)">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P spid="2" grpId="0" animBg="1"/>
      <p:bldP spid="5" grpId="0" animBg="1"/>
      <p:bldP spid="6" grpId="0" animBg="1"/>
      <p:bldP spid="7" grpId="0" animBg="1"/>
      <p:bldP spid="8" grpId="0" animBg="1"/>
      <p:bldP spid="9" grpId="0" animBg="1"/>
      <p:bldP spid="3" grpId="0" animBg="1"/>
      <p:bldP spid="11" grpId="0" animBg="1"/>
      <p:bldP spid="4"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575500"/>
            <a:ext cx="2538374" cy="90217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0000"/>
                </a:solidFill>
                <a:latin typeface="+mj-lt"/>
              </a:rPr>
              <a:t>1. TỪ TẾ BÀO ĐẾN MÔ</a:t>
            </a:r>
            <a:endParaRPr b="1" dirty="0">
              <a:solidFill>
                <a:srgbClr val="FF0000"/>
              </a:solidFill>
              <a:latin typeface="+mj-lt"/>
            </a:endParaRPr>
          </a:p>
        </p:txBody>
      </p:sp>
      <p:sp>
        <p:nvSpPr>
          <p:cNvPr id="105" name="Google Shape;105;p16"/>
          <p:cNvSpPr txBox="1">
            <a:spLocks noGrp="1"/>
          </p:cNvSpPr>
          <p:nvPr>
            <p:ph type="body" idx="2"/>
          </p:nvPr>
        </p:nvSpPr>
        <p:spPr>
          <a:xfrm>
            <a:off x="2538374" y="371874"/>
            <a:ext cx="6605626" cy="2211592"/>
          </a:xfrm>
          <a:prstGeom prst="rect">
            <a:avLst/>
          </a:prstGeom>
        </p:spPr>
        <p:txBody>
          <a:bodyPr spcFirstLastPara="1" wrap="square" lIns="91425" tIns="91425" rIns="91425" bIns="91425" anchor="t" anchorCtr="0">
            <a:noAutofit/>
          </a:bodyPr>
          <a:lstStyle/>
          <a:p>
            <a:pPr marL="0" lvl="0" indent="0" algn="just" rtl="0">
              <a:lnSpc>
                <a:spcPts val="2400"/>
              </a:lnSpc>
              <a:spcBef>
                <a:spcPts val="200"/>
              </a:spcBef>
              <a:spcAft>
                <a:spcPts val="200"/>
              </a:spcAft>
              <a:buClr>
                <a:schemeClr val="dk1"/>
              </a:buClr>
              <a:buSzPts val="1100"/>
              <a:buFont typeface="Arial"/>
              <a:buNone/>
            </a:pPr>
            <a:r>
              <a:rPr lang="en-US" sz="2000" dirty="0" smtClean="0">
                <a:solidFill>
                  <a:schemeClr val="tx1">
                    <a:lumMod val="85000"/>
                    <a:lumOff val="15000"/>
                  </a:schemeClr>
                </a:solidFill>
                <a:latin typeface="+mj-lt"/>
              </a:rPr>
              <a:t>Quan sát Hình 20.1, 20.2, em hãy cho biết:</a:t>
            </a:r>
          </a:p>
          <a:p>
            <a:pPr marL="342900" lvl="0" indent="-342900" algn="just" rtl="0">
              <a:lnSpc>
                <a:spcPts val="2400"/>
              </a:lnSpc>
              <a:spcBef>
                <a:spcPts val="200"/>
              </a:spcBef>
              <a:spcAft>
                <a:spcPts val="200"/>
              </a:spcAft>
              <a:buClr>
                <a:schemeClr val="dk1"/>
              </a:buClr>
              <a:buSzPts val="1100"/>
              <a:buFont typeface="Wingdings" panose="05000000000000000000" pitchFamily="2" charset="2"/>
              <a:buChar char="§"/>
            </a:pPr>
            <a:r>
              <a:rPr lang="en-US" sz="2000" i="1" dirty="0" smtClean="0">
                <a:solidFill>
                  <a:schemeClr val="tx1">
                    <a:lumMod val="85000"/>
                    <a:lumOff val="15000"/>
                  </a:schemeClr>
                </a:solidFill>
                <a:latin typeface="+mj-lt"/>
              </a:rPr>
              <a:t>Mối quan hệ từ tế bào đến mô</a:t>
            </a:r>
          </a:p>
          <a:p>
            <a:pPr marL="342900" lvl="0" indent="-342900" algn="just" rtl="0">
              <a:lnSpc>
                <a:spcPts val="2400"/>
              </a:lnSpc>
              <a:spcBef>
                <a:spcPts val="200"/>
              </a:spcBef>
              <a:spcAft>
                <a:spcPts val="200"/>
              </a:spcAft>
              <a:buClr>
                <a:schemeClr val="dk1"/>
              </a:buClr>
              <a:buSzPts val="1100"/>
              <a:buFont typeface="Wingdings" panose="05000000000000000000" pitchFamily="2" charset="2"/>
              <a:buChar char="§"/>
            </a:pPr>
            <a:r>
              <a:rPr lang="en-US" sz="2000" i="1" dirty="0" smtClean="0">
                <a:solidFill>
                  <a:schemeClr val="tx1">
                    <a:lumMod val="85000"/>
                    <a:lumOff val="15000"/>
                  </a:schemeClr>
                </a:solidFill>
                <a:latin typeface="+mj-lt"/>
              </a:rPr>
              <a:t>Nhận xét về hình dạng và cấu tạo tế bào hình thành nên mỗi loại mô. </a:t>
            </a:r>
          </a:p>
          <a:p>
            <a:pPr marL="342900" lvl="0" indent="-342900" algn="just" rtl="0">
              <a:lnSpc>
                <a:spcPts val="2400"/>
              </a:lnSpc>
              <a:spcBef>
                <a:spcPts val="200"/>
              </a:spcBef>
              <a:spcAft>
                <a:spcPts val="200"/>
              </a:spcAft>
              <a:buClr>
                <a:schemeClr val="dk1"/>
              </a:buClr>
              <a:buSzPts val="1100"/>
              <a:buFont typeface="Wingdings" panose="05000000000000000000" pitchFamily="2" charset="2"/>
              <a:buChar char="§"/>
            </a:pPr>
            <a:r>
              <a:rPr lang="en-US" sz="2000" i="1" dirty="0" smtClean="0">
                <a:solidFill>
                  <a:schemeClr val="tx1">
                    <a:lumMod val="85000"/>
                    <a:lumOff val="15000"/>
                  </a:schemeClr>
                </a:solidFill>
                <a:latin typeface="+mj-lt"/>
              </a:rPr>
              <a:t>Hãy dự đoán chức năng của các tế bào trong một mô.</a:t>
            </a:r>
            <a:endParaRPr sz="2000" i="1" dirty="0">
              <a:solidFill>
                <a:schemeClr val="tx1">
                  <a:lumMod val="85000"/>
                  <a:lumOff val="15000"/>
                </a:schemeClr>
              </a:solidFill>
              <a:latin typeface="+mj-lt"/>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icture 1"/>
          <p:cNvPicPr>
            <a:picLocks noChangeAspect="1"/>
          </p:cNvPicPr>
          <p:nvPr/>
        </p:nvPicPr>
        <p:blipFill>
          <a:blip r:embed="rId3"/>
          <a:stretch>
            <a:fillRect/>
          </a:stretch>
        </p:blipFill>
        <p:spPr>
          <a:xfrm>
            <a:off x="132274" y="2391136"/>
            <a:ext cx="3786759" cy="2609603"/>
          </a:xfrm>
          <a:prstGeom prst="rect">
            <a:avLst/>
          </a:prstGeom>
        </p:spPr>
      </p:pic>
      <p:pic>
        <p:nvPicPr>
          <p:cNvPr id="3" name="Picture 2"/>
          <p:cNvPicPr>
            <a:picLocks noChangeAspect="1"/>
          </p:cNvPicPr>
          <p:nvPr/>
        </p:nvPicPr>
        <p:blipFill>
          <a:blip r:embed="rId4"/>
          <a:stretch>
            <a:fillRect/>
          </a:stretch>
        </p:blipFill>
        <p:spPr>
          <a:xfrm>
            <a:off x="4157119" y="2391138"/>
            <a:ext cx="4600575" cy="2609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5">
                                            <p:txEl>
                                              <p:pRg st="0" end="0"/>
                                            </p:txEl>
                                          </p:spTgt>
                                        </p:tgtEl>
                                        <p:attrNameLst>
                                          <p:attrName>style.visibility</p:attrName>
                                        </p:attrNameLst>
                                      </p:cBhvr>
                                      <p:to>
                                        <p:strVal val="visible"/>
                                      </p:to>
                                    </p:set>
                                    <p:animEffect transition="in" filter="wipe(down)">
                                      <p:cBhvr>
                                        <p:cTn id="12" dur="500"/>
                                        <p:tgtEl>
                                          <p:spTgt spid="10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5">
                                            <p:txEl>
                                              <p:pRg st="1" end="1"/>
                                            </p:txEl>
                                          </p:spTgt>
                                        </p:tgtEl>
                                        <p:attrNameLst>
                                          <p:attrName>style.visibility</p:attrName>
                                        </p:attrNameLst>
                                      </p:cBhvr>
                                      <p:to>
                                        <p:strVal val="visible"/>
                                      </p:to>
                                    </p:set>
                                    <p:animEffect transition="in" filter="wipe(down)">
                                      <p:cBhvr>
                                        <p:cTn id="15" dur="500"/>
                                        <p:tgtEl>
                                          <p:spTgt spid="10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5">
                                            <p:txEl>
                                              <p:pRg st="2" end="2"/>
                                            </p:txEl>
                                          </p:spTgt>
                                        </p:tgtEl>
                                        <p:attrNameLst>
                                          <p:attrName>style.visibility</p:attrName>
                                        </p:attrNameLst>
                                      </p:cBhvr>
                                      <p:to>
                                        <p:strVal val="visible"/>
                                      </p:to>
                                    </p:set>
                                    <p:animEffect transition="in" filter="wipe(down)">
                                      <p:cBhvr>
                                        <p:cTn id="18" dur="500"/>
                                        <p:tgtEl>
                                          <p:spTgt spid="105">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5">
                                            <p:txEl>
                                              <p:pRg st="3" end="3"/>
                                            </p:txEl>
                                          </p:spTgt>
                                        </p:tgtEl>
                                        <p:attrNameLst>
                                          <p:attrName>style.visibility</p:attrName>
                                        </p:attrNameLst>
                                      </p:cBhvr>
                                      <p:to>
                                        <p:strVal val="visible"/>
                                      </p:to>
                                    </p:set>
                                    <p:animEffect transition="in" filter="wipe(down)">
                                      <p:cBhvr>
                                        <p:cTn id="21" dur="500"/>
                                        <p:tgtEl>
                                          <p:spTgt spid="10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2001" y="2070359"/>
            <a:ext cx="8149133" cy="1514088"/>
          </a:xfrm>
        </p:spPr>
        <p:txBody>
          <a:bodyPr/>
          <a:lstStyle/>
          <a:p>
            <a:pPr algn="just">
              <a:lnSpc>
                <a:spcPts val="2500"/>
              </a:lnSpc>
              <a:spcBef>
                <a:spcPts val="200"/>
              </a:spcBef>
              <a:spcAft>
                <a:spcPts val="200"/>
              </a:spcAft>
            </a:pPr>
            <a:r>
              <a:rPr lang="en-US" sz="2000" b="1" i="0" dirty="0">
                <a:solidFill>
                  <a:schemeClr val="tx1">
                    <a:lumMod val="85000"/>
                    <a:lumOff val="15000"/>
                  </a:schemeClr>
                </a:solidFill>
                <a:latin typeface="+mj-lt"/>
              </a:rPr>
              <a:t>Tế bào là đơn vị cấu tạo nên mô.</a:t>
            </a:r>
          </a:p>
          <a:p>
            <a:pPr algn="just">
              <a:lnSpc>
                <a:spcPts val="2500"/>
              </a:lnSpc>
              <a:spcBef>
                <a:spcPts val="200"/>
              </a:spcBef>
              <a:spcAft>
                <a:spcPts val="200"/>
              </a:spcAft>
            </a:pPr>
            <a:r>
              <a:rPr lang="en-US" sz="2000" b="1" i="0" dirty="0" smtClean="0">
                <a:solidFill>
                  <a:schemeClr val="tx1">
                    <a:lumMod val="85000"/>
                    <a:lumOff val="15000"/>
                  </a:schemeClr>
                </a:solidFill>
                <a:latin typeface="+mj-lt"/>
              </a:rPr>
              <a:t>Các </a:t>
            </a:r>
            <a:r>
              <a:rPr lang="en-US" sz="2000" b="1" i="0" dirty="0">
                <a:solidFill>
                  <a:schemeClr val="tx1">
                    <a:lumMod val="85000"/>
                    <a:lumOff val="15000"/>
                  </a:schemeClr>
                </a:solidFill>
                <a:latin typeface="+mj-lt"/>
              </a:rPr>
              <a:t>tế bào cấu tạo nên một loại mô có hình dạng và cấu tạo giống nhau.</a:t>
            </a:r>
          </a:p>
          <a:p>
            <a:pPr algn="just">
              <a:lnSpc>
                <a:spcPts val="2500"/>
              </a:lnSpc>
              <a:spcBef>
                <a:spcPts val="200"/>
              </a:spcBef>
              <a:spcAft>
                <a:spcPts val="200"/>
              </a:spcAft>
            </a:pPr>
            <a:r>
              <a:rPr lang="en-US" sz="2000" b="1" i="0" dirty="0" smtClean="0">
                <a:solidFill>
                  <a:schemeClr val="tx1">
                    <a:lumMod val="85000"/>
                    <a:lumOff val="15000"/>
                  </a:schemeClr>
                </a:solidFill>
                <a:latin typeface="+mj-lt"/>
              </a:rPr>
              <a:t>Các </a:t>
            </a:r>
            <a:r>
              <a:rPr lang="en-US" sz="2000" b="1" i="0" dirty="0">
                <a:solidFill>
                  <a:schemeClr val="tx1">
                    <a:lumMod val="85000"/>
                    <a:lumOff val="15000"/>
                  </a:schemeClr>
                </a:solidFill>
                <a:latin typeface="+mj-lt"/>
              </a:rPr>
              <a:t>tế bào trong một mô cùng thực hiện một chức năng nhất định.</a:t>
            </a:r>
          </a:p>
          <a:p>
            <a:pPr algn="just">
              <a:lnSpc>
                <a:spcPts val="2500"/>
              </a:lnSpc>
              <a:spcBef>
                <a:spcPts val="200"/>
              </a:spcBef>
              <a:spcAft>
                <a:spcPts val="200"/>
              </a:spcAft>
            </a:pPr>
            <a:endParaRPr lang="en-US" sz="2000" b="1" i="0" dirty="0">
              <a:solidFill>
                <a:schemeClr val="tx1">
                  <a:lumMod val="85000"/>
                  <a:lumOff val="15000"/>
                </a:schemeClr>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7930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31649" y="473087"/>
            <a:ext cx="2280750" cy="880225"/>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FF0000"/>
                </a:solidFill>
                <a:latin typeface="+mj-lt"/>
              </a:rPr>
              <a:t>Thảo luận nhóm</a:t>
            </a:r>
            <a:endParaRPr b="1" dirty="0">
              <a:latin typeface="+mj-lt"/>
            </a:endParaRPr>
          </a:p>
        </p:txBody>
      </p:sp>
      <p:sp>
        <p:nvSpPr>
          <p:cNvPr id="114" name="Google Shape;114;p17"/>
          <p:cNvSpPr txBox="1">
            <a:spLocks noGrp="1"/>
          </p:cNvSpPr>
          <p:nvPr>
            <p:ph type="body" idx="1"/>
          </p:nvPr>
        </p:nvSpPr>
        <p:spPr>
          <a:xfrm>
            <a:off x="2621596" y="473087"/>
            <a:ext cx="6363784" cy="573494"/>
          </a:xfrm>
          <a:prstGeom prst="rect">
            <a:avLst/>
          </a:prstGeom>
        </p:spPr>
        <p:txBody>
          <a:bodyPr spcFirstLastPara="1" wrap="square" lIns="91425" tIns="91425" rIns="91425" bIns="91425" anchor="t" anchorCtr="0">
            <a:noAutofit/>
          </a:bodyPr>
          <a:lstStyle/>
          <a:p>
            <a:pPr marL="342900" lvl="0" indent="-342900" algn="l" rtl="0">
              <a:lnSpc>
                <a:spcPts val="2400"/>
              </a:lnSpc>
              <a:spcBef>
                <a:spcPts val="200"/>
              </a:spcBef>
              <a:spcAft>
                <a:spcPts val="200"/>
              </a:spcAft>
              <a:buFont typeface="Wingdings" panose="05000000000000000000" pitchFamily="2" charset="2"/>
              <a:buChar char="§"/>
            </a:pPr>
            <a:r>
              <a:rPr lang="en-US" sz="2000" b="1" dirty="0" smtClean="0">
                <a:solidFill>
                  <a:schemeClr val="tx1"/>
                </a:solidFill>
                <a:latin typeface="+mj-lt"/>
              </a:rPr>
              <a:t>Em hãy cho ví dụ về một số mô ở cơ thể người</a:t>
            </a:r>
            <a:r>
              <a:rPr lang="en-US" sz="2000" dirty="0" smtClean="0">
                <a:latin typeface="+mj-lt"/>
              </a:rPr>
              <a:t>.</a:t>
            </a:r>
            <a:endParaRPr sz="2000"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7" name="Google Shape;244;p36"/>
          <p:cNvSpPr txBox="1"/>
          <p:nvPr/>
        </p:nvSpPr>
        <p:spPr>
          <a:xfrm>
            <a:off x="2691993" y="2503235"/>
            <a:ext cx="2611526" cy="583800"/>
          </a:xfrm>
          <a:prstGeom prst="rect">
            <a:avLst/>
          </a:prstGeom>
          <a:noFill/>
          <a:ln w="152400" cap="rnd"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1"/>
                </a:solidFill>
                <a:latin typeface="+mj-lt"/>
                <a:ea typeface="Roboto"/>
                <a:cs typeface="Roboto"/>
                <a:sym typeface="Roboto"/>
              </a:rPr>
              <a:t>Mô ở người</a:t>
            </a:r>
            <a:endParaRPr sz="2000" b="1" dirty="0">
              <a:solidFill>
                <a:schemeClr val="accent1"/>
              </a:solidFill>
              <a:latin typeface="+mj-lt"/>
              <a:ea typeface="Roboto"/>
              <a:cs typeface="Roboto"/>
              <a:sym typeface="Roboto"/>
            </a:endParaRPr>
          </a:p>
        </p:txBody>
      </p:sp>
      <p:sp>
        <p:nvSpPr>
          <p:cNvPr id="8" name="Rounded Rectangle 7"/>
          <p:cNvSpPr/>
          <p:nvPr/>
        </p:nvSpPr>
        <p:spPr>
          <a:xfrm>
            <a:off x="6128430" y="1214781"/>
            <a:ext cx="1946327" cy="4193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liên kết</a:t>
            </a:r>
            <a:endParaRPr lang="en-US" sz="1800" b="1" dirty="0"/>
          </a:p>
        </p:txBody>
      </p:sp>
      <p:sp>
        <p:nvSpPr>
          <p:cNvPr id="9" name="Rounded Rectangle 8"/>
          <p:cNvSpPr/>
          <p:nvPr/>
        </p:nvSpPr>
        <p:spPr>
          <a:xfrm>
            <a:off x="6179637" y="2765521"/>
            <a:ext cx="1946327" cy="4301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cơ</a:t>
            </a:r>
            <a:endParaRPr lang="en-US" sz="1800" b="1" dirty="0"/>
          </a:p>
        </p:txBody>
      </p:sp>
      <p:sp>
        <p:nvSpPr>
          <p:cNvPr id="10" name="Rounded Rectangle 9"/>
          <p:cNvSpPr/>
          <p:nvPr/>
        </p:nvSpPr>
        <p:spPr>
          <a:xfrm>
            <a:off x="6271260" y="4054917"/>
            <a:ext cx="1946327" cy="4581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biểu bì ở da</a:t>
            </a:r>
            <a:endParaRPr lang="en-US" sz="1800" b="1" dirty="0"/>
          </a:p>
        </p:txBody>
      </p:sp>
      <p:cxnSp>
        <p:nvCxnSpPr>
          <p:cNvPr id="11" name="Straight Arrow Connector 10"/>
          <p:cNvCxnSpPr>
            <a:stCxn id="7" idx="3"/>
            <a:endCxn id="8" idx="1"/>
          </p:cNvCxnSpPr>
          <p:nvPr/>
        </p:nvCxnSpPr>
        <p:spPr>
          <a:xfrm flipV="1">
            <a:off x="5303519" y="1424444"/>
            <a:ext cx="824911" cy="1370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9" idx="1"/>
          </p:cNvCxnSpPr>
          <p:nvPr/>
        </p:nvCxnSpPr>
        <p:spPr>
          <a:xfrm>
            <a:off x="5303519" y="2795135"/>
            <a:ext cx="876118" cy="18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10" idx="1"/>
          </p:cNvCxnSpPr>
          <p:nvPr/>
        </p:nvCxnSpPr>
        <p:spPr>
          <a:xfrm>
            <a:off x="5303519" y="2795135"/>
            <a:ext cx="967741" cy="148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37537" y="1436387"/>
            <a:ext cx="2468975" cy="3687726"/>
          </a:xfrm>
          <a:prstGeom prst="rect">
            <a:avLst/>
          </a:prstGeom>
        </p:spPr>
      </p:pic>
      <p:sp>
        <p:nvSpPr>
          <p:cNvPr id="24" name="Rectangle 23"/>
          <p:cNvSpPr/>
          <p:nvPr/>
        </p:nvSpPr>
        <p:spPr>
          <a:xfrm>
            <a:off x="5802979" y="1752955"/>
            <a:ext cx="3341021" cy="923330"/>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1">
                    <a:lumMod val="50000"/>
                  </a:schemeClr>
                </a:solidFill>
                <a:ea typeface="Roboto Slab"/>
                <a:sym typeface="Roboto Slab"/>
              </a:rPr>
              <a:t>Mô liên kết dinh dưỡng</a:t>
            </a:r>
          </a:p>
          <a:p>
            <a:pPr marL="285750" indent="-285750" algn="just">
              <a:buFont typeface="Wingdings" panose="05000000000000000000" pitchFamily="2" charset="2"/>
              <a:buChar char="§"/>
            </a:pPr>
            <a:r>
              <a:rPr lang="vi-VN" sz="1800" dirty="0">
                <a:solidFill>
                  <a:schemeClr val="accent1">
                    <a:lumMod val="50000"/>
                  </a:schemeClr>
                </a:solidFill>
              </a:rPr>
              <a:t>Mô liên kết đệm cơ học: </a:t>
            </a:r>
            <a:r>
              <a:rPr lang="vi-VN" sz="1800" dirty="0" smtClean="0">
                <a:solidFill>
                  <a:schemeClr val="accent1">
                    <a:lumMod val="50000"/>
                  </a:schemeClr>
                </a:solidFill>
              </a:rPr>
              <a:t>mô </a:t>
            </a:r>
            <a:r>
              <a:rPr lang="vi-VN" sz="1800" dirty="0">
                <a:solidFill>
                  <a:schemeClr val="accent1">
                    <a:lumMod val="50000"/>
                  </a:schemeClr>
                </a:solidFill>
              </a:rPr>
              <a:t>sợi, mô sụn, mô xương</a:t>
            </a:r>
            <a:r>
              <a:rPr lang="vi-VN" sz="1800" dirty="0" smtClean="0">
                <a:solidFill>
                  <a:schemeClr val="accent1">
                    <a:lumMod val="50000"/>
                  </a:schemeClr>
                </a:solidFill>
              </a:rPr>
              <a:t>.</a:t>
            </a:r>
            <a:endParaRPr lang="en-US" sz="1800" dirty="0" smtClean="0">
              <a:solidFill>
                <a:schemeClr val="accent1">
                  <a:lumMod val="50000"/>
                </a:schemeClr>
              </a:solidFill>
              <a:ea typeface="Roboto Slab"/>
              <a:sym typeface="Roboto Slab"/>
            </a:endParaRPr>
          </a:p>
        </p:txBody>
      </p:sp>
      <p:sp>
        <p:nvSpPr>
          <p:cNvPr id="33" name="Rectangle 32"/>
          <p:cNvSpPr/>
          <p:nvPr/>
        </p:nvSpPr>
        <p:spPr>
          <a:xfrm>
            <a:off x="5945183" y="3309138"/>
            <a:ext cx="2415234"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1">
                    <a:lumMod val="50000"/>
                  </a:schemeClr>
                </a:solidFill>
                <a:ea typeface="Roboto Slab"/>
                <a:sym typeface="Roboto Slab"/>
              </a:rPr>
              <a:t>M</a:t>
            </a:r>
            <a:r>
              <a:rPr lang="vi-VN" sz="1800" dirty="0" smtClean="0">
                <a:solidFill>
                  <a:schemeClr val="accent1">
                    <a:lumMod val="50000"/>
                  </a:schemeClr>
                </a:solidFill>
                <a:ea typeface="Roboto Slab"/>
                <a:sym typeface="Roboto Slab"/>
              </a:rPr>
              <a:t>ô </a:t>
            </a:r>
            <a:r>
              <a:rPr lang="vi-VN" sz="1800" dirty="0">
                <a:solidFill>
                  <a:schemeClr val="accent1">
                    <a:lumMod val="50000"/>
                  </a:schemeClr>
                </a:solidFill>
                <a:ea typeface="Roboto Slab"/>
                <a:sym typeface="Roboto Slab"/>
              </a:rPr>
              <a:t>cơ vân, mô cơ trơn, mô cơ tim.</a:t>
            </a:r>
            <a:endParaRPr lang="en-US" sz="1800" dirty="0" smtClean="0">
              <a:solidFill>
                <a:schemeClr val="accent1">
                  <a:lumMod val="50000"/>
                </a:schemeClr>
              </a:solidFill>
              <a:ea typeface="Roboto Slab"/>
              <a:sym typeface="Roboto Slab"/>
            </a:endParaRPr>
          </a:p>
        </p:txBody>
      </p:sp>
      <p:sp>
        <p:nvSpPr>
          <p:cNvPr id="39" name="Rectangle 38"/>
          <p:cNvSpPr/>
          <p:nvPr/>
        </p:nvSpPr>
        <p:spPr>
          <a:xfrm>
            <a:off x="5999349" y="4497169"/>
            <a:ext cx="2546780"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1">
                    <a:lumMod val="50000"/>
                  </a:schemeClr>
                </a:solidFill>
                <a:ea typeface="Roboto Slab"/>
                <a:sym typeface="Roboto Slab"/>
              </a:rPr>
              <a:t>Mô biểu bì bao phủ.</a:t>
            </a:r>
          </a:p>
          <a:p>
            <a:pPr marL="285750" indent="-285750" algn="just">
              <a:buFont typeface="Wingdings" panose="05000000000000000000" pitchFamily="2" charset="2"/>
              <a:buChar char="§"/>
            </a:pPr>
            <a:r>
              <a:rPr lang="en-US" sz="1800" dirty="0" smtClean="0">
                <a:solidFill>
                  <a:schemeClr val="accent1">
                    <a:lumMod val="50000"/>
                  </a:schemeClr>
                </a:solidFill>
                <a:ea typeface="Roboto Slab"/>
                <a:sym typeface="Roboto Slab"/>
              </a:rPr>
              <a:t>Mô biểu bì tuyến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animEffect transition="in" filter="barn(inVertical)">
                                      <p:cBhvr>
                                        <p:cTn id="12" dur="500"/>
                                        <p:tgtEl>
                                          <p:spTgt spid="1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build="p"/>
      <p:bldP spid="7" grpId="0" animBg="1"/>
      <p:bldP spid="8" grpId="0" animBg="1"/>
      <p:bldP spid="9" grpId="0" animBg="1"/>
      <p:bldP spid="10" grpId="0" animBg="1"/>
      <p:bldP spid="24" grpId="0"/>
      <p:bldP spid="33"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5298"/>
            <a:ext cx="4588328" cy="560776"/>
          </a:xfrm>
        </p:spPr>
        <p:txBody>
          <a:bodyPr/>
          <a:lstStyle/>
          <a:p>
            <a:pPr algn="ctr"/>
            <a:r>
              <a:rPr lang="en-US" sz="2600" dirty="0" smtClean="0">
                <a:solidFill>
                  <a:srgbClr val="FF0000"/>
                </a:solidFill>
                <a:latin typeface="+mj-lt"/>
              </a:rPr>
              <a:t>Kết luận</a:t>
            </a:r>
            <a:endParaRPr lang="en-US" sz="2600" dirty="0">
              <a:solidFill>
                <a:srgbClr val="FF0000"/>
              </a:solidFill>
              <a:latin typeface="+mj-lt"/>
            </a:endParaRPr>
          </a:p>
        </p:txBody>
      </p:sp>
      <p:sp>
        <p:nvSpPr>
          <p:cNvPr id="3" name="Rounded Rectangle 2"/>
          <p:cNvSpPr/>
          <p:nvPr/>
        </p:nvSpPr>
        <p:spPr>
          <a:xfrm>
            <a:off x="131674" y="1636688"/>
            <a:ext cx="3503981" cy="186537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spcBef>
                <a:spcPts val="200"/>
              </a:spcBef>
              <a:spcAft>
                <a:spcPts val="200"/>
              </a:spcAft>
            </a:pPr>
            <a:r>
              <a:rPr lang="en-US" sz="2000" b="1" dirty="0" smtClean="0">
                <a:solidFill>
                  <a:schemeClr val="tx1"/>
                </a:solidFill>
              </a:rPr>
              <a:t>Mô là tập hợp một nhóm tế bào giống nhau về hình dạng và cùng thực hiện một chức năng nhất định.</a:t>
            </a:r>
            <a:endParaRPr lang="en-US" sz="2000" b="1" dirty="0">
              <a:solidFill>
                <a:schemeClr val="tx1"/>
              </a:solidFill>
            </a:endParaRPr>
          </a:p>
        </p:txBody>
      </p:sp>
      <p:sp>
        <p:nvSpPr>
          <p:cNvPr id="6" name="Rounded Rectangle 5"/>
          <p:cNvSpPr/>
          <p:nvPr/>
        </p:nvSpPr>
        <p:spPr>
          <a:xfrm>
            <a:off x="4777672" y="1046074"/>
            <a:ext cx="1689811" cy="7973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Mô thực vật</a:t>
            </a:r>
            <a:endParaRPr lang="en-US" sz="2000" b="1" dirty="0">
              <a:solidFill>
                <a:schemeClr val="tx1"/>
              </a:solidFill>
            </a:endParaRPr>
          </a:p>
        </p:txBody>
      </p:sp>
      <p:sp>
        <p:nvSpPr>
          <p:cNvPr id="7" name="Rounded Rectangle 6"/>
          <p:cNvSpPr/>
          <p:nvPr/>
        </p:nvSpPr>
        <p:spPr>
          <a:xfrm>
            <a:off x="4777671" y="3502064"/>
            <a:ext cx="1689811" cy="7973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Mô động vật</a:t>
            </a:r>
            <a:endParaRPr lang="en-US" sz="2000" b="1" dirty="0">
              <a:solidFill>
                <a:schemeClr val="tx1"/>
              </a:solidFill>
            </a:endParaRPr>
          </a:p>
        </p:txBody>
      </p:sp>
      <p:sp>
        <p:nvSpPr>
          <p:cNvPr id="8" name="Rounded Rectangle 7"/>
          <p:cNvSpPr/>
          <p:nvPr/>
        </p:nvSpPr>
        <p:spPr>
          <a:xfrm>
            <a:off x="7037220" y="255493"/>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phân sinh</a:t>
            </a:r>
            <a:endParaRPr lang="en-US" sz="2000" dirty="0">
              <a:solidFill>
                <a:schemeClr val="bg1"/>
              </a:solidFill>
            </a:endParaRPr>
          </a:p>
        </p:txBody>
      </p:sp>
      <p:sp>
        <p:nvSpPr>
          <p:cNvPr id="10" name="Rounded Rectangle 9"/>
          <p:cNvSpPr/>
          <p:nvPr/>
        </p:nvSpPr>
        <p:spPr>
          <a:xfrm>
            <a:off x="7037219" y="825232"/>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biểu bì</a:t>
            </a:r>
            <a:endParaRPr lang="en-US" sz="2000" dirty="0">
              <a:solidFill>
                <a:schemeClr val="bg1"/>
              </a:solidFill>
            </a:endParaRPr>
          </a:p>
        </p:txBody>
      </p:sp>
      <p:sp>
        <p:nvSpPr>
          <p:cNvPr id="11" name="Rounded Rectangle 10"/>
          <p:cNvSpPr/>
          <p:nvPr/>
        </p:nvSpPr>
        <p:spPr>
          <a:xfrm>
            <a:off x="7037218" y="1394971"/>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dẫn </a:t>
            </a:r>
            <a:endParaRPr lang="en-US" sz="2000" dirty="0">
              <a:solidFill>
                <a:schemeClr val="bg1"/>
              </a:solidFill>
            </a:endParaRPr>
          </a:p>
        </p:txBody>
      </p:sp>
      <p:sp>
        <p:nvSpPr>
          <p:cNvPr id="12" name="Rounded Rectangle 11"/>
          <p:cNvSpPr/>
          <p:nvPr/>
        </p:nvSpPr>
        <p:spPr>
          <a:xfrm>
            <a:off x="7037218" y="2017028"/>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cơ bản</a:t>
            </a:r>
            <a:endParaRPr lang="en-US" sz="2000" dirty="0">
              <a:solidFill>
                <a:schemeClr val="bg1"/>
              </a:solidFill>
            </a:endParaRPr>
          </a:p>
        </p:txBody>
      </p:sp>
      <p:sp>
        <p:nvSpPr>
          <p:cNvPr id="13" name="Rounded Rectangle 12"/>
          <p:cNvSpPr/>
          <p:nvPr/>
        </p:nvSpPr>
        <p:spPr>
          <a:xfrm>
            <a:off x="7037218" y="2822044"/>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cơ</a:t>
            </a:r>
            <a:endParaRPr lang="en-US" sz="2000" dirty="0">
              <a:solidFill>
                <a:schemeClr val="bg1"/>
              </a:solidFill>
            </a:endParaRPr>
          </a:p>
        </p:txBody>
      </p:sp>
      <p:sp>
        <p:nvSpPr>
          <p:cNvPr id="14" name="Rounded Rectangle 13"/>
          <p:cNvSpPr/>
          <p:nvPr/>
        </p:nvSpPr>
        <p:spPr>
          <a:xfrm>
            <a:off x="7037218" y="3435569"/>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thần kinh</a:t>
            </a:r>
            <a:endParaRPr lang="en-US" sz="2000" dirty="0">
              <a:solidFill>
                <a:schemeClr val="bg1"/>
              </a:solidFill>
            </a:endParaRPr>
          </a:p>
        </p:txBody>
      </p:sp>
      <p:sp>
        <p:nvSpPr>
          <p:cNvPr id="15" name="Rounded Rectangle 14"/>
          <p:cNvSpPr/>
          <p:nvPr/>
        </p:nvSpPr>
        <p:spPr>
          <a:xfrm>
            <a:off x="7037218" y="4003528"/>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liên kết</a:t>
            </a:r>
            <a:endParaRPr lang="en-US" sz="2000" dirty="0">
              <a:solidFill>
                <a:schemeClr val="bg1"/>
              </a:solidFill>
            </a:endParaRPr>
          </a:p>
        </p:txBody>
      </p:sp>
      <p:sp>
        <p:nvSpPr>
          <p:cNvPr id="16" name="Rounded Rectangle 15"/>
          <p:cNvSpPr/>
          <p:nvPr/>
        </p:nvSpPr>
        <p:spPr>
          <a:xfrm>
            <a:off x="7037217" y="4595454"/>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Mô biểu bì</a:t>
            </a:r>
            <a:endParaRPr lang="en-US" sz="2000" dirty="0">
              <a:solidFill>
                <a:schemeClr val="bg1"/>
              </a:solidFill>
            </a:endParaRPr>
          </a:p>
        </p:txBody>
      </p:sp>
      <p:cxnSp>
        <p:nvCxnSpPr>
          <p:cNvPr id="18" name="Straight Arrow Connector 17"/>
          <p:cNvCxnSpPr>
            <a:stCxn id="3" idx="3"/>
            <a:endCxn id="6" idx="1"/>
          </p:cNvCxnSpPr>
          <p:nvPr/>
        </p:nvCxnSpPr>
        <p:spPr>
          <a:xfrm flipV="1">
            <a:off x="3635655" y="1444752"/>
            <a:ext cx="1142017" cy="1124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3"/>
            <a:endCxn id="7" idx="1"/>
          </p:cNvCxnSpPr>
          <p:nvPr/>
        </p:nvCxnSpPr>
        <p:spPr>
          <a:xfrm>
            <a:off x="3635655" y="2569376"/>
            <a:ext cx="1142016" cy="1331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3"/>
            <a:endCxn id="8" idx="1"/>
          </p:cNvCxnSpPr>
          <p:nvPr/>
        </p:nvCxnSpPr>
        <p:spPr>
          <a:xfrm flipV="1">
            <a:off x="6467483" y="485298"/>
            <a:ext cx="569737" cy="959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3"/>
            <a:endCxn id="10" idx="1"/>
          </p:cNvCxnSpPr>
          <p:nvPr/>
        </p:nvCxnSpPr>
        <p:spPr>
          <a:xfrm flipV="1">
            <a:off x="6467483" y="1055037"/>
            <a:ext cx="569736" cy="38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 idx="3"/>
          </p:cNvCxnSpPr>
          <p:nvPr/>
        </p:nvCxnSpPr>
        <p:spPr>
          <a:xfrm>
            <a:off x="6467483" y="1444752"/>
            <a:ext cx="569734" cy="209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 idx="3"/>
            <a:endCxn id="12" idx="1"/>
          </p:cNvCxnSpPr>
          <p:nvPr/>
        </p:nvCxnSpPr>
        <p:spPr>
          <a:xfrm>
            <a:off x="6467483" y="1444752"/>
            <a:ext cx="569735" cy="802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3"/>
            <a:endCxn id="13" idx="1"/>
          </p:cNvCxnSpPr>
          <p:nvPr/>
        </p:nvCxnSpPr>
        <p:spPr>
          <a:xfrm flipV="1">
            <a:off x="6467482" y="3051849"/>
            <a:ext cx="569736" cy="848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3"/>
            <a:endCxn id="14" idx="1"/>
          </p:cNvCxnSpPr>
          <p:nvPr/>
        </p:nvCxnSpPr>
        <p:spPr>
          <a:xfrm flipV="1">
            <a:off x="6467482" y="3665374"/>
            <a:ext cx="569736" cy="235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3"/>
            <a:endCxn id="15" idx="1"/>
          </p:cNvCxnSpPr>
          <p:nvPr/>
        </p:nvCxnSpPr>
        <p:spPr>
          <a:xfrm>
            <a:off x="6467482" y="3900742"/>
            <a:ext cx="569736" cy="332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3"/>
            <a:endCxn id="16" idx="1"/>
          </p:cNvCxnSpPr>
          <p:nvPr/>
        </p:nvCxnSpPr>
        <p:spPr>
          <a:xfrm>
            <a:off x="6467482" y="3900742"/>
            <a:ext cx="569735" cy="924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5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down)">
                                      <p:cBhvr>
                                        <p:cTn id="52" dur="500"/>
                                        <p:tgtEl>
                                          <p:spTgt spid="5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 y="672186"/>
            <a:ext cx="4572000" cy="507832"/>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0000"/>
                </a:solidFill>
                <a:latin typeface="+mj-lt"/>
              </a:rPr>
              <a:t>2. TỪ MÔ ĐẾN CƠ QUAN</a:t>
            </a:r>
            <a:endParaRPr b="1" dirty="0">
              <a:solidFill>
                <a:srgbClr val="FF0000"/>
              </a:solidFill>
              <a:latin typeface="+mj-lt"/>
            </a:endParaRPr>
          </a:p>
        </p:txBody>
      </p:sp>
      <p:sp>
        <p:nvSpPr>
          <p:cNvPr id="122" name="Google Shape;122;p18"/>
          <p:cNvSpPr txBox="1">
            <a:spLocks noGrp="1"/>
          </p:cNvSpPr>
          <p:nvPr>
            <p:ph type="body" idx="2"/>
          </p:nvPr>
        </p:nvSpPr>
        <p:spPr>
          <a:xfrm>
            <a:off x="0" y="1619504"/>
            <a:ext cx="4572000" cy="1156615"/>
          </a:xfrm>
          <a:prstGeom prst="rect">
            <a:avLst/>
          </a:prstGeom>
        </p:spPr>
        <p:txBody>
          <a:bodyPr spcFirstLastPara="1" wrap="square" lIns="91425" tIns="91425" rIns="91425" bIns="91425" anchor="t" anchorCtr="0">
            <a:noAutofit/>
          </a:bodyPr>
          <a:lstStyle/>
          <a:p>
            <a:pPr marL="114300" lvl="0" indent="0" algn="just" rtl="0">
              <a:lnSpc>
                <a:spcPts val="2400"/>
              </a:lnSpc>
              <a:spcBef>
                <a:spcPts val="200"/>
              </a:spcBef>
              <a:spcAft>
                <a:spcPts val="200"/>
              </a:spcAft>
              <a:buSzPts val="1800"/>
              <a:buNone/>
            </a:pPr>
            <a:r>
              <a:rPr lang="en-US" sz="2000" dirty="0" smtClean="0">
                <a:solidFill>
                  <a:schemeClr val="bg1"/>
                </a:solidFill>
                <a:latin typeface="+mj-lt"/>
              </a:rPr>
              <a:t>Quan sát Hình 20.3a và cho biết:</a:t>
            </a:r>
          </a:p>
          <a:p>
            <a:pPr marL="114300" lvl="0" indent="0" algn="just" rtl="0">
              <a:lnSpc>
                <a:spcPts val="2400"/>
              </a:lnSpc>
              <a:spcBef>
                <a:spcPts val="200"/>
              </a:spcBef>
              <a:spcAft>
                <a:spcPts val="200"/>
              </a:spcAft>
              <a:buSzPts val="1800"/>
              <a:buNone/>
            </a:pPr>
            <a:r>
              <a:rPr lang="en-US" sz="2000" i="1" dirty="0" smtClean="0">
                <a:solidFill>
                  <a:schemeClr val="bg1"/>
                </a:solidFill>
                <a:latin typeface="+mj-lt"/>
              </a:rPr>
              <a:t>Lá cây được cấu tạo từ những loại mô nào?</a:t>
            </a:r>
            <a:endParaRPr sz="2000" i="1" dirty="0">
              <a:solidFill>
                <a:schemeClr val="bg1"/>
              </a:solidFill>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p:cNvPicPr>
            <a:picLocks noChangeAspect="1"/>
          </p:cNvPicPr>
          <p:nvPr/>
        </p:nvPicPr>
        <p:blipFill>
          <a:blip r:embed="rId3"/>
          <a:stretch>
            <a:fillRect/>
          </a:stretch>
        </p:blipFill>
        <p:spPr>
          <a:xfrm>
            <a:off x="4681728" y="548641"/>
            <a:ext cx="4337913" cy="4342670"/>
          </a:xfrm>
          <a:prstGeom prst="rect">
            <a:avLst/>
          </a:prstGeom>
        </p:spPr>
      </p:pic>
      <p:sp>
        <p:nvSpPr>
          <p:cNvPr id="4" name="Rectangle 3"/>
          <p:cNvSpPr/>
          <p:nvPr/>
        </p:nvSpPr>
        <p:spPr>
          <a:xfrm>
            <a:off x="165066" y="3215605"/>
            <a:ext cx="4241867" cy="1015663"/>
          </a:xfrm>
          <a:prstGeom prst="rect">
            <a:avLst/>
          </a:prstGeom>
        </p:spPr>
        <p:txBody>
          <a:bodyPr wrap="none">
            <a:spAutoFit/>
          </a:bodyPr>
          <a:lstStyle/>
          <a:p>
            <a:pPr marL="342900" indent="-342900">
              <a:buFont typeface="Wingdings" panose="05000000000000000000" pitchFamily="2" charset="2"/>
              <a:buChar char="§"/>
            </a:pPr>
            <a:r>
              <a:rPr lang="en-US" sz="2000" b="1" dirty="0" smtClean="0">
                <a:solidFill>
                  <a:srgbClr val="FFFF00"/>
                </a:solidFill>
              </a:rPr>
              <a:t>Mô biểu bì</a:t>
            </a:r>
          </a:p>
          <a:p>
            <a:pPr marL="342900" indent="-342900">
              <a:buFont typeface="Wingdings" panose="05000000000000000000" pitchFamily="2" charset="2"/>
              <a:buChar char="§"/>
            </a:pPr>
            <a:r>
              <a:rPr lang="en-US" sz="2000" b="1" dirty="0" smtClean="0">
                <a:solidFill>
                  <a:srgbClr val="FFFF00"/>
                </a:solidFill>
              </a:rPr>
              <a:t>Mô cơ bản (mô giậu, mô mềm)</a:t>
            </a:r>
          </a:p>
          <a:p>
            <a:pPr marL="342900" indent="-342900">
              <a:buFont typeface="Wingdings" panose="05000000000000000000" pitchFamily="2" charset="2"/>
              <a:buChar char="§"/>
            </a:pPr>
            <a:r>
              <a:rPr lang="en-US" sz="2000" b="1" dirty="0" smtClean="0">
                <a:solidFill>
                  <a:srgbClr val="FFFF00"/>
                </a:solidFill>
              </a:rPr>
              <a:t>Mô dẫn</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barn(inVertical)">
                                      <p:cBhvr>
                                        <p:cTn id="12" dur="500"/>
                                        <p:tgtEl>
                                          <p:spTgt spid="12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2">
                                            <p:txEl>
                                              <p:pRg st="1" end="1"/>
                                            </p:txEl>
                                          </p:spTgt>
                                        </p:tgtEl>
                                        <p:attrNameLst>
                                          <p:attrName>style.visibility</p:attrName>
                                        </p:attrNameLst>
                                      </p:cBhvr>
                                      <p:to>
                                        <p:strVal val="visible"/>
                                      </p:to>
                                    </p:set>
                                    <p:animEffect transition="in" filter="barn(inVertical)">
                                      <p:cBhvr>
                                        <p:cTn id="15" dur="500"/>
                                        <p:tgtEl>
                                          <p:spTgt spid="1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inVertical)">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lliam template">
  <a:themeElements>
    <a:clrScheme name="Custom 347">
      <a:dk1>
        <a:srgbClr val="222222"/>
      </a:dk1>
      <a:lt1>
        <a:srgbClr val="FFFFFF"/>
      </a:lt1>
      <a:dk2>
        <a:srgbClr val="666666"/>
      </a:dk2>
      <a:lt2>
        <a:srgbClr val="F3F3F3"/>
      </a:lt2>
      <a:accent1>
        <a:srgbClr val="FF8700"/>
      </a:accent1>
      <a:accent2>
        <a:srgbClr val="FFB840"/>
      </a:accent2>
      <a:accent3>
        <a:srgbClr val="333333"/>
      </a:accent3>
      <a:accent4>
        <a:srgbClr val="9B9796"/>
      </a:accent4>
      <a:accent5>
        <a:srgbClr val="C9C3BD"/>
      </a:accent5>
      <a:accent6>
        <a:srgbClr val="96C94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874</Words>
  <Application>Microsoft Office PowerPoint</Application>
  <PresentationFormat>On-screen Show (16:9)</PresentationFormat>
  <Paragraphs>137</Paragraphs>
  <Slides>18</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Dosis</vt:lpstr>
      <vt:lpstr>Georgia</vt:lpstr>
      <vt:lpstr>Roboto Slab</vt:lpstr>
      <vt:lpstr>Roboto</vt:lpstr>
      <vt:lpstr>Nunito Sans</vt:lpstr>
      <vt:lpstr>Wingdings</vt:lpstr>
      <vt:lpstr>Encode Sans Semi Condensed</vt:lpstr>
      <vt:lpstr>Ulysses template</vt:lpstr>
      <vt:lpstr>William template</vt:lpstr>
      <vt:lpstr>TIẾT 11       BÀI 20:  CÁC CẤP ĐỘ TỔ CHỨC        TRONG CƠ THỂ ĐA BÀO</vt:lpstr>
      <vt:lpstr>PowerPoint Presentation</vt:lpstr>
      <vt:lpstr>PowerPoint Presentation</vt:lpstr>
      <vt:lpstr>PowerPoint Presentation</vt:lpstr>
      <vt:lpstr>1. TỪ TẾ BÀO ĐẾN MÔ</vt:lpstr>
      <vt:lpstr>PowerPoint Presentation</vt:lpstr>
      <vt:lpstr>Thảo luận nhóm</vt:lpstr>
      <vt:lpstr>Kết luận</vt:lpstr>
      <vt:lpstr>2. TỪ MÔ ĐẾN CƠ QUAN</vt:lpstr>
      <vt:lpstr>Quan sát Hình 20.3b</vt:lpstr>
      <vt:lpstr>PowerPoint Presentation</vt:lpstr>
      <vt:lpstr>Thảo luận </vt:lpstr>
      <vt:lpstr>KẾT LUẬN</vt:lpstr>
      <vt:lpstr>Luyện tập </vt:lpstr>
      <vt:lpstr>PowerPoint Presentation</vt:lpstr>
      <vt:lpstr>PowerPoint Presentation</vt:lpstr>
      <vt:lpstr>PowerPoint Presentation</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CONCEPT</dc:title>
  <dc:creator>Trần Bích Hà</dc:creator>
  <cp:lastModifiedBy>dragon</cp:lastModifiedBy>
  <cp:revision>40</cp:revision>
  <dcterms:modified xsi:type="dcterms:W3CDTF">2025-02-23T01:18:19Z</dcterms:modified>
</cp:coreProperties>
</file>