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62" r:id="rId4"/>
    <p:sldId id="298" r:id="rId5"/>
    <p:sldId id="261" r:id="rId6"/>
    <p:sldId id="300" r:id="rId7"/>
    <p:sldId id="263" r:id="rId8"/>
    <p:sldId id="299" r:id="rId9"/>
    <p:sldId id="301" r:id="rId10"/>
    <p:sldId id="304" r:id="rId11"/>
    <p:sldId id="305" r:id="rId12"/>
    <p:sldId id="264" r:id="rId13"/>
    <p:sldId id="303" r:id="rId14"/>
    <p:sldId id="306" r:id="rId15"/>
    <p:sldId id="278" r:id="rId16"/>
  </p:sldIdLst>
  <p:sldSz cx="9144000" cy="5143500" type="screen16x9"/>
  <p:notesSz cx="6858000" cy="9144000"/>
  <p:embeddedFontLst>
    <p:embeddedFont>
      <p:font typeface="Segoe UI bold" pitchFamily="34" charset="0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Dosis" charset="0"/>
      <p:regular r:id="rId23"/>
      <p:bold r:id="rId24"/>
    </p:embeddedFont>
    <p:embeddedFont>
      <p:font typeface="Roboto" charset="0"/>
      <p:regular r:id="rId25"/>
      <p:bold r:id="rId26"/>
      <p:italic r:id="rId27"/>
      <p:boldItalic r:id="rId28"/>
    </p:embeddedFont>
    <p:embeddedFont>
      <p:font typeface="Verdana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F57B9CE-27B7-45A4-9341-B09BDB51A24E}">
  <a:tblStyle styleId="{AF57B9CE-27B7-45A4-9341-B09BDB51A2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091BD0C-065F-43EE-8344-79AE29CD5F3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73499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39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04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33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425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026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687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669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1025" y="-11025"/>
            <a:ext cx="9144000" cy="5143500"/>
          </a:xfrm>
          <a:prstGeom prst="rect">
            <a:avLst/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l" t="t" r="r" b="b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l" t="t" r="r" b="b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8" name="Google Shape;18;p3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028475" y="2345350"/>
            <a:ext cx="5220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028475" y="3449650"/>
            <a:ext cx="52200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44050" y="-38100"/>
            <a:ext cx="4139800" cy="5192625"/>
          </a:xfrm>
          <a:custGeom>
            <a:avLst/>
            <a:gdLst/>
            <a:ahLst/>
            <a:cxnLst/>
            <a:rect l="l" t="t" r="r" b="b"/>
            <a:pathLst>
              <a:path w="165592" h="207705" extrusionOk="0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 flipH="1">
            <a:off x="-647600" y="-14750"/>
            <a:ext cx="2481900" cy="749100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90375" y="1021950"/>
            <a:ext cx="7343100" cy="33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57200" rtl="0">
              <a:spcBef>
                <a:spcPts val="600"/>
              </a:spcBef>
              <a:spcAft>
                <a:spcPts val="0"/>
              </a:spcAft>
              <a:buSzPts val="3600"/>
              <a:buChar char="▸"/>
              <a:defRPr sz="3600" i="1"/>
            </a:lvl1pPr>
            <a:lvl2pPr marL="914400" lvl="1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2pPr>
            <a:lvl3pPr marL="1371600" lvl="2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3pPr>
            <a:lvl4pPr marL="1828800" lvl="3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4pPr>
            <a:lvl5pPr marL="2286000" lvl="4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5pPr>
            <a:lvl6pPr marL="2743200" lvl="5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6pPr>
            <a:lvl7pPr marL="3200400" lvl="6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7pPr>
            <a:lvl8pPr marL="3657600" lvl="7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8pPr>
            <a:lvl9pPr marL="4114800" lvl="8" indent="-45720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-121150" y="-271850"/>
            <a:ext cx="1955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5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6" name="Google Shape;26;p4"/>
          <p:cNvSpPr/>
          <p:nvPr/>
        </p:nvSpPr>
        <p:spPr>
          <a:xfrm flipH="1">
            <a:off x="1440947" y="-14750"/>
            <a:ext cx="745800" cy="7491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flipH="1">
            <a:off x="6957299" y="4394650"/>
            <a:ext cx="2643900" cy="7491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6957475" y="4137550"/>
            <a:ext cx="2186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”</a:t>
            </a:r>
            <a:endParaRPr sz="15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9" name="Google Shape;29;p4"/>
          <p:cNvSpPr/>
          <p:nvPr/>
        </p:nvSpPr>
        <p:spPr>
          <a:xfrm flipH="1">
            <a:off x="6626547" y="4394650"/>
            <a:ext cx="745800" cy="749100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-903537" y="-38100"/>
            <a:ext cx="10524355" cy="5214650"/>
            <a:chOff x="-903537" y="-38100"/>
            <a:chExt cx="10524355" cy="5214650"/>
          </a:xfrm>
        </p:grpSpPr>
        <p:sp>
          <p:nvSpPr>
            <p:cNvPr id="32" name="Google Shape;32;p5"/>
            <p:cNvSpPr/>
            <p:nvPr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 flipH="1">
              <a:off x="-903537" y="-17561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 flipH="1">
              <a:off x="472134" y="-9525"/>
              <a:ext cx="518400" cy="749100"/>
            </a:xfrm>
            <a:prstGeom prst="parallelogram">
              <a:avLst>
                <a:gd name="adj" fmla="val 7500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flipH="1">
              <a:off x="742953" y="272850"/>
              <a:ext cx="75057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 flipH="1">
              <a:off x="7861618" y="272850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 flipH="1">
              <a:off x="990375" y="4925850"/>
              <a:ext cx="8369700" cy="2280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>
            <a:off x="-903537" y="-38100"/>
            <a:ext cx="10524355" cy="5214650"/>
            <a:chOff x="-903537" y="-38100"/>
            <a:chExt cx="10524355" cy="5214650"/>
          </a:xfrm>
        </p:grpSpPr>
        <p:sp>
          <p:nvSpPr>
            <p:cNvPr id="43" name="Google Shape;43;p6"/>
            <p:cNvSpPr/>
            <p:nvPr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 flipH="1">
              <a:off x="-903537" y="-17561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6"/>
            <p:cNvSpPr/>
            <p:nvPr/>
          </p:nvSpPr>
          <p:spPr>
            <a:xfrm flipH="1">
              <a:off x="472134" y="-9525"/>
              <a:ext cx="518400" cy="749100"/>
            </a:xfrm>
            <a:prstGeom prst="parallelogram">
              <a:avLst>
                <a:gd name="adj" fmla="val 7500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6"/>
            <p:cNvSpPr/>
            <p:nvPr/>
          </p:nvSpPr>
          <p:spPr>
            <a:xfrm flipH="1">
              <a:off x="742953" y="272850"/>
              <a:ext cx="75057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 flipH="1">
              <a:off x="7861618" y="272850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 flipH="1">
              <a:off x="990375" y="4925850"/>
              <a:ext cx="8369700" cy="2280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5004949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7"/>
          <p:cNvGrpSpPr/>
          <p:nvPr/>
        </p:nvGrpSpPr>
        <p:grpSpPr>
          <a:xfrm>
            <a:off x="-903537" y="-38100"/>
            <a:ext cx="10524355" cy="5214650"/>
            <a:chOff x="-903537" y="-38100"/>
            <a:chExt cx="10524355" cy="5214650"/>
          </a:xfrm>
        </p:grpSpPr>
        <p:sp>
          <p:nvSpPr>
            <p:cNvPr id="55" name="Google Shape;55;p7"/>
            <p:cNvSpPr/>
            <p:nvPr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56" name="Google Shape;56;p7"/>
            <p:cNvSpPr/>
            <p:nvPr/>
          </p:nvSpPr>
          <p:spPr>
            <a:xfrm flipH="1">
              <a:off x="-903537" y="-17561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7"/>
            <p:cNvSpPr/>
            <p:nvPr/>
          </p:nvSpPr>
          <p:spPr>
            <a:xfrm flipH="1">
              <a:off x="472134" y="-9525"/>
              <a:ext cx="518400" cy="749100"/>
            </a:xfrm>
            <a:prstGeom prst="parallelogram">
              <a:avLst>
                <a:gd name="adj" fmla="val 7500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7"/>
            <p:cNvSpPr/>
            <p:nvPr/>
          </p:nvSpPr>
          <p:spPr>
            <a:xfrm flipH="1">
              <a:off x="742953" y="272850"/>
              <a:ext cx="75057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 flipH="1">
              <a:off x="7861618" y="272850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 flipH="1">
              <a:off x="990375" y="4925850"/>
              <a:ext cx="8369700" cy="2280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1104900" y="1224350"/>
            <a:ext cx="2423100" cy="3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2"/>
          </p:nvPr>
        </p:nvSpPr>
        <p:spPr>
          <a:xfrm>
            <a:off x="3652189" y="1224350"/>
            <a:ext cx="2423100" cy="3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3"/>
          </p:nvPr>
        </p:nvSpPr>
        <p:spPr>
          <a:xfrm>
            <a:off x="6199478" y="1224350"/>
            <a:ext cx="2423100" cy="3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87" name="Google Shape;87;p10"/>
          <p:cNvSpPr/>
          <p:nvPr/>
        </p:nvSpPr>
        <p:spPr>
          <a:xfrm flipH="1">
            <a:off x="742953" y="4406300"/>
            <a:ext cx="7505700" cy="749100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/>
          <p:nvPr/>
        </p:nvSpPr>
        <p:spPr>
          <a:xfrm flipH="1">
            <a:off x="7861618" y="4406300"/>
            <a:ext cx="1759200" cy="7491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0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0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1"/>
          </p:nvPr>
        </p:nvSpPr>
        <p:spPr>
          <a:xfrm>
            <a:off x="1123950" y="4406300"/>
            <a:ext cx="6737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5" name="Google Shape;95;p11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1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verted">
  <p:cSld name="BLANK_1"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01" name="Google Shape;101;p12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2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2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▸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1" y="1215143"/>
            <a:ext cx="9143999" cy="1086605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ts val="42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dirty="0" smtClean="0"/>
              <a:t/>
            </a:r>
            <a:br>
              <a:rPr lang="en" dirty="0" smtClean="0"/>
            </a:br>
            <a:r>
              <a:rPr lang="en" sz="3000" dirty="0" smtClean="0">
                <a:solidFill>
                  <a:srgbClr val="0070C0"/>
                </a:solidFill>
                <a:latin typeface="+mj-lt"/>
              </a:rPr>
              <a:t>CHỦ ĐỀ 7: </a:t>
            </a:r>
            <a:br>
              <a:rPr lang="en" sz="3000" dirty="0" smtClean="0">
                <a:solidFill>
                  <a:srgbClr val="0070C0"/>
                </a:solidFill>
                <a:latin typeface="+mj-lt"/>
              </a:rPr>
            </a:br>
            <a:r>
              <a:rPr lang="en" sz="3000" dirty="0" smtClean="0">
                <a:solidFill>
                  <a:srgbClr val="0070C0"/>
                </a:solidFill>
                <a:latin typeface="+mj-lt"/>
              </a:rPr>
              <a:t>TỪ TẾ BÀO ĐẾN CƠ THỂ</a:t>
            </a:r>
            <a:r>
              <a:rPr lang="en" sz="3000" dirty="0">
                <a:solidFill>
                  <a:srgbClr val="0070C0"/>
                </a:solidFill>
                <a:latin typeface="+mj-lt"/>
              </a:rPr>
              <a:t/>
            </a:r>
            <a:br>
              <a:rPr lang="en" sz="3000" dirty="0">
                <a:solidFill>
                  <a:srgbClr val="0070C0"/>
                </a:solidFill>
                <a:latin typeface="+mj-lt"/>
              </a:rPr>
            </a:br>
            <a:r>
              <a:rPr lang="en" sz="3000" b="1" dirty="0" smtClean="0">
                <a:solidFill>
                  <a:srgbClr val="FF0000"/>
                </a:solidFill>
                <a:latin typeface="+mj-lt"/>
              </a:rPr>
              <a:t>TIẾT 10</a:t>
            </a:r>
            <a:r>
              <a:rPr lang="en" sz="3000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en" sz="3000" dirty="0" smtClean="0">
                <a:solidFill>
                  <a:srgbClr val="0070C0"/>
                </a:solidFill>
                <a:latin typeface="+mj-lt"/>
              </a:rPr>
            </a:br>
            <a:r>
              <a:rPr lang="en" sz="3000" b="1" dirty="0" smtClean="0">
                <a:solidFill>
                  <a:srgbClr val="FF0000"/>
                </a:solidFill>
                <a:latin typeface="+mj-lt"/>
              </a:rPr>
              <a:t>BÀI 19: CƠ THỂ ĐƠN BÀO </a:t>
            </a:r>
            <a:br>
              <a:rPr lang="en" sz="3000" b="1" dirty="0" smtClean="0">
                <a:solidFill>
                  <a:srgbClr val="FF0000"/>
                </a:solidFill>
                <a:latin typeface="+mj-lt"/>
              </a:rPr>
            </a:br>
            <a:r>
              <a:rPr lang="en" sz="3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" sz="3000" b="1" dirty="0" smtClean="0">
                <a:solidFill>
                  <a:srgbClr val="FF0000"/>
                </a:solidFill>
                <a:latin typeface="+mj-lt"/>
              </a:rPr>
              <a:t>                             VÀ CƠ THỂ ĐA BÀO (tt)</a:t>
            </a:r>
            <a:endParaRPr sz="3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63837" y="166072"/>
            <a:ext cx="6980163" cy="550818"/>
          </a:xfrm>
        </p:spPr>
        <p:txBody>
          <a:bodyPr/>
          <a:lstStyle/>
          <a:p>
            <a:r>
              <a:rPr lang="en-US" sz="2400" b="1" i="0" dirty="0" smtClean="0">
                <a:solidFill>
                  <a:srgbClr val="FF0000"/>
                </a:solidFill>
                <a:latin typeface="+mj-lt"/>
              </a:rPr>
              <a:t>Luyện tập</a:t>
            </a:r>
            <a:endParaRPr lang="en-US" sz="2400" b="1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8287" y="1437625"/>
            <a:ext cx="5320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Cơ thể đơn bào là cơ thể được cấu tạo từ: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 rot="16200000">
            <a:off x="1688765" y="1138563"/>
            <a:ext cx="819171" cy="2712930"/>
          </a:xfrm>
          <a:prstGeom prst="round2SameRect">
            <a:avLst>
              <a:gd name="adj1" fmla="val 23321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 rot="5400000" flipH="1">
            <a:off x="3564496" y="2101941"/>
            <a:ext cx="825136" cy="780208"/>
          </a:xfrm>
          <a:prstGeom prst="round2SameRect">
            <a:avLst>
              <a:gd name="adj1" fmla="val 34679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849119" y="2273406"/>
            <a:ext cx="26717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Hàng trăm tế bào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33"/>
          <p:cNvSpPr txBox="1">
            <a:spLocks noChangeArrowheads="1"/>
          </p:cNvSpPr>
          <p:nvPr/>
        </p:nvSpPr>
        <p:spPr bwMode="auto">
          <a:xfrm>
            <a:off x="3735089" y="2230435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A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16200000">
            <a:off x="1688763" y="2388099"/>
            <a:ext cx="819171" cy="2712930"/>
          </a:xfrm>
          <a:prstGeom prst="round2SameRect">
            <a:avLst>
              <a:gd name="adj1" fmla="val 23321"/>
              <a:gd name="adj2" fmla="val 0"/>
            </a:avLst>
          </a:prstGeom>
          <a:solidFill>
            <a:schemeClr val="accent1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 Same Side Corner Rectangle 8"/>
          <p:cNvSpPr/>
          <p:nvPr/>
        </p:nvSpPr>
        <p:spPr>
          <a:xfrm rot="5400000" flipH="1">
            <a:off x="3564494" y="3351477"/>
            <a:ext cx="825136" cy="780208"/>
          </a:xfrm>
          <a:prstGeom prst="round2SameRect">
            <a:avLst>
              <a:gd name="adj1" fmla="val 34679"/>
              <a:gd name="adj2" fmla="val 0"/>
            </a:avLst>
          </a:prstGeom>
          <a:solidFill>
            <a:schemeClr val="accent1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908017" y="3524819"/>
            <a:ext cx="26717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Hàng nghìn tế bào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33"/>
          <p:cNvSpPr txBox="1">
            <a:spLocks noChangeArrowheads="1"/>
          </p:cNvSpPr>
          <p:nvPr/>
        </p:nvSpPr>
        <p:spPr bwMode="auto">
          <a:xfrm>
            <a:off x="3735087" y="3479971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B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681646" y="1144472"/>
            <a:ext cx="819171" cy="2712930"/>
          </a:xfrm>
          <a:prstGeom prst="round2SameRect">
            <a:avLst>
              <a:gd name="adj1" fmla="val 23321"/>
              <a:gd name="adj2" fmla="val 0"/>
            </a:avLst>
          </a:prstGeom>
          <a:solidFill>
            <a:schemeClr val="accent2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7557377" y="2107850"/>
            <a:ext cx="825136" cy="780208"/>
          </a:xfrm>
          <a:prstGeom prst="round2SameRect">
            <a:avLst>
              <a:gd name="adj1" fmla="val 34679"/>
              <a:gd name="adj2" fmla="val 0"/>
            </a:avLst>
          </a:prstGeom>
          <a:solidFill>
            <a:schemeClr val="accent2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4842000" y="2276017"/>
            <a:ext cx="26717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Một tế bào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7727970" y="2236344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rot="16200000">
            <a:off x="5681646" y="2432947"/>
            <a:ext cx="819171" cy="2712930"/>
          </a:xfrm>
          <a:prstGeom prst="round2SameRect">
            <a:avLst>
              <a:gd name="adj1" fmla="val 23321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ound Same Side Corner Rectangle 16"/>
          <p:cNvSpPr/>
          <p:nvPr/>
        </p:nvSpPr>
        <p:spPr>
          <a:xfrm rot="5400000" flipH="1">
            <a:off x="7557377" y="3396325"/>
            <a:ext cx="825136" cy="780208"/>
          </a:xfrm>
          <a:prstGeom prst="round2SameRect">
            <a:avLst>
              <a:gd name="adj1" fmla="val 3467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4893729" y="3541525"/>
            <a:ext cx="26717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Một số tế bào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33"/>
          <p:cNvSpPr txBox="1">
            <a:spLocks noChangeArrowheads="1"/>
          </p:cNvSpPr>
          <p:nvPr/>
        </p:nvSpPr>
        <p:spPr bwMode="auto">
          <a:xfrm>
            <a:off x="7727970" y="3524819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27970" y="2273406"/>
            <a:ext cx="444352" cy="4802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0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061" y="766785"/>
            <a:ext cx="8022376" cy="570000"/>
          </a:xfrm>
        </p:spPr>
        <p:txBody>
          <a:bodyPr/>
          <a:lstStyle/>
          <a:p>
            <a:pPr algn="just"/>
            <a:r>
              <a:rPr lang="en-US" sz="2000" b="1" i="1" dirty="0" smtClean="0">
                <a:solidFill>
                  <a:schemeClr val="tx1"/>
                </a:solidFill>
                <a:latin typeface="+mj-lt"/>
              </a:rPr>
              <a:t>….cơ thể đơn bào có thể nhìn thấy được bằng mắt thường:</a:t>
            </a:r>
            <a:endParaRPr lang="en-US" sz="20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 rot="16200000">
            <a:off x="1713941" y="597238"/>
            <a:ext cx="819171" cy="2712930"/>
          </a:xfrm>
          <a:prstGeom prst="round2SameRect">
            <a:avLst>
              <a:gd name="adj1" fmla="val 23321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 rot="5400000" flipH="1">
            <a:off x="3589672" y="1560616"/>
            <a:ext cx="825136" cy="780208"/>
          </a:xfrm>
          <a:prstGeom prst="round2SameRect">
            <a:avLst>
              <a:gd name="adj1" fmla="val 34679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874295" y="1732081"/>
            <a:ext cx="26717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Không có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33"/>
          <p:cNvSpPr txBox="1">
            <a:spLocks noChangeArrowheads="1"/>
          </p:cNvSpPr>
          <p:nvPr/>
        </p:nvSpPr>
        <p:spPr bwMode="auto">
          <a:xfrm>
            <a:off x="3760265" y="1689110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A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16200000">
            <a:off x="1713939" y="1846774"/>
            <a:ext cx="819171" cy="2712930"/>
          </a:xfrm>
          <a:prstGeom prst="round2SameRect">
            <a:avLst>
              <a:gd name="adj1" fmla="val 23321"/>
              <a:gd name="adj2" fmla="val 0"/>
            </a:avLst>
          </a:prstGeom>
          <a:solidFill>
            <a:schemeClr val="accent1">
              <a:lumMod val="50000"/>
            </a:scheme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 Same Side Corner Rectangle 8"/>
          <p:cNvSpPr/>
          <p:nvPr/>
        </p:nvSpPr>
        <p:spPr>
          <a:xfrm rot="5400000" flipH="1">
            <a:off x="3589670" y="2810152"/>
            <a:ext cx="825136" cy="780208"/>
          </a:xfrm>
          <a:prstGeom prst="round2SameRect">
            <a:avLst>
              <a:gd name="adj1" fmla="val 34679"/>
              <a:gd name="adj2" fmla="val 0"/>
            </a:avLst>
          </a:prstGeom>
          <a:solidFill>
            <a:schemeClr val="accent1">
              <a:lumMod val="50000"/>
            </a:scheme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933193" y="2983494"/>
            <a:ext cx="26717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Tất cả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33"/>
          <p:cNvSpPr txBox="1">
            <a:spLocks noChangeArrowheads="1"/>
          </p:cNvSpPr>
          <p:nvPr/>
        </p:nvSpPr>
        <p:spPr bwMode="auto">
          <a:xfrm>
            <a:off x="3760263" y="2938646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B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706822" y="603147"/>
            <a:ext cx="819171" cy="2712930"/>
          </a:xfrm>
          <a:prstGeom prst="round2SameRect">
            <a:avLst>
              <a:gd name="adj1" fmla="val 23321"/>
              <a:gd name="adj2" fmla="val 0"/>
            </a:avLst>
          </a:prstGeom>
          <a:solidFill>
            <a:schemeClr val="accent2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7582553" y="1566525"/>
            <a:ext cx="825136" cy="780208"/>
          </a:xfrm>
          <a:prstGeom prst="round2SameRect">
            <a:avLst>
              <a:gd name="adj1" fmla="val 34679"/>
              <a:gd name="adj2" fmla="val 0"/>
            </a:avLst>
          </a:prstGeom>
          <a:solidFill>
            <a:schemeClr val="accent2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4867176" y="1734692"/>
            <a:ext cx="26717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Đa số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7753146" y="1695019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rot="16200000">
            <a:off x="5706822" y="1891622"/>
            <a:ext cx="819171" cy="2712930"/>
          </a:xfrm>
          <a:prstGeom prst="round2SameRect">
            <a:avLst>
              <a:gd name="adj1" fmla="val 23321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ound Same Side Corner Rectangle 16"/>
          <p:cNvSpPr/>
          <p:nvPr/>
        </p:nvSpPr>
        <p:spPr>
          <a:xfrm rot="5400000" flipH="1">
            <a:off x="7582553" y="2855000"/>
            <a:ext cx="825136" cy="780208"/>
          </a:xfrm>
          <a:prstGeom prst="round2SameRect">
            <a:avLst>
              <a:gd name="adj1" fmla="val 3467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4918905" y="3000200"/>
            <a:ext cx="26717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Một số ít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33"/>
          <p:cNvSpPr txBox="1">
            <a:spLocks noChangeArrowheads="1"/>
          </p:cNvSpPr>
          <p:nvPr/>
        </p:nvSpPr>
        <p:spPr bwMode="auto">
          <a:xfrm>
            <a:off x="7753146" y="2983494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53146" y="2938646"/>
            <a:ext cx="444352" cy="67417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6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1511558" y="276075"/>
            <a:ext cx="6317841" cy="7491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rgbClr val="FF0000"/>
                </a:solidFill>
                <a:latin typeface="+mj-lt"/>
              </a:rPr>
              <a:t>                  Luyện </a:t>
            </a:r>
            <a:r>
              <a:rPr lang="en" b="1" dirty="0" smtClean="0">
                <a:solidFill>
                  <a:srgbClr val="FF0000"/>
                </a:solidFill>
                <a:latin typeface="+mj-lt"/>
              </a:rPr>
              <a:t>tập mở rộng</a:t>
            </a:r>
            <a:endParaRPr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1" name="Google Shape;181;p2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04900" y="1025175"/>
            <a:ext cx="7132651" cy="807269"/>
          </a:xfrm>
        </p:spPr>
        <p:txBody>
          <a:bodyPr/>
          <a:lstStyle/>
          <a:p>
            <a:pPr algn="just"/>
            <a:r>
              <a:rPr lang="en-US" i="1" dirty="0" smtClean="0">
                <a:latin typeface="+mj-lt"/>
              </a:rPr>
              <a:t>Điền những điểm giống và khác nhau giữa cơ thể đơn bào và đa bào vào sơ đồ theo gợi ý:</a:t>
            </a:r>
            <a:endParaRPr lang="en-US" i="1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5637474" y="2221133"/>
            <a:ext cx="2056423" cy="2099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19520" y="2221133"/>
            <a:ext cx="2044967" cy="2099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/>
              <a:t>……….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148717" y="2704695"/>
            <a:ext cx="479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……….</a:t>
            </a:r>
            <a:endParaRPr lang="en-US" sz="1800" b="1" dirty="0"/>
          </a:p>
        </p:txBody>
      </p:sp>
      <p:sp>
        <p:nvSpPr>
          <p:cNvPr id="13" name="Rectangle 12"/>
          <p:cNvSpPr/>
          <p:nvPr/>
        </p:nvSpPr>
        <p:spPr>
          <a:xfrm>
            <a:off x="7802192" y="2463412"/>
            <a:ext cx="989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/>
              <a:t>Cơ thể </a:t>
            </a:r>
          </a:p>
          <a:p>
            <a:r>
              <a:rPr lang="en-US" sz="1800" b="1" dirty="0" smtClean="0"/>
              <a:t>đa bào</a:t>
            </a:r>
            <a:endParaRPr lang="en-US" sz="1800" b="1" dirty="0"/>
          </a:p>
        </p:txBody>
      </p:sp>
      <p:sp>
        <p:nvSpPr>
          <p:cNvPr id="14" name="Rectangle 13"/>
          <p:cNvSpPr/>
          <p:nvPr/>
        </p:nvSpPr>
        <p:spPr>
          <a:xfrm>
            <a:off x="6041985" y="2463413"/>
            <a:ext cx="1104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/>
              <a:t>Cơ thể </a:t>
            </a:r>
          </a:p>
          <a:p>
            <a:r>
              <a:rPr lang="en-US" sz="1800" b="1" dirty="0"/>
              <a:t>đ</a:t>
            </a:r>
            <a:r>
              <a:rPr lang="en-US" sz="1800" b="1" dirty="0" smtClean="0"/>
              <a:t>ơn bào</a:t>
            </a:r>
            <a:endParaRPr lang="en-US" sz="1800" b="1" dirty="0"/>
          </a:p>
        </p:txBody>
      </p:sp>
      <p:sp>
        <p:nvSpPr>
          <p:cNvPr id="8" name="Rectangle 7"/>
          <p:cNvSpPr/>
          <p:nvPr/>
        </p:nvSpPr>
        <p:spPr>
          <a:xfrm>
            <a:off x="6167142" y="3270705"/>
            <a:ext cx="772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……….</a:t>
            </a:r>
          </a:p>
        </p:txBody>
      </p:sp>
      <p:sp>
        <p:nvSpPr>
          <p:cNvPr id="9" name="Rectangle 8"/>
          <p:cNvSpPr/>
          <p:nvPr/>
        </p:nvSpPr>
        <p:spPr>
          <a:xfrm>
            <a:off x="8017057" y="3270705"/>
            <a:ext cx="772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……….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504" y="1997375"/>
            <a:ext cx="1622066" cy="4130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Giống nhau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43" y="2562819"/>
            <a:ext cx="4788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Đều được cấu tạo từ tế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bào.</a:t>
            </a:r>
          </a:p>
          <a:p>
            <a:pPr marL="342900" lvl="0" indent="-342900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  <a:ea typeface="Calibri" panose="020F0502020204030204" pitchFamily="34" charset="0"/>
              </a:rPr>
              <a:t>Thực 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hiện được các chức năng sống.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504" y="3254617"/>
            <a:ext cx="1622066" cy="4130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Khác nhau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943" y="3820061"/>
            <a:ext cx="60130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Cơ thể đa bào: </a:t>
            </a:r>
            <a:r>
              <a:rPr lang="en-US" sz="2000" dirty="0"/>
              <a:t>Cơ thể được cấu tạo từ nhiều tế bào khác nhau;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Cơ thể đơn bào: </a:t>
            </a:r>
            <a:r>
              <a:rPr lang="en-US" sz="2000" dirty="0"/>
              <a:t>Cơ thể được cấu tạo từ một tế bào.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5" grpId="0" animBg="1"/>
      <p:bldP spid="6" grpId="0" animBg="1"/>
      <p:bldP spid="7" grpId="0"/>
      <p:bldP spid="13" grpId="0"/>
      <p:bldP spid="14" grpId="0"/>
      <p:bldP spid="8" grpId="0"/>
      <p:bldP spid="9" grpId="0"/>
      <p:bldP spid="10" grpId="0" animBg="1"/>
      <p:bldP spid="11" grpId="0"/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37322" y="695946"/>
            <a:ext cx="8039277" cy="1435003"/>
          </a:xfrm>
        </p:spPr>
        <p:txBody>
          <a:bodyPr/>
          <a:lstStyle/>
          <a:p>
            <a:pPr algn="just"/>
            <a:r>
              <a:rPr lang="en-US" sz="2000" i="0" dirty="0" smtClean="0">
                <a:latin typeface="+mn-lt"/>
              </a:rPr>
              <a:t>Em hãy sắp xếp các đại diện sau vào hai nhóm cơ thể đơn bào và cơ thể đa bào: </a:t>
            </a:r>
            <a:r>
              <a:rPr lang="en-US" sz="2000" dirty="0" smtClean="0">
                <a:latin typeface="+mn-lt"/>
              </a:rPr>
              <a:t>trùng roi, </a:t>
            </a:r>
            <a:r>
              <a:rPr lang="vi-VN" sz="2000" dirty="0">
                <a:latin typeface="+mn-lt"/>
              </a:rPr>
              <a:t>cây bắp cải, cây ổi, </a:t>
            </a:r>
            <a:r>
              <a:rPr lang="en-US" sz="2000" dirty="0" smtClean="0">
                <a:latin typeface="+mn-lt"/>
              </a:rPr>
              <a:t>con</a:t>
            </a:r>
            <a:r>
              <a:rPr lang="vi-VN" sz="2000" dirty="0" smtClean="0">
                <a:latin typeface="+mn-lt"/>
              </a:rPr>
              <a:t> </a:t>
            </a:r>
            <a:r>
              <a:rPr lang="vi-VN" sz="2000" dirty="0">
                <a:latin typeface="+mn-lt"/>
              </a:rPr>
              <a:t>rắn, trùng giày, con báo gấm, con ốc sên, con cua đỏ, tảo lam, con ngựa vằn, vi khuẩn đường ruột, cây lúa nước, cây dương xỉ.</a:t>
            </a:r>
            <a:endParaRPr lang="en-US" sz="2000" i="0" dirty="0"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081501"/>
              </p:ext>
            </p:extLst>
          </p:nvPr>
        </p:nvGraphicFramePr>
        <p:xfrm>
          <a:off x="675860" y="2304939"/>
          <a:ext cx="7863840" cy="2087880"/>
        </p:xfrm>
        <a:graphic>
          <a:graphicData uri="http://schemas.openxmlformats.org/drawingml/2006/table">
            <a:tbl>
              <a:tblPr firstRow="1" bandRow="1">
                <a:tableStyleId>{AF57B9CE-27B7-45A4-9341-B09BDB51A24E}</a:tableStyleId>
              </a:tblPr>
              <a:tblGrid>
                <a:gridCol w="3931920"/>
                <a:gridCol w="393192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/>
                        <a:t>Cơ</a:t>
                      </a:r>
                      <a:r>
                        <a:rPr lang="en-US" sz="2000" b="1" baseline="0" dirty="0" smtClean="0"/>
                        <a:t> thể đơn bào</a:t>
                      </a:r>
                      <a:endParaRPr lang="en-US" sz="2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/>
                        <a:t>Cơ</a:t>
                      </a:r>
                      <a:r>
                        <a:rPr lang="en-US" sz="2000" b="1" baseline="0" dirty="0" smtClean="0"/>
                        <a:t> thể đa bào</a:t>
                      </a:r>
                      <a:endParaRPr lang="en-US" sz="2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000" dirty="0" smtClean="0"/>
                        <a:t>Trùng roi, trùng giày, tảo lam, vi khuẩn đường ruột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000" dirty="0" smtClean="0"/>
                        <a:t>Cây bắp cải, cây ổi, con rắn, con báo gấm, con ốc sên, con của đỏ, con ngựa vằn, cây lúa nước, cây dương xỉ,….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55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155" y="438309"/>
            <a:ext cx="4782876" cy="51387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+mj-lt"/>
              </a:rPr>
              <a:t>Hướng dẫn tự học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Google Shape;269;p30"/>
          <p:cNvSpPr/>
          <p:nvPr/>
        </p:nvSpPr>
        <p:spPr>
          <a:xfrm>
            <a:off x="1307364" y="2266523"/>
            <a:ext cx="7012919" cy="573900"/>
          </a:xfrm>
          <a:prstGeom prst="homePlat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70;p30"/>
          <p:cNvSpPr/>
          <p:nvPr/>
        </p:nvSpPr>
        <p:spPr>
          <a:xfrm>
            <a:off x="1544709" y="1828373"/>
            <a:ext cx="2551198" cy="14502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bg1"/>
                </a:solidFill>
                <a:latin typeface="+mj-lt"/>
                <a:ea typeface="Roboto"/>
                <a:cs typeface="Roboto"/>
                <a:sym typeface="Roboto"/>
              </a:rPr>
              <a:t>Làm các bài tập Bài 19 – Sách bài tập</a:t>
            </a:r>
            <a:endParaRPr sz="1800" b="1" dirty="0">
              <a:solidFill>
                <a:schemeClr val="bg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271;p30"/>
          <p:cNvSpPr/>
          <p:nvPr/>
        </p:nvSpPr>
        <p:spPr>
          <a:xfrm>
            <a:off x="4348366" y="1828373"/>
            <a:ext cx="2814444" cy="1450200"/>
          </a:xfrm>
          <a:prstGeom prst="ellipse">
            <a:avLst/>
          </a:prstGeom>
          <a:solidFill>
            <a:srgbClr val="FFC0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800" b="1" dirty="0" smtClean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Đọc trước Bài 20– </a:t>
            </a:r>
            <a:r>
              <a:rPr lang="en-US" sz="1800" b="1" dirty="0" smtClean="0">
                <a:solidFill>
                  <a:srgbClr val="FF0000"/>
                </a:solidFill>
                <a:latin typeface="+mj-lt"/>
                <a:ea typeface="Roboto"/>
                <a:cs typeface="Roboto"/>
                <a:sym typeface="Roboto"/>
              </a:rPr>
              <a:t>Các cấp độ tổ chức trong cơ thể đa bào</a:t>
            </a:r>
            <a:endParaRPr lang="en-US" sz="1800" b="1" dirty="0">
              <a:solidFill>
                <a:srgbClr val="FF0000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3173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ctrTitle" idx="4294967295"/>
          </p:nvPr>
        </p:nvSpPr>
        <p:spPr>
          <a:xfrm>
            <a:off x="0" y="1883273"/>
            <a:ext cx="9144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</a:rPr>
              <a:t>CHÚC CÁC EM HỌC TỐT !</a:t>
            </a:r>
            <a:endParaRPr sz="4000" b="1" dirty="0">
              <a:solidFill>
                <a:schemeClr val="accent1"/>
              </a:solidFill>
              <a:latin typeface="+mj-lt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latin typeface="+mj-lt"/>
              </a:rPr>
              <a:t>NỘI DUNG BÀI HỌC</a:t>
            </a:r>
            <a:endParaRPr sz="2800" b="1" dirty="0">
              <a:latin typeface="+mj-lt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798704" y="1740158"/>
            <a:ext cx="2361406" cy="944562"/>
          </a:xfrm>
          <a:custGeom>
            <a:avLst/>
            <a:gdLst>
              <a:gd name="connsiteX0" fmla="*/ 0 w 2361406"/>
              <a:gd name="connsiteY0" fmla="*/ 0 h 944562"/>
              <a:gd name="connsiteX1" fmla="*/ 1889125 w 2361406"/>
              <a:gd name="connsiteY1" fmla="*/ 0 h 944562"/>
              <a:gd name="connsiteX2" fmla="*/ 2361406 w 2361406"/>
              <a:gd name="connsiteY2" fmla="*/ 472281 h 944562"/>
              <a:gd name="connsiteX3" fmla="*/ 1889125 w 2361406"/>
              <a:gd name="connsiteY3" fmla="*/ 944562 h 944562"/>
              <a:gd name="connsiteX4" fmla="*/ 0 w 2361406"/>
              <a:gd name="connsiteY4" fmla="*/ 944562 h 944562"/>
              <a:gd name="connsiteX5" fmla="*/ 472281 w 2361406"/>
              <a:gd name="connsiteY5" fmla="*/ 472281 h 944562"/>
              <a:gd name="connsiteX6" fmla="*/ 0 w 2361406"/>
              <a:gd name="connsiteY6" fmla="*/ 0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1406" h="944562">
                <a:moveTo>
                  <a:pt x="0" y="0"/>
                </a:moveTo>
                <a:lnTo>
                  <a:pt x="1889125" y="0"/>
                </a:lnTo>
                <a:lnTo>
                  <a:pt x="2361406" y="472281"/>
                </a:lnTo>
                <a:lnTo>
                  <a:pt x="1889125" y="944562"/>
                </a:lnTo>
                <a:lnTo>
                  <a:pt x="0" y="944562"/>
                </a:lnTo>
                <a:lnTo>
                  <a:pt x="472281" y="472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1971" tIns="29845" rIns="472281" bIns="29845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11" name="Freeform 10"/>
          <p:cNvSpPr/>
          <p:nvPr/>
        </p:nvSpPr>
        <p:spPr>
          <a:xfrm>
            <a:off x="4853128" y="1789668"/>
            <a:ext cx="2854805" cy="783986"/>
          </a:xfrm>
          <a:custGeom>
            <a:avLst/>
            <a:gdLst>
              <a:gd name="connsiteX0" fmla="*/ 0 w 1959967"/>
              <a:gd name="connsiteY0" fmla="*/ 0 h 783986"/>
              <a:gd name="connsiteX1" fmla="*/ 1567974 w 1959967"/>
              <a:gd name="connsiteY1" fmla="*/ 0 h 783986"/>
              <a:gd name="connsiteX2" fmla="*/ 1959967 w 1959967"/>
              <a:gd name="connsiteY2" fmla="*/ 391993 h 783986"/>
              <a:gd name="connsiteX3" fmla="*/ 1567974 w 1959967"/>
              <a:gd name="connsiteY3" fmla="*/ 783986 h 783986"/>
              <a:gd name="connsiteX4" fmla="*/ 0 w 1959967"/>
              <a:gd name="connsiteY4" fmla="*/ 783986 h 783986"/>
              <a:gd name="connsiteX5" fmla="*/ 391993 w 1959967"/>
              <a:gd name="connsiteY5" fmla="*/ 391993 h 783986"/>
              <a:gd name="connsiteX6" fmla="*/ 0 w 1959967"/>
              <a:gd name="connsiteY6" fmla="*/ 0 h 7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967" h="783986">
                <a:moveTo>
                  <a:pt x="0" y="0"/>
                </a:moveTo>
                <a:lnTo>
                  <a:pt x="1567974" y="0"/>
                </a:lnTo>
                <a:lnTo>
                  <a:pt x="1959967" y="391993"/>
                </a:lnTo>
                <a:lnTo>
                  <a:pt x="1567974" y="783986"/>
                </a:lnTo>
                <a:lnTo>
                  <a:pt x="0" y="783986"/>
                </a:lnTo>
                <a:lnTo>
                  <a:pt x="391993" y="3919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1523" tIns="24765" rIns="391993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900" kern="1200"/>
          </a:p>
        </p:txBody>
      </p:sp>
      <p:sp>
        <p:nvSpPr>
          <p:cNvPr id="12" name="Freeform 11"/>
          <p:cNvSpPr/>
          <p:nvPr/>
        </p:nvSpPr>
        <p:spPr>
          <a:xfrm>
            <a:off x="2798704" y="2816959"/>
            <a:ext cx="2361406" cy="944562"/>
          </a:xfrm>
          <a:custGeom>
            <a:avLst/>
            <a:gdLst>
              <a:gd name="connsiteX0" fmla="*/ 0 w 2361406"/>
              <a:gd name="connsiteY0" fmla="*/ 0 h 944562"/>
              <a:gd name="connsiteX1" fmla="*/ 1889125 w 2361406"/>
              <a:gd name="connsiteY1" fmla="*/ 0 h 944562"/>
              <a:gd name="connsiteX2" fmla="*/ 2361406 w 2361406"/>
              <a:gd name="connsiteY2" fmla="*/ 472281 h 944562"/>
              <a:gd name="connsiteX3" fmla="*/ 1889125 w 2361406"/>
              <a:gd name="connsiteY3" fmla="*/ 944562 h 944562"/>
              <a:gd name="connsiteX4" fmla="*/ 0 w 2361406"/>
              <a:gd name="connsiteY4" fmla="*/ 944562 h 944562"/>
              <a:gd name="connsiteX5" fmla="*/ 472281 w 2361406"/>
              <a:gd name="connsiteY5" fmla="*/ 472281 h 944562"/>
              <a:gd name="connsiteX6" fmla="*/ 0 w 2361406"/>
              <a:gd name="connsiteY6" fmla="*/ 0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1406" h="944562">
                <a:moveTo>
                  <a:pt x="0" y="0"/>
                </a:moveTo>
                <a:lnTo>
                  <a:pt x="1889125" y="0"/>
                </a:lnTo>
                <a:lnTo>
                  <a:pt x="2361406" y="472281"/>
                </a:lnTo>
                <a:lnTo>
                  <a:pt x="1889125" y="944562"/>
                </a:lnTo>
                <a:lnTo>
                  <a:pt x="0" y="944562"/>
                </a:lnTo>
                <a:lnTo>
                  <a:pt x="472281" y="47228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1971" tIns="29845" rIns="472281" bIns="29845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rgbClr val="FF0000"/>
                </a:solidFill>
              </a:rPr>
              <a:t>2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853128" y="2897247"/>
            <a:ext cx="2854805" cy="783986"/>
          </a:xfrm>
          <a:custGeom>
            <a:avLst/>
            <a:gdLst>
              <a:gd name="connsiteX0" fmla="*/ 0 w 1959967"/>
              <a:gd name="connsiteY0" fmla="*/ 0 h 783986"/>
              <a:gd name="connsiteX1" fmla="*/ 1567974 w 1959967"/>
              <a:gd name="connsiteY1" fmla="*/ 0 h 783986"/>
              <a:gd name="connsiteX2" fmla="*/ 1959967 w 1959967"/>
              <a:gd name="connsiteY2" fmla="*/ 391993 h 783986"/>
              <a:gd name="connsiteX3" fmla="*/ 1567974 w 1959967"/>
              <a:gd name="connsiteY3" fmla="*/ 783986 h 783986"/>
              <a:gd name="connsiteX4" fmla="*/ 0 w 1959967"/>
              <a:gd name="connsiteY4" fmla="*/ 783986 h 783986"/>
              <a:gd name="connsiteX5" fmla="*/ 391993 w 1959967"/>
              <a:gd name="connsiteY5" fmla="*/ 391993 h 783986"/>
              <a:gd name="connsiteX6" fmla="*/ 0 w 1959967"/>
              <a:gd name="connsiteY6" fmla="*/ 0 h 7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967" h="783986">
                <a:moveTo>
                  <a:pt x="0" y="0"/>
                </a:moveTo>
                <a:lnTo>
                  <a:pt x="1567974" y="0"/>
                </a:lnTo>
                <a:lnTo>
                  <a:pt x="1959967" y="391993"/>
                </a:lnTo>
                <a:lnTo>
                  <a:pt x="1567974" y="783986"/>
                </a:lnTo>
                <a:lnTo>
                  <a:pt x="0" y="783986"/>
                </a:lnTo>
                <a:lnTo>
                  <a:pt x="391993" y="3919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1523" tIns="24765" rIns="391993" bIns="24765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900"/>
          </a:p>
        </p:txBody>
      </p:sp>
      <p:sp>
        <p:nvSpPr>
          <p:cNvPr id="14" name="TextBox 13"/>
          <p:cNvSpPr txBox="1"/>
          <p:nvPr/>
        </p:nvSpPr>
        <p:spPr>
          <a:xfrm>
            <a:off x="5382291" y="1998216"/>
            <a:ext cx="210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  <a:ea typeface="Segoe UI bold" panose="020B0802040204020203" pitchFamily="34" charset="0"/>
                <a:cs typeface="Segoe UI bold" panose="020B0802040204020203" pitchFamily="34" charset="0"/>
              </a:rPr>
              <a:t>Cơ thể đơn bào</a:t>
            </a:r>
            <a:endParaRPr lang="en-US" sz="2000" b="1" dirty="0">
              <a:solidFill>
                <a:schemeClr val="bg1"/>
              </a:solidFill>
              <a:latin typeface="+mj-lt"/>
              <a:ea typeface="Segoe UI bold" panose="020B0802040204020203" pitchFamily="34" charset="0"/>
              <a:cs typeface="Segoe UI bold" panose="020B08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1702" y="3089185"/>
            <a:ext cx="1906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  <a:ea typeface="Segoe UI bold" panose="020B0802040204020203" pitchFamily="34" charset="0"/>
                <a:cs typeface="Segoe UI bold" panose="020B0802040204020203" pitchFamily="34" charset="0"/>
              </a:rPr>
              <a:t>Cơ thể đa bào</a:t>
            </a:r>
            <a:endParaRPr lang="en-US" sz="2000" b="1" dirty="0">
              <a:solidFill>
                <a:srgbClr val="FF0000"/>
              </a:solidFill>
              <a:latin typeface="+mj-lt"/>
              <a:ea typeface="Segoe UI bold" panose="020B0802040204020203" pitchFamily="34" charset="0"/>
              <a:cs typeface="Segoe UI bold" panose="020B0802040204020203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798704" y="1725990"/>
            <a:ext cx="2361406" cy="944562"/>
          </a:xfrm>
          <a:custGeom>
            <a:avLst/>
            <a:gdLst>
              <a:gd name="connsiteX0" fmla="*/ 0 w 2361406"/>
              <a:gd name="connsiteY0" fmla="*/ 0 h 944562"/>
              <a:gd name="connsiteX1" fmla="*/ 1889125 w 2361406"/>
              <a:gd name="connsiteY1" fmla="*/ 0 h 944562"/>
              <a:gd name="connsiteX2" fmla="*/ 2361406 w 2361406"/>
              <a:gd name="connsiteY2" fmla="*/ 472281 h 944562"/>
              <a:gd name="connsiteX3" fmla="*/ 1889125 w 2361406"/>
              <a:gd name="connsiteY3" fmla="*/ 944562 h 944562"/>
              <a:gd name="connsiteX4" fmla="*/ 0 w 2361406"/>
              <a:gd name="connsiteY4" fmla="*/ 944562 h 944562"/>
              <a:gd name="connsiteX5" fmla="*/ 472281 w 2361406"/>
              <a:gd name="connsiteY5" fmla="*/ 472281 h 944562"/>
              <a:gd name="connsiteX6" fmla="*/ 0 w 2361406"/>
              <a:gd name="connsiteY6" fmla="*/ 0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1406" h="944562">
                <a:moveTo>
                  <a:pt x="0" y="0"/>
                </a:moveTo>
                <a:lnTo>
                  <a:pt x="1889125" y="0"/>
                </a:lnTo>
                <a:lnTo>
                  <a:pt x="2361406" y="472281"/>
                </a:lnTo>
                <a:lnTo>
                  <a:pt x="1889125" y="944562"/>
                </a:lnTo>
                <a:lnTo>
                  <a:pt x="0" y="944562"/>
                </a:lnTo>
                <a:lnTo>
                  <a:pt x="472281" y="4722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1971" tIns="29845" rIns="472281" bIns="29845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/>
          </a:p>
        </p:txBody>
      </p:sp>
      <p:sp>
        <p:nvSpPr>
          <p:cNvPr id="17" name="TextBox 16"/>
          <p:cNvSpPr txBox="1"/>
          <p:nvPr/>
        </p:nvSpPr>
        <p:spPr>
          <a:xfrm>
            <a:off x="3801313" y="192459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  <a:ea typeface="Segoe UI bold" panose="020B0802040204020203" pitchFamily="34" charset="0"/>
                <a:cs typeface="Segoe UI bold" panose="020B0802040204020203" pitchFamily="34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+mj-lt"/>
              <a:ea typeface="Segoe UI bold" panose="020B0802040204020203" pitchFamily="34" charset="0"/>
              <a:cs typeface="Segoe UI bold" panose="020B08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ctrTitle" idx="4294967295"/>
          </p:nvPr>
        </p:nvSpPr>
        <p:spPr>
          <a:xfrm>
            <a:off x="821094" y="417760"/>
            <a:ext cx="7548452" cy="447087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 smtClean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2600" b="1" dirty="0" smtClean="0">
                <a:solidFill>
                  <a:srgbClr val="FF0000"/>
                </a:solidFill>
                <a:latin typeface="+mj-lt"/>
              </a:rPr>
              <a:t>C</a:t>
            </a:r>
            <a:r>
              <a:rPr lang="en" sz="2600" b="1" dirty="0" smtClean="0">
                <a:solidFill>
                  <a:srgbClr val="FF0000"/>
                </a:solidFill>
                <a:latin typeface="+mj-lt"/>
              </a:rPr>
              <a:t>Ơ THỂ ĐA BÀO</a:t>
            </a:r>
            <a:endParaRPr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1" name="Google Shape;151;p19"/>
          <p:cNvSpPr txBox="1">
            <a:spLocks noGrp="1"/>
          </p:cNvSpPr>
          <p:nvPr>
            <p:ph type="subTitle" idx="4294967295"/>
          </p:nvPr>
        </p:nvSpPr>
        <p:spPr>
          <a:xfrm>
            <a:off x="147394" y="1052441"/>
            <a:ext cx="5513291" cy="14144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ts val="24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000" dirty="0" smtClean="0">
                <a:latin typeface="+mj-lt"/>
              </a:rPr>
              <a:t>Quan</a:t>
            </a:r>
            <a:r>
              <a:rPr lang="en" sz="2000" dirty="0" smtClean="0">
                <a:latin typeface="+mj-lt"/>
              </a:rPr>
              <a:t> sát Hình 19.1, 19.2, em hãy cho biết: </a:t>
            </a:r>
          </a:p>
          <a:p>
            <a:pPr marL="342900" lvl="0" indent="-342900" algn="just" rtl="0">
              <a:lnSpc>
                <a:spcPts val="24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" sz="2000" i="1" dirty="0" smtClean="0">
                <a:latin typeface="+mj-lt"/>
              </a:rPr>
              <a:t>Điểm khác biệt về số lượng tế bào giữa các cơ thể sinh vật. </a:t>
            </a:r>
          </a:p>
          <a:p>
            <a:pPr marL="342900" lvl="0" indent="-342900" algn="just" rtl="0">
              <a:lnSpc>
                <a:spcPts val="24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" sz="2000" i="1" dirty="0" smtClean="0">
                <a:latin typeface="+mj-lt"/>
              </a:rPr>
              <a:t>Từ đó cho biết cơ thể đa bào là gì?</a:t>
            </a:r>
            <a:endParaRPr sz="2000" i="1" dirty="0">
              <a:latin typeface="+mj-lt"/>
            </a:endParaRPr>
          </a:p>
        </p:txBody>
      </p:sp>
      <p:grpSp>
        <p:nvGrpSpPr>
          <p:cNvPr id="152" name="Google Shape;152;p19"/>
          <p:cNvGrpSpPr/>
          <p:nvPr/>
        </p:nvGrpSpPr>
        <p:grpSpPr>
          <a:xfrm>
            <a:off x="7391722" y="126652"/>
            <a:ext cx="1645833" cy="1645812"/>
            <a:chOff x="6643075" y="3664250"/>
            <a:chExt cx="407950" cy="407975"/>
          </a:xfrm>
        </p:grpSpPr>
        <p:sp>
          <p:nvSpPr>
            <p:cNvPr id="153" name="Google Shape;153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19"/>
          <p:cNvGrpSpPr/>
          <p:nvPr/>
        </p:nvGrpSpPr>
        <p:grpSpPr>
          <a:xfrm rot="-587494">
            <a:off x="6700217" y="1190192"/>
            <a:ext cx="676638" cy="676644"/>
            <a:chOff x="576250" y="4319400"/>
            <a:chExt cx="442075" cy="442050"/>
          </a:xfrm>
        </p:grpSpPr>
        <p:sp>
          <p:nvSpPr>
            <p:cNvPr id="156" name="Google Shape;156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9"/>
          <p:cNvSpPr/>
          <p:nvPr/>
        </p:nvSpPr>
        <p:spPr>
          <a:xfrm>
            <a:off x="6365361" y="887713"/>
            <a:ext cx="257246" cy="2456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/>
          <p:nvPr/>
        </p:nvSpPr>
        <p:spPr>
          <a:xfrm rot="2697415">
            <a:off x="8625606" y="1506508"/>
            <a:ext cx="390522" cy="37288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9"/>
          <p:cNvSpPr/>
          <p:nvPr/>
        </p:nvSpPr>
        <p:spPr>
          <a:xfrm>
            <a:off x="8369546" y="1932400"/>
            <a:ext cx="156409" cy="14941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9"/>
          <p:cNvSpPr/>
          <p:nvPr/>
        </p:nvSpPr>
        <p:spPr>
          <a:xfrm rot="1279885">
            <a:off x="6928963" y="412206"/>
            <a:ext cx="156402" cy="14939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844" y="2334150"/>
            <a:ext cx="3441567" cy="28858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509" y="2600077"/>
            <a:ext cx="4190336" cy="2601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64257" y="3037398"/>
            <a:ext cx="2902226" cy="675861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Sinh vật đơn bào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51335" y="3037397"/>
            <a:ext cx="3148718" cy="675861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Sinh vật đa bào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299" y="867357"/>
            <a:ext cx="3943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Cơ thể chỉ cấu tạo gồm một tế bào.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Thực hiện các chức năng sống đơn giản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772106" y="867357"/>
            <a:ext cx="41651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Cơ thể có cấu tạo gồm nhiều tế bào.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Chuyên hóa thành nhiều cơ quan, hệ cơ quan để thực hiện các chức năng sống.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15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0000"/>
                </a:solidFill>
                <a:latin typeface="+mj-lt"/>
              </a:rPr>
              <a:t>Thảo luận</a:t>
            </a:r>
            <a:endParaRPr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4" name="Google Shape;144;p18"/>
          <p:cNvSpPr txBox="1">
            <a:spLocks noGrp="1"/>
          </p:cNvSpPr>
          <p:nvPr>
            <p:ph type="body" idx="1"/>
          </p:nvPr>
        </p:nvSpPr>
        <p:spPr>
          <a:xfrm>
            <a:off x="602816" y="1214014"/>
            <a:ext cx="7728668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▸"/>
            </a:pPr>
            <a:r>
              <a:rPr lang="en-US" sz="2000" i="1" dirty="0" smtClean="0">
                <a:latin typeface="+mj-lt"/>
              </a:rPr>
              <a:t>Xác định các cơ thể đơn bào, đa bào bằng cách hoàn thành theo mẫu sau đây:</a:t>
            </a:r>
            <a:endParaRPr sz="2000" i="1" dirty="0">
              <a:latin typeface="+mj-lt"/>
            </a:endParaRPr>
          </a:p>
        </p:txBody>
      </p:sp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053987"/>
              </p:ext>
            </p:extLst>
          </p:nvPr>
        </p:nvGraphicFramePr>
        <p:xfrm>
          <a:off x="946204" y="2209524"/>
          <a:ext cx="7585545" cy="2529840"/>
        </p:xfrm>
        <a:graphic>
          <a:graphicData uri="http://schemas.openxmlformats.org/drawingml/2006/table">
            <a:tbl>
              <a:tblPr firstRow="1" bandRow="1">
                <a:tableStyleId>{AF57B9CE-27B7-45A4-9341-B09BDB51A24E}</a:tableStyleId>
              </a:tblPr>
              <a:tblGrid>
                <a:gridCol w="3049339"/>
                <a:gridCol w="2192499"/>
                <a:gridCol w="1260058"/>
                <a:gridCol w="1083649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smtClean="0"/>
                        <a:t>Cơ</a:t>
                      </a:r>
                      <a:r>
                        <a:rPr lang="en-US" sz="2000" b="1" baseline="0" smtClean="0"/>
                        <a:t> </a:t>
                      </a:r>
                      <a:r>
                        <a:rPr lang="en-US" sz="2000" b="1" baseline="0" dirty="0" smtClean="0"/>
                        <a:t>thể</a:t>
                      </a:r>
                      <a:endParaRPr lang="en-US" sz="2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/>
                        <a:t>Số</a:t>
                      </a:r>
                      <a:r>
                        <a:rPr lang="en-US" sz="2000" b="1" baseline="0" dirty="0" smtClean="0"/>
                        <a:t> tế bào cấu tạo nên cơ thể</a:t>
                      </a:r>
                      <a:endParaRPr lang="en-US" sz="2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/>
                        <a:t>Là</a:t>
                      </a:r>
                      <a:r>
                        <a:rPr lang="en-US" sz="2000" b="1" baseline="0" dirty="0" smtClean="0"/>
                        <a:t> cơ thể</a:t>
                      </a:r>
                      <a:endParaRPr lang="en-US" sz="2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/>
                        <a:t>Đơn</a:t>
                      </a:r>
                      <a:r>
                        <a:rPr lang="en-US" sz="2000" b="1" baseline="0" dirty="0" smtClean="0"/>
                        <a:t> bào</a:t>
                      </a:r>
                      <a:endParaRPr lang="en-US" sz="2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/>
                        <a:t>Đa</a:t>
                      </a:r>
                      <a:r>
                        <a:rPr lang="en-US" sz="2000" b="1" baseline="0" dirty="0" smtClean="0"/>
                        <a:t> bào</a:t>
                      </a:r>
                      <a:endParaRPr lang="en-US" sz="2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/>
                        <a:t>Vi khuẩn E.coli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/>
                        <a:t>Cây</a:t>
                      </a:r>
                      <a:r>
                        <a:rPr lang="en-US" sz="2000" baseline="0" dirty="0" smtClean="0"/>
                        <a:t> bưởi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/>
                        <a:t>Trùng</a:t>
                      </a:r>
                      <a:r>
                        <a:rPr lang="en-US" sz="2000" baseline="0" dirty="0" smtClean="0"/>
                        <a:t> roi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/>
                        <a:t>Con ếch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243642"/>
              </p:ext>
            </p:extLst>
          </p:nvPr>
        </p:nvGraphicFramePr>
        <p:xfrm>
          <a:off x="970058" y="929364"/>
          <a:ext cx="7585545" cy="3444240"/>
        </p:xfrm>
        <a:graphic>
          <a:graphicData uri="http://schemas.openxmlformats.org/drawingml/2006/table">
            <a:tbl>
              <a:tblPr firstRow="1" bandRow="1">
                <a:tableStyleId>{AF57B9CE-27B7-45A4-9341-B09BDB51A24E}</a:tableStyleId>
              </a:tblPr>
              <a:tblGrid>
                <a:gridCol w="3049339"/>
                <a:gridCol w="2192499"/>
                <a:gridCol w="1260058"/>
                <a:gridCol w="1083649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/>
                        <a:t>Cơ</a:t>
                      </a:r>
                      <a:r>
                        <a:rPr lang="en-US" sz="2000" b="1" baseline="0" dirty="0" smtClean="0"/>
                        <a:t> thể</a:t>
                      </a:r>
                      <a:endParaRPr lang="en-US" sz="2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/>
                        <a:t>Số</a:t>
                      </a:r>
                      <a:r>
                        <a:rPr lang="en-US" sz="2000" b="1" baseline="0" dirty="0" smtClean="0"/>
                        <a:t> tế bào cấu tạo nên cơ thể</a:t>
                      </a:r>
                      <a:endParaRPr lang="en-US" sz="2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/>
                        <a:t>Là</a:t>
                      </a:r>
                      <a:r>
                        <a:rPr lang="en-US" sz="2000" b="1" baseline="0" dirty="0" smtClean="0"/>
                        <a:t> cơ thể</a:t>
                      </a:r>
                      <a:endParaRPr lang="en-US" sz="2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/>
                        <a:t>Đơn</a:t>
                      </a:r>
                      <a:r>
                        <a:rPr lang="en-US" sz="2000" b="1" baseline="0" dirty="0" smtClean="0"/>
                        <a:t> bào</a:t>
                      </a:r>
                      <a:endParaRPr lang="en-US" sz="2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/>
                        <a:t>Đa</a:t>
                      </a:r>
                      <a:r>
                        <a:rPr lang="en-US" sz="2000" b="1" baseline="0" dirty="0" smtClean="0"/>
                        <a:t> bào</a:t>
                      </a:r>
                      <a:endParaRPr lang="en-US" sz="20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/>
                        <a:t>Vi khuẩn E.coli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/>
                        <a:t>Một</a:t>
                      </a:r>
                      <a:r>
                        <a:rPr lang="en-US" sz="2000" baseline="0" dirty="0" smtClean="0"/>
                        <a:t> tế bào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/>
                        <a:t>Cây</a:t>
                      </a:r>
                      <a:r>
                        <a:rPr lang="en-US" sz="2000" baseline="0" dirty="0" smtClean="0"/>
                        <a:t> bưởi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/>
                        <a:t>Nhiều</a:t>
                      </a:r>
                      <a:r>
                        <a:rPr lang="en-US" sz="2000" baseline="0" dirty="0" smtClean="0"/>
                        <a:t> tế bào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/>
                        <a:t>Trùng</a:t>
                      </a:r>
                      <a:r>
                        <a:rPr lang="en-US" sz="2000" baseline="0" dirty="0" smtClean="0"/>
                        <a:t> roi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/>
                        <a:t>Một</a:t>
                      </a:r>
                      <a:r>
                        <a:rPr lang="en-US" sz="2000" baseline="0" dirty="0" smtClean="0"/>
                        <a:t> tế bào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/>
                        <a:t>Con ếch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/>
                        <a:t>Nhiều</a:t>
                      </a:r>
                      <a:r>
                        <a:rPr lang="en-US" sz="2000" baseline="0" dirty="0" smtClean="0"/>
                        <a:t> tế bào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/>
                        <a:t>x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17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+mj-lt"/>
              </a:rPr>
              <a:t>Trò chơi Ai nhanh hơn</a:t>
            </a:r>
            <a:endParaRPr b="1" dirty="0">
              <a:latin typeface="+mj-lt"/>
            </a:endParaRPr>
          </a:p>
        </p:txBody>
      </p:sp>
      <p:sp>
        <p:nvSpPr>
          <p:cNvPr id="172" name="Google Shape;172;p2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1283548" y="922830"/>
            <a:ext cx="6853058" cy="3919514"/>
            <a:chOff x="1219200" y="1433286"/>
            <a:chExt cx="6853058" cy="4710912"/>
          </a:xfrm>
        </p:grpSpPr>
        <p:sp>
          <p:nvSpPr>
            <p:cNvPr id="9" name="Rounded Rectangle 8"/>
            <p:cNvSpPr/>
            <p:nvPr/>
          </p:nvSpPr>
          <p:spPr>
            <a:xfrm>
              <a:off x="1219200" y="2081907"/>
              <a:ext cx="6853058" cy="4062291"/>
            </a:xfrm>
            <a:prstGeom prst="roundRect">
              <a:avLst>
                <a:gd name="adj" fmla="val 6629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101600">
                <a:prstClr val="black"/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395034" y="2245168"/>
              <a:ext cx="6501390" cy="3725739"/>
            </a:xfrm>
            <a:prstGeom prst="roundRect">
              <a:avLst>
                <a:gd name="adj" fmla="val 5426"/>
              </a:avLst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innerShdw blurRad="101600">
                <a:prstClr val="black"/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endParaRPr>
            </a:p>
          </p:txBody>
        </p:sp>
        <p:grpSp>
          <p:nvGrpSpPr>
            <p:cNvPr id="11" name="Group 7177"/>
            <p:cNvGrpSpPr>
              <a:grpSpLocks/>
            </p:cNvGrpSpPr>
            <p:nvPr/>
          </p:nvGrpSpPr>
          <p:grpSpPr bwMode="auto">
            <a:xfrm>
              <a:off x="2892533" y="1433286"/>
              <a:ext cx="3717799" cy="1092200"/>
              <a:chOff x="3371850" y="1509486"/>
              <a:chExt cx="2480086" cy="730346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5749028" y="2136676"/>
                <a:ext cx="102908" cy="10315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371850" y="2136676"/>
                <a:ext cx="102908" cy="10315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466997" y="1509486"/>
                <a:ext cx="276225" cy="27622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95000"/>
                      <a:shade val="30000"/>
                      <a:satMod val="115000"/>
                    </a:srgbClr>
                  </a:gs>
                  <a:gs pos="50000">
                    <a:srgbClr val="FFFFFF">
                      <a:lumMod val="95000"/>
                      <a:shade val="67500"/>
                      <a:satMod val="115000"/>
                    </a:srgbClr>
                  </a:gs>
                  <a:gs pos="100000">
                    <a:srgbClr val="FFFFFF">
                      <a:lumMod val="9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glow rad="25400">
                  <a:srgbClr val="DADADA">
                    <a:lumMod val="50000"/>
                    <a:alpha val="64000"/>
                  </a:srgbClr>
                </a:glo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  <p:cxnSp>
            <p:nvCxnSpPr>
              <p:cNvPr id="18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4605102" y="1611489"/>
                <a:ext cx="1195222" cy="561701"/>
              </a:xfrm>
              <a:prstGeom prst="line">
                <a:avLst/>
              </a:prstGeom>
              <a:noFill/>
              <a:ln w="28575" algn="ctr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8"/>
              <p:cNvCxnSpPr>
                <a:cxnSpLocks noChangeShapeType="1"/>
              </p:cNvCxnSpPr>
              <p:nvPr/>
            </p:nvCxnSpPr>
            <p:spPr bwMode="auto">
              <a:xfrm flipH="1">
                <a:off x="3413955" y="1611489"/>
                <a:ext cx="1196580" cy="561701"/>
              </a:xfrm>
              <a:prstGeom prst="line">
                <a:avLst/>
              </a:prstGeom>
              <a:noFill/>
              <a:ln w="28575" algn="ctr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" name="Oval 19"/>
              <p:cNvSpPr/>
              <p:nvPr/>
            </p:nvSpPr>
            <p:spPr>
              <a:xfrm>
                <a:off x="4551283" y="1585985"/>
                <a:ext cx="107651" cy="107651"/>
              </a:xfrm>
              <a:prstGeom prst="ellipse">
                <a:avLst/>
              </a:prstGeom>
              <a:solidFill>
                <a:srgbClr val="FFFFFF">
                  <a:lumMod val="85000"/>
                  <a:alpha val="85000"/>
                </a:srgbClr>
              </a:solidFill>
              <a:ln w="9525" cap="flat" cmpd="sng" algn="ctr">
                <a:solidFill>
                  <a:srgbClr val="DADADA">
                    <a:lumMod val="25000"/>
                    <a:alpha val="6400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423458" y="2642113"/>
              <a:ext cx="6485683" cy="3064341"/>
              <a:chOff x="905025" y="918386"/>
              <a:chExt cx="7451425" cy="3519640"/>
            </a:xfrm>
          </p:grpSpPr>
          <p:pic>
            <p:nvPicPr>
              <p:cNvPr id="13" name="Picture 345" descr="shadow_1_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>
                <a:off x="905025" y="4332913"/>
                <a:ext cx="7451425" cy="10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ounded Rectangle 13"/>
              <p:cNvSpPr/>
              <p:nvPr/>
            </p:nvSpPr>
            <p:spPr>
              <a:xfrm>
                <a:off x="1162190" y="918386"/>
                <a:ext cx="6897410" cy="3411724"/>
              </a:xfrm>
              <a:prstGeom prst="roundRect">
                <a:avLst>
                  <a:gd name="adj" fmla="val 675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7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>
                      <a:lumMod val="75000"/>
                      <a:lumOff val="25000"/>
                    </a:srgbClr>
                  </a:solidFill>
                  <a:cs typeface="Arial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711641" y="2161374"/>
            <a:ext cx="6003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" sz="2000" i="1" dirty="0" smtClean="0"/>
              <a:t>Kể tên một số cơ thể sinh vật </a:t>
            </a:r>
            <a:r>
              <a:rPr lang="en-US" sz="2000" i="1" dirty="0" smtClean="0"/>
              <a:t>mà em không thể nhìn thấy bằng mắt thường. </a:t>
            </a:r>
            <a:endParaRPr lang="en-US" sz="2000" i="1" dirty="0"/>
          </a:p>
        </p:txBody>
      </p:sp>
      <p:sp>
        <p:nvSpPr>
          <p:cNvPr id="5" name="Rectangle 4"/>
          <p:cNvSpPr/>
          <p:nvPr/>
        </p:nvSpPr>
        <p:spPr>
          <a:xfrm>
            <a:off x="1711642" y="3281367"/>
            <a:ext cx="6003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/>
              <a:t>Trùng roi, amip, trùng sốt rét, vi khuẩn lao, vi khuẩn tả. 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5" y="731700"/>
            <a:ext cx="4301656" cy="36361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685" y="4493152"/>
            <a:ext cx="4301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/>
              <a:t>Amip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318" y="731699"/>
            <a:ext cx="4046634" cy="36361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83319" y="4493152"/>
            <a:ext cx="4046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/>
              <a:t>Vi khuẩn tả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73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1622"/>
            <a:ext cx="9144000" cy="707950"/>
          </a:xfrm>
          <a:solidFill>
            <a:srgbClr val="FFFF00"/>
          </a:solidFill>
        </p:spPr>
        <p:txBody>
          <a:bodyPr/>
          <a:lstStyle/>
          <a:p>
            <a:pPr algn="ctr">
              <a:lnSpc>
                <a:spcPts val="32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600" b="1" dirty="0" smtClean="0">
                <a:solidFill>
                  <a:srgbClr val="FF0000"/>
                </a:solidFill>
                <a:latin typeface="+mj-lt"/>
              </a:rPr>
              <a:t>KẾT LUẬN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0101" y="1184744"/>
            <a:ext cx="8523798" cy="81898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Cơ thể đa bào: </a:t>
            </a:r>
            <a:r>
              <a:rPr lang="en-US" sz="2000" b="1" dirty="0" smtClean="0"/>
              <a:t>là cơ thể được cấu tạo từ nhiều tế bào, thực hiện các chức năng trong cơ thể sống (cây phượng, hoa hồng,…)</a:t>
            </a:r>
            <a:endParaRPr lang="en-US" sz="2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48591" y="2691630"/>
            <a:ext cx="3688079" cy="77265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Cơ thể thực vật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1813" y="4152188"/>
            <a:ext cx="1445811" cy="77265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Tế bào biểu bì</a:t>
            </a:r>
            <a:endParaRPr lang="en-US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569726" y="4152188"/>
            <a:ext cx="1445811" cy="77265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Tế bào mạch dẫn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098361" y="4152188"/>
            <a:ext cx="1445811" cy="77265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Tế bào lông hút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043774" y="2691630"/>
            <a:ext cx="3688079" cy="77265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Cơ thể động vật</a:t>
            </a:r>
            <a:endParaRPr lang="en-US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626996" y="4152187"/>
            <a:ext cx="1445811" cy="77265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Tế bào cơ</a:t>
            </a:r>
            <a:endParaRPr lang="en-US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164909" y="4152186"/>
            <a:ext cx="1445811" cy="77265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Tế bào thần kinh</a:t>
            </a:r>
            <a:endParaRPr lang="en-US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7702822" y="4152186"/>
            <a:ext cx="1445811" cy="77265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Tế bào biểu bì</a:t>
            </a:r>
            <a:endParaRPr lang="en-US" sz="2000" b="1" dirty="0"/>
          </a:p>
        </p:txBody>
      </p:sp>
      <p:cxnSp>
        <p:nvCxnSpPr>
          <p:cNvPr id="15" name="Straight Arrow Connector 14"/>
          <p:cNvCxnSpPr>
            <a:stCxn id="4" idx="2"/>
            <a:endCxn id="5" idx="0"/>
          </p:cNvCxnSpPr>
          <p:nvPr/>
        </p:nvCxnSpPr>
        <p:spPr>
          <a:xfrm flipH="1">
            <a:off x="2292631" y="2003729"/>
            <a:ext cx="2279369" cy="68790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</p:cNvCxnSpPr>
          <p:nvPr/>
        </p:nvCxnSpPr>
        <p:spPr>
          <a:xfrm>
            <a:off x="4572000" y="2003729"/>
            <a:ext cx="2385391" cy="6879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7" idx="0"/>
          </p:cNvCxnSpPr>
          <p:nvPr/>
        </p:nvCxnSpPr>
        <p:spPr>
          <a:xfrm flipH="1">
            <a:off x="754719" y="3464281"/>
            <a:ext cx="1537912" cy="68790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8" idx="0"/>
          </p:cNvCxnSpPr>
          <p:nvPr/>
        </p:nvCxnSpPr>
        <p:spPr>
          <a:xfrm>
            <a:off x="2292631" y="3464281"/>
            <a:ext cx="1" cy="68790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2"/>
            <a:endCxn id="9" idx="0"/>
          </p:cNvCxnSpPr>
          <p:nvPr/>
        </p:nvCxnSpPr>
        <p:spPr>
          <a:xfrm>
            <a:off x="2292631" y="3464281"/>
            <a:ext cx="1528636" cy="68790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2"/>
            <a:endCxn id="12" idx="0"/>
          </p:cNvCxnSpPr>
          <p:nvPr/>
        </p:nvCxnSpPr>
        <p:spPr>
          <a:xfrm>
            <a:off x="6887814" y="3464281"/>
            <a:ext cx="1" cy="6879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2"/>
            <a:endCxn id="11" idx="0"/>
          </p:cNvCxnSpPr>
          <p:nvPr/>
        </p:nvCxnSpPr>
        <p:spPr>
          <a:xfrm flipH="1">
            <a:off x="5349902" y="3464281"/>
            <a:ext cx="1537912" cy="68790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0" idx="2"/>
            <a:endCxn id="13" idx="0"/>
          </p:cNvCxnSpPr>
          <p:nvPr/>
        </p:nvCxnSpPr>
        <p:spPr>
          <a:xfrm>
            <a:off x="6887814" y="3464281"/>
            <a:ext cx="1537914" cy="6879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8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222222"/>
      </a:dk1>
      <a:lt1>
        <a:srgbClr val="FFFFFF"/>
      </a:lt1>
      <a:dk2>
        <a:srgbClr val="666666"/>
      </a:dk2>
      <a:lt2>
        <a:srgbClr val="F3F3F3"/>
      </a:lt2>
      <a:accent1>
        <a:srgbClr val="FF8700"/>
      </a:accent1>
      <a:accent2>
        <a:srgbClr val="FFB840"/>
      </a:accent2>
      <a:accent3>
        <a:srgbClr val="333333"/>
      </a:accent3>
      <a:accent4>
        <a:srgbClr val="9B9796"/>
      </a:accent4>
      <a:accent5>
        <a:srgbClr val="C9C3BD"/>
      </a:accent5>
      <a:accent6>
        <a:srgbClr val="96C94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628</Words>
  <Application>Microsoft Office PowerPoint</Application>
  <PresentationFormat>On-screen Show (16:9)</PresentationFormat>
  <Paragraphs>110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Segoe UI bold</vt:lpstr>
      <vt:lpstr>Calibri</vt:lpstr>
      <vt:lpstr>Dosis</vt:lpstr>
      <vt:lpstr>Wingdings</vt:lpstr>
      <vt:lpstr>Roboto</vt:lpstr>
      <vt:lpstr>Verdana</vt:lpstr>
      <vt:lpstr>William template</vt:lpstr>
      <vt:lpstr> CHỦ ĐỀ 7:  TỪ TẾ BÀO ĐẾN CƠ THỂ TIẾT 10 BÀI 19: CƠ THỂ ĐƠN BÀO                                VÀ CƠ THỂ ĐA BÀO (tt)</vt:lpstr>
      <vt:lpstr>NỘI DUNG BÀI HỌC</vt:lpstr>
      <vt:lpstr>2. CƠ THỂ ĐA BÀO</vt:lpstr>
      <vt:lpstr>PowerPoint Presentation</vt:lpstr>
      <vt:lpstr>Thảo luận</vt:lpstr>
      <vt:lpstr>PowerPoint Presentation</vt:lpstr>
      <vt:lpstr>Trò chơi Ai nhanh hơn</vt:lpstr>
      <vt:lpstr>PowerPoint Presentation</vt:lpstr>
      <vt:lpstr>KẾT LUẬN</vt:lpstr>
      <vt:lpstr>PowerPoint Presentation</vt:lpstr>
      <vt:lpstr>PowerPoint Presentation</vt:lpstr>
      <vt:lpstr>                  Luyện tập mở rộng</vt:lpstr>
      <vt:lpstr>PowerPoint Presentation</vt:lpstr>
      <vt:lpstr>Hướng dẫn tự học</vt:lpstr>
      <vt:lpstr>CHÚC CÁC EM HỌC TỐT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Trần Bích Hà</dc:creator>
  <cp:lastModifiedBy>dragon</cp:lastModifiedBy>
  <cp:revision>29</cp:revision>
  <dcterms:modified xsi:type="dcterms:W3CDTF">2025-02-22T08:22:45Z</dcterms:modified>
</cp:coreProperties>
</file>