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3"/>
  </p:notesMasterIdLst>
  <p:sldIdLst>
    <p:sldId id="256" r:id="rId2"/>
    <p:sldId id="260" r:id="rId3"/>
    <p:sldId id="257" r:id="rId4"/>
    <p:sldId id="259" r:id="rId5"/>
    <p:sldId id="296" r:id="rId6"/>
    <p:sldId id="297" r:id="rId7"/>
    <p:sldId id="258" r:id="rId8"/>
    <p:sldId id="302" r:id="rId9"/>
    <p:sldId id="301" r:id="rId10"/>
    <p:sldId id="306" r:id="rId11"/>
    <p:sldId id="278" r:id="rId12"/>
  </p:sldIdLst>
  <p:sldSz cx="9144000" cy="5143500" type="screen16x9"/>
  <p:notesSz cx="6858000" cy="9144000"/>
  <p:embeddedFontLst>
    <p:embeddedFont>
      <p:font typeface="Roboto" charset="0"/>
      <p:regular r:id="rId14"/>
      <p:bold r:id="rId15"/>
      <p:italic r:id="rId16"/>
      <p:boldItalic r:id="rId17"/>
    </p:embeddedFont>
    <p:embeddedFont>
      <p:font typeface="Dosis" charset="0"/>
      <p:regular r:id="rId18"/>
      <p:bold r:id="rId19"/>
    </p:embeddedFont>
    <p:embeddedFont>
      <p:font typeface="Segoe UI bold" pitchFamily="34" charset="0"/>
      <p:bold r:id="rId20"/>
    </p:embeddedFont>
    <p:embeddedFont>
      <p:font typeface="Verdana"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F57B9CE-27B7-45A4-9341-B09BDB51A24E}">
  <a:tblStyle styleId="{AF57B9CE-27B7-45A4-9341-B09BDB51A24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91BD0C-065F-43EE-8344-79AE29CD5F3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973499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39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4970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04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24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395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669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Google Shape;10;p2"/>
          <p:cNvSpPr/>
          <p:nvPr/>
        </p:nvSpPr>
        <p:spPr>
          <a:xfrm>
            <a:off x="-11025" y="-11025"/>
            <a:ext cx="9144000" cy="5143500"/>
          </a:xfrm>
          <a:prstGeom prst="rect">
            <a:avLst/>
          </a:prstGeom>
          <a:solidFill>
            <a:srgbClr val="222222">
              <a:alpha val="6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086350" y="-38100"/>
            <a:ext cx="4114800" cy="5219700"/>
          </a:xfrm>
          <a:custGeom>
            <a:avLst/>
            <a:gdLst/>
            <a:ahLst/>
            <a:cxnLst/>
            <a:rect l="l" t="t" r="r" b="b"/>
            <a:pathLst>
              <a:path w="164592" h="208788" extrusionOk="0">
                <a:moveTo>
                  <a:pt x="0" y="1524"/>
                </a:moveTo>
                <a:lnTo>
                  <a:pt x="107442" y="208788"/>
                </a:lnTo>
                <a:lnTo>
                  <a:pt x="164592" y="208788"/>
                </a:lnTo>
                <a:lnTo>
                  <a:pt x="164592" y="0"/>
                </a:lnTo>
                <a:close/>
              </a:path>
            </a:pathLst>
          </a:custGeom>
          <a:solidFill>
            <a:schemeClr val="accent1"/>
          </a:solidFill>
          <a:ln>
            <a:noFill/>
          </a:ln>
        </p:spPr>
      </p:sp>
      <p:sp>
        <p:nvSpPr>
          <p:cNvPr id="12" name="Google Shape;12;p2"/>
          <p:cNvSpPr/>
          <p:nvPr/>
        </p:nvSpPr>
        <p:spPr>
          <a:xfrm flipH="1">
            <a:off x="-418950" y="4394400"/>
            <a:ext cx="8172300" cy="749100"/>
          </a:xfrm>
          <a:prstGeom prst="parallelogram">
            <a:avLst>
              <a:gd name="adj" fmla="val 51542"/>
            </a:avLst>
          </a:prstGeom>
          <a:solidFill>
            <a:srgbClr val="FFFFFF">
              <a:alpha val="1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 name="Google Shape;13;p2"/>
          <p:cNvSpPr/>
          <p:nvPr/>
        </p:nvSpPr>
        <p:spPr>
          <a:xfrm flipH="1">
            <a:off x="1028475" y="4166400"/>
            <a:ext cx="8369700" cy="228000"/>
          </a:xfrm>
          <a:prstGeom prst="parallelogram">
            <a:avLst>
              <a:gd name="adj" fmla="val 515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1028475" y="0"/>
            <a:ext cx="5238600" cy="40200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5"/>
        <p:cNvGrpSpPr/>
        <p:nvPr/>
      </p:nvGrpSpPr>
      <p:grpSpPr>
        <a:xfrm>
          <a:off x="0" y="0"/>
          <a:ext cx="0" cy="0"/>
          <a:chOff x="0" y="0"/>
          <a:chExt cx="0" cy="0"/>
        </a:xfrm>
      </p:grpSpPr>
      <p:sp>
        <p:nvSpPr>
          <p:cNvPr id="16" name="Google Shape;16;p3"/>
          <p:cNvSpPr/>
          <p:nvPr/>
        </p:nvSpPr>
        <p:spPr>
          <a:xfrm>
            <a:off x="5086350" y="-38100"/>
            <a:ext cx="4114800" cy="5219700"/>
          </a:xfrm>
          <a:custGeom>
            <a:avLst/>
            <a:gdLst/>
            <a:ahLst/>
            <a:cxnLst/>
            <a:rect l="l" t="t" r="r" b="b"/>
            <a:pathLst>
              <a:path w="164592" h="208788" extrusionOk="0">
                <a:moveTo>
                  <a:pt x="0" y="1524"/>
                </a:moveTo>
                <a:lnTo>
                  <a:pt x="107442" y="208788"/>
                </a:lnTo>
                <a:lnTo>
                  <a:pt x="164592" y="208788"/>
                </a:lnTo>
                <a:lnTo>
                  <a:pt x="164592" y="0"/>
                </a:lnTo>
                <a:close/>
              </a:path>
            </a:pathLst>
          </a:custGeom>
          <a:solidFill>
            <a:srgbClr val="FFFFFF">
              <a:alpha val="17690"/>
            </a:srgbClr>
          </a:solidFill>
          <a:ln>
            <a:noFill/>
          </a:ln>
        </p:spPr>
      </p:sp>
      <p:sp>
        <p:nvSpPr>
          <p:cNvPr id="17" name="Google Shape;17;p3"/>
          <p:cNvSpPr/>
          <p:nvPr/>
        </p:nvSpPr>
        <p:spPr>
          <a:xfrm flipH="1">
            <a:off x="-418950" y="4394400"/>
            <a:ext cx="8172300" cy="749100"/>
          </a:xfrm>
          <a:prstGeom prst="parallelogram">
            <a:avLst>
              <a:gd name="adj" fmla="val 515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8" name="Google Shape;18;p3"/>
          <p:cNvSpPr/>
          <p:nvPr/>
        </p:nvSpPr>
        <p:spPr>
          <a:xfrm flipH="1">
            <a:off x="1028475" y="4166400"/>
            <a:ext cx="8369700" cy="2280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ctrTitle"/>
          </p:nvPr>
        </p:nvSpPr>
        <p:spPr>
          <a:xfrm>
            <a:off x="1028475" y="2345350"/>
            <a:ext cx="52200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0" name="Google Shape;20;p3"/>
          <p:cNvSpPr txBox="1">
            <a:spLocks noGrp="1"/>
          </p:cNvSpPr>
          <p:nvPr>
            <p:ph type="subTitle" idx="1"/>
          </p:nvPr>
        </p:nvSpPr>
        <p:spPr>
          <a:xfrm>
            <a:off x="1028475" y="3449650"/>
            <a:ext cx="5220000" cy="570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22222"/>
              </a:buClr>
              <a:buSzPts val="2400"/>
              <a:buNone/>
              <a:defRPr sz="2400"/>
            </a:lvl1pPr>
            <a:lvl2pPr lvl="1" rtl="0">
              <a:spcBef>
                <a:spcPts val="0"/>
              </a:spcBef>
              <a:spcAft>
                <a:spcPts val="0"/>
              </a:spcAft>
              <a:buClr>
                <a:srgbClr val="222222"/>
              </a:buClr>
              <a:buSzPts val="2400"/>
              <a:buNone/>
              <a:defRPr/>
            </a:lvl2pPr>
            <a:lvl3pPr lvl="2" rtl="0">
              <a:spcBef>
                <a:spcPts val="0"/>
              </a:spcBef>
              <a:spcAft>
                <a:spcPts val="0"/>
              </a:spcAft>
              <a:buClr>
                <a:srgbClr val="222222"/>
              </a:buClr>
              <a:buSzPts val="2400"/>
              <a:buNone/>
              <a:defRPr/>
            </a:lvl3pPr>
            <a:lvl4pPr lvl="3" rtl="0">
              <a:spcBef>
                <a:spcPts val="0"/>
              </a:spcBef>
              <a:spcAft>
                <a:spcPts val="0"/>
              </a:spcAft>
              <a:buClr>
                <a:srgbClr val="222222"/>
              </a:buClr>
              <a:buSzPts val="2400"/>
              <a:buNone/>
              <a:defRPr sz="2400"/>
            </a:lvl4pPr>
            <a:lvl5pPr lvl="4" rtl="0">
              <a:spcBef>
                <a:spcPts val="0"/>
              </a:spcBef>
              <a:spcAft>
                <a:spcPts val="0"/>
              </a:spcAft>
              <a:buClr>
                <a:srgbClr val="222222"/>
              </a:buClr>
              <a:buSzPts val="2400"/>
              <a:buNone/>
              <a:defRPr sz="2400"/>
            </a:lvl5pPr>
            <a:lvl6pPr lvl="5" rtl="0">
              <a:spcBef>
                <a:spcPts val="0"/>
              </a:spcBef>
              <a:spcAft>
                <a:spcPts val="0"/>
              </a:spcAft>
              <a:buClr>
                <a:srgbClr val="222222"/>
              </a:buClr>
              <a:buSzPts val="2400"/>
              <a:buNone/>
              <a:defRPr sz="2400"/>
            </a:lvl6pPr>
            <a:lvl7pPr lvl="6" rtl="0">
              <a:spcBef>
                <a:spcPts val="0"/>
              </a:spcBef>
              <a:spcAft>
                <a:spcPts val="0"/>
              </a:spcAft>
              <a:buClr>
                <a:srgbClr val="222222"/>
              </a:buClr>
              <a:buSzPts val="2400"/>
              <a:buNone/>
              <a:defRPr sz="2400"/>
            </a:lvl7pPr>
            <a:lvl8pPr lvl="7" rtl="0">
              <a:spcBef>
                <a:spcPts val="0"/>
              </a:spcBef>
              <a:spcAft>
                <a:spcPts val="0"/>
              </a:spcAft>
              <a:buClr>
                <a:srgbClr val="222222"/>
              </a:buClr>
              <a:buSzPts val="2400"/>
              <a:buNone/>
              <a:defRPr sz="2400"/>
            </a:lvl8pPr>
            <a:lvl9pPr lvl="8" rtl="0">
              <a:spcBef>
                <a:spcPts val="0"/>
              </a:spcBef>
              <a:spcAft>
                <a:spcPts val="0"/>
              </a:spcAft>
              <a:buClr>
                <a:srgbClr val="222222"/>
              </a:buClr>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sp>
        <p:nvSpPr>
          <p:cNvPr id="22" name="Google Shape;22;p4"/>
          <p:cNvSpPr/>
          <p:nvPr/>
        </p:nvSpPr>
        <p:spPr>
          <a:xfrm>
            <a:off x="-44050" y="-38100"/>
            <a:ext cx="4139800" cy="5192625"/>
          </a:xfrm>
          <a:custGeom>
            <a:avLst/>
            <a:gdLst/>
            <a:ahLst/>
            <a:cxnLst/>
            <a:rect l="l" t="t" r="r" b="b"/>
            <a:pathLst>
              <a:path w="165592" h="207705" extrusionOk="0">
                <a:moveTo>
                  <a:pt x="165592" y="207264"/>
                </a:moveTo>
                <a:lnTo>
                  <a:pt x="58150" y="0"/>
                </a:lnTo>
                <a:lnTo>
                  <a:pt x="0" y="643"/>
                </a:lnTo>
                <a:lnTo>
                  <a:pt x="881" y="207705"/>
                </a:lnTo>
                <a:close/>
              </a:path>
            </a:pathLst>
          </a:custGeom>
          <a:solidFill>
            <a:schemeClr val="lt2"/>
          </a:solidFill>
          <a:ln>
            <a:noFill/>
          </a:ln>
        </p:spPr>
      </p:sp>
      <p:sp>
        <p:nvSpPr>
          <p:cNvPr id="23" name="Google Shape;23;p4"/>
          <p:cNvSpPr/>
          <p:nvPr/>
        </p:nvSpPr>
        <p:spPr>
          <a:xfrm flipH="1">
            <a:off x="-647600" y="-14750"/>
            <a:ext cx="24819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body" idx="1"/>
          </p:nvPr>
        </p:nvSpPr>
        <p:spPr>
          <a:xfrm>
            <a:off x="990375" y="1021950"/>
            <a:ext cx="7343100" cy="3372600"/>
          </a:xfrm>
          <a:prstGeom prst="rect">
            <a:avLst/>
          </a:prstGeom>
        </p:spPr>
        <p:txBody>
          <a:bodyPr spcFirstLastPara="1" wrap="square" lIns="91425" tIns="91425" rIns="91425" bIns="91425" anchor="ctr" anchorCtr="0">
            <a:noAutofit/>
          </a:bodyPr>
          <a:lstStyle>
            <a:lvl1pPr marL="457200" lvl="0" indent="-457200" rtl="0">
              <a:spcBef>
                <a:spcPts val="600"/>
              </a:spcBef>
              <a:spcAft>
                <a:spcPts val="0"/>
              </a:spcAft>
              <a:buSzPts val="3600"/>
              <a:buChar char="▸"/>
              <a:defRPr sz="3600" i="1"/>
            </a:lvl1pPr>
            <a:lvl2pPr marL="914400" lvl="1" indent="-457200" rtl="0">
              <a:spcBef>
                <a:spcPts val="0"/>
              </a:spcBef>
              <a:spcAft>
                <a:spcPts val="0"/>
              </a:spcAft>
              <a:buSzPts val="3600"/>
              <a:buChar char="▹"/>
              <a:defRPr sz="3600" i="1"/>
            </a:lvl2pPr>
            <a:lvl3pPr marL="1371600" lvl="2" indent="-457200" rtl="0">
              <a:spcBef>
                <a:spcPts val="0"/>
              </a:spcBef>
              <a:spcAft>
                <a:spcPts val="0"/>
              </a:spcAft>
              <a:buSzPts val="3600"/>
              <a:buChar char="▹"/>
              <a:defRPr sz="3600" i="1"/>
            </a:lvl3pPr>
            <a:lvl4pPr marL="1828800" lvl="3" indent="-457200" rtl="0">
              <a:spcBef>
                <a:spcPts val="0"/>
              </a:spcBef>
              <a:spcAft>
                <a:spcPts val="0"/>
              </a:spcAft>
              <a:buSzPts val="3600"/>
              <a:buChar char="▹"/>
              <a:defRPr sz="3600" i="1"/>
            </a:lvl4pPr>
            <a:lvl5pPr marL="2286000" lvl="4" indent="-457200" rtl="0">
              <a:spcBef>
                <a:spcPts val="0"/>
              </a:spcBef>
              <a:spcAft>
                <a:spcPts val="0"/>
              </a:spcAft>
              <a:buSzPts val="3600"/>
              <a:buChar char="▹"/>
              <a:defRPr sz="3600" i="1"/>
            </a:lvl5pPr>
            <a:lvl6pPr marL="2743200" lvl="5" indent="-457200" rtl="0">
              <a:spcBef>
                <a:spcPts val="0"/>
              </a:spcBef>
              <a:spcAft>
                <a:spcPts val="0"/>
              </a:spcAft>
              <a:buSzPts val="3600"/>
              <a:buChar char="▹"/>
              <a:defRPr sz="3600" i="1"/>
            </a:lvl6pPr>
            <a:lvl7pPr marL="3200400" lvl="6" indent="-457200" rtl="0">
              <a:spcBef>
                <a:spcPts val="0"/>
              </a:spcBef>
              <a:spcAft>
                <a:spcPts val="0"/>
              </a:spcAft>
              <a:buSzPts val="3600"/>
              <a:buChar char="▹"/>
              <a:defRPr sz="3600" i="1"/>
            </a:lvl7pPr>
            <a:lvl8pPr marL="3657600" lvl="7" indent="-457200" rtl="0">
              <a:spcBef>
                <a:spcPts val="0"/>
              </a:spcBef>
              <a:spcAft>
                <a:spcPts val="0"/>
              </a:spcAft>
              <a:buSzPts val="3600"/>
              <a:buChar char="▹"/>
              <a:defRPr sz="3600" i="1"/>
            </a:lvl8pPr>
            <a:lvl9pPr marL="4114800" lvl="8" indent="-457200">
              <a:spcBef>
                <a:spcPts val="0"/>
              </a:spcBef>
              <a:spcAft>
                <a:spcPts val="0"/>
              </a:spcAft>
              <a:buSzPts val="3600"/>
              <a:buChar char="▹"/>
              <a:defRPr sz="3600" i="1"/>
            </a:lvl9pPr>
          </a:lstStyle>
          <a:p>
            <a:endParaRPr/>
          </a:p>
        </p:txBody>
      </p:sp>
      <p:sp>
        <p:nvSpPr>
          <p:cNvPr id="25" name="Google Shape;25;p4"/>
          <p:cNvSpPr txBox="1"/>
          <p:nvPr/>
        </p:nvSpPr>
        <p:spPr>
          <a:xfrm>
            <a:off x="-121150" y="-271850"/>
            <a:ext cx="19557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rgbClr val="FFFFFF"/>
                </a:solidFill>
                <a:latin typeface="Dosis"/>
                <a:ea typeface="Dosis"/>
                <a:cs typeface="Dosis"/>
                <a:sym typeface="Dosis"/>
              </a:rPr>
              <a:t>“</a:t>
            </a:r>
            <a:endParaRPr sz="15000">
              <a:solidFill>
                <a:srgbClr val="FFFFFF"/>
              </a:solidFill>
              <a:latin typeface="Dosis"/>
              <a:ea typeface="Dosis"/>
              <a:cs typeface="Dosis"/>
              <a:sym typeface="Dosis"/>
            </a:endParaRPr>
          </a:p>
        </p:txBody>
      </p:sp>
      <p:sp>
        <p:nvSpPr>
          <p:cNvPr id="26" name="Google Shape;26;p4"/>
          <p:cNvSpPr/>
          <p:nvPr/>
        </p:nvSpPr>
        <p:spPr>
          <a:xfrm flipH="1">
            <a:off x="1440947" y="-14750"/>
            <a:ext cx="7458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flipH="1">
            <a:off x="6957299" y="4394650"/>
            <a:ext cx="26439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p:nvPr/>
        </p:nvSpPr>
        <p:spPr>
          <a:xfrm>
            <a:off x="6957475" y="4137550"/>
            <a:ext cx="21864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rgbClr val="FFFFFF"/>
                </a:solidFill>
                <a:latin typeface="Dosis"/>
                <a:ea typeface="Dosis"/>
                <a:cs typeface="Dosis"/>
                <a:sym typeface="Dosis"/>
              </a:rPr>
              <a:t>”</a:t>
            </a:r>
            <a:endParaRPr sz="15000">
              <a:solidFill>
                <a:srgbClr val="FFFFFF"/>
              </a:solidFill>
              <a:latin typeface="Dosis"/>
              <a:ea typeface="Dosis"/>
              <a:cs typeface="Dosis"/>
              <a:sym typeface="Dosis"/>
            </a:endParaRPr>
          </a:p>
        </p:txBody>
      </p:sp>
      <p:sp>
        <p:nvSpPr>
          <p:cNvPr id="29" name="Google Shape;29;p4"/>
          <p:cNvSpPr/>
          <p:nvPr/>
        </p:nvSpPr>
        <p:spPr>
          <a:xfrm flipH="1">
            <a:off x="6626547" y="4394650"/>
            <a:ext cx="7458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grpSp>
        <p:nvGrpSpPr>
          <p:cNvPr id="31" name="Google Shape;31;p5"/>
          <p:cNvGrpSpPr/>
          <p:nvPr/>
        </p:nvGrpSpPr>
        <p:grpSpPr>
          <a:xfrm>
            <a:off x="-903537" y="-38100"/>
            <a:ext cx="10524355" cy="5214650"/>
            <a:chOff x="-903537" y="-38100"/>
            <a:chExt cx="10524355" cy="5214650"/>
          </a:xfrm>
        </p:grpSpPr>
        <p:sp>
          <p:nvSpPr>
            <p:cNvPr id="32" name="Google Shape;32;p5"/>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chemeClr val="lt2"/>
            </a:solidFill>
            <a:ln>
              <a:noFill/>
            </a:ln>
          </p:spPr>
        </p:sp>
        <p:sp>
          <p:nvSpPr>
            <p:cNvPr id="33" name="Google Shape;33;p5"/>
            <p:cNvSpPr/>
            <p:nvPr/>
          </p:nvSpPr>
          <p:spPr>
            <a:xfrm flipH="1">
              <a:off x="-903537" y="-17561"/>
              <a:ext cx="17592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flipH="1">
              <a:off x="472134" y="-9525"/>
              <a:ext cx="518400" cy="749100"/>
            </a:xfrm>
            <a:prstGeom prst="parallelogram">
              <a:avLst>
                <a:gd name="adj" fmla="val 750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flipH="1">
              <a:off x="742953" y="272850"/>
              <a:ext cx="75057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flipH="1">
              <a:off x="7861618" y="272850"/>
              <a:ext cx="17592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flipH="1">
              <a:off x="990375" y="4925850"/>
              <a:ext cx="8369700" cy="2280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5"/>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9" name="Google Shape;39;p5"/>
          <p:cNvSpPr txBox="1">
            <a:spLocks noGrp="1"/>
          </p:cNvSpPr>
          <p:nvPr>
            <p:ph type="body" idx="1"/>
          </p:nvPr>
        </p:nvSpPr>
        <p:spPr>
          <a:xfrm>
            <a:off x="1104900" y="1277625"/>
            <a:ext cx="7581900" cy="36483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5"/>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grpSp>
        <p:nvGrpSpPr>
          <p:cNvPr id="42" name="Google Shape;42;p6"/>
          <p:cNvGrpSpPr/>
          <p:nvPr/>
        </p:nvGrpSpPr>
        <p:grpSpPr>
          <a:xfrm>
            <a:off x="-903537" y="-38100"/>
            <a:ext cx="10524355" cy="5214650"/>
            <a:chOff x="-903537" y="-38100"/>
            <a:chExt cx="10524355" cy="5214650"/>
          </a:xfrm>
        </p:grpSpPr>
        <p:sp>
          <p:nvSpPr>
            <p:cNvPr id="43" name="Google Shape;43;p6"/>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chemeClr val="lt2"/>
            </a:solidFill>
            <a:ln>
              <a:noFill/>
            </a:ln>
          </p:spPr>
        </p:sp>
        <p:sp>
          <p:nvSpPr>
            <p:cNvPr id="44" name="Google Shape;44;p6"/>
            <p:cNvSpPr/>
            <p:nvPr/>
          </p:nvSpPr>
          <p:spPr>
            <a:xfrm flipH="1">
              <a:off x="-903537" y="-17561"/>
              <a:ext cx="17592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flipH="1">
              <a:off x="472134" y="-9525"/>
              <a:ext cx="518400" cy="749100"/>
            </a:xfrm>
            <a:prstGeom prst="parallelogram">
              <a:avLst>
                <a:gd name="adj" fmla="val 750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flipH="1">
              <a:off x="742953" y="272850"/>
              <a:ext cx="75057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flipH="1">
              <a:off x="7861618" y="272850"/>
              <a:ext cx="17592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flipH="1">
              <a:off x="990375" y="4925850"/>
              <a:ext cx="8369700" cy="2280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6"/>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b="0"/>
            </a:lvl1pPr>
            <a:lvl2pPr lvl="1">
              <a:spcBef>
                <a:spcPts val="0"/>
              </a:spcBef>
              <a:spcAft>
                <a:spcPts val="0"/>
              </a:spcAft>
              <a:buSzPts val="2400"/>
              <a:buNone/>
              <a:defRPr sz="2400" b="0"/>
            </a:lvl2pPr>
            <a:lvl3pPr lvl="2">
              <a:spcBef>
                <a:spcPts val="0"/>
              </a:spcBef>
              <a:spcAft>
                <a:spcPts val="0"/>
              </a:spcAft>
              <a:buSzPts val="2400"/>
              <a:buNone/>
              <a:defRPr sz="2400" b="0"/>
            </a:lvl3pPr>
            <a:lvl4pPr lvl="3">
              <a:spcBef>
                <a:spcPts val="0"/>
              </a:spcBef>
              <a:spcAft>
                <a:spcPts val="0"/>
              </a:spcAft>
              <a:buSzPts val="2400"/>
              <a:buNone/>
              <a:defRPr sz="2400" b="0"/>
            </a:lvl4pPr>
            <a:lvl5pPr lvl="4">
              <a:spcBef>
                <a:spcPts val="0"/>
              </a:spcBef>
              <a:spcAft>
                <a:spcPts val="0"/>
              </a:spcAft>
              <a:buSzPts val="2400"/>
              <a:buNone/>
              <a:defRPr sz="2400" b="0"/>
            </a:lvl5pPr>
            <a:lvl6pPr lvl="5">
              <a:spcBef>
                <a:spcPts val="0"/>
              </a:spcBef>
              <a:spcAft>
                <a:spcPts val="0"/>
              </a:spcAft>
              <a:buSzPts val="2400"/>
              <a:buNone/>
              <a:defRPr sz="2400" b="0"/>
            </a:lvl6pPr>
            <a:lvl7pPr lvl="6">
              <a:spcBef>
                <a:spcPts val="0"/>
              </a:spcBef>
              <a:spcAft>
                <a:spcPts val="0"/>
              </a:spcAft>
              <a:buSzPts val="2400"/>
              <a:buNone/>
              <a:defRPr sz="2400" b="0"/>
            </a:lvl7pPr>
            <a:lvl8pPr lvl="7">
              <a:spcBef>
                <a:spcPts val="0"/>
              </a:spcBef>
              <a:spcAft>
                <a:spcPts val="0"/>
              </a:spcAft>
              <a:buSzPts val="2400"/>
              <a:buNone/>
              <a:defRPr sz="2400" b="0"/>
            </a:lvl8pPr>
            <a:lvl9pPr lvl="8">
              <a:spcBef>
                <a:spcPts val="0"/>
              </a:spcBef>
              <a:spcAft>
                <a:spcPts val="0"/>
              </a:spcAft>
              <a:buSzPts val="2400"/>
              <a:buNone/>
              <a:defRPr sz="2400" b="0"/>
            </a:lvl9pPr>
          </a:lstStyle>
          <a:p>
            <a:endParaRPr/>
          </a:p>
        </p:txBody>
      </p:sp>
      <p:sp>
        <p:nvSpPr>
          <p:cNvPr id="50" name="Google Shape;50;p6"/>
          <p:cNvSpPr txBox="1">
            <a:spLocks noGrp="1"/>
          </p:cNvSpPr>
          <p:nvPr>
            <p:ph type="body" idx="1"/>
          </p:nvPr>
        </p:nvSpPr>
        <p:spPr>
          <a:xfrm>
            <a:off x="1101375" y="1311550"/>
            <a:ext cx="3681900" cy="35379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51" name="Google Shape;51;p6"/>
          <p:cNvSpPr txBox="1">
            <a:spLocks noGrp="1"/>
          </p:cNvSpPr>
          <p:nvPr>
            <p:ph type="body" idx="2"/>
          </p:nvPr>
        </p:nvSpPr>
        <p:spPr>
          <a:xfrm>
            <a:off x="5004949" y="1311550"/>
            <a:ext cx="3681900" cy="35379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52" name="Google Shape;52;p6"/>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1"/>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chemeClr val="lt2"/>
          </a:solidFill>
          <a:ln>
            <a:noFill/>
          </a:ln>
        </p:spPr>
      </p:sp>
      <p:sp>
        <p:nvSpPr>
          <p:cNvPr id="95" name="Google Shape;95;p11"/>
          <p:cNvSpPr/>
          <p:nvPr/>
        </p:nvSpPr>
        <p:spPr>
          <a:xfrm flipH="1">
            <a:off x="-903537" y="-17561"/>
            <a:ext cx="17592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flipH="1">
            <a:off x="472134" y="-9525"/>
            <a:ext cx="518400" cy="749100"/>
          </a:xfrm>
          <a:prstGeom prst="parallelogram">
            <a:avLst>
              <a:gd name="adj" fmla="val 750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990375" y="4925850"/>
            <a:ext cx="8369700" cy="2280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inverted">
  <p:cSld name="BLANK_1">
    <p:bg>
      <p:bgPr>
        <a:solidFill>
          <a:schemeClr val="dk1"/>
        </a:solidFill>
        <a:effectLst/>
      </p:bgPr>
    </p:bg>
    <p:spTree>
      <p:nvGrpSpPr>
        <p:cNvPr id="1" name="Shape 99"/>
        <p:cNvGrpSpPr/>
        <p:nvPr/>
      </p:nvGrpSpPr>
      <p:grpSpPr>
        <a:xfrm>
          <a:off x="0" y="0"/>
          <a:ext cx="0" cy="0"/>
          <a:chOff x="0" y="0"/>
          <a:chExt cx="0" cy="0"/>
        </a:xfrm>
      </p:grpSpPr>
      <p:sp>
        <p:nvSpPr>
          <p:cNvPr id="100" name="Google Shape;100;p12"/>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chemeClr val="accent3"/>
          </a:solidFill>
          <a:ln>
            <a:noFill/>
          </a:ln>
        </p:spPr>
      </p:sp>
      <p:sp>
        <p:nvSpPr>
          <p:cNvPr id="101" name="Google Shape;101;p12"/>
          <p:cNvSpPr/>
          <p:nvPr/>
        </p:nvSpPr>
        <p:spPr>
          <a:xfrm flipH="1">
            <a:off x="-903537" y="-17561"/>
            <a:ext cx="17592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p:nvPr/>
        </p:nvSpPr>
        <p:spPr>
          <a:xfrm flipH="1">
            <a:off x="472134" y="-9525"/>
            <a:ext cx="518400" cy="749100"/>
          </a:xfrm>
          <a:prstGeom prst="parallelogram">
            <a:avLst>
              <a:gd name="adj" fmla="val 7500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2"/>
          <p:cNvSpPr/>
          <p:nvPr/>
        </p:nvSpPr>
        <p:spPr>
          <a:xfrm flipH="1">
            <a:off x="990375" y="4925850"/>
            <a:ext cx="8369700" cy="2280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2"/>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1pPr>
            <a:lvl2pPr lvl="1">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2pPr>
            <a:lvl3pPr lvl="2">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3pPr>
            <a:lvl4pPr lvl="3">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4pPr>
            <a:lvl5pPr lvl="4">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5pPr>
            <a:lvl6pPr lvl="5">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6pPr>
            <a:lvl7pPr lvl="6">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7pPr>
            <a:lvl8pPr lvl="7">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8pPr>
            <a:lvl9pPr lvl="8">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1104900" y="1200150"/>
            <a:ext cx="75819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1"/>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2"/>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5"/>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lvl="0" algn="ctr">
              <a:buNone/>
              <a:defRPr sz="1300" b="1">
                <a:solidFill>
                  <a:schemeClr val="lt1"/>
                </a:solidFill>
                <a:latin typeface="Roboto"/>
                <a:ea typeface="Roboto"/>
                <a:cs typeface="Roboto"/>
                <a:sym typeface="Roboto"/>
              </a:defRPr>
            </a:lvl1pPr>
            <a:lvl2pPr lvl="1" algn="ctr">
              <a:buNone/>
              <a:defRPr sz="1300" b="1">
                <a:solidFill>
                  <a:schemeClr val="lt1"/>
                </a:solidFill>
                <a:latin typeface="Roboto"/>
                <a:ea typeface="Roboto"/>
                <a:cs typeface="Roboto"/>
                <a:sym typeface="Roboto"/>
              </a:defRPr>
            </a:lvl2pPr>
            <a:lvl3pPr lvl="2" algn="ctr">
              <a:buNone/>
              <a:defRPr sz="1300" b="1">
                <a:solidFill>
                  <a:schemeClr val="lt1"/>
                </a:solidFill>
                <a:latin typeface="Roboto"/>
                <a:ea typeface="Roboto"/>
                <a:cs typeface="Roboto"/>
                <a:sym typeface="Roboto"/>
              </a:defRPr>
            </a:lvl3pPr>
            <a:lvl4pPr lvl="3" algn="ctr">
              <a:buNone/>
              <a:defRPr sz="1300" b="1">
                <a:solidFill>
                  <a:schemeClr val="lt1"/>
                </a:solidFill>
                <a:latin typeface="Roboto"/>
                <a:ea typeface="Roboto"/>
                <a:cs typeface="Roboto"/>
                <a:sym typeface="Roboto"/>
              </a:defRPr>
            </a:lvl4pPr>
            <a:lvl5pPr lvl="4" algn="ctr">
              <a:buNone/>
              <a:defRPr sz="1300" b="1">
                <a:solidFill>
                  <a:schemeClr val="lt1"/>
                </a:solidFill>
                <a:latin typeface="Roboto"/>
                <a:ea typeface="Roboto"/>
                <a:cs typeface="Roboto"/>
                <a:sym typeface="Roboto"/>
              </a:defRPr>
            </a:lvl5pPr>
            <a:lvl6pPr lvl="5" algn="ctr">
              <a:buNone/>
              <a:defRPr sz="1300" b="1">
                <a:solidFill>
                  <a:schemeClr val="lt1"/>
                </a:solidFill>
                <a:latin typeface="Roboto"/>
                <a:ea typeface="Roboto"/>
                <a:cs typeface="Roboto"/>
                <a:sym typeface="Roboto"/>
              </a:defRPr>
            </a:lvl6pPr>
            <a:lvl7pPr lvl="6" algn="ctr">
              <a:buNone/>
              <a:defRPr sz="1300" b="1">
                <a:solidFill>
                  <a:schemeClr val="lt1"/>
                </a:solidFill>
                <a:latin typeface="Roboto"/>
                <a:ea typeface="Roboto"/>
                <a:cs typeface="Roboto"/>
                <a:sym typeface="Roboto"/>
              </a:defRPr>
            </a:lvl7pPr>
            <a:lvl8pPr lvl="7" algn="ctr">
              <a:buNone/>
              <a:defRPr sz="1300" b="1">
                <a:solidFill>
                  <a:schemeClr val="lt1"/>
                </a:solidFill>
                <a:latin typeface="Roboto"/>
                <a:ea typeface="Roboto"/>
                <a:cs typeface="Roboto"/>
                <a:sym typeface="Roboto"/>
              </a:defRPr>
            </a:lvl8pPr>
            <a:lvl9pPr lvl="8" algn="ctr">
              <a:buNone/>
              <a:defRPr sz="1300" b="1">
                <a:solidFill>
                  <a:schemeClr val="l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7"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3"/>
          <p:cNvSpPr txBox="1">
            <a:spLocks noGrp="1"/>
          </p:cNvSpPr>
          <p:nvPr>
            <p:ph type="ctrTitle"/>
          </p:nvPr>
        </p:nvSpPr>
        <p:spPr>
          <a:xfrm>
            <a:off x="1" y="1215143"/>
            <a:ext cx="9143999" cy="1086605"/>
          </a:xfrm>
          <a:prstGeom prst="rect">
            <a:avLst/>
          </a:prstGeom>
          <a:solidFill>
            <a:schemeClr val="accent2"/>
          </a:solidFill>
        </p:spPr>
        <p:txBody>
          <a:bodyPr spcFirstLastPara="1" wrap="square" lIns="91425" tIns="91425" rIns="91425" bIns="91425" anchor="b" anchorCtr="0">
            <a:noAutofit/>
          </a:bodyPr>
          <a:lstStyle/>
          <a:p>
            <a:pPr marL="0" lvl="0" indent="0" algn="ctr" rtl="0">
              <a:lnSpc>
                <a:spcPts val="4200"/>
              </a:lnSpc>
              <a:spcBef>
                <a:spcPts val="200"/>
              </a:spcBef>
              <a:spcAft>
                <a:spcPts val="200"/>
              </a:spcAft>
              <a:buNone/>
            </a:pPr>
            <a:r>
              <a:rPr lang="en" dirty="0" smtClean="0"/>
              <a:t/>
            </a:r>
            <a:br>
              <a:rPr lang="en" dirty="0" smtClean="0"/>
            </a:br>
            <a:r>
              <a:rPr lang="en" sz="3000" dirty="0" smtClean="0">
                <a:solidFill>
                  <a:srgbClr val="0070C0"/>
                </a:solidFill>
                <a:latin typeface="+mj-lt"/>
              </a:rPr>
              <a:t>CHỦ ĐỀ 7: </a:t>
            </a:r>
            <a:br>
              <a:rPr lang="en" sz="3000" dirty="0" smtClean="0">
                <a:solidFill>
                  <a:srgbClr val="0070C0"/>
                </a:solidFill>
                <a:latin typeface="+mj-lt"/>
              </a:rPr>
            </a:br>
            <a:r>
              <a:rPr lang="en" sz="3000" dirty="0" smtClean="0">
                <a:solidFill>
                  <a:srgbClr val="0070C0"/>
                </a:solidFill>
                <a:latin typeface="+mj-lt"/>
              </a:rPr>
              <a:t>TỪ TẾ BÀO ĐẾN CƠ THỂ</a:t>
            </a:r>
            <a:r>
              <a:rPr lang="en" sz="3000" dirty="0">
                <a:solidFill>
                  <a:srgbClr val="0070C0"/>
                </a:solidFill>
                <a:latin typeface="+mj-lt"/>
              </a:rPr>
              <a:t/>
            </a:r>
            <a:br>
              <a:rPr lang="en" sz="3000" dirty="0">
                <a:solidFill>
                  <a:srgbClr val="0070C0"/>
                </a:solidFill>
                <a:latin typeface="+mj-lt"/>
              </a:rPr>
            </a:br>
            <a:r>
              <a:rPr lang="en" sz="3000" b="1" dirty="0" smtClean="0">
                <a:solidFill>
                  <a:srgbClr val="FF0000"/>
                </a:solidFill>
                <a:latin typeface="+mj-lt"/>
              </a:rPr>
              <a:t>TIẾT 9</a:t>
            </a:r>
            <a:r>
              <a:rPr lang="en" sz="3000" dirty="0" smtClean="0">
                <a:solidFill>
                  <a:srgbClr val="0070C0"/>
                </a:solidFill>
                <a:latin typeface="+mj-lt"/>
              </a:rPr>
              <a:t/>
            </a:r>
            <a:br>
              <a:rPr lang="en" sz="3000" dirty="0" smtClean="0">
                <a:solidFill>
                  <a:srgbClr val="0070C0"/>
                </a:solidFill>
                <a:latin typeface="+mj-lt"/>
              </a:rPr>
            </a:br>
            <a:r>
              <a:rPr lang="en" sz="3000" b="1" dirty="0" smtClean="0">
                <a:solidFill>
                  <a:srgbClr val="FF0000"/>
                </a:solidFill>
                <a:latin typeface="+mj-lt"/>
              </a:rPr>
              <a:t>BÀI 19: CƠ THỂ ĐƠN BÀO VÀ CƠ THỂ ĐA BÀO</a:t>
            </a:r>
            <a:endParaRPr sz="30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down)">
                                      <p:cBhvr>
                                        <p:cTn id="7" dur="580">
                                          <p:stCondLst>
                                            <p:cond delay="0"/>
                                          </p:stCondLst>
                                        </p:cTn>
                                        <p:tgtEl>
                                          <p:spTgt spid="109"/>
                                        </p:tgtEl>
                                      </p:cBhvr>
                                    </p:animEffect>
                                    <p:anim calcmode="lin" valueType="num">
                                      <p:cBhvr>
                                        <p:cTn id="8"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13" dur="26">
                                          <p:stCondLst>
                                            <p:cond delay="650"/>
                                          </p:stCondLst>
                                        </p:cTn>
                                        <p:tgtEl>
                                          <p:spTgt spid="109"/>
                                        </p:tgtEl>
                                      </p:cBhvr>
                                      <p:to x="100000" y="60000"/>
                                    </p:animScale>
                                    <p:animScale>
                                      <p:cBhvr>
                                        <p:cTn id="14" dur="166" decel="50000">
                                          <p:stCondLst>
                                            <p:cond delay="676"/>
                                          </p:stCondLst>
                                        </p:cTn>
                                        <p:tgtEl>
                                          <p:spTgt spid="109"/>
                                        </p:tgtEl>
                                      </p:cBhvr>
                                      <p:to x="100000" y="100000"/>
                                    </p:animScale>
                                    <p:animScale>
                                      <p:cBhvr>
                                        <p:cTn id="15" dur="26">
                                          <p:stCondLst>
                                            <p:cond delay="1312"/>
                                          </p:stCondLst>
                                        </p:cTn>
                                        <p:tgtEl>
                                          <p:spTgt spid="109"/>
                                        </p:tgtEl>
                                      </p:cBhvr>
                                      <p:to x="100000" y="80000"/>
                                    </p:animScale>
                                    <p:animScale>
                                      <p:cBhvr>
                                        <p:cTn id="16" dur="166" decel="50000">
                                          <p:stCondLst>
                                            <p:cond delay="1338"/>
                                          </p:stCondLst>
                                        </p:cTn>
                                        <p:tgtEl>
                                          <p:spTgt spid="109"/>
                                        </p:tgtEl>
                                      </p:cBhvr>
                                      <p:to x="100000" y="100000"/>
                                    </p:animScale>
                                    <p:animScale>
                                      <p:cBhvr>
                                        <p:cTn id="17" dur="26">
                                          <p:stCondLst>
                                            <p:cond delay="1642"/>
                                          </p:stCondLst>
                                        </p:cTn>
                                        <p:tgtEl>
                                          <p:spTgt spid="109"/>
                                        </p:tgtEl>
                                      </p:cBhvr>
                                      <p:to x="100000" y="90000"/>
                                    </p:animScale>
                                    <p:animScale>
                                      <p:cBhvr>
                                        <p:cTn id="18" dur="166" decel="50000">
                                          <p:stCondLst>
                                            <p:cond delay="1668"/>
                                          </p:stCondLst>
                                        </p:cTn>
                                        <p:tgtEl>
                                          <p:spTgt spid="109"/>
                                        </p:tgtEl>
                                      </p:cBhvr>
                                      <p:to x="100000" y="100000"/>
                                    </p:animScale>
                                    <p:animScale>
                                      <p:cBhvr>
                                        <p:cTn id="19" dur="26">
                                          <p:stCondLst>
                                            <p:cond delay="1808"/>
                                          </p:stCondLst>
                                        </p:cTn>
                                        <p:tgtEl>
                                          <p:spTgt spid="109"/>
                                        </p:tgtEl>
                                      </p:cBhvr>
                                      <p:to x="100000" y="95000"/>
                                    </p:animScale>
                                    <p:animScale>
                                      <p:cBhvr>
                                        <p:cTn id="20" dur="166" decel="50000">
                                          <p:stCondLst>
                                            <p:cond delay="1834"/>
                                          </p:stCondLst>
                                        </p:cTn>
                                        <p:tgtEl>
                                          <p:spTgt spid="10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155" y="438309"/>
            <a:ext cx="4782876" cy="513878"/>
          </a:xfrm>
          <a:solidFill>
            <a:srgbClr val="FFFF00"/>
          </a:solidFill>
        </p:spPr>
        <p:txBody>
          <a:bodyPr/>
          <a:lstStyle/>
          <a:p>
            <a:r>
              <a:rPr lang="en-US" sz="2600" b="1" dirty="0" smtClean="0">
                <a:solidFill>
                  <a:srgbClr val="FF0000"/>
                </a:solidFill>
                <a:latin typeface="+mj-lt"/>
              </a:rPr>
              <a:t>Hướng dẫn tự học</a:t>
            </a:r>
            <a:endParaRPr lang="en-US" sz="2600" b="1" dirty="0">
              <a:solidFill>
                <a:srgbClr val="FF0000"/>
              </a:solidFill>
              <a:latin typeface="+mj-lt"/>
            </a:endParaRPr>
          </a:p>
        </p:txBody>
      </p:sp>
      <p:sp>
        <p:nvSpPr>
          <p:cNvPr id="3" name="Google Shape;269;p30"/>
          <p:cNvSpPr/>
          <p:nvPr/>
        </p:nvSpPr>
        <p:spPr>
          <a:xfrm>
            <a:off x="1307364" y="2266523"/>
            <a:ext cx="7012919" cy="573900"/>
          </a:xfrm>
          <a:prstGeom prst="homePlate">
            <a:avLst>
              <a:gd name="adj" fmla="val 50000"/>
            </a:avLst>
          </a:pr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70;p30"/>
          <p:cNvSpPr/>
          <p:nvPr/>
        </p:nvSpPr>
        <p:spPr>
          <a:xfrm>
            <a:off x="1544709" y="1828373"/>
            <a:ext cx="2551198" cy="1450200"/>
          </a:xfrm>
          <a:prstGeom prst="ellipse">
            <a:avLst/>
          </a:prstGeom>
          <a:solidFill>
            <a:schemeClr val="accent1"/>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bg1"/>
                </a:solidFill>
                <a:latin typeface="+mj-lt"/>
                <a:ea typeface="Roboto"/>
                <a:cs typeface="Roboto"/>
                <a:sym typeface="Roboto"/>
              </a:rPr>
              <a:t>Làm các bài tập Bài 19 – Sách bài tập</a:t>
            </a:r>
            <a:endParaRPr sz="1800" b="1" dirty="0">
              <a:solidFill>
                <a:schemeClr val="bg1"/>
              </a:solidFill>
              <a:latin typeface="+mj-lt"/>
              <a:ea typeface="Roboto"/>
              <a:cs typeface="Roboto"/>
              <a:sym typeface="Roboto"/>
            </a:endParaRPr>
          </a:p>
        </p:txBody>
      </p:sp>
      <p:sp>
        <p:nvSpPr>
          <p:cNvPr id="5" name="Google Shape;271;p30"/>
          <p:cNvSpPr/>
          <p:nvPr/>
        </p:nvSpPr>
        <p:spPr>
          <a:xfrm>
            <a:off x="4348366" y="1828373"/>
            <a:ext cx="2814444" cy="1450200"/>
          </a:xfrm>
          <a:prstGeom prst="ellipse">
            <a:avLst/>
          </a:prstGeom>
          <a:solidFill>
            <a:srgbClr val="FFC000"/>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800" b="1" dirty="0" smtClean="0">
                <a:solidFill>
                  <a:srgbClr val="FFFFFF"/>
                </a:solidFill>
                <a:latin typeface="+mj-lt"/>
                <a:ea typeface="Roboto"/>
                <a:cs typeface="Roboto"/>
                <a:sym typeface="Roboto"/>
              </a:rPr>
              <a:t>Đọc </a:t>
            </a:r>
            <a:r>
              <a:rPr lang="en-US" sz="1800" b="1" dirty="0" smtClean="0">
                <a:solidFill>
                  <a:srgbClr val="FFFFFF"/>
                </a:solidFill>
                <a:latin typeface="+mj-lt"/>
                <a:ea typeface="Roboto"/>
                <a:cs typeface="Roboto"/>
                <a:sym typeface="Roboto"/>
              </a:rPr>
              <a:t>trước phần 2 </a:t>
            </a:r>
            <a:r>
              <a:rPr lang="en-US" sz="1800" b="1" dirty="0" smtClean="0">
                <a:solidFill>
                  <a:srgbClr val="FFFFFF"/>
                </a:solidFill>
                <a:latin typeface="+mj-lt"/>
                <a:ea typeface="Roboto"/>
                <a:cs typeface="Roboto"/>
                <a:sym typeface="Roboto"/>
              </a:rPr>
              <a:t>Bài </a:t>
            </a:r>
            <a:r>
              <a:rPr lang="en-US" sz="1800" b="1" dirty="0" smtClean="0">
                <a:solidFill>
                  <a:srgbClr val="FFFFFF"/>
                </a:solidFill>
                <a:latin typeface="+mj-lt"/>
                <a:ea typeface="Roboto"/>
                <a:cs typeface="Roboto"/>
                <a:sym typeface="Roboto"/>
              </a:rPr>
              <a:t>10</a:t>
            </a:r>
            <a:r>
              <a:rPr lang="en-US" sz="1800" b="1" dirty="0" smtClean="0">
                <a:solidFill>
                  <a:srgbClr val="FFFFFF"/>
                </a:solidFill>
                <a:latin typeface="+mj-lt"/>
                <a:ea typeface="Roboto"/>
                <a:cs typeface="Roboto"/>
                <a:sym typeface="Roboto"/>
              </a:rPr>
              <a:t>– </a:t>
            </a:r>
            <a:r>
              <a:rPr lang="en-US" sz="1800" b="1" dirty="0" smtClean="0">
                <a:solidFill>
                  <a:srgbClr val="FF0000"/>
                </a:solidFill>
                <a:latin typeface="+mj-lt"/>
                <a:ea typeface="Roboto"/>
                <a:cs typeface="Roboto"/>
                <a:sym typeface="Roboto"/>
              </a:rPr>
              <a:t>Cơ </a:t>
            </a:r>
            <a:r>
              <a:rPr lang="en-US" sz="1800" b="1" dirty="0" smtClean="0">
                <a:solidFill>
                  <a:srgbClr val="FF0000"/>
                </a:solidFill>
                <a:latin typeface="+mj-lt"/>
                <a:ea typeface="Roboto"/>
                <a:cs typeface="Roboto"/>
                <a:sym typeface="Roboto"/>
              </a:rPr>
              <a:t>thể đa bào</a:t>
            </a:r>
            <a:endParaRPr lang="en-US" sz="1800" b="1" dirty="0">
              <a:solidFill>
                <a:srgbClr val="FF0000"/>
              </a:solidFill>
              <a:latin typeface="+mj-lt"/>
              <a:ea typeface="Roboto"/>
              <a:cs typeface="Roboto"/>
              <a:sym typeface="Roboto"/>
            </a:endParaRPr>
          </a:p>
        </p:txBody>
      </p:sp>
    </p:spTree>
    <p:extLst>
      <p:ext uri="{BB962C8B-B14F-4D97-AF65-F5344CB8AC3E}">
        <p14:creationId xmlns:p14="http://schemas.microsoft.com/office/powerpoint/2010/main" val="133173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5"/>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330" name="Google Shape;330;p35"/>
          <p:cNvSpPr txBox="1">
            <a:spLocks noGrp="1"/>
          </p:cNvSpPr>
          <p:nvPr>
            <p:ph type="ctrTitle" idx="4294967295"/>
          </p:nvPr>
        </p:nvSpPr>
        <p:spPr>
          <a:xfrm>
            <a:off x="0" y="1883273"/>
            <a:ext cx="9144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smtClean="0">
                <a:solidFill>
                  <a:schemeClr val="accent1"/>
                </a:solidFill>
                <a:latin typeface="+mj-lt"/>
                <a:ea typeface="Verdana" panose="020B0604030504040204" pitchFamily="34" charset="0"/>
              </a:rPr>
              <a:t>CHÚC CÁC EM HỌC TỐT !</a:t>
            </a:r>
            <a:endParaRPr sz="4000" b="1" dirty="0">
              <a:solidFill>
                <a:schemeClr val="accent1"/>
              </a:solidFill>
              <a:latin typeface="+mj-lt"/>
              <a:ea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wipe(down)">
                                      <p:cBhvr>
                                        <p:cTn id="7" dur="580">
                                          <p:stCondLst>
                                            <p:cond delay="0"/>
                                          </p:stCondLst>
                                        </p:cTn>
                                        <p:tgtEl>
                                          <p:spTgt spid="330"/>
                                        </p:tgtEl>
                                      </p:cBhvr>
                                    </p:animEffect>
                                    <p:anim calcmode="lin" valueType="num">
                                      <p:cBhvr>
                                        <p:cTn id="8" dur="1822" tmFilter="0,0; 0.14,0.36; 0.43,0.73; 0.71,0.91; 1.0,1.0">
                                          <p:stCondLst>
                                            <p:cond delay="0"/>
                                          </p:stCondLst>
                                        </p:cTn>
                                        <p:tgtEl>
                                          <p:spTgt spid="3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0"/>
                                        </p:tgtEl>
                                        <p:attrNameLst>
                                          <p:attrName>ppt_y</p:attrName>
                                        </p:attrNameLst>
                                      </p:cBhvr>
                                      <p:tavLst>
                                        <p:tav tm="0" fmla="#ppt_y-sin(pi*$)/81">
                                          <p:val>
                                            <p:fltVal val="0"/>
                                          </p:val>
                                        </p:tav>
                                        <p:tav tm="100000">
                                          <p:val>
                                            <p:fltVal val="1"/>
                                          </p:val>
                                        </p:tav>
                                      </p:tavLst>
                                    </p:anim>
                                    <p:animScale>
                                      <p:cBhvr>
                                        <p:cTn id="13" dur="26">
                                          <p:stCondLst>
                                            <p:cond delay="650"/>
                                          </p:stCondLst>
                                        </p:cTn>
                                        <p:tgtEl>
                                          <p:spTgt spid="330"/>
                                        </p:tgtEl>
                                      </p:cBhvr>
                                      <p:to x="100000" y="60000"/>
                                    </p:animScale>
                                    <p:animScale>
                                      <p:cBhvr>
                                        <p:cTn id="14" dur="166" decel="50000">
                                          <p:stCondLst>
                                            <p:cond delay="676"/>
                                          </p:stCondLst>
                                        </p:cTn>
                                        <p:tgtEl>
                                          <p:spTgt spid="330"/>
                                        </p:tgtEl>
                                      </p:cBhvr>
                                      <p:to x="100000" y="100000"/>
                                    </p:animScale>
                                    <p:animScale>
                                      <p:cBhvr>
                                        <p:cTn id="15" dur="26">
                                          <p:stCondLst>
                                            <p:cond delay="1312"/>
                                          </p:stCondLst>
                                        </p:cTn>
                                        <p:tgtEl>
                                          <p:spTgt spid="330"/>
                                        </p:tgtEl>
                                      </p:cBhvr>
                                      <p:to x="100000" y="80000"/>
                                    </p:animScale>
                                    <p:animScale>
                                      <p:cBhvr>
                                        <p:cTn id="16" dur="166" decel="50000">
                                          <p:stCondLst>
                                            <p:cond delay="1338"/>
                                          </p:stCondLst>
                                        </p:cTn>
                                        <p:tgtEl>
                                          <p:spTgt spid="330"/>
                                        </p:tgtEl>
                                      </p:cBhvr>
                                      <p:to x="100000" y="100000"/>
                                    </p:animScale>
                                    <p:animScale>
                                      <p:cBhvr>
                                        <p:cTn id="17" dur="26">
                                          <p:stCondLst>
                                            <p:cond delay="1642"/>
                                          </p:stCondLst>
                                        </p:cTn>
                                        <p:tgtEl>
                                          <p:spTgt spid="330"/>
                                        </p:tgtEl>
                                      </p:cBhvr>
                                      <p:to x="100000" y="90000"/>
                                    </p:animScale>
                                    <p:animScale>
                                      <p:cBhvr>
                                        <p:cTn id="18" dur="166" decel="50000">
                                          <p:stCondLst>
                                            <p:cond delay="1668"/>
                                          </p:stCondLst>
                                        </p:cTn>
                                        <p:tgtEl>
                                          <p:spTgt spid="330"/>
                                        </p:tgtEl>
                                      </p:cBhvr>
                                      <p:to x="100000" y="100000"/>
                                    </p:animScale>
                                    <p:animScale>
                                      <p:cBhvr>
                                        <p:cTn id="19" dur="26">
                                          <p:stCondLst>
                                            <p:cond delay="1808"/>
                                          </p:stCondLst>
                                        </p:cTn>
                                        <p:tgtEl>
                                          <p:spTgt spid="330"/>
                                        </p:tgtEl>
                                      </p:cBhvr>
                                      <p:to x="100000" y="95000"/>
                                    </p:animScale>
                                    <p:animScale>
                                      <p:cBhvr>
                                        <p:cTn id="20" dur="166" decel="50000">
                                          <p:stCondLst>
                                            <p:cond delay="1834"/>
                                          </p:stCondLst>
                                        </p:cTn>
                                        <p:tgtEl>
                                          <p:spTgt spid="3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2" name="Text Placeholder 1"/>
          <p:cNvSpPr>
            <a:spLocks noGrp="1"/>
          </p:cNvSpPr>
          <p:nvPr>
            <p:ph type="body" idx="1"/>
          </p:nvPr>
        </p:nvSpPr>
        <p:spPr>
          <a:xfrm>
            <a:off x="180444" y="803400"/>
            <a:ext cx="6201700" cy="3538012"/>
          </a:xfrm>
        </p:spPr>
        <p:txBody>
          <a:bodyPr/>
          <a:lstStyle/>
          <a:p>
            <a:pPr algn="just">
              <a:lnSpc>
                <a:spcPts val="2400"/>
              </a:lnSpc>
              <a:spcBef>
                <a:spcPts val="200"/>
              </a:spcBef>
              <a:spcAft>
                <a:spcPts val="200"/>
              </a:spcAft>
            </a:pPr>
            <a:r>
              <a:rPr lang="en-US" sz="2000" i="0" dirty="0">
                <a:solidFill>
                  <a:srgbClr val="0070C0"/>
                </a:solidFill>
                <a:latin typeface="+mj-lt"/>
              </a:rPr>
              <a:t>Thế giới tự nhiên rất kì diệu, có những loài sinh vật với kích thước khổng lồ như cá voi xanh, chiều dài có thế lên tới 30 m. </a:t>
            </a:r>
            <a:endParaRPr lang="en-US" sz="2000" i="0" dirty="0" smtClean="0">
              <a:solidFill>
                <a:srgbClr val="0070C0"/>
              </a:solidFill>
              <a:latin typeface="+mj-lt"/>
            </a:endParaRPr>
          </a:p>
          <a:p>
            <a:pPr algn="just">
              <a:lnSpc>
                <a:spcPts val="2400"/>
              </a:lnSpc>
              <a:spcBef>
                <a:spcPts val="200"/>
              </a:spcBef>
              <a:spcAft>
                <a:spcPts val="200"/>
              </a:spcAft>
            </a:pPr>
            <a:r>
              <a:rPr lang="en-US" sz="2000" i="0" dirty="0" smtClean="0">
                <a:solidFill>
                  <a:srgbClr val="0070C0"/>
                </a:solidFill>
                <a:latin typeface="+mj-lt"/>
              </a:rPr>
              <a:t>Bên </a:t>
            </a:r>
            <a:r>
              <a:rPr lang="en-US" sz="2000" i="0" dirty="0">
                <a:solidFill>
                  <a:srgbClr val="0070C0"/>
                </a:solidFill>
                <a:latin typeface="+mj-lt"/>
              </a:rPr>
              <a:t>cạnh đó, có những sinh vật vô cùng nhỏ bé, rất khó để có thể quan sát bằng mắt thường mà phải nhờ đến sự phóng đại của kính hiển vi như vi khuẩn Escherichia coli với kích thước chỉ khoảng 1 µm (bằng khoảng 1/10000 kích thước đấu một cái ghim giấy</a:t>
            </a:r>
            <a:r>
              <a:rPr lang="en-US" sz="2000" i="0" dirty="0" smtClean="0">
                <a:solidFill>
                  <a:srgbClr val="0070C0"/>
                </a:solidFill>
                <a:latin typeface="+mj-lt"/>
              </a:rPr>
              <a:t>).</a:t>
            </a:r>
          </a:p>
          <a:p>
            <a:pPr algn="just">
              <a:lnSpc>
                <a:spcPts val="2400"/>
              </a:lnSpc>
              <a:spcBef>
                <a:spcPts val="200"/>
              </a:spcBef>
              <a:spcAft>
                <a:spcPts val="200"/>
              </a:spcAft>
            </a:pPr>
            <a:r>
              <a:rPr lang="en-US" sz="2000" i="0" dirty="0" smtClean="0">
                <a:solidFill>
                  <a:schemeClr val="accent1">
                    <a:lumMod val="75000"/>
                  </a:schemeClr>
                </a:solidFill>
                <a:latin typeface="+mj-lt"/>
              </a:rPr>
              <a:t> </a:t>
            </a:r>
            <a:r>
              <a:rPr lang="en-US" sz="2000" b="1" dirty="0">
                <a:solidFill>
                  <a:srgbClr val="0070C0"/>
                </a:solidFill>
                <a:latin typeface="+mj-lt"/>
              </a:rPr>
              <a:t>Tại sao chúng có sự khác biệt về kích thước lớn đến như vậy?</a:t>
            </a:r>
          </a:p>
        </p:txBody>
      </p:sp>
      <p:pic>
        <p:nvPicPr>
          <p:cNvPr id="3" name="Picture 2"/>
          <p:cNvPicPr>
            <a:picLocks noChangeAspect="1"/>
          </p:cNvPicPr>
          <p:nvPr/>
        </p:nvPicPr>
        <p:blipFill>
          <a:blip r:embed="rId3"/>
          <a:stretch>
            <a:fillRect/>
          </a:stretch>
        </p:blipFill>
        <p:spPr>
          <a:xfrm>
            <a:off x="6448190" y="1125787"/>
            <a:ext cx="2619375" cy="3215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latin typeface="+mj-lt"/>
              </a:rPr>
              <a:t>NỘI DUNG BÀI HỌC</a:t>
            </a:r>
            <a:endParaRPr sz="2800" b="1" dirty="0">
              <a:latin typeface="+mj-lt"/>
            </a:endParaRPr>
          </a:p>
        </p:txBody>
      </p:sp>
      <p:sp>
        <p:nvSpPr>
          <p:cNvPr id="10" name="Freeform 9"/>
          <p:cNvSpPr/>
          <p:nvPr/>
        </p:nvSpPr>
        <p:spPr>
          <a:xfrm>
            <a:off x="2798704" y="1740158"/>
            <a:ext cx="2361406"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1971" tIns="29845" rIns="472281" bIns="29845" numCol="1" spcCol="1270" anchor="ctr" anchorCtr="0">
            <a:noAutofit/>
          </a:bodyPr>
          <a:lstStyle/>
          <a:p>
            <a:pPr lvl="0" algn="ctr" defTabSz="2089150">
              <a:lnSpc>
                <a:spcPct val="90000"/>
              </a:lnSpc>
              <a:spcBef>
                <a:spcPct val="0"/>
              </a:spcBef>
              <a:spcAft>
                <a:spcPct val="35000"/>
              </a:spcAft>
            </a:pPr>
            <a:endParaRPr lang="en-US" sz="4700" kern="1200"/>
          </a:p>
        </p:txBody>
      </p:sp>
      <p:sp>
        <p:nvSpPr>
          <p:cNvPr id="11" name="Freeform 10"/>
          <p:cNvSpPr/>
          <p:nvPr/>
        </p:nvSpPr>
        <p:spPr>
          <a:xfrm>
            <a:off x="4853128" y="1789668"/>
            <a:ext cx="2854805" cy="783986"/>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41523" tIns="24765" rIns="391993" bIns="24765" numCol="1" spcCol="1270" anchor="ctr" anchorCtr="0">
            <a:noAutofit/>
          </a:bodyPr>
          <a:lstStyle/>
          <a:p>
            <a:pPr lvl="0" algn="ctr" defTabSz="1733550">
              <a:lnSpc>
                <a:spcPct val="90000"/>
              </a:lnSpc>
              <a:spcBef>
                <a:spcPct val="0"/>
              </a:spcBef>
              <a:spcAft>
                <a:spcPct val="35000"/>
              </a:spcAft>
            </a:pPr>
            <a:endParaRPr lang="en-US" sz="3900" kern="1200"/>
          </a:p>
        </p:txBody>
      </p:sp>
      <p:sp>
        <p:nvSpPr>
          <p:cNvPr id="12" name="Freeform 11"/>
          <p:cNvSpPr/>
          <p:nvPr/>
        </p:nvSpPr>
        <p:spPr>
          <a:xfrm>
            <a:off x="2798704" y="2816959"/>
            <a:ext cx="2361406"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chemeClr val="tx2">
              <a:lumMod val="2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1971" tIns="29845" rIns="472281" bIns="29845" numCol="1" spcCol="1270" anchor="ctr" anchorCtr="0">
            <a:noAutofit/>
          </a:bodyPr>
          <a:lstStyle/>
          <a:p>
            <a:pPr lvl="0" algn="ctr" defTabSz="2089150">
              <a:lnSpc>
                <a:spcPct val="90000"/>
              </a:lnSpc>
              <a:spcBef>
                <a:spcPct val="0"/>
              </a:spcBef>
              <a:spcAft>
                <a:spcPct val="35000"/>
              </a:spcAft>
            </a:pPr>
            <a:r>
              <a:rPr lang="en-US" sz="2400" b="1" kern="1200" dirty="0" smtClean="0"/>
              <a:t>2</a:t>
            </a:r>
            <a:endParaRPr lang="en-US" sz="2400" b="1" kern="1200" dirty="0"/>
          </a:p>
        </p:txBody>
      </p:sp>
      <p:sp>
        <p:nvSpPr>
          <p:cNvPr id="13" name="Freeform 12"/>
          <p:cNvSpPr/>
          <p:nvPr/>
        </p:nvSpPr>
        <p:spPr>
          <a:xfrm>
            <a:off x="4853128" y="2897247"/>
            <a:ext cx="2854805" cy="783986"/>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41523" tIns="24765" rIns="391993" bIns="24765" numCol="1" spcCol="1270" anchor="ctr" anchorCtr="0">
            <a:noAutofit/>
          </a:bodyPr>
          <a:lstStyle/>
          <a:p>
            <a:pPr algn="ctr" defTabSz="1733550">
              <a:lnSpc>
                <a:spcPct val="90000"/>
              </a:lnSpc>
              <a:spcBef>
                <a:spcPct val="0"/>
              </a:spcBef>
              <a:spcAft>
                <a:spcPct val="35000"/>
              </a:spcAft>
            </a:pPr>
            <a:endParaRPr lang="en-US" sz="3900"/>
          </a:p>
        </p:txBody>
      </p:sp>
      <p:sp>
        <p:nvSpPr>
          <p:cNvPr id="14" name="TextBox 13"/>
          <p:cNvSpPr txBox="1"/>
          <p:nvPr/>
        </p:nvSpPr>
        <p:spPr>
          <a:xfrm>
            <a:off x="5382291" y="1998216"/>
            <a:ext cx="2103461" cy="400110"/>
          </a:xfrm>
          <a:prstGeom prst="rect">
            <a:avLst/>
          </a:prstGeom>
          <a:noFill/>
        </p:spPr>
        <p:txBody>
          <a:bodyPr wrap="none" rtlCol="0">
            <a:spAutoFit/>
          </a:bodyPr>
          <a:lstStyle/>
          <a:p>
            <a:pPr algn="ctr"/>
            <a:r>
              <a:rPr lang="en-US" sz="2000" b="1" dirty="0" smtClean="0">
                <a:solidFill>
                  <a:schemeClr val="bg1"/>
                </a:solidFill>
                <a:latin typeface="+mj-lt"/>
                <a:ea typeface="Segoe UI bold" panose="020B0802040204020203" pitchFamily="34" charset="0"/>
                <a:cs typeface="Segoe UI bold" panose="020B0802040204020203" pitchFamily="34" charset="0"/>
              </a:rPr>
              <a:t>Cơ thể đơn bào</a:t>
            </a:r>
            <a:endParaRPr lang="en-US" sz="2000" b="1" dirty="0">
              <a:solidFill>
                <a:schemeClr val="bg1"/>
              </a:solidFill>
              <a:latin typeface="+mj-lt"/>
              <a:ea typeface="Segoe UI bold" panose="020B0802040204020203" pitchFamily="34" charset="0"/>
              <a:cs typeface="Segoe UI bold" panose="020B0802040204020203" pitchFamily="34" charset="0"/>
            </a:endParaRPr>
          </a:p>
        </p:txBody>
      </p:sp>
      <p:sp>
        <p:nvSpPr>
          <p:cNvPr id="15" name="TextBox 14"/>
          <p:cNvSpPr txBox="1"/>
          <p:nvPr/>
        </p:nvSpPr>
        <p:spPr>
          <a:xfrm>
            <a:off x="5431702" y="3089185"/>
            <a:ext cx="1906291" cy="400110"/>
          </a:xfrm>
          <a:prstGeom prst="rect">
            <a:avLst/>
          </a:prstGeom>
          <a:noFill/>
        </p:spPr>
        <p:txBody>
          <a:bodyPr wrap="none" rtlCol="0">
            <a:spAutoFit/>
          </a:bodyPr>
          <a:lstStyle/>
          <a:p>
            <a:pPr algn="ctr"/>
            <a:r>
              <a:rPr lang="en-US" sz="2000" b="1" dirty="0" smtClean="0">
                <a:solidFill>
                  <a:schemeClr val="bg1"/>
                </a:solidFill>
                <a:latin typeface="+mj-lt"/>
                <a:ea typeface="Segoe UI bold" panose="020B0802040204020203" pitchFamily="34" charset="0"/>
                <a:cs typeface="Segoe UI bold" panose="020B0802040204020203" pitchFamily="34" charset="0"/>
              </a:rPr>
              <a:t>Cơ thể đa bào</a:t>
            </a:r>
            <a:endParaRPr lang="en-US" sz="2000" b="1" dirty="0">
              <a:solidFill>
                <a:schemeClr val="bg1"/>
              </a:solidFill>
              <a:latin typeface="+mj-lt"/>
              <a:ea typeface="Segoe UI bold" panose="020B0802040204020203" pitchFamily="34" charset="0"/>
              <a:cs typeface="Segoe UI bold" panose="020B0802040204020203" pitchFamily="34" charset="0"/>
            </a:endParaRPr>
          </a:p>
        </p:txBody>
      </p:sp>
      <p:sp>
        <p:nvSpPr>
          <p:cNvPr id="16" name="Freeform 15"/>
          <p:cNvSpPr/>
          <p:nvPr/>
        </p:nvSpPr>
        <p:spPr>
          <a:xfrm>
            <a:off x="2798704" y="1725990"/>
            <a:ext cx="2361406"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1971" tIns="29845" rIns="472281" bIns="29845" numCol="1" spcCol="1270" anchor="ctr" anchorCtr="0">
            <a:noAutofit/>
          </a:bodyPr>
          <a:lstStyle/>
          <a:p>
            <a:pPr lvl="0" algn="ctr" defTabSz="2089150">
              <a:lnSpc>
                <a:spcPct val="90000"/>
              </a:lnSpc>
              <a:spcBef>
                <a:spcPct val="0"/>
              </a:spcBef>
              <a:spcAft>
                <a:spcPct val="35000"/>
              </a:spcAft>
            </a:pPr>
            <a:endParaRPr lang="en-US" sz="4700" kern="1200"/>
          </a:p>
        </p:txBody>
      </p:sp>
      <p:sp>
        <p:nvSpPr>
          <p:cNvPr id="17" name="TextBox 16"/>
          <p:cNvSpPr txBox="1"/>
          <p:nvPr/>
        </p:nvSpPr>
        <p:spPr>
          <a:xfrm>
            <a:off x="3801313" y="1924596"/>
            <a:ext cx="356188" cy="461665"/>
          </a:xfrm>
          <a:prstGeom prst="rect">
            <a:avLst/>
          </a:prstGeom>
          <a:noFill/>
        </p:spPr>
        <p:txBody>
          <a:bodyPr wrap="none" rtlCol="0">
            <a:spAutoFit/>
          </a:bodyPr>
          <a:lstStyle/>
          <a:p>
            <a:pPr algn="ctr"/>
            <a:r>
              <a:rPr lang="en-US" sz="2400" b="1" dirty="0" smtClean="0">
                <a:solidFill>
                  <a:schemeClr val="bg1"/>
                </a:solidFill>
                <a:latin typeface="+mj-lt"/>
                <a:ea typeface="Segoe UI bold" panose="020B0802040204020203" pitchFamily="34" charset="0"/>
                <a:cs typeface="Segoe UI bold" panose="020B0802040204020203" pitchFamily="34" charset="0"/>
              </a:rPr>
              <a:t>1</a:t>
            </a:r>
            <a:endParaRPr lang="en-US" sz="2400" b="1" dirty="0">
              <a:solidFill>
                <a:schemeClr val="bg1"/>
              </a:solidFill>
              <a:latin typeface="+mj-lt"/>
              <a:ea typeface="Segoe UI bold" panose="020B0802040204020203" pitchFamily="34" charset="0"/>
              <a:cs typeface="Segoe UI bold" panose="020B08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1000" fill="hold"/>
                                        <p:tgtEl>
                                          <p:spTgt spid="1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0" grpId="0" animBg="1"/>
      <p:bldP spid="11" grpId="0" animBg="1"/>
      <p:bldP spid="12" grpId="0" animBg="1"/>
      <p:bldP spid="13" grpId="0" animBg="1"/>
      <p:bldP spid="14" grpId="0"/>
      <p:bldP spid="15" grpId="0"/>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ctrTitle"/>
          </p:nvPr>
        </p:nvSpPr>
        <p:spPr>
          <a:xfrm>
            <a:off x="348613" y="429550"/>
            <a:ext cx="5732263" cy="580730"/>
          </a:xfrm>
          <a:prstGeom prst="rect">
            <a:avLst/>
          </a:prstGeom>
          <a:solidFill>
            <a:srgbClr val="FFFF00"/>
          </a:solidFill>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smtClean="0">
                <a:solidFill>
                  <a:srgbClr val="FF0000"/>
                </a:solidFill>
                <a:latin typeface="+mj-lt"/>
              </a:rPr>
              <a:t>1. </a:t>
            </a:r>
            <a:r>
              <a:rPr lang="en-US" sz="2400" b="1" dirty="0" smtClean="0">
                <a:solidFill>
                  <a:srgbClr val="FF0000"/>
                </a:solidFill>
                <a:latin typeface="+mj-lt"/>
              </a:rPr>
              <a:t>CƠ THỂ ĐƠN BÀO</a:t>
            </a:r>
            <a:endParaRPr sz="2400" b="1" dirty="0">
              <a:solidFill>
                <a:srgbClr val="FF0000"/>
              </a:solidFill>
              <a:latin typeface="+mj-lt"/>
            </a:endParaRPr>
          </a:p>
        </p:txBody>
      </p:sp>
      <p:sp>
        <p:nvSpPr>
          <p:cNvPr id="3" name="Rectangle 2"/>
          <p:cNvSpPr/>
          <p:nvPr/>
        </p:nvSpPr>
        <p:spPr>
          <a:xfrm>
            <a:off x="339417" y="1010280"/>
            <a:ext cx="7991683" cy="784830"/>
          </a:xfrm>
          <a:prstGeom prst="rect">
            <a:avLst/>
          </a:prstGeom>
        </p:spPr>
        <p:txBody>
          <a:bodyPr wrap="square">
            <a:spAutoFit/>
          </a:bodyPr>
          <a:lstStyle/>
          <a:p>
            <a:pPr>
              <a:lnSpc>
                <a:spcPts val="2500"/>
              </a:lnSpc>
              <a:spcBef>
                <a:spcPts val="200"/>
              </a:spcBef>
              <a:spcAft>
                <a:spcPts val="200"/>
              </a:spcAft>
            </a:pPr>
            <a:r>
              <a:rPr lang="en-US" sz="2000" dirty="0" smtClean="0"/>
              <a:t>Quan sát Hình 19.1, em hãy cho biết: </a:t>
            </a:r>
          </a:p>
          <a:p>
            <a:pPr marL="342900" indent="-342900">
              <a:lnSpc>
                <a:spcPts val="2500"/>
              </a:lnSpc>
              <a:spcBef>
                <a:spcPts val="200"/>
              </a:spcBef>
              <a:spcAft>
                <a:spcPts val="200"/>
              </a:spcAft>
              <a:buFont typeface="Wingdings" panose="05000000000000000000" pitchFamily="2" charset="2"/>
              <a:buChar char="§"/>
            </a:pPr>
            <a:r>
              <a:rPr lang="en-US" sz="2000" i="1" dirty="0" smtClean="0"/>
              <a:t>Đặc điểm chung của cơ thể trùng roi và vi khuẩn.</a:t>
            </a:r>
          </a:p>
        </p:txBody>
      </p:sp>
      <p:pic>
        <p:nvPicPr>
          <p:cNvPr id="4" name="Picture 3"/>
          <p:cNvPicPr>
            <a:picLocks noChangeAspect="1"/>
          </p:cNvPicPr>
          <p:nvPr/>
        </p:nvPicPr>
        <p:blipFill>
          <a:blip r:embed="rId3"/>
          <a:stretch>
            <a:fillRect/>
          </a:stretch>
        </p:blipFill>
        <p:spPr>
          <a:xfrm>
            <a:off x="4579951" y="1795110"/>
            <a:ext cx="4452731" cy="3134699"/>
          </a:xfrm>
          <a:prstGeom prst="rect">
            <a:avLst/>
          </a:prstGeom>
        </p:spPr>
      </p:pic>
      <p:sp>
        <p:nvSpPr>
          <p:cNvPr id="5" name="Rectangle 4"/>
          <p:cNvSpPr/>
          <p:nvPr/>
        </p:nvSpPr>
        <p:spPr>
          <a:xfrm>
            <a:off x="348614" y="2153203"/>
            <a:ext cx="3817870" cy="1631216"/>
          </a:xfrm>
          <a:prstGeom prst="rect">
            <a:avLst/>
          </a:prstGeom>
        </p:spPr>
        <p:txBody>
          <a:bodyPr wrap="square">
            <a:spAutoFit/>
          </a:bodyPr>
          <a:lstStyle/>
          <a:p>
            <a:pPr algn="just"/>
            <a:r>
              <a:rPr lang="en-US" sz="2000" b="1" dirty="0">
                <a:solidFill>
                  <a:schemeClr val="bg1"/>
                </a:solidFill>
              </a:rPr>
              <a:t>Cơ thể được cấu tạo từ một tế bào. Tế bào gồm ba thành phần chính là màng tế bào, chất tế bào, nhân tế bào hoặc vùng nhân.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arn(inVertical)">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3" name="Picture 2"/>
          <p:cNvPicPr>
            <a:picLocks noChangeAspect="1"/>
          </p:cNvPicPr>
          <p:nvPr/>
        </p:nvPicPr>
        <p:blipFill>
          <a:blip r:embed="rId2"/>
          <a:stretch>
            <a:fillRect/>
          </a:stretch>
        </p:blipFill>
        <p:spPr>
          <a:xfrm>
            <a:off x="297450" y="938254"/>
            <a:ext cx="3684062" cy="3396182"/>
          </a:xfrm>
          <a:prstGeom prst="rect">
            <a:avLst/>
          </a:prstGeom>
        </p:spPr>
      </p:pic>
      <p:sp>
        <p:nvSpPr>
          <p:cNvPr id="4" name="Rectangle 3"/>
          <p:cNvSpPr/>
          <p:nvPr/>
        </p:nvSpPr>
        <p:spPr>
          <a:xfrm>
            <a:off x="241791" y="4424341"/>
            <a:ext cx="3684062" cy="369332"/>
          </a:xfrm>
          <a:prstGeom prst="rect">
            <a:avLst/>
          </a:prstGeom>
        </p:spPr>
        <p:txBody>
          <a:bodyPr wrap="square">
            <a:spAutoFit/>
          </a:bodyPr>
          <a:lstStyle/>
          <a:p>
            <a:pPr algn="ctr"/>
            <a:r>
              <a:rPr lang="en-US" sz="1800" b="1" dirty="0" smtClean="0"/>
              <a:t>Trùng </a:t>
            </a:r>
            <a:r>
              <a:rPr lang="en-US" sz="1800" b="1" dirty="0"/>
              <a:t>giày</a:t>
            </a:r>
          </a:p>
        </p:txBody>
      </p:sp>
      <p:pic>
        <p:nvPicPr>
          <p:cNvPr id="5" name="Picture 4"/>
          <p:cNvPicPr>
            <a:picLocks noChangeAspect="1"/>
          </p:cNvPicPr>
          <p:nvPr/>
        </p:nvPicPr>
        <p:blipFill>
          <a:blip r:embed="rId3"/>
          <a:stretch>
            <a:fillRect/>
          </a:stretch>
        </p:blipFill>
        <p:spPr>
          <a:xfrm>
            <a:off x="4373217" y="938254"/>
            <a:ext cx="4500976" cy="3387180"/>
          </a:xfrm>
          <a:prstGeom prst="rect">
            <a:avLst/>
          </a:prstGeom>
        </p:spPr>
      </p:pic>
      <p:sp>
        <p:nvSpPr>
          <p:cNvPr id="6" name="Rectangle 5"/>
          <p:cNvSpPr/>
          <p:nvPr/>
        </p:nvSpPr>
        <p:spPr>
          <a:xfrm>
            <a:off x="4373217" y="4424341"/>
            <a:ext cx="4500976" cy="369332"/>
          </a:xfrm>
          <a:prstGeom prst="rect">
            <a:avLst/>
          </a:prstGeom>
        </p:spPr>
        <p:txBody>
          <a:bodyPr wrap="square">
            <a:spAutoFit/>
          </a:bodyPr>
          <a:lstStyle/>
          <a:p>
            <a:pPr algn="ctr"/>
            <a:r>
              <a:rPr lang="en-US" sz="1800" b="1" dirty="0" smtClean="0"/>
              <a:t>Trùng biến hình</a:t>
            </a:r>
            <a:endParaRPr lang="en-US" sz="1800" b="1" dirty="0"/>
          </a:p>
        </p:txBody>
      </p:sp>
      <p:sp>
        <p:nvSpPr>
          <p:cNvPr id="7" name="Rectangle 6"/>
          <p:cNvSpPr/>
          <p:nvPr/>
        </p:nvSpPr>
        <p:spPr>
          <a:xfrm>
            <a:off x="850791" y="365850"/>
            <a:ext cx="8023402" cy="430887"/>
          </a:xfrm>
          <a:prstGeom prst="rect">
            <a:avLst/>
          </a:prstGeom>
        </p:spPr>
        <p:txBody>
          <a:bodyPr wrap="square">
            <a:spAutoFit/>
          </a:bodyPr>
          <a:lstStyle/>
          <a:p>
            <a:pPr algn="ctr"/>
            <a:r>
              <a:rPr lang="en-US" sz="2200" b="1" dirty="0" smtClean="0">
                <a:solidFill>
                  <a:schemeClr val="accent1"/>
                </a:solidFill>
              </a:rPr>
              <a:t>Một số cơ thể đơn bào trong tự nhiên</a:t>
            </a:r>
            <a:endParaRPr lang="en-US" sz="2200" dirty="0">
              <a:solidFill>
                <a:schemeClr val="accent1"/>
              </a:solidFill>
            </a:endParaRPr>
          </a:p>
        </p:txBody>
      </p:sp>
    </p:spTree>
    <p:extLst>
      <p:ext uri="{BB962C8B-B14F-4D97-AF65-F5344CB8AC3E}">
        <p14:creationId xmlns:p14="http://schemas.microsoft.com/office/powerpoint/2010/main" val="55552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4" name="Rectangle 3"/>
          <p:cNvSpPr/>
          <p:nvPr/>
        </p:nvSpPr>
        <p:spPr>
          <a:xfrm>
            <a:off x="241791" y="4424341"/>
            <a:ext cx="3684062" cy="369332"/>
          </a:xfrm>
          <a:prstGeom prst="rect">
            <a:avLst/>
          </a:prstGeom>
        </p:spPr>
        <p:txBody>
          <a:bodyPr wrap="square">
            <a:spAutoFit/>
          </a:bodyPr>
          <a:lstStyle/>
          <a:p>
            <a:pPr algn="ctr"/>
            <a:r>
              <a:rPr lang="en-US" sz="1800" b="1" dirty="0" smtClean="0"/>
              <a:t>Vi khuẩn lao</a:t>
            </a:r>
            <a:endParaRPr lang="en-US" sz="1800" b="1" dirty="0"/>
          </a:p>
        </p:txBody>
      </p:sp>
      <p:sp>
        <p:nvSpPr>
          <p:cNvPr id="6" name="Rectangle 5"/>
          <p:cNvSpPr/>
          <p:nvPr/>
        </p:nvSpPr>
        <p:spPr>
          <a:xfrm>
            <a:off x="4373217" y="4424341"/>
            <a:ext cx="4500976" cy="369332"/>
          </a:xfrm>
          <a:prstGeom prst="rect">
            <a:avLst/>
          </a:prstGeom>
        </p:spPr>
        <p:txBody>
          <a:bodyPr wrap="square">
            <a:spAutoFit/>
          </a:bodyPr>
          <a:lstStyle/>
          <a:p>
            <a:pPr algn="ctr"/>
            <a:r>
              <a:rPr lang="en-US" sz="1800" b="1" dirty="0" smtClean="0"/>
              <a:t>Tảo silic</a:t>
            </a:r>
            <a:endParaRPr lang="en-US" sz="1800" b="1" dirty="0"/>
          </a:p>
        </p:txBody>
      </p:sp>
      <p:pic>
        <p:nvPicPr>
          <p:cNvPr id="7" name="Picture 6"/>
          <p:cNvPicPr>
            <a:picLocks noChangeAspect="1"/>
          </p:cNvPicPr>
          <p:nvPr/>
        </p:nvPicPr>
        <p:blipFill>
          <a:blip r:embed="rId2"/>
          <a:stretch>
            <a:fillRect/>
          </a:stretch>
        </p:blipFill>
        <p:spPr>
          <a:xfrm>
            <a:off x="159027" y="698690"/>
            <a:ext cx="4010732" cy="3659754"/>
          </a:xfrm>
          <a:prstGeom prst="rect">
            <a:avLst/>
          </a:prstGeom>
        </p:spPr>
      </p:pic>
      <p:pic>
        <p:nvPicPr>
          <p:cNvPr id="8" name="Picture 7"/>
          <p:cNvPicPr>
            <a:picLocks noChangeAspect="1"/>
          </p:cNvPicPr>
          <p:nvPr/>
        </p:nvPicPr>
        <p:blipFill>
          <a:blip r:embed="rId3"/>
          <a:stretch>
            <a:fillRect/>
          </a:stretch>
        </p:blipFill>
        <p:spPr>
          <a:xfrm>
            <a:off x="4255894" y="698690"/>
            <a:ext cx="4618299" cy="3659754"/>
          </a:xfrm>
          <a:prstGeom prst="rect">
            <a:avLst/>
          </a:prstGeom>
        </p:spPr>
      </p:pic>
    </p:spTree>
    <p:extLst>
      <p:ext uri="{BB962C8B-B14F-4D97-AF65-F5344CB8AC3E}">
        <p14:creationId xmlns:p14="http://schemas.microsoft.com/office/powerpoint/2010/main" val="384865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ctrTitle" idx="4294967295"/>
          </p:nvPr>
        </p:nvSpPr>
        <p:spPr>
          <a:xfrm>
            <a:off x="3432568" y="776525"/>
            <a:ext cx="4950046" cy="94384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dirty="0" smtClean="0">
                <a:solidFill>
                  <a:srgbClr val="FF8700"/>
                </a:solidFill>
                <a:latin typeface="+mj-lt"/>
              </a:rPr>
              <a:t>Thảo luận và trả lời câu hỏi</a:t>
            </a:r>
            <a:endParaRPr sz="2600" b="1" dirty="0">
              <a:solidFill>
                <a:srgbClr val="FF8700"/>
              </a:solidFill>
              <a:latin typeface="+mj-lt"/>
            </a:endParaRPr>
          </a:p>
        </p:txBody>
      </p:sp>
      <p:sp>
        <p:nvSpPr>
          <p:cNvPr id="124" name="Google Shape;124;p15"/>
          <p:cNvSpPr txBox="1">
            <a:spLocks noGrp="1"/>
          </p:cNvSpPr>
          <p:nvPr>
            <p:ph type="subTitle" idx="4294967295"/>
          </p:nvPr>
        </p:nvSpPr>
        <p:spPr>
          <a:xfrm>
            <a:off x="0" y="2082551"/>
            <a:ext cx="5383033" cy="803081"/>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US" sz="2000" i="1" dirty="0" smtClean="0">
                <a:solidFill>
                  <a:srgbClr val="FFFFFF"/>
                </a:solidFill>
                <a:latin typeface="+mj-lt"/>
              </a:rPr>
              <a:t>Trong thực tế, em có quan sát được trùng roi và vi khuẩn bằng mắt thường không? Tại sao</a:t>
            </a:r>
            <a:endParaRPr sz="2000" i="1" dirty="0">
              <a:solidFill>
                <a:srgbClr val="FFFFFF"/>
              </a:solidFill>
              <a:latin typeface="+mj-lt"/>
            </a:endParaRPr>
          </a:p>
        </p:txBody>
      </p:sp>
      <p:sp>
        <p:nvSpPr>
          <p:cNvPr id="125" name="Google Shape;125;p15"/>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126" name="Google Shape;126;p15" descr="10.jpg"/>
          <p:cNvPicPr preferRelativeResize="0"/>
          <p:nvPr/>
        </p:nvPicPr>
        <p:blipFill rotWithShape="1">
          <a:blip r:embed="rId3">
            <a:alphaModFix/>
          </a:blip>
          <a:srcRect l="11422" t="22161" r="20220" b="9481"/>
          <a:stretch/>
        </p:blipFill>
        <p:spPr>
          <a:xfrm flipH="1">
            <a:off x="950313" y="731700"/>
            <a:ext cx="2126842" cy="1033490"/>
          </a:xfrm>
          <a:prstGeom prst="parallelogram">
            <a:avLst>
              <a:gd name="adj" fmla="val 51555"/>
            </a:avLst>
          </a:prstGeom>
          <a:noFill/>
          <a:ln>
            <a:noFill/>
          </a:ln>
        </p:spPr>
      </p:pic>
      <p:sp>
        <p:nvSpPr>
          <p:cNvPr id="2" name="Rectangle 1"/>
          <p:cNvSpPr/>
          <p:nvPr/>
        </p:nvSpPr>
        <p:spPr>
          <a:xfrm>
            <a:off x="1439184" y="3247818"/>
            <a:ext cx="6631389" cy="1015663"/>
          </a:xfrm>
          <a:prstGeom prst="rect">
            <a:avLst/>
          </a:prstGeom>
        </p:spPr>
        <p:txBody>
          <a:bodyPr wrap="square">
            <a:spAutoFit/>
          </a:bodyPr>
          <a:lstStyle/>
          <a:p>
            <a:pPr algn="just"/>
            <a:r>
              <a:rPr lang="en-US" sz="2000" b="1" dirty="0" smtClean="0">
                <a:solidFill>
                  <a:srgbClr val="FFFF00"/>
                </a:solidFill>
              </a:rPr>
              <a:t>Trùng roi và vi khuẩn không quan sát được bằng mắt thường vì cơ thể chỉ cấu tạo từ một thế bào, tế bào có kích thước hiển vi. </a:t>
            </a:r>
            <a:endParaRPr lang="en-US"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arn(inVertical)">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4">
                                            <p:txEl>
                                              <p:pRg st="0" end="0"/>
                                            </p:txEl>
                                          </p:spTgt>
                                        </p:tgtEl>
                                        <p:attrNameLst>
                                          <p:attrName>style.visibility</p:attrName>
                                        </p:attrNameLst>
                                      </p:cBhvr>
                                      <p:to>
                                        <p:strVal val="visible"/>
                                      </p:to>
                                    </p:set>
                                    <p:animEffect transition="in" filter="fade">
                                      <p:cBhvr>
                                        <p:cTn id="12" dur="1000"/>
                                        <p:tgtEl>
                                          <p:spTgt spid="124">
                                            <p:txEl>
                                              <p:pRg st="0" end="0"/>
                                            </p:txEl>
                                          </p:spTgt>
                                        </p:tgtEl>
                                      </p:cBhvr>
                                    </p:animEffect>
                                    <p:anim calcmode="lin" valueType="num">
                                      <p:cBhvr>
                                        <p:cTn id="13" dur="1000" fill="hold"/>
                                        <p:tgtEl>
                                          <p:spTgt spid="12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298" y="276075"/>
            <a:ext cx="5113175" cy="749100"/>
          </a:xfrm>
          <a:solidFill>
            <a:srgbClr val="FFFF00"/>
          </a:solidFill>
        </p:spPr>
        <p:txBody>
          <a:bodyPr/>
          <a:lstStyle/>
          <a:p>
            <a:pPr algn="ctr"/>
            <a:r>
              <a:rPr lang="en-US" b="1" dirty="0" smtClean="0">
                <a:solidFill>
                  <a:srgbClr val="FF0000"/>
                </a:solidFill>
                <a:latin typeface="+mj-lt"/>
              </a:rPr>
              <a:t>KẾT LUẬN</a:t>
            </a:r>
            <a:endParaRPr lang="en-US" b="1" dirty="0">
              <a:solidFill>
                <a:srgbClr val="FF0000"/>
              </a:solidFill>
              <a:latin typeface="+mj-lt"/>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5" name="Rounded Rectangle 4"/>
          <p:cNvSpPr/>
          <p:nvPr/>
        </p:nvSpPr>
        <p:spPr>
          <a:xfrm>
            <a:off x="594900" y="2688867"/>
            <a:ext cx="2816209" cy="79513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Cơ thể đơn bào</a:t>
            </a:r>
            <a:endParaRPr lang="en-US" sz="2000" b="1" dirty="0">
              <a:solidFill>
                <a:srgbClr val="FF0000"/>
              </a:solidFill>
            </a:endParaRPr>
          </a:p>
        </p:txBody>
      </p:sp>
      <p:sp>
        <p:nvSpPr>
          <p:cNvPr id="6" name="Rounded Rectangle 5"/>
          <p:cNvSpPr/>
          <p:nvPr/>
        </p:nvSpPr>
        <p:spPr>
          <a:xfrm>
            <a:off x="4151906" y="1687002"/>
            <a:ext cx="4149256" cy="79513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Được cấu tạo từ một tế bào</a:t>
            </a:r>
            <a:endParaRPr lang="en-US" sz="2000" dirty="0"/>
          </a:p>
        </p:txBody>
      </p:sp>
      <p:sp>
        <p:nvSpPr>
          <p:cNvPr id="7" name="Rounded Rectangle 6"/>
          <p:cNvSpPr/>
          <p:nvPr/>
        </p:nvSpPr>
        <p:spPr>
          <a:xfrm>
            <a:off x="4151905" y="2688867"/>
            <a:ext cx="4085645" cy="795130"/>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Tế bào đó thực hiện được các chức năng của một cơ thể sống</a:t>
            </a:r>
            <a:endParaRPr lang="en-US" sz="2000" dirty="0"/>
          </a:p>
        </p:txBody>
      </p:sp>
      <p:sp>
        <p:nvSpPr>
          <p:cNvPr id="8" name="Rounded Rectangle 7"/>
          <p:cNvSpPr/>
          <p:nvPr/>
        </p:nvSpPr>
        <p:spPr>
          <a:xfrm>
            <a:off x="4151906" y="3748259"/>
            <a:ext cx="4149256" cy="79513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Ví dụ: trùng roi, trùng biến hình, tảo lục, tảo silic,….</a:t>
            </a:r>
            <a:endParaRPr lang="en-US" sz="2000" dirty="0"/>
          </a:p>
        </p:txBody>
      </p:sp>
      <p:cxnSp>
        <p:nvCxnSpPr>
          <p:cNvPr id="10" name="Straight Arrow Connector 9"/>
          <p:cNvCxnSpPr>
            <a:stCxn id="5" idx="3"/>
            <a:endCxn id="6" idx="1"/>
          </p:cNvCxnSpPr>
          <p:nvPr/>
        </p:nvCxnSpPr>
        <p:spPr>
          <a:xfrm flipV="1">
            <a:off x="3411109" y="2084567"/>
            <a:ext cx="740797" cy="1001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a:endCxn id="7" idx="1"/>
          </p:cNvCxnSpPr>
          <p:nvPr/>
        </p:nvCxnSpPr>
        <p:spPr>
          <a:xfrm>
            <a:off x="3411109" y="3086432"/>
            <a:ext cx="7407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a:endCxn id="8" idx="1"/>
          </p:cNvCxnSpPr>
          <p:nvPr/>
        </p:nvCxnSpPr>
        <p:spPr>
          <a:xfrm>
            <a:off x="3411109" y="3086432"/>
            <a:ext cx="740797" cy="1059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42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1622"/>
            <a:ext cx="9144000" cy="707950"/>
          </a:xfrm>
          <a:solidFill>
            <a:srgbClr val="FFFF00"/>
          </a:solidFill>
        </p:spPr>
        <p:txBody>
          <a:bodyPr/>
          <a:lstStyle/>
          <a:p>
            <a:pPr algn="ctr">
              <a:lnSpc>
                <a:spcPts val="3200"/>
              </a:lnSpc>
              <a:spcBef>
                <a:spcPts val="200"/>
              </a:spcBef>
              <a:spcAft>
                <a:spcPts val="200"/>
              </a:spcAft>
            </a:pPr>
            <a:r>
              <a:rPr lang="en-US" sz="2600" b="1" dirty="0" smtClean="0">
                <a:solidFill>
                  <a:srgbClr val="FF0000"/>
                </a:solidFill>
                <a:latin typeface="+mj-lt"/>
              </a:rPr>
              <a:t>KẾT LUẬN</a:t>
            </a:r>
            <a:endParaRPr lang="en-US" sz="2600" b="1" dirty="0">
              <a:solidFill>
                <a:srgbClr val="FF0000"/>
              </a:solidFill>
              <a:latin typeface="+mj-lt"/>
            </a:endParaRPr>
          </a:p>
        </p:txBody>
      </p:sp>
      <p:sp>
        <p:nvSpPr>
          <p:cNvPr id="4" name="Rounded Rectangle 3"/>
          <p:cNvSpPr/>
          <p:nvPr/>
        </p:nvSpPr>
        <p:spPr>
          <a:xfrm>
            <a:off x="310101" y="1184744"/>
            <a:ext cx="8523798" cy="818985"/>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rgbClr val="FF0000"/>
                </a:solidFill>
              </a:rPr>
              <a:t>Cơ thể đa bào: </a:t>
            </a:r>
            <a:r>
              <a:rPr lang="en-US" sz="2000" b="1" dirty="0" smtClean="0"/>
              <a:t>là cơ thể được cấu tạo từ nhiều tế bào, thực hiện các chức năng trong cơ thể sống (cây phượng, hoa hồng,…)</a:t>
            </a:r>
            <a:endParaRPr lang="en-US" sz="2000" b="1" dirty="0"/>
          </a:p>
        </p:txBody>
      </p:sp>
      <p:sp>
        <p:nvSpPr>
          <p:cNvPr id="5" name="Rounded Rectangle 4"/>
          <p:cNvSpPr/>
          <p:nvPr/>
        </p:nvSpPr>
        <p:spPr>
          <a:xfrm>
            <a:off x="448591" y="2691630"/>
            <a:ext cx="3688079" cy="772651"/>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Cơ thể thực vật</a:t>
            </a:r>
            <a:endParaRPr lang="en-US" sz="2000" b="1" dirty="0"/>
          </a:p>
        </p:txBody>
      </p:sp>
      <p:sp>
        <p:nvSpPr>
          <p:cNvPr id="7" name="Rounded Rectangle 6"/>
          <p:cNvSpPr/>
          <p:nvPr/>
        </p:nvSpPr>
        <p:spPr>
          <a:xfrm>
            <a:off x="31813" y="4152188"/>
            <a:ext cx="1445811" cy="772651"/>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Tế bào biểu bì</a:t>
            </a:r>
            <a:endParaRPr lang="en-US" sz="2000" b="1" dirty="0"/>
          </a:p>
        </p:txBody>
      </p:sp>
      <p:sp>
        <p:nvSpPr>
          <p:cNvPr id="8" name="Rounded Rectangle 7"/>
          <p:cNvSpPr/>
          <p:nvPr/>
        </p:nvSpPr>
        <p:spPr>
          <a:xfrm>
            <a:off x="1569726" y="4152188"/>
            <a:ext cx="1445811" cy="772651"/>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Tế bào mạch dẫn</a:t>
            </a:r>
            <a:endParaRPr lang="en-US" sz="2000" b="1" dirty="0"/>
          </a:p>
        </p:txBody>
      </p:sp>
      <p:sp>
        <p:nvSpPr>
          <p:cNvPr id="9" name="Rounded Rectangle 8"/>
          <p:cNvSpPr/>
          <p:nvPr/>
        </p:nvSpPr>
        <p:spPr>
          <a:xfrm>
            <a:off x="3098361" y="4152188"/>
            <a:ext cx="1445811" cy="772651"/>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Tế bào lông hút</a:t>
            </a:r>
            <a:endParaRPr lang="en-US" sz="2000" b="1" dirty="0"/>
          </a:p>
        </p:txBody>
      </p:sp>
      <p:sp>
        <p:nvSpPr>
          <p:cNvPr id="10" name="Rounded Rectangle 9"/>
          <p:cNvSpPr/>
          <p:nvPr/>
        </p:nvSpPr>
        <p:spPr>
          <a:xfrm>
            <a:off x="5043774" y="2691630"/>
            <a:ext cx="3688079" cy="772651"/>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Cơ thể động vật</a:t>
            </a:r>
            <a:endParaRPr lang="en-US" sz="2000" b="1" dirty="0"/>
          </a:p>
        </p:txBody>
      </p:sp>
      <p:sp>
        <p:nvSpPr>
          <p:cNvPr id="11" name="Rounded Rectangle 10"/>
          <p:cNvSpPr/>
          <p:nvPr/>
        </p:nvSpPr>
        <p:spPr>
          <a:xfrm>
            <a:off x="4626996" y="4152187"/>
            <a:ext cx="1445811" cy="772651"/>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Tế bào cơ</a:t>
            </a:r>
            <a:endParaRPr lang="en-US" sz="2000" b="1" dirty="0"/>
          </a:p>
        </p:txBody>
      </p:sp>
      <p:sp>
        <p:nvSpPr>
          <p:cNvPr id="12" name="Rounded Rectangle 11"/>
          <p:cNvSpPr/>
          <p:nvPr/>
        </p:nvSpPr>
        <p:spPr>
          <a:xfrm>
            <a:off x="6164909" y="4152186"/>
            <a:ext cx="1445811" cy="772651"/>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Tế bào thần kinh</a:t>
            </a:r>
            <a:endParaRPr lang="en-US" sz="2000" b="1" dirty="0"/>
          </a:p>
        </p:txBody>
      </p:sp>
      <p:sp>
        <p:nvSpPr>
          <p:cNvPr id="13" name="Rounded Rectangle 12"/>
          <p:cNvSpPr/>
          <p:nvPr/>
        </p:nvSpPr>
        <p:spPr>
          <a:xfrm>
            <a:off x="7702822" y="4152186"/>
            <a:ext cx="1445811" cy="772651"/>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Tế bào biểu bì</a:t>
            </a:r>
            <a:endParaRPr lang="en-US" sz="2000" b="1" dirty="0"/>
          </a:p>
        </p:txBody>
      </p:sp>
      <p:cxnSp>
        <p:nvCxnSpPr>
          <p:cNvPr id="15" name="Straight Arrow Connector 14"/>
          <p:cNvCxnSpPr>
            <a:stCxn id="4" idx="2"/>
            <a:endCxn id="5" idx="0"/>
          </p:cNvCxnSpPr>
          <p:nvPr/>
        </p:nvCxnSpPr>
        <p:spPr>
          <a:xfrm flipH="1">
            <a:off x="2292631" y="2003729"/>
            <a:ext cx="2279369" cy="6879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2"/>
          </p:cNvCxnSpPr>
          <p:nvPr/>
        </p:nvCxnSpPr>
        <p:spPr>
          <a:xfrm>
            <a:off x="4572000" y="2003729"/>
            <a:ext cx="2385391" cy="68790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2"/>
            <a:endCxn id="7" idx="0"/>
          </p:cNvCxnSpPr>
          <p:nvPr/>
        </p:nvCxnSpPr>
        <p:spPr>
          <a:xfrm flipH="1">
            <a:off x="754719" y="3464281"/>
            <a:ext cx="1537912" cy="6879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2"/>
            <a:endCxn id="8" idx="0"/>
          </p:cNvCxnSpPr>
          <p:nvPr/>
        </p:nvCxnSpPr>
        <p:spPr>
          <a:xfrm>
            <a:off x="2292631" y="3464281"/>
            <a:ext cx="1" cy="6879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2"/>
            <a:endCxn id="9" idx="0"/>
          </p:cNvCxnSpPr>
          <p:nvPr/>
        </p:nvCxnSpPr>
        <p:spPr>
          <a:xfrm>
            <a:off x="2292631" y="3464281"/>
            <a:ext cx="1528636" cy="6879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2"/>
            <a:endCxn id="12" idx="0"/>
          </p:cNvCxnSpPr>
          <p:nvPr/>
        </p:nvCxnSpPr>
        <p:spPr>
          <a:xfrm>
            <a:off x="6887814" y="3464281"/>
            <a:ext cx="1" cy="6879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0" idx="2"/>
            <a:endCxn id="11" idx="0"/>
          </p:cNvCxnSpPr>
          <p:nvPr/>
        </p:nvCxnSpPr>
        <p:spPr>
          <a:xfrm flipH="1">
            <a:off x="5349902" y="3464281"/>
            <a:ext cx="1537912" cy="6879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0" idx="2"/>
            <a:endCxn id="13" idx="0"/>
          </p:cNvCxnSpPr>
          <p:nvPr/>
        </p:nvCxnSpPr>
        <p:spPr>
          <a:xfrm>
            <a:off x="6887814" y="3464281"/>
            <a:ext cx="1537914" cy="6879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86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par>
                                <p:cTn id="28" presetID="22" presetClass="entr" presetSubtype="4"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500"/>
                                        <p:tgtEl>
                                          <p:spTgt spid="39"/>
                                        </p:tgtEl>
                                      </p:cBhvr>
                                    </p:animEffect>
                                  </p:childTnLst>
                                </p:cTn>
                              </p:par>
                              <p:par>
                                <p:cTn id="37" presetID="22" presetClass="entr" presetSubtype="4"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down)">
                                      <p:cBhvr>
                                        <p:cTn id="39" dur="500"/>
                                        <p:tgtEl>
                                          <p:spTgt spid="35"/>
                                        </p:tgtEl>
                                      </p:cBhvr>
                                    </p:animEffect>
                                  </p:childTnLst>
                                </p:cTn>
                              </p:par>
                              <p:par>
                                <p:cTn id="40" presetID="2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00"/>
                                        <p:tgtEl>
                                          <p:spTgt spid="1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William template">
  <a:themeElements>
    <a:clrScheme name="Custom 347">
      <a:dk1>
        <a:srgbClr val="222222"/>
      </a:dk1>
      <a:lt1>
        <a:srgbClr val="FFFFFF"/>
      </a:lt1>
      <a:dk2>
        <a:srgbClr val="666666"/>
      </a:dk2>
      <a:lt2>
        <a:srgbClr val="F3F3F3"/>
      </a:lt2>
      <a:accent1>
        <a:srgbClr val="FF8700"/>
      </a:accent1>
      <a:accent2>
        <a:srgbClr val="FFB840"/>
      </a:accent2>
      <a:accent3>
        <a:srgbClr val="333333"/>
      </a:accent3>
      <a:accent4>
        <a:srgbClr val="9B9796"/>
      </a:accent4>
      <a:accent5>
        <a:srgbClr val="C9C3BD"/>
      </a:accent5>
      <a:accent6>
        <a:srgbClr val="96C94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403</Words>
  <Application>Microsoft Office PowerPoint</Application>
  <PresentationFormat>On-screen Show (16:9)</PresentationFormat>
  <Paragraphs>45</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Roboto</vt:lpstr>
      <vt:lpstr>Dosis</vt:lpstr>
      <vt:lpstr>Segoe UI bold</vt:lpstr>
      <vt:lpstr>Wingdings</vt:lpstr>
      <vt:lpstr>Verdana</vt:lpstr>
      <vt:lpstr>William template</vt:lpstr>
      <vt:lpstr> CHỦ ĐỀ 7:  TỪ TẾ BÀO ĐẾN CƠ THỂ TIẾT 9 BÀI 19: CƠ THỂ ĐƠN BÀO VÀ CƠ THỂ ĐA BÀO</vt:lpstr>
      <vt:lpstr>PowerPoint Presentation</vt:lpstr>
      <vt:lpstr>NỘI DUNG BÀI HỌC</vt:lpstr>
      <vt:lpstr>1. CƠ THỂ ĐƠN BÀO</vt:lpstr>
      <vt:lpstr>PowerPoint Presentation</vt:lpstr>
      <vt:lpstr>PowerPoint Presentation</vt:lpstr>
      <vt:lpstr>Thảo luận và trả lời câu hỏi</vt:lpstr>
      <vt:lpstr>KẾT LUẬN</vt:lpstr>
      <vt:lpstr>KẾT LUẬN</vt:lpstr>
      <vt:lpstr>Hướng dẫn tự học</vt:lpstr>
      <vt:lpstr>CHÚC CÁC EM HỌC TỐT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dragon</cp:lastModifiedBy>
  <cp:revision>28</cp:revision>
  <dcterms:modified xsi:type="dcterms:W3CDTF">2025-02-22T07:55:56Z</dcterms:modified>
</cp:coreProperties>
</file>