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0"/>
  </p:notesMasterIdLst>
  <p:sldIdLst>
    <p:sldId id="256" r:id="rId2"/>
    <p:sldId id="257" r:id="rId3"/>
    <p:sldId id="258" r:id="rId4"/>
    <p:sldId id="259" r:id="rId5"/>
    <p:sldId id="261" r:id="rId6"/>
    <p:sldId id="260" r:id="rId7"/>
    <p:sldId id="296" r:id="rId8"/>
    <p:sldId id="298" r:id="rId9"/>
    <p:sldId id="297" r:id="rId10"/>
    <p:sldId id="299" r:id="rId11"/>
    <p:sldId id="300" r:id="rId12"/>
    <p:sldId id="263" r:id="rId13"/>
    <p:sldId id="302" r:id="rId14"/>
    <p:sldId id="264" r:id="rId15"/>
    <p:sldId id="303" r:id="rId16"/>
    <p:sldId id="304" r:id="rId17"/>
    <p:sldId id="272" r:id="rId18"/>
    <p:sldId id="26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9" autoAdjust="0"/>
  </p:normalViewPr>
  <p:slideViewPr>
    <p:cSldViewPr snapToGrid="0">
      <p:cViewPr>
        <p:scale>
          <a:sx n="110" d="100"/>
          <a:sy n="110" d="100"/>
        </p:scale>
        <p:origin x="-21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00748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17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42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3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82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6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27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77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07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4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15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8"/>
          <p:cNvSpPr txBox="1">
            <a:spLocks noGrp="1"/>
          </p:cNvSpPr>
          <p:nvPr>
            <p:ph type="body" idx="1"/>
          </p:nvPr>
        </p:nvSpPr>
        <p:spPr>
          <a:xfrm>
            <a:off x="829000"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0" name="Google Shape;450;p8"/>
          <p:cNvSpPr txBox="1">
            <a:spLocks noGrp="1"/>
          </p:cNvSpPr>
          <p:nvPr>
            <p:ph type="body" idx="2"/>
          </p:nvPr>
        </p:nvSpPr>
        <p:spPr>
          <a:xfrm>
            <a:off x="3257803"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1" name="Google Shape;451;p8"/>
          <p:cNvSpPr txBox="1">
            <a:spLocks noGrp="1"/>
          </p:cNvSpPr>
          <p:nvPr>
            <p:ph type="body" idx="3"/>
          </p:nvPr>
        </p:nvSpPr>
        <p:spPr>
          <a:xfrm>
            <a:off x="5686607"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2" name="Google Shape;452;p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rot="-5400000" flipH="1">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rot="-5400000" flipH="1">
              <a:off x="9848714" y="1201031"/>
              <a:ext cx="196383" cy="2982574"/>
              <a:chOff x="1447800" y="152400"/>
              <a:chExt cx="318597" cy="4838699"/>
            </a:xfrm>
          </p:grpSpPr>
          <p:sp>
            <p:nvSpPr>
              <p:cNvPr id="498" name="Google Shape;498;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rot="-5400000" flipH="1">
              <a:off x="9689113" y="1336426"/>
              <a:ext cx="196383" cy="2982574"/>
              <a:chOff x="1600200" y="152400"/>
              <a:chExt cx="318597" cy="4838699"/>
            </a:xfrm>
          </p:grpSpPr>
          <p:sp>
            <p:nvSpPr>
              <p:cNvPr id="501" name="Google Shape;501;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rot="-5400000" flipH="1">
              <a:off x="9944475" y="1471836"/>
              <a:ext cx="196383" cy="2982574"/>
              <a:chOff x="533400" y="152400"/>
              <a:chExt cx="318597" cy="4838699"/>
            </a:xfrm>
          </p:grpSpPr>
          <p:sp>
            <p:nvSpPr>
              <p:cNvPr id="504" name="Google Shape;504;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rot="-5400000" flipH="1">
              <a:off x="9752954" y="1607231"/>
              <a:ext cx="196383" cy="2982574"/>
              <a:chOff x="685800" y="152400"/>
              <a:chExt cx="318597" cy="4838699"/>
            </a:xfrm>
          </p:grpSpPr>
          <p:sp>
            <p:nvSpPr>
              <p:cNvPr id="507" name="Google Shape;507;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rot="-5400000" flipH="1">
              <a:off x="9816794" y="1954222"/>
              <a:ext cx="196383" cy="2982574"/>
              <a:chOff x="990600" y="152400"/>
              <a:chExt cx="318597" cy="4838699"/>
            </a:xfrm>
          </p:grpSpPr>
          <p:sp>
            <p:nvSpPr>
              <p:cNvPr id="510" name="Google Shape;510;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rot="-5400000" flipH="1">
              <a:off x="9752954" y="2089589"/>
              <a:ext cx="196383" cy="2982574"/>
              <a:chOff x="3663063" y="152400"/>
              <a:chExt cx="318597" cy="4838699"/>
            </a:xfrm>
          </p:grpSpPr>
          <p:sp>
            <p:nvSpPr>
              <p:cNvPr id="513" name="Google Shape;513;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rot="-5400000" flipH="1">
              <a:off x="9880634" y="2225013"/>
              <a:ext cx="196383" cy="2982574"/>
              <a:chOff x="1295400" y="152400"/>
              <a:chExt cx="318597" cy="4838699"/>
            </a:xfrm>
          </p:grpSpPr>
          <p:sp>
            <p:nvSpPr>
              <p:cNvPr id="516" name="Google Shape;516;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rot="-5400000" flipH="1">
              <a:off x="9848714" y="2361002"/>
              <a:ext cx="196383" cy="2982574"/>
              <a:chOff x="1447800" y="152400"/>
              <a:chExt cx="318597" cy="4838699"/>
            </a:xfrm>
          </p:grpSpPr>
          <p:sp>
            <p:nvSpPr>
              <p:cNvPr id="519" name="Google Shape;519;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rot="-5400000" flipH="1">
              <a:off x="9721033" y="2496397"/>
              <a:ext cx="196383" cy="2982574"/>
              <a:chOff x="1600200" y="152400"/>
              <a:chExt cx="318597" cy="4838699"/>
            </a:xfrm>
          </p:grpSpPr>
          <p:sp>
            <p:nvSpPr>
              <p:cNvPr id="522" name="Google Shape;522;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rot="-5400000" flipH="1">
              <a:off x="9625273" y="2631806"/>
              <a:ext cx="196383" cy="2982574"/>
              <a:chOff x="533400" y="152400"/>
              <a:chExt cx="318597" cy="4838699"/>
            </a:xfrm>
          </p:grpSpPr>
          <p:sp>
            <p:nvSpPr>
              <p:cNvPr id="525" name="Google Shape;525;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rot="-5400000" flipH="1">
              <a:off x="9657193" y="2767202"/>
              <a:ext cx="196383" cy="2982574"/>
              <a:chOff x="685800" y="152400"/>
              <a:chExt cx="318597" cy="4838699"/>
            </a:xfrm>
          </p:grpSpPr>
          <p:sp>
            <p:nvSpPr>
              <p:cNvPr id="528" name="Google Shape;528;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rot="-5400000" flipH="1">
              <a:off x="9816794" y="2902597"/>
              <a:ext cx="196383" cy="2982574"/>
              <a:chOff x="838200" y="152400"/>
              <a:chExt cx="318597" cy="4838699"/>
            </a:xfrm>
          </p:grpSpPr>
          <p:sp>
            <p:nvSpPr>
              <p:cNvPr id="531" name="Google Shape;531;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rot="-5400000" flipH="1">
              <a:off x="9625273" y="3037992"/>
              <a:ext cx="196383" cy="2982574"/>
              <a:chOff x="990600" y="152400"/>
              <a:chExt cx="318597" cy="4838699"/>
            </a:xfrm>
          </p:grpSpPr>
          <p:sp>
            <p:nvSpPr>
              <p:cNvPr id="534" name="Google Shape;534;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rot="-5400000" flipH="1">
              <a:off x="9944475" y="3173359"/>
              <a:ext cx="196383" cy="2982574"/>
              <a:chOff x="3663063" y="152400"/>
              <a:chExt cx="318597" cy="4838699"/>
            </a:xfrm>
          </p:grpSpPr>
          <p:sp>
            <p:nvSpPr>
              <p:cNvPr id="537" name="Google Shape;537;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rot="-5400000" flipH="1">
              <a:off x="9784874" y="3308783"/>
              <a:ext cx="196383" cy="2982574"/>
              <a:chOff x="1295400" y="152400"/>
              <a:chExt cx="318597" cy="4838699"/>
            </a:xfrm>
          </p:grpSpPr>
          <p:sp>
            <p:nvSpPr>
              <p:cNvPr id="540" name="Google Shape;540;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0" y="525494"/>
            <a:ext cx="9034272"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800" b="1" dirty="0" smtClean="0">
                <a:latin typeface="+mj-lt"/>
              </a:rPr>
              <a:t>TIẾT 6-7        BÀI 18: </a:t>
            </a:r>
            <a:br>
              <a:rPr lang="en" sz="3800" b="1" dirty="0" smtClean="0">
                <a:latin typeface="+mj-lt"/>
              </a:rPr>
            </a:br>
            <a:r>
              <a:rPr lang="en" sz="3800" b="1" dirty="0" smtClean="0">
                <a:latin typeface="+mj-lt"/>
              </a:rPr>
              <a:t/>
            </a:r>
            <a:br>
              <a:rPr lang="en" sz="3800" b="1" dirty="0" smtClean="0">
                <a:latin typeface="+mj-lt"/>
              </a:rPr>
            </a:br>
            <a:r>
              <a:rPr lang="en" sz="3800" b="1" dirty="0" smtClean="0">
                <a:solidFill>
                  <a:srgbClr val="FF0000"/>
                </a:solidFill>
                <a:latin typeface="+mj-lt"/>
              </a:rPr>
              <a:t>THỰC HÀNH</a:t>
            </a:r>
            <a:br>
              <a:rPr lang="en" sz="3800" b="1" dirty="0" smtClean="0">
                <a:solidFill>
                  <a:srgbClr val="FF0000"/>
                </a:solidFill>
                <a:latin typeface="+mj-lt"/>
              </a:rPr>
            </a:br>
            <a:r>
              <a:rPr lang="en" sz="3800" b="1" dirty="0" smtClean="0">
                <a:solidFill>
                  <a:srgbClr val="FF0000"/>
                </a:solidFill>
                <a:latin typeface="+mj-lt"/>
              </a:rPr>
              <a:t>QUAN SÁT TẾ BÀO SINH VẬT</a:t>
            </a:r>
            <a:br>
              <a:rPr lang="en" sz="3800" b="1" dirty="0" smtClean="0">
                <a:solidFill>
                  <a:srgbClr val="FF0000"/>
                </a:solidFill>
                <a:latin typeface="+mj-lt"/>
              </a:rPr>
            </a:br>
            <a:endParaRPr sz="3800" b="1" dirty="0">
              <a:solidFill>
                <a:srgbClr val="FF0000"/>
              </a:solidFill>
              <a:latin typeface="+mj-lt"/>
            </a:endParaRPr>
          </a:p>
        </p:txBody>
      </p:sp>
      <p:sp>
        <p:nvSpPr>
          <p:cNvPr id="768" name="Google Shape;768;p15"/>
          <p:cNvSpPr/>
          <p:nvPr/>
        </p:nvSpPr>
        <p:spPr>
          <a:xfrm rot="10800000">
            <a:off x="3793882" y="1363173"/>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828992" y="2811998"/>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95882" y="798826"/>
            <a:ext cx="5838300" cy="819900"/>
          </a:xfrm>
          <a:solidFill>
            <a:srgbClr val="FFFF00"/>
          </a:solidFill>
        </p:spPr>
        <p:txBody>
          <a:bodyPr/>
          <a:lstStyle/>
          <a:p>
            <a:pPr marL="50800" indent="0">
              <a:buNone/>
            </a:pPr>
            <a:r>
              <a:rPr lang="en-US" sz="2600" b="1" dirty="0" smtClean="0">
                <a:solidFill>
                  <a:srgbClr val="FF0000"/>
                </a:solidFill>
                <a:latin typeface="+mj-lt"/>
              </a:rPr>
              <a:t>TIẾT 7</a:t>
            </a:r>
          </a:p>
          <a:p>
            <a:pPr marL="50800" indent="0">
              <a:buNone/>
            </a:pPr>
            <a:r>
              <a:rPr lang="en-US" sz="2600" b="1" dirty="0" smtClean="0">
                <a:solidFill>
                  <a:srgbClr val="FF0000"/>
                </a:solidFill>
                <a:latin typeface="+mj-lt"/>
              </a:rPr>
              <a:t>3. Quan sát tế bào biểu bì da ếch </a:t>
            </a:r>
          </a:p>
          <a:p>
            <a:pPr marL="50800" indent="0">
              <a:buNone/>
            </a:pPr>
            <a:endParaRPr lang="en-US" sz="2600" b="1"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5032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Google Shape;269;p25"/>
          <p:cNvSpPr/>
          <p:nvPr/>
        </p:nvSpPr>
        <p:spPr>
          <a:xfrm>
            <a:off x="3204256" y="347133"/>
            <a:ext cx="5755471" cy="781937"/>
          </a:xfrm>
          <a:prstGeom prst="homePlate">
            <a:avLst>
              <a:gd name="adj" fmla="val 35440"/>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5" name="Google Shape;270;p25"/>
          <p:cNvSpPr/>
          <p:nvPr/>
        </p:nvSpPr>
        <p:spPr>
          <a:xfrm>
            <a:off x="2089399" y="134237"/>
            <a:ext cx="1114857" cy="994833"/>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92D050"/>
          </a:solidFill>
          <a:ln>
            <a:noFill/>
          </a:ln>
        </p:spPr>
        <p:txBody>
          <a:bodyPr spcFirstLastPara="1" wrap="square" lIns="91425" tIns="45700" rIns="91425" bIns="45700" anchor="ctr" anchorCtr="0">
            <a:noAutofit/>
          </a:bodyPr>
          <a:lstStyle/>
          <a:p>
            <a:pPr lvl="0" algn="ctr"/>
            <a:r>
              <a:rPr lang="vi-VN" sz="2000" b="1" dirty="0">
                <a:solidFill>
                  <a:schemeClr val="bg1"/>
                </a:solidFill>
              </a:rPr>
              <a:t>Bước 1</a:t>
            </a:r>
          </a:p>
        </p:txBody>
      </p:sp>
      <p:sp>
        <p:nvSpPr>
          <p:cNvPr id="6" name="Google Shape;276;p25"/>
          <p:cNvSpPr/>
          <p:nvPr/>
        </p:nvSpPr>
        <p:spPr>
          <a:xfrm flipH="1">
            <a:off x="272425" y="134238"/>
            <a:ext cx="1816974" cy="994832"/>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i="0" u="none" strike="noStrike" cap="none" dirty="0">
              <a:solidFill>
                <a:schemeClr val="tx1"/>
              </a:solidFill>
              <a:latin typeface="Arial"/>
              <a:ea typeface="Arial"/>
              <a:cs typeface="Arial"/>
              <a:sym typeface="Arial"/>
            </a:endParaRPr>
          </a:p>
        </p:txBody>
      </p:sp>
      <p:sp>
        <p:nvSpPr>
          <p:cNvPr id="7" name="Google Shape;281;p25"/>
          <p:cNvSpPr txBox="1"/>
          <p:nvPr/>
        </p:nvSpPr>
        <p:spPr>
          <a:xfrm>
            <a:off x="3604544" y="368844"/>
            <a:ext cx="4724301" cy="689489"/>
          </a:xfrm>
          <a:prstGeom prst="rect">
            <a:avLst/>
          </a:prstGeom>
          <a:solidFill>
            <a:srgbClr val="92D050"/>
          </a:solidFill>
          <a:ln>
            <a:noFill/>
          </a:ln>
        </p:spPr>
        <p:txBody>
          <a:bodyPr spcFirstLastPara="1" wrap="square" lIns="91425" tIns="45700" rIns="91425" bIns="45700" anchor="ctr" anchorCtr="0">
            <a:noAutofit/>
          </a:bodyPr>
          <a:lstStyle/>
          <a:p>
            <a:pPr lvl="0" algn="just"/>
            <a:r>
              <a:rPr lang="en-US" sz="1800" dirty="0">
                <a:solidFill>
                  <a:schemeClr val="bg1"/>
                </a:solidFill>
              </a:rPr>
              <a:t>Dùng panh với vài mẩu da ếch tròng bình nhốt ếch cho vào đĩa kính đồng hồ</a:t>
            </a:r>
          </a:p>
        </p:txBody>
      </p:sp>
      <p:sp>
        <p:nvSpPr>
          <p:cNvPr id="8" name="Google Shape;269;p25"/>
          <p:cNvSpPr/>
          <p:nvPr/>
        </p:nvSpPr>
        <p:spPr>
          <a:xfrm>
            <a:off x="3204258" y="1334894"/>
            <a:ext cx="5755469" cy="787707"/>
          </a:xfrm>
          <a:prstGeom prst="homePlate">
            <a:avLst>
              <a:gd name="adj" fmla="val 35440"/>
            </a:avLst>
          </a:prstGeom>
          <a:solidFill>
            <a:schemeClr val="bg2">
              <a:lumMod val="75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9" name="Google Shape;270;p25"/>
          <p:cNvSpPr/>
          <p:nvPr/>
        </p:nvSpPr>
        <p:spPr>
          <a:xfrm>
            <a:off x="2089400" y="1129070"/>
            <a:ext cx="1178733" cy="993531"/>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chemeClr val="bg2">
              <a:lumMod val="75000"/>
            </a:schemeClr>
          </a:solidFill>
          <a:ln>
            <a:noFill/>
          </a:ln>
        </p:spPr>
        <p:txBody>
          <a:bodyPr spcFirstLastPara="1" wrap="square" lIns="91425" tIns="45700" rIns="91425" bIns="45700" anchor="ctr" anchorCtr="0">
            <a:noAutofit/>
          </a:bodyPr>
          <a:lstStyle/>
          <a:p>
            <a:pPr lvl="0" algn="ctr"/>
            <a:r>
              <a:rPr lang="vi-VN" sz="2000" b="1" dirty="0">
                <a:solidFill>
                  <a:schemeClr val="bg1"/>
                </a:solidFill>
              </a:rPr>
              <a:t>Bước </a:t>
            </a:r>
            <a:r>
              <a:rPr lang="en-US" sz="2000" b="1" dirty="0" smtClean="0">
                <a:solidFill>
                  <a:schemeClr val="bg1"/>
                </a:solidFill>
              </a:rPr>
              <a:t>2</a:t>
            </a:r>
            <a:endParaRPr lang="vi-VN" sz="2000" b="1" dirty="0">
              <a:solidFill>
                <a:schemeClr val="bg1"/>
              </a:solidFill>
            </a:endParaRPr>
          </a:p>
        </p:txBody>
      </p:sp>
      <p:sp>
        <p:nvSpPr>
          <p:cNvPr id="10" name="Google Shape;276;p25"/>
          <p:cNvSpPr/>
          <p:nvPr/>
        </p:nvSpPr>
        <p:spPr>
          <a:xfrm flipH="1">
            <a:off x="272426" y="1129070"/>
            <a:ext cx="1816974" cy="1010529"/>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chemeClr val="bg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i="0" u="none" strike="noStrike" cap="none" dirty="0">
              <a:solidFill>
                <a:schemeClr val="tx1"/>
              </a:solidFill>
              <a:latin typeface="Arial"/>
              <a:ea typeface="Arial"/>
              <a:cs typeface="Arial"/>
              <a:sym typeface="Arial"/>
            </a:endParaRPr>
          </a:p>
        </p:txBody>
      </p:sp>
      <p:sp>
        <p:nvSpPr>
          <p:cNvPr id="11" name="Google Shape;281;p25"/>
          <p:cNvSpPr txBox="1"/>
          <p:nvPr/>
        </p:nvSpPr>
        <p:spPr>
          <a:xfrm>
            <a:off x="3204256" y="1436091"/>
            <a:ext cx="5460773" cy="557156"/>
          </a:xfrm>
          <a:prstGeom prst="rect">
            <a:avLst/>
          </a:prstGeom>
          <a:solidFill>
            <a:schemeClr val="bg2">
              <a:lumMod val="75000"/>
            </a:schemeClr>
          </a:solidFill>
          <a:ln>
            <a:noFill/>
          </a:ln>
        </p:spPr>
        <p:txBody>
          <a:bodyPr spcFirstLastPara="1" wrap="square" lIns="91425" tIns="45700" rIns="91425" bIns="45700" anchor="ctr" anchorCtr="0">
            <a:noAutofit/>
          </a:bodyPr>
          <a:lstStyle/>
          <a:p>
            <a:pPr lvl="0" algn="ctr"/>
            <a:r>
              <a:rPr lang="en-US" sz="1800" dirty="0">
                <a:solidFill>
                  <a:schemeClr val="bg1"/>
                </a:solidFill>
              </a:rPr>
              <a:t>Nhỏ 1 giọt xanh methylene vào đĩa kính </a:t>
            </a:r>
            <a:r>
              <a:rPr lang="en-US" sz="1800" dirty="0" smtClean="0">
                <a:solidFill>
                  <a:schemeClr val="bg1"/>
                </a:solidFill>
              </a:rPr>
              <a:t>đồng hồ đã có </a:t>
            </a:r>
            <a:r>
              <a:rPr lang="en-US" sz="1800" dirty="0">
                <a:solidFill>
                  <a:schemeClr val="bg1"/>
                </a:solidFill>
              </a:rPr>
              <a:t>sẵn </a:t>
            </a:r>
            <a:r>
              <a:rPr lang="en-US" sz="1800" dirty="0" smtClean="0">
                <a:solidFill>
                  <a:schemeClr val="bg1"/>
                </a:solidFill>
              </a:rPr>
              <a:t>mẩu </a:t>
            </a:r>
            <a:r>
              <a:rPr lang="en-US" sz="1800" dirty="0">
                <a:solidFill>
                  <a:schemeClr val="bg1"/>
                </a:solidFill>
              </a:rPr>
              <a:t>da ếch để khoảng một đến </a:t>
            </a:r>
            <a:r>
              <a:rPr lang="en-US" sz="1800" dirty="0" smtClean="0">
                <a:solidFill>
                  <a:schemeClr val="bg1"/>
                </a:solidFill>
              </a:rPr>
              <a:t>2p</a:t>
            </a:r>
            <a:endParaRPr lang="en-US" sz="1800" dirty="0">
              <a:solidFill>
                <a:schemeClr val="bg1"/>
              </a:solidFill>
            </a:endParaRPr>
          </a:p>
        </p:txBody>
      </p:sp>
      <p:sp>
        <p:nvSpPr>
          <p:cNvPr id="13" name="Google Shape;269;p25"/>
          <p:cNvSpPr/>
          <p:nvPr/>
        </p:nvSpPr>
        <p:spPr>
          <a:xfrm>
            <a:off x="3168527" y="2300268"/>
            <a:ext cx="5855077" cy="687813"/>
          </a:xfrm>
          <a:prstGeom prst="homePlate">
            <a:avLst>
              <a:gd name="adj" fmla="val 35440"/>
            </a:avLst>
          </a:prstGeom>
          <a:solidFill>
            <a:schemeClr val="tx2">
              <a:lumMod val="75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14" name="Google Shape;270;p25"/>
          <p:cNvSpPr/>
          <p:nvPr/>
        </p:nvSpPr>
        <p:spPr>
          <a:xfrm>
            <a:off x="2053670" y="2123902"/>
            <a:ext cx="1114857" cy="864179"/>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chemeClr val="tx2">
              <a:lumMod val="75000"/>
            </a:schemeClr>
          </a:solidFill>
          <a:ln>
            <a:noFill/>
          </a:ln>
        </p:spPr>
        <p:txBody>
          <a:bodyPr spcFirstLastPara="1" wrap="square" lIns="91425" tIns="45700" rIns="91425" bIns="45700" anchor="ctr" anchorCtr="0">
            <a:noAutofit/>
          </a:bodyPr>
          <a:lstStyle/>
          <a:p>
            <a:pPr lvl="0" algn="ctr"/>
            <a:r>
              <a:rPr lang="vi-VN" sz="2000" b="1" dirty="0">
                <a:solidFill>
                  <a:schemeClr val="bg1"/>
                </a:solidFill>
              </a:rPr>
              <a:t>Bước </a:t>
            </a:r>
            <a:r>
              <a:rPr lang="en-US" sz="2000" b="1" dirty="0" smtClean="0">
                <a:solidFill>
                  <a:schemeClr val="bg1"/>
                </a:solidFill>
              </a:rPr>
              <a:t>3</a:t>
            </a:r>
            <a:endParaRPr lang="vi-VN" sz="2000" b="1" dirty="0">
              <a:solidFill>
                <a:schemeClr val="bg1"/>
              </a:solidFill>
            </a:endParaRPr>
          </a:p>
        </p:txBody>
      </p:sp>
      <p:sp>
        <p:nvSpPr>
          <p:cNvPr id="15" name="Google Shape;276;p25"/>
          <p:cNvSpPr/>
          <p:nvPr/>
        </p:nvSpPr>
        <p:spPr>
          <a:xfrm flipH="1">
            <a:off x="272425" y="2123902"/>
            <a:ext cx="1816974" cy="864179"/>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chemeClr val="tx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i="0" u="none" strike="noStrike" cap="none" dirty="0">
              <a:solidFill>
                <a:schemeClr val="tx1"/>
              </a:solidFill>
              <a:latin typeface="Arial"/>
              <a:ea typeface="Arial"/>
              <a:cs typeface="Arial"/>
              <a:sym typeface="Arial"/>
            </a:endParaRPr>
          </a:p>
        </p:txBody>
      </p:sp>
      <p:sp>
        <p:nvSpPr>
          <p:cNvPr id="16" name="Google Shape;281;p25"/>
          <p:cNvSpPr txBox="1"/>
          <p:nvPr/>
        </p:nvSpPr>
        <p:spPr>
          <a:xfrm>
            <a:off x="3268133" y="2453464"/>
            <a:ext cx="5524517" cy="391336"/>
          </a:xfrm>
          <a:prstGeom prst="rect">
            <a:avLst/>
          </a:prstGeom>
          <a:solidFill>
            <a:schemeClr val="tx2">
              <a:lumMod val="75000"/>
            </a:schemeClr>
          </a:solidFill>
          <a:ln>
            <a:noFill/>
          </a:ln>
        </p:spPr>
        <p:txBody>
          <a:bodyPr spcFirstLastPara="1" wrap="square" lIns="91425" tIns="45700" rIns="91425" bIns="45700" anchor="ctr" anchorCtr="0">
            <a:noAutofit/>
          </a:bodyPr>
          <a:lstStyle/>
          <a:p>
            <a:pPr lvl="0" algn="ctr"/>
            <a:r>
              <a:rPr lang="en-US" sz="1800" dirty="0" smtClean="0">
                <a:solidFill>
                  <a:schemeClr val="bg1"/>
                </a:solidFill>
              </a:rPr>
              <a:t>Nhỏ 1 giọt nước cất lên lam kính</a:t>
            </a:r>
            <a:endParaRPr lang="en-US" sz="1800" dirty="0">
              <a:solidFill>
                <a:schemeClr val="bg1"/>
              </a:solidFill>
            </a:endParaRPr>
          </a:p>
        </p:txBody>
      </p:sp>
      <p:sp>
        <p:nvSpPr>
          <p:cNvPr id="17" name="Google Shape;269;p25"/>
          <p:cNvSpPr/>
          <p:nvPr/>
        </p:nvSpPr>
        <p:spPr>
          <a:xfrm>
            <a:off x="3229470" y="3102648"/>
            <a:ext cx="5791200" cy="895962"/>
          </a:xfrm>
          <a:prstGeom prst="homePlate">
            <a:avLst>
              <a:gd name="adj" fmla="val 35440"/>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18" name="Google Shape;270;p25"/>
          <p:cNvSpPr/>
          <p:nvPr/>
        </p:nvSpPr>
        <p:spPr>
          <a:xfrm>
            <a:off x="2028456" y="2886750"/>
            <a:ext cx="1201014" cy="1113161"/>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chemeClr val="tx2">
              <a:lumMod val="50000"/>
            </a:schemeClr>
          </a:solidFill>
          <a:ln>
            <a:noFill/>
          </a:ln>
        </p:spPr>
        <p:txBody>
          <a:bodyPr spcFirstLastPara="1" wrap="square" lIns="91425" tIns="45700" rIns="91425" bIns="45700" anchor="ctr" anchorCtr="0">
            <a:noAutofit/>
          </a:bodyPr>
          <a:lstStyle/>
          <a:p>
            <a:pPr lvl="0" algn="ctr"/>
            <a:r>
              <a:rPr lang="vi-VN" sz="2000" b="1" dirty="0">
                <a:solidFill>
                  <a:schemeClr val="bg1"/>
                </a:solidFill>
              </a:rPr>
              <a:t>Bước </a:t>
            </a:r>
            <a:r>
              <a:rPr lang="en-US" sz="2000" b="1" dirty="0" smtClean="0">
                <a:solidFill>
                  <a:schemeClr val="bg1"/>
                </a:solidFill>
              </a:rPr>
              <a:t>4</a:t>
            </a:r>
            <a:endParaRPr lang="vi-VN" sz="2000" b="1" dirty="0">
              <a:solidFill>
                <a:schemeClr val="bg1"/>
              </a:solidFill>
            </a:endParaRPr>
          </a:p>
        </p:txBody>
      </p:sp>
      <p:sp>
        <p:nvSpPr>
          <p:cNvPr id="19" name="Google Shape;276;p25"/>
          <p:cNvSpPr/>
          <p:nvPr/>
        </p:nvSpPr>
        <p:spPr>
          <a:xfrm flipH="1">
            <a:off x="242689" y="2885449"/>
            <a:ext cx="1816974" cy="1113161"/>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chemeClr val="tx2">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i="0" u="none" strike="noStrike" cap="none" dirty="0">
              <a:solidFill>
                <a:schemeClr val="tx1"/>
              </a:solidFill>
              <a:latin typeface="Arial"/>
              <a:ea typeface="Arial"/>
              <a:cs typeface="Arial"/>
              <a:sym typeface="Arial"/>
            </a:endParaRPr>
          </a:p>
        </p:txBody>
      </p:sp>
      <p:sp>
        <p:nvSpPr>
          <p:cNvPr id="20" name="Google Shape;281;p25"/>
          <p:cNvSpPr txBox="1"/>
          <p:nvPr/>
        </p:nvSpPr>
        <p:spPr>
          <a:xfrm>
            <a:off x="3277164" y="3240719"/>
            <a:ext cx="5506453" cy="635000"/>
          </a:xfrm>
          <a:prstGeom prst="rect">
            <a:avLst/>
          </a:prstGeom>
          <a:solidFill>
            <a:schemeClr val="tx2">
              <a:lumMod val="50000"/>
            </a:schemeClr>
          </a:solidFill>
          <a:ln>
            <a:noFill/>
          </a:ln>
        </p:spPr>
        <p:txBody>
          <a:bodyPr spcFirstLastPara="1" wrap="square" lIns="91425" tIns="45700" rIns="91425" bIns="45700" anchor="ctr" anchorCtr="0">
            <a:noAutofit/>
          </a:bodyPr>
          <a:lstStyle/>
          <a:p>
            <a:pPr lvl="0" algn="just"/>
            <a:r>
              <a:rPr lang="en-US" sz="1800" dirty="0">
                <a:solidFill>
                  <a:schemeClr val="bg1"/>
                </a:solidFill>
              </a:rPr>
              <a:t>Dùng panh với mẩu da ếch đã nhuộm </a:t>
            </a:r>
            <a:r>
              <a:rPr lang="en-US" sz="1800" dirty="0" smtClean="0">
                <a:solidFill>
                  <a:schemeClr val="bg1"/>
                </a:solidFill>
              </a:rPr>
              <a:t>trải </a:t>
            </a:r>
            <a:r>
              <a:rPr lang="en-US" sz="1800" dirty="0">
                <a:solidFill>
                  <a:schemeClr val="bg1"/>
                </a:solidFill>
              </a:rPr>
              <a:t>đều lên lam kính, đậy lamen. Dùng giấy thấm thấm nước tràn ra ngoài tiêu bản</a:t>
            </a:r>
          </a:p>
        </p:txBody>
      </p:sp>
      <p:sp>
        <p:nvSpPr>
          <p:cNvPr id="21" name="Google Shape;269;p25"/>
          <p:cNvSpPr/>
          <p:nvPr/>
        </p:nvSpPr>
        <p:spPr>
          <a:xfrm>
            <a:off x="3168527" y="4220467"/>
            <a:ext cx="5791200" cy="821280"/>
          </a:xfrm>
          <a:prstGeom prst="homePlate">
            <a:avLst>
              <a:gd name="adj" fmla="val 35440"/>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2" name="Google Shape;270;p25"/>
          <p:cNvSpPr/>
          <p:nvPr/>
        </p:nvSpPr>
        <p:spPr>
          <a:xfrm>
            <a:off x="1973411" y="4001212"/>
            <a:ext cx="1201014" cy="1040535"/>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chemeClr val="accent1">
              <a:lumMod val="50000"/>
            </a:schemeClr>
          </a:solidFill>
          <a:ln>
            <a:noFill/>
          </a:ln>
        </p:spPr>
        <p:txBody>
          <a:bodyPr spcFirstLastPara="1" wrap="square" lIns="91425" tIns="45700" rIns="91425" bIns="45700" anchor="ctr" anchorCtr="0">
            <a:noAutofit/>
          </a:bodyPr>
          <a:lstStyle/>
          <a:p>
            <a:pPr lvl="0" algn="ctr"/>
            <a:r>
              <a:rPr lang="vi-VN" sz="2000" b="1" dirty="0">
                <a:solidFill>
                  <a:schemeClr val="bg1"/>
                </a:solidFill>
              </a:rPr>
              <a:t>Bước </a:t>
            </a:r>
            <a:r>
              <a:rPr lang="en-US" sz="2000" b="1" dirty="0" smtClean="0">
                <a:solidFill>
                  <a:schemeClr val="bg1"/>
                </a:solidFill>
              </a:rPr>
              <a:t>5</a:t>
            </a:r>
            <a:endParaRPr lang="vi-VN" sz="2000" b="1" dirty="0">
              <a:solidFill>
                <a:schemeClr val="bg1"/>
              </a:solidFill>
            </a:endParaRPr>
          </a:p>
        </p:txBody>
      </p:sp>
      <p:sp>
        <p:nvSpPr>
          <p:cNvPr id="23" name="Google Shape;276;p25"/>
          <p:cNvSpPr/>
          <p:nvPr/>
        </p:nvSpPr>
        <p:spPr>
          <a:xfrm flipH="1">
            <a:off x="187644" y="3998610"/>
            <a:ext cx="1816974" cy="1030001"/>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i="0" u="none" strike="noStrike" cap="none" dirty="0">
              <a:solidFill>
                <a:schemeClr val="tx1"/>
              </a:solidFill>
              <a:latin typeface="Arial"/>
              <a:ea typeface="Arial"/>
              <a:cs typeface="Arial"/>
              <a:sym typeface="Arial"/>
            </a:endParaRPr>
          </a:p>
        </p:txBody>
      </p:sp>
      <p:sp>
        <p:nvSpPr>
          <p:cNvPr id="24" name="Google Shape;281;p25"/>
          <p:cNvSpPr txBox="1"/>
          <p:nvPr/>
        </p:nvSpPr>
        <p:spPr>
          <a:xfrm>
            <a:off x="3229470" y="4313607"/>
            <a:ext cx="5506453" cy="63500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lvl="0"/>
            <a:r>
              <a:rPr lang="en-US" sz="1800" dirty="0">
                <a:solidFill>
                  <a:schemeClr val="bg1"/>
                </a:solidFill>
              </a:rPr>
              <a:t>Quan sát tiêu bản dưới kính hiểu vi với vật kính 10x. 40x và vẽ tế bào quan sát được</a:t>
            </a:r>
          </a:p>
        </p:txBody>
      </p:sp>
      <p:pic>
        <p:nvPicPr>
          <p:cNvPr id="25" name="Picture 24"/>
          <p:cNvPicPr>
            <a:picLocks noChangeAspect="1"/>
          </p:cNvPicPr>
          <p:nvPr/>
        </p:nvPicPr>
        <p:blipFill>
          <a:blip r:embed="rId3"/>
          <a:stretch>
            <a:fillRect/>
          </a:stretch>
        </p:blipFill>
        <p:spPr>
          <a:xfrm>
            <a:off x="508670" y="347133"/>
            <a:ext cx="1464741" cy="640579"/>
          </a:xfrm>
          <a:prstGeom prst="rect">
            <a:avLst/>
          </a:prstGeom>
        </p:spPr>
      </p:pic>
      <p:pic>
        <p:nvPicPr>
          <p:cNvPr id="26" name="Picture 25"/>
          <p:cNvPicPr>
            <a:picLocks noChangeAspect="1"/>
          </p:cNvPicPr>
          <p:nvPr/>
        </p:nvPicPr>
        <p:blipFill>
          <a:blip r:embed="rId4"/>
          <a:stretch>
            <a:fillRect/>
          </a:stretch>
        </p:blipFill>
        <p:spPr>
          <a:xfrm>
            <a:off x="469624" y="1341965"/>
            <a:ext cx="1484439" cy="651282"/>
          </a:xfrm>
          <a:prstGeom prst="rect">
            <a:avLst/>
          </a:prstGeom>
        </p:spPr>
      </p:pic>
      <p:pic>
        <p:nvPicPr>
          <p:cNvPr id="27" name="Picture 26"/>
          <p:cNvPicPr>
            <a:picLocks noChangeAspect="1"/>
          </p:cNvPicPr>
          <p:nvPr/>
        </p:nvPicPr>
        <p:blipFill>
          <a:blip r:embed="rId5"/>
          <a:stretch>
            <a:fillRect/>
          </a:stretch>
        </p:blipFill>
        <p:spPr>
          <a:xfrm>
            <a:off x="503160" y="2308429"/>
            <a:ext cx="1450904" cy="495124"/>
          </a:xfrm>
          <a:prstGeom prst="rect">
            <a:avLst/>
          </a:prstGeom>
        </p:spPr>
      </p:pic>
      <p:pic>
        <p:nvPicPr>
          <p:cNvPr id="28" name="Picture 27"/>
          <p:cNvPicPr>
            <a:picLocks noChangeAspect="1"/>
          </p:cNvPicPr>
          <p:nvPr/>
        </p:nvPicPr>
        <p:blipFill>
          <a:blip r:embed="rId6"/>
          <a:stretch>
            <a:fillRect/>
          </a:stretch>
        </p:blipFill>
        <p:spPr>
          <a:xfrm>
            <a:off x="469626" y="3150128"/>
            <a:ext cx="1484438" cy="663954"/>
          </a:xfrm>
          <a:prstGeom prst="rect">
            <a:avLst/>
          </a:prstGeom>
        </p:spPr>
      </p:pic>
      <p:pic>
        <p:nvPicPr>
          <p:cNvPr id="29" name="Picture 28"/>
          <p:cNvPicPr>
            <a:picLocks noChangeAspect="1"/>
          </p:cNvPicPr>
          <p:nvPr/>
        </p:nvPicPr>
        <p:blipFill>
          <a:blip r:embed="rId7"/>
          <a:stretch>
            <a:fillRect/>
          </a:stretch>
        </p:blipFill>
        <p:spPr>
          <a:xfrm>
            <a:off x="469624" y="4199745"/>
            <a:ext cx="1448742" cy="643467"/>
          </a:xfrm>
          <a:prstGeom prst="rect">
            <a:avLst/>
          </a:prstGeom>
        </p:spPr>
      </p:pic>
    </p:spTree>
    <p:extLst>
      <p:ext uri="{BB962C8B-B14F-4D97-AF65-F5344CB8AC3E}">
        <p14:creationId xmlns:p14="http://schemas.microsoft.com/office/powerpoint/2010/main" val="15325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arn(inVertical)">
                                      <p:cBhvr>
                                        <p:cTn id="75" dur="500"/>
                                        <p:tgtEl>
                                          <p:spTgt spid="2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inVertical)">
                                      <p:cBhvr>
                                        <p:cTn id="81" dur="500"/>
                                        <p:tgtEl>
                                          <p:spTgt spid="22"/>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inVertical)">
                                      <p:cBhvr>
                                        <p:cTn id="84" dur="500"/>
                                        <p:tgtEl>
                                          <p:spTgt spid="2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22"/>
          <p:cNvSpPr txBox="1">
            <a:spLocks noGrp="1"/>
          </p:cNvSpPr>
          <p:nvPr>
            <p:ph type="title"/>
          </p:nvPr>
        </p:nvSpPr>
        <p:spPr>
          <a:xfrm>
            <a:off x="829000" y="526700"/>
            <a:ext cx="6902100" cy="460500"/>
          </a:xfrm>
          <a:prstGeom prst="rect">
            <a:avLst/>
          </a:prstGeom>
          <a:solidFill>
            <a:srgbClr val="FFFF00"/>
          </a:solidFill>
        </p:spPr>
        <p:txBody>
          <a:bodyPr spcFirstLastPara="1" wrap="square" lIns="0" tIns="0" rIns="0" bIns="0" anchor="b" anchorCtr="0">
            <a:noAutofit/>
          </a:bodyPr>
          <a:lstStyle/>
          <a:p>
            <a:pPr marL="0" lvl="0" indent="0" algn="l" rtl="0">
              <a:spcBef>
                <a:spcPts val="0"/>
              </a:spcBef>
              <a:spcAft>
                <a:spcPts val="0"/>
              </a:spcAft>
              <a:buNone/>
            </a:pPr>
            <a:r>
              <a:rPr lang="en" sz="2400" b="1" dirty="0" smtClean="0">
                <a:solidFill>
                  <a:srgbClr val="FF0000"/>
                </a:solidFill>
                <a:latin typeface="+mj-lt"/>
              </a:rPr>
              <a:t>4. Báo cáo kết quả thực hành</a:t>
            </a:r>
            <a:endParaRPr sz="2400" b="1" dirty="0">
              <a:solidFill>
                <a:srgbClr val="FF0000"/>
              </a:solidFill>
              <a:latin typeface="+mj-lt"/>
            </a:endParaRPr>
          </a:p>
        </p:txBody>
      </p:sp>
      <p:sp>
        <p:nvSpPr>
          <p:cNvPr id="828" name="Google Shape;828;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Rectangle 3"/>
          <p:cNvSpPr/>
          <p:nvPr/>
        </p:nvSpPr>
        <p:spPr>
          <a:xfrm>
            <a:off x="732516" y="1261534"/>
            <a:ext cx="7095067" cy="3767667"/>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4">
                  <a:lumMod val="50000"/>
                </a:schemeClr>
              </a:solidFill>
            </a:endParaRPr>
          </a:p>
        </p:txBody>
      </p:sp>
      <p:sp>
        <p:nvSpPr>
          <p:cNvPr id="9" name="Google Shape;826;p22"/>
          <p:cNvSpPr txBox="1">
            <a:spLocks/>
          </p:cNvSpPr>
          <p:nvPr/>
        </p:nvSpPr>
        <p:spPr>
          <a:xfrm>
            <a:off x="732516" y="1456267"/>
            <a:ext cx="7095067" cy="7281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ctr"/>
            <a:r>
              <a:rPr lang="en-US" sz="2200" b="1" dirty="0" smtClean="0">
                <a:solidFill>
                  <a:schemeClr val="accent4">
                    <a:lumMod val="50000"/>
                  </a:schemeClr>
                </a:solidFill>
                <a:latin typeface="+mj-lt"/>
              </a:rPr>
              <a:t>Báo </a:t>
            </a:r>
            <a:r>
              <a:rPr lang="en-US" sz="2200" b="1" dirty="0">
                <a:solidFill>
                  <a:schemeClr val="accent4">
                    <a:lumMod val="50000"/>
                  </a:schemeClr>
                </a:solidFill>
                <a:latin typeface="+mj-lt"/>
              </a:rPr>
              <a:t>cáo: Kết </a:t>
            </a:r>
            <a:r>
              <a:rPr lang="en-US" sz="2200" b="1" dirty="0" smtClean="0">
                <a:solidFill>
                  <a:schemeClr val="accent4">
                    <a:lumMod val="50000"/>
                  </a:schemeClr>
                </a:solidFill>
                <a:latin typeface="+mj-lt"/>
              </a:rPr>
              <a:t>quả </a:t>
            </a:r>
            <a:r>
              <a:rPr lang="en-US" sz="2200" b="1" dirty="0">
                <a:solidFill>
                  <a:schemeClr val="accent4">
                    <a:lumMod val="50000"/>
                  </a:schemeClr>
                </a:solidFill>
                <a:latin typeface="+mj-lt"/>
              </a:rPr>
              <a:t>quan sát tế bào sinh vật </a:t>
            </a:r>
          </a:p>
          <a:p>
            <a:pPr algn="ctr"/>
            <a:endParaRPr lang="en-US" sz="2600" b="1" dirty="0">
              <a:latin typeface="+mj-lt"/>
            </a:endParaRPr>
          </a:p>
        </p:txBody>
      </p:sp>
      <p:sp>
        <p:nvSpPr>
          <p:cNvPr id="10" name="Google Shape;826;p22"/>
          <p:cNvSpPr txBox="1">
            <a:spLocks/>
          </p:cNvSpPr>
          <p:nvPr/>
        </p:nvSpPr>
        <p:spPr>
          <a:xfrm>
            <a:off x="732516" y="1972734"/>
            <a:ext cx="7052000" cy="431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ctr"/>
            <a:r>
              <a:rPr lang="en-US" sz="2000" dirty="0" smtClean="0">
                <a:solidFill>
                  <a:schemeClr val="accent4">
                    <a:lumMod val="50000"/>
                  </a:schemeClr>
                </a:solidFill>
                <a:latin typeface="+mj-lt"/>
              </a:rPr>
              <a:t>Thứ….ngày….tháng….năm</a:t>
            </a:r>
            <a:endParaRPr lang="en-US" sz="2000" dirty="0">
              <a:latin typeface="+mj-lt"/>
            </a:endParaRPr>
          </a:p>
        </p:txBody>
      </p:sp>
      <p:sp>
        <p:nvSpPr>
          <p:cNvPr id="11" name="Google Shape;826;p22"/>
          <p:cNvSpPr txBox="1">
            <a:spLocks/>
          </p:cNvSpPr>
          <p:nvPr/>
        </p:nvSpPr>
        <p:spPr>
          <a:xfrm>
            <a:off x="732516" y="2404534"/>
            <a:ext cx="7052000" cy="431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r>
              <a:rPr lang="en-US" sz="2000" dirty="0" smtClean="0">
                <a:solidFill>
                  <a:schemeClr val="accent4">
                    <a:lumMod val="50000"/>
                  </a:schemeClr>
                </a:solidFill>
                <a:latin typeface="+mj-lt"/>
              </a:rPr>
              <a:t>       Nhóm….lớp…….</a:t>
            </a:r>
            <a:endParaRPr lang="en-US" sz="2000" dirty="0">
              <a:latin typeface="+mj-lt"/>
            </a:endParaRPr>
          </a:p>
        </p:txBody>
      </p:sp>
      <p:sp>
        <p:nvSpPr>
          <p:cNvPr id="12" name="Google Shape;826;p22"/>
          <p:cNvSpPr txBox="1">
            <a:spLocks/>
          </p:cNvSpPr>
          <p:nvPr/>
        </p:nvSpPr>
        <p:spPr>
          <a:xfrm>
            <a:off x="849583" y="3026835"/>
            <a:ext cx="6906184" cy="21251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just">
              <a:lnSpc>
                <a:spcPts val="2500"/>
              </a:lnSpc>
              <a:spcBef>
                <a:spcPts val="200"/>
              </a:spcBef>
              <a:spcAft>
                <a:spcPts val="200"/>
              </a:spcAft>
            </a:pPr>
            <a:r>
              <a:rPr lang="en-US" sz="2000" dirty="0" smtClean="0">
                <a:solidFill>
                  <a:schemeClr val="tx1">
                    <a:lumMod val="50000"/>
                  </a:schemeClr>
                </a:solidFill>
                <a:latin typeface="+mj-lt"/>
              </a:rPr>
              <a:t>1. Vẽ và chú thích tế bào trứng cá đã được quan sát. Tại sao khi tách trứng cá chép cần nhẹ tay?</a:t>
            </a:r>
          </a:p>
          <a:p>
            <a:pPr algn="just">
              <a:lnSpc>
                <a:spcPts val="2500"/>
              </a:lnSpc>
              <a:spcBef>
                <a:spcPts val="200"/>
              </a:spcBef>
              <a:spcAft>
                <a:spcPts val="200"/>
              </a:spcAft>
            </a:pPr>
            <a:r>
              <a:rPr lang="en-US" sz="2000" dirty="0" smtClean="0">
                <a:solidFill>
                  <a:schemeClr val="tx1">
                    <a:lumMod val="50000"/>
                  </a:schemeClr>
                </a:solidFill>
                <a:latin typeface="+mj-lt"/>
              </a:rPr>
              <a:t>2. Vẽ và chú thích tế bào biểu bì vảy hành.Tại sao tách biểu bì vảy hành cần phải lấy một lớp thật mỏng?</a:t>
            </a:r>
          </a:p>
          <a:p>
            <a:pPr algn="just">
              <a:lnSpc>
                <a:spcPts val="2500"/>
              </a:lnSpc>
              <a:spcBef>
                <a:spcPts val="200"/>
              </a:spcBef>
              <a:spcAft>
                <a:spcPts val="200"/>
              </a:spcAft>
            </a:pPr>
            <a:r>
              <a:rPr lang="en-US" sz="2000" dirty="0" smtClean="0">
                <a:solidFill>
                  <a:schemeClr val="tx1">
                    <a:lumMod val="50000"/>
                  </a:schemeClr>
                </a:solidFill>
                <a:latin typeface="+mj-lt"/>
              </a:rPr>
              <a:t>3. Vẽ và chú thích tế bào biểu bì da ếch đã được quan sát</a:t>
            </a:r>
          </a:p>
          <a:p>
            <a:pPr marL="457200" indent="-457200" algn="just">
              <a:lnSpc>
                <a:spcPts val="2500"/>
              </a:lnSpc>
              <a:spcBef>
                <a:spcPts val="200"/>
              </a:spcBef>
              <a:spcAft>
                <a:spcPts val="200"/>
              </a:spcAft>
              <a:buFont typeface="+mj-lt"/>
              <a:buAutoNum type="arabicPeriod"/>
            </a:pPr>
            <a:endParaRPr lang="en-US" sz="200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barn(inVertical)">
                                      <p:cBhvr>
                                        <p:cTn id="7" dur="500"/>
                                        <p:tgtEl>
                                          <p:spTgt spid="8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P spid="4"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14681"/>
            <a:ext cx="9144000" cy="445096"/>
          </a:xfrm>
        </p:spPr>
        <p:txBody>
          <a:bodyPr/>
          <a:lstStyle/>
          <a:p>
            <a:r>
              <a:rPr lang="en-US" sz="2400" b="1" dirty="0" smtClean="0">
                <a:solidFill>
                  <a:srgbClr val="FF0000"/>
                </a:solidFill>
                <a:latin typeface="+mj-lt"/>
              </a:rPr>
              <a:t>Luyện tập  </a:t>
            </a:r>
            <a:endParaRPr lang="en-US" sz="2400" b="1"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5" name="Group 4"/>
          <p:cNvGrpSpPr/>
          <p:nvPr/>
        </p:nvGrpSpPr>
        <p:grpSpPr>
          <a:xfrm>
            <a:off x="110067" y="517585"/>
            <a:ext cx="5232399" cy="4460816"/>
            <a:chOff x="1219200" y="1433286"/>
            <a:chExt cx="6853058" cy="4710912"/>
          </a:xfrm>
        </p:grpSpPr>
        <p:sp>
          <p:nvSpPr>
            <p:cNvPr id="6" name="Rounded Rectangle 5"/>
            <p:cNvSpPr/>
            <p:nvPr/>
          </p:nvSpPr>
          <p:spPr>
            <a:xfrm>
              <a:off x="1219200" y="2081907"/>
              <a:ext cx="6853058" cy="4062291"/>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sp>
          <p:nvSpPr>
            <p:cNvPr id="7" name="Rounded Rectangle 6"/>
            <p:cNvSpPr/>
            <p:nvPr/>
          </p:nvSpPr>
          <p:spPr>
            <a:xfrm>
              <a:off x="1395034" y="2245168"/>
              <a:ext cx="6501390" cy="3725739"/>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grpSp>
          <p:nvGrpSpPr>
            <p:cNvPr id="8" name="Group 7177"/>
            <p:cNvGrpSpPr>
              <a:grpSpLocks/>
            </p:cNvGrpSpPr>
            <p:nvPr/>
          </p:nvGrpSpPr>
          <p:grpSpPr bwMode="auto">
            <a:xfrm>
              <a:off x="2892533" y="1433286"/>
              <a:ext cx="3717799" cy="1092200"/>
              <a:chOff x="3371850" y="1509486"/>
              <a:chExt cx="2480086" cy="730346"/>
            </a:xfrm>
          </p:grpSpPr>
          <p:sp>
            <p:nvSpPr>
              <p:cNvPr id="12" name="Oval 11"/>
              <p:cNvSpPr/>
              <p:nvPr/>
            </p:nvSpPr>
            <p:spPr>
              <a:xfrm>
                <a:off x="5749028"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13" name="Oval 12"/>
              <p:cNvSpPr/>
              <p:nvPr/>
            </p:nvSpPr>
            <p:spPr>
              <a:xfrm>
                <a:off x="3371850"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14" name="Oval 13"/>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a:defRPr/>
                </a:pPr>
                <a:endParaRPr lang="en-US" kern="0">
                  <a:solidFill>
                    <a:srgbClr val="000000">
                      <a:lumMod val="75000"/>
                      <a:lumOff val="25000"/>
                    </a:srgbClr>
                  </a:solidFill>
                  <a:cs typeface="Arial" charset="0"/>
                </a:endParaRPr>
              </a:p>
            </p:txBody>
          </p:sp>
          <p:cxnSp>
            <p:nvCxnSpPr>
              <p:cNvPr id="15" name="Straight Connector 14"/>
              <p:cNvCxnSpPr>
                <a:cxnSpLocks noChangeShapeType="1"/>
              </p:cNvCxnSpPr>
              <p:nvPr/>
            </p:nvCxnSpPr>
            <p:spPr bwMode="auto">
              <a:xfrm>
                <a:off x="4605102" y="1611489"/>
                <a:ext cx="1195222"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H="1">
                <a:off x="3413955" y="1611489"/>
                <a:ext cx="1196580"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17" name="Oval 16"/>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a:defRPr/>
                </a:pPr>
                <a:endParaRPr lang="en-US" kern="0">
                  <a:solidFill>
                    <a:srgbClr val="000000">
                      <a:lumMod val="75000"/>
                      <a:lumOff val="25000"/>
                    </a:srgbClr>
                  </a:solidFill>
                  <a:cs typeface="Arial" charset="0"/>
                </a:endParaRPr>
              </a:p>
            </p:txBody>
          </p:sp>
        </p:grpSp>
        <p:grpSp>
          <p:nvGrpSpPr>
            <p:cNvPr id="9" name="Group 8"/>
            <p:cNvGrpSpPr>
              <a:grpSpLocks/>
            </p:cNvGrpSpPr>
            <p:nvPr/>
          </p:nvGrpSpPr>
          <p:grpSpPr bwMode="auto">
            <a:xfrm>
              <a:off x="1423458" y="2425827"/>
              <a:ext cx="6485683" cy="3280627"/>
              <a:chOff x="905025" y="669964"/>
              <a:chExt cx="7451425" cy="3768062"/>
            </a:xfrm>
          </p:grpSpPr>
          <p:pic>
            <p:nvPicPr>
              <p:cNvPr id="10"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162190" y="669964"/>
                <a:ext cx="6897410" cy="3411724"/>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a:defRPr/>
                </a:pPr>
                <a:endParaRPr lang="en-US" kern="0">
                  <a:solidFill>
                    <a:srgbClr val="000000">
                      <a:lumMod val="75000"/>
                      <a:lumOff val="25000"/>
                    </a:srgbClr>
                  </a:solidFill>
                  <a:cs typeface="Arial" charset="0"/>
                </a:endParaRPr>
              </a:p>
            </p:txBody>
          </p:sp>
        </p:grpSp>
      </p:grpSp>
      <p:sp>
        <p:nvSpPr>
          <p:cNvPr id="19" name="Rectangle 18"/>
          <p:cNvSpPr/>
          <p:nvPr/>
        </p:nvSpPr>
        <p:spPr>
          <a:xfrm>
            <a:off x="346118" y="1924449"/>
            <a:ext cx="4674532" cy="2913618"/>
          </a:xfrm>
          <a:prstGeom prst="rect">
            <a:avLst/>
          </a:prstGeom>
        </p:spPr>
        <p:txBody>
          <a:bodyPr wrap="square">
            <a:spAutoFit/>
          </a:bodyPr>
          <a:lstStyle/>
          <a:p>
            <a:pPr algn="just">
              <a:lnSpc>
                <a:spcPts val="2700"/>
              </a:lnSpc>
              <a:spcBef>
                <a:spcPts val="200"/>
              </a:spcBef>
              <a:spcAft>
                <a:spcPts val="200"/>
              </a:spcAft>
            </a:pPr>
            <a:r>
              <a:rPr lang="en-US" sz="1800" dirty="0">
                <a:solidFill>
                  <a:schemeClr val="accent1">
                    <a:lumMod val="50000"/>
                  </a:schemeClr>
                </a:solidFill>
              </a:rPr>
              <a:t>Hai bạn Nam và Mai cùng làm tiêu bản tế bào biểu bì vảy hành, khi thực </a:t>
            </a:r>
            <a:r>
              <a:rPr lang="en-US" sz="1800" dirty="0" smtClean="0">
                <a:solidFill>
                  <a:schemeClr val="accent1">
                    <a:lumMod val="50000"/>
                  </a:schemeClr>
                </a:solidFill>
              </a:rPr>
              <a:t>hiện bước </a:t>
            </a:r>
            <a:r>
              <a:rPr lang="en-US" sz="1800" dirty="0">
                <a:solidFill>
                  <a:schemeClr val="accent1">
                    <a:lumMod val="50000"/>
                  </a:schemeClr>
                </a:solidFill>
              </a:rPr>
              <a:t>bóc tách vỏ củ hành, Nam dùng kim mũi mác cắt lát mỏng, còn Mai dùng kim mũi mác bóc lớp vỏ lụa. </a:t>
            </a:r>
          </a:p>
          <a:p>
            <a:pPr algn="just">
              <a:lnSpc>
                <a:spcPts val="2700"/>
              </a:lnSpc>
              <a:spcBef>
                <a:spcPts val="200"/>
              </a:spcBef>
              <a:spcAft>
                <a:spcPts val="200"/>
              </a:spcAft>
            </a:pPr>
            <a:r>
              <a:rPr lang="en-US" sz="1800" i="1" dirty="0">
                <a:solidFill>
                  <a:schemeClr val="accent1">
                    <a:lumMod val="50000"/>
                  </a:schemeClr>
                </a:solidFill>
              </a:rPr>
              <a:t>Theo em, tiêu bản của bạn nào sẽ quan sát rõ các thành phần của tế bào hơn? Giải thích lý do.</a:t>
            </a:r>
          </a:p>
        </p:txBody>
      </p:sp>
      <p:sp>
        <p:nvSpPr>
          <p:cNvPr id="20" name="Rectangle 19"/>
          <p:cNvSpPr/>
          <p:nvPr/>
        </p:nvSpPr>
        <p:spPr>
          <a:xfrm>
            <a:off x="5418667" y="1709742"/>
            <a:ext cx="3725333" cy="1938992"/>
          </a:xfrm>
          <a:prstGeom prst="rect">
            <a:avLst/>
          </a:prstGeom>
        </p:spPr>
        <p:txBody>
          <a:bodyPr wrap="square">
            <a:spAutoFit/>
          </a:bodyPr>
          <a:lstStyle/>
          <a:p>
            <a:pPr algn="just"/>
            <a:r>
              <a:rPr lang="en-US" sz="2000" b="1" dirty="0" smtClean="0">
                <a:solidFill>
                  <a:schemeClr val="tx2">
                    <a:lumMod val="75000"/>
                  </a:schemeClr>
                </a:solidFill>
              </a:rPr>
              <a:t>Tiêu bản của bạn Mai quan sát rõ hơn các thành phần tế bào: Nếu dùng kim mũi mác cắt lớp tế bào vỏ củ hành, các lớp tế bào sẽ chồng lên nhau, khó quan sát. </a:t>
            </a:r>
            <a:endParaRPr lang="en-US" sz="2000" b="1" dirty="0">
              <a:solidFill>
                <a:schemeClr val="tx2">
                  <a:lumMod val="75000"/>
                </a:schemeClr>
              </a:solidFill>
            </a:endParaRPr>
          </a:p>
        </p:txBody>
      </p:sp>
    </p:spTree>
    <p:extLst>
      <p:ext uri="{BB962C8B-B14F-4D97-AF65-F5344CB8AC3E}">
        <p14:creationId xmlns:p14="http://schemas.microsoft.com/office/powerpoint/2010/main" val="15317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23"/>
          <p:cNvSpPr txBox="1">
            <a:spLocks noGrp="1"/>
          </p:cNvSpPr>
          <p:nvPr>
            <p:ph type="title"/>
          </p:nvPr>
        </p:nvSpPr>
        <p:spPr>
          <a:xfrm>
            <a:off x="524199" y="872066"/>
            <a:ext cx="6902100" cy="1224267"/>
          </a:xfrm>
          <a:prstGeom prst="rect">
            <a:avLst/>
          </a:prstGeom>
        </p:spPr>
        <p:txBody>
          <a:bodyPr spcFirstLastPara="1" wrap="square" lIns="0" tIns="0" rIns="0" bIns="0" anchor="b" anchorCtr="0">
            <a:noAutofit/>
          </a:bodyPr>
          <a:lstStyle/>
          <a:p>
            <a:pPr marL="0" lvl="0" indent="0" algn="just" rtl="0">
              <a:lnSpc>
                <a:spcPts val="2500"/>
              </a:lnSpc>
              <a:spcBef>
                <a:spcPts val="500"/>
              </a:spcBef>
              <a:spcAft>
                <a:spcPts val="500"/>
              </a:spcAft>
              <a:buNone/>
            </a:pPr>
            <a:r>
              <a:rPr lang="en" sz="2000" i="1" dirty="0" smtClean="0">
                <a:solidFill>
                  <a:schemeClr val="accent5"/>
                </a:solidFill>
                <a:latin typeface="+mj-lt"/>
              </a:rPr>
              <a:t>Trong bước thực hành quan sát tế bào biểu bì da ếch, theo em vì sao cần phải nhuộm tế bào biểu bì da ếch bằng xanhmetylene?</a:t>
            </a:r>
            <a:endParaRPr sz="2000" i="1" dirty="0">
              <a:solidFill>
                <a:schemeClr val="accent5"/>
              </a:solidFill>
              <a:latin typeface="+mj-lt"/>
            </a:endParaRPr>
          </a:p>
        </p:txBody>
      </p:sp>
      <p:sp>
        <p:nvSpPr>
          <p:cNvPr id="837" name="Google Shape;837;p2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0" name="Google Shape;361;p33"/>
          <p:cNvSpPr/>
          <p:nvPr/>
        </p:nvSpPr>
        <p:spPr>
          <a:xfrm>
            <a:off x="3016286" y="2583266"/>
            <a:ext cx="2978113"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Nhuộm xanhmetynen, nhân tế bào bắt màu</a:t>
            </a:r>
            <a:endParaRPr sz="2000" b="1" dirty="0">
              <a:solidFill>
                <a:srgbClr val="FFFFFF"/>
              </a:solidFill>
              <a:latin typeface="+mj-lt"/>
              <a:ea typeface="Nunito Sans"/>
              <a:cs typeface="Nunito Sans"/>
              <a:sym typeface="Nunito Sans"/>
            </a:endParaRPr>
          </a:p>
        </p:txBody>
      </p:sp>
      <p:sp>
        <p:nvSpPr>
          <p:cNvPr id="11" name="Google Shape;363;p33"/>
          <p:cNvSpPr/>
          <p:nvPr/>
        </p:nvSpPr>
        <p:spPr>
          <a:xfrm>
            <a:off x="5039521" y="2391316"/>
            <a:ext cx="3625508"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Quan sát rõ và phân biệt được các thành phần cấu tạo nên tế bào</a:t>
            </a:r>
            <a:endParaRPr sz="2000" b="1" dirty="0">
              <a:solidFill>
                <a:srgbClr val="FFFFFF"/>
              </a:solidFill>
              <a:latin typeface="+mj-lt"/>
              <a:ea typeface="Nunito Sans"/>
              <a:cs typeface="Nunito Sans"/>
              <a:sym typeface="Nunito Sans"/>
            </a:endParaRPr>
          </a:p>
        </p:txBody>
      </p:sp>
      <p:sp>
        <p:nvSpPr>
          <p:cNvPr id="12" name="Google Shape;364;p33"/>
          <p:cNvSpPr/>
          <p:nvPr/>
        </p:nvSpPr>
        <p:spPr>
          <a:xfrm>
            <a:off x="423334" y="2743216"/>
            <a:ext cx="3190612"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Lớp biểu bì da ếch rất mỏng, trong suốt </a:t>
            </a:r>
            <a:endParaRPr sz="2000" b="1" dirty="0">
              <a:solidFill>
                <a:srgbClr val="FFFFFF"/>
              </a:solidFill>
              <a:latin typeface="+mj-lt"/>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3"/>
                                        </p:tgtEl>
                                        <p:attrNameLst>
                                          <p:attrName>style.visibility</p:attrName>
                                        </p:attrNameLst>
                                      </p:cBhvr>
                                      <p:to>
                                        <p:strVal val="visible"/>
                                      </p:to>
                                    </p:set>
                                    <p:animEffect transition="in" filter="wipe(down)">
                                      <p:cBhvr>
                                        <p:cTn id="7" dur="500"/>
                                        <p:tgtEl>
                                          <p:spTgt spid="8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 grpId="0"/>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99" y="795866"/>
            <a:ext cx="3954667" cy="657000"/>
          </a:xfrm>
        </p:spPr>
        <p:txBody>
          <a:bodyPr/>
          <a:lstStyle/>
          <a:p>
            <a:pPr algn="just">
              <a:lnSpc>
                <a:spcPts val="2500"/>
              </a:lnSpc>
              <a:spcBef>
                <a:spcPts val="200"/>
              </a:spcBef>
              <a:spcAft>
                <a:spcPts val="200"/>
              </a:spcAft>
            </a:pPr>
            <a:r>
              <a:rPr lang="en-US" sz="2000" i="1" dirty="0" smtClean="0">
                <a:latin typeface="+mj-lt"/>
              </a:rPr>
              <a:t>Sử dụng các từ ngữ sau để hoàn thành chỗ trống từ (1) đến (4):</a:t>
            </a:r>
            <a:endParaRPr lang="en-US" sz="20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Rounded Rectangle 4"/>
          <p:cNvSpPr/>
          <p:nvPr/>
        </p:nvSpPr>
        <p:spPr>
          <a:xfrm>
            <a:off x="197865" y="2131899"/>
            <a:ext cx="1406201" cy="93133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a:t>
            </a:r>
            <a:endParaRPr lang="en-US" sz="2000" dirty="0"/>
          </a:p>
        </p:txBody>
      </p:sp>
      <p:sp>
        <p:nvSpPr>
          <p:cNvPr id="6" name="Rounded Rectangle 5"/>
          <p:cNvSpPr/>
          <p:nvPr/>
        </p:nvSpPr>
        <p:spPr>
          <a:xfrm>
            <a:off x="117798" y="3742265"/>
            <a:ext cx="2396802" cy="931333"/>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Xanh metylenen</a:t>
            </a:r>
            <a:endParaRPr lang="en-US" sz="2000" dirty="0"/>
          </a:p>
        </p:txBody>
      </p:sp>
      <p:sp>
        <p:nvSpPr>
          <p:cNvPr id="7" name="Rounded Rectangle 6"/>
          <p:cNvSpPr/>
          <p:nvPr/>
        </p:nvSpPr>
        <p:spPr>
          <a:xfrm>
            <a:off x="2624299" y="1879599"/>
            <a:ext cx="1625967" cy="93133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iodine</a:t>
            </a:r>
            <a:endParaRPr lang="en-US" sz="2000" dirty="0"/>
          </a:p>
        </p:txBody>
      </p:sp>
      <p:sp>
        <p:nvSpPr>
          <p:cNvPr id="8" name="Rounded Rectangle 7"/>
          <p:cNvSpPr/>
          <p:nvPr/>
        </p:nvSpPr>
        <p:spPr>
          <a:xfrm>
            <a:off x="3064198" y="3742265"/>
            <a:ext cx="1406201" cy="93133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Cấu trúc</a:t>
            </a:r>
            <a:endParaRPr lang="en-US" sz="2000" dirty="0"/>
          </a:p>
        </p:txBody>
      </p:sp>
      <p:sp>
        <p:nvSpPr>
          <p:cNvPr id="9" name="Rectangle 8"/>
          <p:cNvSpPr/>
          <p:nvPr/>
        </p:nvSpPr>
        <p:spPr>
          <a:xfrm>
            <a:off x="4656666" y="546849"/>
            <a:ext cx="3505201" cy="2862322"/>
          </a:xfrm>
          <a:prstGeom prst="rect">
            <a:avLst/>
          </a:prstGeom>
        </p:spPr>
        <p:txBody>
          <a:bodyPr wrap="square">
            <a:spAutoFit/>
          </a:bodyPr>
          <a:lstStyle/>
          <a:p>
            <a:pPr algn="just"/>
            <a:r>
              <a:rPr lang="en-US" sz="2000" i="1" dirty="0" smtClean="0">
                <a:solidFill>
                  <a:schemeClr val="bg1"/>
                </a:solidFill>
              </a:rPr>
              <a:t>Thuốc nhuộm thường được sử dụng trong nhuộm tiêu bản hiển vi, giúp chúng ta có thể quan sát (1) của (2) được rõ hơn. Người ta thường sử dụng (3) đối với bước nhuộm tế bào biểu bì vảy hành và (4) đối với bước nhuộm tế bào biểu bì da ếch. </a:t>
            </a:r>
          </a:p>
        </p:txBody>
      </p:sp>
      <p:sp>
        <p:nvSpPr>
          <p:cNvPr id="10" name="Rectangle 9"/>
          <p:cNvSpPr/>
          <p:nvPr/>
        </p:nvSpPr>
        <p:spPr>
          <a:xfrm>
            <a:off x="4555067" y="3606798"/>
            <a:ext cx="4588933" cy="1323439"/>
          </a:xfrm>
          <a:prstGeom prst="rect">
            <a:avLst/>
          </a:prstGeom>
        </p:spPr>
        <p:txBody>
          <a:bodyPr wrap="square">
            <a:spAutoFit/>
          </a:bodyPr>
          <a:lstStyle/>
          <a:p>
            <a:pPr algn="ctr"/>
            <a:r>
              <a:rPr lang="en-US" sz="2000" b="1" dirty="0" smtClean="0">
                <a:solidFill>
                  <a:srgbClr val="FFFF00"/>
                </a:solidFill>
              </a:rPr>
              <a:t>(1): Cấu trúc</a:t>
            </a:r>
          </a:p>
          <a:p>
            <a:pPr algn="ctr"/>
            <a:r>
              <a:rPr lang="en-US" sz="2000" b="1" dirty="0" smtClean="0">
                <a:solidFill>
                  <a:srgbClr val="FFFF00"/>
                </a:solidFill>
              </a:rPr>
              <a:t>(2): Tế bào</a:t>
            </a:r>
          </a:p>
          <a:p>
            <a:pPr algn="ctr"/>
            <a:r>
              <a:rPr lang="en-US" sz="2000" b="1" dirty="0" smtClean="0">
                <a:solidFill>
                  <a:srgbClr val="FFFF00"/>
                </a:solidFill>
              </a:rPr>
              <a:t>(3): Iodine</a:t>
            </a:r>
          </a:p>
          <a:p>
            <a:pPr algn="ctr"/>
            <a:r>
              <a:rPr lang="en-US" sz="2000" b="1" dirty="0" smtClean="0">
                <a:solidFill>
                  <a:srgbClr val="FFFF00"/>
                </a:solidFill>
              </a:rPr>
              <a:t>(4): Xanh metylene</a:t>
            </a:r>
            <a:endParaRPr lang="en-US" sz="2000" b="1" dirty="0"/>
          </a:p>
        </p:txBody>
      </p:sp>
    </p:spTree>
    <p:extLst>
      <p:ext uri="{BB962C8B-B14F-4D97-AF65-F5344CB8AC3E}">
        <p14:creationId xmlns:p14="http://schemas.microsoft.com/office/powerpoint/2010/main" val="2944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80">
                                          <p:stCondLst>
                                            <p:cond delay="0"/>
                                          </p:stCondLst>
                                        </p:cTn>
                                        <p:tgtEl>
                                          <p:spTgt spid="10">
                                            <p:txEl>
                                              <p:pRg st="0" end="0"/>
                                            </p:txEl>
                                          </p:spTgt>
                                        </p:tgtEl>
                                      </p:cBhvr>
                                    </p:animEffect>
                                    <p:anim calcmode="lin" valueType="num">
                                      <p:cBhvr>
                                        <p:cTn id="3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xEl>
                                              <p:pRg st="0" end="0"/>
                                            </p:txEl>
                                          </p:spTgt>
                                        </p:tgtEl>
                                      </p:cBhvr>
                                      <p:to x="100000" y="60000"/>
                                    </p:animScale>
                                    <p:animScale>
                                      <p:cBhvr>
                                        <p:cTn id="38" dur="166" decel="50000">
                                          <p:stCondLst>
                                            <p:cond delay="676"/>
                                          </p:stCondLst>
                                        </p:cTn>
                                        <p:tgtEl>
                                          <p:spTgt spid="10">
                                            <p:txEl>
                                              <p:pRg st="0" end="0"/>
                                            </p:txEl>
                                          </p:spTgt>
                                        </p:tgtEl>
                                      </p:cBhvr>
                                      <p:to x="100000" y="100000"/>
                                    </p:animScale>
                                    <p:animScale>
                                      <p:cBhvr>
                                        <p:cTn id="39" dur="26">
                                          <p:stCondLst>
                                            <p:cond delay="1312"/>
                                          </p:stCondLst>
                                        </p:cTn>
                                        <p:tgtEl>
                                          <p:spTgt spid="10">
                                            <p:txEl>
                                              <p:pRg st="0" end="0"/>
                                            </p:txEl>
                                          </p:spTgt>
                                        </p:tgtEl>
                                      </p:cBhvr>
                                      <p:to x="100000" y="80000"/>
                                    </p:animScale>
                                    <p:animScale>
                                      <p:cBhvr>
                                        <p:cTn id="40" dur="166" decel="50000">
                                          <p:stCondLst>
                                            <p:cond delay="1338"/>
                                          </p:stCondLst>
                                        </p:cTn>
                                        <p:tgtEl>
                                          <p:spTgt spid="10">
                                            <p:txEl>
                                              <p:pRg st="0" end="0"/>
                                            </p:txEl>
                                          </p:spTgt>
                                        </p:tgtEl>
                                      </p:cBhvr>
                                      <p:to x="100000" y="100000"/>
                                    </p:animScale>
                                    <p:animScale>
                                      <p:cBhvr>
                                        <p:cTn id="41" dur="26">
                                          <p:stCondLst>
                                            <p:cond delay="1642"/>
                                          </p:stCondLst>
                                        </p:cTn>
                                        <p:tgtEl>
                                          <p:spTgt spid="10">
                                            <p:txEl>
                                              <p:pRg st="0" end="0"/>
                                            </p:txEl>
                                          </p:spTgt>
                                        </p:tgtEl>
                                      </p:cBhvr>
                                      <p:to x="100000" y="90000"/>
                                    </p:animScale>
                                    <p:animScale>
                                      <p:cBhvr>
                                        <p:cTn id="42" dur="166" decel="50000">
                                          <p:stCondLst>
                                            <p:cond delay="1668"/>
                                          </p:stCondLst>
                                        </p:cTn>
                                        <p:tgtEl>
                                          <p:spTgt spid="10">
                                            <p:txEl>
                                              <p:pRg st="0" end="0"/>
                                            </p:txEl>
                                          </p:spTgt>
                                        </p:tgtEl>
                                      </p:cBhvr>
                                      <p:to x="100000" y="100000"/>
                                    </p:animScale>
                                    <p:animScale>
                                      <p:cBhvr>
                                        <p:cTn id="43" dur="26">
                                          <p:stCondLst>
                                            <p:cond delay="1808"/>
                                          </p:stCondLst>
                                        </p:cTn>
                                        <p:tgtEl>
                                          <p:spTgt spid="10">
                                            <p:txEl>
                                              <p:pRg st="0" end="0"/>
                                            </p:txEl>
                                          </p:spTgt>
                                        </p:tgtEl>
                                      </p:cBhvr>
                                      <p:to x="100000" y="95000"/>
                                    </p:animScale>
                                    <p:animScale>
                                      <p:cBhvr>
                                        <p:cTn id="44" dur="166" decel="50000">
                                          <p:stCondLst>
                                            <p:cond delay="1834"/>
                                          </p:stCondLst>
                                        </p:cTn>
                                        <p:tgtEl>
                                          <p:spTgt spid="10">
                                            <p:txEl>
                                              <p:pRg st="0" end="0"/>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down)">
                                      <p:cBhvr>
                                        <p:cTn id="47" dur="580">
                                          <p:stCondLst>
                                            <p:cond delay="0"/>
                                          </p:stCondLst>
                                        </p:cTn>
                                        <p:tgtEl>
                                          <p:spTgt spid="10">
                                            <p:txEl>
                                              <p:pRg st="1" end="1"/>
                                            </p:txEl>
                                          </p:spTgt>
                                        </p:tgtEl>
                                      </p:cBhvr>
                                    </p:animEffect>
                                    <p:anim calcmode="lin" valueType="num">
                                      <p:cBhvr>
                                        <p:cTn id="48"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xEl>
                                              <p:pRg st="1" end="1"/>
                                            </p:txEl>
                                          </p:spTgt>
                                        </p:tgtEl>
                                      </p:cBhvr>
                                      <p:to x="100000" y="60000"/>
                                    </p:animScale>
                                    <p:animScale>
                                      <p:cBhvr>
                                        <p:cTn id="54" dur="166" decel="50000">
                                          <p:stCondLst>
                                            <p:cond delay="676"/>
                                          </p:stCondLst>
                                        </p:cTn>
                                        <p:tgtEl>
                                          <p:spTgt spid="10">
                                            <p:txEl>
                                              <p:pRg st="1" end="1"/>
                                            </p:txEl>
                                          </p:spTgt>
                                        </p:tgtEl>
                                      </p:cBhvr>
                                      <p:to x="100000" y="100000"/>
                                    </p:animScale>
                                    <p:animScale>
                                      <p:cBhvr>
                                        <p:cTn id="55" dur="26">
                                          <p:stCondLst>
                                            <p:cond delay="1312"/>
                                          </p:stCondLst>
                                        </p:cTn>
                                        <p:tgtEl>
                                          <p:spTgt spid="10">
                                            <p:txEl>
                                              <p:pRg st="1" end="1"/>
                                            </p:txEl>
                                          </p:spTgt>
                                        </p:tgtEl>
                                      </p:cBhvr>
                                      <p:to x="100000" y="80000"/>
                                    </p:animScale>
                                    <p:animScale>
                                      <p:cBhvr>
                                        <p:cTn id="56" dur="166" decel="50000">
                                          <p:stCondLst>
                                            <p:cond delay="1338"/>
                                          </p:stCondLst>
                                        </p:cTn>
                                        <p:tgtEl>
                                          <p:spTgt spid="10">
                                            <p:txEl>
                                              <p:pRg st="1" end="1"/>
                                            </p:txEl>
                                          </p:spTgt>
                                        </p:tgtEl>
                                      </p:cBhvr>
                                      <p:to x="100000" y="100000"/>
                                    </p:animScale>
                                    <p:animScale>
                                      <p:cBhvr>
                                        <p:cTn id="57" dur="26">
                                          <p:stCondLst>
                                            <p:cond delay="1642"/>
                                          </p:stCondLst>
                                        </p:cTn>
                                        <p:tgtEl>
                                          <p:spTgt spid="10">
                                            <p:txEl>
                                              <p:pRg st="1" end="1"/>
                                            </p:txEl>
                                          </p:spTgt>
                                        </p:tgtEl>
                                      </p:cBhvr>
                                      <p:to x="100000" y="90000"/>
                                    </p:animScale>
                                    <p:animScale>
                                      <p:cBhvr>
                                        <p:cTn id="58" dur="166" decel="50000">
                                          <p:stCondLst>
                                            <p:cond delay="1668"/>
                                          </p:stCondLst>
                                        </p:cTn>
                                        <p:tgtEl>
                                          <p:spTgt spid="10">
                                            <p:txEl>
                                              <p:pRg st="1" end="1"/>
                                            </p:txEl>
                                          </p:spTgt>
                                        </p:tgtEl>
                                      </p:cBhvr>
                                      <p:to x="100000" y="100000"/>
                                    </p:animScale>
                                    <p:animScale>
                                      <p:cBhvr>
                                        <p:cTn id="59" dur="26">
                                          <p:stCondLst>
                                            <p:cond delay="1808"/>
                                          </p:stCondLst>
                                        </p:cTn>
                                        <p:tgtEl>
                                          <p:spTgt spid="10">
                                            <p:txEl>
                                              <p:pRg st="1" end="1"/>
                                            </p:txEl>
                                          </p:spTgt>
                                        </p:tgtEl>
                                      </p:cBhvr>
                                      <p:to x="100000" y="95000"/>
                                    </p:animScale>
                                    <p:animScale>
                                      <p:cBhvr>
                                        <p:cTn id="60" dur="166" decel="50000">
                                          <p:stCondLst>
                                            <p:cond delay="1834"/>
                                          </p:stCondLst>
                                        </p:cTn>
                                        <p:tgtEl>
                                          <p:spTgt spid="10">
                                            <p:txEl>
                                              <p:pRg st="1" end="1"/>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wipe(down)">
                                      <p:cBhvr>
                                        <p:cTn id="63" dur="580">
                                          <p:stCondLst>
                                            <p:cond delay="0"/>
                                          </p:stCondLst>
                                        </p:cTn>
                                        <p:tgtEl>
                                          <p:spTgt spid="10">
                                            <p:txEl>
                                              <p:pRg st="2" end="2"/>
                                            </p:txEl>
                                          </p:spTgt>
                                        </p:tgtEl>
                                      </p:cBhvr>
                                    </p:animEffect>
                                    <p:anim calcmode="lin" valueType="num">
                                      <p:cBhvr>
                                        <p:cTn id="64"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0">
                                            <p:txEl>
                                              <p:pRg st="2" end="2"/>
                                            </p:txEl>
                                          </p:spTgt>
                                        </p:tgtEl>
                                      </p:cBhvr>
                                      <p:to x="100000" y="60000"/>
                                    </p:animScale>
                                    <p:animScale>
                                      <p:cBhvr>
                                        <p:cTn id="70" dur="166" decel="50000">
                                          <p:stCondLst>
                                            <p:cond delay="676"/>
                                          </p:stCondLst>
                                        </p:cTn>
                                        <p:tgtEl>
                                          <p:spTgt spid="10">
                                            <p:txEl>
                                              <p:pRg st="2" end="2"/>
                                            </p:txEl>
                                          </p:spTgt>
                                        </p:tgtEl>
                                      </p:cBhvr>
                                      <p:to x="100000" y="100000"/>
                                    </p:animScale>
                                    <p:animScale>
                                      <p:cBhvr>
                                        <p:cTn id="71" dur="26">
                                          <p:stCondLst>
                                            <p:cond delay="1312"/>
                                          </p:stCondLst>
                                        </p:cTn>
                                        <p:tgtEl>
                                          <p:spTgt spid="10">
                                            <p:txEl>
                                              <p:pRg st="2" end="2"/>
                                            </p:txEl>
                                          </p:spTgt>
                                        </p:tgtEl>
                                      </p:cBhvr>
                                      <p:to x="100000" y="80000"/>
                                    </p:animScale>
                                    <p:animScale>
                                      <p:cBhvr>
                                        <p:cTn id="72" dur="166" decel="50000">
                                          <p:stCondLst>
                                            <p:cond delay="1338"/>
                                          </p:stCondLst>
                                        </p:cTn>
                                        <p:tgtEl>
                                          <p:spTgt spid="10">
                                            <p:txEl>
                                              <p:pRg st="2" end="2"/>
                                            </p:txEl>
                                          </p:spTgt>
                                        </p:tgtEl>
                                      </p:cBhvr>
                                      <p:to x="100000" y="100000"/>
                                    </p:animScale>
                                    <p:animScale>
                                      <p:cBhvr>
                                        <p:cTn id="73" dur="26">
                                          <p:stCondLst>
                                            <p:cond delay="1642"/>
                                          </p:stCondLst>
                                        </p:cTn>
                                        <p:tgtEl>
                                          <p:spTgt spid="10">
                                            <p:txEl>
                                              <p:pRg st="2" end="2"/>
                                            </p:txEl>
                                          </p:spTgt>
                                        </p:tgtEl>
                                      </p:cBhvr>
                                      <p:to x="100000" y="90000"/>
                                    </p:animScale>
                                    <p:animScale>
                                      <p:cBhvr>
                                        <p:cTn id="74" dur="166" decel="50000">
                                          <p:stCondLst>
                                            <p:cond delay="1668"/>
                                          </p:stCondLst>
                                        </p:cTn>
                                        <p:tgtEl>
                                          <p:spTgt spid="10">
                                            <p:txEl>
                                              <p:pRg st="2" end="2"/>
                                            </p:txEl>
                                          </p:spTgt>
                                        </p:tgtEl>
                                      </p:cBhvr>
                                      <p:to x="100000" y="100000"/>
                                    </p:animScale>
                                    <p:animScale>
                                      <p:cBhvr>
                                        <p:cTn id="75" dur="26">
                                          <p:stCondLst>
                                            <p:cond delay="1808"/>
                                          </p:stCondLst>
                                        </p:cTn>
                                        <p:tgtEl>
                                          <p:spTgt spid="10">
                                            <p:txEl>
                                              <p:pRg st="2" end="2"/>
                                            </p:txEl>
                                          </p:spTgt>
                                        </p:tgtEl>
                                      </p:cBhvr>
                                      <p:to x="100000" y="95000"/>
                                    </p:animScale>
                                    <p:animScale>
                                      <p:cBhvr>
                                        <p:cTn id="76" dur="166" decel="50000">
                                          <p:stCondLst>
                                            <p:cond delay="1834"/>
                                          </p:stCondLst>
                                        </p:cTn>
                                        <p:tgtEl>
                                          <p:spTgt spid="10">
                                            <p:txEl>
                                              <p:pRg st="2" end="2"/>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0">
                                            <p:txEl>
                                              <p:pRg st="3" end="3"/>
                                            </p:txEl>
                                          </p:spTgt>
                                        </p:tgtEl>
                                        <p:attrNameLst>
                                          <p:attrName>style.visibility</p:attrName>
                                        </p:attrNameLst>
                                      </p:cBhvr>
                                      <p:to>
                                        <p:strVal val="visible"/>
                                      </p:to>
                                    </p:set>
                                    <p:animEffect transition="in" filter="wipe(down)">
                                      <p:cBhvr>
                                        <p:cTn id="79" dur="580">
                                          <p:stCondLst>
                                            <p:cond delay="0"/>
                                          </p:stCondLst>
                                        </p:cTn>
                                        <p:tgtEl>
                                          <p:spTgt spid="10">
                                            <p:txEl>
                                              <p:pRg st="3" end="3"/>
                                            </p:txEl>
                                          </p:spTgt>
                                        </p:tgtEl>
                                      </p:cBhvr>
                                    </p:animEffect>
                                    <p:anim calcmode="lin" valueType="num">
                                      <p:cBhvr>
                                        <p:cTn id="80"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xEl>
                                              <p:pRg st="3" end="3"/>
                                            </p:txEl>
                                          </p:spTgt>
                                        </p:tgtEl>
                                      </p:cBhvr>
                                      <p:to x="100000" y="60000"/>
                                    </p:animScale>
                                    <p:animScale>
                                      <p:cBhvr>
                                        <p:cTn id="86" dur="166" decel="50000">
                                          <p:stCondLst>
                                            <p:cond delay="676"/>
                                          </p:stCondLst>
                                        </p:cTn>
                                        <p:tgtEl>
                                          <p:spTgt spid="10">
                                            <p:txEl>
                                              <p:pRg st="3" end="3"/>
                                            </p:txEl>
                                          </p:spTgt>
                                        </p:tgtEl>
                                      </p:cBhvr>
                                      <p:to x="100000" y="100000"/>
                                    </p:animScale>
                                    <p:animScale>
                                      <p:cBhvr>
                                        <p:cTn id="87" dur="26">
                                          <p:stCondLst>
                                            <p:cond delay="1312"/>
                                          </p:stCondLst>
                                        </p:cTn>
                                        <p:tgtEl>
                                          <p:spTgt spid="10">
                                            <p:txEl>
                                              <p:pRg st="3" end="3"/>
                                            </p:txEl>
                                          </p:spTgt>
                                        </p:tgtEl>
                                      </p:cBhvr>
                                      <p:to x="100000" y="80000"/>
                                    </p:animScale>
                                    <p:animScale>
                                      <p:cBhvr>
                                        <p:cTn id="88" dur="166" decel="50000">
                                          <p:stCondLst>
                                            <p:cond delay="1338"/>
                                          </p:stCondLst>
                                        </p:cTn>
                                        <p:tgtEl>
                                          <p:spTgt spid="10">
                                            <p:txEl>
                                              <p:pRg st="3" end="3"/>
                                            </p:txEl>
                                          </p:spTgt>
                                        </p:tgtEl>
                                      </p:cBhvr>
                                      <p:to x="100000" y="100000"/>
                                    </p:animScale>
                                    <p:animScale>
                                      <p:cBhvr>
                                        <p:cTn id="89" dur="26">
                                          <p:stCondLst>
                                            <p:cond delay="1642"/>
                                          </p:stCondLst>
                                        </p:cTn>
                                        <p:tgtEl>
                                          <p:spTgt spid="10">
                                            <p:txEl>
                                              <p:pRg st="3" end="3"/>
                                            </p:txEl>
                                          </p:spTgt>
                                        </p:tgtEl>
                                      </p:cBhvr>
                                      <p:to x="100000" y="90000"/>
                                    </p:animScale>
                                    <p:animScale>
                                      <p:cBhvr>
                                        <p:cTn id="90" dur="166" decel="50000">
                                          <p:stCondLst>
                                            <p:cond delay="1668"/>
                                          </p:stCondLst>
                                        </p:cTn>
                                        <p:tgtEl>
                                          <p:spTgt spid="10">
                                            <p:txEl>
                                              <p:pRg st="3" end="3"/>
                                            </p:txEl>
                                          </p:spTgt>
                                        </p:tgtEl>
                                      </p:cBhvr>
                                      <p:to x="100000" y="100000"/>
                                    </p:animScale>
                                    <p:animScale>
                                      <p:cBhvr>
                                        <p:cTn id="91" dur="26">
                                          <p:stCondLst>
                                            <p:cond delay="1808"/>
                                          </p:stCondLst>
                                        </p:cTn>
                                        <p:tgtEl>
                                          <p:spTgt spid="10">
                                            <p:txEl>
                                              <p:pRg st="3" end="3"/>
                                            </p:txEl>
                                          </p:spTgt>
                                        </p:tgtEl>
                                      </p:cBhvr>
                                      <p:to x="100000" y="95000"/>
                                    </p:animScale>
                                    <p:animScale>
                                      <p:cBhvr>
                                        <p:cTn id="92" dur="166" decel="50000">
                                          <p:stCondLst>
                                            <p:cond delay="1834"/>
                                          </p:stCondLst>
                                        </p:cTn>
                                        <p:tgtEl>
                                          <p:spTgt spid="1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19" y="1463216"/>
            <a:ext cx="6902100" cy="460500"/>
          </a:xfrm>
        </p:spPr>
        <p:txBody>
          <a:bodyPr/>
          <a:lstStyle/>
          <a:p>
            <a:pPr algn="ctr"/>
            <a:r>
              <a:rPr lang="en-US" sz="3200" b="1" i="1" dirty="0" smtClean="0">
                <a:solidFill>
                  <a:srgbClr val="FF0000"/>
                </a:solidFill>
                <a:latin typeface="+mj-lt"/>
              </a:rPr>
              <a:t>VẬN DỤNG</a:t>
            </a:r>
            <a:br>
              <a:rPr lang="en-US" sz="3200" b="1" i="1" dirty="0" smtClean="0">
                <a:solidFill>
                  <a:srgbClr val="FF0000"/>
                </a:solidFill>
                <a:latin typeface="+mj-lt"/>
              </a:rPr>
            </a:br>
            <a:r>
              <a:rPr lang="en-US" sz="3200" i="1" dirty="0" smtClean="0">
                <a:solidFill>
                  <a:schemeClr val="tx2">
                    <a:lumMod val="50000"/>
                  </a:schemeClr>
                </a:solidFill>
                <a:latin typeface="+mj-lt"/>
              </a:rPr>
              <a:t>Em hãy thực hành quan sát và cho biết thêm một số tế bào có thể quan sát được bằng mắt thường.</a:t>
            </a:r>
            <a:endParaRPr lang="en-US" sz="3200" i="1" dirty="0">
              <a:solidFill>
                <a:schemeClr val="tx2">
                  <a:lumMod val="50000"/>
                </a:schemeClr>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Oval 3"/>
          <p:cNvSpPr/>
          <p:nvPr/>
        </p:nvSpPr>
        <p:spPr>
          <a:xfrm>
            <a:off x="382032" y="2169834"/>
            <a:ext cx="3191934" cy="189653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4">
                    <a:lumMod val="50000"/>
                  </a:schemeClr>
                </a:solidFill>
              </a:rPr>
              <a:t>Tế bào trứng gà</a:t>
            </a:r>
            <a:endParaRPr lang="en-US" sz="2000" dirty="0">
              <a:solidFill>
                <a:schemeClr val="accent4">
                  <a:lumMod val="50000"/>
                </a:schemeClr>
              </a:solidFill>
            </a:endParaRPr>
          </a:p>
        </p:txBody>
      </p:sp>
      <p:sp>
        <p:nvSpPr>
          <p:cNvPr id="6" name="Rounded Rectangle 5"/>
          <p:cNvSpPr/>
          <p:nvPr/>
        </p:nvSpPr>
        <p:spPr>
          <a:xfrm>
            <a:off x="5163782" y="2169834"/>
            <a:ext cx="2869168" cy="1337733"/>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 trứng đà điểu</a:t>
            </a:r>
            <a:endParaRPr lang="en-US" sz="2000" dirty="0"/>
          </a:p>
        </p:txBody>
      </p:sp>
      <p:sp>
        <p:nvSpPr>
          <p:cNvPr id="7" name="Isosceles Triangle 6"/>
          <p:cNvSpPr/>
          <p:nvPr/>
        </p:nvSpPr>
        <p:spPr>
          <a:xfrm>
            <a:off x="3573966" y="3118101"/>
            <a:ext cx="2472266" cy="1629833"/>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 trứng cút</a:t>
            </a:r>
            <a:endParaRPr lang="en-US" sz="2000" dirty="0"/>
          </a:p>
        </p:txBody>
      </p:sp>
    </p:spTree>
    <p:extLst>
      <p:ext uri="{BB962C8B-B14F-4D97-AF65-F5344CB8AC3E}">
        <p14:creationId xmlns:p14="http://schemas.microsoft.com/office/powerpoint/2010/main" val="7639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600" b="1" dirty="0" smtClean="0">
                <a:solidFill>
                  <a:srgbClr val="FF0000"/>
                </a:solidFill>
                <a:latin typeface="+mj-lt"/>
              </a:rPr>
              <a:t>Hướng dẫn </a:t>
            </a:r>
            <a:r>
              <a:rPr lang="en-US" sz="2600" b="1" dirty="0" smtClean="0">
                <a:solidFill>
                  <a:srgbClr val="FF0000"/>
                </a:solidFill>
                <a:latin typeface="+mj-lt"/>
              </a:rPr>
              <a:t>tự học</a:t>
            </a:r>
            <a:endParaRPr lang="en-US" sz="2600" b="1" dirty="0">
              <a:solidFill>
                <a:srgbClr val="FF0000"/>
              </a:solidFill>
              <a:latin typeface="+mj-lt"/>
            </a:endParaRPr>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9" name="Google Shape;1766;p29"/>
          <p:cNvGrpSpPr/>
          <p:nvPr/>
        </p:nvGrpSpPr>
        <p:grpSpPr>
          <a:xfrm>
            <a:off x="626534" y="2411331"/>
            <a:ext cx="4049842" cy="1740406"/>
            <a:chOff x="625982" y="2346203"/>
            <a:chExt cx="4049842" cy="1740406"/>
          </a:xfrm>
        </p:grpSpPr>
        <p:sp>
          <p:nvSpPr>
            <p:cNvPr id="20" name="Google Shape;1767;p29"/>
            <p:cNvSpPr/>
            <p:nvPr/>
          </p:nvSpPr>
          <p:spPr>
            <a:xfrm rot="2700000">
              <a:off x="2302200" y="669985"/>
              <a:ext cx="697405" cy="4049842"/>
            </a:xfrm>
            <a:prstGeom prst="roundRect">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1" name="Google Shape;1768;p29"/>
            <p:cNvSpPr/>
            <p:nvPr/>
          </p:nvSpPr>
          <p:spPr>
            <a:xfrm>
              <a:off x="1256907" y="3712509"/>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mj-lt"/>
                  <a:ea typeface="Encode Sans Semi Condensed"/>
                  <a:cs typeface="Encode Sans Semi Condensed"/>
                  <a:sym typeface="Encode Sans Semi Condensed"/>
                </a:rPr>
                <a:t>1</a:t>
              </a:r>
              <a:endParaRPr sz="2000" b="1" dirty="0">
                <a:solidFill>
                  <a:schemeClr val="accent2"/>
                </a:solidFill>
                <a:latin typeface="+mj-lt"/>
                <a:ea typeface="Encode Sans Semi Condensed"/>
                <a:cs typeface="Encode Sans Semi Condensed"/>
                <a:sym typeface="Encode Sans Semi Condensed"/>
              </a:endParaRPr>
            </a:p>
          </p:txBody>
        </p:sp>
        <p:sp>
          <p:nvSpPr>
            <p:cNvPr id="22" name="Google Shape;1769;p29"/>
            <p:cNvSpPr txBox="1"/>
            <p:nvPr/>
          </p:nvSpPr>
          <p:spPr>
            <a:xfrm rot="18900000">
              <a:off x="1262461" y="2352531"/>
              <a:ext cx="3107178"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smtClean="0">
                  <a:solidFill>
                    <a:schemeClr val="bg1"/>
                  </a:solidFill>
                  <a:latin typeface="+mj-lt"/>
                  <a:ea typeface="Encode Sans Semi Condensed"/>
                  <a:cs typeface="Encode Sans Semi Condensed"/>
                  <a:sym typeface="Encode Sans Semi Condensed"/>
                </a:rPr>
                <a:t>Hoàn thành Phiếu quan sát hoàn chỉnh</a:t>
              </a:r>
              <a:endParaRPr sz="2000" b="1" dirty="0">
                <a:solidFill>
                  <a:schemeClr val="bg1"/>
                </a:solidFill>
                <a:latin typeface="+mj-lt"/>
                <a:ea typeface="Encode Sans Semi Condensed"/>
                <a:cs typeface="Encode Sans Semi Condensed"/>
                <a:sym typeface="Encode Sans Semi Condensed"/>
              </a:endParaRPr>
            </a:p>
          </p:txBody>
        </p:sp>
      </p:grpSp>
      <p:grpSp>
        <p:nvGrpSpPr>
          <p:cNvPr id="23" name="Google Shape;1771;p29"/>
          <p:cNvGrpSpPr/>
          <p:nvPr/>
        </p:nvGrpSpPr>
        <p:grpSpPr>
          <a:xfrm>
            <a:off x="2190065" y="2319796"/>
            <a:ext cx="4126805" cy="1908187"/>
            <a:chOff x="2145832" y="2220600"/>
            <a:chExt cx="4126805" cy="1908187"/>
          </a:xfrm>
        </p:grpSpPr>
        <p:sp>
          <p:nvSpPr>
            <p:cNvPr id="24" name="Google Shape;1772;p29"/>
            <p:cNvSpPr/>
            <p:nvPr/>
          </p:nvSpPr>
          <p:spPr>
            <a:xfrm rot="2700000">
              <a:off x="3749572" y="616860"/>
              <a:ext cx="919326" cy="4126805"/>
            </a:xfrm>
            <a:prstGeom prst="roundRect">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5" name="Google Shape;1773;p29"/>
            <p:cNvSpPr/>
            <p:nvPr/>
          </p:nvSpPr>
          <p:spPr>
            <a:xfrm>
              <a:off x="2831890" y="3754687"/>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2">
                      <a:lumMod val="50000"/>
                    </a:schemeClr>
                  </a:solidFill>
                  <a:latin typeface="+mj-lt"/>
                  <a:ea typeface="Encode Sans Semi Condensed"/>
                  <a:cs typeface="Encode Sans Semi Condensed"/>
                  <a:sym typeface="Encode Sans Semi Condensed"/>
                </a:rPr>
                <a:t>2</a:t>
              </a:r>
              <a:endParaRPr sz="2000" b="1" dirty="0">
                <a:solidFill>
                  <a:schemeClr val="tx2">
                    <a:lumMod val="50000"/>
                  </a:schemeClr>
                </a:solidFill>
                <a:latin typeface="+mj-lt"/>
                <a:ea typeface="Encode Sans Semi Condensed"/>
                <a:cs typeface="Encode Sans Semi Condensed"/>
                <a:sym typeface="Encode Sans Semi Condensed"/>
              </a:endParaRPr>
            </a:p>
          </p:txBody>
        </p:sp>
        <p:sp>
          <p:nvSpPr>
            <p:cNvPr id="26" name="Google Shape;1774;p29"/>
            <p:cNvSpPr txBox="1"/>
            <p:nvPr/>
          </p:nvSpPr>
          <p:spPr>
            <a:xfrm rot="18900000">
              <a:off x="2532390" y="2417236"/>
              <a:ext cx="3574338" cy="393293"/>
            </a:xfrm>
            <a:prstGeom prst="rect">
              <a:avLst/>
            </a:prstGeom>
            <a:noFill/>
            <a:ln>
              <a:noFill/>
            </a:ln>
          </p:spPr>
          <p:txBody>
            <a:bodyPr spcFirstLastPara="1" wrap="square" lIns="91425" tIns="91425" rIns="91425" bIns="91425" anchor="ctr" anchorCtr="0">
              <a:noAutofit/>
            </a:bodyPr>
            <a:lstStyle/>
            <a:p>
              <a:pPr marL="0" lvl="0" indent="0" algn="ctr" rtl="0">
                <a:lnSpc>
                  <a:spcPts val="2200"/>
                </a:lnSpc>
                <a:spcBef>
                  <a:spcPts val="0"/>
                </a:spcBef>
                <a:spcAft>
                  <a:spcPts val="0"/>
                </a:spcAft>
                <a:buNone/>
              </a:pPr>
              <a:r>
                <a:rPr lang="en" sz="1800" b="1" dirty="0" smtClean="0">
                  <a:solidFill>
                    <a:schemeClr val="bg1"/>
                  </a:solidFill>
                  <a:latin typeface="+mj-lt"/>
                  <a:ea typeface="Encode Sans Semi Condensed"/>
                  <a:cs typeface="Encode Sans Semi Condensed"/>
                  <a:sym typeface="Encode Sans Semi Condensed"/>
                </a:rPr>
                <a:t>Trả lời các câu hỏi Bài 18 – Sách bài tập</a:t>
              </a:r>
              <a:endParaRPr sz="1800" b="1" dirty="0">
                <a:solidFill>
                  <a:schemeClr val="bg1"/>
                </a:solidFill>
                <a:latin typeface="+mj-lt"/>
                <a:ea typeface="Encode Sans Semi Condensed"/>
                <a:cs typeface="Encode Sans Semi Condensed"/>
                <a:sym typeface="Encode Sans Semi Condensed"/>
              </a:endParaRPr>
            </a:p>
          </p:txBody>
        </p:sp>
      </p:grpSp>
      <p:grpSp>
        <p:nvGrpSpPr>
          <p:cNvPr id="27" name="Google Shape;1776;p29"/>
          <p:cNvGrpSpPr/>
          <p:nvPr/>
        </p:nvGrpSpPr>
        <p:grpSpPr>
          <a:xfrm>
            <a:off x="3811826" y="2331049"/>
            <a:ext cx="4162660" cy="1963973"/>
            <a:chOff x="3790580" y="2291863"/>
            <a:chExt cx="4162660" cy="1963973"/>
          </a:xfrm>
          <a:solidFill>
            <a:srgbClr val="0070C0"/>
          </a:solidFill>
        </p:grpSpPr>
        <p:sp>
          <p:nvSpPr>
            <p:cNvPr id="28" name="Google Shape;1777;p29"/>
            <p:cNvSpPr/>
            <p:nvPr/>
          </p:nvSpPr>
          <p:spPr>
            <a:xfrm rot="2700000">
              <a:off x="5448547" y="706254"/>
              <a:ext cx="846725" cy="416266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9" name="Google Shape;1778;p29"/>
            <p:cNvSpPr/>
            <p:nvPr/>
          </p:nvSpPr>
          <p:spPr>
            <a:xfrm>
              <a:off x="4480283" y="3881736"/>
              <a:ext cx="374100" cy="374100"/>
            </a:xfrm>
            <a:prstGeom prst="ellipse">
              <a:avLst/>
            </a:prstGeom>
            <a:solidFill>
              <a:schemeClr val="bg1"/>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lumMod val="50000"/>
                    </a:schemeClr>
                  </a:solidFill>
                  <a:latin typeface="+mj-lt"/>
                  <a:ea typeface="Encode Sans Semi Condensed"/>
                  <a:cs typeface="Encode Sans Semi Condensed"/>
                  <a:sym typeface="Encode Sans Semi Condensed"/>
                </a:rPr>
                <a:t>3</a:t>
              </a:r>
              <a:endParaRPr sz="2000" b="1" dirty="0">
                <a:solidFill>
                  <a:schemeClr val="accent1">
                    <a:lumMod val="50000"/>
                  </a:schemeClr>
                </a:solidFill>
                <a:latin typeface="+mj-lt"/>
                <a:ea typeface="Encode Sans Semi Condensed"/>
                <a:cs typeface="Encode Sans Semi Condensed"/>
                <a:sym typeface="Encode Sans Semi Condensed"/>
              </a:endParaRPr>
            </a:p>
          </p:txBody>
        </p:sp>
        <p:sp>
          <p:nvSpPr>
            <p:cNvPr id="30" name="Google Shape;1779;p29"/>
            <p:cNvSpPr txBox="1"/>
            <p:nvPr/>
          </p:nvSpPr>
          <p:spPr>
            <a:xfrm rot="18900000">
              <a:off x="4337450" y="2291863"/>
              <a:ext cx="3276756" cy="745743"/>
            </a:xfrm>
            <a:prstGeom prst="rect">
              <a:avLst/>
            </a:prstGeom>
            <a:grp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smtClean="0">
                  <a:solidFill>
                    <a:schemeClr val="bg1"/>
                  </a:solidFill>
                  <a:latin typeface="+mj-lt"/>
                  <a:ea typeface="Encode Sans Semi Condensed"/>
                  <a:cs typeface="Encode Sans Semi Condensed"/>
                  <a:sym typeface="Encode Sans Semi Condensed"/>
                </a:rPr>
                <a:t>Đọc trước Bài 19 – Cơ thể đơn bào và cơ thể đa bào </a:t>
              </a:r>
              <a:endParaRPr sz="1800" b="1" dirty="0">
                <a:solidFill>
                  <a:schemeClr val="bg1"/>
                </a:solidFill>
                <a:latin typeface="+mj-lt"/>
                <a:ea typeface="Encode Sans Semi Condensed"/>
                <a:cs typeface="Encode Sans Semi Condensed"/>
                <a:sym typeface="Encode Sans Semi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barn(inVertical)">
                                      <p:cBhvr>
                                        <p:cTn id="7" dur="500"/>
                                        <p:tgtEl>
                                          <p:spTgt spid="9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84666" y="2445504"/>
            <a:ext cx="9059333" cy="1212037"/>
          </a:xfrm>
          <a:prstGeom prst="rect">
            <a:avLst/>
          </a:prstGeom>
        </p:spPr>
        <p:txBody>
          <a:bodyPr spcFirstLastPara="1" wrap="square" lIns="0" tIns="0" rIns="0" bIns="0" anchor="b" anchorCtr="0">
            <a:noAutofit/>
          </a:bodyPr>
          <a:lstStyle/>
          <a:p>
            <a:pPr marL="0" lvl="0" indent="0" algn="ctr" rtl="0">
              <a:lnSpc>
                <a:spcPts val="4800"/>
              </a:lnSpc>
              <a:spcBef>
                <a:spcPts val="200"/>
              </a:spcBef>
              <a:spcAft>
                <a:spcPts val="200"/>
              </a:spcAft>
              <a:buNone/>
            </a:pPr>
            <a:r>
              <a:rPr lang="en" sz="4000" b="1" dirty="0" smtClean="0">
                <a:solidFill>
                  <a:schemeClr val="accent1">
                    <a:lumMod val="50000"/>
                  </a:schemeClr>
                </a:solidFill>
                <a:latin typeface="+mj-lt"/>
              </a:rPr>
              <a:t>CHÚC CÁC EM HỌC TỐT !</a:t>
            </a:r>
            <a:endParaRPr sz="4000" b="1" dirty="0">
              <a:solidFill>
                <a:schemeClr val="accent1">
                  <a:lumMod val="50000"/>
                </a:schemeClr>
              </a:solidFill>
              <a:latin typeface="+mj-lt"/>
            </a:endParaRPr>
          </a:p>
        </p:txBody>
      </p:sp>
      <p:sp>
        <p:nvSpPr>
          <p:cNvPr id="816" name="Google Shape;816;p21"/>
          <p:cNvSpPr/>
          <p:nvPr/>
        </p:nvSpPr>
        <p:spPr>
          <a:xfrm>
            <a:off x="4572925" y="788456"/>
            <a:ext cx="1635277" cy="16570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21"/>
          <p:cNvSpPr/>
          <p:nvPr/>
        </p:nvSpPr>
        <p:spPr>
          <a:xfrm rot="1473133">
            <a:off x="1443535" y="322791"/>
            <a:ext cx="956077" cy="93132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21"/>
          <p:cNvSpPr/>
          <p:nvPr/>
        </p:nvSpPr>
        <p:spPr>
          <a:xfrm>
            <a:off x="4256643" y="630100"/>
            <a:ext cx="418605" cy="40677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21"/>
          <p:cNvSpPr/>
          <p:nvPr/>
        </p:nvSpPr>
        <p:spPr>
          <a:xfrm rot="2486979">
            <a:off x="6756777" y="579196"/>
            <a:ext cx="297803" cy="28938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wipe(down)">
                                      <p:cBhvr>
                                        <p:cTn id="7" dur="580">
                                          <p:stCondLst>
                                            <p:cond delay="0"/>
                                          </p:stCondLst>
                                        </p:cTn>
                                        <p:tgtEl>
                                          <p:spTgt spid="814"/>
                                        </p:tgtEl>
                                      </p:cBhvr>
                                    </p:animEffect>
                                    <p:anim calcmode="lin" valueType="num">
                                      <p:cBhvr>
                                        <p:cTn id="8" dur="1822" tmFilter="0,0; 0.14,0.36; 0.43,0.73; 0.71,0.91; 1.0,1.0">
                                          <p:stCondLst>
                                            <p:cond delay="0"/>
                                          </p:stCondLst>
                                        </p:cTn>
                                        <p:tgtEl>
                                          <p:spTgt spid="8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4"/>
                                        </p:tgtEl>
                                      </p:cBhvr>
                                      <p:to x="100000" y="60000"/>
                                    </p:animScale>
                                    <p:animScale>
                                      <p:cBhvr>
                                        <p:cTn id="14" dur="166" decel="50000">
                                          <p:stCondLst>
                                            <p:cond delay="676"/>
                                          </p:stCondLst>
                                        </p:cTn>
                                        <p:tgtEl>
                                          <p:spTgt spid="814"/>
                                        </p:tgtEl>
                                      </p:cBhvr>
                                      <p:to x="100000" y="100000"/>
                                    </p:animScale>
                                    <p:animScale>
                                      <p:cBhvr>
                                        <p:cTn id="15" dur="26">
                                          <p:stCondLst>
                                            <p:cond delay="1312"/>
                                          </p:stCondLst>
                                        </p:cTn>
                                        <p:tgtEl>
                                          <p:spTgt spid="814"/>
                                        </p:tgtEl>
                                      </p:cBhvr>
                                      <p:to x="100000" y="80000"/>
                                    </p:animScale>
                                    <p:animScale>
                                      <p:cBhvr>
                                        <p:cTn id="16" dur="166" decel="50000">
                                          <p:stCondLst>
                                            <p:cond delay="1338"/>
                                          </p:stCondLst>
                                        </p:cTn>
                                        <p:tgtEl>
                                          <p:spTgt spid="814"/>
                                        </p:tgtEl>
                                      </p:cBhvr>
                                      <p:to x="100000" y="100000"/>
                                    </p:animScale>
                                    <p:animScale>
                                      <p:cBhvr>
                                        <p:cTn id="17" dur="26">
                                          <p:stCondLst>
                                            <p:cond delay="1642"/>
                                          </p:stCondLst>
                                        </p:cTn>
                                        <p:tgtEl>
                                          <p:spTgt spid="814"/>
                                        </p:tgtEl>
                                      </p:cBhvr>
                                      <p:to x="100000" y="90000"/>
                                    </p:animScale>
                                    <p:animScale>
                                      <p:cBhvr>
                                        <p:cTn id="18" dur="166" decel="50000">
                                          <p:stCondLst>
                                            <p:cond delay="1668"/>
                                          </p:stCondLst>
                                        </p:cTn>
                                        <p:tgtEl>
                                          <p:spTgt spid="814"/>
                                        </p:tgtEl>
                                      </p:cBhvr>
                                      <p:to x="100000" y="100000"/>
                                    </p:animScale>
                                    <p:animScale>
                                      <p:cBhvr>
                                        <p:cTn id="19" dur="26">
                                          <p:stCondLst>
                                            <p:cond delay="1808"/>
                                          </p:stCondLst>
                                        </p:cTn>
                                        <p:tgtEl>
                                          <p:spTgt spid="814"/>
                                        </p:tgtEl>
                                      </p:cBhvr>
                                      <p:to x="100000" y="95000"/>
                                    </p:animScale>
                                    <p:animScale>
                                      <p:cBhvr>
                                        <p:cTn id="20" dur="166" decel="50000">
                                          <p:stCondLst>
                                            <p:cond delay="1834"/>
                                          </p:stCondLst>
                                        </p:cTn>
                                        <p:tgtEl>
                                          <p:spTgt spid="8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74" y="483199"/>
            <a:ext cx="7175500" cy="232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5074" y="2943764"/>
            <a:ext cx="7175500" cy="707886"/>
          </a:xfrm>
          <a:prstGeom prst="rect">
            <a:avLst/>
          </a:prstGeom>
        </p:spPr>
        <p:txBody>
          <a:bodyPr wrap="square">
            <a:spAutoFit/>
          </a:bodyPr>
          <a:lstStyle/>
          <a:p>
            <a:pPr marL="457200" lvl="0" indent="-368300">
              <a:spcBef>
                <a:spcPts val="600"/>
              </a:spcBef>
              <a:buClr>
                <a:srgbClr val="FF8200"/>
              </a:buClr>
              <a:buSzPts val="2200"/>
              <a:buFont typeface="Nunito"/>
              <a:buChar char="✘"/>
            </a:pPr>
            <a:r>
              <a:rPr lang="en-US" sz="2000" dirty="0">
                <a:solidFill>
                  <a:srgbClr val="21355A"/>
                </a:solidFill>
                <a:sym typeface="Nunito"/>
              </a:rPr>
              <a:t>Em hãy cho biết sự sinh sản có ý nghĩa gì đối với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4" name="Google Shape;784;p17"/>
          <p:cNvSpPr txBox="1">
            <a:spLocks noGrp="1"/>
          </p:cNvSpPr>
          <p:nvPr>
            <p:ph type="subTitle" idx="4294967295"/>
          </p:nvPr>
        </p:nvSpPr>
        <p:spPr>
          <a:xfrm>
            <a:off x="0" y="747255"/>
            <a:ext cx="9144000" cy="547631"/>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600" b="1" dirty="0" smtClean="0">
                <a:solidFill>
                  <a:schemeClr val="lt1"/>
                </a:solidFill>
                <a:highlight>
                  <a:schemeClr val="lt2"/>
                </a:highlight>
                <a:latin typeface="+mj-lt"/>
              </a:rPr>
              <a:t>NỘI DUNG THỰC HÀNH</a:t>
            </a:r>
            <a:endParaRPr sz="2600" b="1" dirty="0">
              <a:solidFill>
                <a:schemeClr val="lt1"/>
              </a:solidFill>
              <a:highlight>
                <a:schemeClr val="lt2"/>
              </a:highlight>
              <a:latin typeface="+mj-lt"/>
              <a:sym typeface="Nunito"/>
            </a:endParaRPr>
          </a:p>
        </p:txBody>
      </p:sp>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786" name="Google Shape;786;p17"/>
          <p:cNvSpPr/>
          <p:nvPr/>
        </p:nvSpPr>
        <p:spPr>
          <a:xfrm>
            <a:off x="419284" y="399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720488" y="1967227"/>
            <a:ext cx="1902071" cy="62179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Chuẩn bị</a:t>
            </a:r>
            <a:endParaRPr lang="en-US" sz="2000" b="1" dirty="0"/>
          </a:p>
        </p:txBody>
      </p:sp>
      <p:sp>
        <p:nvSpPr>
          <p:cNvPr id="7" name="Rounded Rectangle 6"/>
          <p:cNvSpPr/>
          <p:nvPr/>
        </p:nvSpPr>
        <p:spPr>
          <a:xfrm>
            <a:off x="4717084" y="1967227"/>
            <a:ext cx="2187245" cy="62179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Cách tiến hành</a:t>
            </a:r>
            <a:endParaRPr lang="en-US" sz="2000" b="1" dirty="0"/>
          </a:p>
        </p:txBody>
      </p:sp>
      <p:sp>
        <p:nvSpPr>
          <p:cNvPr id="8" name="Rounded Rectangle 7"/>
          <p:cNvSpPr/>
          <p:nvPr/>
        </p:nvSpPr>
        <p:spPr>
          <a:xfrm>
            <a:off x="795277" y="3261360"/>
            <a:ext cx="821382" cy="129479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Dụng cụ </a:t>
            </a:r>
            <a:endParaRPr lang="en-US" sz="1800" dirty="0"/>
          </a:p>
        </p:txBody>
      </p:sp>
      <p:sp>
        <p:nvSpPr>
          <p:cNvPr id="9" name="Rounded Rectangle 8"/>
          <p:cNvSpPr/>
          <p:nvPr/>
        </p:nvSpPr>
        <p:spPr>
          <a:xfrm>
            <a:off x="1671524" y="3261360"/>
            <a:ext cx="896112" cy="129479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Hóa chất</a:t>
            </a:r>
            <a:endParaRPr lang="en-US" sz="1800" dirty="0"/>
          </a:p>
        </p:txBody>
      </p:sp>
      <p:sp>
        <p:nvSpPr>
          <p:cNvPr id="10" name="Rounded Rectangle 9"/>
          <p:cNvSpPr/>
          <p:nvPr/>
        </p:nvSpPr>
        <p:spPr>
          <a:xfrm>
            <a:off x="2664564" y="3195891"/>
            <a:ext cx="1605686" cy="1434478"/>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Quan sát tế bào trứng cá bằng mắt thường và kính lúp</a:t>
            </a:r>
            <a:endParaRPr lang="en-US" sz="1800" dirty="0"/>
          </a:p>
        </p:txBody>
      </p:sp>
      <p:sp>
        <p:nvSpPr>
          <p:cNvPr id="11" name="Rounded Rectangle 10"/>
          <p:cNvSpPr/>
          <p:nvPr/>
        </p:nvSpPr>
        <p:spPr>
          <a:xfrm>
            <a:off x="4422039" y="3187141"/>
            <a:ext cx="1883666" cy="1443228"/>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Quan sát tế bào biểu bì vảy hành bằng kính hiển vi quang học</a:t>
            </a:r>
            <a:endParaRPr lang="en-US" sz="1800" dirty="0"/>
          </a:p>
        </p:txBody>
      </p:sp>
      <p:sp>
        <p:nvSpPr>
          <p:cNvPr id="12" name="Rounded Rectangle 11"/>
          <p:cNvSpPr/>
          <p:nvPr/>
        </p:nvSpPr>
        <p:spPr>
          <a:xfrm>
            <a:off x="6473955" y="3187140"/>
            <a:ext cx="1499613" cy="1378243"/>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Quan sát hình dạng tế bào biểu bì da ếch</a:t>
            </a:r>
            <a:endParaRPr lang="en-US" sz="1800" dirty="0"/>
          </a:p>
        </p:txBody>
      </p:sp>
      <p:sp>
        <p:nvSpPr>
          <p:cNvPr id="13" name="Rounded Rectangle 12"/>
          <p:cNvSpPr/>
          <p:nvPr/>
        </p:nvSpPr>
        <p:spPr>
          <a:xfrm>
            <a:off x="8112557" y="3195890"/>
            <a:ext cx="958291" cy="1369493"/>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Báo cáo kết quả</a:t>
            </a:r>
            <a:endParaRPr lang="en-US" sz="1800" dirty="0"/>
          </a:p>
        </p:txBody>
      </p:sp>
      <p:cxnSp>
        <p:nvCxnSpPr>
          <p:cNvPr id="4" name="Straight Arrow Connector 3"/>
          <p:cNvCxnSpPr>
            <a:stCxn id="2" idx="2"/>
            <a:endCxn id="8" idx="0"/>
          </p:cNvCxnSpPr>
          <p:nvPr/>
        </p:nvCxnSpPr>
        <p:spPr>
          <a:xfrm flipH="1">
            <a:off x="1205968" y="2589019"/>
            <a:ext cx="465556" cy="672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2"/>
            <a:endCxn id="9" idx="0"/>
          </p:cNvCxnSpPr>
          <p:nvPr/>
        </p:nvCxnSpPr>
        <p:spPr>
          <a:xfrm>
            <a:off x="1671524" y="2589019"/>
            <a:ext cx="448056" cy="672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10" idx="0"/>
          </p:cNvCxnSpPr>
          <p:nvPr/>
        </p:nvCxnSpPr>
        <p:spPr>
          <a:xfrm flipH="1">
            <a:off x="3467407" y="2589019"/>
            <a:ext cx="2343300" cy="60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p:cNvCxnSpPr>
          <p:nvPr/>
        </p:nvCxnSpPr>
        <p:spPr>
          <a:xfrm>
            <a:off x="5810707" y="2589019"/>
            <a:ext cx="2780996" cy="606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11" idx="0"/>
          </p:cNvCxnSpPr>
          <p:nvPr/>
        </p:nvCxnSpPr>
        <p:spPr>
          <a:xfrm flipH="1">
            <a:off x="5363872" y="2589019"/>
            <a:ext cx="446835" cy="598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p:cNvCxnSpPr>
          <p:nvPr/>
        </p:nvCxnSpPr>
        <p:spPr>
          <a:xfrm>
            <a:off x="5810707" y="2589019"/>
            <a:ext cx="1413055" cy="598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animEffect transition="in" filter="barn(inVertical)">
                                      <p:cBhvr>
                                        <p:cTn id="7" dur="500"/>
                                        <p:tgtEl>
                                          <p:spTgt spid="7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par>
                                <p:cTn id="33" presetID="16" presetClass="entr" presetSubtype="2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500"/>
                                        <p:tgtEl>
                                          <p:spTgt spid="38"/>
                                        </p:tgtEl>
                                      </p:cBhvr>
                                    </p:animEffect>
                                  </p:childTnLst>
                                </p:cTn>
                              </p:par>
                              <p:par>
                                <p:cTn id="39" presetID="16" presetClass="entr" presetSubtype="21"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build="p"/>
      <p:bldP spid="2"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0" y="440350"/>
            <a:ext cx="9144000" cy="1159800"/>
          </a:xfrm>
          <a:prstGeom prst="rect">
            <a:avLst/>
          </a:prstGeom>
          <a:solidFill>
            <a:srgbClr val="FFFF00"/>
          </a:solidFill>
        </p:spPr>
        <p:txBody>
          <a:bodyPr spcFirstLastPara="1" wrap="square" lIns="0" tIns="0" rIns="0" bIns="0" anchor="b" anchorCtr="0">
            <a:noAutofit/>
          </a:bodyPr>
          <a:lstStyle/>
          <a:p>
            <a:pPr marL="0" lvl="0" indent="0" algn="ctr" rtl="0">
              <a:spcBef>
                <a:spcPts val="0"/>
              </a:spcBef>
              <a:spcAft>
                <a:spcPts val="0"/>
              </a:spcAft>
              <a:buNone/>
            </a:pPr>
            <a:r>
              <a:rPr lang="en" sz="2800" b="1" dirty="0">
                <a:solidFill>
                  <a:srgbClr val="FF0000"/>
                </a:solidFill>
                <a:latin typeface="+mj-lt"/>
              </a:rPr>
              <a:t>1. </a:t>
            </a:r>
            <a:r>
              <a:rPr lang="en" sz="2600" b="1" dirty="0" smtClean="0">
                <a:solidFill>
                  <a:srgbClr val="FF0000"/>
                </a:solidFill>
                <a:latin typeface="+mj-lt"/>
              </a:rPr>
              <a:t>Quan sát tế bào trứng cá </a:t>
            </a:r>
            <a:br>
              <a:rPr lang="en" sz="2600" b="1" dirty="0" smtClean="0">
                <a:solidFill>
                  <a:srgbClr val="FF0000"/>
                </a:solidFill>
                <a:latin typeface="+mj-lt"/>
              </a:rPr>
            </a:br>
            <a:r>
              <a:rPr lang="en" sz="2600" b="1" dirty="0" smtClean="0">
                <a:solidFill>
                  <a:srgbClr val="FF0000"/>
                </a:solidFill>
                <a:latin typeface="+mj-lt"/>
              </a:rPr>
              <a:t>bằng mắt thường và kính lúp</a:t>
            </a:r>
            <a:endParaRPr sz="2600" b="1" dirty="0">
              <a:solidFill>
                <a:srgbClr val="FF0000"/>
              </a:solidFill>
              <a:latin typeface="+mj-lt"/>
            </a:endParaRPr>
          </a:p>
        </p:txBody>
      </p:sp>
      <p:grpSp>
        <p:nvGrpSpPr>
          <p:cNvPr id="793" name="Google Shape;793;p18"/>
          <p:cNvGrpSpPr/>
          <p:nvPr/>
        </p:nvGrpSpPr>
        <p:grpSpPr>
          <a:xfrm rot="5400000">
            <a:off x="2197502" y="713949"/>
            <a:ext cx="521032" cy="585440"/>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barn(inVertical)">
                                      <p:cBhvr>
                                        <p:cTn id="7" dur="500"/>
                                        <p:tgtEl>
                                          <p:spTgt spid="7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91"/>
                                        </p:tgtEl>
                                        <p:attrNameLst>
                                          <p:attrName>style.visibility</p:attrName>
                                        </p:attrNameLst>
                                      </p:cBhvr>
                                      <p:to>
                                        <p:strVal val="visible"/>
                                      </p:to>
                                    </p:set>
                                    <p:animEffect transition="in" filter="barn(inVertical)">
                                      <p:cBhvr>
                                        <p:cTn id="10"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Freeform 5"/>
          <p:cNvSpPr/>
          <p:nvPr/>
        </p:nvSpPr>
        <p:spPr>
          <a:xfrm>
            <a:off x="504363" y="435108"/>
            <a:ext cx="5925012" cy="1138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6"/>
          <p:cNvGrpSpPr>
            <a:grpSpLocks/>
          </p:cNvGrpSpPr>
          <p:nvPr/>
        </p:nvGrpSpPr>
        <p:grpSpPr bwMode="auto">
          <a:xfrm>
            <a:off x="5833284" y="142485"/>
            <a:ext cx="675383" cy="1544650"/>
            <a:chOff x="4476750" y="1056604"/>
            <a:chExt cx="661988" cy="1815184"/>
          </a:xfrm>
        </p:grpSpPr>
        <p:sp>
          <p:nvSpPr>
            <p:cNvPr id="8" name="Freeform 7"/>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a:off x="504363" y="2030546"/>
            <a:ext cx="6326120" cy="1203342"/>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79"/>
          <p:cNvGrpSpPr>
            <a:grpSpLocks/>
          </p:cNvGrpSpPr>
          <p:nvPr/>
        </p:nvGrpSpPr>
        <p:grpSpPr bwMode="auto">
          <a:xfrm>
            <a:off x="6274858" y="1824683"/>
            <a:ext cx="555625" cy="1509721"/>
            <a:chOff x="4476750" y="1056604"/>
            <a:chExt cx="661988" cy="1815184"/>
          </a:xfrm>
          <a:solidFill>
            <a:schemeClr val="accent6"/>
          </a:solidFill>
        </p:grpSpPr>
        <p:sp>
          <p:nvSpPr>
            <p:cNvPr id="12" name="Freeform 11"/>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 name="Freeform 13"/>
          <p:cNvSpPr/>
          <p:nvPr/>
        </p:nvSpPr>
        <p:spPr>
          <a:xfrm>
            <a:off x="504363" y="3677814"/>
            <a:ext cx="6522970" cy="987319"/>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83"/>
          <p:cNvGrpSpPr>
            <a:grpSpLocks/>
          </p:cNvGrpSpPr>
          <p:nvPr/>
        </p:nvGrpSpPr>
        <p:grpSpPr bwMode="auto">
          <a:xfrm>
            <a:off x="6426133" y="3449209"/>
            <a:ext cx="620550" cy="1509153"/>
            <a:chOff x="4476750" y="1056604"/>
            <a:chExt cx="661988" cy="1815184"/>
          </a:xfrm>
          <a:solidFill>
            <a:schemeClr val="accent4">
              <a:lumMod val="40000"/>
              <a:lumOff val="60000"/>
            </a:schemeClr>
          </a:solidFill>
        </p:grpSpPr>
        <p:sp>
          <p:nvSpPr>
            <p:cNvPr id="16" name="Freeform 15"/>
            <p:cNvSpPr/>
            <p:nvPr/>
          </p:nvSpPr>
          <p:spPr>
            <a:xfrm>
              <a:off x="4476750" y="1166182"/>
              <a:ext cx="66198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4648868" y="1056604"/>
              <a:ext cx="399840" cy="16674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TextBox 86"/>
          <p:cNvSpPr txBox="1">
            <a:spLocks noChangeArrowheads="1"/>
          </p:cNvSpPr>
          <p:nvPr/>
        </p:nvSpPr>
        <p:spPr bwMode="auto">
          <a:xfrm>
            <a:off x="660400" y="761378"/>
            <a:ext cx="1086047"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mj-lt"/>
              </a:rPr>
              <a:t>Bước 1</a:t>
            </a:r>
            <a:endParaRPr lang="en-US" sz="2000" b="1" dirty="0">
              <a:solidFill>
                <a:schemeClr val="bg1"/>
              </a:solidFill>
              <a:latin typeface="+mj-lt"/>
            </a:endParaRPr>
          </a:p>
        </p:txBody>
      </p:sp>
      <p:sp>
        <p:nvSpPr>
          <p:cNvPr id="19" name="TextBox 87"/>
          <p:cNvSpPr txBox="1">
            <a:spLocks noChangeArrowheads="1"/>
          </p:cNvSpPr>
          <p:nvPr/>
        </p:nvSpPr>
        <p:spPr bwMode="auto">
          <a:xfrm>
            <a:off x="813167" y="2509135"/>
            <a:ext cx="1095172" cy="400110"/>
          </a:xfrm>
          <a:prstGeom prst="rect">
            <a:avLst/>
          </a:prstGeom>
          <a:noFill/>
          <a:ln w="9525">
            <a:noFill/>
            <a:miter lim="800000"/>
            <a:headEnd/>
            <a:tailEnd/>
          </a:ln>
        </p:spPr>
        <p:txBody>
          <a:bodyPr wrap="none" anchor="ctr">
            <a:spAutoFit/>
          </a:bodyPr>
          <a:lstStyle/>
          <a:p>
            <a:pPr algn="ctr"/>
            <a:r>
              <a:rPr lang="en-US" sz="2000" b="1" dirty="0" smtClean="0">
                <a:solidFill>
                  <a:schemeClr val="bg1"/>
                </a:solidFill>
                <a:latin typeface="+mj-lt"/>
              </a:rPr>
              <a:t>Bước 2</a:t>
            </a:r>
            <a:endParaRPr lang="en-US" sz="2000" b="1" dirty="0">
              <a:solidFill>
                <a:schemeClr val="bg1"/>
              </a:solidFill>
              <a:latin typeface="+mj-lt"/>
            </a:endParaRPr>
          </a:p>
        </p:txBody>
      </p:sp>
      <p:sp>
        <p:nvSpPr>
          <p:cNvPr id="20" name="TextBox 88"/>
          <p:cNvSpPr txBox="1">
            <a:spLocks noChangeArrowheads="1"/>
          </p:cNvSpPr>
          <p:nvPr/>
        </p:nvSpPr>
        <p:spPr bwMode="auto">
          <a:xfrm>
            <a:off x="813167" y="3971418"/>
            <a:ext cx="1095172" cy="400110"/>
          </a:xfrm>
          <a:prstGeom prst="rect">
            <a:avLst/>
          </a:prstGeom>
          <a:noFill/>
          <a:ln w="9525">
            <a:noFill/>
            <a:miter lim="800000"/>
            <a:headEnd/>
            <a:tailEnd/>
          </a:ln>
        </p:spPr>
        <p:txBody>
          <a:bodyPr wrap="none" anchor="ctr">
            <a:spAutoFit/>
          </a:bodyPr>
          <a:lstStyle/>
          <a:p>
            <a:pPr algn="ctr"/>
            <a:r>
              <a:rPr lang="en-US" sz="2000" b="1" dirty="0" smtClean="0">
                <a:solidFill>
                  <a:schemeClr val="bg1"/>
                </a:solidFill>
                <a:latin typeface="+mj-lt"/>
              </a:rPr>
              <a:t>Bước 3</a:t>
            </a:r>
            <a:endParaRPr lang="en-US" sz="2000" b="1" dirty="0">
              <a:solidFill>
                <a:schemeClr val="bg1"/>
              </a:solidFill>
              <a:latin typeface="+mj-lt"/>
            </a:endParaRPr>
          </a:p>
        </p:txBody>
      </p:sp>
      <p:sp>
        <p:nvSpPr>
          <p:cNvPr id="21" name="Rectangle 89"/>
          <p:cNvSpPr>
            <a:spLocks noChangeArrowheads="1"/>
          </p:cNvSpPr>
          <p:nvPr/>
        </p:nvSpPr>
        <p:spPr bwMode="auto">
          <a:xfrm>
            <a:off x="1893358" y="538976"/>
            <a:ext cx="3702050" cy="1015663"/>
          </a:xfrm>
          <a:prstGeom prst="rect">
            <a:avLst/>
          </a:prstGeom>
          <a:noFill/>
          <a:ln w="9525">
            <a:noFill/>
            <a:miter lim="800000"/>
            <a:headEnd/>
            <a:tailEnd/>
          </a:ln>
        </p:spPr>
        <p:txBody>
          <a:bodyPr wrap="square" anchor="ctr">
            <a:spAutoFit/>
          </a:bodyPr>
          <a:lstStyle/>
          <a:p>
            <a:pPr algn="just"/>
            <a:r>
              <a:rPr lang="en-US" sz="2000" dirty="0">
                <a:solidFill>
                  <a:schemeClr val="bg1"/>
                </a:solidFill>
              </a:rPr>
              <a:t>Dùng kim mũi mác tách trứng cá cho vào đĩa kính đồng hồ đã có sẵn vài giọt nước cất.</a:t>
            </a:r>
          </a:p>
        </p:txBody>
      </p:sp>
      <p:sp>
        <p:nvSpPr>
          <p:cNvPr id="22" name="Rectangle 90"/>
          <p:cNvSpPr>
            <a:spLocks noChangeArrowheads="1"/>
          </p:cNvSpPr>
          <p:nvPr/>
        </p:nvSpPr>
        <p:spPr bwMode="auto">
          <a:xfrm>
            <a:off x="2070447" y="2278274"/>
            <a:ext cx="4081462" cy="707886"/>
          </a:xfrm>
          <a:prstGeom prst="rect">
            <a:avLst/>
          </a:prstGeom>
          <a:noFill/>
          <a:ln w="9525">
            <a:noFill/>
            <a:miter lim="800000"/>
            <a:headEnd/>
            <a:tailEnd/>
          </a:ln>
        </p:spPr>
        <p:txBody>
          <a:bodyPr anchor="ctr">
            <a:spAutoFit/>
          </a:bodyPr>
          <a:lstStyle/>
          <a:p>
            <a:r>
              <a:rPr lang="en-US" sz="2000" dirty="0">
                <a:solidFill>
                  <a:schemeClr val="bg1"/>
                </a:solidFill>
              </a:rPr>
              <a:t>Quan sát bằng mắt thường và kính lúp cầm tay</a:t>
            </a:r>
          </a:p>
        </p:txBody>
      </p:sp>
      <p:sp>
        <p:nvSpPr>
          <p:cNvPr id="23" name="Rectangle 91"/>
          <p:cNvSpPr>
            <a:spLocks noChangeArrowheads="1"/>
          </p:cNvSpPr>
          <p:nvPr/>
        </p:nvSpPr>
        <p:spPr bwMode="auto">
          <a:xfrm>
            <a:off x="2070447" y="3963503"/>
            <a:ext cx="4081462" cy="400110"/>
          </a:xfrm>
          <a:prstGeom prst="rect">
            <a:avLst/>
          </a:prstGeom>
          <a:noFill/>
          <a:ln w="9525">
            <a:noFill/>
            <a:miter lim="800000"/>
            <a:headEnd/>
            <a:tailEnd/>
          </a:ln>
        </p:spPr>
        <p:txBody>
          <a:bodyPr anchor="ctr">
            <a:spAutoFit/>
          </a:bodyPr>
          <a:lstStyle/>
          <a:p>
            <a:r>
              <a:rPr lang="en-US" sz="2000" dirty="0">
                <a:solidFill>
                  <a:schemeClr val="bg1"/>
                </a:solidFill>
              </a:rPr>
              <a:t>Vẽ tế bào quan sát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p:cNvSpPr>
            <a:spLocks noGrp="1"/>
          </p:cNvSpPr>
          <p:nvPr>
            <p:ph type="body" idx="1"/>
          </p:nvPr>
        </p:nvSpPr>
        <p:spPr>
          <a:xfrm>
            <a:off x="1032934" y="711693"/>
            <a:ext cx="6796784" cy="1157888"/>
          </a:xfrm>
        </p:spPr>
        <p:txBody>
          <a:bodyPr/>
          <a:lstStyle/>
          <a:p>
            <a:pPr algn="just"/>
            <a:r>
              <a:rPr lang="en-US" sz="2000" b="1" dirty="0" smtClean="0">
                <a:latin typeface="+mj-lt"/>
              </a:rPr>
              <a:t>Lưu ý: Khi </a:t>
            </a:r>
            <a:r>
              <a:rPr lang="en-US" sz="2000" b="1" dirty="0">
                <a:latin typeface="+mj-lt"/>
              </a:rPr>
              <a:t>tách trứng cá chép cần nhẹ tay, không để kim mũi mác làm vỡ màng </a:t>
            </a:r>
            <a:r>
              <a:rPr lang="en-US" sz="2000" b="1" dirty="0" smtClean="0">
                <a:latin typeface="+mj-lt"/>
              </a:rPr>
              <a:t>trứng, khó </a:t>
            </a:r>
            <a:r>
              <a:rPr lang="en-US" sz="2000" b="1" dirty="0">
                <a:latin typeface="+mj-lt"/>
              </a:rPr>
              <a:t>quan </a:t>
            </a:r>
            <a:r>
              <a:rPr lang="en-US" sz="2000" b="1" dirty="0" smtClean="0">
                <a:latin typeface="+mj-lt"/>
              </a:rPr>
              <a:t>sát.</a:t>
            </a:r>
            <a:endParaRPr lang="en-US" sz="2000" b="1" dirty="0">
              <a:latin typeface="+mj-lt"/>
            </a:endParaRPr>
          </a:p>
        </p:txBody>
      </p:sp>
      <p:pic>
        <p:nvPicPr>
          <p:cNvPr id="4" name="Picture 3"/>
          <p:cNvPicPr>
            <a:picLocks noChangeAspect="1"/>
          </p:cNvPicPr>
          <p:nvPr/>
        </p:nvPicPr>
        <p:blipFill>
          <a:blip r:embed="rId3"/>
          <a:stretch>
            <a:fillRect/>
          </a:stretch>
        </p:blipFill>
        <p:spPr>
          <a:xfrm>
            <a:off x="914400" y="1869581"/>
            <a:ext cx="7316787" cy="3206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333536"/>
            <a:ext cx="9144000" cy="783763"/>
          </a:xfrm>
          <a:solidFill>
            <a:srgbClr val="FFFF00"/>
          </a:solidFill>
        </p:spPr>
        <p:txBody>
          <a:bodyPr/>
          <a:lstStyle/>
          <a:p>
            <a:pPr>
              <a:lnSpc>
                <a:spcPts val="2600"/>
              </a:lnSpc>
              <a:spcBef>
                <a:spcPts val="200"/>
              </a:spcBef>
              <a:spcAft>
                <a:spcPts val="200"/>
              </a:spcAft>
            </a:pPr>
            <a:r>
              <a:rPr lang="en-US" sz="2200" b="1" dirty="0" smtClean="0">
                <a:solidFill>
                  <a:srgbClr val="FF0000"/>
                </a:solidFill>
                <a:latin typeface="+mj-lt"/>
              </a:rPr>
              <a:t>2. Quan sát tế bào biểu bì vảy hành</a:t>
            </a:r>
          </a:p>
          <a:p>
            <a:pPr>
              <a:lnSpc>
                <a:spcPts val="2600"/>
              </a:lnSpc>
              <a:spcBef>
                <a:spcPts val="200"/>
              </a:spcBef>
              <a:spcAft>
                <a:spcPts val="200"/>
              </a:spcAft>
            </a:pPr>
            <a:r>
              <a:rPr lang="en-US" sz="2200" b="1" dirty="0" smtClean="0">
                <a:solidFill>
                  <a:srgbClr val="FF0000"/>
                </a:solidFill>
                <a:latin typeface="+mj-lt"/>
              </a:rPr>
              <a:t> bằng kính hiển vi quang học</a:t>
            </a:r>
            <a:endParaRPr lang="en-US" sz="2200" b="1"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ound Same Side Corner Rectangle 3"/>
          <p:cNvSpPr/>
          <p:nvPr/>
        </p:nvSpPr>
        <p:spPr>
          <a:xfrm rot="16200000">
            <a:off x="3214560" y="-1575166"/>
            <a:ext cx="631562" cy="619813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 Same Side Corner Rectangle 4"/>
          <p:cNvSpPr/>
          <p:nvPr/>
        </p:nvSpPr>
        <p:spPr>
          <a:xfrm rot="5400000" flipH="1">
            <a:off x="7319829" y="1090779"/>
            <a:ext cx="631563" cy="866245"/>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8"/>
          <p:cNvSpPr txBox="1">
            <a:spLocks noChangeArrowheads="1"/>
          </p:cNvSpPr>
          <p:nvPr/>
        </p:nvSpPr>
        <p:spPr bwMode="auto">
          <a:xfrm>
            <a:off x="7471945" y="1323845"/>
            <a:ext cx="327333" cy="400110"/>
          </a:xfrm>
          <a:prstGeom prst="rect">
            <a:avLst/>
          </a:prstGeom>
          <a:noFill/>
          <a:ln w="9525">
            <a:noFill/>
            <a:miter lim="800000"/>
            <a:headEnd/>
            <a:tailEnd/>
          </a:ln>
        </p:spPr>
        <p:txBody>
          <a:bodyPr wrap="none" anchor="ctr">
            <a:spAutoFit/>
          </a:bodyPr>
          <a:lstStyle/>
          <a:p>
            <a:pPr algn="ctr"/>
            <a:r>
              <a:rPr lang="en-US" sz="2000" b="1" dirty="0">
                <a:solidFill>
                  <a:schemeClr val="bg1"/>
                </a:solidFill>
                <a:latin typeface="+mj-lt"/>
              </a:rPr>
              <a:t>1</a:t>
            </a:r>
          </a:p>
        </p:txBody>
      </p:sp>
      <p:sp>
        <p:nvSpPr>
          <p:cNvPr id="7" name="Rectangle 32"/>
          <p:cNvSpPr>
            <a:spLocks noChangeArrowheads="1"/>
          </p:cNvSpPr>
          <p:nvPr/>
        </p:nvSpPr>
        <p:spPr bwMode="auto">
          <a:xfrm>
            <a:off x="431272" y="1348616"/>
            <a:ext cx="6198134" cy="400110"/>
          </a:xfrm>
          <a:prstGeom prst="rect">
            <a:avLst/>
          </a:prstGeom>
          <a:noFill/>
          <a:ln w="9525">
            <a:noFill/>
            <a:miter lim="800000"/>
            <a:headEnd/>
            <a:tailEnd/>
          </a:ln>
        </p:spPr>
        <p:txBody>
          <a:bodyPr wrap="square">
            <a:spAutoFit/>
          </a:bodyPr>
          <a:lstStyle/>
          <a:p>
            <a:pPr lvl="0" algn="ctr"/>
            <a:r>
              <a:rPr lang="en-US" sz="2000" dirty="0">
                <a:solidFill>
                  <a:schemeClr val="bg1"/>
                </a:solidFill>
              </a:rPr>
              <a:t>Nhỏ 1 giọt nước cất lên lam kính</a:t>
            </a:r>
          </a:p>
        </p:txBody>
      </p:sp>
      <p:sp>
        <p:nvSpPr>
          <p:cNvPr id="8" name="Round Same Side Corner Rectangle 7"/>
          <p:cNvSpPr/>
          <p:nvPr/>
        </p:nvSpPr>
        <p:spPr>
          <a:xfrm rot="16200000">
            <a:off x="3133016" y="-664787"/>
            <a:ext cx="794644" cy="6198131"/>
          </a:xfrm>
          <a:prstGeom prst="round2SameRect">
            <a:avLst>
              <a:gd name="adj1" fmla="val 23321"/>
              <a:gd name="adj2" fmla="val 0"/>
            </a:avLst>
          </a:prstGeom>
          <a:solidFill>
            <a:schemeClr val="tx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7238287" y="2001155"/>
            <a:ext cx="794646" cy="866245"/>
          </a:xfrm>
          <a:prstGeom prst="round2SameRect">
            <a:avLst>
              <a:gd name="adj1" fmla="val 34679"/>
              <a:gd name="adj2" fmla="val 0"/>
            </a:avLst>
          </a:prstGeom>
          <a:solidFill>
            <a:schemeClr val="tx1">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8"/>
          <p:cNvSpPr txBox="1">
            <a:spLocks noChangeArrowheads="1"/>
          </p:cNvSpPr>
          <p:nvPr/>
        </p:nvSpPr>
        <p:spPr bwMode="auto">
          <a:xfrm>
            <a:off x="7471942" y="2234222"/>
            <a:ext cx="327333" cy="400110"/>
          </a:xfrm>
          <a:prstGeom prst="rect">
            <a:avLst/>
          </a:prstGeom>
          <a:noFill/>
          <a:ln w="9525">
            <a:noFill/>
            <a:miter lim="800000"/>
            <a:headEnd/>
            <a:tailEnd/>
          </a:ln>
        </p:spPr>
        <p:txBody>
          <a:bodyPr wrap="none" anchor="ctr">
            <a:spAutoFit/>
          </a:bodyPr>
          <a:lstStyle/>
          <a:p>
            <a:pPr algn="ctr"/>
            <a:r>
              <a:rPr lang="en-US" sz="2000" b="1" dirty="0" smtClean="0">
                <a:solidFill>
                  <a:schemeClr val="bg1"/>
                </a:solidFill>
                <a:latin typeface="+mj-lt"/>
              </a:rPr>
              <a:t>2</a:t>
            </a:r>
            <a:endParaRPr lang="en-US" sz="2000" b="1" dirty="0">
              <a:solidFill>
                <a:schemeClr val="bg1"/>
              </a:solidFill>
              <a:latin typeface="+mj-lt"/>
            </a:endParaRPr>
          </a:p>
        </p:txBody>
      </p:sp>
      <p:sp>
        <p:nvSpPr>
          <p:cNvPr id="11" name="Rectangle 32"/>
          <p:cNvSpPr>
            <a:spLocks noChangeArrowheads="1"/>
          </p:cNvSpPr>
          <p:nvPr/>
        </p:nvSpPr>
        <p:spPr bwMode="auto">
          <a:xfrm>
            <a:off x="638971" y="2234222"/>
            <a:ext cx="5782734" cy="400110"/>
          </a:xfrm>
          <a:prstGeom prst="rect">
            <a:avLst/>
          </a:prstGeom>
          <a:noFill/>
          <a:ln w="9525">
            <a:noFill/>
            <a:miter lim="800000"/>
            <a:headEnd/>
            <a:tailEnd/>
          </a:ln>
        </p:spPr>
        <p:txBody>
          <a:bodyPr wrap="square">
            <a:spAutoFit/>
          </a:bodyPr>
          <a:lstStyle/>
          <a:p>
            <a:pPr lvl="0" algn="just"/>
            <a:r>
              <a:rPr lang="en-US" sz="2000" dirty="0">
                <a:solidFill>
                  <a:schemeClr val="bg1"/>
                </a:solidFill>
              </a:rPr>
              <a:t>Dùng kim mũi mác bóc nhẹ lớp biểu bì vẩy hành</a:t>
            </a:r>
          </a:p>
        </p:txBody>
      </p:sp>
      <p:sp>
        <p:nvSpPr>
          <p:cNvPr id="12" name="Round Same Side Corner Rectangle 11"/>
          <p:cNvSpPr/>
          <p:nvPr/>
        </p:nvSpPr>
        <p:spPr>
          <a:xfrm rot="16200000">
            <a:off x="3133016" y="327129"/>
            <a:ext cx="794644" cy="6198131"/>
          </a:xfrm>
          <a:prstGeom prst="round2SameRect">
            <a:avLst>
              <a:gd name="adj1" fmla="val 23321"/>
              <a:gd name="adj2" fmla="val 0"/>
            </a:avLst>
          </a:prstGeom>
          <a:solidFill>
            <a:schemeClr val="accent6"/>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7238287" y="2993071"/>
            <a:ext cx="794646" cy="866246"/>
          </a:xfrm>
          <a:prstGeom prst="round2SameRect">
            <a:avLst>
              <a:gd name="adj1" fmla="val 34679"/>
              <a:gd name="adj2" fmla="val 0"/>
            </a:avLst>
          </a:prstGeom>
          <a:solidFill>
            <a:schemeClr val="accent6"/>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8"/>
          <p:cNvSpPr txBox="1">
            <a:spLocks noChangeArrowheads="1"/>
          </p:cNvSpPr>
          <p:nvPr/>
        </p:nvSpPr>
        <p:spPr bwMode="auto">
          <a:xfrm>
            <a:off x="7471942" y="3226138"/>
            <a:ext cx="327333" cy="400110"/>
          </a:xfrm>
          <a:prstGeom prst="rect">
            <a:avLst/>
          </a:prstGeom>
          <a:noFill/>
          <a:ln w="9525">
            <a:noFill/>
            <a:miter lim="800000"/>
            <a:headEnd/>
            <a:tailEnd/>
          </a:ln>
        </p:spPr>
        <p:txBody>
          <a:bodyPr wrap="none" anchor="ctr">
            <a:spAutoFit/>
          </a:bodyPr>
          <a:lstStyle/>
          <a:p>
            <a:pPr algn="ctr"/>
            <a:r>
              <a:rPr lang="en-US" sz="2000" b="1" dirty="0" smtClean="0">
                <a:solidFill>
                  <a:schemeClr val="bg1"/>
                </a:solidFill>
                <a:latin typeface="+mj-lt"/>
              </a:rPr>
              <a:t>3</a:t>
            </a:r>
            <a:endParaRPr lang="en-US" sz="2000" b="1" dirty="0">
              <a:solidFill>
                <a:schemeClr val="bg1"/>
              </a:solidFill>
              <a:latin typeface="+mj-lt"/>
            </a:endParaRPr>
          </a:p>
        </p:txBody>
      </p:sp>
      <p:sp>
        <p:nvSpPr>
          <p:cNvPr id="15" name="Rectangle 32"/>
          <p:cNvSpPr>
            <a:spLocks noChangeArrowheads="1"/>
          </p:cNvSpPr>
          <p:nvPr/>
        </p:nvSpPr>
        <p:spPr bwMode="auto">
          <a:xfrm>
            <a:off x="638971" y="3102499"/>
            <a:ext cx="5782734" cy="707886"/>
          </a:xfrm>
          <a:prstGeom prst="rect">
            <a:avLst/>
          </a:prstGeom>
          <a:noFill/>
          <a:ln w="9525">
            <a:noFill/>
            <a:miter lim="800000"/>
            <a:headEnd/>
            <a:tailEnd/>
          </a:ln>
        </p:spPr>
        <p:txBody>
          <a:bodyPr wrap="square">
            <a:spAutoFit/>
          </a:bodyPr>
          <a:lstStyle/>
          <a:p>
            <a:pPr lvl="0" algn="just"/>
            <a:r>
              <a:rPr lang="en-US" sz="2000" dirty="0">
                <a:solidFill>
                  <a:schemeClr val="bg1"/>
                </a:solidFill>
              </a:rPr>
              <a:t>Đặt vảy hành đã bóc lên lam kính đã có giọt nước cất, đậy </a:t>
            </a:r>
            <a:r>
              <a:rPr lang="en-US" sz="2000" dirty="0" smtClean="0">
                <a:solidFill>
                  <a:schemeClr val="bg1"/>
                </a:solidFill>
              </a:rPr>
              <a:t>lamen.</a:t>
            </a:r>
            <a:endParaRPr lang="en-US" sz="2000" dirty="0">
              <a:solidFill>
                <a:schemeClr val="bg1"/>
              </a:solidFill>
            </a:endParaRPr>
          </a:p>
        </p:txBody>
      </p:sp>
      <p:sp>
        <p:nvSpPr>
          <p:cNvPr id="17" name="Round Same Side Corner Rectangle 16"/>
          <p:cNvSpPr/>
          <p:nvPr/>
        </p:nvSpPr>
        <p:spPr>
          <a:xfrm rot="16200000">
            <a:off x="3133016" y="1319042"/>
            <a:ext cx="794644" cy="6198131"/>
          </a:xfrm>
          <a:prstGeom prst="round2SameRect">
            <a:avLst>
              <a:gd name="adj1" fmla="val 23321"/>
              <a:gd name="adj2" fmla="val 0"/>
            </a:avLst>
          </a:prstGeom>
          <a:solidFill>
            <a:srgbClr val="92D05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 Same Side Corner Rectangle 17"/>
          <p:cNvSpPr/>
          <p:nvPr/>
        </p:nvSpPr>
        <p:spPr>
          <a:xfrm rot="5400000" flipH="1">
            <a:off x="7238287" y="3984984"/>
            <a:ext cx="794646" cy="866245"/>
          </a:xfrm>
          <a:prstGeom prst="round2SameRect">
            <a:avLst>
              <a:gd name="adj1" fmla="val 34679"/>
              <a:gd name="adj2" fmla="val 0"/>
            </a:avLst>
          </a:prstGeom>
          <a:solidFill>
            <a:srgbClr val="92D05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8"/>
          <p:cNvSpPr txBox="1">
            <a:spLocks noChangeArrowheads="1"/>
          </p:cNvSpPr>
          <p:nvPr/>
        </p:nvSpPr>
        <p:spPr bwMode="auto">
          <a:xfrm>
            <a:off x="7471942" y="4218051"/>
            <a:ext cx="327333" cy="400110"/>
          </a:xfrm>
          <a:prstGeom prst="rect">
            <a:avLst/>
          </a:prstGeom>
          <a:noFill/>
          <a:ln w="9525">
            <a:noFill/>
            <a:miter lim="800000"/>
            <a:headEnd/>
            <a:tailEnd/>
          </a:ln>
        </p:spPr>
        <p:txBody>
          <a:bodyPr wrap="none" anchor="ctr">
            <a:spAutoFit/>
          </a:bodyPr>
          <a:lstStyle/>
          <a:p>
            <a:pPr algn="ctr"/>
            <a:r>
              <a:rPr lang="en-US" sz="2000" b="1" dirty="0" smtClean="0">
                <a:solidFill>
                  <a:schemeClr val="bg1"/>
                </a:solidFill>
                <a:latin typeface="+mj-lt"/>
              </a:rPr>
              <a:t>4</a:t>
            </a:r>
            <a:endParaRPr lang="en-US" sz="2000" b="1" dirty="0">
              <a:solidFill>
                <a:schemeClr val="bg1"/>
              </a:solidFill>
              <a:latin typeface="+mj-lt"/>
            </a:endParaRPr>
          </a:p>
        </p:txBody>
      </p:sp>
      <p:sp>
        <p:nvSpPr>
          <p:cNvPr id="20" name="Rectangle 32"/>
          <p:cNvSpPr>
            <a:spLocks noChangeArrowheads="1"/>
          </p:cNvSpPr>
          <p:nvPr/>
        </p:nvSpPr>
        <p:spPr bwMode="auto">
          <a:xfrm>
            <a:off x="638971" y="4094412"/>
            <a:ext cx="5782734" cy="707886"/>
          </a:xfrm>
          <a:prstGeom prst="rect">
            <a:avLst/>
          </a:prstGeom>
          <a:noFill/>
          <a:ln w="9525">
            <a:noFill/>
            <a:miter lim="800000"/>
            <a:headEnd/>
            <a:tailEnd/>
          </a:ln>
        </p:spPr>
        <p:txBody>
          <a:bodyPr wrap="square">
            <a:spAutoFit/>
          </a:bodyPr>
          <a:lstStyle/>
          <a:p>
            <a:pPr lvl="0"/>
            <a:r>
              <a:rPr lang="en-US" sz="2000" dirty="0">
                <a:solidFill>
                  <a:schemeClr val="bg1"/>
                </a:solidFill>
              </a:rPr>
              <a:t>Quan sát dưới kính hiển vi với vật kính 10x, 40x, về tế bào quan sát được</a:t>
            </a:r>
          </a:p>
        </p:txBody>
      </p:sp>
    </p:spTree>
    <p:extLst>
      <p:ext uri="{BB962C8B-B14F-4D97-AF65-F5344CB8AC3E}">
        <p14:creationId xmlns:p14="http://schemas.microsoft.com/office/powerpoint/2010/main" val="9975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P spid="17" grpId="0" animBg="1"/>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Rectangle 2"/>
          <p:cNvSpPr/>
          <p:nvPr/>
        </p:nvSpPr>
        <p:spPr>
          <a:xfrm>
            <a:off x="609039" y="648328"/>
            <a:ext cx="1141659" cy="461665"/>
          </a:xfrm>
          <a:prstGeom prst="rect">
            <a:avLst/>
          </a:prstGeom>
        </p:spPr>
        <p:txBody>
          <a:bodyPr wrap="none">
            <a:spAutoFit/>
          </a:bodyPr>
          <a:lstStyle/>
          <a:p>
            <a:r>
              <a:rPr lang="en-US" sz="2400" b="1" dirty="0" smtClean="0">
                <a:solidFill>
                  <a:schemeClr val="tx2">
                    <a:lumMod val="50000"/>
                  </a:schemeClr>
                </a:solidFill>
              </a:rPr>
              <a:t>Lưu ý:</a:t>
            </a:r>
            <a:endParaRPr lang="en-US" sz="2400" dirty="0">
              <a:solidFill>
                <a:schemeClr val="tx2">
                  <a:lumMod val="50000"/>
                </a:schemeClr>
              </a:solidFill>
            </a:endParaRPr>
          </a:p>
        </p:txBody>
      </p:sp>
      <p:sp>
        <p:nvSpPr>
          <p:cNvPr id="4" name="Rectangle 3"/>
          <p:cNvSpPr/>
          <p:nvPr/>
        </p:nvSpPr>
        <p:spPr>
          <a:xfrm>
            <a:off x="795867" y="1481667"/>
            <a:ext cx="7696200" cy="2221121"/>
          </a:xfrm>
          <a:prstGeom prst="rect">
            <a:avLst/>
          </a:prstGeom>
        </p:spPr>
        <p:txBody>
          <a:bodyPr wrap="square">
            <a:spAutoFit/>
          </a:bodyPr>
          <a:lstStyle/>
          <a:p>
            <a:pPr marL="457200" indent="-457200" algn="just">
              <a:lnSpc>
                <a:spcPts val="2700"/>
              </a:lnSpc>
              <a:spcBef>
                <a:spcPts val="200"/>
              </a:spcBef>
              <a:spcAft>
                <a:spcPts val="200"/>
              </a:spcAft>
              <a:buFont typeface="Wingdings" panose="05000000000000000000" pitchFamily="2" charset="2"/>
              <a:buChar char="§"/>
            </a:pPr>
            <a:r>
              <a:rPr lang="en-US" sz="2000" dirty="0">
                <a:solidFill>
                  <a:schemeClr val="tx2">
                    <a:lumMod val="50000"/>
                  </a:schemeClr>
                </a:solidFill>
                <a:latin typeface="+mj-lt"/>
                <a:ea typeface="Calibri" panose="020F0502020204030204" pitchFamily="34" charset="0"/>
              </a:rPr>
              <a:t>Biểu bì vảy hành gồm nhiều lớp tế bào xếp sít nhau</a:t>
            </a:r>
            <a:r>
              <a:rPr lang="en-US" sz="2000" dirty="0" smtClean="0">
                <a:solidFill>
                  <a:schemeClr val="tx2">
                    <a:lumMod val="50000"/>
                  </a:schemeClr>
                </a:solidFill>
                <a:latin typeface="+mj-lt"/>
                <a:ea typeface="Calibri" panose="020F0502020204030204" pitchFamily="34" charset="0"/>
              </a:rPr>
              <a:t>, cần tách mỏng, nếu không các </a:t>
            </a:r>
            <a:r>
              <a:rPr lang="en-US" sz="2000" dirty="0">
                <a:solidFill>
                  <a:schemeClr val="tx2">
                    <a:lumMod val="50000"/>
                  </a:schemeClr>
                </a:solidFill>
                <a:latin typeface="+mj-lt"/>
                <a:ea typeface="Calibri" panose="020F0502020204030204" pitchFamily="34" charset="0"/>
              </a:rPr>
              <a:t>lớp tế bào sẽ chồng lên nhau khó quan sát.</a:t>
            </a:r>
          </a:p>
          <a:p>
            <a:pPr marL="457200" indent="-457200" algn="just">
              <a:lnSpc>
                <a:spcPts val="2700"/>
              </a:lnSpc>
              <a:spcBef>
                <a:spcPts val="200"/>
              </a:spcBef>
              <a:spcAft>
                <a:spcPts val="200"/>
              </a:spcAft>
              <a:buFont typeface="Wingdings" panose="05000000000000000000" pitchFamily="2" charset="2"/>
              <a:buChar char="§"/>
            </a:pPr>
            <a:r>
              <a:rPr lang="en-US" sz="2000" dirty="0" smtClean="0">
                <a:solidFill>
                  <a:schemeClr val="tx2">
                    <a:lumMod val="50000"/>
                  </a:schemeClr>
                </a:solidFill>
                <a:latin typeface="+mj-lt"/>
                <a:ea typeface="Calibri" panose="020F0502020204030204" pitchFamily="34" charset="0"/>
              </a:rPr>
              <a:t>Khi </a:t>
            </a:r>
            <a:r>
              <a:rPr lang="en-US" sz="2000" dirty="0">
                <a:solidFill>
                  <a:schemeClr val="tx2">
                    <a:lumMod val="50000"/>
                  </a:schemeClr>
                </a:solidFill>
                <a:latin typeface="+mj-lt"/>
                <a:ea typeface="Calibri" panose="020F0502020204030204" pitchFamily="34" charset="0"/>
              </a:rPr>
              <a:t>tiến hành bước đậy lamen để hoàn thành tiêu bản quan sát, </a:t>
            </a:r>
            <a:r>
              <a:rPr lang="en-US" sz="2000" dirty="0" smtClean="0">
                <a:solidFill>
                  <a:schemeClr val="tx2">
                    <a:lumMod val="50000"/>
                  </a:schemeClr>
                </a:solidFill>
                <a:latin typeface="+mj-lt"/>
                <a:ea typeface="Calibri" panose="020F0502020204030204" pitchFamily="34" charset="0"/>
              </a:rPr>
              <a:t>cần chú </a:t>
            </a:r>
            <a:r>
              <a:rPr lang="en-US" sz="2000" dirty="0">
                <a:solidFill>
                  <a:schemeClr val="tx2">
                    <a:lumMod val="50000"/>
                  </a:schemeClr>
                </a:solidFill>
                <a:latin typeface="+mj-lt"/>
                <a:ea typeface="Calibri" panose="020F0502020204030204" pitchFamily="34" charset="0"/>
              </a:rPr>
              <a:t>ý đậy nhẹ nhàng, tránh để bọt khí xuất hiện sẽ khó quan sát và nhận diện tế bào.</a:t>
            </a:r>
            <a:endParaRPr lang="en-US" sz="2000" dirty="0">
              <a:solidFill>
                <a:schemeClr val="tx2">
                  <a:lumMod val="50000"/>
                </a:schemeClr>
              </a:solidFill>
              <a:latin typeface="+mj-lt"/>
            </a:endParaRPr>
          </a:p>
        </p:txBody>
      </p:sp>
    </p:spTree>
    <p:extLst>
      <p:ext uri="{BB962C8B-B14F-4D97-AF65-F5344CB8AC3E}">
        <p14:creationId xmlns:p14="http://schemas.microsoft.com/office/powerpoint/2010/main" val="37231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p:cNvPicPr>
            <a:picLocks noChangeAspect="1"/>
          </p:cNvPicPr>
          <p:nvPr/>
        </p:nvPicPr>
        <p:blipFill>
          <a:blip r:embed="rId2"/>
          <a:stretch>
            <a:fillRect/>
          </a:stretch>
        </p:blipFill>
        <p:spPr>
          <a:xfrm>
            <a:off x="778932" y="127279"/>
            <a:ext cx="2785533" cy="1387476"/>
          </a:xfrm>
          <a:prstGeom prst="rect">
            <a:avLst/>
          </a:prstGeom>
        </p:spPr>
      </p:pic>
      <p:pic>
        <p:nvPicPr>
          <p:cNvPr id="5" name="Picture 4"/>
          <p:cNvPicPr>
            <a:picLocks noChangeAspect="1"/>
          </p:cNvPicPr>
          <p:nvPr/>
        </p:nvPicPr>
        <p:blipFill>
          <a:blip r:embed="rId3"/>
          <a:stretch>
            <a:fillRect/>
          </a:stretch>
        </p:blipFill>
        <p:spPr>
          <a:xfrm>
            <a:off x="4700586" y="127279"/>
            <a:ext cx="2343680" cy="1387476"/>
          </a:xfrm>
          <a:prstGeom prst="rect">
            <a:avLst/>
          </a:prstGeom>
        </p:spPr>
      </p:pic>
      <p:pic>
        <p:nvPicPr>
          <p:cNvPr id="6" name="Picture 5"/>
          <p:cNvPicPr>
            <a:picLocks noChangeAspect="1"/>
          </p:cNvPicPr>
          <p:nvPr/>
        </p:nvPicPr>
        <p:blipFill>
          <a:blip r:embed="rId4"/>
          <a:stretch>
            <a:fillRect/>
          </a:stretch>
        </p:blipFill>
        <p:spPr>
          <a:xfrm>
            <a:off x="778932" y="1679855"/>
            <a:ext cx="2785533" cy="1258888"/>
          </a:xfrm>
          <a:prstGeom prst="rect">
            <a:avLst/>
          </a:prstGeom>
        </p:spPr>
      </p:pic>
      <p:pic>
        <p:nvPicPr>
          <p:cNvPr id="7" name="Picture 6"/>
          <p:cNvPicPr>
            <a:picLocks noChangeAspect="1"/>
          </p:cNvPicPr>
          <p:nvPr/>
        </p:nvPicPr>
        <p:blipFill>
          <a:blip r:embed="rId5"/>
          <a:stretch>
            <a:fillRect/>
          </a:stretch>
        </p:blipFill>
        <p:spPr>
          <a:xfrm>
            <a:off x="4700586" y="1679855"/>
            <a:ext cx="2275947" cy="1452034"/>
          </a:xfrm>
          <a:prstGeom prst="rect">
            <a:avLst/>
          </a:prstGeom>
        </p:spPr>
      </p:pic>
      <p:pic>
        <p:nvPicPr>
          <p:cNvPr id="8" name="Picture 7"/>
          <p:cNvPicPr>
            <a:picLocks noChangeAspect="1"/>
          </p:cNvPicPr>
          <p:nvPr/>
        </p:nvPicPr>
        <p:blipFill>
          <a:blip r:embed="rId6"/>
          <a:stretch>
            <a:fillRect/>
          </a:stretch>
        </p:blipFill>
        <p:spPr>
          <a:xfrm>
            <a:off x="519404" y="3296989"/>
            <a:ext cx="7572375" cy="1795712"/>
          </a:xfrm>
          <a:prstGeom prst="rect">
            <a:avLst/>
          </a:prstGeom>
        </p:spPr>
      </p:pic>
    </p:spTree>
    <p:extLst>
      <p:ext uri="{BB962C8B-B14F-4D97-AF65-F5344CB8AC3E}">
        <p14:creationId xmlns:p14="http://schemas.microsoft.com/office/powerpoint/2010/main" val="14113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874</Words>
  <Application>Microsoft Office PowerPoint</Application>
  <PresentationFormat>On-screen Show (16:9)</PresentationFormat>
  <Paragraphs>97</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Ely template</vt:lpstr>
      <vt:lpstr>TIẾT 6-7        BÀI 18:   THỰC HÀNH QUAN SÁT TẾ BÀO SINH VẬT </vt:lpstr>
      <vt:lpstr>PowerPoint Presentation</vt:lpstr>
      <vt:lpstr>PowerPoint Presentation</vt:lpstr>
      <vt:lpstr>1. Quan sát tế bào trứng cá  bằng mắt thường và kính lúp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Báo cáo kết quả thực hành</vt:lpstr>
      <vt:lpstr>PowerPoint Presentation</vt:lpstr>
      <vt:lpstr>Trong bước thực hành quan sát tế bào biểu bì da ếch, theo em vì sao cần phải nhuộm tế bào biểu bì da ếch bằng xanhmetylene?</vt:lpstr>
      <vt:lpstr>Sử dụng các từ ngữ sau để hoàn thành chỗ trống từ (1) đến (4):</vt:lpstr>
      <vt:lpstr>VẬN DỤNG Em hãy thực hành quan sát và cho biết thêm một số tế bào có thể quan sát được bằng mắt thường.</vt:lpstr>
      <vt:lpstr>Hướng dẫn tự học</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dragon</cp:lastModifiedBy>
  <cp:revision>28</cp:revision>
  <dcterms:modified xsi:type="dcterms:W3CDTF">2025-02-22T05:05:37Z</dcterms:modified>
</cp:coreProperties>
</file>