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Lst>
  <p:notesMasterIdLst>
    <p:notesMasterId r:id="rId19"/>
  </p:notesMasterIdLst>
  <p:sldIdLst>
    <p:sldId id="256" r:id="rId2"/>
    <p:sldId id="257" r:id="rId3"/>
    <p:sldId id="300" r:id="rId4"/>
    <p:sldId id="301" r:id="rId5"/>
    <p:sldId id="302" r:id="rId6"/>
    <p:sldId id="267" r:id="rId7"/>
    <p:sldId id="304" r:id="rId8"/>
    <p:sldId id="306" r:id="rId9"/>
    <p:sldId id="307" r:id="rId10"/>
    <p:sldId id="305" r:id="rId11"/>
    <p:sldId id="308" r:id="rId12"/>
    <p:sldId id="309" r:id="rId13"/>
    <p:sldId id="270" r:id="rId14"/>
    <p:sldId id="310" r:id="rId15"/>
    <p:sldId id="312" r:id="rId16"/>
    <p:sldId id="311" r:id="rId17"/>
    <p:sldId id="313" r:id="rId18"/>
  </p:sldIdLst>
  <p:sldSz cx="9144000" cy="5143500" type="screen16x9"/>
  <p:notesSz cx="6858000" cy="9144000"/>
  <p:embeddedFontLst>
    <p:embeddedFont>
      <p:font typeface="Calibri" pitchFamily="34" charset="0"/>
      <p:regular r:id="rId20"/>
      <p:bold r:id="rId21"/>
      <p:italic r:id="rId22"/>
      <p:boldItalic r:id="rId23"/>
    </p:embeddedFont>
    <p:embeddedFont>
      <p:font typeface="Bellota Text Light" charset="0"/>
      <p:regular r:id="rId24"/>
      <p:bold r:id="rId25"/>
      <p:italic r:id="rId26"/>
      <p:boldItalic r:id="rId27"/>
    </p:embeddedFont>
    <p:embeddedFont>
      <p:font typeface="Karla" charset="0"/>
      <p:regular r:id="rId28"/>
      <p:bold r:id="rId29"/>
      <p:italic r:id="rId30"/>
      <p:boldItalic r:id="rId31"/>
    </p:embeddedFont>
    <p:embeddedFont>
      <p:font typeface="Georgia" pitchFamily="18" charset="0"/>
      <p:regular r:id="rId32"/>
      <p:bold r:id="rId33"/>
      <p:italic r:id="rId34"/>
      <p:boldItalic r:id="rId35"/>
    </p:embeddedFont>
    <p:embeddedFont>
      <p:font typeface="Roboto" charset="0"/>
      <p:regular r:id="rId36"/>
      <p:bold r:id="rId37"/>
      <p:italic r:id="rId38"/>
      <p:boldItalic r:id="rId39"/>
    </p:embeddedFont>
    <p:embeddedFont>
      <p:font typeface="Oxygen" charset="0"/>
      <p:regular r:id="rId40"/>
      <p:bold r:id="rId41"/>
    </p:embeddedFont>
    <p:embeddedFont>
      <p:font typeface="Roboto Slab" charset="0"/>
      <p:regular r:id="rId42"/>
      <p:bold r:id="rId43"/>
    </p:embeddedFont>
    <p:embeddedFont>
      <p:font typeface="Vidaloka" charset="0"/>
      <p:regular r:id="rId44"/>
    </p:embeddedFont>
    <p:embeddedFont>
      <p:font typeface="Nunito Sans"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7FFAB09-ECC1-451C-A3BB-F49DC13D23C8}">
  <a:tblStyle styleId="{A7FFAB09-ECC1-451C-A3BB-F49DC13D23C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7A040C-200A-4E53-A25A-C2011020A1E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2" d="100"/>
          <a:sy n="102" d="100"/>
        </p:scale>
        <p:origin x="-456" y="2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font" Target="fonts/font28.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font" Target="fonts/font2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font" Target="fonts/font2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font" Target="fonts/font29.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56915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603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34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33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238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818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224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657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7650" y="2626031"/>
            <a:ext cx="9144000" cy="18867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9175" y="2963363"/>
            <a:ext cx="6598200" cy="1159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400"/>
              <a:buNone/>
              <a:defRPr sz="4400">
                <a:solidFill>
                  <a:schemeClr val="lt1"/>
                </a:solidFill>
              </a:defRPr>
            </a:lvl1pPr>
            <a:lvl2pPr lvl="1" algn="ctr">
              <a:spcBef>
                <a:spcPts val="0"/>
              </a:spcBef>
              <a:spcAft>
                <a:spcPts val="0"/>
              </a:spcAft>
              <a:buClr>
                <a:schemeClr val="lt1"/>
              </a:buClr>
              <a:buSzPts val="4400"/>
              <a:buNone/>
              <a:defRPr sz="4400">
                <a:solidFill>
                  <a:schemeClr val="lt1"/>
                </a:solidFill>
              </a:defRPr>
            </a:lvl2pPr>
            <a:lvl3pPr lvl="2" algn="ctr">
              <a:spcBef>
                <a:spcPts val="0"/>
              </a:spcBef>
              <a:spcAft>
                <a:spcPts val="0"/>
              </a:spcAft>
              <a:buClr>
                <a:schemeClr val="lt1"/>
              </a:buClr>
              <a:buSzPts val="4400"/>
              <a:buNone/>
              <a:defRPr sz="4400">
                <a:solidFill>
                  <a:schemeClr val="lt1"/>
                </a:solidFill>
              </a:defRPr>
            </a:lvl3pPr>
            <a:lvl4pPr lvl="3" algn="ctr">
              <a:spcBef>
                <a:spcPts val="0"/>
              </a:spcBef>
              <a:spcAft>
                <a:spcPts val="0"/>
              </a:spcAft>
              <a:buClr>
                <a:schemeClr val="lt1"/>
              </a:buClr>
              <a:buSzPts val="4400"/>
              <a:buNone/>
              <a:defRPr sz="4400">
                <a:solidFill>
                  <a:schemeClr val="lt1"/>
                </a:solidFill>
              </a:defRPr>
            </a:lvl4pPr>
            <a:lvl5pPr lvl="4" algn="ctr">
              <a:spcBef>
                <a:spcPts val="0"/>
              </a:spcBef>
              <a:spcAft>
                <a:spcPts val="0"/>
              </a:spcAft>
              <a:buClr>
                <a:schemeClr val="lt1"/>
              </a:buClr>
              <a:buSzPts val="4400"/>
              <a:buNone/>
              <a:defRPr sz="4400">
                <a:solidFill>
                  <a:schemeClr val="lt1"/>
                </a:solidFill>
              </a:defRPr>
            </a:lvl5pPr>
            <a:lvl6pPr lvl="5" algn="ctr">
              <a:spcBef>
                <a:spcPts val="0"/>
              </a:spcBef>
              <a:spcAft>
                <a:spcPts val="0"/>
              </a:spcAft>
              <a:buClr>
                <a:schemeClr val="lt1"/>
              </a:buClr>
              <a:buSzPts val="4400"/>
              <a:buNone/>
              <a:defRPr sz="4400">
                <a:solidFill>
                  <a:schemeClr val="lt1"/>
                </a:solidFill>
              </a:defRPr>
            </a:lvl6pPr>
            <a:lvl7pPr lvl="6" algn="ctr">
              <a:spcBef>
                <a:spcPts val="0"/>
              </a:spcBef>
              <a:spcAft>
                <a:spcPts val="0"/>
              </a:spcAft>
              <a:buClr>
                <a:schemeClr val="lt1"/>
              </a:buClr>
              <a:buSzPts val="4400"/>
              <a:buNone/>
              <a:defRPr sz="4400">
                <a:solidFill>
                  <a:schemeClr val="lt1"/>
                </a:solidFill>
              </a:defRPr>
            </a:lvl7pPr>
            <a:lvl8pPr lvl="7" algn="ctr">
              <a:spcBef>
                <a:spcPts val="0"/>
              </a:spcBef>
              <a:spcAft>
                <a:spcPts val="0"/>
              </a:spcAft>
              <a:buClr>
                <a:schemeClr val="lt1"/>
              </a:buClr>
              <a:buSzPts val="4400"/>
              <a:buNone/>
              <a:defRPr sz="4400">
                <a:solidFill>
                  <a:schemeClr val="lt1"/>
                </a:solidFill>
              </a:defRPr>
            </a:lvl8pPr>
            <a:lvl9pPr lvl="8" algn="ctr">
              <a:spcBef>
                <a:spcPts val="0"/>
              </a:spcBef>
              <a:spcAft>
                <a:spcPts val="0"/>
              </a:spcAft>
              <a:buClr>
                <a:schemeClr val="lt1"/>
              </a:buClr>
              <a:buSzPts val="4400"/>
              <a:buNone/>
              <a:defRPr sz="4400">
                <a:solidFill>
                  <a:schemeClr val="lt1"/>
                </a:solidFill>
              </a:defRPr>
            </a:lvl9pPr>
          </a:lstStyle>
          <a:p>
            <a:endParaRPr/>
          </a:p>
        </p:txBody>
      </p:sp>
      <p:grpSp>
        <p:nvGrpSpPr>
          <p:cNvPr id="12" name="Google Shape;12;p2"/>
          <p:cNvGrpSpPr/>
          <p:nvPr/>
        </p:nvGrpSpPr>
        <p:grpSpPr>
          <a:xfrm>
            <a:off x="0" y="4265975"/>
            <a:ext cx="9197400" cy="883431"/>
            <a:chOff x="0" y="5687967"/>
            <a:chExt cx="9197400" cy="1177908"/>
          </a:xfrm>
        </p:grpSpPr>
        <p:sp>
          <p:nvSpPr>
            <p:cNvPr id="13" name="Google Shape;13;p2"/>
            <p:cNvSpPr/>
            <p:nvPr/>
          </p:nvSpPr>
          <p:spPr>
            <a:xfrm>
              <a:off x="0" y="5948175"/>
              <a:ext cx="9197400" cy="91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8800" y="5687967"/>
              <a:ext cx="457800" cy="3363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14"/>
          <p:cNvSpPr/>
          <p:nvPr/>
        </p:nvSpPr>
        <p:spPr>
          <a:xfrm>
            <a:off x="0" y="50"/>
            <a:ext cx="9144000" cy="5143500"/>
          </a:xfrm>
          <a:prstGeom prst="frame">
            <a:avLst>
              <a:gd name="adj1" fmla="val 221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txBox="1">
            <a:spLocks noGrp="1"/>
          </p:cNvSpPr>
          <p:nvPr>
            <p:ph type="title"/>
          </p:nvPr>
        </p:nvSpPr>
        <p:spPr>
          <a:xfrm>
            <a:off x="457200" y="282184"/>
            <a:ext cx="8229600" cy="508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2000"/>
              <a:buNone/>
              <a:defRPr sz="2000">
                <a:solidFill>
                  <a:schemeClr val="accent5"/>
                </a:solidFill>
              </a:defRPr>
            </a:lvl1pPr>
            <a:lvl2pPr lvl="1" algn="ctr">
              <a:spcBef>
                <a:spcPts val="0"/>
              </a:spcBef>
              <a:spcAft>
                <a:spcPts val="0"/>
              </a:spcAft>
              <a:buClr>
                <a:schemeClr val="accent5"/>
              </a:buClr>
              <a:buSzPts val="2000"/>
              <a:buNone/>
              <a:defRPr sz="2000">
                <a:solidFill>
                  <a:schemeClr val="accent5"/>
                </a:solidFill>
              </a:defRPr>
            </a:lvl2pPr>
            <a:lvl3pPr lvl="2" algn="ctr">
              <a:spcBef>
                <a:spcPts val="0"/>
              </a:spcBef>
              <a:spcAft>
                <a:spcPts val="0"/>
              </a:spcAft>
              <a:buClr>
                <a:schemeClr val="accent5"/>
              </a:buClr>
              <a:buSzPts val="2000"/>
              <a:buNone/>
              <a:defRPr sz="2000">
                <a:solidFill>
                  <a:schemeClr val="accent5"/>
                </a:solidFill>
              </a:defRPr>
            </a:lvl3pPr>
            <a:lvl4pPr lvl="3" algn="ctr">
              <a:spcBef>
                <a:spcPts val="0"/>
              </a:spcBef>
              <a:spcAft>
                <a:spcPts val="0"/>
              </a:spcAft>
              <a:buClr>
                <a:schemeClr val="accent5"/>
              </a:buClr>
              <a:buSzPts val="2000"/>
              <a:buNone/>
              <a:defRPr sz="2000">
                <a:solidFill>
                  <a:schemeClr val="accent5"/>
                </a:solidFill>
              </a:defRPr>
            </a:lvl4pPr>
            <a:lvl5pPr lvl="4" algn="ctr">
              <a:spcBef>
                <a:spcPts val="0"/>
              </a:spcBef>
              <a:spcAft>
                <a:spcPts val="0"/>
              </a:spcAft>
              <a:buClr>
                <a:schemeClr val="accent5"/>
              </a:buClr>
              <a:buSzPts val="2000"/>
              <a:buNone/>
              <a:defRPr sz="2000">
                <a:solidFill>
                  <a:schemeClr val="accent5"/>
                </a:solidFill>
              </a:defRPr>
            </a:lvl5pPr>
            <a:lvl6pPr lvl="5" algn="ctr">
              <a:spcBef>
                <a:spcPts val="0"/>
              </a:spcBef>
              <a:spcAft>
                <a:spcPts val="0"/>
              </a:spcAft>
              <a:buClr>
                <a:schemeClr val="accent5"/>
              </a:buClr>
              <a:buSzPts val="2000"/>
              <a:buNone/>
              <a:defRPr sz="2000">
                <a:solidFill>
                  <a:schemeClr val="accent5"/>
                </a:solidFill>
              </a:defRPr>
            </a:lvl6pPr>
            <a:lvl7pPr lvl="6" algn="ctr">
              <a:spcBef>
                <a:spcPts val="0"/>
              </a:spcBef>
              <a:spcAft>
                <a:spcPts val="0"/>
              </a:spcAft>
              <a:buClr>
                <a:schemeClr val="accent5"/>
              </a:buClr>
              <a:buSzPts val="2000"/>
              <a:buNone/>
              <a:defRPr sz="2000">
                <a:solidFill>
                  <a:schemeClr val="accent5"/>
                </a:solidFill>
              </a:defRPr>
            </a:lvl7pPr>
            <a:lvl8pPr lvl="7" algn="ctr">
              <a:spcBef>
                <a:spcPts val="0"/>
              </a:spcBef>
              <a:spcAft>
                <a:spcPts val="0"/>
              </a:spcAft>
              <a:buClr>
                <a:schemeClr val="accent5"/>
              </a:buClr>
              <a:buSzPts val="2000"/>
              <a:buNone/>
              <a:defRPr sz="2000">
                <a:solidFill>
                  <a:schemeClr val="accent5"/>
                </a:solidFill>
              </a:defRPr>
            </a:lvl8pPr>
            <a:lvl9pPr lvl="8" algn="ctr">
              <a:spcBef>
                <a:spcPts val="0"/>
              </a:spcBef>
              <a:spcAft>
                <a:spcPts val="0"/>
              </a:spcAft>
              <a:buClr>
                <a:schemeClr val="accent5"/>
              </a:buClr>
              <a:buSzPts val="2000"/>
              <a:buNone/>
              <a:defRPr sz="2000">
                <a:solidFill>
                  <a:schemeClr val="accent5"/>
                </a:solidFill>
              </a:defRPr>
            </a:lvl9pPr>
          </a:lstStyle>
          <a:p>
            <a:endParaRPr/>
          </a:p>
        </p:txBody>
      </p:sp>
      <p:sp>
        <p:nvSpPr>
          <p:cNvPr id="92" name="Google Shape;92;p14"/>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CAPTION_ONLY_1">
    <p:bg>
      <p:bgPr>
        <a:solidFill>
          <a:schemeClr val="lt2"/>
        </a:solid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99" name="Google Shape;99;p16"/>
          <p:cNvSpPr/>
          <p:nvPr/>
        </p:nvSpPr>
        <p:spPr>
          <a:xfrm>
            <a:off x="0" y="50"/>
            <a:ext cx="9144000" cy="5143500"/>
          </a:xfrm>
          <a:prstGeom prst="frame">
            <a:avLst>
              <a:gd name="adj1" fmla="val 221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ky)">
  <p:cSld name="BLANK_1">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8"/>
          <p:cNvSpPr/>
          <p:nvPr/>
        </p:nvSpPr>
        <p:spPr>
          <a:xfrm>
            <a:off x="261900" y="208013"/>
            <a:ext cx="8620200" cy="4727400"/>
          </a:xfrm>
          <a:prstGeom prst="rect">
            <a:avLst/>
          </a:prstGeom>
          <a:solidFill>
            <a:srgbClr val="689EE1">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ea)">
  <p:cSld name="BLANK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9"/>
          <p:cNvSpPr/>
          <p:nvPr/>
        </p:nvSpPr>
        <p:spPr>
          <a:xfrm>
            <a:off x="261900" y="208013"/>
            <a:ext cx="8620200" cy="4727400"/>
          </a:xfrm>
          <a:prstGeom prst="rect">
            <a:avLst/>
          </a:prstGeom>
          <a:solidFill>
            <a:srgbClr val="539EB9">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p:nvPr/>
        </p:nvSpPr>
        <p:spPr>
          <a:xfrm>
            <a:off x="-7650" y="1742525"/>
            <a:ext cx="9159300" cy="3400975"/>
          </a:xfrm>
          <a:custGeom>
            <a:avLst/>
            <a:gdLst/>
            <a:ahLst/>
            <a:cxnLst/>
            <a:rect l="l" t="t" r="r" b="b"/>
            <a:pathLst>
              <a:path w="366372" h="136039" extrusionOk="0">
                <a:moveTo>
                  <a:pt x="0" y="255"/>
                </a:moveTo>
                <a:lnTo>
                  <a:pt x="0" y="136039"/>
                </a:lnTo>
                <a:lnTo>
                  <a:pt x="366372" y="136039"/>
                </a:lnTo>
                <a:lnTo>
                  <a:pt x="366372" y="255"/>
                </a:lnTo>
                <a:lnTo>
                  <a:pt x="54110" y="0"/>
                </a:lnTo>
                <a:lnTo>
                  <a:pt x="45720" y="10462"/>
                </a:lnTo>
                <a:lnTo>
                  <a:pt x="36991" y="611"/>
                </a:lnTo>
                <a:close/>
              </a:path>
            </a:pathLst>
          </a:custGeom>
          <a:solidFill>
            <a:schemeClr val="lt1"/>
          </a:solidFill>
          <a:ln>
            <a:noFill/>
          </a:ln>
        </p:spPr>
      </p:sp>
      <p:sp>
        <p:nvSpPr>
          <p:cNvPr id="17" name="Google Shape;17;p3"/>
          <p:cNvSpPr txBox="1">
            <a:spLocks noGrp="1"/>
          </p:cNvSpPr>
          <p:nvPr>
            <p:ph type="ctrTitle"/>
          </p:nvPr>
        </p:nvSpPr>
        <p:spPr>
          <a:xfrm>
            <a:off x="884073" y="2166312"/>
            <a:ext cx="56601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8" name="Google Shape;18;p3"/>
          <p:cNvSpPr txBox="1">
            <a:spLocks noGrp="1"/>
          </p:cNvSpPr>
          <p:nvPr>
            <p:ph type="subTitle" idx="1"/>
          </p:nvPr>
        </p:nvSpPr>
        <p:spPr>
          <a:xfrm>
            <a:off x="884073" y="3411563"/>
            <a:ext cx="5660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400"/>
              <a:buNone/>
              <a:defRPr sz="2400">
                <a:solidFill>
                  <a:schemeClr val="accent5"/>
                </a:solidFill>
              </a:defRPr>
            </a:lvl1pPr>
            <a:lvl2pPr lvl="1" rtl="0">
              <a:spcBef>
                <a:spcPts val="0"/>
              </a:spcBef>
              <a:spcAft>
                <a:spcPts val="0"/>
              </a:spcAft>
              <a:buClr>
                <a:schemeClr val="accent5"/>
              </a:buClr>
              <a:buSzPts val="2400"/>
              <a:buNone/>
              <a:defRPr>
                <a:solidFill>
                  <a:schemeClr val="accent5"/>
                </a:solidFill>
              </a:defRPr>
            </a:lvl2pPr>
            <a:lvl3pPr lvl="2" rtl="0">
              <a:spcBef>
                <a:spcPts val="0"/>
              </a:spcBef>
              <a:spcAft>
                <a:spcPts val="0"/>
              </a:spcAft>
              <a:buClr>
                <a:schemeClr val="accent5"/>
              </a:buClr>
              <a:buSzPts val="2400"/>
              <a:buNone/>
              <a:defRPr>
                <a:solidFill>
                  <a:schemeClr val="accent5"/>
                </a:solidFill>
              </a:defRPr>
            </a:lvl3pPr>
            <a:lvl4pPr lvl="3" rtl="0">
              <a:spcBef>
                <a:spcPts val="0"/>
              </a:spcBef>
              <a:spcAft>
                <a:spcPts val="0"/>
              </a:spcAft>
              <a:buClr>
                <a:schemeClr val="accent5"/>
              </a:buClr>
              <a:buSzPts val="2400"/>
              <a:buNone/>
              <a:defRPr sz="2400">
                <a:solidFill>
                  <a:schemeClr val="accent5"/>
                </a:solidFill>
              </a:defRPr>
            </a:lvl4pPr>
            <a:lvl5pPr lvl="4" rtl="0">
              <a:spcBef>
                <a:spcPts val="0"/>
              </a:spcBef>
              <a:spcAft>
                <a:spcPts val="0"/>
              </a:spcAft>
              <a:buClr>
                <a:schemeClr val="accent5"/>
              </a:buClr>
              <a:buSzPts val="2400"/>
              <a:buNone/>
              <a:defRPr sz="2400">
                <a:solidFill>
                  <a:schemeClr val="accent5"/>
                </a:solidFill>
              </a:defRPr>
            </a:lvl5pPr>
            <a:lvl6pPr lvl="5" rtl="0">
              <a:spcBef>
                <a:spcPts val="0"/>
              </a:spcBef>
              <a:spcAft>
                <a:spcPts val="0"/>
              </a:spcAft>
              <a:buClr>
                <a:schemeClr val="accent5"/>
              </a:buClr>
              <a:buSzPts val="2400"/>
              <a:buNone/>
              <a:defRPr sz="2400">
                <a:solidFill>
                  <a:schemeClr val="accent5"/>
                </a:solidFill>
              </a:defRPr>
            </a:lvl6pPr>
            <a:lvl7pPr lvl="6" rtl="0">
              <a:spcBef>
                <a:spcPts val="0"/>
              </a:spcBef>
              <a:spcAft>
                <a:spcPts val="0"/>
              </a:spcAft>
              <a:buClr>
                <a:schemeClr val="accent5"/>
              </a:buClr>
              <a:buSzPts val="2400"/>
              <a:buNone/>
              <a:defRPr sz="2400">
                <a:solidFill>
                  <a:schemeClr val="accent5"/>
                </a:solidFill>
              </a:defRPr>
            </a:lvl7pPr>
            <a:lvl8pPr lvl="7" rtl="0">
              <a:spcBef>
                <a:spcPts val="0"/>
              </a:spcBef>
              <a:spcAft>
                <a:spcPts val="0"/>
              </a:spcAft>
              <a:buClr>
                <a:schemeClr val="accent5"/>
              </a:buClr>
              <a:buSzPts val="2400"/>
              <a:buNone/>
              <a:defRPr sz="2400">
                <a:solidFill>
                  <a:schemeClr val="accent5"/>
                </a:solidFill>
              </a:defRPr>
            </a:lvl8pPr>
            <a:lvl9pPr lvl="8" rtl="0">
              <a:spcBef>
                <a:spcPts val="0"/>
              </a:spcBef>
              <a:spcAft>
                <a:spcPts val="0"/>
              </a:spcAft>
              <a:buClr>
                <a:schemeClr val="accent5"/>
              </a:buClr>
              <a:buSzPts val="2400"/>
              <a:buNone/>
              <a:defRPr sz="24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FFFFFF"/>
        </a:solidFill>
        <a:effectLst/>
      </p:bgPr>
    </p:bg>
    <p:spTree>
      <p:nvGrpSpPr>
        <p:cNvPr id="1" name="Shape 19"/>
        <p:cNvGrpSpPr/>
        <p:nvPr/>
      </p:nvGrpSpPr>
      <p:grpSpPr>
        <a:xfrm>
          <a:off x="0" y="0"/>
          <a:ext cx="0" cy="0"/>
          <a:chOff x="0" y="0"/>
          <a:chExt cx="0" cy="0"/>
        </a:xfrm>
      </p:grpSpPr>
      <p:sp>
        <p:nvSpPr>
          <p:cNvPr id="20" name="Google Shape;20;p4"/>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4"/>
          <p:cNvPicPr preferRelativeResize="0"/>
          <p:nvPr/>
        </p:nvPicPr>
        <p:blipFill rotWithShape="1">
          <a:blip r:embed="rId2">
            <a:alphaModFix/>
          </a:blip>
          <a:srcRect t="8313" b="8304"/>
          <a:stretch/>
        </p:blipFill>
        <p:spPr>
          <a:xfrm rot="-5400000">
            <a:off x="3554205" y="454046"/>
            <a:ext cx="2035624" cy="1127534"/>
          </a:xfrm>
          <a:prstGeom prst="rect">
            <a:avLst/>
          </a:prstGeom>
          <a:noFill/>
          <a:ln>
            <a:noFill/>
          </a:ln>
        </p:spPr>
      </p:pic>
      <p:sp>
        <p:nvSpPr>
          <p:cNvPr id="22" name="Google Shape;22;p4"/>
          <p:cNvSpPr/>
          <p:nvPr/>
        </p:nvSpPr>
        <p:spPr>
          <a:xfrm>
            <a:off x="4008250" y="1152569"/>
            <a:ext cx="1127700" cy="8832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1624650" y="2161800"/>
            <a:ext cx="5894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2"/>
              </a:buClr>
              <a:buSzPts val="3000"/>
              <a:buChar char="◍"/>
              <a:defRPr i="1">
                <a:solidFill>
                  <a:schemeClr val="dk2"/>
                </a:solidFill>
              </a:defRPr>
            </a:lvl1pPr>
            <a:lvl2pPr marL="914400" lvl="1" indent="-381000" algn="ctr" rtl="0">
              <a:spcBef>
                <a:spcPts val="0"/>
              </a:spcBef>
              <a:spcAft>
                <a:spcPts val="0"/>
              </a:spcAft>
              <a:buClr>
                <a:schemeClr val="dk2"/>
              </a:buClr>
              <a:buSzPts val="2400"/>
              <a:buChar char="○"/>
              <a:defRPr i="1">
                <a:solidFill>
                  <a:schemeClr val="dk2"/>
                </a:solidFill>
              </a:defRPr>
            </a:lvl2pPr>
            <a:lvl3pPr marL="1371600" lvl="2" indent="-381000" algn="ctr" rtl="0">
              <a:spcBef>
                <a:spcPts val="0"/>
              </a:spcBef>
              <a:spcAft>
                <a:spcPts val="0"/>
              </a:spcAft>
              <a:buClr>
                <a:schemeClr val="dk2"/>
              </a:buClr>
              <a:buSzPts val="2400"/>
              <a:buChar char="■"/>
              <a:defRPr i="1">
                <a:solidFill>
                  <a:schemeClr val="dk2"/>
                </a:solidFill>
              </a:defRPr>
            </a:lvl3pPr>
            <a:lvl4pPr marL="1828800" lvl="3" indent="-342900" algn="ctr" rtl="0">
              <a:spcBef>
                <a:spcPts val="0"/>
              </a:spcBef>
              <a:spcAft>
                <a:spcPts val="0"/>
              </a:spcAft>
              <a:buClr>
                <a:schemeClr val="dk2"/>
              </a:buClr>
              <a:buSzPts val="1800"/>
              <a:buChar char="●"/>
              <a:defRPr i="1">
                <a:solidFill>
                  <a:schemeClr val="dk2"/>
                </a:solidFill>
              </a:defRPr>
            </a:lvl4pPr>
            <a:lvl5pPr marL="2286000" lvl="4" indent="-342900" algn="ctr" rtl="0">
              <a:spcBef>
                <a:spcPts val="0"/>
              </a:spcBef>
              <a:spcAft>
                <a:spcPts val="0"/>
              </a:spcAft>
              <a:buClr>
                <a:schemeClr val="dk2"/>
              </a:buClr>
              <a:buSzPts val="1800"/>
              <a:buChar char="○"/>
              <a:defRPr i="1">
                <a:solidFill>
                  <a:schemeClr val="dk2"/>
                </a:solidFill>
              </a:defRPr>
            </a:lvl5pPr>
            <a:lvl6pPr marL="2743200" lvl="5" indent="-342900" algn="ctr" rtl="0">
              <a:spcBef>
                <a:spcPts val="0"/>
              </a:spcBef>
              <a:spcAft>
                <a:spcPts val="0"/>
              </a:spcAft>
              <a:buClr>
                <a:schemeClr val="dk2"/>
              </a:buClr>
              <a:buSzPts val="1800"/>
              <a:buChar char="■"/>
              <a:defRPr i="1">
                <a:solidFill>
                  <a:schemeClr val="dk2"/>
                </a:solidFill>
              </a:defRPr>
            </a:lvl6pPr>
            <a:lvl7pPr marL="3200400" lvl="6" indent="-342900" algn="ctr" rtl="0">
              <a:spcBef>
                <a:spcPts val="0"/>
              </a:spcBef>
              <a:spcAft>
                <a:spcPts val="0"/>
              </a:spcAft>
              <a:buClr>
                <a:schemeClr val="dk2"/>
              </a:buClr>
              <a:buSzPts val="1800"/>
              <a:buChar char="●"/>
              <a:defRPr i="1">
                <a:solidFill>
                  <a:schemeClr val="dk2"/>
                </a:solidFill>
              </a:defRPr>
            </a:lvl7pPr>
            <a:lvl8pPr marL="3657600" lvl="7" indent="-342900" algn="ctr" rtl="0">
              <a:spcBef>
                <a:spcPts val="0"/>
              </a:spcBef>
              <a:spcAft>
                <a:spcPts val="0"/>
              </a:spcAft>
              <a:buClr>
                <a:schemeClr val="dk2"/>
              </a:buClr>
              <a:buSzPts val="1800"/>
              <a:buChar char="○"/>
              <a:defRPr i="1">
                <a:solidFill>
                  <a:schemeClr val="dk2"/>
                </a:solidFill>
              </a:defRPr>
            </a:lvl8pPr>
            <a:lvl9pPr marL="4114800" lvl="8" indent="-342900" algn="ctr">
              <a:spcBef>
                <a:spcPts val="0"/>
              </a:spcBef>
              <a:spcAft>
                <a:spcPts val="0"/>
              </a:spcAft>
              <a:buClr>
                <a:schemeClr val="dk2"/>
              </a:buClr>
              <a:buSzPts val="1800"/>
              <a:buChar char="■"/>
              <a:defRPr i="1">
                <a:solidFill>
                  <a:schemeClr val="dk2"/>
                </a:solidFill>
              </a:defRPr>
            </a:lvl9pPr>
          </a:lstStyle>
          <a:p>
            <a:endParaRPr/>
          </a:p>
        </p:txBody>
      </p:sp>
      <p:sp>
        <p:nvSpPr>
          <p:cNvPr id="24" name="Google Shape;24;p4"/>
          <p:cNvSpPr txBox="1"/>
          <p:nvPr/>
        </p:nvSpPr>
        <p:spPr>
          <a:xfrm>
            <a:off x="3593400" y="1074648"/>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lt1"/>
                </a:solidFill>
                <a:latin typeface="Georgia"/>
                <a:ea typeface="Georgia"/>
                <a:cs typeface="Georgia"/>
                <a:sym typeface="Georgia"/>
              </a:rPr>
              <a:t>“</a:t>
            </a:r>
            <a:endParaRPr sz="9600">
              <a:solidFill>
                <a:schemeClr val="lt1"/>
              </a:solidFill>
              <a:latin typeface="Georgia"/>
              <a:ea typeface="Georgia"/>
              <a:cs typeface="Georgia"/>
              <a:sym typeface="Georgia"/>
            </a:endParaRPr>
          </a:p>
        </p:txBody>
      </p:sp>
      <p:sp>
        <p:nvSpPr>
          <p:cNvPr id="25" name="Google Shape;25;p4"/>
          <p:cNvSpPr txBox="1">
            <a:spLocks noGrp="1"/>
          </p:cNvSpPr>
          <p:nvPr>
            <p:ph type="sldNum" idx="12"/>
          </p:nvPr>
        </p:nvSpPr>
        <p:spPr>
          <a:xfrm>
            <a:off x="4345650" y="4673644"/>
            <a:ext cx="452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leaf)" type="tx">
  <p:cSld name="TITLE_AND_BODY">
    <p:spTree>
      <p:nvGrpSpPr>
        <p:cNvPr id="1" name="Shape 26"/>
        <p:cNvGrpSpPr/>
        <p:nvPr/>
      </p:nvGrpSpPr>
      <p:grpSpPr>
        <a:xfrm>
          <a:off x="0" y="0"/>
          <a:ext cx="0" cy="0"/>
          <a:chOff x="0" y="0"/>
          <a:chExt cx="0" cy="0"/>
        </a:xfrm>
      </p:grpSpPr>
      <p:sp>
        <p:nvSpPr>
          <p:cNvPr id="27" name="Google Shape;27;p5"/>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pic>
        <p:nvPicPr>
          <p:cNvPr id="30" name="Google Shape;30;p5"/>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
        <p:nvSpPr>
          <p:cNvPr id="31" name="Google Shape;31;p5"/>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sea)">
  <p:cSld name="TITLE_AND_BODY_1">
    <p:spTree>
      <p:nvGrpSpPr>
        <p:cNvPr id="1" name="Shape 32"/>
        <p:cNvGrpSpPr/>
        <p:nvPr/>
      </p:nvGrpSpPr>
      <p:grpSpPr>
        <a:xfrm>
          <a:off x="0" y="0"/>
          <a:ext cx="0" cy="0"/>
          <a:chOff x="0" y="0"/>
          <a:chExt cx="0" cy="0"/>
        </a:xfrm>
      </p:grpSpPr>
      <p:sp>
        <p:nvSpPr>
          <p:cNvPr id="33" name="Google Shape;33;p6"/>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35" name="Google Shape;35;p6"/>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chemeClr val="accent3"/>
              </a:buClr>
              <a:buSzPts val="2400"/>
              <a:buChar char="◍"/>
              <a:defRPr sz="24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accent3"/>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36" name="Google Shape;36;p6"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
        <p:nvSpPr>
          <p:cNvPr id="37" name="Google Shape;37;p6"/>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sky)">
  <p:cSld name="TITLE_AND_BODY_1_1">
    <p:spTree>
      <p:nvGrpSpPr>
        <p:cNvPr id="1" name="Shape 38"/>
        <p:cNvGrpSpPr/>
        <p:nvPr/>
      </p:nvGrpSpPr>
      <p:grpSpPr>
        <a:xfrm>
          <a:off x="0" y="0"/>
          <a:ext cx="0" cy="0"/>
          <a:chOff x="0" y="0"/>
          <a:chExt cx="0" cy="0"/>
        </a:xfrm>
      </p:grpSpPr>
      <p:sp>
        <p:nvSpPr>
          <p:cNvPr id="39" name="Google Shape;39;p7"/>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41" name="Google Shape;41;p7"/>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chemeClr val="accent4"/>
              </a:buClr>
              <a:buSzPts val="2400"/>
              <a:buChar char="◍"/>
              <a:defRPr sz="24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accent4"/>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42" name="Google Shape;42;p7"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
        <p:nvSpPr>
          <p:cNvPr id="43" name="Google Shape;43;p7"/>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leaf)" type="twoColTx">
  <p:cSld name="TITLE_AND_TWO_COLUMNS">
    <p:spTree>
      <p:nvGrpSpPr>
        <p:cNvPr id="1" name="Shape 44"/>
        <p:cNvGrpSpPr/>
        <p:nvPr/>
      </p:nvGrpSpPr>
      <p:grpSpPr>
        <a:xfrm>
          <a:off x="0" y="0"/>
          <a:ext cx="0" cy="0"/>
          <a:chOff x="0" y="0"/>
          <a:chExt cx="0" cy="0"/>
        </a:xfrm>
      </p:grpSpPr>
      <p:sp>
        <p:nvSpPr>
          <p:cNvPr id="45" name="Google Shape;45;p8"/>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7" name="Google Shape;47;p8"/>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8" name="Google Shape;48;p8"/>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8"/>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sea)">
  <p:cSld name="TITLE_AND_TWO_COLUMNS_2">
    <p:spTree>
      <p:nvGrpSpPr>
        <p:cNvPr id="1" name="Shape 51"/>
        <p:cNvGrpSpPr/>
        <p:nvPr/>
      </p:nvGrpSpPr>
      <p:grpSpPr>
        <a:xfrm>
          <a:off x="0" y="0"/>
          <a:ext cx="0" cy="0"/>
          <a:chOff x="0" y="0"/>
          <a:chExt cx="0" cy="0"/>
        </a:xfrm>
      </p:grpSpPr>
      <p:sp>
        <p:nvSpPr>
          <p:cNvPr id="52" name="Google Shape;52;p9"/>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3"/>
              </a:buClr>
              <a:buSzPts val="1800"/>
              <a:buChar char="◍"/>
              <a:defRPr sz="18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9"/>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3"/>
              </a:buClr>
              <a:buSzPts val="1800"/>
              <a:buChar char="◍"/>
              <a:defRPr sz="18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5" name="Google Shape;55;p9"/>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56" name="Google Shape;56;p9"/>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9"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sky)">
  <p:cSld name="TITLE_AND_TWO_COLUMNS_1_1_1">
    <p:spTree>
      <p:nvGrpSpPr>
        <p:cNvPr id="1" name="Shape 81"/>
        <p:cNvGrpSpPr/>
        <p:nvPr/>
      </p:nvGrpSpPr>
      <p:grpSpPr>
        <a:xfrm>
          <a:off x="0" y="0"/>
          <a:ext cx="0" cy="0"/>
          <a:chOff x="0" y="0"/>
          <a:chExt cx="0" cy="0"/>
        </a:xfrm>
      </p:grpSpPr>
      <p:sp>
        <p:nvSpPr>
          <p:cNvPr id="82" name="Google Shape;82;p13"/>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body" idx="1"/>
          </p:nvPr>
        </p:nvSpPr>
        <p:spPr>
          <a:xfrm>
            <a:off x="2257426"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4" name="Google Shape;84;p13"/>
          <p:cNvSpPr txBox="1">
            <a:spLocks noGrp="1"/>
          </p:cNvSpPr>
          <p:nvPr>
            <p:ph type="body" idx="2"/>
          </p:nvPr>
        </p:nvSpPr>
        <p:spPr>
          <a:xfrm>
            <a:off x="4414202"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5" name="Google Shape;85;p13"/>
          <p:cNvSpPr txBox="1">
            <a:spLocks noGrp="1"/>
          </p:cNvSpPr>
          <p:nvPr>
            <p:ph type="body" idx="3"/>
          </p:nvPr>
        </p:nvSpPr>
        <p:spPr>
          <a:xfrm>
            <a:off x="6570979"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6" name="Google Shape;86;p13"/>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87" name="Google Shape;87;p13"/>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8" name="Google Shape;88;p13"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400"/>
              <a:buFont typeface="Roboto Slab"/>
              <a:buNone/>
              <a:defRPr sz="2400" b="1">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2pPr>
            <a:lvl3pPr lvl="2">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3pPr>
            <a:lvl4pPr lvl="3">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4pPr>
            <a:lvl5pPr lvl="4">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5pPr>
            <a:lvl6pPr lvl="5">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6pPr>
            <a:lvl7pPr lvl="6">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7pPr>
            <a:lvl8pPr lvl="7">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8pPr>
            <a:lvl9pPr lvl="8">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1"/>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5"/>
                </a:solidFill>
                <a:latin typeface="Roboto"/>
                <a:ea typeface="Roboto"/>
                <a:cs typeface="Roboto"/>
                <a:sym typeface="Roboto"/>
              </a:defRPr>
            </a:lvl1pPr>
            <a:lvl2pPr lvl="1" algn="r">
              <a:buNone/>
              <a:defRPr sz="1300">
                <a:solidFill>
                  <a:schemeClr val="accent5"/>
                </a:solidFill>
                <a:latin typeface="Roboto"/>
                <a:ea typeface="Roboto"/>
                <a:cs typeface="Roboto"/>
                <a:sym typeface="Roboto"/>
              </a:defRPr>
            </a:lvl2pPr>
            <a:lvl3pPr lvl="2" algn="r">
              <a:buNone/>
              <a:defRPr sz="1300">
                <a:solidFill>
                  <a:schemeClr val="accent5"/>
                </a:solidFill>
                <a:latin typeface="Roboto"/>
                <a:ea typeface="Roboto"/>
                <a:cs typeface="Roboto"/>
                <a:sym typeface="Roboto"/>
              </a:defRPr>
            </a:lvl3pPr>
            <a:lvl4pPr lvl="3" algn="r">
              <a:buNone/>
              <a:defRPr sz="1300">
                <a:solidFill>
                  <a:schemeClr val="accent5"/>
                </a:solidFill>
                <a:latin typeface="Roboto"/>
                <a:ea typeface="Roboto"/>
                <a:cs typeface="Roboto"/>
                <a:sym typeface="Roboto"/>
              </a:defRPr>
            </a:lvl4pPr>
            <a:lvl5pPr lvl="4" algn="r">
              <a:buNone/>
              <a:defRPr sz="1300">
                <a:solidFill>
                  <a:schemeClr val="accent5"/>
                </a:solidFill>
                <a:latin typeface="Roboto"/>
                <a:ea typeface="Roboto"/>
                <a:cs typeface="Roboto"/>
                <a:sym typeface="Roboto"/>
              </a:defRPr>
            </a:lvl5pPr>
            <a:lvl6pPr lvl="5" algn="r">
              <a:buNone/>
              <a:defRPr sz="1300">
                <a:solidFill>
                  <a:schemeClr val="accent5"/>
                </a:solidFill>
                <a:latin typeface="Roboto"/>
                <a:ea typeface="Roboto"/>
                <a:cs typeface="Roboto"/>
                <a:sym typeface="Roboto"/>
              </a:defRPr>
            </a:lvl6pPr>
            <a:lvl7pPr lvl="6" algn="r">
              <a:buNone/>
              <a:defRPr sz="1300">
                <a:solidFill>
                  <a:schemeClr val="accent5"/>
                </a:solidFill>
                <a:latin typeface="Roboto"/>
                <a:ea typeface="Roboto"/>
                <a:cs typeface="Roboto"/>
                <a:sym typeface="Roboto"/>
              </a:defRPr>
            </a:lvl7pPr>
            <a:lvl8pPr lvl="7" algn="r">
              <a:buNone/>
              <a:defRPr sz="1300">
                <a:solidFill>
                  <a:schemeClr val="accent5"/>
                </a:solidFill>
                <a:latin typeface="Roboto"/>
                <a:ea typeface="Roboto"/>
                <a:cs typeface="Roboto"/>
                <a:sym typeface="Roboto"/>
              </a:defRPr>
            </a:lvl8pPr>
            <a:lvl9pPr lvl="8" algn="r">
              <a:buNone/>
              <a:defRPr sz="1300">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9" r:id="rId9"/>
    <p:sldLayoutId id="2147483660" r:id="rId10"/>
    <p:sldLayoutId id="2147483662" r:id="rId11"/>
    <p:sldLayoutId id="2147483664" r:id="rId12"/>
    <p:sldLayoutId id="2147483665"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3" name="Google Shape;113;p20"/>
          <p:cNvSpPr txBox="1">
            <a:spLocks/>
          </p:cNvSpPr>
          <p:nvPr/>
        </p:nvSpPr>
        <p:spPr>
          <a:xfrm>
            <a:off x="0" y="1017037"/>
            <a:ext cx="9060024" cy="1623526"/>
          </a:xfrm>
          <a:prstGeom prst="rect">
            <a:avLst/>
          </a:prstGeom>
          <a:solidFill>
            <a:srgbClr val="FFFF00"/>
          </a:solidFill>
          <a:ln>
            <a:solidFill>
              <a:schemeClr val="accent1"/>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1pPr>
            <a:lvl2pPr marR="0" lvl="1"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2pPr>
            <a:lvl3pPr marR="0" lvl="2"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3pPr>
            <a:lvl4pPr marR="0" lvl="3"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4pPr>
            <a:lvl5pPr marR="0" lvl="4"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5pPr>
            <a:lvl6pPr marR="0" lvl="5"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6pPr>
            <a:lvl7pPr marR="0" lvl="6"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7pPr>
            <a:lvl8pPr marR="0" lvl="7"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8pPr>
            <a:lvl9pPr marR="0" lvl="8"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9pPr>
          </a:lstStyle>
          <a:p>
            <a:pPr algn="ctr">
              <a:lnSpc>
                <a:spcPts val="4400"/>
              </a:lnSpc>
              <a:spcBef>
                <a:spcPts val="300"/>
              </a:spcBef>
              <a:spcAft>
                <a:spcPts val="300"/>
              </a:spcAft>
            </a:pPr>
            <a:r>
              <a:rPr lang="vi-VN" sz="4000" dirty="0" smtClean="0">
                <a:solidFill>
                  <a:srgbClr val="FF0000"/>
                </a:solidFill>
                <a:latin typeface="+mn-lt"/>
              </a:rPr>
              <a:t>CHỦ ĐỀ 6: </a:t>
            </a:r>
            <a:endParaRPr lang="en-US" sz="4000" dirty="0" smtClean="0">
              <a:solidFill>
                <a:srgbClr val="FF0000"/>
              </a:solidFill>
              <a:latin typeface="+mn-lt"/>
            </a:endParaRPr>
          </a:p>
          <a:p>
            <a:pPr algn="ctr">
              <a:lnSpc>
                <a:spcPts val="4400"/>
              </a:lnSpc>
              <a:spcBef>
                <a:spcPts val="300"/>
              </a:spcBef>
              <a:spcAft>
                <a:spcPts val="300"/>
              </a:spcAft>
            </a:pPr>
            <a:r>
              <a:rPr lang="vi-VN" sz="4000" dirty="0" smtClean="0">
                <a:solidFill>
                  <a:srgbClr val="7030A0"/>
                </a:solidFill>
                <a:latin typeface="+mn-lt"/>
              </a:rPr>
              <a:t>TẾ BÀO – ĐƠN VỊ CƠ SỞ CỦA SỰ SỐNG</a:t>
            </a:r>
            <a:endParaRPr lang="en-US" sz="4000" dirty="0" smtClean="0">
              <a:solidFill>
                <a:srgbClr val="7030A0"/>
              </a:solidFill>
              <a:latin typeface="+mn-lt"/>
            </a:endParaRPr>
          </a:p>
          <a:p>
            <a:pPr algn="ctr">
              <a:lnSpc>
                <a:spcPts val="4400"/>
              </a:lnSpc>
              <a:spcBef>
                <a:spcPts val="300"/>
              </a:spcBef>
              <a:spcAft>
                <a:spcPts val="300"/>
              </a:spcAft>
            </a:pPr>
            <a:r>
              <a:rPr lang="en-US" sz="4000" dirty="0" smtClean="0">
                <a:solidFill>
                  <a:srgbClr val="FF0000"/>
                </a:solidFill>
                <a:latin typeface="+mn-lt"/>
              </a:rPr>
              <a:t>BÀI 17: TẾ </a:t>
            </a:r>
            <a:r>
              <a:rPr lang="en-US" sz="4000" dirty="0" smtClean="0">
                <a:solidFill>
                  <a:srgbClr val="FF0000"/>
                </a:solidFill>
                <a:latin typeface="+mn-lt"/>
              </a:rPr>
              <a:t>BÀO (tt)</a:t>
            </a:r>
            <a:endParaRPr lang="en-US" sz="4000" dirty="0" smtClean="0">
              <a:solidFill>
                <a:srgbClr val="FF0000"/>
              </a:solidFill>
              <a:latin typeface="+mn-lt"/>
            </a:endParaRPr>
          </a:p>
          <a:p>
            <a:pPr algn="ctr">
              <a:lnSpc>
                <a:spcPts val="4400"/>
              </a:lnSpc>
              <a:spcBef>
                <a:spcPts val="300"/>
              </a:spcBef>
              <a:spcAft>
                <a:spcPts val="300"/>
              </a:spcAft>
            </a:pPr>
            <a:r>
              <a:rPr lang="en-US" sz="4000" dirty="0" smtClean="0">
                <a:solidFill>
                  <a:srgbClr val="FF0000"/>
                </a:solidFill>
                <a:latin typeface="+mn-lt"/>
              </a:rPr>
              <a:t>Tiết </a:t>
            </a:r>
            <a:r>
              <a:rPr lang="en-US" sz="4000" dirty="0" smtClean="0">
                <a:solidFill>
                  <a:srgbClr val="FF0000"/>
                </a:solidFill>
                <a:latin typeface="+mn-lt"/>
              </a:rPr>
              <a:t>4,5</a:t>
            </a:r>
            <a:endParaRPr lang="vi-VN" sz="4000"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7" name="Google Shape;137;p16"/>
          <p:cNvSpPr txBox="1">
            <a:spLocks/>
          </p:cNvSpPr>
          <p:nvPr/>
        </p:nvSpPr>
        <p:spPr>
          <a:xfrm>
            <a:off x="698273" y="690204"/>
            <a:ext cx="1746915" cy="52331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smtClean="0">
                <a:solidFill>
                  <a:schemeClr val="tx2">
                    <a:lumMod val="50000"/>
                  </a:schemeClr>
                </a:solidFill>
                <a:latin typeface="+mj-lt"/>
              </a:rPr>
              <a:t>Mở rộng</a:t>
            </a:r>
            <a:endParaRPr lang="en-US" sz="2400" b="1" dirty="0">
              <a:solidFill>
                <a:schemeClr val="tx2">
                  <a:lumMod val="50000"/>
                </a:schemeClr>
              </a:solidFill>
              <a:latin typeface="+mj-lt"/>
            </a:endParaRPr>
          </a:p>
        </p:txBody>
      </p:sp>
      <p:sp>
        <p:nvSpPr>
          <p:cNvPr id="8" name="Google Shape;138;p16"/>
          <p:cNvSpPr txBox="1">
            <a:spLocks/>
          </p:cNvSpPr>
          <p:nvPr/>
        </p:nvSpPr>
        <p:spPr>
          <a:xfrm>
            <a:off x="698273" y="1881778"/>
            <a:ext cx="8197009" cy="273411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algn="just">
              <a:lnSpc>
                <a:spcPts val="2600"/>
              </a:lnSpc>
              <a:spcBef>
                <a:spcPts val="200"/>
              </a:spcBef>
              <a:spcAft>
                <a:spcPts val="200"/>
              </a:spcAft>
            </a:pPr>
            <a:r>
              <a:rPr lang="vi-VN" sz="2000" dirty="0" smtClean="0">
                <a:solidFill>
                  <a:schemeClr val="tx2">
                    <a:lumMod val="25000"/>
                  </a:schemeClr>
                </a:solidFill>
                <a:latin typeface="+mn-lt"/>
              </a:rPr>
              <a:t>Tế bào trong cơ thể chúng ta không sống mãi. Mỗi ngày cơ thể chúng ta tạo ra đủ 2 triệu tế bào để thay thế những tế bào đã chết bằng cách sinh sản tế bào.</a:t>
            </a:r>
            <a:endParaRPr lang="en-US" sz="2000" dirty="0" smtClean="0">
              <a:solidFill>
                <a:schemeClr val="tx2">
                  <a:lumMod val="25000"/>
                </a:schemeClr>
              </a:solidFill>
              <a:latin typeface="+mn-lt"/>
            </a:endParaRPr>
          </a:p>
          <a:p>
            <a:pPr algn="just">
              <a:lnSpc>
                <a:spcPts val="2600"/>
              </a:lnSpc>
              <a:spcBef>
                <a:spcPts val="200"/>
              </a:spcBef>
              <a:spcAft>
                <a:spcPts val="200"/>
              </a:spcAft>
              <a:buFont typeface="Arial" panose="020B0604020202020204" pitchFamily="34" charset="0"/>
              <a:buChar char="•"/>
            </a:pPr>
            <a:r>
              <a:rPr lang="en-US" sz="2000" i="1" dirty="0" smtClean="0">
                <a:solidFill>
                  <a:schemeClr val="tx1">
                    <a:lumMod val="75000"/>
                  </a:schemeClr>
                </a:solidFill>
                <a:latin typeface="+mj-lt"/>
              </a:rPr>
              <a:t>Tế bào da: 10 – 30 ngày phân chia một lần.</a:t>
            </a:r>
          </a:p>
          <a:p>
            <a:pPr algn="just">
              <a:lnSpc>
                <a:spcPts val="2600"/>
              </a:lnSpc>
              <a:spcBef>
                <a:spcPts val="200"/>
              </a:spcBef>
              <a:spcAft>
                <a:spcPts val="200"/>
              </a:spcAft>
              <a:buFont typeface="Arial" panose="020B0604020202020204" pitchFamily="34" charset="0"/>
              <a:buChar char="•"/>
            </a:pPr>
            <a:r>
              <a:rPr lang="en-US" sz="2000" i="1" dirty="0" smtClean="0">
                <a:solidFill>
                  <a:schemeClr val="tx1">
                    <a:lumMod val="75000"/>
                  </a:schemeClr>
                </a:solidFill>
                <a:latin typeface="+mj-lt"/>
              </a:rPr>
              <a:t>Tế bào niêm mạc má: 5 ngày phân chia một lần.</a:t>
            </a:r>
          </a:p>
          <a:p>
            <a:pPr algn="just">
              <a:lnSpc>
                <a:spcPts val="2600"/>
              </a:lnSpc>
              <a:spcBef>
                <a:spcPts val="200"/>
              </a:spcBef>
              <a:spcAft>
                <a:spcPts val="200"/>
              </a:spcAft>
              <a:buFont typeface="Arial" panose="020B0604020202020204" pitchFamily="34" charset="0"/>
              <a:buChar char="•"/>
            </a:pPr>
            <a:r>
              <a:rPr lang="en-US" sz="2000" i="1" dirty="0" smtClean="0">
                <a:solidFill>
                  <a:schemeClr val="tx1">
                    <a:lumMod val="75000"/>
                  </a:schemeClr>
                </a:solidFill>
                <a:latin typeface="+mj-lt"/>
              </a:rPr>
              <a:t>Tế bào gan: 1 -2 năm phân chia một lần.</a:t>
            </a:r>
          </a:p>
          <a:p>
            <a:pPr algn="just">
              <a:lnSpc>
                <a:spcPts val="2600"/>
              </a:lnSpc>
              <a:spcBef>
                <a:spcPts val="200"/>
              </a:spcBef>
              <a:spcAft>
                <a:spcPts val="200"/>
              </a:spcAft>
              <a:buFont typeface="Arial" panose="020B0604020202020204" pitchFamily="34" charset="0"/>
              <a:buChar char="•"/>
            </a:pPr>
            <a:r>
              <a:rPr lang="en-US" sz="2000" i="1" dirty="0" smtClean="0">
                <a:solidFill>
                  <a:schemeClr val="tx1">
                    <a:lumMod val="75000"/>
                  </a:schemeClr>
                </a:solidFill>
                <a:latin typeface="+mj-lt"/>
              </a:rPr>
              <a:t>Tế bào thần kinh: sau khi hình thành sẽ không phân chia thêm lần nào</a:t>
            </a:r>
          </a:p>
          <a:p>
            <a:pPr marL="139700" algn="just">
              <a:lnSpc>
                <a:spcPts val="2800"/>
              </a:lnSpc>
              <a:spcBef>
                <a:spcPts val="200"/>
              </a:spcBef>
              <a:spcAft>
                <a:spcPts val="200"/>
              </a:spcAft>
            </a:pPr>
            <a:endParaRPr lang="vi-VN" sz="2000" dirty="0">
              <a:solidFill>
                <a:schemeClr val="accent1">
                  <a:lumMod val="50000"/>
                </a:schemeClr>
              </a:solidFill>
              <a:latin typeface="+mn-lt"/>
            </a:endParaRPr>
          </a:p>
        </p:txBody>
      </p:sp>
      <p:sp>
        <p:nvSpPr>
          <p:cNvPr id="9" name="Google Shape;139;p16"/>
          <p:cNvSpPr txBox="1">
            <a:spLocks/>
          </p:cNvSpPr>
          <p:nvPr/>
        </p:nvSpPr>
        <p:spPr>
          <a:xfrm>
            <a:off x="27122" y="474985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1pPr>
            <a:lvl2pPr marR="0" lvl="1"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2pPr>
            <a:lvl3pPr marR="0" lvl="2"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3pPr>
            <a:lvl4pPr marR="0" lvl="3"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4pPr>
            <a:lvl5pPr marR="0" lvl="4"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5pPr>
            <a:lvl6pPr marR="0" lvl="5"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6pPr>
            <a:lvl7pPr marR="0" lvl="6"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7pPr>
            <a:lvl8pPr marR="0" lvl="7"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8pPr>
            <a:lvl9pPr marR="0" lvl="8"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9pPr>
          </a:lstStyle>
          <a:p>
            <a:pPr algn="l"/>
            <a:fld id="{00000000-1234-1234-1234-123412341234}" type="slidenum">
              <a:rPr lang="en" smtClean="0"/>
              <a:pPr algn="l"/>
              <a:t>10</a:t>
            </a:fld>
            <a:endParaRPr lang="en"/>
          </a:p>
        </p:txBody>
      </p:sp>
      <p:sp>
        <p:nvSpPr>
          <p:cNvPr id="10" name="Rectangle 9"/>
          <p:cNvSpPr/>
          <p:nvPr/>
        </p:nvSpPr>
        <p:spPr>
          <a:xfrm>
            <a:off x="1327260" y="1281757"/>
            <a:ext cx="6551794" cy="400110"/>
          </a:xfrm>
          <a:prstGeom prst="rect">
            <a:avLst/>
          </a:prstGeom>
        </p:spPr>
        <p:txBody>
          <a:bodyPr wrap="none">
            <a:spAutoFit/>
          </a:bodyPr>
          <a:lstStyle/>
          <a:p>
            <a:r>
              <a:rPr lang="en" sz="2000" b="1" dirty="0">
                <a:solidFill>
                  <a:schemeClr val="tx2">
                    <a:lumMod val="25000"/>
                  </a:schemeClr>
                </a:solidFill>
              </a:rPr>
              <a:t>Có phải tất cả các tế bào đều có khả năng sinh </a:t>
            </a:r>
            <a:r>
              <a:rPr lang="en" sz="2000" b="1" dirty="0" smtClean="0">
                <a:solidFill>
                  <a:schemeClr val="tx2">
                    <a:lumMod val="25000"/>
                  </a:schemeClr>
                </a:solidFill>
              </a:rPr>
              <a:t>sản?</a:t>
            </a:r>
            <a:endParaRPr lang="en-US" sz="2000" b="1" dirty="0">
              <a:solidFill>
                <a:schemeClr val="tx2">
                  <a:lumMod val="25000"/>
                </a:schemeClr>
              </a:solidFill>
            </a:endParaRPr>
          </a:p>
        </p:txBody>
      </p:sp>
    </p:spTree>
    <p:extLst>
      <p:ext uri="{BB962C8B-B14F-4D97-AF65-F5344CB8AC3E}">
        <p14:creationId xmlns:p14="http://schemas.microsoft.com/office/powerpoint/2010/main" val="366334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down)">
                                      <p:cBhvr>
                                        <p:cTn id="25" dur="500"/>
                                        <p:tgtEl>
                                          <p:spTgt spid="8">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down)">
                                      <p:cBhvr>
                                        <p:cTn id="28" dur="500"/>
                                        <p:tgtEl>
                                          <p:spTgt spid="8">
                                            <p:txEl>
                                              <p:pRg st="3" end="3"/>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wipe(down)">
                                      <p:cBhvr>
                                        <p:cTn id="3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42031"/>
            <a:ext cx="9144000" cy="496421"/>
          </a:xfrm>
        </p:spPr>
        <p:txBody>
          <a:bodyPr/>
          <a:lstStyle/>
          <a:p>
            <a:pPr algn="ctr"/>
            <a:r>
              <a:rPr lang="en-US" sz="2400" dirty="0" smtClean="0">
                <a:solidFill>
                  <a:srgbClr val="FF0000"/>
                </a:solidFill>
                <a:latin typeface="+mj-lt"/>
              </a:rPr>
              <a:t>TIẾT 5                        Thảo luận</a:t>
            </a:r>
            <a:endParaRPr lang="en-US" sz="2400" dirty="0">
              <a:latin typeface="+mj-lt"/>
            </a:endParaRPr>
          </a:p>
        </p:txBody>
      </p:sp>
      <p:sp>
        <p:nvSpPr>
          <p:cNvPr id="3" name="Subtitle 2"/>
          <p:cNvSpPr>
            <a:spLocks noGrp="1"/>
          </p:cNvSpPr>
          <p:nvPr>
            <p:ph type="subTitle" idx="1"/>
          </p:nvPr>
        </p:nvSpPr>
        <p:spPr>
          <a:xfrm>
            <a:off x="0" y="2672727"/>
            <a:ext cx="7543037" cy="1292111"/>
          </a:xfrm>
        </p:spPr>
        <p:txBody>
          <a:bodyPr/>
          <a:lstStyle/>
          <a:p>
            <a:pPr algn="just">
              <a:lnSpc>
                <a:spcPts val="2400"/>
              </a:lnSpc>
              <a:spcBef>
                <a:spcPts val="200"/>
              </a:spcBef>
              <a:spcAft>
                <a:spcPts val="200"/>
              </a:spcAft>
            </a:pPr>
            <a:r>
              <a:rPr lang="en-US" sz="2000" dirty="0" smtClean="0">
                <a:solidFill>
                  <a:schemeClr val="accent2">
                    <a:lumMod val="90000"/>
                    <a:lumOff val="10000"/>
                  </a:schemeClr>
                </a:solidFill>
                <a:latin typeface="+mj-lt"/>
              </a:rPr>
              <a:t>Em hãy cho biết: </a:t>
            </a:r>
          </a:p>
          <a:p>
            <a:pPr marL="38100" indent="0" algn="just">
              <a:lnSpc>
                <a:spcPts val="2400"/>
              </a:lnSpc>
              <a:spcBef>
                <a:spcPts val="200"/>
              </a:spcBef>
              <a:spcAft>
                <a:spcPts val="200"/>
              </a:spcAft>
            </a:pPr>
            <a:r>
              <a:rPr lang="en-US" sz="2000" i="1" dirty="0" smtClean="0">
                <a:solidFill>
                  <a:schemeClr val="accent2">
                    <a:lumMod val="90000"/>
                    <a:lumOff val="10000"/>
                  </a:schemeClr>
                </a:solidFill>
                <a:latin typeface="+mj-lt"/>
              </a:rPr>
              <a:t>Vì sao khi thằn lằn bị đứt đuôi, đuôi của nó có thể được tái sinh?</a:t>
            </a:r>
            <a:endParaRPr lang="en-US" sz="2000" i="1" dirty="0">
              <a:solidFill>
                <a:schemeClr val="accent2">
                  <a:lumMod val="90000"/>
                  <a:lumOff val="10000"/>
                </a:schemeClr>
              </a:solidFill>
              <a:latin typeface="+mj-lt"/>
            </a:endParaRPr>
          </a:p>
        </p:txBody>
      </p:sp>
      <p:pic>
        <p:nvPicPr>
          <p:cNvPr id="4" name="Picture 3"/>
          <p:cNvPicPr>
            <a:picLocks noChangeAspect="1"/>
          </p:cNvPicPr>
          <p:nvPr/>
        </p:nvPicPr>
        <p:blipFill>
          <a:blip r:embed="rId3"/>
          <a:stretch>
            <a:fillRect/>
          </a:stretch>
        </p:blipFill>
        <p:spPr>
          <a:xfrm>
            <a:off x="5764378" y="3386939"/>
            <a:ext cx="2975076" cy="1634952"/>
          </a:xfrm>
          <a:prstGeom prst="rect">
            <a:avLst/>
          </a:prstGeom>
        </p:spPr>
      </p:pic>
      <p:sp>
        <p:nvSpPr>
          <p:cNvPr id="5" name="Rectangle 4"/>
          <p:cNvSpPr/>
          <p:nvPr/>
        </p:nvSpPr>
        <p:spPr>
          <a:xfrm>
            <a:off x="308269" y="4085939"/>
            <a:ext cx="5865708" cy="400110"/>
          </a:xfrm>
          <a:prstGeom prst="rect">
            <a:avLst/>
          </a:prstGeom>
        </p:spPr>
        <p:txBody>
          <a:bodyPr wrap="none">
            <a:spAutoFit/>
          </a:bodyPr>
          <a:lstStyle/>
          <a:p>
            <a:r>
              <a:rPr lang="en-US" sz="2000" b="1" dirty="0" smtClean="0">
                <a:solidFill>
                  <a:schemeClr val="accent2">
                    <a:lumMod val="90000"/>
                    <a:lumOff val="10000"/>
                  </a:schemeClr>
                </a:solidFill>
              </a:rPr>
              <a:t>Các tế bào sinh sản thay thế các tế bào đã mất</a:t>
            </a:r>
            <a:endParaRPr lang="en-US" sz="2000" b="1" dirty="0">
              <a:solidFill>
                <a:schemeClr val="accent2">
                  <a:lumMod val="90000"/>
                  <a:lumOff val="10000"/>
                </a:schemeClr>
              </a:solidFill>
            </a:endParaRPr>
          </a:p>
        </p:txBody>
      </p:sp>
    </p:spTree>
    <p:extLst>
      <p:ext uri="{BB962C8B-B14F-4D97-AF65-F5344CB8AC3E}">
        <p14:creationId xmlns:p14="http://schemas.microsoft.com/office/powerpoint/2010/main" val="348533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6"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8" name="Google Shape;238;p35"/>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2" name="Rectangle 1"/>
          <p:cNvSpPr/>
          <p:nvPr/>
        </p:nvSpPr>
        <p:spPr>
          <a:xfrm>
            <a:off x="513184" y="679662"/>
            <a:ext cx="8171576" cy="374461"/>
          </a:xfrm>
          <a:prstGeom prst="rect">
            <a:avLst/>
          </a:prstGeom>
          <a:solidFill>
            <a:srgbClr val="FFFF00"/>
          </a:solidFill>
        </p:spPr>
        <p:txBody>
          <a:bodyPr wrap="square">
            <a:spAutoFit/>
          </a:bodyPr>
          <a:lstStyle/>
          <a:p>
            <a:pPr algn="ctr">
              <a:lnSpc>
                <a:spcPts val="2200"/>
              </a:lnSpc>
              <a:spcBef>
                <a:spcPts val="200"/>
              </a:spcBef>
              <a:spcAft>
                <a:spcPts val="200"/>
              </a:spcAft>
            </a:pPr>
            <a:r>
              <a:rPr lang="en-US" sz="2000" b="1" dirty="0" smtClean="0">
                <a:solidFill>
                  <a:srgbClr val="FF0000"/>
                </a:solidFill>
              </a:rPr>
              <a:t>KẾT LUẬN</a:t>
            </a:r>
          </a:p>
        </p:txBody>
      </p:sp>
      <p:sp>
        <p:nvSpPr>
          <p:cNvPr id="17" name="Rectangle 2"/>
          <p:cNvSpPr/>
          <p:nvPr/>
        </p:nvSpPr>
        <p:spPr>
          <a:xfrm>
            <a:off x="3181064" y="1542780"/>
            <a:ext cx="5530119"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1">
              <a:lumMod val="20000"/>
              <a:lumOff val="8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ound Same Side Corner Rectangle 1"/>
          <p:cNvSpPr/>
          <p:nvPr/>
        </p:nvSpPr>
        <p:spPr>
          <a:xfrm rot="16200000">
            <a:off x="2091138" y="1009782"/>
            <a:ext cx="1257300" cy="2323300"/>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41"/>
          <p:cNvSpPr txBox="1">
            <a:spLocks noChangeArrowheads="1"/>
          </p:cNvSpPr>
          <p:nvPr/>
        </p:nvSpPr>
        <p:spPr bwMode="auto">
          <a:xfrm>
            <a:off x="1692374" y="1817488"/>
            <a:ext cx="1658245" cy="707886"/>
          </a:xfrm>
          <a:prstGeom prst="rect">
            <a:avLst/>
          </a:prstGeom>
          <a:noFill/>
          <a:ln w="9525">
            <a:noFill/>
            <a:miter lim="800000"/>
            <a:headEnd/>
            <a:tailEnd/>
          </a:ln>
        </p:spPr>
        <p:txBody>
          <a:bodyPr wrap="square" anchor="ctr">
            <a:spAutoFit/>
          </a:bodyPr>
          <a:lstStyle/>
          <a:p>
            <a:pPr algn="ctr"/>
            <a:r>
              <a:rPr lang="en-US" sz="2000" b="1" dirty="0" smtClean="0">
                <a:solidFill>
                  <a:srgbClr val="FF0000"/>
                </a:solidFill>
                <a:latin typeface="Arial" charset="0"/>
              </a:rPr>
              <a:t>Sự sinh sản của tế bào</a:t>
            </a:r>
            <a:endParaRPr lang="en-US" sz="2000" b="1" dirty="0">
              <a:solidFill>
                <a:srgbClr val="FF0000"/>
              </a:solidFill>
              <a:latin typeface="Arial" charset="0"/>
            </a:endParaRPr>
          </a:p>
        </p:txBody>
      </p:sp>
      <p:sp>
        <p:nvSpPr>
          <p:cNvPr id="23" name="Rectangle 46"/>
          <p:cNvSpPr>
            <a:spLocks noChangeArrowheads="1"/>
          </p:cNvSpPr>
          <p:nvPr/>
        </p:nvSpPr>
        <p:spPr bwMode="auto">
          <a:xfrm>
            <a:off x="3806742" y="1554404"/>
            <a:ext cx="4418380" cy="1323439"/>
          </a:xfrm>
          <a:prstGeom prst="rect">
            <a:avLst/>
          </a:prstGeom>
          <a:noFill/>
          <a:ln w="9525">
            <a:noFill/>
            <a:miter lim="800000"/>
            <a:headEnd/>
            <a:tailEnd/>
          </a:ln>
        </p:spPr>
        <p:txBody>
          <a:bodyPr wrap="square" anchor="ctr">
            <a:spAutoFit/>
          </a:bodyPr>
          <a:lstStyle/>
          <a:p>
            <a:pPr algn="just"/>
            <a:r>
              <a:rPr lang="en-US" sz="2000" dirty="0" smtClean="0">
                <a:solidFill>
                  <a:schemeClr val="accent1">
                    <a:lumMod val="50000"/>
                  </a:schemeClr>
                </a:solidFill>
                <a:latin typeface="Arial" charset="0"/>
              </a:rPr>
              <a:t>Tế bào thực hiện trao đổi chất để lớn lên, khi đạt kích thước nhất định một số tế bào thực hiện phân chia tạo ra các tế bào con</a:t>
            </a:r>
            <a:endParaRPr lang="en-US" sz="2000" dirty="0">
              <a:solidFill>
                <a:schemeClr val="accent1">
                  <a:lumMod val="50000"/>
                </a:schemeClr>
              </a:solidFill>
              <a:latin typeface="Arial" charset="0"/>
            </a:endParaRPr>
          </a:p>
        </p:txBody>
      </p:sp>
      <p:sp>
        <p:nvSpPr>
          <p:cNvPr id="28" name="Rectangle 2"/>
          <p:cNvSpPr/>
          <p:nvPr/>
        </p:nvSpPr>
        <p:spPr>
          <a:xfrm>
            <a:off x="3108102" y="3189531"/>
            <a:ext cx="5576658" cy="1257300"/>
          </a:xfrm>
          <a:custGeom>
            <a:avLst/>
            <a:gdLst>
              <a:gd name="connsiteX0" fmla="*/ 0 w 1739900"/>
              <a:gd name="connsiteY0" fmla="*/ 0 h 1257301"/>
              <a:gd name="connsiteX1" fmla="*/ 1739900 w 1739900"/>
              <a:gd name="connsiteY1" fmla="*/ 0 h 1257301"/>
              <a:gd name="connsiteX2" fmla="*/ 1739900 w 1739900"/>
              <a:gd name="connsiteY2" fmla="*/ 1257301 h 1257301"/>
              <a:gd name="connsiteX3" fmla="*/ 0 w 1739900"/>
              <a:gd name="connsiteY3" fmla="*/ 1257301 h 1257301"/>
              <a:gd name="connsiteX4" fmla="*/ 0 w 1739900"/>
              <a:gd name="connsiteY4"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1739900"/>
              <a:gd name="connsiteY0" fmla="*/ 0 h 1257301"/>
              <a:gd name="connsiteX1" fmla="*/ 1739900 w 1739900"/>
              <a:gd name="connsiteY1" fmla="*/ 0 h 1257301"/>
              <a:gd name="connsiteX2" fmla="*/ 1733550 w 1739900"/>
              <a:gd name="connsiteY2" fmla="*/ 628651 h 1257301"/>
              <a:gd name="connsiteX3" fmla="*/ 1739900 w 1739900"/>
              <a:gd name="connsiteY3" fmla="*/ 1257301 h 1257301"/>
              <a:gd name="connsiteX4" fmla="*/ 0 w 1739900"/>
              <a:gd name="connsiteY4" fmla="*/ 1257301 h 1257301"/>
              <a:gd name="connsiteX5" fmla="*/ 0 w 1739900"/>
              <a:gd name="connsiteY5" fmla="*/ 0 h 1257301"/>
              <a:gd name="connsiteX0" fmla="*/ 0 w 2343162"/>
              <a:gd name="connsiteY0" fmla="*/ 0 h 1257301"/>
              <a:gd name="connsiteX1" fmla="*/ 1739900 w 2343162"/>
              <a:gd name="connsiteY1" fmla="*/ 0 h 1257301"/>
              <a:gd name="connsiteX2" fmla="*/ 2343150 w 2343162"/>
              <a:gd name="connsiteY2" fmla="*/ 622301 h 1257301"/>
              <a:gd name="connsiteX3" fmla="*/ 1739900 w 2343162"/>
              <a:gd name="connsiteY3" fmla="*/ 1257301 h 1257301"/>
              <a:gd name="connsiteX4" fmla="*/ 0 w 2343162"/>
              <a:gd name="connsiteY4" fmla="*/ 1257301 h 1257301"/>
              <a:gd name="connsiteX5" fmla="*/ 0 w 2343162"/>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5"/>
              <a:gd name="connsiteY0" fmla="*/ 0 h 1257301"/>
              <a:gd name="connsiteX1" fmla="*/ 1739900 w 2343155"/>
              <a:gd name="connsiteY1" fmla="*/ 0 h 1257301"/>
              <a:gd name="connsiteX2" fmla="*/ 2343150 w 2343155"/>
              <a:gd name="connsiteY2" fmla="*/ 622301 h 1257301"/>
              <a:gd name="connsiteX3" fmla="*/ 1739900 w 2343155"/>
              <a:gd name="connsiteY3" fmla="*/ 1257301 h 1257301"/>
              <a:gd name="connsiteX4" fmla="*/ 0 w 2343155"/>
              <a:gd name="connsiteY4" fmla="*/ 1257301 h 1257301"/>
              <a:gd name="connsiteX5" fmla="*/ 0 w 2343155"/>
              <a:gd name="connsiteY5" fmla="*/ 0 h 1257301"/>
              <a:gd name="connsiteX0" fmla="*/ 0 w 2343150"/>
              <a:gd name="connsiteY0" fmla="*/ 0 h 1257301"/>
              <a:gd name="connsiteX1" fmla="*/ 1739900 w 2343150"/>
              <a:gd name="connsiteY1" fmla="*/ 0 h 1257301"/>
              <a:gd name="connsiteX2" fmla="*/ 2343150 w 2343150"/>
              <a:gd name="connsiteY2" fmla="*/ 622301 h 1257301"/>
              <a:gd name="connsiteX3" fmla="*/ 1739900 w 2343150"/>
              <a:gd name="connsiteY3" fmla="*/ 1257301 h 1257301"/>
              <a:gd name="connsiteX4" fmla="*/ 0 w 2343150"/>
              <a:gd name="connsiteY4" fmla="*/ 1257301 h 1257301"/>
              <a:gd name="connsiteX5" fmla="*/ 0 w 234315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362200"/>
              <a:gd name="connsiteY0" fmla="*/ 0 h 1257301"/>
              <a:gd name="connsiteX1" fmla="*/ 1739900 w 2362200"/>
              <a:gd name="connsiteY1" fmla="*/ 0 h 1257301"/>
              <a:gd name="connsiteX2" fmla="*/ 2362200 w 2362200"/>
              <a:gd name="connsiteY2" fmla="*/ 635001 h 1257301"/>
              <a:gd name="connsiteX3" fmla="*/ 1739900 w 2362200"/>
              <a:gd name="connsiteY3" fmla="*/ 1257301 h 1257301"/>
              <a:gd name="connsiteX4" fmla="*/ 0 w 2362200"/>
              <a:gd name="connsiteY4" fmla="*/ 1257301 h 1257301"/>
              <a:gd name="connsiteX5" fmla="*/ 0 w 2362200"/>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 name="connsiteX0" fmla="*/ 0 w 2049349"/>
              <a:gd name="connsiteY0" fmla="*/ 0 h 1257301"/>
              <a:gd name="connsiteX1" fmla="*/ 1739900 w 2049349"/>
              <a:gd name="connsiteY1" fmla="*/ 0 h 1257301"/>
              <a:gd name="connsiteX2" fmla="*/ 2049349 w 2049349"/>
              <a:gd name="connsiteY2" fmla="*/ 635001 h 1257301"/>
              <a:gd name="connsiteX3" fmla="*/ 1739900 w 2049349"/>
              <a:gd name="connsiteY3" fmla="*/ 1257301 h 1257301"/>
              <a:gd name="connsiteX4" fmla="*/ 0 w 2049349"/>
              <a:gd name="connsiteY4" fmla="*/ 1257301 h 1257301"/>
              <a:gd name="connsiteX5" fmla="*/ 0 w 2049349"/>
              <a:gd name="connsiteY5" fmla="*/ 0 h 125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349" h="1257301">
                <a:moveTo>
                  <a:pt x="0" y="0"/>
                </a:moveTo>
                <a:lnTo>
                  <a:pt x="1739900" y="0"/>
                </a:lnTo>
                <a:cubicBezTo>
                  <a:pt x="2097919" y="736600"/>
                  <a:pt x="1710758" y="-66675"/>
                  <a:pt x="2049349" y="635001"/>
                </a:cubicBezTo>
                <a:cubicBezTo>
                  <a:pt x="1687248" y="1352551"/>
                  <a:pt x="2110278" y="514351"/>
                  <a:pt x="1739900" y="1257301"/>
                </a:cubicBezTo>
                <a:lnTo>
                  <a:pt x="0" y="1257301"/>
                </a:lnTo>
                <a:lnTo>
                  <a:pt x="0" y="0"/>
                </a:lnTo>
                <a:close/>
              </a:path>
            </a:pathLst>
          </a:custGeom>
          <a:solidFill>
            <a:schemeClr val="accent4">
              <a:lumMod val="40000"/>
              <a:lumOff val="60000"/>
            </a:schemeClr>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ound Same Side Corner Rectangle 1"/>
          <p:cNvSpPr/>
          <p:nvPr/>
        </p:nvSpPr>
        <p:spPr>
          <a:xfrm rot="16200000">
            <a:off x="2088738" y="2658931"/>
            <a:ext cx="1257300" cy="2318499"/>
          </a:xfrm>
          <a:custGeom>
            <a:avLst/>
            <a:gdLst>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0 w 1257300"/>
              <a:gd name="connsiteY5" fmla="*/ 1416050 h 1416050"/>
              <a:gd name="connsiteX6" fmla="*/ 0 w 1257300"/>
              <a:gd name="connsiteY6" fmla="*/ 1416050 h 1416050"/>
              <a:gd name="connsiteX7" fmla="*/ 0 w 1257300"/>
              <a:gd name="connsiteY7" fmla="*/ 330205 h 1416050"/>
              <a:gd name="connsiteX8" fmla="*/ 330205 w 1257300"/>
              <a:gd name="connsiteY8" fmla="*/ 0 h 1416050"/>
              <a:gd name="connsiteX0" fmla="*/ 330205 w 1257300"/>
              <a:gd name="connsiteY0" fmla="*/ 0 h 1416050"/>
              <a:gd name="connsiteX1" fmla="*/ 927095 w 1257300"/>
              <a:gd name="connsiteY1" fmla="*/ 0 h 1416050"/>
              <a:gd name="connsiteX2" fmla="*/ 1257300 w 1257300"/>
              <a:gd name="connsiteY2" fmla="*/ 330205 h 1416050"/>
              <a:gd name="connsiteX3" fmla="*/ 1257300 w 1257300"/>
              <a:gd name="connsiteY3" fmla="*/ 1416050 h 1416050"/>
              <a:gd name="connsiteX4" fmla="*/ 1257300 w 1257300"/>
              <a:gd name="connsiteY4" fmla="*/ 1416050 h 1416050"/>
              <a:gd name="connsiteX5" fmla="*/ 590550 w 1257300"/>
              <a:gd name="connsiteY5" fmla="*/ 1416050 h 1416050"/>
              <a:gd name="connsiteX6" fmla="*/ 0 w 1257300"/>
              <a:gd name="connsiteY6" fmla="*/ 1416050 h 1416050"/>
              <a:gd name="connsiteX7" fmla="*/ 0 w 1257300"/>
              <a:gd name="connsiteY7" fmla="*/ 1416050 h 1416050"/>
              <a:gd name="connsiteX8" fmla="*/ 0 w 1257300"/>
              <a:gd name="connsiteY8" fmla="*/ 330205 h 1416050"/>
              <a:gd name="connsiteX9" fmla="*/ 330205 w 1257300"/>
              <a:gd name="connsiteY9" fmla="*/ 0 h 1416050"/>
              <a:gd name="connsiteX0" fmla="*/ 330205 w 1257300"/>
              <a:gd name="connsiteY0" fmla="*/ 0 h 2038350"/>
              <a:gd name="connsiteX1" fmla="*/ 927095 w 1257300"/>
              <a:gd name="connsiteY1" fmla="*/ 0 h 2038350"/>
              <a:gd name="connsiteX2" fmla="*/ 1257300 w 1257300"/>
              <a:gd name="connsiteY2" fmla="*/ 330205 h 2038350"/>
              <a:gd name="connsiteX3" fmla="*/ 1257300 w 1257300"/>
              <a:gd name="connsiteY3" fmla="*/ 1416050 h 2038350"/>
              <a:gd name="connsiteX4" fmla="*/ 1257300 w 1257300"/>
              <a:gd name="connsiteY4" fmla="*/ 1416050 h 2038350"/>
              <a:gd name="connsiteX5" fmla="*/ 628650 w 1257300"/>
              <a:gd name="connsiteY5" fmla="*/ 2038350 h 2038350"/>
              <a:gd name="connsiteX6" fmla="*/ 0 w 1257300"/>
              <a:gd name="connsiteY6" fmla="*/ 1416050 h 2038350"/>
              <a:gd name="connsiteX7" fmla="*/ 0 w 1257300"/>
              <a:gd name="connsiteY7" fmla="*/ 1416050 h 2038350"/>
              <a:gd name="connsiteX8" fmla="*/ 0 w 1257300"/>
              <a:gd name="connsiteY8" fmla="*/ 330205 h 2038350"/>
              <a:gd name="connsiteX9" fmla="*/ 330205 w 1257300"/>
              <a:gd name="connsiteY9"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2038350">
                <a:moveTo>
                  <a:pt x="330205" y="0"/>
                </a:moveTo>
                <a:lnTo>
                  <a:pt x="927095" y="0"/>
                </a:lnTo>
                <a:cubicBezTo>
                  <a:pt x="1109462" y="0"/>
                  <a:pt x="1257300" y="147838"/>
                  <a:pt x="1257300" y="330205"/>
                </a:cubicBezTo>
                <a:lnTo>
                  <a:pt x="1257300" y="1416050"/>
                </a:lnTo>
                <a:lnTo>
                  <a:pt x="1257300" y="1416050"/>
                </a:lnTo>
                <a:lnTo>
                  <a:pt x="628650" y="2038350"/>
                </a:lnTo>
                <a:lnTo>
                  <a:pt x="0" y="1416050"/>
                </a:lnTo>
                <a:lnTo>
                  <a:pt x="0" y="1416050"/>
                </a:lnTo>
                <a:lnTo>
                  <a:pt x="0" y="330205"/>
                </a:lnTo>
                <a:cubicBezTo>
                  <a:pt x="0" y="147838"/>
                  <a:pt x="147838" y="0"/>
                  <a:pt x="330205" y="0"/>
                </a:cubicBezTo>
                <a:close/>
              </a:path>
            </a:pathLst>
          </a:cu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41"/>
          <p:cNvSpPr txBox="1">
            <a:spLocks noChangeArrowheads="1"/>
          </p:cNvSpPr>
          <p:nvPr/>
        </p:nvSpPr>
        <p:spPr bwMode="auto">
          <a:xfrm>
            <a:off x="1558138" y="3343418"/>
            <a:ext cx="2052046" cy="1015663"/>
          </a:xfrm>
          <a:prstGeom prst="rect">
            <a:avLst/>
          </a:prstGeom>
          <a:noFill/>
          <a:ln w="9525">
            <a:noFill/>
            <a:miter lim="800000"/>
            <a:headEnd/>
            <a:tailEnd/>
          </a:ln>
        </p:spPr>
        <p:txBody>
          <a:bodyPr wrap="square" anchor="ctr">
            <a:spAutoFit/>
          </a:bodyPr>
          <a:lstStyle/>
          <a:p>
            <a:pPr algn="ctr"/>
            <a:r>
              <a:rPr lang="en-US" sz="2000" b="1" dirty="0" smtClean="0">
                <a:solidFill>
                  <a:srgbClr val="FF0000"/>
                </a:solidFill>
                <a:latin typeface="Arial" charset="0"/>
              </a:rPr>
              <a:t>Ý nghĩa sự lớn lên và sinh sản của tế bào</a:t>
            </a:r>
            <a:endParaRPr lang="en-US" sz="2000" b="1" dirty="0">
              <a:solidFill>
                <a:srgbClr val="FF0000"/>
              </a:solidFill>
              <a:latin typeface="Arial" charset="0"/>
            </a:endParaRPr>
          </a:p>
        </p:txBody>
      </p:sp>
      <p:sp>
        <p:nvSpPr>
          <p:cNvPr id="31" name="Rectangle 46"/>
          <p:cNvSpPr>
            <a:spLocks noChangeArrowheads="1"/>
          </p:cNvSpPr>
          <p:nvPr/>
        </p:nvSpPr>
        <p:spPr bwMode="auto">
          <a:xfrm>
            <a:off x="3806827" y="3331432"/>
            <a:ext cx="4278591" cy="1015663"/>
          </a:xfrm>
          <a:prstGeom prst="rect">
            <a:avLst/>
          </a:prstGeom>
          <a:noFill/>
          <a:ln w="9525">
            <a:noFill/>
            <a:miter lim="800000"/>
            <a:headEnd/>
            <a:tailEnd/>
          </a:ln>
        </p:spPr>
        <p:txBody>
          <a:bodyPr wrap="square" anchor="ctr">
            <a:spAutoFit/>
          </a:bodyPr>
          <a:lstStyle/>
          <a:p>
            <a:pPr algn="just"/>
            <a:r>
              <a:rPr lang="en-US" sz="2000" dirty="0" smtClean="0">
                <a:solidFill>
                  <a:schemeClr val="accent4">
                    <a:lumMod val="50000"/>
                  </a:schemeClr>
                </a:solidFill>
                <a:latin typeface="Arial" charset="0"/>
              </a:rPr>
              <a:t>Là cơ sở cho sự lớn lên của sinh vật, giúp thay thế các tế bào bị tổn thương, tế bào chết ở sinh vật. </a:t>
            </a:r>
            <a:endParaRPr lang="en-US" sz="2000" dirty="0">
              <a:solidFill>
                <a:schemeClr val="accent4">
                  <a:lumMod val="50000"/>
                </a:schemeClr>
              </a:solidFill>
              <a:latin typeface="Arial" charset="0"/>
            </a:endParaRPr>
          </a:p>
        </p:txBody>
      </p:sp>
    </p:spTree>
    <p:extLst>
      <p:ext uri="{BB962C8B-B14F-4D97-AF65-F5344CB8AC3E}">
        <p14:creationId xmlns:p14="http://schemas.microsoft.com/office/powerpoint/2010/main" val="325065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arn(inVertical)">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2" grpId="0"/>
      <p:bldP spid="23" grpId="0"/>
      <p:bldP spid="28" grpId="0" animBg="1"/>
      <p:bldP spid="29" grpId="0" animBg="1"/>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ctrTitle" idx="4294967295"/>
          </p:nvPr>
        </p:nvSpPr>
        <p:spPr>
          <a:xfrm>
            <a:off x="11290" y="568495"/>
            <a:ext cx="6619800" cy="37613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solidFill>
                  <a:srgbClr val="FF0000"/>
                </a:solidFill>
                <a:latin typeface="+mj-lt"/>
              </a:rPr>
              <a:t>Luyện tập </a:t>
            </a:r>
            <a:r>
              <a:rPr lang="en" dirty="0" smtClean="0">
                <a:solidFill>
                  <a:srgbClr val="FFFFFF"/>
                </a:solidFill>
                <a:latin typeface="+mj-lt"/>
              </a:rPr>
              <a:t>– trả lời câu hỏi trắc nghiệm</a:t>
            </a:r>
            <a:endParaRPr dirty="0">
              <a:solidFill>
                <a:srgbClr val="FFFFFF"/>
              </a:solidFill>
              <a:latin typeface="+mj-lt"/>
            </a:endParaRPr>
          </a:p>
        </p:txBody>
      </p:sp>
      <p:sp>
        <p:nvSpPr>
          <p:cNvPr id="227" name="Google Shape;227;p34"/>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grpSp>
        <p:nvGrpSpPr>
          <p:cNvPr id="5" name="Google Shape;250;p28"/>
          <p:cNvGrpSpPr/>
          <p:nvPr/>
        </p:nvGrpSpPr>
        <p:grpSpPr>
          <a:xfrm>
            <a:off x="4495215" y="812607"/>
            <a:ext cx="4271950" cy="4256550"/>
            <a:chOff x="3618600" y="537300"/>
            <a:chExt cx="4271950" cy="4256550"/>
          </a:xfrm>
        </p:grpSpPr>
        <p:sp>
          <p:nvSpPr>
            <p:cNvPr id="6" name="Google Shape;251;p28"/>
            <p:cNvSpPr/>
            <p:nvPr/>
          </p:nvSpPr>
          <p:spPr>
            <a:xfrm>
              <a:off x="3680275" y="537300"/>
              <a:ext cx="1906800" cy="1906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smtClean="0">
                  <a:solidFill>
                    <a:srgbClr val="FFFFFF"/>
                  </a:solidFill>
                  <a:latin typeface="+mj-lt"/>
                  <a:ea typeface="Nunito Sans"/>
                  <a:cs typeface="Nunito Sans"/>
                  <a:sym typeface="Nunito Sans"/>
                </a:rPr>
                <a:t>A. Hình que</a:t>
              </a:r>
              <a:endParaRPr sz="2000" dirty="0">
                <a:solidFill>
                  <a:srgbClr val="FFFFFF"/>
                </a:solidFill>
                <a:latin typeface="+mj-lt"/>
                <a:ea typeface="Nunito Sans"/>
                <a:cs typeface="Nunito Sans"/>
                <a:sym typeface="Nunito Sans"/>
              </a:endParaRPr>
            </a:p>
          </p:txBody>
        </p:sp>
        <p:sp>
          <p:nvSpPr>
            <p:cNvPr id="7" name="Google Shape;252;p28"/>
            <p:cNvSpPr/>
            <p:nvPr/>
          </p:nvSpPr>
          <p:spPr>
            <a:xfrm>
              <a:off x="5983750" y="537300"/>
              <a:ext cx="1906800" cy="190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Clr>
                  <a:schemeClr val="dk1"/>
                </a:buClr>
                <a:buSzPts val="1100"/>
                <a:buFont typeface="Arial"/>
                <a:buNone/>
              </a:pPr>
              <a:r>
                <a:rPr lang="en" sz="2000" dirty="0" smtClean="0">
                  <a:solidFill>
                    <a:srgbClr val="FFFFFF"/>
                  </a:solidFill>
                  <a:latin typeface="+mj-lt"/>
                  <a:ea typeface="Nunito Sans"/>
                  <a:cs typeface="Nunito Sans"/>
                  <a:sym typeface="Nunito Sans"/>
                </a:rPr>
                <a:t>B. Hình cầu</a:t>
              </a:r>
              <a:endParaRPr sz="2000" dirty="0">
                <a:solidFill>
                  <a:srgbClr val="FFFFFF"/>
                </a:solidFill>
                <a:latin typeface="+mj-lt"/>
                <a:ea typeface="Nunito Sans"/>
                <a:cs typeface="Nunito Sans"/>
                <a:sym typeface="Nunito Sans"/>
              </a:endParaRPr>
            </a:p>
          </p:txBody>
        </p:sp>
        <p:sp>
          <p:nvSpPr>
            <p:cNvPr id="8" name="Google Shape;253;p28"/>
            <p:cNvSpPr/>
            <p:nvPr/>
          </p:nvSpPr>
          <p:spPr>
            <a:xfrm>
              <a:off x="3618600" y="2887050"/>
              <a:ext cx="1906800" cy="1906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smtClean="0">
                  <a:solidFill>
                    <a:srgbClr val="FFFFFF"/>
                  </a:solidFill>
                  <a:latin typeface="+mj-lt"/>
                  <a:ea typeface="Nunito Sans"/>
                  <a:cs typeface="Nunito Sans"/>
                  <a:sym typeface="Nunito Sans"/>
                </a:rPr>
                <a:t>C. Hình đĩa, lõm hai mặt</a:t>
              </a:r>
              <a:endParaRPr sz="2000" dirty="0">
                <a:solidFill>
                  <a:srgbClr val="FFFFFF"/>
                </a:solidFill>
                <a:latin typeface="+mj-lt"/>
                <a:ea typeface="Nunito Sans"/>
                <a:cs typeface="Nunito Sans"/>
                <a:sym typeface="Nunito Sans"/>
              </a:endParaRPr>
            </a:p>
          </p:txBody>
        </p:sp>
        <p:sp>
          <p:nvSpPr>
            <p:cNvPr id="9" name="Google Shape;254;p28"/>
            <p:cNvSpPr/>
            <p:nvPr/>
          </p:nvSpPr>
          <p:spPr>
            <a:xfrm>
              <a:off x="5983750" y="2887050"/>
              <a:ext cx="1906800" cy="1906800"/>
            </a:xfrm>
            <a:prstGeom prst="ellipse">
              <a:avLst/>
            </a:prstGeom>
            <a:solidFill>
              <a:schemeClr val="accent3">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US" sz="2000" dirty="0" smtClean="0">
                  <a:solidFill>
                    <a:srgbClr val="FFFFFF"/>
                  </a:solidFill>
                  <a:latin typeface="+mj-lt"/>
                  <a:ea typeface="Nunito Sans"/>
                  <a:cs typeface="Nunito Sans"/>
                  <a:sym typeface="Nunito Sans"/>
                </a:rPr>
                <a:t>D. Hình nhiều cạnh </a:t>
              </a:r>
              <a:endParaRPr sz="2000" dirty="0">
                <a:solidFill>
                  <a:srgbClr val="FFFFFF"/>
                </a:solidFill>
                <a:latin typeface="+mj-lt"/>
                <a:ea typeface="Nunito Sans"/>
                <a:cs typeface="Nunito Sans"/>
                <a:sym typeface="Nunito Sans"/>
              </a:endParaRPr>
            </a:p>
          </p:txBody>
        </p:sp>
      </p:grpSp>
      <p:sp>
        <p:nvSpPr>
          <p:cNvPr id="10" name="Google Shape;255;p28"/>
          <p:cNvSpPr/>
          <p:nvPr/>
        </p:nvSpPr>
        <p:spPr>
          <a:xfrm>
            <a:off x="5577790" y="1893207"/>
            <a:ext cx="2106600" cy="21066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smtClean="0">
                <a:solidFill>
                  <a:schemeClr val="accent1"/>
                </a:solidFill>
                <a:latin typeface="+mj-lt"/>
                <a:ea typeface="Nunito Sans"/>
                <a:cs typeface="Nunito Sans"/>
                <a:sym typeface="Nunito Sans"/>
              </a:rPr>
              <a:t>ĐÁP ÁN: C</a:t>
            </a:r>
            <a:endParaRPr sz="2200" b="1" dirty="0">
              <a:solidFill>
                <a:schemeClr val="accent1"/>
              </a:solidFill>
              <a:latin typeface="+mj-lt"/>
              <a:ea typeface="Nunito Sans"/>
              <a:cs typeface="Nunito Sans"/>
              <a:sym typeface="Nunito Sans"/>
            </a:endParaRPr>
          </a:p>
        </p:txBody>
      </p:sp>
      <p:sp>
        <p:nvSpPr>
          <p:cNvPr id="11" name="Rectangle 10"/>
          <p:cNvSpPr/>
          <p:nvPr/>
        </p:nvSpPr>
        <p:spPr>
          <a:xfrm>
            <a:off x="1185828" y="2238621"/>
            <a:ext cx="2587675" cy="707886"/>
          </a:xfrm>
          <a:prstGeom prst="rect">
            <a:avLst/>
          </a:prstGeom>
        </p:spPr>
        <p:txBody>
          <a:bodyPr wrap="square">
            <a:spAutoFit/>
          </a:bodyPr>
          <a:lstStyle/>
          <a:p>
            <a:pPr algn="just"/>
            <a:r>
              <a:rPr lang="en" sz="2000" b="1" i="1" dirty="0" smtClean="0">
                <a:solidFill>
                  <a:srgbClr val="FFFF00"/>
                </a:solidFill>
              </a:rPr>
              <a:t>Tế bào hồng cầu ở</a:t>
            </a:r>
          </a:p>
          <a:p>
            <a:pPr algn="just"/>
            <a:r>
              <a:rPr lang="en-US" sz="2000" b="1" i="1" dirty="0" smtClean="0">
                <a:solidFill>
                  <a:srgbClr val="FFFF00"/>
                </a:solidFill>
              </a:rPr>
              <a:t>N</a:t>
            </a:r>
            <a:r>
              <a:rPr lang="en" sz="2000" b="1" i="1" dirty="0" smtClean="0">
                <a:solidFill>
                  <a:srgbClr val="FFFF00"/>
                </a:solidFill>
              </a:rPr>
              <a:t>gười có hình gì?</a:t>
            </a:r>
            <a:endParaRPr lang="en-US" sz="20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wipe(down)">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404" y="2008211"/>
            <a:ext cx="4879862" cy="400110"/>
          </a:xfrm>
          <a:prstGeom prst="rect">
            <a:avLst/>
          </a:prstGeom>
        </p:spPr>
        <p:txBody>
          <a:bodyPr wrap="none">
            <a:spAutoFit/>
          </a:bodyPr>
          <a:lstStyle/>
          <a:p>
            <a:r>
              <a:rPr lang="en" sz="2000" dirty="0" smtClean="0">
                <a:solidFill>
                  <a:schemeClr val="accent2">
                    <a:lumMod val="90000"/>
                    <a:lumOff val="10000"/>
                  </a:schemeClr>
                </a:solidFill>
              </a:rPr>
              <a:t>Quan sát hình ảnh bên và trả lời câu hỏi: </a:t>
            </a:r>
            <a:endParaRPr lang="en-US" sz="2000" dirty="0">
              <a:solidFill>
                <a:schemeClr val="accent2">
                  <a:lumMod val="90000"/>
                  <a:lumOff val="10000"/>
                </a:schemeClr>
              </a:solidFill>
            </a:endParaRPr>
          </a:p>
        </p:txBody>
      </p:sp>
      <p:sp>
        <p:nvSpPr>
          <p:cNvPr id="25" name="Rectangle 24"/>
          <p:cNvSpPr/>
          <p:nvPr/>
        </p:nvSpPr>
        <p:spPr>
          <a:xfrm>
            <a:off x="256486" y="2703155"/>
            <a:ext cx="2667158" cy="1938992"/>
          </a:xfrm>
          <a:prstGeom prst="rect">
            <a:avLst/>
          </a:prstGeom>
        </p:spPr>
        <p:txBody>
          <a:bodyPr wrap="square">
            <a:spAutoFit/>
          </a:bodyPr>
          <a:lstStyle/>
          <a:p>
            <a:pPr algn="ctr"/>
            <a:r>
              <a:rPr lang="en" sz="2000" i="1" dirty="0" smtClean="0">
                <a:solidFill>
                  <a:schemeClr val="accent2">
                    <a:lumMod val="90000"/>
                    <a:lumOff val="10000"/>
                  </a:schemeClr>
                </a:solidFill>
              </a:rPr>
              <a:t>Thành phần nào là màng tế bào:</a:t>
            </a:r>
          </a:p>
          <a:p>
            <a:r>
              <a:rPr lang="en" sz="2000" b="1" dirty="0" smtClean="0">
                <a:solidFill>
                  <a:schemeClr val="accent2">
                    <a:lumMod val="90000"/>
                    <a:lumOff val="10000"/>
                  </a:schemeClr>
                </a:solidFill>
              </a:rPr>
              <a:t>A. (1)</a:t>
            </a:r>
          </a:p>
          <a:p>
            <a:r>
              <a:rPr lang="fr-FR" sz="2000" b="1" dirty="0" smtClean="0">
                <a:solidFill>
                  <a:schemeClr val="accent2">
                    <a:lumMod val="90000"/>
                    <a:lumOff val="10000"/>
                  </a:schemeClr>
                </a:solidFill>
              </a:rPr>
              <a:t>B. (</a:t>
            </a:r>
            <a:r>
              <a:rPr lang="fr-FR" sz="2000" b="1" dirty="0">
                <a:solidFill>
                  <a:schemeClr val="accent2">
                    <a:lumMod val="90000"/>
                    <a:lumOff val="10000"/>
                  </a:schemeClr>
                </a:solidFill>
              </a:rPr>
              <a:t>2)</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C</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3)</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D</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4</a:t>
            </a:r>
            <a:r>
              <a:rPr lang="fr-FR" sz="2000" b="1" dirty="0" smtClean="0">
                <a:solidFill>
                  <a:schemeClr val="accent2">
                    <a:lumMod val="90000"/>
                    <a:lumOff val="10000"/>
                  </a:schemeClr>
                </a:solidFill>
              </a:rPr>
              <a:t>)</a:t>
            </a:r>
            <a:endParaRPr lang="en-US" sz="2000" b="1" dirty="0">
              <a:solidFill>
                <a:schemeClr val="accent2">
                  <a:lumMod val="90000"/>
                  <a:lumOff val="10000"/>
                </a:schemeClr>
              </a:solidFill>
            </a:endParaRPr>
          </a:p>
        </p:txBody>
      </p:sp>
      <p:pic>
        <p:nvPicPr>
          <p:cNvPr id="26" name="Picture 25"/>
          <p:cNvPicPr>
            <a:picLocks noChangeAspect="1"/>
          </p:cNvPicPr>
          <p:nvPr/>
        </p:nvPicPr>
        <p:blipFill>
          <a:blip r:embed="rId2"/>
          <a:stretch>
            <a:fillRect/>
          </a:stretch>
        </p:blipFill>
        <p:spPr>
          <a:xfrm>
            <a:off x="5547646" y="2133600"/>
            <a:ext cx="3596354" cy="3009900"/>
          </a:xfrm>
          <a:prstGeom prst="rect">
            <a:avLst/>
          </a:prstGeom>
        </p:spPr>
      </p:pic>
      <p:sp>
        <p:nvSpPr>
          <p:cNvPr id="27" name="Rectangle 26"/>
          <p:cNvSpPr/>
          <p:nvPr/>
        </p:nvSpPr>
        <p:spPr>
          <a:xfrm>
            <a:off x="3096001" y="2549266"/>
            <a:ext cx="2667158" cy="2246769"/>
          </a:xfrm>
          <a:prstGeom prst="rect">
            <a:avLst/>
          </a:prstGeom>
        </p:spPr>
        <p:txBody>
          <a:bodyPr wrap="square">
            <a:spAutoFit/>
          </a:bodyPr>
          <a:lstStyle/>
          <a:p>
            <a:pPr algn="ctr">
              <a:lnSpc>
                <a:spcPts val="2200"/>
              </a:lnSpc>
              <a:spcBef>
                <a:spcPts val="200"/>
              </a:spcBef>
              <a:spcAft>
                <a:spcPts val="200"/>
              </a:spcAft>
            </a:pPr>
            <a:r>
              <a:rPr lang="en" sz="2000" i="1" dirty="0" smtClean="0">
                <a:solidFill>
                  <a:schemeClr val="accent2">
                    <a:lumMod val="90000"/>
                    <a:lumOff val="10000"/>
                  </a:schemeClr>
                </a:solidFill>
              </a:rPr>
              <a:t>Thành phần nào </a:t>
            </a:r>
            <a:r>
              <a:rPr lang="fr-FR" sz="2000" dirty="0">
                <a:solidFill>
                  <a:schemeClr val="accent2">
                    <a:lumMod val="90000"/>
                    <a:lumOff val="10000"/>
                  </a:schemeClr>
                </a:solidFill>
              </a:rPr>
              <a:t>chức </a:t>
            </a:r>
            <a:r>
              <a:rPr lang="fr-FR" sz="2000" dirty="0" smtClean="0">
                <a:solidFill>
                  <a:schemeClr val="accent2">
                    <a:lumMod val="90000"/>
                    <a:lumOff val="10000"/>
                  </a:schemeClr>
                </a:solidFill>
              </a:rPr>
              <a:t>năng </a:t>
            </a:r>
            <a:r>
              <a:rPr lang="fr-FR" sz="2000" dirty="0">
                <a:solidFill>
                  <a:schemeClr val="accent2">
                    <a:lumMod val="90000"/>
                    <a:lumOff val="10000"/>
                  </a:schemeClr>
                </a:solidFill>
              </a:rPr>
              <a:t>điều khiển hoạt </a:t>
            </a:r>
            <a:r>
              <a:rPr lang="fr-FR" sz="2000" dirty="0" smtClean="0">
                <a:solidFill>
                  <a:schemeClr val="accent2">
                    <a:lumMod val="90000"/>
                    <a:lumOff val="10000"/>
                  </a:schemeClr>
                </a:solidFill>
              </a:rPr>
              <a:t>động </a:t>
            </a:r>
            <a:r>
              <a:rPr lang="fr-FR" sz="2000" dirty="0">
                <a:solidFill>
                  <a:schemeClr val="accent2">
                    <a:lumMod val="90000"/>
                    <a:lumOff val="10000"/>
                  </a:schemeClr>
                </a:solidFill>
              </a:rPr>
              <a:t>của tế </a:t>
            </a:r>
            <a:r>
              <a:rPr lang="fr-FR" sz="2000" dirty="0" smtClean="0">
                <a:solidFill>
                  <a:schemeClr val="accent2">
                    <a:lumMod val="90000"/>
                    <a:lumOff val="10000"/>
                  </a:schemeClr>
                </a:solidFill>
              </a:rPr>
              <a:t>bào</a:t>
            </a:r>
            <a:endParaRPr lang="en" sz="2000" i="1" dirty="0" smtClean="0">
              <a:solidFill>
                <a:schemeClr val="accent2">
                  <a:lumMod val="90000"/>
                  <a:lumOff val="10000"/>
                </a:schemeClr>
              </a:solidFill>
            </a:endParaRPr>
          </a:p>
          <a:p>
            <a:r>
              <a:rPr lang="en" sz="2000" b="1" dirty="0" smtClean="0">
                <a:solidFill>
                  <a:schemeClr val="accent2">
                    <a:lumMod val="90000"/>
                    <a:lumOff val="10000"/>
                  </a:schemeClr>
                </a:solidFill>
              </a:rPr>
              <a:t>A. (1)</a:t>
            </a:r>
          </a:p>
          <a:p>
            <a:r>
              <a:rPr lang="fr-FR" sz="2000" b="1" dirty="0" smtClean="0">
                <a:solidFill>
                  <a:schemeClr val="accent2">
                    <a:lumMod val="90000"/>
                    <a:lumOff val="10000"/>
                  </a:schemeClr>
                </a:solidFill>
              </a:rPr>
              <a:t>B. (</a:t>
            </a:r>
            <a:r>
              <a:rPr lang="fr-FR" sz="2000" b="1" dirty="0">
                <a:solidFill>
                  <a:schemeClr val="accent2">
                    <a:lumMod val="90000"/>
                    <a:lumOff val="10000"/>
                  </a:schemeClr>
                </a:solidFill>
              </a:rPr>
              <a:t>2)</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C</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3)</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D</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4</a:t>
            </a:r>
            <a:r>
              <a:rPr lang="fr-FR" sz="2000" b="1" dirty="0" smtClean="0">
                <a:solidFill>
                  <a:schemeClr val="accent2">
                    <a:lumMod val="90000"/>
                    <a:lumOff val="10000"/>
                  </a:schemeClr>
                </a:solidFill>
              </a:rPr>
              <a:t>)</a:t>
            </a:r>
            <a:endParaRPr lang="en-US" sz="2000" b="1" dirty="0">
              <a:solidFill>
                <a:schemeClr val="accent2">
                  <a:lumMod val="90000"/>
                  <a:lumOff val="10000"/>
                </a:schemeClr>
              </a:solidFill>
            </a:endParaRPr>
          </a:p>
        </p:txBody>
      </p:sp>
      <p:sp>
        <p:nvSpPr>
          <p:cNvPr id="28" name="Oval 27"/>
          <p:cNvSpPr/>
          <p:nvPr/>
        </p:nvSpPr>
        <p:spPr>
          <a:xfrm>
            <a:off x="307238" y="3343046"/>
            <a:ext cx="299924" cy="3296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152851" y="4096512"/>
            <a:ext cx="314554" cy="292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53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80">
                                          <p:stCondLst>
                                            <p:cond delay="0"/>
                                          </p:stCondLst>
                                        </p:cTn>
                                        <p:tgtEl>
                                          <p:spTgt spid="28"/>
                                        </p:tgtEl>
                                      </p:cBhvr>
                                    </p:animEffect>
                                    <p:anim calcmode="lin" valueType="num">
                                      <p:cBhvr>
                                        <p:cTn id="2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1" dur="26">
                                          <p:stCondLst>
                                            <p:cond delay="650"/>
                                          </p:stCondLst>
                                        </p:cTn>
                                        <p:tgtEl>
                                          <p:spTgt spid="28"/>
                                        </p:tgtEl>
                                      </p:cBhvr>
                                      <p:to x="100000" y="60000"/>
                                    </p:animScale>
                                    <p:animScale>
                                      <p:cBhvr>
                                        <p:cTn id="32" dur="166" decel="50000">
                                          <p:stCondLst>
                                            <p:cond delay="676"/>
                                          </p:stCondLst>
                                        </p:cTn>
                                        <p:tgtEl>
                                          <p:spTgt spid="28"/>
                                        </p:tgtEl>
                                      </p:cBhvr>
                                      <p:to x="100000" y="100000"/>
                                    </p:animScale>
                                    <p:animScale>
                                      <p:cBhvr>
                                        <p:cTn id="33" dur="26">
                                          <p:stCondLst>
                                            <p:cond delay="1312"/>
                                          </p:stCondLst>
                                        </p:cTn>
                                        <p:tgtEl>
                                          <p:spTgt spid="28"/>
                                        </p:tgtEl>
                                      </p:cBhvr>
                                      <p:to x="100000" y="80000"/>
                                    </p:animScale>
                                    <p:animScale>
                                      <p:cBhvr>
                                        <p:cTn id="34" dur="166" decel="50000">
                                          <p:stCondLst>
                                            <p:cond delay="1338"/>
                                          </p:stCondLst>
                                        </p:cTn>
                                        <p:tgtEl>
                                          <p:spTgt spid="28"/>
                                        </p:tgtEl>
                                      </p:cBhvr>
                                      <p:to x="100000" y="100000"/>
                                    </p:animScale>
                                    <p:animScale>
                                      <p:cBhvr>
                                        <p:cTn id="35" dur="26">
                                          <p:stCondLst>
                                            <p:cond delay="1642"/>
                                          </p:stCondLst>
                                        </p:cTn>
                                        <p:tgtEl>
                                          <p:spTgt spid="28"/>
                                        </p:tgtEl>
                                      </p:cBhvr>
                                      <p:to x="100000" y="90000"/>
                                    </p:animScale>
                                    <p:animScale>
                                      <p:cBhvr>
                                        <p:cTn id="36" dur="166" decel="50000">
                                          <p:stCondLst>
                                            <p:cond delay="1668"/>
                                          </p:stCondLst>
                                        </p:cTn>
                                        <p:tgtEl>
                                          <p:spTgt spid="28"/>
                                        </p:tgtEl>
                                      </p:cBhvr>
                                      <p:to x="100000" y="100000"/>
                                    </p:animScale>
                                    <p:animScale>
                                      <p:cBhvr>
                                        <p:cTn id="37" dur="26">
                                          <p:stCondLst>
                                            <p:cond delay="1808"/>
                                          </p:stCondLst>
                                        </p:cTn>
                                        <p:tgtEl>
                                          <p:spTgt spid="28"/>
                                        </p:tgtEl>
                                      </p:cBhvr>
                                      <p:to x="100000" y="95000"/>
                                    </p:animScale>
                                    <p:animScale>
                                      <p:cBhvr>
                                        <p:cTn id="38" dur="166" decel="50000">
                                          <p:stCondLst>
                                            <p:cond delay="1834"/>
                                          </p:stCondLst>
                                        </p:cTn>
                                        <p:tgtEl>
                                          <p:spTgt spid="2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80">
                                          <p:stCondLst>
                                            <p:cond delay="0"/>
                                          </p:stCondLst>
                                        </p:cTn>
                                        <p:tgtEl>
                                          <p:spTgt spid="29"/>
                                        </p:tgtEl>
                                      </p:cBhvr>
                                    </p:animEffect>
                                    <p:anim calcmode="lin" valueType="num">
                                      <p:cBhvr>
                                        <p:cTn id="4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9" dur="26">
                                          <p:stCondLst>
                                            <p:cond delay="650"/>
                                          </p:stCondLst>
                                        </p:cTn>
                                        <p:tgtEl>
                                          <p:spTgt spid="29"/>
                                        </p:tgtEl>
                                      </p:cBhvr>
                                      <p:to x="100000" y="60000"/>
                                    </p:animScale>
                                    <p:animScale>
                                      <p:cBhvr>
                                        <p:cTn id="50" dur="166" decel="50000">
                                          <p:stCondLst>
                                            <p:cond delay="676"/>
                                          </p:stCondLst>
                                        </p:cTn>
                                        <p:tgtEl>
                                          <p:spTgt spid="29"/>
                                        </p:tgtEl>
                                      </p:cBhvr>
                                      <p:to x="100000" y="100000"/>
                                    </p:animScale>
                                    <p:animScale>
                                      <p:cBhvr>
                                        <p:cTn id="51" dur="26">
                                          <p:stCondLst>
                                            <p:cond delay="1312"/>
                                          </p:stCondLst>
                                        </p:cTn>
                                        <p:tgtEl>
                                          <p:spTgt spid="29"/>
                                        </p:tgtEl>
                                      </p:cBhvr>
                                      <p:to x="100000" y="80000"/>
                                    </p:animScale>
                                    <p:animScale>
                                      <p:cBhvr>
                                        <p:cTn id="52" dur="166" decel="50000">
                                          <p:stCondLst>
                                            <p:cond delay="1338"/>
                                          </p:stCondLst>
                                        </p:cTn>
                                        <p:tgtEl>
                                          <p:spTgt spid="29"/>
                                        </p:tgtEl>
                                      </p:cBhvr>
                                      <p:to x="100000" y="100000"/>
                                    </p:animScale>
                                    <p:animScale>
                                      <p:cBhvr>
                                        <p:cTn id="53" dur="26">
                                          <p:stCondLst>
                                            <p:cond delay="1642"/>
                                          </p:stCondLst>
                                        </p:cTn>
                                        <p:tgtEl>
                                          <p:spTgt spid="29"/>
                                        </p:tgtEl>
                                      </p:cBhvr>
                                      <p:to x="100000" y="90000"/>
                                    </p:animScale>
                                    <p:animScale>
                                      <p:cBhvr>
                                        <p:cTn id="54" dur="166" decel="50000">
                                          <p:stCondLst>
                                            <p:cond delay="1668"/>
                                          </p:stCondLst>
                                        </p:cTn>
                                        <p:tgtEl>
                                          <p:spTgt spid="29"/>
                                        </p:tgtEl>
                                      </p:cBhvr>
                                      <p:to x="100000" y="100000"/>
                                    </p:animScale>
                                    <p:animScale>
                                      <p:cBhvr>
                                        <p:cTn id="55" dur="26">
                                          <p:stCondLst>
                                            <p:cond delay="1808"/>
                                          </p:stCondLst>
                                        </p:cTn>
                                        <p:tgtEl>
                                          <p:spTgt spid="29"/>
                                        </p:tgtEl>
                                      </p:cBhvr>
                                      <p:to x="100000" y="95000"/>
                                    </p:animScale>
                                    <p:animScale>
                                      <p:cBhvr>
                                        <p:cTn id="56"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230" y="694816"/>
            <a:ext cx="6153300" cy="726900"/>
          </a:xfrm>
        </p:spPr>
        <p:txBody>
          <a:bodyPr/>
          <a:lstStyle/>
          <a:p>
            <a:pPr algn="ctr"/>
            <a:r>
              <a:rPr lang="en-US" dirty="0" smtClean="0">
                <a:solidFill>
                  <a:srgbClr val="FF0000"/>
                </a:solidFill>
                <a:latin typeface="+mj-lt"/>
              </a:rPr>
              <a:t>VẬN DỤNG</a:t>
            </a:r>
            <a:endParaRPr lang="en-US" dirty="0">
              <a:solidFill>
                <a:srgbClr val="FF0000"/>
              </a:solidFill>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5" name="Google Shape;181;p24"/>
          <p:cNvSpPr txBox="1">
            <a:spLocks/>
          </p:cNvSpPr>
          <p:nvPr/>
        </p:nvSpPr>
        <p:spPr>
          <a:xfrm>
            <a:off x="161355" y="1421716"/>
            <a:ext cx="7915701" cy="14815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1pPr>
            <a:lvl2pPr marL="914400" marR="0" lvl="1"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2pPr>
            <a:lvl3pPr marL="1371600" marR="0" lvl="2"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3pPr>
            <a:lvl4pPr marL="1828800" marR="0" lvl="3"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4pPr>
            <a:lvl5pPr marL="2286000" marR="0" lvl="4"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5pPr>
            <a:lvl6pPr marL="2743200" marR="0" lvl="5"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6pPr>
            <a:lvl7pPr marL="3200400" marR="0" lvl="6"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7pPr>
            <a:lvl8pPr marL="3657600" marR="0" lvl="7"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8pPr>
            <a:lvl9pPr marL="4114800" marR="0" lvl="8"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9pPr>
          </a:lstStyle>
          <a:p>
            <a:pPr algn="just">
              <a:lnSpc>
                <a:spcPts val="2640"/>
              </a:lnSpc>
              <a:spcBef>
                <a:spcPts val="200"/>
              </a:spcBef>
              <a:spcAft>
                <a:spcPts val="200"/>
              </a:spcAft>
              <a:buFont typeface="Wingdings" panose="05000000000000000000" pitchFamily="2" charset="2"/>
              <a:buChar char="§"/>
            </a:pPr>
            <a:r>
              <a:rPr lang="nl-NL" sz="2200" b="0" i="1" dirty="0" smtClean="0">
                <a:solidFill>
                  <a:schemeClr val="accent2">
                    <a:lumMod val="90000"/>
                    <a:lumOff val="10000"/>
                  </a:schemeClr>
                </a:solidFill>
                <a:latin typeface="+mj-lt"/>
              </a:rPr>
              <a:t>So sánh chiều cao của em lúc là học sinh lớp 1 và hiện tại là học sinh lớp 6. </a:t>
            </a:r>
          </a:p>
          <a:p>
            <a:pPr algn="just">
              <a:lnSpc>
                <a:spcPts val="2640"/>
              </a:lnSpc>
              <a:spcBef>
                <a:spcPts val="200"/>
              </a:spcBef>
              <a:spcAft>
                <a:spcPts val="200"/>
              </a:spcAft>
              <a:buFont typeface="Wingdings" panose="05000000000000000000" pitchFamily="2" charset="2"/>
              <a:buChar char="§"/>
            </a:pPr>
            <a:r>
              <a:rPr lang="nl-NL" sz="2200" b="0" i="1" dirty="0" smtClean="0">
                <a:solidFill>
                  <a:schemeClr val="accent2">
                    <a:lumMod val="90000"/>
                    <a:lumOff val="10000"/>
                  </a:schemeClr>
                </a:solidFill>
                <a:latin typeface="+mj-lt"/>
              </a:rPr>
              <a:t>Từ đó, em hãy giải thích vì sao cơ thể lớn lên được?</a:t>
            </a:r>
            <a:endParaRPr lang="en-US" sz="2200" b="0" i="1" dirty="0">
              <a:solidFill>
                <a:schemeClr val="accent2">
                  <a:lumMod val="90000"/>
                  <a:lumOff val="10000"/>
                </a:schemeClr>
              </a:solidFill>
              <a:latin typeface="+mj-lt"/>
            </a:endParaRPr>
          </a:p>
        </p:txBody>
      </p:sp>
      <p:sp>
        <p:nvSpPr>
          <p:cNvPr id="6" name="Google Shape;183;p24"/>
          <p:cNvSpPr txBox="1">
            <a:spLocks/>
          </p:cNvSpPr>
          <p:nvPr/>
        </p:nvSpPr>
        <p:spPr>
          <a:xfrm>
            <a:off x="1583913" y="3999245"/>
            <a:ext cx="2727000" cy="157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buClr>
                <a:schemeClr val="dk1"/>
              </a:buClr>
              <a:buSzPts val="1100"/>
            </a:pPr>
            <a:r>
              <a:rPr lang="en-US" sz="2200" b="1" dirty="0" smtClean="0">
                <a:solidFill>
                  <a:schemeClr val="accent2">
                    <a:lumMod val="90000"/>
                    <a:lumOff val="10000"/>
                  </a:schemeClr>
                </a:solidFill>
                <a:latin typeface="+mj-lt"/>
              </a:rPr>
              <a:t>Chiều cao:</a:t>
            </a:r>
            <a:endParaRPr lang="en-US" sz="2200" dirty="0" smtClean="0">
              <a:solidFill>
                <a:schemeClr val="accent2">
                  <a:lumMod val="90000"/>
                  <a:lumOff val="10000"/>
                </a:schemeClr>
              </a:solidFill>
              <a:latin typeface="+mj-lt"/>
            </a:endParaRPr>
          </a:p>
          <a:p>
            <a:pPr>
              <a:spcBef>
                <a:spcPts val="600"/>
              </a:spcBef>
              <a:buClr>
                <a:schemeClr val="dk1"/>
              </a:buClr>
              <a:buSzPts val="1100"/>
            </a:pPr>
            <a:endParaRPr lang="en-US" dirty="0" smtClean="0">
              <a:solidFill>
                <a:schemeClr val="accent2">
                  <a:lumMod val="90000"/>
                  <a:lumOff val="10000"/>
                </a:schemeClr>
              </a:solidFill>
            </a:endParaRPr>
          </a:p>
          <a:p>
            <a:pPr>
              <a:spcBef>
                <a:spcPts val="600"/>
              </a:spcBef>
            </a:pPr>
            <a:endParaRPr lang="en-US" dirty="0">
              <a:solidFill>
                <a:schemeClr val="accent2">
                  <a:lumMod val="90000"/>
                  <a:lumOff val="10000"/>
                </a:schemeClr>
              </a:solidFill>
            </a:endParaRPr>
          </a:p>
        </p:txBody>
      </p:sp>
      <p:sp>
        <p:nvSpPr>
          <p:cNvPr id="7" name="Google Shape;185;p24"/>
          <p:cNvSpPr txBox="1">
            <a:spLocks/>
          </p:cNvSpPr>
          <p:nvPr/>
        </p:nvSpPr>
        <p:spPr>
          <a:xfrm>
            <a:off x="4633415" y="4019045"/>
            <a:ext cx="2803065" cy="142190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buClr>
                <a:schemeClr val="dk1"/>
              </a:buClr>
              <a:buSzPts val="1100"/>
            </a:pPr>
            <a:r>
              <a:rPr lang="en-US" sz="2200" b="1" dirty="0" smtClean="0">
                <a:solidFill>
                  <a:schemeClr val="accent2">
                    <a:lumMod val="90000"/>
                    <a:lumOff val="10000"/>
                  </a:schemeClr>
                </a:solidFill>
                <a:latin typeface="+mj-lt"/>
              </a:rPr>
              <a:t>Chiều cao: </a:t>
            </a:r>
            <a:endParaRPr lang="en-US" sz="2200" dirty="0">
              <a:solidFill>
                <a:schemeClr val="accent2">
                  <a:lumMod val="90000"/>
                  <a:lumOff val="10000"/>
                </a:schemeClr>
              </a:solidFill>
              <a:latin typeface="+mj-lt"/>
            </a:endParaRPr>
          </a:p>
        </p:txBody>
      </p:sp>
      <p:sp>
        <p:nvSpPr>
          <p:cNvPr id="8" name="Google Shape;186;p24"/>
          <p:cNvSpPr/>
          <p:nvPr/>
        </p:nvSpPr>
        <p:spPr>
          <a:xfrm rot="729144">
            <a:off x="2265563" y="3054676"/>
            <a:ext cx="916334" cy="857729"/>
          </a:xfrm>
          <a:prstGeom prst="wedgeEllipseCallout">
            <a:avLst>
              <a:gd name="adj1" fmla="val -20833"/>
              <a:gd name="adj2" fmla="val 625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9" name="Google Shape;187;p24"/>
          <p:cNvSpPr/>
          <p:nvPr/>
        </p:nvSpPr>
        <p:spPr>
          <a:xfrm rot="-773137" flipH="1">
            <a:off x="2680569" y="2785714"/>
            <a:ext cx="1352069" cy="929054"/>
          </a:xfrm>
          <a:prstGeom prst="wedgeEllipseCallout">
            <a:avLst>
              <a:gd name="adj1" fmla="val -20833"/>
              <a:gd name="adj2" fmla="val 62500"/>
            </a:avLst>
          </a:prstGeom>
          <a:solidFill>
            <a:schemeClr val="accent3">
              <a:lumMod val="50000"/>
              <a:alpha val="71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bg1"/>
                </a:solidFill>
              </a:rPr>
              <a:t>Lớp 1</a:t>
            </a:r>
            <a:endParaRPr sz="2000" b="1" dirty="0">
              <a:solidFill>
                <a:schemeClr val="bg1"/>
              </a:solidFill>
            </a:endParaRPr>
          </a:p>
        </p:txBody>
      </p:sp>
      <p:sp>
        <p:nvSpPr>
          <p:cNvPr id="10" name="Google Shape;188;p24"/>
          <p:cNvSpPr/>
          <p:nvPr/>
        </p:nvSpPr>
        <p:spPr>
          <a:xfrm rot="729144">
            <a:off x="5109938" y="3115451"/>
            <a:ext cx="916334" cy="857729"/>
          </a:xfrm>
          <a:prstGeom prst="wedgeEllipseCallout">
            <a:avLst>
              <a:gd name="adj1" fmla="val -20833"/>
              <a:gd name="adj2" fmla="val 62500"/>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1" name="Google Shape;189;p24"/>
          <p:cNvSpPr/>
          <p:nvPr/>
        </p:nvSpPr>
        <p:spPr>
          <a:xfrm rot="-773137" flipH="1">
            <a:off x="5521198" y="2831981"/>
            <a:ext cx="1294271" cy="929054"/>
          </a:xfrm>
          <a:prstGeom prst="wedgeEllipseCallout">
            <a:avLst>
              <a:gd name="adj1" fmla="val -20833"/>
              <a:gd name="adj2" fmla="val 62500"/>
            </a:avLst>
          </a:prstGeom>
          <a:solidFill>
            <a:schemeClr val="accent1">
              <a:alpha val="71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bg1"/>
                </a:solidFill>
              </a:rPr>
              <a:t>Lớp 6</a:t>
            </a:r>
            <a:endParaRPr sz="2000" b="1" dirty="0">
              <a:solidFill>
                <a:schemeClr val="bg1"/>
              </a:solidFill>
            </a:endParaRPr>
          </a:p>
        </p:txBody>
      </p:sp>
    </p:spTree>
    <p:extLst>
      <p:ext uri="{BB962C8B-B14F-4D97-AF65-F5344CB8AC3E}">
        <p14:creationId xmlns:p14="http://schemas.microsoft.com/office/powerpoint/2010/main" val="202080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24650" y="1869430"/>
            <a:ext cx="5894700" cy="617976"/>
          </a:xfrm>
        </p:spPr>
        <p:txBody>
          <a:bodyPr/>
          <a:lstStyle/>
          <a:p>
            <a:r>
              <a:rPr lang="en-US" sz="2600" b="1" i="0" dirty="0" smtClean="0">
                <a:solidFill>
                  <a:srgbClr val="FF0000"/>
                </a:solidFill>
                <a:latin typeface="+mj-lt"/>
              </a:rPr>
              <a:t>Hướng </a:t>
            </a:r>
            <a:r>
              <a:rPr lang="en-US" sz="2600" b="1" i="0" dirty="0" smtClean="0">
                <a:solidFill>
                  <a:srgbClr val="FF0000"/>
                </a:solidFill>
                <a:latin typeface="+mj-lt"/>
              </a:rPr>
              <a:t>dẫn tự học</a:t>
            </a:r>
            <a:endParaRPr lang="en-US" sz="2600" b="1" i="0" dirty="0">
              <a:solidFill>
                <a:srgbClr val="FF0000"/>
              </a:solidFill>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grpSp>
        <p:nvGrpSpPr>
          <p:cNvPr id="29" name="Google Shape;238;p29"/>
          <p:cNvGrpSpPr/>
          <p:nvPr/>
        </p:nvGrpSpPr>
        <p:grpSpPr>
          <a:xfrm>
            <a:off x="577901" y="3232800"/>
            <a:ext cx="2747082" cy="1116622"/>
            <a:chOff x="102755" y="1986800"/>
            <a:chExt cx="3172883" cy="1289700"/>
          </a:xfrm>
        </p:grpSpPr>
        <p:sp>
          <p:nvSpPr>
            <p:cNvPr id="30" name="Google Shape;239;p29"/>
            <p:cNvSpPr txBox="1"/>
            <p:nvPr/>
          </p:nvSpPr>
          <p:spPr>
            <a:xfrm>
              <a:off x="102755" y="1986800"/>
              <a:ext cx="2364651"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3">
                      <a:lumMod val="75000"/>
                    </a:schemeClr>
                  </a:solidFill>
                  <a:latin typeface="+mn-lt"/>
                  <a:ea typeface="Bellota Text Light"/>
                  <a:cs typeface="Bellota Text Light"/>
                  <a:sym typeface="Bellota Text Light"/>
                </a:rPr>
                <a:t>Làm bài tập 2 SGK trang 89</a:t>
              </a:r>
              <a:endParaRPr sz="2000" dirty="0">
                <a:solidFill>
                  <a:schemeClr val="accent3">
                    <a:lumMod val="75000"/>
                  </a:schemeClr>
                </a:solidFill>
                <a:latin typeface="+mn-lt"/>
                <a:ea typeface="Bellota Text Light"/>
                <a:cs typeface="Bellota Text Light"/>
                <a:sym typeface="Bellota Text Light"/>
              </a:endParaRPr>
            </a:p>
          </p:txBody>
        </p:sp>
        <p:cxnSp>
          <p:nvCxnSpPr>
            <p:cNvPr id="31" name="Google Shape;240;p29"/>
            <p:cNvCxnSpPr/>
            <p:nvPr/>
          </p:nvCxnSpPr>
          <p:spPr>
            <a:xfrm rot="10800000">
              <a:off x="2642038" y="2647950"/>
              <a:ext cx="633600" cy="0"/>
            </a:xfrm>
            <a:prstGeom prst="straightConnector1">
              <a:avLst/>
            </a:prstGeom>
            <a:noFill/>
            <a:ln w="9525" cap="flat" cmpd="sng">
              <a:solidFill>
                <a:schemeClr val="accent3"/>
              </a:solidFill>
              <a:prstDash val="solid"/>
              <a:round/>
              <a:headEnd type="none" w="sm" len="sm"/>
              <a:tailEnd type="oval" w="med" len="med"/>
            </a:ln>
          </p:spPr>
        </p:cxnSp>
      </p:grpSp>
      <p:grpSp>
        <p:nvGrpSpPr>
          <p:cNvPr id="32" name="Google Shape;241;p29"/>
          <p:cNvGrpSpPr/>
          <p:nvPr/>
        </p:nvGrpSpPr>
        <p:grpSpPr>
          <a:xfrm>
            <a:off x="4999614" y="2659280"/>
            <a:ext cx="3449442" cy="1116622"/>
            <a:chOff x="5209838" y="1324383"/>
            <a:chExt cx="3984109" cy="1289700"/>
          </a:xfrm>
        </p:grpSpPr>
        <p:sp>
          <p:nvSpPr>
            <p:cNvPr id="33" name="Google Shape;242;p29"/>
            <p:cNvSpPr txBox="1"/>
            <p:nvPr/>
          </p:nvSpPr>
          <p:spPr>
            <a:xfrm>
              <a:off x="6696488" y="1324383"/>
              <a:ext cx="2497459"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3">
                      <a:lumMod val="50000"/>
                    </a:schemeClr>
                  </a:solidFill>
                  <a:latin typeface="+mj-lt"/>
                  <a:ea typeface="Bellota Text Light"/>
                  <a:cs typeface="Bellota Text Light"/>
                  <a:sym typeface="Bellota Text Light"/>
                </a:rPr>
                <a:t>Đọc trước Bài 18 – </a:t>
              </a:r>
              <a:r>
                <a:rPr lang="en-US" sz="2000" b="1" dirty="0" smtClean="0">
                  <a:solidFill>
                    <a:srgbClr val="FF0000"/>
                  </a:solidFill>
                  <a:latin typeface="+mj-lt"/>
                  <a:ea typeface="Bellota Text Light"/>
                  <a:cs typeface="Bellota Text Light"/>
                  <a:sym typeface="Bellota Text Light"/>
                </a:rPr>
                <a:t>Thực hành quan sát tế bào sinh vật</a:t>
              </a:r>
              <a:endParaRPr sz="2000" b="1" dirty="0">
                <a:solidFill>
                  <a:srgbClr val="FF0000"/>
                </a:solidFill>
                <a:latin typeface="+mj-lt"/>
                <a:ea typeface="Bellota Text Light"/>
                <a:cs typeface="Bellota Text Light"/>
                <a:sym typeface="Bellota Text Light"/>
              </a:endParaRPr>
            </a:p>
          </p:txBody>
        </p:sp>
        <p:cxnSp>
          <p:nvCxnSpPr>
            <p:cNvPr id="34" name="Google Shape;243;p29"/>
            <p:cNvCxnSpPr/>
            <p:nvPr/>
          </p:nvCxnSpPr>
          <p:spPr>
            <a:xfrm>
              <a:off x="5209838" y="1969233"/>
              <a:ext cx="1286700" cy="0"/>
            </a:xfrm>
            <a:prstGeom prst="straightConnector1">
              <a:avLst/>
            </a:prstGeom>
            <a:noFill/>
            <a:ln w="9525" cap="flat" cmpd="sng">
              <a:solidFill>
                <a:schemeClr val="accent2"/>
              </a:solidFill>
              <a:prstDash val="solid"/>
              <a:round/>
              <a:headEnd type="none" w="sm" len="sm"/>
              <a:tailEnd type="oval" w="med" len="med"/>
            </a:ln>
          </p:spPr>
        </p:cxnSp>
      </p:grpSp>
      <p:grpSp>
        <p:nvGrpSpPr>
          <p:cNvPr id="35" name="Google Shape;244;p29"/>
          <p:cNvGrpSpPr/>
          <p:nvPr/>
        </p:nvGrpSpPr>
        <p:grpSpPr>
          <a:xfrm>
            <a:off x="4999614" y="3899134"/>
            <a:ext cx="3581116" cy="1116622"/>
            <a:chOff x="5209838" y="3020450"/>
            <a:chExt cx="3829694" cy="1289700"/>
          </a:xfrm>
        </p:grpSpPr>
        <p:sp>
          <p:nvSpPr>
            <p:cNvPr id="36" name="Google Shape;245;p29"/>
            <p:cNvSpPr txBox="1"/>
            <p:nvPr/>
          </p:nvSpPr>
          <p:spPr>
            <a:xfrm>
              <a:off x="6696490" y="3020450"/>
              <a:ext cx="2343042"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4">
                      <a:lumMod val="75000"/>
                    </a:schemeClr>
                  </a:solidFill>
                  <a:latin typeface="+mj-lt"/>
                  <a:ea typeface="Bellota Text Light"/>
                  <a:cs typeface="Bellota Text Light"/>
                  <a:sym typeface="Bellota Text Light"/>
                </a:rPr>
                <a:t>Làm các bài tập của Bài 17 </a:t>
              </a:r>
            </a:p>
            <a:p>
              <a:pPr marL="0" lvl="0" indent="0" algn="ctr" rtl="0">
                <a:spcBef>
                  <a:spcPts val="0"/>
                </a:spcBef>
                <a:spcAft>
                  <a:spcPts val="0"/>
                </a:spcAft>
                <a:buNone/>
              </a:pPr>
              <a:r>
                <a:rPr lang="en-US" sz="2000" dirty="0" smtClean="0">
                  <a:solidFill>
                    <a:schemeClr val="accent4">
                      <a:lumMod val="75000"/>
                    </a:schemeClr>
                  </a:solidFill>
                  <a:latin typeface="+mj-lt"/>
                  <a:ea typeface="Bellota Text Light"/>
                  <a:cs typeface="Bellota Text Light"/>
                  <a:sym typeface="Bellota Text Light"/>
                </a:rPr>
                <a:t>Sách bài tập</a:t>
              </a:r>
              <a:endParaRPr sz="2000" dirty="0">
                <a:solidFill>
                  <a:schemeClr val="accent4">
                    <a:lumMod val="75000"/>
                  </a:schemeClr>
                </a:solidFill>
                <a:latin typeface="+mj-lt"/>
                <a:ea typeface="Bellota Text Light"/>
                <a:cs typeface="Bellota Text Light"/>
                <a:sym typeface="Bellota Text Light"/>
              </a:endParaRPr>
            </a:p>
          </p:txBody>
        </p:sp>
        <p:cxnSp>
          <p:nvCxnSpPr>
            <p:cNvPr id="37" name="Google Shape;246;p29"/>
            <p:cNvCxnSpPr/>
            <p:nvPr/>
          </p:nvCxnSpPr>
          <p:spPr>
            <a:xfrm>
              <a:off x="5209838" y="3648300"/>
              <a:ext cx="1286700" cy="0"/>
            </a:xfrm>
            <a:prstGeom prst="straightConnector1">
              <a:avLst/>
            </a:prstGeom>
            <a:noFill/>
            <a:ln w="9525" cap="flat" cmpd="sng">
              <a:solidFill>
                <a:schemeClr val="accent4"/>
              </a:solidFill>
              <a:prstDash val="solid"/>
              <a:round/>
              <a:headEnd type="none" w="sm" len="sm"/>
              <a:tailEnd type="oval" w="med" len="med"/>
            </a:ln>
          </p:spPr>
        </p:cxnSp>
      </p:grpSp>
      <p:grpSp>
        <p:nvGrpSpPr>
          <p:cNvPr id="38" name="Google Shape;247;p29"/>
          <p:cNvGrpSpPr/>
          <p:nvPr/>
        </p:nvGrpSpPr>
        <p:grpSpPr>
          <a:xfrm>
            <a:off x="2793880" y="2143335"/>
            <a:ext cx="3302884" cy="3281899"/>
            <a:chOff x="2662213" y="676344"/>
            <a:chExt cx="3814835" cy="3790597"/>
          </a:xfrm>
        </p:grpSpPr>
        <p:sp>
          <p:nvSpPr>
            <p:cNvPr id="39" name="Google Shape;248;p29"/>
            <p:cNvSpPr/>
            <p:nvPr/>
          </p:nvSpPr>
          <p:spPr>
            <a:xfrm rot="3600185">
              <a:off x="3169983" y="1184511"/>
              <a:ext cx="2774659" cy="2774659"/>
            </a:xfrm>
            <a:prstGeom prst="blockArc">
              <a:avLst>
                <a:gd name="adj1" fmla="val 12622480"/>
                <a:gd name="adj2" fmla="val 19781569"/>
                <a:gd name="adj3" fmla="val 2077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9;p29"/>
            <p:cNvSpPr/>
            <p:nvPr/>
          </p:nvSpPr>
          <p:spPr>
            <a:xfrm rot="10800000">
              <a:off x="3183490" y="1163229"/>
              <a:ext cx="2774700" cy="2774700"/>
            </a:xfrm>
            <a:prstGeom prst="blockArc">
              <a:avLst>
                <a:gd name="adj1" fmla="val 12622480"/>
                <a:gd name="adj2" fmla="val 19662822"/>
                <a:gd name="adj3" fmla="val 2072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0;p29"/>
            <p:cNvSpPr/>
            <p:nvPr/>
          </p:nvSpPr>
          <p:spPr>
            <a:xfrm rot="-3600185">
              <a:off x="3194618" y="1184114"/>
              <a:ext cx="2774659" cy="2774659"/>
            </a:xfrm>
            <a:prstGeom prst="blockArc">
              <a:avLst>
                <a:gd name="adj1" fmla="val 12622480"/>
                <a:gd name="adj2" fmla="val 19703271"/>
                <a:gd name="adj3" fmla="val 2085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251;p29"/>
            <p:cNvGrpSpPr/>
            <p:nvPr/>
          </p:nvGrpSpPr>
          <p:grpSpPr>
            <a:xfrm rot="-7200165">
              <a:off x="3337679" y="2826785"/>
              <a:ext cx="585011" cy="585536"/>
              <a:chOff x="1967628" y="812211"/>
              <a:chExt cx="588000" cy="588000"/>
            </a:xfrm>
          </p:grpSpPr>
          <p:sp>
            <p:nvSpPr>
              <p:cNvPr id="52" name="Google Shape;252;p29"/>
              <p:cNvSpPr/>
              <p:nvPr/>
            </p:nvSpPr>
            <p:spPr>
              <a:xfrm rot="39023">
                <a:off x="1970909" y="815492"/>
                <a:ext cx="581437" cy="581437"/>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3;p29"/>
              <p:cNvSpPr/>
              <p:nvPr/>
            </p:nvSpPr>
            <p:spPr>
              <a:xfrm rot="10800000">
                <a:off x="1970875" y="815525"/>
                <a:ext cx="581400" cy="581400"/>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54;p29"/>
            <p:cNvGrpSpPr/>
            <p:nvPr/>
          </p:nvGrpSpPr>
          <p:grpSpPr>
            <a:xfrm>
              <a:off x="4264097" y="1180331"/>
              <a:ext cx="585001" cy="585530"/>
              <a:chOff x="1970048" y="811613"/>
              <a:chExt cx="588000" cy="588000"/>
            </a:xfrm>
          </p:grpSpPr>
          <p:sp>
            <p:nvSpPr>
              <p:cNvPr id="50" name="Google Shape;255;p29"/>
              <p:cNvSpPr/>
              <p:nvPr/>
            </p:nvSpPr>
            <p:spPr>
              <a:xfrm rot="39023">
                <a:off x="1973329" y="814894"/>
                <a:ext cx="581437" cy="581437"/>
              </a:xfrm>
              <a:prstGeom prst="pie">
                <a:avLst>
                  <a:gd name="adj1" fmla="val 6190354"/>
                  <a:gd name="adj2" fmla="val 14996165"/>
                </a:avLst>
              </a:prstGeom>
              <a:solidFill>
                <a:schemeClr val="accent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6;p29"/>
              <p:cNvSpPr/>
              <p:nvPr/>
            </p:nvSpPr>
            <p:spPr>
              <a:xfrm rot="10800000">
                <a:off x="1973295" y="814927"/>
                <a:ext cx="581400" cy="581400"/>
              </a:xfrm>
              <a:prstGeom prst="pie">
                <a:avLst>
                  <a:gd name="adj1" fmla="val 4028252"/>
                  <a:gd name="adj2" fmla="val 171836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57;p29"/>
            <p:cNvGrpSpPr/>
            <p:nvPr/>
          </p:nvGrpSpPr>
          <p:grpSpPr>
            <a:xfrm rot="7200165">
              <a:off x="5229930" y="2804716"/>
              <a:ext cx="585011" cy="585536"/>
              <a:chOff x="1977085" y="811649"/>
              <a:chExt cx="588000" cy="588000"/>
            </a:xfrm>
          </p:grpSpPr>
          <p:sp>
            <p:nvSpPr>
              <p:cNvPr id="48" name="Google Shape;258;p29"/>
              <p:cNvSpPr/>
              <p:nvPr/>
            </p:nvSpPr>
            <p:spPr>
              <a:xfrm rot="39023">
                <a:off x="1980366" y="814930"/>
                <a:ext cx="581437" cy="581437"/>
              </a:xfrm>
              <a:prstGeom prst="pie">
                <a:avLst>
                  <a:gd name="adj1" fmla="val 6190354"/>
                  <a:gd name="adj2" fmla="val 14996165"/>
                </a:avLst>
              </a:prstGeom>
              <a:solidFill>
                <a:schemeClr val="accent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9;p29"/>
              <p:cNvSpPr/>
              <p:nvPr/>
            </p:nvSpPr>
            <p:spPr>
              <a:xfrm rot="10800000">
                <a:off x="1980332" y="814963"/>
                <a:ext cx="581400" cy="581400"/>
              </a:xfrm>
              <a:prstGeom prst="pie">
                <a:avLst>
                  <a:gd name="adj1" fmla="val 4028252"/>
                  <a:gd name="adj2" fmla="val 1718367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260;p29"/>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03 </a:t>
              </a:r>
              <a:endParaRPr sz="1600">
                <a:solidFill>
                  <a:schemeClr val="lt1"/>
                </a:solidFill>
                <a:latin typeface="Vidaloka"/>
                <a:ea typeface="Vidaloka"/>
                <a:cs typeface="Vidaloka"/>
                <a:sym typeface="Vidaloka"/>
              </a:endParaRPr>
            </a:p>
          </p:txBody>
        </p:sp>
        <p:sp>
          <p:nvSpPr>
            <p:cNvPr id="46" name="Google Shape;261;p29"/>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01 </a:t>
              </a:r>
              <a:endParaRPr sz="1600">
                <a:solidFill>
                  <a:schemeClr val="lt1"/>
                </a:solidFill>
                <a:latin typeface="Vidaloka"/>
                <a:ea typeface="Vidaloka"/>
                <a:cs typeface="Vidaloka"/>
                <a:sym typeface="Vidaloka"/>
              </a:endParaRPr>
            </a:p>
          </p:txBody>
        </p:sp>
        <p:sp>
          <p:nvSpPr>
            <p:cNvPr id="47" name="Google Shape;262;p29"/>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02 </a:t>
              </a:r>
              <a:endParaRPr sz="1600">
                <a:solidFill>
                  <a:schemeClr val="lt1"/>
                </a:solidFill>
                <a:latin typeface="Vidaloka"/>
                <a:ea typeface="Vidaloka"/>
                <a:cs typeface="Vidaloka"/>
                <a:sym typeface="Vidaloka"/>
              </a:endParaRPr>
            </a:p>
          </p:txBody>
        </p:sp>
      </p:grpSp>
    </p:spTree>
    <p:extLst>
      <p:ext uri="{BB962C8B-B14F-4D97-AF65-F5344CB8AC3E}">
        <p14:creationId xmlns:p14="http://schemas.microsoft.com/office/powerpoint/2010/main" val="81355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3593"/>
            <a:ext cx="9144000" cy="1159800"/>
          </a:xfrm>
        </p:spPr>
        <p:txBody>
          <a:bodyPr/>
          <a:lstStyle/>
          <a:p>
            <a:pPr algn="ctr"/>
            <a:r>
              <a:rPr lang="en-US" dirty="0" smtClean="0">
                <a:latin typeface="+mj-lt"/>
              </a:rPr>
              <a:t>CHÚC CÁC EM HỌC TỐT </a:t>
            </a:r>
            <a:r>
              <a:rPr lang="en-US" dirty="0" smtClean="0">
                <a:latin typeface="+mj-lt"/>
              </a:rPr>
              <a:t>!</a:t>
            </a:r>
            <a:endParaRPr lang="en-US" dirty="0">
              <a:latin typeface="+mj-lt"/>
            </a:endParaRPr>
          </a:p>
        </p:txBody>
      </p:sp>
    </p:spTree>
    <p:extLst>
      <p:ext uri="{BB962C8B-B14F-4D97-AF65-F5344CB8AC3E}">
        <p14:creationId xmlns:p14="http://schemas.microsoft.com/office/powerpoint/2010/main" val="198668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1911596" y="98105"/>
            <a:ext cx="6153300" cy="72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latin typeface="+mj-lt"/>
              </a:rPr>
              <a:t>Quan sát hình ảnh</a:t>
            </a:r>
            <a:endParaRPr dirty="0">
              <a:latin typeface="+mj-lt"/>
            </a:endParaRPr>
          </a:p>
        </p:txBody>
      </p:sp>
      <p:sp>
        <p:nvSpPr>
          <p:cNvPr id="122" name="Google Shape;122;p21"/>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Rectangle 2"/>
          <p:cNvSpPr/>
          <p:nvPr/>
        </p:nvSpPr>
        <p:spPr>
          <a:xfrm>
            <a:off x="433198" y="1525735"/>
            <a:ext cx="5239814" cy="3662541"/>
          </a:xfrm>
          <a:prstGeom prst="rect">
            <a:avLst/>
          </a:prstGeom>
        </p:spPr>
        <p:txBody>
          <a:bodyPr wrap="square">
            <a:spAutoFit/>
          </a:bodyPr>
          <a:lstStyle/>
          <a:p>
            <a:pPr marL="342900" indent="-342900" algn="just">
              <a:buFont typeface="Wingdings" panose="05000000000000000000" pitchFamily="2" charset="2"/>
              <a:buChar char="§"/>
            </a:pPr>
            <a:r>
              <a:rPr lang="en-US" sz="2800" dirty="0">
                <a:solidFill>
                  <a:schemeClr val="accent2">
                    <a:lumMod val="90000"/>
                    <a:lumOff val="10000"/>
                  </a:schemeClr>
                </a:solidFill>
                <a:latin typeface="+mj-lt"/>
                <a:ea typeface="Calibri" panose="020F0502020204030204" pitchFamily="34" charset="0"/>
              </a:rPr>
              <a:t>Mỗi viên gạch trong một ngôi </a:t>
            </a:r>
            <a:r>
              <a:rPr lang="en-US" sz="2800" dirty="0" smtClean="0">
                <a:solidFill>
                  <a:schemeClr val="accent2">
                    <a:lumMod val="90000"/>
                    <a:lumOff val="10000"/>
                  </a:schemeClr>
                </a:solidFill>
                <a:latin typeface="+mj-lt"/>
                <a:ea typeface="Calibri" panose="020F0502020204030204" pitchFamily="34" charset="0"/>
              </a:rPr>
              <a:t>nhà, </a:t>
            </a:r>
            <a:r>
              <a:rPr lang="en-US" sz="2800" dirty="0">
                <a:solidFill>
                  <a:schemeClr val="accent2">
                    <a:lumMod val="90000"/>
                    <a:lumOff val="10000"/>
                  </a:schemeClr>
                </a:solidFill>
                <a:latin typeface="+mj-lt"/>
                <a:ea typeface="Calibri" panose="020F0502020204030204" pitchFamily="34" charset="0"/>
              </a:rPr>
              <a:t>mỗi căn hộ trong một tòa chung </a:t>
            </a:r>
            <a:r>
              <a:rPr lang="en-US" sz="2800" dirty="0" smtClean="0">
                <a:solidFill>
                  <a:schemeClr val="accent2">
                    <a:lumMod val="90000"/>
                    <a:lumOff val="10000"/>
                  </a:schemeClr>
                </a:solidFill>
                <a:latin typeface="+mj-lt"/>
                <a:ea typeface="Calibri" panose="020F0502020204030204" pitchFamily="34" charset="0"/>
              </a:rPr>
              <a:t>cư, </a:t>
            </a:r>
            <a:r>
              <a:rPr lang="en-US" sz="2800" dirty="0">
                <a:solidFill>
                  <a:schemeClr val="accent2">
                    <a:lumMod val="90000"/>
                    <a:lumOff val="10000"/>
                  </a:schemeClr>
                </a:solidFill>
                <a:latin typeface="+mj-lt"/>
                <a:ea typeface="Calibri" panose="020F0502020204030204" pitchFamily="34" charset="0"/>
              </a:rPr>
              <a:t>mỗi khoang nhỏ trong một tổ ong đều là những đơn vị, cơ sở trong một hệ </a:t>
            </a:r>
            <a:r>
              <a:rPr lang="en-US" sz="2800" dirty="0" smtClean="0">
                <a:solidFill>
                  <a:schemeClr val="accent2">
                    <a:lumMod val="90000"/>
                    <a:lumOff val="10000"/>
                  </a:schemeClr>
                </a:solidFill>
                <a:latin typeface="+mj-lt"/>
                <a:ea typeface="Calibri" panose="020F0502020204030204" pitchFamily="34" charset="0"/>
              </a:rPr>
              <a:t>thống </a:t>
            </a:r>
            <a:r>
              <a:rPr lang="en-US" sz="2800" dirty="0">
                <a:solidFill>
                  <a:schemeClr val="accent2">
                    <a:lumMod val="90000"/>
                    <a:lumOff val="10000"/>
                  </a:schemeClr>
                </a:solidFill>
                <a:latin typeface="+mj-lt"/>
                <a:ea typeface="Calibri" panose="020F0502020204030204" pitchFamily="34" charset="0"/>
              </a:rPr>
              <a:t>lớn. </a:t>
            </a:r>
            <a:endParaRPr lang="en-US" sz="2800" dirty="0" smtClean="0">
              <a:solidFill>
                <a:schemeClr val="accent2">
                  <a:lumMod val="90000"/>
                  <a:lumOff val="10000"/>
                </a:schemeClr>
              </a:solidFill>
              <a:latin typeface="+mj-lt"/>
              <a:ea typeface="Calibri" panose="020F0502020204030204" pitchFamily="34" charset="0"/>
            </a:endParaRPr>
          </a:p>
          <a:p>
            <a:pPr marL="342900" indent="-342900" algn="just">
              <a:buFont typeface="Wingdings" panose="05000000000000000000" pitchFamily="2" charset="2"/>
              <a:buChar char="§"/>
            </a:pPr>
            <a:r>
              <a:rPr lang="en-US" sz="3200" b="1" i="1" dirty="0" smtClean="0">
                <a:solidFill>
                  <a:schemeClr val="accent2">
                    <a:lumMod val="90000"/>
                    <a:lumOff val="10000"/>
                  </a:schemeClr>
                </a:solidFill>
                <a:latin typeface="+mj-lt"/>
                <a:ea typeface="Calibri" panose="020F0502020204030204" pitchFamily="34" charset="0"/>
              </a:rPr>
              <a:t>Vậy </a:t>
            </a:r>
            <a:r>
              <a:rPr lang="en-US" sz="3200" b="1" i="1" dirty="0">
                <a:solidFill>
                  <a:schemeClr val="accent2">
                    <a:lumMod val="90000"/>
                    <a:lumOff val="10000"/>
                  </a:schemeClr>
                </a:solidFill>
                <a:latin typeface="+mj-lt"/>
                <a:ea typeface="Calibri" panose="020F0502020204030204" pitchFamily="34" charset="0"/>
              </a:rPr>
              <a:t>trong cơ thể, đơn vị sống là gì?</a:t>
            </a:r>
            <a:endParaRPr lang="en-US" sz="3200" b="1" i="1" dirty="0">
              <a:solidFill>
                <a:schemeClr val="accent2">
                  <a:lumMod val="90000"/>
                  <a:lumOff val="10000"/>
                </a:schemeClr>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091" y="678024"/>
            <a:ext cx="3021660" cy="372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arn(inVertical)">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67" y="1727400"/>
            <a:ext cx="9063533" cy="767083"/>
          </a:xfrm>
          <a:solidFill>
            <a:srgbClr val="FFFF00"/>
          </a:solidFill>
        </p:spPr>
        <p:txBody>
          <a:bodyPr/>
          <a:lstStyle/>
          <a:p>
            <a:pPr algn="ctr">
              <a:lnSpc>
                <a:spcPts val="2700"/>
              </a:lnSpc>
              <a:spcBef>
                <a:spcPts val="200"/>
              </a:spcBef>
              <a:spcAft>
                <a:spcPts val="200"/>
              </a:spcAft>
            </a:pPr>
            <a:r>
              <a:rPr lang="en-US" sz="2400" dirty="0" smtClean="0">
                <a:solidFill>
                  <a:srgbClr val="FF0000"/>
                </a:solidFill>
                <a:latin typeface="+mj-lt"/>
              </a:rPr>
              <a:t>2. SỰ LỚN LÊN VÀ SINH SẢN CỦA TẾ BÀO</a:t>
            </a:r>
            <a:br>
              <a:rPr lang="en-US" sz="2400" dirty="0" smtClean="0">
                <a:solidFill>
                  <a:srgbClr val="FF0000"/>
                </a:solidFill>
                <a:latin typeface="+mj-lt"/>
              </a:rPr>
            </a:br>
            <a:r>
              <a:rPr lang="en-US" sz="2400" dirty="0" smtClean="0">
                <a:solidFill>
                  <a:srgbClr val="FF0000"/>
                </a:solidFill>
                <a:latin typeface="+mj-lt"/>
              </a:rPr>
              <a:t>TIẾT 4:                             </a:t>
            </a:r>
            <a:r>
              <a:rPr lang="en-US" sz="2400" dirty="0" smtClean="0">
                <a:solidFill>
                  <a:srgbClr val="FF0000"/>
                </a:solidFill>
                <a:latin typeface="+mj-lt"/>
              </a:rPr>
              <a:t>a. </a:t>
            </a:r>
            <a:r>
              <a:rPr lang="en-US" sz="2200" dirty="0" smtClean="0">
                <a:solidFill>
                  <a:srgbClr val="FF0000"/>
                </a:solidFill>
                <a:latin typeface="+mj-lt"/>
              </a:rPr>
              <a:t>Tìm </a:t>
            </a:r>
            <a:r>
              <a:rPr lang="en-US" sz="2200" dirty="0" smtClean="0">
                <a:solidFill>
                  <a:srgbClr val="FF0000"/>
                </a:solidFill>
                <a:latin typeface="+mj-lt"/>
              </a:rPr>
              <a:t>hiểu về sự lớn lên của tế bào</a:t>
            </a:r>
            <a:endParaRPr lang="en-US" sz="2200" dirty="0">
              <a:solidFill>
                <a:srgbClr val="FF0000"/>
              </a:solidFill>
              <a:latin typeface="+mj-lt"/>
            </a:endParaRPr>
          </a:p>
        </p:txBody>
      </p:sp>
      <p:sp>
        <p:nvSpPr>
          <p:cNvPr id="4" name="Rectangle 3"/>
          <p:cNvSpPr/>
          <p:nvPr/>
        </p:nvSpPr>
        <p:spPr>
          <a:xfrm>
            <a:off x="325009" y="2660998"/>
            <a:ext cx="7882645" cy="707886"/>
          </a:xfrm>
          <a:prstGeom prst="rect">
            <a:avLst/>
          </a:prstGeom>
        </p:spPr>
        <p:txBody>
          <a:bodyPr wrap="square">
            <a:spAutoFit/>
          </a:bodyPr>
          <a:lstStyle/>
          <a:p>
            <a:pPr algn="just">
              <a:lnSpc>
                <a:spcPts val="2200"/>
              </a:lnSpc>
              <a:spcBef>
                <a:spcPts val="200"/>
              </a:spcBef>
              <a:spcAft>
                <a:spcPts val="200"/>
              </a:spcAft>
            </a:pPr>
            <a:r>
              <a:rPr lang="en-US" sz="2000" dirty="0" smtClean="0">
                <a:solidFill>
                  <a:schemeClr val="bg2">
                    <a:lumMod val="90000"/>
                    <a:lumOff val="10000"/>
                  </a:schemeClr>
                </a:solidFill>
              </a:rPr>
              <a:t>Quan sát Hình 17.6a, 17.6b, em hãy cho biết: </a:t>
            </a:r>
          </a:p>
          <a:p>
            <a:pPr algn="just">
              <a:lnSpc>
                <a:spcPts val="2200"/>
              </a:lnSpc>
              <a:spcBef>
                <a:spcPts val="200"/>
              </a:spcBef>
              <a:spcAft>
                <a:spcPts val="200"/>
              </a:spcAft>
            </a:pPr>
            <a:r>
              <a:rPr lang="en-US" sz="2000" i="1" dirty="0" smtClean="0">
                <a:solidFill>
                  <a:schemeClr val="bg2">
                    <a:lumMod val="90000"/>
                    <a:lumOff val="10000"/>
                  </a:schemeClr>
                </a:solidFill>
              </a:rPr>
              <a:t>Dấu hiệu nào cho thấy sự lớn lên của tế bào?</a:t>
            </a:r>
            <a:endParaRPr lang="en-US" sz="2000" i="1" dirty="0">
              <a:solidFill>
                <a:schemeClr val="bg2">
                  <a:lumMod val="90000"/>
                  <a:lumOff val="10000"/>
                </a:schemeClr>
              </a:solidFill>
            </a:endParaRPr>
          </a:p>
        </p:txBody>
      </p:sp>
      <p:pic>
        <p:nvPicPr>
          <p:cNvPr id="5" name="Picture 4"/>
          <p:cNvPicPr>
            <a:picLocks noChangeAspect="1"/>
          </p:cNvPicPr>
          <p:nvPr/>
        </p:nvPicPr>
        <p:blipFill>
          <a:blip r:embed="rId2"/>
          <a:stretch>
            <a:fillRect/>
          </a:stretch>
        </p:blipFill>
        <p:spPr>
          <a:xfrm>
            <a:off x="1082650" y="3368884"/>
            <a:ext cx="7249363" cy="1774616"/>
          </a:xfrm>
          <a:prstGeom prst="rect">
            <a:avLst/>
          </a:prstGeom>
        </p:spPr>
      </p:pic>
    </p:spTree>
    <p:extLst>
      <p:ext uri="{BB962C8B-B14F-4D97-AF65-F5344CB8AC3E}">
        <p14:creationId xmlns:p14="http://schemas.microsoft.com/office/powerpoint/2010/main" val="144112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Rectangle 4"/>
          <p:cNvSpPr/>
          <p:nvPr/>
        </p:nvSpPr>
        <p:spPr>
          <a:xfrm>
            <a:off x="841248" y="1725993"/>
            <a:ext cx="7639329" cy="3144451"/>
          </a:xfrm>
          <a:prstGeom prst="rect">
            <a:avLst/>
          </a:prstGeom>
        </p:spPr>
        <p:txBody>
          <a:bodyPr wrap="square">
            <a:spAutoFit/>
          </a:bodyPr>
          <a:lstStyle/>
          <a:p>
            <a:pPr marL="342900" indent="-342900" algn="just">
              <a:lnSpc>
                <a:spcPts val="2600"/>
              </a:lnSpc>
              <a:spcBef>
                <a:spcPts val="200"/>
              </a:spcBef>
              <a:spcAft>
                <a:spcPts val="200"/>
              </a:spcAft>
              <a:buFont typeface="Wingdings" panose="05000000000000000000" pitchFamily="2" charset="2"/>
              <a:buChar char="§"/>
            </a:pPr>
            <a:r>
              <a:rPr lang="en-US" sz="2000" b="1" dirty="0" smtClean="0">
                <a:solidFill>
                  <a:schemeClr val="accent3">
                    <a:lumMod val="75000"/>
                  </a:schemeClr>
                </a:solidFill>
                <a:latin typeface="+mn-lt"/>
                <a:ea typeface="Calibri" panose="020F0502020204030204" pitchFamily="34" charset="0"/>
              </a:rPr>
              <a:t>Sự lớn lên của tế bào: Tế </a:t>
            </a:r>
            <a:r>
              <a:rPr lang="en-US" sz="2000" b="1" dirty="0">
                <a:solidFill>
                  <a:schemeClr val="accent3">
                    <a:lumMod val="75000"/>
                  </a:schemeClr>
                </a:solidFill>
                <a:latin typeface="+mn-lt"/>
                <a:ea typeface="Calibri" panose="020F0502020204030204" pitchFamily="34" charset="0"/>
              </a:rPr>
              <a:t>bào tăng lên về kích thước các thành phần tế bào (màng tế bào, chất tế bào, nhân tế bào</a:t>
            </a:r>
            <a:r>
              <a:rPr lang="en-US" sz="2000" b="1" dirty="0" smtClean="0">
                <a:solidFill>
                  <a:schemeClr val="accent3">
                    <a:lumMod val="75000"/>
                  </a:schemeClr>
                </a:solidFill>
                <a:latin typeface="+mn-lt"/>
                <a:ea typeface="Calibri" panose="020F0502020204030204" pitchFamily="34" charset="0"/>
              </a:rPr>
              <a:t>).</a:t>
            </a:r>
          </a:p>
          <a:p>
            <a:pPr marL="342900" indent="-342900" algn="just">
              <a:lnSpc>
                <a:spcPts val="2600"/>
              </a:lnSpc>
              <a:spcBef>
                <a:spcPts val="200"/>
              </a:spcBef>
              <a:spcAft>
                <a:spcPts val="200"/>
              </a:spcAft>
              <a:buFont typeface="Wingdings" panose="05000000000000000000" pitchFamily="2" charset="2"/>
              <a:buChar char="§"/>
            </a:pPr>
            <a:r>
              <a:rPr lang="vi-VN" sz="2000" dirty="0">
                <a:solidFill>
                  <a:schemeClr val="accent3">
                    <a:lumMod val="75000"/>
                  </a:schemeClr>
                </a:solidFill>
                <a:latin typeface="+mn-lt"/>
              </a:rPr>
              <a:t>Tế bào không thể lớn lên mãi được vì: kích thước tế bào bị giới hạn bởi màng tế bào (và thành tế bào ở tế bào thực vật), tế bào kích thước lớn có tỉ lệ S/V giảm; dẫn đến sự trao đổi chất của tế bào sẽ chậm lại (do sự vận chuyển các chất đến từng phần trong tế bảo sẽ chậm hơn), việc thu nhận và đáp ứng với các kích thích từ môi trường cũng chậm hơn.</a:t>
            </a:r>
          </a:p>
          <a:p>
            <a:pPr algn="just">
              <a:lnSpc>
                <a:spcPts val="2200"/>
              </a:lnSpc>
              <a:spcBef>
                <a:spcPts val="200"/>
              </a:spcBef>
              <a:spcAft>
                <a:spcPts val="200"/>
              </a:spcAft>
            </a:pPr>
            <a:endParaRPr lang="en-US" sz="2000" dirty="0">
              <a:latin typeface="+mj-lt"/>
              <a:ea typeface="Calibri" panose="020F0502020204030204" pitchFamily="34" charset="0"/>
            </a:endParaRPr>
          </a:p>
        </p:txBody>
      </p:sp>
    </p:spTree>
    <p:extLst>
      <p:ext uri="{BB962C8B-B14F-4D97-AF65-F5344CB8AC3E}">
        <p14:creationId xmlns:p14="http://schemas.microsoft.com/office/powerpoint/2010/main" val="2673884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9728" y="1913082"/>
            <a:ext cx="8924544" cy="508249"/>
          </a:xfrm>
          <a:solidFill>
            <a:srgbClr val="FFFF00"/>
          </a:solidFill>
        </p:spPr>
        <p:txBody>
          <a:bodyPr/>
          <a:lstStyle/>
          <a:p>
            <a:pPr marL="38100" indent="0">
              <a:buNone/>
            </a:pPr>
            <a:r>
              <a:rPr lang="en-US" sz="2200" b="1" i="0" dirty="0" smtClean="0">
                <a:solidFill>
                  <a:srgbClr val="FF0000"/>
                </a:solidFill>
                <a:latin typeface="+mj-lt"/>
              </a:rPr>
              <a:t>          b. </a:t>
            </a:r>
            <a:r>
              <a:rPr lang="en-US" sz="2200" b="1" i="0" dirty="0" smtClean="0">
                <a:solidFill>
                  <a:srgbClr val="FF0000"/>
                </a:solidFill>
                <a:latin typeface="+mj-lt"/>
              </a:rPr>
              <a:t>Tìm </a:t>
            </a:r>
            <a:r>
              <a:rPr lang="en-US" sz="2200" b="1" i="0" dirty="0" smtClean="0">
                <a:solidFill>
                  <a:srgbClr val="FF0000"/>
                </a:solidFill>
                <a:latin typeface="+mj-lt"/>
              </a:rPr>
              <a:t>hiểu về sự sinh sản của tế bào</a:t>
            </a:r>
            <a:endParaRPr lang="en-US" sz="2200" b="1" i="0" dirty="0">
              <a:solidFill>
                <a:srgbClr val="FF0000"/>
              </a:solidFill>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4" name="Rectangle 3"/>
          <p:cNvSpPr/>
          <p:nvPr/>
        </p:nvSpPr>
        <p:spPr>
          <a:xfrm>
            <a:off x="312557" y="2532982"/>
            <a:ext cx="5078634" cy="707886"/>
          </a:xfrm>
          <a:prstGeom prst="rect">
            <a:avLst/>
          </a:prstGeom>
        </p:spPr>
        <p:txBody>
          <a:bodyPr wrap="none">
            <a:spAutoFit/>
          </a:bodyPr>
          <a:lstStyle/>
          <a:p>
            <a:pPr>
              <a:lnSpc>
                <a:spcPts val="2200"/>
              </a:lnSpc>
              <a:spcBef>
                <a:spcPts val="200"/>
              </a:spcBef>
              <a:spcAft>
                <a:spcPts val="200"/>
              </a:spcAft>
            </a:pPr>
            <a:r>
              <a:rPr lang="en-US" sz="2000" dirty="0" smtClean="0">
                <a:solidFill>
                  <a:schemeClr val="accent2">
                    <a:lumMod val="90000"/>
                    <a:lumOff val="10000"/>
                  </a:schemeClr>
                </a:solidFill>
              </a:rPr>
              <a:t>Quan sát Hình 17.7a, 17.7b, em hãy chỉ ra:</a:t>
            </a:r>
          </a:p>
          <a:p>
            <a:pPr>
              <a:lnSpc>
                <a:spcPts val="2200"/>
              </a:lnSpc>
              <a:spcBef>
                <a:spcPts val="200"/>
              </a:spcBef>
              <a:spcAft>
                <a:spcPts val="200"/>
              </a:spcAft>
            </a:pPr>
            <a:r>
              <a:rPr lang="en-US" sz="2000" i="1" dirty="0" smtClean="0">
                <a:solidFill>
                  <a:schemeClr val="accent2">
                    <a:lumMod val="90000"/>
                    <a:lumOff val="10000"/>
                  </a:schemeClr>
                </a:solidFill>
              </a:rPr>
              <a:t>Dấu hiệu cho thấy sự sinh sản của tế bào. </a:t>
            </a:r>
            <a:endParaRPr lang="en-US" sz="2000" i="1" dirty="0">
              <a:solidFill>
                <a:schemeClr val="accent2">
                  <a:lumMod val="90000"/>
                  <a:lumOff val="10000"/>
                </a:schemeClr>
              </a:solidFill>
            </a:endParaRPr>
          </a:p>
        </p:txBody>
      </p:sp>
      <p:pic>
        <p:nvPicPr>
          <p:cNvPr id="5" name="Picture 4"/>
          <p:cNvPicPr>
            <a:picLocks noChangeAspect="1"/>
          </p:cNvPicPr>
          <p:nvPr/>
        </p:nvPicPr>
        <p:blipFill>
          <a:blip r:embed="rId2"/>
          <a:stretch>
            <a:fillRect/>
          </a:stretch>
        </p:blipFill>
        <p:spPr>
          <a:xfrm>
            <a:off x="1046074" y="3403815"/>
            <a:ext cx="7176211" cy="1333500"/>
          </a:xfrm>
          <a:prstGeom prst="rect">
            <a:avLst/>
          </a:prstGeom>
        </p:spPr>
      </p:pic>
    </p:spTree>
    <p:extLst>
      <p:ext uri="{BB962C8B-B14F-4D97-AF65-F5344CB8AC3E}">
        <p14:creationId xmlns:p14="http://schemas.microsoft.com/office/powerpoint/2010/main" val="332183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457200" y="282184"/>
            <a:ext cx="8229600" cy="50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smtClean="0">
                <a:solidFill>
                  <a:schemeClr val="accent2">
                    <a:lumMod val="90000"/>
                    <a:lumOff val="10000"/>
                  </a:schemeClr>
                </a:solidFill>
                <a:latin typeface="+mj-lt"/>
              </a:rPr>
              <a:t>Dấu hiệu cho thấy sự sinh sản của tế bào </a:t>
            </a:r>
            <a:endParaRPr sz="2200" dirty="0">
              <a:solidFill>
                <a:schemeClr val="accent2">
                  <a:lumMod val="90000"/>
                  <a:lumOff val="10000"/>
                </a:schemeClr>
              </a:solidFill>
              <a:latin typeface="+mj-lt"/>
            </a:endParaRPr>
          </a:p>
        </p:txBody>
      </p:sp>
      <p:sp>
        <p:nvSpPr>
          <p:cNvPr id="198" name="Google Shape;198;p31"/>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grpSp>
        <p:nvGrpSpPr>
          <p:cNvPr id="7" name="Google Shape;1766;p29"/>
          <p:cNvGrpSpPr/>
          <p:nvPr/>
        </p:nvGrpSpPr>
        <p:grpSpPr>
          <a:xfrm>
            <a:off x="-45238" y="2452831"/>
            <a:ext cx="4791413" cy="2006367"/>
            <a:chOff x="124939" y="2486885"/>
            <a:chExt cx="4791413" cy="2006367"/>
          </a:xfrm>
        </p:grpSpPr>
        <p:sp>
          <p:nvSpPr>
            <p:cNvPr id="8" name="Google Shape;1767;p29"/>
            <p:cNvSpPr/>
            <p:nvPr/>
          </p:nvSpPr>
          <p:spPr>
            <a:xfrm rot="2700000">
              <a:off x="2146776" y="465048"/>
              <a:ext cx="747740" cy="4791413"/>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9" name="Google Shape;1768;p29"/>
            <p:cNvSpPr/>
            <p:nvPr/>
          </p:nvSpPr>
          <p:spPr>
            <a:xfrm>
              <a:off x="820198" y="4119152"/>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2"/>
                  </a:solidFill>
                  <a:latin typeface="+mj-lt"/>
                  <a:ea typeface="Encode Sans Semi Condensed"/>
                  <a:cs typeface="Encode Sans Semi Condensed"/>
                  <a:sym typeface="Encode Sans Semi Condensed"/>
                </a:rPr>
                <a:t>1</a:t>
              </a:r>
              <a:endParaRPr sz="2000" b="1" dirty="0">
                <a:solidFill>
                  <a:schemeClr val="accent2"/>
                </a:solidFill>
                <a:latin typeface="+mj-lt"/>
                <a:ea typeface="Encode Sans Semi Condensed"/>
                <a:cs typeface="Encode Sans Semi Condensed"/>
                <a:sym typeface="Encode Sans Semi Condensed"/>
              </a:endParaRPr>
            </a:p>
          </p:txBody>
        </p:sp>
        <p:sp>
          <p:nvSpPr>
            <p:cNvPr id="10" name="Google Shape;1769;p29"/>
            <p:cNvSpPr txBox="1"/>
            <p:nvPr/>
          </p:nvSpPr>
          <p:spPr>
            <a:xfrm rot="18900000">
              <a:off x="528743" y="2514422"/>
              <a:ext cx="4224576"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dirty="0" smtClean="0">
                  <a:solidFill>
                    <a:schemeClr val="bg1"/>
                  </a:solidFill>
                  <a:latin typeface="+mj-lt"/>
                  <a:ea typeface="Encode Sans Semi Condensed"/>
                  <a:cs typeface="Encode Sans Semi Condensed"/>
                  <a:sym typeface="Encode Sans Semi Condensed"/>
                </a:rPr>
                <a:t>Nhân tế bào và chất tế bào phân chia</a:t>
              </a:r>
              <a:endParaRPr sz="1800" dirty="0">
                <a:solidFill>
                  <a:schemeClr val="bg1"/>
                </a:solidFill>
                <a:latin typeface="+mj-lt"/>
                <a:ea typeface="Encode Sans Semi Condensed"/>
                <a:cs typeface="Encode Sans Semi Condensed"/>
                <a:sym typeface="Encode Sans Semi Condensed"/>
              </a:endParaRPr>
            </a:p>
          </p:txBody>
        </p:sp>
      </p:grpSp>
      <p:grpSp>
        <p:nvGrpSpPr>
          <p:cNvPr id="11" name="Google Shape;1771;p29"/>
          <p:cNvGrpSpPr/>
          <p:nvPr/>
        </p:nvGrpSpPr>
        <p:grpSpPr>
          <a:xfrm>
            <a:off x="1819034" y="2484438"/>
            <a:ext cx="5076448" cy="2209086"/>
            <a:chOff x="1563135" y="2198975"/>
            <a:chExt cx="5076448" cy="2209086"/>
          </a:xfrm>
        </p:grpSpPr>
        <p:sp>
          <p:nvSpPr>
            <p:cNvPr id="12" name="Google Shape;1772;p29"/>
            <p:cNvSpPr/>
            <p:nvPr/>
          </p:nvSpPr>
          <p:spPr>
            <a:xfrm rot="2700000">
              <a:off x="3697756" y="118133"/>
              <a:ext cx="774956" cy="5044197"/>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3" name="Google Shape;1773;p29"/>
            <p:cNvSpPr/>
            <p:nvPr/>
          </p:nvSpPr>
          <p:spPr>
            <a:xfrm>
              <a:off x="2434584" y="4090045"/>
              <a:ext cx="374100" cy="318016"/>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3"/>
                  </a:solidFill>
                  <a:latin typeface="+mj-lt"/>
                  <a:ea typeface="Encode Sans Semi Condensed"/>
                  <a:cs typeface="Encode Sans Semi Condensed"/>
                  <a:sym typeface="Encode Sans Semi Condensed"/>
                </a:rPr>
                <a:t>2</a:t>
              </a:r>
              <a:endParaRPr sz="2000" b="1" dirty="0">
                <a:solidFill>
                  <a:schemeClr val="accent3"/>
                </a:solidFill>
                <a:latin typeface="+mj-lt"/>
                <a:ea typeface="Encode Sans Semi Condensed"/>
                <a:cs typeface="Encode Sans Semi Condensed"/>
                <a:sym typeface="Encode Sans Semi Condensed"/>
              </a:endParaRPr>
            </a:p>
          </p:txBody>
        </p:sp>
        <p:sp>
          <p:nvSpPr>
            <p:cNvPr id="14" name="Google Shape;1774;p29"/>
            <p:cNvSpPr txBox="1"/>
            <p:nvPr/>
          </p:nvSpPr>
          <p:spPr>
            <a:xfrm rot="18900000">
              <a:off x="2040063" y="2198975"/>
              <a:ext cx="4599520" cy="393293"/>
            </a:xfrm>
            <a:prstGeom prst="rect">
              <a:avLst/>
            </a:prstGeom>
            <a:noFill/>
            <a:ln>
              <a:noFill/>
            </a:ln>
          </p:spPr>
          <p:txBody>
            <a:bodyPr spcFirstLastPara="1" wrap="square" lIns="91425" tIns="91425" rIns="91425" bIns="91425" anchor="ctr" anchorCtr="0">
              <a:noAutofit/>
            </a:bodyPr>
            <a:lstStyle/>
            <a:p>
              <a:pPr lvl="0">
                <a:lnSpc>
                  <a:spcPts val="2200"/>
                </a:lnSpc>
              </a:pPr>
              <a:r>
                <a:rPr lang="en-US" sz="1800" dirty="0">
                  <a:solidFill>
                    <a:schemeClr val="bg1"/>
                  </a:solidFill>
                </a:rPr>
                <a:t>Ở tế bào thực vật hình thành vách ngăn tạo hai tế bào mới không tách rời nhau. </a:t>
              </a:r>
              <a:endParaRPr sz="1800" b="1" dirty="0">
                <a:solidFill>
                  <a:schemeClr val="bg1"/>
                </a:solidFill>
                <a:latin typeface="+mj-lt"/>
                <a:ea typeface="Encode Sans Semi Condensed"/>
                <a:cs typeface="Encode Sans Semi Condensed"/>
                <a:sym typeface="Encode Sans Semi Condensed"/>
              </a:endParaRPr>
            </a:p>
          </p:txBody>
        </p:sp>
      </p:grpSp>
      <p:grpSp>
        <p:nvGrpSpPr>
          <p:cNvPr id="15" name="Google Shape;1776;p29"/>
          <p:cNvGrpSpPr/>
          <p:nvPr/>
        </p:nvGrpSpPr>
        <p:grpSpPr>
          <a:xfrm>
            <a:off x="4066017" y="2551737"/>
            <a:ext cx="4874117" cy="2284894"/>
            <a:chOff x="3808779" y="2348375"/>
            <a:chExt cx="4874117" cy="2284894"/>
          </a:xfrm>
        </p:grpSpPr>
        <p:sp>
          <p:nvSpPr>
            <p:cNvPr id="16" name="Google Shape;1777;p29"/>
            <p:cNvSpPr/>
            <p:nvPr/>
          </p:nvSpPr>
          <p:spPr>
            <a:xfrm rot="2700000">
              <a:off x="5831001" y="470391"/>
              <a:ext cx="829673" cy="4874117"/>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7" name="Google Shape;1778;p29"/>
            <p:cNvSpPr/>
            <p:nvPr/>
          </p:nvSpPr>
          <p:spPr>
            <a:xfrm>
              <a:off x="4608703" y="4259169"/>
              <a:ext cx="374100" cy="374100"/>
            </a:xfrm>
            <a:prstGeom prst="ellipse">
              <a:avLst/>
            </a:prstGeom>
            <a:solidFill>
              <a:srgbClr val="FFFFFF"/>
            </a:solidFill>
            <a:ln>
              <a:noFill/>
            </a:ln>
            <a:effectLst>
              <a:outerShdw dist="19050" dir="5400000" algn="tl" rotWithShape="0">
                <a:schemeClr val="dk1">
                  <a:alpha val="1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4"/>
                  </a:solidFill>
                  <a:latin typeface="+mj-lt"/>
                  <a:ea typeface="Encode Sans Semi Condensed"/>
                  <a:cs typeface="Encode Sans Semi Condensed"/>
                  <a:sym typeface="Encode Sans Semi Condensed"/>
                </a:rPr>
                <a:t>3</a:t>
              </a:r>
              <a:endParaRPr sz="2000" b="1" dirty="0">
                <a:solidFill>
                  <a:schemeClr val="accent4"/>
                </a:solidFill>
                <a:latin typeface="+mj-lt"/>
                <a:ea typeface="Encode Sans Semi Condensed"/>
                <a:cs typeface="Encode Sans Semi Condensed"/>
                <a:sym typeface="Encode Sans Semi Condensed"/>
              </a:endParaRPr>
            </a:p>
          </p:txBody>
        </p:sp>
        <p:sp>
          <p:nvSpPr>
            <p:cNvPr id="18" name="Google Shape;1779;p29"/>
            <p:cNvSpPr txBox="1"/>
            <p:nvPr/>
          </p:nvSpPr>
          <p:spPr>
            <a:xfrm rot="18900000">
              <a:off x="4275458" y="2348375"/>
              <a:ext cx="4296328" cy="745743"/>
            </a:xfrm>
            <a:prstGeom prst="rect">
              <a:avLst/>
            </a:prstGeom>
            <a:noFill/>
            <a:ln>
              <a:noFill/>
            </a:ln>
          </p:spPr>
          <p:txBody>
            <a:bodyPr spcFirstLastPara="1" wrap="square" lIns="91425" tIns="91425" rIns="91425" bIns="91425" anchor="ctr" anchorCtr="0">
              <a:noAutofit/>
            </a:bodyPr>
            <a:lstStyle/>
            <a:p>
              <a:r>
                <a:rPr lang="en-US" sz="1800" dirty="0">
                  <a:solidFill>
                    <a:schemeClr val="bg1"/>
                  </a:solidFill>
                </a:rPr>
                <a:t>Ở tế bào động vật, hình thành eo thắt tạo thành hai tế bào mới tách </a:t>
              </a:r>
              <a:r>
                <a:rPr lang="en-US" sz="1800" dirty="0" smtClean="0">
                  <a:solidFill>
                    <a:schemeClr val="bg1"/>
                  </a:solidFill>
                </a:rPr>
                <a:t>rời nhau</a:t>
              </a:r>
              <a:r>
                <a:rPr lang="en-US" sz="1800" dirty="0">
                  <a:solidFill>
                    <a:schemeClr val="bg1"/>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barn(inVertical)">
                                      <p:cBhvr>
                                        <p:cTn id="7" dur="5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2" name="Title 1"/>
          <p:cNvSpPr txBox="1">
            <a:spLocks/>
          </p:cNvSpPr>
          <p:nvPr/>
        </p:nvSpPr>
        <p:spPr>
          <a:xfrm>
            <a:off x="301914" y="384334"/>
            <a:ext cx="8619968" cy="41696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solidFill>
                  <a:srgbClr val="FF0000"/>
                </a:solidFill>
                <a:latin typeface="+mj-lt"/>
              </a:rPr>
              <a:t>Thảo </a:t>
            </a:r>
            <a:r>
              <a:rPr lang="en-US" sz="2400" b="1" dirty="0" smtClean="0">
                <a:solidFill>
                  <a:srgbClr val="FF0000"/>
                </a:solidFill>
                <a:latin typeface="+mj-lt"/>
              </a:rPr>
              <a:t>luận</a:t>
            </a:r>
            <a:endParaRPr lang="en-US" sz="2400" b="1" dirty="0">
              <a:solidFill>
                <a:schemeClr val="bg1"/>
              </a:solidFill>
              <a:latin typeface="+mj-lt"/>
            </a:endParaRPr>
          </a:p>
        </p:txBody>
      </p:sp>
      <p:sp>
        <p:nvSpPr>
          <p:cNvPr id="2" name="Rectangle 1"/>
          <p:cNvSpPr/>
          <p:nvPr/>
        </p:nvSpPr>
        <p:spPr>
          <a:xfrm>
            <a:off x="26934" y="1193633"/>
            <a:ext cx="6329975" cy="1118255"/>
          </a:xfrm>
          <a:prstGeom prst="rect">
            <a:avLst/>
          </a:prstGeom>
        </p:spPr>
        <p:txBody>
          <a:bodyPr wrap="square">
            <a:spAutoFit/>
          </a:bodyPr>
          <a:lstStyle/>
          <a:p>
            <a:pPr algn="just">
              <a:lnSpc>
                <a:spcPts val="2400"/>
              </a:lnSpc>
              <a:spcBef>
                <a:spcPts val="200"/>
              </a:spcBef>
              <a:spcAft>
                <a:spcPts val="200"/>
              </a:spcAft>
            </a:pPr>
            <a:r>
              <a:rPr lang="en-US" sz="1800" dirty="0" smtClean="0">
                <a:solidFill>
                  <a:schemeClr val="bg1"/>
                </a:solidFill>
              </a:rPr>
              <a:t>Quan sát Hình 17.8, em hãy:</a:t>
            </a:r>
          </a:p>
          <a:p>
            <a:pPr marL="342900" indent="-342900" algn="just">
              <a:lnSpc>
                <a:spcPts val="2400"/>
              </a:lnSpc>
              <a:spcBef>
                <a:spcPts val="200"/>
              </a:spcBef>
              <a:spcAft>
                <a:spcPts val="200"/>
              </a:spcAft>
              <a:buFont typeface="Wingdings" panose="05000000000000000000" pitchFamily="2" charset="2"/>
              <a:buChar char="§"/>
            </a:pPr>
            <a:r>
              <a:rPr lang="en-US" sz="1800" i="1" dirty="0" smtClean="0">
                <a:solidFill>
                  <a:schemeClr val="bg1"/>
                </a:solidFill>
              </a:rPr>
              <a:t>Tính số tế bào con được tạo ra ở lần sinh sản thứ I, II, III</a:t>
            </a:r>
          </a:p>
          <a:p>
            <a:pPr marL="342900" indent="-342900" algn="just">
              <a:lnSpc>
                <a:spcPts val="2400"/>
              </a:lnSpc>
              <a:spcBef>
                <a:spcPts val="200"/>
              </a:spcBef>
              <a:spcAft>
                <a:spcPts val="200"/>
              </a:spcAft>
              <a:buFont typeface="Wingdings" panose="05000000000000000000" pitchFamily="2" charset="2"/>
              <a:buChar char="§"/>
            </a:pPr>
            <a:r>
              <a:rPr lang="en-US" sz="1800" i="1" dirty="0" smtClean="0">
                <a:solidFill>
                  <a:schemeClr val="bg1"/>
                </a:solidFill>
              </a:rPr>
              <a:t>Xác định số tế bào con được tạo ra ở lần sinh sản thứ n.</a:t>
            </a:r>
          </a:p>
        </p:txBody>
      </p:sp>
      <p:pic>
        <p:nvPicPr>
          <p:cNvPr id="3" name="Picture 2"/>
          <p:cNvPicPr>
            <a:picLocks noChangeAspect="1"/>
          </p:cNvPicPr>
          <p:nvPr/>
        </p:nvPicPr>
        <p:blipFill>
          <a:blip r:embed="rId3"/>
          <a:stretch>
            <a:fillRect/>
          </a:stretch>
        </p:blipFill>
        <p:spPr>
          <a:xfrm>
            <a:off x="6320333" y="914401"/>
            <a:ext cx="2560320" cy="3855109"/>
          </a:xfrm>
          <a:prstGeom prst="rect">
            <a:avLst/>
          </a:prstGeom>
        </p:spPr>
      </p:pic>
      <p:sp>
        <p:nvSpPr>
          <p:cNvPr id="4" name="Rectangle 3"/>
          <p:cNvSpPr/>
          <p:nvPr/>
        </p:nvSpPr>
        <p:spPr>
          <a:xfrm>
            <a:off x="260685" y="2841955"/>
            <a:ext cx="6113013" cy="1455591"/>
          </a:xfrm>
          <a:prstGeom prst="rect">
            <a:avLst/>
          </a:prstGeom>
        </p:spPr>
        <p:txBody>
          <a:bodyPr wrap="square">
            <a:spAutoFit/>
          </a:bodyPr>
          <a:lstStyle/>
          <a:p>
            <a:pPr algn="just">
              <a:lnSpc>
                <a:spcPts val="2500"/>
              </a:lnSpc>
              <a:spcBef>
                <a:spcPts val="200"/>
              </a:spcBef>
              <a:spcAft>
                <a:spcPts val="200"/>
              </a:spcAft>
            </a:pPr>
            <a:r>
              <a:rPr lang="en-US" sz="2000" dirty="0">
                <a:solidFill>
                  <a:srgbClr val="FFFF00"/>
                </a:solidFill>
                <a:latin typeface="+mj-lt"/>
                <a:ea typeface="Calibri" panose="020F0502020204030204" pitchFamily="34" charset="0"/>
              </a:rPr>
              <a:t>Số tế bào con tạo ra ở lần </a:t>
            </a:r>
            <a:r>
              <a:rPr lang="en-US" sz="2000" dirty="0" smtClean="0">
                <a:solidFill>
                  <a:srgbClr val="FFFF00"/>
                </a:solidFill>
                <a:latin typeface="+mj-lt"/>
                <a:ea typeface="Calibri" panose="020F0502020204030204" pitchFamily="34" charset="0"/>
              </a:rPr>
              <a:t>sinh sản thứ </a:t>
            </a:r>
            <a:r>
              <a:rPr lang="en-US" sz="2000" dirty="0">
                <a:solidFill>
                  <a:srgbClr val="FFFF00"/>
                </a:solidFill>
                <a:latin typeface="+mj-lt"/>
                <a:ea typeface="Calibri" panose="020F0502020204030204" pitchFamily="34" charset="0"/>
              </a:rPr>
              <a:t>l: 2</a:t>
            </a:r>
            <a:r>
              <a:rPr lang="en-US" sz="2000" baseline="30000" dirty="0">
                <a:solidFill>
                  <a:srgbClr val="FFFF00"/>
                </a:solidFill>
                <a:latin typeface="+mj-lt"/>
                <a:ea typeface="Calibri" panose="020F0502020204030204" pitchFamily="34" charset="0"/>
              </a:rPr>
              <a:t>1</a:t>
            </a:r>
            <a:r>
              <a:rPr lang="en-US" sz="2000" dirty="0">
                <a:solidFill>
                  <a:srgbClr val="FFFF00"/>
                </a:solidFill>
                <a:latin typeface="+mj-lt"/>
                <a:ea typeface="Calibri" panose="020F0502020204030204" pitchFamily="34" charset="0"/>
              </a:rPr>
              <a:t> tế </a:t>
            </a:r>
            <a:r>
              <a:rPr lang="en-US" sz="2000" dirty="0" smtClean="0">
                <a:solidFill>
                  <a:srgbClr val="FFFF00"/>
                </a:solidFill>
                <a:latin typeface="+mj-lt"/>
                <a:ea typeface="Calibri" panose="020F0502020204030204" pitchFamily="34" charset="0"/>
              </a:rPr>
              <a:t>bào </a:t>
            </a:r>
            <a:r>
              <a:rPr lang="en-US" sz="2000" dirty="0">
                <a:solidFill>
                  <a:srgbClr val="FFFF00"/>
                </a:solidFill>
                <a:latin typeface="+mj-lt"/>
                <a:ea typeface="Calibri" panose="020F0502020204030204" pitchFamily="34" charset="0"/>
              </a:rPr>
              <a:t>Số tế bào con tạo ra ở lần </a:t>
            </a:r>
            <a:r>
              <a:rPr lang="en-US" sz="2000" dirty="0" smtClean="0">
                <a:solidFill>
                  <a:srgbClr val="FFFF00"/>
                </a:solidFill>
                <a:latin typeface="+mj-lt"/>
                <a:ea typeface="Calibri" panose="020F0502020204030204" pitchFamily="34" charset="0"/>
              </a:rPr>
              <a:t>sinh sản thứ </a:t>
            </a:r>
            <a:r>
              <a:rPr lang="en-US" sz="2000" dirty="0">
                <a:solidFill>
                  <a:srgbClr val="FFFF00"/>
                </a:solidFill>
                <a:latin typeface="+mj-lt"/>
                <a:ea typeface="Calibri" panose="020F0502020204030204" pitchFamily="34" charset="0"/>
              </a:rPr>
              <a:t>II: 2</a:t>
            </a:r>
            <a:r>
              <a:rPr lang="en-US" sz="2000" baseline="30000" dirty="0">
                <a:solidFill>
                  <a:srgbClr val="FFFF00"/>
                </a:solidFill>
                <a:latin typeface="+mj-lt"/>
                <a:ea typeface="Calibri" panose="020F0502020204030204" pitchFamily="34" charset="0"/>
              </a:rPr>
              <a:t>2</a:t>
            </a:r>
            <a:r>
              <a:rPr lang="en-US" sz="2000" dirty="0">
                <a:solidFill>
                  <a:srgbClr val="FFFF00"/>
                </a:solidFill>
                <a:latin typeface="+mj-lt"/>
                <a:ea typeface="Calibri" panose="020F0502020204030204" pitchFamily="34" charset="0"/>
              </a:rPr>
              <a:t> tế </a:t>
            </a:r>
            <a:r>
              <a:rPr lang="en-US" sz="2000" dirty="0" smtClean="0">
                <a:solidFill>
                  <a:srgbClr val="FFFF00"/>
                </a:solidFill>
                <a:latin typeface="+mj-lt"/>
                <a:ea typeface="Calibri" panose="020F0502020204030204" pitchFamily="34" charset="0"/>
              </a:rPr>
              <a:t>bào</a:t>
            </a:r>
            <a:endParaRPr lang="en-US" sz="2000" dirty="0">
              <a:solidFill>
                <a:srgbClr val="FFFF00"/>
              </a:solidFill>
              <a:latin typeface="+mj-lt"/>
              <a:ea typeface="Calibri" panose="020F0502020204030204" pitchFamily="34" charset="0"/>
            </a:endParaRPr>
          </a:p>
          <a:p>
            <a:pPr algn="just">
              <a:lnSpc>
                <a:spcPts val="2500"/>
              </a:lnSpc>
              <a:spcBef>
                <a:spcPts val="200"/>
              </a:spcBef>
              <a:spcAft>
                <a:spcPts val="200"/>
              </a:spcAft>
            </a:pPr>
            <a:r>
              <a:rPr lang="en-US" sz="2000" dirty="0" smtClean="0">
                <a:solidFill>
                  <a:srgbClr val="FFFF00"/>
                </a:solidFill>
                <a:latin typeface="+mj-lt"/>
                <a:ea typeface="Calibri" panose="020F0502020204030204" pitchFamily="34" charset="0"/>
              </a:rPr>
              <a:t>Số </a:t>
            </a:r>
            <a:r>
              <a:rPr lang="en-US" sz="2000" dirty="0">
                <a:solidFill>
                  <a:srgbClr val="FFFF00"/>
                </a:solidFill>
                <a:latin typeface="+mj-lt"/>
                <a:ea typeface="Calibri" panose="020F0502020204030204" pitchFamily="34" charset="0"/>
              </a:rPr>
              <a:t>tế bào con tạo ra ở lần </a:t>
            </a:r>
            <a:r>
              <a:rPr lang="en-US" sz="2000" dirty="0" smtClean="0">
                <a:solidFill>
                  <a:srgbClr val="FFFF00"/>
                </a:solidFill>
                <a:latin typeface="+mj-lt"/>
                <a:ea typeface="Calibri" panose="020F0502020204030204" pitchFamily="34" charset="0"/>
              </a:rPr>
              <a:t>sinh sản thứ </a:t>
            </a:r>
            <a:r>
              <a:rPr lang="en-US" sz="2000" dirty="0">
                <a:solidFill>
                  <a:srgbClr val="FFFF00"/>
                </a:solidFill>
                <a:latin typeface="+mj-lt"/>
                <a:ea typeface="Calibri" panose="020F0502020204030204" pitchFamily="34" charset="0"/>
              </a:rPr>
              <a:t>III: 2</a:t>
            </a:r>
            <a:r>
              <a:rPr lang="en-US" sz="2000" baseline="30000" dirty="0">
                <a:solidFill>
                  <a:srgbClr val="FFFF00"/>
                </a:solidFill>
                <a:latin typeface="+mj-lt"/>
                <a:ea typeface="Calibri" panose="020F0502020204030204" pitchFamily="34" charset="0"/>
              </a:rPr>
              <a:t>3</a:t>
            </a:r>
            <a:r>
              <a:rPr lang="en-US" sz="2000" dirty="0">
                <a:solidFill>
                  <a:srgbClr val="FFFF00"/>
                </a:solidFill>
                <a:latin typeface="+mj-lt"/>
                <a:ea typeface="Calibri" panose="020F0502020204030204" pitchFamily="34" charset="0"/>
              </a:rPr>
              <a:t> tế </a:t>
            </a:r>
            <a:r>
              <a:rPr lang="en-US" sz="2000" dirty="0" smtClean="0">
                <a:solidFill>
                  <a:srgbClr val="FFFF00"/>
                </a:solidFill>
                <a:latin typeface="+mj-lt"/>
                <a:ea typeface="Calibri" panose="020F0502020204030204" pitchFamily="34" charset="0"/>
              </a:rPr>
              <a:t>bào</a:t>
            </a:r>
            <a:endParaRPr lang="en-US" sz="2000" dirty="0">
              <a:solidFill>
                <a:srgbClr val="FFFF00"/>
              </a:solidFill>
              <a:latin typeface="+mj-lt"/>
              <a:ea typeface="Calibri" panose="020F0502020204030204" pitchFamily="34" charset="0"/>
            </a:endParaRPr>
          </a:p>
          <a:p>
            <a:pPr>
              <a:lnSpc>
                <a:spcPts val="2500"/>
              </a:lnSpc>
              <a:spcBef>
                <a:spcPts val="200"/>
              </a:spcBef>
              <a:spcAft>
                <a:spcPts val="200"/>
              </a:spcAft>
            </a:pPr>
            <a:r>
              <a:rPr lang="en-US" sz="2000" dirty="0" smtClean="0">
                <a:solidFill>
                  <a:srgbClr val="FFFF00"/>
                </a:solidFill>
                <a:latin typeface="+mj-lt"/>
                <a:ea typeface="Calibri" panose="020F0502020204030204" pitchFamily="34" charset="0"/>
              </a:rPr>
              <a:t>Số </a:t>
            </a:r>
            <a:r>
              <a:rPr lang="en-US" sz="2000" dirty="0">
                <a:solidFill>
                  <a:srgbClr val="FFFF00"/>
                </a:solidFill>
                <a:latin typeface="+mj-lt"/>
                <a:ea typeface="Calibri" panose="020F0502020204030204" pitchFamily="34" charset="0"/>
              </a:rPr>
              <a:t>tế bào con tạo ra ở lần </a:t>
            </a:r>
            <a:r>
              <a:rPr lang="en-US" sz="2000" dirty="0" smtClean="0">
                <a:solidFill>
                  <a:srgbClr val="FFFF00"/>
                </a:solidFill>
                <a:latin typeface="+mj-lt"/>
                <a:ea typeface="Calibri" panose="020F0502020204030204" pitchFamily="34" charset="0"/>
              </a:rPr>
              <a:t>sinh sản thứ </a:t>
            </a:r>
            <a:r>
              <a:rPr lang="en-US" sz="2000" dirty="0">
                <a:solidFill>
                  <a:srgbClr val="FFFF00"/>
                </a:solidFill>
                <a:latin typeface="+mj-lt"/>
                <a:ea typeface="Calibri" panose="020F0502020204030204" pitchFamily="34" charset="0"/>
              </a:rPr>
              <a:t>n: 2</a:t>
            </a:r>
            <a:r>
              <a:rPr lang="en-US" sz="2000" baseline="30000" dirty="0">
                <a:solidFill>
                  <a:srgbClr val="FFFF00"/>
                </a:solidFill>
                <a:latin typeface="+mj-lt"/>
                <a:ea typeface="Calibri" panose="020F0502020204030204" pitchFamily="34" charset="0"/>
              </a:rPr>
              <a:t>n</a:t>
            </a:r>
            <a:r>
              <a:rPr lang="en-US" sz="2000" dirty="0">
                <a:solidFill>
                  <a:srgbClr val="FFFF00"/>
                </a:solidFill>
                <a:latin typeface="+mj-lt"/>
                <a:ea typeface="Calibri" panose="020F0502020204030204" pitchFamily="34" charset="0"/>
              </a:rPr>
              <a:t> tế bào</a:t>
            </a:r>
            <a:endParaRPr lang="en-US" sz="2000" dirty="0">
              <a:solidFill>
                <a:srgbClr val="FFFF00"/>
              </a:solidFill>
              <a:latin typeface="+mj-lt"/>
            </a:endParaRPr>
          </a:p>
        </p:txBody>
      </p:sp>
    </p:spTree>
    <p:extLst>
      <p:ext uri="{BB962C8B-B14F-4D97-AF65-F5344CB8AC3E}">
        <p14:creationId xmlns:p14="http://schemas.microsoft.com/office/powerpoint/2010/main" val="333895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inVertical)">
                                      <p:cBhvr>
                                        <p:cTn id="28" dur="500"/>
                                        <p:tgtEl>
                                          <p:spTgt spid="4">
                                            <p:txEl>
                                              <p:pRg st="0" end="0"/>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barn(inVertical)">
                                      <p:cBhvr>
                                        <p:cTn id="31" dur="500"/>
                                        <p:tgtEl>
                                          <p:spTgt spid="4">
                                            <p:txEl>
                                              <p:pRg st="1" end="1"/>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barn(inVertical)">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491" y="807008"/>
            <a:ext cx="6153300" cy="509728"/>
          </a:xfrm>
        </p:spPr>
        <p:txBody>
          <a:bodyPr/>
          <a:lstStyle/>
          <a:p>
            <a:r>
              <a:rPr lang="en-US" sz="2200" dirty="0" smtClean="0">
                <a:latin typeface="+mj-lt"/>
              </a:rPr>
              <a:t>Quan sát Hình 17.9</a:t>
            </a:r>
            <a:endParaRPr lang="en-US" sz="2200" dirty="0">
              <a:latin typeface="+mj-lt"/>
            </a:endParaRPr>
          </a:p>
        </p:txBody>
      </p:sp>
      <p:sp>
        <p:nvSpPr>
          <p:cNvPr id="3" name="Text Placeholder 2"/>
          <p:cNvSpPr>
            <a:spLocks noGrp="1"/>
          </p:cNvSpPr>
          <p:nvPr>
            <p:ph type="body" idx="1"/>
          </p:nvPr>
        </p:nvSpPr>
        <p:spPr>
          <a:xfrm>
            <a:off x="87784" y="1584783"/>
            <a:ext cx="4864608" cy="1136472"/>
          </a:xfrm>
        </p:spPr>
        <p:txBody>
          <a:bodyPr/>
          <a:lstStyle/>
          <a:p>
            <a:pPr algn="just"/>
            <a:r>
              <a:rPr lang="en-US" sz="2000" dirty="0" smtClean="0">
                <a:solidFill>
                  <a:schemeClr val="accent2">
                    <a:lumMod val="90000"/>
                    <a:lumOff val="10000"/>
                  </a:schemeClr>
                </a:solidFill>
                <a:latin typeface="+mj-lt"/>
              </a:rPr>
              <a:t>Em hãy cho biết: </a:t>
            </a:r>
            <a:r>
              <a:rPr lang="en-US" sz="2000" i="1" dirty="0" smtClean="0">
                <a:solidFill>
                  <a:schemeClr val="accent2">
                    <a:lumMod val="90000"/>
                    <a:lumOff val="10000"/>
                  </a:schemeClr>
                </a:solidFill>
                <a:latin typeface="+mj-lt"/>
              </a:rPr>
              <a:t>Em bé sinh ra nặng 3kg, khi trưởng thành có thể nặng 50kg, sự thay đổi này là do đâu?</a:t>
            </a:r>
            <a:endParaRPr lang="en-US" sz="2000" i="1" dirty="0">
              <a:solidFill>
                <a:schemeClr val="accent2">
                  <a:lumMod val="90000"/>
                  <a:lumOff val="10000"/>
                </a:schemeClr>
              </a:solidFill>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5" name="Picture 4"/>
          <p:cNvPicPr>
            <a:picLocks noChangeAspect="1"/>
          </p:cNvPicPr>
          <p:nvPr/>
        </p:nvPicPr>
        <p:blipFill>
          <a:blip r:embed="rId2"/>
          <a:stretch>
            <a:fillRect/>
          </a:stretch>
        </p:blipFill>
        <p:spPr>
          <a:xfrm>
            <a:off x="5062117" y="1002182"/>
            <a:ext cx="3752699" cy="3738068"/>
          </a:xfrm>
          <a:prstGeom prst="rect">
            <a:avLst/>
          </a:prstGeom>
        </p:spPr>
      </p:pic>
      <p:sp>
        <p:nvSpPr>
          <p:cNvPr id="6" name="Rectangle 5"/>
          <p:cNvSpPr/>
          <p:nvPr/>
        </p:nvSpPr>
        <p:spPr>
          <a:xfrm>
            <a:off x="654710" y="3107496"/>
            <a:ext cx="4063594" cy="1015663"/>
          </a:xfrm>
          <a:prstGeom prst="rect">
            <a:avLst/>
          </a:prstGeom>
        </p:spPr>
        <p:txBody>
          <a:bodyPr wrap="square">
            <a:spAutoFit/>
          </a:bodyPr>
          <a:lstStyle/>
          <a:p>
            <a:pPr algn="just"/>
            <a:r>
              <a:rPr lang="en-US" sz="2000" b="1" dirty="0">
                <a:solidFill>
                  <a:schemeClr val="accent2">
                    <a:lumMod val="90000"/>
                    <a:lumOff val="10000"/>
                  </a:schemeClr>
                </a:solidFill>
                <a:latin typeface="+mn-lt"/>
                <a:ea typeface="Calibri" panose="020F0502020204030204" pitchFamily="34" charset="0"/>
              </a:rPr>
              <a:t>Sự tăng lên về khối lượng và kích thước cơ thể là do sự lớn lên và </a:t>
            </a:r>
            <a:r>
              <a:rPr lang="en-US" sz="2000" b="1" dirty="0" smtClean="0">
                <a:solidFill>
                  <a:schemeClr val="accent2">
                    <a:lumMod val="90000"/>
                    <a:lumOff val="10000"/>
                  </a:schemeClr>
                </a:solidFill>
                <a:latin typeface="+mn-lt"/>
                <a:ea typeface="Calibri" panose="020F0502020204030204" pitchFamily="34" charset="0"/>
              </a:rPr>
              <a:t>sinh sản của </a:t>
            </a:r>
            <a:r>
              <a:rPr lang="en-US" sz="2000" b="1" dirty="0">
                <a:solidFill>
                  <a:schemeClr val="accent2">
                    <a:lumMod val="90000"/>
                    <a:lumOff val="10000"/>
                  </a:schemeClr>
                </a:solidFill>
                <a:latin typeface="+mn-lt"/>
                <a:ea typeface="Calibri" panose="020F0502020204030204" pitchFamily="34" charset="0"/>
              </a:rPr>
              <a:t>tế bào.</a:t>
            </a:r>
          </a:p>
        </p:txBody>
      </p:sp>
    </p:spTree>
    <p:extLst>
      <p:ext uri="{BB962C8B-B14F-4D97-AF65-F5344CB8AC3E}">
        <p14:creationId xmlns:p14="http://schemas.microsoft.com/office/powerpoint/2010/main" val="238944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8437" y="1744833"/>
            <a:ext cx="8024774" cy="925216"/>
          </a:xfrm>
        </p:spPr>
        <p:txBody>
          <a:bodyPr/>
          <a:lstStyle/>
          <a:p>
            <a:pPr marL="38100" indent="0" algn="just">
              <a:buNone/>
            </a:pPr>
            <a:r>
              <a:rPr lang="en-US" sz="2000" i="0" dirty="0" smtClean="0">
                <a:latin typeface="+mj-lt"/>
              </a:rPr>
              <a:t>Em hãy cho biết: </a:t>
            </a:r>
          </a:p>
          <a:p>
            <a:pPr algn="just"/>
            <a:r>
              <a:rPr lang="en-US" sz="2000" dirty="0" smtClean="0">
                <a:latin typeface="+mj-lt"/>
              </a:rPr>
              <a:t>Sự phân chia của tế bào có ý nghĩa gì đối với sinh vật?</a:t>
            </a:r>
            <a:endParaRPr lang="en-US" sz="200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4" name="Rectangle 3"/>
          <p:cNvSpPr/>
          <p:nvPr/>
        </p:nvSpPr>
        <p:spPr>
          <a:xfrm>
            <a:off x="1228953" y="2803211"/>
            <a:ext cx="6686094" cy="2067233"/>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US" sz="2000" b="1" dirty="0">
                <a:solidFill>
                  <a:schemeClr val="accent3">
                    <a:lumMod val="50000"/>
                  </a:schemeClr>
                </a:solidFill>
                <a:latin typeface="+mn-lt"/>
                <a:ea typeface="Calibri" panose="020F0502020204030204" pitchFamily="34" charset="0"/>
              </a:rPr>
              <a:t>Sự phân chia của tế bào là cơ sở cho sự lớn lên và sinh sản của sinh vật</a:t>
            </a:r>
            <a:r>
              <a:rPr lang="en-US" sz="2000" b="1" dirty="0" smtClean="0">
                <a:solidFill>
                  <a:schemeClr val="accent3">
                    <a:lumMod val="50000"/>
                  </a:schemeClr>
                </a:solidFill>
                <a:latin typeface="+mn-lt"/>
                <a:ea typeface="Calibri" panose="020F0502020204030204" pitchFamily="34" charset="0"/>
              </a:rPr>
              <a:t>.</a:t>
            </a:r>
          </a:p>
          <a:p>
            <a:pPr marL="342900" indent="-342900" algn="just">
              <a:lnSpc>
                <a:spcPts val="2500"/>
              </a:lnSpc>
              <a:spcBef>
                <a:spcPts val="200"/>
              </a:spcBef>
              <a:spcAft>
                <a:spcPts val="200"/>
              </a:spcAft>
              <a:buFont typeface="Wingdings" panose="05000000000000000000" pitchFamily="2" charset="2"/>
              <a:buChar char="§"/>
            </a:pPr>
            <a:r>
              <a:rPr lang="vi-VN" sz="2000" b="1" dirty="0">
                <a:solidFill>
                  <a:schemeClr val="accent3">
                    <a:lumMod val="50000"/>
                  </a:schemeClr>
                </a:solidFill>
                <a:latin typeface="+mn-lt"/>
                <a:ea typeface="Calibri" panose="020F0502020204030204" pitchFamily="34" charset="0"/>
              </a:rPr>
              <a:t>Nhờ có quá trình phân chia của tế bào, cơ thể sẽ tạo ra các tế bào mới để thay thế cho những tế bào già, tế bào chết, tế bảo sai hỏng và tế bào bị tổn thương</a:t>
            </a:r>
            <a:r>
              <a:rPr lang="vi-VN" sz="2000" b="1" dirty="0" smtClean="0">
                <a:solidFill>
                  <a:schemeClr val="accent3">
                    <a:lumMod val="50000"/>
                  </a:schemeClr>
                </a:solidFill>
                <a:latin typeface="+mn-lt"/>
                <a:ea typeface="Calibri" panose="020F0502020204030204" pitchFamily="34" charset="0"/>
              </a:rPr>
              <a:t>.</a:t>
            </a:r>
            <a:endParaRPr lang="en-US" sz="2000" b="1" dirty="0">
              <a:solidFill>
                <a:schemeClr val="accent3">
                  <a:lumMod val="50000"/>
                </a:schemeClr>
              </a:solidFill>
              <a:latin typeface="+mn-lt"/>
            </a:endParaRPr>
          </a:p>
        </p:txBody>
      </p:sp>
    </p:spTree>
    <p:extLst>
      <p:ext uri="{BB962C8B-B14F-4D97-AF65-F5344CB8AC3E}">
        <p14:creationId xmlns:p14="http://schemas.microsoft.com/office/powerpoint/2010/main" val="82182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riel template">
  <a:themeElements>
    <a:clrScheme name="Custom 347">
      <a:dk1>
        <a:srgbClr val="666666"/>
      </a:dk1>
      <a:lt1>
        <a:srgbClr val="FFFFFF"/>
      </a:lt1>
      <a:dk2>
        <a:srgbClr val="004430"/>
      </a:dk2>
      <a:lt2>
        <a:srgbClr val="DAE2E6"/>
      </a:lt2>
      <a:accent1>
        <a:srgbClr val="8EC641"/>
      </a:accent1>
      <a:accent2>
        <a:srgbClr val="004430"/>
      </a:accent2>
      <a:accent3>
        <a:srgbClr val="539EB9"/>
      </a:accent3>
      <a:accent4>
        <a:srgbClr val="689EE1"/>
      </a:accent4>
      <a:accent5>
        <a:srgbClr val="999999"/>
      </a:accent5>
      <a:accent6>
        <a:srgbClr val="779B91"/>
      </a:accent6>
      <a:hlink>
        <a:srgbClr val="689EE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1021</Words>
  <Application>Microsoft Office PowerPoint</Application>
  <PresentationFormat>On-screen Show (16:9)</PresentationFormat>
  <Paragraphs>106</Paragraphs>
  <Slides>17</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Calibri</vt:lpstr>
      <vt:lpstr>Bellota Text Light</vt:lpstr>
      <vt:lpstr>Karla</vt:lpstr>
      <vt:lpstr>Georgia</vt:lpstr>
      <vt:lpstr>Roboto</vt:lpstr>
      <vt:lpstr>Oxygen</vt:lpstr>
      <vt:lpstr>Wingdings</vt:lpstr>
      <vt:lpstr>Roboto Slab</vt:lpstr>
      <vt:lpstr>Encode Sans Semi Condensed</vt:lpstr>
      <vt:lpstr>Vidaloka</vt:lpstr>
      <vt:lpstr>Nunito Sans</vt:lpstr>
      <vt:lpstr>Ariel template</vt:lpstr>
      <vt:lpstr>PowerPoint Presentation</vt:lpstr>
      <vt:lpstr>Quan sát hình ảnh</vt:lpstr>
      <vt:lpstr>2. SỰ LỚN LÊN VÀ SINH SẢN CỦA TẾ BÀO TIẾT 4:                             a. Tìm hiểu về sự lớn lên của tế bào</vt:lpstr>
      <vt:lpstr>PowerPoint Presentation</vt:lpstr>
      <vt:lpstr>PowerPoint Presentation</vt:lpstr>
      <vt:lpstr>Dấu hiệu cho thấy sự sinh sản của tế bào </vt:lpstr>
      <vt:lpstr>PowerPoint Presentation</vt:lpstr>
      <vt:lpstr>Quan sát Hình 17.9</vt:lpstr>
      <vt:lpstr>PowerPoint Presentation</vt:lpstr>
      <vt:lpstr>PowerPoint Presentation</vt:lpstr>
      <vt:lpstr>TIẾT 5                        Thảo luận</vt:lpstr>
      <vt:lpstr>PowerPoint Presentation</vt:lpstr>
      <vt:lpstr>Luyện tập – trả lời câu hỏi trắc nghiệm</vt:lpstr>
      <vt:lpstr>PowerPoint Presentation</vt:lpstr>
      <vt:lpstr>VẬN DỤNG</vt:lpstr>
      <vt:lpstr>PowerPoint Presentation</vt:lpstr>
      <vt:lpstr>CHÚC CÁC EM HỌC TỐT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dragon</cp:lastModifiedBy>
  <cp:revision>35</cp:revision>
  <dcterms:modified xsi:type="dcterms:W3CDTF">2025-02-22T04:44:04Z</dcterms:modified>
</cp:coreProperties>
</file>