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6" r:id="rId1"/>
  </p:sldMasterIdLst>
  <p:notesMasterIdLst>
    <p:notesMasterId r:id="rId15"/>
  </p:notesMasterIdLst>
  <p:sldIdLst>
    <p:sldId id="256" r:id="rId2"/>
    <p:sldId id="257" r:id="rId3"/>
    <p:sldId id="258" r:id="rId4"/>
    <p:sldId id="265" r:id="rId5"/>
    <p:sldId id="296" r:id="rId6"/>
    <p:sldId id="297" r:id="rId7"/>
    <p:sldId id="266" r:id="rId8"/>
    <p:sldId id="298" r:id="rId9"/>
    <p:sldId id="299" r:id="rId10"/>
    <p:sldId id="270" r:id="rId11"/>
    <p:sldId id="310" r:id="rId12"/>
    <p:sldId id="311" r:id="rId13"/>
    <p:sldId id="313" r:id="rId14"/>
  </p:sldIdLst>
  <p:sldSz cx="9144000" cy="5143500" type="screen16x9"/>
  <p:notesSz cx="6858000" cy="9144000"/>
  <p:embeddedFontLst>
    <p:embeddedFont>
      <p:font typeface="Vidaloka" charset="0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Georgia" pitchFamily="18" charset="0"/>
      <p:regular r:id="rId21"/>
      <p:bold r:id="rId22"/>
      <p:italic r:id="rId23"/>
      <p:boldItalic r:id="rId24"/>
    </p:embeddedFont>
    <p:embeddedFont>
      <p:font typeface="Roboto Slab" charset="0"/>
      <p:regular r:id="rId25"/>
      <p:bold r:id="rId26"/>
    </p:embeddedFont>
    <p:embeddedFont>
      <p:font typeface="Oxygen" charset="0"/>
      <p:regular r:id="rId27"/>
      <p:bold r:id="rId28"/>
    </p:embeddedFont>
    <p:embeddedFont>
      <p:font typeface="Nunito Sans" charset="0"/>
      <p:regular r:id="rId29"/>
      <p:bold r:id="rId30"/>
      <p:italic r:id="rId31"/>
      <p:boldItalic r:id="rId32"/>
    </p:embeddedFont>
    <p:embeddedFont>
      <p:font typeface="Bellota Text Light" charset="0"/>
      <p:regular r:id="rId33"/>
      <p:bold r:id="rId34"/>
      <p:italic r:id="rId35"/>
      <p:boldItalic r:id="rId36"/>
    </p:embeddedFont>
    <p:embeddedFont>
      <p:font typeface="Muli" charset="0"/>
      <p:regular r:id="rId37"/>
      <p:bold r:id="rId38"/>
      <p:italic r:id="rId39"/>
      <p:boldItalic r:id="rId40"/>
    </p:embeddedFont>
    <p:embeddedFont>
      <p:font typeface="Roboto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7FFAB09-ECC1-451C-A3BB-F49DC13D23C8}">
  <a:tblStyle styleId="{A7FFAB09-ECC1-451C-A3BB-F49DC13D23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7A040C-200A-4E53-A25A-C2011020A1E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font" Target="fonts/font27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font" Target="fonts/font25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openxmlformats.org/officeDocument/2006/relationships/font" Target="fonts/font2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font" Target="fonts/font28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69150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4603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0345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5008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7880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3388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760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8100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6657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7650" y="2626031"/>
            <a:ext cx="9144000" cy="1886700"/>
          </a:xfrm>
          <a:prstGeom prst="rect">
            <a:avLst/>
          </a:prstGeom>
          <a:solidFill>
            <a:srgbClr val="004430">
              <a:alpha val="5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9175" y="2963363"/>
            <a:ext cx="6598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0" y="4265975"/>
            <a:ext cx="9197400" cy="883431"/>
            <a:chOff x="0" y="5687967"/>
            <a:chExt cx="9197400" cy="1177908"/>
          </a:xfrm>
        </p:grpSpPr>
        <p:sp>
          <p:nvSpPr>
            <p:cNvPr id="13" name="Google Shape;13;p2"/>
            <p:cNvSpPr/>
            <p:nvPr/>
          </p:nvSpPr>
          <p:spPr>
            <a:xfrm>
              <a:off x="0" y="5948175"/>
              <a:ext cx="9197400" cy="917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18800" y="5687967"/>
              <a:ext cx="457800" cy="33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APTION_ONLY_1">
    <p:bg>
      <p:bgPr>
        <a:solidFill>
          <a:schemeClr val="lt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solidFill>
                  <a:schemeClr val="lt1"/>
                </a:solidFill>
              </a:defRPr>
            </a:lvl1pPr>
            <a:lvl2pPr lvl="1" algn="ctr" rtl="0">
              <a:buNone/>
              <a:defRPr>
                <a:solidFill>
                  <a:schemeClr val="lt1"/>
                </a:solidFill>
              </a:defRPr>
            </a:lvl2pPr>
            <a:lvl3pPr lvl="2" algn="ctr" rtl="0">
              <a:buNone/>
              <a:defRPr>
                <a:solidFill>
                  <a:schemeClr val="lt1"/>
                </a:solidFill>
              </a:defRPr>
            </a:lvl3pPr>
            <a:lvl4pPr lvl="3" algn="ctr" rtl="0">
              <a:buNone/>
              <a:defRPr>
                <a:solidFill>
                  <a:schemeClr val="lt1"/>
                </a:solidFill>
              </a:defRPr>
            </a:lvl4pPr>
            <a:lvl5pPr lvl="4" algn="ctr" rtl="0">
              <a:buNone/>
              <a:defRPr>
                <a:solidFill>
                  <a:schemeClr val="lt1"/>
                </a:solidFill>
              </a:defRPr>
            </a:lvl5pPr>
            <a:lvl6pPr lvl="5" algn="ctr" rtl="0">
              <a:buNone/>
              <a:defRPr>
                <a:solidFill>
                  <a:schemeClr val="lt1"/>
                </a:solidFill>
              </a:defRPr>
            </a:lvl6pPr>
            <a:lvl7pPr lvl="6" algn="ctr" rtl="0">
              <a:buNone/>
              <a:defRPr>
                <a:solidFill>
                  <a:schemeClr val="lt1"/>
                </a:solidFill>
              </a:defRPr>
            </a:lvl7pPr>
            <a:lvl8pPr lvl="7" algn="ctr" rtl="0">
              <a:buNone/>
              <a:defRPr>
                <a:solidFill>
                  <a:schemeClr val="lt1"/>
                </a:solidFill>
              </a:defRPr>
            </a:lvl8pPr>
            <a:lvl9pPr lvl="8" algn="ctr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sky)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>
            <a:off x="261900" y="208013"/>
            <a:ext cx="8620200" cy="4727400"/>
          </a:xfrm>
          <a:prstGeom prst="rect">
            <a:avLst/>
          </a:prstGeom>
          <a:solidFill>
            <a:srgbClr val="689EE1">
              <a:alpha val="8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sea)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/>
          <p:nvPr/>
        </p:nvSpPr>
        <p:spPr>
          <a:xfrm>
            <a:off x="261900" y="208013"/>
            <a:ext cx="8620200" cy="4727400"/>
          </a:xfrm>
          <a:prstGeom prst="rect">
            <a:avLst/>
          </a:prstGeom>
          <a:solidFill>
            <a:srgbClr val="539EB9">
              <a:alpha val="8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-7650" y="1742525"/>
            <a:ext cx="9159300" cy="3400975"/>
          </a:xfrm>
          <a:custGeom>
            <a:avLst/>
            <a:gdLst/>
            <a:ahLst/>
            <a:cxnLst/>
            <a:rect l="l" t="t" r="r" b="b"/>
            <a:pathLst>
              <a:path w="366372" h="136039" extrusionOk="0">
                <a:moveTo>
                  <a:pt x="0" y="255"/>
                </a:moveTo>
                <a:lnTo>
                  <a:pt x="0" y="136039"/>
                </a:lnTo>
                <a:lnTo>
                  <a:pt x="366372" y="136039"/>
                </a:lnTo>
                <a:lnTo>
                  <a:pt x="366372" y="255"/>
                </a:lnTo>
                <a:lnTo>
                  <a:pt x="54110" y="0"/>
                </a:lnTo>
                <a:lnTo>
                  <a:pt x="45720" y="10462"/>
                </a:lnTo>
                <a:lnTo>
                  <a:pt x="36991" y="61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884073" y="2166312"/>
            <a:ext cx="56601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884073" y="3411563"/>
            <a:ext cx="5660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rgbClr val="FFFFFF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t="8313" b="8304"/>
          <a:stretch/>
        </p:blipFill>
        <p:spPr>
          <a:xfrm rot="-5400000">
            <a:off x="3554205" y="454046"/>
            <a:ext cx="2035624" cy="112753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/>
          <p:nvPr/>
        </p:nvSpPr>
        <p:spPr>
          <a:xfrm>
            <a:off x="4008250" y="1152569"/>
            <a:ext cx="1127700" cy="883200"/>
          </a:xfrm>
          <a:prstGeom prst="rect">
            <a:avLst/>
          </a:prstGeom>
          <a:solidFill>
            <a:srgbClr val="004430">
              <a:alpha val="5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1624650" y="2161800"/>
            <a:ext cx="5894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Char char="◍"/>
              <a:defRPr i="1">
                <a:solidFill>
                  <a:schemeClr val="dk2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i="1">
                <a:solidFill>
                  <a:schemeClr val="dk2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i="1">
                <a:solidFill>
                  <a:schemeClr val="dk2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i="1">
                <a:solidFill>
                  <a:schemeClr val="dk2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i="1">
                <a:solidFill>
                  <a:schemeClr val="dk2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i="1">
                <a:solidFill>
                  <a:schemeClr val="dk2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i="1">
                <a:solidFill>
                  <a:schemeClr val="dk2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i="1">
                <a:solidFill>
                  <a:schemeClr val="dk2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/>
          <p:nvPr/>
        </p:nvSpPr>
        <p:spPr>
          <a:xfrm>
            <a:off x="3593400" y="1074648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“</a:t>
            </a:r>
            <a:endParaRPr sz="96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4345650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(leaf)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2257425" y="1709141"/>
            <a:ext cx="6153300" cy="31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◍"/>
              <a:defRPr sz="24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l="5767" t="29553" b="29557"/>
          <a:stretch/>
        </p:blipFill>
        <p:spPr>
          <a:xfrm rot="10800000" flipH="1">
            <a:off x="0" y="644575"/>
            <a:ext cx="1943100" cy="8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(sea)">
  <p:cSld name="TITLE_AND_BODY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257425" y="1709141"/>
            <a:ext cx="6153300" cy="31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◍"/>
              <a:defRPr sz="24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36" name="Google Shape;36;p6" descr="Sea, Ocean, Infinity, Wide,"/>
          <p:cNvPicPr preferRelativeResize="0"/>
          <p:nvPr/>
        </p:nvPicPr>
        <p:blipFill rotWithShape="1">
          <a:blip r:embed="rId2">
            <a:alphaModFix/>
          </a:blip>
          <a:srcRect l="14499" t="41827" r="47082" b="28536"/>
          <a:stretch/>
        </p:blipFill>
        <p:spPr>
          <a:xfrm>
            <a:off x="0" y="644600"/>
            <a:ext cx="1943101" cy="843074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(sky)">
  <p:cSld name="TITLE_AND_BODY_1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2257425" y="1709141"/>
            <a:ext cx="6153300" cy="31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◍"/>
              <a:defRPr sz="24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42" name="Google Shape;42;p7" descr="Flat land, big sky, Wicken Fen"/>
          <p:cNvPicPr preferRelativeResize="0"/>
          <p:nvPr/>
        </p:nvPicPr>
        <p:blipFill rotWithShape="1">
          <a:blip r:embed="rId2">
            <a:alphaModFix/>
          </a:blip>
          <a:srcRect l="20350" t="27743" r="33752" b="32459"/>
          <a:stretch/>
        </p:blipFill>
        <p:spPr>
          <a:xfrm>
            <a:off x="0" y="644600"/>
            <a:ext cx="1943101" cy="8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(leaf)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2257425" y="1764506"/>
            <a:ext cx="3120900" cy="31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◍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5566073" y="1764506"/>
            <a:ext cx="3120900" cy="31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◍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" name="Google Shape;50;p8"/>
          <p:cNvPicPr preferRelativeResize="0"/>
          <p:nvPr/>
        </p:nvPicPr>
        <p:blipFill rotWithShape="1">
          <a:blip r:embed="rId2">
            <a:alphaModFix/>
          </a:blip>
          <a:srcRect l="5767" t="29553" b="29557"/>
          <a:stretch/>
        </p:blipFill>
        <p:spPr>
          <a:xfrm rot="10800000" flipH="1">
            <a:off x="0" y="644575"/>
            <a:ext cx="1943100" cy="8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(sea)">
  <p:cSld name="TITLE_AND_TWO_COLUMNS_2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2257425" y="1764506"/>
            <a:ext cx="3120900" cy="31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◍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2"/>
          </p:nvPr>
        </p:nvSpPr>
        <p:spPr>
          <a:xfrm>
            <a:off x="5566073" y="1764506"/>
            <a:ext cx="3120900" cy="31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◍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" name="Google Shape;57;p9" descr="Sea, Ocean, Infinity, Wide,"/>
          <p:cNvPicPr preferRelativeResize="0"/>
          <p:nvPr/>
        </p:nvPicPr>
        <p:blipFill rotWithShape="1">
          <a:blip r:embed="rId2">
            <a:alphaModFix/>
          </a:blip>
          <a:srcRect l="14499" t="41827" r="47082" b="28536"/>
          <a:stretch/>
        </p:blipFill>
        <p:spPr>
          <a:xfrm>
            <a:off x="0" y="644600"/>
            <a:ext cx="1943101" cy="84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 (sky)">
  <p:cSld name="TITLE_AND_TWO_COLUMNS_1_1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2257426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2"/>
          </p:nvPr>
        </p:nvSpPr>
        <p:spPr>
          <a:xfrm>
            <a:off x="4414202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3"/>
          </p:nvPr>
        </p:nvSpPr>
        <p:spPr>
          <a:xfrm>
            <a:off x="6570979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p13" descr="Flat land, big sky, Wicken Fen"/>
          <p:cNvPicPr preferRelativeResize="0"/>
          <p:nvPr/>
        </p:nvPicPr>
        <p:blipFill rotWithShape="1">
          <a:blip r:embed="rId2">
            <a:alphaModFix/>
          </a:blip>
          <a:srcRect l="20350" t="27743" r="33752" b="32459"/>
          <a:stretch/>
        </p:blipFill>
        <p:spPr>
          <a:xfrm>
            <a:off x="0" y="644600"/>
            <a:ext cx="1943101" cy="8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Slab"/>
              <a:buNone/>
              <a:defRPr sz="2400" b="1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"/>
              <a:buChar char="◍"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"/>
              <a:buChar char="○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"/>
              <a:buChar char="■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9" r:id="rId9"/>
    <p:sldLayoutId id="2147483662" r:id="rId10"/>
    <p:sldLayoutId id="2147483664" r:id="rId11"/>
    <p:sldLayoutId id="2147483665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3;p20"/>
          <p:cNvSpPr txBox="1">
            <a:spLocks/>
          </p:cNvSpPr>
          <p:nvPr/>
        </p:nvSpPr>
        <p:spPr>
          <a:xfrm>
            <a:off x="0" y="1017037"/>
            <a:ext cx="9060024" cy="162352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xygen"/>
              <a:buNone/>
              <a:defRPr sz="4400" b="1" i="0" u="none" strike="noStrike" cap="none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xygen"/>
              <a:buNone/>
              <a:defRPr sz="4400" b="1" i="0" u="none" strike="noStrike" cap="none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xygen"/>
              <a:buNone/>
              <a:defRPr sz="4400" b="1" i="0" u="none" strike="noStrike" cap="none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xygen"/>
              <a:buNone/>
              <a:defRPr sz="4400" b="1" i="0" u="none" strike="noStrike" cap="none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xygen"/>
              <a:buNone/>
              <a:defRPr sz="4400" b="1" i="0" u="none" strike="noStrike" cap="none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xygen"/>
              <a:buNone/>
              <a:defRPr sz="4400" b="1" i="0" u="none" strike="noStrike" cap="none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xygen"/>
              <a:buNone/>
              <a:defRPr sz="4400" b="1" i="0" u="none" strike="noStrike" cap="none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xygen"/>
              <a:buNone/>
              <a:defRPr sz="4400" b="1" i="0" u="none" strike="noStrike" cap="none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algn="ctr">
              <a:lnSpc>
                <a:spcPts val="44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000" dirty="0" smtClean="0">
                <a:solidFill>
                  <a:srgbClr val="FF0000"/>
                </a:solidFill>
                <a:latin typeface="+mn-lt"/>
              </a:rPr>
              <a:t>CHỦ ĐỀ 6: </a:t>
            </a:r>
            <a:endParaRPr lang="en-US" sz="4000" dirty="0" smtClean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ts val="44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000" dirty="0" smtClean="0">
                <a:solidFill>
                  <a:srgbClr val="7030A0"/>
                </a:solidFill>
                <a:latin typeface="+mn-lt"/>
              </a:rPr>
              <a:t>TẾ BÀO – ĐƠN VỊ CƠ SỞ CỦA SỰ SỐNG</a:t>
            </a:r>
            <a:endParaRPr lang="en-US" sz="4000" dirty="0" smtClean="0">
              <a:solidFill>
                <a:srgbClr val="7030A0"/>
              </a:solidFill>
              <a:latin typeface="+mn-lt"/>
            </a:endParaRPr>
          </a:p>
          <a:p>
            <a:pPr algn="ctr">
              <a:lnSpc>
                <a:spcPts val="44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dirty="0" smtClean="0">
                <a:solidFill>
                  <a:srgbClr val="FF0000"/>
                </a:solidFill>
                <a:latin typeface="+mn-lt"/>
              </a:rPr>
              <a:t>BÀI 17: TẾ BÀO</a:t>
            </a:r>
          </a:p>
          <a:p>
            <a:pPr algn="ctr">
              <a:lnSpc>
                <a:spcPts val="44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smtClean="0">
                <a:solidFill>
                  <a:srgbClr val="FF0000"/>
                </a:solidFill>
                <a:latin typeface="+mn-lt"/>
              </a:rPr>
              <a:t>Tiết </a:t>
            </a:r>
            <a:r>
              <a:rPr lang="en-US" sz="4000" smtClean="0">
                <a:solidFill>
                  <a:srgbClr val="FF0000"/>
                </a:solidFill>
                <a:latin typeface="+mn-lt"/>
              </a:rPr>
              <a:t>3</a:t>
            </a:r>
            <a:endParaRPr lang="vi-VN" sz="40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>
            <a:spLocks noGrp="1"/>
          </p:cNvSpPr>
          <p:nvPr>
            <p:ph type="ctrTitle" idx="4294967295"/>
          </p:nvPr>
        </p:nvSpPr>
        <p:spPr>
          <a:xfrm>
            <a:off x="11290" y="568495"/>
            <a:ext cx="6619800" cy="37613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0000"/>
                </a:solidFill>
                <a:latin typeface="+mj-lt"/>
              </a:rPr>
              <a:t>Luyện tập </a:t>
            </a:r>
            <a:r>
              <a:rPr lang="en" dirty="0" smtClean="0">
                <a:solidFill>
                  <a:srgbClr val="FFFFFF"/>
                </a:solidFill>
                <a:latin typeface="+mj-lt"/>
              </a:rPr>
              <a:t>– trả lời câu hỏi trắc nghiệm</a:t>
            </a:r>
            <a:endParaRPr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7" name="Google Shape;227;p34"/>
          <p:cNvSpPr txBox="1">
            <a:spLocks noGrp="1"/>
          </p:cNvSpPr>
          <p:nvPr>
            <p:ph type="sldNum" idx="12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5" name="Google Shape;250;p28"/>
          <p:cNvGrpSpPr/>
          <p:nvPr/>
        </p:nvGrpSpPr>
        <p:grpSpPr>
          <a:xfrm>
            <a:off x="4495215" y="812607"/>
            <a:ext cx="4271950" cy="4256550"/>
            <a:chOff x="3618600" y="537300"/>
            <a:chExt cx="4271950" cy="4256550"/>
          </a:xfrm>
        </p:grpSpPr>
        <p:sp>
          <p:nvSpPr>
            <p:cNvPr id="6" name="Google Shape;251;p28"/>
            <p:cNvSpPr/>
            <p:nvPr/>
          </p:nvSpPr>
          <p:spPr>
            <a:xfrm>
              <a:off x="3680275" y="537300"/>
              <a:ext cx="1906800" cy="1906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 smtClean="0">
                  <a:solidFill>
                    <a:srgbClr val="FFFFFF"/>
                  </a:solidFill>
                  <a:latin typeface="+mj-lt"/>
                  <a:ea typeface="Nunito Sans"/>
                  <a:cs typeface="Nunito Sans"/>
                  <a:sym typeface="Nunito Sans"/>
                </a:rPr>
                <a:t>A. Hình que</a:t>
              </a:r>
              <a:endParaRPr sz="2000" dirty="0">
                <a:solidFill>
                  <a:srgbClr val="FFFFFF"/>
                </a:solidFill>
                <a:latin typeface="+mj-lt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7" name="Google Shape;252;p28"/>
            <p:cNvSpPr/>
            <p:nvPr/>
          </p:nvSpPr>
          <p:spPr>
            <a:xfrm>
              <a:off x="5983750" y="537300"/>
              <a:ext cx="1906800" cy="190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dirty="0" smtClean="0">
                  <a:solidFill>
                    <a:srgbClr val="FFFFFF"/>
                  </a:solidFill>
                  <a:latin typeface="+mj-lt"/>
                  <a:ea typeface="Nunito Sans"/>
                  <a:cs typeface="Nunito Sans"/>
                  <a:sym typeface="Nunito Sans"/>
                </a:rPr>
                <a:t>B. Hình cầu</a:t>
              </a:r>
              <a:endParaRPr sz="2000" dirty="0">
                <a:solidFill>
                  <a:srgbClr val="FFFFFF"/>
                </a:solidFill>
                <a:latin typeface="+mj-lt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8" name="Google Shape;253;p28"/>
            <p:cNvSpPr/>
            <p:nvPr/>
          </p:nvSpPr>
          <p:spPr>
            <a:xfrm>
              <a:off x="3618600" y="2887050"/>
              <a:ext cx="1906800" cy="19068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 smtClean="0">
                  <a:solidFill>
                    <a:srgbClr val="FFFFFF"/>
                  </a:solidFill>
                  <a:latin typeface="+mj-lt"/>
                  <a:ea typeface="Nunito Sans"/>
                  <a:cs typeface="Nunito Sans"/>
                  <a:sym typeface="Nunito Sans"/>
                </a:rPr>
                <a:t>C. Hình đĩa, lõm hai mặt</a:t>
              </a:r>
              <a:endParaRPr sz="2000" dirty="0">
                <a:solidFill>
                  <a:srgbClr val="FFFFFF"/>
                </a:solidFill>
                <a:latin typeface="+mj-lt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9" name="Google Shape;254;p28"/>
            <p:cNvSpPr/>
            <p:nvPr/>
          </p:nvSpPr>
          <p:spPr>
            <a:xfrm>
              <a:off x="5983750" y="2887050"/>
              <a:ext cx="1906800" cy="19068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+mj-lt"/>
                  <a:ea typeface="Nunito Sans"/>
                  <a:cs typeface="Nunito Sans"/>
                  <a:sym typeface="Nunito Sans"/>
                </a:rPr>
                <a:t>D. Hình nhiều cạnh </a:t>
              </a:r>
              <a:endParaRPr sz="2000" dirty="0">
                <a:solidFill>
                  <a:srgbClr val="FFFFFF"/>
                </a:solidFill>
                <a:latin typeface="+mj-lt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10" name="Google Shape;255;p28"/>
          <p:cNvSpPr/>
          <p:nvPr/>
        </p:nvSpPr>
        <p:spPr>
          <a:xfrm>
            <a:off x="5577790" y="1893207"/>
            <a:ext cx="2106600" cy="2106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smtClean="0">
                <a:solidFill>
                  <a:schemeClr val="accent1"/>
                </a:solidFill>
                <a:latin typeface="+mj-lt"/>
                <a:ea typeface="Nunito Sans"/>
                <a:cs typeface="Nunito Sans"/>
                <a:sym typeface="Nunito Sans"/>
              </a:rPr>
              <a:t>ĐÁP ÁN: C</a:t>
            </a:r>
            <a:endParaRPr sz="2200" b="1" dirty="0">
              <a:solidFill>
                <a:schemeClr val="accent1"/>
              </a:solidFill>
              <a:latin typeface="+mj-lt"/>
              <a:ea typeface="Nunito Sans"/>
              <a:cs typeface="Nunito Sans"/>
              <a:sym typeface="Nunito 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5828" y="2238621"/>
            <a:ext cx="25876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" sz="2000" b="1" i="1" dirty="0" smtClean="0">
                <a:solidFill>
                  <a:srgbClr val="FFFF00"/>
                </a:solidFill>
              </a:rPr>
              <a:t>Tế bào hồng cầu ở</a:t>
            </a:r>
          </a:p>
          <a:p>
            <a:pPr algn="just"/>
            <a:r>
              <a:rPr lang="en-US" sz="2000" b="1" i="1" dirty="0" smtClean="0">
                <a:solidFill>
                  <a:srgbClr val="FFFF00"/>
                </a:solidFill>
              </a:rPr>
              <a:t>N</a:t>
            </a:r>
            <a:r>
              <a:rPr lang="en" sz="2000" b="1" i="1" dirty="0" smtClean="0">
                <a:solidFill>
                  <a:srgbClr val="FFFF00"/>
                </a:solidFill>
              </a:rPr>
              <a:t>gười có hình gì?</a:t>
            </a:r>
            <a:endParaRPr lang="en-US" sz="20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48404" y="2008211"/>
            <a:ext cx="4879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Quan sát hình ảnh bên và trả lời câu hỏi: </a:t>
            </a:r>
            <a:endParaRPr lang="en-US" sz="2000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6486" y="2703155"/>
            <a:ext cx="26671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2000" i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Thành phần nào là màng tế bào:</a:t>
            </a:r>
          </a:p>
          <a:p>
            <a:r>
              <a:rPr lang="en" sz="20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A. (1)</a:t>
            </a:r>
          </a:p>
          <a:p>
            <a:r>
              <a:rPr lang="fr-FR" sz="20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B. (</a:t>
            </a:r>
            <a:r>
              <a:rPr lang="fr-FR" sz="20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2)</a:t>
            </a:r>
            <a:endParaRPr lang="en-US" sz="2000" b="1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r>
              <a:rPr lang="fr-FR" sz="20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C</a:t>
            </a:r>
            <a:r>
              <a:rPr lang="fr-FR" sz="20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. (</a:t>
            </a:r>
            <a:r>
              <a:rPr lang="fr-FR" sz="20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3)</a:t>
            </a:r>
            <a:endParaRPr lang="en-US" sz="2000" b="1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r>
              <a:rPr lang="fr-FR" sz="20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D</a:t>
            </a:r>
            <a:r>
              <a:rPr lang="fr-FR" sz="20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. (</a:t>
            </a:r>
            <a:r>
              <a:rPr lang="fr-FR" sz="20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4</a:t>
            </a:r>
            <a:r>
              <a:rPr lang="fr-FR" sz="20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)</a:t>
            </a:r>
            <a:endParaRPr lang="en-US" sz="2000" b="1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646" y="2133600"/>
            <a:ext cx="3596354" cy="30099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096001" y="2549266"/>
            <a:ext cx="26671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spcBef>
                <a:spcPts val="200"/>
              </a:spcBef>
              <a:spcAft>
                <a:spcPts val="200"/>
              </a:spcAft>
            </a:pPr>
            <a:r>
              <a:rPr lang="en" sz="2000" i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Thành phần nào </a:t>
            </a:r>
            <a:r>
              <a:rPr lang="fr-FR" sz="20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chức </a:t>
            </a:r>
            <a:r>
              <a:rPr lang="fr-FR" sz="200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năng </a:t>
            </a:r>
            <a:r>
              <a:rPr lang="fr-FR" sz="20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điều khiển hoạt </a:t>
            </a:r>
            <a:r>
              <a:rPr lang="fr-FR" sz="200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động </a:t>
            </a:r>
            <a:r>
              <a:rPr lang="fr-FR" sz="20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của tế </a:t>
            </a:r>
            <a:r>
              <a:rPr lang="fr-FR" sz="200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bào</a:t>
            </a:r>
            <a:endParaRPr lang="en" sz="2000" i="1" dirty="0" smtClean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r>
              <a:rPr lang="en" sz="20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A. (1)</a:t>
            </a:r>
          </a:p>
          <a:p>
            <a:r>
              <a:rPr lang="fr-FR" sz="20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B. (</a:t>
            </a:r>
            <a:r>
              <a:rPr lang="fr-FR" sz="20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2)</a:t>
            </a:r>
            <a:endParaRPr lang="en-US" sz="2000" b="1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r>
              <a:rPr lang="fr-FR" sz="20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C</a:t>
            </a:r>
            <a:r>
              <a:rPr lang="fr-FR" sz="20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. (</a:t>
            </a:r>
            <a:r>
              <a:rPr lang="fr-FR" sz="20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3)</a:t>
            </a:r>
            <a:endParaRPr lang="en-US" sz="2000" b="1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r>
              <a:rPr lang="fr-FR" sz="20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D</a:t>
            </a:r>
            <a:r>
              <a:rPr lang="fr-FR" sz="20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. (</a:t>
            </a:r>
            <a:r>
              <a:rPr lang="fr-FR" sz="20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4</a:t>
            </a:r>
            <a:r>
              <a:rPr lang="fr-FR" sz="20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)</a:t>
            </a:r>
            <a:endParaRPr lang="en-US" sz="2000" b="1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07238" y="3343046"/>
            <a:ext cx="299924" cy="3296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152851" y="4096512"/>
            <a:ext cx="314554" cy="2926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3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24650" y="1869430"/>
            <a:ext cx="5894700" cy="617976"/>
          </a:xfrm>
        </p:spPr>
        <p:txBody>
          <a:bodyPr/>
          <a:lstStyle/>
          <a:p>
            <a:r>
              <a:rPr lang="en-US" sz="2600" b="1" i="0" u="sng" dirty="0" smtClean="0">
                <a:solidFill>
                  <a:srgbClr val="FF0000"/>
                </a:solidFill>
                <a:latin typeface="+mj-lt"/>
              </a:rPr>
              <a:t>Hướng dẫn tự học</a:t>
            </a:r>
            <a:endParaRPr lang="en-US" sz="2600" b="1" i="0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pSp>
        <p:nvGrpSpPr>
          <p:cNvPr id="29" name="Google Shape;238;p29"/>
          <p:cNvGrpSpPr/>
          <p:nvPr/>
        </p:nvGrpSpPr>
        <p:grpSpPr>
          <a:xfrm>
            <a:off x="577901" y="3232800"/>
            <a:ext cx="2747082" cy="1116622"/>
            <a:chOff x="102755" y="1986800"/>
            <a:chExt cx="3172883" cy="1289700"/>
          </a:xfrm>
        </p:grpSpPr>
        <p:sp>
          <p:nvSpPr>
            <p:cNvPr id="30" name="Google Shape;239;p29"/>
            <p:cNvSpPr txBox="1"/>
            <p:nvPr/>
          </p:nvSpPr>
          <p:spPr>
            <a:xfrm>
              <a:off x="102755" y="1986800"/>
              <a:ext cx="2364651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smtClean="0">
                  <a:solidFill>
                    <a:schemeClr val="accent3">
                      <a:lumMod val="75000"/>
                    </a:schemeClr>
                  </a:solidFill>
                  <a:latin typeface="+mn-lt"/>
                  <a:ea typeface="Bellota Text Light"/>
                  <a:cs typeface="Bellota Text Light"/>
                  <a:sym typeface="Bellota Text Light"/>
                </a:rPr>
                <a:t>Làm bài tập 2 SGK trang 89</a:t>
              </a:r>
              <a:endParaRPr sz="2000" dirty="0">
                <a:solidFill>
                  <a:schemeClr val="accent3">
                    <a:lumMod val="75000"/>
                  </a:schemeClr>
                </a:solidFill>
                <a:latin typeface="+mn-lt"/>
                <a:ea typeface="Bellota Text Light"/>
                <a:cs typeface="Bellota Text Light"/>
                <a:sym typeface="Bellota Text Light"/>
              </a:endParaRPr>
            </a:p>
          </p:txBody>
        </p:sp>
        <p:cxnSp>
          <p:nvCxnSpPr>
            <p:cNvPr id="31" name="Google Shape;240;p29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32" name="Google Shape;241;p29"/>
          <p:cNvGrpSpPr/>
          <p:nvPr/>
        </p:nvGrpSpPr>
        <p:grpSpPr>
          <a:xfrm>
            <a:off x="4999614" y="2659280"/>
            <a:ext cx="3449442" cy="1116622"/>
            <a:chOff x="5209838" y="1324383"/>
            <a:chExt cx="3984109" cy="1289700"/>
          </a:xfrm>
        </p:grpSpPr>
        <p:sp>
          <p:nvSpPr>
            <p:cNvPr id="33" name="Google Shape;242;p29"/>
            <p:cNvSpPr txBox="1"/>
            <p:nvPr/>
          </p:nvSpPr>
          <p:spPr>
            <a:xfrm>
              <a:off x="6696488" y="1324383"/>
              <a:ext cx="2497459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smtClean="0">
                  <a:solidFill>
                    <a:schemeClr val="accent3">
                      <a:lumMod val="50000"/>
                    </a:schemeClr>
                  </a:solidFill>
                  <a:latin typeface="+mj-lt"/>
                  <a:ea typeface="Bellota Text Light"/>
                  <a:cs typeface="Bellota Text Light"/>
                  <a:sym typeface="Bellota Text Light"/>
                </a:rPr>
                <a:t>Đọc Bài 17 (tt) –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smtClean="0">
                  <a:solidFill>
                    <a:schemeClr val="accent3">
                      <a:lumMod val="50000"/>
                    </a:schemeClr>
                  </a:solidFill>
                  <a:latin typeface="+mj-lt"/>
                  <a:ea typeface="Bellota Text Light"/>
                  <a:cs typeface="Bellota Text Light"/>
                  <a:sym typeface="Bellota Text Light"/>
                </a:rPr>
                <a:t> </a:t>
              </a:r>
              <a:r>
                <a:rPr lang="en-US" sz="2000" b="1" dirty="0" smtClean="0">
                  <a:solidFill>
                    <a:srgbClr val="FF0000"/>
                  </a:solidFill>
                  <a:latin typeface="+mj-lt"/>
                  <a:ea typeface="Bellota Text Light"/>
                  <a:cs typeface="Bellota Text Light"/>
                  <a:sym typeface="Bellota Text Light"/>
                </a:rPr>
                <a:t>2.</a:t>
              </a:r>
              <a:r>
                <a:rPr lang="en-US" sz="2000" dirty="0" smtClean="0">
                  <a:solidFill>
                    <a:schemeClr val="accent3">
                      <a:lumMod val="50000"/>
                    </a:schemeClr>
                  </a:solidFill>
                  <a:latin typeface="+mj-lt"/>
                  <a:ea typeface="Bellota Text Light"/>
                  <a:cs typeface="Bellota Text Light"/>
                  <a:sym typeface="Bellota Text Light"/>
                </a:rPr>
                <a:t> </a:t>
              </a:r>
              <a:r>
                <a:rPr lang="en-US" sz="2000" b="1" dirty="0" smtClean="0">
                  <a:solidFill>
                    <a:srgbClr val="FF0000"/>
                  </a:solidFill>
                  <a:latin typeface="+mj-lt"/>
                  <a:ea typeface="Bellota Text Light"/>
                  <a:cs typeface="Bellota Text Light"/>
                  <a:sym typeface="Bellota Text Light"/>
                </a:rPr>
                <a:t>Sự lớn lên và sinh sản của tế bào</a:t>
              </a:r>
              <a:endParaRPr sz="2000" b="1" dirty="0">
                <a:solidFill>
                  <a:srgbClr val="FF0000"/>
                </a:solidFill>
                <a:latin typeface="+mj-lt"/>
                <a:ea typeface="Bellota Text Light"/>
                <a:cs typeface="Bellota Text Light"/>
                <a:sym typeface="Bellota Text Light"/>
              </a:endParaRPr>
            </a:p>
          </p:txBody>
        </p:sp>
        <p:cxnSp>
          <p:nvCxnSpPr>
            <p:cNvPr id="34" name="Google Shape;243;p29"/>
            <p:cNvCxnSpPr/>
            <p:nvPr/>
          </p:nvCxnSpPr>
          <p:spPr>
            <a:xfrm>
              <a:off x="5209838" y="1969233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35" name="Google Shape;244;p29"/>
          <p:cNvGrpSpPr/>
          <p:nvPr/>
        </p:nvGrpSpPr>
        <p:grpSpPr>
          <a:xfrm>
            <a:off x="4999614" y="3899134"/>
            <a:ext cx="3581116" cy="1116622"/>
            <a:chOff x="5209838" y="3020450"/>
            <a:chExt cx="3829694" cy="1289700"/>
          </a:xfrm>
        </p:grpSpPr>
        <p:sp>
          <p:nvSpPr>
            <p:cNvPr id="36" name="Google Shape;245;p29"/>
            <p:cNvSpPr txBox="1"/>
            <p:nvPr/>
          </p:nvSpPr>
          <p:spPr>
            <a:xfrm>
              <a:off x="6696490" y="3020450"/>
              <a:ext cx="2343042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Bellota Text Light"/>
                  <a:cs typeface="Bellota Text Light"/>
                  <a:sym typeface="Bellota Text Light"/>
                </a:rPr>
                <a:t>Làm các bài tập của Bài 17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Bellota Text Light"/>
                  <a:cs typeface="Bellota Text Light"/>
                  <a:sym typeface="Bellota Text Light"/>
                </a:rPr>
                <a:t>Sách bài tập</a:t>
              </a:r>
              <a:endParaRPr sz="2000" dirty="0">
                <a:solidFill>
                  <a:schemeClr val="accent4">
                    <a:lumMod val="75000"/>
                  </a:schemeClr>
                </a:solidFill>
                <a:latin typeface="+mj-lt"/>
                <a:ea typeface="Bellota Text Light"/>
                <a:cs typeface="Bellota Text Light"/>
                <a:sym typeface="Bellota Text Light"/>
              </a:endParaRPr>
            </a:p>
          </p:txBody>
        </p:sp>
        <p:cxnSp>
          <p:nvCxnSpPr>
            <p:cNvPr id="37" name="Google Shape;246;p29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38" name="Google Shape;247;p29"/>
          <p:cNvGrpSpPr/>
          <p:nvPr/>
        </p:nvGrpSpPr>
        <p:grpSpPr>
          <a:xfrm>
            <a:off x="2793880" y="2143335"/>
            <a:ext cx="3302884" cy="3281899"/>
            <a:chOff x="2662213" y="676344"/>
            <a:chExt cx="3814835" cy="3790597"/>
          </a:xfrm>
        </p:grpSpPr>
        <p:sp>
          <p:nvSpPr>
            <p:cNvPr id="39" name="Google Shape;248;p29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name="adj1" fmla="val 12622480"/>
                <a:gd name="adj2" fmla="val 19781569"/>
                <a:gd name="adj3" fmla="val 2077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49;p29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name="adj1" fmla="val 12622480"/>
                <a:gd name="adj2" fmla="val 19662822"/>
                <a:gd name="adj3" fmla="val 20729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0;p29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name="adj1" fmla="val 12622480"/>
                <a:gd name="adj2" fmla="val 19703271"/>
                <a:gd name="adj3" fmla="val 2085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" name="Google Shape;251;p29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52" name="Google Shape;252;p29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53;p29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254;p29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50" name="Google Shape;255;p29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56;p29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257;p29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48" name="Google Shape;258;p29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59;p29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" name="Google Shape;260;p29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rPr>
                <a:t>03 </a:t>
              </a:r>
              <a:endParaRPr sz="16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endParaRPr>
            </a:p>
          </p:txBody>
        </p:sp>
        <p:sp>
          <p:nvSpPr>
            <p:cNvPr id="46" name="Google Shape;261;p29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rPr>
                <a:t>01 </a:t>
              </a:r>
              <a:endParaRPr sz="16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endParaRPr>
            </a:p>
          </p:txBody>
        </p:sp>
        <p:sp>
          <p:nvSpPr>
            <p:cNvPr id="47" name="Google Shape;262;p29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rPr>
                <a:t>02 </a:t>
              </a:r>
              <a:endParaRPr sz="16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355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63593"/>
            <a:ext cx="9144000" cy="1159800"/>
          </a:xfrm>
        </p:spPr>
        <p:txBody>
          <a:bodyPr/>
          <a:lstStyle/>
          <a:p>
            <a:pPr algn="ctr"/>
            <a:r>
              <a:rPr lang="en-US" dirty="0" smtClean="0">
                <a:latin typeface="+mj-lt"/>
              </a:rPr>
              <a:t>CHÚC CÁC EM HỌC TỐT !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668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1911596" y="9810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+mj-lt"/>
              </a:rPr>
              <a:t>Quan sát hình ảnh</a:t>
            </a:r>
            <a:endParaRPr dirty="0">
              <a:latin typeface="+mj-lt"/>
            </a:endParaRPr>
          </a:p>
        </p:txBody>
      </p:sp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433198" y="1525735"/>
            <a:ext cx="523981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Calibri" panose="020F0502020204030204" pitchFamily="34" charset="0"/>
              </a:rPr>
              <a:t>Mỗi viên gạch trong một ngôi </a:t>
            </a:r>
            <a:r>
              <a:rPr lang="en-US" sz="2800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Calibri" panose="020F0502020204030204" pitchFamily="34" charset="0"/>
              </a:rPr>
              <a:t>nhà, </a:t>
            </a:r>
            <a:r>
              <a:rPr lang="en-US" sz="2800" dirty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Calibri" panose="020F0502020204030204" pitchFamily="34" charset="0"/>
              </a:rPr>
              <a:t>mỗi căn hộ trong một tòa chung </a:t>
            </a:r>
            <a:r>
              <a:rPr lang="en-US" sz="2800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Calibri" panose="020F0502020204030204" pitchFamily="34" charset="0"/>
              </a:rPr>
              <a:t>cư, </a:t>
            </a:r>
            <a:r>
              <a:rPr lang="en-US" sz="2800" dirty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Calibri" panose="020F0502020204030204" pitchFamily="34" charset="0"/>
              </a:rPr>
              <a:t>mỗi khoang nhỏ trong một tổ ong đều là những đơn vị, cơ sở trong một hệ </a:t>
            </a:r>
            <a:r>
              <a:rPr lang="en-US" sz="2800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Calibri" panose="020F0502020204030204" pitchFamily="34" charset="0"/>
              </a:rPr>
              <a:t>thống </a:t>
            </a:r>
            <a:r>
              <a:rPr lang="en-US" sz="2800" dirty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Calibri" panose="020F0502020204030204" pitchFamily="34" charset="0"/>
              </a:rPr>
              <a:t>lớn. </a:t>
            </a:r>
            <a:endParaRPr lang="en-US" sz="2800" dirty="0" smtClean="0">
              <a:solidFill>
                <a:schemeClr val="accent2">
                  <a:lumMod val="90000"/>
                  <a:lumOff val="10000"/>
                </a:schemeClr>
              </a:solidFill>
              <a:latin typeface="+mj-lt"/>
              <a:ea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800" b="1" i="1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Calibri" panose="020F0502020204030204" pitchFamily="34" charset="0"/>
              </a:rPr>
              <a:t>Vậy </a:t>
            </a:r>
            <a:r>
              <a:rPr lang="en-US" sz="2800" b="1" i="1" dirty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Calibri" panose="020F0502020204030204" pitchFamily="34" charset="0"/>
              </a:rPr>
              <a:t>trong cơ thể, đơn vị sống là gì?</a:t>
            </a:r>
            <a:endParaRPr lang="en-US" sz="2800" b="1" i="1" dirty="0">
              <a:solidFill>
                <a:schemeClr val="accent2">
                  <a:lumMod val="90000"/>
                  <a:lumOff val="10000"/>
                </a:schemeClr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073020"/>
            <a:ext cx="2857500" cy="34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ctrTitle" idx="4294967295"/>
          </p:nvPr>
        </p:nvSpPr>
        <p:spPr>
          <a:xfrm>
            <a:off x="0" y="496791"/>
            <a:ext cx="9144000" cy="72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rgbClr val="FFFFFF"/>
                </a:solidFill>
                <a:latin typeface="+mj-lt"/>
              </a:rPr>
              <a:t>NỘI DUNG BÀI HỌC</a:t>
            </a:r>
            <a:endParaRPr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0" name="Google Shape;130;p22"/>
          <p:cNvSpPr txBox="1">
            <a:spLocks noGrp="1"/>
          </p:cNvSpPr>
          <p:nvPr>
            <p:ph type="sldNum" idx="12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8" name="Google Shape;582;p56"/>
          <p:cNvSpPr/>
          <p:nvPr/>
        </p:nvSpPr>
        <p:spPr>
          <a:xfrm rot="-5400000">
            <a:off x="2451665" y="858549"/>
            <a:ext cx="1086430" cy="2902744"/>
          </a:xfrm>
          <a:prstGeom prst="flowChartOffpageConnector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584;p56"/>
          <p:cNvSpPr/>
          <p:nvPr/>
        </p:nvSpPr>
        <p:spPr>
          <a:xfrm>
            <a:off x="4702284" y="1780141"/>
            <a:ext cx="3749206" cy="1102224"/>
          </a:xfrm>
          <a:custGeom>
            <a:avLst/>
            <a:gdLst/>
            <a:ahLst/>
            <a:cxnLst/>
            <a:rect l="l" t="t" r="r" b="b"/>
            <a:pathLst>
              <a:path w="90142" h="56389" extrusionOk="0">
                <a:moveTo>
                  <a:pt x="0" y="0"/>
                </a:moveTo>
                <a:lnTo>
                  <a:pt x="73914" y="0"/>
                </a:lnTo>
                <a:lnTo>
                  <a:pt x="90142" y="28107"/>
                </a:lnTo>
                <a:lnTo>
                  <a:pt x="73813" y="56389"/>
                </a:lnTo>
                <a:lnTo>
                  <a:pt x="0" y="56389"/>
                </a:lnTo>
                <a:lnTo>
                  <a:pt x="16140" y="28434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</p:sp>
      <p:sp>
        <p:nvSpPr>
          <p:cNvPr id="50" name="Google Shape;595;p56"/>
          <p:cNvSpPr txBox="1"/>
          <p:nvPr/>
        </p:nvSpPr>
        <p:spPr>
          <a:xfrm>
            <a:off x="1589457" y="1844638"/>
            <a:ext cx="2254755" cy="9463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+mj-lt"/>
                <a:ea typeface="Muli"/>
                <a:cs typeface="Muli"/>
                <a:sym typeface="Muli"/>
              </a:rPr>
              <a:t>1. Khái quát chung về tế bào</a:t>
            </a:r>
            <a:endParaRPr sz="2000" b="1" dirty="0">
              <a:solidFill>
                <a:srgbClr val="FF0000"/>
              </a:solidFill>
              <a:latin typeface="+mj-lt"/>
              <a:ea typeface="Muli"/>
              <a:cs typeface="Muli"/>
              <a:sym typeface="Muli"/>
            </a:endParaRPr>
          </a:p>
        </p:txBody>
      </p:sp>
      <p:sp>
        <p:nvSpPr>
          <p:cNvPr id="51" name="Google Shape;596;p56"/>
          <p:cNvSpPr txBox="1"/>
          <p:nvPr/>
        </p:nvSpPr>
        <p:spPr>
          <a:xfrm>
            <a:off x="5143008" y="2100625"/>
            <a:ext cx="2867758" cy="4224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000" b="1" dirty="0" smtClean="0">
                <a:solidFill>
                  <a:srgbClr val="FF0000"/>
                </a:solidFill>
                <a:latin typeface="+mj-lt"/>
                <a:ea typeface="Muli"/>
                <a:cs typeface="Muli"/>
                <a:sym typeface="Muli"/>
              </a:rPr>
              <a:t>2. Sự lớn lên và sinh sản của tế bào</a:t>
            </a:r>
            <a:endParaRPr lang="en-US" sz="2000" b="1" dirty="0">
              <a:solidFill>
                <a:srgbClr val="FF0000"/>
              </a:solidFill>
              <a:latin typeface="+mj-lt"/>
              <a:ea typeface="Muli"/>
              <a:cs typeface="Muli"/>
              <a:sym typeface="Mul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82573" y="3010388"/>
            <a:ext cx="3241055" cy="1605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2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rgbClr val="FFFF00"/>
                </a:solidFill>
                <a:ea typeface="Muli"/>
                <a:cs typeface="Muli"/>
                <a:sym typeface="Muli"/>
              </a:rPr>
              <a:t>a. Tìm hiểu tế bào là gì?</a:t>
            </a:r>
          </a:p>
          <a:p>
            <a:pPr marL="285750" indent="-285750" algn="just">
              <a:lnSpc>
                <a:spcPts val="22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rgbClr val="FFFF00"/>
                </a:solidFill>
                <a:ea typeface="Muli"/>
                <a:cs typeface="Muli"/>
                <a:sym typeface="Muli"/>
              </a:rPr>
              <a:t>b. Tìm hiểu kích thước và hình dạng của tế bào</a:t>
            </a:r>
          </a:p>
          <a:p>
            <a:pPr marL="285750" indent="-285750" algn="just">
              <a:lnSpc>
                <a:spcPts val="22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rgbClr val="FF0000"/>
                </a:solidFill>
                <a:ea typeface="Muli"/>
                <a:cs typeface="Muli"/>
                <a:sym typeface="Muli"/>
              </a:rPr>
              <a:t>c.Tìm hiểu các thành phần chính của tế bào. 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899965" y="3010388"/>
            <a:ext cx="3241055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2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FFFF00"/>
                </a:solidFill>
                <a:ea typeface="Muli"/>
                <a:cs typeface="Muli"/>
                <a:sym typeface="Muli"/>
              </a:rPr>
              <a:t>a</a:t>
            </a:r>
            <a:r>
              <a:rPr lang="en-US" sz="1800" b="1" dirty="0" smtClean="0">
                <a:solidFill>
                  <a:srgbClr val="FFFF00"/>
                </a:solidFill>
                <a:ea typeface="Muli"/>
                <a:cs typeface="Muli"/>
                <a:sym typeface="Muli"/>
              </a:rPr>
              <a:t>. Tìm hiểu sự lớn lên của tế bào.</a:t>
            </a:r>
          </a:p>
          <a:p>
            <a:pPr marL="285750" indent="-285750" algn="just">
              <a:lnSpc>
                <a:spcPts val="22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rgbClr val="FFFF00"/>
                </a:solidFill>
                <a:cs typeface="Muli"/>
                <a:sym typeface="Muli"/>
              </a:rPr>
              <a:t>b. Tìm hiểu sự sinh sản của tế bào. 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48" grpId="0" animBg="1"/>
      <p:bldP spid="50" grpId="0" animBg="1"/>
      <p:bldP spid="51" grpId="0" animBg="1"/>
      <p:bldP spid="2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>
            <a:spLocks noGrp="1"/>
          </p:cNvSpPr>
          <p:nvPr>
            <p:ph type="title"/>
          </p:nvPr>
        </p:nvSpPr>
        <p:spPr>
          <a:xfrm>
            <a:off x="2129771" y="922446"/>
            <a:ext cx="6449689" cy="504242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smtClean="0">
                <a:solidFill>
                  <a:srgbClr val="FF0000"/>
                </a:solidFill>
                <a:latin typeface="+mj-lt"/>
              </a:rPr>
              <a:t>TIẾT 3:</a:t>
            </a:r>
            <a:r>
              <a:rPr lang="en" sz="2200" dirty="0" smtClean="0">
                <a:latin typeface="+mj-lt"/>
              </a:rPr>
              <a:t/>
            </a:r>
            <a:br>
              <a:rPr lang="en" sz="2200" dirty="0" smtClean="0">
                <a:latin typeface="+mj-lt"/>
              </a:rPr>
            </a:br>
            <a:r>
              <a:rPr lang="en" sz="2200" dirty="0">
                <a:solidFill>
                  <a:srgbClr val="FF0000"/>
                </a:solidFill>
                <a:latin typeface="+mj-lt"/>
              </a:rPr>
              <a:t>c</a:t>
            </a:r>
            <a:r>
              <a:rPr lang="en" sz="2200" dirty="0" smtClean="0">
                <a:solidFill>
                  <a:srgbClr val="FF0000"/>
                </a:solidFill>
                <a:latin typeface="+mj-lt"/>
              </a:rPr>
              <a:t>. Tìm hiểu các thành phần chính của tế bào </a:t>
            </a:r>
            <a:endParaRPr sz="2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3" name="Google Shape;183;p29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92341" y="1882515"/>
            <a:ext cx="7459127" cy="2243621"/>
          </a:xfrm>
        </p:spPr>
        <p:txBody>
          <a:bodyPr/>
          <a:lstStyle/>
          <a:p>
            <a:pPr algn="just">
              <a:lnSpc>
                <a:spcPts val="22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rPr>
              <a:t>Quan sát Hình 17.4, 17.5, em hãy cho biết:</a:t>
            </a:r>
          </a:p>
          <a:p>
            <a:pPr algn="just">
              <a:lnSpc>
                <a:spcPts val="22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000" i="1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rPr>
              <a:t>Nhận biết các thành phần có ở cả tế bào nhân sơ và nhân thực. Chỉ ra điểm khác nhau giữa tế bào nhân sơ và nhân thực.</a:t>
            </a:r>
          </a:p>
          <a:p>
            <a:pPr algn="just">
              <a:lnSpc>
                <a:spcPts val="22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000" i="1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rPr>
              <a:t>Thành phần nào có trong tế bào thực vật mà tế bào động vật không có? Tại sao thực vật có khả năng quang hợp?</a:t>
            </a:r>
          </a:p>
          <a:p>
            <a:pPr algn="just">
              <a:lnSpc>
                <a:spcPts val="22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000" i="1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rPr>
              <a:t>Xác định các chức năng thành phần của tế bào.</a:t>
            </a:r>
          </a:p>
          <a:p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81" y="312687"/>
            <a:ext cx="3937484" cy="41934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081" y="4594285"/>
            <a:ext cx="3937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8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Tế bào nhân sơ</a:t>
            </a:r>
            <a:endParaRPr lang="en-US" sz="1800" b="1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38382" y="4594285"/>
            <a:ext cx="4737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8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Tế bào nhân thực</a:t>
            </a:r>
            <a:endParaRPr lang="en-US" sz="1800" b="1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382" y="312687"/>
            <a:ext cx="4737368" cy="428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>
            <a:spLocks noGrp="1"/>
          </p:cNvSpPr>
          <p:nvPr>
            <p:ph type="sldNum" idx="12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6" name="Google Shape;142;p24"/>
          <p:cNvSpPr txBox="1">
            <a:spLocks/>
          </p:cNvSpPr>
          <p:nvPr/>
        </p:nvSpPr>
        <p:spPr>
          <a:xfrm>
            <a:off x="416966" y="428028"/>
            <a:ext cx="7168895" cy="8009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Mọi tế bào đều có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có cấu tạo gồm 3 phần chính: </a:t>
            </a:r>
            <a:endParaRPr lang="en-US" sz="2000" dirty="0" smtClean="0">
              <a:solidFill>
                <a:schemeClr val="bg1"/>
              </a:solidFill>
              <a:latin typeface="+mn-lt"/>
            </a:endParaRPr>
          </a:p>
          <a:p>
            <a:pPr algn="just"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M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àng 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tế bào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, chất 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tế bào, nhân tế bào hoặc vùng nhân.</a:t>
            </a:r>
            <a:endParaRPr lang="vi-VN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48400" y="1681835"/>
            <a:ext cx="2495550" cy="5651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Tế bào nhân sơ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8522" y="2989935"/>
            <a:ext cx="1296278" cy="5651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Vùng nhân</a:t>
            </a:r>
            <a:endParaRPr lang="en-US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1497675" y="2989935"/>
            <a:ext cx="1397000" cy="5651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Màng sinh chất</a:t>
            </a:r>
            <a:endParaRPr lang="en-US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3037550" y="2989935"/>
            <a:ext cx="1308100" cy="5651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Tế bào </a:t>
            </a:r>
            <a:r>
              <a:rPr lang="en-US" sz="2000" dirty="0" smtClean="0"/>
              <a:t>chất</a:t>
            </a:r>
            <a:endParaRPr lang="en-US" sz="2000" dirty="0"/>
          </a:p>
        </p:txBody>
      </p:sp>
      <p:sp>
        <p:nvSpPr>
          <p:cNvPr id="13" name="Rounded Rectangle 12"/>
          <p:cNvSpPr/>
          <p:nvPr/>
        </p:nvSpPr>
        <p:spPr>
          <a:xfrm>
            <a:off x="288000" y="4094835"/>
            <a:ext cx="3816350" cy="9652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/>
              <a:t>Chứa chất di truyền, không có màng bao bọc, nằm tự do trong tế bào</a:t>
            </a:r>
            <a:endParaRPr lang="en-US" sz="2000" dirty="0"/>
          </a:p>
        </p:txBody>
      </p:sp>
      <p:cxnSp>
        <p:nvCxnSpPr>
          <p:cNvPr id="14" name="Straight Arrow Connector 13"/>
          <p:cNvCxnSpPr>
            <a:stCxn id="9" idx="2"/>
            <a:endCxn id="10" idx="0"/>
          </p:cNvCxnSpPr>
          <p:nvPr/>
        </p:nvCxnSpPr>
        <p:spPr>
          <a:xfrm flipH="1">
            <a:off x="706661" y="2246985"/>
            <a:ext cx="1489514" cy="742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2"/>
            <a:endCxn id="11" idx="0"/>
          </p:cNvCxnSpPr>
          <p:nvPr/>
        </p:nvCxnSpPr>
        <p:spPr>
          <a:xfrm>
            <a:off x="2196175" y="2246985"/>
            <a:ext cx="0" cy="742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2"/>
          </p:cNvCxnSpPr>
          <p:nvPr/>
        </p:nvCxnSpPr>
        <p:spPr>
          <a:xfrm>
            <a:off x="2196175" y="2246985"/>
            <a:ext cx="1495425" cy="742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2"/>
            <a:endCxn id="13" idx="0"/>
          </p:cNvCxnSpPr>
          <p:nvPr/>
        </p:nvCxnSpPr>
        <p:spPr>
          <a:xfrm>
            <a:off x="706661" y="3555085"/>
            <a:ext cx="1489514" cy="539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5398618" y="1681835"/>
            <a:ext cx="2501798" cy="628650"/>
          </a:xfrm>
          <a:prstGeom prst="roundRect">
            <a:avLst/>
          </a:prstGeom>
          <a:solidFill>
            <a:schemeClr val="accent2">
              <a:lumMod val="90000"/>
              <a:lumOff val="10000"/>
            </a:schemeClr>
          </a:solidFill>
          <a:ln>
            <a:solidFill>
              <a:schemeClr val="accent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Tế bào nhân thực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691725" y="2958185"/>
            <a:ext cx="1143000" cy="628650"/>
          </a:xfrm>
          <a:prstGeom prst="roundRect">
            <a:avLst/>
          </a:prstGeom>
          <a:solidFill>
            <a:schemeClr val="accent2">
              <a:lumMod val="90000"/>
              <a:lumOff val="10000"/>
            </a:schemeClr>
          </a:solidFill>
          <a:ln>
            <a:solidFill>
              <a:schemeClr val="accent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Nhân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980775" y="2948660"/>
            <a:ext cx="1346200" cy="628650"/>
          </a:xfrm>
          <a:prstGeom prst="roundRect">
            <a:avLst/>
          </a:prstGeom>
          <a:solidFill>
            <a:schemeClr val="accent2">
              <a:lumMod val="90000"/>
              <a:lumOff val="10000"/>
            </a:schemeClr>
          </a:solidFill>
          <a:ln>
            <a:solidFill>
              <a:schemeClr val="accent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Màng sinh chất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473025" y="2958185"/>
            <a:ext cx="1447800" cy="628650"/>
          </a:xfrm>
          <a:prstGeom prst="roundRect">
            <a:avLst/>
          </a:prstGeom>
          <a:solidFill>
            <a:schemeClr val="accent2">
              <a:lumMod val="90000"/>
              <a:lumOff val="10000"/>
            </a:schemeClr>
          </a:solidFill>
          <a:ln>
            <a:solidFill>
              <a:schemeClr val="accent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Tế bào chất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945725" y="4126585"/>
            <a:ext cx="3816350" cy="965200"/>
          </a:xfrm>
          <a:prstGeom prst="roundRect">
            <a:avLst/>
          </a:prstGeom>
          <a:solidFill>
            <a:schemeClr val="accent2">
              <a:lumMod val="90000"/>
              <a:lumOff val="10000"/>
            </a:schemeClr>
          </a:solidFill>
          <a:ln>
            <a:solidFill>
              <a:schemeClr val="accent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solidFill>
                  <a:schemeClr val="bg1"/>
                </a:solidFill>
              </a:rPr>
              <a:t>Chứa chất di truyền, có màng nhân bao bọc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41" name="Straight Arrow Connector 40"/>
          <p:cNvCxnSpPr>
            <a:stCxn id="36" idx="2"/>
            <a:endCxn id="37" idx="0"/>
          </p:cNvCxnSpPr>
          <p:nvPr/>
        </p:nvCxnSpPr>
        <p:spPr>
          <a:xfrm flipH="1">
            <a:off x="5263225" y="2310485"/>
            <a:ext cx="1386292" cy="6477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2"/>
            <a:endCxn id="38" idx="0"/>
          </p:cNvCxnSpPr>
          <p:nvPr/>
        </p:nvCxnSpPr>
        <p:spPr>
          <a:xfrm>
            <a:off x="6649517" y="2310485"/>
            <a:ext cx="4358" cy="63817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6" idx="2"/>
            <a:endCxn id="39" idx="0"/>
          </p:cNvCxnSpPr>
          <p:nvPr/>
        </p:nvCxnSpPr>
        <p:spPr>
          <a:xfrm>
            <a:off x="6649517" y="2310485"/>
            <a:ext cx="1547408" cy="6477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7" idx="2"/>
            <a:endCxn id="40" idx="0"/>
          </p:cNvCxnSpPr>
          <p:nvPr/>
        </p:nvCxnSpPr>
        <p:spPr>
          <a:xfrm>
            <a:off x="5263225" y="3586835"/>
            <a:ext cx="1590675" cy="53975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0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 animBg="1"/>
      <p:bldP spid="13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>
            <a:spLocks noGrp="1"/>
          </p:cNvSpPr>
          <p:nvPr>
            <p:ph type="body" idx="4294967295"/>
          </p:nvPr>
        </p:nvSpPr>
        <p:spPr>
          <a:xfrm>
            <a:off x="1137092" y="1616202"/>
            <a:ext cx="7322515" cy="2057400"/>
          </a:xfrm>
          <a:prstGeom prst="rect">
            <a:avLst/>
          </a:prstGeom>
          <a:solidFill>
            <a:srgbClr val="689EE1">
              <a:alpha val="83920"/>
            </a:srgbClr>
          </a:solidFill>
          <a:ln w="152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Lục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lạp bào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quan ở tế bào thực vật mà không có ở tế bào động vật. 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marL="342900" indent="-34290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FF00"/>
                </a:solidFill>
                <a:latin typeface="+mj-lt"/>
              </a:rPr>
              <a:t>Lục lạp chứa diệp lục hấp thụ ánh sáng năng lượng mặt trời để tổng hợp chất dinh dưỡng qua quá trình quang </a:t>
            </a: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hợp.Lục lạp </a:t>
            </a:r>
            <a:r>
              <a:rPr lang="en-US" sz="2000" dirty="0">
                <a:solidFill>
                  <a:srgbClr val="FFFF00"/>
                </a:solidFill>
                <a:latin typeface="+mj-lt"/>
              </a:rPr>
              <a:t>tạo màu xanh cho Trái đất. </a:t>
            </a:r>
          </a:p>
        </p:txBody>
      </p:sp>
      <p:sp>
        <p:nvSpPr>
          <p:cNvPr id="189" name="Google Shape;189;p30"/>
          <p:cNvSpPr txBox="1">
            <a:spLocks noGrp="1"/>
          </p:cNvSpPr>
          <p:nvPr>
            <p:ph type="sldNum" idx="12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7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843" y="887475"/>
            <a:ext cx="7081114" cy="502413"/>
          </a:xfrm>
        </p:spPr>
        <p:txBody>
          <a:bodyPr/>
          <a:lstStyle/>
          <a:p>
            <a:pPr algn="ctr"/>
            <a:r>
              <a:rPr lang="en-US" sz="2200" dirty="0" smtClean="0">
                <a:latin typeface="+mj-lt"/>
              </a:rPr>
              <a:t>Chức năng các thành phần của tế bào</a:t>
            </a:r>
            <a:endParaRPr lang="en-US" sz="22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11151"/>
              </p:ext>
            </p:extLst>
          </p:nvPr>
        </p:nvGraphicFramePr>
        <p:xfrm>
          <a:off x="804673" y="1825184"/>
          <a:ext cx="7805318" cy="2766060"/>
        </p:xfrm>
        <a:graphic>
          <a:graphicData uri="http://schemas.openxmlformats.org/drawingml/2006/table">
            <a:tbl>
              <a:tblPr firstRow="1" bandRow="1"/>
              <a:tblGrid>
                <a:gridCol w="3912589"/>
                <a:gridCol w="3892729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Thành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 phần cấu tạo tế bào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Chức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 năng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ts val="27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Màng</a:t>
                      </a:r>
                      <a:r>
                        <a:rPr lang="en-US" sz="20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tế bào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7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Bảo</a:t>
                      </a:r>
                      <a:r>
                        <a:rPr lang="en-US" sz="20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vệ các chất đi vào và đi ra khỏi tế bào</a:t>
                      </a:r>
                      <a:endParaRPr lang="en-US" sz="2000" b="0" i="0" u="none" strike="noStrike" cap="none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ts val="27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Chất</a:t>
                      </a:r>
                      <a:r>
                        <a:rPr lang="en-US" sz="20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tế bào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7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Là</a:t>
                      </a:r>
                      <a:r>
                        <a:rPr lang="en-US" sz="20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nơi diễn ra các hoạt động sống của tế bào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ts val="27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Nhân</a:t>
                      </a:r>
                      <a:r>
                        <a:rPr lang="en-US" sz="20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tế bào hoặc vùng nhân: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7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Điều</a:t>
                      </a:r>
                      <a:r>
                        <a:rPr lang="en-US" sz="20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khiển mọi hoạt động sống của tế bào.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82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5"/>
          <p:cNvSpPr txBox="1">
            <a:spLocks noGrp="1"/>
          </p:cNvSpPr>
          <p:nvPr>
            <p:ph type="sldNum" idx="12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256032" y="703304"/>
            <a:ext cx="8887968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rgbClr val="FF0000"/>
                </a:solidFill>
              </a:rPr>
              <a:t>KẾT LUẬN</a:t>
            </a:r>
          </a:p>
        </p:txBody>
      </p:sp>
      <p:sp>
        <p:nvSpPr>
          <p:cNvPr id="3" name="Rectangle 2"/>
          <p:cNvSpPr/>
          <p:nvPr/>
        </p:nvSpPr>
        <p:spPr>
          <a:xfrm>
            <a:off x="2370757" y="1456465"/>
            <a:ext cx="3789274" cy="67299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Mọi cơ thể sống đều được</a:t>
            </a:r>
          </a:p>
          <a:p>
            <a:pPr algn="ctr"/>
            <a:r>
              <a:rPr lang="en-US" sz="2000" dirty="0" smtClean="0"/>
              <a:t> cấu tạo từ tế bào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02413" y="2683461"/>
            <a:ext cx="1728028" cy="672998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solidFill>
              <a:schemeClr val="accent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Kích thước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296973" y="2683461"/>
            <a:ext cx="1728028" cy="672998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solidFill>
              <a:schemeClr val="accent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Hình dạng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502506" y="2683461"/>
            <a:ext cx="1728028" cy="672998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solidFill>
              <a:schemeClr val="accent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Cấu tạo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6708039" y="2683461"/>
            <a:ext cx="2263234" cy="672998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solidFill>
              <a:schemeClr val="accent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Tế bào động vật, tế bào thực vật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-51207" y="3735159"/>
            <a:ext cx="22969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FFFF00"/>
                </a:solidFill>
              </a:rPr>
              <a:t>Nhỏ, phần lớn không nhìn thấy bằng mắt thường. Sử dụng kính hiển vi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5992" y="3735159"/>
            <a:ext cx="2296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FFFF00"/>
                </a:solidFill>
              </a:rPr>
              <a:t>Có nhiều hình dạng khác nhau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65394" y="3734119"/>
            <a:ext cx="22969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FFFF00"/>
                </a:solidFill>
              </a:rPr>
              <a:t>3 thành phần chính: màng tế bào, chất tế bào, nhân hoặc vùng nhân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6366" y="3734119"/>
            <a:ext cx="22969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FFFF00"/>
                </a:solidFill>
              </a:rPr>
              <a:t>Là tế bào nhân thực</a:t>
            </a:r>
          </a:p>
          <a:p>
            <a:pPr algn="ctr"/>
            <a:r>
              <a:rPr lang="en-US" sz="1800" dirty="0" smtClean="0">
                <a:solidFill>
                  <a:srgbClr val="FFFF00"/>
                </a:solidFill>
              </a:rPr>
              <a:t>Tế bào thực vật có bào quan lục lạp</a:t>
            </a:r>
            <a:endParaRPr lang="en-US" sz="1800" dirty="0">
              <a:solidFill>
                <a:srgbClr val="FFFF00"/>
              </a:solidFill>
            </a:endParaRPr>
          </a:p>
        </p:txBody>
      </p:sp>
      <p:cxnSp>
        <p:nvCxnSpPr>
          <p:cNvPr id="13" name="Straight Arrow Connector 12"/>
          <p:cNvCxnSpPr>
            <a:stCxn id="3" idx="2"/>
            <a:endCxn id="5" idx="0"/>
          </p:cNvCxnSpPr>
          <p:nvPr/>
        </p:nvCxnSpPr>
        <p:spPr>
          <a:xfrm flipH="1">
            <a:off x="966427" y="2129463"/>
            <a:ext cx="3298967" cy="55399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" idx="2"/>
            <a:endCxn id="6" idx="0"/>
          </p:cNvCxnSpPr>
          <p:nvPr/>
        </p:nvCxnSpPr>
        <p:spPr>
          <a:xfrm flipH="1">
            <a:off x="3160987" y="2129463"/>
            <a:ext cx="1104407" cy="55399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" idx="2"/>
            <a:endCxn id="7" idx="0"/>
          </p:cNvCxnSpPr>
          <p:nvPr/>
        </p:nvCxnSpPr>
        <p:spPr>
          <a:xfrm>
            <a:off x="4265394" y="2129463"/>
            <a:ext cx="1101126" cy="55399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" idx="2"/>
            <a:endCxn id="8" idx="0"/>
          </p:cNvCxnSpPr>
          <p:nvPr/>
        </p:nvCxnSpPr>
        <p:spPr>
          <a:xfrm>
            <a:off x="4265394" y="2129463"/>
            <a:ext cx="3574262" cy="55399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44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4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Ariel template">
  <a:themeElements>
    <a:clrScheme name="Custom 347">
      <a:dk1>
        <a:srgbClr val="666666"/>
      </a:dk1>
      <a:lt1>
        <a:srgbClr val="FFFFFF"/>
      </a:lt1>
      <a:dk2>
        <a:srgbClr val="004430"/>
      </a:dk2>
      <a:lt2>
        <a:srgbClr val="DAE2E6"/>
      </a:lt2>
      <a:accent1>
        <a:srgbClr val="8EC641"/>
      </a:accent1>
      <a:accent2>
        <a:srgbClr val="004430"/>
      </a:accent2>
      <a:accent3>
        <a:srgbClr val="539EB9"/>
      </a:accent3>
      <a:accent4>
        <a:srgbClr val="689EE1"/>
      </a:accent4>
      <a:accent5>
        <a:srgbClr val="999999"/>
      </a:accent5>
      <a:accent6>
        <a:srgbClr val="779B91"/>
      </a:accent6>
      <a:hlink>
        <a:srgbClr val="689EE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687</Words>
  <Application>Microsoft Office PowerPoint</Application>
  <PresentationFormat>On-screen Show (16:9)</PresentationFormat>
  <Paragraphs>102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Vidaloka</vt:lpstr>
      <vt:lpstr>Calibri</vt:lpstr>
      <vt:lpstr>Georgia</vt:lpstr>
      <vt:lpstr>Roboto Slab</vt:lpstr>
      <vt:lpstr>Wingdings</vt:lpstr>
      <vt:lpstr>Oxygen</vt:lpstr>
      <vt:lpstr>Nunito Sans</vt:lpstr>
      <vt:lpstr>Bellota Text Light</vt:lpstr>
      <vt:lpstr>Muli</vt:lpstr>
      <vt:lpstr>Roboto</vt:lpstr>
      <vt:lpstr>Ariel template</vt:lpstr>
      <vt:lpstr>PowerPoint Presentation</vt:lpstr>
      <vt:lpstr>Quan sát hình ảnh</vt:lpstr>
      <vt:lpstr>NỘI DUNG BÀI HỌC</vt:lpstr>
      <vt:lpstr>TIẾT 3: c. Tìm hiểu các thành phần chính của tế bào </vt:lpstr>
      <vt:lpstr>PowerPoint Presentation</vt:lpstr>
      <vt:lpstr>PowerPoint Presentation</vt:lpstr>
      <vt:lpstr>PowerPoint Presentation</vt:lpstr>
      <vt:lpstr>Chức năng các thành phần của tế bào</vt:lpstr>
      <vt:lpstr>PowerPoint Presentation</vt:lpstr>
      <vt:lpstr>Luyện tập – trả lời câu hỏi trắc nghiệm</vt:lpstr>
      <vt:lpstr>PowerPoint Presentation</vt:lpstr>
      <vt:lpstr>PowerPoint Presentation</vt:lpstr>
      <vt:lpstr>CHÚC CÁC EM HỌC TỐT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Trần Bích Hà</dc:creator>
  <cp:lastModifiedBy>dragon</cp:lastModifiedBy>
  <cp:revision>37</cp:revision>
  <dcterms:modified xsi:type="dcterms:W3CDTF">2025-02-22T08:03:37Z</dcterms:modified>
</cp:coreProperties>
</file>