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1"/>
  </p:sldMasterIdLst>
  <p:notesMasterIdLst>
    <p:notesMasterId r:id="rId18"/>
  </p:notesMasterIdLst>
  <p:sldIdLst>
    <p:sldId id="256" r:id="rId2"/>
    <p:sldId id="257" r:id="rId3"/>
    <p:sldId id="258" r:id="rId4"/>
    <p:sldId id="259" r:id="rId5"/>
    <p:sldId id="261" r:id="rId6"/>
    <p:sldId id="262" r:id="rId7"/>
    <p:sldId id="260" r:id="rId8"/>
    <p:sldId id="263" r:id="rId9"/>
    <p:sldId id="264" r:id="rId10"/>
    <p:sldId id="295" r:id="rId11"/>
    <p:sldId id="271" r:id="rId12"/>
    <p:sldId id="299" r:id="rId13"/>
    <p:sldId id="270" r:id="rId14"/>
    <p:sldId id="310" r:id="rId15"/>
    <p:sldId id="311" r:id="rId16"/>
    <p:sldId id="313" r:id="rId17"/>
  </p:sldIdLst>
  <p:sldSz cx="9144000" cy="5143500" type="screen16x9"/>
  <p:notesSz cx="6858000" cy="9144000"/>
  <p:embeddedFontLst>
    <p:embeddedFont>
      <p:font typeface="Calibri" pitchFamily="34" charset="0"/>
      <p:regular r:id="rId19"/>
      <p:bold r:id="rId20"/>
      <p:italic r:id="rId21"/>
      <p:boldItalic r:id="rId22"/>
    </p:embeddedFont>
    <p:embeddedFont>
      <p:font typeface="Nunito Sans" charset="0"/>
      <p:regular r:id="rId23"/>
      <p:bold r:id="rId24"/>
      <p:italic r:id="rId25"/>
      <p:boldItalic r:id="rId26"/>
    </p:embeddedFont>
    <p:embeddedFont>
      <p:font typeface="Roboto" charset="0"/>
      <p:regular r:id="rId27"/>
      <p:bold r:id="rId28"/>
      <p:italic r:id="rId29"/>
      <p:boldItalic r:id="rId30"/>
    </p:embeddedFont>
    <p:embeddedFont>
      <p:font typeface="Georgia" pitchFamily="18" charset="0"/>
      <p:regular r:id="rId31"/>
      <p:bold r:id="rId32"/>
      <p:italic r:id="rId33"/>
      <p:boldItalic r:id="rId34"/>
    </p:embeddedFont>
    <p:embeddedFont>
      <p:font typeface="Bellota Text Light" charset="0"/>
      <p:regular r:id="rId35"/>
      <p:bold r:id="rId36"/>
      <p:italic r:id="rId37"/>
      <p:boldItalic r:id="rId38"/>
    </p:embeddedFont>
    <p:embeddedFont>
      <p:font typeface="Roboto Slab" charset="0"/>
      <p:regular r:id="rId39"/>
      <p:bold r:id="rId40"/>
    </p:embeddedFont>
    <p:embeddedFont>
      <p:font typeface="Vidaloka" charset="0"/>
      <p:regular r:id="rId41"/>
    </p:embeddedFont>
    <p:embeddedFont>
      <p:font typeface="Muli" charset="0"/>
      <p:regular r:id="rId42"/>
      <p:bold r:id="rId43"/>
      <p:italic r:id="rId44"/>
      <p:boldItalic r:id="rId45"/>
    </p:embeddedFont>
    <p:embeddedFont>
      <p:font typeface="Oxygen"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7FFAB09-ECC1-451C-A3BB-F49DC13D23C8}">
  <a:tblStyle styleId="{A7FFAB09-ECC1-451C-A3BB-F49DC13D23C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7A040C-200A-4E53-A25A-C2011020A1E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font" Target="fonts/font29.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56915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603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635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100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65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34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00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076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185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223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9578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5534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6597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7650" y="2626031"/>
            <a:ext cx="9144000" cy="1886700"/>
          </a:xfrm>
          <a:prstGeom prst="rect">
            <a:avLst/>
          </a:prstGeom>
          <a:solidFill>
            <a:srgbClr val="004430">
              <a:alpha val="5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9175" y="2963363"/>
            <a:ext cx="6598200" cy="1159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400"/>
              <a:buNone/>
              <a:defRPr sz="4400">
                <a:solidFill>
                  <a:schemeClr val="lt1"/>
                </a:solidFill>
              </a:defRPr>
            </a:lvl1pPr>
            <a:lvl2pPr lvl="1" algn="ctr">
              <a:spcBef>
                <a:spcPts val="0"/>
              </a:spcBef>
              <a:spcAft>
                <a:spcPts val="0"/>
              </a:spcAft>
              <a:buClr>
                <a:schemeClr val="lt1"/>
              </a:buClr>
              <a:buSzPts val="4400"/>
              <a:buNone/>
              <a:defRPr sz="4400">
                <a:solidFill>
                  <a:schemeClr val="lt1"/>
                </a:solidFill>
              </a:defRPr>
            </a:lvl2pPr>
            <a:lvl3pPr lvl="2" algn="ctr">
              <a:spcBef>
                <a:spcPts val="0"/>
              </a:spcBef>
              <a:spcAft>
                <a:spcPts val="0"/>
              </a:spcAft>
              <a:buClr>
                <a:schemeClr val="lt1"/>
              </a:buClr>
              <a:buSzPts val="4400"/>
              <a:buNone/>
              <a:defRPr sz="4400">
                <a:solidFill>
                  <a:schemeClr val="lt1"/>
                </a:solidFill>
              </a:defRPr>
            </a:lvl3pPr>
            <a:lvl4pPr lvl="3" algn="ctr">
              <a:spcBef>
                <a:spcPts val="0"/>
              </a:spcBef>
              <a:spcAft>
                <a:spcPts val="0"/>
              </a:spcAft>
              <a:buClr>
                <a:schemeClr val="lt1"/>
              </a:buClr>
              <a:buSzPts val="4400"/>
              <a:buNone/>
              <a:defRPr sz="4400">
                <a:solidFill>
                  <a:schemeClr val="lt1"/>
                </a:solidFill>
              </a:defRPr>
            </a:lvl4pPr>
            <a:lvl5pPr lvl="4" algn="ctr">
              <a:spcBef>
                <a:spcPts val="0"/>
              </a:spcBef>
              <a:spcAft>
                <a:spcPts val="0"/>
              </a:spcAft>
              <a:buClr>
                <a:schemeClr val="lt1"/>
              </a:buClr>
              <a:buSzPts val="4400"/>
              <a:buNone/>
              <a:defRPr sz="4400">
                <a:solidFill>
                  <a:schemeClr val="lt1"/>
                </a:solidFill>
              </a:defRPr>
            </a:lvl5pPr>
            <a:lvl6pPr lvl="5" algn="ctr">
              <a:spcBef>
                <a:spcPts val="0"/>
              </a:spcBef>
              <a:spcAft>
                <a:spcPts val="0"/>
              </a:spcAft>
              <a:buClr>
                <a:schemeClr val="lt1"/>
              </a:buClr>
              <a:buSzPts val="4400"/>
              <a:buNone/>
              <a:defRPr sz="4400">
                <a:solidFill>
                  <a:schemeClr val="lt1"/>
                </a:solidFill>
              </a:defRPr>
            </a:lvl6pPr>
            <a:lvl7pPr lvl="6" algn="ctr">
              <a:spcBef>
                <a:spcPts val="0"/>
              </a:spcBef>
              <a:spcAft>
                <a:spcPts val="0"/>
              </a:spcAft>
              <a:buClr>
                <a:schemeClr val="lt1"/>
              </a:buClr>
              <a:buSzPts val="4400"/>
              <a:buNone/>
              <a:defRPr sz="4400">
                <a:solidFill>
                  <a:schemeClr val="lt1"/>
                </a:solidFill>
              </a:defRPr>
            </a:lvl7pPr>
            <a:lvl8pPr lvl="7" algn="ctr">
              <a:spcBef>
                <a:spcPts val="0"/>
              </a:spcBef>
              <a:spcAft>
                <a:spcPts val="0"/>
              </a:spcAft>
              <a:buClr>
                <a:schemeClr val="lt1"/>
              </a:buClr>
              <a:buSzPts val="4400"/>
              <a:buNone/>
              <a:defRPr sz="4400">
                <a:solidFill>
                  <a:schemeClr val="lt1"/>
                </a:solidFill>
              </a:defRPr>
            </a:lvl8pPr>
            <a:lvl9pPr lvl="8" algn="ctr">
              <a:spcBef>
                <a:spcPts val="0"/>
              </a:spcBef>
              <a:spcAft>
                <a:spcPts val="0"/>
              </a:spcAft>
              <a:buClr>
                <a:schemeClr val="lt1"/>
              </a:buClr>
              <a:buSzPts val="4400"/>
              <a:buNone/>
              <a:defRPr sz="4400">
                <a:solidFill>
                  <a:schemeClr val="lt1"/>
                </a:solidFill>
              </a:defRPr>
            </a:lvl9pPr>
          </a:lstStyle>
          <a:p>
            <a:endParaRPr/>
          </a:p>
        </p:txBody>
      </p:sp>
      <p:grpSp>
        <p:nvGrpSpPr>
          <p:cNvPr id="12" name="Google Shape;12;p2"/>
          <p:cNvGrpSpPr/>
          <p:nvPr/>
        </p:nvGrpSpPr>
        <p:grpSpPr>
          <a:xfrm>
            <a:off x="0" y="4265975"/>
            <a:ext cx="9197400" cy="883431"/>
            <a:chOff x="0" y="5687967"/>
            <a:chExt cx="9197400" cy="1177908"/>
          </a:xfrm>
        </p:grpSpPr>
        <p:sp>
          <p:nvSpPr>
            <p:cNvPr id="13" name="Google Shape;13;p2"/>
            <p:cNvSpPr/>
            <p:nvPr/>
          </p:nvSpPr>
          <p:spPr>
            <a:xfrm>
              <a:off x="0" y="5948175"/>
              <a:ext cx="9197400" cy="91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8800" y="5687967"/>
              <a:ext cx="457800" cy="3363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3 columns (sky)">
  <p:cSld name="TITLE_AND_TWO_COLUMNS_1_1_1">
    <p:spTree>
      <p:nvGrpSpPr>
        <p:cNvPr id="1" name="Shape 81"/>
        <p:cNvGrpSpPr/>
        <p:nvPr/>
      </p:nvGrpSpPr>
      <p:grpSpPr>
        <a:xfrm>
          <a:off x="0" y="0"/>
          <a:ext cx="0" cy="0"/>
          <a:chOff x="0" y="0"/>
          <a:chExt cx="0" cy="0"/>
        </a:xfrm>
      </p:grpSpPr>
      <p:sp>
        <p:nvSpPr>
          <p:cNvPr id="82" name="Google Shape;82;p13"/>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body" idx="1"/>
          </p:nvPr>
        </p:nvSpPr>
        <p:spPr>
          <a:xfrm>
            <a:off x="2257426"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4" name="Google Shape;84;p13"/>
          <p:cNvSpPr txBox="1">
            <a:spLocks noGrp="1"/>
          </p:cNvSpPr>
          <p:nvPr>
            <p:ph type="body" idx="2"/>
          </p:nvPr>
        </p:nvSpPr>
        <p:spPr>
          <a:xfrm>
            <a:off x="4414202"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5" name="Google Shape;85;p13"/>
          <p:cNvSpPr txBox="1">
            <a:spLocks noGrp="1"/>
          </p:cNvSpPr>
          <p:nvPr>
            <p:ph type="body" idx="3"/>
          </p:nvPr>
        </p:nvSpPr>
        <p:spPr>
          <a:xfrm>
            <a:off x="6570979"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6" name="Google Shape;86;p13"/>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87" name="Google Shape;87;p13"/>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8" name="Google Shape;88;p13"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sky)">
  <p:cSld name="BLANK_1">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8"/>
          <p:cNvSpPr/>
          <p:nvPr/>
        </p:nvSpPr>
        <p:spPr>
          <a:xfrm>
            <a:off x="261900" y="208013"/>
            <a:ext cx="8620200" cy="4727400"/>
          </a:xfrm>
          <a:prstGeom prst="rect">
            <a:avLst/>
          </a:prstGeom>
          <a:solidFill>
            <a:srgbClr val="689EE1">
              <a:alpha val="8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ea)">
  <p:cSld name="BLANK_1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9"/>
          <p:cNvSpPr/>
          <p:nvPr/>
        </p:nvSpPr>
        <p:spPr>
          <a:xfrm>
            <a:off x="261900" y="208013"/>
            <a:ext cx="8620200" cy="4727400"/>
          </a:xfrm>
          <a:prstGeom prst="rect">
            <a:avLst/>
          </a:prstGeom>
          <a:solidFill>
            <a:srgbClr val="539EB9">
              <a:alpha val="8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p:nvPr/>
        </p:nvSpPr>
        <p:spPr>
          <a:xfrm>
            <a:off x="-7650" y="1742525"/>
            <a:ext cx="9159300" cy="3400975"/>
          </a:xfrm>
          <a:custGeom>
            <a:avLst/>
            <a:gdLst/>
            <a:ahLst/>
            <a:cxnLst/>
            <a:rect l="l" t="t" r="r" b="b"/>
            <a:pathLst>
              <a:path w="366372" h="136039" extrusionOk="0">
                <a:moveTo>
                  <a:pt x="0" y="255"/>
                </a:moveTo>
                <a:lnTo>
                  <a:pt x="0" y="136039"/>
                </a:lnTo>
                <a:lnTo>
                  <a:pt x="366372" y="136039"/>
                </a:lnTo>
                <a:lnTo>
                  <a:pt x="366372" y="255"/>
                </a:lnTo>
                <a:lnTo>
                  <a:pt x="54110" y="0"/>
                </a:lnTo>
                <a:lnTo>
                  <a:pt x="45720" y="10462"/>
                </a:lnTo>
                <a:lnTo>
                  <a:pt x="36991" y="611"/>
                </a:lnTo>
                <a:close/>
              </a:path>
            </a:pathLst>
          </a:custGeom>
          <a:solidFill>
            <a:schemeClr val="lt1"/>
          </a:solidFill>
          <a:ln>
            <a:noFill/>
          </a:ln>
        </p:spPr>
      </p:sp>
      <p:sp>
        <p:nvSpPr>
          <p:cNvPr id="17" name="Google Shape;17;p3"/>
          <p:cNvSpPr txBox="1">
            <a:spLocks noGrp="1"/>
          </p:cNvSpPr>
          <p:nvPr>
            <p:ph type="ctrTitle"/>
          </p:nvPr>
        </p:nvSpPr>
        <p:spPr>
          <a:xfrm>
            <a:off x="884073" y="2166312"/>
            <a:ext cx="56601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8" name="Google Shape;18;p3"/>
          <p:cNvSpPr txBox="1">
            <a:spLocks noGrp="1"/>
          </p:cNvSpPr>
          <p:nvPr>
            <p:ph type="subTitle" idx="1"/>
          </p:nvPr>
        </p:nvSpPr>
        <p:spPr>
          <a:xfrm>
            <a:off x="884073" y="3411563"/>
            <a:ext cx="56601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400"/>
              <a:buNone/>
              <a:defRPr sz="2400">
                <a:solidFill>
                  <a:schemeClr val="accent5"/>
                </a:solidFill>
              </a:defRPr>
            </a:lvl1pPr>
            <a:lvl2pPr lvl="1" rtl="0">
              <a:spcBef>
                <a:spcPts val="0"/>
              </a:spcBef>
              <a:spcAft>
                <a:spcPts val="0"/>
              </a:spcAft>
              <a:buClr>
                <a:schemeClr val="accent5"/>
              </a:buClr>
              <a:buSzPts val="2400"/>
              <a:buNone/>
              <a:defRPr>
                <a:solidFill>
                  <a:schemeClr val="accent5"/>
                </a:solidFill>
              </a:defRPr>
            </a:lvl2pPr>
            <a:lvl3pPr lvl="2" rtl="0">
              <a:spcBef>
                <a:spcPts val="0"/>
              </a:spcBef>
              <a:spcAft>
                <a:spcPts val="0"/>
              </a:spcAft>
              <a:buClr>
                <a:schemeClr val="accent5"/>
              </a:buClr>
              <a:buSzPts val="2400"/>
              <a:buNone/>
              <a:defRPr>
                <a:solidFill>
                  <a:schemeClr val="accent5"/>
                </a:solidFill>
              </a:defRPr>
            </a:lvl3pPr>
            <a:lvl4pPr lvl="3" rtl="0">
              <a:spcBef>
                <a:spcPts val="0"/>
              </a:spcBef>
              <a:spcAft>
                <a:spcPts val="0"/>
              </a:spcAft>
              <a:buClr>
                <a:schemeClr val="accent5"/>
              </a:buClr>
              <a:buSzPts val="2400"/>
              <a:buNone/>
              <a:defRPr sz="2400">
                <a:solidFill>
                  <a:schemeClr val="accent5"/>
                </a:solidFill>
              </a:defRPr>
            </a:lvl4pPr>
            <a:lvl5pPr lvl="4" rtl="0">
              <a:spcBef>
                <a:spcPts val="0"/>
              </a:spcBef>
              <a:spcAft>
                <a:spcPts val="0"/>
              </a:spcAft>
              <a:buClr>
                <a:schemeClr val="accent5"/>
              </a:buClr>
              <a:buSzPts val="2400"/>
              <a:buNone/>
              <a:defRPr sz="2400">
                <a:solidFill>
                  <a:schemeClr val="accent5"/>
                </a:solidFill>
              </a:defRPr>
            </a:lvl5pPr>
            <a:lvl6pPr lvl="5" rtl="0">
              <a:spcBef>
                <a:spcPts val="0"/>
              </a:spcBef>
              <a:spcAft>
                <a:spcPts val="0"/>
              </a:spcAft>
              <a:buClr>
                <a:schemeClr val="accent5"/>
              </a:buClr>
              <a:buSzPts val="2400"/>
              <a:buNone/>
              <a:defRPr sz="2400">
                <a:solidFill>
                  <a:schemeClr val="accent5"/>
                </a:solidFill>
              </a:defRPr>
            </a:lvl6pPr>
            <a:lvl7pPr lvl="6" rtl="0">
              <a:spcBef>
                <a:spcPts val="0"/>
              </a:spcBef>
              <a:spcAft>
                <a:spcPts val="0"/>
              </a:spcAft>
              <a:buClr>
                <a:schemeClr val="accent5"/>
              </a:buClr>
              <a:buSzPts val="2400"/>
              <a:buNone/>
              <a:defRPr sz="2400">
                <a:solidFill>
                  <a:schemeClr val="accent5"/>
                </a:solidFill>
              </a:defRPr>
            </a:lvl7pPr>
            <a:lvl8pPr lvl="7" rtl="0">
              <a:spcBef>
                <a:spcPts val="0"/>
              </a:spcBef>
              <a:spcAft>
                <a:spcPts val="0"/>
              </a:spcAft>
              <a:buClr>
                <a:schemeClr val="accent5"/>
              </a:buClr>
              <a:buSzPts val="2400"/>
              <a:buNone/>
              <a:defRPr sz="2400">
                <a:solidFill>
                  <a:schemeClr val="accent5"/>
                </a:solidFill>
              </a:defRPr>
            </a:lvl8pPr>
            <a:lvl9pPr lvl="8" rtl="0">
              <a:spcBef>
                <a:spcPts val="0"/>
              </a:spcBef>
              <a:spcAft>
                <a:spcPts val="0"/>
              </a:spcAft>
              <a:buClr>
                <a:schemeClr val="accent5"/>
              </a:buClr>
              <a:buSzPts val="2400"/>
              <a:buNone/>
              <a:defRPr sz="24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FFFFFF"/>
        </a:solidFill>
        <a:effectLst/>
      </p:bgPr>
    </p:bg>
    <p:spTree>
      <p:nvGrpSpPr>
        <p:cNvPr id="1" name="Shape 19"/>
        <p:cNvGrpSpPr/>
        <p:nvPr/>
      </p:nvGrpSpPr>
      <p:grpSpPr>
        <a:xfrm>
          <a:off x="0" y="0"/>
          <a:ext cx="0" cy="0"/>
          <a:chOff x="0" y="0"/>
          <a:chExt cx="0" cy="0"/>
        </a:xfrm>
      </p:grpSpPr>
      <p:sp>
        <p:nvSpPr>
          <p:cNvPr id="20" name="Google Shape;20;p4"/>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4"/>
          <p:cNvPicPr preferRelativeResize="0"/>
          <p:nvPr/>
        </p:nvPicPr>
        <p:blipFill rotWithShape="1">
          <a:blip r:embed="rId2">
            <a:alphaModFix/>
          </a:blip>
          <a:srcRect t="8313" b="8304"/>
          <a:stretch/>
        </p:blipFill>
        <p:spPr>
          <a:xfrm rot="-5400000">
            <a:off x="3554205" y="454046"/>
            <a:ext cx="2035624" cy="1127534"/>
          </a:xfrm>
          <a:prstGeom prst="rect">
            <a:avLst/>
          </a:prstGeom>
          <a:noFill/>
          <a:ln>
            <a:noFill/>
          </a:ln>
        </p:spPr>
      </p:pic>
      <p:sp>
        <p:nvSpPr>
          <p:cNvPr id="22" name="Google Shape;22;p4"/>
          <p:cNvSpPr/>
          <p:nvPr/>
        </p:nvSpPr>
        <p:spPr>
          <a:xfrm>
            <a:off x="4008250" y="1152569"/>
            <a:ext cx="1127700" cy="883200"/>
          </a:xfrm>
          <a:prstGeom prst="rect">
            <a:avLst/>
          </a:prstGeom>
          <a:solidFill>
            <a:srgbClr val="004430">
              <a:alpha val="5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1624650" y="2161800"/>
            <a:ext cx="5894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2"/>
              </a:buClr>
              <a:buSzPts val="3000"/>
              <a:buChar char="◍"/>
              <a:defRPr i="1">
                <a:solidFill>
                  <a:schemeClr val="dk2"/>
                </a:solidFill>
              </a:defRPr>
            </a:lvl1pPr>
            <a:lvl2pPr marL="914400" lvl="1" indent="-381000" algn="ctr" rtl="0">
              <a:spcBef>
                <a:spcPts val="0"/>
              </a:spcBef>
              <a:spcAft>
                <a:spcPts val="0"/>
              </a:spcAft>
              <a:buClr>
                <a:schemeClr val="dk2"/>
              </a:buClr>
              <a:buSzPts val="2400"/>
              <a:buChar char="○"/>
              <a:defRPr i="1">
                <a:solidFill>
                  <a:schemeClr val="dk2"/>
                </a:solidFill>
              </a:defRPr>
            </a:lvl2pPr>
            <a:lvl3pPr marL="1371600" lvl="2" indent="-381000" algn="ctr" rtl="0">
              <a:spcBef>
                <a:spcPts val="0"/>
              </a:spcBef>
              <a:spcAft>
                <a:spcPts val="0"/>
              </a:spcAft>
              <a:buClr>
                <a:schemeClr val="dk2"/>
              </a:buClr>
              <a:buSzPts val="2400"/>
              <a:buChar char="■"/>
              <a:defRPr i="1">
                <a:solidFill>
                  <a:schemeClr val="dk2"/>
                </a:solidFill>
              </a:defRPr>
            </a:lvl3pPr>
            <a:lvl4pPr marL="1828800" lvl="3" indent="-342900" algn="ctr" rtl="0">
              <a:spcBef>
                <a:spcPts val="0"/>
              </a:spcBef>
              <a:spcAft>
                <a:spcPts val="0"/>
              </a:spcAft>
              <a:buClr>
                <a:schemeClr val="dk2"/>
              </a:buClr>
              <a:buSzPts val="1800"/>
              <a:buChar char="●"/>
              <a:defRPr i="1">
                <a:solidFill>
                  <a:schemeClr val="dk2"/>
                </a:solidFill>
              </a:defRPr>
            </a:lvl4pPr>
            <a:lvl5pPr marL="2286000" lvl="4" indent="-342900" algn="ctr" rtl="0">
              <a:spcBef>
                <a:spcPts val="0"/>
              </a:spcBef>
              <a:spcAft>
                <a:spcPts val="0"/>
              </a:spcAft>
              <a:buClr>
                <a:schemeClr val="dk2"/>
              </a:buClr>
              <a:buSzPts val="1800"/>
              <a:buChar char="○"/>
              <a:defRPr i="1">
                <a:solidFill>
                  <a:schemeClr val="dk2"/>
                </a:solidFill>
              </a:defRPr>
            </a:lvl5pPr>
            <a:lvl6pPr marL="2743200" lvl="5" indent="-342900" algn="ctr" rtl="0">
              <a:spcBef>
                <a:spcPts val="0"/>
              </a:spcBef>
              <a:spcAft>
                <a:spcPts val="0"/>
              </a:spcAft>
              <a:buClr>
                <a:schemeClr val="dk2"/>
              </a:buClr>
              <a:buSzPts val="1800"/>
              <a:buChar char="■"/>
              <a:defRPr i="1">
                <a:solidFill>
                  <a:schemeClr val="dk2"/>
                </a:solidFill>
              </a:defRPr>
            </a:lvl6pPr>
            <a:lvl7pPr marL="3200400" lvl="6" indent="-342900" algn="ctr" rtl="0">
              <a:spcBef>
                <a:spcPts val="0"/>
              </a:spcBef>
              <a:spcAft>
                <a:spcPts val="0"/>
              </a:spcAft>
              <a:buClr>
                <a:schemeClr val="dk2"/>
              </a:buClr>
              <a:buSzPts val="1800"/>
              <a:buChar char="●"/>
              <a:defRPr i="1">
                <a:solidFill>
                  <a:schemeClr val="dk2"/>
                </a:solidFill>
              </a:defRPr>
            </a:lvl7pPr>
            <a:lvl8pPr marL="3657600" lvl="7" indent="-342900" algn="ctr" rtl="0">
              <a:spcBef>
                <a:spcPts val="0"/>
              </a:spcBef>
              <a:spcAft>
                <a:spcPts val="0"/>
              </a:spcAft>
              <a:buClr>
                <a:schemeClr val="dk2"/>
              </a:buClr>
              <a:buSzPts val="1800"/>
              <a:buChar char="○"/>
              <a:defRPr i="1">
                <a:solidFill>
                  <a:schemeClr val="dk2"/>
                </a:solidFill>
              </a:defRPr>
            </a:lvl8pPr>
            <a:lvl9pPr marL="4114800" lvl="8" indent="-342900" algn="ctr">
              <a:spcBef>
                <a:spcPts val="0"/>
              </a:spcBef>
              <a:spcAft>
                <a:spcPts val="0"/>
              </a:spcAft>
              <a:buClr>
                <a:schemeClr val="dk2"/>
              </a:buClr>
              <a:buSzPts val="1800"/>
              <a:buChar char="■"/>
              <a:defRPr i="1">
                <a:solidFill>
                  <a:schemeClr val="dk2"/>
                </a:solidFill>
              </a:defRPr>
            </a:lvl9pPr>
          </a:lstStyle>
          <a:p>
            <a:endParaRPr/>
          </a:p>
        </p:txBody>
      </p:sp>
      <p:sp>
        <p:nvSpPr>
          <p:cNvPr id="24" name="Google Shape;24;p4"/>
          <p:cNvSpPr txBox="1"/>
          <p:nvPr/>
        </p:nvSpPr>
        <p:spPr>
          <a:xfrm>
            <a:off x="3593400" y="1074648"/>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lt1"/>
                </a:solidFill>
                <a:latin typeface="Georgia"/>
                <a:ea typeface="Georgia"/>
                <a:cs typeface="Georgia"/>
                <a:sym typeface="Georgia"/>
              </a:rPr>
              <a:t>“</a:t>
            </a:r>
            <a:endParaRPr sz="9600">
              <a:solidFill>
                <a:schemeClr val="lt1"/>
              </a:solidFill>
              <a:latin typeface="Georgia"/>
              <a:ea typeface="Georgia"/>
              <a:cs typeface="Georgia"/>
              <a:sym typeface="Georgia"/>
            </a:endParaRPr>
          </a:p>
        </p:txBody>
      </p:sp>
      <p:sp>
        <p:nvSpPr>
          <p:cNvPr id="25" name="Google Shape;25;p4"/>
          <p:cNvSpPr txBox="1">
            <a:spLocks noGrp="1"/>
          </p:cNvSpPr>
          <p:nvPr>
            <p:ph type="sldNum" idx="12"/>
          </p:nvPr>
        </p:nvSpPr>
        <p:spPr>
          <a:xfrm>
            <a:off x="4345650" y="4673644"/>
            <a:ext cx="452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leaf)" type="tx">
  <p:cSld name="TITLE_AND_BODY">
    <p:spTree>
      <p:nvGrpSpPr>
        <p:cNvPr id="1" name="Shape 26"/>
        <p:cNvGrpSpPr/>
        <p:nvPr/>
      </p:nvGrpSpPr>
      <p:grpSpPr>
        <a:xfrm>
          <a:off x="0" y="0"/>
          <a:ext cx="0" cy="0"/>
          <a:chOff x="0" y="0"/>
          <a:chExt cx="0" cy="0"/>
        </a:xfrm>
      </p:grpSpPr>
      <p:sp>
        <p:nvSpPr>
          <p:cNvPr id="27" name="Google Shape;27;p5"/>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pic>
        <p:nvPicPr>
          <p:cNvPr id="30" name="Google Shape;30;p5"/>
          <p:cNvPicPr preferRelativeResize="0"/>
          <p:nvPr/>
        </p:nvPicPr>
        <p:blipFill rotWithShape="1">
          <a:blip r:embed="rId2">
            <a:alphaModFix/>
          </a:blip>
          <a:srcRect l="5767" t="29553" b="29557"/>
          <a:stretch/>
        </p:blipFill>
        <p:spPr>
          <a:xfrm rot="10800000" flipH="1">
            <a:off x="0" y="644575"/>
            <a:ext cx="1943100" cy="843100"/>
          </a:xfrm>
          <a:prstGeom prst="rect">
            <a:avLst/>
          </a:prstGeom>
          <a:noFill/>
          <a:ln>
            <a:noFill/>
          </a:ln>
        </p:spPr>
      </p:pic>
      <p:sp>
        <p:nvSpPr>
          <p:cNvPr id="31" name="Google Shape;31;p5"/>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sky)">
  <p:cSld name="TITLE_AND_BODY_1_1">
    <p:spTree>
      <p:nvGrpSpPr>
        <p:cNvPr id="1" name="Shape 38"/>
        <p:cNvGrpSpPr/>
        <p:nvPr/>
      </p:nvGrpSpPr>
      <p:grpSpPr>
        <a:xfrm>
          <a:off x="0" y="0"/>
          <a:ext cx="0" cy="0"/>
          <a:chOff x="0" y="0"/>
          <a:chExt cx="0" cy="0"/>
        </a:xfrm>
      </p:grpSpPr>
      <p:sp>
        <p:nvSpPr>
          <p:cNvPr id="39" name="Google Shape;39;p7"/>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41" name="Google Shape;41;p7"/>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chemeClr val="accent4"/>
              </a:buClr>
              <a:buSzPts val="2400"/>
              <a:buChar char="◍"/>
              <a:defRPr sz="2400"/>
            </a:lvl1pPr>
            <a:lvl2pPr marL="914400" lvl="1" indent="-342900" rtl="0">
              <a:spcBef>
                <a:spcPts val="0"/>
              </a:spcBef>
              <a:spcAft>
                <a:spcPts val="0"/>
              </a:spcAft>
              <a:buClr>
                <a:schemeClr val="accent4"/>
              </a:buClr>
              <a:buSzPts val="1800"/>
              <a:buChar char="○"/>
              <a:defRPr sz="1800"/>
            </a:lvl2pPr>
            <a:lvl3pPr marL="1371600" lvl="2" indent="-342900" rtl="0">
              <a:spcBef>
                <a:spcPts val="0"/>
              </a:spcBef>
              <a:spcAft>
                <a:spcPts val="0"/>
              </a:spcAft>
              <a:buClr>
                <a:schemeClr val="accent4"/>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42" name="Google Shape;42;p7"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
        <p:nvSpPr>
          <p:cNvPr id="43" name="Google Shape;43;p7"/>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leaf)" type="twoColTx">
  <p:cSld name="TITLE_AND_TWO_COLUMNS">
    <p:spTree>
      <p:nvGrpSpPr>
        <p:cNvPr id="1" name="Shape 44"/>
        <p:cNvGrpSpPr/>
        <p:nvPr/>
      </p:nvGrpSpPr>
      <p:grpSpPr>
        <a:xfrm>
          <a:off x="0" y="0"/>
          <a:ext cx="0" cy="0"/>
          <a:chOff x="0" y="0"/>
          <a:chExt cx="0" cy="0"/>
        </a:xfrm>
      </p:grpSpPr>
      <p:sp>
        <p:nvSpPr>
          <p:cNvPr id="45" name="Google Shape;45;p8"/>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Clr>
                <a:schemeClr val="dk1"/>
              </a:buClr>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7" name="Google Shape;47;p8"/>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Clr>
                <a:schemeClr val="dk1"/>
              </a:buClr>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8" name="Google Shape;48;p8"/>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8"/>
          <p:cNvPicPr preferRelativeResize="0"/>
          <p:nvPr/>
        </p:nvPicPr>
        <p:blipFill rotWithShape="1">
          <a:blip r:embed="rId2">
            <a:alphaModFix/>
          </a:blip>
          <a:srcRect l="5767" t="29553" b="29557"/>
          <a:stretch/>
        </p:blipFill>
        <p:spPr>
          <a:xfrm rot="10800000" flipH="1">
            <a:off x="0" y="644575"/>
            <a:ext cx="1943100" cy="8431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sea)">
  <p:cSld name="TITLE_AND_TWO_COLUMNS_2">
    <p:spTree>
      <p:nvGrpSpPr>
        <p:cNvPr id="1" name="Shape 51"/>
        <p:cNvGrpSpPr/>
        <p:nvPr/>
      </p:nvGrpSpPr>
      <p:grpSpPr>
        <a:xfrm>
          <a:off x="0" y="0"/>
          <a:ext cx="0" cy="0"/>
          <a:chOff x="0" y="0"/>
          <a:chExt cx="0" cy="0"/>
        </a:xfrm>
      </p:grpSpPr>
      <p:sp>
        <p:nvSpPr>
          <p:cNvPr id="52" name="Google Shape;52;p9"/>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3"/>
              </a:buClr>
              <a:buSzPts val="1800"/>
              <a:buChar char="◍"/>
              <a:defRPr sz="18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9"/>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3"/>
              </a:buClr>
              <a:buSzPts val="1800"/>
              <a:buChar char="◍"/>
              <a:defRPr sz="18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5" name="Google Shape;55;p9"/>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56" name="Google Shape;56;p9"/>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9" descr="Sea, Ocean, Infinity, Wide,"/>
          <p:cNvPicPr preferRelativeResize="0"/>
          <p:nvPr/>
        </p:nvPicPr>
        <p:blipFill rotWithShape="1">
          <a:blip r:embed="rId2">
            <a:alphaModFix/>
          </a:blip>
          <a:srcRect l="14499" t="41827" r="47082" b="28536"/>
          <a:stretch/>
        </p:blipFill>
        <p:spPr>
          <a:xfrm>
            <a:off x="0" y="644600"/>
            <a:ext cx="1943101" cy="8430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sky)">
  <p:cSld name="TITLE_AND_TWO_COLUMNS_2_1">
    <p:spTree>
      <p:nvGrpSpPr>
        <p:cNvPr id="1" name="Shape 58"/>
        <p:cNvGrpSpPr/>
        <p:nvPr/>
      </p:nvGrpSpPr>
      <p:grpSpPr>
        <a:xfrm>
          <a:off x="0" y="0"/>
          <a:ext cx="0" cy="0"/>
          <a:chOff x="0" y="0"/>
          <a:chExt cx="0" cy="0"/>
        </a:xfrm>
      </p:grpSpPr>
      <p:sp>
        <p:nvSpPr>
          <p:cNvPr id="59" name="Google Shape;59;p10"/>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4"/>
              </a:buClr>
              <a:buSzPts val="1800"/>
              <a:buChar char="◍"/>
              <a:defRPr sz="1800"/>
            </a:lvl1pPr>
            <a:lvl2pPr marL="914400" lvl="1" indent="-342900" rtl="0">
              <a:spcBef>
                <a:spcPts val="0"/>
              </a:spcBef>
              <a:spcAft>
                <a:spcPts val="0"/>
              </a:spcAft>
              <a:buClr>
                <a:schemeClr val="accent4"/>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1" name="Google Shape;61;p10"/>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4"/>
              </a:buClr>
              <a:buSzPts val="1800"/>
              <a:buChar char="◍"/>
              <a:defRPr sz="1800"/>
            </a:lvl1pPr>
            <a:lvl2pPr marL="914400" lvl="1" indent="-342900" rtl="0">
              <a:spcBef>
                <a:spcPts val="0"/>
              </a:spcBef>
              <a:spcAft>
                <a:spcPts val="0"/>
              </a:spcAft>
              <a:buClr>
                <a:schemeClr val="accent4"/>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2" name="Google Shape;62;p10"/>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63" name="Google Shape;63;p10"/>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0"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sea)">
  <p:cSld name="TITLE_AND_TWO_COLUMNS_1_1">
    <p:spTree>
      <p:nvGrpSpPr>
        <p:cNvPr id="1" name="Shape 73"/>
        <p:cNvGrpSpPr/>
        <p:nvPr/>
      </p:nvGrpSpPr>
      <p:grpSpPr>
        <a:xfrm>
          <a:off x="0" y="0"/>
          <a:ext cx="0" cy="0"/>
          <a:chOff x="0" y="0"/>
          <a:chExt cx="0" cy="0"/>
        </a:xfrm>
      </p:grpSpPr>
      <p:sp>
        <p:nvSpPr>
          <p:cNvPr id="74" name="Google Shape;74;p12"/>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txBox="1">
            <a:spLocks noGrp="1"/>
          </p:cNvSpPr>
          <p:nvPr>
            <p:ph type="body" idx="1"/>
          </p:nvPr>
        </p:nvSpPr>
        <p:spPr>
          <a:xfrm>
            <a:off x="2257426"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3"/>
              </a:buClr>
              <a:buSzPts val="1400"/>
              <a:buChar char="◍"/>
              <a:defRPr sz="1400"/>
            </a:lvl1pPr>
            <a:lvl2pPr marL="914400" lvl="1" indent="-317500" rtl="0">
              <a:spcBef>
                <a:spcPts val="0"/>
              </a:spcBef>
              <a:spcAft>
                <a:spcPts val="0"/>
              </a:spcAft>
              <a:buClr>
                <a:schemeClr val="accent3"/>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6" name="Google Shape;76;p12"/>
          <p:cNvSpPr txBox="1">
            <a:spLocks noGrp="1"/>
          </p:cNvSpPr>
          <p:nvPr>
            <p:ph type="body" idx="2"/>
          </p:nvPr>
        </p:nvSpPr>
        <p:spPr>
          <a:xfrm>
            <a:off x="4414202"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3"/>
              </a:buClr>
              <a:buSzPts val="1400"/>
              <a:buChar char="◍"/>
              <a:defRPr sz="1400"/>
            </a:lvl1pPr>
            <a:lvl2pPr marL="914400" lvl="1" indent="-317500" rtl="0">
              <a:spcBef>
                <a:spcPts val="0"/>
              </a:spcBef>
              <a:spcAft>
                <a:spcPts val="0"/>
              </a:spcAft>
              <a:buClr>
                <a:schemeClr val="accent3"/>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7" name="Google Shape;77;p12"/>
          <p:cNvSpPr txBox="1">
            <a:spLocks noGrp="1"/>
          </p:cNvSpPr>
          <p:nvPr>
            <p:ph type="body" idx="3"/>
          </p:nvPr>
        </p:nvSpPr>
        <p:spPr>
          <a:xfrm>
            <a:off x="6570979"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3"/>
              </a:buClr>
              <a:buSzPts val="1400"/>
              <a:buChar char="◍"/>
              <a:defRPr sz="1400"/>
            </a:lvl1pPr>
            <a:lvl2pPr marL="914400" lvl="1" indent="-317500" rtl="0">
              <a:spcBef>
                <a:spcPts val="0"/>
              </a:spcBef>
              <a:spcAft>
                <a:spcPts val="0"/>
              </a:spcAft>
              <a:buClr>
                <a:schemeClr val="accent3"/>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8" name="Google Shape;78;p12"/>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79" name="Google Shape;79;p12"/>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0" name="Google Shape;80;p12" descr="Sea, Ocean, Infinity, Wide,"/>
          <p:cNvPicPr preferRelativeResize="0"/>
          <p:nvPr/>
        </p:nvPicPr>
        <p:blipFill rotWithShape="1">
          <a:blip r:embed="rId2">
            <a:alphaModFix/>
          </a:blip>
          <a:srcRect l="14499" t="41827" r="47082" b="28536"/>
          <a:stretch/>
        </p:blipFill>
        <p:spPr>
          <a:xfrm>
            <a:off x="0" y="644600"/>
            <a:ext cx="1943101" cy="8430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400"/>
              <a:buFont typeface="Roboto Slab"/>
              <a:buNone/>
              <a:defRPr sz="2400" b="1">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2pPr>
            <a:lvl3pPr lvl="2">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3pPr>
            <a:lvl4pPr lvl="3">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4pPr>
            <a:lvl5pPr lvl="4">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5pPr>
            <a:lvl6pPr lvl="5">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6pPr>
            <a:lvl7pPr lvl="6">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7pPr>
            <a:lvl8pPr lvl="7">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8pPr>
            <a:lvl9pPr lvl="8">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1"/>
              </a:buClr>
              <a:buSzPts val="3000"/>
              <a:buFont typeface="Roboto"/>
              <a:buChar char="◍"/>
              <a:defRPr sz="3000">
                <a:solidFill>
                  <a:schemeClr val="dk1"/>
                </a:solidFill>
                <a:latin typeface="Roboto"/>
                <a:ea typeface="Roboto"/>
                <a:cs typeface="Roboto"/>
                <a:sym typeface="Roboto"/>
              </a:defRPr>
            </a:lvl1pPr>
            <a:lvl2pPr marL="914400" lvl="1" indent="-3810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2pPr>
            <a:lvl3pPr marL="1371600" lvl="2" indent="-3810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3pPr>
            <a:lvl4pPr marL="1828800" lvl="3"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5"/>
                </a:solidFill>
                <a:latin typeface="Roboto"/>
                <a:ea typeface="Roboto"/>
                <a:cs typeface="Roboto"/>
                <a:sym typeface="Roboto"/>
              </a:defRPr>
            </a:lvl1pPr>
            <a:lvl2pPr lvl="1" algn="r">
              <a:buNone/>
              <a:defRPr sz="1300">
                <a:solidFill>
                  <a:schemeClr val="accent5"/>
                </a:solidFill>
                <a:latin typeface="Roboto"/>
                <a:ea typeface="Roboto"/>
                <a:cs typeface="Roboto"/>
                <a:sym typeface="Roboto"/>
              </a:defRPr>
            </a:lvl2pPr>
            <a:lvl3pPr lvl="2" algn="r">
              <a:buNone/>
              <a:defRPr sz="1300">
                <a:solidFill>
                  <a:schemeClr val="accent5"/>
                </a:solidFill>
                <a:latin typeface="Roboto"/>
                <a:ea typeface="Roboto"/>
                <a:cs typeface="Roboto"/>
                <a:sym typeface="Roboto"/>
              </a:defRPr>
            </a:lvl3pPr>
            <a:lvl4pPr lvl="3" algn="r">
              <a:buNone/>
              <a:defRPr sz="1300">
                <a:solidFill>
                  <a:schemeClr val="accent5"/>
                </a:solidFill>
                <a:latin typeface="Roboto"/>
                <a:ea typeface="Roboto"/>
                <a:cs typeface="Roboto"/>
                <a:sym typeface="Roboto"/>
              </a:defRPr>
            </a:lvl4pPr>
            <a:lvl5pPr lvl="4" algn="r">
              <a:buNone/>
              <a:defRPr sz="1300">
                <a:solidFill>
                  <a:schemeClr val="accent5"/>
                </a:solidFill>
                <a:latin typeface="Roboto"/>
                <a:ea typeface="Roboto"/>
                <a:cs typeface="Roboto"/>
                <a:sym typeface="Roboto"/>
              </a:defRPr>
            </a:lvl5pPr>
            <a:lvl6pPr lvl="5" algn="r">
              <a:buNone/>
              <a:defRPr sz="1300">
                <a:solidFill>
                  <a:schemeClr val="accent5"/>
                </a:solidFill>
                <a:latin typeface="Roboto"/>
                <a:ea typeface="Roboto"/>
                <a:cs typeface="Roboto"/>
                <a:sym typeface="Roboto"/>
              </a:defRPr>
            </a:lvl6pPr>
            <a:lvl7pPr lvl="6" algn="r">
              <a:buNone/>
              <a:defRPr sz="1300">
                <a:solidFill>
                  <a:schemeClr val="accent5"/>
                </a:solidFill>
                <a:latin typeface="Roboto"/>
                <a:ea typeface="Roboto"/>
                <a:cs typeface="Roboto"/>
                <a:sym typeface="Roboto"/>
              </a:defRPr>
            </a:lvl7pPr>
            <a:lvl8pPr lvl="7" algn="r">
              <a:buNone/>
              <a:defRPr sz="1300">
                <a:solidFill>
                  <a:schemeClr val="accent5"/>
                </a:solidFill>
                <a:latin typeface="Roboto"/>
                <a:ea typeface="Roboto"/>
                <a:cs typeface="Roboto"/>
                <a:sym typeface="Roboto"/>
              </a:defRPr>
            </a:lvl8pPr>
            <a:lvl9pPr lvl="8" algn="r">
              <a:buNone/>
              <a:defRPr sz="1300">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 id="2147483659" r:id="rId10"/>
    <p:sldLayoutId id="2147483664" r:id="rId11"/>
    <p:sldLayoutId id="2147483665"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3" name="Google Shape;113;p20"/>
          <p:cNvSpPr txBox="1">
            <a:spLocks/>
          </p:cNvSpPr>
          <p:nvPr/>
        </p:nvSpPr>
        <p:spPr>
          <a:xfrm>
            <a:off x="0" y="1017037"/>
            <a:ext cx="9060024" cy="1623526"/>
          </a:xfrm>
          <a:prstGeom prst="rect">
            <a:avLst/>
          </a:prstGeom>
          <a:solidFill>
            <a:srgbClr val="FFFF00"/>
          </a:solidFill>
          <a:ln>
            <a:solidFill>
              <a:schemeClr val="accent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1pPr>
            <a:lvl2pPr marR="0" lvl="1"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2pPr>
            <a:lvl3pPr marR="0" lvl="2"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3pPr>
            <a:lvl4pPr marR="0" lvl="3"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4pPr>
            <a:lvl5pPr marR="0" lvl="4"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5pPr>
            <a:lvl6pPr marR="0" lvl="5"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6pPr>
            <a:lvl7pPr marR="0" lvl="6"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7pPr>
            <a:lvl8pPr marR="0" lvl="7"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8pPr>
            <a:lvl9pPr marR="0" lvl="8"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9pPr>
          </a:lstStyle>
          <a:p>
            <a:pPr algn="ctr">
              <a:lnSpc>
                <a:spcPts val="4400"/>
              </a:lnSpc>
              <a:spcBef>
                <a:spcPts val="300"/>
              </a:spcBef>
              <a:spcAft>
                <a:spcPts val="300"/>
              </a:spcAft>
            </a:pPr>
            <a:r>
              <a:rPr lang="vi-VN" sz="4000" dirty="0" smtClean="0">
                <a:solidFill>
                  <a:srgbClr val="FF0000"/>
                </a:solidFill>
                <a:latin typeface="+mn-lt"/>
              </a:rPr>
              <a:t>CHỦ ĐỀ 6: </a:t>
            </a:r>
            <a:endParaRPr lang="en-US" sz="4000" dirty="0" smtClean="0">
              <a:solidFill>
                <a:srgbClr val="FF0000"/>
              </a:solidFill>
              <a:latin typeface="+mn-lt"/>
            </a:endParaRPr>
          </a:p>
          <a:p>
            <a:pPr algn="ctr">
              <a:lnSpc>
                <a:spcPts val="4400"/>
              </a:lnSpc>
              <a:spcBef>
                <a:spcPts val="300"/>
              </a:spcBef>
              <a:spcAft>
                <a:spcPts val="300"/>
              </a:spcAft>
            </a:pPr>
            <a:r>
              <a:rPr lang="vi-VN" sz="4000" dirty="0" smtClean="0">
                <a:solidFill>
                  <a:srgbClr val="7030A0"/>
                </a:solidFill>
                <a:latin typeface="+mn-lt"/>
              </a:rPr>
              <a:t>TẾ BÀO – ĐƠN VỊ CƠ SỞ CỦA SỰ SỐNG</a:t>
            </a:r>
            <a:endParaRPr lang="en-US" sz="4000" dirty="0" smtClean="0">
              <a:solidFill>
                <a:srgbClr val="7030A0"/>
              </a:solidFill>
              <a:latin typeface="+mn-lt"/>
            </a:endParaRPr>
          </a:p>
          <a:p>
            <a:pPr algn="ctr">
              <a:lnSpc>
                <a:spcPts val="4400"/>
              </a:lnSpc>
              <a:spcBef>
                <a:spcPts val="300"/>
              </a:spcBef>
              <a:spcAft>
                <a:spcPts val="300"/>
              </a:spcAft>
            </a:pPr>
            <a:r>
              <a:rPr lang="en-US" sz="4000" dirty="0" smtClean="0">
                <a:solidFill>
                  <a:srgbClr val="FF0000"/>
                </a:solidFill>
                <a:latin typeface="+mn-lt"/>
              </a:rPr>
              <a:t>BÀI 17: TẾ BÀO</a:t>
            </a:r>
          </a:p>
          <a:p>
            <a:pPr algn="ctr">
              <a:lnSpc>
                <a:spcPts val="4400"/>
              </a:lnSpc>
              <a:spcBef>
                <a:spcPts val="300"/>
              </a:spcBef>
              <a:spcAft>
                <a:spcPts val="300"/>
              </a:spcAft>
            </a:pPr>
            <a:r>
              <a:rPr lang="en-US" sz="4000" dirty="0" smtClean="0">
                <a:solidFill>
                  <a:srgbClr val="FF0000"/>
                </a:solidFill>
                <a:latin typeface="+mn-lt"/>
              </a:rPr>
              <a:t>Tiết </a:t>
            </a:r>
            <a:r>
              <a:rPr lang="en-US" sz="4000" dirty="0" smtClean="0">
                <a:solidFill>
                  <a:srgbClr val="FF0000"/>
                </a:solidFill>
                <a:latin typeface="+mn-lt"/>
              </a:rPr>
              <a:t>1,2</a:t>
            </a:r>
            <a:endParaRPr lang="vi-VN" sz="4000"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277" y="967942"/>
            <a:ext cx="6153300" cy="451207"/>
          </a:xfrm>
        </p:spPr>
        <p:txBody>
          <a:bodyPr/>
          <a:lstStyle/>
          <a:p>
            <a:r>
              <a:rPr lang="en-US" sz="2200" dirty="0" smtClean="0">
                <a:solidFill>
                  <a:srgbClr val="FF0000"/>
                </a:solidFill>
                <a:latin typeface="+mj-lt"/>
              </a:rPr>
              <a:t>Thảo luận nhóm:</a:t>
            </a:r>
            <a:endParaRPr lang="en-US" sz="2200" dirty="0">
              <a:solidFill>
                <a:srgbClr val="FF0000"/>
              </a:solidFill>
              <a:latin typeface="+mj-lt"/>
            </a:endParaRPr>
          </a:p>
        </p:txBody>
      </p:sp>
      <p:sp>
        <p:nvSpPr>
          <p:cNvPr id="3" name="Text Placeholder 2"/>
          <p:cNvSpPr>
            <a:spLocks noGrp="1"/>
          </p:cNvSpPr>
          <p:nvPr>
            <p:ph type="body" idx="1"/>
          </p:nvPr>
        </p:nvSpPr>
        <p:spPr>
          <a:xfrm>
            <a:off x="1302106" y="2135126"/>
            <a:ext cx="6940370" cy="1668778"/>
          </a:xfrm>
        </p:spPr>
        <p:txBody>
          <a:bodyPr/>
          <a:lstStyle/>
          <a:p>
            <a:pPr marL="76200" indent="0" algn="just">
              <a:buNone/>
            </a:pPr>
            <a:r>
              <a:rPr lang="en-US" sz="2000" dirty="0" smtClean="0">
                <a:solidFill>
                  <a:schemeClr val="accent2">
                    <a:lumMod val="90000"/>
                    <a:lumOff val="10000"/>
                  </a:schemeClr>
                </a:solidFill>
                <a:latin typeface="+mj-lt"/>
              </a:rPr>
              <a:t>Em hãy : </a:t>
            </a:r>
          </a:p>
          <a:p>
            <a:pPr algn="just"/>
            <a:r>
              <a:rPr lang="en-US" sz="2000" dirty="0" smtClean="0">
                <a:solidFill>
                  <a:schemeClr val="accent2">
                    <a:lumMod val="90000"/>
                    <a:lumOff val="10000"/>
                  </a:schemeClr>
                </a:solidFill>
                <a:latin typeface="+mj-lt"/>
              </a:rPr>
              <a:t>Nhận xét về hình dạng và kích thước tế bào.</a:t>
            </a:r>
          </a:p>
          <a:p>
            <a:pPr algn="just"/>
            <a:r>
              <a:rPr lang="en-US" sz="2000" i="1" dirty="0" smtClean="0">
                <a:solidFill>
                  <a:schemeClr val="accent2">
                    <a:lumMod val="90000"/>
                    <a:lumOff val="10000"/>
                  </a:schemeClr>
                </a:solidFill>
                <a:latin typeface="+mj-lt"/>
              </a:rPr>
              <a:t>Cho biết sự khác nhau về hình dạng và kích thước của tế bào có ý nghĩa gì đối với sinh vật.</a:t>
            </a:r>
            <a:endParaRPr lang="en-US" sz="2000" i="1" dirty="0">
              <a:solidFill>
                <a:schemeClr val="accent2">
                  <a:lumMod val="90000"/>
                  <a:lumOff val="10000"/>
                </a:schemeClr>
              </a:solidFill>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76779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8" name="Google Shape;238;p35"/>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2" name="Rectangle 1"/>
          <p:cNvSpPr/>
          <p:nvPr/>
        </p:nvSpPr>
        <p:spPr>
          <a:xfrm>
            <a:off x="842018" y="951798"/>
            <a:ext cx="7459963" cy="3273397"/>
          </a:xfrm>
          <a:prstGeom prst="rect">
            <a:avLst/>
          </a:prstGeom>
        </p:spPr>
        <p:txBody>
          <a:bodyPr wrap="square">
            <a:spAutoFit/>
          </a:bodyPr>
          <a:lstStyle/>
          <a:p>
            <a:pPr marL="342900" indent="-342900" algn="just">
              <a:lnSpc>
                <a:spcPts val="2600"/>
              </a:lnSpc>
              <a:spcBef>
                <a:spcPts val="200"/>
              </a:spcBef>
              <a:spcAft>
                <a:spcPts val="200"/>
              </a:spcAft>
              <a:buFont typeface="Wingdings" panose="05000000000000000000" pitchFamily="2" charset="2"/>
              <a:buChar char="§"/>
            </a:pPr>
            <a:r>
              <a:rPr lang="en-US" sz="2000" b="1" dirty="0">
                <a:solidFill>
                  <a:schemeClr val="bg1"/>
                </a:solidFill>
              </a:rPr>
              <a:t>Nhận xét về hình dạng và kích thước tế </a:t>
            </a:r>
            <a:r>
              <a:rPr lang="en-US" sz="2000" b="1" dirty="0" smtClean="0">
                <a:solidFill>
                  <a:schemeClr val="bg1"/>
                </a:solidFill>
              </a:rPr>
              <a:t>bào</a:t>
            </a:r>
            <a:r>
              <a:rPr lang="en-US" sz="2000" b="1" dirty="0">
                <a:solidFill>
                  <a:schemeClr val="bg1"/>
                </a:solidFill>
              </a:rPr>
              <a:t>:</a:t>
            </a:r>
            <a:endParaRPr lang="en-US" sz="2000" b="1" dirty="0" smtClean="0">
              <a:solidFill>
                <a:schemeClr val="bg1"/>
              </a:solidFill>
            </a:endParaRPr>
          </a:p>
          <a:p>
            <a:pPr marL="342900" indent="-342900" algn="just">
              <a:lnSpc>
                <a:spcPts val="2600"/>
              </a:lnSpc>
              <a:spcBef>
                <a:spcPts val="200"/>
              </a:spcBef>
              <a:spcAft>
                <a:spcPts val="200"/>
              </a:spcAft>
              <a:buFont typeface="Arial" panose="020B0604020202020204" pitchFamily="34" charset="0"/>
              <a:buChar char="•"/>
            </a:pPr>
            <a:r>
              <a:rPr lang="en-US" sz="2000" b="1" dirty="0" smtClean="0">
                <a:solidFill>
                  <a:srgbClr val="FFFF00"/>
                </a:solidFill>
              </a:rPr>
              <a:t>Các </a:t>
            </a:r>
            <a:r>
              <a:rPr lang="en-US" sz="2000" b="1" dirty="0">
                <a:solidFill>
                  <a:srgbClr val="FFFF00"/>
                </a:solidFill>
              </a:rPr>
              <a:t>loại tế bào khác nhau có hình dạng khác nhau. </a:t>
            </a:r>
            <a:endParaRPr lang="en-US" sz="2000" b="1" dirty="0" smtClean="0">
              <a:solidFill>
                <a:srgbClr val="FFFF00"/>
              </a:solidFill>
            </a:endParaRPr>
          </a:p>
          <a:p>
            <a:pPr marL="342900" indent="-342900" algn="just">
              <a:lnSpc>
                <a:spcPts val="2600"/>
              </a:lnSpc>
              <a:spcBef>
                <a:spcPts val="200"/>
              </a:spcBef>
              <a:spcAft>
                <a:spcPts val="200"/>
              </a:spcAft>
              <a:buFont typeface="Arial" panose="020B0604020202020204" pitchFamily="34" charset="0"/>
              <a:buChar char="•"/>
            </a:pPr>
            <a:r>
              <a:rPr lang="en-US" sz="2000" b="1" dirty="0">
                <a:solidFill>
                  <a:srgbClr val="FFFF00"/>
                </a:solidFill>
              </a:rPr>
              <a:t>Kích thước tế bào của sinh vật không tỉ lệ thuận với kích thước cơ thể của sinh vật đó. </a:t>
            </a:r>
            <a:r>
              <a:rPr lang="en-US" sz="2000" b="1" dirty="0" smtClean="0">
                <a:solidFill>
                  <a:srgbClr val="FFFF00"/>
                </a:solidFill>
              </a:rPr>
              <a:t>Các </a:t>
            </a:r>
            <a:r>
              <a:rPr lang="en-US" sz="2000" b="1" dirty="0">
                <a:solidFill>
                  <a:srgbClr val="FFFF00"/>
                </a:solidFill>
              </a:rPr>
              <a:t>tế bào vi khuẩn thường có kích thước nhỏ. Các tế bào thực vật và động vật có kích thước </a:t>
            </a:r>
            <a:r>
              <a:rPr lang="en-US" sz="2000" b="1" dirty="0" smtClean="0">
                <a:solidFill>
                  <a:srgbClr val="FFFF00"/>
                </a:solidFill>
              </a:rPr>
              <a:t>lớn.</a:t>
            </a:r>
          </a:p>
          <a:p>
            <a:pPr marL="342900" indent="-342900" algn="just">
              <a:lnSpc>
                <a:spcPts val="2600"/>
              </a:lnSpc>
              <a:spcBef>
                <a:spcPts val="200"/>
              </a:spcBef>
              <a:spcAft>
                <a:spcPts val="200"/>
              </a:spcAft>
              <a:buFont typeface="Wingdings" panose="05000000000000000000" pitchFamily="2" charset="2"/>
              <a:buChar char="§"/>
            </a:pPr>
            <a:r>
              <a:rPr lang="en-US" sz="2000" b="1" dirty="0">
                <a:solidFill>
                  <a:schemeClr val="bg1"/>
                </a:solidFill>
              </a:rPr>
              <a:t>Mỗi loại tế bào đảm nhận chức năng khác nhau trong cơ thể. Sự khác nhau về hình dạng và kích thước của tế bào thể hiện sự phù hợp với chức năng mà tế bào đảm nhận.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8" name="Google Shape;238;p35"/>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2" name="Rectangle 1"/>
          <p:cNvSpPr/>
          <p:nvPr/>
        </p:nvSpPr>
        <p:spPr>
          <a:xfrm>
            <a:off x="256032" y="703304"/>
            <a:ext cx="8887968" cy="374461"/>
          </a:xfrm>
          <a:prstGeom prst="rect">
            <a:avLst/>
          </a:prstGeom>
        </p:spPr>
        <p:txBody>
          <a:bodyPr wrap="square">
            <a:spAutoFit/>
          </a:bodyPr>
          <a:lstStyle/>
          <a:p>
            <a:pPr algn="ctr">
              <a:lnSpc>
                <a:spcPts val="2200"/>
              </a:lnSpc>
              <a:spcBef>
                <a:spcPts val="200"/>
              </a:spcBef>
              <a:spcAft>
                <a:spcPts val="200"/>
              </a:spcAft>
            </a:pPr>
            <a:r>
              <a:rPr lang="en-US" sz="2000" b="1" dirty="0" smtClean="0">
                <a:solidFill>
                  <a:srgbClr val="FF0000"/>
                </a:solidFill>
              </a:rPr>
              <a:t>KẾT LUẬN</a:t>
            </a:r>
          </a:p>
        </p:txBody>
      </p:sp>
      <p:sp>
        <p:nvSpPr>
          <p:cNvPr id="3" name="Rectangle 2"/>
          <p:cNvSpPr/>
          <p:nvPr/>
        </p:nvSpPr>
        <p:spPr>
          <a:xfrm>
            <a:off x="2370757" y="1456465"/>
            <a:ext cx="3789274" cy="67299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Mọi cơ thể sống đều được</a:t>
            </a:r>
          </a:p>
          <a:p>
            <a:pPr algn="ctr"/>
            <a:r>
              <a:rPr lang="en-US" sz="2000" dirty="0" smtClean="0"/>
              <a:t> cấu tạo từ tế bào</a:t>
            </a:r>
            <a:endParaRPr lang="en-US" sz="2000" dirty="0"/>
          </a:p>
        </p:txBody>
      </p:sp>
      <p:sp>
        <p:nvSpPr>
          <p:cNvPr id="5" name="Rectangle 4"/>
          <p:cNvSpPr/>
          <p:nvPr/>
        </p:nvSpPr>
        <p:spPr>
          <a:xfrm>
            <a:off x="1097279" y="2814089"/>
            <a:ext cx="1728028" cy="672997"/>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Kích thước</a:t>
            </a:r>
            <a:endParaRPr lang="en-US" sz="2000" dirty="0"/>
          </a:p>
        </p:txBody>
      </p:sp>
      <p:sp>
        <p:nvSpPr>
          <p:cNvPr id="6" name="Rectangle 5"/>
          <p:cNvSpPr/>
          <p:nvPr/>
        </p:nvSpPr>
        <p:spPr>
          <a:xfrm>
            <a:off x="6052525" y="2814089"/>
            <a:ext cx="1728028" cy="672998"/>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Hình dạng</a:t>
            </a:r>
            <a:endParaRPr lang="en-US" sz="2000" dirty="0"/>
          </a:p>
        </p:txBody>
      </p:sp>
      <p:sp>
        <p:nvSpPr>
          <p:cNvPr id="4" name="Rectangle 3"/>
          <p:cNvSpPr/>
          <p:nvPr/>
        </p:nvSpPr>
        <p:spPr>
          <a:xfrm>
            <a:off x="326571" y="3735159"/>
            <a:ext cx="3834882" cy="923330"/>
          </a:xfrm>
          <a:prstGeom prst="rect">
            <a:avLst/>
          </a:prstGeom>
        </p:spPr>
        <p:txBody>
          <a:bodyPr wrap="square">
            <a:spAutoFit/>
          </a:bodyPr>
          <a:lstStyle/>
          <a:p>
            <a:pPr algn="ctr"/>
            <a:r>
              <a:rPr lang="en-US" sz="1800" dirty="0" smtClean="0">
                <a:solidFill>
                  <a:srgbClr val="FFFF00"/>
                </a:solidFill>
              </a:rPr>
              <a:t>Nhỏ, phần lớn không nhìn thấy bằng mắt thường. Sử dụng kính hiển vi</a:t>
            </a:r>
            <a:endParaRPr lang="en-US" sz="1800" dirty="0">
              <a:solidFill>
                <a:srgbClr val="FFFF00"/>
              </a:solidFill>
            </a:endParaRPr>
          </a:p>
        </p:txBody>
      </p:sp>
      <p:sp>
        <p:nvSpPr>
          <p:cNvPr id="10" name="Rectangle 9"/>
          <p:cNvSpPr/>
          <p:nvPr/>
        </p:nvSpPr>
        <p:spPr>
          <a:xfrm>
            <a:off x="5236102" y="3735159"/>
            <a:ext cx="3180110" cy="646331"/>
          </a:xfrm>
          <a:prstGeom prst="rect">
            <a:avLst/>
          </a:prstGeom>
        </p:spPr>
        <p:txBody>
          <a:bodyPr wrap="square">
            <a:spAutoFit/>
          </a:bodyPr>
          <a:lstStyle/>
          <a:p>
            <a:pPr algn="ctr"/>
            <a:r>
              <a:rPr lang="en-US" sz="1800" dirty="0" smtClean="0">
                <a:solidFill>
                  <a:srgbClr val="FFFF00"/>
                </a:solidFill>
              </a:rPr>
              <a:t>Có nhiều hình dạng khác nhau</a:t>
            </a:r>
            <a:endParaRPr lang="en-US" sz="1800" dirty="0">
              <a:solidFill>
                <a:srgbClr val="FFFF00"/>
              </a:solidFill>
            </a:endParaRPr>
          </a:p>
        </p:txBody>
      </p:sp>
      <p:cxnSp>
        <p:nvCxnSpPr>
          <p:cNvPr id="13" name="Straight Arrow Connector 12"/>
          <p:cNvCxnSpPr>
            <a:stCxn id="3" idx="2"/>
            <a:endCxn id="5" idx="0"/>
          </p:cNvCxnSpPr>
          <p:nvPr/>
        </p:nvCxnSpPr>
        <p:spPr>
          <a:xfrm flipH="1">
            <a:off x="1961293" y="2129463"/>
            <a:ext cx="2304101" cy="6846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 idx="2"/>
          </p:cNvCxnSpPr>
          <p:nvPr/>
        </p:nvCxnSpPr>
        <p:spPr>
          <a:xfrm>
            <a:off x="4265394" y="2129463"/>
            <a:ext cx="2846474" cy="67154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4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ctrTitle" idx="4294967295"/>
          </p:nvPr>
        </p:nvSpPr>
        <p:spPr>
          <a:xfrm>
            <a:off x="11290" y="568495"/>
            <a:ext cx="6619800" cy="37613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solidFill>
                  <a:srgbClr val="FF0000"/>
                </a:solidFill>
                <a:latin typeface="+mj-lt"/>
              </a:rPr>
              <a:t>Luyện tập </a:t>
            </a:r>
            <a:r>
              <a:rPr lang="en" dirty="0" smtClean="0">
                <a:solidFill>
                  <a:srgbClr val="FFFFFF"/>
                </a:solidFill>
                <a:latin typeface="+mj-lt"/>
              </a:rPr>
              <a:t>– trả lời câu hỏi trắc nghiệm</a:t>
            </a:r>
            <a:endParaRPr dirty="0">
              <a:solidFill>
                <a:srgbClr val="FFFFFF"/>
              </a:solidFill>
              <a:latin typeface="+mj-lt"/>
            </a:endParaRPr>
          </a:p>
        </p:txBody>
      </p:sp>
      <p:sp>
        <p:nvSpPr>
          <p:cNvPr id="227" name="Google Shape;227;p34"/>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grpSp>
        <p:nvGrpSpPr>
          <p:cNvPr id="5" name="Google Shape;250;p28"/>
          <p:cNvGrpSpPr/>
          <p:nvPr/>
        </p:nvGrpSpPr>
        <p:grpSpPr>
          <a:xfrm>
            <a:off x="4495215" y="812607"/>
            <a:ext cx="4271950" cy="4256550"/>
            <a:chOff x="3618600" y="537300"/>
            <a:chExt cx="4271950" cy="4256550"/>
          </a:xfrm>
        </p:grpSpPr>
        <p:sp>
          <p:nvSpPr>
            <p:cNvPr id="6" name="Google Shape;251;p28"/>
            <p:cNvSpPr/>
            <p:nvPr/>
          </p:nvSpPr>
          <p:spPr>
            <a:xfrm>
              <a:off x="3680275" y="537300"/>
              <a:ext cx="1906800" cy="1906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dirty="0" smtClean="0">
                  <a:solidFill>
                    <a:srgbClr val="FFFFFF"/>
                  </a:solidFill>
                  <a:latin typeface="+mj-lt"/>
                  <a:ea typeface="Nunito Sans"/>
                  <a:cs typeface="Nunito Sans"/>
                  <a:sym typeface="Nunito Sans"/>
                </a:rPr>
                <a:t>A. Hình que</a:t>
              </a:r>
              <a:endParaRPr sz="2000" dirty="0">
                <a:solidFill>
                  <a:srgbClr val="FFFFFF"/>
                </a:solidFill>
                <a:latin typeface="+mj-lt"/>
                <a:ea typeface="Nunito Sans"/>
                <a:cs typeface="Nunito Sans"/>
                <a:sym typeface="Nunito Sans"/>
              </a:endParaRPr>
            </a:p>
          </p:txBody>
        </p:sp>
        <p:sp>
          <p:nvSpPr>
            <p:cNvPr id="7" name="Google Shape;252;p28"/>
            <p:cNvSpPr/>
            <p:nvPr/>
          </p:nvSpPr>
          <p:spPr>
            <a:xfrm>
              <a:off x="5983750" y="537300"/>
              <a:ext cx="1906800" cy="190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Clr>
                  <a:schemeClr val="dk1"/>
                </a:buClr>
                <a:buSzPts val="1100"/>
                <a:buFont typeface="Arial"/>
                <a:buNone/>
              </a:pPr>
              <a:r>
                <a:rPr lang="en" sz="2000" dirty="0" smtClean="0">
                  <a:solidFill>
                    <a:srgbClr val="FFFFFF"/>
                  </a:solidFill>
                  <a:latin typeface="+mj-lt"/>
                  <a:ea typeface="Nunito Sans"/>
                  <a:cs typeface="Nunito Sans"/>
                  <a:sym typeface="Nunito Sans"/>
                </a:rPr>
                <a:t>B. Hình cầu</a:t>
              </a:r>
              <a:endParaRPr sz="2000" dirty="0">
                <a:solidFill>
                  <a:srgbClr val="FFFFFF"/>
                </a:solidFill>
                <a:latin typeface="+mj-lt"/>
                <a:ea typeface="Nunito Sans"/>
                <a:cs typeface="Nunito Sans"/>
                <a:sym typeface="Nunito Sans"/>
              </a:endParaRPr>
            </a:p>
          </p:txBody>
        </p:sp>
        <p:sp>
          <p:nvSpPr>
            <p:cNvPr id="8" name="Google Shape;253;p28"/>
            <p:cNvSpPr/>
            <p:nvPr/>
          </p:nvSpPr>
          <p:spPr>
            <a:xfrm>
              <a:off x="3618600" y="2887050"/>
              <a:ext cx="1906800" cy="1906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dirty="0" smtClean="0">
                  <a:solidFill>
                    <a:srgbClr val="FFFFFF"/>
                  </a:solidFill>
                  <a:latin typeface="+mj-lt"/>
                  <a:ea typeface="Nunito Sans"/>
                  <a:cs typeface="Nunito Sans"/>
                  <a:sym typeface="Nunito Sans"/>
                </a:rPr>
                <a:t>C. Hình đĩa, lõm hai mặt</a:t>
              </a:r>
              <a:endParaRPr sz="2000" dirty="0">
                <a:solidFill>
                  <a:srgbClr val="FFFFFF"/>
                </a:solidFill>
                <a:latin typeface="+mj-lt"/>
                <a:ea typeface="Nunito Sans"/>
                <a:cs typeface="Nunito Sans"/>
                <a:sym typeface="Nunito Sans"/>
              </a:endParaRPr>
            </a:p>
          </p:txBody>
        </p:sp>
        <p:sp>
          <p:nvSpPr>
            <p:cNvPr id="9" name="Google Shape;254;p28"/>
            <p:cNvSpPr/>
            <p:nvPr/>
          </p:nvSpPr>
          <p:spPr>
            <a:xfrm>
              <a:off x="5983750" y="2887050"/>
              <a:ext cx="1906800" cy="1906800"/>
            </a:xfrm>
            <a:prstGeom prst="ellipse">
              <a:avLst/>
            </a:prstGeom>
            <a:solidFill>
              <a:schemeClr val="accent3">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US" sz="2000" dirty="0" smtClean="0">
                  <a:solidFill>
                    <a:srgbClr val="FFFFFF"/>
                  </a:solidFill>
                  <a:latin typeface="+mj-lt"/>
                  <a:ea typeface="Nunito Sans"/>
                  <a:cs typeface="Nunito Sans"/>
                  <a:sym typeface="Nunito Sans"/>
                </a:rPr>
                <a:t>D. Hình nhiều cạnh </a:t>
              </a:r>
              <a:endParaRPr sz="2000" dirty="0">
                <a:solidFill>
                  <a:srgbClr val="FFFFFF"/>
                </a:solidFill>
                <a:latin typeface="+mj-lt"/>
                <a:ea typeface="Nunito Sans"/>
                <a:cs typeface="Nunito Sans"/>
                <a:sym typeface="Nunito Sans"/>
              </a:endParaRPr>
            </a:p>
          </p:txBody>
        </p:sp>
      </p:grpSp>
      <p:sp>
        <p:nvSpPr>
          <p:cNvPr id="10" name="Google Shape;255;p28"/>
          <p:cNvSpPr/>
          <p:nvPr/>
        </p:nvSpPr>
        <p:spPr>
          <a:xfrm>
            <a:off x="5577790" y="1893207"/>
            <a:ext cx="2106600" cy="21066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dirty="0" smtClean="0">
                <a:solidFill>
                  <a:schemeClr val="accent1"/>
                </a:solidFill>
                <a:latin typeface="+mj-lt"/>
                <a:ea typeface="Nunito Sans"/>
                <a:cs typeface="Nunito Sans"/>
                <a:sym typeface="Nunito Sans"/>
              </a:rPr>
              <a:t>ĐÁP ÁN: C</a:t>
            </a:r>
            <a:endParaRPr sz="2200" b="1" dirty="0">
              <a:solidFill>
                <a:schemeClr val="accent1"/>
              </a:solidFill>
              <a:latin typeface="+mj-lt"/>
              <a:ea typeface="Nunito Sans"/>
              <a:cs typeface="Nunito Sans"/>
              <a:sym typeface="Nunito Sans"/>
            </a:endParaRPr>
          </a:p>
        </p:txBody>
      </p:sp>
      <p:sp>
        <p:nvSpPr>
          <p:cNvPr id="11" name="Rectangle 10"/>
          <p:cNvSpPr/>
          <p:nvPr/>
        </p:nvSpPr>
        <p:spPr>
          <a:xfrm>
            <a:off x="1185828" y="2238621"/>
            <a:ext cx="2587675" cy="707886"/>
          </a:xfrm>
          <a:prstGeom prst="rect">
            <a:avLst/>
          </a:prstGeom>
        </p:spPr>
        <p:txBody>
          <a:bodyPr wrap="square">
            <a:spAutoFit/>
          </a:bodyPr>
          <a:lstStyle/>
          <a:p>
            <a:pPr algn="just"/>
            <a:r>
              <a:rPr lang="en" sz="2000" b="1" i="1" dirty="0" smtClean="0">
                <a:solidFill>
                  <a:srgbClr val="FFFF00"/>
                </a:solidFill>
              </a:rPr>
              <a:t>Tế bào hồng cầu ở</a:t>
            </a:r>
          </a:p>
          <a:p>
            <a:pPr algn="just"/>
            <a:r>
              <a:rPr lang="en-US" sz="2000" b="1" i="1" dirty="0" smtClean="0">
                <a:solidFill>
                  <a:srgbClr val="FFFF00"/>
                </a:solidFill>
              </a:rPr>
              <a:t>N</a:t>
            </a:r>
            <a:r>
              <a:rPr lang="en" sz="2000" b="1" i="1" dirty="0" smtClean="0">
                <a:solidFill>
                  <a:srgbClr val="FFFF00"/>
                </a:solidFill>
              </a:rPr>
              <a:t>gười có hình gì?</a:t>
            </a:r>
            <a:endParaRPr lang="en-US" sz="2000"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wipe(down)">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80">
                                          <p:stCondLst>
                                            <p:cond delay="0"/>
                                          </p:stCondLst>
                                        </p:cTn>
                                        <p:tgtEl>
                                          <p:spTgt spid="10"/>
                                        </p:tgtEl>
                                      </p:cBhvr>
                                    </p:animEffect>
                                    <p:anim calcmode="lin" valueType="num">
                                      <p:cBhvr>
                                        <p:cTn id="2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
                                        </p:tgtEl>
                                      </p:cBhvr>
                                      <p:to x="100000" y="60000"/>
                                    </p:animScale>
                                    <p:animScale>
                                      <p:cBhvr>
                                        <p:cTn id="29" dur="166" decel="50000">
                                          <p:stCondLst>
                                            <p:cond delay="676"/>
                                          </p:stCondLst>
                                        </p:cTn>
                                        <p:tgtEl>
                                          <p:spTgt spid="10"/>
                                        </p:tgtEl>
                                      </p:cBhvr>
                                      <p:to x="100000" y="100000"/>
                                    </p:animScale>
                                    <p:animScale>
                                      <p:cBhvr>
                                        <p:cTn id="30" dur="26">
                                          <p:stCondLst>
                                            <p:cond delay="1312"/>
                                          </p:stCondLst>
                                        </p:cTn>
                                        <p:tgtEl>
                                          <p:spTgt spid="10"/>
                                        </p:tgtEl>
                                      </p:cBhvr>
                                      <p:to x="100000" y="80000"/>
                                    </p:animScale>
                                    <p:animScale>
                                      <p:cBhvr>
                                        <p:cTn id="31" dur="166" decel="50000">
                                          <p:stCondLst>
                                            <p:cond delay="1338"/>
                                          </p:stCondLst>
                                        </p:cTn>
                                        <p:tgtEl>
                                          <p:spTgt spid="10"/>
                                        </p:tgtEl>
                                      </p:cBhvr>
                                      <p:to x="100000" y="100000"/>
                                    </p:animScale>
                                    <p:animScale>
                                      <p:cBhvr>
                                        <p:cTn id="32" dur="26">
                                          <p:stCondLst>
                                            <p:cond delay="1642"/>
                                          </p:stCondLst>
                                        </p:cTn>
                                        <p:tgtEl>
                                          <p:spTgt spid="10"/>
                                        </p:tgtEl>
                                      </p:cBhvr>
                                      <p:to x="100000" y="90000"/>
                                    </p:animScale>
                                    <p:animScale>
                                      <p:cBhvr>
                                        <p:cTn id="33" dur="166" decel="50000">
                                          <p:stCondLst>
                                            <p:cond delay="1668"/>
                                          </p:stCondLst>
                                        </p:cTn>
                                        <p:tgtEl>
                                          <p:spTgt spid="10"/>
                                        </p:tgtEl>
                                      </p:cBhvr>
                                      <p:to x="100000" y="100000"/>
                                    </p:animScale>
                                    <p:animScale>
                                      <p:cBhvr>
                                        <p:cTn id="34" dur="26">
                                          <p:stCondLst>
                                            <p:cond delay="1808"/>
                                          </p:stCondLst>
                                        </p:cTn>
                                        <p:tgtEl>
                                          <p:spTgt spid="10"/>
                                        </p:tgtEl>
                                      </p:cBhvr>
                                      <p:to x="100000" y="95000"/>
                                    </p:animScale>
                                    <p:animScale>
                                      <p:cBhvr>
                                        <p:cTn id="3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8404" y="2008211"/>
            <a:ext cx="4879862" cy="400110"/>
          </a:xfrm>
          <a:prstGeom prst="rect">
            <a:avLst/>
          </a:prstGeom>
        </p:spPr>
        <p:txBody>
          <a:bodyPr wrap="none">
            <a:spAutoFit/>
          </a:bodyPr>
          <a:lstStyle/>
          <a:p>
            <a:r>
              <a:rPr lang="en" sz="2000" dirty="0" smtClean="0">
                <a:solidFill>
                  <a:schemeClr val="accent2">
                    <a:lumMod val="90000"/>
                    <a:lumOff val="10000"/>
                  </a:schemeClr>
                </a:solidFill>
              </a:rPr>
              <a:t>Quan sát hình ảnh bên và trả lời câu hỏi: </a:t>
            </a:r>
            <a:endParaRPr lang="en-US" sz="2000" dirty="0">
              <a:solidFill>
                <a:schemeClr val="accent2">
                  <a:lumMod val="90000"/>
                  <a:lumOff val="10000"/>
                </a:schemeClr>
              </a:solidFill>
            </a:endParaRPr>
          </a:p>
        </p:txBody>
      </p:sp>
      <p:sp>
        <p:nvSpPr>
          <p:cNvPr id="25" name="Rectangle 24"/>
          <p:cNvSpPr/>
          <p:nvPr/>
        </p:nvSpPr>
        <p:spPr>
          <a:xfrm>
            <a:off x="256486" y="2703155"/>
            <a:ext cx="2667158" cy="1938992"/>
          </a:xfrm>
          <a:prstGeom prst="rect">
            <a:avLst/>
          </a:prstGeom>
        </p:spPr>
        <p:txBody>
          <a:bodyPr wrap="square">
            <a:spAutoFit/>
          </a:bodyPr>
          <a:lstStyle/>
          <a:p>
            <a:pPr algn="ctr"/>
            <a:r>
              <a:rPr lang="en" sz="2000" i="1" dirty="0" smtClean="0">
                <a:solidFill>
                  <a:schemeClr val="accent2">
                    <a:lumMod val="90000"/>
                    <a:lumOff val="10000"/>
                  </a:schemeClr>
                </a:solidFill>
              </a:rPr>
              <a:t>Thành phần nào là màng tế bào:</a:t>
            </a:r>
          </a:p>
          <a:p>
            <a:r>
              <a:rPr lang="en" sz="2000" b="1" dirty="0" smtClean="0">
                <a:solidFill>
                  <a:schemeClr val="accent2">
                    <a:lumMod val="90000"/>
                    <a:lumOff val="10000"/>
                  </a:schemeClr>
                </a:solidFill>
              </a:rPr>
              <a:t>A. (1)</a:t>
            </a:r>
          </a:p>
          <a:p>
            <a:r>
              <a:rPr lang="fr-FR" sz="2000" b="1" dirty="0" smtClean="0">
                <a:solidFill>
                  <a:schemeClr val="accent2">
                    <a:lumMod val="90000"/>
                    <a:lumOff val="10000"/>
                  </a:schemeClr>
                </a:solidFill>
              </a:rPr>
              <a:t>B. (</a:t>
            </a:r>
            <a:r>
              <a:rPr lang="fr-FR" sz="2000" b="1" dirty="0">
                <a:solidFill>
                  <a:schemeClr val="accent2">
                    <a:lumMod val="90000"/>
                    <a:lumOff val="10000"/>
                  </a:schemeClr>
                </a:solidFill>
              </a:rPr>
              <a:t>2)</a:t>
            </a:r>
            <a:endParaRPr lang="en-US" sz="2000" b="1" dirty="0">
              <a:solidFill>
                <a:schemeClr val="accent2">
                  <a:lumMod val="90000"/>
                  <a:lumOff val="10000"/>
                </a:schemeClr>
              </a:solidFill>
            </a:endParaRPr>
          </a:p>
          <a:p>
            <a:r>
              <a:rPr lang="fr-FR" sz="2000" b="1" dirty="0">
                <a:solidFill>
                  <a:schemeClr val="accent2">
                    <a:lumMod val="90000"/>
                    <a:lumOff val="10000"/>
                  </a:schemeClr>
                </a:solidFill>
              </a:rPr>
              <a:t>C</a:t>
            </a:r>
            <a:r>
              <a:rPr lang="fr-FR" sz="2000" b="1" dirty="0" smtClean="0">
                <a:solidFill>
                  <a:schemeClr val="accent2">
                    <a:lumMod val="90000"/>
                    <a:lumOff val="10000"/>
                  </a:schemeClr>
                </a:solidFill>
              </a:rPr>
              <a:t>. (</a:t>
            </a:r>
            <a:r>
              <a:rPr lang="fr-FR" sz="2000" b="1" dirty="0">
                <a:solidFill>
                  <a:schemeClr val="accent2">
                    <a:lumMod val="90000"/>
                    <a:lumOff val="10000"/>
                  </a:schemeClr>
                </a:solidFill>
              </a:rPr>
              <a:t>3)</a:t>
            </a:r>
            <a:endParaRPr lang="en-US" sz="2000" b="1" dirty="0">
              <a:solidFill>
                <a:schemeClr val="accent2">
                  <a:lumMod val="90000"/>
                  <a:lumOff val="10000"/>
                </a:schemeClr>
              </a:solidFill>
            </a:endParaRPr>
          </a:p>
          <a:p>
            <a:r>
              <a:rPr lang="fr-FR" sz="2000" b="1" dirty="0">
                <a:solidFill>
                  <a:schemeClr val="accent2">
                    <a:lumMod val="90000"/>
                    <a:lumOff val="10000"/>
                  </a:schemeClr>
                </a:solidFill>
              </a:rPr>
              <a:t>D</a:t>
            </a:r>
            <a:r>
              <a:rPr lang="fr-FR" sz="2000" b="1" dirty="0" smtClean="0">
                <a:solidFill>
                  <a:schemeClr val="accent2">
                    <a:lumMod val="90000"/>
                    <a:lumOff val="10000"/>
                  </a:schemeClr>
                </a:solidFill>
              </a:rPr>
              <a:t>. (</a:t>
            </a:r>
            <a:r>
              <a:rPr lang="fr-FR" sz="2000" b="1" dirty="0">
                <a:solidFill>
                  <a:schemeClr val="accent2">
                    <a:lumMod val="90000"/>
                    <a:lumOff val="10000"/>
                  </a:schemeClr>
                </a:solidFill>
              </a:rPr>
              <a:t>4</a:t>
            </a:r>
            <a:r>
              <a:rPr lang="fr-FR" sz="2000" b="1" dirty="0" smtClean="0">
                <a:solidFill>
                  <a:schemeClr val="accent2">
                    <a:lumMod val="90000"/>
                    <a:lumOff val="10000"/>
                  </a:schemeClr>
                </a:solidFill>
              </a:rPr>
              <a:t>)</a:t>
            </a:r>
            <a:endParaRPr lang="en-US" sz="2000" b="1" dirty="0">
              <a:solidFill>
                <a:schemeClr val="accent2">
                  <a:lumMod val="90000"/>
                  <a:lumOff val="10000"/>
                </a:schemeClr>
              </a:solidFill>
            </a:endParaRPr>
          </a:p>
        </p:txBody>
      </p:sp>
      <p:pic>
        <p:nvPicPr>
          <p:cNvPr id="26" name="Picture 25"/>
          <p:cNvPicPr>
            <a:picLocks noChangeAspect="1"/>
          </p:cNvPicPr>
          <p:nvPr/>
        </p:nvPicPr>
        <p:blipFill>
          <a:blip r:embed="rId2"/>
          <a:stretch>
            <a:fillRect/>
          </a:stretch>
        </p:blipFill>
        <p:spPr>
          <a:xfrm>
            <a:off x="5547646" y="2133600"/>
            <a:ext cx="3596354" cy="3009900"/>
          </a:xfrm>
          <a:prstGeom prst="rect">
            <a:avLst/>
          </a:prstGeom>
        </p:spPr>
      </p:pic>
      <p:sp>
        <p:nvSpPr>
          <p:cNvPr id="27" name="Rectangle 26"/>
          <p:cNvSpPr/>
          <p:nvPr/>
        </p:nvSpPr>
        <p:spPr>
          <a:xfrm>
            <a:off x="3096001" y="2549266"/>
            <a:ext cx="2667158" cy="2246769"/>
          </a:xfrm>
          <a:prstGeom prst="rect">
            <a:avLst/>
          </a:prstGeom>
        </p:spPr>
        <p:txBody>
          <a:bodyPr wrap="square">
            <a:spAutoFit/>
          </a:bodyPr>
          <a:lstStyle/>
          <a:p>
            <a:pPr algn="ctr">
              <a:lnSpc>
                <a:spcPts val="2200"/>
              </a:lnSpc>
              <a:spcBef>
                <a:spcPts val="200"/>
              </a:spcBef>
              <a:spcAft>
                <a:spcPts val="200"/>
              </a:spcAft>
            </a:pPr>
            <a:r>
              <a:rPr lang="en" sz="2000" i="1" dirty="0" smtClean="0">
                <a:solidFill>
                  <a:schemeClr val="accent2">
                    <a:lumMod val="90000"/>
                    <a:lumOff val="10000"/>
                  </a:schemeClr>
                </a:solidFill>
              </a:rPr>
              <a:t>Thành phần nào </a:t>
            </a:r>
            <a:r>
              <a:rPr lang="fr-FR" sz="2000" dirty="0">
                <a:solidFill>
                  <a:schemeClr val="accent2">
                    <a:lumMod val="90000"/>
                    <a:lumOff val="10000"/>
                  </a:schemeClr>
                </a:solidFill>
              </a:rPr>
              <a:t>chức </a:t>
            </a:r>
            <a:r>
              <a:rPr lang="fr-FR" sz="2000" dirty="0" smtClean="0">
                <a:solidFill>
                  <a:schemeClr val="accent2">
                    <a:lumMod val="90000"/>
                    <a:lumOff val="10000"/>
                  </a:schemeClr>
                </a:solidFill>
              </a:rPr>
              <a:t>năng </a:t>
            </a:r>
            <a:r>
              <a:rPr lang="fr-FR" sz="2000" dirty="0">
                <a:solidFill>
                  <a:schemeClr val="accent2">
                    <a:lumMod val="90000"/>
                    <a:lumOff val="10000"/>
                  </a:schemeClr>
                </a:solidFill>
              </a:rPr>
              <a:t>điều khiển hoạt </a:t>
            </a:r>
            <a:r>
              <a:rPr lang="fr-FR" sz="2000" dirty="0" smtClean="0">
                <a:solidFill>
                  <a:schemeClr val="accent2">
                    <a:lumMod val="90000"/>
                    <a:lumOff val="10000"/>
                  </a:schemeClr>
                </a:solidFill>
              </a:rPr>
              <a:t>động </a:t>
            </a:r>
            <a:r>
              <a:rPr lang="fr-FR" sz="2000" dirty="0">
                <a:solidFill>
                  <a:schemeClr val="accent2">
                    <a:lumMod val="90000"/>
                    <a:lumOff val="10000"/>
                  </a:schemeClr>
                </a:solidFill>
              </a:rPr>
              <a:t>của tế </a:t>
            </a:r>
            <a:r>
              <a:rPr lang="fr-FR" sz="2000" dirty="0" smtClean="0">
                <a:solidFill>
                  <a:schemeClr val="accent2">
                    <a:lumMod val="90000"/>
                    <a:lumOff val="10000"/>
                  </a:schemeClr>
                </a:solidFill>
              </a:rPr>
              <a:t>bào</a:t>
            </a:r>
            <a:endParaRPr lang="en" sz="2000" i="1" dirty="0" smtClean="0">
              <a:solidFill>
                <a:schemeClr val="accent2">
                  <a:lumMod val="90000"/>
                  <a:lumOff val="10000"/>
                </a:schemeClr>
              </a:solidFill>
            </a:endParaRPr>
          </a:p>
          <a:p>
            <a:r>
              <a:rPr lang="en" sz="2000" b="1" dirty="0" smtClean="0">
                <a:solidFill>
                  <a:schemeClr val="accent2">
                    <a:lumMod val="90000"/>
                    <a:lumOff val="10000"/>
                  </a:schemeClr>
                </a:solidFill>
              </a:rPr>
              <a:t>A. (1)</a:t>
            </a:r>
          </a:p>
          <a:p>
            <a:r>
              <a:rPr lang="fr-FR" sz="2000" b="1" dirty="0" smtClean="0">
                <a:solidFill>
                  <a:schemeClr val="accent2">
                    <a:lumMod val="90000"/>
                    <a:lumOff val="10000"/>
                  </a:schemeClr>
                </a:solidFill>
              </a:rPr>
              <a:t>B. (</a:t>
            </a:r>
            <a:r>
              <a:rPr lang="fr-FR" sz="2000" b="1" dirty="0">
                <a:solidFill>
                  <a:schemeClr val="accent2">
                    <a:lumMod val="90000"/>
                    <a:lumOff val="10000"/>
                  </a:schemeClr>
                </a:solidFill>
              </a:rPr>
              <a:t>2)</a:t>
            </a:r>
            <a:endParaRPr lang="en-US" sz="2000" b="1" dirty="0">
              <a:solidFill>
                <a:schemeClr val="accent2">
                  <a:lumMod val="90000"/>
                  <a:lumOff val="10000"/>
                </a:schemeClr>
              </a:solidFill>
            </a:endParaRPr>
          </a:p>
          <a:p>
            <a:r>
              <a:rPr lang="fr-FR" sz="2000" b="1" dirty="0">
                <a:solidFill>
                  <a:schemeClr val="accent2">
                    <a:lumMod val="90000"/>
                    <a:lumOff val="10000"/>
                  </a:schemeClr>
                </a:solidFill>
              </a:rPr>
              <a:t>C</a:t>
            </a:r>
            <a:r>
              <a:rPr lang="fr-FR" sz="2000" b="1" dirty="0" smtClean="0">
                <a:solidFill>
                  <a:schemeClr val="accent2">
                    <a:lumMod val="90000"/>
                    <a:lumOff val="10000"/>
                  </a:schemeClr>
                </a:solidFill>
              </a:rPr>
              <a:t>. (</a:t>
            </a:r>
            <a:r>
              <a:rPr lang="fr-FR" sz="2000" b="1" dirty="0">
                <a:solidFill>
                  <a:schemeClr val="accent2">
                    <a:lumMod val="90000"/>
                    <a:lumOff val="10000"/>
                  </a:schemeClr>
                </a:solidFill>
              </a:rPr>
              <a:t>3)</a:t>
            </a:r>
            <a:endParaRPr lang="en-US" sz="2000" b="1" dirty="0">
              <a:solidFill>
                <a:schemeClr val="accent2">
                  <a:lumMod val="90000"/>
                  <a:lumOff val="10000"/>
                </a:schemeClr>
              </a:solidFill>
            </a:endParaRPr>
          </a:p>
          <a:p>
            <a:r>
              <a:rPr lang="fr-FR" sz="2000" b="1" dirty="0">
                <a:solidFill>
                  <a:schemeClr val="accent2">
                    <a:lumMod val="90000"/>
                    <a:lumOff val="10000"/>
                  </a:schemeClr>
                </a:solidFill>
              </a:rPr>
              <a:t>D</a:t>
            </a:r>
            <a:r>
              <a:rPr lang="fr-FR" sz="2000" b="1" dirty="0" smtClean="0">
                <a:solidFill>
                  <a:schemeClr val="accent2">
                    <a:lumMod val="90000"/>
                    <a:lumOff val="10000"/>
                  </a:schemeClr>
                </a:solidFill>
              </a:rPr>
              <a:t>. (</a:t>
            </a:r>
            <a:r>
              <a:rPr lang="fr-FR" sz="2000" b="1" dirty="0">
                <a:solidFill>
                  <a:schemeClr val="accent2">
                    <a:lumMod val="90000"/>
                    <a:lumOff val="10000"/>
                  </a:schemeClr>
                </a:solidFill>
              </a:rPr>
              <a:t>4</a:t>
            </a:r>
            <a:r>
              <a:rPr lang="fr-FR" sz="2000" b="1" dirty="0" smtClean="0">
                <a:solidFill>
                  <a:schemeClr val="accent2">
                    <a:lumMod val="90000"/>
                    <a:lumOff val="10000"/>
                  </a:schemeClr>
                </a:solidFill>
              </a:rPr>
              <a:t>)</a:t>
            </a:r>
            <a:endParaRPr lang="en-US" sz="2000" b="1" dirty="0">
              <a:solidFill>
                <a:schemeClr val="accent2">
                  <a:lumMod val="90000"/>
                  <a:lumOff val="10000"/>
                </a:schemeClr>
              </a:solidFill>
            </a:endParaRPr>
          </a:p>
        </p:txBody>
      </p:sp>
      <p:sp>
        <p:nvSpPr>
          <p:cNvPr id="28" name="Oval 27"/>
          <p:cNvSpPr/>
          <p:nvPr/>
        </p:nvSpPr>
        <p:spPr>
          <a:xfrm>
            <a:off x="307238" y="3343046"/>
            <a:ext cx="299924" cy="3296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152851" y="4096512"/>
            <a:ext cx="314554" cy="292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53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80">
                                          <p:stCondLst>
                                            <p:cond delay="0"/>
                                          </p:stCondLst>
                                        </p:cTn>
                                        <p:tgtEl>
                                          <p:spTgt spid="28"/>
                                        </p:tgtEl>
                                      </p:cBhvr>
                                    </p:animEffect>
                                    <p:anim calcmode="lin" valueType="num">
                                      <p:cBhvr>
                                        <p:cTn id="2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1" dur="26">
                                          <p:stCondLst>
                                            <p:cond delay="650"/>
                                          </p:stCondLst>
                                        </p:cTn>
                                        <p:tgtEl>
                                          <p:spTgt spid="28"/>
                                        </p:tgtEl>
                                      </p:cBhvr>
                                      <p:to x="100000" y="60000"/>
                                    </p:animScale>
                                    <p:animScale>
                                      <p:cBhvr>
                                        <p:cTn id="32" dur="166" decel="50000">
                                          <p:stCondLst>
                                            <p:cond delay="676"/>
                                          </p:stCondLst>
                                        </p:cTn>
                                        <p:tgtEl>
                                          <p:spTgt spid="28"/>
                                        </p:tgtEl>
                                      </p:cBhvr>
                                      <p:to x="100000" y="100000"/>
                                    </p:animScale>
                                    <p:animScale>
                                      <p:cBhvr>
                                        <p:cTn id="33" dur="26">
                                          <p:stCondLst>
                                            <p:cond delay="1312"/>
                                          </p:stCondLst>
                                        </p:cTn>
                                        <p:tgtEl>
                                          <p:spTgt spid="28"/>
                                        </p:tgtEl>
                                      </p:cBhvr>
                                      <p:to x="100000" y="80000"/>
                                    </p:animScale>
                                    <p:animScale>
                                      <p:cBhvr>
                                        <p:cTn id="34" dur="166" decel="50000">
                                          <p:stCondLst>
                                            <p:cond delay="1338"/>
                                          </p:stCondLst>
                                        </p:cTn>
                                        <p:tgtEl>
                                          <p:spTgt spid="28"/>
                                        </p:tgtEl>
                                      </p:cBhvr>
                                      <p:to x="100000" y="100000"/>
                                    </p:animScale>
                                    <p:animScale>
                                      <p:cBhvr>
                                        <p:cTn id="35" dur="26">
                                          <p:stCondLst>
                                            <p:cond delay="1642"/>
                                          </p:stCondLst>
                                        </p:cTn>
                                        <p:tgtEl>
                                          <p:spTgt spid="28"/>
                                        </p:tgtEl>
                                      </p:cBhvr>
                                      <p:to x="100000" y="90000"/>
                                    </p:animScale>
                                    <p:animScale>
                                      <p:cBhvr>
                                        <p:cTn id="36" dur="166" decel="50000">
                                          <p:stCondLst>
                                            <p:cond delay="1668"/>
                                          </p:stCondLst>
                                        </p:cTn>
                                        <p:tgtEl>
                                          <p:spTgt spid="28"/>
                                        </p:tgtEl>
                                      </p:cBhvr>
                                      <p:to x="100000" y="100000"/>
                                    </p:animScale>
                                    <p:animScale>
                                      <p:cBhvr>
                                        <p:cTn id="37" dur="26">
                                          <p:stCondLst>
                                            <p:cond delay="1808"/>
                                          </p:stCondLst>
                                        </p:cTn>
                                        <p:tgtEl>
                                          <p:spTgt spid="28"/>
                                        </p:tgtEl>
                                      </p:cBhvr>
                                      <p:to x="100000" y="95000"/>
                                    </p:animScale>
                                    <p:animScale>
                                      <p:cBhvr>
                                        <p:cTn id="38" dur="166" decel="50000">
                                          <p:stCondLst>
                                            <p:cond delay="1834"/>
                                          </p:stCondLst>
                                        </p:cTn>
                                        <p:tgtEl>
                                          <p:spTgt spid="2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80">
                                          <p:stCondLst>
                                            <p:cond delay="0"/>
                                          </p:stCondLst>
                                        </p:cTn>
                                        <p:tgtEl>
                                          <p:spTgt spid="29"/>
                                        </p:tgtEl>
                                      </p:cBhvr>
                                    </p:animEffect>
                                    <p:anim calcmode="lin" valueType="num">
                                      <p:cBhvr>
                                        <p:cTn id="4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9" dur="26">
                                          <p:stCondLst>
                                            <p:cond delay="650"/>
                                          </p:stCondLst>
                                        </p:cTn>
                                        <p:tgtEl>
                                          <p:spTgt spid="29"/>
                                        </p:tgtEl>
                                      </p:cBhvr>
                                      <p:to x="100000" y="60000"/>
                                    </p:animScale>
                                    <p:animScale>
                                      <p:cBhvr>
                                        <p:cTn id="50" dur="166" decel="50000">
                                          <p:stCondLst>
                                            <p:cond delay="676"/>
                                          </p:stCondLst>
                                        </p:cTn>
                                        <p:tgtEl>
                                          <p:spTgt spid="29"/>
                                        </p:tgtEl>
                                      </p:cBhvr>
                                      <p:to x="100000" y="100000"/>
                                    </p:animScale>
                                    <p:animScale>
                                      <p:cBhvr>
                                        <p:cTn id="51" dur="26">
                                          <p:stCondLst>
                                            <p:cond delay="1312"/>
                                          </p:stCondLst>
                                        </p:cTn>
                                        <p:tgtEl>
                                          <p:spTgt spid="29"/>
                                        </p:tgtEl>
                                      </p:cBhvr>
                                      <p:to x="100000" y="80000"/>
                                    </p:animScale>
                                    <p:animScale>
                                      <p:cBhvr>
                                        <p:cTn id="52" dur="166" decel="50000">
                                          <p:stCondLst>
                                            <p:cond delay="1338"/>
                                          </p:stCondLst>
                                        </p:cTn>
                                        <p:tgtEl>
                                          <p:spTgt spid="29"/>
                                        </p:tgtEl>
                                      </p:cBhvr>
                                      <p:to x="100000" y="100000"/>
                                    </p:animScale>
                                    <p:animScale>
                                      <p:cBhvr>
                                        <p:cTn id="53" dur="26">
                                          <p:stCondLst>
                                            <p:cond delay="1642"/>
                                          </p:stCondLst>
                                        </p:cTn>
                                        <p:tgtEl>
                                          <p:spTgt spid="29"/>
                                        </p:tgtEl>
                                      </p:cBhvr>
                                      <p:to x="100000" y="90000"/>
                                    </p:animScale>
                                    <p:animScale>
                                      <p:cBhvr>
                                        <p:cTn id="54" dur="166" decel="50000">
                                          <p:stCondLst>
                                            <p:cond delay="1668"/>
                                          </p:stCondLst>
                                        </p:cTn>
                                        <p:tgtEl>
                                          <p:spTgt spid="29"/>
                                        </p:tgtEl>
                                      </p:cBhvr>
                                      <p:to x="100000" y="100000"/>
                                    </p:animScale>
                                    <p:animScale>
                                      <p:cBhvr>
                                        <p:cTn id="55" dur="26">
                                          <p:stCondLst>
                                            <p:cond delay="1808"/>
                                          </p:stCondLst>
                                        </p:cTn>
                                        <p:tgtEl>
                                          <p:spTgt spid="29"/>
                                        </p:tgtEl>
                                      </p:cBhvr>
                                      <p:to x="100000" y="95000"/>
                                    </p:animScale>
                                    <p:animScale>
                                      <p:cBhvr>
                                        <p:cTn id="56"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24650" y="1869430"/>
            <a:ext cx="5894700" cy="617976"/>
          </a:xfrm>
        </p:spPr>
        <p:txBody>
          <a:bodyPr/>
          <a:lstStyle/>
          <a:p>
            <a:r>
              <a:rPr lang="en-US" sz="2600" b="1" i="0" u="sng" dirty="0" smtClean="0">
                <a:solidFill>
                  <a:srgbClr val="FF0000"/>
                </a:solidFill>
                <a:latin typeface="+mj-lt"/>
              </a:rPr>
              <a:t>Hướng dẫn tự học</a:t>
            </a:r>
            <a:endParaRPr lang="en-US" sz="2600" b="1" i="0" u="sng" dirty="0">
              <a:solidFill>
                <a:srgbClr val="FF0000"/>
              </a:solidFill>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grpSp>
        <p:nvGrpSpPr>
          <p:cNvPr id="29" name="Google Shape;238;p29"/>
          <p:cNvGrpSpPr/>
          <p:nvPr/>
        </p:nvGrpSpPr>
        <p:grpSpPr>
          <a:xfrm>
            <a:off x="577901" y="3232800"/>
            <a:ext cx="2747082" cy="1116622"/>
            <a:chOff x="102755" y="1986800"/>
            <a:chExt cx="3172883" cy="1289700"/>
          </a:xfrm>
        </p:grpSpPr>
        <p:sp>
          <p:nvSpPr>
            <p:cNvPr id="30" name="Google Shape;239;p29"/>
            <p:cNvSpPr txBox="1"/>
            <p:nvPr/>
          </p:nvSpPr>
          <p:spPr>
            <a:xfrm>
              <a:off x="102755" y="1986800"/>
              <a:ext cx="2364651"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accent3">
                      <a:lumMod val="75000"/>
                    </a:schemeClr>
                  </a:solidFill>
                  <a:latin typeface="+mn-lt"/>
                  <a:ea typeface="Bellota Text Light"/>
                  <a:cs typeface="Bellota Text Light"/>
                  <a:sym typeface="Bellota Text Light"/>
                </a:rPr>
                <a:t>Làm bài tập 2 SGK trang 89</a:t>
              </a:r>
              <a:endParaRPr sz="2000" dirty="0">
                <a:solidFill>
                  <a:schemeClr val="accent3">
                    <a:lumMod val="75000"/>
                  </a:schemeClr>
                </a:solidFill>
                <a:latin typeface="+mn-lt"/>
                <a:ea typeface="Bellota Text Light"/>
                <a:cs typeface="Bellota Text Light"/>
                <a:sym typeface="Bellota Text Light"/>
              </a:endParaRPr>
            </a:p>
          </p:txBody>
        </p:sp>
        <p:cxnSp>
          <p:nvCxnSpPr>
            <p:cNvPr id="31" name="Google Shape;240;p29"/>
            <p:cNvCxnSpPr/>
            <p:nvPr/>
          </p:nvCxnSpPr>
          <p:spPr>
            <a:xfrm rot="10800000">
              <a:off x="2642038" y="2647950"/>
              <a:ext cx="633600" cy="0"/>
            </a:xfrm>
            <a:prstGeom prst="straightConnector1">
              <a:avLst/>
            </a:prstGeom>
            <a:noFill/>
            <a:ln w="9525" cap="flat" cmpd="sng">
              <a:solidFill>
                <a:schemeClr val="accent3"/>
              </a:solidFill>
              <a:prstDash val="solid"/>
              <a:round/>
              <a:headEnd type="none" w="sm" len="sm"/>
              <a:tailEnd type="oval" w="med" len="med"/>
            </a:ln>
          </p:spPr>
        </p:cxnSp>
      </p:grpSp>
      <p:grpSp>
        <p:nvGrpSpPr>
          <p:cNvPr id="32" name="Google Shape;241;p29"/>
          <p:cNvGrpSpPr/>
          <p:nvPr/>
        </p:nvGrpSpPr>
        <p:grpSpPr>
          <a:xfrm>
            <a:off x="4999614" y="2659280"/>
            <a:ext cx="3449442" cy="1116622"/>
            <a:chOff x="5209838" y="1324383"/>
            <a:chExt cx="3984109" cy="1289700"/>
          </a:xfrm>
        </p:grpSpPr>
        <p:sp>
          <p:nvSpPr>
            <p:cNvPr id="33" name="Google Shape;242;p29"/>
            <p:cNvSpPr txBox="1"/>
            <p:nvPr/>
          </p:nvSpPr>
          <p:spPr>
            <a:xfrm>
              <a:off x="6696488" y="1324383"/>
              <a:ext cx="2497459"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accent3">
                      <a:lumMod val="50000"/>
                    </a:schemeClr>
                  </a:solidFill>
                  <a:latin typeface="+mj-lt"/>
                  <a:ea typeface="Bellota Text Light"/>
                  <a:cs typeface="Bellota Text Light"/>
                  <a:sym typeface="Bellota Text Light"/>
                </a:rPr>
                <a:t>Đọc Bài 17 (tt) –</a:t>
              </a:r>
            </a:p>
            <a:p>
              <a:pPr marL="0" lvl="0" indent="0" algn="ctr" rtl="0">
                <a:spcBef>
                  <a:spcPts val="0"/>
                </a:spcBef>
                <a:spcAft>
                  <a:spcPts val="0"/>
                </a:spcAft>
                <a:buNone/>
              </a:pPr>
              <a:r>
                <a:rPr lang="en-US" sz="2000" dirty="0" smtClean="0">
                  <a:solidFill>
                    <a:schemeClr val="accent3">
                      <a:lumMod val="50000"/>
                    </a:schemeClr>
                  </a:solidFill>
                  <a:latin typeface="+mj-lt"/>
                  <a:ea typeface="Bellota Text Light"/>
                  <a:cs typeface="Bellota Text Light"/>
                  <a:sym typeface="Bellota Text Light"/>
                </a:rPr>
                <a:t> </a:t>
              </a:r>
              <a:r>
                <a:rPr lang="en-US" sz="2000" b="1" dirty="0">
                  <a:solidFill>
                    <a:srgbClr val="FF0000"/>
                  </a:solidFill>
                  <a:latin typeface="+mj-lt"/>
                  <a:ea typeface="Bellota Text Light"/>
                  <a:cs typeface="Bellota Text Light"/>
                  <a:sym typeface="Bellota Text Light"/>
                </a:rPr>
                <a:t>c</a:t>
              </a:r>
              <a:r>
                <a:rPr lang="en-US" sz="2000" b="1" dirty="0" smtClean="0">
                  <a:solidFill>
                    <a:srgbClr val="FF0000"/>
                  </a:solidFill>
                  <a:latin typeface="+mj-lt"/>
                  <a:ea typeface="Bellota Text Light"/>
                  <a:cs typeface="Bellota Text Light"/>
                  <a:sym typeface="Bellota Text Light"/>
                </a:rPr>
                <a:t>.</a:t>
              </a:r>
              <a:r>
                <a:rPr lang="en-US" sz="2000" dirty="0" smtClean="0">
                  <a:solidFill>
                    <a:schemeClr val="accent3">
                      <a:lumMod val="50000"/>
                    </a:schemeClr>
                  </a:solidFill>
                  <a:latin typeface="+mj-lt"/>
                  <a:ea typeface="Bellota Text Light"/>
                  <a:cs typeface="Bellota Text Light"/>
                  <a:sym typeface="Bellota Text Light"/>
                </a:rPr>
                <a:t> </a:t>
              </a:r>
              <a:r>
                <a:rPr lang="en-US" sz="2000" b="1" dirty="0" smtClean="0">
                  <a:solidFill>
                    <a:srgbClr val="FF0000"/>
                  </a:solidFill>
                  <a:latin typeface="+mj-lt"/>
                  <a:ea typeface="Bellota Text Light"/>
                  <a:cs typeface="Bellota Text Light"/>
                  <a:sym typeface="Bellota Text Light"/>
                </a:rPr>
                <a:t>Các thành phần chính của </a:t>
              </a:r>
              <a:r>
                <a:rPr lang="en-US" sz="2000" b="1" dirty="0" smtClean="0">
                  <a:solidFill>
                    <a:srgbClr val="FF0000"/>
                  </a:solidFill>
                  <a:latin typeface="+mj-lt"/>
                  <a:ea typeface="Bellota Text Light"/>
                  <a:cs typeface="Bellota Text Light"/>
                  <a:sym typeface="Bellota Text Light"/>
                </a:rPr>
                <a:t>tế bào</a:t>
              </a:r>
              <a:endParaRPr sz="2000" b="1" dirty="0">
                <a:solidFill>
                  <a:srgbClr val="FF0000"/>
                </a:solidFill>
                <a:latin typeface="+mj-lt"/>
                <a:ea typeface="Bellota Text Light"/>
                <a:cs typeface="Bellota Text Light"/>
                <a:sym typeface="Bellota Text Light"/>
              </a:endParaRPr>
            </a:p>
          </p:txBody>
        </p:sp>
        <p:cxnSp>
          <p:nvCxnSpPr>
            <p:cNvPr id="34" name="Google Shape;243;p29"/>
            <p:cNvCxnSpPr/>
            <p:nvPr/>
          </p:nvCxnSpPr>
          <p:spPr>
            <a:xfrm>
              <a:off x="5209838" y="1969233"/>
              <a:ext cx="1286700" cy="0"/>
            </a:xfrm>
            <a:prstGeom prst="straightConnector1">
              <a:avLst/>
            </a:prstGeom>
            <a:noFill/>
            <a:ln w="9525" cap="flat" cmpd="sng">
              <a:solidFill>
                <a:schemeClr val="accent2"/>
              </a:solidFill>
              <a:prstDash val="solid"/>
              <a:round/>
              <a:headEnd type="none" w="sm" len="sm"/>
              <a:tailEnd type="oval" w="med" len="med"/>
            </a:ln>
          </p:spPr>
        </p:cxnSp>
      </p:grpSp>
      <p:grpSp>
        <p:nvGrpSpPr>
          <p:cNvPr id="35" name="Google Shape;244;p29"/>
          <p:cNvGrpSpPr/>
          <p:nvPr/>
        </p:nvGrpSpPr>
        <p:grpSpPr>
          <a:xfrm>
            <a:off x="4999614" y="3899134"/>
            <a:ext cx="3581116" cy="1116622"/>
            <a:chOff x="5209838" y="3020450"/>
            <a:chExt cx="3829694" cy="1289700"/>
          </a:xfrm>
        </p:grpSpPr>
        <p:sp>
          <p:nvSpPr>
            <p:cNvPr id="36" name="Google Shape;245;p29"/>
            <p:cNvSpPr txBox="1"/>
            <p:nvPr/>
          </p:nvSpPr>
          <p:spPr>
            <a:xfrm>
              <a:off x="6696490" y="3020450"/>
              <a:ext cx="2343042"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accent4">
                      <a:lumMod val="75000"/>
                    </a:schemeClr>
                  </a:solidFill>
                  <a:latin typeface="+mj-lt"/>
                  <a:ea typeface="Bellota Text Light"/>
                  <a:cs typeface="Bellota Text Light"/>
                  <a:sym typeface="Bellota Text Light"/>
                </a:rPr>
                <a:t>Làm các bài tập của Bài 17 </a:t>
              </a:r>
            </a:p>
            <a:p>
              <a:pPr marL="0" lvl="0" indent="0" algn="ctr" rtl="0">
                <a:spcBef>
                  <a:spcPts val="0"/>
                </a:spcBef>
                <a:spcAft>
                  <a:spcPts val="0"/>
                </a:spcAft>
                <a:buNone/>
              </a:pPr>
              <a:r>
                <a:rPr lang="en-US" sz="2000" dirty="0" smtClean="0">
                  <a:solidFill>
                    <a:schemeClr val="accent4">
                      <a:lumMod val="75000"/>
                    </a:schemeClr>
                  </a:solidFill>
                  <a:latin typeface="+mj-lt"/>
                  <a:ea typeface="Bellota Text Light"/>
                  <a:cs typeface="Bellota Text Light"/>
                  <a:sym typeface="Bellota Text Light"/>
                </a:rPr>
                <a:t>Sách bài tập</a:t>
              </a:r>
              <a:endParaRPr sz="2000" dirty="0">
                <a:solidFill>
                  <a:schemeClr val="accent4">
                    <a:lumMod val="75000"/>
                  </a:schemeClr>
                </a:solidFill>
                <a:latin typeface="+mj-lt"/>
                <a:ea typeface="Bellota Text Light"/>
                <a:cs typeface="Bellota Text Light"/>
                <a:sym typeface="Bellota Text Light"/>
              </a:endParaRPr>
            </a:p>
          </p:txBody>
        </p:sp>
        <p:cxnSp>
          <p:nvCxnSpPr>
            <p:cNvPr id="37" name="Google Shape;246;p29"/>
            <p:cNvCxnSpPr/>
            <p:nvPr/>
          </p:nvCxnSpPr>
          <p:spPr>
            <a:xfrm>
              <a:off x="5209838" y="3648300"/>
              <a:ext cx="1286700" cy="0"/>
            </a:xfrm>
            <a:prstGeom prst="straightConnector1">
              <a:avLst/>
            </a:prstGeom>
            <a:noFill/>
            <a:ln w="9525" cap="flat" cmpd="sng">
              <a:solidFill>
                <a:schemeClr val="accent4"/>
              </a:solidFill>
              <a:prstDash val="solid"/>
              <a:round/>
              <a:headEnd type="none" w="sm" len="sm"/>
              <a:tailEnd type="oval" w="med" len="med"/>
            </a:ln>
          </p:spPr>
        </p:cxnSp>
      </p:grpSp>
      <p:grpSp>
        <p:nvGrpSpPr>
          <p:cNvPr id="38" name="Google Shape;247;p29"/>
          <p:cNvGrpSpPr/>
          <p:nvPr/>
        </p:nvGrpSpPr>
        <p:grpSpPr>
          <a:xfrm>
            <a:off x="2793880" y="2143335"/>
            <a:ext cx="3302884" cy="3281899"/>
            <a:chOff x="2662213" y="676344"/>
            <a:chExt cx="3814835" cy="3790597"/>
          </a:xfrm>
        </p:grpSpPr>
        <p:sp>
          <p:nvSpPr>
            <p:cNvPr id="39" name="Google Shape;248;p29"/>
            <p:cNvSpPr/>
            <p:nvPr/>
          </p:nvSpPr>
          <p:spPr>
            <a:xfrm rot="3600185">
              <a:off x="3169983" y="1184511"/>
              <a:ext cx="2774659" cy="2774659"/>
            </a:xfrm>
            <a:prstGeom prst="blockArc">
              <a:avLst>
                <a:gd name="adj1" fmla="val 12622480"/>
                <a:gd name="adj2" fmla="val 19781569"/>
                <a:gd name="adj3" fmla="val 2077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9;p29"/>
            <p:cNvSpPr/>
            <p:nvPr/>
          </p:nvSpPr>
          <p:spPr>
            <a:xfrm rot="10800000">
              <a:off x="3183490" y="1163229"/>
              <a:ext cx="2774700" cy="2774700"/>
            </a:xfrm>
            <a:prstGeom prst="blockArc">
              <a:avLst>
                <a:gd name="adj1" fmla="val 12622480"/>
                <a:gd name="adj2" fmla="val 19662822"/>
                <a:gd name="adj3" fmla="val 2072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0;p29"/>
            <p:cNvSpPr/>
            <p:nvPr/>
          </p:nvSpPr>
          <p:spPr>
            <a:xfrm rot="-3600185">
              <a:off x="3194618" y="1184114"/>
              <a:ext cx="2774659" cy="2774659"/>
            </a:xfrm>
            <a:prstGeom prst="blockArc">
              <a:avLst>
                <a:gd name="adj1" fmla="val 12622480"/>
                <a:gd name="adj2" fmla="val 19703271"/>
                <a:gd name="adj3" fmla="val 2085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251;p29"/>
            <p:cNvGrpSpPr/>
            <p:nvPr/>
          </p:nvGrpSpPr>
          <p:grpSpPr>
            <a:xfrm rot="-7200165">
              <a:off x="3337679" y="2826785"/>
              <a:ext cx="585011" cy="585536"/>
              <a:chOff x="1967628" y="812211"/>
              <a:chExt cx="588000" cy="588000"/>
            </a:xfrm>
          </p:grpSpPr>
          <p:sp>
            <p:nvSpPr>
              <p:cNvPr id="52" name="Google Shape;252;p29"/>
              <p:cNvSpPr/>
              <p:nvPr/>
            </p:nvSpPr>
            <p:spPr>
              <a:xfrm rot="39023">
                <a:off x="1970909" y="815492"/>
                <a:ext cx="581437" cy="581437"/>
              </a:xfrm>
              <a:prstGeom prst="pie">
                <a:avLst>
                  <a:gd name="adj1" fmla="val 6190354"/>
                  <a:gd name="adj2" fmla="val 14996165"/>
                </a:avLst>
              </a:prstGeom>
              <a:solidFill>
                <a:schemeClr val="accent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3;p29"/>
              <p:cNvSpPr/>
              <p:nvPr/>
            </p:nvSpPr>
            <p:spPr>
              <a:xfrm rot="10800000">
                <a:off x="1970875" y="815525"/>
                <a:ext cx="581400" cy="581400"/>
              </a:xfrm>
              <a:prstGeom prst="pie">
                <a:avLst>
                  <a:gd name="adj1" fmla="val 4028252"/>
                  <a:gd name="adj2" fmla="val 1718367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54;p29"/>
            <p:cNvGrpSpPr/>
            <p:nvPr/>
          </p:nvGrpSpPr>
          <p:grpSpPr>
            <a:xfrm>
              <a:off x="4264097" y="1180331"/>
              <a:ext cx="585001" cy="585530"/>
              <a:chOff x="1970048" y="811613"/>
              <a:chExt cx="588000" cy="588000"/>
            </a:xfrm>
          </p:grpSpPr>
          <p:sp>
            <p:nvSpPr>
              <p:cNvPr id="50" name="Google Shape;255;p29"/>
              <p:cNvSpPr/>
              <p:nvPr/>
            </p:nvSpPr>
            <p:spPr>
              <a:xfrm rot="39023">
                <a:off x="1973329" y="814894"/>
                <a:ext cx="581437" cy="581437"/>
              </a:xfrm>
              <a:prstGeom prst="pie">
                <a:avLst>
                  <a:gd name="adj1" fmla="val 6190354"/>
                  <a:gd name="adj2" fmla="val 14996165"/>
                </a:avLst>
              </a:prstGeom>
              <a:solidFill>
                <a:schemeClr val="accent2"/>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6;p29"/>
              <p:cNvSpPr/>
              <p:nvPr/>
            </p:nvSpPr>
            <p:spPr>
              <a:xfrm rot="10800000">
                <a:off x="1973295" y="814927"/>
                <a:ext cx="581400" cy="581400"/>
              </a:xfrm>
              <a:prstGeom prst="pie">
                <a:avLst>
                  <a:gd name="adj1" fmla="val 4028252"/>
                  <a:gd name="adj2" fmla="val 171836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257;p29"/>
            <p:cNvGrpSpPr/>
            <p:nvPr/>
          </p:nvGrpSpPr>
          <p:grpSpPr>
            <a:xfrm rot="7200165">
              <a:off x="5229930" y="2804716"/>
              <a:ext cx="585011" cy="585536"/>
              <a:chOff x="1977085" y="811649"/>
              <a:chExt cx="588000" cy="588000"/>
            </a:xfrm>
          </p:grpSpPr>
          <p:sp>
            <p:nvSpPr>
              <p:cNvPr id="48" name="Google Shape;258;p29"/>
              <p:cNvSpPr/>
              <p:nvPr/>
            </p:nvSpPr>
            <p:spPr>
              <a:xfrm rot="39023">
                <a:off x="1980366" y="814930"/>
                <a:ext cx="581437" cy="581437"/>
              </a:xfrm>
              <a:prstGeom prst="pie">
                <a:avLst>
                  <a:gd name="adj1" fmla="val 6190354"/>
                  <a:gd name="adj2" fmla="val 14996165"/>
                </a:avLst>
              </a:prstGeom>
              <a:solidFill>
                <a:schemeClr val="accent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9;p29"/>
              <p:cNvSpPr/>
              <p:nvPr/>
            </p:nvSpPr>
            <p:spPr>
              <a:xfrm rot="10800000">
                <a:off x="1980332" y="814963"/>
                <a:ext cx="581400" cy="581400"/>
              </a:xfrm>
              <a:prstGeom prst="pie">
                <a:avLst>
                  <a:gd name="adj1" fmla="val 4028252"/>
                  <a:gd name="adj2" fmla="val 1718367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260;p29"/>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03 </a:t>
              </a:r>
              <a:endParaRPr sz="1600">
                <a:solidFill>
                  <a:schemeClr val="lt1"/>
                </a:solidFill>
                <a:latin typeface="Vidaloka"/>
                <a:ea typeface="Vidaloka"/>
                <a:cs typeface="Vidaloka"/>
                <a:sym typeface="Vidaloka"/>
              </a:endParaRPr>
            </a:p>
          </p:txBody>
        </p:sp>
        <p:sp>
          <p:nvSpPr>
            <p:cNvPr id="46" name="Google Shape;261;p29"/>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01 </a:t>
              </a:r>
              <a:endParaRPr sz="1600">
                <a:solidFill>
                  <a:schemeClr val="lt1"/>
                </a:solidFill>
                <a:latin typeface="Vidaloka"/>
                <a:ea typeface="Vidaloka"/>
                <a:cs typeface="Vidaloka"/>
                <a:sym typeface="Vidaloka"/>
              </a:endParaRPr>
            </a:p>
          </p:txBody>
        </p:sp>
        <p:sp>
          <p:nvSpPr>
            <p:cNvPr id="47" name="Google Shape;262;p29"/>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02 </a:t>
              </a:r>
              <a:endParaRPr sz="1600">
                <a:solidFill>
                  <a:schemeClr val="lt1"/>
                </a:solidFill>
                <a:latin typeface="Vidaloka"/>
                <a:ea typeface="Vidaloka"/>
                <a:cs typeface="Vidaloka"/>
                <a:sym typeface="Vidaloka"/>
              </a:endParaRPr>
            </a:p>
          </p:txBody>
        </p:sp>
      </p:grpSp>
    </p:spTree>
    <p:extLst>
      <p:ext uri="{BB962C8B-B14F-4D97-AF65-F5344CB8AC3E}">
        <p14:creationId xmlns:p14="http://schemas.microsoft.com/office/powerpoint/2010/main" val="81355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63593"/>
            <a:ext cx="9144000" cy="1159800"/>
          </a:xfrm>
        </p:spPr>
        <p:txBody>
          <a:bodyPr/>
          <a:lstStyle/>
          <a:p>
            <a:pPr algn="ctr"/>
            <a:r>
              <a:rPr lang="en-US" dirty="0" smtClean="0">
                <a:latin typeface="+mj-lt"/>
              </a:rPr>
              <a:t>CHÚC CÁC EM HỌC TỐT !</a:t>
            </a:r>
            <a:endParaRPr lang="en-US" dirty="0">
              <a:latin typeface="+mj-lt"/>
            </a:endParaRPr>
          </a:p>
        </p:txBody>
      </p:sp>
    </p:spTree>
    <p:extLst>
      <p:ext uri="{BB962C8B-B14F-4D97-AF65-F5344CB8AC3E}">
        <p14:creationId xmlns:p14="http://schemas.microsoft.com/office/powerpoint/2010/main" val="198668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1911596" y="98105"/>
            <a:ext cx="6153300" cy="72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latin typeface="+mj-lt"/>
              </a:rPr>
              <a:t>Quan sát hình ảnh</a:t>
            </a:r>
            <a:endParaRPr dirty="0">
              <a:latin typeface="+mj-lt"/>
            </a:endParaRPr>
          </a:p>
        </p:txBody>
      </p:sp>
      <p:sp>
        <p:nvSpPr>
          <p:cNvPr id="122" name="Google Shape;122;p21"/>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3" name="Rectangle 2"/>
          <p:cNvSpPr/>
          <p:nvPr/>
        </p:nvSpPr>
        <p:spPr>
          <a:xfrm>
            <a:off x="433198" y="1525735"/>
            <a:ext cx="5239814" cy="3662541"/>
          </a:xfrm>
          <a:prstGeom prst="rect">
            <a:avLst/>
          </a:prstGeom>
        </p:spPr>
        <p:txBody>
          <a:bodyPr wrap="square">
            <a:spAutoFit/>
          </a:bodyPr>
          <a:lstStyle/>
          <a:p>
            <a:pPr marL="342900" indent="-342900" algn="just">
              <a:buFont typeface="Wingdings" panose="05000000000000000000" pitchFamily="2" charset="2"/>
              <a:buChar char="§"/>
            </a:pPr>
            <a:r>
              <a:rPr lang="en-US" sz="2800" dirty="0">
                <a:solidFill>
                  <a:schemeClr val="accent2">
                    <a:lumMod val="90000"/>
                    <a:lumOff val="10000"/>
                  </a:schemeClr>
                </a:solidFill>
                <a:latin typeface="+mj-lt"/>
                <a:ea typeface="Calibri" panose="020F0502020204030204" pitchFamily="34" charset="0"/>
              </a:rPr>
              <a:t>Mỗi viên gạch trong một ngôi </a:t>
            </a:r>
            <a:r>
              <a:rPr lang="en-US" sz="2800" dirty="0" smtClean="0">
                <a:solidFill>
                  <a:schemeClr val="accent2">
                    <a:lumMod val="90000"/>
                    <a:lumOff val="10000"/>
                  </a:schemeClr>
                </a:solidFill>
                <a:latin typeface="+mj-lt"/>
                <a:ea typeface="Calibri" panose="020F0502020204030204" pitchFamily="34" charset="0"/>
              </a:rPr>
              <a:t>nhà, </a:t>
            </a:r>
            <a:r>
              <a:rPr lang="en-US" sz="2800" dirty="0">
                <a:solidFill>
                  <a:schemeClr val="accent2">
                    <a:lumMod val="90000"/>
                    <a:lumOff val="10000"/>
                  </a:schemeClr>
                </a:solidFill>
                <a:latin typeface="+mj-lt"/>
                <a:ea typeface="Calibri" panose="020F0502020204030204" pitchFamily="34" charset="0"/>
              </a:rPr>
              <a:t>mỗi căn hộ trong một tòa chung </a:t>
            </a:r>
            <a:r>
              <a:rPr lang="en-US" sz="2800" dirty="0" smtClean="0">
                <a:solidFill>
                  <a:schemeClr val="accent2">
                    <a:lumMod val="90000"/>
                    <a:lumOff val="10000"/>
                  </a:schemeClr>
                </a:solidFill>
                <a:latin typeface="+mj-lt"/>
                <a:ea typeface="Calibri" panose="020F0502020204030204" pitchFamily="34" charset="0"/>
              </a:rPr>
              <a:t>cư, </a:t>
            </a:r>
            <a:r>
              <a:rPr lang="en-US" sz="2800" dirty="0">
                <a:solidFill>
                  <a:schemeClr val="accent2">
                    <a:lumMod val="90000"/>
                    <a:lumOff val="10000"/>
                  </a:schemeClr>
                </a:solidFill>
                <a:latin typeface="+mj-lt"/>
                <a:ea typeface="Calibri" panose="020F0502020204030204" pitchFamily="34" charset="0"/>
              </a:rPr>
              <a:t>mỗi khoang nhỏ trong một tổ ong đều là những đơn vị, cơ sở trong một hệ </a:t>
            </a:r>
            <a:r>
              <a:rPr lang="en-US" sz="2800" dirty="0" smtClean="0">
                <a:solidFill>
                  <a:schemeClr val="accent2">
                    <a:lumMod val="90000"/>
                    <a:lumOff val="10000"/>
                  </a:schemeClr>
                </a:solidFill>
                <a:latin typeface="+mj-lt"/>
                <a:ea typeface="Calibri" panose="020F0502020204030204" pitchFamily="34" charset="0"/>
              </a:rPr>
              <a:t>thống </a:t>
            </a:r>
            <a:r>
              <a:rPr lang="en-US" sz="2800" dirty="0">
                <a:solidFill>
                  <a:schemeClr val="accent2">
                    <a:lumMod val="90000"/>
                    <a:lumOff val="10000"/>
                  </a:schemeClr>
                </a:solidFill>
                <a:latin typeface="+mj-lt"/>
                <a:ea typeface="Calibri" panose="020F0502020204030204" pitchFamily="34" charset="0"/>
              </a:rPr>
              <a:t>lớn. </a:t>
            </a:r>
            <a:endParaRPr lang="en-US" sz="2800" dirty="0" smtClean="0">
              <a:solidFill>
                <a:schemeClr val="accent2">
                  <a:lumMod val="90000"/>
                  <a:lumOff val="10000"/>
                </a:schemeClr>
              </a:solidFill>
              <a:latin typeface="+mj-lt"/>
              <a:ea typeface="Calibri" panose="020F0502020204030204" pitchFamily="34" charset="0"/>
            </a:endParaRPr>
          </a:p>
          <a:p>
            <a:pPr marL="342900" indent="-342900" algn="just">
              <a:buFont typeface="Wingdings" panose="05000000000000000000" pitchFamily="2" charset="2"/>
              <a:buChar char="§"/>
            </a:pPr>
            <a:r>
              <a:rPr lang="en-US" sz="3200" b="1" i="1" dirty="0" smtClean="0">
                <a:solidFill>
                  <a:schemeClr val="accent2">
                    <a:lumMod val="90000"/>
                    <a:lumOff val="10000"/>
                  </a:schemeClr>
                </a:solidFill>
                <a:latin typeface="+mj-lt"/>
                <a:ea typeface="Calibri" panose="020F0502020204030204" pitchFamily="34" charset="0"/>
              </a:rPr>
              <a:t>Vậy </a:t>
            </a:r>
            <a:r>
              <a:rPr lang="en-US" sz="3200" b="1" i="1" dirty="0">
                <a:solidFill>
                  <a:schemeClr val="accent2">
                    <a:lumMod val="90000"/>
                    <a:lumOff val="10000"/>
                  </a:schemeClr>
                </a:solidFill>
                <a:latin typeface="+mj-lt"/>
                <a:ea typeface="Calibri" panose="020F0502020204030204" pitchFamily="34" charset="0"/>
              </a:rPr>
              <a:t>trong cơ thể, đơn vị sống là gì?</a:t>
            </a:r>
            <a:endParaRPr lang="en-US" sz="3200" b="1" i="1" dirty="0">
              <a:solidFill>
                <a:schemeClr val="accent2">
                  <a:lumMod val="90000"/>
                  <a:lumOff val="10000"/>
                </a:schemeClr>
              </a:solidFill>
              <a:latin typeface="+mj-lt"/>
            </a:endParaRPr>
          </a:p>
        </p:txBody>
      </p:sp>
      <p:pic>
        <p:nvPicPr>
          <p:cNvPr id="4" name="Picture 3"/>
          <p:cNvPicPr>
            <a:picLocks noChangeAspect="1"/>
          </p:cNvPicPr>
          <p:nvPr/>
        </p:nvPicPr>
        <p:blipFill>
          <a:blip r:embed="rId3"/>
          <a:stretch>
            <a:fillRect/>
          </a:stretch>
        </p:blipFill>
        <p:spPr>
          <a:xfrm>
            <a:off x="5456859" y="769465"/>
            <a:ext cx="3536180" cy="34431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arn(inVertical)">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ctrTitle" idx="4294967295"/>
          </p:nvPr>
        </p:nvSpPr>
        <p:spPr>
          <a:xfrm>
            <a:off x="0" y="496791"/>
            <a:ext cx="9144000" cy="72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smtClean="0">
                <a:solidFill>
                  <a:srgbClr val="FFFFFF"/>
                </a:solidFill>
                <a:latin typeface="+mj-lt"/>
              </a:rPr>
              <a:t>NỘI DUNG BÀI HỌC</a:t>
            </a:r>
            <a:endParaRPr sz="2800" dirty="0">
              <a:solidFill>
                <a:srgbClr val="FFFFFF"/>
              </a:solidFill>
              <a:latin typeface="+mj-lt"/>
            </a:endParaRPr>
          </a:p>
        </p:txBody>
      </p:sp>
      <p:sp>
        <p:nvSpPr>
          <p:cNvPr id="130" name="Google Shape;130;p22"/>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48" name="Google Shape;582;p56"/>
          <p:cNvSpPr/>
          <p:nvPr/>
        </p:nvSpPr>
        <p:spPr>
          <a:xfrm rot="-5400000">
            <a:off x="2451665" y="858549"/>
            <a:ext cx="1086430" cy="2902744"/>
          </a:xfrm>
          <a:prstGeom prst="flowChartOffpageConnector">
            <a:avLst/>
          </a:prstGeom>
          <a:solidFill>
            <a:schemeClr val="bg2">
              <a:lumMod val="90000"/>
              <a:lumOff val="1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4;p56"/>
          <p:cNvSpPr/>
          <p:nvPr/>
        </p:nvSpPr>
        <p:spPr>
          <a:xfrm>
            <a:off x="4702284" y="1780141"/>
            <a:ext cx="3749206" cy="1102224"/>
          </a:xfrm>
          <a:custGeom>
            <a:avLst/>
            <a:gdLst/>
            <a:ahLst/>
            <a:cxnLst/>
            <a:rect l="l" t="t" r="r" b="b"/>
            <a:pathLst>
              <a:path w="90142" h="56389" extrusionOk="0">
                <a:moveTo>
                  <a:pt x="0" y="0"/>
                </a:moveTo>
                <a:lnTo>
                  <a:pt x="73914" y="0"/>
                </a:lnTo>
                <a:lnTo>
                  <a:pt x="90142" y="28107"/>
                </a:lnTo>
                <a:lnTo>
                  <a:pt x="73813" y="56389"/>
                </a:lnTo>
                <a:lnTo>
                  <a:pt x="0" y="56389"/>
                </a:lnTo>
                <a:lnTo>
                  <a:pt x="16140" y="28434"/>
                </a:lnTo>
                <a:close/>
              </a:path>
            </a:pathLst>
          </a:custGeom>
          <a:solidFill>
            <a:srgbClr val="92D050"/>
          </a:solidFill>
          <a:ln>
            <a:noFill/>
          </a:ln>
        </p:spPr>
      </p:sp>
      <p:sp>
        <p:nvSpPr>
          <p:cNvPr id="50" name="Google Shape;595;p56"/>
          <p:cNvSpPr txBox="1"/>
          <p:nvPr/>
        </p:nvSpPr>
        <p:spPr>
          <a:xfrm>
            <a:off x="1589457" y="1844638"/>
            <a:ext cx="2254755" cy="946360"/>
          </a:xfrm>
          <a:prstGeom prst="rect">
            <a:avLst/>
          </a:prstGeom>
          <a:solidFill>
            <a:srgbClr val="FFFF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rgbClr val="FF0000"/>
                </a:solidFill>
                <a:latin typeface="+mj-lt"/>
                <a:ea typeface="Muli"/>
                <a:cs typeface="Muli"/>
                <a:sym typeface="Muli"/>
              </a:rPr>
              <a:t>1. Khái quát chung về tế bào</a:t>
            </a:r>
            <a:endParaRPr sz="2000" b="1" dirty="0">
              <a:solidFill>
                <a:srgbClr val="FF0000"/>
              </a:solidFill>
              <a:latin typeface="+mj-lt"/>
              <a:ea typeface="Muli"/>
              <a:cs typeface="Muli"/>
              <a:sym typeface="Muli"/>
            </a:endParaRPr>
          </a:p>
        </p:txBody>
      </p:sp>
      <p:sp>
        <p:nvSpPr>
          <p:cNvPr id="51" name="Google Shape;596;p56"/>
          <p:cNvSpPr txBox="1"/>
          <p:nvPr/>
        </p:nvSpPr>
        <p:spPr>
          <a:xfrm>
            <a:off x="5143008" y="2100625"/>
            <a:ext cx="2867758" cy="422490"/>
          </a:xfrm>
          <a:prstGeom prst="rect">
            <a:avLst/>
          </a:prstGeom>
          <a:solidFill>
            <a:srgbClr val="FFFF00"/>
          </a:solidFill>
          <a:ln>
            <a:noFill/>
          </a:ln>
        </p:spPr>
        <p:txBody>
          <a:bodyPr spcFirstLastPara="1" wrap="square" lIns="91425" tIns="91425" rIns="91425" bIns="91425" anchor="ctr" anchorCtr="0">
            <a:noAutofit/>
          </a:bodyPr>
          <a:lstStyle/>
          <a:p>
            <a:pPr lvl="0" algn="ctr"/>
            <a:r>
              <a:rPr lang="en-US" sz="2000" b="1" dirty="0" smtClean="0">
                <a:solidFill>
                  <a:srgbClr val="FF0000"/>
                </a:solidFill>
                <a:latin typeface="+mj-lt"/>
                <a:ea typeface="Muli"/>
                <a:cs typeface="Muli"/>
                <a:sym typeface="Muli"/>
              </a:rPr>
              <a:t>2. Sự lớn lên và sinh sản của tế bào</a:t>
            </a:r>
            <a:endParaRPr lang="en-US" sz="2000" b="1" dirty="0">
              <a:solidFill>
                <a:srgbClr val="FF0000"/>
              </a:solidFill>
              <a:latin typeface="+mj-lt"/>
              <a:ea typeface="Muli"/>
              <a:cs typeface="Muli"/>
              <a:sym typeface="Muli"/>
            </a:endParaRPr>
          </a:p>
        </p:txBody>
      </p:sp>
      <p:sp>
        <p:nvSpPr>
          <p:cNvPr id="2" name="Rectangle 1"/>
          <p:cNvSpPr/>
          <p:nvPr/>
        </p:nvSpPr>
        <p:spPr>
          <a:xfrm>
            <a:off x="1382573" y="3010388"/>
            <a:ext cx="3241055" cy="1605568"/>
          </a:xfrm>
          <a:prstGeom prst="rect">
            <a:avLst/>
          </a:prstGeom>
        </p:spPr>
        <p:txBody>
          <a:bodyPr wrap="square">
            <a:spAutoFit/>
          </a:bodyPr>
          <a:lstStyle/>
          <a:p>
            <a:pPr marL="285750" indent="-285750" algn="just">
              <a:lnSpc>
                <a:spcPts val="2200"/>
              </a:lnSpc>
              <a:spcBef>
                <a:spcPts val="200"/>
              </a:spcBef>
              <a:spcAft>
                <a:spcPts val="200"/>
              </a:spcAft>
              <a:buFont typeface="Wingdings" panose="05000000000000000000" pitchFamily="2" charset="2"/>
              <a:buChar char="§"/>
            </a:pPr>
            <a:r>
              <a:rPr lang="en-US" sz="1800" b="1" dirty="0" smtClean="0">
                <a:solidFill>
                  <a:srgbClr val="FF0000"/>
                </a:solidFill>
                <a:ea typeface="Muli"/>
                <a:cs typeface="Muli"/>
                <a:sym typeface="Muli"/>
              </a:rPr>
              <a:t>a. Tìm hiểu tế bào là gì?</a:t>
            </a:r>
          </a:p>
          <a:p>
            <a:pPr marL="285750" indent="-285750" algn="just">
              <a:lnSpc>
                <a:spcPts val="2200"/>
              </a:lnSpc>
              <a:spcBef>
                <a:spcPts val="200"/>
              </a:spcBef>
              <a:spcAft>
                <a:spcPts val="200"/>
              </a:spcAft>
              <a:buFont typeface="Wingdings" panose="05000000000000000000" pitchFamily="2" charset="2"/>
              <a:buChar char="§"/>
            </a:pPr>
            <a:r>
              <a:rPr lang="en-US" sz="1800" b="1" dirty="0" smtClean="0">
                <a:solidFill>
                  <a:srgbClr val="FF0000"/>
                </a:solidFill>
                <a:ea typeface="Muli"/>
                <a:cs typeface="Muli"/>
                <a:sym typeface="Muli"/>
              </a:rPr>
              <a:t>b. Tìm hiểu kích thước và hình dạng của tế bào</a:t>
            </a:r>
          </a:p>
          <a:p>
            <a:pPr marL="285750" indent="-285750" algn="just">
              <a:lnSpc>
                <a:spcPts val="2200"/>
              </a:lnSpc>
              <a:spcBef>
                <a:spcPts val="200"/>
              </a:spcBef>
              <a:spcAft>
                <a:spcPts val="200"/>
              </a:spcAft>
              <a:buFont typeface="Wingdings" panose="05000000000000000000" pitchFamily="2" charset="2"/>
              <a:buChar char="§"/>
            </a:pPr>
            <a:r>
              <a:rPr lang="en-US" sz="1800" b="1" dirty="0" smtClean="0">
                <a:solidFill>
                  <a:srgbClr val="FFFF00"/>
                </a:solidFill>
                <a:ea typeface="Muli"/>
                <a:cs typeface="Muli"/>
                <a:sym typeface="Muli"/>
              </a:rPr>
              <a:t>c.Tìm hiểu các thành phần chính của tế bào. </a:t>
            </a:r>
            <a:endParaRPr lang="en-US" sz="1800" dirty="0">
              <a:solidFill>
                <a:srgbClr val="FFFF00"/>
              </a:solidFill>
            </a:endParaRPr>
          </a:p>
        </p:txBody>
      </p:sp>
      <p:sp>
        <p:nvSpPr>
          <p:cNvPr id="53" name="Rectangle 52"/>
          <p:cNvSpPr/>
          <p:nvPr/>
        </p:nvSpPr>
        <p:spPr>
          <a:xfrm>
            <a:off x="4899965" y="3010388"/>
            <a:ext cx="3241055" cy="1272143"/>
          </a:xfrm>
          <a:prstGeom prst="rect">
            <a:avLst/>
          </a:prstGeom>
        </p:spPr>
        <p:txBody>
          <a:bodyPr wrap="square">
            <a:spAutoFit/>
          </a:bodyPr>
          <a:lstStyle/>
          <a:p>
            <a:pPr marL="285750" indent="-285750" algn="just">
              <a:lnSpc>
                <a:spcPts val="2200"/>
              </a:lnSpc>
              <a:spcBef>
                <a:spcPts val="200"/>
              </a:spcBef>
              <a:spcAft>
                <a:spcPts val="200"/>
              </a:spcAft>
              <a:buFont typeface="Wingdings" panose="05000000000000000000" pitchFamily="2" charset="2"/>
              <a:buChar char="§"/>
            </a:pPr>
            <a:r>
              <a:rPr lang="en-US" sz="1800" b="1" dirty="0">
                <a:solidFill>
                  <a:srgbClr val="FFFF00"/>
                </a:solidFill>
                <a:ea typeface="Muli"/>
                <a:cs typeface="Muli"/>
                <a:sym typeface="Muli"/>
              </a:rPr>
              <a:t>a</a:t>
            </a:r>
            <a:r>
              <a:rPr lang="en-US" sz="1800" b="1" dirty="0" smtClean="0">
                <a:solidFill>
                  <a:srgbClr val="FFFF00"/>
                </a:solidFill>
                <a:ea typeface="Muli"/>
                <a:cs typeface="Muli"/>
                <a:sym typeface="Muli"/>
              </a:rPr>
              <a:t>. Tìm hiểu sự lớn lên của tế bào.</a:t>
            </a:r>
          </a:p>
          <a:p>
            <a:pPr marL="285750" indent="-285750" algn="just">
              <a:lnSpc>
                <a:spcPts val="2200"/>
              </a:lnSpc>
              <a:spcBef>
                <a:spcPts val="200"/>
              </a:spcBef>
              <a:spcAft>
                <a:spcPts val="200"/>
              </a:spcAft>
              <a:buFont typeface="Wingdings" panose="05000000000000000000" pitchFamily="2" charset="2"/>
              <a:buChar char="§"/>
            </a:pPr>
            <a:r>
              <a:rPr lang="en-US" sz="1800" b="1" dirty="0" smtClean="0">
                <a:solidFill>
                  <a:srgbClr val="FFFF00"/>
                </a:solidFill>
                <a:cs typeface="Muli"/>
                <a:sym typeface="Muli"/>
              </a:rPr>
              <a:t>b. Tìm hiểu sự sinh sản của tế bào. </a:t>
            </a:r>
            <a:endParaRPr lang="en-US" sz="1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down)">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barn(inVertical)">
                                      <p:cBhvr>
                                        <p:cTn id="18" dur="500"/>
                                        <p:tgtEl>
                                          <p:spTgt spid="51"/>
                                        </p:tgtEl>
                                      </p:cBhvr>
                                    </p:animEffect>
                                  </p:childTnLst>
                                </p:cTn>
                              </p:par>
                              <p:par>
                                <p:cTn id="19" presetID="16" presetClass="entr" presetSubtype="21"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barn(inVertical)">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barn(inVertical)">
                                      <p:cBhvr>
                                        <p:cTn id="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48" grpId="0" animBg="1"/>
      <p:bldP spid="50" grpId="0" animBg="1"/>
      <p:bldP spid="51" grpId="0" animBg="1"/>
      <p:bldP spid="2"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ctrTitle"/>
          </p:nvPr>
        </p:nvSpPr>
        <p:spPr>
          <a:xfrm>
            <a:off x="429207" y="577899"/>
            <a:ext cx="8360229" cy="559447"/>
          </a:xfrm>
          <a:prstGeom prst="rect">
            <a:avLst/>
          </a:prstGeom>
          <a:solidFill>
            <a:srgbClr val="FFFF00"/>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a:solidFill>
                  <a:srgbClr val="FF0000"/>
                </a:solidFill>
                <a:latin typeface="+mj-lt"/>
              </a:rPr>
              <a:t>1. </a:t>
            </a:r>
            <a:r>
              <a:rPr lang="en" sz="2600" dirty="0" smtClean="0">
                <a:solidFill>
                  <a:srgbClr val="FF0000"/>
                </a:solidFill>
                <a:latin typeface="+mj-lt"/>
              </a:rPr>
              <a:t>Khái quát chung về tế bào</a:t>
            </a:r>
            <a:endParaRPr sz="2600" dirty="0">
              <a:solidFill>
                <a:srgbClr val="FF0000"/>
              </a:solidFill>
              <a:latin typeface="+mj-lt"/>
            </a:endParaRPr>
          </a:p>
        </p:txBody>
      </p:sp>
      <p:sp>
        <p:nvSpPr>
          <p:cNvPr id="136" name="Google Shape;136;p23"/>
          <p:cNvSpPr txBox="1">
            <a:spLocks noGrp="1"/>
          </p:cNvSpPr>
          <p:nvPr>
            <p:ph type="subTitle" idx="1"/>
          </p:nvPr>
        </p:nvSpPr>
        <p:spPr>
          <a:xfrm>
            <a:off x="197511" y="2901327"/>
            <a:ext cx="4799838" cy="784800"/>
          </a:xfrm>
          <a:prstGeom prst="rect">
            <a:avLst/>
          </a:prstGeom>
        </p:spPr>
        <p:txBody>
          <a:bodyPr spcFirstLastPara="1" wrap="square" lIns="91425" tIns="91425" rIns="91425" bIns="91425" anchor="t" anchorCtr="0">
            <a:noAutofit/>
          </a:bodyPr>
          <a:lstStyle/>
          <a:p>
            <a:pPr marL="0" lvl="0" indent="0" algn="l" rtl="0">
              <a:lnSpc>
                <a:spcPts val="2500"/>
              </a:lnSpc>
              <a:spcBef>
                <a:spcPts val="200"/>
              </a:spcBef>
              <a:spcAft>
                <a:spcPts val="200"/>
              </a:spcAft>
              <a:buNone/>
            </a:pPr>
            <a:r>
              <a:rPr lang="en" sz="2000" dirty="0" smtClean="0">
                <a:solidFill>
                  <a:schemeClr val="accent2">
                    <a:lumMod val="90000"/>
                    <a:lumOff val="10000"/>
                  </a:schemeClr>
                </a:solidFill>
                <a:latin typeface="+mj-lt"/>
              </a:rPr>
              <a:t>Quan sát Hình 17.1, em hãy cho biết:</a:t>
            </a:r>
          </a:p>
          <a:p>
            <a:pPr marL="0" lvl="0" indent="0" algn="l" rtl="0">
              <a:lnSpc>
                <a:spcPts val="2500"/>
              </a:lnSpc>
              <a:spcBef>
                <a:spcPts val="200"/>
              </a:spcBef>
              <a:spcAft>
                <a:spcPts val="200"/>
              </a:spcAft>
              <a:buNone/>
            </a:pPr>
            <a:r>
              <a:rPr lang="en" sz="2000" i="1" dirty="0" smtClean="0">
                <a:solidFill>
                  <a:schemeClr val="accent2">
                    <a:lumMod val="90000"/>
                    <a:lumOff val="10000"/>
                  </a:schemeClr>
                </a:solidFill>
                <a:latin typeface="+mj-lt"/>
              </a:rPr>
              <a:t>Đơn vị cấu trúc nên cơ thể sinh vật là gì?</a:t>
            </a:r>
            <a:endParaRPr sz="2000" i="1" dirty="0">
              <a:solidFill>
                <a:schemeClr val="accent2">
                  <a:lumMod val="90000"/>
                  <a:lumOff val="10000"/>
                </a:schemeClr>
              </a:solidFill>
              <a:latin typeface="+mj-lt"/>
            </a:endParaRPr>
          </a:p>
        </p:txBody>
      </p:sp>
      <p:sp>
        <p:nvSpPr>
          <p:cNvPr id="137" name="Google Shape;137;p23"/>
          <p:cNvSpPr txBox="1">
            <a:spLocks noGrp="1"/>
          </p:cNvSpPr>
          <p:nvPr>
            <p:ph type="sldNum" idx="4294967295"/>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2" name="Picture 1"/>
          <p:cNvPicPr>
            <a:picLocks noChangeAspect="1"/>
          </p:cNvPicPr>
          <p:nvPr/>
        </p:nvPicPr>
        <p:blipFill>
          <a:blip r:embed="rId3"/>
          <a:stretch>
            <a:fillRect/>
          </a:stretch>
        </p:blipFill>
        <p:spPr>
          <a:xfrm>
            <a:off x="4945075" y="1741018"/>
            <a:ext cx="3761852" cy="3255264"/>
          </a:xfrm>
          <a:prstGeom prst="rect">
            <a:avLst/>
          </a:prstGeom>
        </p:spPr>
      </p:pic>
      <p:sp>
        <p:nvSpPr>
          <p:cNvPr id="3" name="Rectangle 2"/>
          <p:cNvSpPr/>
          <p:nvPr/>
        </p:nvSpPr>
        <p:spPr>
          <a:xfrm>
            <a:off x="212142" y="2297655"/>
            <a:ext cx="3390672" cy="430887"/>
          </a:xfrm>
          <a:prstGeom prst="rect">
            <a:avLst/>
          </a:prstGeom>
          <a:solidFill>
            <a:srgbClr val="FFFF00"/>
          </a:solidFill>
        </p:spPr>
        <p:txBody>
          <a:bodyPr wrap="none">
            <a:spAutoFit/>
          </a:bodyPr>
          <a:lstStyle/>
          <a:p>
            <a:r>
              <a:rPr lang="en" sz="2200" b="1" dirty="0" smtClean="0">
                <a:solidFill>
                  <a:srgbClr val="FF0000"/>
                </a:solidFill>
              </a:rPr>
              <a:t>a. Tìm hiểu tế bào là gì?</a:t>
            </a:r>
            <a:endParaRPr lang="en-US" sz="2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barn(inVertical)">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6">
                                            <p:txEl>
                                              <p:pRg st="0" end="0"/>
                                            </p:txEl>
                                          </p:spTgt>
                                        </p:tgtEl>
                                        <p:attrNameLst>
                                          <p:attrName>style.visibility</p:attrName>
                                        </p:attrNameLst>
                                      </p:cBhvr>
                                      <p:to>
                                        <p:strVal val="visible"/>
                                      </p:to>
                                    </p:set>
                                    <p:animEffect transition="in" filter="barn(inVertical)">
                                      <p:cBhvr>
                                        <p:cTn id="17" dur="500"/>
                                        <p:tgtEl>
                                          <p:spTgt spid="136">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36">
                                            <p:txEl>
                                              <p:pRg st="1" end="1"/>
                                            </p:txEl>
                                          </p:spTgt>
                                        </p:tgtEl>
                                        <p:attrNameLst>
                                          <p:attrName>style.visibility</p:attrName>
                                        </p:attrNameLst>
                                      </p:cBhvr>
                                      <p:to>
                                        <p:strVal val="visible"/>
                                      </p:to>
                                    </p:set>
                                    <p:animEffect transition="in" filter="barn(inVertical)">
                                      <p:cBhvr>
                                        <p:cTn id="20" dur="500"/>
                                        <p:tgtEl>
                                          <p:spTgt spid="13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2006015" y="836269"/>
            <a:ext cx="6553708" cy="495097"/>
          </a:xfrm>
          <a:prstGeom prst="rect">
            <a:avLst/>
          </a:prstGeom>
        </p:spPr>
        <p:txBody>
          <a:bodyPr spcFirstLastPara="1" wrap="square" lIns="91425" tIns="91425" rIns="91425" bIns="91425" anchor="b" anchorCtr="0">
            <a:noAutofit/>
          </a:bodyPr>
          <a:lstStyle/>
          <a:p>
            <a:r>
              <a:rPr lang="en-US" sz="2200" dirty="0">
                <a:latin typeface="+mj-lt"/>
              </a:rPr>
              <a:t>Đơn vị cấu trúc nên cơ thể sinh vật là </a:t>
            </a:r>
            <a:r>
              <a:rPr lang="en-US" sz="2200" dirty="0" smtClean="0">
                <a:latin typeface="+mj-lt"/>
              </a:rPr>
              <a:t>tế bào</a:t>
            </a:r>
            <a:r>
              <a:rPr lang="en-US" sz="2200" dirty="0">
                <a:latin typeface="+mj-lt"/>
              </a:rPr>
              <a:t>. </a:t>
            </a:r>
          </a:p>
        </p:txBody>
      </p:sp>
      <p:sp>
        <p:nvSpPr>
          <p:cNvPr id="149" name="Google Shape;149;p25"/>
          <p:cNvSpPr txBox="1">
            <a:spLocks noGrp="1"/>
          </p:cNvSpPr>
          <p:nvPr>
            <p:ph type="body" idx="1"/>
          </p:nvPr>
        </p:nvSpPr>
        <p:spPr>
          <a:xfrm>
            <a:off x="1038760" y="2058032"/>
            <a:ext cx="7730411" cy="1888945"/>
          </a:xfrm>
          <a:prstGeom prst="rect">
            <a:avLst/>
          </a:prstGeom>
        </p:spPr>
        <p:txBody>
          <a:bodyPr spcFirstLastPara="1" wrap="square" lIns="91425" tIns="91425" rIns="91425" bIns="91425" anchor="t" anchorCtr="0">
            <a:noAutofit/>
          </a:bodyPr>
          <a:lstStyle/>
          <a:p>
            <a:pPr algn="just">
              <a:lnSpc>
                <a:spcPts val="2400"/>
              </a:lnSpc>
              <a:spcBef>
                <a:spcPts val="200"/>
              </a:spcBef>
              <a:spcAft>
                <a:spcPts val="200"/>
              </a:spcAft>
            </a:pPr>
            <a:r>
              <a:rPr lang="en-US" sz="2000" dirty="0">
                <a:solidFill>
                  <a:schemeClr val="accent2">
                    <a:lumMod val="90000"/>
                    <a:lumOff val="10000"/>
                  </a:schemeClr>
                </a:solidFill>
                <a:latin typeface="+mj-lt"/>
              </a:rPr>
              <a:t>Lịch sử tìm ra tế bào do Robert Hooke (1665) lần đầu tiên quan 1 sát các tế bào chết từ vỏ cây sồi dưới kính hiển vi. </a:t>
            </a:r>
            <a:endParaRPr lang="en-US" sz="2000" dirty="0" smtClean="0">
              <a:solidFill>
                <a:schemeClr val="accent2">
                  <a:lumMod val="90000"/>
                  <a:lumOff val="10000"/>
                </a:schemeClr>
              </a:solidFill>
              <a:latin typeface="+mj-lt"/>
            </a:endParaRPr>
          </a:p>
          <a:p>
            <a:pPr algn="just">
              <a:lnSpc>
                <a:spcPts val="2400"/>
              </a:lnSpc>
              <a:spcBef>
                <a:spcPts val="200"/>
              </a:spcBef>
              <a:spcAft>
                <a:spcPts val="200"/>
              </a:spcAft>
            </a:pPr>
            <a:r>
              <a:rPr lang="en-US" sz="2000" dirty="0" smtClean="0">
                <a:solidFill>
                  <a:schemeClr val="accent2">
                    <a:lumMod val="90000"/>
                    <a:lumOff val="10000"/>
                  </a:schemeClr>
                </a:solidFill>
                <a:latin typeface="+mj-lt"/>
              </a:rPr>
              <a:t>Tế bào thực hiện các chức năng của cơ thể sống như: </a:t>
            </a:r>
            <a:r>
              <a:rPr lang="en-US" sz="2000" dirty="0">
                <a:solidFill>
                  <a:schemeClr val="accent2">
                    <a:lumMod val="90000"/>
                    <a:lumOff val="10000"/>
                  </a:schemeClr>
                </a:solidFill>
                <a:latin typeface="+mj-lt"/>
              </a:rPr>
              <a:t>trao </a:t>
            </a:r>
            <a:r>
              <a:rPr lang="en-US" sz="2000" dirty="0" smtClean="0">
                <a:solidFill>
                  <a:schemeClr val="accent2">
                    <a:lumMod val="90000"/>
                    <a:lumOff val="10000"/>
                  </a:schemeClr>
                </a:solidFill>
                <a:latin typeface="+mj-lt"/>
              </a:rPr>
              <a:t>đổi </a:t>
            </a:r>
            <a:r>
              <a:rPr lang="en-US" sz="2000" dirty="0">
                <a:solidFill>
                  <a:schemeClr val="accent2">
                    <a:lumMod val="90000"/>
                    <a:lumOff val="10000"/>
                  </a:schemeClr>
                </a:solidFill>
                <a:latin typeface="+mj-lt"/>
              </a:rPr>
              <a:t>chất và chuyển hóa năng lượng, sinh trưởng, phát triển, vận động, cảm ứng, sinh </a:t>
            </a:r>
            <a:r>
              <a:rPr lang="en-US" sz="2000" dirty="0" smtClean="0">
                <a:solidFill>
                  <a:schemeClr val="accent2">
                    <a:lumMod val="90000"/>
                    <a:lumOff val="10000"/>
                  </a:schemeClr>
                </a:solidFill>
                <a:latin typeface="+mj-lt"/>
              </a:rPr>
              <a:t>sản.</a:t>
            </a:r>
            <a:endParaRPr lang="en-US" sz="2000" dirty="0">
              <a:solidFill>
                <a:schemeClr val="accent2">
                  <a:lumMod val="90000"/>
                  <a:lumOff val="10000"/>
                </a:schemeClr>
              </a:solidFill>
              <a:latin typeface="+mj-lt"/>
            </a:endParaRPr>
          </a:p>
          <a:p>
            <a:pPr marL="0" lvl="0" indent="0" algn="l" rtl="0">
              <a:spcBef>
                <a:spcPts val="600"/>
              </a:spcBef>
              <a:spcAft>
                <a:spcPts val="0"/>
              </a:spcAft>
              <a:buNone/>
            </a:pPr>
            <a:endParaRPr sz="2000" dirty="0">
              <a:latin typeface="+mj-lt"/>
            </a:endParaRPr>
          </a:p>
        </p:txBody>
      </p:sp>
      <p:sp>
        <p:nvSpPr>
          <p:cNvPr id="150" name="Google Shape;150;p25"/>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arn(inVertical)">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9">
                                            <p:txEl>
                                              <p:pRg st="0" end="0"/>
                                            </p:txEl>
                                          </p:spTgt>
                                        </p:tgtEl>
                                        <p:attrNameLst>
                                          <p:attrName>style.visibility</p:attrName>
                                        </p:attrNameLst>
                                      </p:cBhvr>
                                      <p:to>
                                        <p:strVal val="visible"/>
                                      </p:to>
                                    </p:set>
                                    <p:animEffect transition="in" filter="wipe(down)">
                                      <p:cBhvr>
                                        <p:cTn id="12" dur="500"/>
                                        <p:tgtEl>
                                          <p:spTgt spid="149">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49">
                                            <p:txEl>
                                              <p:pRg st="1" end="1"/>
                                            </p:txEl>
                                          </p:spTgt>
                                        </p:tgtEl>
                                        <p:attrNameLst>
                                          <p:attrName>style.visibility</p:attrName>
                                        </p:attrNameLst>
                                      </p:cBhvr>
                                      <p:to>
                                        <p:strVal val="visible"/>
                                      </p:to>
                                    </p:set>
                                    <p:animEffect transition="in" filter="wipe(down)">
                                      <p:cBhvr>
                                        <p:cTn id="15" dur="500"/>
                                        <p:tgtEl>
                                          <p:spTgt spid="1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26"/>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6" name="Google Shape;142;p24"/>
          <p:cNvSpPr txBox="1">
            <a:spLocks/>
          </p:cNvSpPr>
          <p:nvPr/>
        </p:nvSpPr>
        <p:spPr>
          <a:xfrm>
            <a:off x="241401" y="0"/>
            <a:ext cx="8602675" cy="577901"/>
          </a:xfrm>
          <a:prstGeom prst="rect">
            <a:avLst/>
          </a:prstGeom>
          <a:solidFill>
            <a:srgbClr val="FFFF00"/>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2200" b="1" dirty="0" smtClean="0">
                <a:solidFill>
                  <a:srgbClr val="FF0000"/>
                </a:solidFill>
                <a:latin typeface="+mj-lt"/>
              </a:rPr>
              <a:t>TIẾT 2             b. </a:t>
            </a:r>
            <a:r>
              <a:rPr lang="vi-VN" sz="2200" b="1" dirty="0" smtClean="0">
                <a:solidFill>
                  <a:srgbClr val="FF0000"/>
                </a:solidFill>
                <a:latin typeface="+mj-lt"/>
              </a:rPr>
              <a:t>Tìm hiểu kích thước và hình dạng của tế bào</a:t>
            </a:r>
            <a:endParaRPr lang="vi-VN" sz="2200" b="1" dirty="0">
              <a:solidFill>
                <a:srgbClr val="FF0000"/>
              </a:solidFill>
              <a:latin typeface="+mj-lt"/>
            </a:endParaRPr>
          </a:p>
        </p:txBody>
      </p:sp>
      <p:sp>
        <p:nvSpPr>
          <p:cNvPr id="7" name="Rectangle 6"/>
          <p:cNvSpPr/>
          <p:nvPr/>
        </p:nvSpPr>
        <p:spPr>
          <a:xfrm>
            <a:off x="241401" y="1949916"/>
            <a:ext cx="4260879" cy="2041585"/>
          </a:xfrm>
          <a:prstGeom prst="rect">
            <a:avLst/>
          </a:prstGeom>
        </p:spPr>
        <p:txBody>
          <a:bodyPr wrap="square">
            <a:spAutoFit/>
          </a:bodyPr>
          <a:lstStyle/>
          <a:p>
            <a:pPr>
              <a:lnSpc>
                <a:spcPts val="2400"/>
              </a:lnSpc>
              <a:spcBef>
                <a:spcPts val="200"/>
              </a:spcBef>
              <a:spcAft>
                <a:spcPts val="200"/>
              </a:spcAft>
            </a:pPr>
            <a:r>
              <a:rPr lang="en" sz="2000" dirty="0" smtClean="0">
                <a:solidFill>
                  <a:srgbClr val="FFFF00"/>
                </a:solidFill>
              </a:rPr>
              <a:t>Quan sát Hình 17.2, em hãy cho biết:</a:t>
            </a:r>
          </a:p>
          <a:p>
            <a:pPr marL="342900" indent="-342900">
              <a:lnSpc>
                <a:spcPts val="2400"/>
              </a:lnSpc>
              <a:spcBef>
                <a:spcPts val="200"/>
              </a:spcBef>
              <a:spcAft>
                <a:spcPts val="200"/>
              </a:spcAft>
              <a:buFont typeface="Wingdings" panose="05000000000000000000" pitchFamily="2" charset="2"/>
              <a:buChar char="§"/>
            </a:pPr>
            <a:r>
              <a:rPr lang="en" sz="2000" i="1" dirty="0" smtClean="0">
                <a:solidFill>
                  <a:srgbClr val="FFFF00"/>
                </a:solidFill>
              </a:rPr>
              <a:t>Kích thước của một số loại tế bào?</a:t>
            </a:r>
          </a:p>
          <a:p>
            <a:pPr marL="342900" indent="-342900">
              <a:lnSpc>
                <a:spcPts val="2400"/>
              </a:lnSpc>
              <a:spcBef>
                <a:spcPts val="200"/>
              </a:spcBef>
              <a:spcAft>
                <a:spcPts val="200"/>
              </a:spcAft>
              <a:buFont typeface="Wingdings" panose="05000000000000000000" pitchFamily="2" charset="2"/>
              <a:buChar char="§"/>
            </a:pPr>
            <a:r>
              <a:rPr lang="en" sz="2000" i="1" dirty="0" smtClean="0">
                <a:solidFill>
                  <a:srgbClr val="FFFF00"/>
                </a:solidFill>
              </a:rPr>
              <a:t>Chúng ta có thể quan sát tế bào bằng cách nào? Lấy ví dụ.  </a:t>
            </a:r>
            <a:endParaRPr lang="en-US" sz="2000" i="1" dirty="0">
              <a:solidFill>
                <a:srgbClr val="FFFF00"/>
              </a:solidFill>
            </a:endParaRPr>
          </a:p>
        </p:txBody>
      </p:sp>
      <p:pic>
        <p:nvPicPr>
          <p:cNvPr id="8" name="Picture 7"/>
          <p:cNvPicPr>
            <a:picLocks noChangeAspect="1"/>
          </p:cNvPicPr>
          <p:nvPr/>
        </p:nvPicPr>
        <p:blipFill>
          <a:blip r:embed="rId3"/>
          <a:stretch>
            <a:fillRect/>
          </a:stretch>
        </p:blipFill>
        <p:spPr>
          <a:xfrm>
            <a:off x="4345650" y="1178218"/>
            <a:ext cx="4556949" cy="3757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4"/>
          <p:cNvSpPr txBox="1">
            <a:spLocks noGrp="1"/>
          </p:cNvSpPr>
          <p:nvPr>
            <p:ph type="sldNum" idx="12"/>
          </p:nvPr>
        </p:nvSpPr>
        <p:spPr>
          <a:xfrm>
            <a:off x="4345650" y="46736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
        <p:nvSpPr>
          <p:cNvPr id="2" name="Rectangle 1"/>
          <p:cNvSpPr/>
          <p:nvPr/>
        </p:nvSpPr>
        <p:spPr>
          <a:xfrm>
            <a:off x="1179267" y="2273615"/>
            <a:ext cx="6930927" cy="1810752"/>
          </a:xfrm>
          <a:prstGeom prst="rect">
            <a:avLst/>
          </a:prstGeom>
        </p:spPr>
        <p:txBody>
          <a:bodyPr wrap="square">
            <a:spAutoFit/>
          </a:bodyPr>
          <a:lstStyle/>
          <a:p>
            <a:pPr marL="342900" indent="-342900" algn="just">
              <a:lnSpc>
                <a:spcPts val="2600"/>
              </a:lnSpc>
              <a:spcBef>
                <a:spcPts val="200"/>
              </a:spcBef>
              <a:spcAft>
                <a:spcPts val="200"/>
              </a:spcAft>
              <a:buFont typeface="Wingdings" panose="05000000000000000000" pitchFamily="2" charset="2"/>
              <a:buChar char="§"/>
            </a:pPr>
            <a:r>
              <a:rPr lang="en-US" sz="2000" b="1" dirty="0">
                <a:solidFill>
                  <a:schemeClr val="accent2"/>
                </a:solidFill>
              </a:rPr>
              <a:t>Tế bào có kích thước đa dạng, khoảng kích thước tế bào giới hạn từ đơn vị </a:t>
            </a:r>
            <a:r>
              <a:rPr lang="vi-VN" sz="2000" b="1" dirty="0">
                <a:solidFill>
                  <a:schemeClr val="accent2"/>
                </a:solidFill>
              </a:rPr>
              <a:t>µ</a:t>
            </a:r>
            <a:r>
              <a:rPr lang="en-US" sz="2000" b="1" dirty="0" smtClean="0">
                <a:solidFill>
                  <a:schemeClr val="accent2"/>
                </a:solidFill>
              </a:rPr>
              <a:t>m </a:t>
            </a:r>
            <a:r>
              <a:rPr lang="en-US" sz="2000" b="1" dirty="0">
                <a:solidFill>
                  <a:schemeClr val="accent2"/>
                </a:solidFill>
              </a:rPr>
              <a:t>(micrometre, tế bào vi khuẩn) đến đơn vị mm (millimetre, tế bào trứng). </a:t>
            </a:r>
            <a:endParaRPr lang="en-US" sz="2000" b="1" dirty="0" smtClean="0">
              <a:solidFill>
                <a:schemeClr val="accent2"/>
              </a:solidFill>
            </a:endParaRPr>
          </a:p>
          <a:p>
            <a:pPr marL="342900" indent="-342900" algn="just">
              <a:lnSpc>
                <a:spcPts val="2600"/>
              </a:lnSpc>
              <a:spcBef>
                <a:spcPts val="200"/>
              </a:spcBef>
              <a:spcAft>
                <a:spcPts val="200"/>
              </a:spcAft>
              <a:buFont typeface="Wingdings" panose="05000000000000000000" pitchFamily="2" charset="2"/>
              <a:buChar char="§"/>
            </a:pPr>
            <a:r>
              <a:rPr lang="en-US" sz="2000" b="1" dirty="0" smtClean="0">
                <a:solidFill>
                  <a:schemeClr val="accent2"/>
                </a:solidFill>
              </a:rPr>
              <a:t>Có </a:t>
            </a:r>
            <a:r>
              <a:rPr lang="en-US" sz="2000" b="1" dirty="0">
                <a:solidFill>
                  <a:schemeClr val="accent2"/>
                </a:solidFill>
              </a:rPr>
              <a:t>thể quan sát tế bào bằng kinh hiển vi, kinh lúp, mắt thường tuỳ vào kích thước của tế </a:t>
            </a:r>
            <a:r>
              <a:rPr lang="en-US" sz="2000" b="1" dirty="0" smtClean="0">
                <a:solidFill>
                  <a:schemeClr val="accent2"/>
                </a:solidFill>
              </a:rPr>
              <a:t>bào.</a:t>
            </a:r>
            <a:endParaRPr lang="en-US" sz="20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5" name="Google Shape;165;p27"/>
          <p:cNvSpPr txBox="1">
            <a:spLocks noGrp="1"/>
          </p:cNvSpPr>
          <p:nvPr>
            <p:ph type="title"/>
          </p:nvPr>
        </p:nvSpPr>
        <p:spPr>
          <a:xfrm>
            <a:off x="1994078" y="609498"/>
            <a:ext cx="6153300" cy="48046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dirty="0" smtClean="0">
                <a:latin typeface="+mj-lt"/>
              </a:rPr>
              <a:t>Quan sát Hình 17.3</a:t>
            </a:r>
            <a:endParaRPr sz="2200" dirty="0">
              <a:latin typeface="+mj-lt"/>
            </a:endParaRPr>
          </a:p>
        </p:txBody>
      </p:sp>
      <p:sp>
        <p:nvSpPr>
          <p:cNvPr id="166" name="Google Shape;166;p27"/>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3" name="Text Placeholder 2"/>
          <p:cNvSpPr>
            <a:spLocks noGrp="1"/>
          </p:cNvSpPr>
          <p:nvPr>
            <p:ph type="body" idx="1"/>
          </p:nvPr>
        </p:nvSpPr>
        <p:spPr>
          <a:xfrm>
            <a:off x="1971421" y="1038758"/>
            <a:ext cx="6535445" cy="510521"/>
          </a:xfrm>
        </p:spPr>
        <p:txBody>
          <a:bodyPr/>
          <a:lstStyle/>
          <a:p>
            <a:r>
              <a:rPr lang="en-US" sz="2000" i="1" dirty="0" smtClean="0">
                <a:solidFill>
                  <a:schemeClr val="accent4">
                    <a:lumMod val="50000"/>
                  </a:schemeClr>
                </a:solidFill>
                <a:latin typeface="+mj-lt"/>
              </a:rPr>
              <a:t>Em hãy mô tả một số hình dạng của các tế bào.</a:t>
            </a:r>
            <a:endParaRPr lang="en-US" sz="2000" i="1" dirty="0">
              <a:solidFill>
                <a:schemeClr val="accent4">
                  <a:lumMod val="50000"/>
                </a:schemeClr>
              </a:solidFill>
              <a:latin typeface="+mj-lt"/>
            </a:endParaRPr>
          </a:p>
        </p:txBody>
      </p:sp>
      <p:pic>
        <p:nvPicPr>
          <p:cNvPr id="4" name="Picture 3"/>
          <p:cNvPicPr>
            <a:picLocks noChangeAspect="1"/>
          </p:cNvPicPr>
          <p:nvPr/>
        </p:nvPicPr>
        <p:blipFill>
          <a:blip r:embed="rId3"/>
          <a:stretch>
            <a:fillRect/>
          </a:stretch>
        </p:blipFill>
        <p:spPr>
          <a:xfrm>
            <a:off x="2048255" y="1519225"/>
            <a:ext cx="5991149" cy="34624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down)">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8"/>
          <p:cNvSpPr txBox="1">
            <a:spLocks noGrp="1"/>
          </p:cNvSpPr>
          <p:nvPr>
            <p:ph type="title"/>
          </p:nvPr>
        </p:nvSpPr>
        <p:spPr>
          <a:xfrm>
            <a:off x="2156430" y="726541"/>
            <a:ext cx="6623228" cy="49509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dirty="0" smtClean="0">
                <a:latin typeface="+mj-lt"/>
              </a:rPr>
              <a:t>Bảng mô tả hình dạng của một số loại tế bào</a:t>
            </a:r>
            <a:endParaRPr sz="2200" dirty="0">
              <a:latin typeface="+mj-lt"/>
            </a:endParaRPr>
          </a:p>
        </p:txBody>
      </p:sp>
      <p:sp>
        <p:nvSpPr>
          <p:cNvPr id="175" name="Google Shape;175;p28"/>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graphicFrame>
        <p:nvGraphicFramePr>
          <p:cNvPr id="5" name="Table 4"/>
          <p:cNvGraphicFramePr>
            <a:graphicFrameLocks noGrp="1"/>
          </p:cNvGraphicFramePr>
          <p:nvPr>
            <p:extLst>
              <p:ext uri="{D42A27DB-BD31-4B8C-83A1-F6EECF244321}">
                <p14:modId xmlns:p14="http://schemas.microsoft.com/office/powerpoint/2010/main" val="2262025359"/>
              </p:ext>
            </p:extLst>
          </p:nvPr>
        </p:nvGraphicFramePr>
        <p:xfrm>
          <a:off x="2021258" y="1290466"/>
          <a:ext cx="6459319" cy="3566160"/>
        </p:xfrm>
        <a:graphic>
          <a:graphicData uri="http://schemas.openxmlformats.org/drawingml/2006/table">
            <a:tbl>
              <a:tblPr firstRow="1" bandRow="1"/>
              <a:tblGrid>
                <a:gridCol w="3640653"/>
                <a:gridCol w="2818666"/>
              </a:tblGrid>
              <a:tr h="370840">
                <a:tc>
                  <a:txBody>
                    <a:bodyPr/>
                    <a:lstStyle/>
                    <a:p>
                      <a:pPr algn="ctr">
                        <a:lnSpc>
                          <a:spcPts val="2400"/>
                        </a:lnSpc>
                        <a:spcBef>
                          <a:spcPts val="200"/>
                        </a:spcBef>
                        <a:spcAft>
                          <a:spcPts val="200"/>
                        </a:spcAft>
                      </a:pPr>
                      <a:r>
                        <a:rPr lang="en-US" sz="2000" b="1" dirty="0" smtClean="0">
                          <a:solidFill>
                            <a:srgbClr val="FF0000"/>
                          </a:solidFill>
                        </a:rPr>
                        <a:t>Tế</a:t>
                      </a:r>
                      <a:r>
                        <a:rPr lang="en-US" sz="2000" b="1" baseline="0" dirty="0" smtClean="0">
                          <a:solidFill>
                            <a:srgbClr val="FF0000"/>
                          </a:solidFill>
                        </a:rPr>
                        <a:t> bào</a:t>
                      </a:r>
                      <a:endParaRPr lang="en-US" sz="2000" b="1" dirty="0">
                        <a:solidFill>
                          <a:srgbClr val="FF0000"/>
                        </a:solidFill>
                      </a:endParaRPr>
                    </a:p>
                  </a:txBody>
                  <a:tcPr>
                    <a:solidFill>
                      <a:schemeClr val="accent1"/>
                    </a:solidFill>
                  </a:tcPr>
                </a:tc>
                <a:tc>
                  <a:txBody>
                    <a:bodyPr/>
                    <a:lstStyle/>
                    <a:p>
                      <a:pPr algn="ctr">
                        <a:lnSpc>
                          <a:spcPts val="2400"/>
                        </a:lnSpc>
                        <a:spcBef>
                          <a:spcPts val="200"/>
                        </a:spcBef>
                        <a:spcAft>
                          <a:spcPts val="200"/>
                        </a:spcAft>
                      </a:pPr>
                      <a:r>
                        <a:rPr lang="en-US" sz="2000" b="1" dirty="0" smtClean="0">
                          <a:solidFill>
                            <a:srgbClr val="FF0000"/>
                          </a:solidFill>
                        </a:rPr>
                        <a:t>Hình</a:t>
                      </a:r>
                      <a:r>
                        <a:rPr lang="en-US" sz="2000" b="1" baseline="0" dirty="0" smtClean="0">
                          <a:solidFill>
                            <a:srgbClr val="FF0000"/>
                          </a:solidFill>
                        </a:rPr>
                        <a:t> dạng</a:t>
                      </a:r>
                      <a:endParaRPr lang="en-US" sz="2000" b="1" dirty="0">
                        <a:solidFill>
                          <a:srgbClr val="FF0000"/>
                        </a:solidFill>
                      </a:endParaRPr>
                    </a:p>
                  </a:txBody>
                  <a:tcPr>
                    <a:solidFill>
                      <a:schemeClr val="accent1"/>
                    </a:solidFill>
                  </a:tcPr>
                </a:tc>
              </a:tr>
              <a:tr h="370840">
                <a:tc>
                  <a:txBody>
                    <a:bodyPr/>
                    <a:lstStyle/>
                    <a:p>
                      <a:pPr algn="ctr">
                        <a:lnSpc>
                          <a:spcPts val="2400"/>
                        </a:lnSpc>
                        <a:spcBef>
                          <a:spcPts val="200"/>
                        </a:spcBef>
                        <a:spcAft>
                          <a:spcPts val="200"/>
                        </a:spcAft>
                      </a:pPr>
                      <a:r>
                        <a:rPr lang="en-US" sz="2000" dirty="0" smtClean="0">
                          <a:solidFill>
                            <a:schemeClr val="accent4">
                              <a:lumMod val="50000"/>
                            </a:schemeClr>
                          </a:solidFill>
                        </a:rPr>
                        <a:t>Tế</a:t>
                      </a:r>
                      <a:r>
                        <a:rPr lang="en-US" sz="2000" baseline="0" dirty="0" smtClean="0">
                          <a:solidFill>
                            <a:schemeClr val="accent4">
                              <a:lumMod val="50000"/>
                            </a:schemeClr>
                          </a:solidFill>
                        </a:rPr>
                        <a:t> bào hồng cầu</a:t>
                      </a:r>
                      <a:endParaRPr lang="en-US" sz="2000" dirty="0">
                        <a:solidFill>
                          <a:schemeClr val="accent4">
                            <a:lumMod val="50000"/>
                          </a:schemeClr>
                        </a:solidFill>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rPr>
                        <a:t>Hình</a:t>
                      </a:r>
                      <a:r>
                        <a:rPr lang="en-US" sz="2000" baseline="0" dirty="0" smtClean="0">
                          <a:solidFill>
                            <a:schemeClr val="accent4">
                              <a:lumMod val="50000"/>
                            </a:schemeClr>
                          </a:solidFill>
                        </a:rPr>
                        <a:t> đĩa, lõm hai mặt</a:t>
                      </a:r>
                      <a:endParaRPr lang="en-US" sz="2000" dirty="0">
                        <a:solidFill>
                          <a:schemeClr val="accent4">
                            <a:lumMod val="50000"/>
                          </a:schemeClr>
                        </a:solidFill>
                      </a:endParaRPr>
                    </a:p>
                  </a:txBody>
                  <a:tcPr>
                    <a:solidFill>
                      <a:schemeClr val="accent3">
                        <a:lumMod val="20000"/>
                        <a:lumOff val="80000"/>
                      </a:schemeClr>
                    </a:solidFill>
                  </a:tcPr>
                </a:tc>
              </a:tr>
              <a:tr h="370840">
                <a:tc>
                  <a:txBody>
                    <a:bodyPr/>
                    <a:lstStyle/>
                    <a:p>
                      <a:pPr algn="ctr">
                        <a:lnSpc>
                          <a:spcPts val="2400"/>
                        </a:lnSpc>
                        <a:spcBef>
                          <a:spcPts val="200"/>
                        </a:spcBef>
                        <a:spcAft>
                          <a:spcPts val="200"/>
                        </a:spcAft>
                      </a:pPr>
                      <a:r>
                        <a:rPr lang="en-US" sz="2000" dirty="0" smtClean="0">
                          <a:solidFill>
                            <a:schemeClr val="accent4">
                              <a:lumMod val="50000"/>
                            </a:schemeClr>
                          </a:solidFill>
                        </a:rPr>
                        <a:t>Tế</a:t>
                      </a:r>
                      <a:r>
                        <a:rPr lang="en-US" sz="2000" baseline="0" dirty="0" smtClean="0">
                          <a:solidFill>
                            <a:schemeClr val="accent4">
                              <a:lumMod val="50000"/>
                            </a:schemeClr>
                          </a:solidFill>
                        </a:rPr>
                        <a:t> bào cơ người</a:t>
                      </a:r>
                      <a:endParaRPr lang="en-US" sz="2000" dirty="0">
                        <a:solidFill>
                          <a:schemeClr val="accent4">
                            <a:lumMod val="50000"/>
                          </a:schemeClr>
                        </a:solidFill>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rPr>
                        <a:t>Hình</a:t>
                      </a:r>
                      <a:r>
                        <a:rPr lang="en-US" sz="2000" baseline="0" dirty="0" smtClean="0">
                          <a:solidFill>
                            <a:schemeClr val="accent4">
                              <a:lumMod val="50000"/>
                            </a:schemeClr>
                          </a:solidFill>
                        </a:rPr>
                        <a:t> sợi</a:t>
                      </a:r>
                      <a:endParaRPr lang="en-US" sz="2000" dirty="0">
                        <a:solidFill>
                          <a:schemeClr val="accent4">
                            <a:lumMod val="50000"/>
                          </a:schemeClr>
                        </a:solidFill>
                      </a:endParaRPr>
                    </a:p>
                  </a:txBody>
                  <a:tcPr>
                    <a:solidFill>
                      <a:schemeClr val="accent3">
                        <a:lumMod val="20000"/>
                        <a:lumOff val="80000"/>
                      </a:schemeClr>
                    </a:solidFill>
                  </a:tcPr>
                </a:tc>
              </a:tr>
              <a:tr h="370840">
                <a:tc>
                  <a:txBody>
                    <a:bodyPr/>
                    <a:lstStyle/>
                    <a:p>
                      <a:pPr algn="ctr">
                        <a:lnSpc>
                          <a:spcPts val="2400"/>
                        </a:lnSpc>
                        <a:spcBef>
                          <a:spcPts val="200"/>
                        </a:spcBef>
                        <a:spcAft>
                          <a:spcPts val="200"/>
                        </a:spcAft>
                      </a:pPr>
                      <a:r>
                        <a:rPr lang="en-US" sz="2000" dirty="0" smtClean="0">
                          <a:solidFill>
                            <a:schemeClr val="accent4">
                              <a:lumMod val="50000"/>
                            </a:schemeClr>
                          </a:solidFill>
                        </a:rPr>
                        <a:t>Tế</a:t>
                      </a:r>
                      <a:r>
                        <a:rPr lang="en-US" sz="2000" baseline="0" dirty="0" smtClean="0">
                          <a:solidFill>
                            <a:schemeClr val="accent4">
                              <a:lumMod val="50000"/>
                            </a:schemeClr>
                          </a:solidFill>
                        </a:rPr>
                        <a:t> bào thần kinh</a:t>
                      </a:r>
                      <a:endParaRPr lang="en-US" sz="2000" dirty="0">
                        <a:solidFill>
                          <a:schemeClr val="accent4">
                            <a:lumMod val="50000"/>
                          </a:schemeClr>
                        </a:solidFill>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rPr>
                        <a:t>Hình</a:t>
                      </a:r>
                      <a:r>
                        <a:rPr lang="en-US" sz="2000" baseline="0" dirty="0" smtClean="0">
                          <a:solidFill>
                            <a:schemeClr val="accent4">
                              <a:lumMod val="50000"/>
                            </a:schemeClr>
                          </a:solidFill>
                        </a:rPr>
                        <a:t> sao</a:t>
                      </a:r>
                      <a:endParaRPr lang="en-US" sz="2000" dirty="0">
                        <a:solidFill>
                          <a:schemeClr val="accent4">
                            <a:lumMod val="50000"/>
                          </a:schemeClr>
                        </a:solidFill>
                      </a:endParaRPr>
                    </a:p>
                  </a:txBody>
                  <a:tcPr>
                    <a:solidFill>
                      <a:schemeClr val="accent3">
                        <a:lumMod val="20000"/>
                        <a:lumOff val="80000"/>
                      </a:schemeClr>
                    </a:solidFill>
                  </a:tcPr>
                </a:tc>
              </a:tr>
              <a:tr h="370840">
                <a:tc>
                  <a:txBody>
                    <a:bodyPr/>
                    <a:lstStyle/>
                    <a:p>
                      <a:pPr algn="ctr">
                        <a:lnSpc>
                          <a:spcPts val="2400"/>
                        </a:lnSpc>
                        <a:spcBef>
                          <a:spcPts val="200"/>
                        </a:spcBef>
                        <a:spcAft>
                          <a:spcPts val="200"/>
                        </a:spcAft>
                      </a:pPr>
                      <a:r>
                        <a:rPr lang="en-US" sz="2000" dirty="0" smtClean="0">
                          <a:solidFill>
                            <a:schemeClr val="accent4">
                              <a:lumMod val="50000"/>
                            </a:schemeClr>
                          </a:solidFill>
                        </a:rPr>
                        <a:t>Tế</a:t>
                      </a:r>
                      <a:r>
                        <a:rPr lang="en-US" sz="2000" baseline="0" dirty="0" smtClean="0">
                          <a:solidFill>
                            <a:schemeClr val="accent4">
                              <a:lumMod val="50000"/>
                            </a:schemeClr>
                          </a:solidFill>
                        </a:rPr>
                        <a:t> bào biểu bì lá</a:t>
                      </a:r>
                      <a:endParaRPr lang="en-US" sz="2000" dirty="0">
                        <a:solidFill>
                          <a:schemeClr val="accent4">
                            <a:lumMod val="50000"/>
                          </a:schemeClr>
                        </a:solidFill>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rPr>
                        <a:t>Hình</a:t>
                      </a:r>
                      <a:r>
                        <a:rPr lang="en-US" sz="2000" baseline="0" dirty="0" smtClean="0">
                          <a:solidFill>
                            <a:schemeClr val="accent4">
                              <a:lumMod val="50000"/>
                            </a:schemeClr>
                          </a:solidFill>
                        </a:rPr>
                        <a:t> đa giác</a:t>
                      </a:r>
                      <a:endParaRPr lang="en-US" sz="2000" dirty="0">
                        <a:solidFill>
                          <a:schemeClr val="accent4">
                            <a:lumMod val="50000"/>
                          </a:schemeClr>
                        </a:solidFill>
                      </a:endParaRPr>
                    </a:p>
                  </a:txBody>
                  <a:tcPr>
                    <a:solidFill>
                      <a:schemeClr val="accent3">
                        <a:lumMod val="20000"/>
                        <a:lumOff val="80000"/>
                      </a:schemeClr>
                    </a:solidFill>
                  </a:tcPr>
                </a:tc>
              </a:tr>
              <a:tr h="370840">
                <a:tc>
                  <a:txBody>
                    <a:bodyPr/>
                    <a:lstStyle/>
                    <a:p>
                      <a:pPr algn="ctr">
                        <a:lnSpc>
                          <a:spcPts val="2400"/>
                        </a:lnSpc>
                        <a:spcBef>
                          <a:spcPts val="200"/>
                        </a:spcBef>
                        <a:spcAft>
                          <a:spcPts val="200"/>
                        </a:spcAft>
                      </a:pPr>
                      <a:r>
                        <a:rPr lang="en-US" sz="2000" dirty="0" smtClean="0">
                          <a:solidFill>
                            <a:schemeClr val="accent4">
                              <a:lumMod val="50000"/>
                            </a:schemeClr>
                          </a:solidFill>
                        </a:rPr>
                        <a:t>Tế</a:t>
                      </a:r>
                      <a:r>
                        <a:rPr lang="en-US" sz="2000" baseline="0" dirty="0" smtClean="0">
                          <a:solidFill>
                            <a:schemeClr val="accent4">
                              <a:lumMod val="50000"/>
                            </a:schemeClr>
                          </a:solidFill>
                        </a:rPr>
                        <a:t> bào nhu mô lá</a:t>
                      </a:r>
                      <a:endParaRPr lang="en-US" sz="2000" dirty="0">
                        <a:solidFill>
                          <a:schemeClr val="accent4">
                            <a:lumMod val="50000"/>
                          </a:schemeClr>
                        </a:solidFill>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rPr>
                        <a:t>Hình</a:t>
                      </a:r>
                      <a:r>
                        <a:rPr lang="en-US" sz="2000" baseline="0" dirty="0" smtClean="0">
                          <a:solidFill>
                            <a:schemeClr val="accent4">
                              <a:lumMod val="50000"/>
                            </a:schemeClr>
                          </a:solidFill>
                        </a:rPr>
                        <a:t> trụ</a:t>
                      </a:r>
                      <a:endParaRPr lang="en-US" sz="2000" dirty="0">
                        <a:solidFill>
                          <a:schemeClr val="accent4">
                            <a:lumMod val="50000"/>
                          </a:schemeClr>
                        </a:solidFill>
                      </a:endParaRPr>
                    </a:p>
                  </a:txBody>
                  <a:tcPr>
                    <a:solidFill>
                      <a:schemeClr val="accent3">
                        <a:lumMod val="20000"/>
                        <a:lumOff val="80000"/>
                      </a:schemeClr>
                    </a:solidFill>
                  </a:tcPr>
                </a:tc>
              </a:tr>
              <a:tr h="370840">
                <a:tc>
                  <a:txBody>
                    <a:bodyPr/>
                    <a:lstStyle/>
                    <a:p>
                      <a:pPr algn="ctr">
                        <a:lnSpc>
                          <a:spcPts val="2400"/>
                        </a:lnSpc>
                        <a:spcBef>
                          <a:spcPts val="200"/>
                        </a:spcBef>
                        <a:spcAft>
                          <a:spcPts val="200"/>
                        </a:spcAft>
                      </a:pPr>
                      <a:r>
                        <a:rPr lang="en-US" sz="2000" dirty="0" smtClean="0">
                          <a:solidFill>
                            <a:schemeClr val="accent4">
                              <a:lumMod val="50000"/>
                            </a:schemeClr>
                          </a:solidFill>
                        </a:rPr>
                        <a:t>Tế</a:t>
                      </a:r>
                      <a:r>
                        <a:rPr lang="en-US" sz="2000" baseline="0" dirty="0" smtClean="0">
                          <a:solidFill>
                            <a:schemeClr val="accent4">
                              <a:lumMod val="50000"/>
                            </a:schemeClr>
                          </a:solidFill>
                        </a:rPr>
                        <a:t> bào vi khuẩn E.coli</a:t>
                      </a:r>
                      <a:endParaRPr lang="en-US" sz="2000" dirty="0">
                        <a:solidFill>
                          <a:schemeClr val="accent4">
                            <a:lumMod val="50000"/>
                          </a:schemeClr>
                        </a:solidFill>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rPr>
                        <a:t>Hình</a:t>
                      </a:r>
                      <a:r>
                        <a:rPr lang="en-US" sz="2000" baseline="0" dirty="0" smtClean="0">
                          <a:solidFill>
                            <a:schemeClr val="accent4">
                              <a:lumMod val="50000"/>
                            </a:schemeClr>
                          </a:solidFill>
                        </a:rPr>
                        <a:t> que</a:t>
                      </a:r>
                      <a:endParaRPr lang="en-US" sz="2000" dirty="0">
                        <a:solidFill>
                          <a:schemeClr val="accent4">
                            <a:lumMod val="50000"/>
                          </a:schemeClr>
                        </a:solidFill>
                      </a:endParaRPr>
                    </a:p>
                  </a:txBody>
                  <a:tcPr>
                    <a:solidFill>
                      <a:schemeClr val="accent3">
                        <a:lumMod val="20000"/>
                        <a:lumOff val="80000"/>
                      </a:schemeClr>
                    </a:solidFill>
                  </a:tcPr>
                </a:tc>
              </a:tr>
              <a:tr h="370840">
                <a:tc>
                  <a:txBody>
                    <a:bodyPr/>
                    <a:lstStyle/>
                    <a:p>
                      <a:pPr algn="ctr">
                        <a:lnSpc>
                          <a:spcPts val="2400"/>
                        </a:lnSpc>
                        <a:spcBef>
                          <a:spcPts val="200"/>
                        </a:spcBef>
                        <a:spcAft>
                          <a:spcPts val="200"/>
                        </a:spcAft>
                      </a:pPr>
                      <a:r>
                        <a:rPr lang="en-US" sz="2000" dirty="0" smtClean="0">
                          <a:solidFill>
                            <a:schemeClr val="accent4">
                              <a:lumMod val="50000"/>
                            </a:schemeClr>
                          </a:solidFill>
                        </a:rPr>
                        <a:t>Tế</a:t>
                      </a:r>
                      <a:r>
                        <a:rPr lang="en-US" sz="2000" baseline="0" dirty="0" smtClean="0">
                          <a:solidFill>
                            <a:schemeClr val="accent4">
                              <a:lumMod val="50000"/>
                            </a:schemeClr>
                          </a:solidFill>
                        </a:rPr>
                        <a:t> bào trùng roi</a:t>
                      </a:r>
                      <a:endParaRPr lang="en-US" sz="2000" dirty="0">
                        <a:solidFill>
                          <a:schemeClr val="accent4">
                            <a:lumMod val="50000"/>
                          </a:schemeClr>
                        </a:solidFill>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rPr>
                        <a:t>Hình</a:t>
                      </a:r>
                      <a:r>
                        <a:rPr lang="en-US" sz="2000" baseline="0" dirty="0" smtClean="0">
                          <a:solidFill>
                            <a:schemeClr val="accent4">
                              <a:lumMod val="50000"/>
                            </a:schemeClr>
                          </a:solidFill>
                        </a:rPr>
                        <a:t> thoi</a:t>
                      </a:r>
                      <a:endParaRPr lang="en-US" sz="2000" dirty="0">
                        <a:solidFill>
                          <a:schemeClr val="accent4">
                            <a:lumMod val="50000"/>
                          </a:schemeClr>
                        </a:solidFill>
                      </a:endParaRPr>
                    </a:p>
                  </a:txBody>
                  <a:tcPr>
                    <a:solidFill>
                      <a:schemeClr val="accent3">
                        <a:lumMod val="20000"/>
                        <a:lumOff val="80000"/>
                      </a:schemeClr>
                    </a:solidFill>
                  </a:tcPr>
                </a:tc>
              </a:tr>
              <a:tr h="370840">
                <a:tc>
                  <a:txBody>
                    <a:bodyPr/>
                    <a:lstStyle/>
                    <a:p>
                      <a:pPr algn="ctr">
                        <a:lnSpc>
                          <a:spcPts val="2400"/>
                        </a:lnSpc>
                        <a:spcBef>
                          <a:spcPts val="200"/>
                        </a:spcBef>
                        <a:spcAft>
                          <a:spcPts val="200"/>
                        </a:spcAft>
                      </a:pPr>
                      <a:r>
                        <a:rPr lang="en-US" sz="2000" dirty="0" smtClean="0">
                          <a:solidFill>
                            <a:schemeClr val="accent4">
                              <a:lumMod val="50000"/>
                            </a:schemeClr>
                          </a:solidFill>
                        </a:rPr>
                        <a:t>Tế</a:t>
                      </a:r>
                      <a:r>
                        <a:rPr lang="en-US" sz="2000" baseline="0" dirty="0" smtClean="0">
                          <a:solidFill>
                            <a:schemeClr val="accent4">
                              <a:lumMod val="50000"/>
                            </a:schemeClr>
                          </a:solidFill>
                        </a:rPr>
                        <a:t> bào nấm men</a:t>
                      </a:r>
                      <a:endParaRPr lang="en-US" sz="2000" dirty="0">
                        <a:solidFill>
                          <a:schemeClr val="accent4">
                            <a:lumMod val="50000"/>
                          </a:schemeClr>
                        </a:solidFill>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rPr>
                        <a:t>Hình</a:t>
                      </a:r>
                      <a:r>
                        <a:rPr lang="en-US" sz="2000" baseline="0" dirty="0" smtClean="0">
                          <a:solidFill>
                            <a:schemeClr val="accent4">
                              <a:lumMod val="50000"/>
                            </a:schemeClr>
                          </a:solidFill>
                        </a:rPr>
                        <a:t> bầu dục</a:t>
                      </a:r>
                      <a:endParaRPr lang="en-US" sz="2000" dirty="0">
                        <a:solidFill>
                          <a:schemeClr val="accent4">
                            <a:lumMod val="50000"/>
                          </a:schemeClr>
                        </a:solidFill>
                      </a:endParaRPr>
                    </a:p>
                  </a:txBody>
                  <a:tcPr>
                    <a:solidFill>
                      <a:schemeClr val="accent3">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down)">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theme/theme1.xml><?xml version="1.0" encoding="utf-8"?>
<a:theme xmlns:a="http://schemas.openxmlformats.org/drawingml/2006/main" name="Ariel template">
  <a:themeElements>
    <a:clrScheme name="Custom 347">
      <a:dk1>
        <a:srgbClr val="666666"/>
      </a:dk1>
      <a:lt1>
        <a:srgbClr val="FFFFFF"/>
      </a:lt1>
      <a:dk2>
        <a:srgbClr val="004430"/>
      </a:dk2>
      <a:lt2>
        <a:srgbClr val="DAE2E6"/>
      </a:lt2>
      <a:accent1>
        <a:srgbClr val="8EC641"/>
      </a:accent1>
      <a:accent2>
        <a:srgbClr val="004430"/>
      </a:accent2>
      <a:accent3>
        <a:srgbClr val="539EB9"/>
      </a:accent3>
      <a:accent4>
        <a:srgbClr val="689EE1"/>
      </a:accent4>
      <a:accent5>
        <a:srgbClr val="999999"/>
      </a:accent5>
      <a:accent6>
        <a:srgbClr val="779B91"/>
      </a:accent6>
      <a:hlink>
        <a:srgbClr val="689EE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836</Words>
  <Application>Microsoft Office PowerPoint</Application>
  <PresentationFormat>On-screen Show (16:9)</PresentationFormat>
  <Paragraphs>113</Paragraphs>
  <Slides>16</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Calibri</vt:lpstr>
      <vt:lpstr>Nunito Sans</vt:lpstr>
      <vt:lpstr>Roboto</vt:lpstr>
      <vt:lpstr>Georgia</vt:lpstr>
      <vt:lpstr>Bellota Text Light</vt:lpstr>
      <vt:lpstr>Wingdings</vt:lpstr>
      <vt:lpstr>Roboto Slab</vt:lpstr>
      <vt:lpstr>Vidaloka</vt:lpstr>
      <vt:lpstr>Muli</vt:lpstr>
      <vt:lpstr>Oxygen</vt:lpstr>
      <vt:lpstr>Times New Roman</vt:lpstr>
      <vt:lpstr>Ariel template</vt:lpstr>
      <vt:lpstr>PowerPoint Presentation</vt:lpstr>
      <vt:lpstr>Quan sát hình ảnh</vt:lpstr>
      <vt:lpstr>NỘI DUNG BÀI HỌC</vt:lpstr>
      <vt:lpstr>1. Khái quát chung về tế bào</vt:lpstr>
      <vt:lpstr>Đơn vị cấu trúc nên cơ thể sinh vật là tế bào. </vt:lpstr>
      <vt:lpstr>PowerPoint Presentation</vt:lpstr>
      <vt:lpstr>PowerPoint Presentation</vt:lpstr>
      <vt:lpstr>Quan sát Hình 17.3</vt:lpstr>
      <vt:lpstr>Bảng mô tả hình dạng của một số loại tế bào</vt:lpstr>
      <vt:lpstr>Thảo luận nhóm:</vt:lpstr>
      <vt:lpstr>PowerPoint Presentation</vt:lpstr>
      <vt:lpstr>PowerPoint Presentation</vt:lpstr>
      <vt:lpstr>Luyện tập – trả lời câu hỏi trắc nghiệm</vt:lpstr>
      <vt:lpstr>PowerPoint Presentation</vt:lpstr>
      <vt:lpstr>PowerPoint Presentation</vt:lpstr>
      <vt:lpstr>CHÚC CÁC EM HỌC TỐT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dragon</cp:lastModifiedBy>
  <cp:revision>36</cp:revision>
  <dcterms:modified xsi:type="dcterms:W3CDTF">2025-02-22T08:09:21Z</dcterms:modified>
</cp:coreProperties>
</file>