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47" r:id="rId4"/>
    <p:sldId id="455" r:id="rId5"/>
    <p:sldId id="456" r:id="rId6"/>
    <p:sldId id="457" r:id="rId7"/>
    <p:sldId id="458" r:id="rId8"/>
    <p:sldId id="459" r:id="rId9"/>
    <p:sldId id="452" r:id="rId10"/>
    <p:sldId id="453" r:id="rId11"/>
    <p:sldId id="46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60" autoAdjust="0"/>
    <p:restoredTop sz="94660"/>
  </p:normalViewPr>
  <p:slideViewPr>
    <p:cSldViewPr snapToGrid="0">
      <p:cViewPr varScale="1">
        <p:scale>
          <a:sx n="81" d="100"/>
          <a:sy n="81" d="100"/>
        </p:scale>
        <p:origin x="72"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5995" y="3428997"/>
            <a:ext cx="9" cy="6"/>
          </a:xfrm>
          <a:prstGeom prst="rect">
            <a:avLst/>
          </a:prstGeom>
        </p:spPr>
      </p:pic>
      <p:sp>
        <p:nvSpPr>
          <p:cNvPr id="3" name="Rectangle 2"/>
          <p:cNvSpPr/>
          <p:nvPr/>
        </p:nvSpPr>
        <p:spPr>
          <a:xfrm>
            <a:off x="360688" y="134035"/>
            <a:ext cx="11596850" cy="523220"/>
          </a:xfrm>
          <a:prstGeom prst="rect">
            <a:avLst/>
          </a:prstGeom>
        </p:spPr>
        <p:txBody>
          <a:bodyPr wrap="square">
            <a:spAutoFit/>
          </a:bodyPr>
          <a:lstStyle/>
          <a:p>
            <a:pPr algn="ctr"/>
            <a:r>
              <a:rPr lang="en-US" sz="2800" b="1" smtClean="0">
                <a:solidFill>
                  <a:srgbClr val="FF0000"/>
                </a:solidFill>
                <a:latin typeface="Times New Roman" panose="02020603050405020304" pitchFamily="18" charset="0"/>
                <a:cs typeface="Times New Roman" panose="02020603050405020304" pitchFamily="18" charset="0"/>
              </a:rPr>
              <a:t>ÔN TẬP CHƯƠNG </a:t>
            </a:r>
            <a:r>
              <a:rPr lang="en-US" sz="2800" b="1" smtClean="0">
                <a:solidFill>
                  <a:srgbClr val="FF0000"/>
                </a:solidFill>
                <a:latin typeface="Times New Roman" panose="02020603050405020304" pitchFamily="18" charset="0"/>
                <a:cs typeface="Times New Roman" panose="02020603050405020304" pitchFamily="18" charset="0"/>
              </a:rPr>
              <a:t>2</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60688" y="657255"/>
            <a:ext cx="11429797" cy="5938019"/>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618" y="523220"/>
            <a:ext cx="114409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Kể tên các đồ dùng trong gia đình em làm từ những vật liệu cơ khí nào?</a:t>
            </a: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49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618" y="523220"/>
            <a:ext cx="114409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Kể tên các đồ dùng trong gia đình em làm từ những vật liệu cơ khí nào?</a:t>
            </a: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406931" y="1569660"/>
            <a:ext cx="5757440" cy="523220"/>
          </a:xfrm>
          <a:prstGeom prst="rect">
            <a:avLst/>
          </a:prstGeom>
        </p:spPr>
        <p:txBody>
          <a:bodyPr wrap="square">
            <a:spAutoFit/>
          </a:bodyPr>
          <a:lstStyle/>
          <a:p>
            <a:r>
              <a:rPr lang="en-US" sz="2800" smtClean="0">
                <a:solidFill>
                  <a:srgbClr val="FF0000"/>
                </a:solidFill>
                <a:latin typeface="Times New Roman" panose="02020603050405020304" pitchFamily="18" charset="0"/>
                <a:cs typeface="Times New Roman" panose="02020603050405020304" pitchFamily="18" charset="0"/>
              </a:rPr>
              <a:t>Rổ </a:t>
            </a:r>
            <a:r>
              <a:rPr lang="en-US" sz="2800">
                <a:solidFill>
                  <a:srgbClr val="FF0000"/>
                </a:solidFill>
                <a:latin typeface="Times New Roman" panose="02020603050405020304" pitchFamily="18" charset="0"/>
                <a:cs typeface="Times New Roman" panose="02020603050405020304" pitchFamily="18" charset="0"/>
              </a:rPr>
              <a:t>làm từ nhựa, nồi từ kim loại màu…</a:t>
            </a:r>
          </a:p>
        </p:txBody>
      </p:sp>
    </p:spTree>
    <p:extLst>
      <p:ext uri="{BB962C8B-B14F-4D97-AF65-F5344CB8AC3E}">
        <p14:creationId xmlns:p14="http://schemas.microsoft.com/office/powerpoint/2010/main" val="406346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Nhà bạn Mai có muốn làm một chiếc giá sách thì bố bạn Mai cần sử dụng phương pháp gia công cơ khí nào?</a:t>
            </a:r>
          </a:p>
        </p:txBody>
      </p:sp>
      <p:pic>
        <p:nvPicPr>
          <p:cNvPr id="3" name="Picture 2"/>
          <p:cNvPicPr>
            <a:picLocks noChangeAspect="1"/>
          </p:cNvPicPr>
          <p:nvPr/>
        </p:nvPicPr>
        <p:blipFill>
          <a:blip r:embed="rId2"/>
          <a:stretch>
            <a:fillRect/>
          </a:stretch>
        </p:blipFill>
        <p:spPr>
          <a:xfrm>
            <a:off x="316523" y="80354"/>
            <a:ext cx="5961185" cy="6434746"/>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Nhà bà Hoa có muốn xây dựng một ngôi nhà để ở. Để thi công ngôi nhà, nhà bà Hoa cần bản vẽ nào?</a:t>
            </a:r>
          </a:p>
        </p:txBody>
      </p:sp>
      <p:pic>
        <p:nvPicPr>
          <p:cNvPr id="5" name="Picture 4"/>
          <p:cNvPicPr>
            <a:picLocks noChangeAspect="1"/>
          </p:cNvPicPr>
          <p:nvPr/>
        </p:nvPicPr>
        <p:blipFill>
          <a:blip r:embed="rId2"/>
          <a:stretch>
            <a:fillRect/>
          </a:stretch>
        </p:blipFill>
        <p:spPr>
          <a:xfrm>
            <a:off x="428436" y="193471"/>
            <a:ext cx="6667500" cy="4124325"/>
          </a:xfrm>
          <a:prstGeom prst="rect">
            <a:avLst/>
          </a:prstGeom>
        </p:spPr>
      </p:pic>
      <p:sp>
        <p:nvSpPr>
          <p:cNvPr id="3" name="Rectangle 2"/>
          <p:cNvSpPr/>
          <p:nvPr/>
        </p:nvSpPr>
        <p:spPr>
          <a:xfrm>
            <a:off x="832701" y="5245720"/>
            <a:ext cx="6096000" cy="1384995"/>
          </a:xfrm>
          <a:prstGeom prst="rect">
            <a:avLst/>
          </a:prstGeom>
        </p:spPr>
        <p:txBody>
          <a:bodyPr>
            <a:spAutoFit/>
          </a:bodyPr>
          <a:lstStyle/>
          <a:p>
            <a:r>
              <a:rPr lang="en-US" sz="2800">
                <a:solidFill>
                  <a:srgbClr val="FF0000"/>
                </a:solidFill>
                <a:latin typeface="Times New Roman" panose="02020603050405020304" pitchFamily="18" charset="0"/>
                <a:cs typeface="Times New Roman" panose="02020603050405020304" pitchFamily="18" charset="0"/>
              </a:rPr>
              <a:t>Nhà bà Hoa có muốn xây dựng một ngôi nhà để ở. Để thi công ngôi nhà, nhà bà Hoa cần bản vẽ nhà</a:t>
            </a:r>
            <a:r>
              <a:rPr lang="en-US"/>
              <a:t>.</a:t>
            </a:r>
          </a:p>
        </p:txBody>
      </p:sp>
    </p:spTree>
    <p:extLst>
      <p:ext uri="{BB962C8B-B14F-4D97-AF65-F5344CB8AC3E}">
        <p14:creationId xmlns:p14="http://schemas.microsoft.com/office/powerpoint/2010/main" val="176472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053" y="0"/>
            <a:ext cx="11825653" cy="6001643"/>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Nhóm 1</a:t>
            </a:r>
          </a:p>
          <a:p>
            <a:r>
              <a:rPr lang="vi-VN" sz="2400" b="1">
                <a:latin typeface="Times New Roman" panose="02020603050405020304" pitchFamily="18" charset="0"/>
                <a:cs typeface="Times New Roman" panose="02020603050405020304" pitchFamily="18" charset="0"/>
              </a:rPr>
              <a:t>1.  Kể tên và nêu đặc điểm cơ bản của một số vật liệu cơ khí thông dụng. </a:t>
            </a:r>
          </a:p>
          <a:p>
            <a:r>
              <a:rPr lang="vi-VN" sz="2400" b="1">
                <a:latin typeface="Times New Roman" panose="02020603050405020304" pitchFamily="18" charset="0"/>
                <a:cs typeface="Times New Roman" panose="02020603050405020304" pitchFamily="18" charset="0"/>
              </a:rPr>
              <a:t>2. Trình bày các bước đo và vạch dấu trên phôi. </a:t>
            </a:r>
          </a:p>
          <a:p>
            <a:r>
              <a:rPr lang="vi-VN" sz="2400" b="1">
                <a:latin typeface="Times New Roman" panose="02020603050405020304" pitchFamily="18" charset="0"/>
                <a:cs typeface="Times New Roman" panose="02020603050405020304" pitchFamily="18" charset="0"/>
              </a:rPr>
              <a:t>3. Mô tả tư thế đứng khi cưa và đục.</a:t>
            </a:r>
          </a:p>
          <a:p>
            <a:r>
              <a:rPr lang="vi-VN" sz="2400" b="1">
                <a:latin typeface="Times New Roman" panose="02020603050405020304" pitchFamily="18" charset="0"/>
                <a:cs typeface="Times New Roman" panose="02020603050405020304" pitchFamily="18" charset="0"/>
              </a:rPr>
              <a:t>Nhóm 2:</a:t>
            </a:r>
          </a:p>
          <a:p>
            <a:r>
              <a:rPr lang="vi-VN" sz="2400" b="1">
                <a:latin typeface="Times New Roman" panose="02020603050405020304" pitchFamily="18" charset="0"/>
                <a:cs typeface="Times New Roman" panose="02020603050405020304" pitchFamily="18" charset="0"/>
              </a:rPr>
              <a:t>4. Làm thế nào để đảm bảo an toàn lao động khi cưa và đục vật thể?</a:t>
            </a:r>
          </a:p>
          <a:p>
            <a:r>
              <a:rPr lang="vi-VN" sz="2400" b="1">
                <a:latin typeface="Times New Roman" panose="02020603050405020304" pitchFamily="18" charset="0"/>
                <a:cs typeface="Times New Roman" panose="02020603050405020304" pitchFamily="18" charset="0"/>
              </a:rPr>
              <a:t>5.Trình bày kĩ thuật cơ bản khi dũa vật thể.</a:t>
            </a:r>
          </a:p>
          <a:p>
            <a:r>
              <a:rPr lang="vi-VN" sz="2400" b="1">
                <a:latin typeface="Times New Roman" panose="02020603050405020304" pitchFamily="18" charset="0"/>
                <a:cs typeface="Times New Roman" panose="02020603050405020304" pitchFamily="18" charset="0"/>
              </a:rPr>
              <a:t>Nhóm 3:</a:t>
            </a:r>
          </a:p>
          <a:p>
            <a:r>
              <a:rPr lang="vi-VN" sz="2400" b="1">
                <a:latin typeface="Times New Roman" panose="02020603050405020304" pitchFamily="18" charset="0"/>
                <a:cs typeface="Times New Roman" panose="02020603050405020304" pitchFamily="18" charset="0"/>
              </a:rPr>
              <a:t>6. Mô tả cấu tạo và nguyên lí làm việc của bộ truyền động bánh răng.</a:t>
            </a:r>
          </a:p>
          <a:p>
            <a:r>
              <a:rPr lang="vi-VN" sz="2400" b="1">
                <a:latin typeface="Times New Roman" panose="02020603050405020304" pitchFamily="18" charset="0"/>
                <a:cs typeface="Times New Roman" panose="02020603050405020304" pitchFamily="18" charset="0"/>
              </a:rPr>
              <a:t>7. Nêu điểm khác nhau giữa bộ truyền động xích và bộ truyền động đai.</a:t>
            </a:r>
          </a:p>
          <a:p>
            <a:r>
              <a:rPr lang="vi-VN" sz="2400" b="1">
                <a:latin typeface="Times New Roman" panose="02020603050405020304" pitchFamily="18" charset="0"/>
                <a:cs typeface="Times New Roman" panose="02020603050405020304" pitchFamily="18" charset="0"/>
              </a:rPr>
              <a:t>8.Hãy kể những ứng dụng của các bộ truyền động mà em thấy trong thực tiễn.</a:t>
            </a:r>
          </a:p>
          <a:p>
            <a:r>
              <a:rPr lang="vi-VN" sz="2400" b="1">
                <a:latin typeface="Times New Roman" panose="02020603050405020304" pitchFamily="18" charset="0"/>
                <a:cs typeface="Times New Roman" panose="02020603050405020304" pitchFamily="18" charset="0"/>
              </a:rPr>
              <a:t>Nhóm 4:</a:t>
            </a:r>
          </a:p>
          <a:p>
            <a:r>
              <a:rPr lang="vi-VN" sz="2400" b="1">
                <a:latin typeface="Times New Roman" panose="02020603050405020304" pitchFamily="18" charset="0"/>
                <a:cs typeface="Times New Roman" panose="02020603050405020304" pitchFamily="18" charset="0"/>
              </a:rPr>
              <a:t>9. Nêu những ứng dụng của các cơ cấu biến đổi chuyển động trong một số đồ dùng gia đình.</a:t>
            </a:r>
          </a:p>
          <a:p>
            <a:r>
              <a:rPr lang="vi-VN" sz="2400" b="1">
                <a:latin typeface="Times New Roman" panose="02020603050405020304" pitchFamily="18" charset="0"/>
                <a:cs typeface="Times New Roman" panose="02020603050405020304" pitchFamily="18" charset="0"/>
              </a:rPr>
              <a:t>10. Một đĩa xích xe đạp có 45 răng, đĩa líp có 15 răng. Hãy tính tỉ số truyền i của hệ thống. Khi xe chạy, chi tiết nào quay nhanh hơn?</a:t>
            </a:r>
          </a:p>
        </p:txBody>
      </p:sp>
    </p:spTree>
    <p:extLst>
      <p:ext uri="{BB962C8B-B14F-4D97-AF65-F5344CB8AC3E}">
        <p14:creationId xmlns:p14="http://schemas.microsoft.com/office/powerpoint/2010/main" val="291874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 calcmode="lin" valueType="num">
                                      <p:cBhvr additive="base">
                                        <p:cTn id="5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 calcmode="lin" valueType="num">
                                      <p:cBhvr additive="base">
                                        <p:cTn id="5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anim calcmode="lin" valueType="num">
                                      <p:cBhvr additive="base">
                                        <p:cTn id="5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084" y="96276"/>
            <a:ext cx="11740661" cy="6001643"/>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Các vật liệu cơ khí thông dụng được chia thành hai nhóm: kim loại, phi kim loại. Trong đó, vật liệu kim loại được sử dụng phổ biến để gia công các chi tiết và bộ phận máy.</a:t>
            </a:r>
          </a:p>
          <a:p>
            <a:r>
              <a:rPr lang="vi-VN" sz="2400">
                <a:solidFill>
                  <a:srgbClr val="FF0000"/>
                </a:solidFill>
                <a:latin typeface="Times New Roman" panose="02020603050405020304" pitchFamily="18" charset="0"/>
                <a:cs typeface="Times New Roman" panose="02020603050405020304" pitchFamily="18" charset="0"/>
              </a:rPr>
              <a:t>- Kim loại có hai nhóm là kim loại đen và kim loại màu. Kim loại đen được phân thành gang và thép tùy theo hàm lượng thành phần của carbon.</a:t>
            </a:r>
          </a:p>
          <a:p>
            <a:r>
              <a:rPr lang="vi-VN" sz="2400">
                <a:solidFill>
                  <a:srgbClr val="FF0000"/>
                </a:solidFill>
                <a:latin typeface="Times New Roman" panose="02020603050405020304" pitchFamily="18" charset="0"/>
                <a:cs typeface="Times New Roman" panose="02020603050405020304" pitchFamily="18" charset="0"/>
              </a:rPr>
              <a:t>- Phi kim loại gồm chất dẻo, cao su,...</a:t>
            </a:r>
          </a:p>
          <a:p>
            <a:r>
              <a:rPr lang="vi-VN" sz="2400">
                <a:solidFill>
                  <a:srgbClr val="FF0000"/>
                </a:solidFill>
                <a:latin typeface="Times New Roman" panose="02020603050405020304" pitchFamily="18" charset="0"/>
                <a:cs typeface="Times New Roman" panose="02020603050405020304" pitchFamily="18" charset="0"/>
              </a:rPr>
              <a:t> 2. *Đo kích thước bằng thước lá</a:t>
            </a:r>
          </a:p>
          <a:p>
            <a:r>
              <a:rPr lang="vi-VN" sz="2400">
                <a:solidFill>
                  <a:srgbClr val="FF0000"/>
                </a:solidFill>
                <a:latin typeface="Times New Roman" panose="02020603050405020304" pitchFamily="18" charset="0"/>
                <a:cs typeface="Times New Roman" panose="02020603050405020304" pitchFamily="18" charset="0"/>
              </a:rPr>
              <a:t>-Bước 1: Đo kích thước</a:t>
            </a:r>
          </a:p>
          <a:p>
            <a:r>
              <a:rPr lang="vi-VN" sz="2400">
                <a:solidFill>
                  <a:srgbClr val="FF0000"/>
                </a:solidFill>
                <a:latin typeface="Times New Roman" panose="02020603050405020304" pitchFamily="18" charset="0"/>
                <a:cs typeface="Times New Roman" panose="02020603050405020304" pitchFamily="18" charset="0"/>
              </a:rPr>
              <a:t>- Bước 2: Đọc trị số kích thước</a:t>
            </a:r>
          </a:p>
          <a:p>
            <a:r>
              <a:rPr lang="vi-VN" sz="2400">
                <a:solidFill>
                  <a:srgbClr val="FF0000"/>
                </a:solidFill>
                <a:latin typeface="Times New Roman" panose="02020603050405020304" pitchFamily="18" charset="0"/>
                <a:cs typeface="Times New Roman" panose="02020603050405020304" pitchFamily="18" charset="0"/>
              </a:rPr>
              <a:t>*Đo kích thước bằng thước cặp</a:t>
            </a:r>
          </a:p>
          <a:p>
            <a:r>
              <a:rPr lang="vi-VN" sz="2400">
                <a:solidFill>
                  <a:srgbClr val="FF0000"/>
                </a:solidFill>
                <a:latin typeface="Times New Roman" panose="02020603050405020304" pitchFamily="18" charset="0"/>
                <a:cs typeface="Times New Roman" panose="02020603050405020304" pitchFamily="18" charset="0"/>
              </a:rPr>
              <a:t>- Bước 1: Chuẩn bị thước và vật cần đo</a:t>
            </a:r>
          </a:p>
          <a:p>
            <a:r>
              <a:rPr lang="vi-VN" sz="2400">
                <a:solidFill>
                  <a:srgbClr val="FF0000"/>
                </a:solidFill>
                <a:latin typeface="Times New Roman" panose="02020603050405020304" pitchFamily="18" charset="0"/>
                <a:cs typeface="Times New Roman" panose="02020603050405020304" pitchFamily="18" charset="0"/>
              </a:rPr>
              <a:t>- Bước 2: Đo kích thước vật cần đo</a:t>
            </a:r>
          </a:p>
          <a:p>
            <a:r>
              <a:rPr lang="vi-VN" sz="2400">
                <a:solidFill>
                  <a:srgbClr val="FF0000"/>
                </a:solidFill>
                <a:latin typeface="Times New Roman" panose="02020603050405020304" pitchFamily="18" charset="0"/>
                <a:cs typeface="Times New Roman" panose="02020603050405020304" pitchFamily="18" charset="0"/>
              </a:rPr>
              <a:t>- Bước 3: Đọc trị số</a:t>
            </a:r>
          </a:p>
          <a:p>
            <a:r>
              <a:rPr lang="vi-VN" sz="2400">
                <a:solidFill>
                  <a:srgbClr val="FF0000"/>
                </a:solidFill>
                <a:latin typeface="Times New Roman" panose="02020603050405020304" pitchFamily="18" charset="0"/>
                <a:cs typeface="Times New Roman" panose="02020603050405020304" pitchFamily="18" charset="0"/>
              </a:rPr>
              <a:t>*Vạch dấu trên phôi</a:t>
            </a:r>
          </a:p>
          <a:p>
            <a:r>
              <a:rPr lang="vi-VN" sz="2400">
                <a:solidFill>
                  <a:srgbClr val="FF0000"/>
                </a:solidFill>
                <a:latin typeface="Times New Roman" panose="02020603050405020304" pitchFamily="18" charset="0"/>
                <a:cs typeface="Times New Roman" panose="02020603050405020304" pitchFamily="18" charset="0"/>
              </a:rPr>
              <a:t>- Bước 1: Bôi vôi hoặc phấn màu lên bề mặt phôi.</a:t>
            </a:r>
          </a:p>
          <a:p>
            <a:r>
              <a:rPr lang="vi-VN" sz="2400">
                <a:solidFill>
                  <a:srgbClr val="FF0000"/>
                </a:solidFill>
                <a:latin typeface="Times New Roman" panose="02020603050405020304" pitchFamily="18" charset="0"/>
                <a:cs typeface="Times New Roman" panose="02020603050405020304" pitchFamily="18" charset="0"/>
              </a:rPr>
              <a:t>- Bước 2: Kết hợp các dụng cụ đo thích hợp để vẽ hình dạng của chi tiết lên phôi.</a:t>
            </a:r>
          </a:p>
          <a:p>
            <a:r>
              <a:rPr lang="vi-VN" sz="2400">
                <a:solidFill>
                  <a:srgbClr val="FF0000"/>
                </a:solidFill>
                <a:latin typeface="Times New Roman" panose="02020603050405020304" pitchFamily="18" charset="0"/>
                <a:cs typeface="Times New Roman" panose="02020603050405020304" pitchFamily="18" charset="0"/>
              </a:rPr>
              <a:t>- Bước 3: Vạch các đường bao của chi tiết hoặc dùng chấm dấu chấm theo đường bao.</a:t>
            </a:r>
          </a:p>
        </p:txBody>
      </p:sp>
    </p:spTree>
    <p:extLst>
      <p:ext uri="{BB962C8B-B14F-4D97-AF65-F5344CB8AC3E}">
        <p14:creationId xmlns:p14="http://schemas.microsoft.com/office/powerpoint/2010/main" val="20206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 calcmode="lin" valueType="num">
                                      <p:cBhvr additive="base">
                                        <p:cTn id="5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 calcmode="lin" valueType="num">
                                      <p:cBhvr additive="base">
                                        <p:cTn id="5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anim calcmode="lin" valueType="num">
                                      <p:cBhvr additive="base">
                                        <p:cTn id="5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222" y="115873"/>
            <a:ext cx="11852031" cy="6555641"/>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3. Tư thế khi cưa</a:t>
            </a:r>
          </a:p>
          <a:p>
            <a:r>
              <a:rPr lang="vi-VN" sz="2000">
                <a:solidFill>
                  <a:srgbClr val="FF0000"/>
                </a:solidFill>
                <a:latin typeface="Times New Roman" panose="02020603050405020304" pitchFamily="18" charset="0"/>
                <a:cs typeface="Times New Roman" panose="02020603050405020304" pitchFamily="18" charset="0"/>
              </a:rPr>
              <a:t>- Tư thế đứng: đứng thẳng, khỏi lượng cơ thể phân đều lên hai chân, vị trí chân phải hợp với chân trái 1 góc 75o, chân phải hợp với trục của êtô 1 góc 45o. </a:t>
            </a:r>
          </a:p>
          <a:p>
            <a:r>
              <a:rPr lang="vi-VN" sz="2000">
                <a:solidFill>
                  <a:srgbClr val="FF0000"/>
                </a:solidFill>
                <a:latin typeface="Times New Roman" panose="02020603050405020304" pitchFamily="18" charset="0"/>
                <a:cs typeface="Times New Roman" panose="02020603050405020304" pitchFamily="18" charset="0"/>
              </a:rPr>
              <a:t>- Cách cầm cưa: tay thuận nắm cán cưa, tay còn lại nắm đầu kia của khung cưa.</a:t>
            </a:r>
          </a:p>
          <a:p>
            <a:r>
              <a:rPr lang="vi-VN" sz="2000">
                <a:solidFill>
                  <a:srgbClr val="FF0000"/>
                </a:solidFill>
                <a:latin typeface="Times New Roman" panose="02020603050405020304" pitchFamily="18" charset="0"/>
                <a:cs typeface="Times New Roman" panose="02020603050405020304" pitchFamily="18" charset="0"/>
              </a:rPr>
              <a:t>- Thao tác: đẩy và kéo cưa bằng cả hai tay. Khi đẩy thì đẩy từ từ để tạo lực cắt. Khi kéo cưa về, tay nắm khung cưa không đẩy, tay nắm cán cưa rút cưa về nhanh hơn lúc đẩy. Quá trình lặp đi lặp lại như vậy cho đến khi kết thúc.</a:t>
            </a:r>
          </a:p>
          <a:p>
            <a:r>
              <a:rPr lang="vi-VN" sz="2000">
                <a:solidFill>
                  <a:srgbClr val="FF0000"/>
                </a:solidFill>
                <a:latin typeface="Times New Roman" panose="02020603050405020304" pitchFamily="18" charset="0"/>
                <a:cs typeface="Times New Roman" panose="02020603050405020304" pitchFamily="18" charset="0"/>
              </a:rPr>
              <a:t>Tư thế khi đục</a:t>
            </a:r>
          </a:p>
          <a:p>
            <a:r>
              <a:rPr lang="vi-VN" sz="2000">
                <a:solidFill>
                  <a:srgbClr val="FF0000"/>
                </a:solidFill>
                <a:latin typeface="Times New Roman" panose="02020603050405020304" pitchFamily="18" charset="0"/>
                <a:cs typeface="Times New Roman" panose="02020603050405020304" pitchFamily="18" charset="0"/>
              </a:rPr>
              <a:t>- Cách cầm đục và cầm búa: cầm búa ở tay thuận, tay kia cầm đục. Các ngón tay cầm chặt vừa phải để dễ điều chỉnh.</a:t>
            </a:r>
          </a:p>
          <a:p>
            <a:r>
              <a:rPr lang="vi-VN" sz="2000">
                <a:solidFill>
                  <a:srgbClr val="FF0000"/>
                </a:solidFill>
                <a:latin typeface="Times New Roman" panose="02020603050405020304" pitchFamily="18" charset="0"/>
                <a:cs typeface="Times New Roman" panose="02020603050405020304" pitchFamily="18" charset="0"/>
              </a:rPr>
              <a:t>- Tư thế đục tương tự như tư thế cưa. Chú ý đứng ở vị trí để tạo lực đánh búa vuông góc với má kẹp ê tô.</a:t>
            </a:r>
          </a:p>
          <a:p>
            <a:r>
              <a:rPr lang="vi-VN" sz="2000">
                <a:solidFill>
                  <a:srgbClr val="FF0000"/>
                </a:solidFill>
                <a:latin typeface="Times New Roman" panose="02020603050405020304" pitchFamily="18" charset="0"/>
                <a:cs typeface="Times New Roman" panose="02020603050405020304" pitchFamily="18" charset="0"/>
              </a:rPr>
              <a:t>4. An toàn lao động khi cưa</a:t>
            </a:r>
          </a:p>
          <a:p>
            <a:r>
              <a:rPr lang="vi-VN" sz="2000">
                <a:solidFill>
                  <a:srgbClr val="FF0000"/>
                </a:solidFill>
                <a:latin typeface="Times New Roman" panose="02020603050405020304" pitchFamily="18" charset="0"/>
                <a:cs typeface="Times New Roman" panose="02020603050405020304" pitchFamily="18" charset="0"/>
              </a:rPr>
              <a:t>- Mặc trang phục bảo hộ lao động.</a:t>
            </a:r>
          </a:p>
          <a:p>
            <a:r>
              <a:rPr lang="vi-VN" sz="2000">
                <a:solidFill>
                  <a:srgbClr val="FF0000"/>
                </a:solidFill>
                <a:latin typeface="Times New Roman" panose="02020603050405020304" pitchFamily="18" charset="0"/>
                <a:cs typeface="Times New Roman" panose="02020603050405020304" pitchFamily="18" charset="0"/>
              </a:rPr>
              <a:t>- Sử dụng cưa đảm bảo an toàn kĩ thuật.</a:t>
            </a:r>
          </a:p>
          <a:p>
            <a:r>
              <a:rPr lang="vi-VN" sz="2000">
                <a:solidFill>
                  <a:srgbClr val="FF0000"/>
                </a:solidFill>
                <a:latin typeface="Times New Roman" panose="02020603050405020304" pitchFamily="18" charset="0"/>
                <a:cs typeface="Times New Roman" panose="02020603050405020304" pitchFamily="18" charset="0"/>
              </a:rPr>
              <a:t>- Khi cưa gần đứt phải đẩy cưa nhẹ hơn và đỡ vật để không rơi vào chân.</a:t>
            </a:r>
          </a:p>
          <a:p>
            <a:r>
              <a:rPr lang="vi-VN" sz="2000">
                <a:solidFill>
                  <a:srgbClr val="FF0000"/>
                </a:solidFill>
                <a:latin typeface="Times New Roman" panose="02020603050405020304" pitchFamily="18" charset="0"/>
                <a:cs typeface="Times New Roman" panose="02020603050405020304" pitchFamily="18" charset="0"/>
              </a:rPr>
              <a:t>- Không dùng tay gạt mạt cưa hoặc thổi vào mặt cưa tránh vào mắt.</a:t>
            </a:r>
          </a:p>
          <a:p>
            <a:r>
              <a:rPr lang="vi-VN" sz="2000">
                <a:solidFill>
                  <a:srgbClr val="FF0000"/>
                </a:solidFill>
                <a:latin typeface="Times New Roman" panose="02020603050405020304" pitchFamily="18" charset="0"/>
                <a:cs typeface="Times New Roman" panose="02020603050405020304" pitchFamily="18" charset="0"/>
              </a:rPr>
              <a:t>An toàn lao động khi đục</a:t>
            </a:r>
          </a:p>
          <a:p>
            <a:r>
              <a:rPr lang="vi-VN" sz="2000">
                <a:solidFill>
                  <a:srgbClr val="FF0000"/>
                </a:solidFill>
                <a:latin typeface="Times New Roman" panose="02020603050405020304" pitchFamily="18" charset="0"/>
                <a:cs typeface="Times New Roman" panose="02020603050405020304" pitchFamily="18" charset="0"/>
              </a:rPr>
              <a:t>-Mặc trang phục bảo hộ lao động.</a:t>
            </a:r>
          </a:p>
          <a:p>
            <a:r>
              <a:rPr lang="vi-VN" sz="2000">
                <a:solidFill>
                  <a:srgbClr val="FF0000"/>
                </a:solidFill>
                <a:latin typeface="Times New Roman" panose="02020603050405020304" pitchFamily="18" charset="0"/>
                <a:cs typeface="Times New Roman" panose="02020603050405020304" pitchFamily="18" charset="0"/>
              </a:rPr>
              <a:t>- Chọn búa có cán không bị vỡ, nứt, đầu búa tra vào cán chắc chắn.</a:t>
            </a:r>
          </a:p>
          <a:p>
            <a:r>
              <a:rPr lang="vi-VN" sz="2000">
                <a:solidFill>
                  <a:srgbClr val="FF0000"/>
                </a:solidFill>
                <a:latin typeface="Times New Roman" panose="02020603050405020304" pitchFamily="18" charset="0"/>
                <a:cs typeface="Times New Roman" panose="02020603050405020304" pitchFamily="18" charset="0"/>
              </a:rPr>
              <a:t>- Chọn đục không bị mẻ lưỡi.</a:t>
            </a:r>
          </a:p>
          <a:p>
            <a:r>
              <a:rPr lang="vi-VN" sz="2000">
                <a:solidFill>
                  <a:srgbClr val="FF0000"/>
                </a:solidFill>
                <a:latin typeface="Times New Roman" panose="02020603050405020304" pitchFamily="18" charset="0"/>
                <a:cs typeface="Times New Roman" panose="02020603050405020304" pitchFamily="18" charset="0"/>
              </a:rPr>
              <a:t>- Phải có lưới chắn phoi ở phía đối điện với người đục.</a:t>
            </a:r>
          </a:p>
          <a:p>
            <a:r>
              <a:rPr lang="vi-VN" sz="2000">
                <a:solidFill>
                  <a:srgbClr val="FF0000"/>
                </a:solidFill>
                <a:latin typeface="Times New Roman" panose="02020603050405020304" pitchFamily="18" charset="0"/>
                <a:cs typeface="Times New Roman" panose="02020603050405020304" pitchFamily="18" charset="0"/>
              </a:rPr>
              <a:t>- Cầm đục, búa chắc chắn, đánh búa đúng đầu đục.</a:t>
            </a:r>
          </a:p>
        </p:txBody>
      </p:sp>
    </p:spTree>
    <p:extLst>
      <p:ext uri="{BB962C8B-B14F-4D97-AF65-F5344CB8AC3E}">
        <p14:creationId xmlns:p14="http://schemas.microsoft.com/office/powerpoint/2010/main" val="119514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 calcmode="lin" valueType="num">
                                      <p:cBhvr additive="base">
                                        <p:cTn id="5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 calcmode="lin" valueType="num">
                                      <p:cBhvr additive="base">
                                        <p:cTn id="5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anim calcmode="lin" valueType="num">
                                      <p:cBhvr additive="base">
                                        <p:cTn id="5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anim calcmode="lin" valueType="num">
                                      <p:cBhvr additive="base">
                                        <p:cTn id="63"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
                                            <p:txEl>
                                              <p:pRg st="15" end="15"/>
                                            </p:txEl>
                                          </p:spTgt>
                                        </p:tgtEl>
                                        <p:attrNameLst>
                                          <p:attrName>style.visibility</p:attrName>
                                        </p:attrNameLst>
                                      </p:cBhvr>
                                      <p:to>
                                        <p:strVal val="visible"/>
                                      </p:to>
                                    </p:set>
                                    <p:anim calcmode="lin" valueType="num">
                                      <p:cBhvr additive="base">
                                        <p:cTn id="67"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5" end="15"/>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
                                            <p:txEl>
                                              <p:pRg st="16" end="16"/>
                                            </p:txEl>
                                          </p:spTgt>
                                        </p:tgtEl>
                                        <p:attrNameLst>
                                          <p:attrName>style.visibility</p:attrName>
                                        </p:attrNameLst>
                                      </p:cBhvr>
                                      <p:to>
                                        <p:strVal val="visible"/>
                                      </p:to>
                                    </p:set>
                                    <p:anim calcmode="lin" valueType="num">
                                      <p:cBhvr additive="base">
                                        <p:cTn id="71"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16" end="16"/>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
                                            <p:txEl>
                                              <p:pRg st="17" end="17"/>
                                            </p:txEl>
                                          </p:spTgt>
                                        </p:tgtEl>
                                        <p:attrNameLst>
                                          <p:attrName>style.visibility</p:attrName>
                                        </p:attrNameLst>
                                      </p:cBhvr>
                                      <p:to>
                                        <p:strVal val="visible"/>
                                      </p:to>
                                    </p:set>
                                    <p:anim calcmode="lin" valueType="num">
                                      <p:cBhvr additive="base">
                                        <p:cTn id="75"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222" y="115873"/>
            <a:ext cx="11852031" cy="6247864"/>
          </a:xfrm>
          <a:prstGeom prst="rect">
            <a:avLst/>
          </a:prstGeom>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5. Tư thế đứng và cách cầm dũa:</a:t>
            </a:r>
          </a:p>
          <a:p>
            <a:r>
              <a:rPr lang="en-US" sz="2000">
                <a:solidFill>
                  <a:srgbClr val="FF0000"/>
                </a:solidFill>
                <a:latin typeface="Times New Roman" panose="02020603050405020304" pitchFamily="18" charset="0"/>
                <a:cs typeface="Times New Roman" panose="02020603050405020304" pitchFamily="18" charset="0"/>
              </a:rPr>
              <a:t>- Khi dũa, chi tiết được kẹp lên ê tô. Chiều cao ê tô vừa đủ để cánh tao tay tạo thành các vuông 90o khi làm việc.</a:t>
            </a:r>
          </a:p>
          <a:p>
            <a:r>
              <a:rPr lang="en-US" sz="2000">
                <a:solidFill>
                  <a:srgbClr val="FF0000"/>
                </a:solidFill>
                <a:latin typeface="Times New Roman" panose="02020603050405020304" pitchFamily="18" charset="0"/>
                <a:cs typeface="Times New Roman" panose="02020603050405020304" pitchFamily="18" charset="0"/>
              </a:rPr>
              <a:t>- Tay thuận cầm cán dũa, tay còn lại đặt lên đầu dũa, thân của người thợ tạo với góc 45o so với cạnh của má ê tô.</a:t>
            </a:r>
          </a:p>
          <a:p>
            <a:r>
              <a:rPr lang="en-US" sz="2000">
                <a:solidFill>
                  <a:srgbClr val="FF0000"/>
                </a:solidFill>
                <a:latin typeface="Times New Roman" panose="02020603050405020304" pitchFamily="18" charset="0"/>
                <a:cs typeface="Times New Roman" panose="02020603050405020304" pitchFamily="18" charset="0"/>
              </a:rPr>
              <a:t>An toàn lao động khi dùng dũa:</a:t>
            </a:r>
          </a:p>
          <a:p>
            <a:r>
              <a:rPr lang="en-US" sz="2000">
                <a:solidFill>
                  <a:srgbClr val="FF0000"/>
                </a:solidFill>
                <a:latin typeface="Times New Roman" panose="02020603050405020304" pitchFamily="18" charset="0"/>
                <a:cs typeface="Times New Roman" panose="02020603050405020304" pitchFamily="18" charset="0"/>
              </a:rPr>
              <a:t>- Mặc trang phục bảo hộ lao động.</a:t>
            </a:r>
          </a:p>
          <a:p>
            <a:r>
              <a:rPr lang="en-US" sz="2000">
                <a:solidFill>
                  <a:srgbClr val="FF0000"/>
                </a:solidFill>
                <a:latin typeface="Times New Roman" panose="02020603050405020304" pitchFamily="18" charset="0"/>
                <a:cs typeface="Times New Roman" panose="02020603050405020304" pitchFamily="18" charset="0"/>
              </a:rPr>
              <a:t>- Bàn ê tô phải chắc chắn, vật dũa phải được kẹp chặt.</a:t>
            </a:r>
          </a:p>
          <a:p>
            <a:r>
              <a:rPr lang="en-US" sz="2000">
                <a:solidFill>
                  <a:srgbClr val="FF0000"/>
                </a:solidFill>
                <a:latin typeface="Times New Roman" panose="02020603050405020304" pitchFamily="18" charset="0"/>
                <a:cs typeface="Times New Roman" panose="02020603050405020304" pitchFamily="18" charset="0"/>
              </a:rPr>
              <a:t>- Không được dùng dũa nứt cán hoặc không có cán.</a:t>
            </a:r>
          </a:p>
          <a:p>
            <a:r>
              <a:rPr lang="en-US" sz="2000">
                <a:solidFill>
                  <a:srgbClr val="FF0000"/>
                </a:solidFill>
                <a:latin typeface="Times New Roman" panose="02020603050405020304" pitchFamily="18" charset="0"/>
                <a:cs typeface="Times New Roman" panose="02020603050405020304" pitchFamily="18" charset="0"/>
              </a:rPr>
              <a:t>- Không thổi phoi để tránh phoi bắn vào mắt.</a:t>
            </a:r>
          </a:p>
          <a:p>
            <a:r>
              <a:rPr lang="en-US" sz="2000">
                <a:solidFill>
                  <a:srgbClr val="FF0000"/>
                </a:solidFill>
                <a:latin typeface="Times New Roman" panose="02020603050405020304" pitchFamily="18" charset="0"/>
                <a:cs typeface="Times New Roman" panose="02020603050405020304" pitchFamily="18" charset="0"/>
              </a:rPr>
              <a:t>Quy trình dũa:</a:t>
            </a:r>
          </a:p>
          <a:p>
            <a:r>
              <a:rPr lang="en-US" sz="2000">
                <a:solidFill>
                  <a:srgbClr val="FF0000"/>
                </a:solidFill>
                <a:latin typeface="Times New Roman" panose="02020603050405020304" pitchFamily="18" charset="0"/>
                <a:cs typeface="Times New Roman" panose="02020603050405020304" pitchFamily="18" charset="0"/>
              </a:rPr>
              <a:t>-Bước 1: Kẹp vật cần dũa vào ê tô.</a:t>
            </a:r>
          </a:p>
          <a:p>
            <a:r>
              <a:rPr lang="en-US" sz="2000">
                <a:solidFill>
                  <a:srgbClr val="FF0000"/>
                </a:solidFill>
                <a:latin typeface="Times New Roman" panose="02020603050405020304" pitchFamily="18" charset="0"/>
                <a:cs typeface="Times New Roman" panose="02020603050405020304" pitchFamily="18" charset="0"/>
              </a:rPr>
              <a:t>- Bước 2: Dũa phá.</a:t>
            </a:r>
          </a:p>
          <a:p>
            <a:r>
              <a:rPr lang="en-US" sz="2000">
                <a:solidFill>
                  <a:srgbClr val="FF0000"/>
                </a:solidFill>
                <a:latin typeface="Times New Roman" panose="02020603050405020304" pitchFamily="18" charset="0"/>
                <a:cs typeface="Times New Roman" panose="02020603050405020304" pitchFamily="18" charset="0"/>
              </a:rPr>
              <a:t>- Bước 3: Dũa hoàn thiện.</a:t>
            </a:r>
          </a:p>
          <a:p>
            <a:r>
              <a:rPr lang="en-US" sz="2000">
                <a:solidFill>
                  <a:srgbClr val="FF0000"/>
                </a:solidFill>
                <a:latin typeface="Times New Roman" panose="02020603050405020304" pitchFamily="18" charset="0"/>
                <a:cs typeface="Times New Roman" panose="02020603050405020304" pitchFamily="18" charset="0"/>
              </a:rPr>
              <a:t>6. </a:t>
            </a:r>
            <a:r>
              <a:rPr lang="en-US" sz="2000" b="1">
                <a:solidFill>
                  <a:srgbClr val="FF0000"/>
                </a:solidFill>
                <a:latin typeface="Times New Roman" panose="02020603050405020304" pitchFamily="18" charset="0"/>
                <a:cs typeface="Times New Roman" panose="02020603050405020304" pitchFamily="18" charset="0"/>
              </a:rPr>
              <a:t>Cấu tạo</a:t>
            </a:r>
            <a:endParaRPr lang="en-US" sz="2000">
              <a:solidFill>
                <a:srgbClr val="FF0000"/>
              </a:solidFill>
              <a:latin typeface="Times New Roman" panose="02020603050405020304" pitchFamily="18" charset="0"/>
              <a:cs typeface="Times New Roman" panose="02020603050405020304" pitchFamily="18" charset="0"/>
            </a:endParaRPr>
          </a:p>
          <a:p>
            <a:r>
              <a:rPr lang="en-US" sz="2000">
                <a:solidFill>
                  <a:srgbClr val="FF0000"/>
                </a:solidFill>
                <a:latin typeface="Times New Roman" panose="02020603050405020304" pitchFamily="18" charset="0"/>
                <a:cs typeface="Times New Roman" panose="02020603050405020304" pitchFamily="18" charset="0"/>
              </a:rPr>
              <a:t>Bộ truyền động bánh răng gồm cặp bánh răng ăn khớp với nhau và truyền chuyển động cho nhau.</a:t>
            </a:r>
          </a:p>
          <a:p>
            <a:r>
              <a:rPr lang="en-US" sz="2000" b="1">
                <a:solidFill>
                  <a:srgbClr val="FF0000"/>
                </a:solidFill>
                <a:latin typeface="Times New Roman" panose="02020603050405020304" pitchFamily="18" charset="0"/>
                <a:cs typeface="Times New Roman" panose="02020603050405020304" pitchFamily="18" charset="0"/>
              </a:rPr>
              <a:t>Nguyên lí hoạt động</a:t>
            </a:r>
            <a:endParaRPr lang="en-US" sz="2000">
              <a:solidFill>
                <a:srgbClr val="FF0000"/>
              </a:solidFill>
              <a:latin typeface="Times New Roman" panose="02020603050405020304" pitchFamily="18" charset="0"/>
              <a:cs typeface="Times New Roman" panose="02020603050405020304" pitchFamily="18" charset="0"/>
            </a:endParaRPr>
          </a:p>
          <a:p>
            <a:r>
              <a:rPr lang="en-US" sz="2000">
                <a:solidFill>
                  <a:srgbClr val="FF0000"/>
                </a:solidFill>
                <a:latin typeface="Times New Roman" panose="02020603050405020304" pitchFamily="18" charset="0"/>
                <a:cs typeface="Times New Roman" panose="02020603050405020304" pitchFamily="18" charset="0"/>
              </a:rPr>
              <a:t>Bánh dẫn 1 có số răng là Z1, tốc độ quay n1, làm cho bánh bị dẫn 2 có số răng là Z2, tốc độ quay n2 thì tỉ số truyền </a:t>
            </a:r>
            <a:r>
              <a:rPr lang="en-US" sz="2000">
                <a:solidFill>
                  <a:srgbClr val="FF0000"/>
                </a:solidFill>
                <a:latin typeface="Times New Roman" panose="02020603050405020304" pitchFamily="18" charset="0"/>
                <a:cs typeface="Times New Roman" panose="02020603050405020304" pitchFamily="18" charset="0"/>
              </a:rPr>
              <a:t>i</a:t>
            </a:r>
            <a:r>
              <a:rPr lang="en-US" sz="2000" smtClean="0">
                <a:solidFill>
                  <a:srgbClr val="FF0000"/>
                </a:solidFill>
                <a:latin typeface="Times New Roman" panose="02020603050405020304" pitchFamily="18" charset="0"/>
                <a:cs typeface="Times New Roman" panose="02020603050405020304" pitchFamily="18" charset="0"/>
              </a:rPr>
              <a:t>:</a:t>
            </a:r>
          </a:p>
          <a:p>
            <a:r>
              <a:rPr lang="en-US" sz="2000">
                <a:solidFill>
                  <a:srgbClr val="FF0000"/>
                </a:solidFill>
                <a:latin typeface="Times New Roman" panose="02020603050405020304" pitchFamily="18" charset="0"/>
                <a:cs typeface="Times New Roman" panose="02020603050405020304" pitchFamily="18" charset="0"/>
              </a:rPr>
              <a:t>- Bánh răng hoặc đĩa xích nào có số răng ít hơn thì sẽ quay nhanh hơn.</a:t>
            </a:r>
          </a:p>
          <a:p>
            <a:r>
              <a:rPr lang="en-US" sz="2000">
                <a:solidFill>
                  <a:srgbClr val="FF0000"/>
                </a:solidFill>
                <a:latin typeface="Times New Roman" panose="02020603050405020304" pitchFamily="18" charset="0"/>
                <a:cs typeface="Times New Roman" panose="02020603050405020304" pitchFamily="18" charset="0"/>
              </a:rPr>
              <a:t>- Khi i = 1 bộ truyền giữ nguyên tốc độ, i &lt; 1 bộ truyền giúp tăng tốc độ và khi i &gt; 1 bộ truyền làm giảm tốc.</a:t>
            </a:r>
          </a:p>
          <a:p>
            <a:endParaRPr lang="en-US" sz="20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79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anim calcmode="lin" valueType="num">
                                      <p:cBhvr>
                                        <p:cTn id="4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1000"/>
                                        <p:tgtEl>
                                          <p:spTgt spid="4">
                                            <p:txEl>
                                              <p:pRg st="9" end="9"/>
                                            </p:txEl>
                                          </p:spTgt>
                                        </p:tgtEl>
                                      </p:cBhvr>
                                    </p:animEffect>
                                    <p:anim calcmode="lin" valueType="num">
                                      <p:cBhvr>
                                        <p:cTn id="5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1000"/>
                                        <p:tgtEl>
                                          <p:spTgt spid="4">
                                            <p:txEl>
                                              <p:pRg st="10" end="10"/>
                                            </p:txEl>
                                          </p:spTgt>
                                        </p:tgtEl>
                                      </p:cBhvr>
                                    </p:animEffect>
                                    <p:anim calcmode="lin" valueType="num">
                                      <p:cBhvr>
                                        <p:cTn id="5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1000"/>
                                        <p:tgtEl>
                                          <p:spTgt spid="4">
                                            <p:txEl>
                                              <p:pRg st="11" end="11"/>
                                            </p:txEl>
                                          </p:spTgt>
                                        </p:tgtEl>
                                      </p:cBhvr>
                                    </p:animEffect>
                                    <p:anim calcmode="lin" valueType="num">
                                      <p:cBhvr>
                                        <p:cTn id="63"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fade">
                                      <p:cBhvr>
                                        <p:cTn id="67" dur="1000"/>
                                        <p:tgtEl>
                                          <p:spTgt spid="4">
                                            <p:txEl>
                                              <p:pRg st="12" end="12"/>
                                            </p:txEl>
                                          </p:spTgt>
                                        </p:tgtEl>
                                      </p:cBhvr>
                                    </p:animEffect>
                                    <p:anim calcmode="lin" valueType="num">
                                      <p:cBhvr>
                                        <p:cTn id="68"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
                                            <p:txEl>
                                              <p:pRg st="13" end="13"/>
                                            </p:txEl>
                                          </p:spTgt>
                                        </p:tgtEl>
                                        <p:attrNameLst>
                                          <p:attrName>style.visibility</p:attrName>
                                        </p:attrNameLst>
                                      </p:cBhvr>
                                      <p:to>
                                        <p:strVal val="visible"/>
                                      </p:to>
                                    </p:set>
                                    <p:animEffect transition="in" filter="fade">
                                      <p:cBhvr>
                                        <p:cTn id="72" dur="1000"/>
                                        <p:tgtEl>
                                          <p:spTgt spid="4">
                                            <p:txEl>
                                              <p:pRg st="13" end="13"/>
                                            </p:txEl>
                                          </p:spTgt>
                                        </p:tgtEl>
                                      </p:cBhvr>
                                    </p:animEffect>
                                    <p:anim calcmode="lin" valueType="num">
                                      <p:cBhvr>
                                        <p:cTn id="73"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4">
                                            <p:txEl>
                                              <p:pRg st="13" end="13"/>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
                                            <p:txEl>
                                              <p:pRg st="14" end="14"/>
                                            </p:txEl>
                                          </p:spTgt>
                                        </p:tgtEl>
                                        <p:attrNameLst>
                                          <p:attrName>style.visibility</p:attrName>
                                        </p:attrNameLst>
                                      </p:cBhvr>
                                      <p:to>
                                        <p:strVal val="visible"/>
                                      </p:to>
                                    </p:set>
                                    <p:animEffect transition="in" filter="fade">
                                      <p:cBhvr>
                                        <p:cTn id="77" dur="1000"/>
                                        <p:tgtEl>
                                          <p:spTgt spid="4">
                                            <p:txEl>
                                              <p:pRg st="14" end="14"/>
                                            </p:txEl>
                                          </p:spTgt>
                                        </p:tgtEl>
                                      </p:cBhvr>
                                    </p:animEffect>
                                    <p:anim calcmode="lin" valueType="num">
                                      <p:cBhvr>
                                        <p:cTn id="78"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14" end="14"/>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4">
                                            <p:txEl>
                                              <p:pRg st="15" end="15"/>
                                            </p:txEl>
                                          </p:spTgt>
                                        </p:tgtEl>
                                        <p:attrNameLst>
                                          <p:attrName>style.visibility</p:attrName>
                                        </p:attrNameLst>
                                      </p:cBhvr>
                                      <p:to>
                                        <p:strVal val="visible"/>
                                      </p:to>
                                    </p:set>
                                    <p:animEffect transition="in" filter="fade">
                                      <p:cBhvr>
                                        <p:cTn id="82" dur="1000"/>
                                        <p:tgtEl>
                                          <p:spTgt spid="4">
                                            <p:txEl>
                                              <p:pRg st="15" end="15"/>
                                            </p:txEl>
                                          </p:spTgt>
                                        </p:tgtEl>
                                      </p:cBhvr>
                                    </p:animEffect>
                                    <p:anim calcmode="lin" valueType="num">
                                      <p:cBhvr>
                                        <p:cTn id="83"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84" dur="1000" fill="hold"/>
                                        <p:tgtEl>
                                          <p:spTgt spid="4">
                                            <p:txEl>
                                              <p:pRg st="15" end="15"/>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
                                            <p:txEl>
                                              <p:pRg st="16" end="16"/>
                                            </p:txEl>
                                          </p:spTgt>
                                        </p:tgtEl>
                                        <p:attrNameLst>
                                          <p:attrName>style.visibility</p:attrName>
                                        </p:attrNameLst>
                                      </p:cBhvr>
                                      <p:to>
                                        <p:strVal val="visible"/>
                                      </p:to>
                                    </p:set>
                                    <p:animEffect transition="in" filter="fade">
                                      <p:cBhvr>
                                        <p:cTn id="87" dur="1000"/>
                                        <p:tgtEl>
                                          <p:spTgt spid="4">
                                            <p:txEl>
                                              <p:pRg st="16" end="16"/>
                                            </p:txEl>
                                          </p:spTgt>
                                        </p:tgtEl>
                                      </p:cBhvr>
                                    </p:animEffect>
                                    <p:anim calcmode="lin" valueType="num">
                                      <p:cBhvr>
                                        <p:cTn id="88" dur="10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89" dur="1000" fill="hold"/>
                                        <p:tgtEl>
                                          <p:spTgt spid="4">
                                            <p:txEl>
                                              <p:pRg st="16" end="16"/>
                                            </p:txEl>
                                          </p:spTgt>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
                                            <p:txEl>
                                              <p:pRg st="17" end="17"/>
                                            </p:txEl>
                                          </p:spTgt>
                                        </p:tgtEl>
                                        <p:attrNameLst>
                                          <p:attrName>style.visibility</p:attrName>
                                        </p:attrNameLst>
                                      </p:cBhvr>
                                      <p:to>
                                        <p:strVal val="visible"/>
                                      </p:to>
                                    </p:set>
                                    <p:animEffect transition="in" filter="fade">
                                      <p:cBhvr>
                                        <p:cTn id="92" dur="1000"/>
                                        <p:tgtEl>
                                          <p:spTgt spid="4">
                                            <p:txEl>
                                              <p:pRg st="17" end="17"/>
                                            </p:txEl>
                                          </p:spTgt>
                                        </p:tgtEl>
                                      </p:cBhvr>
                                    </p:animEffect>
                                    <p:anim calcmode="lin" valueType="num">
                                      <p:cBhvr>
                                        <p:cTn id="93" dur="1000" fill="hold"/>
                                        <p:tgtEl>
                                          <p:spTgt spid="4">
                                            <p:txEl>
                                              <p:pRg st="17" end="17"/>
                                            </p:txEl>
                                          </p:spTgt>
                                        </p:tgtEl>
                                        <p:attrNameLst>
                                          <p:attrName>ppt_x</p:attrName>
                                        </p:attrNameLst>
                                      </p:cBhvr>
                                      <p:tavLst>
                                        <p:tav tm="0">
                                          <p:val>
                                            <p:strVal val="#ppt_x"/>
                                          </p:val>
                                        </p:tav>
                                        <p:tav tm="100000">
                                          <p:val>
                                            <p:strVal val="#ppt_x"/>
                                          </p:val>
                                        </p:tav>
                                      </p:tavLst>
                                    </p:anim>
                                    <p:anim calcmode="lin" valueType="num">
                                      <p:cBhvr>
                                        <p:cTn id="94" dur="1000" fill="hold"/>
                                        <p:tgtEl>
                                          <p:spTgt spid="4">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222" y="115873"/>
            <a:ext cx="11852031" cy="5262979"/>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7. Bộ truyền động đai gồm cặp bánh đai truyền chuyển động thông qua dây đai.</a:t>
            </a:r>
          </a:p>
          <a:p>
            <a:r>
              <a:rPr lang="en-US" sz="2400">
                <a:solidFill>
                  <a:srgbClr val="FF0000"/>
                </a:solidFill>
                <a:latin typeface="Times New Roman" panose="02020603050405020304" pitchFamily="18" charset="0"/>
                <a:cs typeface="Times New Roman" panose="02020603050405020304" pitchFamily="18" charset="0"/>
              </a:rPr>
              <a:t>Bộ truyền động xích gồm cặp bánh răng (đĩa xích) truyền chuyển động thông qua dây xích.</a:t>
            </a:r>
          </a:p>
          <a:p>
            <a:r>
              <a:rPr lang="en-US" sz="2400">
                <a:solidFill>
                  <a:srgbClr val="FF0000"/>
                </a:solidFill>
                <a:latin typeface="Times New Roman" panose="02020603050405020304" pitchFamily="18" charset="0"/>
                <a:cs typeface="Times New Roman" panose="02020603050405020304" pitchFamily="18" charset="0"/>
              </a:rPr>
              <a:t>8. - Truyền động đai: Ứng dụng vào máy khâu, máy khoan, máy tiện, ô tô, máy kéo, ...</a:t>
            </a:r>
          </a:p>
          <a:p>
            <a:r>
              <a:rPr lang="en-US" sz="2400">
                <a:solidFill>
                  <a:srgbClr val="FF0000"/>
                </a:solidFill>
                <a:latin typeface="Times New Roman" panose="02020603050405020304" pitchFamily="18" charset="0"/>
                <a:cs typeface="Times New Roman" panose="02020603050405020304" pitchFamily="18" charset="0"/>
              </a:rPr>
              <a:t>- Truyền động ăn khớp: Ứng dụng vào đồng hồ, tuốc năng quạt, hộp số xe máy, máy nông nghiệp, máy công cụ, xe đạp ...</a:t>
            </a:r>
          </a:p>
          <a:p>
            <a:r>
              <a:rPr lang="en-US" sz="2400">
                <a:solidFill>
                  <a:srgbClr val="FF0000"/>
                </a:solidFill>
                <a:latin typeface="Times New Roman" panose="02020603050405020304" pitchFamily="18" charset="0"/>
                <a:cs typeface="Times New Roman" panose="02020603050405020304" pitchFamily="18" charset="0"/>
              </a:rPr>
              <a:t>9. Ứng dụng cơ cấu tay quay thanh lắc: thiết bị tập đi bộ lắc tay, tuốc năng quạt máy, ...</a:t>
            </a:r>
          </a:p>
          <a:p>
            <a:r>
              <a:rPr lang="en-US" sz="2400">
                <a:solidFill>
                  <a:srgbClr val="FF0000"/>
                </a:solidFill>
                <a:latin typeface="Times New Roman" panose="02020603050405020304" pitchFamily="18" charset="0"/>
                <a:cs typeface="Times New Roman" panose="02020603050405020304" pitchFamily="18" charset="0"/>
              </a:rPr>
              <a:t>Ứng dụng cơ cấu tay quay con trượt: máy dệt, máy khâu đạp chân, xe tự đẩy, điều chỉnh bấc của bếp dầu...</a:t>
            </a:r>
          </a:p>
          <a:p>
            <a:r>
              <a:rPr lang="en-US" sz="2400">
                <a:solidFill>
                  <a:srgbClr val="FF0000"/>
                </a:solidFill>
                <a:latin typeface="Times New Roman" panose="02020603050405020304" pitchFamily="18" charset="0"/>
                <a:cs typeface="Times New Roman" panose="02020603050405020304" pitchFamily="18" charset="0"/>
              </a:rPr>
              <a:t>Đĩa xích có số răng là Z</a:t>
            </a:r>
            <a:r>
              <a:rPr lang="en-US" sz="2400" baseline="-25000">
                <a:solidFill>
                  <a:srgbClr val="FF0000"/>
                </a:solidFill>
                <a:latin typeface="Times New Roman" panose="02020603050405020304" pitchFamily="18" charset="0"/>
                <a:cs typeface="Times New Roman" panose="02020603050405020304" pitchFamily="18" charset="0"/>
              </a:rPr>
              <a:t>1</a:t>
            </a:r>
            <a:r>
              <a:rPr lang="en-US" sz="2400">
                <a:solidFill>
                  <a:srgbClr val="FF0000"/>
                </a:solidFill>
                <a:latin typeface="Times New Roman" panose="02020603050405020304" pitchFamily="18" charset="0"/>
                <a:cs typeface="Times New Roman" panose="02020603050405020304" pitchFamily="18" charset="0"/>
              </a:rPr>
              <a:t> = 45</a:t>
            </a:r>
          </a:p>
          <a:p>
            <a:r>
              <a:rPr lang="en-US" sz="2400">
                <a:solidFill>
                  <a:srgbClr val="FF0000"/>
                </a:solidFill>
                <a:latin typeface="Times New Roman" panose="02020603050405020304" pitchFamily="18" charset="0"/>
                <a:cs typeface="Times New Roman" panose="02020603050405020304" pitchFamily="18" charset="0"/>
              </a:rPr>
              <a:t>Đĩa líp có số răng là Z</a:t>
            </a:r>
            <a:r>
              <a:rPr lang="en-US" sz="2400" baseline="-25000">
                <a:solidFill>
                  <a:srgbClr val="FF0000"/>
                </a:solidFill>
                <a:latin typeface="Times New Roman" panose="02020603050405020304" pitchFamily="18" charset="0"/>
                <a:cs typeface="Times New Roman" panose="02020603050405020304" pitchFamily="18" charset="0"/>
              </a:rPr>
              <a:t>2</a:t>
            </a:r>
            <a:r>
              <a:rPr lang="en-US" sz="2400">
                <a:solidFill>
                  <a:srgbClr val="FF0000"/>
                </a:solidFill>
                <a:latin typeface="Times New Roman" panose="02020603050405020304" pitchFamily="18" charset="0"/>
                <a:cs typeface="Times New Roman" panose="02020603050405020304" pitchFamily="18" charset="0"/>
              </a:rPr>
              <a:t> = 15</a:t>
            </a:r>
          </a:p>
          <a:p>
            <a:r>
              <a:rPr lang="en-US" sz="2400">
                <a:solidFill>
                  <a:srgbClr val="FF0000"/>
                </a:solidFill>
                <a:latin typeface="Times New Roman" panose="02020603050405020304" pitchFamily="18" charset="0"/>
                <a:cs typeface="Times New Roman" panose="02020603050405020304" pitchFamily="18" charset="0"/>
              </a:rPr>
              <a:t>Áp dụng công thức tỉ số truyền (i) của hệ thống:</a:t>
            </a:r>
          </a:p>
          <a:p>
            <a:r>
              <a:rPr lang="en-US" sz="2400">
                <a:solidFill>
                  <a:srgbClr val="FF0000"/>
                </a:solidFill>
                <a:latin typeface="Times New Roman" panose="02020603050405020304" pitchFamily="18" charset="0"/>
                <a:cs typeface="Times New Roman" panose="02020603050405020304" pitchFamily="18" charset="0"/>
              </a:rPr>
              <a:t>Ta tính được 1=1/3</a:t>
            </a:r>
          </a:p>
          <a:p>
            <a:r>
              <a:rPr lang="en-US" sz="2400">
                <a:solidFill>
                  <a:srgbClr val="FF0000"/>
                </a:solidFill>
                <a:latin typeface="Times New Roman" panose="02020603050405020304" pitchFamily="18" charset="0"/>
                <a:cs typeface="Times New Roman" panose="02020603050405020304" pitchFamily="18" charset="0"/>
              </a:rPr>
              <a:t>i &lt; 1 bộ truyền giúp tăng tốc độ.</a:t>
            </a:r>
          </a:p>
          <a:p>
            <a:r>
              <a:rPr lang="en-US" sz="2400">
                <a:solidFill>
                  <a:srgbClr val="FF0000"/>
                </a:solidFill>
                <a:latin typeface="Times New Roman" panose="02020603050405020304" pitchFamily="18" charset="0"/>
                <a:cs typeface="Times New Roman" panose="02020603050405020304" pitchFamily="18" charset="0"/>
              </a:rPr>
              <a:t>Đĩa líp nào có số răng ít hơn nên sẽ quay nhanh hơn.</a:t>
            </a:r>
          </a:p>
        </p:txBody>
      </p:sp>
    </p:spTree>
    <p:extLst>
      <p:ext uri="{BB962C8B-B14F-4D97-AF65-F5344CB8AC3E}">
        <p14:creationId xmlns:p14="http://schemas.microsoft.com/office/powerpoint/2010/main" val="168531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 calcmode="lin" valueType="num">
                                      <p:cBhvr additive="base">
                                        <p:cTn id="5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618" y="523220"/>
            <a:ext cx="11440998"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Hoàn thành </a:t>
            </a:r>
            <a:r>
              <a:rPr lang="nl-NL" sz="2800" b="1">
                <a:latin typeface="Times New Roman" panose="02020603050405020304" pitchFamily="18" charset="0"/>
                <a:cs typeface="Times New Roman" panose="02020603050405020304" pitchFamily="18" charset="0"/>
              </a:rPr>
              <a:t>gồm vật liệu cơ khí, gia công cơ khí, truyền và biến đổi chuyển động, một số ngành nghề cơ khí.</a:t>
            </a:r>
            <a:endParaRPr lang="en-US" sz="2800" b="1">
              <a:latin typeface="Times New Roman" panose="02020603050405020304" pitchFamily="18" charset="0"/>
              <a:cs typeface="Times New Roman" panose="02020603050405020304" pitchFamily="18" charset="0"/>
            </a:endParaRP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LUYỆN TẬP</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57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1197</TotalTime>
  <Words>945</Words>
  <Application>Microsoft Office PowerPoint</Application>
  <PresentationFormat>Widescreen</PresentationFormat>
  <Paragraphs>87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146</cp:revision>
  <dcterms:created xsi:type="dcterms:W3CDTF">2023-06-21T22:05:51Z</dcterms:created>
  <dcterms:modified xsi:type="dcterms:W3CDTF">2023-06-27T23:44:09Z</dcterms:modified>
</cp:coreProperties>
</file>