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7" r:id="rId4"/>
    <p:sldId id="442" r:id="rId5"/>
    <p:sldId id="443" r:id="rId6"/>
    <p:sldId id="444" r:id="rId7"/>
    <p:sldId id="445" r:id="rId8"/>
    <p:sldId id="44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0" autoAdjust="0"/>
    <p:restoredTop sz="94660"/>
  </p:normalViewPr>
  <p:slideViewPr>
    <p:cSldViewPr snapToGrid="0">
      <p:cViewPr varScale="1">
        <p:scale>
          <a:sx n="77" d="100"/>
          <a:sy n="77" d="100"/>
        </p:scale>
        <p:origin x="72"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5995" y="3428997"/>
            <a:ext cx="9" cy="6"/>
          </a:xfrm>
          <a:prstGeom prst="rect">
            <a:avLst/>
          </a:prstGeom>
        </p:spPr>
      </p:pic>
      <p:sp>
        <p:nvSpPr>
          <p:cNvPr id="3" name="Rectangle 2"/>
          <p:cNvSpPr/>
          <p:nvPr/>
        </p:nvSpPr>
        <p:spPr>
          <a:xfrm>
            <a:off x="360688" y="134035"/>
            <a:ext cx="11596850" cy="523220"/>
          </a:xfrm>
          <a:prstGeom prst="rect">
            <a:avLst/>
          </a:prstGeom>
        </p:spPr>
        <p:txBody>
          <a:bodyPr wrap="square">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DỰ ÁN </a:t>
            </a:r>
            <a:r>
              <a:rPr lang="en-US" sz="2800" b="1" smtClean="0">
                <a:solidFill>
                  <a:srgbClr val="FF0000"/>
                </a:solidFill>
                <a:latin typeface="Times New Roman" panose="02020603050405020304" pitchFamily="18" charset="0"/>
                <a:cs typeface="Times New Roman" panose="02020603050405020304" pitchFamily="18" charset="0"/>
              </a:rPr>
              <a:t>2. </a:t>
            </a:r>
            <a:r>
              <a:rPr lang="en-US" sz="2800" b="1">
                <a:solidFill>
                  <a:srgbClr val="FF0000"/>
                </a:solidFill>
                <a:latin typeface="Times New Roman" panose="02020603050405020304" pitchFamily="18" charset="0"/>
                <a:cs typeface="Times New Roman" panose="02020603050405020304" pitchFamily="18" charset="0"/>
              </a:rPr>
              <a:t>THIẾT KẾ </a:t>
            </a:r>
            <a:r>
              <a:rPr lang="en-US" sz="2800" b="1" smtClean="0">
                <a:solidFill>
                  <a:srgbClr val="FF0000"/>
                </a:solidFill>
                <a:latin typeface="Times New Roman" panose="02020603050405020304" pitchFamily="18" charset="0"/>
                <a:cs typeface="Times New Roman" panose="02020603050405020304" pitchFamily="18" charset="0"/>
              </a:rPr>
              <a:t>MÔ HÌNH BỒN RỬA TAY TỰ ĐỘNG</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866293" y="803208"/>
            <a:ext cx="5644661" cy="573826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Cloud Callout 1"/>
          <p:cNvSpPr/>
          <p:nvPr/>
        </p:nvSpPr>
        <p:spPr>
          <a:xfrm>
            <a:off x="7139355" y="80354"/>
            <a:ext cx="4951802"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0000FF"/>
                </a:solidFill>
                <a:latin typeface="Times New Roman" panose="02020603050405020304" pitchFamily="18" charset="0"/>
                <a:cs typeface="Times New Roman" panose="02020603050405020304" pitchFamily="18" charset="0"/>
              </a:rPr>
              <a:t>Sau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khi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lao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động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chân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tay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bị</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bẩn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để</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rửa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sạch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chân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tay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cần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sử</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dụng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phương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tiện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gì</a:t>
            </a:r>
            <a:r>
              <a:rPr lang="en-US" sz="4000" b="1" dirty="0">
                <a:solidFill>
                  <a:srgbClr val="0000FF"/>
                </a:solidFill>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405392" y="371931"/>
            <a:ext cx="6733962" cy="446383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Cloud Callout 1"/>
          <p:cNvSpPr/>
          <p:nvPr/>
        </p:nvSpPr>
        <p:spPr>
          <a:xfrm>
            <a:off x="7139355" y="80354"/>
            <a:ext cx="4951802"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0000FF"/>
                </a:solidFill>
                <a:latin typeface="Times New Roman" panose="02020603050405020304" pitchFamily="18" charset="0"/>
                <a:cs typeface="Times New Roman" panose="02020603050405020304" pitchFamily="18" charset="0"/>
              </a:rPr>
              <a:t>Sau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khi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lao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động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chân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tay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bị</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bẩn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để</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rửa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sạch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chân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tay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cần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sử</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dụng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bồn</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rửa</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tay</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tự</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động</a:t>
            </a:r>
            <a:r>
              <a:rPr lang="en-US" sz="4000" b="1" dirty="0" smtClean="0">
                <a:solidFill>
                  <a:srgbClr val="0000FF"/>
                </a:solidFill>
                <a:latin typeface="Times New Roman" panose="02020603050405020304" pitchFamily="18" charset="0"/>
                <a:cs typeface="Times New Roman" panose="02020603050405020304" pitchFamily="18" charset="0"/>
              </a:rPr>
              <a:t>.</a:t>
            </a:r>
            <a:endParaRPr lang="en-US" sz="4000" b="1" dirty="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05392" y="371931"/>
            <a:ext cx="6733962" cy="4463838"/>
          </a:xfrm>
          <a:prstGeom prst="rect">
            <a:avLst/>
          </a:prstGeom>
        </p:spPr>
      </p:pic>
    </p:spTree>
    <p:extLst>
      <p:ext uri="{BB962C8B-B14F-4D97-AF65-F5344CB8AC3E}">
        <p14:creationId xmlns:p14="http://schemas.microsoft.com/office/powerpoint/2010/main" val="100195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Rectangle 3"/>
          <p:cNvSpPr/>
          <p:nvPr/>
        </p:nvSpPr>
        <p:spPr>
          <a:xfrm>
            <a:off x="104135" y="286528"/>
            <a:ext cx="12087865" cy="674030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1</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Mục</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endParaRPr lang="en-US" sz="2400" b="1"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endParaRPr lang="en-US" sz="2400" i="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Yêu</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a:t>
            </a:r>
            <a:endParaRPr lang="en-US" sz="2400" b="1"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(pin),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Tiêu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endParaRPr lang="en-US" sz="2400" b="1"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700483" y="0"/>
            <a:ext cx="11601694" cy="755970"/>
          </a:xfrm>
          <a:prstGeom prst="rect">
            <a:avLst/>
          </a:prstGeom>
        </p:spPr>
      </p:pic>
    </p:spTree>
    <p:extLst>
      <p:ext uri="{BB962C8B-B14F-4D97-AF65-F5344CB8AC3E}">
        <p14:creationId xmlns:p14="http://schemas.microsoft.com/office/powerpoint/2010/main" val="32279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down)">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down)">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wipe(down)">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wipe(down)">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wipe(down)">
                                      <p:cBhvr>
                                        <p:cTn id="72" dur="500"/>
                                        <p:tgtEl>
                                          <p:spTgt spid="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Effect transition="in" filter="wipe(down)">
                                      <p:cBhvr>
                                        <p:cTn id="7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Rectangle 3"/>
          <p:cNvSpPr/>
          <p:nvPr/>
        </p:nvSpPr>
        <p:spPr>
          <a:xfrm>
            <a:off x="291231" y="525137"/>
            <a:ext cx="3801041" cy="461665"/>
          </a:xfrm>
          <a:prstGeom prst="rect">
            <a:avLst/>
          </a:prstGeom>
        </p:spPr>
        <p:txBody>
          <a:bodyPr wrap="none">
            <a:spAutoFit/>
          </a:bodyPr>
          <a:lstStyle/>
          <a:p>
            <a:r>
              <a:rPr lang="en-US" sz="2400" b="1">
                <a:latin typeface="Times New Roman" panose="02020603050405020304" pitchFamily="18" charset="0"/>
                <a:cs typeface="Times New Roman" panose="02020603050405020304" pitchFamily="18" charset="0"/>
              </a:rPr>
              <a:t>4. Dụng cụ, thiết bị, vật liệu</a:t>
            </a:r>
          </a:p>
        </p:txBody>
      </p:sp>
      <p:pic>
        <p:nvPicPr>
          <p:cNvPr id="3" name="Picture 2"/>
          <p:cNvPicPr>
            <a:picLocks noChangeAspect="1"/>
          </p:cNvPicPr>
          <p:nvPr/>
        </p:nvPicPr>
        <p:blipFill>
          <a:blip r:embed="rId2"/>
          <a:stretch>
            <a:fillRect/>
          </a:stretch>
        </p:blipFill>
        <p:spPr>
          <a:xfrm>
            <a:off x="291231" y="-21619"/>
            <a:ext cx="11601694" cy="75597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891620913"/>
              </p:ext>
            </p:extLst>
          </p:nvPr>
        </p:nvGraphicFramePr>
        <p:xfrm>
          <a:off x="382140" y="1058944"/>
          <a:ext cx="11552193" cy="5311240"/>
        </p:xfrm>
        <a:graphic>
          <a:graphicData uri="http://schemas.openxmlformats.org/drawingml/2006/table">
            <a:tbl>
              <a:tblPr firstRow="1" firstCol="1" bandRow="1"/>
              <a:tblGrid>
                <a:gridCol w="918759">
                  <a:extLst>
                    <a:ext uri="{9D8B030D-6E8A-4147-A177-3AD203B41FA5}">
                      <a16:colId xmlns:a16="http://schemas.microsoft.com/office/drawing/2014/main" val="4101667953"/>
                    </a:ext>
                  </a:extLst>
                </a:gridCol>
                <a:gridCol w="3564721">
                  <a:extLst>
                    <a:ext uri="{9D8B030D-6E8A-4147-A177-3AD203B41FA5}">
                      <a16:colId xmlns:a16="http://schemas.microsoft.com/office/drawing/2014/main" val="1556561020"/>
                    </a:ext>
                  </a:extLst>
                </a:gridCol>
                <a:gridCol w="1464363">
                  <a:extLst>
                    <a:ext uri="{9D8B030D-6E8A-4147-A177-3AD203B41FA5}">
                      <a16:colId xmlns:a16="http://schemas.microsoft.com/office/drawing/2014/main" val="2328099158"/>
                    </a:ext>
                  </a:extLst>
                </a:gridCol>
                <a:gridCol w="1066633">
                  <a:extLst>
                    <a:ext uri="{9D8B030D-6E8A-4147-A177-3AD203B41FA5}">
                      <a16:colId xmlns:a16="http://schemas.microsoft.com/office/drawing/2014/main" val="3401554735"/>
                    </a:ext>
                  </a:extLst>
                </a:gridCol>
                <a:gridCol w="4537717">
                  <a:extLst>
                    <a:ext uri="{9D8B030D-6E8A-4147-A177-3AD203B41FA5}">
                      <a16:colId xmlns:a16="http://schemas.microsoft.com/office/drawing/2014/main" val="282449035"/>
                    </a:ext>
                  </a:extLst>
                </a:gridCol>
              </a:tblGrid>
              <a:tr h="1074955">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Dụng cụ, thiết bị, vật liệu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Ghi chú</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009360"/>
                  </a:ext>
                </a:extLst>
              </a:tr>
              <a:tr h="807264">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Tranh ảnh về mô hình bồn rửa tay tự động</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Bộ</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Hình ảnh về kiểu dáng, cấu tạo</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296506"/>
                  </a:ext>
                </a:extLst>
              </a:tr>
              <a:tr h="537477">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Giấy vẽ khổ A4</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Tờ</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920965"/>
                  </a:ext>
                </a:extLst>
              </a:tr>
              <a:tr h="537477">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Bút chì</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Cây</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Bút bi hoặc bút mực</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834712"/>
                  </a:ext>
                </a:extLst>
              </a:tr>
              <a:tr h="268739">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Thước đo</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Cái</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234442"/>
                  </a:ext>
                </a:extLst>
              </a:tr>
              <a:tr h="1881171">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Tài liệu tham khảo</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Bộ</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Tài liệu giới thiệu về ứng dụng mô đun cảm biến hồng ngoại, cảm biến siêu âm, cảm biến chuyển động.</a:t>
                      </a:r>
                    </a:p>
                  </a:txBody>
                  <a:tcPr marL="59483" marR="5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380769"/>
                  </a:ext>
                </a:extLst>
              </a:tr>
            </a:tbl>
          </a:graphicData>
        </a:graphic>
      </p:graphicFrame>
    </p:spTree>
    <p:extLst>
      <p:ext uri="{BB962C8B-B14F-4D97-AF65-F5344CB8AC3E}">
        <p14:creationId xmlns:p14="http://schemas.microsoft.com/office/powerpoint/2010/main" val="389780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87919" y="1065229"/>
            <a:ext cx="3167406" cy="4967926"/>
          </a:xfrm>
          <a:prstGeom prst="rect">
            <a:avLst/>
          </a:prstGeom>
        </p:spPr>
      </p:pic>
      <p:pic>
        <p:nvPicPr>
          <p:cNvPr id="3" name="Picture 2"/>
          <p:cNvPicPr>
            <a:picLocks noChangeAspect="1"/>
          </p:cNvPicPr>
          <p:nvPr/>
        </p:nvPicPr>
        <p:blipFill>
          <a:blip r:embed="rId3"/>
          <a:stretch>
            <a:fillRect/>
          </a:stretch>
        </p:blipFill>
        <p:spPr>
          <a:xfrm>
            <a:off x="256486" y="1065229"/>
            <a:ext cx="3042896" cy="4967926"/>
          </a:xfrm>
          <a:prstGeom prst="rect">
            <a:avLst/>
          </a:prstGeom>
        </p:spPr>
      </p:pic>
      <p:sp>
        <p:nvSpPr>
          <p:cNvPr id="8" name="TextBox 7"/>
          <p:cNvSpPr txBox="1"/>
          <p:nvPr/>
        </p:nvSpPr>
        <p:spPr>
          <a:xfrm>
            <a:off x="256486" y="6033155"/>
            <a:ext cx="6323423" cy="677108"/>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a)Mặt trước của bồn rửa tay          b) Mặt sau của bồn rửa tay</a:t>
            </a:r>
          </a:p>
          <a:p>
            <a:pPr algn="ctr"/>
            <a:r>
              <a:rPr lang="en-US" sz="2000" b="1" i="1" smtClean="0">
                <a:latin typeface="Times New Roman" panose="02020603050405020304" pitchFamily="18" charset="0"/>
                <a:cs typeface="Times New Roman" panose="02020603050405020304" pitchFamily="18" charset="0"/>
              </a:rPr>
              <a:t>Hình D2.2.1 Mô hình bồn rửa tay tự động</a:t>
            </a:r>
            <a:endParaRPr lang="en-US" sz="2000" b="1" i="1">
              <a:latin typeface="Times New Roman" panose="02020603050405020304" pitchFamily="18" charset="0"/>
              <a:cs typeface="Times New Roman" panose="02020603050405020304" pitchFamily="18" charset="0"/>
            </a:endParaRPr>
          </a:p>
        </p:txBody>
      </p:sp>
      <p:sp>
        <p:nvSpPr>
          <p:cNvPr id="9" name="Rectangle 8"/>
          <p:cNvSpPr/>
          <p:nvPr/>
        </p:nvSpPr>
        <p:spPr>
          <a:xfrm>
            <a:off x="6655325" y="1065229"/>
            <a:ext cx="5458118" cy="5693866"/>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1</a:t>
            </a:r>
            <a:r>
              <a:rPr lang="vi-VN" sz="2800" b="1" dirty="0" smtClean="0">
                <a:latin typeface="Times New Roman" panose="02020603050405020304" pitchFamily="18" charset="0"/>
                <a:cs typeface="Times New Roman" panose="02020603050405020304" pitchFamily="18" charset="0"/>
              </a:rPr>
              <a:t>.</a:t>
            </a:r>
            <a:r>
              <a:rPr lang="en-GB"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Xác </a:t>
            </a:r>
            <a:r>
              <a:rPr lang="vi-VN" sz="2800" b="1" dirty="0">
                <a:latin typeface="Times New Roman" panose="02020603050405020304" pitchFamily="18" charset="0"/>
                <a:cs typeface="Times New Roman" panose="02020603050405020304" pitchFamily="18" charset="0"/>
              </a:rPr>
              <a:t>định hình dáng kích thước bồn rửa tay tự động</a:t>
            </a:r>
          </a:p>
          <a:p>
            <a:r>
              <a:rPr lang="vi-VN" sz="2800" b="1" dirty="0">
                <a:latin typeface="Times New Roman" panose="02020603050405020304" pitchFamily="18" charset="0"/>
                <a:cs typeface="Times New Roman" panose="02020603050405020304" pitchFamily="18" charset="0"/>
              </a:rPr>
              <a:t>2</a:t>
            </a:r>
            <a:r>
              <a:rPr lang="vi-VN" sz="2800" b="1" dirty="0" smtClean="0">
                <a:latin typeface="Times New Roman" panose="02020603050405020304" pitchFamily="18" charset="0"/>
                <a:cs typeface="Times New Roman" panose="02020603050405020304" pitchFamily="18" charset="0"/>
              </a:rPr>
              <a:t>.</a:t>
            </a:r>
            <a:r>
              <a:rPr lang="en-GB"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Thiết </a:t>
            </a:r>
            <a:r>
              <a:rPr lang="vi-VN" sz="2800" b="1" dirty="0">
                <a:latin typeface="Times New Roman" panose="02020603050405020304" pitchFamily="18" charset="0"/>
                <a:cs typeface="Times New Roman" panose="02020603050405020304" pitchFamily="18" charset="0"/>
              </a:rPr>
              <a:t>kế các bộ phận của mô hình bồn rửa tay tự động.</a:t>
            </a:r>
          </a:p>
          <a:p>
            <a:r>
              <a:rPr lang="vi-VN" sz="2800" b="1" dirty="0">
                <a:latin typeface="Times New Roman" panose="02020603050405020304" pitchFamily="18" charset="0"/>
                <a:cs typeface="Times New Roman" panose="02020603050405020304" pitchFamily="18" charset="0"/>
              </a:rPr>
              <a:t>3. Lựa chọn mô đun cảm biến, nguồn máy bơm, nguồn điện một chiều</a:t>
            </a:r>
          </a:p>
          <a:p>
            <a:r>
              <a:rPr lang="vi-VN" sz="2800" b="1" dirty="0">
                <a:latin typeface="Times New Roman" panose="02020603050405020304" pitchFamily="18" charset="0"/>
                <a:cs typeface="Times New Roman" panose="02020603050405020304" pitchFamily="18" charset="0"/>
              </a:rPr>
              <a:t>4. Thiết kế mạch điện điều khiển cho mô hình bồn rửa tay tự động.</a:t>
            </a:r>
          </a:p>
          <a:p>
            <a:r>
              <a:rPr lang="vi-VN" sz="2800" b="1" dirty="0">
                <a:latin typeface="Times New Roman" panose="02020603050405020304" pitchFamily="18" charset="0"/>
                <a:cs typeface="Times New Roman" panose="02020603050405020304" pitchFamily="18" charset="0"/>
              </a:rPr>
              <a:t>5. Lập các bản vẽ phác thảo và bản vẽ thiết kế mạch điện điều khiển mô hình bồn rửa tay tự động.</a:t>
            </a:r>
          </a:p>
        </p:txBody>
      </p:sp>
      <p:pic>
        <p:nvPicPr>
          <p:cNvPr id="10" name="Picture 9"/>
          <p:cNvPicPr>
            <a:picLocks noChangeAspect="1"/>
          </p:cNvPicPr>
          <p:nvPr/>
        </p:nvPicPr>
        <p:blipFill>
          <a:blip r:embed="rId4"/>
          <a:stretch>
            <a:fillRect/>
          </a:stretch>
        </p:blipFill>
        <p:spPr>
          <a:xfrm>
            <a:off x="389421" y="10136"/>
            <a:ext cx="11601694" cy="755970"/>
          </a:xfrm>
          <a:prstGeom prst="rect">
            <a:avLst/>
          </a:prstGeom>
        </p:spPr>
      </p:pic>
    </p:spTree>
    <p:extLst>
      <p:ext uri="{BB962C8B-B14F-4D97-AF65-F5344CB8AC3E}">
        <p14:creationId xmlns:p14="http://schemas.microsoft.com/office/powerpoint/2010/main" val="427764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Rectangle 4"/>
          <p:cNvSpPr/>
          <p:nvPr/>
        </p:nvSpPr>
        <p:spPr>
          <a:xfrm>
            <a:off x="549897" y="1288645"/>
            <a:ext cx="10696280" cy="2677656"/>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5</a:t>
            </a:r>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Kế hoạch thực hiện nhiệm vụ dự án</a:t>
            </a:r>
          </a:p>
          <a:p>
            <a:r>
              <a:rPr lang="vi-VN" sz="2800">
                <a:latin typeface="Times New Roman" panose="02020603050405020304" pitchFamily="18" charset="0"/>
                <a:cs typeface="Times New Roman" panose="02020603050405020304" pitchFamily="18" charset="0"/>
              </a:rPr>
              <a:t>- Công việc cần làm</a:t>
            </a:r>
          </a:p>
          <a:p>
            <a:r>
              <a:rPr lang="vi-VN" sz="2800">
                <a:latin typeface="Times New Roman" panose="02020603050405020304" pitchFamily="18" charset="0"/>
                <a:cs typeface="Times New Roman" panose="02020603050405020304" pitchFamily="18" charset="0"/>
              </a:rPr>
              <a:t>- Thời gian thực hiện</a:t>
            </a:r>
          </a:p>
          <a:p>
            <a:r>
              <a:rPr lang="vi-VN" sz="2800">
                <a:latin typeface="Times New Roman" panose="02020603050405020304" pitchFamily="18" charset="0"/>
                <a:cs typeface="Times New Roman" panose="02020603050405020304" pitchFamily="18" charset="0"/>
              </a:rPr>
              <a:t>- Người thực hiện</a:t>
            </a:r>
          </a:p>
          <a:p>
            <a:r>
              <a:rPr lang="vi-VN" sz="2800">
                <a:latin typeface="Times New Roman" panose="02020603050405020304" pitchFamily="18" charset="0"/>
                <a:cs typeface="Times New Roman" panose="02020603050405020304" pitchFamily="18" charset="0"/>
              </a:rPr>
              <a:t>- Vật liệu và dụng cụ thực hiện</a:t>
            </a:r>
          </a:p>
          <a:p>
            <a:r>
              <a:rPr lang="vi-VN" sz="2800">
                <a:latin typeface="Times New Roman" panose="02020603050405020304" pitchFamily="18" charset="0"/>
                <a:cs typeface="Times New Roman" panose="02020603050405020304" pitchFamily="18" charset="0"/>
              </a:rPr>
              <a:t>- Địa điểm thực hiện</a:t>
            </a:r>
          </a:p>
        </p:txBody>
      </p:sp>
      <p:pic>
        <p:nvPicPr>
          <p:cNvPr id="3" name="Picture 2"/>
          <p:cNvPicPr>
            <a:picLocks noChangeAspect="1"/>
          </p:cNvPicPr>
          <p:nvPr/>
        </p:nvPicPr>
        <p:blipFill>
          <a:blip r:embed="rId2"/>
          <a:stretch>
            <a:fillRect/>
          </a:stretch>
        </p:blipFill>
        <p:spPr>
          <a:xfrm>
            <a:off x="97190" y="339205"/>
            <a:ext cx="11601694" cy="755970"/>
          </a:xfrm>
          <a:prstGeom prst="rect">
            <a:avLst/>
          </a:prstGeom>
        </p:spPr>
      </p:pic>
    </p:spTree>
    <p:extLst>
      <p:ext uri="{BB962C8B-B14F-4D97-AF65-F5344CB8AC3E}">
        <p14:creationId xmlns:p14="http://schemas.microsoft.com/office/powerpoint/2010/main" val="288796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Rectangle 3"/>
          <p:cNvSpPr/>
          <p:nvPr/>
        </p:nvSpPr>
        <p:spPr>
          <a:xfrm>
            <a:off x="193432" y="0"/>
            <a:ext cx="11887200" cy="369332"/>
          </a:xfrm>
          <a:prstGeom prst="rect">
            <a:avLst/>
          </a:prstGeom>
        </p:spPr>
        <p:txBody>
          <a:bodyPr wrap="square">
            <a:spAutoFit/>
          </a:bodyPr>
          <a:lstStyle/>
          <a:p>
            <a:r>
              <a:rPr lang="vi-VN" b="1">
                <a:latin typeface="Times New Roman" panose="02020603050405020304" pitchFamily="18" charset="0"/>
                <a:cs typeface="Times New Roman" panose="02020603050405020304" pitchFamily="18" charset="0"/>
              </a:rPr>
              <a:t>PHIẾU ĐÁNH GIÁ SỐ 1: ĐÁNH GIÁ BẢN BÁO CÁO DỰ ÁN THIẾT KẾ VÀ </a:t>
            </a:r>
            <a:r>
              <a:rPr lang="en-US" b="1" smtClean="0">
                <a:latin typeface="Times New Roman" panose="02020603050405020304" pitchFamily="18" charset="0"/>
                <a:cs typeface="Times New Roman" panose="02020603050405020304" pitchFamily="18" charset="0"/>
              </a:rPr>
              <a:t>BỒN RỬA TAY TỰ ĐỘNG</a:t>
            </a:r>
            <a:endParaRPr lang="vi-VN"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7003580"/>
              </p:ext>
            </p:extLst>
          </p:nvPr>
        </p:nvGraphicFramePr>
        <p:xfrm>
          <a:off x="298939" y="646331"/>
          <a:ext cx="11781692" cy="6142292"/>
        </p:xfrm>
        <a:graphic>
          <a:graphicData uri="http://schemas.openxmlformats.org/drawingml/2006/table">
            <a:tbl>
              <a:tblPr firstRow="1" firstCol="1" bandRow="1"/>
              <a:tblGrid>
                <a:gridCol w="1011924">
                  <a:extLst>
                    <a:ext uri="{9D8B030D-6E8A-4147-A177-3AD203B41FA5}">
                      <a16:colId xmlns:a16="http://schemas.microsoft.com/office/drawing/2014/main" val="403113984"/>
                    </a:ext>
                  </a:extLst>
                </a:gridCol>
                <a:gridCol w="2258814">
                  <a:extLst>
                    <a:ext uri="{9D8B030D-6E8A-4147-A177-3AD203B41FA5}">
                      <a16:colId xmlns:a16="http://schemas.microsoft.com/office/drawing/2014/main" val="2539350247"/>
                    </a:ext>
                  </a:extLst>
                </a:gridCol>
                <a:gridCol w="2702540">
                  <a:extLst>
                    <a:ext uri="{9D8B030D-6E8A-4147-A177-3AD203B41FA5}">
                      <a16:colId xmlns:a16="http://schemas.microsoft.com/office/drawing/2014/main" val="776431348"/>
                    </a:ext>
                  </a:extLst>
                </a:gridCol>
                <a:gridCol w="2546468">
                  <a:extLst>
                    <a:ext uri="{9D8B030D-6E8A-4147-A177-3AD203B41FA5}">
                      <a16:colId xmlns:a16="http://schemas.microsoft.com/office/drawing/2014/main" val="1043177189"/>
                    </a:ext>
                  </a:extLst>
                </a:gridCol>
                <a:gridCol w="2215661">
                  <a:extLst>
                    <a:ext uri="{9D8B030D-6E8A-4147-A177-3AD203B41FA5}">
                      <a16:colId xmlns:a16="http://schemas.microsoft.com/office/drawing/2014/main" val="465205433"/>
                    </a:ext>
                  </a:extLst>
                </a:gridCol>
                <a:gridCol w="1046285">
                  <a:extLst>
                    <a:ext uri="{9D8B030D-6E8A-4147-A177-3AD203B41FA5}">
                      <a16:colId xmlns:a16="http://schemas.microsoft.com/office/drawing/2014/main" val="3729256850"/>
                    </a:ext>
                  </a:extLst>
                </a:gridCol>
              </a:tblGrid>
              <a:tr h="90004">
                <a:tc>
                  <a:txBody>
                    <a:bodyPr/>
                    <a:lstStyle/>
                    <a:p>
                      <a:pPr marL="0" marR="0" algn="ctr">
                        <a:lnSpc>
                          <a:spcPct val="115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Mức 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Mức 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Mức 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Mức 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Số điểm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904917"/>
                  </a:ext>
                </a:extLst>
              </a:tr>
              <a:tr h="1191957">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Nội dung đảm bảo tính chính xác kiến thức bộ môn</a:t>
                      </a:r>
                    </a:p>
                    <a:p>
                      <a:pPr marL="0" marR="0" indent="0">
                        <a:lnSpc>
                          <a:spcPct val="120000"/>
                        </a:lnSpc>
                        <a:spcBef>
                          <a:spcPts val="0"/>
                        </a:spcBef>
                        <a:spcAft>
                          <a:spcPts val="0"/>
                        </a:spcAft>
                        <a:buFontTx/>
                        <a:buNone/>
                        <a:tabLst>
                          <a:tab pos="590550" algn="l"/>
                        </a:tabLst>
                      </a:pPr>
                      <a:r>
                        <a:rPr lang="en-US" sz="1100" smtClean="0">
                          <a:effectLst/>
                          <a:latin typeface="Times New Roman" panose="02020603050405020304" pitchFamily="18" charset="0"/>
                          <a:ea typeface="Times New Roman" panose="02020603050405020304" pitchFamily="18" charset="0"/>
                          <a:cs typeface="Times New Roman" panose="02020603050405020304" pitchFamily="18" charset="0"/>
                        </a:rPr>
                        <a:t>- Nhiệm </a:t>
                      </a: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vụ của dự án được trình bày đầy đủ, rõ ràng các bức và có sự sáng </a:t>
                      </a:r>
                      <a:r>
                        <a:rPr lang="en-US" sz="1100" smtClean="0">
                          <a:effectLst/>
                          <a:latin typeface="Times New Roman" panose="02020603050405020304" pitchFamily="18" charset="0"/>
                          <a:ea typeface="Times New Roman" panose="02020603050405020304" pitchFamily="18" charset="0"/>
                          <a:cs typeface="Times New Roman" panose="02020603050405020304" pitchFamily="18" charset="0"/>
                        </a:rPr>
                        <a:t>tạo</a:t>
                      </a:r>
                    </a:p>
                    <a:p>
                      <a:pPr marL="0" marR="0" indent="0">
                        <a:lnSpc>
                          <a:spcPct val="120000"/>
                        </a:lnSpc>
                        <a:spcBef>
                          <a:spcPts val="0"/>
                        </a:spcBef>
                        <a:spcAft>
                          <a:spcPts val="0"/>
                        </a:spcAft>
                        <a:buFontTx/>
                        <a:buNone/>
                        <a:tabLst>
                          <a:tab pos="590550" algn="l"/>
                        </a:tabLst>
                      </a:pPr>
                      <a:r>
                        <a:rPr lang="en-US" sz="1100" smtClean="0">
                          <a:effectLst/>
                          <a:latin typeface="Times New Roman" panose="02020603050405020304" pitchFamily="18" charset="0"/>
                          <a:ea typeface="Times New Roman" panose="02020603050405020304" pitchFamily="18" charset="0"/>
                          <a:cs typeface="Times New Roman" panose="02020603050405020304" pitchFamily="18" charset="0"/>
                        </a:rPr>
                        <a:t>- Thiết kế</a:t>
                      </a:r>
                      <a:r>
                        <a:rPr lang="en-US" sz="1100" baseline="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200" smtClean="0">
                          <a:solidFill>
                            <a:schemeClr val="tx1"/>
                          </a:solidFill>
                          <a:effectLst/>
                          <a:latin typeface="Times New Roman" panose="02020603050405020304" pitchFamily="18" charset="0"/>
                          <a:ea typeface="+mn-ea"/>
                          <a:cs typeface="Times New Roman" panose="02020603050405020304" pitchFamily="18" charset="0"/>
                        </a:rPr>
                        <a:t>đầy đủ các bản vẽ phác thảo và bản vẽ thiết kế mạch điện điều khiển mô hình bồn  rửa tay  tự động</a:t>
                      </a:r>
                      <a:r>
                        <a:rPr lang="en-US" sz="1100" smtClean="0">
                          <a:effectLst/>
                          <a:latin typeface="Times New Roman" panose="02020603050405020304" pitchFamily="18" charset="0"/>
                          <a:ea typeface="Times New Roman" panose="02020603050405020304" pitchFamily="18" charset="0"/>
                          <a:cs typeface="Times New Roman" panose="02020603050405020304" pitchFamily="18" charset="0"/>
                        </a:rPr>
                        <a:t>(8-10 </a:t>
                      </a: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Nội dung đảm bảo tính chính xác kiến thức bộ môn</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Nhiệm vụ của dự án được trình bày đầy đủ, rõ ràng các bước </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(5-7,5 điểm)</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Nội dung đảm bảo tính chính xác kiến thức bộ môn</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Nhiệm vụ của dự án được trình bày đầy đủ. Tuy nhiên, các bước thực hiện chưa được rõ ràng, hình ảnh minh họa cho các bước ít hoặc chưa phù hợp </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(2-4,5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-Nội dung có những chỗ chưa đảm bảo tính chính xác kiến thức bộ môn.</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Nhiệm vụ của dự án được trình bày một cách sơ sài, không rõ ràng các bước, không có hình ảnh minh họa</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(0,5- 1,5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578641"/>
                  </a:ext>
                </a:extLst>
              </a:tr>
              <a:tr h="1818081">
                <a:tc>
                  <a:txBody>
                    <a:bodyPr/>
                    <a:lstStyle/>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Hình thức</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-Thời gian nộp dự án đúng tiến độ</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Cấu trúc bài báo cáo được trình bày rõ ràng, đầy đủ cả ba phần: Mở, thân, kết</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Hình ảnh, âm thanh trong bài báo cáo đẹp, phù hợp. Cách thức trình bày sáng tạo, có điển nhấn.</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Font chữ chuẩn, màu sắc hài hòa, hiệu ứng vừa đủ</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(8-10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-Thời gian nộp dự án đúng tiến độ</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Cấu trúc bài báo cáo được trình bày rõ ràng, đầy đủ cả ba phần: Mở, thân, kết</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Hình ảnh, âm thanh trong bài báo cáo đẹp, phù hợp. </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Font chữ, màu sắc, hiệu ứng đôi chỗ chưa phù hợp, hài hòa với nội dung</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(5-7,5 điểm)</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Thời gian nộp dự án bị chậm chưa đúng tiến độ</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Cấu trúc bài báo cáo được trình bày chưa rõ ràng, không phân biệt đầy đủ cả ba phần: Mở, thân, kết</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Hình ảnh, âm thanh trong bài báo cáo đôi khi chưa phù hợp</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Font chữ, màu sắc, hiệu ứng phần lớn chưa hài hòa, phù hợp với nội dung</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(2-4,5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Thời gian nộp dự án bị chậm so với yêu cầu.</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Cấu trúc bài báo cáo không đầy đủ</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Hình ảnh, âm thanh trong bài báo cáo phần lớn chưa phù hợp</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Font chữ, màu sắc, hiệu ứng phần lớn chưa hài hòa, phù hợp với nội dung</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(0,5- 1,5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547297"/>
                  </a:ext>
                </a:extLst>
              </a:tr>
              <a:tr h="1494693">
                <a:tc>
                  <a:txBody>
                    <a:bodyPr/>
                    <a:lstStyle/>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Phong cách báo cáo</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Chủ động, tự tin</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Giọng nói to, rõ ràng</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Làm chủ được thời gian và không gian báo cáo</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Sử dụng phi ngôn ngữ tốt, có sự giao lưu với người nghe</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(8-10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Chủ động, tự tin</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Giọng nói rõ ràng nhưng hơi bé.</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Làm chủ được thời gian nhưng chưa làm chủ được không gian báo cáo</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Sử dụng phi ngôn ngữ chưa tốt, có sự giao lưu với người nghe</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(5,5-7,5 điểm</a:t>
                      </a:r>
                      <a:r>
                        <a:rPr lang="en-US" sz="11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-Chủ động nhưng rụt rè, chưa tự tin</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Giọng nói bé, chưa rõ ràng</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Chưa làm chủ được thời gian, không gian báo cáo.</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Không sử dụng phi ngôn ngữ, chỉ nhìn vào bài báo cáo, không có sự giao lưu với người nghe</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(3,5-2,5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Ít sự chủ động, chưa được tự tin</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Giọng nói bé, rụt rè trong quá trình báo cáo</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Không làm chủ được không gian và thời gian báo cáo</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Không sử dụng phi ngôn ngữ, không có sự giao lưu với người nghe</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(1-3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821880"/>
                  </a:ext>
                </a:extLst>
              </a:tr>
              <a:tr h="509953">
                <a:tc>
                  <a:txBody>
                    <a:bodyPr/>
                    <a:lstStyle/>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Trả lời câu hỏi bổ trợ</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-Trả lời câu hỏi chính xác kiến thức bộ môn, tự tin, rõ ràng có sự minh họa</a:t>
                      </a:r>
                    </a:p>
                    <a:p>
                      <a:pPr marL="742950" marR="0" lvl="1" indent="-285750" algn="just">
                        <a:lnSpc>
                          <a:spcPct val="120000"/>
                        </a:lnSpc>
                        <a:spcBef>
                          <a:spcPts val="0"/>
                        </a:spcBef>
                        <a:spcAft>
                          <a:spcPts val="0"/>
                        </a:spcAft>
                        <a:buFont typeface="+mj-lt"/>
                        <a:buAutoNum type="arabicPeriod" startAt="10"/>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-Trả lời câu hỏi chính xác kiến thức bộ môn</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(5,5-7,5 điểm</a:t>
                      </a:r>
                      <a:r>
                        <a:rPr lang="en-US" sz="11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-Trả lời câu hỏi đúng một phần kiến thức bộ môn, chưa tự tin</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(3,5-4,5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-Không trả lời được câu hỏi</a:t>
                      </a:r>
                    </a:p>
                    <a:p>
                      <a:pPr marL="0" marR="0">
                        <a:lnSpc>
                          <a:spcPct val="115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(1-3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195437"/>
                  </a:ext>
                </a:extLst>
              </a:tr>
            </a:tbl>
          </a:graphicData>
        </a:graphic>
      </p:graphicFrame>
    </p:spTree>
    <p:extLst>
      <p:ext uri="{BB962C8B-B14F-4D97-AF65-F5344CB8AC3E}">
        <p14:creationId xmlns:p14="http://schemas.microsoft.com/office/powerpoint/2010/main" val="190619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1228</TotalTime>
  <Words>1379</Words>
  <Application>Microsoft Office PowerPoint</Application>
  <PresentationFormat>Widescreen</PresentationFormat>
  <Paragraphs>159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147</cp:revision>
  <dcterms:created xsi:type="dcterms:W3CDTF">2023-06-21T22:05:51Z</dcterms:created>
  <dcterms:modified xsi:type="dcterms:W3CDTF">2024-04-28T07:11:35Z</dcterms:modified>
</cp:coreProperties>
</file>