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1503" r:id="rId2"/>
    <p:sldId id="379" r:id="rId3"/>
    <p:sldId id="381" r:id="rId4"/>
    <p:sldId id="1106" r:id="rId5"/>
    <p:sldId id="1105" r:id="rId6"/>
    <p:sldId id="1108" r:id="rId7"/>
    <p:sldId id="1107" r:id="rId8"/>
    <p:sldId id="1109" r:id="rId9"/>
    <p:sldId id="1570" r:id="rId10"/>
    <p:sldId id="277" r:id="rId11"/>
    <p:sldId id="1400" r:id="rId12"/>
    <p:sldId id="1584" r:id="rId13"/>
    <p:sldId id="1587" r:id="rId14"/>
    <p:sldId id="1588" r:id="rId15"/>
    <p:sldId id="1589" r:id="rId16"/>
    <p:sldId id="1591" r:id="rId17"/>
    <p:sldId id="1592" r:id="rId18"/>
    <p:sldId id="1593" r:id="rId19"/>
    <p:sldId id="315" r:id="rId20"/>
    <p:sldId id="1118" r:id="rId21"/>
    <p:sldId id="1116" r:id="rId22"/>
    <p:sldId id="1594" r:id="rId23"/>
    <p:sldId id="1595" r:id="rId24"/>
    <p:sldId id="1596" r:id="rId25"/>
    <p:sldId id="1575" r:id="rId26"/>
    <p:sldId id="1582" r:id="rId27"/>
    <p:sldId id="1581" r:id="rId28"/>
    <p:sldId id="1104" r:id="rId29"/>
    <p:sldId id="1583" r:id="rId30"/>
    <p:sldId id="279" r:id="rId31"/>
    <p:sldId id="1471" r:id="rId32"/>
    <p:sldId id="1597" r:id="rId33"/>
    <p:sldId id="1521" r:id="rId34"/>
    <p:sldId id="1472" r:id="rId35"/>
  </p:sldIdLst>
  <p:sldSz cx="12192000" cy="6858000"/>
  <p:notesSz cx="6858000" cy="9144000"/>
  <p:custDataLst>
    <p:tags r:id="rId3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04FA"/>
    <a:srgbClr val="FF0066"/>
    <a:srgbClr val="3333CC"/>
    <a:srgbClr val="F9FECE"/>
    <a:srgbClr val="FCFEB0"/>
    <a:srgbClr val="F7FA76"/>
    <a:srgbClr val="FF0000"/>
    <a:srgbClr val="1503BD"/>
    <a:srgbClr val="FBFE90"/>
    <a:srgbClr val="1C11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varScale="1">
        <p:scale>
          <a:sx n="72" d="100"/>
          <a:sy n="72" d="100"/>
        </p:scale>
        <p:origin x="365" y="67"/>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gs" Target="tags/tag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27-08-2022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a:t>
            </a:fld>
            <a:endParaRPr lang="en-US"/>
          </a:p>
        </p:txBody>
      </p:sp>
    </p:spTree>
    <p:extLst>
      <p:ext uri="{BB962C8B-B14F-4D97-AF65-F5344CB8AC3E}">
        <p14:creationId xmlns:p14="http://schemas.microsoft.com/office/powerpoint/2010/main" val="1609894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2376725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1371130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2060332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327950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21212705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hỗ dành sẵn cho Hình ảnh của Bản chiếu 1">
            <a:extLst>
              <a:ext uri="{FF2B5EF4-FFF2-40B4-BE49-F238E27FC236}">
                <a16:creationId xmlns:a16="http://schemas.microsoft.com/office/drawing/2014/main" id="{09DEA3BE-A7AE-43FB-8D61-F873775CDDEA}"/>
              </a:ext>
            </a:extLst>
          </p:cNvPr>
          <p:cNvSpPr>
            <a:spLocks noGrp="1" noRot="1" noChangeAspect="1" noChangeArrowheads="1" noTextEdit="1"/>
          </p:cNvSpPr>
          <p:nvPr>
            <p:ph type="sldImg"/>
          </p:nvPr>
        </p:nvSpPr>
        <p:spPr>
          <a:ln/>
        </p:spPr>
      </p:sp>
      <p:sp>
        <p:nvSpPr>
          <p:cNvPr id="30723" name="Chỗ dành sẵn cho Ghi chú 2">
            <a:extLst>
              <a:ext uri="{FF2B5EF4-FFF2-40B4-BE49-F238E27FC236}">
                <a16:creationId xmlns:a16="http://schemas.microsoft.com/office/drawing/2014/main" id="{938B064F-2ADD-417B-9A60-71E78454E3C6}"/>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vi-VN" altLang="vi-VN">
              <a:latin typeface="Arial" panose="020B0604020202020204" pitchFamily="34" charset="0"/>
            </a:endParaRPr>
          </a:p>
        </p:txBody>
      </p:sp>
      <p:sp>
        <p:nvSpPr>
          <p:cNvPr id="30724" name="Chỗ dành sẵn cho Số hiệu Bản chiếu 3">
            <a:extLst>
              <a:ext uri="{FF2B5EF4-FFF2-40B4-BE49-F238E27FC236}">
                <a16:creationId xmlns:a16="http://schemas.microsoft.com/office/drawing/2014/main" id="{D9DB9BE4-E325-4D03-9CD4-2A138F619BC8}"/>
              </a:ext>
            </a:extLst>
          </p:cNvPr>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9F11E87B-E18F-41B3-99A2-CAC9A16EA102}" type="slidenum">
              <a:rPr lang="en-US" altLang="vi-VN" smtClean="0">
                <a:latin typeface="Arial" panose="020B0604020202020204" pitchFamily="34" charset="0"/>
              </a:rPr>
              <a:pPr/>
              <a:t>19</a:t>
            </a:fld>
            <a:endParaRPr lang="en-US" altLang="vi-VN">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20</a:t>
            </a:fld>
            <a:endParaRPr lang="en-US"/>
          </a:p>
        </p:txBody>
      </p:sp>
    </p:spTree>
    <p:extLst>
      <p:ext uri="{BB962C8B-B14F-4D97-AF65-F5344CB8AC3E}">
        <p14:creationId xmlns:p14="http://schemas.microsoft.com/office/powerpoint/2010/main" val="2585442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21</a:t>
            </a:fld>
            <a:endParaRPr lang="en-US"/>
          </a:p>
        </p:txBody>
      </p:sp>
    </p:spTree>
    <p:extLst>
      <p:ext uri="{BB962C8B-B14F-4D97-AF65-F5344CB8AC3E}">
        <p14:creationId xmlns:p14="http://schemas.microsoft.com/office/powerpoint/2010/main" val="19058414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Trong sử sách, nền văn minh Maya đạt tới đỉnh cao của mọi lĩnh vực từ kiến trúc, toán học, thiên văn học, cho đến nghệ thuật. Tuy nhiên, sự biến mất của nó lại là một bí ẩn mà đến nay giới khoa học chưa khám phá hết.</a:t>
            </a:r>
            <a:br>
              <a:rPr lang="vi-VN"/>
            </a:br>
            <a:br>
              <a:rPr lang="vi-VN"/>
            </a:br>
            <a:r>
              <a:rPr lang="vi-VN" sz="1200" b="0" i="0" kern="1200">
                <a:solidFill>
                  <a:schemeClr val="tx1"/>
                </a:solidFill>
                <a:effectLst/>
                <a:latin typeface="+mn-lt"/>
                <a:ea typeface="+mn-ea"/>
                <a:cs typeface="+mn-cs"/>
              </a:rPr>
              <a:t>Nền văn minh Maya được xây dựng bởi người Maya, một bộ tộc thổ dân châu Mỹ. Nó hình thành trên vùng đất mang tên Cuello cách nay 4.000 năm. Từ mảnh đất này, người Maya phân chia thành nhiều nhánh, trong đó, nhánh lớn nhất tiến về vùng đất là vịnh Mexico ngày nay. Tại đây, các nhà khảo cổ vẫn tiếp tục khai quật hàng loạt đền thờ đá có niên đại lên tới 2.500 năm.</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25</a:t>
            </a:fld>
            <a:endParaRPr lang="en-US"/>
          </a:p>
        </p:txBody>
      </p:sp>
    </p:spTree>
    <p:extLst>
      <p:ext uri="{BB962C8B-B14F-4D97-AF65-F5344CB8AC3E}">
        <p14:creationId xmlns:p14="http://schemas.microsoft.com/office/powerpoint/2010/main" val="1654244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2</a:t>
            </a:fld>
            <a:endParaRPr lang="en-US" altLang="en-US" sz="1200"/>
          </a:p>
        </p:txBody>
      </p:sp>
    </p:spTree>
    <p:extLst>
      <p:ext uri="{BB962C8B-B14F-4D97-AF65-F5344CB8AC3E}">
        <p14:creationId xmlns:p14="http://schemas.microsoft.com/office/powerpoint/2010/main" val="1303336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i="0" kern="1200">
                <a:solidFill>
                  <a:schemeClr val="tx1"/>
                </a:solidFill>
                <a:effectLst/>
                <a:latin typeface="+mn-lt"/>
                <a:ea typeface="+mn-ea"/>
                <a:cs typeface="+mn-cs"/>
              </a:rPr>
              <a:t>Đế quốc Inca </a:t>
            </a:r>
            <a:r>
              <a:rPr lang="vi-VN" sz="1200" b="0" i="0" kern="1200">
                <a:solidFill>
                  <a:schemeClr val="tx1"/>
                </a:solidFill>
                <a:effectLst/>
                <a:latin typeface="+mn-lt"/>
                <a:ea typeface="+mn-ea"/>
                <a:cs typeface="+mn-cs"/>
              </a:rPr>
              <a:t>hùng mạnh thời cổ đại đã để lại cho thế giới hiện đại những công trình kỳ vĩ, chứa đựng cả những giá trị lịch sử và những bí ẩn mà khoa học ngày nay vẫn chưa thể giải đáp.</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26</a:t>
            </a:fld>
            <a:endParaRPr lang="en-US"/>
          </a:p>
        </p:txBody>
      </p:sp>
    </p:spTree>
    <p:extLst>
      <p:ext uri="{BB962C8B-B14F-4D97-AF65-F5344CB8AC3E}">
        <p14:creationId xmlns:p14="http://schemas.microsoft.com/office/powerpoint/2010/main" val="28042783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Giáo viên cho học sinh xem hình/ video để thấy được nền văn hóa độc đáo của Trung và Nam Mĩ</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28</a:t>
            </a:fld>
            <a:endParaRPr lang="en-US"/>
          </a:p>
        </p:txBody>
      </p:sp>
    </p:spTree>
    <p:extLst>
      <p:ext uri="{BB962C8B-B14F-4D97-AF65-F5344CB8AC3E}">
        <p14:creationId xmlns:p14="http://schemas.microsoft.com/office/powerpoint/2010/main" val="2002083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1B04FA"/>
                </a:solidFill>
                <a:latin typeface="+mn-lt"/>
                <a:cs typeface="Arial" panose="020B0604020202020204" pitchFamily="34" charset="0"/>
              </a:rPr>
              <a:t>Các đô thị ở Trung và Nam Mỹ phân bố không đều:</a:t>
            </a:r>
          </a:p>
          <a:p>
            <a:pPr algn="just"/>
            <a:r>
              <a:rPr lang="vi-VN" sz="1200">
                <a:solidFill>
                  <a:srgbClr val="1B04FA"/>
                </a:solidFill>
                <a:latin typeface="+mn-lt"/>
                <a:cs typeface="Arial" panose="020B0604020202020204" pitchFamily="34" charset="0"/>
              </a:rPr>
              <a:t>- Các đô thị lớn trên 10 triệu người phân bố chủ yếu ven biển phía đông nam Nam Mỹ Ngoài ra, còn phân bố ở tây bắc Nam Mỹ và Trung Mỹ.</a:t>
            </a:r>
          </a:p>
          <a:p>
            <a:pPr algn="just"/>
            <a:r>
              <a:rPr lang="vi-VN" sz="1200">
                <a:solidFill>
                  <a:srgbClr val="1B04FA"/>
                </a:solidFill>
                <a:latin typeface="+mn-lt"/>
                <a:cs typeface="Arial" panose="020B0604020202020204" pitchFamily="34" charset="0"/>
              </a:rPr>
              <a:t>- Các đô thị trên 5 – 10 triệu người phân bố ven biển phía tây Nam Mỹ</a:t>
            </a:r>
          </a:p>
          <a:p>
            <a:pPr algn="just"/>
            <a:r>
              <a:rPr lang="vi-VN" sz="1200">
                <a:solidFill>
                  <a:srgbClr val="1B04FA"/>
                </a:solidFill>
                <a:latin typeface="+mn-lt"/>
                <a:cs typeface="Arial" panose="020B0604020202020204" pitchFamily="34" charset="0"/>
              </a:rPr>
              <a:t>- Các đô thị từ 1 – 5 triệu người phân bố rải rác, tập trung nhất ở Trung Mỹ, tây bắc Nam Mỹ và phía đông của Nam Mỹ.</a:t>
            </a:r>
            <a:endParaRPr lang="en-US" sz="1200">
              <a:solidFill>
                <a:srgbClr val="1B04FA"/>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32</a:t>
            </a:fld>
            <a:endParaRPr lang="en-US"/>
          </a:p>
        </p:txBody>
      </p:sp>
    </p:spTree>
    <p:extLst>
      <p:ext uri="{BB962C8B-B14F-4D97-AF65-F5344CB8AC3E}">
        <p14:creationId xmlns:p14="http://schemas.microsoft.com/office/powerpoint/2010/main" val="15707698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Lễ hội được tổ chức từ 28/2 - 4/3 hàng năm trên khắp đất nước Bra-xin, trong đó tại thủ đô Ri-ô Gia-nây-rô là nơi hội tụ tất cả các vũ công Samba tài giỏi nhất đổ về tranh tài.</a:t>
            </a:r>
          </a:p>
          <a:p>
            <a:pPr rtl="0"/>
            <a:r>
              <a:rPr lang="vi-VN" sz="1200" b="0" i="0" kern="1200">
                <a:solidFill>
                  <a:schemeClr val="tx1"/>
                </a:solidFill>
                <a:effectLst/>
                <a:latin typeface="+mn-lt"/>
                <a:ea typeface="+mn-ea"/>
                <a:cs typeface="+mn-cs"/>
              </a:rPr>
              <a:t>- Nhắc tới lễ hội Ca-na-van là nhắc đến những bộ trang phục hóa trang lộng lẫy của các vũ công Samba, tại đây bạn có thể tận mắt chiêm ngưỡng nhiều bộ trang phục mà chưa bao giờ được thấy trong đời.</a:t>
            </a:r>
          </a:p>
          <a:p>
            <a:pPr rtl="0"/>
            <a:r>
              <a:rPr lang="vi-VN" sz="1200" b="0" i="0" kern="1200">
                <a:solidFill>
                  <a:schemeClr val="tx1"/>
                </a:solidFill>
                <a:effectLst/>
                <a:latin typeface="+mn-lt"/>
                <a:ea typeface="+mn-ea"/>
                <a:cs typeface="+mn-cs"/>
              </a:rPr>
              <a:t>- Lễ hội là sự gắn liền với các buổi lễ diễu hành cạnh tranh giữa các trường học dạy Samba. Mỗi trường lại có vũ công, biên đạo múa và nhạc sĩ của riêng mình, tạo nên các màn trình diễn độc đáo.</a:t>
            </a:r>
          </a:p>
          <a:p>
            <a:br>
              <a:rPr lang="vi-VN" sz="1200" b="0" i="0" kern="1200">
                <a:solidFill>
                  <a:schemeClr val="tx1"/>
                </a:solidFill>
                <a:effectLst/>
                <a:latin typeface="+mn-lt"/>
                <a:ea typeface="+mn-ea"/>
                <a:cs typeface="+mn-cs"/>
              </a:rPr>
            </a:b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33</a:t>
            </a:fld>
            <a:endParaRPr lang="en-US"/>
          </a:p>
        </p:txBody>
      </p:sp>
    </p:spTree>
    <p:extLst>
      <p:ext uri="{BB962C8B-B14F-4D97-AF65-F5344CB8AC3E}">
        <p14:creationId xmlns:p14="http://schemas.microsoft.com/office/powerpoint/2010/main" val="2959090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34</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3</a:t>
            </a:fld>
            <a:endParaRPr lang="en-US" altLang="en-US" sz="1200"/>
          </a:p>
        </p:txBody>
      </p:sp>
    </p:spTree>
    <p:extLst>
      <p:ext uri="{BB962C8B-B14F-4D97-AF65-F5344CB8AC3E}">
        <p14:creationId xmlns:p14="http://schemas.microsoft.com/office/powerpoint/2010/main" val="291490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4</a:t>
            </a:fld>
            <a:endParaRPr lang="en-US" altLang="en-US" sz="1200"/>
          </a:p>
        </p:txBody>
      </p:sp>
    </p:spTree>
    <p:extLst>
      <p:ext uri="{BB962C8B-B14F-4D97-AF65-F5344CB8AC3E}">
        <p14:creationId xmlns:p14="http://schemas.microsoft.com/office/powerpoint/2010/main" val="4204281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5</a:t>
            </a:fld>
            <a:endParaRPr lang="en-US" altLang="en-US" sz="1200"/>
          </a:p>
        </p:txBody>
      </p:sp>
    </p:spTree>
    <p:extLst>
      <p:ext uri="{BB962C8B-B14F-4D97-AF65-F5344CB8AC3E}">
        <p14:creationId xmlns:p14="http://schemas.microsoft.com/office/powerpoint/2010/main" val="1538751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6</a:t>
            </a:fld>
            <a:endParaRPr lang="en-US" altLang="en-US" sz="1200"/>
          </a:p>
        </p:txBody>
      </p:sp>
    </p:spTree>
    <p:extLst>
      <p:ext uri="{BB962C8B-B14F-4D97-AF65-F5344CB8AC3E}">
        <p14:creationId xmlns:p14="http://schemas.microsoft.com/office/powerpoint/2010/main" val="40640597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7</a:t>
            </a:fld>
            <a:endParaRPr lang="en-US" altLang="en-US" sz="1200"/>
          </a:p>
        </p:txBody>
      </p:sp>
    </p:spTree>
    <p:extLst>
      <p:ext uri="{BB962C8B-B14F-4D97-AF65-F5344CB8AC3E}">
        <p14:creationId xmlns:p14="http://schemas.microsoft.com/office/powerpoint/2010/main" val="1133691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21EC078A-B771-456D-BBA2-BDD50ABC4E64}"/>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A9DD8023-B7E8-41EF-B5DB-464AA301899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F2855F93-94AE-4CA5-B21C-60877A4B3A8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60379E5-0F5A-4744-A802-0DF17AC8E5BA}" type="slidenum">
              <a:rPr lang="en-US" altLang="en-US" sz="1200" smtClean="0"/>
              <a:pPr/>
              <a:t>8</a:t>
            </a:fld>
            <a:endParaRPr lang="en-US" altLang="en-US" sz="1200"/>
          </a:p>
        </p:txBody>
      </p:sp>
    </p:spTree>
    <p:extLst>
      <p:ext uri="{BB962C8B-B14F-4D97-AF65-F5344CB8AC3E}">
        <p14:creationId xmlns:p14="http://schemas.microsoft.com/office/powerpoint/2010/main" val="257019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2542173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2D559B7-EAB5-4594-A268-B76FACD848A3}"/>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8FA37B-A4E7-4F3E-ACA3-DC2332FB15C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24AC11-0EAC-4FCE-9DAA-4C333CB461B2}"/>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59A4A9-352E-45B4-9A76-0228D72FB6CB}"/>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8" name="Footer Placeholder 7">
            <a:extLst>
              <a:ext uri="{FF2B5EF4-FFF2-40B4-BE49-F238E27FC236}">
                <a16:creationId xmlns:a16="http://schemas.microsoft.com/office/drawing/2014/main"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80C360-0B23-426A-8A46-E05D4BF1858E}"/>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4" name="Footer Placeholder 3">
            <a:extLst>
              <a:ext uri="{FF2B5EF4-FFF2-40B4-BE49-F238E27FC236}">
                <a16:creationId xmlns:a16="http://schemas.microsoft.com/office/drawing/2014/main"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B4939A-4CB7-46E1-8C30-FCBDC52C27FF}"/>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3" name="Footer Placeholder 2">
            <a:extLst>
              <a:ext uri="{FF2B5EF4-FFF2-40B4-BE49-F238E27FC236}">
                <a16:creationId xmlns:a16="http://schemas.microsoft.com/office/drawing/2014/main"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410A16-5B70-49EA-956C-6C1286968D8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2138D7-D4A0-4F93-B300-3E2263B80248}"/>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6" name="Footer Placeholder 5">
            <a:extLst>
              <a:ext uri="{FF2B5EF4-FFF2-40B4-BE49-F238E27FC236}">
                <a16:creationId xmlns:a16="http://schemas.microsoft.com/office/drawing/2014/main"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10DDED-C05D-47AA-A272-2758E6162C2C}"/>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B8F42-75D9-4605-AE55-B8E8818F1D61}"/>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F2BBAE-A0A5-4301-BF39-5B44D512221A}"/>
              </a:ext>
            </a:extLst>
          </p:cNvPr>
          <p:cNvSpPr>
            <a:spLocks noGrp="1"/>
          </p:cNvSpPr>
          <p:nvPr>
            <p:ph type="dt" sz="half" idx="10"/>
          </p:nvPr>
        </p:nvSpPr>
        <p:spPr/>
        <p:txBody>
          <a:body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27-08-2022</a:t>
            </a:fld>
            <a:endParaRPr lang="en-US"/>
          </a:p>
        </p:txBody>
      </p:sp>
      <p:sp>
        <p:nvSpPr>
          <p:cNvPr id="5" name="Footer Placeholder 4">
            <a:extLst>
              <a:ext uri="{FF2B5EF4-FFF2-40B4-BE49-F238E27FC236}">
                <a16:creationId xmlns:a16="http://schemas.microsoft.com/office/drawing/2014/main"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20.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7.xml"/><Relationship Id="rId7" Type="http://schemas.microsoft.com/office/2007/relationships/hdphoto" Target="../media/hdphoto4.wdp"/><Relationship Id="rId12" Type="http://schemas.microsoft.com/office/2007/relationships/hdphoto" Target="../media/hdphoto2.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11" Type="http://schemas.openxmlformats.org/officeDocument/2006/relationships/image" Target="../media/image3.png"/><Relationship Id="rId5" Type="http://schemas.openxmlformats.org/officeDocument/2006/relationships/image" Target="../media/image21.jpg"/><Relationship Id="rId10" Type="http://schemas.openxmlformats.org/officeDocument/2006/relationships/image" Target="../media/image24.png"/><Relationship Id="rId4" Type="http://schemas.openxmlformats.org/officeDocument/2006/relationships/notesSlide" Target="../notesSlides/notesSlide12.xml"/><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15.xml"/><Relationship Id="rId1" Type="http://schemas.openxmlformats.org/officeDocument/2006/relationships/slideLayout" Target="../slideLayouts/slideLayout27.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7.xml"/><Relationship Id="rId7" Type="http://schemas.microsoft.com/office/2007/relationships/hdphoto" Target="../media/hdphoto5.wdp"/><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 Id="rId9"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audio" Target="NULL"/><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png"/><Relationship Id="rId5" Type="http://schemas.microsoft.com/office/2007/relationships/hdphoto" Target="../media/hdphoto1.wdp"/><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33.jpe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audio" Target="../media/audio1.wav"/><Relationship Id="rId7"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NUL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5.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audio" Target="../media/audio1.wav"/><Relationship Id="rId7"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wav"/><Relationship Id="rId7"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audio" Target="../media/audio1.wav"/><Relationship Id="rId7"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8.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audio1.wav"/><Relationship Id="rId7" Type="http://schemas.openxmlformats.org/officeDocument/2006/relationships/image" Target="../media/image16.jp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image" Target="../media/image5.jpeg"/><Relationship Id="rId9" Type="http://schemas.openxmlformats.org/officeDocument/2006/relationships/audio" Target="../media/audio1.wav"/></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0CD46B-EEC4-4D36-8DE2-E09BB98A9151}"/>
              </a:ext>
            </a:extLst>
          </p:cNvPr>
          <p:cNvPicPr>
            <a:picLocks noChangeAspect="1"/>
          </p:cNvPicPr>
          <p:nvPr/>
        </p:nvPicPr>
        <p:blipFill rotWithShape="1">
          <a:blip r:embed="rId3"/>
          <a:srcRect t="25836"/>
          <a:stretch/>
        </p:blipFill>
        <p:spPr>
          <a:xfrm>
            <a:off x="0" y="0"/>
            <a:ext cx="12191999" cy="6857999"/>
          </a:xfrm>
          <a:prstGeom prst="rect">
            <a:avLst/>
          </a:prstGeom>
        </p:spPr>
      </p:pic>
    </p:spTree>
    <p:extLst>
      <p:ext uri="{BB962C8B-B14F-4D97-AF65-F5344CB8AC3E}">
        <p14:creationId xmlns:p14="http://schemas.microsoft.com/office/powerpoint/2010/main" val="524226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D3D21D9-6956-4126-BF5F-B93089E5A99B}"/>
              </a:ext>
            </a:extLst>
          </p:cNvPr>
          <p:cNvSpPr/>
          <p:nvPr/>
        </p:nvSpPr>
        <p:spPr>
          <a:xfrm>
            <a:off x="6946339" y="1255816"/>
            <a:ext cx="5274340" cy="288911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BÀI 17</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ĐẶC ĐIỂM DÂN C</a:t>
            </a:r>
            <a:r>
              <a:rPr lang="vi-VN" sz="3200" b="1">
                <a:solidFill>
                  <a:srgbClr val="00B050"/>
                </a:solidFill>
                <a:latin typeface="#9Slide03 Maven Pro Black" panose="00000A00000000000000" pitchFamily="2" charset="0"/>
                <a:ea typeface="+mj-ea"/>
                <a:cs typeface="+mj-cs"/>
              </a:rPr>
              <a:t>Ư</a:t>
            </a:r>
            <a:r>
              <a:rPr lang="en-US" sz="3200" b="1">
                <a:solidFill>
                  <a:srgbClr val="00B050"/>
                </a:solidFill>
                <a:latin typeface="#9Slide03 Maven Pro Black" panose="00000A00000000000000" pitchFamily="2" charset="0"/>
                <a:ea typeface="+mj-ea"/>
                <a:cs typeface="+mj-cs"/>
              </a:rPr>
              <a:t> TRUNG VÀ NAM MỸ, </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VẤN ĐỀ ĐÔ THỊ HÓA,</a:t>
            </a:r>
          </a:p>
          <a:p>
            <a:pPr algn="ctr">
              <a:lnSpc>
                <a:spcPct val="90000"/>
              </a:lnSpc>
              <a:spcBef>
                <a:spcPct val="0"/>
              </a:spcBef>
              <a:spcAft>
                <a:spcPts val="600"/>
              </a:spcAft>
            </a:pPr>
            <a:r>
              <a:rPr lang="en-US" sz="3200" b="1">
                <a:solidFill>
                  <a:srgbClr val="00B050"/>
                </a:solidFill>
                <a:latin typeface="#9Slide03 Maven Pro Black" panose="00000A00000000000000" pitchFamily="2" charset="0"/>
                <a:ea typeface="+mj-ea"/>
                <a:cs typeface="+mj-cs"/>
              </a:rPr>
              <a:t>VĂN HÓA Ở MỸ LA TINH</a:t>
            </a:r>
          </a:p>
        </p:txBody>
      </p:sp>
      <p:pic>
        <p:nvPicPr>
          <p:cNvPr id="8" name="image107.png">
            <a:extLst>
              <a:ext uri="{FF2B5EF4-FFF2-40B4-BE49-F238E27FC236}">
                <a16:creationId xmlns:a16="http://schemas.microsoft.com/office/drawing/2014/main" id="{570CA017-16D5-45CE-A0A1-D39F9F6AF137}"/>
              </a:ext>
            </a:extLst>
          </p:cNvPr>
          <p:cNvPicPr/>
          <p:nvPr/>
        </p:nvPicPr>
        <p:blipFill rotWithShape="1">
          <a:blip r:embed="rId3"/>
          <a:srcRect t="20198" r="-1" b="10036"/>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2" name="Group 1">
            <a:extLst>
              <a:ext uri="{FF2B5EF4-FFF2-40B4-BE49-F238E27FC236}">
                <a16:creationId xmlns:a16="http://schemas.microsoft.com/office/drawing/2014/main" id="{6E3AD8B8-B5F1-4E8F-BCC7-4544A5FB4A29}"/>
              </a:ext>
            </a:extLst>
          </p:cNvPr>
          <p:cNvGrpSpPr/>
          <p:nvPr/>
        </p:nvGrpSpPr>
        <p:grpSpPr>
          <a:xfrm>
            <a:off x="1014243" y="2083168"/>
            <a:ext cx="7029828" cy="872949"/>
            <a:chOff x="3196548" y="1633376"/>
            <a:chExt cx="5873707" cy="872949"/>
          </a:xfrm>
        </p:grpSpPr>
        <p:grpSp>
          <p:nvGrpSpPr>
            <p:cNvPr id="17" name="Group 16">
              <a:extLst>
                <a:ext uri="{FF2B5EF4-FFF2-40B4-BE49-F238E27FC236}">
                  <a16:creationId xmlns:a16="http://schemas.microsoft.com/office/drawing/2014/main" id="{5C91F31A-EDEB-4352-AEB9-72156EF377B5}"/>
                </a:ext>
              </a:extLst>
            </p:cNvPr>
            <p:cNvGrpSpPr/>
            <p:nvPr/>
          </p:nvGrpSpPr>
          <p:grpSpPr>
            <a:xfrm>
              <a:off x="3196548" y="1633376"/>
              <a:ext cx="5873707" cy="872949"/>
              <a:chOff x="1133367" y="2220084"/>
              <a:chExt cx="3390345" cy="914400"/>
            </a:xfrm>
            <a:solidFill>
              <a:srgbClr val="FCFEB0"/>
            </a:solidFill>
          </p:grpSpPr>
          <p:sp>
            <p:nvSpPr>
              <p:cNvPr id="18" name="Arrow: Pentagon 17">
                <a:extLst>
                  <a:ext uri="{FF2B5EF4-FFF2-40B4-BE49-F238E27FC236}">
                    <a16:creationId xmlns:a16="http://schemas.microsoft.com/office/drawing/2014/main" id="{148B1972-7196-4B87-B004-3584BD66441C}"/>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7C98953B-7D65-4C5B-A162-EF58AA078540}"/>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id="{04670728-1741-4833-9A20-59430923F615}"/>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21" name="Arrow: Pentagon 20">
            <a:extLst>
              <a:ext uri="{FF2B5EF4-FFF2-40B4-BE49-F238E27FC236}">
                <a16:creationId xmlns:a16="http://schemas.microsoft.com/office/drawing/2014/main" id="{CA02300E-50B7-4EDA-86E8-B9B08F711473}"/>
              </a:ext>
            </a:extLst>
          </p:cNvPr>
          <p:cNvSpPr/>
          <p:nvPr/>
        </p:nvSpPr>
        <p:spPr>
          <a:xfrm>
            <a:off x="967256" y="2080244"/>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id="{33BEFBF2-C0F4-4F92-82DE-EA58FF6EF957}"/>
              </a:ext>
            </a:extLst>
          </p:cNvPr>
          <p:cNvSpPr/>
          <p:nvPr/>
        </p:nvSpPr>
        <p:spPr>
          <a:xfrm rot="5400000">
            <a:off x="1646112" y="2418867"/>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9" name="Group 8">
            <a:extLst>
              <a:ext uri="{FF2B5EF4-FFF2-40B4-BE49-F238E27FC236}">
                <a16:creationId xmlns:a16="http://schemas.microsoft.com/office/drawing/2014/main" id="{2C87E903-91D2-4565-AB30-9D8A616AE4E7}"/>
              </a:ext>
            </a:extLst>
          </p:cNvPr>
          <p:cNvGrpSpPr/>
          <p:nvPr/>
        </p:nvGrpSpPr>
        <p:grpSpPr>
          <a:xfrm>
            <a:off x="-83941" y="3530506"/>
            <a:ext cx="7929388" cy="875873"/>
            <a:chOff x="1591806" y="2797566"/>
            <a:chExt cx="8070200" cy="875873"/>
          </a:xfrm>
        </p:grpSpPr>
        <p:grpSp>
          <p:nvGrpSpPr>
            <p:cNvPr id="24" name="Group 23">
              <a:extLst>
                <a:ext uri="{FF2B5EF4-FFF2-40B4-BE49-F238E27FC236}">
                  <a16:creationId xmlns:a16="http://schemas.microsoft.com/office/drawing/2014/main" id="{2E7FFE3E-74EA-4B7F-8177-ADE48FBB3362}"/>
                </a:ext>
              </a:extLst>
            </p:cNvPr>
            <p:cNvGrpSpPr/>
            <p:nvPr/>
          </p:nvGrpSpPr>
          <p:grpSpPr>
            <a:xfrm>
              <a:off x="3162054" y="2800490"/>
              <a:ext cx="5928808" cy="872949"/>
              <a:chOff x="1133366" y="2220084"/>
              <a:chExt cx="3891326" cy="914400"/>
            </a:xfrm>
            <a:solidFill>
              <a:srgbClr val="FCFEB0"/>
            </a:solidFill>
          </p:grpSpPr>
          <p:sp>
            <p:nvSpPr>
              <p:cNvPr id="33" name="Arrow: Pentagon 32">
                <a:extLst>
                  <a:ext uri="{FF2B5EF4-FFF2-40B4-BE49-F238E27FC236}">
                    <a16:creationId xmlns:a16="http://schemas.microsoft.com/office/drawing/2014/main" id="{1077D75B-89C0-44CD-936F-25D8151F1E1A}"/>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8" name="Group 7">
              <a:extLst>
                <a:ext uri="{FF2B5EF4-FFF2-40B4-BE49-F238E27FC236}">
                  <a16:creationId xmlns:a16="http://schemas.microsoft.com/office/drawing/2014/main" id="{E122E75E-9F30-4F73-A992-2B1277AF825E}"/>
                </a:ext>
              </a:extLst>
            </p:cNvPr>
            <p:cNvGrpSpPr/>
            <p:nvPr/>
          </p:nvGrpSpPr>
          <p:grpSpPr>
            <a:xfrm>
              <a:off x="3101140" y="2797566"/>
              <a:ext cx="1061586" cy="872947"/>
              <a:chOff x="3101140" y="2797566"/>
              <a:chExt cx="1061586" cy="872947"/>
            </a:xfrm>
          </p:grpSpPr>
          <p:sp>
            <p:nvSpPr>
              <p:cNvPr id="30" name="Arrow: Pentagon 29">
                <a:extLst>
                  <a:ext uri="{FF2B5EF4-FFF2-40B4-BE49-F238E27FC236}">
                    <a16:creationId xmlns:a16="http://schemas.microsoft.com/office/drawing/2014/main" id="{D1148A92-A3DA-4E76-B6A4-D7DA5271949D}"/>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id="{DD736294-8B01-4A66-90A2-4EA9C6C674E1}"/>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7BF7C870-BBB9-4BBC-A19C-CEF9ACB06063}"/>
                </a:ext>
              </a:extLst>
            </p:cNvPr>
            <p:cNvSpPr txBox="1"/>
            <p:nvPr/>
          </p:nvSpPr>
          <p:spPr>
            <a:xfrm>
              <a:off x="1591806" y="3023248"/>
              <a:ext cx="8070200"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pic>
        <p:nvPicPr>
          <p:cNvPr id="28" name="Picture 27">
            <a:extLst>
              <a:ext uri="{FF2B5EF4-FFF2-40B4-BE49-F238E27FC236}">
                <a16:creationId xmlns:a16="http://schemas.microsoft.com/office/drawing/2014/main" id="{D57804D1-0E17-4B67-AFE5-6E829B878A04}"/>
              </a:ext>
            </a:extLst>
          </p:cNvPr>
          <p:cNvPicPr>
            <a:picLocks noChangeAspect="1"/>
          </p:cNvPicPr>
          <p:nvPr/>
        </p:nvPicPr>
        <p:blipFill>
          <a:blip r:embed="rId5"/>
          <a:stretch>
            <a:fillRect/>
          </a:stretch>
        </p:blipFill>
        <p:spPr>
          <a:xfrm>
            <a:off x="11010718" y="104652"/>
            <a:ext cx="1054691" cy="927925"/>
          </a:xfrm>
          <a:prstGeom prst="rect">
            <a:avLst/>
          </a:prstGeom>
        </p:spPr>
      </p:pic>
      <p:grpSp>
        <p:nvGrpSpPr>
          <p:cNvPr id="29" name="Group 28">
            <a:extLst>
              <a:ext uri="{FF2B5EF4-FFF2-40B4-BE49-F238E27FC236}">
                <a16:creationId xmlns:a16="http://schemas.microsoft.com/office/drawing/2014/main" id="{88CDF43F-07B5-4DFB-AB90-2216830E7432}"/>
              </a:ext>
            </a:extLst>
          </p:cNvPr>
          <p:cNvGrpSpPr/>
          <p:nvPr/>
        </p:nvGrpSpPr>
        <p:grpSpPr>
          <a:xfrm>
            <a:off x="2069285" y="4853832"/>
            <a:ext cx="6077365" cy="875873"/>
            <a:chOff x="3101140" y="2797566"/>
            <a:chExt cx="5989722" cy="875873"/>
          </a:xfrm>
        </p:grpSpPr>
        <p:grpSp>
          <p:nvGrpSpPr>
            <p:cNvPr id="35" name="Group 34">
              <a:extLst>
                <a:ext uri="{FF2B5EF4-FFF2-40B4-BE49-F238E27FC236}">
                  <a16:creationId xmlns:a16="http://schemas.microsoft.com/office/drawing/2014/main" id="{6854A75A-B5CC-48E7-840D-86A3FDE57C07}"/>
                </a:ext>
              </a:extLst>
            </p:cNvPr>
            <p:cNvGrpSpPr/>
            <p:nvPr/>
          </p:nvGrpSpPr>
          <p:grpSpPr>
            <a:xfrm>
              <a:off x="3162054" y="2800490"/>
              <a:ext cx="5928808" cy="872949"/>
              <a:chOff x="1133366" y="2220084"/>
              <a:chExt cx="3891326" cy="914400"/>
            </a:xfrm>
            <a:solidFill>
              <a:srgbClr val="FCFEB0"/>
            </a:solidFill>
          </p:grpSpPr>
          <p:sp>
            <p:nvSpPr>
              <p:cNvPr id="40" name="Arrow: Pentagon 39">
                <a:extLst>
                  <a:ext uri="{FF2B5EF4-FFF2-40B4-BE49-F238E27FC236}">
                    <a16:creationId xmlns:a16="http://schemas.microsoft.com/office/drawing/2014/main" id="{7C9DF49B-6649-4203-801A-35427826AAE6}"/>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1" name="TextBox 40">
                <a:extLst>
                  <a:ext uri="{FF2B5EF4-FFF2-40B4-BE49-F238E27FC236}">
                    <a16:creationId xmlns:a16="http://schemas.microsoft.com/office/drawing/2014/main" id="{510963B7-EA43-4D38-B89D-904B2F193F47}"/>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36" name="Group 35">
              <a:extLst>
                <a:ext uri="{FF2B5EF4-FFF2-40B4-BE49-F238E27FC236}">
                  <a16:creationId xmlns:a16="http://schemas.microsoft.com/office/drawing/2014/main" id="{14C63C9D-12A6-40BA-BFFA-09158ECEABEA}"/>
                </a:ext>
              </a:extLst>
            </p:cNvPr>
            <p:cNvGrpSpPr/>
            <p:nvPr/>
          </p:nvGrpSpPr>
          <p:grpSpPr>
            <a:xfrm>
              <a:off x="3101140" y="2797566"/>
              <a:ext cx="1061586" cy="872947"/>
              <a:chOff x="3101140" y="2797566"/>
              <a:chExt cx="1061586" cy="872947"/>
            </a:xfrm>
          </p:grpSpPr>
          <p:sp>
            <p:nvSpPr>
              <p:cNvPr id="38" name="Arrow: Pentagon 37">
                <a:extLst>
                  <a:ext uri="{FF2B5EF4-FFF2-40B4-BE49-F238E27FC236}">
                    <a16:creationId xmlns:a16="http://schemas.microsoft.com/office/drawing/2014/main" id="{B9714A11-778E-4049-93BD-8F58850F14AB}"/>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9" name="Isosceles Triangle 38">
                <a:extLst>
                  <a:ext uri="{FF2B5EF4-FFF2-40B4-BE49-F238E27FC236}">
                    <a16:creationId xmlns:a16="http://schemas.microsoft.com/office/drawing/2014/main" id="{504A88ED-B18B-42AA-9CD9-6BDBAA806330}"/>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Box 36">
              <a:extLst>
                <a:ext uri="{FF2B5EF4-FFF2-40B4-BE49-F238E27FC236}">
                  <a16:creationId xmlns:a16="http://schemas.microsoft.com/office/drawing/2014/main" id="{0C00FBF0-8B78-4118-B6C3-F23779F87C59}"/>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left)">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ipe(left)">
                                      <p:cBhvr>
                                        <p:cTn id="2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79C4EB-AFDB-4F27-9536-9AD4866E31EF}"/>
              </a:ext>
            </a:extLst>
          </p:cNvPr>
          <p:cNvSpPr/>
          <p:nvPr/>
        </p:nvSpPr>
        <p:spPr>
          <a:xfrm>
            <a:off x="295941" y="2004143"/>
            <a:ext cx="6096000" cy="2062103"/>
          </a:xfrm>
          <a:prstGeom prst="rect">
            <a:avLst/>
          </a:prstGeom>
          <a:solidFill>
            <a:schemeClr val="bg1"/>
          </a:solidFill>
          <a:ln>
            <a:solidFill>
              <a:srgbClr val="1B04FA"/>
            </a:solidFill>
            <a:prstDash val="sysDash"/>
          </a:ln>
        </p:spPr>
        <p:txBody>
          <a:bodyPr>
            <a:spAutoFit/>
          </a:bodyPr>
          <a:lstStyle/>
          <a:p>
            <a:pPr algn="just"/>
            <a:r>
              <a:rPr lang="vi-VN" sz="3200">
                <a:solidFill>
                  <a:srgbClr val="FF0000"/>
                </a:solidFill>
              </a:rPr>
              <a:t>Dựa vào thông tin trong bài và hình 1, em hãy cho biết đặc điểm nguồn gốc dân cư Trung và Nam Mỹ.</a:t>
            </a:r>
            <a:endParaRPr lang="en-US" sz="3200">
              <a:solidFill>
                <a:srgbClr val="FF0000"/>
              </a:solidFill>
            </a:endParaRPr>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grpSp>
        <p:nvGrpSpPr>
          <p:cNvPr id="14" name="Group 13">
            <a:extLst>
              <a:ext uri="{FF2B5EF4-FFF2-40B4-BE49-F238E27FC236}">
                <a16:creationId xmlns:a16="http://schemas.microsoft.com/office/drawing/2014/main" id="{027F02BC-97A3-4B94-8B47-BE3E5FC3C82F}"/>
              </a:ext>
            </a:extLst>
          </p:cNvPr>
          <p:cNvGrpSpPr/>
          <p:nvPr/>
        </p:nvGrpSpPr>
        <p:grpSpPr>
          <a:xfrm>
            <a:off x="1772971" y="1082425"/>
            <a:ext cx="3810866" cy="827835"/>
            <a:chOff x="3222881" y="908516"/>
            <a:chExt cx="3514971" cy="682233"/>
          </a:xfrm>
        </p:grpSpPr>
        <p:sp>
          <p:nvSpPr>
            <p:cNvPr id="15" name="Rectangle: Rounded Corners 14">
              <a:extLst>
                <a:ext uri="{FF2B5EF4-FFF2-40B4-BE49-F238E27FC236}">
                  <a16:creationId xmlns:a16="http://schemas.microsoft.com/office/drawing/2014/main" id="{D325ED43-685C-4A7E-9664-31A13DE07D64}"/>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6" name="TextBox 15">
              <a:extLst>
                <a:ext uri="{FF2B5EF4-FFF2-40B4-BE49-F238E27FC236}">
                  <a16:creationId xmlns:a16="http://schemas.microsoft.com/office/drawing/2014/main" id="{36D621C7-3BFF-4D47-8AE4-9292ECCD573D}"/>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grpSp>
        <p:nvGrpSpPr>
          <p:cNvPr id="17" name="Group 16">
            <a:extLst>
              <a:ext uri="{FF2B5EF4-FFF2-40B4-BE49-F238E27FC236}">
                <a16:creationId xmlns:a16="http://schemas.microsoft.com/office/drawing/2014/main" id="{557A7BB3-523A-40DF-80B8-C8C6742109E7}"/>
              </a:ext>
            </a:extLst>
          </p:cNvPr>
          <p:cNvGrpSpPr/>
          <p:nvPr/>
        </p:nvGrpSpPr>
        <p:grpSpPr>
          <a:xfrm>
            <a:off x="747147" y="4345385"/>
            <a:ext cx="848449" cy="796469"/>
            <a:chOff x="3634055" y="3302115"/>
            <a:chExt cx="848449" cy="796469"/>
          </a:xfrm>
        </p:grpSpPr>
        <p:pic>
          <p:nvPicPr>
            <p:cNvPr id="18" name="Picture 17">
              <a:extLst>
                <a:ext uri="{FF2B5EF4-FFF2-40B4-BE49-F238E27FC236}">
                  <a16:creationId xmlns:a16="http://schemas.microsoft.com/office/drawing/2014/main" id="{73072251-7492-4169-88D3-3CE8708D17D1}"/>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9" name="Picture 18">
              <a:extLst>
                <a:ext uri="{FF2B5EF4-FFF2-40B4-BE49-F238E27FC236}">
                  <a16:creationId xmlns:a16="http://schemas.microsoft.com/office/drawing/2014/main" id="{E4FE9867-BF28-4A68-8F0A-B57E9A11D70E}"/>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20" name="2 Minute Timer (Nho)">
            <a:hlinkClick r:id="" action="ppaction://media"/>
            <a:extLst>
              <a:ext uri="{FF2B5EF4-FFF2-40B4-BE49-F238E27FC236}">
                <a16:creationId xmlns:a16="http://schemas.microsoft.com/office/drawing/2014/main" id="{83ED3766-C709-4460-97D6-0DEBD2E0CFAD}"/>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4181517" y="5172155"/>
            <a:ext cx="1617466" cy="963782"/>
          </a:xfrm>
          <a:prstGeom prst="rect">
            <a:avLst/>
          </a:prstGeom>
          <a:solidFill>
            <a:schemeClr val="accent6">
              <a:lumMod val="20000"/>
              <a:lumOff val="80000"/>
            </a:schemeClr>
          </a:solidFill>
          <a:ln>
            <a:solidFill>
              <a:srgbClr val="002060"/>
            </a:solidFill>
          </a:ln>
        </p:spPr>
      </p:pic>
      <p:pic>
        <p:nvPicPr>
          <p:cNvPr id="21" name="Hình ảnh 4">
            <a:extLst>
              <a:ext uri="{FF2B5EF4-FFF2-40B4-BE49-F238E27FC236}">
                <a16:creationId xmlns:a16="http://schemas.microsoft.com/office/drawing/2014/main" id="{DDFFE2BF-5184-4D71-97FF-1EC8EABD32F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941895" y="969382"/>
            <a:ext cx="649497" cy="1037330"/>
          </a:xfrm>
          <a:prstGeom prst="rect">
            <a:avLst/>
          </a:prstGeom>
        </p:spPr>
      </p:pic>
      <p:sp>
        <p:nvSpPr>
          <p:cNvPr id="22" name="Rectangle 21">
            <a:extLst>
              <a:ext uri="{FF2B5EF4-FFF2-40B4-BE49-F238E27FC236}">
                <a16:creationId xmlns:a16="http://schemas.microsoft.com/office/drawing/2014/main" id="{00C830CB-8D5F-4CEC-A705-979751AEE744}"/>
              </a:ext>
            </a:extLst>
          </p:cNvPr>
          <p:cNvSpPr/>
          <p:nvPr/>
        </p:nvSpPr>
        <p:spPr>
          <a:xfrm>
            <a:off x="1975769" y="4640737"/>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3" name="Rectangle 22">
            <a:extLst>
              <a:ext uri="{FF2B5EF4-FFF2-40B4-BE49-F238E27FC236}">
                <a16:creationId xmlns:a16="http://schemas.microsoft.com/office/drawing/2014/main" id="{67DF4C37-81DA-4A64-A2E8-0144A7556FA2}"/>
              </a:ext>
            </a:extLst>
          </p:cNvPr>
          <p:cNvSpPr/>
          <p:nvPr/>
        </p:nvSpPr>
        <p:spPr>
          <a:xfrm>
            <a:off x="843599" y="5744842"/>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a:t>
            </a:r>
            <a:r>
              <a:rPr lang="vi-VN" sz="2800" b="1">
                <a:solidFill>
                  <a:srgbClr val="FF0000"/>
                </a:solidFill>
                <a:latin typeface="#9Slide03 SFU Futura_12" panose="00000400000000000000" pitchFamily="2" charset="0"/>
                <a:cs typeface="Arial" panose="020B0604020202020204" pitchFamily="34" charset="0"/>
              </a:rPr>
              <a:t>2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95730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left)">
                                      <p:cBhvr>
                                        <p:cTn id="28" dur="500"/>
                                        <p:tgtEl>
                                          <p:spTgt spid="17"/>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par>
                                <p:cTn id="37" presetID="22" presetClass="entr" presetSubtype="8"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fill="hold" display="0">
                  <p:stCondLst>
                    <p:cond delay="indefinite"/>
                  </p:stCondLst>
                </p:cTn>
                <p:tgtEl>
                  <p:spTgt spid="20"/>
                </p:tgtEl>
              </p:cMediaNode>
            </p:video>
          </p:childTnLst>
        </p:cTn>
      </p:par>
    </p:tnLst>
    <p:bldLst>
      <p:bldP spid="9" grpId="0" animBg="1"/>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24" name="Rectangle 23">
            <a:extLst>
              <a:ext uri="{FF2B5EF4-FFF2-40B4-BE49-F238E27FC236}">
                <a16:creationId xmlns:a16="http://schemas.microsoft.com/office/drawing/2014/main" id="{569DD55D-F829-4EFA-9BBC-84B22C0EB96C}"/>
              </a:ext>
            </a:extLst>
          </p:cNvPr>
          <p:cNvSpPr/>
          <p:nvPr/>
        </p:nvSpPr>
        <p:spPr>
          <a:xfrm>
            <a:off x="139750" y="1431828"/>
            <a:ext cx="6777429" cy="1384995"/>
          </a:xfrm>
          <a:prstGeom prst="rect">
            <a:avLst/>
          </a:prstGeom>
        </p:spPr>
        <p:txBody>
          <a:bodyPr wrap="square">
            <a:spAutoFit/>
          </a:bodyPr>
          <a:lstStyle/>
          <a:p>
            <a:pPr marL="457200" indent="-457200" algn="just">
              <a:buFontTx/>
              <a:buChar char="-"/>
            </a:pPr>
            <a:r>
              <a:rPr lang="vi-VN" sz="2800">
                <a:solidFill>
                  <a:srgbClr val="FF0066"/>
                </a:solidFill>
              </a:rPr>
              <a:t>Người bản địa</a:t>
            </a:r>
            <a:r>
              <a:rPr lang="vi-VN" sz="2800">
                <a:solidFill>
                  <a:srgbClr val="3333CC"/>
                </a:solidFill>
              </a:rPr>
              <a:t> chủ yếu là người </a:t>
            </a:r>
            <a:endParaRPr lang="en-US" sz="2800">
              <a:solidFill>
                <a:srgbClr val="3333CC"/>
              </a:solidFill>
            </a:endParaRPr>
          </a:p>
          <a:p>
            <a:pPr algn="just"/>
            <a:r>
              <a:rPr lang="vi-VN" sz="2800">
                <a:solidFill>
                  <a:srgbClr val="3333CC"/>
                </a:solidFill>
              </a:rPr>
              <a:t>Anh</a:t>
            </a:r>
            <a:r>
              <a:rPr lang="en-US" sz="2800">
                <a:solidFill>
                  <a:srgbClr val="3333CC"/>
                </a:solidFill>
              </a:rPr>
              <a:t> </a:t>
            </a:r>
            <a:r>
              <a:rPr lang="vi-VN" sz="2800">
                <a:solidFill>
                  <a:srgbClr val="3333CC"/>
                </a:solidFill>
              </a:rPr>
              <a:t>-</a:t>
            </a:r>
            <a:r>
              <a:rPr lang="en-US" sz="2800">
                <a:solidFill>
                  <a:srgbClr val="3333CC"/>
                </a:solidFill>
              </a:rPr>
              <a:t> </a:t>
            </a:r>
            <a:r>
              <a:rPr lang="vi-VN" sz="2800">
                <a:solidFill>
                  <a:srgbClr val="3333CC"/>
                </a:solidFill>
              </a:rPr>
              <a:t>điêng thuộc chủng tộc Môn-gô-lô-ít di cư từ châu Á sang.</a:t>
            </a:r>
          </a:p>
        </p:txBody>
      </p:sp>
      <p:sp>
        <p:nvSpPr>
          <p:cNvPr id="14" name="Rectangle 13">
            <a:extLst>
              <a:ext uri="{FF2B5EF4-FFF2-40B4-BE49-F238E27FC236}">
                <a16:creationId xmlns:a16="http://schemas.microsoft.com/office/drawing/2014/main" id="{3A5B6D29-E0F3-46ED-9C87-836661F2C9B5}"/>
              </a:ext>
            </a:extLst>
          </p:cNvPr>
          <p:cNvSpPr/>
          <p:nvPr/>
        </p:nvSpPr>
        <p:spPr>
          <a:xfrm>
            <a:off x="139751" y="3065690"/>
            <a:ext cx="6589660" cy="1384995"/>
          </a:xfrm>
          <a:prstGeom prst="rect">
            <a:avLst/>
          </a:prstGeom>
        </p:spPr>
        <p:txBody>
          <a:bodyPr wrap="square">
            <a:spAutoFit/>
          </a:bodyPr>
          <a:lstStyle/>
          <a:p>
            <a:pPr algn="just"/>
            <a:r>
              <a:rPr lang="vi-VN" sz="2800">
                <a:solidFill>
                  <a:srgbClr val="3333CC"/>
                </a:solidFill>
              </a:rPr>
              <a:t>- Từ cuối thế kỉ XVI, đa số người nhập cư là người châu Âu gốc Tây Ban Nha và Bồ Đào Nha.</a:t>
            </a:r>
          </a:p>
        </p:txBody>
      </p:sp>
      <p:sp>
        <p:nvSpPr>
          <p:cNvPr id="15" name="Rectangle 14">
            <a:extLst>
              <a:ext uri="{FF2B5EF4-FFF2-40B4-BE49-F238E27FC236}">
                <a16:creationId xmlns:a16="http://schemas.microsoft.com/office/drawing/2014/main" id="{7E577794-0556-46D8-AA5C-068A0BBE4525}"/>
              </a:ext>
            </a:extLst>
          </p:cNvPr>
          <p:cNvSpPr/>
          <p:nvPr/>
        </p:nvSpPr>
        <p:spPr>
          <a:xfrm>
            <a:off x="139750" y="4593189"/>
            <a:ext cx="6096000" cy="954107"/>
          </a:xfrm>
          <a:prstGeom prst="rect">
            <a:avLst/>
          </a:prstGeom>
        </p:spPr>
        <p:txBody>
          <a:bodyPr>
            <a:spAutoFit/>
          </a:bodyPr>
          <a:lstStyle/>
          <a:p>
            <a:pPr algn="just"/>
            <a:r>
              <a:rPr lang="vi-VN" sz="2800">
                <a:solidFill>
                  <a:srgbClr val="3333CC"/>
                </a:solidFill>
              </a:rPr>
              <a:t>- Đến thế kỉ XVII, người nhập cư chủ yếu là người châu Phi.</a:t>
            </a:r>
            <a:endParaRPr lang="en-US"/>
          </a:p>
        </p:txBody>
      </p:sp>
    </p:spTree>
    <p:extLst>
      <p:ext uri="{BB962C8B-B14F-4D97-AF65-F5344CB8AC3E}">
        <p14:creationId xmlns:p14="http://schemas.microsoft.com/office/powerpoint/2010/main" val="221240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1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1CCB8927-0738-4E8B-9569-AD3950993004}"/>
              </a:ext>
            </a:extLst>
          </p:cNvPr>
          <p:cNvGrpSpPr/>
          <p:nvPr/>
        </p:nvGrpSpPr>
        <p:grpSpPr>
          <a:xfrm>
            <a:off x="6917179" y="-9576"/>
            <a:ext cx="5217669" cy="6881864"/>
            <a:chOff x="6974331" y="-23864"/>
            <a:chExt cx="5217669" cy="6881864"/>
          </a:xfrm>
        </p:grpSpPr>
        <p:pic>
          <p:nvPicPr>
            <p:cNvPr id="11" name="Picture 10" descr="Map&#10;&#10;Description automatically generated">
              <a:extLst>
                <a:ext uri="{FF2B5EF4-FFF2-40B4-BE49-F238E27FC236}">
                  <a16:creationId xmlns:a16="http://schemas.microsoft.com/office/drawing/2014/main" id="{26F47C1F-59F0-4AE0-8A43-DA0A7F0144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2" name="TextBox 11">
              <a:extLst>
                <a:ext uri="{FF2B5EF4-FFF2-40B4-BE49-F238E27FC236}">
                  <a16:creationId xmlns:a16="http://schemas.microsoft.com/office/drawing/2014/main" id="{616262B0-CA82-4B27-AC6F-E80E6282714F}"/>
                </a:ext>
              </a:extLst>
            </p:cNvPr>
            <p:cNvSpPr txBox="1"/>
            <p:nvPr/>
          </p:nvSpPr>
          <p:spPr>
            <a:xfrm>
              <a:off x="6974331" y="6488668"/>
              <a:ext cx="5201393" cy="369332"/>
            </a:xfrm>
            <a:prstGeom prst="rect">
              <a:avLst/>
            </a:prstGeom>
            <a:solidFill>
              <a:schemeClr val="bg1"/>
            </a:solidFill>
          </p:spPr>
          <p:txBody>
            <a:bodyPr wrap="square" rtlCol="0">
              <a:spAutoFit/>
            </a:bodyPr>
            <a:lstStyle/>
            <a:p>
              <a:r>
                <a:rPr lang="en-US">
                  <a:solidFill>
                    <a:srgbClr val="1503BD"/>
                  </a:solidFill>
                  <a:latin typeface="Arial" panose="020B0604020202020204" pitchFamily="34" charset="0"/>
                  <a:cs typeface="Arial" panose="020B0604020202020204" pitchFamily="34" charset="0"/>
                </a:rPr>
                <a:t>Hình 1. L</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ợc đồ các luồng nhập c</a:t>
              </a:r>
              <a:r>
                <a:rPr lang="vi-VN">
                  <a:solidFill>
                    <a:srgbClr val="1503BD"/>
                  </a:solidFill>
                  <a:latin typeface="Arial" panose="020B0604020202020204" pitchFamily="34" charset="0"/>
                  <a:cs typeface="Arial" panose="020B0604020202020204" pitchFamily="34" charset="0"/>
                </a:rPr>
                <a:t>ư</a:t>
              </a:r>
              <a:r>
                <a:rPr lang="en-US">
                  <a:solidFill>
                    <a:srgbClr val="1503BD"/>
                  </a:solidFill>
                  <a:latin typeface="Arial" panose="020B0604020202020204" pitchFamily="34" charset="0"/>
                  <a:cs typeface="Arial" panose="020B0604020202020204" pitchFamily="34" charset="0"/>
                </a:rPr>
                <a:t> vào châu Mỹ</a:t>
              </a:r>
            </a:p>
          </p:txBody>
        </p:sp>
      </p:grpSp>
      <p:sp>
        <p:nvSpPr>
          <p:cNvPr id="16" name="Rectangle 15">
            <a:extLst>
              <a:ext uri="{FF2B5EF4-FFF2-40B4-BE49-F238E27FC236}">
                <a16:creationId xmlns:a16="http://schemas.microsoft.com/office/drawing/2014/main" id="{444CD812-A314-495D-92AF-136C31158A2E}"/>
              </a:ext>
            </a:extLst>
          </p:cNvPr>
          <p:cNvSpPr/>
          <p:nvPr/>
        </p:nvSpPr>
        <p:spPr>
          <a:xfrm>
            <a:off x="295941" y="1163822"/>
            <a:ext cx="6096000" cy="954107"/>
          </a:xfrm>
          <a:prstGeom prst="rect">
            <a:avLst/>
          </a:prstGeom>
        </p:spPr>
        <p:txBody>
          <a:bodyPr>
            <a:spAutoFit/>
          </a:bodyPr>
          <a:lstStyle/>
          <a:p>
            <a:pPr algn="just"/>
            <a:r>
              <a:rPr lang="vi-VN" sz="2800">
                <a:solidFill>
                  <a:srgbClr val="FF0066"/>
                </a:solidFill>
                <a:latin typeface="Arial" panose="020B0604020202020204" pitchFamily="34" charset="0"/>
                <a:cs typeface="Arial" panose="020B0604020202020204" pitchFamily="34" charset="0"/>
              </a:rPr>
              <a:t>- Thành phần chủng tộc của cư dân Trung và Nam Mỹ:</a:t>
            </a:r>
            <a:endParaRPr lang="en-US">
              <a:solidFill>
                <a:srgbClr val="FF0066"/>
              </a:solidFill>
            </a:endParaRPr>
          </a:p>
        </p:txBody>
      </p:sp>
      <p:sp>
        <p:nvSpPr>
          <p:cNvPr id="17" name="Rectangle 16">
            <a:extLst>
              <a:ext uri="{FF2B5EF4-FFF2-40B4-BE49-F238E27FC236}">
                <a16:creationId xmlns:a16="http://schemas.microsoft.com/office/drawing/2014/main" id="{8AE2E1EC-6539-4769-A87A-ACF3B7758E84}"/>
              </a:ext>
            </a:extLst>
          </p:cNvPr>
          <p:cNvSpPr/>
          <p:nvPr/>
        </p:nvSpPr>
        <p:spPr>
          <a:xfrm>
            <a:off x="295941" y="2258439"/>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Môn-gô-lô-it.</a:t>
            </a:r>
          </a:p>
        </p:txBody>
      </p:sp>
      <p:sp>
        <p:nvSpPr>
          <p:cNvPr id="18" name="Rectangle 17">
            <a:extLst>
              <a:ext uri="{FF2B5EF4-FFF2-40B4-BE49-F238E27FC236}">
                <a16:creationId xmlns:a16="http://schemas.microsoft.com/office/drawing/2014/main" id="{29427945-4249-488B-ABCF-902899F9E5CD}"/>
              </a:ext>
            </a:extLst>
          </p:cNvPr>
          <p:cNvSpPr/>
          <p:nvPr/>
        </p:nvSpPr>
        <p:spPr>
          <a:xfrm>
            <a:off x="295941" y="3389968"/>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Nê-grô-it.</a:t>
            </a:r>
            <a:endParaRPr lang="en-US"/>
          </a:p>
        </p:txBody>
      </p:sp>
      <p:sp>
        <p:nvSpPr>
          <p:cNvPr id="19" name="Rectangle 18">
            <a:extLst>
              <a:ext uri="{FF2B5EF4-FFF2-40B4-BE49-F238E27FC236}">
                <a16:creationId xmlns:a16="http://schemas.microsoft.com/office/drawing/2014/main" id="{148BFEE7-1F51-482F-A696-3F5B94175898}"/>
              </a:ext>
            </a:extLst>
          </p:cNvPr>
          <p:cNvSpPr/>
          <p:nvPr/>
        </p:nvSpPr>
        <p:spPr>
          <a:xfrm>
            <a:off x="295941" y="2799495"/>
            <a:ext cx="6096000" cy="523220"/>
          </a:xfrm>
          <a:prstGeom prst="rect">
            <a:avLst/>
          </a:prstGeom>
        </p:spPr>
        <p:txBody>
          <a:bodyPr>
            <a:spAutoFit/>
          </a:bodyPr>
          <a:lstStyle/>
          <a:p>
            <a:r>
              <a:rPr lang="vi-VN" sz="2800">
                <a:solidFill>
                  <a:srgbClr val="1503BD"/>
                </a:solidFill>
                <a:latin typeface="Arial" panose="020B0604020202020204" pitchFamily="34" charset="0"/>
                <a:cs typeface="Arial" panose="020B0604020202020204" pitchFamily="34" charset="0"/>
              </a:rPr>
              <a:t>+ Chủng tộc Ơ-rô-pê-ô-it.</a:t>
            </a:r>
          </a:p>
        </p:txBody>
      </p:sp>
    </p:spTree>
    <p:extLst>
      <p:ext uri="{BB962C8B-B14F-4D97-AF65-F5344CB8AC3E}">
        <p14:creationId xmlns:p14="http://schemas.microsoft.com/office/powerpoint/2010/main" val="218410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DF4BF63-F739-4FA3-8FC0-3199FE0DB8CE}"/>
              </a:ext>
            </a:extLst>
          </p:cNvPr>
          <p:cNvGrpSpPr/>
          <p:nvPr/>
        </p:nvGrpSpPr>
        <p:grpSpPr>
          <a:xfrm>
            <a:off x="92764" y="52662"/>
            <a:ext cx="6636649" cy="875873"/>
            <a:chOff x="92764" y="52662"/>
            <a:chExt cx="6636649" cy="875873"/>
          </a:xfrm>
        </p:grpSpPr>
        <p:grpSp>
          <p:nvGrpSpPr>
            <p:cNvPr id="2" name="Group 1">
              <a:extLst>
                <a:ext uri="{FF2B5EF4-FFF2-40B4-BE49-F238E27FC236}">
                  <a16:creationId xmlns:a16="http://schemas.microsoft.com/office/drawing/2014/main" id="{2278D0F7-6103-440F-8361-C17BC25B7FC8}"/>
                </a:ext>
              </a:extLst>
            </p:cNvPr>
            <p:cNvGrpSpPr/>
            <p:nvPr/>
          </p:nvGrpSpPr>
          <p:grpSpPr>
            <a:xfrm>
              <a:off x="139751" y="55586"/>
              <a:ext cx="6589662" cy="872949"/>
              <a:chOff x="3196548" y="1633376"/>
              <a:chExt cx="5873707" cy="872949"/>
            </a:xfrm>
          </p:grpSpPr>
          <p:grpSp>
            <p:nvGrpSpPr>
              <p:cNvPr id="3" name="Group 2">
                <a:extLst>
                  <a:ext uri="{FF2B5EF4-FFF2-40B4-BE49-F238E27FC236}">
                    <a16:creationId xmlns:a16="http://schemas.microsoft.com/office/drawing/2014/main" id="{F8550247-0ABD-4373-93C5-5DDE25E85846}"/>
                  </a:ext>
                </a:extLst>
              </p:cNvPr>
              <p:cNvGrpSpPr/>
              <p:nvPr/>
            </p:nvGrpSpPr>
            <p:grpSpPr>
              <a:xfrm>
                <a:off x="3196548" y="1633376"/>
                <a:ext cx="5873707" cy="872949"/>
                <a:chOff x="1133367" y="2220084"/>
                <a:chExt cx="3390345" cy="914400"/>
              </a:xfrm>
              <a:solidFill>
                <a:srgbClr val="FCFEB0"/>
              </a:solidFill>
            </p:grpSpPr>
            <p:sp>
              <p:nvSpPr>
                <p:cNvPr id="5" name="Arrow: Pentagon 4">
                  <a:extLst>
                    <a:ext uri="{FF2B5EF4-FFF2-40B4-BE49-F238E27FC236}">
                      <a16:creationId xmlns:a16="http://schemas.microsoft.com/office/drawing/2014/main" id="{BE8EEDC0-9B1D-429C-87D3-60E140BE8A5E}"/>
                    </a:ext>
                  </a:extLst>
                </p:cNvPr>
                <p:cNvSpPr/>
                <p:nvPr/>
              </p:nvSpPr>
              <p:spPr>
                <a:xfrm>
                  <a:off x="1133367" y="2220084"/>
                  <a:ext cx="3390345"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id="{D3ACA021-E354-4467-AFE7-96CD0327006F}"/>
                    </a:ext>
                  </a:extLst>
                </p:cNvPr>
                <p:cNvSpPr txBox="1"/>
                <p:nvPr/>
              </p:nvSpPr>
              <p:spPr>
                <a:xfrm>
                  <a:off x="1307657" y="2384346"/>
                  <a:ext cx="18831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id="{DA664D02-9AF1-4AF2-A1C8-68F4CA3D0670}"/>
                  </a:ext>
                </a:extLst>
              </p:cNvPr>
              <p:cNvSpPr txBox="1"/>
              <p:nvPr/>
            </p:nvSpPr>
            <p:spPr>
              <a:xfrm>
                <a:off x="3932017" y="1787266"/>
                <a:ext cx="4837432"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Đặc điểm nguồn gốc dân c</a:t>
                </a:r>
                <a:r>
                  <a:rPr lang="vi-VN" sz="2800">
                    <a:solidFill>
                      <a:srgbClr val="0070C0"/>
                    </a:solidFill>
                    <a:latin typeface="Arial" panose="020B0604020202020204" pitchFamily="34" charset="0"/>
                    <a:cs typeface="Arial" panose="020B0604020202020204" pitchFamily="34" charset="0"/>
                  </a:rPr>
                  <a:t>ư</a:t>
                </a:r>
                <a:endParaRPr lang="en-US" sz="2800">
                  <a:solidFill>
                    <a:srgbClr val="0070C0"/>
                  </a:solidFill>
                  <a:latin typeface="Arial" panose="020B0604020202020204" pitchFamily="34" charset="0"/>
                  <a:cs typeface="Arial" panose="020B0604020202020204" pitchFamily="34" charset="0"/>
                </a:endParaRPr>
              </a:p>
            </p:txBody>
          </p:sp>
        </p:grpSp>
        <p:sp>
          <p:nvSpPr>
            <p:cNvPr id="7" name="Arrow: Pentagon 6">
              <a:extLst>
                <a:ext uri="{FF2B5EF4-FFF2-40B4-BE49-F238E27FC236}">
                  <a16:creationId xmlns:a16="http://schemas.microsoft.com/office/drawing/2014/main" id="{DE6C6E65-8B5F-4111-83AE-6ADBEF1AF551}"/>
                </a:ext>
              </a:extLst>
            </p:cNvPr>
            <p:cNvSpPr/>
            <p:nvPr/>
          </p:nvSpPr>
          <p:spPr>
            <a:xfrm>
              <a:off x="92764" y="52662"/>
              <a:ext cx="981591"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grpSp>
      <p:sp>
        <p:nvSpPr>
          <p:cNvPr id="8" name="Isosceles Triangle 7">
            <a:extLst>
              <a:ext uri="{FF2B5EF4-FFF2-40B4-BE49-F238E27FC236}">
                <a16:creationId xmlns:a16="http://schemas.microsoft.com/office/drawing/2014/main" id="{63F5A72A-00EF-4D04-881A-0DE4D4E4DCD5}"/>
              </a:ext>
            </a:extLst>
          </p:cNvPr>
          <p:cNvSpPr/>
          <p:nvPr/>
        </p:nvSpPr>
        <p:spPr>
          <a:xfrm rot="5400000">
            <a:off x="771620" y="391285"/>
            <a:ext cx="262394" cy="1915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113E9AC-0FCB-4AA0-9BC7-361BB4E184E0}"/>
              </a:ext>
            </a:extLst>
          </p:cNvPr>
          <p:cNvSpPr/>
          <p:nvPr/>
        </p:nvSpPr>
        <p:spPr>
          <a:xfrm>
            <a:off x="352268" y="1459954"/>
            <a:ext cx="11487464" cy="2862322"/>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Dân c</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 có nhiều nguồn gốc khác nhau:</a:t>
            </a:r>
            <a:r>
              <a:rPr lang="vi-VN" sz="3600">
                <a:solidFill>
                  <a:srgbClr val="1B04FA"/>
                </a:solidFill>
                <a:latin typeface="Arial" panose="020B0604020202020204" pitchFamily="34" charset="0"/>
                <a:cs typeface="Arial" panose="020B0604020202020204" pitchFamily="34" charset="0"/>
              </a:rPr>
              <a:t> Người Anh-điêng (Chủng tộc Môn-gô-lô-it)</a:t>
            </a:r>
            <a:r>
              <a:rPr lang="en-US" sz="3600">
                <a:solidFill>
                  <a:srgbClr val="1B04FA"/>
                </a:solidFill>
                <a:latin typeface="Arial" panose="020B0604020202020204" pitchFamily="34" charset="0"/>
                <a:cs typeface="Arial" panose="020B0604020202020204" pitchFamily="34" charset="0"/>
              </a:rPr>
              <a:t>;Ng</a:t>
            </a:r>
            <a:r>
              <a:rPr lang="vi-VN" sz="3600">
                <a:solidFill>
                  <a:srgbClr val="1B04FA"/>
                </a:solidFill>
                <a:latin typeface="Arial" panose="020B0604020202020204" pitchFamily="34" charset="0"/>
                <a:cs typeface="Arial" panose="020B0604020202020204" pitchFamily="34" charset="0"/>
              </a:rPr>
              <a:t>ư</a:t>
            </a:r>
            <a:r>
              <a:rPr lang="en-US" sz="3600">
                <a:solidFill>
                  <a:srgbClr val="1B04FA"/>
                </a:solidFill>
                <a:latin typeface="Arial" panose="020B0604020202020204" pitchFamily="34" charset="0"/>
                <a:cs typeface="Arial" panose="020B0604020202020204" pitchFamily="34" charset="0"/>
              </a:rPr>
              <a:t>ời Châu Âu (chủng tộc </a:t>
            </a:r>
            <a:r>
              <a:rPr lang="vi-VN" sz="3600">
                <a:solidFill>
                  <a:srgbClr val="1B04FA"/>
                </a:solidFill>
                <a:latin typeface="Arial" panose="020B0604020202020204" pitchFamily="34" charset="0"/>
                <a:cs typeface="Arial" panose="020B0604020202020204" pitchFamily="34" charset="0"/>
              </a:rPr>
              <a:t>Ơ</a:t>
            </a:r>
            <a:r>
              <a:rPr lang="en-US" sz="3600">
                <a:solidFill>
                  <a:srgbClr val="1B04FA"/>
                </a:solidFill>
                <a:latin typeface="Arial" panose="020B0604020202020204" pitchFamily="34" charset="0"/>
                <a:cs typeface="Arial" panose="020B0604020202020204" pitchFamily="34" charset="0"/>
              </a:rPr>
              <a:t>-rô-pê-ô it;</a:t>
            </a:r>
            <a:r>
              <a:rPr lang="vi-VN" sz="3600">
                <a:solidFill>
                  <a:srgbClr val="1B04FA"/>
                </a:solidFill>
                <a:latin typeface="Arial" panose="020B0604020202020204" pitchFamily="34" charset="0"/>
                <a:cs typeface="Arial" panose="020B0604020202020204" pitchFamily="34" charset="0"/>
              </a:rPr>
              <a:t> Người gốc Phi (Chủng tộc Nê-grô-it).</a:t>
            </a:r>
          </a:p>
          <a:p>
            <a:pPr algn="just"/>
            <a:r>
              <a:rPr lang="vi-VN" sz="3600">
                <a:solidFill>
                  <a:srgbClr val="1B04FA"/>
                </a:solidFill>
                <a:latin typeface="Arial" panose="020B0604020202020204" pitchFamily="34" charset="0"/>
                <a:cs typeface="Arial" panose="020B0604020202020204" pitchFamily="34" charset="0"/>
              </a:rPr>
              <a:t>- Sự hòa huyết giữa các dân tộc tạo ra sự đa dạng về thành phần chủng tộc.</a:t>
            </a:r>
            <a:endParaRPr lang="en-US" sz="3600">
              <a:solidFill>
                <a:srgbClr val="1B04FA"/>
              </a:solidFill>
              <a:latin typeface="Arial" panose="020B0604020202020204" pitchFamily="34" charset="0"/>
              <a:cs typeface="Arial" panose="020B0604020202020204" pitchFamily="34" charset="0"/>
            </a:endParaRPr>
          </a:p>
        </p:txBody>
      </p:sp>
      <p:pic>
        <p:nvPicPr>
          <p:cNvPr id="15" name="Picture 14" descr="book9">
            <a:extLst>
              <a:ext uri="{FF2B5EF4-FFF2-40B4-BE49-F238E27FC236}">
                <a16:creationId xmlns:a16="http://schemas.microsoft.com/office/drawing/2014/main" id="{A87873AE-71AC-43F2-919E-B1F24340F86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068173" y="209476"/>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6A27DFE4-A3EA-4C6F-A466-02937F37E934}"/>
              </a:ext>
            </a:extLst>
          </p:cNvPr>
          <p:cNvPicPr>
            <a:picLocks noChangeAspect="1"/>
          </p:cNvPicPr>
          <p:nvPr/>
        </p:nvPicPr>
        <p:blipFill>
          <a:blip r:embed="rId4"/>
          <a:stretch>
            <a:fillRect/>
          </a:stretch>
        </p:blipFill>
        <p:spPr>
          <a:xfrm>
            <a:off x="11010718" y="104652"/>
            <a:ext cx="1054691" cy="927925"/>
          </a:xfrm>
          <a:prstGeom prst="rect">
            <a:avLst/>
          </a:prstGeom>
        </p:spPr>
      </p:pic>
    </p:spTree>
    <p:extLst>
      <p:ext uri="{BB962C8B-B14F-4D97-AF65-F5344CB8AC3E}">
        <p14:creationId xmlns:p14="http://schemas.microsoft.com/office/powerpoint/2010/main" val="246143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sp>
        <p:nvSpPr>
          <p:cNvPr id="10" name="Rectangle 9">
            <a:extLst>
              <a:ext uri="{FF2B5EF4-FFF2-40B4-BE49-F238E27FC236}">
                <a16:creationId xmlns:a16="http://schemas.microsoft.com/office/drawing/2014/main" id="{8EFDFAC9-6CC7-4133-93BD-BC93F62CC15E}"/>
              </a:ext>
            </a:extLst>
          </p:cNvPr>
          <p:cNvSpPr/>
          <p:nvPr/>
        </p:nvSpPr>
        <p:spPr>
          <a:xfrm>
            <a:off x="186985" y="2274695"/>
            <a:ext cx="6036444" cy="3108543"/>
          </a:xfrm>
          <a:prstGeom prst="rect">
            <a:avLst/>
          </a:prstGeom>
          <a:ln w="12700">
            <a:solidFill>
              <a:schemeClr val="accent1"/>
            </a:solid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Đọc thông tin và quan sát hình </a:t>
            </a:r>
            <a:r>
              <a:rPr lang="en-US" sz="2800">
                <a:solidFill>
                  <a:srgbClr val="FF0066"/>
                </a:solidFill>
                <a:latin typeface="Arial" panose="020B0604020202020204" pitchFamily="34" charset="0"/>
                <a:cs typeface="Arial" panose="020B0604020202020204" pitchFamily="34" charset="0"/>
              </a:rPr>
              <a:t>17.1</a:t>
            </a:r>
            <a:r>
              <a:rPr lang="vi-VN" sz="2800">
                <a:solidFill>
                  <a:srgbClr val="FF0066"/>
                </a:solidFill>
                <a:latin typeface="Arial" panose="020B0604020202020204" pitchFamily="34" charset="0"/>
                <a:cs typeface="Arial" panose="020B0604020202020204" pitchFamily="34" charset="0"/>
              </a:rPr>
              <a:t> trong mục </a:t>
            </a:r>
            <a:r>
              <a:rPr lang="en-US" sz="2800">
                <a:solidFill>
                  <a:srgbClr val="FF0066"/>
                </a:solidFill>
                <a:latin typeface="Arial" panose="020B0604020202020204" pitchFamily="34" charset="0"/>
                <a:cs typeface="Arial" panose="020B0604020202020204" pitchFamily="34" charset="0"/>
              </a:rPr>
              <a:t>2</a:t>
            </a:r>
            <a:r>
              <a:rPr lang="vi-VN" sz="2800">
                <a:solidFill>
                  <a:srgbClr val="FF0066"/>
                </a:solidFill>
                <a:latin typeface="Arial" panose="020B0604020202020204" pitchFamily="34" charset="0"/>
                <a:cs typeface="Arial" panose="020B0604020202020204" pitchFamily="34" charset="0"/>
              </a:rPr>
              <a:t>, hãy:</a:t>
            </a:r>
          </a:p>
          <a:p>
            <a:pPr algn="just"/>
            <a:r>
              <a:rPr lang="vi-VN" sz="2800">
                <a:solidFill>
                  <a:srgbClr val="FF0066"/>
                </a:solidFill>
                <a:latin typeface="Arial" panose="020B0604020202020204" pitchFamily="34" charset="0"/>
                <a:cs typeface="Arial" panose="020B0604020202020204" pitchFamily="34" charset="0"/>
              </a:rPr>
              <a:t> - Trình bày vấn đề đô thị hóa ở Trung và Nam Mỹ. </a:t>
            </a:r>
          </a:p>
          <a:p>
            <a:pPr algn="just"/>
            <a:r>
              <a:rPr lang="vi-VN" sz="2800">
                <a:solidFill>
                  <a:srgbClr val="FF0066"/>
                </a:solidFill>
                <a:latin typeface="Arial" panose="020B0604020202020204" pitchFamily="34" charset="0"/>
                <a:cs typeface="Arial" panose="020B0604020202020204" pitchFamily="34" charset="0"/>
              </a:rPr>
              <a:t>- </a:t>
            </a:r>
            <a:r>
              <a:rPr lang="en-US" sz="2800">
                <a:solidFill>
                  <a:srgbClr val="FF0066"/>
                </a:solidFill>
                <a:latin typeface="Arial" panose="020B0604020202020204" pitchFamily="34" charset="0"/>
                <a:ea typeface="Calibri" panose="020F0502020204030204" pitchFamily="34" charset="0"/>
                <a:cs typeface="Arial" panose="020B0604020202020204" pitchFamily="34" charset="0"/>
              </a:rPr>
              <a:t>Nêu những vấn đề xã hội nảy sinh do đô thị hóa phát triển ở Trung và Nam Mỹ ?</a:t>
            </a:r>
            <a:endParaRPr lang="en-US" sz="2800">
              <a:solidFill>
                <a:srgbClr val="FF0066"/>
              </a:solidFill>
            </a:endParaRPr>
          </a:p>
        </p:txBody>
      </p:sp>
      <p:grpSp>
        <p:nvGrpSpPr>
          <p:cNvPr id="11" name="Group 10">
            <a:extLst>
              <a:ext uri="{FF2B5EF4-FFF2-40B4-BE49-F238E27FC236}">
                <a16:creationId xmlns:a16="http://schemas.microsoft.com/office/drawing/2014/main" id="{A5ABFBAB-40CF-41B6-A3D1-E609D2FC2302}"/>
              </a:ext>
            </a:extLst>
          </p:cNvPr>
          <p:cNvGrpSpPr/>
          <p:nvPr/>
        </p:nvGrpSpPr>
        <p:grpSpPr>
          <a:xfrm>
            <a:off x="1190962" y="1330891"/>
            <a:ext cx="3810866" cy="827835"/>
            <a:chOff x="3222881" y="908516"/>
            <a:chExt cx="3514971" cy="682233"/>
          </a:xfrm>
        </p:grpSpPr>
        <p:sp>
          <p:nvSpPr>
            <p:cNvPr id="12" name="Rectangle: Rounded Corners 11">
              <a:extLst>
                <a:ext uri="{FF2B5EF4-FFF2-40B4-BE49-F238E27FC236}">
                  <a16:creationId xmlns:a16="http://schemas.microsoft.com/office/drawing/2014/main" id="{96D9B4DD-686F-4542-BC58-9D618AC758B1}"/>
                </a:ext>
              </a:extLst>
            </p:cNvPr>
            <p:cNvSpPr/>
            <p:nvPr/>
          </p:nvSpPr>
          <p:spPr>
            <a:xfrm>
              <a:off x="3222881" y="908516"/>
              <a:ext cx="3453027"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3" name="TextBox 12">
              <a:extLst>
                <a:ext uri="{FF2B5EF4-FFF2-40B4-BE49-F238E27FC236}">
                  <a16:creationId xmlns:a16="http://schemas.microsoft.com/office/drawing/2014/main" id="{D632C11E-834B-423F-82A0-7694FDAB7DB4}"/>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THỬ TÀI CỦA EM</a:t>
              </a:r>
            </a:p>
          </p:txBody>
        </p:sp>
      </p:grpSp>
      <p:grpSp>
        <p:nvGrpSpPr>
          <p:cNvPr id="14" name="Group 13">
            <a:extLst>
              <a:ext uri="{FF2B5EF4-FFF2-40B4-BE49-F238E27FC236}">
                <a16:creationId xmlns:a16="http://schemas.microsoft.com/office/drawing/2014/main" id="{631FABB2-1C02-40D2-80F2-1B9669868F15}"/>
              </a:ext>
            </a:extLst>
          </p:cNvPr>
          <p:cNvGrpSpPr/>
          <p:nvPr/>
        </p:nvGrpSpPr>
        <p:grpSpPr>
          <a:xfrm>
            <a:off x="628686" y="5527109"/>
            <a:ext cx="848449" cy="796469"/>
            <a:chOff x="3634055" y="3302115"/>
            <a:chExt cx="848449" cy="796469"/>
          </a:xfrm>
        </p:grpSpPr>
        <p:pic>
          <p:nvPicPr>
            <p:cNvPr id="15" name="Picture 14">
              <a:extLst>
                <a:ext uri="{FF2B5EF4-FFF2-40B4-BE49-F238E27FC236}">
                  <a16:creationId xmlns:a16="http://schemas.microsoft.com/office/drawing/2014/main" id="{99C9FBD0-FE96-44F8-9714-7BDDD5A6BB9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6" name="Picture 15">
              <a:extLst>
                <a:ext uri="{FF2B5EF4-FFF2-40B4-BE49-F238E27FC236}">
                  <a16:creationId xmlns:a16="http://schemas.microsoft.com/office/drawing/2014/main" id="{EB66B7B2-EDA7-4A45-A64D-ADA5F597FE1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pic>
        <p:nvPicPr>
          <p:cNvPr id="17" name="3 Minute Timer (Nho)">
            <a:hlinkClick r:id="" action="ppaction://media"/>
            <a:extLst>
              <a:ext uri="{FF2B5EF4-FFF2-40B4-BE49-F238E27FC236}">
                <a16:creationId xmlns:a16="http://schemas.microsoft.com/office/drawing/2014/main" id="{43017E9C-FCF2-4F4C-98D5-CF575C83CF1F}"/>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404839" y="5902320"/>
            <a:ext cx="1472856" cy="913262"/>
          </a:xfrm>
          <a:prstGeom prst="rect">
            <a:avLst/>
          </a:prstGeom>
        </p:spPr>
      </p:pic>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21" name="Rectangle 20">
            <a:extLst>
              <a:ext uri="{FF2B5EF4-FFF2-40B4-BE49-F238E27FC236}">
                <a16:creationId xmlns:a16="http://schemas.microsoft.com/office/drawing/2014/main" id="{869341E0-A722-4D66-9DA0-19CA358C271C}"/>
              </a:ext>
            </a:extLst>
          </p:cNvPr>
          <p:cNvSpPr/>
          <p:nvPr/>
        </p:nvSpPr>
        <p:spPr>
          <a:xfrm>
            <a:off x="1791244" y="5705120"/>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cặp đôi</a:t>
            </a:r>
            <a:endParaRPr lang="en-US" sz="2800" b="1" dirty="0">
              <a:solidFill>
                <a:srgbClr val="FF0000"/>
              </a:solidFill>
              <a:latin typeface="#9Slide03 SFU Futura_12" panose="00000400000000000000" pitchFamily="2" charset="0"/>
            </a:endParaRPr>
          </a:p>
        </p:txBody>
      </p:sp>
      <p:sp>
        <p:nvSpPr>
          <p:cNvPr id="22" name="Rectangle 21">
            <a:extLst>
              <a:ext uri="{FF2B5EF4-FFF2-40B4-BE49-F238E27FC236}">
                <a16:creationId xmlns:a16="http://schemas.microsoft.com/office/drawing/2014/main" id="{0066356D-E2FA-4B8B-AB7F-4AEB9D7290C1}"/>
              </a:ext>
            </a:extLst>
          </p:cNvPr>
          <p:cNvSpPr/>
          <p:nvPr/>
        </p:nvSpPr>
        <p:spPr>
          <a:xfrm>
            <a:off x="635019" y="640762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9303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right)">
                                      <p:cBhvr>
                                        <p:cTn id="25" dur="500"/>
                                        <p:tgtEl>
                                          <p:spTgt spid="21"/>
                                        </p:tgtEl>
                                      </p:cBhvr>
                                    </p:animEffect>
                                  </p:childTnLst>
                                </p:cTn>
                              </p:par>
                              <p:par>
                                <p:cTn id="26" presetID="22" presetClass="entr" presetSubtype="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7"/>
                </p:tgtEl>
              </p:cMediaNode>
            </p:video>
          </p:childTnLst>
        </p:cTn>
      </p:par>
    </p:tnLst>
    <p:bldLst>
      <p:bldP spid="10" grpId="0" animBg="1"/>
      <p:bldP spid="21"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23" name="Rectangle 22">
            <a:extLst>
              <a:ext uri="{FF2B5EF4-FFF2-40B4-BE49-F238E27FC236}">
                <a16:creationId xmlns:a16="http://schemas.microsoft.com/office/drawing/2014/main" id="{10EB0D64-DB7F-4541-B762-3BA077CF2BFB}"/>
              </a:ext>
            </a:extLst>
          </p:cNvPr>
          <p:cNvSpPr/>
          <p:nvPr/>
        </p:nvSpPr>
        <p:spPr>
          <a:xfrm>
            <a:off x="75807" y="1926446"/>
            <a:ext cx="6096000" cy="3354765"/>
          </a:xfrm>
          <a:prstGeom prst="rect">
            <a:avLst/>
          </a:prstGeom>
        </p:spPr>
        <p:txBody>
          <a:bodyPr>
            <a:spAutoFit/>
          </a:bodyPr>
          <a:lstStyle/>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Tốc độ đô thị hóa nhanh nhất thế giới.</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Tỉ lệ dân đô thị hóa cao khoảng 80% số dân (năm 2020).</a:t>
            </a:r>
          </a:p>
          <a:p>
            <a:pPr algn="just">
              <a:spcBef>
                <a:spcPts val="600"/>
              </a:spcBef>
              <a:spcAft>
                <a:spcPts val="600"/>
              </a:spcAft>
            </a:pPr>
            <a:r>
              <a:rPr lang="vi-VN" sz="3200">
                <a:solidFill>
                  <a:srgbClr val="1B04FA"/>
                </a:solidFill>
                <a:latin typeface="Arial" panose="020B0604020202020204" pitchFamily="34" charset="0"/>
                <a:cs typeface="Arial" panose="020B0604020202020204" pitchFamily="34" charset="0"/>
              </a:rPr>
              <a:t>+ Ở một số nơi quá trình đô thị hoá mang tính tự phát</a:t>
            </a:r>
            <a:r>
              <a:rPr lang="en-US" sz="3200">
                <a:solidFill>
                  <a:srgbClr val="1B04FA"/>
                </a:solidFill>
                <a:latin typeface="Arial" panose="020B0604020202020204" pitchFamily="34" charset="0"/>
                <a:cs typeface="Arial" panose="020B0604020202020204" pitchFamily="34" charset="0"/>
              </a:rPr>
              <a:t>.</a:t>
            </a:r>
            <a:endParaRPr lang="en-US">
              <a:solidFill>
                <a:srgbClr val="1B04FA"/>
              </a:solidFill>
            </a:endParaRPr>
          </a:p>
        </p:txBody>
      </p:sp>
      <p:pic>
        <p:nvPicPr>
          <p:cNvPr id="24" name="Picture 23" descr="book9">
            <a:extLst>
              <a:ext uri="{FF2B5EF4-FFF2-40B4-BE49-F238E27FC236}">
                <a16:creationId xmlns:a16="http://schemas.microsoft.com/office/drawing/2014/main" id="{9F4F78B5-A95E-4001-B1FE-E71AB1E366AD}"/>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43365" y="973693"/>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3547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sp>
        <p:nvSpPr>
          <p:cNvPr id="13" name="Rectangle 12">
            <a:extLst>
              <a:ext uri="{FF2B5EF4-FFF2-40B4-BE49-F238E27FC236}">
                <a16:creationId xmlns:a16="http://schemas.microsoft.com/office/drawing/2014/main" id="{8D1D0CA7-71C6-4888-8531-D6F3BAB357EE}"/>
              </a:ext>
            </a:extLst>
          </p:cNvPr>
          <p:cNvSpPr/>
          <p:nvPr/>
        </p:nvSpPr>
        <p:spPr>
          <a:xfrm>
            <a:off x="430175" y="1226713"/>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Xuất hiện những khu nhà ổ chuột.</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8A3A43D7-63FA-427B-BE5C-10BE81299C1F}"/>
              </a:ext>
            </a:extLst>
          </p:cNvPr>
          <p:cNvSpPr/>
          <p:nvPr/>
        </p:nvSpPr>
        <p:spPr>
          <a:xfrm>
            <a:off x="430175" y="2011231"/>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Vấn đề về an ninh, trật tự xã hội.</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B79E913E-5C95-44D7-815B-BAFA8DD14390}"/>
              </a:ext>
            </a:extLst>
          </p:cNvPr>
          <p:cNvSpPr/>
          <p:nvPr/>
        </p:nvSpPr>
        <p:spPr>
          <a:xfrm>
            <a:off x="415781" y="3561963"/>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Các tệ nạn xã hội.</a:t>
            </a:r>
            <a:endParaRPr lang="en-US" sz="4000">
              <a:solidFill>
                <a:srgbClr val="1B04FA"/>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A556CC90-1EE1-436F-8434-E6ABCB14487C}"/>
              </a:ext>
            </a:extLst>
          </p:cNvPr>
          <p:cNvSpPr/>
          <p:nvPr/>
        </p:nvSpPr>
        <p:spPr>
          <a:xfrm>
            <a:off x="430175" y="2798869"/>
            <a:ext cx="10175034" cy="763094"/>
          </a:xfrm>
          <a:prstGeom prst="rect">
            <a:avLst/>
          </a:prstGeom>
          <a:ln>
            <a:noFill/>
            <a:prstDash val="dash"/>
          </a:ln>
        </p:spPr>
        <p:txBody>
          <a:bodyPr wrap="square">
            <a:spAutoFit/>
          </a:bodyPr>
          <a:lstStyle/>
          <a:p>
            <a:pPr marL="342900" indent="180340" algn="just">
              <a:lnSpc>
                <a:spcPct val="120000"/>
              </a:lnSpc>
              <a:spcAft>
                <a:spcPts val="600"/>
              </a:spcAft>
            </a:pPr>
            <a:r>
              <a:rPr lang="vi-VN" sz="4000">
                <a:solidFill>
                  <a:srgbClr val="1B04FA"/>
                </a:solidFill>
                <a:latin typeface="Arial" panose="020B0604020202020204" pitchFamily="34" charset="0"/>
                <a:ea typeface="Cambria" panose="02040503050406030204" pitchFamily="18" charset="0"/>
                <a:cs typeface="Arial" panose="020B0604020202020204" pitchFamily="34" charset="0"/>
              </a:rPr>
              <a:t>+ Nạn thất nghiệp, thiếu việc làm.</a:t>
            </a:r>
            <a:endParaRPr lang="en-US" sz="4000">
              <a:solidFill>
                <a:srgbClr val="1B04FA"/>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629E2736-A532-4D7F-8279-AAFF3FB09463}"/>
              </a:ext>
            </a:extLst>
          </p:cNvPr>
          <p:cNvSpPr/>
          <p:nvPr/>
        </p:nvSpPr>
        <p:spPr>
          <a:xfrm>
            <a:off x="685735" y="4619940"/>
            <a:ext cx="10516247" cy="1323439"/>
          </a:xfrm>
          <a:prstGeom prst="rect">
            <a:avLst/>
          </a:prstGeom>
        </p:spPr>
        <p:txBody>
          <a:bodyPr wrap="square">
            <a:spAutoFit/>
          </a:bodyPr>
          <a:lstStyle/>
          <a:p>
            <a:r>
              <a:rPr lang="vi-VN" sz="4000">
                <a:solidFill>
                  <a:srgbClr val="1B04FA"/>
                </a:solidFill>
                <a:latin typeface="Arial" panose="020B0604020202020204" pitchFamily="34" charset="0"/>
                <a:cs typeface="Arial" panose="020B0604020202020204" pitchFamily="34" charset="0"/>
              </a:rPr>
              <a:t>=&gt; Tạo ra nhiều sức ép về kinh tế - xã hội và môi trường cho các quốc gia trong khu vực.</a:t>
            </a:r>
            <a:endParaRPr lang="en-US" sz="4000"/>
          </a:p>
        </p:txBody>
      </p:sp>
    </p:spTree>
    <p:extLst>
      <p:ext uri="{BB962C8B-B14F-4D97-AF65-F5344CB8AC3E}">
        <p14:creationId xmlns:p14="http://schemas.microsoft.com/office/powerpoint/2010/main" val="250124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32454BD8-C74F-4CC0-9E02-8959B8C2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14403"/>
            <a:ext cx="10566400" cy="459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Hình chữ nhật 1">
            <a:extLst>
              <a:ext uri="{FF2B5EF4-FFF2-40B4-BE49-F238E27FC236}">
                <a16:creationId xmlns:a16="http://schemas.microsoft.com/office/drawing/2014/main" id="{DC73173B-5837-4CD7-B544-864A6E172A41}"/>
              </a:ext>
            </a:extLst>
          </p:cNvPr>
          <p:cNvSpPr>
            <a:spLocks noChangeArrowheads="1"/>
          </p:cNvSpPr>
          <p:nvPr/>
        </p:nvSpPr>
        <p:spPr bwMode="auto">
          <a:xfrm>
            <a:off x="339835" y="5044089"/>
            <a:ext cx="1198880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vi-VN" altLang="vi-VN" sz="2667">
                <a:solidFill>
                  <a:srgbClr val="1B04FA"/>
                </a:solidFill>
                <a:latin typeface="+mn-lt"/>
              </a:rPr>
              <a:t>Tọa lạc trên một sườn đồi ở Rio de Janeiro, Rocinha là khu ổ chuột lớn có hơn 11 triệu người sinh sống. Phần lớn các khu nhà ở được làm từ nguyên liệu thô như đá cứng, không giống như các cấu kiện kim loại điển hình trong rất nhiều các khu nhà ổ chuột ở châu Phi và châu Á.</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6235035" y="5303728"/>
            <a:ext cx="4683211" cy="1445739"/>
            <a:chOff x="6778038" y="2742002"/>
            <a:chExt cx="5200603" cy="1465121"/>
          </a:xfrm>
        </p:grpSpPr>
        <p:sp>
          <p:nvSpPr>
            <p:cNvPr id="9" name="Rectangle 8"/>
            <p:cNvSpPr/>
            <p:nvPr/>
          </p:nvSpPr>
          <p:spPr>
            <a:xfrm>
              <a:off x="6778038" y="2818139"/>
              <a:ext cx="3966162" cy="427296"/>
            </a:xfrm>
            <a:prstGeom prst="rect">
              <a:avLst/>
            </a:prstGeom>
          </p:spPr>
          <p:txBody>
            <a:bodyPr wrap="square">
              <a:spAutoFit/>
            </a:bodyPr>
            <a:lstStyle/>
            <a:p>
              <a:pPr marR="0" lvl="0" algn="just">
                <a:lnSpc>
                  <a:spcPct val="120000"/>
                </a:lnSpc>
                <a:spcBef>
                  <a:spcPts val="0"/>
                </a:spcBef>
                <a:spcAft>
                  <a:spcPts val="0"/>
                </a:spcAft>
              </a:pPr>
              <a:endParaRPr lang="en-US" sz="2000" b="1" dirty="0">
                <a:latin typeface="#9Slide03 SFU Futura_12" panose="00000400000000000000" pitchFamily="2" charset="0"/>
                <a:ea typeface="Arial" panose="020B0604020202020204" pitchFamily="34" charset="0"/>
                <a:cs typeface="Times New Roman" panose="02020603050405020304" pitchFamily="18" charset="0"/>
              </a:endParaRPr>
            </a:p>
          </p:txBody>
        </p:sp>
        <p:pic>
          <p:nvPicPr>
            <p:cNvPr id="11" name="Picture 6" descr="Hình ảnh Bảng điểm Cậu Bé, Cậu Bé Clipart, Phim Hoạt Hình, Ký Clipart  Vector và PNG với nền trong suốt để tải xuống miễn phí"/>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750" b="94750" l="10000" r="90000">
                          <a14:foregroundMark x1="66417" y1="94750" x2="66417" y2="94750"/>
                          <a14:foregroundMark x1="67750" y1="77000" x2="67750" y2="77000"/>
                          <a14:foregroundMark x1="55250" y1="19000" x2="55250" y2="19000"/>
                          <a14:foregroundMark x1="63500" y1="6583" x2="63500" y2="6583"/>
                          <a14:foregroundMark x1="58750" y1="4750" x2="58750" y2="4750"/>
                        </a14:backgroundRemoval>
                      </a14:imgEffect>
                    </a14:imgLayer>
                  </a14:imgProps>
                </a:ext>
                <a:ext uri="{28A0092B-C50C-407E-A947-70E740481C1C}">
                  <a14:useLocalDpi xmlns:a14="http://schemas.microsoft.com/office/drawing/2010/main" val="0"/>
                </a:ext>
              </a:extLst>
            </a:blip>
            <a:srcRect l="23240" r="10647" b="11725"/>
            <a:stretch/>
          </p:blipFill>
          <p:spPr bwMode="auto">
            <a:xfrm>
              <a:off x="10881361" y="2742002"/>
              <a:ext cx="1097280" cy="14651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0" y="-47290"/>
            <a:ext cx="5135053" cy="1511345"/>
            <a:chOff x="148014" y="-47290"/>
            <a:chExt cx="4802589" cy="1511345"/>
          </a:xfrm>
        </p:grpSpPr>
        <p:sp>
          <p:nvSpPr>
            <p:cNvPr id="16" name="Rectangle 15"/>
            <p:cNvSpPr/>
            <p:nvPr/>
          </p:nvSpPr>
          <p:spPr>
            <a:xfrm>
              <a:off x="250380" y="82583"/>
              <a:ext cx="4700223" cy="132343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80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7" name="Hình ảnh 4">
              <a:extLst>
                <a:ext uri="{FF2B5EF4-FFF2-40B4-BE49-F238E27FC236}">
                  <a16:creationId xmlns:a16="http://schemas.microsoft.com/office/drawing/2014/main" id="{C41E5DA5-E68D-4D65-B82E-8681E976871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sp>
        <p:nvSpPr>
          <p:cNvPr id="5" name="Rectangle 4"/>
          <p:cNvSpPr/>
          <p:nvPr/>
        </p:nvSpPr>
        <p:spPr>
          <a:xfrm>
            <a:off x="3828849" y="5042118"/>
            <a:ext cx="4312726" cy="523220"/>
          </a:xfrm>
          <a:prstGeom prst="rect">
            <a:avLst/>
          </a:prstGeom>
        </p:spPr>
        <p:txBody>
          <a:bodyPr wrap="square">
            <a:spAutoFit/>
          </a:bodyPr>
          <a:lstStyle/>
          <a:p>
            <a:pPr algn="just"/>
            <a:endParaRPr lang="en-US" sz="2800" b="1" dirty="0">
              <a:latin typeface="#9Slide03 SFU Futura_12" panose="00000400000000000000" pitchFamily="2" charset="0"/>
            </a:endParaRPr>
          </a:p>
        </p:txBody>
      </p:sp>
      <p:pic>
        <p:nvPicPr>
          <p:cNvPr id="19" name="Picture 2" descr="Album Ảnh"/>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7795" b="7061"/>
          <a:stretch/>
        </p:blipFill>
        <p:spPr bwMode="auto">
          <a:xfrm>
            <a:off x="410440" y="5478113"/>
            <a:ext cx="1288370" cy="109696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03D0535-A050-4891-A3C8-C7FD6E712386}"/>
              </a:ext>
            </a:extLst>
          </p:cNvPr>
          <p:cNvSpPr/>
          <p:nvPr/>
        </p:nvSpPr>
        <p:spPr>
          <a:xfrm>
            <a:off x="289035" y="1765167"/>
            <a:ext cx="11613930" cy="2591479"/>
          </a:xfrm>
          <a:prstGeom prst="rect">
            <a:avLst/>
          </a:prstGeom>
          <a:ln>
            <a:solidFill>
              <a:srgbClr val="0070C0"/>
            </a:solidFill>
          </a:ln>
        </p:spPr>
        <p:txBody>
          <a:bodyPr wrap="square">
            <a:spAutoFit/>
          </a:bodyPr>
          <a:lstStyle/>
          <a:p>
            <a:pPr marL="342900" lvl="0" indent="-342900">
              <a:lnSpc>
                <a:spcPct val="120000"/>
              </a:lnSpc>
              <a:buFont typeface="Arial" panose="020B0604020202020204" pitchFamily="34" charset="0"/>
              <a:buChar char="✔"/>
            </a:pP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Mở </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SGK trang 1</a:t>
            </a:r>
            <a:r>
              <a:rPr lang="en-US" sz="2800" i="1">
                <a:solidFill>
                  <a:srgbClr val="0070C0"/>
                </a:solidFill>
                <a:latin typeface="Arial" panose="020B0604020202020204" pitchFamily="34" charset="0"/>
                <a:ea typeface="Cambria" panose="02040503050406030204" pitchFamily="18" charset="0"/>
                <a:cs typeface="Arial" panose="020B0604020202020204" pitchFamily="34" charset="0"/>
              </a:rPr>
              <a:t>53</a:t>
            </a: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 quan sát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Trên bảng sẽ lần lượt xuất hiện 6 thành phố, mỗi thành phố sẽ dừng 10 giây. </a:t>
            </a:r>
            <a:endParaRPr lang="en-US" sz="2800">
              <a:solidFill>
                <a:srgbClr val="0070C0"/>
              </a:solidFill>
              <a:latin typeface="Arial" panose="020B0604020202020204" pitchFamily="34" charset="0"/>
              <a:ea typeface="Noto Sans Symbols"/>
              <a:cs typeface="Arial" panose="020B0604020202020204" pitchFamily="34" charset="0"/>
            </a:endParaRPr>
          </a:p>
          <a:p>
            <a:pPr marL="342900" lvl="0" indent="-342900">
              <a:lnSpc>
                <a:spcPct val="120000"/>
              </a:lnSpc>
              <a:buFont typeface="Arial" panose="020B0604020202020204" pitchFamily="34" charset="0"/>
              <a:buChar char="✔"/>
            </a:pPr>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Các em tìm thành phố đó trên Lược đồ hình 43.1 Các đô thị Châu Mĩ.</a:t>
            </a:r>
            <a:endParaRPr lang="en-US" sz="2800">
              <a:solidFill>
                <a:srgbClr val="0070C0"/>
              </a:solidFill>
              <a:latin typeface="Arial" panose="020B0604020202020204" pitchFamily="34" charset="0"/>
              <a:ea typeface="Noto Sans Symbols"/>
              <a:cs typeface="Arial" panose="020B0604020202020204" pitchFamily="34" charset="0"/>
            </a:endParaRPr>
          </a:p>
          <a:p>
            <a:r>
              <a:rPr lang="vi-VN" sz="2800" i="1">
                <a:solidFill>
                  <a:srgbClr val="0070C0"/>
                </a:solidFill>
                <a:latin typeface="Arial" panose="020B0604020202020204" pitchFamily="34" charset="0"/>
                <a:ea typeface="Cambria" panose="02040503050406030204" pitchFamily="18" charset="0"/>
                <a:cs typeface="Arial" panose="020B0604020202020204" pitchFamily="34" charset="0"/>
              </a:rPr>
              <a:t>Đánh số thứ tự của 6 thành phố đó theo thứ tự xuất hiện trên màn hình</a:t>
            </a:r>
            <a:endParaRPr lang="en-US" sz="28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10294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13"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a:extLst>
              <a:ext uri="{FF2B5EF4-FFF2-40B4-BE49-F238E27FC236}">
                <a16:creationId xmlns:a16="http://schemas.microsoft.com/office/drawing/2014/main" id="{7CDB2C69-BB5C-4484-8C8B-A5665B4A9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44451"/>
            <a:ext cx="11277600" cy="544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Hình chữ nhật 4">
            <a:extLst>
              <a:ext uri="{FF2B5EF4-FFF2-40B4-BE49-F238E27FC236}">
                <a16:creationId xmlns:a16="http://schemas.microsoft.com/office/drawing/2014/main" id="{ADB8C2E9-AC9B-4426-8720-145C630A20FA}"/>
              </a:ext>
            </a:extLst>
          </p:cNvPr>
          <p:cNvSpPr>
            <a:spLocks noChangeArrowheads="1"/>
          </p:cNvSpPr>
          <p:nvPr/>
        </p:nvSpPr>
        <p:spPr bwMode="auto">
          <a:xfrm>
            <a:off x="0" y="5549619"/>
            <a:ext cx="12395200" cy="132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vi-VN" altLang="vi-VN" sz="2667">
                <a:solidFill>
                  <a:srgbClr val="1B04FA"/>
                </a:solidFill>
                <a:latin typeface="Arial" panose="020B0604020202020204" pitchFamily="34" charset="0"/>
                <a:cs typeface="Arial" panose="020B0604020202020204" pitchFamily="34" charset="0"/>
              </a:rPr>
              <a:t>Hàng triệu người ở các khu ổ chuột phải sống trong điều kiện không có điện, nước. Họ tìm nơi trú ẩn ở bất cứ nơi nào có thể ở bao gồm cả những nghĩa trang, những căn hộ đô thị bị bỏ hoang.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256.jpg" descr="Brazil cÅ©ng lÃ  má»t trong nhá»¯ng quá»c gia Má»¹ Latinh cÃ³ sá»± phÃ¢n chia rÃµ nÃ©t giÃ u - nghÃ¨o">
            <a:extLst>
              <a:ext uri="{FF2B5EF4-FFF2-40B4-BE49-F238E27FC236}">
                <a16:creationId xmlns:a16="http://schemas.microsoft.com/office/drawing/2014/main" id="{CDDE6E0C-B756-4069-B30A-B0593E884B24}"/>
              </a:ext>
            </a:extLst>
          </p:cNvPr>
          <p:cNvPicPr/>
          <p:nvPr/>
        </p:nvPicPr>
        <p:blipFill>
          <a:blip r:embed="rId3"/>
          <a:srcRect/>
          <a:stretch>
            <a:fillRect/>
          </a:stretch>
        </p:blipFill>
        <p:spPr>
          <a:xfrm>
            <a:off x="6092658" y="1112940"/>
            <a:ext cx="5967798" cy="3956669"/>
          </a:xfrm>
          <a:prstGeom prst="rect">
            <a:avLst/>
          </a:prstGeom>
          <a:ln/>
        </p:spPr>
      </p:pic>
      <p:pic>
        <p:nvPicPr>
          <p:cNvPr id="9" name="image249.jpg" descr="Bá»©c tÆ°á»ng xáº¥u há» xÃ¢y dá»±ng á» thá»§ ÄÃ´ Lima, Peru, vá»i má»¥c ÄÃ­ch Äáº©y lÃ¹i tÃ¬nh tráº¡ng Än cáº¯p Äang hoÃ nh hÃ nh trÃªn kháº¯p thÃ nh phá»">
            <a:extLst>
              <a:ext uri="{FF2B5EF4-FFF2-40B4-BE49-F238E27FC236}">
                <a16:creationId xmlns:a16="http://schemas.microsoft.com/office/drawing/2014/main" id="{0254A11B-965D-477E-B163-B795689AF5A3}"/>
              </a:ext>
            </a:extLst>
          </p:cNvPr>
          <p:cNvPicPr/>
          <p:nvPr/>
        </p:nvPicPr>
        <p:blipFill>
          <a:blip r:embed="rId4"/>
          <a:srcRect/>
          <a:stretch>
            <a:fillRect/>
          </a:stretch>
        </p:blipFill>
        <p:spPr>
          <a:xfrm>
            <a:off x="195070" y="1112940"/>
            <a:ext cx="5588152" cy="3993551"/>
          </a:xfrm>
          <a:prstGeom prst="rect">
            <a:avLst/>
          </a:prstGeom>
          <a:ln/>
        </p:spPr>
      </p:pic>
      <p:sp>
        <p:nvSpPr>
          <p:cNvPr id="10" name="Rectangle 9">
            <a:extLst>
              <a:ext uri="{FF2B5EF4-FFF2-40B4-BE49-F238E27FC236}">
                <a16:creationId xmlns:a16="http://schemas.microsoft.com/office/drawing/2014/main" id="{F8926180-E87E-417A-8A2D-FB0A2902DE60}"/>
              </a:ext>
            </a:extLst>
          </p:cNvPr>
          <p:cNvSpPr/>
          <p:nvPr/>
        </p:nvSpPr>
        <p:spPr>
          <a:xfrm>
            <a:off x="131544" y="5200346"/>
            <a:ext cx="5651678" cy="1015663"/>
          </a:xfrm>
          <a:prstGeom prst="rect">
            <a:avLst/>
          </a:prstGeom>
          <a:ln>
            <a:solidFill>
              <a:schemeClr val="accent1"/>
            </a:solidFill>
            <a:prstDash val="sysDash"/>
          </a:ln>
        </p:spPr>
        <p:txBody>
          <a:bodyPr wrap="square">
            <a:spAutoFit/>
          </a:bodyPr>
          <a:lstStyle/>
          <a:p>
            <a:pPr algn="ctr"/>
            <a:r>
              <a:rPr lang="vi-VN">
                <a:solidFill>
                  <a:srgbClr val="1B04FA"/>
                </a:solidFill>
                <a:latin typeface="Cambria" panose="02040503050406030204" pitchFamily="18" charset="0"/>
                <a:ea typeface="Cambria" panose="02040503050406030204" pitchFamily="18" charset="0"/>
                <a:cs typeface="Cambria" panose="02040503050406030204" pitchFamily="18" charset="0"/>
              </a:rPr>
              <a:t>"</a:t>
            </a:r>
            <a:r>
              <a:rPr lang="vi-VN" sz="2000">
                <a:solidFill>
                  <a:srgbClr val="1B04FA"/>
                </a:solidFill>
                <a:ea typeface="Cambria" panose="02040503050406030204" pitchFamily="18" charset="0"/>
                <a:cs typeface="Cambria" panose="02040503050406030204" pitchFamily="18" charset="0"/>
              </a:rPr>
              <a:t>Bức tường xấu hổ" xây dựng ở thủ đô Lima, Peru, với mục đích "đẩy lùi tình trạng ăn cắp đang hoành hành trên khắp thành phố"</a:t>
            </a:r>
            <a:endParaRPr lang="en-US" sz="2000">
              <a:solidFill>
                <a:srgbClr val="1B04FA"/>
              </a:solidFill>
            </a:endParaRPr>
          </a:p>
        </p:txBody>
      </p:sp>
      <p:sp>
        <p:nvSpPr>
          <p:cNvPr id="12" name="Rectangle 11">
            <a:extLst>
              <a:ext uri="{FF2B5EF4-FFF2-40B4-BE49-F238E27FC236}">
                <a16:creationId xmlns:a16="http://schemas.microsoft.com/office/drawing/2014/main" id="{7E8DE45C-A052-4942-B592-D91E006370EC}"/>
              </a:ext>
            </a:extLst>
          </p:cNvPr>
          <p:cNvSpPr/>
          <p:nvPr/>
        </p:nvSpPr>
        <p:spPr>
          <a:xfrm>
            <a:off x="6092658" y="5222105"/>
            <a:ext cx="5967798" cy="1015663"/>
          </a:xfrm>
          <a:prstGeom prst="rect">
            <a:avLst/>
          </a:prstGeom>
          <a:ln>
            <a:solidFill>
              <a:schemeClr val="accent1"/>
            </a:solidFill>
            <a:prstDash val="sysDash"/>
          </a:ln>
        </p:spPr>
        <p:txBody>
          <a:bodyPr wrap="square">
            <a:spAutoFit/>
          </a:bodyPr>
          <a:lstStyle/>
          <a:p>
            <a:pPr algn="ctr"/>
            <a:r>
              <a:rPr lang="vi-VN" sz="2000">
                <a:solidFill>
                  <a:srgbClr val="1B04FA"/>
                </a:solidFill>
                <a:ea typeface="Cambria" panose="02040503050406030204" pitchFamily="18" charset="0"/>
                <a:cs typeface="Cambria" panose="02040503050406030204" pitchFamily="18" charset="0"/>
              </a:rPr>
              <a:t>Khu ổ chuột ở Braxin</a:t>
            </a:r>
            <a:endParaRPr lang="en-US" sz="2000">
              <a:solidFill>
                <a:srgbClr val="1B04FA"/>
              </a:solidFill>
              <a:ea typeface="Calibri" panose="020F0502020204030204" pitchFamily="34" charset="0"/>
            </a:endParaRPr>
          </a:p>
          <a:p>
            <a:pPr algn="ctr"/>
            <a:r>
              <a:rPr lang="vi-VN" sz="2000">
                <a:solidFill>
                  <a:srgbClr val="1B04FA"/>
                </a:solidFill>
                <a:ea typeface="Cambria" panose="02040503050406030204" pitchFamily="18" charset="0"/>
                <a:cs typeface="Cambria" panose="02040503050406030204" pitchFamily="18" charset="0"/>
              </a:rPr>
              <a:t>Brazil  là một trong những quốc gia Mỹ Latinh có sự phân chia rõ nét giàu - nghèo</a:t>
            </a:r>
            <a:endParaRPr lang="en-US" sz="2000">
              <a:solidFill>
                <a:srgbClr val="1B04FA"/>
              </a:solidFill>
            </a:endParaRPr>
          </a:p>
        </p:txBody>
      </p:sp>
    </p:spTree>
    <p:extLst>
      <p:ext uri="{BB962C8B-B14F-4D97-AF65-F5344CB8AC3E}">
        <p14:creationId xmlns:p14="http://schemas.microsoft.com/office/powerpoint/2010/main" val="1545207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F83A427-90BE-40F3-80E5-0E21A0DA58FD}"/>
              </a:ext>
            </a:extLst>
          </p:cNvPr>
          <p:cNvGrpSpPr/>
          <p:nvPr/>
        </p:nvGrpSpPr>
        <p:grpSpPr>
          <a:xfrm>
            <a:off x="151798" y="98537"/>
            <a:ext cx="6025202" cy="875873"/>
            <a:chOff x="3101140" y="2797566"/>
            <a:chExt cx="5989722" cy="875873"/>
          </a:xfrm>
        </p:grpSpPr>
        <p:grpSp>
          <p:nvGrpSpPr>
            <p:cNvPr id="3" name="Group 2">
              <a:extLst>
                <a:ext uri="{FF2B5EF4-FFF2-40B4-BE49-F238E27FC236}">
                  <a16:creationId xmlns:a16="http://schemas.microsoft.com/office/drawing/2014/main" id="{4413C156-1B13-4D1F-920B-614A27AB4ADF}"/>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FB9FF838-D1FD-4C4D-89EC-866A61CB0B46}"/>
                  </a:ext>
                </a:extLst>
              </p:cNvPr>
              <p:cNvSpPr/>
              <p:nvPr/>
            </p:nvSpPr>
            <p:spPr>
              <a:xfrm>
                <a:off x="1133366" y="2220084"/>
                <a:ext cx="2849008"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887D4DF4-8EBE-4214-97D2-358C54EACADB}"/>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A9AA528C-4B74-4031-8B32-52F9572AA931}"/>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28281B5A-7A8B-4A97-BE03-77D28EDE2F63}"/>
                  </a:ext>
                </a:extLst>
              </p:cNvPr>
              <p:cNvSpPr/>
              <p:nvPr/>
            </p:nvSpPr>
            <p:spPr>
              <a:xfrm>
                <a:off x="3101140" y="2797566"/>
                <a:ext cx="1061586" cy="872947"/>
              </a:xfrm>
              <a:prstGeom prst="homePlate">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id="{6247D719-54F1-40E9-9224-5548CD4F2F0C}"/>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7FB88AA5-FC93-411A-A1A8-58EBFDDCC8B0}"/>
                </a:ext>
              </a:extLst>
            </p:cNvPr>
            <p:cNvSpPr txBox="1"/>
            <p:nvPr/>
          </p:nvSpPr>
          <p:spPr>
            <a:xfrm>
              <a:off x="4080222" y="2960618"/>
              <a:ext cx="2873405"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Đô thị hóa</a:t>
              </a:r>
            </a:p>
          </p:txBody>
        </p:sp>
      </p:grpSp>
      <p:grpSp>
        <p:nvGrpSpPr>
          <p:cNvPr id="19" name="Group 18">
            <a:extLst>
              <a:ext uri="{FF2B5EF4-FFF2-40B4-BE49-F238E27FC236}">
                <a16:creationId xmlns:a16="http://schemas.microsoft.com/office/drawing/2014/main" id="{32181C85-584B-466B-828E-BF440D3CB29B}"/>
              </a:ext>
            </a:extLst>
          </p:cNvPr>
          <p:cNvGrpSpPr/>
          <p:nvPr/>
        </p:nvGrpSpPr>
        <p:grpSpPr>
          <a:xfrm>
            <a:off x="6167023" y="0"/>
            <a:ext cx="7775221" cy="6827222"/>
            <a:chOff x="6167023" y="0"/>
            <a:chExt cx="7775221" cy="6827222"/>
          </a:xfrm>
        </p:grpSpPr>
        <p:pic>
          <p:nvPicPr>
            <p:cNvPr id="1026" name="Picture 2">
              <a:extLst>
                <a:ext uri="{FF2B5EF4-FFF2-40B4-BE49-F238E27FC236}">
                  <a16:creationId xmlns:a16="http://schemas.microsoft.com/office/drawing/2014/main" id="{06CF0232-A60F-4825-B9DE-BAD7CC8E366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27"/>
            <a:stretch/>
          </p:blipFill>
          <p:spPr bwMode="auto">
            <a:xfrm>
              <a:off x="6280526" y="0"/>
              <a:ext cx="5840413" cy="653378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CA5CEFC-E0DD-481E-B812-535235D8203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grpSp>
      <p:sp>
        <p:nvSpPr>
          <p:cNvPr id="13" name="Rectangle 12">
            <a:extLst>
              <a:ext uri="{FF2B5EF4-FFF2-40B4-BE49-F238E27FC236}">
                <a16:creationId xmlns:a16="http://schemas.microsoft.com/office/drawing/2014/main" id="{8B44C2E8-159B-4E78-AE03-EECBB4D1E2BD}"/>
              </a:ext>
            </a:extLst>
          </p:cNvPr>
          <p:cNvSpPr/>
          <p:nvPr/>
        </p:nvSpPr>
        <p:spPr>
          <a:xfrm>
            <a:off x="135363" y="2712134"/>
            <a:ext cx="6036444" cy="1384995"/>
          </a:xfrm>
          <a:prstGeom prst="rect">
            <a:avLst/>
          </a:prstGeom>
          <a:ln w="12700">
            <a:noFill/>
            <a:prstDash val="sysDash"/>
          </a:ln>
        </p:spPr>
        <p:txBody>
          <a:bodyPr wrap="square">
            <a:spAutoFit/>
          </a:bodyPr>
          <a:lstStyle/>
          <a:p>
            <a:pPr algn="just"/>
            <a:r>
              <a:rPr lang="vi-VN" sz="2800">
                <a:solidFill>
                  <a:srgbClr val="FF0066"/>
                </a:solidFill>
                <a:latin typeface="Arial" panose="020B0604020202020204" pitchFamily="34" charset="0"/>
                <a:cs typeface="Arial" panose="020B0604020202020204" pitchFamily="34" charset="0"/>
              </a:rPr>
              <a:t>- Kể tên và xác định vị trí của các </a:t>
            </a:r>
            <a:r>
              <a:rPr lang="en-US" sz="2800">
                <a:solidFill>
                  <a:srgbClr val="FF0066"/>
                </a:solidFill>
                <a:latin typeface="Arial" panose="020B0604020202020204" pitchFamily="34" charset="0"/>
                <a:cs typeface="Arial" panose="020B0604020202020204" pitchFamily="34" charset="0"/>
              </a:rPr>
              <a:t>đô thị </a:t>
            </a:r>
            <a:r>
              <a:rPr lang="vi-VN" sz="2800">
                <a:solidFill>
                  <a:srgbClr val="FF0066"/>
                </a:solidFill>
                <a:latin typeface="Arial" panose="020B0604020202020204" pitchFamily="34" charset="0"/>
                <a:cs typeface="Arial" panose="020B0604020202020204" pitchFamily="34" charset="0"/>
              </a:rPr>
              <a:t>có từ 10 triệu người trở lên ở Trung và Nam Mỹ</a:t>
            </a:r>
            <a:r>
              <a:rPr lang="en-US" sz="2800">
                <a:solidFill>
                  <a:srgbClr val="FF0066"/>
                </a:solidFill>
                <a:latin typeface="Arial" panose="020B0604020202020204" pitchFamily="34" charset="0"/>
                <a:cs typeface="Arial" panose="020B0604020202020204" pitchFamily="34" charset="0"/>
              </a:rPr>
              <a:t> ?</a:t>
            </a:r>
            <a:endParaRPr lang="en-US" sz="2800"/>
          </a:p>
        </p:txBody>
      </p:sp>
      <p:sp>
        <p:nvSpPr>
          <p:cNvPr id="15" name="Flowchart: Connector 14">
            <a:extLst>
              <a:ext uri="{FF2B5EF4-FFF2-40B4-BE49-F238E27FC236}">
                <a16:creationId xmlns:a16="http://schemas.microsoft.com/office/drawing/2014/main" id="{09075762-2E43-4BEB-BCC1-FE00D74C17B8}"/>
              </a:ext>
            </a:extLst>
          </p:cNvPr>
          <p:cNvSpPr/>
          <p:nvPr/>
        </p:nvSpPr>
        <p:spPr>
          <a:xfrm flipV="1">
            <a:off x="7473966" y="1244936"/>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CFCA033-8A80-45C7-A63F-3E96D0E8870E}"/>
              </a:ext>
            </a:extLst>
          </p:cNvPr>
          <p:cNvSpPr/>
          <p:nvPr/>
        </p:nvSpPr>
        <p:spPr>
          <a:xfrm>
            <a:off x="82455" y="1456348"/>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Mê-hi-cô Xi-ti (khu vực Trung Mỹ).</a:t>
            </a:r>
          </a:p>
        </p:txBody>
      </p:sp>
      <p:sp>
        <p:nvSpPr>
          <p:cNvPr id="17" name="Flowchart: Connector 16">
            <a:extLst>
              <a:ext uri="{FF2B5EF4-FFF2-40B4-BE49-F238E27FC236}">
                <a16:creationId xmlns:a16="http://schemas.microsoft.com/office/drawing/2014/main" id="{DE081F44-2AC4-4C22-9A97-637B498F7F16}"/>
              </a:ext>
            </a:extLst>
          </p:cNvPr>
          <p:cNvSpPr/>
          <p:nvPr/>
        </p:nvSpPr>
        <p:spPr>
          <a:xfrm flipV="1">
            <a:off x="8962341" y="221594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BE9DF66-B2B1-4396-9828-ADA3F790E4A9}"/>
              </a:ext>
            </a:extLst>
          </p:cNvPr>
          <p:cNvSpPr/>
          <p:nvPr/>
        </p:nvSpPr>
        <p:spPr>
          <a:xfrm>
            <a:off x="82455" y="1979568"/>
            <a:ext cx="4917369" cy="523220"/>
          </a:xfrm>
          <a:prstGeom prst="rect">
            <a:avLst/>
          </a:prstGeom>
          <a:solidFill>
            <a:schemeClr val="bg1"/>
          </a:solidFill>
        </p:spPr>
        <p:txBody>
          <a:bodyPr wrap="square">
            <a:spAutoFit/>
          </a:bodyPr>
          <a:lstStyle/>
          <a:p>
            <a:pPr algn="just"/>
            <a:r>
              <a:rPr lang="vi-VN" sz="2800">
                <a:solidFill>
                  <a:srgbClr val="1B04FA"/>
                </a:solidFill>
                <a:latin typeface="Arial" panose="020B0604020202020204" pitchFamily="34" charset="0"/>
                <a:cs typeface="Arial" panose="020B0604020202020204" pitchFamily="34" charset="0"/>
              </a:rPr>
              <a:t>+ Bô-gô-ta (Cô-lôm-bi-a).</a:t>
            </a:r>
          </a:p>
        </p:txBody>
      </p:sp>
      <p:sp>
        <p:nvSpPr>
          <p:cNvPr id="21" name="Flowchart: Connector 20">
            <a:extLst>
              <a:ext uri="{FF2B5EF4-FFF2-40B4-BE49-F238E27FC236}">
                <a16:creationId xmlns:a16="http://schemas.microsoft.com/office/drawing/2014/main" id="{CBCD8BC7-B0E3-4703-83B2-9B0F2FF2E421}"/>
              </a:ext>
            </a:extLst>
          </p:cNvPr>
          <p:cNvSpPr/>
          <p:nvPr/>
        </p:nvSpPr>
        <p:spPr>
          <a:xfrm flipV="1">
            <a:off x="10667997" y="4078397"/>
            <a:ext cx="198788" cy="212034"/>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ED13483B-DE08-42AA-B9A6-80842BC6F16D}"/>
              </a:ext>
            </a:extLst>
          </p:cNvPr>
          <p:cNvSpPr/>
          <p:nvPr/>
        </p:nvSpPr>
        <p:spPr>
          <a:xfrm flipV="1">
            <a:off x="10915921" y="3974018"/>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B8DEC11-2CA9-4EB5-978A-206B640D3DCF}"/>
              </a:ext>
            </a:extLst>
          </p:cNvPr>
          <p:cNvSpPr/>
          <p:nvPr/>
        </p:nvSpPr>
        <p:spPr>
          <a:xfrm>
            <a:off x="82455" y="2502788"/>
            <a:ext cx="6096000" cy="954107"/>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Ri-ô đê Gia-nê-rô và Xao Pao-lô (nước Bra-xin).</a:t>
            </a:r>
          </a:p>
        </p:txBody>
      </p:sp>
      <p:sp>
        <p:nvSpPr>
          <p:cNvPr id="24" name="Flowchart: Connector 23">
            <a:extLst>
              <a:ext uri="{FF2B5EF4-FFF2-40B4-BE49-F238E27FC236}">
                <a16:creationId xmlns:a16="http://schemas.microsoft.com/office/drawing/2014/main" id="{971C2C5D-EF61-49C2-A6EB-36203F5C0DE1}"/>
              </a:ext>
            </a:extLst>
          </p:cNvPr>
          <p:cNvSpPr/>
          <p:nvPr/>
        </p:nvSpPr>
        <p:spPr>
          <a:xfrm flipV="1">
            <a:off x="9850498" y="4724142"/>
            <a:ext cx="198788" cy="212034"/>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9D103FE8-298F-430C-97E8-14D8F795253A}"/>
              </a:ext>
            </a:extLst>
          </p:cNvPr>
          <p:cNvSpPr/>
          <p:nvPr/>
        </p:nvSpPr>
        <p:spPr>
          <a:xfrm>
            <a:off x="82455" y="3463847"/>
            <a:ext cx="6096000" cy="523220"/>
          </a:xfrm>
          <a:prstGeom prst="rect">
            <a:avLst/>
          </a:prstGeom>
          <a:solidFill>
            <a:schemeClr val="bg1"/>
          </a:solidFill>
        </p:spPr>
        <p:txBody>
          <a:bodyPr>
            <a:spAutoFit/>
          </a:bodyPr>
          <a:lstStyle/>
          <a:p>
            <a:pPr algn="just"/>
            <a:r>
              <a:rPr lang="vi-VN" sz="2800">
                <a:solidFill>
                  <a:srgbClr val="1B04FA"/>
                </a:solidFill>
                <a:latin typeface="Arial" panose="020B0604020202020204" pitchFamily="34" charset="0"/>
                <a:cs typeface="Arial" panose="020B0604020202020204" pitchFamily="34" charset="0"/>
              </a:rPr>
              <a:t>+ Bu-ê-nốt Ai-rét (Ác-hen-ti-na).</a:t>
            </a:r>
            <a:endParaRPr lang="en-US" sz="28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3536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arn(inVertical)">
                                      <p:cBhvr>
                                        <p:cTn id="25" dur="500"/>
                                        <p:tgtEl>
                                          <p:spTgt spid="17"/>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barn(inVertical)">
                                      <p:cBhvr>
                                        <p:cTn id="38" dur="500"/>
                                        <p:tgtEl>
                                          <p:spTgt spid="21"/>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barn(inVertical)">
                                      <p:cBhvr>
                                        <p:cTn id="47" dur="500"/>
                                        <p:tgtEl>
                                          <p:spTgt spid="24"/>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animBg="1"/>
      <p:bldP spid="16" grpId="0" animBg="1"/>
      <p:bldP spid="17" grpId="0" animBg="1"/>
      <p:bldP spid="20" grpId="0" animBg="1"/>
      <p:bldP spid="21" grpId="0" animBg="1"/>
      <p:bldP spid="22" grpId="0" animBg="1"/>
      <p:bldP spid="23" grpId="0" animBg="1"/>
      <p:bldP spid="24" grpId="0" animBg="1"/>
      <p:bldP spid="2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F99E32-64B4-4E70-8F11-2EB1B4594F89}"/>
              </a:ext>
            </a:extLst>
          </p:cNvPr>
          <p:cNvGrpSpPr/>
          <p:nvPr/>
        </p:nvGrpSpPr>
        <p:grpSpPr>
          <a:xfrm>
            <a:off x="50482" y="32453"/>
            <a:ext cx="6077365" cy="875873"/>
            <a:chOff x="3101140" y="2797566"/>
            <a:chExt cx="5989722" cy="875873"/>
          </a:xfrm>
        </p:grpSpPr>
        <p:grpSp>
          <p:nvGrpSpPr>
            <p:cNvPr id="3" name="Group 2">
              <a:extLst>
                <a:ext uri="{FF2B5EF4-FFF2-40B4-BE49-F238E27FC236}">
                  <a16:creationId xmlns:a16="http://schemas.microsoft.com/office/drawing/2014/main" id="{AC36C210-9B9C-4373-AA46-361E718D7D19}"/>
                </a:ext>
              </a:extLst>
            </p:cNvPr>
            <p:cNvGrpSpPr/>
            <p:nvPr/>
          </p:nvGrpSpPr>
          <p:grpSpPr>
            <a:xfrm>
              <a:off x="3162054" y="2800490"/>
              <a:ext cx="5928808" cy="872949"/>
              <a:chOff x="1133366" y="2220084"/>
              <a:chExt cx="3891326" cy="914400"/>
            </a:xfrm>
            <a:solidFill>
              <a:srgbClr val="FCFEB0"/>
            </a:solidFill>
          </p:grpSpPr>
          <p:sp>
            <p:nvSpPr>
              <p:cNvPr id="8" name="Arrow: Pentagon 7">
                <a:extLst>
                  <a:ext uri="{FF2B5EF4-FFF2-40B4-BE49-F238E27FC236}">
                    <a16:creationId xmlns:a16="http://schemas.microsoft.com/office/drawing/2014/main" id="{5FCE85B2-5F47-498A-BAD5-1E75305862CC}"/>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9" name="TextBox 8">
                <a:extLst>
                  <a:ext uri="{FF2B5EF4-FFF2-40B4-BE49-F238E27FC236}">
                    <a16:creationId xmlns:a16="http://schemas.microsoft.com/office/drawing/2014/main" id="{25A8ECBC-B69E-4D87-9969-0BADF351395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4" name="Group 3">
              <a:extLst>
                <a:ext uri="{FF2B5EF4-FFF2-40B4-BE49-F238E27FC236}">
                  <a16:creationId xmlns:a16="http://schemas.microsoft.com/office/drawing/2014/main" id="{D27E31A3-DE7F-41CE-8AEC-E040C201617D}"/>
                </a:ext>
              </a:extLst>
            </p:cNvPr>
            <p:cNvGrpSpPr/>
            <p:nvPr/>
          </p:nvGrpSpPr>
          <p:grpSpPr>
            <a:xfrm>
              <a:off x="3101140" y="2797566"/>
              <a:ext cx="1061586" cy="872947"/>
              <a:chOff x="3101140" y="2797566"/>
              <a:chExt cx="1061586" cy="872947"/>
            </a:xfrm>
          </p:grpSpPr>
          <p:sp>
            <p:nvSpPr>
              <p:cNvPr id="6" name="Arrow: Pentagon 5">
                <a:extLst>
                  <a:ext uri="{FF2B5EF4-FFF2-40B4-BE49-F238E27FC236}">
                    <a16:creationId xmlns:a16="http://schemas.microsoft.com/office/drawing/2014/main" id="{EA21982E-7BD2-4882-8826-052AABC15347}"/>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id="{5AEDEBA4-B73A-4594-B48D-FB962603916A}"/>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FFD3B11E-59BB-4523-A7A4-BF5384B75563}"/>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
        <p:nvSpPr>
          <p:cNvPr id="10" name="Rectangle 9">
            <a:extLst>
              <a:ext uri="{FF2B5EF4-FFF2-40B4-BE49-F238E27FC236}">
                <a16:creationId xmlns:a16="http://schemas.microsoft.com/office/drawing/2014/main" id="{5C312293-14C1-42AA-BFBB-0BDA1B04E456}"/>
              </a:ext>
            </a:extLst>
          </p:cNvPr>
          <p:cNvSpPr/>
          <p:nvPr/>
        </p:nvSpPr>
        <p:spPr>
          <a:xfrm>
            <a:off x="563012" y="2408453"/>
            <a:ext cx="11065976" cy="1200329"/>
          </a:xfrm>
          <a:prstGeom prst="rect">
            <a:avLst/>
          </a:prstGeom>
          <a:ln>
            <a:solidFill>
              <a:srgbClr val="1B04FA"/>
            </a:solidFill>
            <a:prstDash val="sysDash"/>
          </a:ln>
        </p:spPr>
        <p:txBody>
          <a:bodyPr wrap="square">
            <a:spAutoFit/>
          </a:bodyPr>
          <a:lstStyle/>
          <a:p>
            <a:pPr algn="just"/>
            <a:r>
              <a:rPr lang="en-US" sz="3600">
                <a:solidFill>
                  <a:srgbClr val="FF0066"/>
                </a:solidFill>
                <a:latin typeface="Arial" panose="020B0604020202020204" pitchFamily="34" charset="0"/>
                <a:cs typeface="Arial" panose="020B0604020202020204" pitchFamily="34" charset="0"/>
              </a:rPr>
              <a:t>Dựa vào hình 17.2 và thông tin trong bài, em hãy trình bày một số nét đặc sắc trong văn hóa Mỹ Latinh</a:t>
            </a:r>
          </a:p>
        </p:txBody>
      </p:sp>
      <p:grpSp>
        <p:nvGrpSpPr>
          <p:cNvPr id="15" name="Group 14">
            <a:extLst>
              <a:ext uri="{FF2B5EF4-FFF2-40B4-BE49-F238E27FC236}">
                <a16:creationId xmlns:a16="http://schemas.microsoft.com/office/drawing/2014/main" id="{B93DB944-903B-485D-A77A-67D228CBB8ED}"/>
              </a:ext>
            </a:extLst>
          </p:cNvPr>
          <p:cNvGrpSpPr/>
          <p:nvPr/>
        </p:nvGrpSpPr>
        <p:grpSpPr>
          <a:xfrm>
            <a:off x="3820742" y="1390113"/>
            <a:ext cx="4283156" cy="1226118"/>
            <a:chOff x="3306722" y="1270954"/>
            <a:chExt cx="3496469" cy="1010465"/>
          </a:xfrm>
        </p:grpSpPr>
        <p:sp>
          <p:nvSpPr>
            <p:cNvPr id="16" name="Rectangle: Rounded Corners 15">
              <a:extLst>
                <a:ext uri="{FF2B5EF4-FFF2-40B4-BE49-F238E27FC236}">
                  <a16:creationId xmlns:a16="http://schemas.microsoft.com/office/drawing/2014/main" id="{DD37C314-E2F5-4B4A-9F0F-E2AFD91EA54C}"/>
                </a:ext>
              </a:extLst>
            </p:cNvPr>
            <p:cNvSpPr/>
            <p:nvPr/>
          </p:nvSpPr>
          <p:spPr>
            <a:xfrm>
              <a:off x="3306722" y="1270954"/>
              <a:ext cx="3453027"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17" name="TextBox 16">
              <a:extLst>
                <a:ext uri="{FF2B5EF4-FFF2-40B4-BE49-F238E27FC236}">
                  <a16:creationId xmlns:a16="http://schemas.microsoft.com/office/drawing/2014/main" id="{FFC9C307-D188-4008-AD42-F3C603EA668F}"/>
                </a:ext>
              </a:extLst>
            </p:cNvPr>
            <p:cNvSpPr txBox="1"/>
            <p:nvPr/>
          </p:nvSpPr>
          <p:spPr>
            <a:xfrm>
              <a:off x="3350164" y="1393665"/>
              <a:ext cx="3453027" cy="887754"/>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THỬ TÀI HIỂU BIẾT</a:t>
              </a:r>
            </a:p>
          </p:txBody>
        </p:sp>
      </p:grpSp>
      <p:pic>
        <p:nvPicPr>
          <p:cNvPr id="18" name="3 Minute Timer (Nho)">
            <a:hlinkClick r:id="" action="ppaction://media"/>
            <a:extLst>
              <a:ext uri="{FF2B5EF4-FFF2-40B4-BE49-F238E27FC236}">
                <a16:creationId xmlns:a16="http://schemas.microsoft.com/office/drawing/2014/main" id="{AC067060-1BA7-4489-B982-D46B804DD9F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431186" y="662940"/>
            <a:ext cx="1648527" cy="926573"/>
          </a:xfrm>
          <a:prstGeom prst="rect">
            <a:avLst/>
          </a:prstGeom>
        </p:spPr>
      </p:pic>
      <p:grpSp>
        <p:nvGrpSpPr>
          <p:cNvPr id="21" name="Group 20">
            <a:extLst>
              <a:ext uri="{FF2B5EF4-FFF2-40B4-BE49-F238E27FC236}">
                <a16:creationId xmlns:a16="http://schemas.microsoft.com/office/drawing/2014/main" id="{9E3A8AC8-3713-41D0-AC84-160E0B5FD764}"/>
              </a:ext>
            </a:extLst>
          </p:cNvPr>
          <p:cNvGrpSpPr/>
          <p:nvPr/>
        </p:nvGrpSpPr>
        <p:grpSpPr>
          <a:xfrm>
            <a:off x="1965960" y="3863340"/>
            <a:ext cx="8227985" cy="2930791"/>
            <a:chOff x="1235290" y="3284970"/>
            <a:chExt cx="8958655" cy="3509161"/>
          </a:xfrm>
        </p:grpSpPr>
        <p:pic>
          <p:nvPicPr>
            <p:cNvPr id="11" name="Picture 10">
              <a:extLst>
                <a:ext uri="{FF2B5EF4-FFF2-40B4-BE49-F238E27FC236}">
                  <a16:creationId xmlns:a16="http://schemas.microsoft.com/office/drawing/2014/main" id="{8769FD2F-B5CC-45EE-86C7-7D7F9DD0FA5D}"/>
                </a:ext>
              </a:extLst>
            </p:cNvPr>
            <p:cNvPicPr>
              <a:picLocks noChangeAspect="1"/>
            </p:cNvPicPr>
            <p:nvPr/>
          </p:nvPicPr>
          <p:blipFill rotWithShape="1">
            <a:blip r:embed="rId5">
              <a:extLst>
                <a:ext uri="{28A0092B-C50C-407E-A947-70E740481C1C}">
                  <a14:useLocalDpi xmlns:a14="http://schemas.microsoft.com/office/drawing/2010/main" val="0"/>
                </a:ext>
              </a:extLst>
            </a:blip>
            <a:srcRect l="48449" b="14002"/>
            <a:stretch/>
          </p:blipFill>
          <p:spPr>
            <a:xfrm>
              <a:off x="1235290" y="3284971"/>
              <a:ext cx="4038987" cy="3058680"/>
            </a:xfrm>
            <a:prstGeom prst="rect">
              <a:avLst/>
            </a:prstGeom>
          </p:spPr>
        </p:pic>
        <p:pic>
          <p:nvPicPr>
            <p:cNvPr id="19" name="Picture 18">
              <a:extLst>
                <a:ext uri="{FF2B5EF4-FFF2-40B4-BE49-F238E27FC236}">
                  <a16:creationId xmlns:a16="http://schemas.microsoft.com/office/drawing/2014/main" id="{9FAE36AF-703F-49EF-ADCF-010A2E64329C}"/>
                </a:ext>
              </a:extLst>
            </p:cNvPr>
            <p:cNvPicPr>
              <a:picLocks noChangeAspect="1"/>
            </p:cNvPicPr>
            <p:nvPr/>
          </p:nvPicPr>
          <p:blipFill rotWithShape="1">
            <a:blip r:embed="rId6"/>
            <a:srcRect b="6640"/>
            <a:stretch/>
          </p:blipFill>
          <p:spPr>
            <a:xfrm>
              <a:off x="5771492" y="3284970"/>
              <a:ext cx="4422453" cy="2955810"/>
            </a:xfrm>
            <a:prstGeom prst="rect">
              <a:avLst/>
            </a:prstGeom>
          </p:spPr>
        </p:pic>
        <p:sp>
          <p:nvSpPr>
            <p:cNvPr id="20" name="TextBox 19">
              <a:extLst>
                <a:ext uri="{FF2B5EF4-FFF2-40B4-BE49-F238E27FC236}">
                  <a16:creationId xmlns:a16="http://schemas.microsoft.com/office/drawing/2014/main" id="{BE32C3A4-BA95-4D02-A5CA-13D58C49E6A7}"/>
                </a:ext>
              </a:extLst>
            </p:cNvPr>
            <p:cNvSpPr txBox="1"/>
            <p:nvPr/>
          </p:nvSpPr>
          <p:spPr>
            <a:xfrm>
              <a:off x="4336697" y="6394021"/>
              <a:ext cx="4038987" cy="400110"/>
            </a:xfrm>
            <a:prstGeom prst="rect">
              <a:avLst/>
            </a:prstGeom>
            <a:noFill/>
          </p:spPr>
          <p:txBody>
            <a:bodyPr wrap="square" rtlCol="0">
              <a:spAutoFit/>
            </a:bodyPr>
            <a:lstStyle/>
            <a:p>
              <a:r>
                <a:rPr lang="en-US" sz="2000">
                  <a:solidFill>
                    <a:srgbClr val="00B050"/>
                  </a:solidFill>
                  <a:latin typeface="Arial" panose="020B0604020202020204" pitchFamily="34" charset="0"/>
                  <a:cs typeface="Arial" panose="020B0604020202020204" pitchFamily="34" charset="0"/>
                </a:rPr>
                <a:t>Lễ hội Ca-ni-van Bra-xin</a:t>
              </a:r>
            </a:p>
          </p:txBody>
        </p:sp>
      </p:grpSp>
      <p:sp>
        <p:nvSpPr>
          <p:cNvPr id="25" name="Rectangle 24">
            <a:extLst>
              <a:ext uri="{FF2B5EF4-FFF2-40B4-BE49-F238E27FC236}">
                <a16:creationId xmlns:a16="http://schemas.microsoft.com/office/drawing/2014/main" id="{3825FB22-F659-4BBB-BB3F-DBC41D5EA56F}"/>
              </a:ext>
            </a:extLst>
          </p:cNvPr>
          <p:cNvSpPr/>
          <p:nvPr/>
        </p:nvSpPr>
        <p:spPr>
          <a:xfrm>
            <a:off x="1459774" y="1736796"/>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26" name="Rectangle 25">
            <a:extLst>
              <a:ext uri="{FF2B5EF4-FFF2-40B4-BE49-F238E27FC236}">
                <a16:creationId xmlns:a16="http://schemas.microsoft.com/office/drawing/2014/main" id="{81BB85A4-CE9F-48B9-90B8-606C1703821B}"/>
              </a:ext>
            </a:extLst>
          </p:cNvPr>
          <p:cNvSpPr/>
          <p:nvPr/>
        </p:nvSpPr>
        <p:spPr>
          <a:xfrm>
            <a:off x="8211042" y="1757954"/>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( 3</a:t>
            </a:r>
            <a:r>
              <a:rPr lang="vi-VN" sz="2800" b="1">
                <a:solidFill>
                  <a:srgbClr val="FF0000"/>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pic>
        <p:nvPicPr>
          <p:cNvPr id="27"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id="{87DEF824-526D-4116-81C0-379CDED130D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8317" t="33855" r="19901" b="41111"/>
          <a:stretch/>
        </p:blipFill>
        <p:spPr bwMode="auto">
          <a:xfrm>
            <a:off x="73342" y="1020491"/>
            <a:ext cx="1918019" cy="831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3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barn(inVertical)">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right)">
                                      <p:cBhvr>
                                        <p:cTn id="23" dur="500"/>
                                        <p:tgtEl>
                                          <p:spTgt spid="25"/>
                                        </p:tgtEl>
                                      </p:cBhvr>
                                    </p:animEffect>
                                  </p:childTnLst>
                                </p:cTn>
                              </p:par>
                              <p:par>
                                <p:cTn id="24" presetID="22" presetClass="entr" presetSubtype="2"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right)">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ipe(left)">
                                      <p:cBhvr>
                                        <p:cTn id="31" dur="500"/>
                                        <p:tgtEl>
                                          <p:spTgt spid="26"/>
                                        </p:tgtEl>
                                      </p:cBhvr>
                                    </p:animEffect>
                                  </p:childTnLst>
                                </p:cTn>
                              </p:par>
                              <p:par>
                                <p:cTn id="32" presetID="22" presetClass="entr" presetSubtype="8"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left)">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8"/>
                </p:tgtEl>
              </p:cMediaNode>
            </p:video>
          </p:childTnLst>
        </p:cTn>
      </p:par>
    </p:tnLst>
    <p:bldLst>
      <p:bldP spid="10" grpId="0" animBg="1"/>
      <p:bldP spid="25" grpId="0"/>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1CA5D8-6261-4537-B301-BE21AEAC474F}"/>
              </a:ext>
            </a:extLst>
          </p:cNvPr>
          <p:cNvSpPr/>
          <p:nvPr/>
        </p:nvSpPr>
        <p:spPr>
          <a:xfrm>
            <a:off x="206784" y="1200418"/>
            <a:ext cx="11985216" cy="1754326"/>
          </a:xfrm>
          <a:prstGeom prst="rect">
            <a:avLst/>
          </a:prstGeom>
        </p:spPr>
        <p:txBody>
          <a:bodyPr wrap="square">
            <a:spAutoFit/>
          </a:bodyPr>
          <a:lstStyle/>
          <a:p>
            <a:r>
              <a:rPr lang="vi-VN" sz="3600" b="1">
                <a:solidFill>
                  <a:srgbClr val="00B050"/>
                </a:solidFill>
                <a:latin typeface="Arial" panose="020B0604020202020204" pitchFamily="34" charset="0"/>
                <a:cs typeface="Arial" panose="020B0604020202020204" pitchFamily="34" charset="0"/>
              </a:rPr>
              <a:t>Ngôn ngữ: </a:t>
            </a:r>
            <a:r>
              <a:rPr lang="vi-VN" sz="3600">
                <a:solidFill>
                  <a:srgbClr val="FF0066"/>
                </a:solidFill>
                <a:latin typeface="Arial" panose="020B0604020202020204" pitchFamily="34" charset="0"/>
                <a:cs typeface="Arial" panose="020B0604020202020204" pitchFamily="34" charset="0"/>
              </a:rPr>
              <a:t>hệ Latinh </a:t>
            </a:r>
            <a:r>
              <a:rPr lang="vi-VN" sz="3600">
                <a:solidFill>
                  <a:srgbClr val="1B04FA"/>
                </a:solidFill>
                <a:latin typeface="Arial" panose="020B0604020202020204" pitchFamily="34" charset="0"/>
                <a:cs typeface="Arial" panose="020B0604020202020204" pitchFamily="34" charset="0"/>
              </a:rPr>
              <a:t>(tiếng Bồ Đào Nha được sử dụng chủ yếu ở Bra-xin, tiếng Tây Ban Nha được sử dụng ở đa số các quốc gia còn lại.</a:t>
            </a:r>
            <a:endParaRPr lang="en-US"/>
          </a:p>
        </p:txBody>
      </p:sp>
      <p:grpSp>
        <p:nvGrpSpPr>
          <p:cNvPr id="3" name="Group 2">
            <a:extLst>
              <a:ext uri="{FF2B5EF4-FFF2-40B4-BE49-F238E27FC236}">
                <a16:creationId xmlns:a16="http://schemas.microsoft.com/office/drawing/2014/main" id="{B025CDF1-365A-4D65-8494-C0F394DBB9C8}"/>
              </a:ext>
            </a:extLst>
          </p:cNvPr>
          <p:cNvGrpSpPr/>
          <p:nvPr/>
        </p:nvGrpSpPr>
        <p:grpSpPr>
          <a:xfrm>
            <a:off x="50482" y="32453"/>
            <a:ext cx="6077365" cy="875873"/>
            <a:chOff x="3101140" y="2797566"/>
            <a:chExt cx="5989722" cy="875873"/>
          </a:xfrm>
        </p:grpSpPr>
        <p:grpSp>
          <p:nvGrpSpPr>
            <p:cNvPr id="4" name="Group 3">
              <a:extLst>
                <a:ext uri="{FF2B5EF4-FFF2-40B4-BE49-F238E27FC236}">
                  <a16:creationId xmlns:a16="http://schemas.microsoft.com/office/drawing/2014/main" id="{FE716747-C581-4451-B4D2-E564EDDC58A2}"/>
                </a:ext>
              </a:extLst>
            </p:cNvPr>
            <p:cNvGrpSpPr/>
            <p:nvPr/>
          </p:nvGrpSpPr>
          <p:grpSpPr>
            <a:xfrm>
              <a:off x="3162054" y="2800490"/>
              <a:ext cx="5928808" cy="872949"/>
              <a:chOff x="1133366" y="2220084"/>
              <a:chExt cx="3891326" cy="914400"/>
            </a:xfrm>
            <a:solidFill>
              <a:srgbClr val="FCFEB0"/>
            </a:solidFill>
          </p:grpSpPr>
          <p:sp>
            <p:nvSpPr>
              <p:cNvPr id="9" name="Arrow: Pentagon 8">
                <a:extLst>
                  <a:ext uri="{FF2B5EF4-FFF2-40B4-BE49-F238E27FC236}">
                    <a16:creationId xmlns:a16="http://schemas.microsoft.com/office/drawing/2014/main" id="{AF4964E8-402A-4A1A-8046-24618B711CD7}"/>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0" name="TextBox 9">
                <a:extLst>
                  <a:ext uri="{FF2B5EF4-FFF2-40B4-BE49-F238E27FC236}">
                    <a16:creationId xmlns:a16="http://schemas.microsoft.com/office/drawing/2014/main" id="{8894CB72-A5CE-47D5-AB08-5A2C9E14FC8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5" name="Group 4">
              <a:extLst>
                <a:ext uri="{FF2B5EF4-FFF2-40B4-BE49-F238E27FC236}">
                  <a16:creationId xmlns:a16="http://schemas.microsoft.com/office/drawing/2014/main" id="{3D4F86BE-227F-4F11-ADEC-FFE3BB79B678}"/>
                </a:ext>
              </a:extLst>
            </p:cNvPr>
            <p:cNvGrpSpPr/>
            <p:nvPr/>
          </p:nvGrpSpPr>
          <p:grpSpPr>
            <a:xfrm>
              <a:off x="3101140" y="2797566"/>
              <a:ext cx="1061586" cy="872947"/>
              <a:chOff x="3101140" y="2797566"/>
              <a:chExt cx="1061586" cy="872947"/>
            </a:xfrm>
          </p:grpSpPr>
          <p:sp>
            <p:nvSpPr>
              <p:cNvPr id="7" name="Arrow: Pentagon 6">
                <a:extLst>
                  <a:ext uri="{FF2B5EF4-FFF2-40B4-BE49-F238E27FC236}">
                    <a16:creationId xmlns:a16="http://schemas.microsoft.com/office/drawing/2014/main" id="{5E846670-1D58-437C-9117-C49B6C27DD6C}"/>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8" name="Isosceles Triangle 7">
                <a:extLst>
                  <a:ext uri="{FF2B5EF4-FFF2-40B4-BE49-F238E27FC236}">
                    <a16:creationId xmlns:a16="http://schemas.microsoft.com/office/drawing/2014/main" id="{E2B564D5-955A-46EA-91F5-95D0C53F52F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1533499B-988C-4AA5-A77E-D317BF620F4E}"/>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127328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430696" y="1434068"/>
            <a:ext cx="11330608" cy="1200329"/>
          </a:xfrm>
          <a:prstGeom prst="rect">
            <a:avLst/>
          </a:prstGeom>
        </p:spPr>
        <p:txBody>
          <a:bodyPr wrap="square">
            <a:spAutoFit/>
          </a:bodyPr>
          <a:lstStyle/>
          <a:p>
            <a:pPr marL="571500" indent="-571500" algn="just">
              <a:buFontTx/>
              <a:buChar char="-"/>
            </a:pPr>
            <a:r>
              <a:rPr lang="vi-VN" sz="3600">
                <a:solidFill>
                  <a:srgbClr val="1B04FA"/>
                </a:solidFill>
                <a:latin typeface="Arial" panose="020B0604020202020204" pitchFamily="34" charset="0"/>
                <a:cs typeface="Arial" panose="020B0604020202020204" pitchFamily="34" charset="0"/>
              </a:rPr>
              <a:t>Chủ nhân của nhiều nền văn hoá cổ nổi tiếng: </a:t>
            </a:r>
            <a:endParaRPr lang="en-US" sz="3600">
              <a:solidFill>
                <a:srgbClr val="1B04FA"/>
              </a:solidFill>
              <a:latin typeface="Arial" panose="020B0604020202020204" pitchFamily="34" charset="0"/>
              <a:cs typeface="Arial" panose="020B0604020202020204" pitchFamily="34" charset="0"/>
            </a:endParaRPr>
          </a:p>
          <a:p>
            <a:pPr algn="just"/>
            <a:r>
              <a:rPr lang="vi-VN" sz="3600">
                <a:solidFill>
                  <a:srgbClr val="1B04FA"/>
                </a:solidFill>
                <a:latin typeface="Arial" panose="020B0604020202020204" pitchFamily="34" charset="0"/>
                <a:cs typeface="Arial" panose="020B0604020202020204" pitchFamily="34" charset="0"/>
              </a:rPr>
              <a:t>văn hóa May-a, văn hóa In-ca, văn hóa A-dơ-tếch.</a:t>
            </a:r>
          </a:p>
        </p:txBody>
      </p:sp>
      <p:grpSp>
        <p:nvGrpSpPr>
          <p:cNvPr id="10" name="Group 9">
            <a:extLst>
              <a:ext uri="{FF2B5EF4-FFF2-40B4-BE49-F238E27FC236}">
                <a16:creationId xmlns:a16="http://schemas.microsoft.com/office/drawing/2014/main" id="{4065E63A-CAD1-408D-85B4-B7CF36675957}"/>
              </a:ext>
            </a:extLst>
          </p:cNvPr>
          <p:cNvGrpSpPr/>
          <p:nvPr/>
        </p:nvGrpSpPr>
        <p:grpSpPr>
          <a:xfrm>
            <a:off x="430696" y="3192797"/>
            <a:ext cx="3451044" cy="2901483"/>
            <a:chOff x="118449" y="2620851"/>
            <a:chExt cx="3093626" cy="2901483"/>
          </a:xfrm>
        </p:grpSpPr>
        <p:pic>
          <p:nvPicPr>
            <p:cNvPr id="4" name="Picture 3">
              <a:extLst>
                <a:ext uri="{FF2B5EF4-FFF2-40B4-BE49-F238E27FC236}">
                  <a16:creationId xmlns:a16="http://schemas.microsoft.com/office/drawing/2014/main" id="{A919BA05-2C9E-4AD9-AAAF-D9541572BC62}"/>
                </a:ext>
              </a:extLst>
            </p:cNvPr>
            <p:cNvPicPr>
              <a:picLocks noChangeAspect="1"/>
            </p:cNvPicPr>
            <p:nvPr/>
          </p:nvPicPr>
          <p:blipFill>
            <a:blip r:embed="rId3"/>
            <a:stretch>
              <a:fillRect/>
            </a:stretch>
          </p:blipFill>
          <p:spPr>
            <a:xfrm>
              <a:off x="118449" y="2620851"/>
              <a:ext cx="3093626" cy="2354959"/>
            </a:xfrm>
            <a:prstGeom prst="rect">
              <a:avLst/>
            </a:prstGeom>
          </p:spPr>
        </p:pic>
        <p:sp>
          <p:nvSpPr>
            <p:cNvPr id="5" name="TextBox 4">
              <a:extLst>
                <a:ext uri="{FF2B5EF4-FFF2-40B4-BE49-F238E27FC236}">
                  <a16:creationId xmlns:a16="http://schemas.microsoft.com/office/drawing/2014/main" id="{A29D5446-F92E-4B4C-B916-96C3EDC9EA43}"/>
                </a:ext>
              </a:extLst>
            </p:cNvPr>
            <p:cNvSpPr txBox="1"/>
            <p:nvPr/>
          </p:nvSpPr>
          <p:spPr>
            <a:xfrm>
              <a:off x="577938" y="5122224"/>
              <a:ext cx="2174647" cy="400110"/>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Kiến trúc May-a</a:t>
              </a:r>
            </a:p>
          </p:txBody>
        </p:sp>
      </p:grpSp>
      <p:grpSp>
        <p:nvGrpSpPr>
          <p:cNvPr id="8" name="Group 7">
            <a:extLst>
              <a:ext uri="{FF2B5EF4-FFF2-40B4-BE49-F238E27FC236}">
                <a16:creationId xmlns:a16="http://schemas.microsoft.com/office/drawing/2014/main" id="{773AE754-9C9D-412E-AA10-48947930EA56}"/>
              </a:ext>
            </a:extLst>
          </p:cNvPr>
          <p:cNvGrpSpPr/>
          <p:nvPr/>
        </p:nvGrpSpPr>
        <p:grpSpPr>
          <a:xfrm>
            <a:off x="4227855" y="3192796"/>
            <a:ext cx="3529647" cy="3081590"/>
            <a:chOff x="3772299" y="2620850"/>
            <a:chExt cx="3093626" cy="3081590"/>
          </a:xfrm>
        </p:grpSpPr>
        <p:pic>
          <p:nvPicPr>
            <p:cNvPr id="1026" name="Picture 2" descr="Tìm hiểu về lịch sử người Maya cổ đại">
              <a:extLst>
                <a:ext uri="{FF2B5EF4-FFF2-40B4-BE49-F238E27FC236}">
                  <a16:creationId xmlns:a16="http://schemas.microsoft.com/office/drawing/2014/main" id="{36F62C85-6C7C-41F2-9780-642E1B4115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2299" y="2620850"/>
              <a:ext cx="3093626" cy="23549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7364391-B393-4FF9-A4FB-2E75BA57BC60}"/>
                </a:ext>
              </a:extLst>
            </p:cNvPr>
            <p:cNvSpPr txBox="1"/>
            <p:nvPr/>
          </p:nvSpPr>
          <p:spPr>
            <a:xfrm>
              <a:off x="3993292" y="4994554"/>
              <a:ext cx="2651640" cy="707886"/>
            </a:xfrm>
            <a:prstGeom prst="rect">
              <a:avLst/>
            </a:prstGeom>
            <a:noFill/>
          </p:spPr>
          <p:txBody>
            <a:bodyPr wrap="square" rtlCol="0">
              <a:spAutoFit/>
            </a:bodyPr>
            <a:lstStyle/>
            <a:p>
              <a:pPr algn="ctr"/>
              <a:r>
                <a:rPr lang="en-US" sz="2000">
                  <a:solidFill>
                    <a:srgbClr val="00B050"/>
                  </a:solidFill>
                  <a:latin typeface="Arial" panose="020B0604020202020204" pitchFamily="34" charset="0"/>
                  <a:cs typeface="Arial" panose="020B0604020202020204" pitchFamily="34" charset="0"/>
                </a:rPr>
                <a:t>Một phần lịch pháp của ng</a:t>
              </a:r>
              <a:r>
                <a:rPr lang="vi-VN" sz="2000">
                  <a:solidFill>
                    <a:srgbClr val="00B050"/>
                  </a:solidFill>
                  <a:latin typeface="Arial" panose="020B0604020202020204" pitchFamily="34" charset="0"/>
                  <a:cs typeface="Arial" panose="020B0604020202020204" pitchFamily="34" charset="0"/>
                </a:rPr>
                <a:t>ư</a:t>
              </a:r>
              <a:r>
                <a:rPr lang="en-US" sz="2000">
                  <a:solidFill>
                    <a:srgbClr val="00B050"/>
                  </a:solidFill>
                  <a:latin typeface="Arial" panose="020B0604020202020204" pitchFamily="34" charset="0"/>
                  <a:cs typeface="Arial" panose="020B0604020202020204" pitchFamily="34" charset="0"/>
                </a:rPr>
                <a:t>ời May-a</a:t>
              </a:r>
            </a:p>
          </p:txBody>
        </p:sp>
      </p:grpSp>
      <p:grpSp>
        <p:nvGrpSpPr>
          <p:cNvPr id="6" name="Group 5">
            <a:extLst>
              <a:ext uri="{FF2B5EF4-FFF2-40B4-BE49-F238E27FC236}">
                <a16:creationId xmlns:a16="http://schemas.microsoft.com/office/drawing/2014/main" id="{85311E92-4416-47B0-A6A2-3B876647F6CA}"/>
              </a:ext>
            </a:extLst>
          </p:cNvPr>
          <p:cNvGrpSpPr/>
          <p:nvPr/>
        </p:nvGrpSpPr>
        <p:grpSpPr>
          <a:xfrm>
            <a:off x="8039811" y="3192796"/>
            <a:ext cx="3526970" cy="3081590"/>
            <a:chOff x="7315201" y="2620850"/>
            <a:chExt cx="3526970" cy="3081590"/>
          </a:xfrm>
        </p:grpSpPr>
        <p:pic>
          <p:nvPicPr>
            <p:cNvPr id="1028" name="Picture 4" descr="Tìm hiểu về lịch sử người Maya cổ đại">
              <a:extLst>
                <a:ext uri="{FF2B5EF4-FFF2-40B4-BE49-F238E27FC236}">
                  <a16:creationId xmlns:a16="http://schemas.microsoft.com/office/drawing/2014/main" id="{1E11D173-0DAB-4A69-B702-978B5388287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33953" y="2620850"/>
              <a:ext cx="3243898" cy="23474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73FC299-B73B-439D-AC7B-E4E1AEF026DC}"/>
                </a:ext>
              </a:extLst>
            </p:cNvPr>
            <p:cNvSpPr txBox="1"/>
            <p:nvPr/>
          </p:nvSpPr>
          <p:spPr>
            <a:xfrm>
              <a:off x="7315201" y="4994554"/>
              <a:ext cx="3526970" cy="707886"/>
            </a:xfrm>
            <a:prstGeom prst="rect">
              <a:avLst/>
            </a:prstGeom>
            <a:noFill/>
          </p:spPr>
          <p:txBody>
            <a:bodyPr wrap="square" rtlCol="0">
              <a:spAutoFit/>
            </a:bodyPr>
            <a:lstStyle/>
            <a:p>
              <a:pPr algn="ctr"/>
              <a:r>
                <a:rPr lang="vi-VN" sz="2000">
                  <a:solidFill>
                    <a:srgbClr val="00B050"/>
                  </a:solidFill>
                </a:rPr>
                <a:t>Chữ tượng hình độc đáo trong văn tự của người Maya</a:t>
              </a:r>
              <a:endParaRPr lang="en-US" sz="2000">
                <a:solidFill>
                  <a:srgbClr val="00B050"/>
                </a:solidFill>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656F8940-7A55-4984-9104-5956C88B411E}"/>
              </a:ext>
            </a:extLst>
          </p:cNvPr>
          <p:cNvGrpSpPr/>
          <p:nvPr/>
        </p:nvGrpSpPr>
        <p:grpSpPr>
          <a:xfrm>
            <a:off x="50482" y="32453"/>
            <a:ext cx="6077365" cy="875873"/>
            <a:chOff x="3101140" y="2797566"/>
            <a:chExt cx="5989722" cy="875873"/>
          </a:xfrm>
        </p:grpSpPr>
        <p:grpSp>
          <p:nvGrpSpPr>
            <p:cNvPr id="15" name="Group 14">
              <a:extLst>
                <a:ext uri="{FF2B5EF4-FFF2-40B4-BE49-F238E27FC236}">
                  <a16:creationId xmlns:a16="http://schemas.microsoft.com/office/drawing/2014/main" id="{2A0F0053-C529-4D44-8804-F6D722B30E2D}"/>
                </a:ext>
              </a:extLst>
            </p:cNvPr>
            <p:cNvGrpSpPr/>
            <p:nvPr/>
          </p:nvGrpSpPr>
          <p:grpSpPr>
            <a:xfrm>
              <a:off x="3162054" y="2800490"/>
              <a:ext cx="5928808" cy="872949"/>
              <a:chOff x="1133366" y="2220084"/>
              <a:chExt cx="3891326" cy="914400"/>
            </a:xfrm>
            <a:solidFill>
              <a:srgbClr val="FCFEB0"/>
            </a:solidFill>
          </p:grpSpPr>
          <p:sp>
            <p:nvSpPr>
              <p:cNvPr id="20" name="Arrow: Pentagon 19">
                <a:extLst>
                  <a:ext uri="{FF2B5EF4-FFF2-40B4-BE49-F238E27FC236}">
                    <a16:creationId xmlns:a16="http://schemas.microsoft.com/office/drawing/2014/main" id="{328559B7-B4AE-40BC-8B58-7C9FC2838DC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1" name="TextBox 20">
                <a:extLst>
                  <a:ext uri="{FF2B5EF4-FFF2-40B4-BE49-F238E27FC236}">
                    <a16:creationId xmlns:a16="http://schemas.microsoft.com/office/drawing/2014/main" id="{0C5634E4-6AA8-4B80-ADD2-25C9EBBEB5B2}"/>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6" name="Group 15">
              <a:extLst>
                <a:ext uri="{FF2B5EF4-FFF2-40B4-BE49-F238E27FC236}">
                  <a16:creationId xmlns:a16="http://schemas.microsoft.com/office/drawing/2014/main" id="{F99AE872-E8E8-4136-A89F-1B5ACEDA8CAF}"/>
                </a:ext>
              </a:extLst>
            </p:cNvPr>
            <p:cNvGrpSpPr/>
            <p:nvPr/>
          </p:nvGrpSpPr>
          <p:grpSpPr>
            <a:xfrm>
              <a:off x="3101140" y="2797566"/>
              <a:ext cx="1061586" cy="872947"/>
              <a:chOff x="3101140" y="2797566"/>
              <a:chExt cx="1061586" cy="872947"/>
            </a:xfrm>
          </p:grpSpPr>
          <p:sp>
            <p:nvSpPr>
              <p:cNvPr id="18" name="Arrow: Pentagon 17">
                <a:extLst>
                  <a:ext uri="{FF2B5EF4-FFF2-40B4-BE49-F238E27FC236}">
                    <a16:creationId xmlns:a16="http://schemas.microsoft.com/office/drawing/2014/main" id="{D5313D5B-C11D-469D-8D58-3CF29DBD0BF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9" name="Isosceles Triangle 18">
                <a:extLst>
                  <a:ext uri="{FF2B5EF4-FFF2-40B4-BE49-F238E27FC236}">
                    <a16:creationId xmlns:a16="http://schemas.microsoft.com/office/drawing/2014/main" id="{19FE4799-C5AA-4052-8CF7-159CA371D5E4}"/>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D17825B-71F9-46B5-A6F4-B632C3C1E158}"/>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209327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building, castle, old&#10;&#10;Description automatically generated">
            <a:extLst>
              <a:ext uri="{FF2B5EF4-FFF2-40B4-BE49-F238E27FC236}">
                <a16:creationId xmlns:a16="http://schemas.microsoft.com/office/drawing/2014/main" id="{98B6BE00-7C18-41CC-8E1D-696A551E81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80" y="2713958"/>
            <a:ext cx="3460108" cy="2595081"/>
          </a:xfrm>
          <a:prstGeom prst="rect">
            <a:avLst/>
          </a:prstGeom>
        </p:spPr>
      </p:pic>
      <p:pic>
        <p:nvPicPr>
          <p:cNvPr id="7" name="Picture 6" descr="A picture containing building, stone, apartment building, arch&#10;&#10;Description automatically generated">
            <a:extLst>
              <a:ext uri="{FF2B5EF4-FFF2-40B4-BE49-F238E27FC236}">
                <a16:creationId xmlns:a16="http://schemas.microsoft.com/office/drawing/2014/main" id="{C0AEA021-0033-4D1B-9DD0-46D858F56A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26013" y="2713958"/>
            <a:ext cx="3460108" cy="2595081"/>
          </a:xfrm>
          <a:prstGeom prst="rect">
            <a:avLst/>
          </a:prstGeom>
        </p:spPr>
      </p:pic>
      <p:pic>
        <p:nvPicPr>
          <p:cNvPr id="9" name="Picture 8" descr="A picture containing grass, building, castle, old&#10;&#10;Description automatically generated">
            <a:extLst>
              <a:ext uri="{FF2B5EF4-FFF2-40B4-BE49-F238E27FC236}">
                <a16:creationId xmlns:a16="http://schemas.microsoft.com/office/drawing/2014/main" id="{EAECEE8B-D8FC-4470-9F28-15CBCCB3F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02546" y="2713958"/>
            <a:ext cx="3635055" cy="2595081"/>
          </a:xfrm>
          <a:prstGeom prst="rect">
            <a:avLst/>
          </a:prstGeom>
        </p:spPr>
      </p:pic>
      <p:sp>
        <p:nvSpPr>
          <p:cNvPr id="10" name="Rectangle 9">
            <a:extLst>
              <a:ext uri="{FF2B5EF4-FFF2-40B4-BE49-F238E27FC236}">
                <a16:creationId xmlns:a16="http://schemas.microsoft.com/office/drawing/2014/main" id="{AD3F2221-85D3-4E2B-BC48-1B6B463690F3}"/>
              </a:ext>
            </a:extLst>
          </p:cNvPr>
          <p:cNvSpPr/>
          <p:nvPr/>
        </p:nvSpPr>
        <p:spPr>
          <a:xfrm>
            <a:off x="746366" y="5548124"/>
            <a:ext cx="10462160" cy="954107"/>
          </a:xfrm>
          <a:prstGeom prst="rect">
            <a:avLst/>
          </a:prstGeom>
        </p:spPr>
        <p:txBody>
          <a:bodyPr wrap="square">
            <a:spAutoFit/>
          </a:bodyPr>
          <a:lstStyle/>
          <a:p>
            <a:pPr algn="ctr"/>
            <a:r>
              <a:rPr lang="en-US" sz="2800" i="1">
                <a:solidFill>
                  <a:srgbClr val="00B050"/>
                </a:solidFill>
                <a:latin typeface="Arial" panose="020B0604020202020204" pitchFamily="34" charset="0"/>
                <a:cs typeface="Arial" panose="020B0604020202020204" pitchFamily="34" charset="0"/>
              </a:rPr>
              <a:t>Quần thế những công trình đồ sộ dựng nên hoàn toàn bằng </a:t>
            </a:r>
          </a:p>
          <a:p>
            <a:pPr algn="ctr"/>
            <a:r>
              <a:rPr lang="en-US" sz="2800" i="1">
                <a:solidFill>
                  <a:srgbClr val="00B050"/>
                </a:solidFill>
                <a:latin typeface="Arial" panose="020B0604020202020204" pitchFamily="34" charset="0"/>
                <a:cs typeface="Arial" panose="020B0604020202020204" pitchFamily="34" charset="0"/>
              </a:rPr>
              <a:t>đá granit xám</a:t>
            </a:r>
            <a:endParaRPr lang="en-US" sz="2800">
              <a:solidFill>
                <a:srgbClr val="00B05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B59C325E-5CBA-43CB-989C-05FD70CBCED3}"/>
              </a:ext>
            </a:extLst>
          </p:cNvPr>
          <p:cNvSpPr/>
          <p:nvPr/>
        </p:nvSpPr>
        <p:spPr>
          <a:xfrm>
            <a:off x="1066999" y="1397655"/>
            <a:ext cx="9820893" cy="1077218"/>
          </a:xfrm>
          <a:prstGeom prst="rect">
            <a:avLst/>
          </a:prstGeom>
        </p:spPr>
        <p:txBody>
          <a:bodyPr wrap="square">
            <a:spAutoFit/>
          </a:bodyPr>
          <a:lstStyle/>
          <a:p>
            <a:pPr algn="ctr"/>
            <a:r>
              <a:rPr lang="en-US" sz="3200">
                <a:solidFill>
                  <a:srgbClr val="FF0066"/>
                </a:solidFill>
                <a:latin typeface="Arial" panose="020B0604020202020204" pitchFamily="34" charset="0"/>
              </a:rPr>
              <a:t>Nền văn minh Inca khởi nguồn từ vùng cao nguyên Peru vào khoảng đầu thế kỷ XIII</a:t>
            </a:r>
            <a:endParaRPr lang="en-US" sz="3200">
              <a:solidFill>
                <a:srgbClr val="FF0066"/>
              </a:solidFill>
            </a:endParaRPr>
          </a:p>
        </p:txBody>
      </p:sp>
      <p:grpSp>
        <p:nvGrpSpPr>
          <p:cNvPr id="8" name="Group 7">
            <a:extLst>
              <a:ext uri="{FF2B5EF4-FFF2-40B4-BE49-F238E27FC236}">
                <a16:creationId xmlns:a16="http://schemas.microsoft.com/office/drawing/2014/main" id="{91453830-7A09-495F-8797-063D9C3609FB}"/>
              </a:ext>
            </a:extLst>
          </p:cNvPr>
          <p:cNvGrpSpPr/>
          <p:nvPr/>
        </p:nvGrpSpPr>
        <p:grpSpPr>
          <a:xfrm>
            <a:off x="50482" y="32453"/>
            <a:ext cx="6077365" cy="875873"/>
            <a:chOff x="3101140" y="2797566"/>
            <a:chExt cx="5989722" cy="875873"/>
          </a:xfrm>
        </p:grpSpPr>
        <p:grpSp>
          <p:nvGrpSpPr>
            <p:cNvPr id="13" name="Group 12">
              <a:extLst>
                <a:ext uri="{FF2B5EF4-FFF2-40B4-BE49-F238E27FC236}">
                  <a16:creationId xmlns:a16="http://schemas.microsoft.com/office/drawing/2014/main" id="{68137B78-C54B-45AE-9EA5-20B77754F970}"/>
                </a:ext>
              </a:extLst>
            </p:cNvPr>
            <p:cNvGrpSpPr/>
            <p:nvPr/>
          </p:nvGrpSpPr>
          <p:grpSpPr>
            <a:xfrm>
              <a:off x="3162054" y="2800490"/>
              <a:ext cx="5928808" cy="872949"/>
              <a:chOff x="1133366" y="2220084"/>
              <a:chExt cx="3891326" cy="914400"/>
            </a:xfrm>
            <a:solidFill>
              <a:srgbClr val="FCFEB0"/>
            </a:solidFill>
          </p:grpSpPr>
          <p:sp>
            <p:nvSpPr>
              <p:cNvPr id="18" name="Arrow: Pentagon 17">
                <a:extLst>
                  <a:ext uri="{FF2B5EF4-FFF2-40B4-BE49-F238E27FC236}">
                    <a16:creationId xmlns:a16="http://schemas.microsoft.com/office/drawing/2014/main" id="{EBDBF31D-B8F4-4FAB-95EE-10A1F6C3643A}"/>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id="{F142C793-785D-40CC-9DDA-7357ADA28E9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4" name="Group 13">
              <a:extLst>
                <a:ext uri="{FF2B5EF4-FFF2-40B4-BE49-F238E27FC236}">
                  <a16:creationId xmlns:a16="http://schemas.microsoft.com/office/drawing/2014/main" id="{536031BF-49A5-450C-92E5-26D7EBE01013}"/>
                </a:ext>
              </a:extLst>
            </p:cNvPr>
            <p:cNvGrpSpPr/>
            <p:nvPr/>
          </p:nvGrpSpPr>
          <p:grpSpPr>
            <a:xfrm>
              <a:off x="3101140" y="2797566"/>
              <a:ext cx="1061586" cy="872947"/>
              <a:chOff x="3101140" y="2797566"/>
              <a:chExt cx="1061586" cy="872947"/>
            </a:xfrm>
          </p:grpSpPr>
          <p:sp>
            <p:nvSpPr>
              <p:cNvPr id="16" name="Arrow: Pentagon 15">
                <a:extLst>
                  <a:ext uri="{FF2B5EF4-FFF2-40B4-BE49-F238E27FC236}">
                    <a16:creationId xmlns:a16="http://schemas.microsoft.com/office/drawing/2014/main" id="{C02E7D74-447E-4446-AE88-B5E885A51A74}"/>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7" name="Isosceles Triangle 16">
                <a:extLst>
                  <a:ext uri="{FF2B5EF4-FFF2-40B4-BE49-F238E27FC236}">
                    <a16:creationId xmlns:a16="http://schemas.microsoft.com/office/drawing/2014/main" id="{7F317AAF-164B-48B8-A385-B4615CAB6ED2}"/>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a:extLst>
                <a:ext uri="{FF2B5EF4-FFF2-40B4-BE49-F238E27FC236}">
                  <a16:creationId xmlns:a16="http://schemas.microsoft.com/office/drawing/2014/main" id="{442C34AC-5D8B-455F-A056-752FD5DB0489}"/>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22560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8296" y="1008622"/>
            <a:ext cx="11330608" cy="1200329"/>
          </a:xfrm>
          <a:prstGeom prst="rect">
            <a:avLst/>
          </a:prstGeom>
        </p:spPr>
        <p:txBody>
          <a:bodyPr wrap="square">
            <a:spAutoFit/>
          </a:bodyPr>
          <a:lstStyle/>
          <a:p>
            <a:pPr algn="just"/>
            <a:r>
              <a:rPr lang="vi-VN" sz="3600">
                <a:solidFill>
                  <a:srgbClr val="1B04FA"/>
                </a:solidFill>
                <a:latin typeface="Arial" panose="020B0604020202020204" pitchFamily="34" charset="0"/>
                <a:cs typeface="Arial" panose="020B0604020202020204" pitchFamily="34" charset="0"/>
              </a:rPr>
              <a:t>- Nhiều lễ hội đặc sắc: Ca-na-van, Ô-ru-rô, La-ti-nô, Pa-rin-tin,.. </a:t>
            </a:r>
          </a:p>
        </p:txBody>
      </p:sp>
      <p:sp>
        <p:nvSpPr>
          <p:cNvPr id="5" name="AutoShape 2" descr="lễ hội hóa trang">
            <a:extLst>
              <a:ext uri="{FF2B5EF4-FFF2-40B4-BE49-F238E27FC236}">
                <a16:creationId xmlns:a16="http://schemas.microsoft.com/office/drawing/2014/main" id="{EE37DF26-3582-479D-BB94-0D7CBFF226E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2" name="Group 11">
            <a:extLst>
              <a:ext uri="{FF2B5EF4-FFF2-40B4-BE49-F238E27FC236}">
                <a16:creationId xmlns:a16="http://schemas.microsoft.com/office/drawing/2014/main" id="{1EF31F12-E8F8-4632-B0CE-6F5F545E2404}"/>
              </a:ext>
            </a:extLst>
          </p:cNvPr>
          <p:cNvGrpSpPr/>
          <p:nvPr/>
        </p:nvGrpSpPr>
        <p:grpSpPr>
          <a:xfrm>
            <a:off x="579663" y="2231050"/>
            <a:ext cx="10305316" cy="4526210"/>
            <a:chOff x="579663" y="2231050"/>
            <a:chExt cx="10305316" cy="4526210"/>
          </a:xfrm>
        </p:grpSpPr>
        <p:sp>
          <p:nvSpPr>
            <p:cNvPr id="4" name="Rectangle 3">
              <a:extLst>
                <a:ext uri="{FF2B5EF4-FFF2-40B4-BE49-F238E27FC236}">
                  <a16:creationId xmlns:a16="http://schemas.microsoft.com/office/drawing/2014/main" id="{7794FD0A-CE06-4298-8627-4F3C1E492400}"/>
                </a:ext>
              </a:extLst>
            </p:cNvPr>
            <p:cNvSpPr/>
            <p:nvPr/>
          </p:nvSpPr>
          <p:spPr>
            <a:xfrm>
              <a:off x="1179615" y="5803153"/>
              <a:ext cx="9527970" cy="954107"/>
            </a:xfrm>
            <a:prstGeom prst="rect">
              <a:avLst/>
            </a:prstGeom>
          </p:spPr>
          <p:txBody>
            <a:bodyPr wrap="square">
              <a:spAutoFit/>
            </a:bodyPr>
            <a:lstStyle/>
            <a:p>
              <a:pPr algn="ctr"/>
              <a:r>
                <a:rPr lang="vi-VN" sz="2800" b="1">
                  <a:solidFill>
                    <a:srgbClr val="FF0066"/>
                  </a:solidFill>
                  <a:latin typeface="Arial" panose="020B0604020202020204" pitchFamily="34" charset="0"/>
                  <a:cs typeface="Arial" panose="020B0604020202020204" pitchFamily="34" charset="0"/>
                </a:rPr>
                <a:t>Lễ hội hóa trang</a:t>
              </a:r>
              <a:r>
                <a:rPr lang="en-US" sz="2800" b="1">
                  <a:solidFill>
                    <a:srgbClr val="FF0066"/>
                  </a:solidFill>
                  <a:latin typeface="Arial" panose="020B0604020202020204" pitchFamily="34" charset="0"/>
                  <a:cs typeface="Arial" panose="020B0604020202020204" pitchFamily="34" charset="0"/>
                </a:rPr>
                <a:t> </a:t>
              </a:r>
              <a:r>
                <a:rPr lang="vi-VN" sz="2800" b="1">
                  <a:solidFill>
                    <a:srgbClr val="FF0066"/>
                  </a:solidFill>
                  <a:latin typeface="Arial" panose="020B0604020202020204" pitchFamily="34" charset="0"/>
                  <a:cs typeface="Arial" panose="020B0604020202020204" pitchFamily="34" charset="0"/>
                </a:rPr>
                <a:t>(lễ hội Carnival)</a:t>
              </a:r>
              <a:r>
                <a:rPr lang="vi-VN" sz="2800">
                  <a:solidFill>
                    <a:srgbClr val="FF0066"/>
                  </a:solidFill>
                  <a:latin typeface="Arial" panose="020B0604020202020204" pitchFamily="34" charset="0"/>
                  <a:cs typeface="Arial" panose="020B0604020202020204" pitchFamily="34" charset="0"/>
                </a:rPr>
                <a:t> được tổ chức vào khoảng tháng 2 hàng năm trên khắp đất nước </a:t>
              </a:r>
              <a:r>
                <a:rPr lang="vi-VN" sz="2800" b="1">
                  <a:solidFill>
                    <a:srgbClr val="FF0066"/>
                  </a:solidFill>
                  <a:latin typeface="Arial" panose="020B0604020202020204" pitchFamily="34" charset="0"/>
                  <a:cs typeface="Arial" panose="020B0604020202020204" pitchFamily="34" charset="0"/>
                </a:rPr>
                <a:t>Brazil</a:t>
              </a:r>
              <a:r>
                <a:rPr lang="vi-VN" sz="2800">
                  <a:solidFill>
                    <a:srgbClr val="FF0066"/>
                  </a:solidFill>
                  <a:latin typeface="Arial" panose="020B0604020202020204" pitchFamily="34" charset="0"/>
                  <a:cs typeface="Arial" panose="020B0604020202020204" pitchFamily="34" charset="0"/>
                </a:rPr>
                <a:t>,</a:t>
              </a:r>
              <a:endParaRPr lang="en-US" sz="2800">
                <a:solidFill>
                  <a:srgbClr val="FF006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DFC0D4F-E975-4012-96EE-97177541C403}"/>
                </a:ext>
              </a:extLst>
            </p:cNvPr>
            <p:cNvPicPr>
              <a:picLocks noChangeAspect="1"/>
            </p:cNvPicPr>
            <p:nvPr/>
          </p:nvPicPr>
          <p:blipFill rotWithShape="1">
            <a:blip r:embed="rId2">
              <a:extLst>
                <a:ext uri="{28A0092B-C50C-407E-A947-70E740481C1C}">
                  <a14:useLocalDpi xmlns:a14="http://schemas.microsoft.com/office/drawing/2010/main" val="0"/>
                </a:ext>
              </a:extLst>
            </a:blip>
            <a:srcRect b="10297"/>
            <a:stretch/>
          </p:blipFill>
          <p:spPr>
            <a:xfrm>
              <a:off x="579663" y="2231050"/>
              <a:ext cx="5108617" cy="3294253"/>
            </a:xfrm>
            <a:prstGeom prst="rect">
              <a:avLst/>
            </a:prstGeom>
          </p:spPr>
        </p:pic>
        <p:pic>
          <p:nvPicPr>
            <p:cNvPr id="11" name="Picture 10">
              <a:extLst>
                <a:ext uri="{FF2B5EF4-FFF2-40B4-BE49-F238E27FC236}">
                  <a16:creationId xmlns:a16="http://schemas.microsoft.com/office/drawing/2014/main" id="{4208EE9F-8CAC-42B4-B7A9-B46C4A68B2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2231050"/>
              <a:ext cx="4941379" cy="3294253"/>
            </a:xfrm>
            <a:prstGeom prst="rect">
              <a:avLst/>
            </a:prstGeom>
          </p:spPr>
        </p:pic>
      </p:grpSp>
      <p:grpSp>
        <p:nvGrpSpPr>
          <p:cNvPr id="10" name="Group 9">
            <a:extLst>
              <a:ext uri="{FF2B5EF4-FFF2-40B4-BE49-F238E27FC236}">
                <a16:creationId xmlns:a16="http://schemas.microsoft.com/office/drawing/2014/main" id="{6D22C0BD-634F-4132-A25A-4624AE77D98A}"/>
              </a:ext>
            </a:extLst>
          </p:cNvPr>
          <p:cNvGrpSpPr/>
          <p:nvPr/>
        </p:nvGrpSpPr>
        <p:grpSpPr>
          <a:xfrm>
            <a:off x="50482" y="32453"/>
            <a:ext cx="6077365" cy="875873"/>
            <a:chOff x="3101140" y="2797566"/>
            <a:chExt cx="5989722" cy="875873"/>
          </a:xfrm>
        </p:grpSpPr>
        <p:grpSp>
          <p:nvGrpSpPr>
            <p:cNvPr id="14" name="Group 13">
              <a:extLst>
                <a:ext uri="{FF2B5EF4-FFF2-40B4-BE49-F238E27FC236}">
                  <a16:creationId xmlns:a16="http://schemas.microsoft.com/office/drawing/2014/main" id="{B2BDF3E1-5687-40C9-8338-AE263BADE964}"/>
                </a:ext>
              </a:extLst>
            </p:cNvPr>
            <p:cNvGrpSpPr/>
            <p:nvPr/>
          </p:nvGrpSpPr>
          <p:grpSpPr>
            <a:xfrm>
              <a:off x="3162054" y="2800490"/>
              <a:ext cx="5928808" cy="872949"/>
              <a:chOff x="1133366" y="2220084"/>
              <a:chExt cx="3891326" cy="914400"/>
            </a:xfrm>
            <a:solidFill>
              <a:srgbClr val="FCFEB0"/>
            </a:solidFill>
          </p:grpSpPr>
          <p:sp>
            <p:nvSpPr>
              <p:cNvPr id="19" name="Arrow: Pentagon 18">
                <a:extLst>
                  <a:ext uri="{FF2B5EF4-FFF2-40B4-BE49-F238E27FC236}">
                    <a16:creationId xmlns:a16="http://schemas.microsoft.com/office/drawing/2014/main" id="{BD33F583-D83C-4783-B796-0949A96544E8}"/>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id="{73998256-C73E-4EA5-B059-986638784930}"/>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15" name="Group 14">
              <a:extLst>
                <a:ext uri="{FF2B5EF4-FFF2-40B4-BE49-F238E27FC236}">
                  <a16:creationId xmlns:a16="http://schemas.microsoft.com/office/drawing/2014/main" id="{1D9830DE-565F-405B-B875-5AA361B0A938}"/>
                </a:ext>
              </a:extLst>
            </p:cNvPr>
            <p:cNvGrpSpPr/>
            <p:nvPr/>
          </p:nvGrpSpPr>
          <p:grpSpPr>
            <a:xfrm>
              <a:off x="3101140" y="2797566"/>
              <a:ext cx="1061586" cy="872947"/>
              <a:chOff x="3101140" y="2797566"/>
              <a:chExt cx="1061586" cy="872947"/>
            </a:xfrm>
          </p:grpSpPr>
          <p:sp>
            <p:nvSpPr>
              <p:cNvPr id="17" name="Arrow: Pentagon 16">
                <a:extLst>
                  <a:ext uri="{FF2B5EF4-FFF2-40B4-BE49-F238E27FC236}">
                    <a16:creationId xmlns:a16="http://schemas.microsoft.com/office/drawing/2014/main" id="{9E3FA68D-D429-47EB-B5CF-9A485AAF8125}"/>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8" name="Isosceles Triangle 17">
                <a:extLst>
                  <a:ext uri="{FF2B5EF4-FFF2-40B4-BE49-F238E27FC236}">
                    <a16:creationId xmlns:a16="http://schemas.microsoft.com/office/drawing/2014/main" id="{B161973B-99A9-49F5-9A4E-67C9E654FBE9}"/>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536A639C-E2A1-435D-AA68-D2EA192CBA25}"/>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Tree>
    <p:extLst>
      <p:ext uri="{BB962C8B-B14F-4D97-AF65-F5344CB8AC3E}">
        <p14:creationId xmlns:p14="http://schemas.microsoft.com/office/powerpoint/2010/main" val="158775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9D60A2D-B3D4-49CA-8787-D551AD11E02C}"/>
              </a:ext>
            </a:extLst>
          </p:cNvPr>
          <p:cNvSpPr/>
          <p:nvPr/>
        </p:nvSpPr>
        <p:spPr>
          <a:xfrm>
            <a:off x="533202" y="1234104"/>
            <a:ext cx="4243589" cy="3320668"/>
          </a:xfrm>
          <a:prstGeom prst="rect">
            <a:avLst/>
          </a:prstGeom>
        </p:spPr>
        <p:txBody>
          <a:bodyPr vert="horz" lIns="91440" tIns="45720" rIns="91440" bIns="45720" rtlCol="0">
            <a:normAutofit/>
          </a:bodyPr>
          <a:lstStyle/>
          <a:p>
            <a:pPr indent="-228600" algn="just">
              <a:lnSpc>
                <a:spcPct val="90000"/>
              </a:lnSpc>
              <a:spcAft>
                <a:spcPts val="600"/>
              </a:spcAft>
              <a:buFont typeface="Arial" panose="020B0604020202020204" pitchFamily="34" charset="0"/>
              <a:buChar char="•"/>
            </a:pPr>
            <a:r>
              <a:rPr lang="en-US" sz="3200">
                <a:solidFill>
                  <a:srgbClr val="FF0066"/>
                </a:solidFill>
                <a:latin typeface="Arial" panose="020B0604020202020204" pitchFamily="34" charset="0"/>
                <a:cs typeface="Arial" panose="020B0604020202020204" pitchFamily="34" charset="0"/>
              </a:rPr>
              <a:t>Xem video nêu nguyên nhân tạo nên sự đa dạng, độc đáo về văn hóa ở Trung và Nam Mĩ?</a:t>
            </a:r>
          </a:p>
        </p:txBody>
      </p:sp>
      <p:pic>
        <p:nvPicPr>
          <p:cNvPr id="5" name="image45.jpg" descr="A picture containing calendar&#10;&#10;Description automatically generated">
            <a:extLst>
              <a:ext uri="{FF2B5EF4-FFF2-40B4-BE49-F238E27FC236}">
                <a16:creationId xmlns:a16="http://schemas.microsoft.com/office/drawing/2014/main" id="{1BA930F0-A206-4B04-A796-75B3A2249F1A}"/>
              </a:ext>
            </a:extLst>
          </p:cNvPr>
          <p:cNvPicPr/>
          <p:nvPr/>
        </p:nvPicPr>
        <p:blipFill rotWithShape="1">
          <a:blip r:embed="rId3"/>
          <a:srcRect r="1" b="105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79128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8292DE9-9CF3-49C8-AD3F-89E06039BDCE}"/>
              </a:ext>
            </a:extLst>
          </p:cNvPr>
          <p:cNvSpPr/>
          <p:nvPr/>
        </p:nvSpPr>
        <p:spPr>
          <a:xfrm>
            <a:off x="271670" y="1099285"/>
            <a:ext cx="11764120" cy="1200329"/>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a:t>
            </a:r>
            <a:r>
              <a:rPr lang="vi-VN" sz="3600">
                <a:solidFill>
                  <a:srgbClr val="1B04FA"/>
                </a:solidFill>
                <a:latin typeface="Arial" panose="020B0604020202020204" pitchFamily="34" charset="0"/>
                <a:cs typeface="Arial" panose="020B0604020202020204" pitchFamily="34" charset="0"/>
              </a:rPr>
              <a:t> Ngôn ngữ chính là tiếng Tây Ban Nha và Bồ Đào Nha thuộc ngữ hệ La-tinh.</a:t>
            </a:r>
            <a:endParaRPr lang="en-US" sz="3600">
              <a:solidFill>
                <a:srgbClr val="1B04FA"/>
              </a:solidFill>
            </a:endParaRPr>
          </a:p>
        </p:txBody>
      </p:sp>
      <p:grpSp>
        <p:nvGrpSpPr>
          <p:cNvPr id="5" name="Group 4">
            <a:extLst>
              <a:ext uri="{FF2B5EF4-FFF2-40B4-BE49-F238E27FC236}">
                <a16:creationId xmlns:a16="http://schemas.microsoft.com/office/drawing/2014/main" id="{42ADC192-ED68-4ECF-983F-A823C6990520}"/>
              </a:ext>
            </a:extLst>
          </p:cNvPr>
          <p:cNvGrpSpPr/>
          <p:nvPr/>
        </p:nvGrpSpPr>
        <p:grpSpPr>
          <a:xfrm>
            <a:off x="50482" y="32453"/>
            <a:ext cx="6077365" cy="875873"/>
            <a:chOff x="3101140" y="2797566"/>
            <a:chExt cx="5989722" cy="875873"/>
          </a:xfrm>
        </p:grpSpPr>
        <p:grpSp>
          <p:nvGrpSpPr>
            <p:cNvPr id="6" name="Group 5">
              <a:extLst>
                <a:ext uri="{FF2B5EF4-FFF2-40B4-BE49-F238E27FC236}">
                  <a16:creationId xmlns:a16="http://schemas.microsoft.com/office/drawing/2014/main" id="{54FBC6F6-7813-4733-982C-F7BB20203A48}"/>
                </a:ext>
              </a:extLst>
            </p:cNvPr>
            <p:cNvGrpSpPr/>
            <p:nvPr/>
          </p:nvGrpSpPr>
          <p:grpSpPr>
            <a:xfrm>
              <a:off x="3162054" y="2800490"/>
              <a:ext cx="5928808" cy="872949"/>
              <a:chOff x="1133366" y="2220084"/>
              <a:chExt cx="3891326" cy="914400"/>
            </a:xfrm>
            <a:solidFill>
              <a:srgbClr val="FCFEB0"/>
            </a:solidFill>
          </p:grpSpPr>
          <p:sp>
            <p:nvSpPr>
              <p:cNvPr id="11" name="Arrow: Pentagon 10">
                <a:extLst>
                  <a:ext uri="{FF2B5EF4-FFF2-40B4-BE49-F238E27FC236}">
                    <a16:creationId xmlns:a16="http://schemas.microsoft.com/office/drawing/2014/main" id="{362C1823-F2D1-422E-A4D5-BDD9B09C5E30}"/>
                  </a:ext>
                </a:extLst>
              </p:cNvPr>
              <p:cNvSpPr/>
              <p:nvPr/>
            </p:nvSpPr>
            <p:spPr>
              <a:xfrm>
                <a:off x="1133366" y="2220084"/>
                <a:ext cx="3660808" cy="914400"/>
              </a:xfrm>
              <a:prstGeom prst="homePlat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2" name="TextBox 11">
                <a:extLst>
                  <a:ext uri="{FF2B5EF4-FFF2-40B4-BE49-F238E27FC236}">
                    <a16:creationId xmlns:a16="http://schemas.microsoft.com/office/drawing/2014/main" id="{BB393E42-FD0A-4160-A987-700647155824}"/>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grpSp>
          <p:nvGrpSpPr>
            <p:cNvPr id="7" name="Group 6">
              <a:extLst>
                <a:ext uri="{FF2B5EF4-FFF2-40B4-BE49-F238E27FC236}">
                  <a16:creationId xmlns:a16="http://schemas.microsoft.com/office/drawing/2014/main" id="{003DF940-7067-49A3-BC65-A7D8367471DB}"/>
                </a:ext>
              </a:extLst>
            </p:cNvPr>
            <p:cNvGrpSpPr/>
            <p:nvPr/>
          </p:nvGrpSpPr>
          <p:grpSpPr>
            <a:xfrm>
              <a:off x="3101140" y="2797566"/>
              <a:ext cx="1061586" cy="872947"/>
              <a:chOff x="3101140" y="2797566"/>
              <a:chExt cx="1061586" cy="872947"/>
            </a:xfrm>
          </p:grpSpPr>
          <p:sp>
            <p:nvSpPr>
              <p:cNvPr id="9" name="Arrow: Pentagon 8">
                <a:extLst>
                  <a:ext uri="{FF2B5EF4-FFF2-40B4-BE49-F238E27FC236}">
                    <a16:creationId xmlns:a16="http://schemas.microsoft.com/office/drawing/2014/main" id="{9EEBBE10-4989-4AFB-8DF8-EDEC79D28FC3}"/>
                  </a:ext>
                </a:extLst>
              </p:cNvPr>
              <p:cNvSpPr/>
              <p:nvPr/>
            </p:nvSpPr>
            <p:spPr>
              <a:xfrm>
                <a:off x="3101140" y="2797566"/>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10" name="Isosceles Triangle 9">
                <a:extLst>
                  <a:ext uri="{FF2B5EF4-FFF2-40B4-BE49-F238E27FC236}">
                    <a16:creationId xmlns:a16="http://schemas.microsoft.com/office/drawing/2014/main" id="{F528D9CC-94F3-4803-8494-426AAEE8CFB5}"/>
                  </a:ext>
                </a:extLst>
              </p:cNvPr>
              <p:cNvSpPr/>
              <p:nvPr/>
            </p:nvSpPr>
            <p:spPr>
              <a:xfrm rot="5400000">
                <a:off x="3865750" y="3107805"/>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88E8DDB3-4B73-4097-8D9E-66FA48450935}"/>
                </a:ext>
              </a:extLst>
            </p:cNvPr>
            <p:cNvSpPr txBox="1"/>
            <p:nvPr/>
          </p:nvSpPr>
          <p:spPr>
            <a:xfrm>
              <a:off x="4117884" y="3003401"/>
              <a:ext cx="4048966" cy="523220"/>
            </a:xfrm>
            <a:prstGeom prst="rect">
              <a:avLst/>
            </a:prstGeom>
            <a:noFill/>
          </p:spPr>
          <p:txBody>
            <a:bodyPr wrap="square" rtlCol="0">
              <a:spAutoFit/>
            </a:bodyPr>
            <a:lstStyle/>
            <a:p>
              <a:pPr algn="ctr"/>
              <a:r>
                <a:rPr lang="en-US" sz="2800">
                  <a:solidFill>
                    <a:srgbClr val="0070C0"/>
                  </a:solidFill>
                  <a:latin typeface="Arial" panose="020B0604020202020204" pitchFamily="34" charset="0"/>
                  <a:cs typeface="Arial" panose="020B0604020202020204" pitchFamily="34" charset="0"/>
                </a:rPr>
                <a:t>Văn hóa Mỹ La Tinh</a:t>
              </a:r>
            </a:p>
          </p:txBody>
        </p:sp>
      </p:grpSp>
      <p:sp>
        <p:nvSpPr>
          <p:cNvPr id="13" name="Rectangle 12">
            <a:extLst>
              <a:ext uri="{FF2B5EF4-FFF2-40B4-BE49-F238E27FC236}">
                <a16:creationId xmlns:a16="http://schemas.microsoft.com/office/drawing/2014/main" id="{E14DFEDA-E75E-4773-ADDF-89C411042230}"/>
              </a:ext>
            </a:extLst>
          </p:cNvPr>
          <p:cNvSpPr/>
          <p:nvPr/>
        </p:nvSpPr>
        <p:spPr>
          <a:xfrm>
            <a:off x="381722" y="2413337"/>
            <a:ext cx="11330608" cy="3693319"/>
          </a:xfrm>
          <a:prstGeom prst="rect">
            <a:avLst/>
          </a:prstGeom>
        </p:spPr>
        <p:txBody>
          <a:bodyPr wrap="square">
            <a:spAutoFit/>
          </a:bodyPr>
          <a:lstStyle/>
          <a:p>
            <a:pPr algn="just"/>
            <a:r>
              <a:rPr lang="en-US" sz="3600">
                <a:solidFill>
                  <a:srgbClr val="1B04FA"/>
                </a:solidFill>
                <a:latin typeface="Arial" panose="020B0604020202020204" pitchFamily="34" charset="0"/>
                <a:cs typeface="Arial" panose="020B0604020202020204" pitchFamily="34" charset="0"/>
              </a:rPr>
              <a:t>- Sự kết hợp các nền văn hóa trên thế giới với nền văn hóa bản địa =&gt; nền văn hóa Mỹ Latinh đặc sắc, phong phú.</a:t>
            </a:r>
          </a:p>
          <a:p>
            <a:pPr algn="just"/>
            <a:r>
              <a:rPr lang="en-US" sz="3600">
                <a:solidFill>
                  <a:srgbClr val="1B04FA"/>
                </a:solidFill>
                <a:latin typeface="Arial" panose="020B0604020202020204" pitchFamily="34" charset="0"/>
                <a:cs typeface="Arial" panose="020B0604020202020204" pitchFamily="34" charset="0"/>
              </a:rPr>
              <a:t>+ Lễ hội: Ca-ni-van.</a:t>
            </a:r>
          </a:p>
          <a:p>
            <a:pPr algn="just"/>
            <a:r>
              <a:rPr lang="en-US" sz="3600">
                <a:solidFill>
                  <a:srgbClr val="1B04FA"/>
                </a:solidFill>
                <a:latin typeface="Arial" panose="020B0604020202020204" pitchFamily="34" charset="0"/>
                <a:cs typeface="Arial" panose="020B0604020202020204" pitchFamily="34" charset="0"/>
              </a:rPr>
              <a:t>+ Vũ điệu: tăng-gô, xan-xa, rum-ba, cha-cha-cha,…</a:t>
            </a:r>
          </a:p>
          <a:p>
            <a:br>
              <a:rPr lang="en-US">
                <a:solidFill>
                  <a:srgbClr val="1B04FA"/>
                </a:solidFill>
                <a:latin typeface="OpenSans"/>
              </a:rPr>
            </a:br>
            <a:br>
              <a:rPr lang="en-US">
                <a:solidFill>
                  <a:srgbClr val="1B04FA"/>
                </a:solidFill>
                <a:latin typeface="OpenSans"/>
              </a:rPr>
            </a:br>
            <a:endParaRPr lang="en-US">
              <a:solidFill>
                <a:srgbClr val="1B04FA"/>
              </a:solidFill>
            </a:endParaRPr>
          </a:p>
        </p:txBody>
      </p:sp>
      <p:pic>
        <p:nvPicPr>
          <p:cNvPr id="14" name="Picture 13" descr="book9">
            <a:extLst>
              <a:ext uri="{FF2B5EF4-FFF2-40B4-BE49-F238E27FC236}">
                <a16:creationId xmlns:a16="http://schemas.microsoft.com/office/drawing/2014/main" id="{99C3D322-9772-4E0F-8979-DD895814E18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397282" y="30352"/>
            <a:ext cx="1269742" cy="872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515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5" name="image98.jpg">
            <a:extLst>
              <a:ext uri="{FF2B5EF4-FFF2-40B4-BE49-F238E27FC236}">
                <a16:creationId xmlns:a16="http://schemas.microsoft.com/office/drawing/2014/main" id="{A40844E4-8EED-456E-AA91-3CC8E4C0E591}"/>
              </a:ext>
            </a:extLst>
          </p:cNvPr>
          <p:cNvPicPr/>
          <p:nvPr/>
        </p:nvPicPr>
        <p:blipFill>
          <a:blip r:embed="rId7"/>
          <a:srcRect/>
          <a:stretch>
            <a:fillRect/>
          </a:stretch>
        </p:blipFill>
        <p:spPr>
          <a:xfrm>
            <a:off x="1142799" y="2571093"/>
            <a:ext cx="5324379" cy="3888128"/>
          </a:xfrm>
          <a:prstGeom prst="rect">
            <a:avLst/>
          </a:prstGeom>
          <a:ln/>
        </p:spPr>
      </p:pic>
      <p:pic>
        <p:nvPicPr>
          <p:cNvPr id="16" name="image86.jpg">
            <a:extLst>
              <a:ext uri="{FF2B5EF4-FFF2-40B4-BE49-F238E27FC236}">
                <a16:creationId xmlns:a16="http://schemas.microsoft.com/office/drawing/2014/main" id="{9B3E2746-7C29-41FC-824F-0B2FC34D4A95}"/>
              </a:ext>
            </a:extLst>
          </p:cNvPr>
          <p:cNvPicPr/>
          <p:nvPr/>
        </p:nvPicPr>
        <p:blipFill>
          <a:blip r:embed="rId8"/>
          <a:srcRect/>
          <a:stretch>
            <a:fillRect/>
          </a:stretch>
        </p:blipFill>
        <p:spPr>
          <a:xfrm>
            <a:off x="6584855" y="2571093"/>
            <a:ext cx="5324379" cy="3888128"/>
          </a:xfrm>
          <a:prstGeom prst="rect">
            <a:avLst/>
          </a:prstGeom>
          <a:ln/>
        </p:spPr>
      </p:pic>
      <p:sp>
        <p:nvSpPr>
          <p:cNvPr id="21" name="Rectangle 20">
            <a:extLst>
              <a:ext uri="{FF2B5EF4-FFF2-40B4-BE49-F238E27FC236}">
                <a16:creationId xmlns:a16="http://schemas.microsoft.com/office/drawing/2014/main" id="{F739C0B9-1AB9-42EB-9869-596B36192798}"/>
              </a:ext>
            </a:extLst>
          </p:cNvPr>
          <p:cNvSpPr/>
          <p:nvPr/>
        </p:nvSpPr>
        <p:spPr>
          <a:xfrm>
            <a:off x="4832582" y="1587062"/>
            <a:ext cx="2755887" cy="85206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Bôn-gô-ta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2" name="TextBox 1">
            <a:extLst>
              <a:ext uri="{FF2B5EF4-FFF2-40B4-BE49-F238E27FC236}">
                <a16:creationId xmlns:a16="http://schemas.microsoft.com/office/drawing/2014/main" id="{F756A920-6320-4A7E-9236-504546279B0D}"/>
              </a:ext>
            </a:extLst>
          </p:cNvPr>
          <p:cNvSpPr txBox="1"/>
          <p:nvPr/>
        </p:nvSpPr>
        <p:spPr>
          <a:xfrm>
            <a:off x="819989" y="1474668"/>
            <a:ext cx="251930" cy="584775"/>
          </a:xfrm>
          <a:prstGeom prst="rect">
            <a:avLst/>
          </a:prstGeom>
          <a:noFill/>
        </p:spPr>
        <p:txBody>
          <a:bodyPr wrap="square" rtlCol="0">
            <a:spAutoFit/>
          </a:bodyPr>
          <a:lstStyle/>
          <a:p>
            <a:r>
              <a:rPr lang="en-US" sz="3200" b="1">
                <a:solidFill>
                  <a:srgbClr val="1B04FA"/>
                </a:solidFill>
              </a:rPr>
              <a:t>1</a:t>
            </a:r>
          </a:p>
        </p:txBody>
      </p:sp>
    </p:spTree>
    <p:extLst>
      <p:ext uri="{BB962C8B-B14F-4D97-AF65-F5344CB8AC3E}">
        <p14:creationId xmlns:p14="http://schemas.microsoft.com/office/powerpoint/2010/main" val="3003562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id="{0CEB9080-D9D4-4E82-86F3-C3C77DAE7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642455" y="1016729"/>
            <a:ext cx="11103429" cy="1323439"/>
          </a:xfrm>
          <a:prstGeom prst="rect">
            <a:avLst/>
          </a:prstGeom>
          <a:noFill/>
          <a:ln>
            <a:solidFill>
              <a:srgbClr val="0070C0"/>
            </a:solidFill>
            <a:prstDash val="sysDash"/>
          </a:ln>
        </p:spPr>
        <p:txBody>
          <a:bodyPr wrap="square" rtlCol="0">
            <a:spAutoFit/>
          </a:bodyPr>
          <a:lstStyle/>
          <a:p>
            <a:pPr algn="ctr"/>
            <a:r>
              <a:rPr lang="vi-VN" sz="4000">
                <a:solidFill>
                  <a:srgbClr val="FF0066"/>
                </a:solidFill>
              </a:rPr>
              <a:t>Giải thích vì sao dân cư Trung và Nam Mỹ có nguồn gốc đa dạng.</a:t>
            </a:r>
            <a:endParaRPr lang="en-US" sz="4000" dirty="0">
              <a:solidFill>
                <a:srgbClr val="FF0066"/>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35E1D2A4-6572-41A5-8676-DD6FA70200EF}"/>
              </a:ext>
            </a:extLst>
          </p:cNvPr>
          <p:cNvGrpSpPr/>
          <p:nvPr/>
        </p:nvGrpSpPr>
        <p:grpSpPr>
          <a:xfrm>
            <a:off x="4281291" y="94323"/>
            <a:ext cx="2919609" cy="701978"/>
            <a:chOff x="3331608" y="268761"/>
            <a:chExt cx="3108949" cy="838556"/>
          </a:xfrm>
        </p:grpSpPr>
        <p:sp>
          <p:nvSpPr>
            <p:cNvPr id="5" name="Rectangle: Rounded Corners 4">
              <a:extLst>
                <a:ext uri="{FF2B5EF4-FFF2-40B4-BE49-F238E27FC236}">
                  <a16:creationId xmlns:a16="http://schemas.microsoft.com/office/drawing/2014/main" id="{4230B021-2B94-48E6-A7EA-0D9C0115F5E3}"/>
                </a:ext>
              </a:extLst>
            </p:cNvPr>
            <p:cNvSpPr/>
            <p:nvPr/>
          </p:nvSpPr>
          <p:spPr>
            <a:xfrm>
              <a:off x="3331608" y="268761"/>
              <a:ext cx="3108949" cy="838556"/>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041EB5C-3C41-4809-BC11-88DC0043499C}"/>
                </a:ext>
              </a:extLst>
            </p:cNvPr>
            <p:cNvSpPr txBox="1"/>
            <p:nvPr/>
          </p:nvSpPr>
          <p:spPr>
            <a:xfrm>
              <a:off x="3516698" y="364873"/>
              <a:ext cx="2923859" cy="698550"/>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LUYỆN TẬP</a:t>
              </a:r>
            </a:p>
          </p:txBody>
        </p:sp>
      </p:grpSp>
      <p:grpSp>
        <p:nvGrpSpPr>
          <p:cNvPr id="10" name="Group 9">
            <a:extLst>
              <a:ext uri="{FF2B5EF4-FFF2-40B4-BE49-F238E27FC236}">
                <a16:creationId xmlns:a16="http://schemas.microsoft.com/office/drawing/2014/main" id="{2B312C74-A020-44B6-BD76-0A6E8E213DF9}"/>
              </a:ext>
            </a:extLst>
          </p:cNvPr>
          <p:cNvGrpSpPr/>
          <p:nvPr/>
        </p:nvGrpSpPr>
        <p:grpSpPr>
          <a:xfrm>
            <a:off x="7578090" y="2560596"/>
            <a:ext cx="4062895" cy="4129936"/>
            <a:chOff x="6974331" y="-23864"/>
            <a:chExt cx="5217669" cy="6967041"/>
          </a:xfrm>
        </p:grpSpPr>
        <p:pic>
          <p:nvPicPr>
            <p:cNvPr id="11" name="Picture 10" descr="Map&#10;&#10;Description automatically generated">
              <a:extLst>
                <a:ext uri="{FF2B5EF4-FFF2-40B4-BE49-F238E27FC236}">
                  <a16:creationId xmlns:a16="http://schemas.microsoft.com/office/drawing/2014/main" id="{79AC9C56-CFDD-447E-8004-5FE6BE368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32694" y="-23864"/>
              <a:ext cx="5059306" cy="6858000"/>
            </a:xfrm>
            <a:prstGeom prst="rect">
              <a:avLst/>
            </a:prstGeom>
          </p:spPr>
        </p:pic>
        <p:sp>
          <p:nvSpPr>
            <p:cNvPr id="13" name="TextBox 12">
              <a:extLst>
                <a:ext uri="{FF2B5EF4-FFF2-40B4-BE49-F238E27FC236}">
                  <a16:creationId xmlns:a16="http://schemas.microsoft.com/office/drawing/2014/main" id="{104AB6E5-F548-46A0-AE21-337D0B9E1F5F}"/>
                </a:ext>
              </a:extLst>
            </p:cNvPr>
            <p:cNvSpPr txBox="1"/>
            <p:nvPr/>
          </p:nvSpPr>
          <p:spPr>
            <a:xfrm>
              <a:off x="6974331" y="6488667"/>
              <a:ext cx="5201393" cy="454510"/>
            </a:xfrm>
            <a:prstGeom prst="rect">
              <a:avLst/>
            </a:prstGeom>
            <a:solidFill>
              <a:schemeClr val="bg1"/>
            </a:solidFill>
          </p:spPr>
          <p:txBody>
            <a:bodyPr wrap="square" rtlCol="0">
              <a:spAutoFit/>
            </a:bodyPr>
            <a:lstStyle/>
            <a:p>
              <a:pPr algn="ctr"/>
              <a:r>
                <a:rPr lang="en-US" sz="1400">
                  <a:solidFill>
                    <a:srgbClr val="1503BD"/>
                  </a:solidFill>
                  <a:latin typeface="Arial" panose="020B0604020202020204" pitchFamily="34" charset="0"/>
                  <a:cs typeface="Arial" panose="020B0604020202020204" pitchFamily="34" charset="0"/>
                </a:rPr>
                <a:t>Hình 1. L</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ợc đồ các luồng nhập c</a:t>
              </a:r>
              <a:r>
                <a:rPr lang="vi-VN" sz="1400">
                  <a:solidFill>
                    <a:srgbClr val="1503BD"/>
                  </a:solidFill>
                  <a:latin typeface="Arial" panose="020B0604020202020204" pitchFamily="34" charset="0"/>
                  <a:cs typeface="Arial" panose="020B0604020202020204" pitchFamily="34" charset="0"/>
                </a:rPr>
                <a:t>ư</a:t>
              </a:r>
              <a:r>
                <a:rPr lang="en-US" sz="1400">
                  <a:solidFill>
                    <a:srgbClr val="1503BD"/>
                  </a:solidFill>
                  <a:latin typeface="Arial" panose="020B0604020202020204" pitchFamily="34" charset="0"/>
                  <a:cs typeface="Arial" panose="020B0604020202020204" pitchFamily="34" charset="0"/>
                </a:rPr>
                <a:t> vào châu Mỹ</a:t>
              </a:r>
            </a:p>
          </p:txBody>
        </p:sp>
      </p:grpSp>
      <p:sp>
        <p:nvSpPr>
          <p:cNvPr id="2" name="Rectangle 1">
            <a:extLst>
              <a:ext uri="{FF2B5EF4-FFF2-40B4-BE49-F238E27FC236}">
                <a16:creationId xmlns:a16="http://schemas.microsoft.com/office/drawing/2014/main" id="{6472EADC-8E27-466C-BF5C-06ADEFF72D1E}"/>
              </a:ext>
            </a:extLst>
          </p:cNvPr>
          <p:cNvSpPr/>
          <p:nvPr/>
        </p:nvSpPr>
        <p:spPr>
          <a:xfrm>
            <a:off x="551014" y="3314968"/>
            <a:ext cx="6752756" cy="2616101"/>
          </a:xfrm>
          <a:prstGeom prst="rect">
            <a:avLst/>
          </a:prstGeom>
        </p:spPr>
        <p:txBody>
          <a:bodyPr wrap="square">
            <a:spAutoFit/>
          </a:bodyPr>
          <a:lstStyle/>
          <a:p>
            <a:r>
              <a:rPr lang="vi-VN" sz="3200">
                <a:solidFill>
                  <a:srgbClr val="1B04FA"/>
                </a:solidFill>
                <a:latin typeface="Arial" panose="020B0604020202020204" pitchFamily="34" charset="0"/>
                <a:cs typeface="Arial" panose="020B0604020202020204" pitchFamily="34" charset="0"/>
              </a:rPr>
              <a:t>Dân cư Trung và Nam Mỹ có nguồn gốc đa dạng do sự hòa huyết giữa người Anh-điêng bản địa với người gốc Âu và người gốc Phi.</a:t>
            </a:r>
            <a:br>
              <a:rPr lang="vi-VN" sz="3200">
                <a:solidFill>
                  <a:srgbClr val="1B04FA"/>
                </a:solidFill>
                <a:latin typeface="Arial" panose="020B0604020202020204" pitchFamily="34" charset="0"/>
                <a:cs typeface="Arial" panose="020B0604020202020204" pitchFamily="34" charset="0"/>
              </a:rPr>
            </a:br>
            <a:br>
              <a:rPr lang="vi-VN">
                <a:solidFill>
                  <a:srgbClr val="000000"/>
                </a:solidFill>
                <a:latin typeface="OpenSans"/>
              </a:rPr>
            </a:br>
            <a:endParaRPr lang="en-US"/>
          </a:p>
        </p:txBody>
      </p:sp>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EAAF909-09B6-4F77-A107-4E80ACD6B788}"/>
              </a:ext>
            </a:extLst>
          </p:cNvPr>
          <p:cNvSpPr txBox="1"/>
          <p:nvPr/>
        </p:nvSpPr>
        <p:spPr>
          <a:xfrm>
            <a:off x="240030" y="185763"/>
            <a:ext cx="5756101" cy="1477328"/>
          </a:xfrm>
          <a:prstGeom prst="rect">
            <a:avLst/>
          </a:prstGeom>
          <a:noFill/>
          <a:ln>
            <a:solidFill>
              <a:srgbClr val="0070C0"/>
            </a:solidFill>
            <a:prstDash val="sysDash"/>
          </a:ln>
        </p:spPr>
        <p:txBody>
          <a:bodyPr wrap="square" rtlCol="0">
            <a:spAutoFit/>
          </a:bodyPr>
          <a:lstStyle/>
          <a:p>
            <a:pPr algn="just"/>
            <a:r>
              <a:rPr lang="en-US" sz="3000">
                <a:solidFill>
                  <a:srgbClr val="FF0066"/>
                </a:solidFill>
                <a:latin typeface="Arial" panose="020B0604020202020204" pitchFamily="34" charset="0"/>
                <a:cs typeface="Arial" panose="020B0604020202020204" pitchFamily="34" charset="0"/>
              </a:rPr>
              <a:t>Dựa vào hình 17.1, em hãy nhận xét đặc điểm phân bố các đô thị ở Trung và Nam Mỹ.</a:t>
            </a:r>
            <a:endParaRPr lang="en-US" sz="3000" dirty="0">
              <a:solidFill>
                <a:srgbClr val="FF0066"/>
              </a:solidFill>
              <a:latin typeface="Arial" panose="020B0604020202020204" pitchFamily="34" charset="0"/>
              <a:cs typeface="Arial" panose="020B0604020202020204" pitchFamily="34" charset="0"/>
            </a:endParaRPr>
          </a:p>
        </p:txBody>
      </p:sp>
      <p:pic>
        <p:nvPicPr>
          <p:cNvPr id="17" name="Picture 2">
            <a:extLst>
              <a:ext uri="{FF2B5EF4-FFF2-40B4-BE49-F238E27FC236}">
                <a16:creationId xmlns:a16="http://schemas.microsoft.com/office/drawing/2014/main" id="{7E686502-A5D1-4B9A-A0A3-67A01972BD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727"/>
          <a:stretch/>
        </p:blipFill>
        <p:spPr bwMode="auto">
          <a:xfrm>
            <a:off x="6364839" y="94323"/>
            <a:ext cx="5756100" cy="64394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DD8BB3E3-DDD4-4013-86DD-499E2D1DDB1E}"/>
              </a:ext>
            </a:extLst>
          </p:cNvPr>
          <p:cNvSpPr txBox="1"/>
          <p:nvPr/>
        </p:nvSpPr>
        <p:spPr>
          <a:xfrm>
            <a:off x="6167023" y="6550223"/>
            <a:ext cx="7775221" cy="276999"/>
          </a:xfrm>
          <a:prstGeom prst="rect">
            <a:avLst/>
          </a:prstGeom>
          <a:noFill/>
        </p:spPr>
        <p:txBody>
          <a:bodyPr wrap="square" rtlCol="0">
            <a:spAutoFit/>
          </a:bodyPr>
          <a:lstStyle/>
          <a:p>
            <a:r>
              <a:rPr lang="en-US" sz="1200">
                <a:solidFill>
                  <a:srgbClr val="3333CC"/>
                </a:solidFill>
                <a:latin typeface="Arial" panose="020B0604020202020204" pitchFamily="34" charset="0"/>
                <a:cs typeface="Arial" panose="020B0604020202020204" pitchFamily="34" charset="0"/>
              </a:rPr>
              <a:t>Hình 17.1. Bản đồ phân bố dân c</a:t>
            </a:r>
            <a:r>
              <a:rPr lang="vi-VN" sz="1200">
                <a:solidFill>
                  <a:srgbClr val="3333CC"/>
                </a:solidFill>
                <a:latin typeface="Arial" panose="020B0604020202020204" pitchFamily="34" charset="0"/>
                <a:cs typeface="Arial" panose="020B0604020202020204" pitchFamily="34" charset="0"/>
              </a:rPr>
              <a:t>ư</a:t>
            </a:r>
            <a:r>
              <a:rPr lang="en-US" sz="1200">
                <a:solidFill>
                  <a:srgbClr val="3333CC"/>
                </a:solidFill>
                <a:latin typeface="Arial" panose="020B0604020202020204" pitchFamily="34" charset="0"/>
                <a:cs typeface="Arial" panose="020B0604020202020204" pitchFamily="34" charset="0"/>
              </a:rPr>
              <a:t> và một số đô thị ở Trung và Nam Mỹ,năm 2020</a:t>
            </a:r>
          </a:p>
        </p:txBody>
      </p:sp>
      <p:sp>
        <p:nvSpPr>
          <p:cNvPr id="2" name="Rectangle 1">
            <a:extLst>
              <a:ext uri="{FF2B5EF4-FFF2-40B4-BE49-F238E27FC236}">
                <a16:creationId xmlns:a16="http://schemas.microsoft.com/office/drawing/2014/main" id="{D998B839-9281-495A-BE0E-DCDCD56B6839}"/>
              </a:ext>
            </a:extLst>
          </p:cNvPr>
          <p:cNvSpPr/>
          <p:nvPr/>
        </p:nvSpPr>
        <p:spPr>
          <a:xfrm>
            <a:off x="240030" y="2539782"/>
            <a:ext cx="6096000" cy="1938992"/>
          </a:xfrm>
          <a:prstGeom prst="rect">
            <a:avLst/>
          </a:prstGeom>
        </p:spPr>
        <p:txBody>
          <a:bodyPr>
            <a:spAutoFit/>
          </a:bodyPr>
          <a:lstStyle/>
          <a:p>
            <a:pPr algn="just"/>
            <a:r>
              <a:rPr lang="vi-VN" sz="2400">
                <a:solidFill>
                  <a:srgbClr val="1B04FA"/>
                </a:solidFill>
                <a:latin typeface="Arial" panose="020B0604020202020204" pitchFamily="34" charset="0"/>
                <a:cs typeface="Arial" panose="020B0604020202020204" pitchFamily="34" charset="0"/>
              </a:rPr>
              <a:t>Các đô thị ở Trung và Nam Mỹ phân bố không đều:</a:t>
            </a:r>
          </a:p>
          <a:p>
            <a:pPr marL="342900" indent="-342900" algn="just">
              <a:buFontTx/>
              <a:buChar char="-"/>
            </a:pPr>
            <a:r>
              <a:rPr lang="vi-VN" sz="2400">
                <a:solidFill>
                  <a:srgbClr val="1B04FA"/>
                </a:solidFill>
                <a:latin typeface="Arial" panose="020B0604020202020204" pitchFamily="34" charset="0"/>
                <a:cs typeface="Arial" panose="020B0604020202020204" pitchFamily="34" charset="0"/>
              </a:rPr>
              <a:t>Các đô thị lớn trên 10 triệu</a:t>
            </a:r>
            <a:endParaRPr lang="en-US" sz="2400">
              <a:solidFill>
                <a:srgbClr val="1B04FA"/>
              </a:solidFill>
              <a:latin typeface="Arial" panose="020B0604020202020204" pitchFamily="34" charset="0"/>
              <a:cs typeface="Arial" panose="020B0604020202020204" pitchFamily="34" charset="0"/>
            </a:endParaRPr>
          </a:p>
          <a:p>
            <a:pPr marL="342900" indent="-342900" algn="just">
              <a:buFontTx/>
              <a:buChar char="-"/>
            </a:pPr>
            <a:r>
              <a:rPr lang="vi-VN" sz="2400">
                <a:solidFill>
                  <a:srgbClr val="1B04FA"/>
                </a:solidFill>
                <a:latin typeface="Arial" panose="020B0604020202020204" pitchFamily="34" charset="0"/>
                <a:cs typeface="Arial" panose="020B0604020202020204" pitchFamily="34" charset="0"/>
              </a:rPr>
              <a:t>Các đô thị trên 5 – 10 triệu người</a:t>
            </a:r>
            <a:endParaRPr lang="en-US" sz="2400">
              <a:solidFill>
                <a:srgbClr val="1B04FA"/>
              </a:solidFill>
              <a:latin typeface="Arial" panose="020B0604020202020204" pitchFamily="34" charset="0"/>
              <a:cs typeface="Arial" panose="020B0604020202020204" pitchFamily="34" charset="0"/>
            </a:endParaRPr>
          </a:p>
          <a:p>
            <a:pPr algn="just"/>
            <a:r>
              <a:rPr lang="vi-VN" sz="2400">
                <a:solidFill>
                  <a:srgbClr val="1B04FA"/>
                </a:solidFill>
                <a:latin typeface="Arial" panose="020B0604020202020204" pitchFamily="34" charset="0"/>
                <a:cs typeface="Arial" panose="020B0604020202020204" pitchFamily="34" charset="0"/>
              </a:rPr>
              <a:t>- Các đô thị từ 1 – 5 triệu người.</a:t>
            </a:r>
            <a:endParaRPr lang="en-US" sz="2400">
              <a:solidFill>
                <a:srgbClr val="1B04F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86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17FD781-E026-4842-9A08-6B8F287C2960}"/>
              </a:ext>
            </a:extLst>
          </p:cNvPr>
          <p:cNvSpPr txBox="1"/>
          <p:nvPr/>
        </p:nvSpPr>
        <p:spPr>
          <a:xfrm>
            <a:off x="1619907" y="1307434"/>
            <a:ext cx="10114075" cy="1200329"/>
          </a:xfrm>
          <a:prstGeom prst="rect">
            <a:avLst/>
          </a:prstGeom>
          <a:noFill/>
          <a:ln>
            <a:solidFill>
              <a:srgbClr val="00B050"/>
            </a:solidFill>
            <a:prstDash val="sysDash"/>
          </a:ln>
        </p:spPr>
        <p:txBody>
          <a:bodyPr wrap="square" rtlCol="0">
            <a:spAutoFit/>
          </a:bodyPr>
          <a:lstStyle/>
          <a:p>
            <a:pPr algn="ctr"/>
            <a:r>
              <a:rPr lang="vi-VN" sz="3600">
                <a:solidFill>
                  <a:srgbClr val="00B050"/>
                </a:solidFill>
              </a:rPr>
              <a:t>Em hãy sưu tầm tư liệu và viết một đoạn văn giới thiệu nét đặc sắc của văn hóa Mỹ Latinh.</a:t>
            </a:r>
            <a:endParaRPr lang="en-US" sz="3600">
              <a:solidFill>
                <a:srgbClr val="00B050"/>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id="{1C0E14F9-A934-40C9-A966-234C3A14C808}"/>
              </a:ext>
            </a:extLst>
          </p:cNvPr>
          <p:cNvPicPr>
            <a:picLocks noChangeAspect="1"/>
          </p:cNvPicPr>
          <p:nvPr/>
        </p:nvPicPr>
        <p:blipFill rotWithShape="1">
          <a:blip r:embed="rId3">
            <a:extLst>
              <a:ext uri="{28A0092B-C50C-407E-A947-70E740481C1C}">
                <a14:useLocalDpi xmlns:a14="http://schemas.microsoft.com/office/drawing/2010/main" val="0"/>
              </a:ext>
            </a:extLst>
          </a:blip>
          <a:srcRect l="15600" t="8748" r="11440" b="18501"/>
          <a:stretch/>
        </p:blipFill>
        <p:spPr>
          <a:xfrm>
            <a:off x="814192" y="363897"/>
            <a:ext cx="805716" cy="943537"/>
          </a:xfrm>
          <a:prstGeom prst="rect">
            <a:avLst/>
          </a:prstGeom>
        </p:spPr>
      </p:pic>
      <p:pic>
        <p:nvPicPr>
          <p:cNvPr id="15" name="Picture 14">
            <a:extLst>
              <a:ext uri="{FF2B5EF4-FFF2-40B4-BE49-F238E27FC236}">
                <a16:creationId xmlns:a16="http://schemas.microsoft.com/office/drawing/2014/main" id="{B377B3F6-15D5-4615-ADB0-81A63A8A2EA6}"/>
              </a:ext>
            </a:extLst>
          </p:cNvPr>
          <p:cNvPicPr>
            <a:picLocks noChangeAspect="1"/>
          </p:cNvPicPr>
          <p:nvPr/>
        </p:nvPicPr>
        <p:blipFill rotWithShape="1">
          <a:blip r:embed="rId4"/>
          <a:srcRect l="12833" t="48222" r="77167" b="28445"/>
          <a:stretch/>
        </p:blipFill>
        <p:spPr>
          <a:xfrm>
            <a:off x="114671" y="2708536"/>
            <a:ext cx="1219200" cy="1600200"/>
          </a:xfrm>
          <a:prstGeom prst="rect">
            <a:avLst/>
          </a:prstGeom>
        </p:spPr>
      </p:pic>
      <p:sp>
        <p:nvSpPr>
          <p:cNvPr id="16" name="TextBox 15">
            <a:extLst>
              <a:ext uri="{FF2B5EF4-FFF2-40B4-BE49-F238E27FC236}">
                <a16:creationId xmlns:a16="http://schemas.microsoft.com/office/drawing/2014/main" id="{43691258-C049-4ABF-B964-DCE751DE70C3}"/>
              </a:ext>
            </a:extLst>
          </p:cNvPr>
          <p:cNvSpPr txBox="1"/>
          <p:nvPr/>
        </p:nvSpPr>
        <p:spPr>
          <a:xfrm>
            <a:off x="3557392" y="2853139"/>
            <a:ext cx="8780745" cy="584775"/>
          </a:xfrm>
          <a:prstGeom prst="rect">
            <a:avLst/>
          </a:prstGeom>
          <a:noFill/>
        </p:spPr>
        <p:txBody>
          <a:bodyPr wrap="square" rtlCol="0">
            <a:spAutoFit/>
          </a:bodyPr>
          <a:lstStyle/>
          <a:p>
            <a:pPr marL="457200" indent="-457200">
              <a:buFont typeface="Wingdings" panose="05000000000000000000" pitchFamily="2" charset="2"/>
              <a:buChar char="ü"/>
            </a:pPr>
            <a:r>
              <a:rPr lang="en-US" sz="3200" b="1">
                <a:solidFill>
                  <a:srgbClr val="FF0066"/>
                </a:solidFill>
                <a:latin typeface="Arial" panose="020B0604020202020204" pitchFamily="34" charset="0"/>
                <a:cs typeface="Arial" panose="020B0604020202020204" pitchFamily="34" charset="0"/>
              </a:rPr>
              <a:t> </a:t>
            </a:r>
            <a:r>
              <a:rPr lang="vi-VN" sz="3200">
                <a:solidFill>
                  <a:srgbClr val="FF0066"/>
                </a:solidFill>
              </a:rPr>
              <a:t>Sưu tầm thông tin trên Internet, sách báo,...</a:t>
            </a:r>
            <a:r>
              <a:rPr lang="en-US" sz="3200">
                <a:solidFill>
                  <a:srgbClr val="FF0066"/>
                </a:solidFill>
              </a:rPr>
              <a:t> </a:t>
            </a:r>
            <a:endParaRPr lang="en-US" sz="3200" b="1" i="1">
              <a:solidFill>
                <a:srgbClr val="FF0066"/>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21" name="TextBox 20">
            <a:extLst>
              <a:ext uri="{FF2B5EF4-FFF2-40B4-BE49-F238E27FC236}">
                <a16:creationId xmlns:a16="http://schemas.microsoft.com/office/drawing/2014/main" id="{A01B2151-0D4B-45CA-BB24-832534EB4304}"/>
              </a:ext>
            </a:extLst>
          </p:cNvPr>
          <p:cNvSpPr txBox="1"/>
          <p:nvPr/>
        </p:nvSpPr>
        <p:spPr>
          <a:xfrm>
            <a:off x="9320920" y="5804976"/>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id="{9096D3B2-96C8-4F4F-86E8-A9BE87747D4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0467" t="13295" r="14207" b="13729"/>
          <a:stretch/>
        </p:blipFill>
        <p:spPr bwMode="auto">
          <a:xfrm>
            <a:off x="8549553" y="5550566"/>
            <a:ext cx="830729" cy="92799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73CA0CB-52A0-4D71-8183-DCBA8B4BFD44}"/>
              </a:ext>
            </a:extLst>
          </p:cNvPr>
          <p:cNvSpPr/>
          <p:nvPr/>
        </p:nvSpPr>
        <p:spPr>
          <a:xfrm>
            <a:off x="3557392" y="3420086"/>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Viết đoạn văn ngắn</a:t>
            </a:r>
          </a:p>
        </p:txBody>
      </p:sp>
      <p:sp>
        <p:nvSpPr>
          <p:cNvPr id="10" name="Rectangle 9">
            <a:extLst>
              <a:ext uri="{FF2B5EF4-FFF2-40B4-BE49-F238E27FC236}">
                <a16:creationId xmlns:a16="http://schemas.microsoft.com/office/drawing/2014/main" id="{7B1EE21F-C34D-44A9-98BC-2E675A954E35}"/>
              </a:ext>
            </a:extLst>
          </p:cNvPr>
          <p:cNvSpPr/>
          <p:nvPr/>
        </p:nvSpPr>
        <p:spPr>
          <a:xfrm>
            <a:off x="3557392" y="4004861"/>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Làm Video</a:t>
            </a:r>
          </a:p>
        </p:txBody>
      </p:sp>
      <p:sp>
        <p:nvSpPr>
          <p:cNvPr id="11" name="Rectangle 10">
            <a:extLst>
              <a:ext uri="{FF2B5EF4-FFF2-40B4-BE49-F238E27FC236}">
                <a16:creationId xmlns:a16="http://schemas.microsoft.com/office/drawing/2014/main" id="{BD3CAE64-A873-490E-94BB-9804D10AD8F3}"/>
              </a:ext>
            </a:extLst>
          </p:cNvPr>
          <p:cNvSpPr/>
          <p:nvPr/>
        </p:nvSpPr>
        <p:spPr>
          <a:xfrm>
            <a:off x="3557392" y="463459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 Infographic</a:t>
            </a:r>
          </a:p>
        </p:txBody>
      </p:sp>
      <p:sp>
        <p:nvSpPr>
          <p:cNvPr id="12" name="TextBox 11">
            <a:extLst>
              <a:ext uri="{FF2B5EF4-FFF2-40B4-BE49-F238E27FC236}">
                <a16:creationId xmlns:a16="http://schemas.microsoft.com/office/drawing/2014/main" id="{430761DA-E099-4F39-A6F1-770A66AAB34F}"/>
              </a:ext>
            </a:extLst>
          </p:cNvPr>
          <p:cNvSpPr txBox="1"/>
          <p:nvPr/>
        </p:nvSpPr>
        <p:spPr>
          <a:xfrm>
            <a:off x="1511873" y="3182807"/>
            <a:ext cx="1867517" cy="954107"/>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en-US" sz="2800" b="1" i="1">
                <a:solidFill>
                  <a:srgbClr val="26529A"/>
                </a:solidFill>
                <a:latin typeface="Arial" panose="020B0604020202020204" pitchFamily="34" charset="0"/>
                <a:cs typeface="Arial" panose="020B0604020202020204" pitchFamily="34" charset="0"/>
              </a:rPr>
              <a:t>Gợi ý cách làm</a:t>
            </a:r>
          </a:p>
        </p:txBody>
      </p:sp>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barn(inVertical)">
                                      <p:cBhvr>
                                        <p:cTn id="36" dur="500"/>
                                        <p:tgtEl>
                                          <p:spTgt spid="22"/>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p:bldP spid="9" grpId="0"/>
      <p:bldP spid="10" grpId="0"/>
      <p:bldP spid="11"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5.png">
            <a:extLst>
              <a:ext uri="{FF2B5EF4-FFF2-40B4-BE49-F238E27FC236}">
                <a16:creationId xmlns:a16="http://schemas.microsoft.com/office/drawing/2014/main" id="{F2F92DC5-D6D3-439C-A476-6DD90CBCDFCA}"/>
              </a:ext>
            </a:extLst>
          </p:cNvPr>
          <p:cNvPicPr/>
          <p:nvPr/>
        </p:nvPicPr>
        <p:blipFill>
          <a:blip r:embed="rId7"/>
          <a:srcRect/>
          <a:stretch>
            <a:fillRect/>
          </a:stretch>
        </p:blipFill>
        <p:spPr>
          <a:xfrm>
            <a:off x="477398" y="2464836"/>
            <a:ext cx="5618602" cy="3908084"/>
          </a:xfrm>
          <a:prstGeom prst="rect">
            <a:avLst/>
          </a:prstGeom>
          <a:ln/>
        </p:spPr>
      </p:pic>
      <p:pic>
        <p:nvPicPr>
          <p:cNvPr id="10" name="image97.jpg">
            <a:extLst>
              <a:ext uri="{FF2B5EF4-FFF2-40B4-BE49-F238E27FC236}">
                <a16:creationId xmlns:a16="http://schemas.microsoft.com/office/drawing/2014/main" id="{BE6E7747-BDBC-43FE-B31F-541EA2C30C0B}"/>
              </a:ext>
            </a:extLst>
          </p:cNvPr>
          <p:cNvPicPr/>
          <p:nvPr/>
        </p:nvPicPr>
        <p:blipFill>
          <a:blip r:embed="rId8"/>
          <a:srcRect/>
          <a:stretch>
            <a:fillRect/>
          </a:stretch>
        </p:blipFill>
        <p:spPr>
          <a:xfrm>
            <a:off x="6314227" y="2473432"/>
            <a:ext cx="5429754" cy="3908084"/>
          </a:xfrm>
          <a:prstGeom prst="rect">
            <a:avLst/>
          </a:prstGeom>
          <a:ln/>
        </p:spPr>
      </p:pic>
      <p:sp>
        <p:nvSpPr>
          <p:cNvPr id="14" name="Rectangle 13">
            <a:extLst>
              <a:ext uri="{FF2B5EF4-FFF2-40B4-BE49-F238E27FC236}">
                <a16:creationId xmlns:a16="http://schemas.microsoft.com/office/drawing/2014/main" id="{5EEF9E74-BB6A-4A21-9FCB-580DFB825CE5}"/>
              </a:ext>
            </a:extLst>
          </p:cNvPr>
          <p:cNvSpPr/>
          <p:nvPr/>
        </p:nvSpPr>
        <p:spPr>
          <a:xfrm>
            <a:off x="4960882" y="1555531"/>
            <a:ext cx="2278935"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Li-ma</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52864A4D-F851-4F2E-88EC-03D852FDD941}"/>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2</a:t>
            </a:r>
          </a:p>
        </p:txBody>
      </p:sp>
    </p:spTree>
    <p:extLst>
      <p:ext uri="{BB962C8B-B14F-4D97-AF65-F5344CB8AC3E}">
        <p14:creationId xmlns:p14="http://schemas.microsoft.com/office/powerpoint/2010/main" val="3352880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10" name="image87.jpg">
            <a:extLst>
              <a:ext uri="{FF2B5EF4-FFF2-40B4-BE49-F238E27FC236}">
                <a16:creationId xmlns:a16="http://schemas.microsoft.com/office/drawing/2014/main" id="{496DAB18-AEF4-4AA6-A9B7-DC075A91D6D7}"/>
              </a:ext>
            </a:extLst>
          </p:cNvPr>
          <p:cNvPicPr/>
          <p:nvPr/>
        </p:nvPicPr>
        <p:blipFill>
          <a:blip r:embed="rId7"/>
          <a:srcRect/>
          <a:stretch>
            <a:fillRect/>
          </a:stretch>
        </p:blipFill>
        <p:spPr>
          <a:xfrm>
            <a:off x="6413336" y="2339971"/>
            <a:ext cx="5639118" cy="4336294"/>
          </a:xfrm>
          <a:prstGeom prst="rect">
            <a:avLst/>
          </a:prstGeom>
          <a:ln/>
        </p:spPr>
      </p:pic>
      <p:pic>
        <p:nvPicPr>
          <p:cNvPr id="11" name="image91.jpg" descr="Káº¿t quáº£ hÃ¬nh áº£nh cho santiago map">
            <a:extLst>
              <a:ext uri="{FF2B5EF4-FFF2-40B4-BE49-F238E27FC236}">
                <a16:creationId xmlns:a16="http://schemas.microsoft.com/office/drawing/2014/main" id="{A1455BB2-F39D-44B2-AAF2-DA0139EA1618}"/>
              </a:ext>
            </a:extLst>
          </p:cNvPr>
          <p:cNvPicPr/>
          <p:nvPr/>
        </p:nvPicPr>
        <p:blipFill>
          <a:blip r:embed="rId8"/>
          <a:srcRect/>
          <a:stretch>
            <a:fillRect/>
          </a:stretch>
        </p:blipFill>
        <p:spPr>
          <a:xfrm>
            <a:off x="139547" y="2339971"/>
            <a:ext cx="6145855" cy="4336294"/>
          </a:xfrm>
          <a:prstGeom prst="rect">
            <a:avLst/>
          </a:prstGeom>
          <a:ln/>
        </p:spPr>
      </p:pic>
      <p:sp>
        <p:nvSpPr>
          <p:cNvPr id="20" name="Rectangle 19">
            <a:extLst>
              <a:ext uri="{FF2B5EF4-FFF2-40B4-BE49-F238E27FC236}">
                <a16:creationId xmlns:a16="http://schemas.microsoft.com/office/drawing/2014/main" id="{031DCB6F-315D-4ED5-8A9F-691AD26965AA}"/>
              </a:ext>
            </a:extLst>
          </p:cNvPr>
          <p:cNvSpPr/>
          <p:nvPr/>
        </p:nvSpPr>
        <p:spPr>
          <a:xfrm>
            <a:off x="5145934" y="1399863"/>
            <a:ext cx="2684273"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Xan-ti-a-go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4" name="TextBox 13">
            <a:extLst>
              <a:ext uri="{FF2B5EF4-FFF2-40B4-BE49-F238E27FC236}">
                <a16:creationId xmlns:a16="http://schemas.microsoft.com/office/drawing/2014/main" id="{E4F94705-06C3-4A26-B88D-17D4424F3189}"/>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3</a:t>
            </a:r>
          </a:p>
        </p:txBody>
      </p:sp>
    </p:spTree>
    <p:extLst>
      <p:ext uri="{BB962C8B-B14F-4D97-AF65-F5344CB8AC3E}">
        <p14:creationId xmlns:p14="http://schemas.microsoft.com/office/powerpoint/2010/main" val="317935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83.jpg">
            <a:extLst>
              <a:ext uri="{FF2B5EF4-FFF2-40B4-BE49-F238E27FC236}">
                <a16:creationId xmlns:a16="http://schemas.microsoft.com/office/drawing/2014/main" id="{07060551-9495-4C51-9200-80A041988D00}"/>
              </a:ext>
            </a:extLst>
          </p:cNvPr>
          <p:cNvPicPr/>
          <p:nvPr/>
        </p:nvPicPr>
        <p:blipFill>
          <a:blip r:embed="rId7"/>
          <a:srcRect b="48379"/>
          <a:stretch>
            <a:fillRect/>
          </a:stretch>
        </p:blipFill>
        <p:spPr>
          <a:xfrm>
            <a:off x="417725" y="2564262"/>
            <a:ext cx="5502741" cy="3652558"/>
          </a:xfrm>
          <a:prstGeom prst="rect">
            <a:avLst/>
          </a:prstGeom>
          <a:ln/>
        </p:spPr>
      </p:pic>
      <p:pic>
        <p:nvPicPr>
          <p:cNvPr id="10" name="image107.png">
            <a:extLst>
              <a:ext uri="{FF2B5EF4-FFF2-40B4-BE49-F238E27FC236}">
                <a16:creationId xmlns:a16="http://schemas.microsoft.com/office/drawing/2014/main" id="{625E3471-96A8-48FB-9C56-2B769A37A034}"/>
              </a:ext>
            </a:extLst>
          </p:cNvPr>
          <p:cNvPicPr/>
          <p:nvPr/>
        </p:nvPicPr>
        <p:blipFill>
          <a:blip r:embed="rId8"/>
          <a:srcRect b="49265"/>
          <a:stretch>
            <a:fillRect/>
          </a:stretch>
        </p:blipFill>
        <p:spPr>
          <a:xfrm>
            <a:off x="6183400" y="2564263"/>
            <a:ext cx="5502741" cy="3652557"/>
          </a:xfrm>
          <a:prstGeom prst="rect">
            <a:avLst/>
          </a:prstGeom>
          <a:ln/>
        </p:spPr>
      </p:pic>
      <p:sp>
        <p:nvSpPr>
          <p:cNvPr id="14" name="Rectangle 13">
            <a:extLst>
              <a:ext uri="{FF2B5EF4-FFF2-40B4-BE49-F238E27FC236}">
                <a16:creationId xmlns:a16="http://schemas.microsoft.com/office/drawing/2014/main" id="{4EF02FB3-B0FF-47CF-9C76-C1A4E8EE477B}"/>
              </a:ext>
            </a:extLst>
          </p:cNvPr>
          <p:cNvSpPr/>
          <p:nvPr/>
        </p:nvSpPr>
        <p:spPr>
          <a:xfrm>
            <a:off x="4960882" y="1555531"/>
            <a:ext cx="32687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Bu-ê-nôt- Ai ret</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E365239F-2A5D-4A23-82FF-CAFAA2FFC97A}"/>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4</a:t>
            </a:r>
          </a:p>
        </p:txBody>
      </p:sp>
    </p:spTree>
    <p:extLst>
      <p:ext uri="{BB962C8B-B14F-4D97-AF65-F5344CB8AC3E}">
        <p14:creationId xmlns:p14="http://schemas.microsoft.com/office/powerpoint/2010/main" val="2794722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46.gif">
            <a:extLst>
              <a:ext uri="{FF2B5EF4-FFF2-40B4-BE49-F238E27FC236}">
                <a16:creationId xmlns:a16="http://schemas.microsoft.com/office/drawing/2014/main" id="{B6E6F60F-6476-4E1B-B985-5400C5719A12}"/>
              </a:ext>
            </a:extLst>
          </p:cNvPr>
          <p:cNvPicPr/>
          <p:nvPr/>
        </p:nvPicPr>
        <p:blipFill>
          <a:blip r:embed="rId7"/>
          <a:srcRect/>
          <a:stretch>
            <a:fillRect/>
          </a:stretch>
        </p:blipFill>
        <p:spPr>
          <a:xfrm>
            <a:off x="850375" y="2351911"/>
            <a:ext cx="4911021" cy="4133934"/>
          </a:xfrm>
          <a:prstGeom prst="rect">
            <a:avLst/>
          </a:prstGeom>
          <a:ln/>
        </p:spPr>
      </p:pic>
      <p:pic>
        <p:nvPicPr>
          <p:cNvPr id="10" name="image53.jpg">
            <a:extLst>
              <a:ext uri="{FF2B5EF4-FFF2-40B4-BE49-F238E27FC236}">
                <a16:creationId xmlns:a16="http://schemas.microsoft.com/office/drawing/2014/main" id="{54D1AD85-7378-4770-B17C-C784DEC9BCF6}"/>
              </a:ext>
            </a:extLst>
          </p:cNvPr>
          <p:cNvPicPr/>
          <p:nvPr/>
        </p:nvPicPr>
        <p:blipFill>
          <a:blip r:embed="rId8"/>
          <a:srcRect/>
          <a:stretch>
            <a:fillRect/>
          </a:stretch>
        </p:blipFill>
        <p:spPr>
          <a:xfrm>
            <a:off x="5988052" y="2351911"/>
            <a:ext cx="5965233" cy="4133933"/>
          </a:xfrm>
          <a:prstGeom prst="rect">
            <a:avLst/>
          </a:prstGeom>
          <a:ln/>
        </p:spPr>
      </p:pic>
      <p:sp>
        <p:nvSpPr>
          <p:cNvPr id="14" name="Rectangle 13">
            <a:extLst>
              <a:ext uri="{FF2B5EF4-FFF2-40B4-BE49-F238E27FC236}">
                <a16:creationId xmlns:a16="http://schemas.microsoft.com/office/drawing/2014/main" id="{0641C7A3-631B-4B6B-88AA-9871DEA54CD2}"/>
              </a:ext>
            </a:extLst>
          </p:cNvPr>
          <p:cNvSpPr/>
          <p:nvPr/>
        </p:nvSpPr>
        <p:spPr>
          <a:xfrm>
            <a:off x="4577686" y="1330202"/>
            <a:ext cx="2942239"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Xao Pao-lô</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B73CFDD5-94E9-4E9A-93AD-183D97577F14}"/>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5</a:t>
            </a:r>
          </a:p>
        </p:txBody>
      </p:sp>
    </p:spTree>
    <p:extLst>
      <p:ext uri="{BB962C8B-B14F-4D97-AF65-F5344CB8AC3E}">
        <p14:creationId xmlns:p14="http://schemas.microsoft.com/office/powerpoint/2010/main" val="187762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38715" y="1330202"/>
            <a:ext cx="3293187" cy="1137258"/>
            <a:chOff x="312163" y="1593928"/>
            <a:chExt cx="3293187" cy="1137258"/>
          </a:xfrm>
        </p:grpSpPr>
        <p:sp>
          <p:nvSpPr>
            <p:cNvPr id="12" name="Rectangle 11"/>
            <p:cNvSpPr/>
            <p:nvPr/>
          </p:nvSpPr>
          <p:spPr>
            <a:xfrm>
              <a:off x="1326416" y="1650271"/>
              <a:ext cx="2278934" cy="10525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solidFill>
                  <a:srgbClr val="FF0000"/>
                </a:solidFill>
                <a:latin typeface="#9Slide05 SVNUT Triumph" panose="00000500000000000000" pitchFamily="2" charset="0"/>
                <a:cs typeface="Arial" panose="020B0604020202020204" pitchFamily="34" charset="0"/>
              </a:endParaRPr>
            </a:p>
          </p:txBody>
        </p:sp>
        <p:pic>
          <p:nvPicPr>
            <p:cNvPr id="13" name="Picture 10" descr="Green, Plant and Concept Vector | Thiệp hoa, Biểu trưng, Thiệp"/>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163" y="1593928"/>
              <a:ext cx="1223320" cy="113725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 name="Group 16"/>
          <p:cNvGrpSpPr/>
          <p:nvPr/>
        </p:nvGrpSpPr>
        <p:grpSpPr>
          <a:xfrm>
            <a:off x="-55420" y="-47290"/>
            <a:ext cx="4216954" cy="1511345"/>
            <a:chOff x="148014" y="-47290"/>
            <a:chExt cx="3943931" cy="1511345"/>
          </a:xfrm>
        </p:grpSpPr>
        <p:sp>
          <p:nvSpPr>
            <p:cNvPr id="18" name="Rectangle 17"/>
            <p:cNvSpPr/>
            <p:nvPr/>
          </p:nvSpPr>
          <p:spPr>
            <a:xfrm>
              <a:off x="250380" y="82583"/>
              <a:ext cx="3841565"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19" name="Hình ảnh 4">
              <a:extLst>
                <a:ext uri="{FF2B5EF4-FFF2-40B4-BE49-F238E27FC236}">
                  <a16:creationId xmlns:a16="http://schemas.microsoft.com/office/drawing/2014/main" id="{C41E5DA5-E68D-4D65-B82E-8681E976871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148014" y="-47290"/>
              <a:ext cx="885022" cy="1511345"/>
            </a:xfrm>
            <a:prstGeom prst="rect">
              <a:avLst/>
            </a:prstGeom>
          </p:spPr>
        </p:pic>
      </p:grpSp>
      <p:pic>
        <p:nvPicPr>
          <p:cNvPr id="8" name="image58.jpg">
            <a:extLst>
              <a:ext uri="{FF2B5EF4-FFF2-40B4-BE49-F238E27FC236}">
                <a16:creationId xmlns:a16="http://schemas.microsoft.com/office/drawing/2014/main" id="{143AA76C-C664-4DA9-84F8-10FEB2F72154}"/>
              </a:ext>
            </a:extLst>
          </p:cNvPr>
          <p:cNvPicPr/>
          <p:nvPr/>
        </p:nvPicPr>
        <p:blipFill>
          <a:blip r:embed="rId7"/>
          <a:srcRect/>
          <a:stretch>
            <a:fillRect/>
          </a:stretch>
        </p:blipFill>
        <p:spPr>
          <a:xfrm>
            <a:off x="890869" y="2571093"/>
            <a:ext cx="5362786" cy="3861238"/>
          </a:xfrm>
          <a:prstGeom prst="rect">
            <a:avLst/>
          </a:prstGeom>
          <a:ln/>
        </p:spPr>
      </p:pic>
      <p:pic>
        <p:nvPicPr>
          <p:cNvPr id="10" name="image59.jpg">
            <a:extLst>
              <a:ext uri="{FF2B5EF4-FFF2-40B4-BE49-F238E27FC236}">
                <a16:creationId xmlns:a16="http://schemas.microsoft.com/office/drawing/2014/main" id="{C71D3986-7578-41BD-A61D-D05B1E6E2F5E}"/>
              </a:ext>
            </a:extLst>
          </p:cNvPr>
          <p:cNvPicPr/>
          <p:nvPr/>
        </p:nvPicPr>
        <p:blipFill>
          <a:blip r:embed="rId8"/>
          <a:srcRect/>
          <a:stretch>
            <a:fillRect/>
          </a:stretch>
        </p:blipFill>
        <p:spPr>
          <a:xfrm>
            <a:off x="6416664" y="2571092"/>
            <a:ext cx="5628191" cy="3861237"/>
          </a:xfrm>
          <a:prstGeom prst="rect">
            <a:avLst/>
          </a:prstGeom>
          <a:ln/>
        </p:spPr>
      </p:pic>
      <p:sp>
        <p:nvSpPr>
          <p:cNvPr id="14" name="Rectangle 13">
            <a:extLst>
              <a:ext uri="{FF2B5EF4-FFF2-40B4-BE49-F238E27FC236}">
                <a16:creationId xmlns:a16="http://schemas.microsoft.com/office/drawing/2014/main" id="{CC477BBC-72AD-4198-A313-005AD8BF955C}"/>
              </a:ext>
            </a:extLst>
          </p:cNvPr>
          <p:cNvSpPr/>
          <p:nvPr/>
        </p:nvSpPr>
        <p:spPr>
          <a:xfrm>
            <a:off x="4960882" y="1555531"/>
            <a:ext cx="3699218" cy="82315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latin typeface="#9Slide03 SFU Futura_12" panose="00000400000000000000" pitchFamily="2" charset="0"/>
                <a:cs typeface="Arial" panose="020B0604020202020204" pitchFamily="34" charset="0"/>
              </a:rPr>
              <a:t>Ri-ô-đê Gia-nê-ro</a:t>
            </a:r>
            <a:endParaRPr lang="en-US" sz="3600" b="1" dirty="0">
              <a:solidFill>
                <a:schemeClr val="tx1"/>
              </a:solidFill>
              <a:latin typeface="#9Slide03 SFU Futura_12" panose="00000400000000000000" pitchFamily="2" charset="0"/>
              <a:cs typeface="Arial" panose="020B0604020202020204" pitchFamily="34" charset="0"/>
            </a:endParaRPr>
          </a:p>
        </p:txBody>
      </p:sp>
      <p:sp>
        <p:nvSpPr>
          <p:cNvPr id="11" name="TextBox 10">
            <a:extLst>
              <a:ext uri="{FF2B5EF4-FFF2-40B4-BE49-F238E27FC236}">
                <a16:creationId xmlns:a16="http://schemas.microsoft.com/office/drawing/2014/main" id="{31E67586-7B19-4771-8C07-386491428BFE}"/>
              </a:ext>
            </a:extLst>
          </p:cNvPr>
          <p:cNvSpPr txBox="1"/>
          <p:nvPr/>
        </p:nvSpPr>
        <p:spPr>
          <a:xfrm>
            <a:off x="819988" y="1474668"/>
            <a:ext cx="432979" cy="584775"/>
          </a:xfrm>
          <a:prstGeom prst="rect">
            <a:avLst/>
          </a:prstGeom>
          <a:noFill/>
        </p:spPr>
        <p:txBody>
          <a:bodyPr wrap="square" rtlCol="0">
            <a:spAutoFit/>
          </a:bodyPr>
          <a:lstStyle/>
          <a:p>
            <a:r>
              <a:rPr lang="en-US" sz="3200" b="1">
                <a:solidFill>
                  <a:srgbClr val="1B04FA"/>
                </a:solidFill>
              </a:rPr>
              <a:t>6</a:t>
            </a:r>
          </a:p>
        </p:txBody>
      </p:sp>
    </p:spTree>
    <p:extLst>
      <p:ext uri="{BB962C8B-B14F-4D97-AF65-F5344CB8AC3E}">
        <p14:creationId xmlns:p14="http://schemas.microsoft.com/office/powerpoint/2010/main" val="3328327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pageCurlDouble"/>
        <p:sndAc>
          <p:stSnd>
            <p:snd r:embed="rId3" name="push.wav"/>
          </p:stSnd>
        </p:sndAc>
      </p:transition>
    </mc:Choice>
    <mc:Fallback xmlns="">
      <p:transition spd="slow" advClick="0">
        <p:fade/>
        <p:sndAc>
          <p:stSnd>
            <p:snd r:embed="rId9"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mond 6">
            <a:extLst>
              <a:ext uri="{FF2B5EF4-FFF2-40B4-BE49-F238E27FC236}">
                <a16:creationId xmlns:a16="http://schemas.microsoft.com/office/drawing/2014/main" id="{D0A45F08-377D-419F-8CB5-170B6CBE6AAF}"/>
              </a:ext>
            </a:extLst>
          </p:cNvPr>
          <p:cNvSpPr/>
          <p:nvPr/>
        </p:nvSpPr>
        <p:spPr>
          <a:xfrm>
            <a:off x="366886" y="158753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8" name="Rectangle 7">
            <a:extLst>
              <a:ext uri="{FF2B5EF4-FFF2-40B4-BE49-F238E27FC236}">
                <a16:creationId xmlns:a16="http://schemas.microsoft.com/office/drawing/2014/main" id="{CEFC06A3-9BDF-48CD-AB74-41E98DE04DCE}"/>
              </a:ext>
            </a:extLst>
          </p:cNvPr>
          <p:cNvSpPr/>
          <p:nvPr/>
        </p:nvSpPr>
        <p:spPr>
          <a:xfrm>
            <a:off x="1461039" y="1587532"/>
            <a:ext cx="2031355" cy="576871"/>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Bôn-gô-ta</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9" name="Diamond 8">
            <a:extLst>
              <a:ext uri="{FF2B5EF4-FFF2-40B4-BE49-F238E27FC236}">
                <a16:creationId xmlns:a16="http://schemas.microsoft.com/office/drawing/2014/main" id="{B92FA74D-B0E1-4264-B8A9-2BF43F973283}"/>
              </a:ext>
            </a:extLst>
          </p:cNvPr>
          <p:cNvSpPr/>
          <p:nvPr/>
        </p:nvSpPr>
        <p:spPr>
          <a:xfrm>
            <a:off x="366886" y="254362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10" name="Diamond 9">
            <a:extLst>
              <a:ext uri="{FF2B5EF4-FFF2-40B4-BE49-F238E27FC236}">
                <a16:creationId xmlns:a16="http://schemas.microsoft.com/office/drawing/2014/main" id="{37DFD4EA-E301-4FA1-8856-D91ACA77DC9D}"/>
              </a:ext>
            </a:extLst>
          </p:cNvPr>
          <p:cNvSpPr/>
          <p:nvPr/>
        </p:nvSpPr>
        <p:spPr>
          <a:xfrm>
            <a:off x="316112" y="354745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11" name="Diamond 10">
            <a:extLst>
              <a:ext uri="{FF2B5EF4-FFF2-40B4-BE49-F238E27FC236}">
                <a16:creationId xmlns:a16="http://schemas.microsoft.com/office/drawing/2014/main" id="{572FE0B7-9C65-4BBA-ABCB-0046296E4F66}"/>
              </a:ext>
            </a:extLst>
          </p:cNvPr>
          <p:cNvSpPr/>
          <p:nvPr/>
        </p:nvSpPr>
        <p:spPr>
          <a:xfrm>
            <a:off x="281079" y="434841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12" name="Diamond 11">
            <a:extLst>
              <a:ext uri="{FF2B5EF4-FFF2-40B4-BE49-F238E27FC236}">
                <a16:creationId xmlns:a16="http://schemas.microsoft.com/office/drawing/2014/main" id="{0934D97E-A6CF-436E-B547-038FB69F1C9C}"/>
              </a:ext>
            </a:extLst>
          </p:cNvPr>
          <p:cNvSpPr/>
          <p:nvPr/>
        </p:nvSpPr>
        <p:spPr>
          <a:xfrm>
            <a:off x="281079" y="521895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13" name="Diamond 12">
            <a:extLst>
              <a:ext uri="{FF2B5EF4-FFF2-40B4-BE49-F238E27FC236}">
                <a16:creationId xmlns:a16="http://schemas.microsoft.com/office/drawing/2014/main" id="{885F5D17-9BA1-4ED8-A614-36B0D203C8F3}"/>
              </a:ext>
            </a:extLst>
          </p:cNvPr>
          <p:cNvSpPr/>
          <p:nvPr/>
        </p:nvSpPr>
        <p:spPr>
          <a:xfrm>
            <a:off x="199075" y="6089481"/>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
        <p:nvSpPr>
          <p:cNvPr id="14" name="Rectangle 13">
            <a:extLst>
              <a:ext uri="{FF2B5EF4-FFF2-40B4-BE49-F238E27FC236}">
                <a16:creationId xmlns:a16="http://schemas.microsoft.com/office/drawing/2014/main" id="{AEB3838D-8CC7-49B2-B6F6-0891CD6FA395}"/>
              </a:ext>
            </a:extLst>
          </p:cNvPr>
          <p:cNvSpPr/>
          <p:nvPr/>
        </p:nvSpPr>
        <p:spPr>
          <a:xfrm>
            <a:off x="1446663" y="2512845"/>
            <a:ext cx="2031356"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tx1"/>
                </a:solidFill>
                <a:latin typeface="#9Slide03 SFU Futura_12" panose="00000400000000000000" pitchFamily="2" charset="0"/>
                <a:cs typeface="Arial" panose="020B0604020202020204" pitchFamily="34" charset="0"/>
              </a:rPr>
              <a:t>Li-ma</a:t>
            </a:r>
            <a:endParaRPr lang="en-US" sz="3200" b="1" dirty="0">
              <a:solidFill>
                <a:schemeClr val="tx1"/>
              </a:solidFill>
              <a:latin typeface="#9Slide03 SFU Futura_12" panose="00000400000000000000" pitchFamily="2" charset="0"/>
              <a:cs typeface="Arial" panose="020B0604020202020204" pitchFamily="34" charset="0"/>
            </a:endParaRPr>
          </a:p>
        </p:txBody>
      </p:sp>
      <p:sp>
        <p:nvSpPr>
          <p:cNvPr id="15" name="Rectangle 14">
            <a:extLst>
              <a:ext uri="{FF2B5EF4-FFF2-40B4-BE49-F238E27FC236}">
                <a16:creationId xmlns:a16="http://schemas.microsoft.com/office/drawing/2014/main" id="{5DD756C4-F895-432D-88F0-DA4C27015740}"/>
              </a:ext>
            </a:extLst>
          </p:cNvPr>
          <p:cNvSpPr/>
          <p:nvPr/>
        </p:nvSpPr>
        <p:spPr>
          <a:xfrm>
            <a:off x="1461039" y="3440167"/>
            <a:ext cx="2288654" cy="6305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Xan-ti-a-go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6" name="Rectangle 15">
            <a:extLst>
              <a:ext uri="{FF2B5EF4-FFF2-40B4-BE49-F238E27FC236}">
                <a16:creationId xmlns:a16="http://schemas.microsoft.com/office/drawing/2014/main" id="{AB8C6CEC-74F3-4E17-AC7D-8E1EFC0332A9}"/>
              </a:ext>
            </a:extLst>
          </p:cNvPr>
          <p:cNvSpPr/>
          <p:nvPr/>
        </p:nvSpPr>
        <p:spPr>
          <a:xfrm>
            <a:off x="1461039" y="4339181"/>
            <a:ext cx="255033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Bu-ê-nôt- Ai ret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7" name="Rectangle 16">
            <a:extLst>
              <a:ext uri="{FF2B5EF4-FFF2-40B4-BE49-F238E27FC236}">
                <a16:creationId xmlns:a16="http://schemas.microsoft.com/office/drawing/2014/main" id="{E65D9BDD-50BF-41E0-8FAB-CC4F80F4DAF3}"/>
              </a:ext>
            </a:extLst>
          </p:cNvPr>
          <p:cNvSpPr/>
          <p:nvPr/>
        </p:nvSpPr>
        <p:spPr>
          <a:xfrm>
            <a:off x="1461040" y="5218950"/>
            <a:ext cx="2031354"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Xao Pao-lô</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18" name="Rectangle 17">
            <a:extLst>
              <a:ext uri="{FF2B5EF4-FFF2-40B4-BE49-F238E27FC236}">
                <a16:creationId xmlns:a16="http://schemas.microsoft.com/office/drawing/2014/main" id="{04343716-CBAD-4003-8330-BFABF3F8A836}"/>
              </a:ext>
            </a:extLst>
          </p:cNvPr>
          <p:cNvSpPr/>
          <p:nvPr/>
        </p:nvSpPr>
        <p:spPr>
          <a:xfrm>
            <a:off x="1461039" y="6089481"/>
            <a:ext cx="2907815" cy="57687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9Slide03 SFU Futura_12" panose="00000400000000000000" pitchFamily="2" charset="0"/>
                <a:cs typeface="Arial" panose="020B0604020202020204" pitchFamily="34" charset="0"/>
              </a:rPr>
              <a:t>Ri-ô-đê Gia-nê-ro</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24" name="Rectangle 23">
            <a:extLst>
              <a:ext uri="{FF2B5EF4-FFF2-40B4-BE49-F238E27FC236}">
                <a16:creationId xmlns:a16="http://schemas.microsoft.com/office/drawing/2014/main" id="{CEB51B95-2AE1-4536-83F1-7B6602745798}"/>
              </a:ext>
            </a:extLst>
          </p:cNvPr>
          <p:cNvSpPr/>
          <p:nvPr/>
        </p:nvSpPr>
        <p:spPr>
          <a:xfrm>
            <a:off x="109453" y="25075"/>
            <a:ext cx="4107502" cy="1200329"/>
          </a:xfrm>
          <a:prstGeom prst="rect">
            <a:avLst/>
          </a:prstGeom>
          <a:gradFill flip="none" rotWithShape="1">
            <a:gsLst>
              <a:gs pos="0">
                <a:srgbClr val="92D050">
                  <a:tint val="66000"/>
                  <a:satMod val="160000"/>
                </a:srgbClr>
              </a:gs>
              <a:gs pos="50000">
                <a:srgbClr val="92D050">
                  <a:tint val="44500"/>
                  <a:satMod val="160000"/>
                </a:srgbClr>
              </a:gs>
              <a:gs pos="100000">
                <a:srgbClr val="92D050">
                  <a:tint val="23500"/>
                  <a:satMod val="160000"/>
                </a:srgbClr>
              </a:gs>
            </a:gsLst>
            <a:lin ang="0" scaled="1"/>
            <a:tileRect/>
          </a:gradFill>
        </p:spPr>
        <p:txBody>
          <a:bodyPr wrap="square" lIns="91440" tIns="45720" rIns="91440" bIns="45720">
            <a:spAutoFit/>
          </a:bodyPr>
          <a:lstStyle/>
          <a:p>
            <a:pPr algn="ctr"/>
            <a:r>
              <a:rPr lang="en-US" sz="72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  </a:t>
            </a:r>
            <a:r>
              <a:rPr lang="en-US" sz="6600" b="1" cap="none" spc="0" dirty="0">
                <a:ln w="12700">
                  <a:solidFill>
                    <a:schemeClr val="accent1"/>
                  </a:solidFill>
                  <a:prstDash val="solid"/>
                </a:ln>
                <a:solidFill>
                  <a:srgbClr val="FF0000"/>
                </a:solidFill>
                <a:effectLst>
                  <a:outerShdw dist="38100" dir="2640000" algn="bl" rotWithShape="0">
                    <a:schemeClr val="accent1"/>
                  </a:outerShdw>
                </a:effectLst>
                <a:latin typeface="#9Slide07 FS Playlist Caps" pitchFamily="2" charset="0"/>
                <a:cs typeface="Arial" panose="020B0604020202020204" pitchFamily="34" charset="0"/>
              </a:rPr>
              <a:t>KHỞI ĐỘNG</a:t>
            </a:r>
          </a:p>
        </p:txBody>
      </p:sp>
      <p:pic>
        <p:nvPicPr>
          <p:cNvPr id="25" name="Hình ảnh 4">
            <a:extLst>
              <a:ext uri="{FF2B5EF4-FFF2-40B4-BE49-F238E27FC236}">
                <a16:creationId xmlns:a16="http://schemas.microsoft.com/office/drawing/2014/main" id="{BE01CC54-FAA6-43FB-8E72-5E901FBFCEB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154" y1="77297" x2="42154" y2="77297"/>
                        <a14:foregroundMark x1="50308" y1="87568" x2="50308" y2="87568"/>
                        <a14:foregroundMark x1="58462" y1="80090" x2="58462" y2="80090"/>
                        <a14:foregroundMark x1="52615" y1="41171" x2="52615" y2="41171"/>
                        <a14:foregroundMark x1="49077" y1="39099" x2="49077" y2="39099"/>
                        <a14:foregroundMark x1="51385" y1="37117" x2="51385" y2="37117"/>
                        <a14:foregroundMark x1="51385" y1="37117" x2="51385" y2="37117"/>
                        <a14:foregroundMark x1="51385" y1="37117" x2="51385" y2="37117"/>
                      </a14:backgroundRemoval>
                    </a14:imgEffect>
                  </a14:imgLayer>
                </a14:imgProps>
              </a:ext>
            </a:extLst>
          </a:blip>
          <a:stretch>
            <a:fillRect/>
          </a:stretch>
        </p:blipFill>
        <p:spPr>
          <a:xfrm flipH="1">
            <a:off x="0" y="52996"/>
            <a:ext cx="946289" cy="1353551"/>
          </a:xfrm>
          <a:prstGeom prst="rect">
            <a:avLst/>
          </a:prstGeom>
        </p:spPr>
      </p:pic>
      <p:pic>
        <p:nvPicPr>
          <p:cNvPr id="27" name="Picture 2">
            <a:extLst>
              <a:ext uri="{FF2B5EF4-FFF2-40B4-BE49-F238E27FC236}">
                <a16:creationId xmlns:a16="http://schemas.microsoft.com/office/drawing/2014/main" id="{1ABAC7A0-E68C-4B24-8D1C-484DC3765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836" y="-1395"/>
            <a:ext cx="58404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8" name="Diamond 27">
            <a:extLst>
              <a:ext uri="{FF2B5EF4-FFF2-40B4-BE49-F238E27FC236}">
                <a16:creationId xmlns:a16="http://schemas.microsoft.com/office/drawing/2014/main" id="{F12ED05C-828F-4C8F-B3C5-0E057DFB686E}"/>
              </a:ext>
            </a:extLst>
          </p:cNvPr>
          <p:cNvSpPr/>
          <p:nvPr/>
        </p:nvSpPr>
        <p:spPr>
          <a:xfrm>
            <a:off x="8684532" y="2009473"/>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9Slide03 SFU Futura_12" panose="00000400000000000000" pitchFamily="2" charset="0"/>
              </a:rPr>
              <a:t>1</a:t>
            </a:r>
            <a:endParaRPr lang="en-US" sz="3600" b="1" dirty="0">
              <a:latin typeface="#9Slide03 SFU Futura_12" panose="00000400000000000000" pitchFamily="2" charset="0"/>
            </a:endParaRPr>
          </a:p>
        </p:txBody>
      </p:sp>
      <p:sp>
        <p:nvSpPr>
          <p:cNvPr id="29" name="Diamond 28">
            <a:extLst>
              <a:ext uri="{FF2B5EF4-FFF2-40B4-BE49-F238E27FC236}">
                <a16:creationId xmlns:a16="http://schemas.microsoft.com/office/drawing/2014/main" id="{0BD2D19D-8F51-4368-899B-0B62682A8A6F}"/>
              </a:ext>
            </a:extLst>
          </p:cNvPr>
          <p:cNvSpPr/>
          <p:nvPr/>
        </p:nvSpPr>
        <p:spPr>
          <a:xfrm>
            <a:off x="8598725" y="2970589"/>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2</a:t>
            </a:r>
            <a:endParaRPr lang="en-US" sz="3200" b="1" dirty="0">
              <a:latin typeface="#9Slide03 SFU Futura_12" panose="00000400000000000000" pitchFamily="2" charset="0"/>
            </a:endParaRPr>
          </a:p>
        </p:txBody>
      </p:sp>
      <p:sp>
        <p:nvSpPr>
          <p:cNvPr id="30" name="Diamond 29">
            <a:extLst>
              <a:ext uri="{FF2B5EF4-FFF2-40B4-BE49-F238E27FC236}">
                <a16:creationId xmlns:a16="http://schemas.microsoft.com/office/drawing/2014/main" id="{D40DA52C-7FB3-4F24-8B13-4BCEC780984A}"/>
              </a:ext>
            </a:extLst>
          </p:cNvPr>
          <p:cNvSpPr/>
          <p:nvPr/>
        </p:nvSpPr>
        <p:spPr>
          <a:xfrm>
            <a:off x="8826420" y="4436630"/>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3</a:t>
            </a:r>
            <a:endParaRPr lang="en-US" sz="3200" b="1" dirty="0">
              <a:latin typeface="#9Slide03 SFU Futura_12" panose="00000400000000000000" pitchFamily="2" charset="0"/>
            </a:endParaRPr>
          </a:p>
        </p:txBody>
      </p:sp>
      <p:sp>
        <p:nvSpPr>
          <p:cNvPr id="31" name="Diamond 30">
            <a:extLst>
              <a:ext uri="{FF2B5EF4-FFF2-40B4-BE49-F238E27FC236}">
                <a16:creationId xmlns:a16="http://schemas.microsoft.com/office/drawing/2014/main" id="{0A151AC7-BF92-468E-B78F-B0DD53CE0691}"/>
              </a:ext>
            </a:extLst>
          </p:cNvPr>
          <p:cNvSpPr/>
          <p:nvPr/>
        </p:nvSpPr>
        <p:spPr>
          <a:xfrm>
            <a:off x="9521776" y="4808335"/>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4</a:t>
            </a:r>
            <a:endParaRPr lang="en-US" sz="3200" b="1" dirty="0">
              <a:latin typeface="#9Slide03 SFU Futura_12" panose="00000400000000000000" pitchFamily="2" charset="0"/>
            </a:endParaRPr>
          </a:p>
        </p:txBody>
      </p:sp>
      <p:sp>
        <p:nvSpPr>
          <p:cNvPr id="32" name="Diamond 31">
            <a:extLst>
              <a:ext uri="{FF2B5EF4-FFF2-40B4-BE49-F238E27FC236}">
                <a16:creationId xmlns:a16="http://schemas.microsoft.com/office/drawing/2014/main" id="{AD63092A-1288-4DB9-AB93-A27B17F5D5EE}"/>
              </a:ext>
            </a:extLst>
          </p:cNvPr>
          <p:cNvSpPr/>
          <p:nvPr/>
        </p:nvSpPr>
        <p:spPr>
          <a:xfrm>
            <a:off x="9893717" y="4334048"/>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5</a:t>
            </a:r>
            <a:endParaRPr lang="en-US" sz="3200" b="1" dirty="0">
              <a:latin typeface="#9Slide03 SFU Futura_12" panose="00000400000000000000" pitchFamily="2" charset="0"/>
            </a:endParaRPr>
          </a:p>
        </p:txBody>
      </p:sp>
      <p:sp>
        <p:nvSpPr>
          <p:cNvPr id="33" name="Diamond 32">
            <a:extLst>
              <a:ext uri="{FF2B5EF4-FFF2-40B4-BE49-F238E27FC236}">
                <a16:creationId xmlns:a16="http://schemas.microsoft.com/office/drawing/2014/main" id="{F928F781-2145-4A26-8284-1C7323F0DE9D}"/>
              </a:ext>
            </a:extLst>
          </p:cNvPr>
          <p:cNvSpPr/>
          <p:nvPr/>
        </p:nvSpPr>
        <p:spPr>
          <a:xfrm>
            <a:off x="10312339" y="3795464"/>
            <a:ext cx="837244" cy="576870"/>
          </a:xfrm>
          <a:prstGeom prst="diamond">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latin typeface="#9Slide03 SFU Futura_12" panose="00000400000000000000" pitchFamily="2" charset="0"/>
              </a:rPr>
              <a:t>6</a:t>
            </a:r>
            <a:endParaRPr lang="en-US" sz="3200" b="1" dirty="0">
              <a:latin typeface="#9Slide03 SFU Futura_12" panose="00000400000000000000" pitchFamily="2" charset="0"/>
            </a:endParaRPr>
          </a:p>
        </p:txBody>
      </p:sp>
    </p:spTree>
    <p:extLst>
      <p:ext uri="{BB962C8B-B14F-4D97-AF65-F5344CB8AC3E}">
        <p14:creationId xmlns:p14="http://schemas.microsoft.com/office/powerpoint/2010/main" val="313016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par>
                                <p:cTn id="36" presetID="53" presetClass="entr" presetSubtype="16"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 calcmode="lin" valueType="num">
                                      <p:cBhvr>
                                        <p:cTn id="38" dur="500" fill="hold"/>
                                        <p:tgtEl>
                                          <p:spTgt spid="29"/>
                                        </p:tgtEl>
                                        <p:attrNameLst>
                                          <p:attrName>ppt_w</p:attrName>
                                        </p:attrNameLst>
                                      </p:cBhvr>
                                      <p:tavLst>
                                        <p:tav tm="0">
                                          <p:val>
                                            <p:fltVal val="0"/>
                                          </p:val>
                                        </p:tav>
                                        <p:tav tm="100000">
                                          <p:val>
                                            <p:strVal val="#ppt_w"/>
                                          </p:val>
                                        </p:tav>
                                      </p:tavLst>
                                    </p:anim>
                                    <p:anim calcmode="lin" valueType="num">
                                      <p:cBhvr>
                                        <p:cTn id="39" dur="500" fill="hold"/>
                                        <p:tgtEl>
                                          <p:spTgt spid="29"/>
                                        </p:tgtEl>
                                        <p:attrNameLst>
                                          <p:attrName>ppt_h</p:attrName>
                                        </p:attrNameLst>
                                      </p:cBhvr>
                                      <p:tavLst>
                                        <p:tav tm="0">
                                          <p:val>
                                            <p:fltVal val="0"/>
                                          </p:val>
                                        </p:tav>
                                        <p:tav tm="100000">
                                          <p:val>
                                            <p:strVal val="#ppt_h"/>
                                          </p:val>
                                        </p:tav>
                                      </p:tavLst>
                                    </p:anim>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1000"/>
                                        <p:tgtEl>
                                          <p:spTgt spid="15"/>
                                        </p:tgtEl>
                                      </p:cBhvr>
                                    </p:animEffect>
                                    <p:anim calcmode="lin" valueType="num">
                                      <p:cBhvr>
                                        <p:cTn id="53" dur="1000" fill="hold"/>
                                        <p:tgtEl>
                                          <p:spTgt spid="15"/>
                                        </p:tgtEl>
                                        <p:attrNameLst>
                                          <p:attrName>ppt_x</p:attrName>
                                        </p:attrNameLst>
                                      </p:cBhvr>
                                      <p:tavLst>
                                        <p:tav tm="0">
                                          <p:val>
                                            <p:strVal val="#ppt_x"/>
                                          </p:val>
                                        </p:tav>
                                        <p:tav tm="100000">
                                          <p:val>
                                            <p:strVal val="#ppt_x"/>
                                          </p:val>
                                        </p:tav>
                                      </p:tavLst>
                                    </p:anim>
                                    <p:anim calcmode="lin" valueType="num">
                                      <p:cBhvr>
                                        <p:cTn id="54" dur="1000" fill="hold"/>
                                        <p:tgtEl>
                                          <p:spTgt spid="15"/>
                                        </p:tgtEl>
                                        <p:attrNameLst>
                                          <p:attrName>ppt_y</p:attrName>
                                        </p:attrNameLst>
                                      </p:cBhvr>
                                      <p:tavLst>
                                        <p:tav tm="0">
                                          <p:val>
                                            <p:strVal val="#ppt_y+.1"/>
                                          </p:val>
                                        </p:tav>
                                        <p:tav tm="100000">
                                          <p:val>
                                            <p:strVal val="#ppt_y"/>
                                          </p:val>
                                        </p:tav>
                                      </p:tavLst>
                                    </p:anim>
                                  </p:childTnLst>
                                </p:cTn>
                              </p:par>
                              <p:par>
                                <p:cTn id="55" presetID="53" presetClass="entr" presetSubtype="16"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 calcmode="lin" valueType="num">
                                      <p:cBhvr>
                                        <p:cTn id="64" dur="500" fill="hold"/>
                                        <p:tgtEl>
                                          <p:spTgt spid="11"/>
                                        </p:tgtEl>
                                        <p:attrNameLst>
                                          <p:attrName>ppt_w</p:attrName>
                                        </p:attrNameLst>
                                      </p:cBhvr>
                                      <p:tavLst>
                                        <p:tav tm="0">
                                          <p:val>
                                            <p:fltVal val="0"/>
                                          </p:val>
                                        </p:tav>
                                        <p:tav tm="100000">
                                          <p:val>
                                            <p:strVal val="#ppt_w"/>
                                          </p:val>
                                        </p:tav>
                                      </p:tavLst>
                                    </p:anim>
                                    <p:anim calcmode="lin" valueType="num">
                                      <p:cBhvr>
                                        <p:cTn id="65" dur="500" fill="hold"/>
                                        <p:tgtEl>
                                          <p:spTgt spid="11"/>
                                        </p:tgtEl>
                                        <p:attrNameLst>
                                          <p:attrName>ppt_h</p:attrName>
                                        </p:attrNameLst>
                                      </p:cBhvr>
                                      <p:tavLst>
                                        <p:tav tm="0">
                                          <p:val>
                                            <p:fltVal val="0"/>
                                          </p:val>
                                        </p:tav>
                                        <p:tav tm="100000">
                                          <p:val>
                                            <p:strVal val="#ppt_h"/>
                                          </p:val>
                                        </p:tav>
                                      </p:tavLst>
                                    </p:anim>
                                    <p:animEffect transition="in" filter="fade">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fade">
                                      <p:cBhvr>
                                        <p:cTn id="71" dur="1000"/>
                                        <p:tgtEl>
                                          <p:spTgt spid="16"/>
                                        </p:tgtEl>
                                      </p:cBhvr>
                                    </p:animEffect>
                                    <p:anim calcmode="lin" valueType="num">
                                      <p:cBhvr>
                                        <p:cTn id="72" dur="1000" fill="hold"/>
                                        <p:tgtEl>
                                          <p:spTgt spid="16"/>
                                        </p:tgtEl>
                                        <p:attrNameLst>
                                          <p:attrName>ppt_x</p:attrName>
                                        </p:attrNameLst>
                                      </p:cBhvr>
                                      <p:tavLst>
                                        <p:tav tm="0">
                                          <p:val>
                                            <p:strVal val="#ppt_x"/>
                                          </p:val>
                                        </p:tav>
                                        <p:tav tm="100000">
                                          <p:val>
                                            <p:strVal val="#ppt_x"/>
                                          </p:val>
                                        </p:tav>
                                      </p:tavLst>
                                    </p:anim>
                                    <p:anim calcmode="lin" valueType="num">
                                      <p:cBhvr>
                                        <p:cTn id="73" dur="1000" fill="hold"/>
                                        <p:tgtEl>
                                          <p:spTgt spid="16"/>
                                        </p:tgtEl>
                                        <p:attrNameLst>
                                          <p:attrName>ppt_y</p:attrName>
                                        </p:attrNameLst>
                                      </p:cBhvr>
                                      <p:tavLst>
                                        <p:tav tm="0">
                                          <p:val>
                                            <p:strVal val="#ppt_y+.1"/>
                                          </p:val>
                                        </p:tav>
                                        <p:tav tm="100000">
                                          <p:val>
                                            <p:strVal val="#ppt_y"/>
                                          </p:val>
                                        </p:tav>
                                      </p:tavLst>
                                    </p:anim>
                                  </p:childTnLst>
                                </p:cTn>
                              </p:par>
                              <p:par>
                                <p:cTn id="74" presetID="53" presetClass="entr" presetSubtype="16" fill="hold" grpId="0" nodeType="withEffect">
                                  <p:stCondLst>
                                    <p:cond delay="0"/>
                                  </p:stCondLst>
                                  <p:childTnLst>
                                    <p:set>
                                      <p:cBhvr>
                                        <p:cTn id="75" dur="1" fill="hold">
                                          <p:stCondLst>
                                            <p:cond delay="0"/>
                                          </p:stCondLst>
                                        </p:cTn>
                                        <p:tgtEl>
                                          <p:spTgt spid="31"/>
                                        </p:tgtEl>
                                        <p:attrNameLst>
                                          <p:attrName>style.visibility</p:attrName>
                                        </p:attrNameLst>
                                      </p:cBhvr>
                                      <p:to>
                                        <p:strVal val="visible"/>
                                      </p:to>
                                    </p:set>
                                    <p:anim calcmode="lin" valueType="num">
                                      <p:cBhvr>
                                        <p:cTn id="76" dur="500" fill="hold"/>
                                        <p:tgtEl>
                                          <p:spTgt spid="31"/>
                                        </p:tgtEl>
                                        <p:attrNameLst>
                                          <p:attrName>ppt_w</p:attrName>
                                        </p:attrNameLst>
                                      </p:cBhvr>
                                      <p:tavLst>
                                        <p:tav tm="0">
                                          <p:val>
                                            <p:fltVal val="0"/>
                                          </p:val>
                                        </p:tav>
                                        <p:tav tm="100000">
                                          <p:val>
                                            <p:strVal val="#ppt_w"/>
                                          </p:val>
                                        </p:tav>
                                      </p:tavLst>
                                    </p:anim>
                                    <p:anim calcmode="lin" valueType="num">
                                      <p:cBhvr>
                                        <p:cTn id="77" dur="500" fill="hold"/>
                                        <p:tgtEl>
                                          <p:spTgt spid="31"/>
                                        </p:tgtEl>
                                        <p:attrNameLst>
                                          <p:attrName>ppt_h</p:attrName>
                                        </p:attrNameLst>
                                      </p:cBhvr>
                                      <p:tavLst>
                                        <p:tav tm="0">
                                          <p:val>
                                            <p:fltVal val="0"/>
                                          </p:val>
                                        </p:tav>
                                        <p:tav tm="100000">
                                          <p:val>
                                            <p:strVal val="#ppt_h"/>
                                          </p:val>
                                        </p:tav>
                                      </p:tavLst>
                                    </p:anim>
                                    <p:animEffect transition="in" filter="fade">
                                      <p:cBhvr>
                                        <p:cTn id="78" dur="500"/>
                                        <p:tgtEl>
                                          <p:spTgt spid="31"/>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2"/>
                                        </p:tgtEl>
                                        <p:attrNameLst>
                                          <p:attrName>style.visibility</p:attrName>
                                        </p:attrNameLst>
                                      </p:cBhvr>
                                      <p:to>
                                        <p:strVal val="visible"/>
                                      </p:to>
                                    </p:set>
                                    <p:anim calcmode="lin" valueType="num">
                                      <p:cBhvr>
                                        <p:cTn id="83" dur="500" fill="hold"/>
                                        <p:tgtEl>
                                          <p:spTgt spid="12"/>
                                        </p:tgtEl>
                                        <p:attrNameLst>
                                          <p:attrName>ppt_w</p:attrName>
                                        </p:attrNameLst>
                                      </p:cBhvr>
                                      <p:tavLst>
                                        <p:tav tm="0">
                                          <p:val>
                                            <p:fltVal val="0"/>
                                          </p:val>
                                        </p:tav>
                                        <p:tav tm="100000">
                                          <p:val>
                                            <p:strVal val="#ppt_w"/>
                                          </p:val>
                                        </p:tav>
                                      </p:tavLst>
                                    </p:anim>
                                    <p:anim calcmode="lin" valueType="num">
                                      <p:cBhvr>
                                        <p:cTn id="84" dur="500" fill="hold"/>
                                        <p:tgtEl>
                                          <p:spTgt spid="12"/>
                                        </p:tgtEl>
                                        <p:attrNameLst>
                                          <p:attrName>ppt_h</p:attrName>
                                        </p:attrNameLst>
                                      </p:cBhvr>
                                      <p:tavLst>
                                        <p:tav tm="0">
                                          <p:val>
                                            <p:fltVal val="0"/>
                                          </p:val>
                                        </p:tav>
                                        <p:tav tm="100000">
                                          <p:val>
                                            <p:strVal val="#ppt_h"/>
                                          </p:val>
                                        </p:tav>
                                      </p:tavLst>
                                    </p:anim>
                                    <p:animEffect transition="in" filter="fade">
                                      <p:cBhvr>
                                        <p:cTn id="85" dur="500"/>
                                        <p:tgtEl>
                                          <p:spTgt spid="12"/>
                                        </p:tgtEl>
                                      </p:cBhvr>
                                    </p:animEffect>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1000"/>
                                        <p:tgtEl>
                                          <p:spTgt spid="17"/>
                                        </p:tgtEl>
                                      </p:cBhvr>
                                    </p:animEffect>
                                    <p:anim calcmode="lin" valueType="num">
                                      <p:cBhvr>
                                        <p:cTn id="91" dur="1000" fill="hold"/>
                                        <p:tgtEl>
                                          <p:spTgt spid="17"/>
                                        </p:tgtEl>
                                        <p:attrNameLst>
                                          <p:attrName>ppt_x</p:attrName>
                                        </p:attrNameLst>
                                      </p:cBhvr>
                                      <p:tavLst>
                                        <p:tav tm="0">
                                          <p:val>
                                            <p:strVal val="#ppt_x"/>
                                          </p:val>
                                        </p:tav>
                                        <p:tav tm="100000">
                                          <p:val>
                                            <p:strVal val="#ppt_x"/>
                                          </p:val>
                                        </p:tav>
                                      </p:tavLst>
                                    </p:anim>
                                    <p:anim calcmode="lin" valueType="num">
                                      <p:cBhvr>
                                        <p:cTn id="92" dur="1000" fill="hold"/>
                                        <p:tgtEl>
                                          <p:spTgt spid="17"/>
                                        </p:tgtEl>
                                        <p:attrNameLst>
                                          <p:attrName>ppt_y</p:attrName>
                                        </p:attrNameLst>
                                      </p:cBhvr>
                                      <p:tavLst>
                                        <p:tav tm="0">
                                          <p:val>
                                            <p:strVal val="#ppt_y+.1"/>
                                          </p:val>
                                        </p:tav>
                                        <p:tav tm="100000">
                                          <p:val>
                                            <p:strVal val="#ppt_y"/>
                                          </p:val>
                                        </p:tav>
                                      </p:tavLst>
                                    </p:anim>
                                  </p:childTnLst>
                                </p:cTn>
                              </p:par>
                              <p:par>
                                <p:cTn id="93" presetID="53" presetClass="entr" presetSubtype="16" fill="hold" grpId="0" nodeType="withEffect">
                                  <p:stCondLst>
                                    <p:cond delay="0"/>
                                  </p:stCondLst>
                                  <p:childTnLst>
                                    <p:set>
                                      <p:cBhvr>
                                        <p:cTn id="94" dur="1" fill="hold">
                                          <p:stCondLst>
                                            <p:cond delay="0"/>
                                          </p:stCondLst>
                                        </p:cTn>
                                        <p:tgtEl>
                                          <p:spTgt spid="32"/>
                                        </p:tgtEl>
                                        <p:attrNameLst>
                                          <p:attrName>style.visibility</p:attrName>
                                        </p:attrNameLst>
                                      </p:cBhvr>
                                      <p:to>
                                        <p:strVal val="visible"/>
                                      </p:to>
                                    </p:set>
                                    <p:anim calcmode="lin" valueType="num">
                                      <p:cBhvr>
                                        <p:cTn id="95" dur="500" fill="hold"/>
                                        <p:tgtEl>
                                          <p:spTgt spid="32"/>
                                        </p:tgtEl>
                                        <p:attrNameLst>
                                          <p:attrName>ppt_w</p:attrName>
                                        </p:attrNameLst>
                                      </p:cBhvr>
                                      <p:tavLst>
                                        <p:tav tm="0">
                                          <p:val>
                                            <p:fltVal val="0"/>
                                          </p:val>
                                        </p:tav>
                                        <p:tav tm="100000">
                                          <p:val>
                                            <p:strVal val="#ppt_w"/>
                                          </p:val>
                                        </p:tav>
                                      </p:tavLst>
                                    </p:anim>
                                    <p:anim calcmode="lin" valueType="num">
                                      <p:cBhvr>
                                        <p:cTn id="96" dur="500" fill="hold"/>
                                        <p:tgtEl>
                                          <p:spTgt spid="32"/>
                                        </p:tgtEl>
                                        <p:attrNameLst>
                                          <p:attrName>ppt_h</p:attrName>
                                        </p:attrNameLst>
                                      </p:cBhvr>
                                      <p:tavLst>
                                        <p:tav tm="0">
                                          <p:val>
                                            <p:fltVal val="0"/>
                                          </p:val>
                                        </p:tav>
                                        <p:tav tm="100000">
                                          <p:val>
                                            <p:strVal val="#ppt_h"/>
                                          </p:val>
                                        </p:tav>
                                      </p:tavLst>
                                    </p:anim>
                                    <p:animEffect transition="in" filter="fade">
                                      <p:cBhvr>
                                        <p:cTn id="97" dur="500"/>
                                        <p:tgtEl>
                                          <p:spTgt spid="32"/>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42" presetClass="entr" presetSubtype="0" fill="hold" grpId="0" nodeType="clickEffect">
                                  <p:stCondLst>
                                    <p:cond delay="0"/>
                                  </p:stCondLst>
                                  <p:childTnLst>
                                    <p:set>
                                      <p:cBhvr>
                                        <p:cTn id="108" dur="1" fill="hold">
                                          <p:stCondLst>
                                            <p:cond delay="0"/>
                                          </p:stCondLst>
                                        </p:cTn>
                                        <p:tgtEl>
                                          <p:spTgt spid="18"/>
                                        </p:tgtEl>
                                        <p:attrNameLst>
                                          <p:attrName>style.visibility</p:attrName>
                                        </p:attrNameLst>
                                      </p:cBhvr>
                                      <p:to>
                                        <p:strVal val="visible"/>
                                      </p:to>
                                    </p:set>
                                    <p:animEffect transition="in" filter="fade">
                                      <p:cBhvr>
                                        <p:cTn id="109" dur="1000"/>
                                        <p:tgtEl>
                                          <p:spTgt spid="18"/>
                                        </p:tgtEl>
                                      </p:cBhvr>
                                    </p:animEffect>
                                    <p:anim calcmode="lin" valueType="num">
                                      <p:cBhvr>
                                        <p:cTn id="110" dur="1000" fill="hold"/>
                                        <p:tgtEl>
                                          <p:spTgt spid="18"/>
                                        </p:tgtEl>
                                        <p:attrNameLst>
                                          <p:attrName>ppt_x</p:attrName>
                                        </p:attrNameLst>
                                      </p:cBhvr>
                                      <p:tavLst>
                                        <p:tav tm="0">
                                          <p:val>
                                            <p:strVal val="#ppt_x"/>
                                          </p:val>
                                        </p:tav>
                                        <p:tav tm="100000">
                                          <p:val>
                                            <p:strVal val="#ppt_x"/>
                                          </p:val>
                                        </p:tav>
                                      </p:tavLst>
                                    </p:anim>
                                    <p:anim calcmode="lin" valueType="num">
                                      <p:cBhvr>
                                        <p:cTn id="111" dur="1000" fill="hold"/>
                                        <p:tgtEl>
                                          <p:spTgt spid="18"/>
                                        </p:tgtEl>
                                        <p:attrNameLst>
                                          <p:attrName>ppt_y</p:attrName>
                                        </p:attrNameLst>
                                      </p:cBhvr>
                                      <p:tavLst>
                                        <p:tav tm="0">
                                          <p:val>
                                            <p:strVal val="#ppt_y+.1"/>
                                          </p:val>
                                        </p:tav>
                                        <p:tav tm="100000">
                                          <p:val>
                                            <p:strVal val="#ppt_y"/>
                                          </p:val>
                                        </p:tav>
                                      </p:tavLst>
                                    </p:anim>
                                  </p:childTnLst>
                                </p:cTn>
                              </p:par>
                              <p:par>
                                <p:cTn id="112" presetID="53" presetClass="entr" presetSubtype="16" fill="hold" grpId="0" nodeType="withEffect">
                                  <p:stCondLst>
                                    <p:cond delay="0"/>
                                  </p:stCondLst>
                                  <p:childTnLst>
                                    <p:set>
                                      <p:cBhvr>
                                        <p:cTn id="113" dur="1" fill="hold">
                                          <p:stCondLst>
                                            <p:cond delay="0"/>
                                          </p:stCondLst>
                                        </p:cTn>
                                        <p:tgtEl>
                                          <p:spTgt spid="33"/>
                                        </p:tgtEl>
                                        <p:attrNameLst>
                                          <p:attrName>style.visibility</p:attrName>
                                        </p:attrNameLst>
                                      </p:cBhvr>
                                      <p:to>
                                        <p:strVal val="visible"/>
                                      </p:to>
                                    </p:set>
                                    <p:anim calcmode="lin" valueType="num">
                                      <p:cBhvr>
                                        <p:cTn id="114" dur="500" fill="hold"/>
                                        <p:tgtEl>
                                          <p:spTgt spid="33"/>
                                        </p:tgtEl>
                                        <p:attrNameLst>
                                          <p:attrName>ppt_w</p:attrName>
                                        </p:attrNameLst>
                                      </p:cBhvr>
                                      <p:tavLst>
                                        <p:tav tm="0">
                                          <p:val>
                                            <p:fltVal val="0"/>
                                          </p:val>
                                        </p:tav>
                                        <p:tav tm="100000">
                                          <p:val>
                                            <p:strVal val="#ppt_w"/>
                                          </p:val>
                                        </p:tav>
                                      </p:tavLst>
                                    </p:anim>
                                    <p:anim calcmode="lin" valueType="num">
                                      <p:cBhvr>
                                        <p:cTn id="115" dur="500" fill="hold"/>
                                        <p:tgtEl>
                                          <p:spTgt spid="33"/>
                                        </p:tgtEl>
                                        <p:attrNameLst>
                                          <p:attrName>ppt_h</p:attrName>
                                        </p:attrNameLst>
                                      </p:cBhvr>
                                      <p:tavLst>
                                        <p:tav tm="0">
                                          <p:val>
                                            <p:fltVal val="0"/>
                                          </p:val>
                                        </p:tav>
                                        <p:tav tm="100000">
                                          <p:val>
                                            <p:strVal val="#ppt_h"/>
                                          </p:val>
                                        </p:tav>
                                      </p:tavLst>
                                    </p:anim>
                                    <p:animEffect transition="in" filter="fade">
                                      <p:cBhvr>
                                        <p:cTn id="116"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28" grpId="0" animBg="1"/>
      <p:bldP spid="29" grpId="0" animBg="1"/>
      <p:bldP spid="30" grpId="0" animBg="1"/>
      <p:bldP spid="31" grpId="0" animBg="1"/>
      <p:bldP spid="32" grpId="0" animBg="1"/>
      <p:bldP spid="3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539</TotalTime>
  <Words>1952</Words>
  <Application>Microsoft Office PowerPoint</Application>
  <PresentationFormat>Widescreen</PresentationFormat>
  <Paragraphs>209</Paragraphs>
  <Slides>34</Slides>
  <Notes>24</Notes>
  <HiddenSlides>0</HiddenSlides>
  <MMClips>3</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34</vt:i4>
      </vt:variant>
    </vt:vector>
  </HeadingPairs>
  <TitlesOfParts>
    <vt:vector size="46" baseType="lpstr">
      <vt:lpstr>#9Slide03 IcielNovecento sans E</vt:lpstr>
      <vt:lpstr>#9Slide03 Maven Pro Black</vt:lpstr>
      <vt:lpstr>#9Slide03 SFU Futura_12</vt:lpstr>
      <vt:lpstr>#9Slide05 SVNUT Triumph</vt:lpstr>
      <vt:lpstr>#9Slide07 FS Playlist Caps</vt:lpstr>
      <vt:lpstr>Arial</vt:lpstr>
      <vt:lpstr>Calibri</vt:lpstr>
      <vt:lpstr>Calibri Light</vt:lpstr>
      <vt:lpstr>Cambria</vt:lpstr>
      <vt:lpstr>OpenSans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NGUYỄN THỊ MINH THƯ</cp:lastModifiedBy>
  <cp:revision>44</cp:revision>
  <dcterms:created xsi:type="dcterms:W3CDTF">2022-05-12T09:09:36Z</dcterms:created>
  <dcterms:modified xsi:type="dcterms:W3CDTF">2022-08-27T08:00:15Z</dcterms:modified>
</cp:coreProperties>
</file>