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D310CD6-8D9C-4870-8C29-A815536D8B7C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809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67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423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48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38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1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0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29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64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8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07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D310CD6-8D9C-4870-8C29-A815536D8B7C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06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25620" y="2739092"/>
            <a:ext cx="1221105" cy="1199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b="1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SINH SẢN Ở SINH VẬT</a:t>
            </a:r>
            <a:endParaRPr lang="en-US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27976" y="161170"/>
            <a:ext cx="1535686" cy="1062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b="1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KHÁI NIỆM</a:t>
            </a:r>
            <a:endParaRPr lang="en-US" b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327976" y="1627581"/>
            <a:ext cx="1535686" cy="10217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1600" b="1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PHÂN LOẠI CÁC HÌNH THỨC</a:t>
            </a:r>
            <a:endParaRPr lang="en-US" sz="1600" b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322488" y="3095775"/>
            <a:ext cx="1541174" cy="842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b="1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VAI TRÒ</a:t>
            </a:r>
            <a:endParaRPr lang="en-US" b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322486" y="4388142"/>
            <a:ext cx="1541175" cy="10707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b="1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YẾU TỐ ẢNH HƯỞNG</a:t>
            </a:r>
            <a:endParaRPr lang="en-US" b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322486" y="5908401"/>
            <a:ext cx="1541175" cy="761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b="1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ỨNG DỤNG</a:t>
            </a:r>
            <a:endParaRPr lang="en-US" b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739425" y="161170"/>
            <a:ext cx="5331854" cy="10623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 QUÁ TRÌNH TẠO RA NHỮNG CÁ THỂ MỚI, ĐẢM BẢO SỰ PHÁT TRIỂN LIÊN TỤC CỦA LOÀI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39425" y="1648772"/>
            <a:ext cx="5331854" cy="10217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 SẢN VÔ TÍNH</a:t>
            </a:r>
          </a:p>
          <a:p>
            <a:pPr marL="285750" indent="-285750" algn="ctr">
              <a:buFontTx/>
              <a:buChar char="-"/>
            </a:pP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 SẢN HỮU TÍNH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739425" y="3095775"/>
            <a:ext cx="5331854" cy="8428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ĐẢM BẢO SỰ TỒN TẠI VÀ PHÁT TRIỂN LIÊN TỤC CỦA LOÀI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739425" y="4385077"/>
            <a:ext cx="5331854" cy="10737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NHIỆT ĐỘ, ĐỘ ẨM, GIÓ, THỨC ĂN, HORMONE, CON NGƯỜI...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739425" y="5743977"/>
            <a:ext cx="5331854" cy="9262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GIÂM CÀNH, CHIẾT CÀNH, GHÉP CÀNH</a:t>
            </a:r>
          </a:p>
          <a:p>
            <a:pPr marL="285750" indent="-285750">
              <a:buFontTx/>
              <a:buChar char="-"/>
            </a:pP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NUÔI CẤY MÔ TẾ BÀO</a:t>
            </a:r>
          </a:p>
          <a:p>
            <a:pPr marL="285750" indent="-285750">
              <a:buFontTx/>
              <a:buChar char="-"/>
            </a:pP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THỤ TINH, THỤ PHẤN NHÂN TẠO</a:t>
            </a:r>
          </a:p>
        </p:txBody>
      </p:sp>
      <p:cxnSp>
        <p:nvCxnSpPr>
          <p:cNvPr id="34" name="Straight Arrow Connector 33"/>
          <p:cNvCxnSpPr>
            <a:stCxn id="20" idx="3"/>
            <a:endCxn id="22" idx="1"/>
          </p:cNvCxnSpPr>
          <p:nvPr/>
        </p:nvCxnSpPr>
        <p:spPr>
          <a:xfrm flipV="1">
            <a:off x="1446725" y="692332"/>
            <a:ext cx="881251" cy="264651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0" idx="3"/>
          </p:cNvCxnSpPr>
          <p:nvPr/>
        </p:nvCxnSpPr>
        <p:spPr>
          <a:xfrm flipV="1">
            <a:off x="1446725" y="2253803"/>
            <a:ext cx="875761" cy="1085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0" idx="3"/>
            <a:endCxn id="25" idx="1"/>
          </p:cNvCxnSpPr>
          <p:nvPr/>
        </p:nvCxnSpPr>
        <p:spPr>
          <a:xfrm>
            <a:off x="1446725" y="3338850"/>
            <a:ext cx="875763" cy="1783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0" idx="3"/>
            <a:endCxn id="26" idx="1"/>
          </p:cNvCxnSpPr>
          <p:nvPr/>
        </p:nvCxnSpPr>
        <p:spPr>
          <a:xfrm>
            <a:off x="1446725" y="3338850"/>
            <a:ext cx="875761" cy="1584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0" idx="3"/>
            <a:endCxn id="27" idx="1"/>
          </p:cNvCxnSpPr>
          <p:nvPr/>
        </p:nvCxnSpPr>
        <p:spPr>
          <a:xfrm>
            <a:off x="1446725" y="3338850"/>
            <a:ext cx="875761" cy="2950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610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 smtClean="0">
                <a:solidFill>
                  <a:srgbClr val="FF0000"/>
                </a:solidFill>
              </a:rPr>
              <a:t>VẬN DỤNG KIẾN THỨC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7054" y="1954294"/>
            <a:ext cx="10515600" cy="1600155"/>
          </a:xfrm>
        </p:spPr>
        <p:txBody>
          <a:bodyPr>
            <a:normAutofit/>
          </a:bodyPr>
          <a:lstStyle/>
          <a:p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ĐẠI DIỆN CÁC NHÓM BỐC THĂM CÂU HỎI CỦA MÌNH.</a:t>
            </a:r>
          </a:p>
          <a:p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 GIAN CHUẨN BỊ LÀ 2 PHÚT, GV GỌI NGẪU NHIÊN 1 SỐ HS TRẢ LỜI.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4333738"/>
            <a:ext cx="1339403" cy="1365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hlinkClick r:id="rId2" action="ppaction://hlinksldjump"/>
              </a:rPr>
              <a:t>1</a:t>
            </a:r>
            <a:endParaRPr lang="en-US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86825" y="4333739"/>
            <a:ext cx="1339403" cy="1365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hlinkClick r:id="rId3" action="ppaction://hlinksldjump"/>
              </a:rPr>
              <a:t>2</a:t>
            </a:r>
            <a:endParaRPr lang="en-US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06803" y="4333739"/>
            <a:ext cx="1339403" cy="1365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hlinkClick r:id="rId4" action="ppaction://hlinksldjump"/>
              </a:rPr>
              <a:t>4</a:t>
            </a:r>
            <a:endParaRPr lang="en-US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8155" y="4333739"/>
            <a:ext cx="1339403" cy="1365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hlinkClick r:id="rId5" action="ppaction://hlinksldjump"/>
              </a:rPr>
              <a:t>5</a:t>
            </a:r>
            <a:endParaRPr lang="en-US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35451" y="4333739"/>
            <a:ext cx="1339403" cy="1365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hlinkClick r:id="rId6" action="ppaction://hlinksldjump"/>
              </a:rPr>
              <a:t>3</a:t>
            </a:r>
            <a:endParaRPr lang="en-US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6601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-138022"/>
            <a:ext cx="10927466" cy="222285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vi-VN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9400311"/>
              </p:ext>
            </p:extLst>
          </p:nvPr>
        </p:nvGraphicFramePr>
        <p:xfrm>
          <a:off x="838198" y="2720998"/>
          <a:ext cx="10515601" cy="34479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4093"/>
                <a:gridCol w="2621875"/>
                <a:gridCol w="2625540"/>
                <a:gridCol w="2634093"/>
              </a:tblGrid>
              <a:tr h="1376455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Đặc điểm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 sản sinh dưỡng từ rễ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Segoe U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 sản sinh dưỡng từthân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Segoe U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 sản sinh dưỡng từ lá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Segoe U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</a:tr>
              <a:tr h="1236908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 trí hình thành cây con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Segoe U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 smtClean="0">
                          <a:effectLst/>
                        </a:rPr>
                        <a:t>CHỒI MẦM Ở</a:t>
                      </a:r>
                      <a:r>
                        <a:rPr lang="vi-VN" sz="2000" baseline="0" dirty="0" smtClean="0">
                          <a:effectLst/>
                        </a:rPr>
                        <a:t> RỄ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 smtClean="0">
                          <a:effectLst/>
                        </a:rPr>
                        <a:t>CHỒI</a:t>
                      </a:r>
                      <a:r>
                        <a:rPr lang="vi-VN" sz="2000" baseline="0" dirty="0" smtClean="0">
                          <a:effectLst/>
                        </a:rPr>
                        <a:t> MẦ</a:t>
                      </a:r>
                      <a:r>
                        <a:rPr lang="vi-VN" sz="2000" dirty="0" smtClean="0">
                          <a:effectLst/>
                        </a:rPr>
                        <a:t>M Ở</a:t>
                      </a:r>
                      <a:r>
                        <a:rPr lang="vi-VN" sz="2000" baseline="0" dirty="0" smtClean="0">
                          <a:effectLst/>
                        </a:rPr>
                        <a:t> THÂN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 smtClean="0">
                          <a:effectLst/>
                        </a:rPr>
                        <a:t>CHỒI MẦM Ở</a:t>
                      </a:r>
                      <a:r>
                        <a:rPr lang="vi-VN" sz="2000" baseline="0" dirty="0" smtClean="0">
                          <a:effectLst/>
                        </a:rPr>
                        <a:t> LÁ</a:t>
                      </a:r>
                      <a:r>
                        <a:rPr lang="vi-VN" sz="2000" dirty="0" smtClean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  <a:tr h="834618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 dụ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Segoe U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 smtClean="0">
                          <a:effectLst/>
                        </a:rPr>
                        <a:t>CÂY KHOAI LANG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 smtClean="0">
                          <a:effectLst/>
                        </a:rPr>
                        <a:t>CÂY NGHỆ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 smtClean="0">
                          <a:effectLst/>
                        </a:rPr>
                        <a:t>CÂY THUỐC BỎNG.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</a:tbl>
          </a:graphicData>
        </a:graphic>
      </p:graphicFrame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11256135" y="6400800"/>
            <a:ext cx="798490" cy="2704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7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888830" cy="149961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giâm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793647"/>
              </p:ext>
            </p:extLst>
          </p:nvPr>
        </p:nvGraphicFramePr>
        <p:xfrm>
          <a:off x="838200" y="1918952"/>
          <a:ext cx="10649754" cy="4890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0486"/>
                <a:gridCol w="2900378"/>
                <a:gridCol w="2888512"/>
                <a:gridCol w="2900378"/>
              </a:tblGrid>
              <a:tr h="488768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Đặc điểm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Giâm cành</a:t>
                      </a:r>
                      <a:endParaRPr lang="en-US" sz="16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Chiết cành</a:t>
                      </a:r>
                      <a:endParaRPr lang="en-US" sz="16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Ghép cành</a:t>
                      </a:r>
                      <a:endParaRPr lang="en-US" sz="16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  <a:tr h="968385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Cách lựa chọn đoạn cành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Đoạn cành </a:t>
                      </a:r>
                      <a:r>
                        <a:rPr lang="vi-VN" sz="2000" dirty="0" smtClean="0">
                          <a:effectLst/>
                        </a:rPr>
                        <a:t>cần </a:t>
                      </a:r>
                      <a:r>
                        <a:rPr lang="vi-VN" sz="2000" dirty="0">
                          <a:effectLst/>
                        </a:rPr>
                        <a:t>giâm chứa </a:t>
                      </a:r>
                      <a:r>
                        <a:rPr lang="vi-VN" sz="2000" dirty="0" smtClean="0">
                          <a:effectLst/>
                        </a:rPr>
                        <a:t>chồi mầm</a:t>
                      </a:r>
                      <a:r>
                        <a:rPr lang="vi-VN" sz="2000" dirty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Đoạn cành </a:t>
                      </a:r>
                      <a:r>
                        <a:rPr lang="vi-VN" sz="2000" dirty="0" smtClean="0">
                          <a:effectLst/>
                        </a:rPr>
                        <a:t>cần </a:t>
                      </a:r>
                      <a:r>
                        <a:rPr lang="vi-VN" sz="2000" dirty="0">
                          <a:effectLst/>
                        </a:rPr>
                        <a:t>chiết đang phát triển tốt.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Đoạn cành </a:t>
                      </a:r>
                      <a:r>
                        <a:rPr lang="vi-VN" sz="2000" dirty="0" smtClean="0">
                          <a:effectLst/>
                        </a:rPr>
                        <a:t>cần </a:t>
                      </a:r>
                      <a:r>
                        <a:rPr lang="vi-VN" sz="2000" dirty="0">
                          <a:effectLst/>
                        </a:rPr>
                        <a:t>ghép có chứa </a:t>
                      </a:r>
                      <a:r>
                        <a:rPr lang="vi-VN" sz="2000" dirty="0" smtClean="0">
                          <a:effectLst/>
                        </a:rPr>
                        <a:t>chồi mầm </a:t>
                      </a:r>
                      <a:r>
                        <a:rPr lang="vi-VN" sz="2000" dirty="0">
                          <a:effectLst/>
                        </a:rPr>
                        <a:t>hoặc mắt ghép.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  <a:tr h="2337151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Tiến hành</a:t>
                      </a:r>
                      <a:endParaRPr lang="en-US" sz="16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54000" algn="l">
                        <a:lnSpc>
                          <a:spcPct val="117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Đoạn cành sau khi cắt ra từ cây mẹ được giâm xuống </a:t>
                      </a:r>
                      <a:r>
                        <a:rPr lang="vi-VN" sz="2000" dirty="0" smtClean="0">
                          <a:effectLst/>
                        </a:rPr>
                        <a:t>đất </a:t>
                      </a:r>
                      <a:r>
                        <a:rPr lang="vi-VN" sz="2000" dirty="0">
                          <a:effectLst/>
                        </a:rPr>
                        <a:t>để chăm sóc ra </a:t>
                      </a:r>
                      <a:r>
                        <a:rPr lang="vi-VN" sz="2000" dirty="0" smtClean="0">
                          <a:effectLst/>
                        </a:rPr>
                        <a:t>rễ.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54000" algn="l">
                        <a:lnSpc>
                          <a:spcPct val="119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Đoạn cành sau khi lựa chọn để chiết từ cây mẹ được bọc </a:t>
                      </a:r>
                      <a:r>
                        <a:rPr lang="vi-VN" sz="2000" dirty="0" smtClean="0">
                          <a:effectLst/>
                        </a:rPr>
                        <a:t>đất </a:t>
                      </a:r>
                      <a:r>
                        <a:rPr lang="vi-VN" sz="2000" dirty="0">
                          <a:effectLst/>
                        </a:rPr>
                        <a:t>và chăm sóc cho đến khi ra </a:t>
                      </a:r>
                      <a:r>
                        <a:rPr lang="vi-VN" sz="2000" dirty="0" smtClean="0">
                          <a:effectLst/>
                        </a:rPr>
                        <a:t>rễ. </a:t>
                      </a:r>
                      <a:r>
                        <a:rPr lang="vi-VN" sz="2000" dirty="0">
                          <a:effectLst/>
                        </a:rPr>
                        <a:t>Sau đó chiết </a:t>
                      </a:r>
                      <a:r>
                        <a:rPr lang="vi-VN" sz="2000" dirty="0" smtClean="0">
                          <a:effectLst/>
                        </a:rPr>
                        <a:t>xuống </a:t>
                      </a:r>
                      <a:r>
                        <a:rPr lang="vi-VN" sz="2000" dirty="0">
                          <a:effectLst/>
                        </a:rPr>
                        <a:t>đất để </a:t>
                      </a:r>
                      <a:r>
                        <a:rPr lang="vi-VN" sz="2000" dirty="0" smtClean="0">
                          <a:effectLst/>
                        </a:rPr>
                        <a:t>trồng </a:t>
                      </a:r>
                      <a:r>
                        <a:rPr lang="vi-VN" sz="2000" dirty="0">
                          <a:effectLst/>
                        </a:rPr>
                        <a:t>độc lập.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19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vi-VN" sz="2000" dirty="0" smtClean="0">
                          <a:effectLst/>
                        </a:rPr>
                        <a:t>Đoạn </a:t>
                      </a:r>
                      <a:r>
                        <a:rPr lang="vi-VN" sz="2000" dirty="0">
                          <a:effectLst/>
                        </a:rPr>
                        <a:t>cành sau khi lựa chọn để ghép được ghép vào </a:t>
                      </a:r>
                      <a:r>
                        <a:rPr lang="vi-VN" sz="2000" dirty="0" smtClean="0">
                          <a:effectLst/>
                        </a:rPr>
                        <a:t>gốc </a:t>
                      </a:r>
                      <a:r>
                        <a:rPr lang="vi-VN" sz="2000" dirty="0">
                          <a:effectLst/>
                        </a:rPr>
                        <a:t>cây khác đang phát </a:t>
                      </a:r>
                      <a:r>
                        <a:rPr lang="vi-VN" sz="2000" dirty="0" smtClean="0">
                          <a:effectLst/>
                        </a:rPr>
                        <a:t>triển.</a:t>
                      </a:r>
                      <a:endParaRPr lang="vi-VN" sz="1600" dirty="0" smtClean="0">
                        <a:effectLst/>
                      </a:endParaRPr>
                    </a:p>
                    <a:p>
                      <a:pPr marL="342900" indent="-342900" algn="l">
                        <a:lnSpc>
                          <a:spcPct val="119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vi-VN" sz="2000" dirty="0" smtClean="0">
                          <a:effectLst/>
                        </a:rPr>
                        <a:t>Chăm </a:t>
                      </a:r>
                      <a:r>
                        <a:rPr lang="vi-VN" sz="2000" dirty="0">
                          <a:effectLst/>
                        </a:rPr>
                        <a:t>sóc đoạn cành đã ghép để được cây mong muốn.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  <a:tr h="700424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Ví dụ</a:t>
                      </a:r>
                      <a:endParaRPr lang="en-US" sz="16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Cây khoai lang, cây dâu </a:t>
                      </a:r>
                      <a:r>
                        <a:rPr lang="vi-VN" sz="2000" dirty="0" smtClean="0">
                          <a:effectLst/>
                        </a:rPr>
                        <a:t>tây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Cây cam, cây bưởi,...</a:t>
                      </a:r>
                      <a:endParaRPr lang="en-US" sz="16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Cây hoa đào,...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</a:tbl>
          </a:graphicData>
        </a:graphic>
      </p:graphicFrame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11256135" y="6400800"/>
            <a:ext cx="798490" cy="2704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579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1167872" cy="149961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vi-VN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50090"/>
              </p:ext>
            </p:extLst>
          </p:nvPr>
        </p:nvGraphicFramePr>
        <p:xfrm>
          <a:off x="978794" y="1815921"/>
          <a:ext cx="10375006" cy="4571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0724"/>
                <a:gridCol w="3925185"/>
                <a:gridCol w="3929097"/>
              </a:tblGrid>
              <a:tr h="1380810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</a:rPr>
                        <a:t>Đặc điểm phân biệt</a:t>
                      </a:r>
                      <a:endParaRPr lang="en-US" sz="24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</a:rPr>
                        <a:t>Hoa đơn tính</a:t>
                      </a:r>
                      <a:endParaRPr lang="en-US" sz="24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3200">
                          <a:effectLst/>
                        </a:rPr>
                        <a:t>Hoa lưỡng tính</a:t>
                      </a:r>
                      <a:endParaRPr lang="en-US" sz="24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  <a:tr h="902006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3200">
                          <a:effectLst/>
                        </a:rPr>
                        <a:t>Nhị</a:t>
                      </a:r>
                      <a:endParaRPr lang="en-US" sz="24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Nằm trên hoa đực.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Segoe U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 rowSpan="2"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Nhị và nhuỵ cùng </a:t>
                      </a: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nằm trên một hoa.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Segoe U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</a:tr>
              <a:tr h="908373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3200">
                          <a:effectLst/>
                        </a:rPr>
                        <a:t>Nhuỵ</a:t>
                      </a:r>
                      <a:endParaRPr lang="en-US" sz="24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Nằm trên hoa cái.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Segoe U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80810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3200">
                          <a:effectLst/>
                        </a:rPr>
                        <a:t>Ví dụ</a:t>
                      </a:r>
                      <a:endParaRPr lang="en-US" sz="24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 </a:t>
                      </a:r>
                      <a:r>
                        <a:rPr lang="vi-VN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hoa dưa chuột, hoa bí,...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Segoe U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 cải, hoa bưởi, hoa cam,...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Segoe U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</a:tr>
            </a:tbl>
          </a:graphicData>
        </a:graphic>
      </p:graphicFrame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11256135" y="6400800"/>
            <a:ext cx="798490" cy="2704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4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534171"/>
              </p:ext>
            </p:extLst>
          </p:nvPr>
        </p:nvGraphicFramePr>
        <p:xfrm>
          <a:off x="746974" y="3285469"/>
          <a:ext cx="9787943" cy="29990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1173"/>
                <a:gridCol w="3253429"/>
                <a:gridCol w="3273341"/>
              </a:tblGrid>
              <a:tr h="859041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</a:rPr>
                        <a:t>Đặc điểm</a:t>
                      </a:r>
                      <a:endParaRPr lang="en-US" sz="20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</a:rPr>
                        <a:t>Sinh sản ở gà</a:t>
                      </a:r>
                      <a:endParaRPr lang="en-US" sz="20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</a:rPr>
                        <a:t>Sinh sản ở mèo</a:t>
                      </a:r>
                      <a:endParaRPr lang="en-US" sz="20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  <a:tr h="1273104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</a:rPr>
                        <a:t>Phát triển phôi</a:t>
                      </a:r>
                      <a:endParaRPr lang="en-US" sz="20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</a:rPr>
                        <a:t>Phôi phát triển trong trứng.</a:t>
                      </a:r>
                      <a:endParaRPr lang="en-US" sz="20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</a:rPr>
                        <a:t>Phôi phát triển trong cơ thể mẹ.</a:t>
                      </a:r>
                      <a:endParaRPr lang="en-US" sz="20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  <a:tr h="866869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</a:rPr>
                        <a:t>Hình thức đẻ</a:t>
                      </a:r>
                      <a:endParaRPr lang="en-US" sz="20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</a:rPr>
                        <a:t>Đẻ trứng.</a:t>
                      </a:r>
                      <a:endParaRPr lang="en-US" sz="20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</a:rPr>
                        <a:t>Đẻ con.</a:t>
                      </a:r>
                      <a:endParaRPr lang="en-US" sz="20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2419" y="1529593"/>
            <a:ext cx="12393372" cy="181588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54000"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479425" algn="l"/>
              </a:tabLst>
            </a:pPr>
            <a:r>
              <a:rPr kumimoji="0" lang="vi-V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Giống nhau: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79425" algn="l"/>
              </a:tabLst>
            </a:pPr>
            <a:r>
              <a:rPr kumimoji="0" lang="vi-V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Đều là sự sinh sản có sự tham gia của cơ thể đực và cái.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79425" algn="l"/>
              </a:tabLst>
            </a:pPr>
            <a:r>
              <a:rPr kumimoji="0" lang="vi-V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Con sinh ra giống bố và mẹ.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479425" algn="l"/>
              </a:tabLst>
            </a:pPr>
            <a:r>
              <a:rPr kumimoji="0" lang="vi-V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Khác nhau: 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11256135" y="6400800"/>
            <a:ext cx="798490" cy="2704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193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630663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3652"/>
            <a:ext cx="9720073" cy="40233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vi-VN" dirty="0" smtClean="0">
                <a:latin typeface="+mj-lt"/>
              </a:rPr>
              <a:t> 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Cơ sở khoa học: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Hormone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hoà sinh sản ở sinh vật.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Các yếu tố môi trường: ảnh hưởng đến mùa sinh sản, số lẩn sinh sản, chu kì sinh sản.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-Trên cơ sở đó, con người đã tác động vào một số yếu tố để điều khiển sinh sản ở sinh vật.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-Ví dụ: Con người đã tác động vào giai đoạn thụ tinh 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ở cá như tiêm hormone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cá đực và cá cái nhằm nâng cao hiệu suất trứng được thụ tinh.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1256135" y="6400800"/>
            <a:ext cx="798490" cy="2704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371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182</TotalTime>
  <Words>608</Words>
  <Application>Microsoft Office PowerPoint</Application>
  <PresentationFormat>Widescreen</PresentationFormat>
  <Paragraphs>85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Segoe UI</vt:lpstr>
      <vt:lpstr>Tahoma</vt:lpstr>
      <vt:lpstr>Times New Roman</vt:lpstr>
      <vt:lpstr>Tw Cen MT</vt:lpstr>
      <vt:lpstr>Tw Cen MT Condensed</vt:lpstr>
      <vt:lpstr>Wingdings</vt:lpstr>
      <vt:lpstr>Wingdings 3</vt:lpstr>
      <vt:lpstr>Integral</vt:lpstr>
      <vt:lpstr>PowerPoint Presentation</vt:lpstr>
      <vt:lpstr>VẬN DỤNG KIẾN THỨC</vt:lpstr>
      <vt:lpstr> Phân biệt các hình thức sinh sản sinh dưỡng ở thực vật.  Lấy ví dụ minh hoạ. </vt:lpstr>
      <vt:lpstr>Phân biệt các hình thức giâm cành, chiết cành, ghép cành ở thực vật.  Lấy ví dụ minh hoạ. </vt:lpstr>
      <vt:lpstr>Phân biệt hoa đơn tính và hoa lưỡng tính.  Lấy ví dụ minh hoạ. </vt:lpstr>
      <vt:lpstr>So sánh hình thức sinh sản hữu tính ở gà và ở mèo. </vt:lpstr>
      <vt:lpstr>Con người đã dựa trên những hiểu biết nào để điểu hoà, điểu khiển sinh sản ở sinh vật.  Lấy ví dụ minh hoạ.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chủ đề 10</dc:title>
  <dc:creator>Thao</dc:creator>
  <cp:lastModifiedBy>DELL</cp:lastModifiedBy>
  <cp:revision>18</cp:revision>
  <dcterms:created xsi:type="dcterms:W3CDTF">2022-07-19T16:08:11Z</dcterms:created>
  <dcterms:modified xsi:type="dcterms:W3CDTF">2023-04-23T15:20:10Z</dcterms:modified>
</cp:coreProperties>
</file>