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1503" r:id="rId2"/>
    <p:sldId id="1504" r:id="rId3"/>
    <p:sldId id="669" r:id="rId4"/>
    <p:sldId id="670" r:id="rId5"/>
    <p:sldId id="1016" r:id="rId6"/>
    <p:sldId id="1020" r:id="rId7"/>
    <p:sldId id="1548" r:id="rId8"/>
    <p:sldId id="1021" r:id="rId9"/>
    <p:sldId id="1570" r:id="rId10"/>
    <p:sldId id="1571" r:id="rId11"/>
    <p:sldId id="1577" r:id="rId12"/>
    <p:sldId id="1576" r:id="rId13"/>
    <p:sldId id="1544" r:id="rId14"/>
    <p:sldId id="1573" r:id="rId15"/>
    <p:sldId id="1575" r:id="rId16"/>
    <p:sldId id="1572" r:id="rId17"/>
    <p:sldId id="1553" r:id="rId18"/>
    <p:sldId id="1578" r:id="rId19"/>
    <p:sldId id="1033" r:id="rId20"/>
    <p:sldId id="1552" r:id="rId21"/>
    <p:sldId id="1579" r:id="rId22"/>
    <p:sldId id="1556" r:id="rId23"/>
    <p:sldId id="1037" r:id="rId24"/>
    <p:sldId id="1554" r:id="rId25"/>
    <p:sldId id="387" r:id="rId26"/>
    <p:sldId id="338" r:id="rId27"/>
    <p:sldId id="339" r:id="rId28"/>
    <p:sldId id="340" r:id="rId29"/>
    <p:sldId id="341" r:id="rId30"/>
    <p:sldId id="342" r:id="rId31"/>
    <p:sldId id="1569" r:id="rId32"/>
    <p:sldId id="1580" r:id="rId33"/>
    <p:sldId id="1583" r:id="rId34"/>
    <p:sldId id="1560" r:id="rId35"/>
    <p:sldId id="1582" r:id="rId36"/>
    <p:sldId id="1561" r:id="rId37"/>
    <p:sldId id="1584" r:id="rId38"/>
    <p:sldId id="1585" r:id="rId39"/>
    <p:sldId id="1586" r:id="rId40"/>
    <p:sldId id="1587" r:id="rId41"/>
    <p:sldId id="1564" r:id="rId42"/>
    <p:sldId id="1588" r:id="rId43"/>
    <p:sldId id="1590" r:id="rId44"/>
    <p:sldId id="1565" r:id="rId45"/>
    <p:sldId id="1589" r:id="rId46"/>
    <p:sldId id="1602" r:id="rId47"/>
    <p:sldId id="279" r:id="rId48"/>
    <p:sldId id="1596" r:id="rId49"/>
    <p:sldId id="1597" r:id="rId50"/>
    <p:sldId id="1598" r:id="rId51"/>
    <p:sldId id="1599" r:id="rId52"/>
    <p:sldId id="1600" r:id="rId53"/>
    <p:sldId id="1601" r:id="rId54"/>
    <p:sldId id="1471" r:id="rId55"/>
    <p:sldId id="1520" r:id="rId56"/>
    <p:sldId id="1592" r:id="rId57"/>
    <p:sldId id="1595" r:id="rId58"/>
    <p:sldId id="1521" r:id="rId59"/>
    <p:sldId id="1567" r:id="rId60"/>
    <p:sldId id="1568" r:id="rId61"/>
    <p:sldId id="1472" r:id="rId62"/>
    <p:sldId id="1593" r:id="rId63"/>
    <p:sldId id="1594"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B0"/>
    <a:srgbClr val="1B04FA"/>
    <a:srgbClr val="FF0066"/>
    <a:srgbClr val="3333CC"/>
    <a:srgbClr val="F7FA76"/>
    <a:srgbClr val="1C11AF"/>
    <a:srgbClr val="1503BD"/>
    <a:srgbClr val="FF0000"/>
    <a:srgbClr val="FBFE9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77"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23</a:t>
            </a:fld>
            <a:endParaRPr lang="en-US"/>
          </a:p>
        </p:txBody>
      </p:sp>
    </p:spTree>
    <p:extLst>
      <p:ext uri="{BB962C8B-B14F-4D97-AF65-F5344CB8AC3E}">
        <p14:creationId xmlns:p14="http://schemas.microsoft.com/office/powerpoint/2010/main" val="364799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25</a:t>
            </a:fld>
            <a:endParaRPr lang="en-US"/>
          </a:p>
        </p:txBody>
      </p:sp>
    </p:spTree>
    <p:extLst>
      <p:ext uri="{BB962C8B-B14F-4D97-AF65-F5344CB8AC3E}">
        <p14:creationId xmlns:p14="http://schemas.microsoft.com/office/powerpoint/2010/main" val="27024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90898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63909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196127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latin typeface="+mn-lt"/>
                <a:cs typeface="Arial" panose="020B0604020202020204" pitchFamily="34" charset="0"/>
              </a:rPr>
              <a:t>Khí hậu cực và cận cực, lạnh giá nên nhiều nơi có lớp băng tuyết phủ dày trên diện tích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1B04FA"/>
                </a:solidFill>
                <a:latin typeface="Arial" panose="020B0604020202020204" pitchFamily="34" charset="0"/>
                <a:cs typeface="Arial" panose="020B0604020202020204" pitchFamily="34" charset="0"/>
              </a:rPr>
              <a:t>+ </a:t>
            </a:r>
            <a:r>
              <a:rPr lang="vi-VN" sz="1200">
                <a:solidFill>
                  <a:srgbClr val="1B04FA"/>
                </a:solidFill>
                <a:latin typeface="+mn-lt"/>
                <a:cs typeface="Arial" panose="020B0604020202020204" pitchFamily="34" charset="0"/>
              </a:rPr>
              <a:t>phía bắc (rừng lá kim) - trung tâm (đồng cỏ) - phía nam (rừng lá rộng).</a:t>
            </a:r>
            <a:endParaRPr lang="en-US" sz="1200">
              <a:solidFill>
                <a:srgbClr val="1B04FA"/>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Phân hóa theo chiều tây - đông: Tây Nam Hoa Kỳ (vùn ven biển) có rừng lá cứng, cây bụi - nội địa có các hoang mạc và bán hoang mạc.</a:t>
            </a:r>
            <a:endParaRPr lang="en-US" sz="1200">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209162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Đới ôn hòa: Chiếm diện tích rộng và phân hóa đa dạng. Phía nam ca-na-da và phần lớn lãnh thổ Hoa Kì</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48097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50</a:t>
            </a:fld>
            <a:endParaRPr lang="en-US"/>
          </a:p>
        </p:txBody>
      </p:sp>
    </p:spTree>
    <p:extLst>
      <p:ext uri="{BB962C8B-B14F-4D97-AF65-F5344CB8AC3E}">
        <p14:creationId xmlns:p14="http://schemas.microsoft.com/office/powerpoint/2010/main" val="3348022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415339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41159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513118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3534489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rgbClr val="1B04FA"/>
                </a:solidFill>
                <a:effectLst/>
                <a:latin typeface="Arial" panose="020B0604020202020204" pitchFamily="34" charset="0"/>
                <a:cs typeface="Arial" panose="020B0604020202020204" pitchFamily="34" charset="0"/>
              </a:rPr>
              <a:t>26</a:t>
            </a:r>
            <a:r>
              <a:rPr lang="en-US" sz="1200" b="0" baseline="30000">
                <a:solidFill>
                  <a:srgbClr val="1B04FA"/>
                </a:solidFill>
                <a:effectLst/>
                <a:latin typeface="Arial" panose="020B0604020202020204" pitchFamily="34" charset="0"/>
                <a:cs typeface="Arial" panose="020B0604020202020204" pitchFamily="34" charset="0"/>
              </a:rPr>
              <a:t>o</a:t>
            </a:r>
            <a:r>
              <a:rPr lang="en-US" sz="1200" b="0">
                <a:solidFill>
                  <a:srgbClr val="1B04FA"/>
                </a:solidFill>
                <a:effectLst/>
                <a:latin typeface="Arial" panose="020B0604020202020204" pitchFamily="34" charset="0"/>
                <a:cs typeface="Arial" panose="020B0604020202020204" pitchFamily="34" charset="0"/>
              </a:rPr>
              <a:t>C (tháng 2)</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57</a:t>
            </a:fld>
            <a:endParaRPr lang="en-US"/>
          </a:p>
        </p:txBody>
      </p:sp>
    </p:spTree>
    <p:extLst>
      <p:ext uri="{BB962C8B-B14F-4D97-AF65-F5344CB8AC3E}">
        <p14:creationId xmlns:p14="http://schemas.microsoft.com/office/powerpoint/2010/main" val="408176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61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216030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378978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347145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90252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66416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42191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6886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34.gif"/><Relationship Id="rId3" Type="http://schemas.openxmlformats.org/officeDocument/2006/relationships/slideLayout" Target="../slideLayouts/slideLayout3.xml"/><Relationship Id="rId7" Type="http://schemas.openxmlformats.org/officeDocument/2006/relationships/slide" Target="slide26.xml"/><Relationship Id="rId12" Type="http://schemas.openxmlformats.org/officeDocument/2006/relationships/image" Target="../media/image33.gif"/><Relationship Id="rId17" Type="http://schemas.openxmlformats.org/officeDocument/2006/relationships/slide" Target="slide31.xml"/><Relationship Id="rId2" Type="http://schemas.openxmlformats.org/officeDocument/2006/relationships/audio" Target="../media/media3.wav"/><Relationship Id="rId16" Type="http://schemas.openxmlformats.org/officeDocument/2006/relationships/slide" Target="slide28.xml"/><Relationship Id="rId1" Type="http://schemas.microsoft.com/office/2007/relationships/media" Target="../media/media3.wav"/><Relationship Id="rId6" Type="http://schemas.openxmlformats.org/officeDocument/2006/relationships/image" Target="../media/image31.png"/><Relationship Id="rId11" Type="http://schemas.openxmlformats.org/officeDocument/2006/relationships/image" Target="../media/image32.gif"/><Relationship Id="rId5" Type="http://schemas.openxmlformats.org/officeDocument/2006/relationships/image" Target="../media/image30.png"/><Relationship Id="rId15" Type="http://schemas.openxmlformats.org/officeDocument/2006/relationships/slide" Target="slide34.xml"/><Relationship Id="rId10" Type="http://schemas.openxmlformats.org/officeDocument/2006/relationships/slide" Target="slide30.xml"/><Relationship Id="rId4" Type="http://schemas.openxmlformats.org/officeDocument/2006/relationships/notesSlide" Target="../notesSlides/notesSlide11.xml"/><Relationship Id="rId9" Type="http://schemas.openxmlformats.org/officeDocument/2006/relationships/slide" Target="slide29.xml"/><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5.wav"/><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7.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44.png"/><Relationship Id="rId4" Type="http://schemas.openxmlformats.org/officeDocument/2006/relationships/image" Target="../media/image15.jpe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s://vi.wikipedia.org/wiki/S%C3%B4ng_Missouri#cite_note-RiversWorld-13" TargetMode="External"/><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hyperlink" Target="https://vi.wikipedia.org/wiki/Danh_s%C3%A1ch_s%C3%B4ng_d%C3%A0i_nh%E1%BA%A5t_th%E1%BA%BF_gi%E1%BB%9Bi" TargetMode="External"/><Relationship Id="rId5" Type="http://schemas.openxmlformats.org/officeDocument/2006/relationships/hyperlink" Target="https://vi.wikipedia.org/wiki/Montana" TargetMode="External"/><Relationship Id="rId4" Type="http://schemas.openxmlformats.org/officeDocument/2006/relationships/hyperlink" Target="https://vi.wikipedia.org/wiki/D%C3%A3y_n%C3%BAi_Rock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image" Target="../media/image44.png"/><Relationship Id="rId12" Type="http://schemas.microsoft.com/office/2007/relationships/hdphoto" Target="../media/hdphoto7.wdp"/><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4.wdp"/><Relationship Id="rId11" Type="http://schemas.openxmlformats.org/officeDocument/2006/relationships/image" Target="../media/image54.png"/><Relationship Id="rId5" Type="http://schemas.openxmlformats.org/officeDocument/2006/relationships/image" Target="../media/image43.png"/><Relationship Id="rId10" Type="http://schemas.microsoft.com/office/2007/relationships/hdphoto" Target="../media/hdphoto6.wdp"/><Relationship Id="rId4" Type="http://schemas.openxmlformats.org/officeDocument/2006/relationships/image" Target="../media/image42.png"/><Relationship Id="rId9" Type="http://schemas.openxmlformats.org/officeDocument/2006/relationships/image" Target="../media/image53.png"/><Relationship Id="rId1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1.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7.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8.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9.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0.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1.xml"/><Relationship Id="rId7" Type="http://schemas.openxmlformats.org/officeDocument/2006/relationships/audio" Target="../media/audio2.wav"/><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audio" Target="../media/audio7.wav"/><Relationship Id="rId11" Type="http://schemas.openxmlformats.org/officeDocument/2006/relationships/image" Target="../media/image11.gif"/><Relationship Id="rId5" Type="http://schemas.openxmlformats.org/officeDocument/2006/relationships/audio" Target="../media/audio6.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0.jpe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6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78EAE-6A10-4E5F-8BDC-A394C0B6CEE2}"/>
              </a:ext>
            </a:extLst>
          </p:cNvPr>
          <p:cNvGrpSpPr/>
          <p:nvPr/>
        </p:nvGrpSpPr>
        <p:grpSpPr>
          <a:xfrm>
            <a:off x="49541" y="14628"/>
            <a:ext cx="8451322" cy="848593"/>
            <a:chOff x="49541" y="14628"/>
            <a:chExt cx="8451322" cy="848593"/>
          </a:xfrm>
        </p:grpSpPr>
        <p:grpSp>
          <p:nvGrpSpPr>
            <p:cNvPr id="4" name="Group 3">
              <a:extLst>
                <a:ext uri="{FF2B5EF4-FFF2-40B4-BE49-F238E27FC236}">
                  <a16:creationId xmlns:a16="http://schemas.microsoft.com/office/drawing/2014/main" id="{FD98FA08-C785-44FC-B775-09EE65656CB1}"/>
                </a:ext>
              </a:extLst>
            </p:cNvPr>
            <p:cNvGrpSpPr/>
            <p:nvPr/>
          </p:nvGrpSpPr>
          <p:grpSpPr>
            <a:xfrm>
              <a:off x="164646" y="17552"/>
              <a:ext cx="8336217" cy="845669"/>
              <a:chOff x="3196548" y="1633376"/>
              <a:chExt cx="8336217" cy="872949"/>
            </a:xfrm>
          </p:grpSpPr>
          <p:grpSp>
            <p:nvGrpSpPr>
              <p:cNvPr id="5" name="Group 4">
                <a:extLst>
                  <a:ext uri="{FF2B5EF4-FFF2-40B4-BE49-F238E27FC236}">
                    <a16:creationId xmlns:a16="http://schemas.microsoft.com/office/drawing/2014/main" id="{E8093A1E-0E7D-4376-A0B1-968B02E64AD8}"/>
                  </a:ext>
                </a:extLst>
              </p:cNvPr>
              <p:cNvGrpSpPr/>
              <p:nvPr/>
            </p:nvGrpSpPr>
            <p:grpSpPr>
              <a:xfrm>
                <a:off x="3196548" y="1633376"/>
                <a:ext cx="8336217" cy="872949"/>
                <a:chOff x="1133367" y="2220084"/>
                <a:chExt cx="4811723" cy="914400"/>
              </a:xfrm>
              <a:solidFill>
                <a:srgbClr val="FCFEB0"/>
              </a:solidFill>
            </p:grpSpPr>
            <p:sp>
              <p:nvSpPr>
                <p:cNvPr id="7" name="Arrow: Pentagon 6">
                  <a:extLst>
                    <a:ext uri="{FF2B5EF4-FFF2-40B4-BE49-F238E27FC236}">
                      <a16:creationId xmlns:a16="http://schemas.microsoft.com/office/drawing/2014/main" id="{4E5308C5-F782-4E32-9A59-9D0FFFBF8F51}"/>
                    </a:ext>
                  </a:extLst>
                </p:cNvPr>
                <p:cNvSpPr/>
                <p:nvPr/>
              </p:nvSpPr>
              <p:spPr>
                <a:xfrm>
                  <a:off x="1133367" y="2220084"/>
                  <a:ext cx="48117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F4A31CA8-B144-4799-9E59-1B2524669304}"/>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3AD8CB3C-5AB6-489F-8DB7-CA631F141960}"/>
                  </a:ext>
                </a:extLst>
              </p:cNvPr>
              <p:cNvSpPr txBox="1"/>
              <p:nvPr/>
            </p:nvSpPr>
            <p:spPr>
              <a:xfrm>
                <a:off x="4177065" y="1811733"/>
                <a:ext cx="681884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chung của thiên nhiên Bắc Mỹ</a:t>
                </a:r>
              </a:p>
            </p:txBody>
          </p:sp>
        </p:grpSp>
        <p:sp>
          <p:nvSpPr>
            <p:cNvPr id="9" name="Arrow: Pentagon 8">
              <a:extLst>
                <a:ext uri="{FF2B5EF4-FFF2-40B4-BE49-F238E27FC236}">
                  <a16:creationId xmlns:a16="http://schemas.microsoft.com/office/drawing/2014/main" id="{CD04D47F-32AC-4307-B414-D784FBCB4459}"/>
                </a:ext>
              </a:extLst>
            </p:cNvPr>
            <p:cNvSpPr/>
            <p:nvPr/>
          </p:nvSpPr>
          <p:spPr>
            <a:xfrm>
              <a:off x="49541" y="14628"/>
              <a:ext cx="1061585" cy="84566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7CFBA55D-22C2-49AF-8504-DFD33E274A6A}"/>
                </a:ext>
              </a:extLst>
            </p:cNvPr>
            <p:cNvSpPr/>
            <p:nvPr/>
          </p:nvSpPr>
          <p:spPr>
            <a:xfrm rot="5400000">
              <a:off x="796516" y="34137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grpSp>
        <p:nvGrpSpPr>
          <p:cNvPr id="21" name="Group 20">
            <a:extLst>
              <a:ext uri="{FF2B5EF4-FFF2-40B4-BE49-F238E27FC236}">
                <a16:creationId xmlns:a16="http://schemas.microsoft.com/office/drawing/2014/main" id="{704D2EF0-B823-477F-B93B-175EEAC57C1C}"/>
              </a:ext>
            </a:extLst>
          </p:cNvPr>
          <p:cNvGrpSpPr/>
          <p:nvPr/>
        </p:nvGrpSpPr>
        <p:grpSpPr>
          <a:xfrm>
            <a:off x="230970" y="2139544"/>
            <a:ext cx="5455511" cy="3024586"/>
            <a:chOff x="230970" y="2139544"/>
            <a:chExt cx="5455511" cy="3024586"/>
          </a:xfrm>
        </p:grpSpPr>
        <p:sp>
          <p:nvSpPr>
            <p:cNvPr id="20" name="Speech Bubble: Rectangle with Corners Rounded 19">
              <a:extLst>
                <a:ext uri="{FF2B5EF4-FFF2-40B4-BE49-F238E27FC236}">
                  <a16:creationId xmlns:a16="http://schemas.microsoft.com/office/drawing/2014/main" id="{6280408F-9FE7-4370-A051-43B35E436D74}"/>
                </a:ext>
              </a:extLst>
            </p:cNvPr>
            <p:cNvSpPr/>
            <p:nvPr/>
          </p:nvSpPr>
          <p:spPr>
            <a:xfrm>
              <a:off x="230970" y="2139544"/>
              <a:ext cx="5455511" cy="2921329"/>
            </a:xfrm>
            <a:prstGeom prst="wedgeRoundRectCallout">
              <a:avLst>
                <a:gd name="adj1" fmla="val 76734"/>
                <a:gd name="adj2" fmla="val -26559"/>
                <a:gd name="adj3" fmla="val 16667"/>
              </a:avLst>
            </a:prstGeom>
            <a:solidFill>
              <a:schemeClr val="accent4">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AC697E-D974-498A-AE52-575C1B91CF4E}"/>
                </a:ext>
              </a:extLst>
            </p:cNvPr>
            <p:cNvSpPr/>
            <p:nvPr/>
          </p:nvSpPr>
          <p:spPr>
            <a:xfrm>
              <a:off x="466600" y="2301808"/>
              <a:ext cx="4983679" cy="2862322"/>
            </a:xfrm>
            <a:prstGeom prst="rect">
              <a:avLst/>
            </a:prstGeom>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14.1</a:t>
              </a:r>
              <a:r>
                <a:rPr lang="vi-VN" sz="3600">
                  <a:solidFill>
                    <a:srgbClr val="FF0066"/>
                  </a:solidFill>
                  <a:latin typeface="Arial" panose="020B0604020202020204" pitchFamily="34" charset="0"/>
                  <a:cs typeface="Arial" panose="020B0604020202020204" pitchFamily="34" charset="0"/>
                </a:rPr>
                <a:t>.</a:t>
              </a:r>
              <a:r>
                <a:rPr lang="en-US" sz="3600">
                  <a:solidFill>
                    <a:srgbClr val="FF0066"/>
                  </a:solidFill>
                  <a:latin typeface="Arial" panose="020B0604020202020204" pitchFamily="34" charset="0"/>
                  <a:cs typeface="Arial" panose="020B0604020202020204" pitchFamily="34" charset="0"/>
                </a:rPr>
                <a:t> Kể tên các cao nguyên, bồn địa, dãy núi và đồng bằng Bắc Mỹ</a:t>
              </a:r>
              <a:r>
                <a:rPr lang="vi-VN" sz="3600">
                  <a:solidFill>
                    <a:srgbClr val="FF0066"/>
                  </a:solidFill>
                  <a:latin typeface="Arial" panose="020B0604020202020204" pitchFamily="34" charset="0"/>
                  <a:cs typeface="Arial" panose="020B0604020202020204" pitchFamily="34" charset="0"/>
                </a:rPr>
                <a:t>?</a:t>
              </a:r>
              <a:br>
                <a:rPr lang="en-US" sz="3600">
                  <a:solidFill>
                    <a:srgbClr val="FF0066"/>
                  </a:solidFill>
                  <a:latin typeface="Arial" panose="020B0604020202020204" pitchFamily="34" charset="0"/>
                  <a:cs typeface="Arial" panose="020B0604020202020204" pitchFamily="34" charset="0"/>
                </a:rPr>
              </a:br>
              <a:endParaRPr lang="en-US" sz="3600">
                <a:solidFill>
                  <a:srgbClr val="FF0066"/>
                </a:solidFill>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84DD2327-5E37-4208-93F6-93B59A9BA71F}"/>
              </a:ext>
            </a:extLst>
          </p:cNvPr>
          <p:cNvPicPr>
            <a:picLocks noChangeAspect="1"/>
          </p:cNvPicPr>
          <p:nvPr/>
        </p:nvPicPr>
        <p:blipFill>
          <a:blip r:embed="rId3"/>
          <a:stretch>
            <a:fillRect/>
          </a:stretch>
        </p:blipFill>
        <p:spPr>
          <a:xfrm>
            <a:off x="11046837" y="0"/>
            <a:ext cx="1054691" cy="927925"/>
          </a:xfrm>
          <a:prstGeom prst="rect">
            <a:avLst/>
          </a:prstGeom>
        </p:spPr>
      </p:pic>
    </p:spTree>
    <p:extLst>
      <p:ext uri="{BB962C8B-B14F-4D97-AF65-F5344CB8AC3E}">
        <p14:creationId xmlns:p14="http://schemas.microsoft.com/office/powerpoint/2010/main" val="5342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78EAE-6A10-4E5F-8BDC-A394C0B6CEE2}"/>
              </a:ext>
            </a:extLst>
          </p:cNvPr>
          <p:cNvGrpSpPr/>
          <p:nvPr/>
        </p:nvGrpSpPr>
        <p:grpSpPr>
          <a:xfrm>
            <a:off x="49541" y="14628"/>
            <a:ext cx="8451322" cy="848593"/>
            <a:chOff x="49541" y="14628"/>
            <a:chExt cx="8451322" cy="848593"/>
          </a:xfrm>
        </p:grpSpPr>
        <p:grpSp>
          <p:nvGrpSpPr>
            <p:cNvPr id="4" name="Group 3">
              <a:extLst>
                <a:ext uri="{FF2B5EF4-FFF2-40B4-BE49-F238E27FC236}">
                  <a16:creationId xmlns:a16="http://schemas.microsoft.com/office/drawing/2014/main" id="{FD98FA08-C785-44FC-B775-09EE65656CB1}"/>
                </a:ext>
              </a:extLst>
            </p:cNvPr>
            <p:cNvGrpSpPr/>
            <p:nvPr/>
          </p:nvGrpSpPr>
          <p:grpSpPr>
            <a:xfrm>
              <a:off x="164646" y="17552"/>
              <a:ext cx="8336217" cy="845669"/>
              <a:chOff x="3196548" y="1633376"/>
              <a:chExt cx="8336217" cy="872949"/>
            </a:xfrm>
          </p:grpSpPr>
          <p:grpSp>
            <p:nvGrpSpPr>
              <p:cNvPr id="5" name="Group 4">
                <a:extLst>
                  <a:ext uri="{FF2B5EF4-FFF2-40B4-BE49-F238E27FC236}">
                    <a16:creationId xmlns:a16="http://schemas.microsoft.com/office/drawing/2014/main" id="{E8093A1E-0E7D-4376-A0B1-968B02E64AD8}"/>
                  </a:ext>
                </a:extLst>
              </p:cNvPr>
              <p:cNvGrpSpPr/>
              <p:nvPr/>
            </p:nvGrpSpPr>
            <p:grpSpPr>
              <a:xfrm>
                <a:off x="3196548" y="1633376"/>
                <a:ext cx="8336217" cy="872949"/>
                <a:chOff x="1133367" y="2220084"/>
                <a:chExt cx="4811723" cy="914400"/>
              </a:xfrm>
              <a:solidFill>
                <a:srgbClr val="FCFEB0"/>
              </a:solidFill>
            </p:grpSpPr>
            <p:sp>
              <p:nvSpPr>
                <p:cNvPr id="7" name="Arrow: Pentagon 6">
                  <a:extLst>
                    <a:ext uri="{FF2B5EF4-FFF2-40B4-BE49-F238E27FC236}">
                      <a16:creationId xmlns:a16="http://schemas.microsoft.com/office/drawing/2014/main" id="{4E5308C5-F782-4E32-9A59-9D0FFFBF8F51}"/>
                    </a:ext>
                  </a:extLst>
                </p:cNvPr>
                <p:cNvSpPr/>
                <p:nvPr/>
              </p:nvSpPr>
              <p:spPr>
                <a:xfrm>
                  <a:off x="1133367" y="2220084"/>
                  <a:ext cx="48117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F4A31CA8-B144-4799-9E59-1B2524669304}"/>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3AD8CB3C-5AB6-489F-8DB7-CA631F141960}"/>
                  </a:ext>
                </a:extLst>
              </p:cNvPr>
              <p:cNvSpPr txBox="1"/>
              <p:nvPr/>
            </p:nvSpPr>
            <p:spPr>
              <a:xfrm>
                <a:off x="4177065" y="1811733"/>
                <a:ext cx="681884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chung của thiên nhiên Bắc Mỹ</a:t>
                </a:r>
              </a:p>
            </p:txBody>
          </p:sp>
        </p:grpSp>
        <p:sp>
          <p:nvSpPr>
            <p:cNvPr id="9" name="Arrow: Pentagon 8">
              <a:extLst>
                <a:ext uri="{FF2B5EF4-FFF2-40B4-BE49-F238E27FC236}">
                  <a16:creationId xmlns:a16="http://schemas.microsoft.com/office/drawing/2014/main" id="{CD04D47F-32AC-4307-B414-D784FBCB4459}"/>
                </a:ext>
              </a:extLst>
            </p:cNvPr>
            <p:cNvSpPr/>
            <p:nvPr/>
          </p:nvSpPr>
          <p:spPr>
            <a:xfrm>
              <a:off x="49541" y="14628"/>
              <a:ext cx="1061585" cy="84566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7CFBA55D-22C2-49AF-8504-DFD33E274A6A}"/>
                </a:ext>
              </a:extLst>
            </p:cNvPr>
            <p:cNvSpPr/>
            <p:nvPr/>
          </p:nvSpPr>
          <p:spPr>
            <a:xfrm rot="5400000">
              <a:off x="796516" y="34137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23" name="Rectangle 22">
            <a:extLst>
              <a:ext uri="{FF2B5EF4-FFF2-40B4-BE49-F238E27FC236}">
                <a16:creationId xmlns:a16="http://schemas.microsoft.com/office/drawing/2014/main" id="{C59C4C3A-2A5D-4F13-B9EC-C3F4941FB1F8}"/>
              </a:ext>
            </a:extLst>
          </p:cNvPr>
          <p:cNvSpPr/>
          <p:nvPr/>
        </p:nvSpPr>
        <p:spPr>
          <a:xfrm>
            <a:off x="243452" y="1321074"/>
            <a:ext cx="6513793" cy="1077218"/>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Cao nguyên: CN. La-bra-đô, CN. Cô-lô-ra-đô,...</a:t>
            </a:r>
          </a:p>
        </p:txBody>
      </p:sp>
      <p:sp>
        <p:nvSpPr>
          <p:cNvPr id="17" name="Rectangle 16">
            <a:extLst>
              <a:ext uri="{FF2B5EF4-FFF2-40B4-BE49-F238E27FC236}">
                <a16:creationId xmlns:a16="http://schemas.microsoft.com/office/drawing/2014/main" id="{031DDEF6-03F3-45C1-A23E-A1E0E03A1235}"/>
              </a:ext>
            </a:extLst>
          </p:cNvPr>
          <p:cNvSpPr/>
          <p:nvPr/>
        </p:nvSpPr>
        <p:spPr>
          <a:xfrm>
            <a:off x="243452" y="2483752"/>
            <a:ext cx="6513793" cy="584775"/>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Bồn địa Lớn.</a:t>
            </a:r>
          </a:p>
        </p:txBody>
      </p:sp>
      <p:sp>
        <p:nvSpPr>
          <p:cNvPr id="2" name="Oval 1">
            <a:extLst>
              <a:ext uri="{FF2B5EF4-FFF2-40B4-BE49-F238E27FC236}">
                <a16:creationId xmlns:a16="http://schemas.microsoft.com/office/drawing/2014/main" id="{6A8FB1E7-5D74-4C0F-A645-FFC3851D7107}"/>
              </a:ext>
            </a:extLst>
          </p:cNvPr>
          <p:cNvSpPr/>
          <p:nvPr/>
        </p:nvSpPr>
        <p:spPr>
          <a:xfrm>
            <a:off x="10818421" y="2980706"/>
            <a:ext cx="795647" cy="712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C1BB0E2-5138-4802-9E35-30AD4C66D2A4}"/>
              </a:ext>
            </a:extLst>
          </p:cNvPr>
          <p:cNvSpPr/>
          <p:nvPr/>
        </p:nvSpPr>
        <p:spPr>
          <a:xfrm>
            <a:off x="8737571" y="4518992"/>
            <a:ext cx="843751" cy="596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EAAC93-3B50-40AC-8B8A-0C80FF4E1571}"/>
              </a:ext>
            </a:extLst>
          </p:cNvPr>
          <p:cNvSpPr/>
          <p:nvPr/>
        </p:nvSpPr>
        <p:spPr>
          <a:xfrm>
            <a:off x="243452" y="3165564"/>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Dãy núi: D. A-la-xca, D. Mác-ken-di, D. Bruc-xơ, D. A-pa-lat, D. Nê-va-đa,...</a:t>
            </a:r>
          </a:p>
        </p:txBody>
      </p:sp>
      <p:sp>
        <p:nvSpPr>
          <p:cNvPr id="25" name="Rectangle 24">
            <a:extLst>
              <a:ext uri="{FF2B5EF4-FFF2-40B4-BE49-F238E27FC236}">
                <a16:creationId xmlns:a16="http://schemas.microsoft.com/office/drawing/2014/main" id="{E1AFD277-FE01-4636-BAFC-5C2CD40AFD39}"/>
              </a:ext>
            </a:extLst>
          </p:cNvPr>
          <p:cNvSpPr/>
          <p:nvPr/>
        </p:nvSpPr>
        <p:spPr>
          <a:xfrm>
            <a:off x="243452" y="4919008"/>
            <a:ext cx="6513793" cy="1569660"/>
          </a:xfrm>
          <a:prstGeom prst="rect">
            <a:avLst/>
          </a:prstGeom>
          <a:no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Đồng bằng: ĐB. Trung Tâm, ĐB. Duyên hải vịnh Mê-hi-cô, ĐB. Duyên hải Đại Tây Dương,...</a:t>
            </a:r>
            <a:endParaRPr lang="en-US"/>
          </a:p>
        </p:txBody>
      </p:sp>
      <p:sp>
        <p:nvSpPr>
          <p:cNvPr id="26" name="Oval 25">
            <a:extLst>
              <a:ext uri="{FF2B5EF4-FFF2-40B4-BE49-F238E27FC236}">
                <a16:creationId xmlns:a16="http://schemas.microsoft.com/office/drawing/2014/main" id="{BA088A50-5A24-47EB-B8FE-5AFA559FDBD0}"/>
              </a:ext>
            </a:extLst>
          </p:cNvPr>
          <p:cNvSpPr/>
          <p:nvPr/>
        </p:nvSpPr>
        <p:spPr>
          <a:xfrm>
            <a:off x="8370898" y="3750419"/>
            <a:ext cx="843751" cy="596348"/>
          </a:xfrm>
          <a:prstGeom prst="ellipse">
            <a:avLst/>
          </a:prstGeom>
          <a:noFill/>
          <a:ln w="2857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44B9C36A-4054-4C81-8C24-BDFAB8520BBE}"/>
              </a:ext>
            </a:extLst>
          </p:cNvPr>
          <p:cNvSpPr/>
          <p:nvPr/>
        </p:nvSpPr>
        <p:spPr>
          <a:xfrm>
            <a:off x="8229600" y="2185051"/>
            <a:ext cx="424070" cy="346114"/>
          </a:xfrm>
          <a:custGeom>
            <a:avLst/>
            <a:gdLst>
              <a:gd name="connsiteX0" fmla="*/ 0 w 424070"/>
              <a:gd name="connsiteY0" fmla="*/ 107575 h 346114"/>
              <a:gd name="connsiteX1" fmla="*/ 225287 w 424070"/>
              <a:gd name="connsiteY1" fmla="*/ 54566 h 346114"/>
              <a:gd name="connsiteX2" fmla="*/ 238539 w 424070"/>
              <a:gd name="connsiteY2" fmla="*/ 160584 h 346114"/>
              <a:gd name="connsiteX3" fmla="*/ 291548 w 424070"/>
              <a:gd name="connsiteY3" fmla="*/ 213592 h 346114"/>
              <a:gd name="connsiteX4" fmla="*/ 331304 w 424070"/>
              <a:gd name="connsiteY4" fmla="*/ 240097 h 346114"/>
              <a:gd name="connsiteX5" fmla="*/ 410817 w 424070"/>
              <a:gd name="connsiteY5" fmla="*/ 293106 h 346114"/>
              <a:gd name="connsiteX6" fmla="*/ 424070 w 424070"/>
              <a:gd name="connsiteY6" fmla="*/ 346114 h 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70" h="346114">
                <a:moveTo>
                  <a:pt x="0" y="107575"/>
                </a:moveTo>
                <a:cubicBezTo>
                  <a:pt x="38262" y="11919"/>
                  <a:pt x="38795" y="-50336"/>
                  <a:pt x="225287" y="54566"/>
                </a:cubicBezTo>
                <a:cubicBezTo>
                  <a:pt x="256328" y="72026"/>
                  <a:pt x="224841" y="127709"/>
                  <a:pt x="238539" y="160584"/>
                </a:cubicBezTo>
                <a:cubicBezTo>
                  <a:pt x="248150" y="183650"/>
                  <a:pt x="272575" y="197330"/>
                  <a:pt x="291548" y="213592"/>
                </a:cubicBezTo>
                <a:cubicBezTo>
                  <a:pt x="303641" y="223957"/>
                  <a:pt x="319068" y="229901"/>
                  <a:pt x="331304" y="240097"/>
                </a:cubicBezTo>
                <a:cubicBezTo>
                  <a:pt x="397482" y="295245"/>
                  <a:pt x="340951" y="269816"/>
                  <a:pt x="410817" y="293106"/>
                </a:cubicBezTo>
                <a:lnTo>
                  <a:pt x="424070" y="346114"/>
                </a:lnTo>
              </a:path>
            </a:pathLst>
          </a:custGeom>
          <a:noFill/>
          <a:ln w="349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51E84C-743F-43FB-8DB3-355F34DFEC48}"/>
              </a:ext>
            </a:extLst>
          </p:cNvPr>
          <p:cNvSpPr/>
          <p:nvPr/>
        </p:nvSpPr>
        <p:spPr>
          <a:xfrm>
            <a:off x="8882743" y="2470068"/>
            <a:ext cx="190172" cy="380010"/>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5697A0E-1C22-49FD-84BB-BBA80DEF2A3C}"/>
              </a:ext>
            </a:extLst>
          </p:cNvPr>
          <p:cNvSpPr/>
          <p:nvPr/>
        </p:nvSpPr>
        <p:spPr>
          <a:xfrm>
            <a:off x="8505104" y="4302216"/>
            <a:ext cx="55134" cy="433008"/>
          </a:xfrm>
          <a:custGeom>
            <a:avLst/>
            <a:gdLst>
              <a:gd name="connsiteX0" fmla="*/ 0 w 190172"/>
              <a:gd name="connsiteY0" fmla="*/ 0 h 380010"/>
              <a:gd name="connsiteX1" fmla="*/ 71252 w 190172"/>
              <a:gd name="connsiteY1" fmla="*/ 106877 h 380010"/>
              <a:gd name="connsiteX2" fmla="*/ 106878 w 190172"/>
              <a:gd name="connsiteY2" fmla="*/ 142503 h 380010"/>
              <a:gd name="connsiteX3" fmla="*/ 154379 w 190172"/>
              <a:gd name="connsiteY3" fmla="*/ 213755 h 380010"/>
              <a:gd name="connsiteX4" fmla="*/ 166254 w 190172"/>
              <a:gd name="connsiteY4" fmla="*/ 261257 h 380010"/>
              <a:gd name="connsiteX5" fmla="*/ 178130 w 190172"/>
              <a:gd name="connsiteY5" fmla="*/ 320633 h 380010"/>
              <a:gd name="connsiteX6" fmla="*/ 190005 w 190172"/>
              <a:gd name="connsiteY6" fmla="*/ 380010 h 3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72" h="380010">
                <a:moveTo>
                  <a:pt x="0" y="0"/>
                </a:moveTo>
                <a:cubicBezTo>
                  <a:pt x="109664" y="43865"/>
                  <a:pt x="24454" y="-10115"/>
                  <a:pt x="71252" y="106877"/>
                </a:cubicBezTo>
                <a:cubicBezTo>
                  <a:pt x="77489" y="122470"/>
                  <a:pt x="96567" y="129246"/>
                  <a:pt x="106878" y="142503"/>
                </a:cubicBezTo>
                <a:cubicBezTo>
                  <a:pt x="124403" y="165035"/>
                  <a:pt x="154379" y="213755"/>
                  <a:pt x="154379" y="213755"/>
                </a:cubicBezTo>
                <a:cubicBezTo>
                  <a:pt x="158337" y="229589"/>
                  <a:pt x="162713" y="245324"/>
                  <a:pt x="166254" y="261257"/>
                </a:cubicBezTo>
                <a:cubicBezTo>
                  <a:pt x="170633" y="280960"/>
                  <a:pt x="173235" y="301052"/>
                  <a:pt x="178130" y="320633"/>
                </a:cubicBezTo>
                <a:cubicBezTo>
                  <a:pt x="192509" y="378146"/>
                  <a:pt x="190005" y="334649"/>
                  <a:pt x="190005" y="380010"/>
                </a:cubicBezTo>
              </a:path>
            </a:pathLst>
          </a:custGeom>
          <a:noFill/>
          <a:ln w="381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CE86A9-905A-473E-ACA7-19636E495ADD}"/>
              </a:ext>
            </a:extLst>
          </p:cNvPr>
          <p:cNvSpPr/>
          <p:nvPr/>
        </p:nvSpPr>
        <p:spPr>
          <a:xfrm>
            <a:off x="10141527" y="4302216"/>
            <a:ext cx="740513" cy="59634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E92B9BB-B6DC-4E4D-8025-69053F60D9A5}"/>
              </a:ext>
            </a:extLst>
          </p:cNvPr>
          <p:cNvSpPr/>
          <p:nvPr/>
        </p:nvSpPr>
        <p:spPr>
          <a:xfrm rot="20303162">
            <a:off x="10290546" y="4831984"/>
            <a:ext cx="963059" cy="36933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785E693-878A-4888-A219-729337D1CC09}"/>
              </a:ext>
            </a:extLst>
          </p:cNvPr>
          <p:cNvSpPr/>
          <p:nvPr/>
        </p:nvSpPr>
        <p:spPr>
          <a:xfrm rot="20303162">
            <a:off x="9605081" y="5140230"/>
            <a:ext cx="715188" cy="35808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D941381-B455-4F32-80E0-6B4FA14394A0}"/>
              </a:ext>
            </a:extLst>
          </p:cNvPr>
          <p:cNvPicPr>
            <a:picLocks noChangeAspect="1"/>
          </p:cNvPicPr>
          <p:nvPr/>
        </p:nvPicPr>
        <p:blipFill>
          <a:blip r:embed="rId4"/>
          <a:stretch>
            <a:fillRect/>
          </a:stretch>
        </p:blipFill>
        <p:spPr>
          <a:xfrm>
            <a:off x="11010718" y="-67625"/>
            <a:ext cx="1054691" cy="927925"/>
          </a:xfrm>
          <a:prstGeom prst="rect">
            <a:avLst/>
          </a:prstGeom>
        </p:spPr>
      </p:pic>
    </p:spTree>
    <p:extLst>
      <p:ext uri="{BB962C8B-B14F-4D97-AF65-F5344CB8AC3E}">
        <p14:creationId xmlns:p14="http://schemas.microsoft.com/office/powerpoint/2010/main" val="17674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p:bldP spid="2" grpId="0" animBg="1"/>
      <p:bldP spid="19" grpId="0" animBg="1"/>
      <p:bldP spid="24" grpId="0"/>
      <p:bldP spid="25" grpId="0"/>
      <p:bldP spid="26" grpId="0" animBg="1"/>
      <p:bldP spid="3" grpId="0" animBg="1"/>
      <p:bldP spid="13" grpId="0" animBg="1"/>
      <p:bldP spid="30" grpId="0" animBg="1"/>
      <p:bldP spid="14"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0178EAE-6A10-4E5F-8BDC-A394C0B6CEE2}"/>
              </a:ext>
            </a:extLst>
          </p:cNvPr>
          <p:cNvGrpSpPr/>
          <p:nvPr/>
        </p:nvGrpSpPr>
        <p:grpSpPr>
          <a:xfrm>
            <a:off x="49541" y="14628"/>
            <a:ext cx="8451322" cy="848593"/>
            <a:chOff x="49541" y="14628"/>
            <a:chExt cx="8451322" cy="848593"/>
          </a:xfrm>
        </p:grpSpPr>
        <p:grpSp>
          <p:nvGrpSpPr>
            <p:cNvPr id="4" name="Group 3">
              <a:extLst>
                <a:ext uri="{FF2B5EF4-FFF2-40B4-BE49-F238E27FC236}">
                  <a16:creationId xmlns:a16="http://schemas.microsoft.com/office/drawing/2014/main" id="{FD98FA08-C785-44FC-B775-09EE65656CB1}"/>
                </a:ext>
              </a:extLst>
            </p:cNvPr>
            <p:cNvGrpSpPr/>
            <p:nvPr/>
          </p:nvGrpSpPr>
          <p:grpSpPr>
            <a:xfrm>
              <a:off x="164646" y="17552"/>
              <a:ext cx="8336217" cy="845669"/>
              <a:chOff x="3196548" y="1633376"/>
              <a:chExt cx="8336217" cy="872949"/>
            </a:xfrm>
          </p:grpSpPr>
          <p:grpSp>
            <p:nvGrpSpPr>
              <p:cNvPr id="5" name="Group 4">
                <a:extLst>
                  <a:ext uri="{FF2B5EF4-FFF2-40B4-BE49-F238E27FC236}">
                    <a16:creationId xmlns:a16="http://schemas.microsoft.com/office/drawing/2014/main" id="{E8093A1E-0E7D-4376-A0B1-968B02E64AD8}"/>
                  </a:ext>
                </a:extLst>
              </p:cNvPr>
              <p:cNvGrpSpPr/>
              <p:nvPr/>
            </p:nvGrpSpPr>
            <p:grpSpPr>
              <a:xfrm>
                <a:off x="3196548" y="1633376"/>
                <a:ext cx="8336217" cy="872949"/>
                <a:chOff x="1133367" y="2220084"/>
                <a:chExt cx="4811723" cy="914400"/>
              </a:xfrm>
              <a:solidFill>
                <a:srgbClr val="FCFEB0"/>
              </a:solidFill>
            </p:grpSpPr>
            <p:sp>
              <p:nvSpPr>
                <p:cNvPr id="7" name="Arrow: Pentagon 6">
                  <a:extLst>
                    <a:ext uri="{FF2B5EF4-FFF2-40B4-BE49-F238E27FC236}">
                      <a16:creationId xmlns:a16="http://schemas.microsoft.com/office/drawing/2014/main" id="{4E5308C5-F782-4E32-9A59-9D0FFFBF8F51}"/>
                    </a:ext>
                  </a:extLst>
                </p:cNvPr>
                <p:cNvSpPr/>
                <p:nvPr/>
              </p:nvSpPr>
              <p:spPr>
                <a:xfrm>
                  <a:off x="1133367" y="2220084"/>
                  <a:ext cx="48117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F4A31CA8-B144-4799-9E59-1B2524669304}"/>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3AD8CB3C-5AB6-489F-8DB7-CA631F141960}"/>
                  </a:ext>
                </a:extLst>
              </p:cNvPr>
              <p:cNvSpPr txBox="1"/>
              <p:nvPr/>
            </p:nvSpPr>
            <p:spPr>
              <a:xfrm>
                <a:off x="4177065" y="1811733"/>
                <a:ext cx="681884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chung của thiên nhiên Bắc Mỹ</a:t>
                </a:r>
              </a:p>
            </p:txBody>
          </p:sp>
        </p:grpSp>
        <p:sp>
          <p:nvSpPr>
            <p:cNvPr id="9" name="Arrow: Pentagon 8">
              <a:extLst>
                <a:ext uri="{FF2B5EF4-FFF2-40B4-BE49-F238E27FC236}">
                  <a16:creationId xmlns:a16="http://schemas.microsoft.com/office/drawing/2014/main" id="{CD04D47F-32AC-4307-B414-D784FBCB4459}"/>
                </a:ext>
              </a:extLst>
            </p:cNvPr>
            <p:cNvSpPr/>
            <p:nvPr/>
          </p:nvSpPr>
          <p:spPr>
            <a:xfrm>
              <a:off x="49541" y="14628"/>
              <a:ext cx="1061585" cy="84566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7CFBA55D-22C2-49AF-8504-DFD33E274A6A}"/>
                </a:ext>
              </a:extLst>
            </p:cNvPr>
            <p:cNvSpPr/>
            <p:nvPr/>
          </p:nvSpPr>
          <p:spPr>
            <a:xfrm rot="5400000">
              <a:off x="796516" y="34137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2D58FAB-BEE3-467E-923F-7BABCDCC53CB}"/>
              </a:ext>
            </a:extLst>
          </p:cNvPr>
          <p:cNvGrpSpPr/>
          <p:nvPr/>
        </p:nvGrpSpPr>
        <p:grpSpPr>
          <a:xfrm>
            <a:off x="7208322" y="898846"/>
            <a:ext cx="4946012" cy="5959154"/>
            <a:chOff x="7208322" y="898846"/>
            <a:chExt cx="4946012" cy="5959154"/>
          </a:xfrm>
        </p:grpSpPr>
        <p:pic>
          <p:nvPicPr>
            <p:cNvPr id="1026" name="Picture 2">
              <a:extLst>
                <a:ext uri="{FF2B5EF4-FFF2-40B4-BE49-F238E27FC236}">
                  <a16:creationId xmlns:a16="http://schemas.microsoft.com/office/drawing/2014/main" id="{2FBA75AF-7824-4844-B865-12C81AA6E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7208322" y="898846"/>
              <a:ext cx="4946012" cy="56682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00C19-88F7-4B41-B517-DF91B0BB6FF3}"/>
                </a:ext>
              </a:extLst>
            </p:cNvPr>
            <p:cNvSpPr txBox="1"/>
            <p:nvPr/>
          </p:nvSpPr>
          <p:spPr>
            <a:xfrm>
              <a:off x="7365639" y="6488668"/>
              <a:ext cx="4631377"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pic>
        <p:nvPicPr>
          <p:cNvPr id="14" name="Picture 13">
            <a:extLst>
              <a:ext uri="{FF2B5EF4-FFF2-40B4-BE49-F238E27FC236}">
                <a16:creationId xmlns:a16="http://schemas.microsoft.com/office/drawing/2014/main" id="{58BF6564-B70C-46D6-A653-23D8AF005EF4}"/>
              </a:ext>
            </a:extLst>
          </p:cNvPr>
          <p:cNvPicPr>
            <a:picLocks noChangeAspect="1"/>
          </p:cNvPicPr>
          <p:nvPr/>
        </p:nvPicPr>
        <p:blipFill rotWithShape="1">
          <a:blip r:embed="rId3"/>
          <a:srcRect l="28917" t="52148" r="30000" b="26963"/>
          <a:stretch/>
        </p:blipFill>
        <p:spPr>
          <a:xfrm>
            <a:off x="37666" y="3693225"/>
            <a:ext cx="6692092" cy="2974439"/>
          </a:xfrm>
          <a:prstGeom prst="rect">
            <a:avLst/>
          </a:prstGeom>
        </p:spPr>
      </p:pic>
      <p:sp>
        <p:nvSpPr>
          <p:cNvPr id="15" name="Rectangle 14">
            <a:extLst>
              <a:ext uri="{FF2B5EF4-FFF2-40B4-BE49-F238E27FC236}">
                <a16:creationId xmlns:a16="http://schemas.microsoft.com/office/drawing/2014/main" id="{F585F888-40EC-4E72-9336-E69937027FFA}"/>
              </a:ext>
            </a:extLst>
          </p:cNvPr>
          <p:cNvSpPr/>
          <p:nvPr/>
        </p:nvSpPr>
        <p:spPr>
          <a:xfrm>
            <a:off x="465182" y="1685962"/>
            <a:ext cx="5630818" cy="1822550"/>
          </a:xfrm>
          <a:prstGeom prst="rect">
            <a:avLst/>
          </a:prstGeom>
          <a:ln w="12700">
            <a:solidFill>
              <a:srgbClr val="00B050"/>
            </a:solidFill>
            <a:prstDash val="sysDash"/>
          </a:ln>
        </p:spPr>
        <p:txBody>
          <a:bodyPr wrap="square">
            <a:spAutoFit/>
          </a:bodyPr>
          <a:lstStyle/>
          <a:p>
            <a:pPr indent="180340" algn="just">
              <a:lnSpc>
                <a:spcPct val="120000"/>
              </a:lnSpc>
              <a:spcAft>
                <a:spcPts val="600"/>
              </a:spcAft>
            </a:pPr>
            <a:r>
              <a:rPr lang="vi-VN" sz="3200">
                <a:solidFill>
                  <a:srgbClr val="FF0066"/>
                </a:solidFill>
                <a:ea typeface="Calibri" panose="020F0502020204030204" pitchFamily="34" charset="0"/>
              </a:rPr>
              <a:t>Quan sát lát cắt + </a:t>
            </a:r>
            <a:r>
              <a:rPr lang="en-US" sz="3200">
                <a:solidFill>
                  <a:srgbClr val="FF0066"/>
                </a:solidFill>
                <a:ea typeface="Calibri" panose="020F0502020204030204" pitchFamily="34" charset="0"/>
              </a:rPr>
              <a:t>l</a:t>
            </a:r>
            <a:r>
              <a:rPr lang="vi-VN" sz="3200">
                <a:solidFill>
                  <a:srgbClr val="FF0066"/>
                </a:solidFill>
                <a:ea typeface="Calibri" panose="020F0502020204030204" pitchFamily="34" charset="0"/>
              </a:rPr>
              <a:t>ược đồ tự nhiên Bắc Mĩ. Xác định các khu vực địa hình ở Bắc Mĩ?</a:t>
            </a:r>
            <a:endParaRPr lang="en-US" sz="3200">
              <a:solidFill>
                <a:srgbClr val="FF0066"/>
              </a:solidFill>
              <a:effectLst/>
              <a:ea typeface="Calibri" panose="020F0502020204030204" pitchFamily="34" charset="0"/>
            </a:endParaRPr>
          </a:p>
        </p:txBody>
      </p:sp>
      <p:sp>
        <p:nvSpPr>
          <p:cNvPr id="19" name="TextBox 18">
            <a:extLst>
              <a:ext uri="{FF2B5EF4-FFF2-40B4-BE49-F238E27FC236}">
                <a16:creationId xmlns:a16="http://schemas.microsoft.com/office/drawing/2014/main" id="{3BB915C3-FF67-4B33-8098-282E54A00324}"/>
              </a:ext>
            </a:extLst>
          </p:cNvPr>
          <p:cNvSpPr txBox="1"/>
          <p:nvPr/>
        </p:nvSpPr>
        <p:spPr>
          <a:xfrm>
            <a:off x="915685" y="970966"/>
            <a:ext cx="2251585" cy="523139"/>
          </a:xfrm>
          <a:prstGeom prst="rect">
            <a:avLst/>
          </a:prstGeom>
          <a:solidFill>
            <a:schemeClr val="accent4">
              <a:lumMod val="20000"/>
              <a:lumOff val="80000"/>
            </a:schemeClr>
          </a:solidFill>
          <a:ln>
            <a:solidFill>
              <a:srgbClr val="0070C0"/>
            </a:solidFill>
          </a:ln>
        </p:spPr>
        <p:txBody>
          <a:bodyPr wrap="square" rtlCol="0">
            <a:spAutoFit/>
          </a:bodyPr>
          <a:lstStyle/>
          <a:p>
            <a:pPr algn="ctr"/>
            <a:r>
              <a:rPr lang="en-US" sz="2800">
                <a:solidFill>
                  <a:srgbClr val="1B04FA"/>
                </a:solidFill>
                <a:latin typeface="Arial" panose="020B0604020202020204" pitchFamily="34" charset="0"/>
                <a:cs typeface="Arial" panose="020B0604020202020204" pitchFamily="34" charset="0"/>
              </a:rPr>
              <a:t>a. Địa hình</a:t>
            </a:r>
          </a:p>
        </p:txBody>
      </p:sp>
      <p:pic>
        <p:nvPicPr>
          <p:cNvPr id="17" name="Picture 16">
            <a:extLst>
              <a:ext uri="{FF2B5EF4-FFF2-40B4-BE49-F238E27FC236}">
                <a16:creationId xmlns:a16="http://schemas.microsoft.com/office/drawing/2014/main" id="{2CCC406D-C195-441F-AF22-4DDC0846E4CE}"/>
              </a:ext>
            </a:extLst>
          </p:cNvPr>
          <p:cNvPicPr>
            <a:picLocks noChangeAspect="1"/>
          </p:cNvPicPr>
          <p:nvPr/>
        </p:nvPicPr>
        <p:blipFill>
          <a:blip r:embed="rId4"/>
          <a:stretch>
            <a:fillRect/>
          </a:stretch>
        </p:blipFill>
        <p:spPr>
          <a:xfrm>
            <a:off x="11010718" y="-27868"/>
            <a:ext cx="1054691" cy="927925"/>
          </a:xfrm>
          <a:prstGeom prst="rect">
            <a:avLst/>
          </a:prstGeom>
        </p:spPr>
      </p:pic>
    </p:spTree>
    <p:extLst>
      <p:ext uri="{BB962C8B-B14F-4D97-AF65-F5344CB8AC3E}">
        <p14:creationId xmlns:p14="http://schemas.microsoft.com/office/powerpoint/2010/main" val="27822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D72742-34C7-49FA-BF2C-0A1B2E29CB6B}"/>
              </a:ext>
            </a:extLst>
          </p:cNvPr>
          <p:cNvSpPr/>
          <p:nvPr/>
        </p:nvSpPr>
        <p:spPr>
          <a:xfrm>
            <a:off x="180215" y="2470726"/>
            <a:ext cx="6101832" cy="3416320"/>
          </a:xfrm>
          <a:prstGeom prst="rect">
            <a:avLst/>
          </a:prstGeom>
          <a:ln>
            <a:solidFill>
              <a:srgbClr val="00B050"/>
            </a:solidFill>
            <a:prstDash val="sysDash"/>
          </a:ln>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Mỗi nhóm có 3 phút đọc thông tin trong mục 1 và quan sát hình 1 (trang 140), </a:t>
            </a:r>
            <a:r>
              <a:rPr lang="vi-VN" altLang="en-US" sz="3600">
                <a:solidFill>
                  <a:srgbClr val="FF0066"/>
                </a:solidFill>
                <a:ea typeface="Cambria" panose="02040503050406030204" pitchFamily="18" charset="0"/>
                <a:cs typeface="Times New Roman" panose="02020603050405020304" pitchFamily="18" charset="0"/>
              </a:rPr>
              <a:t>hết thời gian gấp hết SGK lại và hoàn thành </a:t>
            </a:r>
            <a:r>
              <a:rPr lang="en-US" altLang="en-US" sz="3600">
                <a:solidFill>
                  <a:srgbClr val="FF0066"/>
                </a:solidFill>
                <a:ea typeface="Cambria" panose="02040503050406030204" pitchFamily="18" charset="0"/>
                <a:cs typeface="Times New Roman" panose="02020603050405020304" pitchFamily="18" charset="0"/>
              </a:rPr>
              <a:t>phiếu học tập </a:t>
            </a:r>
            <a:r>
              <a:rPr lang="vi-VN" altLang="en-US" sz="3600">
                <a:solidFill>
                  <a:srgbClr val="FF0066"/>
                </a:solidFill>
                <a:ea typeface="Cambria" panose="02040503050406030204" pitchFamily="18" charset="0"/>
                <a:cs typeface="Times New Roman" panose="02020603050405020304" pitchFamily="18" charset="0"/>
              </a:rPr>
              <a:t> sau đây</a:t>
            </a:r>
            <a:r>
              <a:rPr lang="en-US" altLang="en-US" sz="3600">
                <a:solidFill>
                  <a:srgbClr val="FF0066"/>
                </a:solidFill>
                <a:ea typeface="Cambria" panose="02040503050406030204" pitchFamily="18" charset="0"/>
                <a:cs typeface="Times New Roman" panose="02020603050405020304" pitchFamily="18" charset="0"/>
              </a:rPr>
              <a:t>:</a:t>
            </a:r>
            <a:endParaRPr lang="en-US" sz="3600">
              <a:solidFill>
                <a:srgbClr val="FF006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913A684-361E-4C02-AD82-4AF5F2D29FE3}"/>
              </a:ext>
            </a:extLst>
          </p:cNvPr>
          <p:cNvSpPr/>
          <p:nvPr/>
        </p:nvSpPr>
        <p:spPr>
          <a:xfrm>
            <a:off x="180215" y="1150098"/>
            <a:ext cx="5710218" cy="846322"/>
          </a:xfrm>
          <a:prstGeom prst="rect">
            <a:avLst/>
          </a:prstGeom>
          <a:blipFill>
            <a:blip r:embed="rId2"/>
            <a:tile tx="0" ty="0" sx="100000" sy="100000" flip="none" algn="tl"/>
          </a:blipFill>
          <a:ln>
            <a:solidFill>
              <a:srgbClr val="00B050"/>
            </a:solidFill>
          </a:ln>
        </p:spPr>
        <p:txBody>
          <a:bodyPr wrap="none">
            <a:spAutoFit/>
          </a:bodyPr>
          <a:lstStyle/>
          <a:p>
            <a:pPr algn="ctr">
              <a:lnSpc>
                <a:spcPct val="120000"/>
              </a:lnSpc>
              <a:spcBef>
                <a:spcPct val="0"/>
              </a:spcBef>
              <a:buFontTx/>
              <a:buNone/>
            </a:pPr>
            <a:r>
              <a:rPr lang="vi-VN" altLang="en-US" sz="4400" b="1">
                <a:solidFill>
                  <a:srgbClr val="00B050"/>
                </a:solidFill>
                <a:ea typeface="Cambria" panose="02040503050406030204" pitchFamily="18" charset="0"/>
                <a:cs typeface="Cambria" panose="02040503050406030204" pitchFamily="18" charset="0"/>
              </a:rPr>
              <a:t>“ </a:t>
            </a:r>
            <a:r>
              <a:rPr lang="en-US" altLang="en-US" sz="4400" b="1">
                <a:solidFill>
                  <a:srgbClr val="00B050"/>
                </a:solidFill>
                <a:ea typeface="Cambria" panose="02040503050406030204" pitchFamily="18" charset="0"/>
                <a:cs typeface="Cambria" panose="02040503050406030204" pitchFamily="18" charset="0"/>
              </a:rPr>
              <a:t>TRÍ NHỚ SIÊU PHÀM</a:t>
            </a:r>
            <a:r>
              <a:rPr lang="vi-VN" altLang="en-US" sz="4400" b="1">
                <a:solidFill>
                  <a:srgbClr val="00B050"/>
                </a:solidFill>
                <a:ea typeface="Cambria" panose="02040503050406030204" pitchFamily="18" charset="0"/>
                <a:cs typeface="Cambria" panose="02040503050406030204" pitchFamily="18" charset="0"/>
              </a:rPr>
              <a:t>”</a:t>
            </a:r>
            <a:endParaRPr lang="en-US" altLang="en-US" sz="4400">
              <a:solidFill>
                <a:srgbClr val="00B050"/>
              </a:solidFill>
              <a:cs typeface="Times New Roman" panose="02020603050405020304" pitchFamily="18" charset="0"/>
            </a:endParaRPr>
          </a:p>
        </p:txBody>
      </p:sp>
      <p:sp>
        <p:nvSpPr>
          <p:cNvPr id="19" name="TextBox 18">
            <a:extLst>
              <a:ext uri="{FF2B5EF4-FFF2-40B4-BE49-F238E27FC236}">
                <a16:creationId xmlns:a16="http://schemas.microsoft.com/office/drawing/2014/main" id="{F4AC5DA4-B407-4494-8A85-8A1C9BE21878}"/>
              </a:ext>
            </a:extLst>
          </p:cNvPr>
          <p:cNvSpPr txBox="1"/>
          <p:nvPr/>
        </p:nvSpPr>
        <p:spPr>
          <a:xfrm>
            <a:off x="180215" y="152653"/>
            <a:ext cx="2251585" cy="523139"/>
          </a:xfrm>
          <a:prstGeom prst="rect">
            <a:avLst/>
          </a:prstGeom>
          <a:solidFill>
            <a:schemeClr val="accent4">
              <a:lumMod val="20000"/>
              <a:lumOff val="80000"/>
            </a:schemeClr>
          </a:solidFill>
          <a:ln>
            <a:solidFill>
              <a:srgbClr val="0070C0"/>
            </a:solidFill>
          </a:ln>
        </p:spPr>
        <p:txBody>
          <a:bodyPr wrap="square" rtlCol="0">
            <a:spAutoFit/>
          </a:bodyPr>
          <a:lstStyle/>
          <a:p>
            <a:pPr algn="ctr"/>
            <a:r>
              <a:rPr lang="en-US" sz="2800">
                <a:solidFill>
                  <a:srgbClr val="1B04FA"/>
                </a:solidFill>
                <a:latin typeface="Arial" panose="020B0604020202020204" pitchFamily="34" charset="0"/>
                <a:cs typeface="Arial" panose="020B0604020202020204" pitchFamily="34" charset="0"/>
              </a:rPr>
              <a:t>a. Địa hình</a:t>
            </a:r>
          </a:p>
        </p:txBody>
      </p:sp>
      <p:pic>
        <p:nvPicPr>
          <p:cNvPr id="22" name="Picture 2">
            <a:extLst>
              <a:ext uri="{FF2B5EF4-FFF2-40B4-BE49-F238E27FC236}">
                <a16:creationId xmlns:a16="http://schemas.microsoft.com/office/drawing/2014/main" id="{D2B8BA6E-5890-480A-89DB-CD4BDD148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642400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E2B699E-C2FF-4147-A629-AC5E49F3D195}"/>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Tree>
    <p:extLst>
      <p:ext uri="{BB962C8B-B14F-4D97-AF65-F5344CB8AC3E}">
        <p14:creationId xmlns:p14="http://schemas.microsoft.com/office/powerpoint/2010/main" val="15258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08FCFF5-2A4C-48EA-890B-484184E7B447}"/>
              </a:ext>
            </a:extLst>
          </p:cNvPr>
          <p:cNvGraphicFramePr>
            <a:graphicFrameLocks noGrp="1"/>
          </p:cNvGraphicFramePr>
          <p:nvPr>
            <p:extLst>
              <p:ext uri="{D42A27DB-BD31-4B8C-83A1-F6EECF244321}">
                <p14:modId xmlns:p14="http://schemas.microsoft.com/office/powerpoint/2010/main" val="3482171762"/>
              </p:ext>
            </p:extLst>
          </p:nvPr>
        </p:nvGraphicFramePr>
        <p:xfrm>
          <a:off x="102781" y="1503876"/>
          <a:ext cx="12089219" cy="5201471"/>
        </p:xfrm>
        <a:graphic>
          <a:graphicData uri="http://schemas.openxmlformats.org/drawingml/2006/table">
            <a:tbl>
              <a:tblPr bandRow="1">
                <a:tableStyleId>{5C22544A-7EE6-4342-B048-85BDC9FD1C3A}</a:tableStyleId>
              </a:tblPr>
              <a:tblGrid>
                <a:gridCol w="1919818">
                  <a:extLst>
                    <a:ext uri="{9D8B030D-6E8A-4147-A177-3AD203B41FA5}">
                      <a16:colId xmlns:a16="http://schemas.microsoft.com/office/drawing/2014/main" val="3623017467"/>
                    </a:ext>
                  </a:extLst>
                </a:gridCol>
                <a:gridCol w="3703930">
                  <a:extLst>
                    <a:ext uri="{9D8B030D-6E8A-4147-A177-3AD203B41FA5}">
                      <a16:colId xmlns:a16="http://schemas.microsoft.com/office/drawing/2014/main" val="1286005114"/>
                    </a:ext>
                  </a:extLst>
                </a:gridCol>
                <a:gridCol w="2892447">
                  <a:extLst>
                    <a:ext uri="{9D8B030D-6E8A-4147-A177-3AD203B41FA5}">
                      <a16:colId xmlns:a16="http://schemas.microsoft.com/office/drawing/2014/main" val="2124546993"/>
                    </a:ext>
                  </a:extLst>
                </a:gridCol>
                <a:gridCol w="3573024">
                  <a:extLst>
                    <a:ext uri="{9D8B030D-6E8A-4147-A177-3AD203B41FA5}">
                      <a16:colId xmlns:a16="http://schemas.microsoft.com/office/drawing/2014/main" val="2513949542"/>
                    </a:ext>
                  </a:extLst>
                </a:gridCol>
              </a:tblGrid>
              <a:tr h="1330129">
                <a:tc>
                  <a:txBody>
                    <a:bodyPr/>
                    <a:lstStyle/>
                    <a:p>
                      <a:pPr indent="180340" algn="l">
                        <a:lnSpc>
                          <a:spcPct val="120000"/>
                        </a:lnSpc>
                        <a:spcAft>
                          <a:spcPts val="600"/>
                        </a:spcAft>
                      </a:pPr>
                      <a:r>
                        <a:rPr lang="vi-VN" sz="2800">
                          <a:solidFill>
                            <a:schemeClr val="bg1"/>
                          </a:solidFill>
                          <a:effectLst/>
                          <a:latin typeface="Arial" panose="020B0604020202020204" pitchFamily="34" charset="0"/>
                          <a:cs typeface="Arial" panose="020B0604020202020204" pitchFamily="34" charset="0"/>
                        </a:rPr>
                        <a:t> </a:t>
                      </a:r>
                      <a:endParaRPr lang="en-US" sz="2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A. Miền núi thấp và trung bình</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B. Miền đ</a:t>
                      </a:r>
                      <a:r>
                        <a:rPr lang="vi-VN" sz="2800" b="1">
                          <a:solidFill>
                            <a:schemeClr val="bg1"/>
                          </a:solidFill>
                          <a:effectLst/>
                          <a:latin typeface="Arial" panose="020B0604020202020204" pitchFamily="34" charset="0"/>
                          <a:cs typeface="Arial" panose="020B0604020202020204" pitchFamily="34" charset="0"/>
                        </a:rPr>
                        <a:t>ồng bằng</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tc>
                  <a:txBody>
                    <a:bodyPr/>
                    <a:lstStyle/>
                    <a:p>
                      <a:pPr indent="180340" algn="ctr">
                        <a:lnSpc>
                          <a:spcPct val="120000"/>
                        </a:lnSpc>
                        <a:spcAft>
                          <a:spcPts val="600"/>
                        </a:spcAft>
                      </a:pPr>
                      <a:r>
                        <a:rPr lang="en-US" sz="2800" b="1">
                          <a:solidFill>
                            <a:schemeClr val="bg1"/>
                          </a:solidFill>
                          <a:effectLst/>
                          <a:latin typeface="Arial" panose="020B0604020202020204" pitchFamily="34" charset="0"/>
                          <a:cs typeface="Arial" panose="020B0604020202020204" pitchFamily="34" charset="0"/>
                        </a:rPr>
                        <a:t>C. Miền núi cao</a:t>
                      </a:r>
                      <a:endParaRPr lang="en-US"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179457429"/>
                  </a:ext>
                </a:extLst>
              </a:tr>
              <a:tr h="1330129">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Vị trí</a:t>
                      </a: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val="3921237639"/>
                  </a:ext>
                </a:extLst>
              </a:tr>
              <a:tr h="1919256">
                <a:tc>
                  <a:txBody>
                    <a:bodyPr/>
                    <a:lstStyle/>
                    <a:p>
                      <a:pPr indent="180340" algn="just">
                        <a:lnSpc>
                          <a:spcPct val="120000"/>
                        </a:lnSpc>
                        <a:spcAft>
                          <a:spcPts val="600"/>
                        </a:spcAft>
                      </a:pP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800" b="1">
                          <a:solidFill>
                            <a:srgbClr val="1C11AF"/>
                          </a:solidFill>
                          <a:effectLst/>
                          <a:latin typeface="Arial" panose="020B0604020202020204" pitchFamily="34" charset="0"/>
                          <a:cs typeface="Arial" panose="020B0604020202020204" pitchFamily="34" charset="0"/>
                        </a:rPr>
                        <a:t>Đặc điểm</a:t>
                      </a:r>
                      <a:endParaRPr lang="en-US" sz="28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endParaRPr lang="en-US" sz="28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tc>
                  <a:txBody>
                    <a:bodyPr/>
                    <a:lstStyle/>
                    <a:p>
                      <a:pPr indent="180340" algn="ctr">
                        <a:lnSpc>
                          <a:spcPct val="120000"/>
                        </a:lnSpc>
                        <a:spcAft>
                          <a:spcPts val="600"/>
                        </a:spcAft>
                      </a:pPr>
                      <a:endParaRPr lang="en-US" sz="28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210187381"/>
                  </a:ext>
                </a:extLst>
              </a:tr>
            </a:tbl>
          </a:graphicData>
        </a:graphic>
      </p:graphicFrame>
      <p:sp>
        <p:nvSpPr>
          <p:cNvPr id="3" name="TextBox 2">
            <a:extLst>
              <a:ext uri="{FF2B5EF4-FFF2-40B4-BE49-F238E27FC236}">
                <a16:creationId xmlns:a16="http://schemas.microsoft.com/office/drawing/2014/main" id="{5AD719E6-6A27-4D2A-B842-2455851D2ABE}"/>
              </a:ext>
            </a:extLst>
          </p:cNvPr>
          <p:cNvSpPr txBox="1"/>
          <p:nvPr/>
        </p:nvSpPr>
        <p:spPr>
          <a:xfrm>
            <a:off x="180215" y="152653"/>
            <a:ext cx="2251585" cy="523139"/>
          </a:xfrm>
          <a:prstGeom prst="rect">
            <a:avLst/>
          </a:prstGeom>
          <a:solidFill>
            <a:schemeClr val="accent4">
              <a:lumMod val="20000"/>
              <a:lumOff val="80000"/>
            </a:schemeClr>
          </a:solidFill>
          <a:ln>
            <a:solidFill>
              <a:srgbClr val="0070C0"/>
            </a:solidFill>
          </a:ln>
        </p:spPr>
        <p:txBody>
          <a:bodyPr wrap="square" rtlCol="0">
            <a:spAutoFit/>
          </a:bodyPr>
          <a:lstStyle/>
          <a:p>
            <a:pPr algn="ctr"/>
            <a:r>
              <a:rPr lang="en-US" sz="2800">
                <a:solidFill>
                  <a:srgbClr val="1B04FA"/>
                </a:solidFill>
                <a:latin typeface="Arial" panose="020B0604020202020204" pitchFamily="34" charset="0"/>
                <a:cs typeface="Arial" panose="020B0604020202020204" pitchFamily="34" charset="0"/>
              </a:rPr>
              <a:t>a. Địa hình</a:t>
            </a:r>
          </a:p>
        </p:txBody>
      </p:sp>
      <p:sp>
        <p:nvSpPr>
          <p:cNvPr id="4" name="TextBox 3">
            <a:extLst>
              <a:ext uri="{FF2B5EF4-FFF2-40B4-BE49-F238E27FC236}">
                <a16:creationId xmlns:a16="http://schemas.microsoft.com/office/drawing/2014/main" id="{6610B2FE-7A42-4FD8-863B-3EA1E5A22F1B}"/>
              </a:ext>
            </a:extLst>
          </p:cNvPr>
          <p:cNvSpPr txBox="1"/>
          <p:nvPr/>
        </p:nvSpPr>
        <p:spPr>
          <a:xfrm>
            <a:off x="4259146" y="675792"/>
            <a:ext cx="5490496"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PHIẾU HỌC TẬP</a:t>
            </a:r>
          </a:p>
        </p:txBody>
      </p:sp>
      <p:pic>
        <p:nvPicPr>
          <p:cNvPr id="5" name="Picture 4">
            <a:extLst>
              <a:ext uri="{FF2B5EF4-FFF2-40B4-BE49-F238E27FC236}">
                <a16:creationId xmlns:a16="http://schemas.microsoft.com/office/drawing/2014/main" id="{DCDDE79D-08C5-40CB-B03A-EA2FDC5FBA34}"/>
              </a:ext>
            </a:extLst>
          </p:cNvPr>
          <p:cNvPicPr>
            <a:picLocks noChangeAspect="1"/>
          </p:cNvPicPr>
          <p:nvPr/>
        </p:nvPicPr>
        <p:blipFill>
          <a:blip r:embed="rId2"/>
          <a:stretch>
            <a:fillRect/>
          </a:stretch>
        </p:blipFill>
        <p:spPr>
          <a:xfrm>
            <a:off x="10868215" y="-2241"/>
            <a:ext cx="1054691" cy="927925"/>
          </a:xfrm>
          <a:prstGeom prst="rect">
            <a:avLst/>
          </a:prstGeom>
        </p:spPr>
      </p:pic>
    </p:spTree>
    <p:extLst>
      <p:ext uri="{BB962C8B-B14F-4D97-AF65-F5344CB8AC3E}">
        <p14:creationId xmlns:p14="http://schemas.microsoft.com/office/powerpoint/2010/main" val="8345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A172C8-626E-42D3-8CBC-BF4BD1F93FF3}"/>
              </a:ext>
            </a:extLst>
          </p:cNvPr>
          <p:cNvSpPr txBox="1"/>
          <p:nvPr/>
        </p:nvSpPr>
        <p:spPr>
          <a:xfrm>
            <a:off x="341829" y="706275"/>
            <a:ext cx="9954289" cy="830997"/>
          </a:xfrm>
          <a:prstGeom prst="rect">
            <a:avLst/>
          </a:prstGeom>
          <a:noFill/>
          <a:ln w="12700">
            <a:solidFill>
              <a:srgbClr val="00B050"/>
            </a:solidFill>
            <a:prstDash val="dash"/>
          </a:ln>
        </p:spPr>
        <p:txBody>
          <a:bodyPr wrap="square" rtlCol="0">
            <a:spAutoFit/>
          </a:bodyPr>
          <a:lstStyle/>
          <a:p>
            <a:pPr algn="ctr"/>
            <a:r>
              <a:rPr lang="en-US" sz="2400">
                <a:solidFill>
                  <a:srgbClr val="FF0000"/>
                </a:solidFill>
                <a:latin typeface="Arial" panose="020B0604020202020204" pitchFamily="34" charset="0"/>
                <a:cs typeface="Arial" panose="020B0604020202020204" pitchFamily="34" charset="0"/>
              </a:rPr>
              <a:t>Dựa vào thông tin đã  đã đọc SGK. Hãy c</a:t>
            </a:r>
            <a:r>
              <a:rPr lang="vi-VN" sz="2400">
                <a:solidFill>
                  <a:srgbClr val="FF0000"/>
                </a:solidFill>
                <a:latin typeface="Arial" panose="020B0604020202020204" pitchFamily="34" charset="0"/>
                <a:cs typeface="Arial" panose="020B0604020202020204" pitchFamily="34" charset="0"/>
              </a:rPr>
              <a:t>họn ý đúng cho mỗi khu vực địa hình</a:t>
            </a:r>
            <a:r>
              <a:rPr lang="en-US" sz="2400">
                <a:solidFill>
                  <a:srgbClr val="FF0000"/>
                </a:solidFill>
                <a:latin typeface="Arial" panose="020B0604020202020204" pitchFamily="34" charset="0"/>
                <a:cs typeface="Arial" panose="020B0604020202020204" pitchFamily="34" charset="0"/>
              </a:rPr>
              <a:t>. Trình bày sự phân hóa địa hình ở Bắc Mĩ</a:t>
            </a:r>
            <a:r>
              <a:rPr lang="vi-VN" sz="2400">
                <a:solidFill>
                  <a:srgbClr val="FF0000"/>
                </a:solidFill>
                <a:latin typeface="Arial" panose="020B0604020202020204" pitchFamily="34" charset="0"/>
                <a:cs typeface="Arial" panose="020B0604020202020204" pitchFamily="34" charset="0"/>
              </a:rPr>
              <a:t> theo chiều đông tây</a:t>
            </a:r>
            <a:r>
              <a:rPr lang="en-US" sz="2400">
                <a:solidFill>
                  <a:srgbClr val="FF0000"/>
                </a:solidFill>
                <a:latin typeface="Arial" panose="020B0604020202020204" pitchFamily="34" charset="0"/>
                <a:cs typeface="Arial" panose="020B0604020202020204" pitchFamily="34" charset="0"/>
              </a:rPr>
              <a:t>.</a:t>
            </a:r>
            <a:endParaRPr lang="en-US" sz="2400" b="1">
              <a:solidFill>
                <a:srgbClr val="FF0000"/>
              </a:solidFill>
              <a:latin typeface="Arial" panose="020B0604020202020204" pitchFamily="34" charset="0"/>
              <a:cs typeface="Arial" panose="020B0604020202020204" pitchFamily="34" charset="0"/>
            </a:endParaRPr>
          </a:p>
        </p:txBody>
      </p:sp>
      <p:pic>
        <p:nvPicPr>
          <p:cNvPr id="5" name="2 Minute Timer (Nho)">
            <a:hlinkClick r:id="" action="ppaction://media"/>
            <a:extLst>
              <a:ext uri="{FF2B5EF4-FFF2-40B4-BE49-F238E27FC236}">
                <a16:creationId xmlns:a16="http://schemas.microsoft.com/office/drawing/2014/main" id="{7F30A50C-D839-4E7D-846F-E7E6063DF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6714" y="502236"/>
            <a:ext cx="1617466" cy="1077217"/>
          </a:xfrm>
          <a:prstGeom prst="rect">
            <a:avLst/>
          </a:prstGeom>
          <a:solidFill>
            <a:schemeClr val="accent6">
              <a:lumMod val="20000"/>
              <a:lumOff val="80000"/>
            </a:schemeClr>
          </a:solidFill>
          <a:ln>
            <a:solidFill>
              <a:srgbClr val="002060"/>
            </a:solidFill>
          </a:ln>
        </p:spPr>
      </p:pic>
      <p:sp>
        <p:nvSpPr>
          <p:cNvPr id="8" name="TextBox 7">
            <a:extLst>
              <a:ext uri="{FF2B5EF4-FFF2-40B4-BE49-F238E27FC236}">
                <a16:creationId xmlns:a16="http://schemas.microsoft.com/office/drawing/2014/main" id="{0AB281D2-EC2B-4DFB-9C2B-656516236231}"/>
              </a:ext>
            </a:extLst>
          </p:cNvPr>
          <p:cNvSpPr txBox="1"/>
          <p:nvPr/>
        </p:nvSpPr>
        <p:spPr>
          <a:xfrm>
            <a:off x="341829" y="1724809"/>
            <a:ext cx="1617466" cy="400110"/>
          </a:xfrm>
          <a:prstGeom prst="rect">
            <a:avLst/>
          </a:prstGeom>
          <a:noFill/>
          <a:ln>
            <a:solidFill>
              <a:schemeClr val="accent1"/>
            </a:solidFill>
          </a:ln>
        </p:spPr>
        <p:txBody>
          <a:bodyPr wrap="square" rtlCol="0">
            <a:spAutoFit/>
          </a:bodyPr>
          <a:lstStyle/>
          <a:p>
            <a:r>
              <a:rPr lang="vi-VN" sz="2000" b="1">
                <a:solidFill>
                  <a:srgbClr val="1B04FA"/>
                </a:solidFill>
                <a:latin typeface="Arial" panose="020B0604020202020204" pitchFamily="34" charset="0"/>
                <a:cs typeface="Arial" panose="020B0604020202020204" pitchFamily="34" charset="0"/>
              </a:rPr>
              <a:t>1. Phía tây</a:t>
            </a:r>
            <a:endParaRPr lang="en-US" sz="2000">
              <a:solidFill>
                <a:srgbClr val="1B04FA"/>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BDDB2A-3AA4-4355-9DA9-6A4C59499074}"/>
              </a:ext>
            </a:extLst>
          </p:cNvPr>
          <p:cNvSpPr/>
          <p:nvPr/>
        </p:nvSpPr>
        <p:spPr>
          <a:xfrm>
            <a:off x="2121323" y="1749026"/>
            <a:ext cx="2747868" cy="400110"/>
          </a:xfrm>
          <a:prstGeom prst="rect">
            <a:avLst/>
          </a:prstGeom>
          <a:ln>
            <a:solidFill>
              <a:schemeClr val="accent1"/>
            </a:solidFill>
          </a:ln>
        </p:spPr>
        <p:txBody>
          <a:bodyPr wrap="none">
            <a:spAutoFit/>
          </a:bodyPr>
          <a:lstStyle/>
          <a:p>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Cao</a:t>
            </a: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 TB</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 200- 500 m</a:t>
            </a:r>
            <a:endParaRPr lang="en-US" sz="2000">
              <a:solidFill>
                <a:srgbClr val="1B04FA"/>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1D6E38-990A-488C-B7CF-2293ED7C99CF}"/>
              </a:ext>
            </a:extLst>
          </p:cNvPr>
          <p:cNvSpPr/>
          <p:nvPr/>
        </p:nvSpPr>
        <p:spPr>
          <a:xfrm>
            <a:off x="341829" y="2255286"/>
            <a:ext cx="4128053" cy="400110"/>
          </a:xfrm>
          <a:prstGeom prst="rect">
            <a:avLst/>
          </a:prstGeom>
          <a:ln>
            <a:solidFill>
              <a:schemeClr val="accent1"/>
            </a:solidFill>
          </a:ln>
        </p:spPr>
        <p:txBody>
          <a:bodyPr wrap="none">
            <a:spAutoFit/>
          </a:bodyPr>
          <a:lstStyle/>
          <a:p>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3</a:t>
            </a: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.Nhiều đỉnh núi c</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ao </a:t>
            </a: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hơn</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 4000m</a:t>
            </a:r>
            <a:endParaRPr lang="en-US" sz="20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7C3470D-907C-4FD3-AD64-C364956F5E1B}"/>
              </a:ext>
            </a:extLst>
          </p:cNvPr>
          <p:cNvSpPr/>
          <p:nvPr/>
        </p:nvSpPr>
        <p:spPr>
          <a:xfrm>
            <a:off x="341829" y="2820897"/>
            <a:ext cx="1808508"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B04FA"/>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A4AF267-9C9B-4F6A-8A5C-19BE4838C377}"/>
              </a:ext>
            </a:extLst>
          </p:cNvPr>
          <p:cNvSpPr/>
          <p:nvPr/>
        </p:nvSpPr>
        <p:spPr>
          <a:xfrm>
            <a:off x="2245172" y="2831683"/>
            <a:ext cx="2092239"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5. ĐB trung tâm</a:t>
            </a:r>
            <a:endParaRPr lang="en-US" sz="2000">
              <a:solidFill>
                <a:srgbClr val="1B04FA"/>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70F394-7A95-4CA9-B175-E16228509846}"/>
              </a:ext>
            </a:extLst>
          </p:cNvPr>
          <p:cNvSpPr/>
          <p:nvPr/>
        </p:nvSpPr>
        <p:spPr>
          <a:xfrm>
            <a:off x="5132035" y="1742447"/>
            <a:ext cx="2476960"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6. </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13508DE-87BF-4F23-A509-6B646BEB1DD4}"/>
              </a:ext>
            </a:extLst>
          </p:cNvPr>
          <p:cNvSpPr/>
          <p:nvPr/>
        </p:nvSpPr>
        <p:spPr>
          <a:xfrm>
            <a:off x="4578878" y="2280127"/>
            <a:ext cx="1313180"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B04F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D715C-5566-458A-8013-067D1057BFBB}"/>
              </a:ext>
            </a:extLst>
          </p:cNvPr>
          <p:cNvSpPr/>
          <p:nvPr/>
        </p:nvSpPr>
        <p:spPr>
          <a:xfrm>
            <a:off x="6193951" y="2289527"/>
            <a:ext cx="2005677"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8. Hướng B - N</a:t>
            </a:r>
            <a:endParaRPr lang="en-US" sz="2000">
              <a:solidFill>
                <a:srgbClr val="1B04FA"/>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88ADCC-ADC8-4C31-A8F2-CFA1F3344618}"/>
              </a:ext>
            </a:extLst>
          </p:cNvPr>
          <p:cNvSpPr/>
          <p:nvPr/>
        </p:nvSpPr>
        <p:spPr>
          <a:xfrm>
            <a:off x="4487752" y="2821526"/>
            <a:ext cx="2093843"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9. CN La-bra-do</a:t>
            </a:r>
            <a:endParaRPr lang="en-US" sz="20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5812DB5-6A2A-4401-ABAF-B67AF495376D}"/>
              </a:ext>
            </a:extLst>
          </p:cNvPr>
          <p:cNvSpPr/>
          <p:nvPr/>
        </p:nvSpPr>
        <p:spPr>
          <a:xfrm>
            <a:off x="8453042" y="2289527"/>
            <a:ext cx="2910733" cy="427746"/>
          </a:xfrm>
          <a:prstGeom prst="rect">
            <a:avLst/>
          </a:prstGeom>
          <a:ln>
            <a:solidFill>
              <a:schemeClr val="accent1"/>
            </a:solidFill>
          </a:ln>
        </p:spPr>
        <p:txBody>
          <a:bodyPr wrap="none">
            <a:spAutoFit/>
          </a:bodyPr>
          <a:lstStyle/>
          <a:p>
            <a:pPr indent="180340">
              <a:lnSpc>
                <a:spcPct val="120000"/>
              </a:lnSpc>
            </a:pP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1</a:t>
            </a:r>
            <a:r>
              <a:rPr lang="en-US" sz="2000" b="1">
                <a:solidFill>
                  <a:srgbClr val="1B04FA"/>
                </a:solidFill>
                <a:latin typeface="Arial" panose="020B0604020202020204" pitchFamily="34" charset="0"/>
                <a:ea typeface="Times New Roman" panose="02020603050405020304" pitchFamily="18" charset="0"/>
                <a:cs typeface="Arial" panose="020B0604020202020204" pitchFamily="34" charset="0"/>
              </a:rPr>
              <a:t>2</a:t>
            </a:r>
            <a:r>
              <a:rPr lang="vi-VN" sz="2000" b="1">
                <a:solidFill>
                  <a:srgbClr val="1B04FA"/>
                </a:solidFill>
                <a:latin typeface="Arial" panose="020B0604020202020204" pitchFamily="34" charset="0"/>
                <a:ea typeface="Times New Roman" panose="02020603050405020304" pitchFamily="18" charset="0"/>
                <a:cs typeface="Arial" panose="020B0604020202020204" pitchFamily="34" charset="0"/>
              </a:rPr>
              <a:t>. Địa hình hiểm trở</a:t>
            </a:r>
            <a:endParaRPr lang="en-US" sz="2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CDC4295-8E05-4C7E-BF2B-4B93A46D936A}"/>
              </a:ext>
            </a:extLst>
          </p:cNvPr>
          <p:cNvSpPr/>
          <p:nvPr/>
        </p:nvSpPr>
        <p:spPr>
          <a:xfrm>
            <a:off x="6659823" y="2848062"/>
            <a:ext cx="2420856"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cs typeface="Arial" panose="020B0604020202020204" pitchFamily="34" charset="0"/>
              </a:rPr>
              <a:t> 1</a:t>
            </a:r>
            <a:r>
              <a:rPr lang="en-US" sz="2000" b="1">
                <a:solidFill>
                  <a:srgbClr val="1B04FA"/>
                </a:solidFill>
                <a:latin typeface="Arial" panose="020B0604020202020204" pitchFamily="34" charset="0"/>
                <a:cs typeface="Arial" panose="020B0604020202020204" pitchFamily="34" charset="0"/>
              </a:rPr>
              <a:t>0</a:t>
            </a:r>
            <a:r>
              <a:rPr lang="vi-VN" sz="2000" b="1">
                <a:solidFill>
                  <a:srgbClr val="1B04FA"/>
                </a:solidFill>
                <a:latin typeface="Arial" panose="020B0604020202020204" pitchFamily="34" charset="0"/>
                <a:cs typeface="Arial" panose="020B0604020202020204" pitchFamily="34" charset="0"/>
              </a:rPr>
              <a:t>. </a:t>
            </a:r>
            <a:r>
              <a:rPr lang="en-US" sz="2000" b="1">
                <a:solidFill>
                  <a:srgbClr val="1B04FA"/>
                </a:solidFill>
                <a:latin typeface="Arial" panose="020B0604020202020204" pitchFamily="34" charset="0"/>
                <a:cs typeface="Arial" panose="020B0604020202020204" pitchFamily="34" charset="0"/>
              </a:rPr>
              <a:t>Hướng </a:t>
            </a:r>
            <a:r>
              <a:rPr lang="vi-VN" sz="2000" b="1">
                <a:solidFill>
                  <a:srgbClr val="1B04FA"/>
                </a:solidFill>
                <a:latin typeface="Arial" panose="020B0604020202020204" pitchFamily="34" charset="0"/>
                <a:cs typeface="Arial" panose="020B0604020202020204" pitchFamily="34" charset="0"/>
              </a:rPr>
              <a:t>TB-ĐN</a:t>
            </a:r>
            <a:endParaRPr lang="en-US" sz="2000">
              <a:solidFill>
                <a:srgbClr val="1B04FA"/>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6EF915C-937C-4C50-8A1B-467F6F014A69}"/>
              </a:ext>
            </a:extLst>
          </p:cNvPr>
          <p:cNvSpPr/>
          <p:nvPr/>
        </p:nvSpPr>
        <p:spPr>
          <a:xfrm>
            <a:off x="7728863" y="1734819"/>
            <a:ext cx="3120021" cy="400110"/>
          </a:xfrm>
          <a:prstGeom prst="rect">
            <a:avLst/>
          </a:prstGeom>
          <a:ln>
            <a:solidFill>
              <a:schemeClr val="accent1"/>
            </a:solidFill>
          </a:ln>
        </p:spPr>
        <p:txBody>
          <a:bodyPr wrap="none">
            <a:spAutoFit/>
          </a:bodyPr>
          <a:lstStyle/>
          <a:p>
            <a:r>
              <a:rPr lang="vi-VN" sz="2000" b="1">
                <a:solidFill>
                  <a:srgbClr val="1B04FA"/>
                </a:solidFill>
                <a:latin typeface="Arial" panose="020B0604020202020204" pitchFamily="34" charset="0"/>
                <a:cs typeface="Arial" panose="020B0604020202020204" pitchFamily="34" charset="0"/>
              </a:rPr>
              <a:t>1</a:t>
            </a:r>
            <a:r>
              <a:rPr lang="en-US" sz="2000" b="1">
                <a:solidFill>
                  <a:srgbClr val="1B04FA"/>
                </a:solidFill>
                <a:latin typeface="Arial" panose="020B0604020202020204" pitchFamily="34" charset="0"/>
                <a:cs typeface="Arial" panose="020B0604020202020204" pitchFamily="34" charset="0"/>
              </a:rPr>
              <a:t>1</a:t>
            </a:r>
            <a:r>
              <a:rPr lang="vi-VN" sz="2000" b="1">
                <a:solidFill>
                  <a:srgbClr val="1B04FA"/>
                </a:solidFill>
                <a:latin typeface="Arial" panose="020B0604020202020204" pitchFamily="34" charset="0"/>
                <a:cs typeface="Arial" panose="020B0604020202020204" pitchFamily="34" charset="0"/>
              </a:rPr>
              <a:t>. </a:t>
            </a:r>
            <a:r>
              <a:rPr lang="en-US" sz="2000" b="1">
                <a:solidFill>
                  <a:srgbClr val="1B04FA"/>
                </a:solidFill>
                <a:latin typeface="Arial" panose="020B0604020202020204" pitchFamily="34" charset="0"/>
                <a:cs typeface="Arial" panose="020B0604020202020204" pitchFamily="34" charset="0"/>
              </a:rPr>
              <a:t>Cao nguyên, </a:t>
            </a:r>
            <a:r>
              <a:rPr lang="vi-VN" sz="2000" b="1">
                <a:solidFill>
                  <a:srgbClr val="1B04FA"/>
                </a:solidFill>
                <a:latin typeface="Arial" panose="020B0604020202020204" pitchFamily="34" charset="0"/>
                <a:cs typeface="Arial" panose="020B0604020202020204" pitchFamily="34" charset="0"/>
              </a:rPr>
              <a:t>bồn địa</a:t>
            </a:r>
            <a:endParaRPr lang="en-US" sz="2000">
              <a:solidFill>
                <a:srgbClr val="1B04FA"/>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DB4EC4E-DDE9-404B-B5D9-6CAD3D504100}"/>
              </a:ext>
            </a:extLst>
          </p:cNvPr>
          <p:cNvSpPr/>
          <p:nvPr/>
        </p:nvSpPr>
        <p:spPr>
          <a:xfrm>
            <a:off x="3935896" y="0"/>
            <a:ext cx="4479234" cy="640688"/>
          </a:xfrm>
          <a:prstGeom prst="rect">
            <a:avLst/>
          </a:prstGeom>
          <a:blipFill>
            <a:blip r:embed="rId5"/>
            <a:tile tx="0" ty="0" sx="100000" sy="100000" flip="none" algn="tl"/>
          </a:blipFill>
          <a:ln>
            <a:solidFill>
              <a:srgbClr val="00B050"/>
            </a:solidFill>
          </a:ln>
        </p:spPr>
        <p:txBody>
          <a:bodyPr wrap="square">
            <a:spAutoFit/>
          </a:bodyPr>
          <a:lstStyle/>
          <a:p>
            <a:pPr algn="ctr">
              <a:lnSpc>
                <a:spcPct val="120000"/>
              </a:lnSpc>
              <a:spcBef>
                <a:spcPct val="0"/>
              </a:spcBef>
              <a:buFontTx/>
              <a:buNone/>
            </a:pPr>
            <a:r>
              <a:rPr lang="vi-VN" altLang="en-US" sz="3200" b="1">
                <a:solidFill>
                  <a:srgbClr val="00B050"/>
                </a:solidFill>
                <a:ea typeface="Cambria" panose="02040503050406030204" pitchFamily="18" charset="0"/>
                <a:cs typeface="Cambria" panose="02040503050406030204" pitchFamily="18" charset="0"/>
              </a:rPr>
              <a:t>“ </a:t>
            </a:r>
            <a:r>
              <a:rPr lang="en-US" altLang="en-US" sz="3200" b="1">
                <a:solidFill>
                  <a:srgbClr val="00B050"/>
                </a:solidFill>
                <a:ea typeface="Cambria" panose="02040503050406030204" pitchFamily="18" charset="0"/>
                <a:cs typeface="Cambria" panose="02040503050406030204" pitchFamily="18" charset="0"/>
              </a:rPr>
              <a:t>TRÍ NHỚ SIÊU PHÀM</a:t>
            </a:r>
            <a:r>
              <a:rPr lang="vi-VN" altLang="en-US" sz="3200" b="1">
                <a:solidFill>
                  <a:srgbClr val="00B050"/>
                </a:solidFill>
                <a:ea typeface="Cambria" panose="02040503050406030204" pitchFamily="18" charset="0"/>
                <a:cs typeface="Cambria" panose="02040503050406030204" pitchFamily="18" charset="0"/>
              </a:rPr>
              <a:t>”</a:t>
            </a:r>
            <a:endParaRPr lang="en-US" altLang="en-US" sz="3200">
              <a:solidFill>
                <a:srgbClr val="00B050"/>
              </a:solidFill>
              <a:cs typeface="Times New Roman" panose="02020603050405020304" pitchFamily="18" charset="0"/>
            </a:endParaRPr>
          </a:p>
        </p:txBody>
      </p:sp>
      <p:sp>
        <p:nvSpPr>
          <p:cNvPr id="24" name="Rectangle 23">
            <a:extLst>
              <a:ext uri="{FF2B5EF4-FFF2-40B4-BE49-F238E27FC236}">
                <a16:creationId xmlns:a16="http://schemas.microsoft.com/office/drawing/2014/main" id="{80356B39-5B47-4AE0-92D7-3143E9993B8C}"/>
              </a:ext>
            </a:extLst>
          </p:cNvPr>
          <p:cNvSpPr/>
          <p:nvPr/>
        </p:nvSpPr>
        <p:spPr>
          <a:xfrm>
            <a:off x="9243923" y="2856107"/>
            <a:ext cx="2893869" cy="400110"/>
          </a:xfrm>
          <a:prstGeom prst="rect">
            <a:avLst/>
          </a:prstGeom>
          <a:ln>
            <a:solidFill>
              <a:schemeClr val="accent1"/>
            </a:solidFill>
          </a:ln>
        </p:spPr>
        <p:txBody>
          <a:bodyPr wrap="none">
            <a:spAutoFit/>
          </a:bodyPr>
          <a:lstStyle/>
          <a:p>
            <a:r>
              <a:rPr lang="vi-VN" sz="2000" b="1">
                <a:solidFill>
                  <a:srgbClr val="1C11AF"/>
                </a:solidFill>
                <a:latin typeface="Arial" panose="020B0604020202020204" pitchFamily="34" charset="0"/>
                <a:cs typeface="Arial" panose="020B0604020202020204" pitchFamily="34" charset="0"/>
              </a:rPr>
              <a:t> </a:t>
            </a:r>
            <a:r>
              <a:rPr lang="vi-VN" sz="2000" b="1">
                <a:solidFill>
                  <a:srgbClr val="1B04FA"/>
                </a:solidFill>
                <a:latin typeface="Arial" panose="020B0604020202020204" pitchFamily="34" charset="0"/>
                <a:cs typeface="Arial" panose="020B0604020202020204" pitchFamily="34" charset="0"/>
              </a:rPr>
              <a:t>1</a:t>
            </a:r>
            <a:r>
              <a:rPr lang="en-US" sz="2000" b="1">
                <a:solidFill>
                  <a:srgbClr val="1B04FA"/>
                </a:solidFill>
                <a:latin typeface="Arial" panose="020B0604020202020204" pitchFamily="34" charset="0"/>
                <a:cs typeface="Arial" panose="020B0604020202020204" pitchFamily="34" charset="0"/>
              </a:rPr>
              <a:t>3</a:t>
            </a:r>
            <a:r>
              <a:rPr lang="vi-VN" sz="2000" b="1">
                <a:solidFill>
                  <a:srgbClr val="1B04FA"/>
                </a:solidFill>
                <a:latin typeface="Arial" panose="020B0604020202020204" pitchFamily="34" charset="0"/>
                <a:cs typeface="Arial" panose="020B0604020202020204" pitchFamily="34" charset="0"/>
              </a:rPr>
              <a:t>. Dãy núi già Apalat</a:t>
            </a:r>
            <a:endParaRPr lang="en-US" sz="2000">
              <a:solidFill>
                <a:srgbClr val="1B04FA"/>
              </a:solidFill>
              <a:latin typeface="Arial" panose="020B0604020202020204" pitchFamily="34" charset="0"/>
              <a:cs typeface="Arial" panose="020B0604020202020204" pitchFamily="34" charset="0"/>
            </a:endParaRPr>
          </a:p>
        </p:txBody>
      </p:sp>
      <p:graphicFrame>
        <p:nvGraphicFramePr>
          <p:cNvPr id="34" name="Table 5">
            <a:extLst>
              <a:ext uri="{FF2B5EF4-FFF2-40B4-BE49-F238E27FC236}">
                <a16:creationId xmlns:a16="http://schemas.microsoft.com/office/drawing/2014/main" id="{C5EDFEAC-062A-4E89-AFA0-7D59FAE36D8C}"/>
              </a:ext>
            </a:extLst>
          </p:cNvPr>
          <p:cNvGraphicFramePr>
            <a:graphicFrameLocks noGrp="1"/>
          </p:cNvGraphicFramePr>
          <p:nvPr>
            <p:extLst>
              <p:ext uri="{D42A27DB-BD31-4B8C-83A1-F6EECF244321}">
                <p14:modId xmlns:p14="http://schemas.microsoft.com/office/powerpoint/2010/main" val="2918727873"/>
              </p:ext>
            </p:extLst>
          </p:nvPr>
        </p:nvGraphicFramePr>
        <p:xfrm>
          <a:off x="149341" y="3311415"/>
          <a:ext cx="12089220" cy="3536956"/>
        </p:xfrm>
        <a:graphic>
          <a:graphicData uri="http://schemas.openxmlformats.org/drawingml/2006/table">
            <a:tbl>
              <a:tblPr firstRow="1" bandRow="1">
                <a:tableStyleId>{5C22544A-7EE6-4342-B048-85BDC9FD1C3A}</a:tableStyleId>
              </a:tblPr>
              <a:tblGrid>
                <a:gridCol w="1821963">
                  <a:extLst>
                    <a:ext uri="{9D8B030D-6E8A-4147-A177-3AD203B41FA5}">
                      <a16:colId xmlns:a16="http://schemas.microsoft.com/office/drawing/2014/main" val="3963413360"/>
                    </a:ext>
                  </a:extLst>
                </a:gridCol>
                <a:gridCol w="2802577">
                  <a:extLst>
                    <a:ext uri="{9D8B030D-6E8A-4147-A177-3AD203B41FA5}">
                      <a16:colId xmlns:a16="http://schemas.microsoft.com/office/drawing/2014/main" val="4065398880"/>
                    </a:ext>
                  </a:extLst>
                </a:gridCol>
                <a:gridCol w="3158836">
                  <a:extLst>
                    <a:ext uri="{9D8B030D-6E8A-4147-A177-3AD203B41FA5}">
                      <a16:colId xmlns:a16="http://schemas.microsoft.com/office/drawing/2014/main" val="1218905745"/>
                    </a:ext>
                  </a:extLst>
                </a:gridCol>
                <a:gridCol w="4305844">
                  <a:extLst>
                    <a:ext uri="{9D8B030D-6E8A-4147-A177-3AD203B41FA5}">
                      <a16:colId xmlns:a16="http://schemas.microsoft.com/office/drawing/2014/main" val="1898275346"/>
                    </a:ext>
                  </a:extLst>
                </a:gridCol>
              </a:tblGrid>
              <a:tr h="844949">
                <a:tc>
                  <a:txBody>
                    <a:bodyPr/>
                    <a:lstStyle/>
                    <a:p>
                      <a:pPr indent="180340" algn="l">
                        <a:lnSpc>
                          <a:spcPct val="120000"/>
                        </a:lnSpc>
                        <a:spcAft>
                          <a:spcPts val="600"/>
                        </a:spcAft>
                      </a:pPr>
                      <a:r>
                        <a:rPr lang="vi-VN" sz="2400">
                          <a:solidFill>
                            <a:schemeClr val="bg1"/>
                          </a:solidFill>
                          <a:effectLst/>
                          <a:latin typeface="Arial" panose="020B0604020202020204" pitchFamily="34" charset="0"/>
                          <a:cs typeface="Arial" panose="020B0604020202020204" pitchFamily="34" charset="0"/>
                        </a:rPr>
                        <a:t> </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indent="0" algn="ctr">
                        <a:lnSpc>
                          <a:spcPct val="120000"/>
                        </a:lnSpc>
                        <a:spcAft>
                          <a:spcPts val="600"/>
                        </a:spcAft>
                        <a:buNone/>
                      </a:pPr>
                      <a:r>
                        <a:rPr lang="vi-VN" sz="2000" b="1">
                          <a:solidFill>
                            <a:schemeClr val="bg1"/>
                          </a:solidFill>
                          <a:effectLst/>
                          <a:latin typeface="Arial" panose="020B0604020202020204" pitchFamily="34" charset="0"/>
                          <a:cs typeface="Arial" panose="020B0604020202020204" pitchFamily="34" charset="0"/>
                        </a:rPr>
                        <a:t>A.</a:t>
                      </a:r>
                      <a:r>
                        <a:rPr lang="en-US" sz="2000" b="1">
                          <a:solidFill>
                            <a:schemeClr val="bg1"/>
                          </a:solidFill>
                          <a:effectLst/>
                          <a:latin typeface="Arial" panose="020B0604020202020204" pitchFamily="34" charset="0"/>
                          <a:cs typeface="Arial" panose="020B0604020202020204" pitchFamily="34" charset="0"/>
                        </a:rPr>
                        <a:t>Miền núi thấp và</a:t>
                      </a:r>
                      <a:endParaRPr lang="vi-VN" sz="2000" b="1">
                        <a:solidFill>
                          <a:schemeClr val="bg1"/>
                        </a:solidFill>
                        <a:effectLst/>
                        <a:latin typeface="Arial" panose="020B0604020202020204" pitchFamily="34" charset="0"/>
                        <a:cs typeface="Arial" panose="020B0604020202020204" pitchFamily="34" charset="0"/>
                      </a:endParaRPr>
                    </a:p>
                    <a:p>
                      <a:pPr marL="0" indent="0" algn="ctr">
                        <a:lnSpc>
                          <a:spcPct val="120000"/>
                        </a:lnSpc>
                        <a:spcAft>
                          <a:spcPts val="600"/>
                        </a:spcAft>
                        <a:buNone/>
                      </a:pPr>
                      <a:r>
                        <a:rPr lang="en-US" sz="2000" b="1">
                          <a:solidFill>
                            <a:schemeClr val="bg1"/>
                          </a:solidFill>
                          <a:effectLst/>
                          <a:latin typeface="Arial" panose="020B0604020202020204" pitchFamily="34" charset="0"/>
                          <a:cs typeface="Arial" panose="020B0604020202020204" pitchFamily="34" charset="0"/>
                        </a:rPr>
                        <a:t> </a:t>
                      </a:r>
                      <a:r>
                        <a:rPr lang="vi-VN" sz="2000" b="1">
                          <a:solidFill>
                            <a:schemeClr val="bg1"/>
                          </a:solidFill>
                          <a:effectLst/>
                          <a:latin typeface="Arial" panose="020B0604020202020204" pitchFamily="34" charset="0"/>
                          <a:cs typeface="Arial" panose="020B0604020202020204" pitchFamily="34" charset="0"/>
                        </a:rPr>
                        <a:t>t</a:t>
                      </a:r>
                      <a:r>
                        <a:rPr lang="en-US" sz="2000" b="1">
                          <a:solidFill>
                            <a:schemeClr val="bg1"/>
                          </a:solidFill>
                          <a:effectLst/>
                          <a:latin typeface="Arial" panose="020B0604020202020204" pitchFamily="34" charset="0"/>
                          <a:cs typeface="Arial" panose="020B0604020202020204" pitchFamily="34" charset="0"/>
                        </a:rPr>
                        <a:t>rung bình</a:t>
                      </a:r>
                      <a:endPar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120000"/>
                        </a:lnSpc>
                        <a:spcAft>
                          <a:spcPts val="600"/>
                        </a:spcAft>
                      </a:pPr>
                      <a:r>
                        <a:rPr lang="en-US" sz="2000" b="1">
                          <a:solidFill>
                            <a:schemeClr val="bg1"/>
                          </a:solidFill>
                          <a:effectLst/>
                          <a:latin typeface="Arial" panose="020B0604020202020204" pitchFamily="34" charset="0"/>
                          <a:cs typeface="Arial" panose="020B0604020202020204" pitchFamily="34" charset="0"/>
                        </a:rPr>
                        <a:t>B. Miền đ</a:t>
                      </a:r>
                      <a:r>
                        <a:rPr lang="vi-VN" sz="2000" b="1">
                          <a:solidFill>
                            <a:schemeClr val="bg1"/>
                          </a:solidFill>
                          <a:effectLst/>
                          <a:latin typeface="Arial" panose="020B0604020202020204" pitchFamily="34" charset="0"/>
                          <a:cs typeface="Arial" panose="020B0604020202020204" pitchFamily="34" charset="0"/>
                        </a:rPr>
                        <a:t>ồng bằng  </a:t>
                      </a:r>
                      <a:endParaRPr lang="en-US" sz="2000" b="1">
                        <a:solidFill>
                          <a:schemeClr val="bg1"/>
                        </a:solidFill>
                        <a:effectLst/>
                        <a:latin typeface="Arial" panose="020B0604020202020204" pitchFamily="34" charset="0"/>
                        <a:cs typeface="Arial" panose="020B0604020202020204" pitchFamily="34" charset="0"/>
                      </a:endParaRPr>
                    </a:p>
                  </a:txBody>
                  <a:tcPr marL="68580" marR="68580" marT="0" marB="0"/>
                </a:tc>
                <a:tc>
                  <a:txBody>
                    <a:bodyPr/>
                    <a:lstStyle/>
                    <a:p>
                      <a:pPr indent="180340" algn="ctr">
                        <a:lnSpc>
                          <a:spcPct val="120000"/>
                        </a:lnSpc>
                        <a:spcAft>
                          <a:spcPts val="600"/>
                        </a:spcAft>
                      </a:pPr>
                      <a:r>
                        <a:rPr lang="en-US" sz="2000" b="1">
                          <a:solidFill>
                            <a:schemeClr val="bg1"/>
                          </a:solidFill>
                          <a:effectLst/>
                          <a:latin typeface="Arial" panose="020B0604020202020204" pitchFamily="34" charset="0"/>
                          <a:cs typeface="Arial" panose="020B0604020202020204" pitchFamily="34" charset="0"/>
                        </a:rPr>
                        <a:t>C. Miền núi cao</a:t>
                      </a:r>
                      <a:endPar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81872910"/>
                  </a:ext>
                </a:extLst>
              </a:tr>
              <a:tr h="748145">
                <a:tc>
                  <a:txBody>
                    <a:bodyPr/>
                    <a:lstStyle/>
                    <a:p>
                      <a:pPr indent="180340" algn="just">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Vị trí</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CFEB0"/>
                    </a:solidFill>
                  </a:tcPr>
                </a:tc>
                <a:tc>
                  <a:txBody>
                    <a:bodyPr/>
                    <a:lstStyle/>
                    <a:p>
                      <a:pPr indent="180340" algn="just">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tc>
                  <a:txBody>
                    <a:bodyPr/>
                    <a:lstStyle/>
                    <a:p>
                      <a:pPr indent="180340" algn="just">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CFEB0"/>
                    </a:solidFill>
                  </a:tcPr>
                </a:tc>
                <a:extLst>
                  <a:ext uri="{0D108BD9-81ED-4DB2-BD59-A6C34878D82A}">
                    <a16:rowId xmlns:a16="http://schemas.microsoft.com/office/drawing/2014/main" val="2882421807"/>
                  </a:ext>
                </a:extLst>
              </a:tr>
              <a:tr h="1299945">
                <a:tc>
                  <a:txBody>
                    <a:bodyPr/>
                    <a:lstStyle/>
                    <a:p>
                      <a:pPr indent="180340" algn="just">
                        <a:lnSpc>
                          <a:spcPct val="120000"/>
                        </a:lnSpc>
                        <a:spcAft>
                          <a:spcPts val="600"/>
                        </a:spcAft>
                      </a:pPr>
                      <a:endParaRPr lang="en-US" sz="24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Đặc điểm</a:t>
                      </a:r>
                    </a:p>
                    <a:p>
                      <a:pPr indent="180340" algn="just">
                        <a:lnSpc>
                          <a:spcPct val="120000"/>
                        </a:lnSpc>
                        <a:spcAft>
                          <a:spcPts val="600"/>
                        </a:spcAft>
                      </a:pPr>
                      <a:endParaRPr lang="vi-VN" sz="2400" b="1">
                        <a:solidFill>
                          <a:srgbClr val="1C11AF"/>
                        </a:solidFill>
                        <a:effectLst/>
                        <a:latin typeface="Arial" panose="020B0604020202020204" pitchFamily="34" charset="0"/>
                        <a:cs typeface="Arial" panose="020B0604020202020204" pitchFamily="34" charset="0"/>
                      </a:endParaRPr>
                    </a:p>
                    <a:p>
                      <a:pPr indent="180340" algn="just">
                        <a:lnSpc>
                          <a:spcPct val="120000"/>
                        </a:lnSpc>
                        <a:spcAft>
                          <a:spcPts val="600"/>
                        </a:spcAft>
                      </a:pPr>
                      <a:endParaRPr lang="vi-VN"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ctr">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indent="180340" algn="ctr">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indent="180340" algn="ctr">
                        <a:lnSpc>
                          <a:spcPct val="120000"/>
                        </a:lnSpc>
                        <a:spcAft>
                          <a:spcPts val="600"/>
                        </a:spcAft>
                      </a:pPr>
                      <a:endParaRPr lang="en-US" sz="2400">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755863404"/>
                  </a:ext>
                </a:extLst>
              </a:tr>
            </a:tbl>
          </a:graphicData>
        </a:graphic>
      </p:graphicFrame>
      <p:sp>
        <p:nvSpPr>
          <p:cNvPr id="35" name="TextBox 34">
            <a:extLst>
              <a:ext uri="{FF2B5EF4-FFF2-40B4-BE49-F238E27FC236}">
                <a16:creationId xmlns:a16="http://schemas.microsoft.com/office/drawing/2014/main" id="{CFF3D09D-C33F-4FB4-95D8-8BA33301AE7D}"/>
              </a:ext>
            </a:extLst>
          </p:cNvPr>
          <p:cNvSpPr txBox="1"/>
          <p:nvPr/>
        </p:nvSpPr>
        <p:spPr>
          <a:xfrm>
            <a:off x="9313286" y="4352113"/>
            <a:ext cx="1617466" cy="400110"/>
          </a:xfrm>
          <a:prstGeom prst="rect">
            <a:avLst/>
          </a:prstGeom>
          <a:noFill/>
          <a:ln>
            <a:solidFill>
              <a:schemeClr val="accent1"/>
            </a:solidFill>
          </a:ln>
        </p:spPr>
        <p:txBody>
          <a:bodyPr wrap="square" rtlCol="0">
            <a:spAutoFit/>
          </a:bodyPr>
          <a:lstStyle/>
          <a:p>
            <a:r>
              <a:rPr lang="vi-VN" sz="2000">
                <a:solidFill>
                  <a:srgbClr val="1B04FA"/>
                </a:solidFill>
                <a:latin typeface="Arial" panose="020B0604020202020204" pitchFamily="34" charset="0"/>
                <a:cs typeface="Arial" panose="020B0604020202020204" pitchFamily="34" charset="0"/>
              </a:rPr>
              <a:t>1. Phía tây</a:t>
            </a:r>
            <a:endParaRPr lang="en-US" sz="2000">
              <a:solidFill>
                <a:srgbClr val="1B04FA"/>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B4C0F12-84F0-453A-A956-9D541F70F9E3}"/>
              </a:ext>
            </a:extLst>
          </p:cNvPr>
          <p:cNvSpPr/>
          <p:nvPr/>
        </p:nvSpPr>
        <p:spPr>
          <a:xfrm>
            <a:off x="5062419" y="5128121"/>
            <a:ext cx="2747868" cy="400110"/>
          </a:xfrm>
          <a:prstGeom prst="rect">
            <a:avLst/>
          </a:prstGeom>
          <a:ln>
            <a:solidFill>
              <a:schemeClr val="accent1"/>
            </a:solidFill>
          </a:ln>
        </p:spPr>
        <p:txBody>
          <a:bodyPr wrap="none">
            <a:spAutoFit/>
          </a:bodyPr>
          <a:lstStyle/>
          <a:p>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2</a:t>
            </a: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Cao</a:t>
            </a: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 TB</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 200- 500 m</a:t>
            </a:r>
            <a:endParaRPr lang="en-US" sz="2000">
              <a:solidFill>
                <a:srgbClr val="1B04FA"/>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8B3A334-D930-4F77-9DAA-9384B7232E70}"/>
              </a:ext>
            </a:extLst>
          </p:cNvPr>
          <p:cNvSpPr/>
          <p:nvPr/>
        </p:nvSpPr>
        <p:spPr>
          <a:xfrm>
            <a:off x="5371177" y="4347457"/>
            <a:ext cx="1313180"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7. Ở giữa</a:t>
            </a:r>
            <a:endParaRPr lang="en-US" sz="2000">
              <a:solidFill>
                <a:srgbClr val="1B04FA"/>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5AD2D20-5C67-4FDC-8C5B-D786D4678116}"/>
              </a:ext>
            </a:extLst>
          </p:cNvPr>
          <p:cNvSpPr/>
          <p:nvPr/>
        </p:nvSpPr>
        <p:spPr>
          <a:xfrm>
            <a:off x="2332412" y="4352113"/>
            <a:ext cx="1808508"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4. Phía Đông </a:t>
            </a:r>
            <a:endParaRPr lang="en-US" sz="2000">
              <a:solidFill>
                <a:srgbClr val="1B04FA"/>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7CF86A8-AB57-483A-92DC-689A417AD594}"/>
              </a:ext>
            </a:extLst>
          </p:cNvPr>
          <p:cNvSpPr/>
          <p:nvPr/>
        </p:nvSpPr>
        <p:spPr>
          <a:xfrm>
            <a:off x="7979754" y="5002212"/>
            <a:ext cx="2316364" cy="400110"/>
          </a:xfrm>
          <a:prstGeom prst="rect">
            <a:avLst/>
          </a:prstGeom>
          <a:ln>
            <a:solidFill>
              <a:schemeClr val="accent1"/>
            </a:solidFill>
          </a:ln>
        </p:spPr>
        <p:txBody>
          <a:bodyPr wrap="squar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6.</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Kéo dài 9000 km</a:t>
            </a:r>
            <a:endParaRPr lang="en-US" sz="2000">
              <a:solidFill>
                <a:srgbClr val="1B04FA"/>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D1F2A1BE-BDB8-4E21-A0BC-96FED23819A5}"/>
              </a:ext>
            </a:extLst>
          </p:cNvPr>
          <p:cNvSpPr/>
          <p:nvPr/>
        </p:nvSpPr>
        <p:spPr>
          <a:xfrm>
            <a:off x="8246145" y="5951670"/>
            <a:ext cx="3902030" cy="400110"/>
          </a:xfrm>
          <a:prstGeom prst="rect">
            <a:avLst/>
          </a:prstGeom>
          <a:ln>
            <a:solidFill>
              <a:schemeClr val="accent1"/>
            </a:solidFill>
          </a:ln>
        </p:spPr>
        <p:txBody>
          <a:bodyPr wrap="none">
            <a:spAutoFit/>
          </a:bodyPr>
          <a:lstStyle/>
          <a:p>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3</a:t>
            </a: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.Nhiều đỉnh núi c</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ao </a:t>
            </a: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hơn</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 4000m</a:t>
            </a:r>
            <a:endParaRPr lang="en-US" sz="2000">
              <a:solidFill>
                <a:srgbClr val="1B04FA"/>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37AED564-9AC0-474B-8F41-3961DB15B9BC}"/>
              </a:ext>
            </a:extLst>
          </p:cNvPr>
          <p:cNvSpPr/>
          <p:nvPr/>
        </p:nvSpPr>
        <p:spPr>
          <a:xfrm>
            <a:off x="5062419" y="6163841"/>
            <a:ext cx="1976823"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5. ĐB trung tâm</a:t>
            </a:r>
            <a:endParaRPr lang="en-US" sz="2000">
              <a:solidFill>
                <a:srgbClr val="1B04FA"/>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E4628C2C-7F7B-462E-9DE5-524DFD3A2CD5}"/>
              </a:ext>
            </a:extLst>
          </p:cNvPr>
          <p:cNvSpPr/>
          <p:nvPr/>
        </p:nvSpPr>
        <p:spPr>
          <a:xfrm>
            <a:off x="5062419" y="5645981"/>
            <a:ext cx="2420856"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cs typeface="Arial" panose="020B0604020202020204" pitchFamily="34" charset="0"/>
              </a:rPr>
              <a:t> 1</a:t>
            </a:r>
            <a:r>
              <a:rPr lang="en-US" sz="2000">
                <a:solidFill>
                  <a:srgbClr val="1B04FA"/>
                </a:solidFill>
                <a:latin typeface="Arial" panose="020B0604020202020204" pitchFamily="34" charset="0"/>
                <a:cs typeface="Arial" panose="020B0604020202020204" pitchFamily="34" charset="0"/>
              </a:rPr>
              <a:t>0</a:t>
            </a:r>
            <a:r>
              <a:rPr lang="vi-VN" sz="2000">
                <a:solidFill>
                  <a:srgbClr val="1B04FA"/>
                </a:solidFill>
                <a:latin typeface="Arial" panose="020B0604020202020204" pitchFamily="34" charset="0"/>
                <a:cs typeface="Arial" panose="020B0604020202020204" pitchFamily="34" charset="0"/>
              </a:rPr>
              <a:t>. </a:t>
            </a:r>
            <a:r>
              <a:rPr lang="en-US" sz="2000">
                <a:solidFill>
                  <a:srgbClr val="1B04FA"/>
                </a:solidFill>
                <a:latin typeface="Arial" panose="020B0604020202020204" pitchFamily="34" charset="0"/>
                <a:cs typeface="Arial" panose="020B0604020202020204" pitchFamily="34" charset="0"/>
              </a:rPr>
              <a:t>Hướng </a:t>
            </a:r>
            <a:r>
              <a:rPr lang="vi-VN" sz="2000">
                <a:solidFill>
                  <a:srgbClr val="1B04FA"/>
                </a:solidFill>
                <a:latin typeface="Arial" panose="020B0604020202020204" pitchFamily="34" charset="0"/>
                <a:cs typeface="Arial" panose="020B0604020202020204" pitchFamily="34" charset="0"/>
              </a:rPr>
              <a:t>TB-ĐN</a:t>
            </a:r>
            <a:endParaRPr lang="en-US" sz="2000">
              <a:solidFill>
                <a:srgbClr val="1B04FA"/>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27470BE1-A1D4-4CC1-A0CF-28F063705BB9}"/>
              </a:ext>
            </a:extLst>
          </p:cNvPr>
          <p:cNvSpPr/>
          <p:nvPr/>
        </p:nvSpPr>
        <p:spPr>
          <a:xfrm>
            <a:off x="8246145" y="5497272"/>
            <a:ext cx="2958054"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cs typeface="Arial" panose="020B0604020202020204" pitchFamily="34" charset="0"/>
              </a:rPr>
              <a:t>1</a:t>
            </a:r>
            <a:r>
              <a:rPr lang="en-US" sz="2000">
                <a:solidFill>
                  <a:srgbClr val="1B04FA"/>
                </a:solidFill>
                <a:latin typeface="Arial" panose="020B0604020202020204" pitchFamily="34" charset="0"/>
                <a:cs typeface="Arial" panose="020B0604020202020204" pitchFamily="34" charset="0"/>
              </a:rPr>
              <a:t>1</a:t>
            </a:r>
            <a:r>
              <a:rPr lang="vi-VN" sz="2000">
                <a:solidFill>
                  <a:srgbClr val="1B04FA"/>
                </a:solidFill>
                <a:latin typeface="Arial" panose="020B0604020202020204" pitchFamily="34" charset="0"/>
                <a:cs typeface="Arial" panose="020B0604020202020204" pitchFamily="34" charset="0"/>
              </a:rPr>
              <a:t>. </a:t>
            </a:r>
            <a:r>
              <a:rPr lang="en-US" sz="2000">
                <a:solidFill>
                  <a:srgbClr val="1B04FA"/>
                </a:solidFill>
                <a:latin typeface="Arial" panose="020B0604020202020204" pitchFamily="34" charset="0"/>
                <a:cs typeface="Arial" panose="020B0604020202020204" pitchFamily="34" charset="0"/>
              </a:rPr>
              <a:t>Cao nguyên, </a:t>
            </a:r>
            <a:r>
              <a:rPr lang="vi-VN" sz="2000">
                <a:solidFill>
                  <a:srgbClr val="1B04FA"/>
                </a:solidFill>
                <a:latin typeface="Arial" panose="020B0604020202020204" pitchFamily="34" charset="0"/>
                <a:cs typeface="Arial" panose="020B0604020202020204" pitchFamily="34" charset="0"/>
              </a:rPr>
              <a:t>bồn địa</a:t>
            </a:r>
            <a:endParaRPr lang="en-US" sz="2000">
              <a:solidFill>
                <a:srgbClr val="1B04FA"/>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649603ED-9B58-4B59-AFFE-6936945B8B49}"/>
              </a:ext>
            </a:extLst>
          </p:cNvPr>
          <p:cNvSpPr/>
          <p:nvPr/>
        </p:nvSpPr>
        <p:spPr>
          <a:xfrm>
            <a:off x="1950653" y="6052251"/>
            <a:ext cx="2749727" cy="400110"/>
          </a:xfrm>
          <a:prstGeom prst="rect">
            <a:avLst/>
          </a:prstGeom>
          <a:ln>
            <a:solidFill>
              <a:schemeClr val="accent1"/>
            </a:solidFill>
          </a:ln>
        </p:spPr>
        <p:txBody>
          <a:bodyPr wrap="none">
            <a:spAutoFit/>
          </a:bodyPr>
          <a:lstStyle/>
          <a:p>
            <a:r>
              <a:rPr lang="vi-VN" sz="2000">
                <a:solidFill>
                  <a:srgbClr val="1C11AF"/>
                </a:solidFill>
                <a:latin typeface="Arial" panose="020B0604020202020204" pitchFamily="34" charset="0"/>
                <a:cs typeface="Arial" panose="020B0604020202020204" pitchFamily="34" charset="0"/>
              </a:rPr>
              <a:t> </a:t>
            </a:r>
            <a:r>
              <a:rPr lang="vi-VN" sz="2000">
                <a:solidFill>
                  <a:srgbClr val="1B04FA"/>
                </a:solidFill>
                <a:latin typeface="Arial" panose="020B0604020202020204" pitchFamily="34" charset="0"/>
                <a:cs typeface="Arial" panose="020B0604020202020204" pitchFamily="34" charset="0"/>
              </a:rPr>
              <a:t>1</a:t>
            </a:r>
            <a:r>
              <a:rPr lang="en-US" sz="2000">
                <a:solidFill>
                  <a:srgbClr val="1B04FA"/>
                </a:solidFill>
                <a:latin typeface="Arial" panose="020B0604020202020204" pitchFamily="34" charset="0"/>
                <a:cs typeface="Arial" panose="020B0604020202020204" pitchFamily="34" charset="0"/>
              </a:rPr>
              <a:t>3</a:t>
            </a:r>
            <a:r>
              <a:rPr lang="vi-VN" sz="2000">
                <a:solidFill>
                  <a:srgbClr val="1B04FA"/>
                </a:solidFill>
                <a:latin typeface="Arial" panose="020B0604020202020204" pitchFamily="34" charset="0"/>
                <a:cs typeface="Arial" panose="020B0604020202020204" pitchFamily="34" charset="0"/>
              </a:rPr>
              <a:t>. Dãy núi già Apalat</a:t>
            </a:r>
            <a:endParaRPr lang="en-US" sz="2000">
              <a:solidFill>
                <a:srgbClr val="1B04FA"/>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A895309-BD53-42A2-8589-3C2877FE1C58}"/>
              </a:ext>
            </a:extLst>
          </p:cNvPr>
          <p:cNvSpPr/>
          <p:nvPr/>
        </p:nvSpPr>
        <p:spPr>
          <a:xfrm>
            <a:off x="2035824" y="5457364"/>
            <a:ext cx="2093843" cy="400110"/>
          </a:xfrm>
          <a:prstGeom prst="rect">
            <a:avLst/>
          </a:prstGeom>
          <a:ln>
            <a:solidFill>
              <a:schemeClr val="accent1"/>
            </a:solidFill>
          </a:ln>
        </p:spPr>
        <p:txBody>
          <a:bodyPr wrap="non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9. CN La-bra-do</a:t>
            </a:r>
            <a:endParaRPr lang="en-US" sz="2000">
              <a:solidFill>
                <a:srgbClr val="1B04FA"/>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9E24637B-0A16-4807-92A2-FDB67AA5BC1A}"/>
              </a:ext>
            </a:extLst>
          </p:cNvPr>
          <p:cNvSpPr/>
          <p:nvPr/>
        </p:nvSpPr>
        <p:spPr>
          <a:xfrm>
            <a:off x="10343409" y="5008132"/>
            <a:ext cx="1848592" cy="400110"/>
          </a:xfrm>
          <a:prstGeom prst="rect">
            <a:avLst/>
          </a:prstGeom>
          <a:ln>
            <a:solidFill>
              <a:schemeClr val="accent1"/>
            </a:solidFill>
          </a:ln>
        </p:spPr>
        <p:txBody>
          <a:bodyPr wrap="square">
            <a:spAutoFit/>
          </a:bodyPr>
          <a:lstStyle/>
          <a:p>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8.Hướng B - N</a:t>
            </a:r>
            <a:endParaRPr lang="en-US" sz="2000">
              <a:solidFill>
                <a:srgbClr val="1B04FA"/>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03A55F9-4135-4799-B1E1-529D45F6CCE9}"/>
              </a:ext>
            </a:extLst>
          </p:cNvPr>
          <p:cNvSpPr/>
          <p:nvPr/>
        </p:nvSpPr>
        <p:spPr>
          <a:xfrm>
            <a:off x="8254067" y="6398641"/>
            <a:ext cx="2769669" cy="427746"/>
          </a:xfrm>
          <a:prstGeom prst="rect">
            <a:avLst/>
          </a:prstGeom>
          <a:ln>
            <a:solidFill>
              <a:schemeClr val="accent1"/>
            </a:solidFill>
          </a:ln>
        </p:spPr>
        <p:txBody>
          <a:bodyPr wrap="none">
            <a:spAutoFit/>
          </a:bodyPr>
          <a:lstStyle/>
          <a:p>
            <a:pPr indent="180340">
              <a:lnSpc>
                <a:spcPct val="120000"/>
              </a:lnSpc>
            </a:pP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1</a:t>
            </a:r>
            <a:r>
              <a:rPr lang="en-US" sz="2000">
                <a:solidFill>
                  <a:srgbClr val="1B04FA"/>
                </a:solidFill>
                <a:latin typeface="Arial" panose="020B0604020202020204" pitchFamily="34" charset="0"/>
                <a:ea typeface="Times New Roman" panose="02020603050405020304" pitchFamily="18" charset="0"/>
                <a:cs typeface="Arial" panose="020B0604020202020204" pitchFamily="34" charset="0"/>
              </a:rPr>
              <a:t>2</a:t>
            </a:r>
            <a:r>
              <a:rPr lang="vi-VN" sz="2000">
                <a:solidFill>
                  <a:srgbClr val="1B04FA"/>
                </a:solidFill>
                <a:latin typeface="Arial" panose="020B0604020202020204" pitchFamily="34" charset="0"/>
                <a:ea typeface="Times New Roman" panose="02020603050405020304" pitchFamily="18" charset="0"/>
                <a:cs typeface="Arial" panose="020B0604020202020204" pitchFamily="34" charset="0"/>
              </a:rPr>
              <a:t>. Địa hình hiểm trở</a:t>
            </a:r>
            <a:endParaRPr lang="en-US" sz="2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23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arn(inVertical)">
                                      <p:cBhvr>
                                        <p:cTn id="55" dur="500"/>
                                        <p:tgtEl>
                                          <p:spTgt spid="3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inVertical)">
                                      <p:cBhvr>
                                        <p:cTn id="58" dur="500"/>
                                        <p:tgtEl>
                                          <p:spTgt spid="4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arn(inVertical)">
                                      <p:cBhvr>
                                        <p:cTn id="72" dur="500"/>
                                        <p:tgtEl>
                                          <p:spTgt spid="4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barn(inVertical)">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barn(inVertical)">
                                      <p:cBhvr>
                                        <p:cTn id="83" dur="500"/>
                                        <p:tgtEl>
                                          <p:spTgt spid="39"/>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barn(inVertical)">
                                      <p:cBhvr>
                                        <p:cTn id="89" dur="500"/>
                                        <p:tgtEl>
                                          <p:spTgt spid="43"/>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barn(inVertical)">
                                      <p:cBhvr>
                                        <p:cTn id="9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6" fill="hold" display="0">
                  <p:stCondLst>
                    <p:cond delay="indefinite"/>
                  </p:stCondLst>
                </p:cTn>
                <p:tgtEl>
                  <p:spTgt spid="5"/>
                </p:tgtEl>
              </p:cMediaNode>
            </p:video>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8B9B1D6-1CE4-40D6-BB3B-A8655DEF9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2400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FFE0FB-975B-465A-ADD8-E6E28D3D5956}"/>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13" name="TextBox 12">
            <a:extLst>
              <a:ext uri="{FF2B5EF4-FFF2-40B4-BE49-F238E27FC236}">
                <a16:creationId xmlns:a16="http://schemas.microsoft.com/office/drawing/2014/main" id="{D17E020A-CEF3-4C92-A725-08D539639D07}"/>
              </a:ext>
            </a:extLst>
          </p:cNvPr>
          <p:cNvSpPr txBox="1"/>
          <p:nvPr/>
        </p:nvSpPr>
        <p:spPr>
          <a:xfrm>
            <a:off x="123187" y="81402"/>
            <a:ext cx="1945468" cy="523139"/>
          </a:xfrm>
          <a:prstGeom prst="rect">
            <a:avLst/>
          </a:prstGeom>
          <a:solidFill>
            <a:schemeClr val="accent4">
              <a:lumMod val="20000"/>
              <a:lumOff val="80000"/>
            </a:schemeClr>
          </a:solidFill>
          <a:ln>
            <a:solidFill>
              <a:srgbClr val="0070C0"/>
            </a:solidFill>
          </a:ln>
        </p:spPr>
        <p:txBody>
          <a:bodyPr wrap="square" rtlCol="0">
            <a:spAutoFit/>
          </a:bodyPr>
          <a:lstStyle/>
          <a:p>
            <a:pPr algn="ctr"/>
            <a:r>
              <a:rPr lang="en-US" sz="2800">
                <a:solidFill>
                  <a:srgbClr val="1B04FA"/>
                </a:solidFill>
                <a:latin typeface="Arial" panose="020B0604020202020204" pitchFamily="34" charset="0"/>
                <a:cs typeface="Arial" panose="020B0604020202020204" pitchFamily="34" charset="0"/>
              </a:rPr>
              <a:t>a. Địa hình</a:t>
            </a:r>
          </a:p>
        </p:txBody>
      </p:sp>
      <p:sp>
        <p:nvSpPr>
          <p:cNvPr id="14" name="Rectangle 13">
            <a:extLst>
              <a:ext uri="{FF2B5EF4-FFF2-40B4-BE49-F238E27FC236}">
                <a16:creationId xmlns:a16="http://schemas.microsoft.com/office/drawing/2014/main" id="{94DF9213-E50A-413F-88C3-779AFAE50B0C}"/>
              </a:ext>
            </a:extLst>
          </p:cNvPr>
          <p:cNvSpPr/>
          <p:nvPr/>
        </p:nvSpPr>
        <p:spPr>
          <a:xfrm>
            <a:off x="92028" y="1111564"/>
            <a:ext cx="6096000" cy="1384995"/>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Miền núi thấp và trung bình ở phía đông: gồm dãy núi già A-pa-lát, cao nguyên La-bra-do.</a:t>
            </a:r>
            <a:endParaRPr lang="en-US">
              <a:solidFill>
                <a:srgbClr val="1B04FA"/>
              </a:solidFill>
            </a:endParaRPr>
          </a:p>
        </p:txBody>
      </p:sp>
      <p:sp>
        <p:nvSpPr>
          <p:cNvPr id="15" name="Rectangle 14">
            <a:extLst>
              <a:ext uri="{FF2B5EF4-FFF2-40B4-BE49-F238E27FC236}">
                <a16:creationId xmlns:a16="http://schemas.microsoft.com/office/drawing/2014/main" id="{A8FFDF98-DFD4-4546-BCDC-2564C73739ED}"/>
              </a:ext>
            </a:extLst>
          </p:cNvPr>
          <p:cNvSpPr/>
          <p:nvPr/>
        </p:nvSpPr>
        <p:spPr>
          <a:xfrm>
            <a:off x="13369" y="2739438"/>
            <a:ext cx="6253318" cy="2246769"/>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Miền đồng bằng: khu vực rộng lớn ở giữa, cao trung bình 200 - 500 m, thấp dần từ tây bắc xuống đông nam, gồm ĐB. Ca-na-đa, ĐB. Lớn, ĐB. Trung Tâm và đồng bằng duyên hải.</a:t>
            </a:r>
            <a:endParaRPr lang="en-US">
              <a:solidFill>
                <a:srgbClr val="1B04FA"/>
              </a:solidFill>
            </a:endParaRPr>
          </a:p>
        </p:txBody>
      </p:sp>
      <p:sp>
        <p:nvSpPr>
          <p:cNvPr id="16" name="Rectangle 15">
            <a:extLst>
              <a:ext uri="{FF2B5EF4-FFF2-40B4-BE49-F238E27FC236}">
                <a16:creationId xmlns:a16="http://schemas.microsoft.com/office/drawing/2014/main" id="{710FC482-43D5-41A1-AEA3-74871A903DBB}"/>
              </a:ext>
            </a:extLst>
          </p:cNvPr>
          <p:cNvSpPr/>
          <p:nvPr/>
        </p:nvSpPr>
        <p:spPr>
          <a:xfrm>
            <a:off x="85166" y="5229086"/>
            <a:ext cx="6096000" cy="1384995"/>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Núi cao: phân bố ở phía tây, địa hình hiểm trở nhất Bắc Mỹ, kéo dài</a:t>
            </a:r>
            <a:endParaRPr lang="vi-VN" sz="2800">
              <a:solidFill>
                <a:srgbClr val="1B04FA"/>
              </a:solidFill>
              <a:latin typeface="Arial" panose="020B0604020202020204" pitchFamily="34" charset="0"/>
              <a:cs typeface="Arial" panose="020B0604020202020204" pitchFamily="34" charset="0"/>
            </a:endParaRPr>
          </a:p>
          <a:p>
            <a:pPr algn="just"/>
            <a:r>
              <a:rPr lang="en-US" sz="2800">
                <a:solidFill>
                  <a:srgbClr val="1B04FA"/>
                </a:solidFill>
                <a:latin typeface="Arial" panose="020B0604020202020204" pitchFamily="34" charset="0"/>
                <a:cs typeface="Arial" panose="020B0604020202020204" pitchFamily="34" charset="0"/>
              </a:rPr>
              <a:t> 9 000 km theo chiều bắc nam.</a:t>
            </a:r>
            <a:endParaRPr lang="en-US">
              <a:solidFill>
                <a:srgbClr val="1B04FA"/>
              </a:solidFill>
            </a:endParaRPr>
          </a:p>
        </p:txBody>
      </p:sp>
      <p:pic>
        <p:nvPicPr>
          <p:cNvPr id="17" name="Picture 16" descr="book9">
            <a:extLst>
              <a:ext uri="{FF2B5EF4-FFF2-40B4-BE49-F238E27FC236}">
                <a16:creationId xmlns:a16="http://schemas.microsoft.com/office/drawing/2014/main" id="{41BE38DE-DF1B-457C-B36D-23779B47A2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6028" y="80485"/>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7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9F2D24-8AA7-4902-A5FA-BC474A59B55E}"/>
              </a:ext>
            </a:extLst>
          </p:cNvPr>
          <p:cNvGrpSpPr/>
          <p:nvPr/>
        </p:nvGrpSpPr>
        <p:grpSpPr>
          <a:xfrm>
            <a:off x="295417" y="1382967"/>
            <a:ext cx="7720416" cy="4092065"/>
            <a:chOff x="231873" y="1036526"/>
            <a:chExt cx="7720416" cy="4092065"/>
          </a:xfrm>
        </p:grpSpPr>
        <p:sp>
          <p:nvSpPr>
            <p:cNvPr id="12" name="Rectangle: Rounded Corners 11">
              <a:extLst>
                <a:ext uri="{FF2B5EF4-FFF2-40B4-BE49-F238E27FC236}">
                  <a16:creationId xmlns:a16="http://schemas.microsoft.com/office/drawing/2014/main" id="{F11AEF12-B30E-4979-81DD-FF94ABE75BED}"/>
                </a:ext>
              </a:extLst>
            </p:cNvPr>
            <p:cNvSpPr/>
            <p:nvPr/>
          </p:nvSpPr>
          <p:spPr>
            <a:xfrm>
              <a:off x="231873" y="1385069"/>
              <a:ext cx="7720416" cy="374352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A56835-6340-445B-B95C-D3EA68F25C8F}"/>
                </a:ext>
              </a:extLst>
            </p:cNvPr>
            <p:cNvSpPr txBox="1"/>
            <p:nvPr/>
          </p:nvSpPr>
          <p:spPr>
            <a:xfrm>
              <a:off x="448264" y="1851844"/>
              <a:ext cx="7287633" cy="255454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Bề mặt các cao nguyên của miền núi Cooc-đi-e bị chia cắt mạnh bởi các thung lũng sông tạo nên các hẻm vực (ca-ny-on). Tiêu biểu nhất là Gran Ca-ny-on dài 446km, rộng từ 6-29km và sâu 1 600m.</a:t>
              </a:r>
            </a:p>
          </p:txBody>
        </p:sp>
        <p:sp>
          <p:nvSpPr>
            <p:cNvPr id="14" name="Rectangle: Rounded Corners 13">
              <a:extLst>
                <a:ext uri="{FF2B5EF4-FFF2-40B4-BE49-F238E27FC236}">
                  <a16:creationId xmlns:a16="http://schemas.microsoft.com/office/drawing/2014/main" id="{1C991248-0F57-4B1B-ADF7-727CE50E27DE}"/>
                </a:ext>
              </a:extLst>
            </p:cNvPr>
            <p:cNvSpPr/>
            <p:nvPr/>
          </p:nvSpPr>
          <p:spPr>
            <a:xfrm>
              <a:off x="1068191" y="1036526"/>
              <a:ext cx="231696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grpSp>
        <p:nvGrpSpPr>
          <p:cNvPr id="6" name="Group 5">
            <a:extLst>
              <a:ext uri="{FF2B5EF4-FFF2-40B4-BE49-F238E27FC236}">
                <a16:creationId xmlns:a16="http://schemas.microsoft.com/office/drawing/2014/main" id="{C49854ED-074D-4057-96B0-A86213F1298B}"/>
              </a:ext>
            </a:extLst>
          </p:cNvPr>
          <p:cNvGrpSpPr/>
          <p:nvPr/>
        </p:nvGrpSpPr>
        <p:grpSpPr>
          <a:xfrm>
            <a:off x="8232224" y="944835"/>
            <a:ext cx="3760502" cy="5760512"/>
            <a:chOff x="8232224" y="944835"/>
            <a:chExt cx="3760502" cy="5760512"/>
          </a:xfrm>
        </p:grpSpPr>
        <p:pic>
          <p:nvPicPr>
            <p:cNvPr id="22" name="Picture 21">
              <a:extLst>
                <a:ext uri="{FF2B5EF4-FFF2-40B4-BE49-F238E27FC236}">
                  <a16:creationId xmlns:a16="http://schemas.microsoft.com/office/drawing/2014/main" id="{408D12AC-2603-4A8D-B740-43B06E5668CC}"/>
                </a:ext>
              </a:extLst>
            </p:cNvPr>
            <p:cNvPicPr>
              <a:picLocks noChangeAspect="1"/>
            </p:cNvPicPr>
            <p:nvPr/>
          </p:nvPicPr>
          <p:blipFill rotWithShape="1">
            <a:blip r:embed="rId2"/>
            <a:srcRect r="6113"/>
            <a:stretch/>
          </p:blipFill>
          <p:spPr>
            <a:xfrm>
              <a:off x="8232224" y="944835"/>
              <a:ext cx="3664359" cy="5760512"/>
            </a:xfrm>
            <a:prstGeom prst="rect">
              <a:avLst/>
            </a:prstGeom>
          </p:spPr>
        </p:pic>
        <p:sp>
          <p:nvSpPr>
            <p:cNvPr id="23" name="TextBox 22">
              <a:extLst>
                <a:ext uri="{FF2B5EF4-FFF2-40B4-BE49-F238E27FC236}">
                  <a16:creationId xmlns:a16="http://schemas.microsoft.com/office/drawing/2014/main" id="{30C75564-499C-41E2-B451-545FFAF0A418}"/>
                </a:ext>
              </a:extLst>
            </p:cNvPr>
            <p:cNvSpPr txBox="1"/>
            <p:nvPr/>
          </p:nvSpPr>
          <p:spPr>
            <a:xfrm>
              <a:off x="8328367" y="6336015"/>
              <a:ext cx="366435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 Gran Ca-ny-on, Hoa Kỳ</a:t>
              </a:r>
            </a:p>
          </p:txBody>
        </p:sp>
      </p:grpSp>
      <p:sp>
        <p:nvSpPr>
          <p:cNvPr id="24" name="TextBox 23">
            <a:extLst>
              <a:ext uri="{FF2B5EF4-FFF2-40B4-BE49-F238E27FC236}">
                <a16:creationId xmlns:a16="http://schemas.microsoft.com/office/drawing/2014/main" id="{F2914B94-2BCD-4AC3-9502-0B50A60D8074}"/>
              </a:ext>
            </a:extLst>
          </p:cNvPr>
          <p:cNvSpPr txBox="1"/>
          <p:nvPr/>
        </p:nvSpPr>
        <p:spPr>
          <a:xfrm>
            <a:off x="123187" y="81402"/>
            <a:ext cx="1945468" cy="523139"/>
          </a:xfrm>
          <a:prstGeom prst="rect">
            <a:avLst/>
          </a:prstGeom>
          <a:solidFill>
            <a:schemeClr val="accent4">
              <a:lumMod val="20000"/>
              <a:lumOff val="80000"/>
            </a:schemeClr>
          </a:solidFill>
          <a:ln>
            <a:solidFill>
              <a:srgbClr val="0070C0"/>
            </a:solidFill>
          </a:ln>
        </p:spPr>
        <p:txBody>
          <a:bodyPr wrap="square" rtlCol="0">
            <a:spAutoFit/>
          </a:bodyPr>
          <a:lstStyle/>
          <a:p>
            <a:pPr algn="ctr"/>
            <a:r>
              <a:rPr lang="en-US" sz="2800">
                <a:solidFill>
                  <a:srgbClr val="1B04FA"/>
                </a:solidFill>
                <a:latin typeface="Arial" panose="020B0604020202020204" pitchFamily="34" charset="0"/>
                <a:cs typeface="Arial" panose="020B0604020202020204" pitchFamily="34" charset="0"/>
              </a:rPr>
              <a:t>a. Địa hình</a:t>
            </a:r>
          </a:p>
        </p:txBody>
      </p:sp>
      <p:pic>
        <p:nvPicPr>
          <p:cNvPr id="25" name="Picture 24">
            <a:extLst>
              <a:ext uri="{FF2B5EF4-FFF2-40B4-BE49-F238E27FC236}">
                <a16:creationId xmlns:a16="http://schemas.microsoft.com/office/drawing/2014/main" id="{E522C9DD-6085-4B85-A4F5-9D81822EDF9A}"/>
              </a:ext>
            </a:extLst>
          </p:cNvPr>
          <p:cNvPicPr>
            <a:picLocks noChangeAspect="1"/>
          </p:cNvPicPr>
          <p:nvPr/>
        </p:nvPicPr>
        <p:blipFill>
          <a:blip r:embed="rId3"/>
          <a:stretch>
            <a:fillRect/>
          </a:stretch>
        </p:blipFill>
        <p:spPr>
          <a:xfrm>
            <a:off x="10868215" y="-1613"/>
            <a:ext cx="1054691" cy="927925"/>
          </a:xfrm>
          <a:prstGeom prst="rect">
            <a:avLst/>
          </a:prstGeom>
        </p:spPr>
      </p:pic>
    </p:spTree>
    <p:extLst>
      <p:ext uri="{BB962C8B-B14F-4D97-AF65-F5344CB8AC3E}">
        <p14:creationId xmlns:p14="http://schemas.microsoft.com/office/powerpoint/2010/main" val="20112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08B8D-4136-4286-8DA1-7EAB4D1EF465}"/>
              </a:ext>
            </a:extLst>
          </p:cNvPr>
          <p:cNvSpPr txBox="1"/>
          <p:nvPr/>
        </p:nvSpPr>
        <p:spPr>
          <a:xfrm>
            <a:off x="123187" y="81402"/>
            <a:ext cx="1945468" cy="523139"/>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b.Khí hậu</a:t>
            </a:r>
            <a:endParaRPr lang="en-US" sz="2800">
              <a:solidFill>
                <a:srgbClr val="1B04FA"/>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AFAA03D-22DB-4CE4-A201-7648AD1E2292}"/>
              </a:ext>
            </a:extLst>
          </p:cNvPr>
          <p:cNvGrpSpPr/>
          <p:nvPr/>
        </p:nvGrpSpPr>
        <p:grpSpPr>
          <a:xfrm>
            <a:off x="5380383" y="202257"/>
            <a:ext cx="6688430" cy="6365780"/>
            <a:chOff x="5380383" y="202257"/>
            <a:chExt cx="6688430" cy="6365780"/>
          </a:xfrm>
        </p:grpSpPr>
        <p:pic>
          <p:nvPicPr>
            <p:cNvPr id="2050" name="Picture 2">
              <a:extLst>
                <a:ext uri="{FF2B5EF4-FFF2-40B4-BE49-F238E27FC236}">
                  <a16:creationId xmlns:a16="http://schemas.microsoft.com/office/drawing/2014/main" id="{F6821F31-BE72-43F6-B88B-98D5223B1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383" y="202257"/>
              <a:ext cx="6688430" cy="59126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C46836-3EC6-4CED-B367-75058014BBE8}"/>
                </a:ext>
              </a:extLst>
            </p:cNvPr>
            <p:cNvSpPr txBox="1"/>
            <p:nvPr/>
          </p:nvSpPr>
          <p:spPr>
            <a:xfrm>
              <a:off x="6096000" y="6167927"/>
              <a:ext cx="5545995"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E9B90C57-243E-4E57-A964-1863B28E7E08}"/>
              </a:ext>
            </a:extLst>
          </p:cNvPr>
          <p:cNvGrpSpPr/>
          <p:nvPr/>
        </p:nvGrpSpPr>
        <p:grpSpPr>
          <a:xfrm>
            <a:off x="215905" y="1666383"/>
            <a:ext cx="4247801" cy="2942896"/>
            <a:chOff x="251164" y="1666383"/>
            <a:chExt cx="5026520" cy="2942896"/>
          </a:xfrm>
        </p:grpSpPr>
        <p:sp>
          <p:nvSpPr>
            <p:cNvPr id="7" name="Speech Bubble: Rectangle with Corners Rounded 6">
              <a:extLst>
                <a:ext uri="{FF2B5EF4-FFF2-40B4-BE49-F238E27FC236}">
                  <a16:creationId xmlns:a16="http://schemas.microsoft.com/office/drawing/2014/main" id="{8ED569FC-D216-4495-A774-FCE3F62E06DF}"/>
                </a:ext>
              </a:extLst>
            </p:cNvPr>
            <p:cNvSpPr/>
            <p:nvPr/>
          </p:nvSpPr>
          <p:spPr>
            <a:xfrm>
              <a:off x="251164" y="1666383"/>
              <a:ext cx="5026520" cy="2942896"/>
            </a:xfrm>
            <a:prstGeom prst="wedgeRoundRectCallout">
              <a:avLst>
                <a:gd name="adj1" fmla="val 71159"/>
                <a:gd name="adj2" fmla="val -2539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61495C-D2F5-4F12-8E5F-75593F47C4FE}"/>
                </a:ext>
              </a:extLst>
            </p:cNvPr>
            <p:cNvSpPr/>
            <p:nvPr/>
          </p:nvSpPr>
          <p:spPr>
            <a:xfrm>
              <a:off x="431905" y="1838386"/>
              <a:ext cx="4665037" cy="2640403"/>
            </a:xfrm>
            <a:prstGeom prst="rect">
              <a:avLst/>
            </a:prstGeom>
          </p:spPr>
          <p:txBody>
            <a:bodyPr wrap="square">
              <a:spAutoFit/>
            </a:bodyPr>
            <a:lstStyle/>
            <a:p>
              <a:pPr indent="180340" algn="just">
                <a:lnSpc>
                  <a:spcPct val="120000"/>
                </a:lnSpc>
                <a:spcAft>
                  <a:spcPts val="600"/>
                </a:spcAft>
              </a:pPr>
              <a:r>
                <a:rPr lang="vi-VN" sz="2800">
                  <a:solidFill>
                    <a:srgbClr val="1B04FA"/>
                  </a:solidFill>
                  <a:ea typeface="Calibri" panose="020F0502020204030204" pitchFamily="34" charset="0"/>
                </a:rPr>
                <a:t>Dựa vào lược đồ cho biết ở Bắc Mĩ có những đới khí hậu nào ? Đới khí hậu nào chiếm diện tích lớn nhất ?</a:t>
              </a:r>
              <a:endParaRPr lang="en-US" sz="2800">
                <a:solidFill>
                  <a:srgbClr val="1B04FA"/>
                </a:solidFill>
                <a:effectLst/>
                <a:ea typeface="Calibri" panose="020F0502020204030204" pitchFamily="34" charset="0"/>
              </a:endParaRPr>
            </a:p>
          </p:txBody>
        </p:sp>
      </p:grpSp>
      <p:pic>
        <p:nvPicPr>
          <p:cNvPr id="9" name="Picture 8">
            <a:extLst>
              <a:ext uri="{FF2B5EF4-FFF2-40B4-BE49-F238E27FC236}">
                <a16:creationId xmlns:a16="http://schemas.microsoft.com/office/drawing/2014/main" id="{1CC6FCDF-FEA2-444B-B37C-5CD88CED4A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215905" y="4932648"/>
            <a:ext cx="1316089" cy="1635389"/>
          </a:xfrm>
          <a:prstGeom prst="rect">
            <a:avLst/>
          </a:prstGeom>
        </p:spPr>
      </p:pic>
      <p:sp>
        <p:nvSpPr>
          <p:cNvPr id="10" name="Rectangle 9">
            <a:extLst>
              <a:ext uri="{FF2B5EF4-FFF2-40B4-BE49-F238E27FC236}">
                <a16:creationId xmlns:a16="http://schemas.microsoft.com/office/drawing/2014/main" id="{993827D0-4BCF-46C5-91DF-1190AD7297BA}"/>
              </a:ext>
            </a:extLst>
          </p:cNvPr>
          <p:cNvSpPr/>
          <p:nvPr/>
        </p:nvSpPr>
        <p:spPr>
          <a:xfrm>
            <a:off x="215905" y="2077041"/>
            <a:ext cx="4667340" cy="2401748"/>
          </a:xfrm>
          <a:prstGeom prst="rect">
            <a:avLst/>
          </a:prstGeom>
          <a:ln>
            <a:solidFill>
              <a:srgbClr val="1B04FA"/>
            </a:solidFill>
            <a:prstDash val="sysDash"/>
          </a:ln>
        </p:spPr>
        <p:txBody>
          <a:bodyPr wrap="square">
            <a:spAutoFit/>
          </a:bodyPr>
          <a:lstStyle/>
          <a:p>
            <a:pPr indent="180340" algn="just">
              <a:lnSpc>
                <a:spcPct val="120000"/>
              </a:lnSpc>
              <a:spcAft>
                <a:spcPts val="600"/>
              </a:spcAft>
            </a:pP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Tr</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ả</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i dài từ vùng cực Bắc đến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2</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5</a:t>
            </a:r>
            <a:r>
              <a:rPr lang="vi-VN" sz="32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3200">
                <a:solidFill>
                  <a:srgbClr val="1B04FA"/>
                </a:solidFill>
                <a:latin typeface="Arial" panose="020B0604020202020204" pitchFamily="34" charset="0"/>
                <a:ea typeface="Calibri" panose="020F0502020204030204" pitchFamily="34" charset="0"/>
                <a:cs typeface="Arial" panose="020B0604020202020204" pitchFamily="34" charset="0"/>
              </a:rPr>
              <a:t>B: </a:t>
            </a:r>
            <a:r>
              <a:rPr lang="en-US" sz="3200">
                <a:solidFill>
                  <a:srgbClr val="1B04FA"/>
                </a:solidFill>
                <a:latin typeface="Arial" panose="020B0604020202020204" pitchFamily="34" charset="0"/>
                <a:ea typeface="Calibri" panose="020F0502020204030204" pitchFamily="34" charset="0"/>
                <a:cs typeface="Arial" panose="020B0604020202020204" pitchFamily="34" charset="0"/>
              </a:rPr>
              <a:t>Đới KH </a:t>
            </a:r>
            <a:r>
              <a:rPr lang="en-US" sz="3200">
                <a:solidFill>
                  <a:srgbClr val="1B04FA"/>
                </a:solidFill>
                <a:latin typeface="Arial" panose="020B0604020202020204" pitchFamily="34" charset="0"/>
                <a:cs typeface="Arial" panose="020B0604020202020204" pitchFamily="34" charset="0"/>
              </a:rPr>
              <a:t>cực và cận cực, ôn đới, cận nhiệt và nhiệt đới.</a:t>
            </a:r>
            <a:endParaRPr lang="en-US" sz="32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399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1FCAB-6E1D-465D-9A38-91CAF49D6209}"/>
              </a:ext>
            </a:extLst>
          </p:cNvPr>
          <p:cNvSpPr/>
          <p:nvPr/>
        </p:nvSpPr>
        <p:spPr>
          <a:xfrm>
            <a:off x="119380" y="2010130"/>
            <a:ext cx="12072620" cy="1089209"/>
          </a:xfrm>
          <a:prstGeom prst="rect">
            <a:avLst/>
          </a:prstGeom>
          <a:ln>
            <a:solidFill>
              <a:srgbClr val="00B0F0"/>
            </a:solidFill>
            <a:prstDash val="sysDash"/>
          </a:ln>
        </p:spPr>
        <p:txBody>
          <a:bodyPr wrap="square">
            <a:spAutoFit/>
          </a:bodyPr>
          <a:lstStyle/>
          <a:p>
            <a:pPr indent="180340">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1, 3:</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trình bày sự phân hoá khí hậu của Bắc Mĩ theo chiều từ bắc xuống nam? Giải thích sự phân hóa đó ?</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92929CF-B98F-4054-AF49-ABB9F2711542}"/>
              </a:ext>
            </a:extLst>
          </p:cNvPr>
          <p:cNvSpPr/>
          <p:nvPr/>
        </p:nvSpPr>
        <p:spPr>
          <a:xfrm>
            <a:off x="0" y="4799530"/>
            <a:ext cx="12072620" cy="1606274"/>
          </a:xfrm>
          <a:prstGeom prst="rect">
            <a:avLst/>
          </a:prstGeom>
          <a:ln>
            <a:solidFill>
              <a:srgbClr val="00B0F0"/>
            </a:solidFill>
            <a:prstDash val="sysDash"/>
          </a:ln>
        </p:spPr>
        <p:txBody>
          <a:bodyPr wrap="square">
            <a:spAutoFit/>
          </a:bodyPr>
          <a:lstStyle/>
          <a:p>
            <a:pPr indent="180340" algn="just">
              <a:lnSpc>
                <a:spcPct val="120000"/>
              </a:lnSpc>
              <a:spcAft>
                <a:spcPts val="600"/>
              </a:spcAft>
            </a:pP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 N</a:t>
            </a:r>
            <a:r>
              <a:rPr lang="en-US" sz="2800" b="1" u="sng">
                <a:solidFill>
                  <a:srgbClr val="FF0000"/>
                </a:solidFill>
                <a:latin typeface="Arial" panose="020B0604020202020204" pitchFamily="34" charset="0"/>
                <a:ea typeface="Calibri" panose="020F0502020204030204" pitchFamily="34" charset="0"/>
                <a:cs typeface="Arial" panose="020B0604020202020204" pitchFamily="34" charset="0"/>
              </a:rPr>
              <a:t>hóm </a:t>
            </a:r>
            <a:r>
              <a:rPr lang="vi-VN" sz="2800" b="1" u="sng">
                <a:solidFill>
                  <a:srgbClr val="FF0000"/>
                </a:solidFill>
                <a:latin typeface="Arial" panose="020B0604020202020204" pitchFamily="34" charset="0"/>
                <a:ea typeface="Calibri" panose="020F0502020204030204" pitchFamily="34" charset="0"/>
                <a:cs typeface="Arial" panose="020B0604020202020204" pitchFamily="34" charset="0"/>
              </a:rPr>
              <a:t>2, 4 </a:t>
            </a:r>
            <a:r>
              <a:rPr lang="vi-VN" sz="28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Quan sát lược đồ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hình 2</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trình bày sự phân hoá khí hậu Bắc Mĩ theo chiều từ tây sang đông ? Giải thích tại sao có sự khác biệt về khí hậu giữa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o</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 ?</a:t>
            </a:r>
            <a:endParaRPr lang="en-US" sz="28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6EE2F4A-3B86-47E1-8B25-20EC6E8F9287}"/>
              </a:ext>
            </a:extLst>
          </p:cNvPr>
          <p:cNvSpPr/>
          <p:nvPr/>
        </p:nvSpPr>
        <p:spPr>
          <a:xfrm>
            <a:off x="4608171" y="1036617"/>
            <a:ext cx="3655675" cy="80557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C030D0-1562-4768-8FEA-248929EF2C22}"/>
              </a:ext>
            </a:extLst>
          </p:cNvPr>
          <p:cNvSpPr/>
          <p:nvPr/>
        </p:nvSpPr>
        <p:spPr>
          <a:xfrm>
            <a:off x="4728904" y="1198540"/>
            <a:ext cx="3534942" cy="584775"/>
          </a:xfrm>
          <a:prstGeom prst="rect">
            <a:avLst/>
          </a:prstGeom>
        </p:spPr>
        <p:txBody>
          <a:bodyPr wrap="none">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7" name="4 Minute Timer (Nho)">
            <a:hlinkClick r:id="" action="ppaction://media"/>
            <a:extLst>
              <a:ext uri="{FF2B5EF4-FFF2-40B4-BE49-F238E27FC236}">
                <a16:creationId xmlns:a16="http://schemas.microsoft.com/office/drawing/2014/main" id="{BA5A1B88-5411-484F-B17B-173FEEAE6D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01184" y="116845"/>
            <a:ext cx="1427186" cy="919772"/>
          </a:xfrm>
          <a:prstGeom prst="rect">
            <a:avLst/>
          </a:prstGeom>
        </p:spPr>
      </p:pic>
      <p:sp>
        <p:nvSpPr>
          <p:cNvPr id="8" name="Rectangle 7">
            <a:extLst>
              <a:ext uri="{FF2B5EF4-FFF2-40B4-BE49-F238E27FC236}">
                <a16:creationId xmlns:a16="http://schemas.microsoft.com/office/drawing/2014/main" id="{5F8BBA1D-BF51-44F2-8A7F-F98F3163BFEC}"/>
              </a:ext>
            </a:extLst>
          </p:cNvPr>
          <p:cNvSpPr/>
          <p:nvPr/>
        </p:nvSpPr>
        <p:spPr>
          <a:xfrm>
            <a:off x="2039787" y="125533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9F00D673-F322-4E93-943B-F982C702680D}"/>
              </a:ext>
            </a:extLst>
          </p:cNvPr>
          <p:cNvSpPr/>
          <p:nvPr/>
        </p:nvSpPr>
        <p:spPr>
          <a:xfrm>
            <a:off x="8524596" y="1158146"/>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4</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C4861FD-79BF-47BE-8432-8455D03131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19380" y="401847"/>
            <a:ext cx="1838761" cy="796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2196BF-2ACE-4662-94E9-82555B0A946E}"/>
              </a:ext>
            </a:extLst>
          </p:cNvPr>
          <p:cNvPicPr>
            <a:picLocks noChangeAspect="1"/>
          </p:cNvPicPr>
          <p:nvPr/>
        </p:nvPicPr>
        <p:blipFill rotWithShape="1">
          <a:blip r:embed="rId6"/>
          <a:srcRect l="3751" t="-1" r="74856" b="82326"/>
          <a:stretch/>
        </p:blipFill>
        <p:spPr>
          <a:xfrm>
            <a:off x="3436289" y="3273157"/>
            <a:ext cx="2343763" cy="1089208"/>
          </a:xfrm>
          <a:prstGeom prst="rect">
            <a:avLst/>
          </a:prstGeom>
        </p:spPr>
      </p:pic>
      <p:pic>
        <p:nvPicPr>
          <p:cNvPr id="12" name="Picture 11">
            <a:extLst>
              <a:ext uri="{FF2B5EF4-FFF2-40B4-BE49-F238E27FC236}">
                <a16:creationId xmlns:a16="http://schemas.microsoft.com/office/drawing/2014/main" id="{99014C28-6BCC-4E9A-AF75-918BC3115DA4}"/>
              </a:ext>
            </a:extLst>
          </p:cNvPr>
          <p:cNvPicPr>
            <a:picLocks noChangeAspect="1"/>
          </p:cNvPicPr>
          <p:nvPr/>
        </p:nvPicPr>
        <p:blipFill rotWithShape="1">
          <a:blip r:embed="rId7"/>
          <a:srcRect l="39749" t="43556" r="43417" b="27111"/>
          <a:stretch/>
        </p:blipFill>
        <p:spPr>
          <a:xfrm>
            <a:off x="7124346" y="3127052"/>
            <a:ext cx="1409324" cy="1381417"/>
          </a:xfrm>
          <a:prstGeom prst="rect">
            <a:avLst/>
          </a:prstGeom>
        </p:spPr>
      </p:pic>
    </p:spTree>
    <p:extLst>
      <p:ext uri="{BB962C8B-B14F-4D97-AF65-F5344CB8AC3E}">
        <p14:creationId xmlns:p14="http://schemas.microsoft.com/office/powerpoint/2010/main" val="4647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14E89-BC96-42D1-9BB6-CA57A0855235}"/>
              </a:ext>
            </a:extLst>
          </p:cNvPr>
          <p:cNvPicPr>
            <a:picLocks noChangeAspect="1"/>
          </p:cNvPicPr>
          <p:nvPr/>
        </p:nvPicPr>
        <p:blipFill>
          <a:blip r:embed="rId2"/>
          <a:stretch>
            <a:fillRect/>
          </a:stretch>
        </p:blipFill>
        <p:spPr>
          <a:xfrm>
            <a:off x="0" y="0"/>
            <a:ext cx="12139198" cy="2509080"/>
          </a:xfrm>
          <a:prstGeom prst="rect">
            <a:avLst/>
          </a:prstGeom>
        </p:spPr>
      </p:pic>
      <p:pic>
        <p:nvPicPr>
          <p:cNvPr id="7" name="image108.jpg" descr="Image result for rocky mountains&quot;">
            <a:extLst>
              <a:ext uri="{FF2B5EF4-FFF2-40B4-BE49-F238E27FC236}">
                <a16:creationId xmlns:a16="http://schemas.microsoft.com/office/drawing/2014/main" id="{85FEF753-1051-4FDF-AE98-6585B1BD1EE3}"/>
              </a:ext>
            </a:extLst>
          </p:cNvPr>
          <p:cNvPicPr/>
          <p:nvPr/>
        </p:nvPicPr>
        <p:blipFill rotWithShape="1">
          <a:blip r:embed="rId3"/>
          <a:srcRect l="24685" r="16015" b="-3"/>
          <a:stretch/>
        </p:blipFill>
        <p:spPr>
          <a:xfrm>
            <a:off x="0" y="3188093"/>
            <a:ext cx="3773557" cy="2910529"/>
          </a:xfrm>
          <a:prstGeom prst="rect">
            <a:avLst/>
          </a:prstGeom>
        </p:spPr>
      </p:pic>
      <p:pic>
        <p:nvPicPr>
          <p:cNvPr id="8" name="image183.jpg" descr="Image result for eskimo people">
            <a:extLst>
              <a:ext uri="{FF2B5EF4-FFF2-40B4-BE49-F238E27FC236}">
                <a16:creationId xmlns:a16="http://schemas.microsoft.com/office/drawing/2014/main" id="{1FA3EF2F-A67F-456D-89B8-F52691E2F949}"/>
              </a:ext>
            </a:extLst>
          </p:cNvPr>
          <p:cNvPicPr/>
          <p:nvPr/>
        </p:nvPicPr>
        <p:blipFill>
          <a:blip r:embed="rId4"/>
          <a:srcRect/>
          <a:stretch>
            <a:fillRect/>
          </a:stretch>
        </p:blipFill>
        <p:spPr>
          <a:xfrm>
            <a:off x="3878755" y="3188093"/>
            <a:ext cx="3949146" cy="2910528"/>
          </a:xfrm>
          <a:prstGeom prst="rect">
            <a:avLst/>
          </a:prstGeom>
          <a:ln/>
        </p:spPr>
      </p:pic>
      <p:pic>
        <p:nvPicPr>
          <p:cNvPr id="9" name="image238.jpg" descr="Résultat de recherche d'images pour &quot;thành phố new york&quot;">
            <a:extLst>
              <a:ext uri="{FF2B5EF4-FFF2-40B4-BE49-F238E27FC236}">
                <a16:creationId xmlns:a16="http://schemas.microsoft.com/office/drawing/2014/main" id="{4666AC7F-A110-47C9-8FD0-84B215D73A16}"/>
              </a:ext>
            </a:extLst>
          </p:cNvPr>
          <p:cNvPicPr/>
          <p:nvPr/>
        </p:nvPicPr>
        <p:blipFill>
          <a:blip r:embed="rId5"/>
          <a:srcRect/>
          <a:stretch>
            <a:fillRect/>
          </a:stretch>
        </p:blipFill>
        <p:spPr>
          <a:xfrm>
            <a:off x="7892096" y="3188093"/>
            <a:ext cx="4087868" cy="2910528"/>
          </a:xfrm>
          <a:prstGeom prst="rect">
            <a:avLst/>
          </a:prstGeom>
          <a:ln/>
        </p:spPr>
      </p:pic>
    </p:spTree>
    <p:extLst>
      <p:ext uri="{BB962C8B-B14F-4D97-AF65-F5344CB8AC3E}">
        <p14:creationId xmlns:p14="http://schemas.microsoft.com/office/powerpoint/2010/main" val="345681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4E0170-480F-4717-89E2-7CF7E5905A87}"/>
              </a:ext>
            </a:extLst>
          </p:cNvPr>
          <p:cNvSpPr/>
          <p:nvPr/>
        </p:nvSpPr>
        <p:spPr>
          <a:xfrm>
            <a:off x="160056" y="842281"/>
            <a:ext cx="4388195" cy="572144"/>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800">
                <a:solidFill>
                  <a:srgbClr val="1B04FA"/>
                </a:solidFill>
                <a:ea typeface="Calibri" panose="020F0502020204030204" pitchFamily="34" charset="0"/>
              </a:rPr>
              <a:t>Phân hoá theo chiều </a:t>
            </a:r>
            <a:r>
              <a:rPr lang="en-US" sz="2800">
                <a:solidFill>
                  <a:srgbClr val="1B04FA"/>
                </a:solidFill>
                <a:ea typeface="Calibri" panose="020F0502020204030204" pitchFamily="34" charset="0"/>
              </a:rPr>
              <a:t>B-N</a:t>
            </a:r>
            <a:endParaRPr lang="en-US" sz="2800">
              <a:solidFill>
                <a:srgbClr val="1B04FA"/>
              </a:solidFill>
              <a:effectLst/>
              <a:ea typeface="Calibri" panose="020F0502020204030204" pitchFamily="34" charset="0"/>
            </a:endParaRPr>
          </a:p>
        </p:txBody>
      </p:sp>
      <p:pic>
        <p:nvPicPr>
          <p:cNvPr id="17" name="Picture 16">
            <a:extLst>
              <a:ext uri="{FF2B5EF4-FFF2-40B4-BE49-F238E27FC236}">
                <a16:creationId xmlns:a16="http://schemas.microsoft.com/office/drawing/2014/main" id="{FEBAD7E3-CE3A-4DC7-B650-EA9F65ECD688}"/>
              </a:ext>
            </a:extLst>
          </p:cNvPr>
          <p:cNvPicPr>
            <a:picLocks noChangeAspect="1"/>
          </p:cNvPicPr>
          <p:nvPr/>
        </p:nvPicPr>
        <p:blipFill>
          <a:blip r:embed="rId2"/>
          <a:stretch>
            <a:fillRect/>
          </a:stretch>
        </p:blipFill>
        <p:spPr>
          <a:xfrm>
            <a:off x="11093845" y="-2241"/>
            <a:ext cx="1054691" cy="927925"/>
          </a:xfrm>
          <a:prstGeom prst="rect">
            <a:avLst/>
          </a:prstGeom>
        </p:spPr>
      </p:pic>
      <p:pic>
        <p:nvPicPr>
          <p:cNvPr id="13" name="Picture 2">
            <a:extLst>
              <a:ext uri="{FF2B5EF4-FFF2-40B4-BE49-F238E27FC236}">
                <a16:creationId xmlns:a16="http://schemas.microsoft.com/office/drawing/2014/main" id="{93E42EC7-BE14-4D15-AA08-04523E9EA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19" y="199659"/>
            <a:ext cx="7019376" cy="62052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22A94A-EA9F-4008-A4F7-7D0CD504A8F3}"/>
              </a:ext>
            </a:extLst>
          </p:cNvPr>
          <p:cNvSpPr txBox="1"/>
          <p:nvPr/>
        </p:nvSpPr>
        <p:spPr>
          <a:xfrm>
            <a:off x="6160082" y="6457890"/>
            <a:ext cx="5545995"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C99FD3C-59FD-48BC-A3FC-CEAF1F5673E8}"/>
              </a:ext>
            </a:extLst>
          </p:cNvPr>
          <p:cNvSpPr/>
          <p:nvPr/>
        </p:nvSpPr>
        <p:spPr>
          <a:xfrm>
            <a:off x="160056" y="1795336"/>
            <a:ext cx="4993501" cy="461665"/>
          </a:xfrm>
          <a:prstGeom prst="rect">
            <a:avLst/>
          </a:prstGeom>
        </p:spPr>
        <p:txBody>
          <a:bodyPr wrap="square">
            <a:spAutoFit/>
          </a:bodyPr>
          <a:lstStyle/>
          <a:p>
            <a:pPr algn="just"/>
            <a:r>
              <a:rPr lang="vi-VN" sz="2400">
                <a:solidFill>
                  <a:srgbClr val="1B04FA"/>
                </a:solidFill>
                <a:cs typeface="Arial" panose="020B0604020202020204" pitchFamily="34" charset="0"/>
              </a:rPr>
              <a:t>- Đới khí hậu cực và cận cực:</a:t>
            </a:r>
          </a:p>
        </p:txBody>
      </p:sp>
      <p:sp>
        <p:nvSpPr>
          <p:cNvPr id="12" name="Freeform: Shape 11">
            <a:extLst>
              <a:ext uri="{FF2B5EF4-FFF2-40B4-BE49-F238E27FC236}">
                <a16:creationId xmlns:a16="http://schemas.microsoft.com/office/drawing/2014/main" id="{3BAC97D3-44E9-4337-ADC9-D3FEEAD97940}"/>
              </a:ext>
            </a:extLst>
          </p:cNvPr>
          <p:cNvSpPr/>
          <p:nvPr/>
        </p:nvSpPr>
        <p:spPr>
          <a:xfrm>
            <a:off x="6935190" y="213757"/>
            <a:ext cx="4750129" cy="2807740"/>
          </a:xfrm>
          <a:custGeom>
            <a:avLst/>
            <a:gdLst>
              <a:gd name="connsiteX0" fmla="*/ 142504 w 4750129"/>
              <a:gd name="connsiteY0" fmla="*/ 1377538 h 2810751"/>
              <a:gd name="connsiteX1" fmla="*/ 273132 w 4750129"/>
              <a:gd name="connsiteY1" fmla="*/ 1401288 h 2810751"/>
              <a:gd name="connsiteX2" fmla="*/ 344384 w 4750129"/>
              <a:gd name="connsiteY2" fmla="*/ 1425039 h 2810751"/>
              <a:gd name="connsiteX3" fmla="*/ 380010 w 4750129"/>
              <a:gd name="connsiteY3" fmla="*/ 1460665 h 2810751"/>
              <a:gd name="connsiteX4" fmla="*/ 415636 w 4750129"/>
              <a:gd name="connsiteY4" fmla="*/ 1484415 h 2810751"/>
              <a:gd name="connsiteX5" fmla="*/ 463137 w 4750129"/>
              <a:gd name="connsiteY5" fmla="*/ 1520041 h 2810751"/>
              <a:gd name="connsiteX6" fmla="*/ 510639 w 4750129"/>
              <a:gd name="connsiteY6" fmla="*/ 1579418 h 2810751"/>
              <a:gd name="connsiteX7" fmla="*/ 534389 w 4750129"/>
              <a:gd name="connsiteY7" fmla="*/ 1626919 h 2810751"/>
              <a:gd name="connsiteX8" fmla="*/ 605641 w 4750129"/>
              <a:gd name="connsiteY8" fmla="*/ 1650670 h 2810751"/>
              <a:gd name="connsiteX9" fmla="*/ 688768 w 4750129"/>
              <a:gd name="connsiteY9" fmla="*/ 1721922 h 2810751"/>
              <a:gd name="connsiteX10" fmla="*/ 760020 w 4750129"/>
              <a:gd name="connsiteY10" fmla="*/ 1745673 h 2810751"/>
              <a:gd name="connsiteX11" fmla="*/ 795646 w 4750129"/>
              <a:gd name="connsiteY11" fmla="*/ 1757548 h 2810751"/>
              <a:gd name="connsiteX12" fmla="*/ 866898 w 4750129"/>
              <a:gd name="connsiteY12" fmla="*/ 1816925 h 2810751"/>
              <a:gd name="connsiteX13" fmla="*/ 985652 w 4750129"/>
              <a:gd name="connsiteY13" fmla="*/ 1864426 h 2810751"/>
              <a:gd name="connsiteX14" fmla="*/ 1092529 w 4750129"/>
              <a:gd name="connsiteY14" fmla="*/ 1947553 h 2810751"/>
              <a:gd name="connsiteX15" fmla="*/ 1104405 w 4750129"/>
              <a:gd name="connsiteY15" fmla="*/ 1983179 h 2810751"/>
              <a:gd name="connsiteX16" fmla="*/ 1140031 w 4750129"/>
              <a:gd name="connsiteY16" fmla="*/ 2006930 h 2810751"/>
              <a:gd name="connsiteX17" fmla="*/ 1223158 w 4750129"/>
              <a:gd name="connsiteY17" fmla="*/ 2054431 h 2810751"/>
              <a:gd name="connsiteX18" fmla="*/ 1246909 w 4750129"/>
              <a:gd name="connsiteY18" fmla="*/ 2090057 h 2810751"/>
              <a:gd name="connsiteX19" fmla="*/ 1258784 w 4750129"/>
              <a:gd name="connsiteY19" fmla="*/ 2125683 h 2810751"/>
              <a:gd name="connsiteX20" fmla="*/ 1306285 w 4750129"/>
              <a:gd name="connsiteY20" fmla="*/ 2161309 h 2810751"/>
              <a:gd name="connsiteX21" fmla="*/ 1353787 w 4750129"/>
              <a:gd name="connsiteY21" fmla="*/ 2208810 h 2810751"/>
              <a:gd name="connsiteX22" fmla="*/ 1377537 w 4750129"/>
              <a:gd name="connsiteY22" fmla="*/ 2244436 h 2810751"/>
              <a:gd name="connsiteX23" fmla="*/ 1389413 w 4750129"/>
              <a:gd name="connsiteY23" fmla="*/ 2398815 h 2810751"/>
              <a:gd name="connsiteX24" fmla="*/ 1436914 w 4750129"/>
              <a:gd name="connsiteY24" fmla="*/ 2470067 h 2810751"/>
              <a:gd name="connsiteX25" fmla="*/ 1460665 w 4750129"/>
              <a:gd name="connsiteY25" fmla="*/ 2505693 h 2810751"/>
              <a:gd name="connsiteX26" fmla="*/ 1531916 w 4750129"/>
              <a:gd name="connsiteY26" fmla="*/ 2565070 h 2810751"/>
              <a:gd name="connsiteX27" fmla="*/ 1555667 w 4750129"/>
              <a:gd name="connsiteY27" fmla="*/ 2600696 h 2810751"/>
              <a:gd name="connsiteX28" fmla="*/ 1615044 w 4750129"/>
              <a:gd name="connsiteY28" fmla="*/ 2612571 h 2810751"/>
              <a:gd name="connsiteX29" fmla="*/ 1745672 w 4750129"/>
              <a:gd name="connsiteY29" fmla="*/ 2624447 h 2810751"/>
              <a:gd name="connsiteX30" fmla="*/ 1781298 w 4750129"/>
              <a:gd name="connsiteY30" fmla="*/ 2636322 h 2810751"/>
              <a:gd name="connsiteX31" fmla="*/ 1828800 w 4750129"/>
              <a:gd name="connsiteY31" fmla="*/ 2648197 h 2810751"/>
              <a:gd name="connsiteX32" fmla="*/ 1876301 w 4750129"/>
              <a:gd name="connsiteY32" fmla="*/ 2671948 h 2810751"/>
              <a:gd name="connsiteX33" fmla="*/ 2185059 w 4750129"/>
              <a:gd name="connsiteY33" fmla="*/ 2695699 h 2810751"/>
              <a:gd name="connsiteX34" fmla="*/ 2481942 w 4750129"/>
              <a:gd name="connsiteY34" fmla="*/ 2719449 h 2810751"/>
              <a:gd name="connsiteX35" fmla="*/ 2553194 w 4750129"/>
              <a:gd name="connsiteY35" fmla="*/ 2731325 h 2810751"/>
              <a:gd name="connsiteX36" fmla="*/ 2600696 w 4750129"/>
              <a:gd name="connsiteY36" fmla="*/ 2743200 h 2810751"/>
              <a:gd name="connsiteX37" fmla="*/ 3111335 w 4750129"/>
              <a:gd name="connsiteY37" fmla="*/ 2766950 h 2810751"/>
              <a:gd name="connsiteX38" fmla="*/ 3503220 w 4750129"/>
              <a:gd name="connsiteY38" fmla="*/ 2790701 h 2810751"/>
              <a:gd name="connsiteX39" fmla="*/ 3716976 w 4750129"/>
              <a:gd name="connsiteY39" fmla="*/ 2790701 h 2810751"/>
              <a:gd name="connsiteX40" fmla="*/ 3752602 w 4750129"/>
              <a:gd name="connsiteY40" fmla="*/ 2766950 h 2810751"/>
              <a:gd name="connsiteX41" fmla="*/ 3800104 w 4750129"/>
              <a:gd name="connsiteY41" fmla="*/ 2755075 h 2810751"/>
              <a:gd name="connsiteX42" fmla="*/ 3835729 w 4750129"/>
              <a:gd name="connsiteY42" fmla="*/ 2743200 h 2810751"/>
              <a:gd name="connsiteX43" fmla="*/ 3871355 w 4750129"/>
              <a:gd name="connsiteY43" fmla="*/ 2719449 h 2810751"/>
              <a:gd name="connsiteX44" fmla="*/ 3954483 w 4750129"/>
              <a:gd name="connsiteY44" fmla="*/ 2695699 h 2810751"/>
              <a:gd name="connsiteX45" fmla="*/ 4013859 w 4750129"/>
              <a:gd name="connsiteY45" fmla="*/ 2671948 h 2810751"/>
              <a:gd name="connsiteX46" fmla="*/ 4049485 w 4750129"/>
              <a:gd name="connsiteY46" fmla="*/ 2660073 h 2810751"/>
              <a:gd name="connsiteX47" fmla="*/ 4156363 w 4750129"/>
              <a:gd name="connsiteY47" fmla="*/ 2565070 h 2810751"/>
              <a:gd name="connsiteX48" fmla="*/ 4108862 w 4750129"/>
              <a:gd name="connsiteY48" fmla="*/ 2493818 h 2810751"/>
              <a:gd name="connsiteX49" fmla="*/ 4085111 w 4750129"/>
              <a:gd name="connsiteY49" fmla="*/ 2446317 h 2810751"/>
              <a:gd name="connsiteX50" fmla="*/ 4049485 w 4750129"/>
              <a:gd name="connsiteY50" fmla="*/ 2410691 h 2810751"/>
              <a:gd name="connsiteX51" fmla="*/ 4001984 w 4750129"/>
              <a:gd name="connsiteY51" fmla="*/ 2339439 h 2810751"/>
              <a:gd name="connsiteX52" fmla="*/ 3990109 w 4750129"/>
              <a:gd name="connsiteY52" fmla="*/ 2256312 h 2810751"/>
              <a:gd name="connsiteX53" fmla="*/ 3954483 w 4750129"/>
              <a:gd name="connsiteY53" fmla="*/ 2185060 h 2810751"/>
              <a:gd name="connsiteX54" fmla="*/ 3918857 w 4750129"/>
              <a:gd name="connsiteY54" fmla="*/ 2078182 h 2810751"/>
              <a:gd name="connsiteX55" fmla="*/ 3906981 w 4750129"/>
              <a:gd name="connsiteY55" fmla="*/ 2042556 h 2810751"/>
              <a:gd name="connsiteX56" fmla="*/ 3895106 w 4750129"/>
              <a:gd name="connsiteY56" fmla="*/ 1995054 h 2810751"/>
              <a:gd name="connsiteX57" fmla="*/ 3859480 w 4750129"/>
              <a:gd name="connsiteY57" fmla="*/ 1983179 h 2810751"/>
              <a:gd name="connsiteX58" fmla="*/ 3823854 w 4750129"/>
              <a:gd name="connsiteY58" fmla="*/ 1959428 h 2810751"/>
              <a:gd name="connsiteX59" fmla="*/ 3800104 w 4750129"/>
              <a:gd name="connsiteY59" fmla="*/ 1888176 h 2810751"/>
              <a:gd name="connsiteX60" fmla="*/ 3847605 w 4750129"/>
              <a:gd name="connsiteY60" fmla="*/ 1864426 h 2810751"/>
              <a:gd name="connsiteX61" fmla="*/ 3847605 w 4750129"/>
              <a:gd name="connsiteY61" fmla="*/ 1769423 h 2810751"/>
              <a:gd name="connsiteX62" fmla="*/ 3800104 w 4750129"/>
              <a:gd name="connsiteY62" fmla="*/ 1698171 h 2810751"/>
              <a:gd name="connsiteX63" fmla="*/ 3764478 w 4750129"/>
              <a:gd name="connsiteY63" fmla="*/ 1674421 h 2810751"/>
              <a:gd name="connsiteX64" fmla="*/ 3538846 w 4750129"/>
              <a:gd name="connsiteY64" fmla="*/ 1650670 h 2810751"/>
              <a:gd name="connsiteX65" fmla="*/ 3455719 w 4750129"/>
              <a:gd name="connsiteY65" fmla="*/ 1543792 h 2810751"/>
              <a:gd name="connsiteX66" fmla="*/ 3396342 w 4750129"/>
              <a:gd name="connsiteY66" fmla="*/ 1508166 h 2810751"/>
              <a:gd name="connsiteX67" fmla="*/ 3277589 w 4750129"/>
              <a:gd name="connsiteY67" fmla="*/ 1484415 h 2810751"/>
              <a:gd name="connsiteX68" fmla="*/ 3230088 w 4750129"/>
              <a:gd name="connsiteY68" fmla="*/ 1448789 h 2810751"/>
              <a:gd name="connsiteX69" fmla="*/ 3158836 w 4750129"/>
              <a:gd name="connsiteY69" fmla="*/ 1401288 h 2810751"/>
              <a:gd name="connsiteX70" fmla="*/ 3051958 w 4750129"/>
              <a:gd name="connsiteY70" fmla="*/ 1318161 h 2810751"/>
              <a:gd name="connsiteX71" fmla="*/ 3016332 w 4750129"/>
              <a:gd name="connsiteY71" fmla="*/ 1246909 h 2810751"/>
              <a:gd name="connsiteX72" fmla="*/ 2992581 w 4750129"/>
              <a:gd name="connsiteY72" fmla="*/ 1211283 h 2810751"/>
              <a:gd name="connsiteX73" fmla="*/ 3004457 w 4750129"/>
              <a:gd name="connsiteY73" fmla="*/ 1068779 h 2810751"/>
              <a:gd name="connsiteX74" fmla="*/ 3040083 w 4750129"/>
              <a:gd name="connsiteY74" fmla="*/ 1033153 h 2810751"/>
              <a:gd name="connsiteX75" fmla="*/ 3241963 w 4750129"/>
              <a:gd name="connsiteY75" fmla="*/ 1021278 h 2810751"/>
              <a:gd name="connsiteX76" fmla="*/ 3277589 w 4750129"/>
              <a:gd name="connsiteY76" fmla="*/ 985652 h 2810751"/>
              <a:gd name="connsiteX77" fmla="*/ 3408218 w 4750129"/>
              <a:gd name="connsiteY77" fmla="*/ 997527 h 2810751"/>
              <a:gd name="connsiteX78" fmla="*/ 3503220 w 4750129"/>
              <a:gd name="connsiteY78" fmla="*/ 1056904 h 2810751"/>
              <a:gd name="connsiteX79" fmla="*/ 3538846 w 4750129"/>
              <a:gd name="connsiteY79" fmla="*/ 1068779 h 2810751"/>
              <a:gd name="connsiteX80" fmla="*/ 3574472 w 4750129"/>
              <a:gd name="connsiteY80" fmla="*/ 1104405 h 2810751"/>
              <a:gd name="connsiteX81" fmla="*/ 3610098 w 4750129"/>
              <a:gd name="connsiteY81" fmla="*/ 1116280 h 2810751"/>
              <a:gd name="connsiteX82" fmla="*/ 3645724 w 4750129"/>
              <a:gd name="connsiteY82" fmla="*/ 1140031 h 2810751"/>
              <a:gd name="connsiteX83" fmla="*/ 3740727 w 4750129"/>
              <a:gd name="connsiteY83" fmla="*/ 1175657 h 2810751"/>
              <a:gd name="connsiteX84" fmla="*/ 3776353 w 4750129"/>
              <a:gd name="connsiteY84" fmla="*/ 1246909 h 2810751"/>
              <a:gd name="connsiteX85" fmla="*/ 3788228 w 4750129"/>
              <a:gd name="connsiteY85" fmla="*/ 1306286 h 2810751"/>
              <a:gd name="connsiteX86" fmla="*/ 3823854 w 4750129"/>
              <a:gd name="connsiteY86" fmla="*/ 1341912 h 2810751"/>
              <a:gd name="connsiteX87" fmla="*/ 3895106 w 4750129"/>
              <a:gd name="connsiteY87" fmla="*/ 1389413 h 2810751"/>
              <a:gd name="connsiteX88" fmla="*/ 3930732 w 4750129"/>
              <a:gd name="connsiteY88" fmla="*/ 1413163 h 2810751"/>
              <a:gd name="connsiteX89" fmla="*/ 4025735 w 4750129"/>
              <a:gd name="connsiteY89" fmla="*/ 1508166 h 2810751"/>
              <a:gd name="connsiteX90" fmla="*/ 4061361 w 4750129"/>
              <a:gd name="connsiteY90" fmla="*/ 1543792 h 2810751"/>
              <a:gd name="connsiteX91" fmla="*/ 4180114 w 4750129"/>
              <a:gd name="connsiteY91" fmla="*/ 1650670 h 2810751"/>
              <a:gd name="connsiteX92" fmla="*/ 4251366 w 4750129"/>
              <a:gd name="connsiteY92" fmla="*/ 1733797 h 2810751"/>
              <a:gd name="connsiteX93" fmla="*/ 4322618 w 4750129"/>
              <a:gd name="connsiteY93" fmla="*/ 1781299 h 2810751"/>
              <a:gd name="connsiteX94" fmla="*/ 4358244 w 4750129"/>
              <a:gd name="connsiteY94" fmla="*/ 1805049 h 2810751"/>
              <a:gd name="connsiteX95" fmla="*/ 4465122 w 4750129"/>
              <a:gd name="connsiteY95" fmla="*/ 1840675 h 2810751"/>
              <a:gd name="connsiteX96" fmla="*/ 4500748 w 4750129"/>
              <a:gd name="connsiteY96" fmla="*/ 1852550 h 2810751"/>
              <a:gd name="connsiteX97" fmla="*/ 4560124 w 4750129"/>
              <a:gd name="connsiteY97" fmla="*/ 1888176 h 2810751"/>
              <a:gd name="connsiteX98" fmla="*/ 4726379 w 4750129"/>
              <a:gd name="connsiteY98" fmla="*/ 1876301 h 2810751"/>
              <a:gd name="connsiteX99" fmla="*/ 4750129 w 4750129"/>
              <a:gd name="connsiteY99" fmla="*/ 1828800 h 2810751"/>
              <a:gd name="connsiteX100" fmla="*/ 4726379 w 4750129"/>
              <a:gd name="connsiteY100" fmla="*/ 1686296 h 2810751"/>
              <a:gd name="connsiteX101" fmla="*/ 4667002 w 4750129"/>
              <a:gd name="connsiteY101" fmla="*/ 1674421 h 2810751"/>
              <a:gd name="connsiteX102" fmla="*/ 4619501 w 4750129"/>
              <a:gd name="connsiteY102" fmla="*/ 1650670 h 2810751"/>
              <a:gd name="connsiteX103" fmla="*/ 4583875 w 4750129"/>
              <a:gd name="connsiteY103" fmla="*/ 1567543 h 2810751"/>
              <a:gd name="connsiteX104" fmla="*/ 4548249 w 4750129"/>
              <a:gd name="connsiteY104" fmla="*/ 1531917 h 2810751"/>
              <a:gd name="connsiteX105" fmla="*/ 4536374 w 4750129"/>
              <a:gd name="connsiteY105" fmla="*/ 1496291 h 2810751"/>
              <a:gd name="connsiteX106" fmla="*/ 4512623 w 4750129"/>
              <a:gd name="connsiteY106" fmla="*/ 1460665 h 2810751"/>
              <a:gd name="connsiteX107" fmla="*/ 4524498 w 4750129"/>
              <a:gd name="connsiteY107" fmla="*/ 1270660 h 2810751"/>
              <a:gd name="connsiteX108" fmla="*/ 4548249 w 4750129"/>
              <a:gd name="connsiteY108" fmla="*/ 1175657 h 2810751"/>
              <a:gd name="connsiteX109" fmla="*/ 4536374 w 4750129"/>
              <a:gd name="connsiteY109" fmla="*/ 1021278 h 2810751"/>
              <a:gd name="connsiteX110" fmla="*/ 4524498 w 4750129"/>
              <a:gd name="connsiteY110" fmla="*/ 926275 h 2810751"/>
              <a:gd name="connsiteX111" fmla="*/ 4512623 w 4750129"/>
              <a:gd name="connsiteY111" fmla="*/ 783771 h 2810751"/>
              <a:gd name="connsiteX112" fmla="*/ 4476997 w 4750129"/>
              <a:gd name="connsiteY112" fmla="*/ 736270 h 2810751"/>
              <a:gd name="connsiteX113" fmla="*/ 4441371 w 4750129"/>
              <a:gd name="connsiteY113" fmla="*/ 676893 h 2810751"/>
              <a:gd name="connsiteX114" fmla="*/ 4429496 w 4750129"/>
              <a:gd name="connsiteY114" fmla="*/ 641267 h 2810751"/>
              <a:gd name="connsiteX115" fmla="*/ 4417620 w 4750129"/>
              <a:gd name="connsiteY115" fmla="*/ 581891 h 2810751"/>
              <a:gd name="connsiteX116" fmla="*/ 4275116 w 4750129"/>
              <a:gd name="connsiteY116" fmla="*/ 546265 h 2810751"/>
              <a:gd name="connsiteX117" fmla="*/ 4239491 w 4750129"/>
              <a:gd name="connsiteY117" fmla="*/ 510639 h 2810751"/>
              <a:gd name="connsiteX118" fmla="*/ 4215740 w 4750129"/>
              <a:gd name="connsiteY118" fmla="*/ 475013 h 2810751"/>
              <a:gd name="connsiteX119" fmla="*/ 4168239 w 4750129"/>
              <a:gd name="connsiteY119" fmla="*/ 451262 h 2810751"/>
              <a:gd name="connsiteX120" fmla="*/ 4144488 w 4750129"/>
              <a:gd name="connsiteY120" fmla="*/ 415636 h 2810751"/>
              <a:gd name="connsiteX121" fmla="*/ 4073236 w 4750129"/>
              <a:gd name="connsiteY121" fmla="*/ 356260 h 2810751"/>
              <a:gd name="connsiteX122" fmla="*/ 3954483 w 4750129"/>
              <a:gd name="connsiteY122" fmla="*/ 332509 h 2810751"/>
              <a:gd name="connsiteX123" fmla="*/ 3871355 w 4750129"/>
              <a:gd name="connsiteY123" fmla="*/ 296883 h 2810751"/>
              <a:gd name="connsiteX124" fmla="*/ 3835729 w 4750129"/>
              <a:gd name="connsiteY124" fmla="*/ 273132 h 2810751"/>
              <a:gd name="connsiteX125" fmla="*/ 3811979 w 4750129"/>
              <a:gd name="connsiteY125" fmla="*/ 237506 h 2810751"/>
              <a:gd name="connsiteX126" fmla="*/ 3740727 w 4750129"/>
              <a:gd name="connsiteY126" fmla="*/ 201880 h 2810751"/>
              <a:gd name="connsiteX127" fmla="*/ 3705101 w 4750129"/>
              <a:gd name="connsiteY127" fmla="*/ 178130 h 2810751"/>
              <a:gd name="connsiteX128" fmla="*/ 3621974 w 4750129"/>
              <a:gd name="connsiteY128" fmla="*/ 118753 h 2810751"/>
              <a:gd name="connsiteX129" fmla="*/ 3598223 w 4750129"/>
              <a:gd name="connsiteY129" fmla="*/ 83127 h 2810751"/>
              <a:gd name="connsiteX130" fmla="*/ 3396342 w 4750129"/>
              <a:gd name="connsiteY130" fmla="*/ 0 h 2810751"/>
              <a:gd name="connsiteX131" fmla="*/ 3372592 w 4750129"/>
              <a:gd name="connsiteY131" fmla="*/ 35626 h 2810751"/>
              <a:gd name="connsiteX132" fmla="*/ 3348841 w 4750129"/>
              <a:gd name="connsiteY132" fmla="*/ 59376 h 2810751"/>
              <a:gd name="connsiteX133" fmla="*/ 3313215 w 4750129"/>
              <a:gd name="connsiteY133" fmla="*/ 71252 h 2810751"/>
              <a:gd name="connsiteX134" fmla="*/ 3289465 w 4750129"/>
              <a:gd name="connsiteY134" fmla="*/ 106878 h 2810751"/>
              <a:gd name="connsiteX135" fmla="*/ 3253839 w 4750129"/>
              <a:gd name="connsiteY135" fmla="*/ 130628 h 2810751"/>
              <a:gd name="connsiteX136" fmla="*/ 3206337 w 4750129"/>
              <a:gd name="connsiteY136" fmla="*/ 213756 h 2810751"/>
              <a:gd name="connsiteX137" fmla="*/ 3170711 w 4750129"/>
              <a:gd name="connsiteY137" fmla="*/ 296883 h 2810751"/>
              <a:gd name="connsiteX138" fmla="*/ 3158836 w 4750129"/>
              <a:gd name="connsiteY138" fmla="*/ 380010 h 2810751"/>
              <a:gd name="connsiteX139" fmla="*/ 2838202 w 4750129"/>
              <a:gd name="connsiteY139" fmla="*/ 439387 h 2810751"/>
              <a:gd name="connsiteX140" fmla="*/ 2790701 w 4750129"/>
              <a:gd name="connsiteY140" fmla="*/ 510639 h 2810751"/>
              <a:gd name="connsiteX141" fmla="*/ 2755075 w 4750129"/>
              <a:gd name="connsiteY141" fmla="*/ 546265 h 2810751"/>
              <a:gd name="connsiteX142" fmla="*/ 2743200 w 4750129"/>
              <a:gd name="connsiteY142" fmla="*/ 581891 h 2810751"/>
              <a:gd name="connsiteX143" fmla="*/ 2707574 w 4750129"/>
              <a:gd name="connsiteY143" fmla="*/ 629392 h 2810751"/>
              <a:gd name="connsiteX144" fmla="*/ 2683823 w 4750129"/>
              <a:gd name="connsiteY144" fmla="*/ 665018 h 2810751"/>
              <a:gd name="connsiteX145" fmla="*/ 2648197 w 4750129"/>
              <a:gd name="connsiteY145" fmla="*/ 890649 h 2810751"/>
              <a:gd name="connsiteX146" fmla="*/ 2565070 w 4750129"/>
              <a:gd name="connsiteY146" fmla="*/ 878774 h 2810751"/>
              <a:gd name="connsiteX147" fmla="*/ 2517568 w 4750129"/>
              <a:gd name="connsiteY147" fmla="*/ 807522 h 2810751"/>
              <a:gd name="connsiteX148" fmla="*/ 2446316 w 4750129"/>
              <a:gd name="connsiteY148" fmla="*/ 760021 h 2810751"/>
              <a:gd name="connsiteX149" fmla="*/ 2422566 w 4750129"/>
              <a:gd name="connsiteY149" fmla="*/ 843148 h 2810751"/>
              <a:gd name="connsiteX150" fmla="*/ 2386940 w 4750129"/>
              <a:gd name="connsiteY150" fmla="*/ 855023 h 2810751"/>
              <a:gd name="connsiteX151" fmla="*/ 2327563 w 4750129"/>
              <a:gd name="connsiteY151" fmla="*/ 866899 h 2810751"/>
              <a:gd name="connsiteX152" fmla="*/ 2232561 w 4750129"/>
              <a:gd name="connsiteY152" fmla="*/ 926275 h 2810751"/>
              <a:gd name="connsiteX153" fmla="*/ 2208810 w 4750129"/>
              <a:gd name="connsiteY153" fmla="*/ 961901 h 2810751"/>
              <a:gd name="connsiteX154" fmla="*/ 2149433 w 4750129"/>
              <a:gd name="connsiteY154" fmla="*/ 973776 h 2810751"/>
              <a:gd name="connsiteX155" fmla="*/ 2113807 w 4750129"/>
              <a:gd name="connsiteY155" fmla="*/ 1104405 h 2810751"/>
              <a:gd name="connsiteX156" fmla="*/ 2149433 w 4750129"/>
              <a:gd name="connsiteY156" fmla="*/ 1140031 h 2810751"/>
              <a:gd name="connsiteX157" fmla="*/ 2185059 w 4750129"/>
              <a:gd name="connsiteY157" fmla="*/ 1151906 h 2810751"/>
              <a:gd name="connsiteX158" fmla="*/ 2232561 w 4750129"/>
              <a:gd name="connsiteY158" fmla="*/ 1175657 h 2810751"/>
              <a:gd name="connsiteX159" fmla="*/ 2196935 w 4750129"/>
              <a:gd name="connsiteY159" fmla="*/ 1151906 h 2810751"/>
              <a:gd name="connsiteX160" fmla="*/ 2161309 w 4750129"/>
              <a:gd name="connsiteY160" fmla="*/ 1140031 h 2810751"/>
              <a:gd name="connsiteX161" fmla="*/ 1923802 w 4750129"/>
              <a:gd name="connsiteY161" fmla="*/ 1151906 h 2810751"/>
              <a:gd name="connsiteX162" fmla="*/ 1900052 w 4750129"/>
              <a:gd name="connsiteY162" fmla="*/ 1187532 h 2810751"/>
              <a:gd name="connsiteX163" fmla="*/ 1864426 w 4750129"/>
              <a:gd name="connsiteY163" fmla="*/ 1270660 h 2810751"/>
              <a:gd name="connsiteX164" fmla="*/ 1876301 w 4750129"/>
              <a:gd name="connsiteY164" fmla="*/ 1365662 h 2810751"/>
              <a:gd name="connsiteX165" fmla="*/ 1888176 w 4750129"/>
              <a:gd name="connsiteY165" fmla="*/ 1401288 h 2810751"/>
              <a:gd name="connsiteX166" fmla="*/ 1900052 w 4750129"/>
              <a:gd name="connsiteY166" fmla="*/ 1472540 h 2810751"/>
              <a:gd name="connsiteX167" fmla="*/ 1947553 w 4750129"/>
              <a:gd name="connsiteY167" fmla="*/ 1543792 h 2810751"/>
              <a:gd name="connsiteX168" fmla="*/ 1971304 w 4750129"/>
              <a:gd name="connsiteY168" fmla="*/ 1579418 h 2810751"/>
              <a:gd name="connsiteX169" fmla="*/ 1852550 w 4750129"/>
              <a:gd name="connsiteY169" fmla="*/ 1508166 h 2810751"/>
              <a:gd name="connsiteX170" fmla="*/ 1805049 w 4750129"/>
              <a:gd name="connsiteY170" fmla="*/ 1472540 h 2810751"/>
              <a:gd name="connsiteX171" fmla="*/ 1686296 w 4750129"/>
              <a:gd name="connsiteY171" fmla="*/ 1436914 h 2810751"/>
              <a:gd name="connsiteX172" fmla="*/ 1567542 w 4750129"/>
              <a:gd name="connsiteY172" fmla="*/ 1413163 h 2810751"/>
              <a:gd name="connsiteX173" fmla="*/ 1389413 w 4750129"/>
              <a:gd name="connsiteY173" fmla="*/ 1377538 h 2810751"/>
              <a:gd name="connsiteX174" fmla="*/ 1330036 w 4750129"/>
              <a:gd name="connsiteY174" fmla="*/ 1270660 h 2810751"/>
              <a:gd name="connsiteX175" fmla="*/ 1306285 w 4750129"/>
              <a:gd name="connsiteY175" fmla="*/ 1235034 h 2810751"/>
              <a:gd name="connsiteX176" fmla="*/ 1282535 w 4750129"/>
              <a:gd name="connsiteY176" fmla="*/ 1199408 h 2810751"/>
              <a:gd name="connsiteX177" fmla="*/ 1258784 w 4750129"/>
              <a:gd name="connsiteY177" fmla="*/ 1045028 h 2810751"/>
              <a:gd name="connsiteX178" fmla="*/ 1235033 w 4750129"/>
              <a:gd name="connsiteY178" fmla="*/ 973776 h 2810751"/>
              <a:gd name="connsiteX179" fmla="*/ 1175657 w 4750129"/>
              <a:gd name="connsiteY179" fmla="*/ 890649 h 2810751"/>
              <a:gd name="connsiteX180" fmla="*/ 1140031 w 4750129"/>
              <a:gd name="connsiteY180" fmla="*/ 878774 h 2810751"/>
              <a:gd name="connsiteX181" fmla="*/ 1104405 w 4750129"/>
              <a:gd name="connsiteY181" fmla="*/ 855023 h 2810751"/>
              <a:gd name="connsiteX182" fmla="*/ 1033153 w 4750129"/>
              <a:gd name="connsiteY182" fmla="*/ 831273 h 2810751"/>
              <a:gd name="connsiteX183" fmla="*/ 926275 w 4750129"/>
              <a:gd name="connsiteY183" fmla="*/ 771896 h 2810751"/>
              <a:gd name="connsiteX184" fmla="*/ 866898 w 4750129"/>
              <a:gd name="connsiteY184" fmla="*/ 760021 h 2810751"/>
              <a:gd name="connsiteX185" fmla="*/ 831272 w 4750129"/>
              <a:gd name="connsiteY185" fmla="*/ 724395 h 2810751"/>
              <a:gd name="connsiteX186" fmla="*/ 783771 w 4750129"/>
              <a:gd name="connsiteY186" fmla="*/ 712519 h 2810751"/>
              <a:gd name="connsiteX187" fmla="*/ 712519 w 4750129"/>
              <a:gd name="connsiteY187" fmla="*/ 748145 h 2810751"/>
              <a:gd name="connsiteX188" fmla="*/ 676893 w 4750129"/>
              <a:gd name="connsiteY188" fmla="*/ 843148 h 2810751"/>
              <a:gd name="connsiteX189" fmla="*/ 665018 w 4750129"/>
              <a:gd name="connsiteY189" fmla="*/ 878774 h 2810751"/>
              <a:gd name="connsiteX190" fmla="*/ 629392 w 4750129"/>
              <a:gd name="connsiteY190" fmla="*/ 902525 h 2810751"/>
              <a:gd name="connsiteX191" fmla="*/ 558140 w 4750129"/>
              <a:gd name="connsiteY191" fmla="*/ 855023 h 2810751"/>
              <a:gd name="connsiteX192" fmla="*/ 534389 w 4750129"/>
              <a:gd name="connsiteY192" fmla="*/ 783771 h 2810751"/>
              <a:gd name="connsiteX193" fmla="*/ 463137 w 4750129"/>
              <a:gd name="connsiteY193" fmla="*/ 819397 h 2810751"/>
              <a:gd name="connsiteX194" fmla="*/ 451262 w 4750129"/>
              <a:gd name="connsiteY194" fmla="*/ 866899 h 2810751"/>
              <a:gd name="connsiteX195" fmla="*/ 285007 w 4750129"/>
              <a:gd name="connsiteY195" fmla="*/ 1092530 h 2810751"/>
              <a:gd name="connsiteX196" fmla="*/ 237506 w 4750129"/>
              <a:gd name="connsiteY196" fmla="*/ 1080654 h 2810751"/>
              <a:gd name="connsiteX197" fmla="*/ 47501 w 4750129"/>
              <a:gd name="connsiteY197" fmla="*/ 1092530 h 2810751"/>
              <a:gd name="connsiteX198" fmla="*/ 35626 w 4750129"/>
              <a:gd name="connsiteY198" fmla="*/ 1140031 h 2810751"/>
              <a:gd name="connsiteX199" fmla="*/ 0 w 4750129"/>
              <a:gd name="connsiteY199" fmla="*/ 1211283 h 2810751"/>
              <a:gd name="connsiteX200" fmla="*/ 71252 w 4750129"/>
              <a:gd name="connsiteY200" fmla="*/ 1270660 h 2810751"/>
              <a:gd name="connsiteX201" fmla="*/ 83127 w 4750129"/>
              <a:gd name="connsiteY201" fmla="*/ 1306286 h 2810751"/>
              <a:gd name="connsiteX202" fmla="*/ 95002 w 4750129"/>
              <a:gd name="connsiteY202" fmla="*/ 1353787 h 2810751"/>
              <a:gd name="connsiteX203" fmla="*/ 142504 w 4750129"/>
              <a:gd name="connsiteY203" fmla="*/ 1377538 h 281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4750129" h="2810751">
                <a:moveTo>
                  <a:pt x="142504" y="1377538"/>
                </a:moveTo>
                <a:cubicBezTo>
                  <a:pt x="172192" y="1385455"/>
                  <a:pt x="247054" y="1394176"/>
                  <a:pt x="273132" y="1401288"/>
                </a:cubicBezTo>
                <a:cubicBezTo>
                  <a:pt x="297285" y="1407875"/>
                  <a:pt x="344384" y="1425039"/>
                  <a:pt x="344384" y="1425039"/>
                </a:cubicBezTo>
                <a:cubicBezTo>
                  <a:pt x="356259" y="1436914"/>
                  <a:pt x="367108" y="1449914"/>
                  <a:pt x="380010" y="1460665"/>
                </a:cubicBezTo>
                <a:cubicBezTo>
                  <a:pt x="390974" y="1469802"/>
                  <a:pt x="404022" y="1476119"/>
                  <a:pt x="415636" y="1484415"/>
                </a:cubicBezTo>
                <a:cubicBezTo>
                  <a:pt x="431742" y="1495919"/>
                  <a:pt x="447303" y="1508166"/>
                  <a:pt x="463137" y="1520041"/>
                </a:cubicBezTo>
                <a:cubicBezTo>
                  <a:pt x="491493" y="1605103"/>
                  <a:pt x="450954" y="1507796"/>
                  <a:pt x="510639" y="1579418"/>
                </a:cubicBezTo>
                <a:cubicBezTo>
                  <a:pt x="521972" y="1593018"/>
                  <a:pt x="520227" y="1616297"/>
                  <a:pt x="534389" y="1626919"/>
                </a:cubicBezTo>
                <a:cubicBezTo>
                  <a:pt x="554417" y="1641940"/>
                  <a:pt x="605641" y="1650670"/>
                  <a:pt x="605641" y="1650670"/>
                </a:cubicBezTo>
                <a:cubicBezTo>
                  <a:pt x="629409" y="1674438"/>
                  <a:pt x="658300" y="1706688"/>
                  <a:pt x="688768" y="1721922"/>
                </a:cubicBezTo>
                <a:cubicBezTo>
                  <a:pt x="711160" y="1733118"/>
                  <a:pt x="736269" y="1737756"/>
                  <a:pt x="760020" y="1745673"/>
                </a:cubicBezTo>
                <a:lnTo>
                  <a:pt x="795646" y="1757548"/>
                </a:lnTo>
                <a:cubicBezTo>
                  <a:pt x="819129" y="1781031"/>
                  <a:pt x="836194" y="1802754"/>
                  <a:pt x="866898" y="1816925"/>
                </a:cubicBezTo>
                <a:cubicBezTo>
                  <a:pt x="905608" y="1834791"/>
                  <a:pt x="950178" y="1840777"/>
                  <a:pt x="985652" y="1864426"/>
                </a:cubicBezTo>
                <a:cubicBezTo>
                  <a:pt x="1070878" y="1921243"/>
                  <a:pt x="1036720" y="1891743"/>
                  <a:pt x="1092529" y="1947553"/>
                </a:cubicBezTo>
                <a:cubicBezTo>
                  <a:pt x="1096488" y="1959428"/>
                  <a:pt x="1096585" y="1973404"/>
                  <a:pt x="1104405" y="1983179"/>
                </a:cubicBezTo>
                <a:cubicBezTo>
                  <a:pt x="1113321" y="1994324"/>
                  <a:pt x="1127639" y="1999849"/>
                  <a:pt x="1140031" y="2006930"/>
                </a:cubicBezTo>
                <a:cubicBezTo>
                  <a:pt x="1245498" y="2067197"/>
                  <a:pt x="1136360" y="1996565"/>
                  <a:pt x="1223158" y="2054431"/>
                </a:cubicBezTo>
                <a:cubicBezTo>
                  <a:pt x="1231075" y="2066306"/>
                  <a:pt x="1240526" y="2077291"/>
                  <a:pt x="1246909" y="2090057"/>
                </a:cubicBezTo>
                <a:cubicBezTo>
                  <a:pt x="1252507" y="2101253"/>
                  <a:pt x="1250770" y="2116067"/>
                  <a:pt x="1258784" y="2125683"/>
                </a:cubicBezTo>
                <a:cubicBezTo>
                  <a:pt x="1271455" y="2140888"/>
                  <a:pt x="1290451" y="2149434"/>
                  <a:pt x="1306285" y="2161309"/>
                </a:cubicBezTo>
                <a:cubicBezTo>
                  <a:pt x="1332197" y="2239040"/>
                  <a:pt x="1296208" y="2162747"/>
                  <a:pt x="1353787" y="2208810"/>
                </a:cubicBezTo>
                <a:cubicBezTo>
                  <a:pt x="1364932" y="2217726"/>
                  <a:pt x="1369620" y="2232561"/>
                  <a:pt x="1377537" y="2244436"/>
                </a:cubicBezTo>
                <a:cubicBezTo>
                  <a:pt x="1381496" y="2295896"/>
                  <a:pt x="1376278" y="2348903"/>
                  <a:pt x="1389413" y="2398815"/>
                </a:cubicBezTo>
                <a:cubicBezTo>
                  <a:pt x="1396677" y="2426420"/>
                  <a:pt x="1421080" y="2446316"/>
                  <a:pt x="1436914" y="2470067"/>
                </a:cubicBezTo>
                <a:cubicBezTo>
                  <a:pt x="1444831" y="2481942"/>
                  <a:pt x="1448790" y="2497776"/>
                  <a:pt x="1460665" y="2505693"/>
                </a:cubicBezTo>
                <a:cubicBezTo>
                  <a:pt x="1495696" y="2529047"/>
                  <a:pt x="1503341" y="2530780"/>
                  <a:pt x="1531916" y="2565070"/>
                </a:cubicBezTo>
                <a:cubicBezTo>
                  <a:pt x="1541053" y="2576034"/>
                  <a:pt x="1543275" y="2593615"/>
                  <a:pt x="1555667" y="2600696"/>
                </a:cubicBezTo>
                <a:cubicBezTo>
                  <a:pt x="1573192" y="2610710"/>
                  <a:pt x="1595016" y="2610067"/>
                  <a:pt x="1615044" y="2612571"/>
                </a:cubicBezTo>
                <a:cubicBezTo>
                  <a:pt x="1658429" y="2617994"/>
                  <a:pt x="1702129" y="2620488"/>
                  <a:pt x="1745672" y="2624447"/>
                </a:cubicBezTo>
                <a:cubicBezTo>
                  <a:pt x="1757547" y="2628405"/>
                  <a:pt x="1769262" y="2632883"/>
                  <a:pt x="1781298" y="2636322"/>
                </a:cubicBezTo>
                <a:cubicBezTo>
                  <a:pt x="1796991" y="2640806"/>
                  <a:pt x="1813518" y="2642466"/>
                  <a:pt x="1828800" y="2648197"/>
                </a:cubicBezTo>
                <a:cubicBezTo>
                  <a:pt x="1845376" y="2654413"/>
                  <a:pt x="1858991" y="2668239"/>
                  <a:pt x="1876301" y="2671948"/>
                </a:cubicBezTo>
                <a:cubicBezTo>
                  <a:pt x="1921766" y="2681690"/>
                  <a:pt x="2172982" y="2694815"/>
                  <a:pt x="2185059" y="2695699"/>
                </a:cubicBezTo>
                <a:lnTo>
                  <a:pt x="2481942" y="2719449"/>
                </a:lnTo>
                <a:cubicBezTo>
                  <a:pt x="2505693" y="2723408"/>
                  <a:pt x="2529583" y="2726603"/>
                  <a:pt x="2553194" y="2731325"/>
                </a:cubicBezTo>
                <a:cubicBezTo>
                  <a:pt x="2569198" y="2734526"/>
                  <a:pt x="2584408" y="2742160"/>
                  <a:pt x="2600696" y="2743200"/>
                </a:cubicBezTo>
                <a:cubicBezTo>
                  <a:pt x="2770747" y="2754054"/>
                  <a:pt x="2941174" y="2757994"/>
                  <a:pt x="3111335" y="2766950"/>
                </a:cubicBezTo>
                <a:lnTo>
                  <a:pt x="3503220" y="2790701"/>
                </a:lnTo>
                <a:cubicBezTo>
                  <a:pt x="3587281" y="2818721"/>
                  <a:pt x="3564481" y="2816117"/>
                  <a:pt x="3716976" y="2790701"/>
                </a:cubicBezTo>
                <a:cubicBezTo>
                  <a:pt x="3731054" y="2788355"/>
                  <a:pt x="3739484" y="2772572"/>
                  <a:pt x="3752602" y="2766950"/>
                </a:cubicBezTo>
                <a:cubicBezTo>
                  <a:pt x="3767604" y="2760521"/>
                  <a:pt x="3784411" y="2759559"/>
                  <a:pt x="3800104" y="2755075"/>
                </a:cubicBezTo>
                <a:cubicBezTo>
                  <a:pt x="3812140" y="2751636"/>
                  <a:pt x="3823854" y="2747158"/>
                  <a:pt x="3835729" y="2743200"/>
                </a:cubicBezTo>
                <a:cubicBezTo>
                  <a:pt x="3847604" y="2735283"/>
                  <a:pt x="3858589" y="2725832"/>
                  <a:pt x="3871355" y="2719449"/>
                </a:cubicBezTo>
                <a:cubicBezTo>
                  <a:pt x="3894228" y="2708013"/>
                  <a:pt x="3931654" y="2703309"/>
                  <a:pt x="3954483" y="2695699"/>
                </a:cubicBezTo>
                <a:cubicBezTo>
                  <a:pt x="3974706" y="2688958"/>
                  <a:pt x="3993900" y="2679433"/>
                  <a:pt x="4013859" y="2671948"/>
                </a:cubicBezTo>
                <a:cubicBezTo>
                  <a:pt x="4025580" y="2667553"/>
                  <a:pt x="4037610" y="2664031"/>
                  <a:pt x="4049485" y="2660073"/>
                </a:cubicBezTo>
                <a:cubicBezTo>
                  <a:pt x="4130829" y="2578729"/>
                  <a:pt x="4092790" y="2607453"/>
                  <a:pt x="4156363" y="2565070"/>
                </a:cubicBezTo>
                <a:cubicBezTo>
                  <a:pt x="4127314" y="2419819"/>
                  <a:pt x="4172765" y="2557720"/>
                  <a:pt x="4108862" y="2493818"/>
                </a:cubicBezTo>
                <a:cubicBezTo>
                  <a:pt x="4096344" y="2481300"/>
                  <a:pt x="4095401" y="2460722"/>
                  <a:pt x="4085111" y="2446317"/>
                </a:cubicBezTo>
                <a:cubicBezTo>
                  <a:pt x="4075349" y="2432651"/>
                  <a:pt x="4059796" y="2423948"/>
                  <a:pt x="4049485" y="2410691"/>
                </a:cubicBezTo>
                <a:cubicBezTo>
                  <a:pt x="4031960" y="2388159"/>
                  <a:pt x="4001984" y="2339439"/>
                  <a:pt x="4001984" y="2339439"/>
                </a:cubicBezTo>
                <a:cubicBezTo>
                  <a:pt x="3998026" y="2311730"/>
                  <a:pt x="3995598" y="2283759"/>
                  <a:pt x="3990109" y="2256312"/>
                </a:cubicBezTo>
                <a:cubicBezTo>
                  <a:pt x="3978298" y="2197259"/>
                  <a:pt x="3979956" y="2242375"/>
                  <a:pt x="3954483" y="2185060"/>
                </a:cubicBezTo>
                <a:cubicBezTo>
                  <a:pt x="3954476" y="2185045"/>
                  <a:pt x="3924797" y="2096003"/>
                  <a:pt x="3918857" y="2078182"/>
                </a:cubicBezTo>
                <a:cubicBezTo>
                  <a:pt x="3914898" y="2066307"/>
                  <a:pt x="3910017" y="2054700"/>
                  <a:pt x="3906981" y="2042556"/>
                </a:cubicBezTo>
                <a:cubicBezTo>
                  <a:pt x="3903023" y="2026722"/>
                  <a:pt x="3905302" y="2007799"/>
                  <a:pt x="3895106" y="1995054"/>
                </a:cubicBezTo>
                <a:cubicBezTo>
                  <a:pt x="3887286" y="1985279"/>
                  <a:pt x="3871355" y="1987137"/>
                  <a:pt x="3859480" y="1983179"/>
                </a:cubicBezTo>
                <a:cubicBezTo>
                  <a:pt x="3847605" y="1975262"/>
                  <a:pt x="3834818" y="1968565"/>
                  <a:pt x="3823854" y="1959428"/>
                </a:cubicBezTo>
                <a:cubicBezTo>
                  <a:pt x="3800487" y="1939955"/>
                  <a:pt x="3767182" y="1921097"/>
                  <a:pt x="3800104" y="1888176"/>
                </a:cubicBezTo>
                <a:cubicBezTo>
                  <a:pt x="3812622" y="1875659"/>
                  <a:pt x="3831771" y="1872343"/>
                  <a:pt x="3847605" y="1864426"/>
                </a:cubicBezTo>
                <a:cubicBezTo>
                  <a:pt x="3861077" y="1824008"/>
                  <a:pt x="3869651" y="1817925"/>
                  <a:pt x="3847605" y="1769423"/>
                </a:cubicBezTo>
                <a:cubicBezTo>
                  <a:pt x="3835793" y="1743437"/>
                  <a:pt x="3818901" y="1719653"/>
                  <a:pt x="3800104" y="1698171"/>
                </a:cubicBezTo>
                <a:cubicBezTo>
                  <a:pt x="3790706" y="1687430"/>
                  <a:pt x="3777596" y="1680043"/>
                  <a:pt x="3764478" y="1674421"/>
                </a:cubicBezTo>
                <a:cubicBezTo>
                  <a:pt x="3711165" y="1651573"/>
                  <a:pt x="3543956" y="1651011"/>
                  <a:pt x="3538846" y="1650670"/>
                </a:cubicBezTo>
                <a:cubicBezTo>
                  <a:pt x="3513649" y="1612874"/>
                  <a:pt x="3492926" y="1571697"/>
                  <a:pt x="3455719" y="1543792"/>
                </a:cubicBezTo>
                <a:cubicBezTo>
                  <a:pt x="3437254" y="1529943"/>
                  <a:pt x="3418239" y="1515465"/>
                  <a:pt x="3396342" y="1508166"/>
                </a:cubicBezTo>
                <a:cubicBezTo>
                  <a:pt x="3358045" y="1495400"/>
                  <a:pt x="3277589" y="1484415"/>
                  <a:pt x="3277589" y="1484415"/>
                </a:cubicBezTo>
                <a:cubicBezTo>
                  <a:pt x="3261755" y="1472540"/>
                  <a:pt x="3246302" y="1460139"/>
                  <a:pt x="3230088" y="1448789"/>
                </a:cubicBezTo>
                <a:cubicBezTo>
                  <a:pt x="3206703" y="1432420"/>
                  <a:pt x="3158836" y="1401288"/>
                  <a:pt x="3158836" y="1401288"/>
                </a:cubicBezTo>
                <a:cubicBezTo>
                  <a:pt x="3100139" y="1313242"/>
                  <a:pt x="3139325" y="1335634"/>
                  <a:pt x="3051958" y="1318161"/>
                </a:cubicBezTo>
                <a:cubicBezTo>
                  <a:pt x="2983891" y="1216061"/>
                  <a:pt x="3065498" y="1345241"/>
                  <a:pt x="3016332" y="1246909"/>
                </a:cubicBezTo>
                <a:cubicBezTo>
                  <a:pt x="3009949" y="1234143"/>
                  <a:pt x="3000498" y="1223158"/>
                  <a:pt x="2992581" y="1211283"/>
                </a:cubicBezTo>
                <a:cubicBezTo>
                  <a:pt x="2996540" y="1163782"/>
                  <a:pt x="2992175" y="1114836"/>
                  <a:pt x="3004457" y="1068779"/>
                </a:cubicBezTo>
                <a:cubicBezTo>
                  <a:pt x="3008784" y="1052552"/>
                  <a:pt x="3023615" y="1036447"/>
                  <a:pt x="3040083" y="1033153"/>
                </a:cubicBezTo>
                <a:cubicBezTo>
                  <a:pt x="3106184" y="1019933"/>
                  <a:pt x="3174670" y="1025236"/>
                  <a:pt x="3241963" y="1021278"/>
                </a:cubicBezTo>
                <a:cubicBezTo>
                  <a:pt x="3253838" y="1009403"/>
                  <a:pt x="3263008" y="993984"/>
                  <a:pt x="3277589" y="985652"/>
                </a:cubicBezTo>
                <a:cubicBezTo>
                  <a:pt x="3324752" y="958702"/>
                  <a:pt x="3359359" y="983567"/>
                  <a:pt x="3408218" y="997527"/>
                </a:cubicBezTo>
                <a:cubicBezTo>
                  <a:pt x="3436479" y="1016368"/>
                  <a:pt x="3474575" y="1042581"/>
                  <a:pt x="3503220" y="1056904"/>
                </a:cubicBezTo>
                <a:cubicBezTo>
                  <a:pt x="3514416" y="1062502"/>
                  <a:pt x="3526971" y="1064821"/>
                  <a:pt x="3538846" y="1068779"/>
                </a:cubicBezTo>
                <a:cubicBezTo>
                  <a:pt x="3550721" y="1080654"/>
                  <a:pt x="3560498" y="1095089"/>
                  <a:pt x="3574472" y="1104405"/>
                </a:cubicBezTo>
                <a:cubicBezTo>
                  <a:pt x="3584887" y="1111349"/>
                  <a:pt x="3598902" y="1110682"/>
                  <a:pt x="3610098" y="1116280"/>
                </a:cubicBezTo>
                <a:cubicBezTo>
                  <a:pt x="3622864" y="1122663"/>
                  <a:pt x="3632958" y="1133648"/>
                  <a:pt x="3645724" y="1140031"/>
                </a:cubicBezTo>
                <a:cubicBezTo>
                  <a:pt x="3674127" y="1154232"/>
                  <a:pt x="3709891" y="1165379"/>
                  <a:pt x="3740727" y="1175657"/>
                </a:cubicBezTo>
                <a:cubicBezTo>
                  <a:pt x="3763948" y="1210487"/>
                  <a:pt x="3766520" y="1207576"/>
                  <a:pt x="3776353" y="1246909"/>
                </a:cubicBezTo>
                <a:cubicBezTo>
                  <a:pt x="3781248" y="1266491"/>
                  <a:pt x="3779201" y="1288233"/>
                  <a:pt x="3788228" y="1306286"/>
                </a:cubicBezTo>
                <a:cubicBezTo>
                  <a:pt x="3795739" y="1321307"/>
                  <a:pt x="3810597" y="1331601"/>
                  <a:pt x="3823854" y="1341912"/>
                </a:cubicBezTo>
                <a:cubicBezTo>
                  <a:pt x="3846386" y="1359437"/>
                  <a:pt x="3871355" y="1373579"/>
                  <a:pt x="3895106" y="1389413"/>
                </a:cubicBezTo>
                <a:cubicBezTo>
                  <a:pt x="3906981" y="1397330"/>
                  <a:pt x="3920640" y="1403071"/>
                  <a:pt x="3930732" y="1413163"/>
                </a:cubicBezTo>
                <a:lnTo>
                  <a:pt x="4025735" y="1508166"/>
                </a:lnTo>
                <a:cubicBezTo>
                  <a:pt x="4037610" y="1520041"/>
                  <a:pt x="4047387" y="1534476"/>
                  <a:pt x="4061361" y="1543792"/>
                </a:cubicBezTo>
                <a:cubicBezTo>
                  <a:pt x="4109221" y="1575699"/>
                  <a:pt x="4142826" y="1594739"/>
                  <a:pt x="4180114" y="1650670"/>
                </a:cubicBezTo>
                <a:cubicBezTo>
                  <a:pt x="4205798" y="1689195"/>
                  <a:pt x="4210228" y="1700887"/>
                  <a:pt x="4251366" y="1733797"/>
                </a:cubicBezTo>
                <a:cubicBezTo>
                  <a:pt x="4273656" y="1751629"/>
                  <a:pt x="4298867" y="1765465"/>
                  <a:pt x="4322618" y="1781299"/>
                </a:cubicBezTo>
                <a:cubicBezTo>
                  <a:pt x="4334493" y="1789216"/>
                  <a:pt x="4344704" y="1800536"/>
                  <a:pt x="4358244" y="1805049"/>
                </a:cubicBezTo>
                <a:lnTo>
                  <a:pt x="4465122" y="1840675"/>
                </a:lnTo>
                <a:cubicBezTo>
                  <a:pt x="4476997" y="1844633"/>
                  <a:pt x="4490014" y="1846110"/>
                  <a:pt x="4500748" y="1852550"/>
                </a:cubicBezTo>
                <a:lnTo>
                  <a:pt x="4560124" y="1888176"/>
                </a:lnTo>
                <a:cubicBezTo>
                  <a:pt x="4615542" y="1884218"/>
                  <a:pt x="4673349" y="1892873"/>
                  <a:pt x="4726379" y="1876301"/>
                </a:cubicBezTo>
                <a:cubicBezTo>
                  <a:pt x="4743276" y="1871021"/>
                  <a:pt x="4750129" y="1846503"/>
                  <a:pt x="4750129" y="1828800"/>
                </a:cubicBezTo>
                <a:cubicBezTo>
                  <a:pt x="4750129" y="1780643"/>
                  <a:pt x="4749210" y="1728696"/>
                  <a:pt x="4726379" y="1686296"/>
                </a:cubicBezTo>
                <a:cubicBezTo>
                  <a:pt x="4716810" y="1668524"/>
                  <a:pt x="4686794" y="1678379"/>
                  <a:pt x="4667002" y="1674421"/>
                </a:cubicBezTo>
                <a:cubicBezTo>
                  <a:pt x="4651168" y="1666504"/>
                  <a:pt x="4633101" y="1662003"/>
                  <a:pt x="4619501" y="1650670"/>
                </a:cubicBezTo>
                <a:cubicBezTo>
                  <a:pt x="4577633" y="1615780"/>
                  <a:pt x="4609576" y="1612520"/>
                  <a:pt x="4583875" y="1567543"/>
                </a:cubicBezTo>
                <a:cubicBezTo>
                  <a:pt x="4575543" y="1552961"/>
                  <a:pt x="4560124" y="1543792"/>
                  <a:pt x="4548249" y="1531917"/>
                </a:cubicBezTo>
                <a:cubicBezTo>
                  <a:pt x="4544291" y="1520042"/>
                  <a:pt x="4541972" y="1507487"/>
                  <a:pt x="4536374" y="1496291"/>
                </a:cubicBezTo>
                <a:cubicBezTo>
                  <a:pt x="4529991" y="1483525"/>
                  <a:pt x="4513373" y="1474918"/>
                  <a:pt x="4512623" y="1460665"/>
                </a:cubicBezTo>
                <a:cubicBezTo>
                  <a:pt x="4509287" y="1397294"/>
                  <a:pt x="4516627" y="1333629"/>
                  <a:pt x="4524498" y="1270660"/>
                </a:cubicBezTo>
                <a:cubicBezTo>
                  <a:pt x="4528547" y="1238270"/>
                  <a:pt x="4548249" y="1175657"/>
                  <a:pt x="4548249" y="1175657"/>
                </a:cubicBezTo>
                <a:cubicBezTo>
                  <a:pt x="4544291" y="1124197"/>
                  <a:pt x="4545885" y="1072006"/>
                  <a:pt x="4536374" y="1021278"/>
                </a:cubicBezTo>
                <a:cubicBezTo>
                  <a:pt x="4514391" y="904035"/>
                  <a:pt x="4491490" y="1091321"/>
                  <a:pt x="4524498" y="926275"/>
                </a:cubicBezTo>
                <a:cubicBezTo>
                  <a:pt x="4520540" y="878774"/>
                  <a:pt x="4524184" y="830014"/>
                  <a:pt x="4512623" y="783771"/>
                </a:cubicBezTo>
                <a:cubicBezTo>
                  <a:pt x="4507823" y="764570"/>
                  <a:pt x="4487976" y="752738"/>
                  <a:pt x="4476997" y="736270"/>
                </a:cubicBezTo>
                <a:cubicBezTo>
                  <a:pt x="4464194" y="717065"/>
                  <a:pt x="4451693" y="697538"/>
                  <a:pt x="4441371" y="676893"/>
                </a:cubicBezTo>
                <a:cubicBezTo>
                  <a:pt x="4435773" y="665697"/>
                  <a:pt x="4432532" y="653411"/>
                  <a:pt x="4429496" y="641267"/>
                </a:cubicBezTo>
                <a:cubicBezTo>
                  <a:pt x="4424601" y="621686"/>
                  <a:pt x="4431892" y="596163"/>
                  <a:pt x="4417620" y="581891"/>
                </a:cubicBezTo>
                <a:cubicBezTo>
                  <a:pt x="4398800" y="563071"/>
                  <a:pt x="4298666" y="550190"/>
                  <a:pt x="4275116" y="546265"/>
                </a:cubicBezTo>
                <a:cubicBezTo>
                  <a:pt x="4263241" y="534390"/>
                  <a:pt x="4250242" y="523541"/>
                  <a:pt x="4239491" y="510639"/>
                </a:cubicBezTo>
                <a:cubicBezTo>
                  <a:pt x="4230354" y="499675"/>
                  <a:pt x="4226704" y="484150"/>
                  <a:pt x="4215740" y="475013"/>
                </a:cubicBezTo>
                <a:cubicBezTo>
                  <a:pt x="4202140" y="463680"/>
                  <a:pt x="4184073" y="459179"/>
                  <a:pt x="4168239" y="451262"/>
                </a:cubicBezTo>
                <a:cubicBezTo>
                  <a:pt x="4160322" y="439387"/>
                  <a:pt x="4153625" y="426600"/>
                  <a:pt x="4144488" y="415636"/>
                </a:cubicBezTo>
                <a:cubicBezTo>
                  <a:pt x="4128635" y="396612"/>
                  <a:pt x="4097456" y="366640"/>
                  <a:pt x="4073236" y="356260"/>
                </a:cubicBezTo>
                <a:cubicBezTo>
                  <a:pt x="4047750" y="345337"/>
                  <a:pt x="3974894" y="337045"/>
                  <a:pt x="3954483" y="332509"/>
                </a:cubicBezTo>
                <a:cubicBezTo>
                  <a:pt x="3927231" y="326453"/>
                  <a:pt x="3894459" y="310086"/>
                  <a:pt x="3871355" y="296883"/>
                </a:cubicBezTo>
                <a:cubicBezTo>
                  <a:pt x="3858963" y="289802"/>
                  <a:pt x="3847604" y="281049"/>
                  <a:pt x="3835729" y="273132"/>
                </a:cubicBezTo>
                <a:cubicBezTo>
                  <a:pt x="3827812" y="261257"/>
                  <a:pt x="3822071" y="247598"/>
                  <a:pt x="3811979" y="237506"/>
                </a:cubicBezTo>
                <a:cubicBezTo>
                  <a:pt x="3777950" y="203477"/>
                  <a:pt x="3779357" y="221195"/>
                  <a:pt x="3740727" y="201880"/>
                </a:cubicBezTo>
                <a:cubicBezTo>
                  <a:pt x="3727962" y="195497"/>
                  <a:pt x="3716715" y="186426"/>
                  <a:pt x="3705101" y="178130"/>
                </a:cubicBezTo>
                <a:cubicBezTo>
                  <a:pt x="3601967" y="104463"/>
                  <a:pt x="3705953" y="174739"/>
                  <a:pt x="3621974" y="118753"/>
                </a:cubicBezTo>
                <a:cubicBezTo>
                  <a:pt x="3614057" y="106878"/>
                  <a:pt x="3608890" y="92609"/>
                  <a:pt x="3598223" y="83127"/>
                </a:cubicBezTo>
                <a:cubicBezTo>
                  <a:pt x="3511641" y="6165"/>
                  <a:pt x="3513640" y="23459"/>
                  <a:pt x="3396342" y="0"/>
                </a:cubicBezTo>
                <a:cubicBezTo>
                  <a:pt x="3388425" y="11875"/>
                  <a:pt x="3373687" y="21396"/>
                  <a:pt x="3372592" y="35626"/>
                </a:cubicBezTo>
                <a:cubicBezTo>
                  <a:pt x="3365458" y="128368"/>
                  <a:pt x="3417457" y="242352"/>
                  <a:pt x="3348841" y="59376"/>
                </a:cubicBezTo>
                <a:cubicBezTo>
                  <a:pt x="3336966" y="63335"/>
                  <a:pt x="3322990" y="63432"/>
                  <a:pt x="3313215" y="71252"/>
                </a:cubicBezTo>
                <a:cubicBezTo>
                  <a:pt x="3302070" y="80168"/>
                  <a:pt x="3299557" y="96786"/>
                  <a:pt x="3289465" y="106878"/>
                </a:cubicBezTo>
                <a:cubicBezTo>
                  <a:pt x="3279373" y="116970"/>
                  <a:pt x="3265714" y="122711"/>
                  <a:pt x="3253839" y="130628"/>
                </a:cubicBezTo>
                <a:cubicBezTo>
                  <a:pt x="3229986" y="166407"/>
                  <a:pt x="3224417" y="171569"/>
                  <a:pt x="3206337" y="213756"/>
                </a:cubicBezTo>
                <a:cubicBezTo>
                  <a:pt x="3153921" y="336061"/>
                  <a:pt x="3249477" y="139354"/>
                  <a:pt x="3170711" y="296883"/>
                </a:cubicBezTo>
                <a:cubicBezTo>
                  <a:pt x="3166753" y="324592"/>
                  <a:pt x="3163843" y="352471"/>
                  <a:pt x="3158836" y="380010"/>
                </a:cubicBezTo>
                <a:cubicBezTo>
                  <a:pt x="3132103" y="527044"/>
                  <a:pt x="3099398" y="429341"/>
                  <a:pt x="2838202" y="439387"/>
                </a:cubicBezTo>
                <a:cubicBezTo>
                  <a:pt x="2724552" y="553037"/>
                  <a:pt x="2859445" y="407522"/>
                  <a:pt x="2790701" y="510639"/>
                </a:cubicBezTo>
                <a:cubicBezTo>
                  <a:pt x="2781385" y="524613"/>
                  <a:pt x="2766950" y="534390"/>
                  <a:pt x="2755075" y="546265"/>
                </a:cubicBezTo>
                <a:cubicBezTo>
                  <a:pt x="2751117" y="558140"/>
                  <a:pt x="2749410" y="571023"/>
                  <a:pt x="2743200" y="581891"/>
                </a:cubicBezTo>
                <a:cubicBezTo>
                  <a:pt x="2733380" y="599075"/>
                  <a:pt x="2719078" y="613287"/>
                  <a:pt x="2707574" y="629392"/>
                </a:cubicBezTo>
                <a:cubicBezTo>
                  <a:pt x="2699278" y="641006"/>
                  <a:pt x="2691740" y="653143"/>
                  <a:pt x="2683823" y="665018"/>
                </a:cubicBezTo>
                <a:cubicBezTo>
                  <a:pt x="2643751" y="785233"/>
                  <a:pt x="2661992" y="711308"/>
                  <a:pt x="2648197" y="890649"/>
                </a:cubicBezTo>
                <a:cubicBezTo>
                  <a:pt x="2620488" y="886691"/>
                  <a:pt x="2588684" y="893801"/>
                  <a:pt x="2565070" y="878774"/>
                </a:cubicBezTo>
                <a:cubicBezTo>
                  <a:pt x="2540988" y="863449"/>
                  <a:pt x="2535093" y="830054"/>
                  <a:pt x="2517568" y="807522"/>
                </a:cubicBezTo>
                <a:cubicBezTo>
                  <a:pt x="2486433" y="767492"/>
                  <a:pt x="2487929" y="773892"/>
                  <a:pt x="2446316" y="760021"/>
                </a:cubicBezTo>
                <a:cubicBezTo>
                  <a:pt x="2446213" y="760432"/>
                  <a:pt x="2428245" y="837469"/>
                  <a:pt x="2422566" y="843148"/>
                </a:cubicBezTo>
                <a:cubicBezTo>
                  <a:pt x="2413715" y="851999"/>
                  <a:pt x="2399084" y="851987"/>
                  <a:pt x="2386940" y="855023"/>
                </a:cubicBezTo>
                <a:cubicBezTo>
                  <a:pt x="2367358" y="859918"/>
                  <a:pt x="2347355" y="862940"/>
                  <a:pt x="2327563" y="866899"/>
                </a:cubicBezTo>
                <a:cubicBezTo>
                  <a:pt x="2273814" y="947524"/>
                  <a:pt x="2345615" y="855617"/>
                  <a:pt x="2232561" y="926275"/>
                </a:cubicBezTo>
                <a:cubicBezTo>
                  <a:pt x="2220458" y="933839"/>
                  <a:pt x="2221202" y="954820"/>
                  <a:pt x="2208810" y="961901"/>
                </a:cubicBezTo>
                <a:cubicBezTo>
                  <a:pt x="2191285" y="971915"/>
                  <a:pt x="2169225" y="969818"/>
                  <a:pt x="2149433" y="973776"/>
                </a:cubicBezTo>
                <a:cubicBezTo>
                  <a:pt x="2111917" y="1030051"/>
                  <a:pt x="2081357" y="1039504"/>
                  <a:pt x="2113807" y="1104405"/>
                </a:cubicBezTo>
                <a:cubicBezTo>
                  <a:pt x="2121318" y="1119426"/>
                  <a:pt x="2135459" y="1130715"/>
                  <a:pt x="2149433" y="1140031"/>
                </a:cubicBezTo>
                <a:cubicBezTo>
                  <a:pt x="2159848" y="1146975"/>
                  <a:pt x="2173553" y="1146975"/>
                  <a:pt x="2185059" y="1151906"/>
                </a:cubicBezTo>
                <a:cubicBezTo>
                  <a:pt x="2201331" y="1158879"/>
                  <a:pt x="2214858" y="1175657"/>
                  <a:pt x="2232561" y="1175657"/>
                </a:cubicBezTo>
                <a:cubicBezTo>
                  <a:pt x="2246833" y="1175657"/>
                  <a:pt x="2209701" y="1158289"/>
                  <a:pt x="2196935" y="1151906"/>
                </a:cubicBezTo>
                <a:cubicBezTo>
                  <a:pt x="2185739" y="1146308"/>
                  <a:pt x="2173184" y="1143989"/>
                  <a:pt x="2161309" y="1140031"/>
                </a:cubicBezTo>
                <a:cubicBezTo>
                  <a:pt x="2082140" y="1143989"/>
                  <a:pt x="2001791" y="1137726"/>
                  <a:pt x="1923802" y="1151906"/>
                </a:cubicBezTo>
                <a:cubicBezTo>
                  <a:pt x="1909760" y="1154459"/>
                  <a:pt x="1907133" y="1175140"/>
                  <a:pt x="1900052" y="1187532"/>
                </a:cubicBezTo>
                <a:cubicBezTo>
                  <a:pt x="1876572" y="1228623"/>
                  <a:pt x="1877749" y="1230689"/>
                  <a:pt x="1864426" y="1270660"/>
                </a:cubicBezTo>
                <a:cubicBezTo>
                  <a:pt x="1868384" y="1302327"/>
                  <a:pt x="1870592" y="1334263"/>
                  <a:pt x="1876301" y="1365662"/>
                </a:cubicBezTo>
                <a:cubicBezTo>
                  <a:pt x="1878540" y="1377978"/>
                  <a:pt x="1885461" y="1389068"/>
                  <a:pt x="1888176" y="1401288"/>
                </a:cubicBezTo>
                <a:cubicBezTo>
                  <a:pt x="1893399" y="1424793"/>
                  <a:pt x="1890791" y="1450314"/>
                  <a:pt x="1900052" y="1472540"/>
                </a:cubicBezTo>
                <a:cubicBezTo>
                  <a:pt x="1911031" y="1498889"/>
                  <a:pt x="1931719" y="1520041"/>
                  <a:pt x="1947553" y="1543792"/>
                </a:cubicBezTo>
                <a:cubicBezTo>
                  <a:pt x="1955470" y="1555667"/>
                  <a:pt x="1984070" y="1585801"/>
                  <a:pt x="1971304" y="1579418"/>
                </a:cubicBezTo>
                <a:cubicBezTo>
                  <a:pt x="1916047" y="1551790"/>
                  <a:pt x="1909868" y="1551155"/>
                  <a:pt x="1852550" y="1508166"/>
                </a:cubicBezTo>
                <a:cubicBezTo>
                  <a:pt x="1836716" y="1496291"/>
                  <a:pt x="1822752" y="1481391"/>
                  <a:pt x="1805049" y="1472540"/>
                </a:cubicBezTo>
                <a:cubicBezTo>
                  <a:pt x="1782671" y="1461351"/>
                  <a:pt x="1716129" y="1443307"/>
                  <a:pt x="1686296" y="1436914"/>
                </a:cubicBezTo>
                <a:cubicBezTo>
                  <a:pt x="1646823" y="1428456"/>
                  <a:pt x="1607259" y="1420384"/>
                  <a:pt x="1567542" y="1413163"/>
                </a:cubicBezTo>
                <a:cubicBezTo>
                  <a:pt x="1397203" y="1382192"/>
                  <a:pt x="1474750" y="1405983"/>
                  <a:pt x="1389413" y="1377538"/>
                </a:cubicBezTo>
                <a:cubicBezTo>
                  <a:pt x="1368510" y="1314833"/>
                  <a:pt x="1384480" y="1352326"/>
                  <a:pt x="1330036" y="1270660"/>
                </a:cubicBezTo>
                <a:lnTo>
                  <a:pt x="1306285" y="1235034"/>
                </a:lnTo>
                <a:lnTo>
                  <a:pt x="1282535" y="1199408"/>
                </a:lnTo>
                <a:cubicBezTo>
                  <a:pt x="1276979" y="1154965"/>
                  <a:pt x="1271337" y="1091055"/>
                  <a:pt x="1258784" y="1045028"/>
                </a:cubicBezTo>
                <a:cubicBezTo>
                  <a:pt x="1252197" y="1020875"/>
                  <a:pt x="1242950" y="997527"/>
                  <a:pt x="1235033" y="973776"/>
                </a:cubicBezTo>
                <a:cubicBezTo>
                  <a:pt x="1220014" y="928720"/>
                  <a:pt x="1224966" y="925870"/>
                  <a:pt x="1175657" y="890649"/>
                </a:cubicBezTo>
                <a:cubicBezTo>
                  <a:pt x="1165471" y="883373"/>
                  <a:pt x="1151906" y="882732"/>
                  <a:pt x="1140031" y="878774"/>
                </a:cubicBezTo>
                <a:cubicBezTo>
                  <a:pt x="1128156" y="870857"/>
                  <a:pt x="1117447" y="860820"/>
                  <a:pt x="1104405" y="855023"/>
                </a:cubicBezTo>
                <a:cubicBezTo>
                  <a:pt x="1081527" y="844855"/>
                  <a:pt x="1033153" y="831273"/>
                  <a:pt x="1033153" y="831273"/>
                </a:cubicBezTo>
                <a:cubicBezTo>
                  <a:pt x="980083" y="795892"/>
                  <a:pt x="976441" y="784437"/>
                  <a:pt x="926275" y="771896"/>
                </a:cubicBezTo>
                <a:cubicBezTo>
                  <a:pt x="906693" y="767001"/>
                  <a:pt x="886690" y="763979"/>
                  <a:pt x="866898" y="760021"/>
                </a:cubicBezTo>
                <a:cubicBezTo>
                  <a:pt x="855023" y="748146"/>
                  <a:pt x="845853" y="732727"/>
                  <a:pt x="831272" y="724395"/>
                </a:cubicBezTo>
                <a:cubicBezTo>
                  <a:pt x="817101" y="716297"/>
                  <a:pt x="800092" y="712519"/>
                  <a:pt x="783771" y="712519"/>
                </a:cubicBezTo>
                <a:cubicBezTo>
                  <a:pt x="759190" y="712519"/>
                  <a:pt x="730530" y="736138"/>
                  <a:pt x="712519" y="748145"/>
                </a:cubicBezTo>
                <a:cubicBezTo>
                  <a:pt x="689608" y="862704"/>
                  <a:pt x="717665" y="761604"/>
                  <a:pt x="676893" y="843148"/>
                </a:cubicBezTo>
                <a:cubicBezTo>
                  <a:pt x="671295" y="854344"/>
                  <a:pt x="672838" y="868999"/>
                  <a:pt x="665018" y="878774"/>
                </a:cubicBezTo>
                <a:cubicBezTo>
                  <a:pt x="656102" y="889919"/>
                  <a:pt x="641267" y="894608"/>
                  <a:pt x="629392" y="902525"/>
                </a:cubicBezTo>
                <a:cubicBezTo>
                  <a:pt x="595917" y="891366"/>
                  <a:pt x="578357" y="891413"/>
                  <a:pt x="558140" y="855023"/>
                </a:cubicBezTo>
                <a:cubicBezTo>
                  <a:pt x="545982" y="833138"/>
                  <a:pt x="534389" y="783771"/>
                  <a:pt x="534389" y="783771"/>
                </a:cubicBezTo>
                <a:cubicBezTo>
                  <a:pt x="514068" y="790545"/>
                  <a:pt x="476290" y="799667"/>
                  <a:pt x="463137" y="819397"/>
                </a:cubicBezTo>
                <a:cubicBezTo>
                  <a:pt x="454084" y="832977"/>
                  <a:pt x="455220" y="851065"/>
                  <a:pt x="451262" y="866899"/>
                </a:cubicBezTo>
                <a:cubicBezTo>
                  <a:pt x="437535" y="1141438"/>
                  <a:pt x="517949" y="1119935"/>
                  <a:pt x="285007" y="1092530"/>
                </a:cubicBezTo>
                <a:cubicBezTo>
                  <a:pt x="268798" y="1090623"/>
                  <a:pt x="253340" y="1084613"/>
                  <a:pt x="237506" y="1080654"/>
                </a:cubicBezTo>
                <a:cubicBezTo>
                  <a:pt x="174171" y="1084613"/>
                  <a:pt x="108381" y="1074624"/>
                  <a:pt x="47501" y="1092530"/>
                </a:cubicBezTo>
                <a:cubicBezTo>
                  <a:pt x="31843" y="1097135"/>
                  <a:pt x="40110" y="1124338"/>
                  <a:pt x="35626" y="1140031"/>
                </a:cubicBezTo>
                <a:cubicBezTo>
                  <a:pt x="23335" y="1183049"/>
                  <a:pt x="26021" y="1172251"/>
                  <a:pt x="0" y="1211283"/>
                </a:cubicBezTo>
                <a:cubicBezTo>
                  <a:pt x="26287" y="1228808"/>
                  <a:pt x="52965" y="1243230"/>
                  <a:pt x="71252" y="1270660"/>
                </a:cubicBezTo>
                <a:cubicBezTo>
                  <a:pt x="78196" y="1281075"/>
                  <a:pt x="79688" y="1294250"/>
                  <a:pt x="83127" y="1306286"/>
                </a:cubicBezTo>
                <a:cubicBezTo>
                  <a:pt x="87611" y="1321979"/>
                  <a:pt x="84806" y="1341043"/>
                  <a:pt x="95002" y="1353787"/>
                </a:cubicBezTo>
                <a:cubicBezTo>
                  <a:pt x="102822" y="1363562"/>
                  <a:pt x="112816" y="1369621"/>
                  <a:pt x="142504" y="1377538"/>
                </a:cubicBezTo>
                <a:close/>
              </a:path>
            </a:pathLst>
          </a:custGeom>
          <a:ln>
            <a:solidFill>
              <a:srgbClr val="1C11A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347587-9476-4169-B634-412F136B7319}"/>
              </a:ext>
            </a:extLst>
          </p:cNvPr>
          <p:cNvSpPr/>
          <p:nvPr/>
        </p:nvSpPr>
        <p:spPr>
          <a:xfrm>
            <a:off x="88804" y="2360199"/>
            <a:ext cx="4929715" cy="1200329"/>
          </a:xfrm>
          <a:prstGeom prst="rect">
            <a:avLst/>
          </a:prstGeom>
        </p:spPr>
        <p:txBody>
          <a:bodyPr wrap="square">
            <a:spAutoFit/>
          </a:bodyPr>
          <a:lstStyle/>
          <a:p>
            <a:pPr algn="just"/>
            <a:r>
              <a:rPr lang="vi-VN" sz="2400">
                <a:solidFill>
                  <a:srgbClr val="1B04FA"/>
                </a:solidFill>
                <a:cs typeface="Arial" panose="020B0604020202020204" pitchFamily="34" charset="0"/>
              </a:rPr>
              <a:t>+ Phân bố từ 60⁰B trở lên vùng cực, nhiệt độ trung bình năm thấp, mùa đông rất lạnh, lượng mưa ít.</a:t>
            </a:r>
            <a:endParaRPr lang="en-US" sz="2400"/>
          </a:p>
        </p:txBody>
      </p:sp>
      <p:sp>
        <p:nvSpPr>
          <p:cNvPr id="19" name="Rectangle 18">
            <a:extLst>
              <a:ext uri="{FF2B5EF4-FFF2-40B4-BE49-F238E27FC236}">
                <a16:creationId xmlns:a16="http://schemas.microsoft.com/office/drawing/2014/main" id="{6B386770-6FBA-46DF-9751-E60467733E79}"/>
              </a:ext>
            </a:extLst>
          </p:cNvPr>
          <p:cNvSpPr/>
          <p:nvPr/>
        </p:nvSpPr>
        <p:spPr>
          <a:xfrm>
            <a:off x="160056" y="2261148"/>
            <a:ext cx="4364443" cy="461665"/>
          </a:xfrm>
          <a:prstGeom prst="rect">
            <a:avLst/>
          </a:prstGeom>
          <a:solidFill>
            <a:schemeClr val="bg1"/>
          </a:solidFill>
        </p:spPr>
        <p:txBody>
          <a:bodyPr wrap="square">
            <a:spAutoFit/>
          </a:bodyPr>
          <a:lstStyle/>
          <a:p>
            <a:r>
              <a:rPr lang="vi-VN" sz="2400">
                <a:solidFill>
                  <a:srgbClr val="1B04FA"/>
                </a:solidFill>
                <a:cs typeface="Arial" panose="020B0604020202020204" pitchFamily="34" charset="0"/>
              </a:rPr>
              <a:t>- Đới khí hậu ôn đới:</a:t>
            </a:r>
            <a:endParaRPr lang="en-US" sz="2400"/>
          </a:p>
        </p:txBody>
      </p:sp>
      <p:sp>
        <p:nvSpPr>
          <p:cNvPr id="20" name="Rectangle 19">
            <a:extLst>
              <a:ext uri="{FF2B5EF4-FFF2-40B4-BE49-F238E27FC236}">
                <a16:creationId xmlns:a16="http://schemas.microsoft.com/office/drawing/2014/main" id="{7EC270DF-BA2E-44F8-A299-C031C1D2ACFB}"/>
              </a:ext>
            </a:extLst>
          </p:cNvPr>
          <p:cNvSpPr/>
          <p:nvPr/>
        </p:nvSpPr>
        <p:spPr>
          <a:xfrm>
            <a:off x="160110" y="2732164"/>
            <a:ext cx="4418077" cy="830997"/>
          </a:xfrm>
          <a:prstGeom prst="rect">
            <a:avLst/>
          </a:prstGeom>
          <a:solidFill>
            <a:schemeClr val="bg1"/>
          </a:solidFill>
        </p:spPr>
        <p:txBody>
          <a:bodyPr wrap="square">
            <a:spAutoFit/>
          </a:bodyPr>
          <a:lstStyle/>
          <a:p>
            <a:r>
              <a:rPr lang="vi-VN" sz="2400">
                <a:solidFill>
                  <a:srgbClr val="1B04FA"/>
                </a:solidFill>
                <a:cs typeface="Arial" panose="020B0604020202020204" pitchFamily="34" charset="0"/>
              </a:rPr>
              <a:t>+ Chiếm diện tích lớn nhất, từ khoảng vĩ độ 40 - 60⁰B.</a:t>
            </a:r>
            <a:endParaRPr lang="en-US" sz="2400"/>
          </a:p>
        </p:txBody>
      </p:sp>
      <p:sp>
        <p:nvSpPr>
          <p:cNvPr id="21" name="Rectangle 20">
            <a:extLst>
              <a:ext uri="{FF2B5EF4-FFF2-40B4-BE49-F238E27FC236}">
                <a16:creationId xmlns:a16="http://schemas.microsoft.com/office/drawing/2014/main" id="{AEE3CB69-6BD1-4342-B8A2-C5CB9542D588}"/>
              </a:ext>
            </a:extLst>
          </p:cNvPr>
          <p:cNvSpPr/>
          <p:nvPr/>
        </p:nvSpPr>
        <p:spPr>
          <a:xfrm>
            <a:off x="128560" y="3592728"/>
            <a:ext cx="4714840" cy="1938992"/>
          </a:xfrm>
          <a:prstGeom prst="rect">
            <a:avLst/>
          </a:prstGeom>
          <a:solidFill>
            <a:schemeClr val="bg1"/>
          </a:solidFill>
        </p:spPr>
        <p:txBody>
          <a:bodyPr wrap="square">
            <a:spAutoFit/>
          </a:bodyPr>
          <a:lstStyle/>
          <a:p>
            <a:pPr algn="just"/>
            <a:r>
              <a:rPr lang="vi-VN" sz="2400">
                <a:solidFill>
                  <a:srgbClr val="1B04FA"/>
                </a:solidFill>
                <a:cs typeface="Arial" panose="020B0604020202020204" pitchFamily="34" charset="0"/>
              </a:rPr>
              <a:t>+ Vùng ven biển: khí hậu ôn hòa, lượng mưa tương đối lớn.</a:t>
            </a:r>
          </a:p>
          <a:p>
            <a:pPr algn="just"/>
            <a:r>
              <a:rPr lang="vi-VN" sz="2400">
                <a:solidFill>
                  <a:srgbClr val="1B04FA"/>
                </a:solidFill>
                <a:cs typeface="Arial" panose="020B0604020202020204" pitchFamily="34" charset="0"/>
              </a:rPr>
              <a:t>+ Sâu trong nội địa: mùa hè nóng, nhiệt độ tăng dần từ bắc xuống nam.</a:t>
            </a:r>
          </a:p>
        </p:txBody>
      </p:sp>
      <p:sp>
        <p:nvSpPr>
          <p:cNvPr id="23" name="Freeform: Shape 22">
            <a:extLst>
              <a:ext uri="{FF2B5EF4-FFF2-40B4-BE49-F238E27FC236}">
                <a16:creationId xmlns:a16="http://schemas.microsoft.com/office/drawing/2014/main" id="{7377CD2F-74D8-47CE-9806-16D3BD106220}"/>
              </a:ext>
            </a:extLst>
          </p:cNvPr>
          <p:cNvSpPr/>
          <p:nvPr/>
        </p:nvSpPr>
        <p:spPr>
          <a:xfrm>
            <a:off x="6541795" y="1587050"/>
            <a:ext cx="5404782" cy="3234379"/>
          </a:xfrm>
          <a:custGeom>
            <a:avLst/>
            <a:gdLst>
              <a:gd name="connsiteX0" fmla="*/ 500273 w 5404782"/>
              <a:gd name="connsiteY0" fmla="*/ 4244 h 3234379"/>
              <a:gd name="connsiteX1" fmla="*/ 595275 w 5404782"/>
              <a:gd name="connsiteY1" fmla="*/ 16119 h 3234379"/>
              <a:gd name="connsiteX2" fmla="*/ 725904 w 5404782"/>
              <a:gd name="connsiteY2" fmla="*/ 111121 h 3234379"/>
              <a:gd name="connsiteX3" fmla="*/ 797156 w 5404782"/>
              <a:gd name="connsiteY3" fmla="*/ 134872 h 3234379"/>
              <a:gd name="connsiteX4" fmla="*/ 856532 w 5404782"/>
              <a:gd name="connsiteY4" fmla="*/ 217999 h 3234379"/>
              <a:gd name="connsiteX5" fmla="*/ 927784 w 5404782"/>
              <a:gd name="connsiteY5" fmla="*/ 265501 h 3234379"/>
              <a:gd name="connsiteX6" fmla="*/ 963410 w 5404782"/>
              <a:gd name="connsiteY6" fmla="*/ 313002 h 3234379"/>
              <a:gd name="connsiteX7" fmla="*/ 1034662 w 5404782"/>
              <a:gd name="connsiteY7" fmla="*/ 348628 h 3234379"/>
              <a:gd name="connsiteX8" fmla="*/ 1070288 w 5404782"/>
              <a:gd name="connsiteY8" fmla="*/ 372379 h 3234379"/>
              <a:gd name="connsiteX9" fmla="*/ 1141540 w 5404782"/>
              <a:gd name="connsiteY9" fmla="*/ 396129 h 3234379"/>
              <a:gd name="connsiteX10" fmla="*/ 1177166 w 5404782"/>
              <a:gd name="connsiteY10" fmla="*/ 419880 h 3234379"/>
              <a:gd name="connsiteX11" fmla="*/ 1295919 w 5404782"/>
              <a:gd name="connsiteY11" fmla="*/ 455506 h 3234379"/>
              <a:gd name="connsiteX12" fmla="*/ 1331545 w 5404782"/>
              <a:gd name="connsiteY12" fmla="*/ 479256 h 3234379"/>
              <a:gd name="connsiteX13" fmla="*/ 1402797 w 5404782"/>
              <a:gd name="connsiteY13" fmla="*/ 503007 h 3234379"/>
              <a:gd name="connsiteX14" fmla="*/ 1438423 w 5404782"/>
              <a:gd name="connsiteY14" fmla="*/ 538633 h 3234379"/>
              <a:gd name="connsiteX15" fmla="*/ 1485924 w 5404782"/>
              <a:gd name="connsiteY15" fmla="*/ 609885 h 3234379"/>
              <a:gd name="connsiteX16" fmla="*/ 1521550 w 5404782"/>
              <a:gd name="connsiteY16" fmla="*/ 621760 h 3234379"/>
              <a:gd name="connsiteX17" fmla="*/ 1592802 w 5404782"/>
              <a:gd name="connsiteY17" fmla="*/ 681137 h 3234379"/>
              <a:gd name="connsiteX18" fmla="*/ 1652179 w 5404782"/>
              <a:gd name="connsiteY18" fmla="*/ 752389 h 3234379"/>
              <a:gd name="connsiteX19" fmla="*/ 1687805 w 5404782"/>
              <a:gd name="connsiteY19" fmla="*/ 776140 h 3234379"/>
              <a:gd name="connsiteX20" fmla="*/ 1699680 w 5404782"/>
              <a:gd name="connsiteY20" fmla="*/ 883018 h 3234379"/>
              <a:gd name="connsiteX21" fmla="*/ 1723431 w 5404782"/>
              <a:gd name="connsiteY21" fmla="*/ 930519 h 3234379"/>
              <a:gd name="connsiteX22" fmla="*/ 1747182 w 5404782"/>
              <a:gd name="connsiteY22" fmla="*/ 1049272 h 3234379"/>
              <a:gd name="connsiteX23" fmla="*/ 1806558 w 5404782"/>
              <a:gd name="connsiteY23" fmla="*/ 1144275 h 3234379"/>
              <a:gd name="connsiteX24" fmla="*/ 1830309 w 5404782"/>
              <a:gd name="connsiteY24" fmla="*/ 1227402 h 3234379"/>
              <a:gd name="connsiteX25" fmla="*/ 1877810 w 5404782"/>
              <a:gd name="connsiteY25" fmla="*/ 1298654 h 3234379"/>
              <a:gd name="connsiteX26" fmla="*/ 2008439 w 5404782"/>
              <a:gd name="connsiteY26" fmla="*/ 1286779 h 3234379"/>
              <a:gd name="connsiteX27" fmla="*/ 2317197 w 5404782"/>
              <a:gd name="connsiteY27" fmla="*/ 1310529 h 3234379"/>
              <a:gd name="connsiteX28" fmla="*/ 2839711 w 5404782"/>
              <a:gd name="connsiteY28" fmla="*/ 1358031 h 3234379"/>
              <a:gd name="connsiteX29" fmla="*/ 2887213 w 5404782"/>
              <a:gd name="connsiteY29" fmla="*/ 1369906 h 3234379"/>
              <a:gd name="connsiteX30" fmla="*/ 2958465 w 5404782"/>
              <a:gd name="connsiteY30" fmla="*/ 1393656 h 3234379"/>
              <a:gd name="connsiteX31" fmla="*/ 3385976 w 5404782"/>
              <a:gd name="connsiteY31" fmla="*/ 1405532 h 3234379"/>
              <a:gd name="connsiteX32" fmla="*/ 3469104 w 5404782"/>
              <a:gd name="connsiteY32" fmla="*/ 1417407 h 3234379"/>
              <a:gd name="connsiteX33" fmla="*/ 3504730 w 5404782"/>
              <a:gd name="connsiteY33" fmla="*/ 1429282 h 3234379"/>
              <a:gd name="connsiteX34" fmla="*/ 3564106 w 5404782"/>
              <a:gd name="connsiteY34" fmla="*/ 1441158 h 3234379"/>
              <a:gd name="connsiteX35" fmla="*/ 3599732 w 5404782"/>
              <a:gd name="connsiteY35" fmla="*/ 1453033 h 3234379"/>
              <a:gd name="connsiteX36" fmla="*/ 3694735 w 5404782"/>
              <a:gd name="connsiteY36" fmla="*/ 1464908 h 3234379"/>
              <a:gd name="connsiteX37" fmla="*/ 4157873 w 5404782"/>
              <a:gd name="connsiteY37" fmla="*/ 1441158 h 3234379"/>
              <a:gd name="connsiteX38" fmla="*/ 4252875 w 5404782"/>
              <a:gd name="connsiteY38" fmla="*/ 1405532 h 3234379"/>
              <a:gd name="connsiteX39" fmla="*/ 4431005 w 5404782"/>
              <a:gd name="connsiteY39" fmla="*/ 1369906 h 3234379"/>
              <a:gd name="connsiteX40" fmla="*/ 4502257 w 5404782"/>
              <a:gd name="connsiteY40" fmla="*/ 1322405 h 3234379"/>
              <a:gd name="connsiteX41" fmla="*/ 4573509 w 5404782"/>
              <a:gd name="connsiteY41" fmla="*/ 1263028 h 3234379"/>
              <a:gd name="connsiteX42" fmla="*/ 4585384 w 5404782"/>
              <a:gd name="connsiteY42" fmla="*/ 1203651 h 3234379"/>
              <a:gd name="connsiteX43" fmla="*/ 4644761 w 5404782"/>
              <a:gd name="connsiteY43" fmla="*/ 1215527 h 3234379"/>
              <a:gd name="connsiteX44" fmla="*/ 4716013 w 5404782"/>
              <a:gd name="connsiteY44" fmla="*/ 1274903 h 3234379"/>
              <a:gd name="connsiteX45" fmla="*/ 4763514 w 5404782"/>
              <a:gd name="connsiteY45" fmla="*/ 1286779 h 3234379"/>
              <a:gd name="connsiteX46" fmla="*/ 4799140 w 5404782"/>
              <a:gd name="connsiteY46" fmla="*/ 1298654 h 3234379"/>
              <a:gd name="connsiteX47" fmla="*/ 4822891 w 5404782"/>
              <a:gd name="connsiteY47" fmla="*/ 1334280 h 3234379"/>
              <a:gd name="connsiteX48" fmla="*/ 4870392 w 5404782"/>
              <a:gd name="connsiteY48" fmla="*/ 1358031 h 3234379"/>
              <a:gd name="connsiteX49" fmla="*/ 5072273 w 5404782"/>
              <a:gd name="connsiteY49" fmla="*/ 1393656 h 3234379"/>
              <a:gd name="connsiteX50" fmla="*/ 5119774 w 5404782"/>
              <a:gd name="connsiteY50" fmla="*/ 1405532 h 3234379"/>
              <a:gd name="connsiteX51" fmla="*/ 5131649 w 5404782"/>
              <a:gd name="connsiteY51" fmla="*/ 1441158 h 3234379"/>
              <a:gd name="connsiteX52" fmla="*/ 5155400 w 5404782"/>
              <a:gd name="connsiteY52" fmla="*/ 1476784 h 3234379"/>
              <a:gd name="connsiteX53" fmla="*/ 5179150 w 5404782"/>
              <a:gd name="connsiteY53" fmla="*/ 1583662 h 3234379"/>
              <a:gd name="connsiteX54" fmla="*/ 5238527 w 5404782"/>
              <a:gd name="connsiteY54" fmla="*/ 1666789 h 3234379"/>
              <a:gd name="connsiteX55" fmla="*/ 5309779 w 5404782"/>
              <a:gd name="connsiteY55" fmla="*/ 1678664 h 3234379"/>
              <a:gd name="connsiteX56" fmla="*/ 5357280 w 5404782"/>
              <a:gd name="connsiteY56" fmla="*/ 1714290 h 3234379"/>
              <a:gd name="connsiteX57" fmla="*/ 5392906 w 5404782"/>
              <a:gd name="connsiteY57" fmla="*/ 1738041 h 3234379"/>
              <a:gd name="connsiteX58" fmla="*/ 5404782 w 5404782"/>
              <a:gd name="connsiteY58" fmla="*/ 1785542 h 3234379"/>
              <a:gd name="connsiteX59" fmla="*/ 5392906 w 5404782"/>
              <a:gd name="connsiteY59" fmla="*/ 1856794 h 3234379"/>
              <a:gd name="connsiteX60" fmla="*/ 5357280 w 5404782"/>
              <a:gd name="connsiteY60" fmla="*/ 1868669 h 3234379"/>
              <a:gd name="connsiteX61" fmla="*/ 5297904 w 5404782"/>
              <a:gd name="connsiteY61" fmla="*/ 1904295 h 3234379"/>
              <a:gd name="connsiteX62" fmla="*/ 5286028 w 5404782"/>
              <a:gd name="connsiteY62" fmla="*/ 1939921 h 3234379"/>
              <a:gd name="connsiteX63" fmla="*/ 5143524 w 5404782"/>
              <a:gd name="connsiteY63" fmla="*/ 1951797 h 3234379"/>
              <a:gd name="connsiteX64" fmla="*/ 5107899 w 5404782"/>
              <a:gd name="connsiteY64" fmla="*/ 1928046 h 3234379"/>
              <a:gd name="connsiteX65" fmla="*/ 5096023 w 5404782"/>
              <a:gd name="connsiteY65" fmla="*/ 1892420 h 3234379"/>
              <a:gd name="connsiteX66" fmla="*/ 5084148 w 5404782"/>
              <a:gd name="connsiteY66" fmla="*/ 1654914 h 3234379"/>
              <a:gd name="connsiteX67" fmla="*/ 5060397 w 5404782"/>
              <a:gd name="connsiteY67" fmla="*/ 1690540 h 3234379"/>
              <a:gd name="connsiteX68" fmla="*/ 5024771 w 5404782"/>
              <a:gd name="connsiteY68" fmla="*/ 1714290 h 3234379"/>
              <a:gd name="connsiteX69" fmla="*/ 5001021 w 5404782"/>
              <a:gd name="connsiteY69" fmla="*/ 1773667 h 3234379"/>
              <a:gd name="connsiteX70" fmla="*/ 4929769 w 5404782"/>
              <a:gd name="connsiteY70" fmla="*/ 1833044 h 3234379"/>
              <a:gd name="connsiteX71" fmla="*/ 4906018 w 5404782"/>
              <a:gd name="connsiteY71" fmla="*/ 1868669 h 3234379"/>
              <a:gd name="connsiteX72" fmla="*/ 4870392 w 5404782"/>
              <a:gd name="connsiteY72" fmla="*/ 1892420 h 3234379"/>
              <a:gd name="connsiteX73" fmla="*/ 4858517 w 5404782"/>
              <a:gd name="connsiteY73" fmla="*/ 1939921 h 3234379"/>
              <a:gd name="connsiteX74" fmla="*/ 4834766 w 5404782"/>
              <a:gd name="connsiteY74" fmla="*/ 1975547 h 3234379"/>
              <a:gd name="connsiteX75" fmla="*/ 4775389 w 5404782"/>
              <a:gd name="connsiteY75" fmla="*/ 2082425 h 3234379"/>
              <a:gd name="connsiteX76" fmla="*/ 4941644 w 5404782"/>
              <a:gd name="connsiteY76" fmla="*/ 2118051 h 3234379"/>
              <a:gd name="connsiteX77" fmla="*/ 5107899 w 5404782"/>
              <a:gd name="connsiteY77" fmla="*/ 2129927 h 3234379"/>
              <a:gd name="connsiteX78" fmla="*/ 5119774 w 5404782"/>
              <a:gd name="connsiteY78" fmla="*/ 2296181 h 3234379"/>
              <a:gd name="connsiteX79" fmla="*/ 5084148 w 5404782"/>
              <a:gd name="connsiteY79" fmla="*/ 2331807 h 3234379"/>
              <a:gd name="connsiteX80" fmla="*/ 5048522 w 5404782"/>
              <a:gd name="connsiteY80" fmla="*/ 2343682 h 3234379"/>
              <a:gd name="connsiteX81" fmla="*/ 5001021 w 5404782"/>
              <a:gd name="connsiteY81" fmla="*/ 2367433 h 3234379"/>
              <a:gd name="connsiteX82" fmla="*/ 4929769 w 5404782"/>
              <a:gd name="connsiteY82" fmla="*/ 2414934 h 3234379"/>
              <a:gd name="connsiteX83" fmla="*/ 4882267 w 5404782"/>
              <a:gd name="connsiteY83" fmla="*/ 2533688 h 3234379"/>
              <a:gd name="connsiteX84" fmla="*/ 4834766 w 5404782"/>
              <a:gd name="connsiteY84" fmla="*/ 2521812 h 3234379"/>
              <a:gd name="connsiteX85" fmla="*/ 4822891 w 5404782"/>
              <a:gd name="connsiteY85" fmla="*/ 2438685 h 3234379"/>
              <a:gd name="connsiteX86" fmla="*/ 4811015 w 5404782"/>
              <a:gd name="connsiteY86" fmla="*/ 2474311 h 3234379"/>
              <a:gd name="connsiteX87" fmla="*/ 4775389 w 5404782"/>
              <a:gd name="connsiteY87" fmla="*/ 2498062 h 3234379"/>
              <a:gd name="connsiteX88" fmla="*/ 4739763 w 5404782"/>
              <a:gd name="connsiteY88" fmla="*/ 2533688 h 3234379"/>
              <a:gd name="connsiteX89" fmla="*/ 4668511 w 5404782"/>
              <a:gd name="connsiteY89" fmla="*/ 2593064 h 3234379"/>
              <a:gd name="connsiteX90" fmla="*/ 4644761 w 5404782"/>
              <a:gd name="connsiteY90" fmla="*/ 2723693 h 3234379"/>
              <a:gd name="connsiteX91" fmla="*/ 4561634 w 5404782"/>
              <a:gd name="connsiteY91" fmla="*/ 2818695 h 3234379"/>
              <a:gd name="connsiteX92" fmla="*/ 4537883 w 5404782"/>
              <a:gd name="connsiteY92" fmla="*/ 2866197 h 3234379"/>
              <a:gd name="connsiteX93" fmla="*/ 4502257 w 5404782"/>
              <a:gd name="connsiteY93" fmla="*/ 2889947 h 3234379"/>
              <a:gd name="connsiteX94" fmla="*/ 4490382 w 5404782"/>
              <a:gd name="connsiteY94" fmla="*/ 2925573 h 3234379"/>
              <a:gd name="connsiteX95" fmla="*/ 4407254 w 5404782"/>
              <a:gd name="connsiteY95" fmla="*/ 2973075 h 3234379"/>
              <a:gd name="connsiteX96" fmla="*/ 4336002 w 5404782"/>
              <a:gd name="connsiteY96" fmla="*/ 3032451 h 3234379"/>
              <a:gd name="connsiteX97" fmla="*/ 4300376 w 5404782"/>
              <a:gd name="connsiteY97" fmla="*/ 3044327 h 3234379"/>
              <a:gd name="connsiteX98" fmla="*/ 4252875 w 5404782"/>
              <a:gd name="connsiteY98" fmla="*/ 3068077 h 3234379"/>
              <a:gd name="connsiteX99" fmla="*/ 4217249 w 5404782"/>
              <a:gd name="connsiteY99" fmla="*/ 3079953 h 3234379"/>
              <a:gd name="connsiteX100" fmla="*/ 4110371 w 5404782"/>
              <a:gd name="connsiteY100" fmla="*/ 3151205 h 3234379"/>
              <a:gd name="connsiteX101" fmla="*/ 4074745 w 5404782"/>
              <a:gd name="connsiteY101" fmla="*/ 3174955 h 3234379"/>
              <a:gd name="connsiteX102" fmla="*/ 4039119 w 5404782"/>
              <a:gd name="connsiteY102" fmla="*/ 3186831 h 3234379"/>
              <a:gd name="connsiteX103" fmla="*/ 4015369 w 5404782"/>
              <a:gd name="connsiteY103" fmla="*/ 3222456 h 3234379"/>
              <a:gd name="connsiteX104" fmla="*/ 3908491 w 5404782"/>
              <a:gd name="connsiteY104" fmla="*/ 3222456 h 3234379"/>
              <a:gd name="connsiteX105" fmla="*/ 3789737 w 5404782"/>
              <a:gd name="connsiteY105" fmla="*/ 3127454 h 3234379"/>
              <a:gd name="connsiteX106" fmla="*/ 3706610 w 5404782"/>
              <a:gd name="connsiteY106" fmla="*/ 3115579 h 3234379"/>
              <a:gd name="connsiteX107" fmla="*/ 3635358 w 5404782"/>
              <a:gd name="connsiteY107" fmla="*/ 3091828 h 3234379"/>
              <a:gd name="connsiteX108" fmla="*/ 3611608 w 5404782"/>
              <a:gd name="connsiteY108" fmla="*/ 3056202 h 3234379"/>
              <a:gd name="connsiteX109" fmla="*/ 3564106 w 5404782"/>
              <a:gd name="connsiteY109" fmla="*/ 3044327 h 3234379"/>
              <a:gd name="connsiteX110" fmla="*/ 3433478 w 5404782"/>
              <a:gd name="connsiteY110" fmla="*/ 3032451 h 3234379"/>
              <a:gd name="connsiteX111" fmla="*/ 3077218 w 5404782"/>
              <a:gd name="connsiteY111" fmla="*/ 3032451 h 3234379"/>
              <a:gd name="connsiteX112" fmla="*/ 2970340 w 5404782"/>
              <a:gd name="connsiteY112" fmla="*/ 3044327 h 3234379"/>
              <a:gd name="connsiteX113" fmla="*/ 2839711 w 5404782"/>
              <a:gd name="connsiteY113" fmla="*/ 3032451 h 3234379"/>
              <a:gd name="connsiteX114" fmla="*/ 2768460 w 5404782"/>
              <a:gd name="connsiteY114" fmla="*/ 2996825 h 3234379"/>
              <a:gd name="connsiteX115" fmla="*/ 2732834 w 5404782"/>
              <a:gd name="connsiteY115" fmla="*/ 2984950 h 3234379"/>
              <a:gd name="connsiteX116" fmla="*/ 2649706 w 5404782"/>
              <a:gd name="connsiteY116" fmla="*/ 2949324 h 3234379"/>
              <a:gd name="connsiteX117" fmla="*/ 2614080 w 5404782"/>
              <a:gd name="connsiteY117" fmla="*/ 2925573 h 3234379"/>
              <a:gd name="connsiteX118" fmla="*/ 2507202 w 5404782"/>
              <a:gd name="connsiteY118" fmla="*/ 2901823 h 3234379"/>
              <a:gd name="connsiteX119" fmla="*/ 2400324 w 5404782"/>
              <a:gd name="connsiteY119" fmla="*/ 2842446 h 3234379"/>
              <a:gd name="connsiteX120" fmla="*/ 2364699 w 5404782"/>
              <a:gd name="connsiteY120" fmla="*/ 2818695 h 3234379"/>
              <a:gd name="connsiteX121" fmla="*/ 2269696 w 5404782"/>
              <a:gd name="connsiteY121" fmla="*/ 2794945 h 3234379"/>
              <a:gd name="connsiteX122" fmla="*/ 2186569 w 5404782"/>
              <a:gd name="connsiteY122" fmla="*/ 2747444 h 3234379"/>
              <a:gd name="connsiteX123" fmla="*/ 2103441 w 5404782"/>
              <a:gd name="connsiteY123" fmla="*/ 2735568 h 3234379"/>
              <a:gd name="connsiteX124" fmla="*/ 2020314 w 5404782"/>
              <a:gd name="connsiteY124" fmla="*/ 2711818 h 3234379"/>
              <a:gd name="connsiteX125" fmla="*/ 1984688 w 5404782"/>
              <a:gd name="connsiteY125" fmla="*/ 2699942 h 3234379"/>
              <a:gd name="connsiteX126" fmla="*/ 1889686 w 5404782"/>
              <a:gd name="connsiteY126" fmla="*/ 2688067 h 3234379"/>
              <a:gd name="connsiteX127" fmla="*/ 1818434 w 5404782"/>
              <a:gd name="connsiteY127" fmla="*/ 2640566 h 3234379"/>
              <a:gd name="connsiteX128" fmla="*/ 1747182 w 5404782"/>
              <a:gd name="connsiteY128" fmla="*/ 2616815 h 3234379"/>
              <a:gd name="connsiteX129" fmla="*/ 1711556 w 5404782"/>
              <a:gd name="connsiteY129" fmla="*/ 2593064 h 3234379"/>
              <a:gd name="connsiteX130" fmla="*/ 1675930 w 5404782"/>
              <a:gd name="connsiteY130" fmla="*/ 2557438 h 3234379"/>
              <a:gd name="connsiteX131" fmla="*/ 1569052 w 5404782"/>
              <a:gd name="connsiteY131" fmla="*/ 2533688 h 3234379"/>
              <a:gd name="connsiteX132" fmla="*/ 1533426 w 5404782"/>
              <a:gd name="connsiteY132" fmla="*/ 2509937 h 3234379"/>
              <a:gd name="connsiteX133" fmla="*/ 1450299 w 5404782"/>
              <a:gd name="connsiteY133" fmla="*/ 2486186 h 3234379"/>
              <a:gd name="connsiteX134" fmla="*/ 1414673 w 5404782"/>
              <a:gd name="connsiteY134" fmla="*/ 2462436 h 3234379"/>
              <a:gd name="connsiteX135" fmla="*/ 1343421 w 5404782"/>
              <a:gd name="connsiteY135" fmla="*/ 2438685 h 3234379"/>
              <a:gd name="connsiteX136" fmla="*/ 1319670 w 5404782"/>
              <a:gd name="connsiteY136" fmla="*/ 2403059 h 3234379"/>
              <a:gd name="connsiteX137" fmla="*/ 1284044 w 5404782"/>
              <a:gd name="connsiteY137" fmla="*/ 2379308 h 3234379"/>
              <a:gd name="connsiteX138" fmla="*/ 1272169 w 5404782"/>
              <a:gd name="connsiteY138" fmla="*/ 2343682 h 3234379"/>
              <a:gd name="connsiteX139" fmla="*/ 1284044 w 5404782"/>
              <a:gd name="connsiteY139" fmla="*/ 2236805 h 3234379"/>
              <a:gd name="connsiteX140" fmla="*/ 1295919 w 5404782"/>
              <a:gd name="connsiteY140" fmla="*/ 2201179 h 3234379"/>
              <a:gd name="connsiteX141" fmla="*/ 1331545 w 5404782"/>
              <a:gd name="connsiteY141" fmla="*/ 2094301 h 3234379"/>
              <a:gd name="connsiteX142" fmla="*/ 1319670 w 5404782"/>
              <a:gd name="connsiteY142" fmla="*/ 1880545 h 3234379"/>
              <a:gd name="connsiteX143" fmla="*/ 1307795 w 5404782"/>
              <a:gd name="connsiteY143" fmla="*/ 1844919 h 3234379"/>
              <a:gd name="connsiteX144" fmla="*/ 1295919 w 5404782"/>
              <a:gd name="connsiteY144" fmla="*/ 1797418 h 3234379"/>
              <a:gd name="connsiteX145" fmla="*/ 1260293 w 5404782"/>
              <a:gd name="connsiteY145" fmla="*/ 1690540 h 3234379"/>
              <a:gd name="connsiteX146" fmla="*/ 1248418 w 5404782"/>
              <a:gd name="connsiteY146" fmla="*/ 1654914 h 3234379"/>
              <a:gd name="connsiteX147" fmla="*/ 1260293 w 5404782"/>
              <a:gd name="connsiteY147" fmla="*/ 1144275 h 3234379"/>
              <a:gd name="connsiteX148" fmla="*/ 1272169 w 5404782"/>
              <a:gd name="connsiteY148" fmla="*/ 1108649 h 3234379"/>
              <a:gd name="connsiteX149" fmla="*/ 1260293 w 5404782"/>
              <a:gd name="connsiteY149" fmla="*/ 954269 h 3234379"/>
              <a:gd name="connsiteX150" fmla="*/ 1248418 w 5404782"/>
              <a:gd name="connsiteY150" fmla="*/ 906768 h 3234379"/>
              <a:gd name="connsiteX151" fmla="*/ 1212792 w 5404782"/>
              <a:gd name="connsiteY151" fmla="*/ 883018 h 3234379"/>
              <a:gd name="connsiteX152" fmla="*/ 1200917 w 5404782"/>
              <a:gd name="connsiteY152" fmla="*/ 752389 h 3234379"/>
              <a:gd name="connsiteX153" fmla="*/ 1165291 w 5404782"/>
              <a:gd name="connsiteY153" fmla="*/ 704888 h 3234379"/>
              <a:gd name="connsiteX154" fmla="*/ 1141540 w 5404782"/>
              <a:gd name="connsiteY154" fmla="*/ 633636 h 3234379"/>
              <a:gd name="connsiteX155" fmla="*/ 1105914 w 5404782"/>
              <a:gd name="connsiteY155" fmla="*/ 598010 h 3234379"/>
              <a:gd name="connsiteX156" fmla="*/ 1058413 w 5404782"/>
              <a:gd name="connsiteY156" fmla="*/ 526758 h 3234379"/>
              <a:gd name="connsiteX157" fmla="*/ 1022787 w 5404782"/>
              <a:gd name="connsiteY157" fmla="*/ 503007 h 3234379"/>
              <a:gd name="connsiteX158" fmla="*/ 987161 w 5404782"/>
              <a:gd name="connsiteY158" fmla="*/ 467381 h 3234379"/>
              <a:gd name="connsiteX159" fmla="*/ 939660 w 5404782"/>
              <a:gd name="connsiteY159" fmla="*/ 443631 h 3234379"/>
              <a:gd name="connsiteX160" fmla="*/ 892158 w 5404782"/>
              <a:gd name="connsiteY160" fmla="*/ 408005 h 3234379"/>
              <a:gd name="connsiteX161" fmla="*/ 785280 w 5404782"/>
              <a:gd name="connsiteY161" fmla="*/ 384254 h 3234379"/>
              <a:gd name="connsiteX162" fmla="*/ 702153 w 5404782"/>
              <a:gd name="connsiteY162" fmla="*/ 360503 h 3234379"/>
              <a:gd name="connsiteX163" fmla="*/ 571524 w 5404782"/>
              <a:gd name="connsiteY163" fmla="*/ 336753 h 3234379"/>
              <a:gd name="connsiteX164" fmla="*/ 512148 w 5404782"/>
              <a:gd name="connsiteY164" fmla="*/ 313002 h 3234379"/>
              <a:gd name="connsiteX165" fmla="*/ 310267 w 5404782"/>
              <a:gd name="connsiteY165" fmla="*/ 301127 h 3234379"/>
              <a:gd name="connsiteX166" fmla="*/ 239015 w 5404782"/>
              <a:gd name="connsiteY166" fmla="*/ 289251 h 3234379"/>
              <a:gd name="connsiteX167" fmla="*/ 191514 w 5404782"/>
              <a:gd name="connsiteY167" fmla="*/ 265501 h 3234379"/>
              <a:gd name="connsiteX168" fmla="*/ 155888 w 5404782"/>
              <a:gd name="connsiteY168" fmla="*/ 241750 h 3234379"/>
              <a:gd name="connsiteX169" fmla="*/ 120262 w 5404782"/>
              <a:gd name="connsiteY169" fmla="*/ 229875 h 3234379"/>
              <a:gd name="connsiteX170" fmla="*/ 84636 w 5404782"/>
              <a:gd name="connsiteY170" fmla="*/ 206124 h 3234379"/>
              <a:gd name="connsiteX171" fmla="*/ 49010 w 5404782"/>
              <a:gd name="connsiteY171" fmla="*/ 170498 h 3234379"/>
              <a:gd name="connsiteX172" fmla="*/ 1509 w 5404782"/>
              <a:gd name="connsiteY172" fmla="*/ 146747 h 3234379"/>
              <a:gd name="connsiteX173" fmla="*/ 37135 w 5404782"/>
              <a:gd name="connsiteY173" fmla="*/ 158623 h 3234379"/>
              <a:gd name="connsiteX174" fmla="*/ 84636 w 5404782"/>
              <a:gd name="connsiteY174" fmla="*/ 170498 h 3234379"/>
              <a:gd name="connsiteX175" fmla="*/ 120262 w 5404782"/>
              <a:gd name="connsiteY175" fmla="*/ 206124 h 3234379"/>
              <a:gd name="connsiteX176" fmla="*/ 155888 w 5404782"/>
              <a:gd name="connsiteY176" fmla="*/ 217999 h 3234379"/>
              <a:gd name="connsiteX177" fmla="*/ 440896 w 5404782"/>
              <a:gd name="connsiteY177" fmla="*/ 229875 h 3234379"/>
              <a:gd name="connsiteX178" fmla="*/ 476522 w 5404782"/>
              <a:gd name="connsiteY178" fmla="*/ 241750 h 3234379"/>
              <a:gd name="connsiteX179" fmla="*/ 524023 w 5404782"/>
              <a:gd name="connsiteY179" fmla="*/ 229875 h 3234379"/>
              <a:gd name="connsiteX180" fmla="*/ 512148 w 5404782"/>
              <a:gd name="connsiteY180" fmla="*/ 158623 h 3234379"/>
              <a:gd name="connsiteX181" fmla="*/ 476522 w 5404782"/>
              <a:gd name="connsiteY181" fmla="*/ 87371 h 3234379"/>
              <a:gd name="connsiteX182" fmla="*/ 500273 w 5404782"/>
              <a:gd name="connsiteY182" fmla="*/ 4244 h 3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404782" h="3234379">
                <a:moveTo>
                  <a:pt x="500273" y="4244"/>
                </a:moveTo>
                <a:cubicBezTo>
                  <a:pt x="520065" y="-7631"/>
                  <a:pt x="564314" y="8379"/>
                  <a:pt x="595275" y="16119"/>
                </a:cubicBezTo>
                <a:cubicBezTo>
                  <a:pt x="651577" y="30194"/>
                  <a:pt x="678486" y="81941"/>
                  <a:pt x="725904" y="111121"/>
                </a:cubicBezTo>
                <a:cubicBezTo>
                  <a:pt x="747226" y="124242"/>
                  <a:pt x="797156" y="134872"/>
                  <a:pt x="797156" y="134872"/>
                </a:cubicBezTo>
                <a:cubicBezTo>
                  <a:pt x="808712" y="152206"/>
                  <a:pt x="844477" y="207284"/>
                  <a:pt x="856532" y="217999"/>
                </a:cubicBezTo>
                <a:cubicBezTo>
                  <a:pt x="877867" y="236963"/>
                  <a:pt x="910657" y="242665"/>
                  <a:pt x="927784" y="265501"/>
                </a:cubicBezTo>
                <a:cubicBezTo>
                  <a:pt x="939659" y="281335"/>
                  <a:pt x="949415" y="299007"/>
                  <a:pt x="963410" y="313002"/>
                </a:cubicBezTo>
                <a:cubicBezTo>
                  <a:pt x="986432" y="336024"/>
                  <a:pt x="1005685" y="338969"/>
                  <a:pt x="1034662" y="348628"/>
                </a:cubicBezTo>
                <a:cubicBezTo>
                  <a:pt x="1046537" y="356545"/>
                  <a:pt x="1057246" y="366582"/>
                  <a:pt x="1070288" y="372379"/>
                </a:cubicBezTo>
                <a:cubicBezTo>
                  <a:pt x="1093166" y="382547"/>
                  <a:pt x="1141540" y="396129"/>
                  <a:pt x="1141540" y="396129"/>
                </a:cubicBezTo>
                <a:cubicBezTo>
                  <a:pt x="1153415" y="404046"/>
                  <a:pt x="1164124" y="414083"/>
                  <a:pt x="1177166" y="419880"/>
                </a:cubicBezTo>
                <a:cubicBezTo>
                  <a:pt x="1214341" y="436402"/>
                  <a:pt x="1256439" y="445636"/>
                  <a:pt x="1295919" y="455506"/>
                </a:cubicBezTo>
                <a:cubicBezTo>
                  <a:pt x="1307794" y="463423"/>
                  <a:pt x="1318503" y="473460"/>
                  <a:pt x="1331545" y="479256"/>
                </a:cubicBezTo>
                <a:cubicBezTo>
                  <a:pt x="1354423" y="489424"/>
                  <a:pt x="1402797" y="503007"/>
                  <a:pt x="1402797" y="503007"/>
                </a:cubicBezTo>
                <a:cubicBezTo>
                  <a:pt x="1414672" y="514882"/>
                  <a:pt x="1429107" y="524659"/>
                  <a:pt x="1438423" y="538633"/>
                </a:cubicBezTo>
                <a:cubicBezTo>
                  <a:pt x="1473283" y="590922"/>
                  <a:pt x="1417738" y="564427"/>
                  <a:pt x="1485924" y="609885"/>
                </a:cubicBezTo>
                <a:cubicBezTo>
                  <a:pt x="1496339" y="616829"/>
                  <a:pt x="1509675" y="617802"/>
                  <a:pt x="1521550" y="621760"/>
                </a:cubicBezTo>
                <a:cubicBezTo>
                  <a:pt x="1556580" y="645113"/>
                  <a:pt x="1564228" y="646849"/>
                  <a:pt x="1592802" y="681137"/>
                </a:cubicBezTo>
                <a:cubicBezTo>
                  <a:pt x="1635263" y="732089"/>
                  <a:pt x="1595407" y="705079"/>
                  <a:pt x="1652179" y="752389"/>
                </a:cubicBezTo>
                <a:cubicBezTo>
                  <a:pt x="1663143" y="761526"/>
                  <a:pt x="1675930" y="768223"/>
                  <a:pt x="1687805" y="776140"/>
                </a:cubicBezTo>
                <a:cubicBezTo>
                  <a:pt x="1691763" y="811766"/>
                  <a:pt x="1691620" y="848091"/>
                  <a:pt x="1699680" y="883018"/>
                </a:cubicBezTo>
                <a:cubicBezTo>
                  <a:pt x="1703661" y="900267"/>
                  <a:pt x="1718568" y="913497"/>
                  <a:pt x="1723431" y="930519"/>
                </a:cubicBezTo>
                <a:cubicBezTo>
                  <a:pt x="1734521" y="969334"/>
                  <a:pt x="1722961" y="1016977"/>
                  <a:pt x="1747182" y="1049272"/>
                </a:cubicBezTo>
                <a:cubicBezTo>
                  <a:pt x="1775208" y="1086639"/>
                  <a:pt x="1790255" y="1100801"/>
                  <a:pt x="1806558" y="1144275"/>
                </a:cubicBezTo>
                <a:cubicBezTo>
                  <a:pt x="1813650" y="1163188"/>
                  <a:pt x="1819271" y="1207533"/>
                  <a:pt x="1830309" y="1227402"/>
                </a:cubicBezTo>
                <a:cubicBezTo>
                  <a:pt x="1844171" y="1252355"/>
                  <a:pt x="1877810" y="1298654"/>
                  <a:pt x="1877810" y="1298654"/>
                </a:cubicBezTo>
                <a:cubicBezTo>
                  <a:pt x="1921353" y="1294696"/>
                  <a:pt x="1964716" y="1286779"/>
                  <a:pt x="2008439" y="1286779"/>
                </a:cubicBezTo>
                <a:cubicBezTo>
                  <a:pt x="2213806" y="1286779"/>
                  <a:pt x="2191780" y="1285446"/>
                  <a:pt x="2317197" y="1310529"/>
                </a:cubicBezTo>
                <a:cubicBezTo>
                  <a:pt x="2540526" y="1406242"/>
                  <a:pt x="2343297" y="1333815"/>
                  <a:pt x="2839711" y="1358031"/>
                </a:cubicBezTo>
                <a:cubicBezTo>
                  <a:pt x="2856013" y="1358826"/>
                  <a:pt x="2871580" y="1365216"/>
                  <a:pt x="2887213" y="1369906"/>
                </a:cubicBezTo>
                <a:cubicBezTo>
                  <a:pt x="2911193" y="1377100"/>
                  <a:pt x="2933439" y="1392961"/>
                  <a:pt x="2958465" y="1393656"/>
                </a:cubicBezTo>
                <a:lnTo>
                  <a:pt x="3385976" y="1405532"/>
                </a:lnTo>
                <a:cubicBezTo>
                  <a:pt x="3413685" y="1409490"/>
                  <a:pt x="3441657" y="1411918"/>
                  <a:pt x="3469104" y="1417407"/>
                </a:cubicBezTo>
                <a:cubicBezTo>
                  <a:pt x="3481379" y="1419862"/>
                  <a:pt x="3492586" y="1426246"/>
                  <a:pt x="3504730" y="1429282"/>
                </a:cubicBezTo>
                <a:cubicBezTo>
                  <a:pt x="3524311" y="1434177"/>
                  <a:pt x="3544525" y="1436263"/>
                  <a:pt x="3564106" y="1441158"/>
                </a:cubicBezTo>
                <a:cubicBezTo>
                  <a:pt x="3576250" y="1444194"/>
                  <a:pt x="3587416" y="1450794"/>
                  <a:pt x="3599732" y="1453033"/>
                </a:cubicBezTo>
                <a:cubicBezTo>
                  <a:pt x="3631131" y="1458742"/>
                  <a:pt x="3663067" y="1460950"/>
                  <a:pt x="3694735" y="1464908"/>
                </a:cubicBezTo>
                <a:lnTo>
                  <a:pt x="4157873" y="1441158"/>
                </a:lnTo>
                <a:cubicBezTo>
                  <a:pt x="4249318" y="1434923"/>
                  <a:pt x="4187675" y="1434510"/>
                  <a:pt x="4252875" y="1405532"/>
                </a:cubicBezTo>
                <a:cubicBezTo>
                  <a:pt x="4323049" y="1374344"/>
                  <a:pt x="4349476" y="1378964"/>
                  <a:pt x="4431005" y="1369906"/>
                </a:cubicBezTo>
                <a:cubicBezTo>
                  <a:pt x="4493613" y="1349037"/>
                  <a:pt x="4442955" y="1371824"/>
                  <a:pt x="4502257" y="1322405"/>
                </a:cubicBezTo>
                <a:cubicBezTo>
                  <a:pt x="4601456" y="1239739"/>
                  <a:pt x="4469427" y="1367110"/>
                  <a:pt x="4573509" y="1263028"/>
                </a:cubicBezTo>
                <a:cubicBezTo>
                  <a:pt x="4577467" y="1243236"/>
                  <a:pt x="4568590" y="1214847"/>
                  <a:pt x="4585384" y="1203651"/>
                </a:cubicBezTo>
                <a:cubicBezTo>
                  <a:pt x="4602178" y="1192455"/>
                  <a:pt x="4625862" y="1208440"/>
                  <a:pt x="4644761" y="1215527"/>
                </a:cubicBezTo>
                <a:cubicBezTo>
                  <a:pt x="4705483" y="1238298"/>
                  <a:pt x="4657207" y="1241299"/>
                  <a:pt x="4716013" y="1274903"/>
                </a:cubicBezTo>
                <a:cubicBezTo>
                  <a:pt x="4730184" y="1283001"/>
                  <a:pt x="4747821" y="1282295"/>
                  <a:pt x="4763514" y="1286779"/>
                </a:cubicBezTo>
                <a:cubicBezTo>
                  <a:pt x="4775550" y="1290218"/>
                  <a:pt x="4787265" y="1294696"/>
                  <a:pt x="4799140" y="1298654"/>
                </a:cubicBezTo>
                <a:cubicBezTo>
                  <a:pt x="4807057" y="1310529"/>
                  <a:pt x="4811927" y="1325143"/>
                  <a:pt x="4822891" y="1334280"/>
                </a:cubicBezTo>
                <a:cubicBezTo>
                  <a:pt x="4836491" y="1345613"/>
                  <a:pt x="4853955" y="1351456"/>
                  <a:pt x="4870392" y="1358031"/>
                </a:cubicBezTo>
                <a:cubicBezTo>
                  <a:pt x="4958806" y="1393396"/>
                  <a:pt x="4959180" y="1383375"/>
                  <a:pt x="5072273" y="1393656"/>
                </a:cubicBezTo>
                <a:cubicBezTo>
                  <a:pt x="5088107" y="1397615"/>
                  <a:pt x="5107030" y="1395336"/>
                  <a:pt x="5119774" y="1405532"/>
                </a:cubicBezTo>
                <a:cubicBezTo>
                  <a:pt x="5129549" y="1413352"/>
                  <a:pt x="5126051" y="1429962"/>
                  <a:pt x="5131649" y="1441158"/>
                </a:cubicBezTo>
                <a:cubicBezTo>
                  <a:pt x="5138032" y="1453924"/>
                  <a:pt x="5147483" y="1464909"/>
                  <a:pt x="5155400" y="1476784"/>
                </a:cubicBezTo>
                <a:cubicBezTo>
                  <a:pt x="5176828" y="1605353"/>
                  <a:pt x="5155765" y="1501815"/>
                  <a:pt x="5179150" y="1583662"/>
                </a:cubicBezTo>
                <a:cubicBezTo>
                  <a:pt x="5192877" y="1631706"/>
                  <a:pt x="5181546" y="1643997"/>
                  <a:pt x="5238527" y="1666789"/>
                </a:cubicBezTo>
                <a:cubicBezTo>
                  <a:pt x="5260883" y="1675731"/>
                  <a:pt x="5286028" y="1674706"/>
                  <a:pt x="5309779" y="1678664"/>
                </a:cubicBezTo>
                <a:cubicBezTo>
                  <a:pt x="5325613" y="1690539"/>
                  <a:pt x="5341175" y="1702786"/>
                  <a:pt x="5357280" y="1714290"/>
                </a:cubicBezTo>
                <a:cubicBezTo>
                  <a:pt x="5368894" y="1722586"/>
                  <a:pt x="5384989" y="1726166"/>
                  <a:pt x="5392906" y="1738041"/>
                </a:cubicBezTo>
                <a:cubicBezTo>
                  <a:pt x="5401959" y="1751621"/>
                  <a:pt x="5400823" y="1769708"/>
                  <a:pt x="5404782" y="1785542"/>
                </a:cubicBezTo>
                <a:cubicBezTo>
                  <a:pt x="5400823" y="1809293"/>
                  <a:pt x="5404852" y="1835888"/>
                  <a:pt x="5392906" y="1856794"/>
                </a:cubicBezTo>
                <a:cubicBezTo>
                  <a:pt x="5386695" y="1867662"/>
                  <a:pt x="5368476" y="1863071"/>
                  <a:pt x="5357280" y="1868669"/>
                </a:cubicBezTo>
                <a:cubicBezTo>
                  <a:pt x="5336635" y="1878991"/>
                  <a:pt x="5317696" y="1892420"/>
                  <a:pt x="5297904" y="1904295"/>
                </a:cubicBezTo>
                <a:cubicBezTo>
                  <a:pt x="5293945" y="1916170"/>
                  <a:pt x="5293848" y="1930146"/>
                  <a:pt x="5286028" y="1939921"/>
                </a:cubicBezTo>
                <a:cubicBezTo>
                  <a:pt x="5248627" y="1986672"/>
                  <a:pt x="5194140" y="1957421"/>
                  <a:pt x="5143524" y="1951797"/>
                </a:cubicBezTo>
                <a:cubicBezTo>
                  <a:pt x="5131649" y="1943880"/>
                  <a:pt x="5116815" y="1939191"/>
                  <a:pt x="5107899" y="1928046"/>
                </a:cubicBezTo>
                <a:cubicBezTo>
                  <a:pt x="5100079" y="1918271"/>
                  <a:pt x="5097107" y="1904891"/>
                  <a:pt x="5096023" y="1892420"/>
                </a:cubicBezTo>
                <a:cubicBezTo>
                  <a:pt x="5089156" y="1813450"/>
                  <a:pt x="5088106" y="1734083"/>
                  <a:pt x="5084148" y="1654914"/>
                </a:cubicBezTo>
                <a:cubicBezTo>
                  <a:pt x="5076231" y="1666789"/>
                  <a:pt x="5070489" y="1680448"/>
                  <a:pt x="5060397" y="1690540"/>
                </a:cubicBezTo>
                <a:cubicBezTo>
                  <a:pt x="5050305" y="1700632"/>
                  <a:pt x="5033067" y="1702676"/>
                  <a:pt x="5024771" y="1714290"/>
                </a:cubicBezTo>
                <a:cubicBezTo>
                  <a:pt x="5012381" y="1731636"/>
                  <a:pt x="5012319" y="1755590"/>
                  <a:pt x="5001021" y="1773667"/>
                </a:cubicBezTo>
                <a:cubicBezTo>
                  <a:pt x="4984694" y="1799791"/>
                  <a:pt x="4954391" y="1816629"/>
                  <a:pt x="4929769" y="1833044"/>
                </a:cubicBezTo>
                <a:cubicBezTo>
                  <a:pt x="4921852" y="1844919"/>
                  <a:pt x="4916110" y="1858577"/>
                  <a:pt x="4906018" y="1868669"/>
                </a:cubicBezTo>
                <a:cubicBezTo>
                  <a:pt x="4895926" y="1878761"/>
                  <a:pt x="4878309" y="1880545"/>
                  <a:pt x="4870392" y="1892420"/>
                </a:cubicBezTo>
                <a:cubicBezTo>
                  <a:pt x="4861339" y="1906000"/>
                  <a:pt x="4864946" y="1924920"/>
                  <a:pt x="4858517" y="1939921"/>
                </a:cubicBezTo>
                <a:cubicBezTo>
                  <a:pt x="4852895" y="1953039"/>
                  <a:pt x="4842683" y="1963672"/>
                  <a:pt x="4834766" y="1975547"/>
                </a:cubicBezTo>
                <a:cubicBezTo>
                  <a:pt x="4805704" y="2062731"/>
                  <a:pt x="4828718" y="2029096"/>
                  <a:pt x="4775389" y="2082425"/>
                </a:cubicBezTo>
                <a:cubicBezTo>
                  <a:pt x="4846515" y="2129843"/>
                  <a:pt x="4799494" y="2106679"/>
                  <a:pt x="4941644" y="2118051"/>
                </a:cubicBezTo>
                <a:lnTo>
                  <a:pt x="5107899" y="2129927"/>
                </a:lnTo>
                <a:cubicBezTo>
                  <a:pt x="5131011" y="2199265"/>
                  <a:pt x="5148432" y="2217371"/>
                  <a:pt x="5119774" y="2296181"/>
                </a:cubicBezTo>
                <a:cubicBezTo>
                  <a:pt x="5114035" y="2311964"/>
                  <a:pt x="5098122" y="2322491"/>
                  <a:pt x="5084148" y="2331807"/>
                </a:cubicBezTo>
                <a:cubicBezTo>
                  <a:pt x="5073733" y="2338751"/>
                  <a:pt x="5060028" y="2338751"/>
                  <a:pt x="5048522" y="2343682"/>
                </a:cubicBezTo>
                <a:cubicBezTo>
                  <a:pt x="5032251" y="2350655"/>
                  <a:pt x="5016201" y="2358325"/>
                  <a:pt x="5001021" y="2367433"/>
                </a:cubicBezTo>
                <a:cubicBezTo>
                  <a:pt x="4976544" y="2382119"/>
                  <a:pt x="4929769" y="2414934"/>
                  <a:pt x="4929769" y="2414934"/>
                </a:cubicBezTo>
                <a:cubicBezTo>
                  <a:pt x="4923896" y="2467785"/>
                  <a:pt x="4949319" y="2533688"/>
                  <a:pt x="4882267" y="2533688"/>
                </a:cubicBezTo>
                <a:cubicBezTo>
                  <a:pt x="4865946" y="2533688"/>
                  <a:pt x="4850600" y="2525771"/>
                  <a:pt x="4834766" y="2521812"/>
                </a:cubicBezTo>
                <a:cubicBezTo>
                  <a:pt x="4830808" y="2494103"/>
                  <a:pt x="4835409" y="2463720"/>
                  <a:pt x="4822891" y="2438685"/>
                </a:cubicBezTo>
                <a:cubicBezTo>
                  <a:pt x="4817293" y="2427489"/>
                  <a:pt x="4818835" y="2464536"/>
                  <a:pt x="4811015" y="2474311"/>
                </a:cubicBezTo>
                <a:cubicBezTo>
                  <a:pt x="4802099" y="2485456"/>
                  <a:pt x="4786353" y="2488925"/>
                  <a:pt x="4775389" y="2498062"/>
                </a:cubicBezTo>
                <a:cubicBezTo>
                  <a:pt x="4762487" y="2508813"/>
                  <a:pt x="4752665" y="2522937"/>
                  <a:pt x="4739763" y="2533688"/>
                </a:cubicBezTo>
                <a:cubicBezTo>
                  <a:pt x="4640563" y="2616353"/>
                  <a:pt x="4772593" y="2488982"/>
                  <a:pt x="4668511" y="2593064"/>
                </a:cubicBezTo>
                <a:cubicBezTo>
                  <a:pt x="4667907" y="2596690"/>
                  <a:pt x="4649128" y="2714084"/>
                  <a:pt x="4644761" y="2723693"/>
                </a:cubicBezTo>
                <a:cubicBezTo>
                  <a:pt x="4614643" y="2789955"/>
                  <a:pt x="4608361" y="2787544"/>
                  <a:pt x="4561634" y="2818695"/>
                </a:cubicBezTo>
                <a:cubicBezTo>
                  <a:pt x="4553717" y="2834529"/>
                  <a:pt x="4549216" y="2852597"/>
                  <a:pt x="4537883" y="2866197"/>
                </a:cubicBezTo>
                <a:cubicBezTo>
                  <a:pt x="4528746" y="2877161"/>
                  <a:pt x="4511173" y="2878802"/>
                  <a:pt x="4502257" y="2889947"/>
                </a:cubicBezTo>
                <a:cubicBezTo>
                  <a:pt x="4494437" y="2899722"/>
                  <a:pt x="4498202" y="2915798"/>
                  <a:pt x="4490382" y="2925573"/>
                </a:cubicBezTo>
                <a:cubicBezTo>
                  <a:pt x="4475422" y="2944273"/>
                  <a:pt x="4423618" y="2961386"/>
                  <a:pt x="4407254" y="2973075"/>
                </a:cubicBezTo>
                <a:cubicBezTo>
                  <a:pt x="4345968" y="3016851"/>
                  <a:pt x="4398832" y="3001036"/>
                  <a:pt x="4336002" y="3032451"/>
                </a:cubicBezTo>
                <a:cubicBezTo>
                  <a:pt x="4324806" y="3038049"/>
                  <a:pt x="4311882" y="3039396"/>
                  <a:pt x="4300376" y="3044327"/>
                </a:cubicBezTo>
                <a:cubicBezTo>
                  <a:pt x="4284105" y="3051300"/>
                  <a:pt x="4269146" y="3061104"/>
                  <a:pt x="4252875" y="3068077"/>
                </a:cubicBezTo>
                <a:cubicBezTo>
                  <a:pt x="4241369" y="3073008"/>
                  <a:pt x="4228191" y="3073874"/>
                  <a:pt x="4217249" y="3079953"/>
                </a:cubicBezTo>
                <a:cubicBezTo>
                  <a:pt x="4217234" y="3079961"/>
                  <a:pt x="4128191" y="3139325"/>
                  <a:pt x="4110371" y="3151205"/>
                </a:cubicBezTo>
                <a:cubicBezTo>
                  <a:pt x="4098496" y="3159122"/>
                  <a:pt x="4088285" y="3170441"/>
                  <a:pt x="4074745" y="3174955"/>
                </a:cubicBezTo>
                <a:lnTo>
                  <a:pt x="4039119" y="3186831"/>
                </a:lnTo>
                <a:cubicBezTo>
                  <a:pt x="4031202" y="3198706"/>
                  <a:pt x="4026514" y="3213540"/>
                  <a:pt x="4015369" y="3222456"/>
                </a:cubicBezTo>
                <a:cubicBezTo>
                  <a:pt x="3985125" y="3246651"/>
                  <a:pt x="3937799" y="3227341"/>
                  <a:pt x="3908491" y="3222456"/>
                </a:cubicBezTo>
                <a:cubicBezTo>
                  <a:pt x="3870699" y="3184665"/>
                  <a:pt x="3843048" y="3141993"/>
                  <a:pt x="3789737" y="3127454"/>
                </a:cubicBezTo>
                <a:cubicBezTo>
                  <a:pt x="3762733" y="3120089"/>
                  <a:pt x="3734319" y="3119537"/>
                  <a:pt x="3706610" y="3115579"/>
                </a:cubicBezTo>
                <a:cubicBezTo>
                  <a:pt x="3682859" y="3107662"/>
                  <a:pt x="3649245" y="3112659"/>
                  <a:pt x="3635358" y="3091828"/>
                </a:cubicBezTo>
                <a:cubicBezTo>
                  <a:pt x="3627441" y="3079953"/>
                  <a:pt x="3623483" y="3064119"/>
                  <a:pt x="3611608" y="3056202"/>
                </a:cubicBezTo>
                <a:cubicBezTo>
                  <a:pt x="3598028" y="3047149"/>
                  <a:pt x="3580284" y="3046484"/>
                  <a:pt x="3564106" y="3044327"/>
                </a:cubicBezTo>
                <a:cubicBezTo>
                  <a:pt x="3520767" y="3038548"/>
                  <a:pt x="3477021" y="3036410"/>
                  <a:pt x="3433478" y="3032451"/>
                </a:cubicBezTo>
                <a:cubicBezTo>
                  <a:pt x="3298246" y="2987375"/>
                  <a:pt x="3394495" y="3014824"/>
                  <a:pt x="3077218" y="3032451"/>
                </a:cubicBezTo>
                <a:cubicBezTo>
                  <a:pt x="3041428" y="3034439"/>
                  <a:pt x="3005966" y="3040368"/>
                  <a:pt x="2970340" y="3044327"/>
                </a:cubicBezTo>
                <a:cubicBezTo>
                  <a:pt x="2926797" y="3040368"/>
                  <a:pt x="2882994" y="3038634"/>
                  <a:pt x="2839711" y="3032451"/>
                </a:cubicBezTo>
                <a:cubicBezTo>
                  <a:pt x="2797922" y="3026481"/>
                  <a:pt x="2806090" y="3015640"/>
                  <a:pt x="2768460" y="2996825"/>
                </a:cubicBezTo>
                <a:cubicBezTo>
                  <a:pt x="2757264" y="2991227"/>
                  <a:pt x="2744340" y="2989881"/>
                  <a:pt x="2732834" y="2984950"/>
                </a:cubicBezTo>
                <a:cubicBezTo>
                  <a:pt x="2630113" y="2940927"/>
                  <a:pt x="2733255" y="2977173"/>
                  <a:pt x="2649706" y="2949324"/>
                </a:cubicBezTo>
                <a:cubicBezTo>
                  <a:pt x="2637831" y="2941407"/>
                  <a:pt x="2626846" y="2931956"/>
                  <a:pt x="2614080" y="2925573"/>
                </a:cubicBezTo>
                <a:cubicBezTo>
                  <a:pt x="2584847" y="2910956"/>
                  <a:pt x="2534565" y="2906383"/>
                  <a:pt x="2507202" y="2901823"/>
                </a:cubicBezTo>
                <a:cubicBezTo>
                  <a:pt x="2425535" y="2847377"/>
                  <a:pt x="2463030" y="2863347"/>
                  <a:pt x="2400324" y="2842446"/>
                </a:cubicBezTo>
                <a:cubicBezTo>
                  <a:pt x="2388449" y="2834529"/>
                  <a:pt x="2377464" y="2825078"/>
                  <a:pt x="2364699" y="2818695"/>
                </a:cubicBezTo>
                <a:cubicBezTo>
                  <a:pt x="2340356" y="2806524"/>
                  <a:pt x="2292277" y="2799461"/>
                  <a:pt x="2269696" y="2794945"/>
                </a:cubicBezTo>
                <a:cubicBezTo>
                  <a:pt x="2247371" y="2780062"/>
                  <a:pt x="2212069" y="2754398"/>
                  <a:pt x="2186569" y="2747444"/>
                </a:cubicBezTo>
                <a:cubicBezTo>
                  <a:pt x="2159565" y="2740079"/>
                  <a:pt x="2131150" y="2739527"/>
                  <a:pt x="2103441" y="2735568"/>
                </a:cubicBezTo>
                <a:cubicBezTo>
                  <a:pt x="2018002" y="2707089"/>
                  <a:pt x="2124719" y="2741649"/>
                  <a:pt x="2020314" y="2711818"/>
                </a:cubicBezTo>
                <a:cubicBezTo>
                  <a:pt x="2008278" y="2708379"/>
                  <a:pt x="1997004" y="2702181"/>
                  <a:pt x="1984688" y="2699942"/>
                </a:cubicBezTo>
                <a:cubicBezTo>
                  <a:pt x="1953289" y="2694233"/>
                  <a:pt x="1921353" y="2692025"/>
                  <a:pt x="1889686" y="2688067"/>
                </a:cubicBezTo>
                <a:cubicBezTo>
                  <a:pt x="1865935" y="2672233"/>
                  <a:pt x="1845514" y="2649593"/>
                  <a:pt x="1818434" y="2640566"/>
                </a:cubicBezTo>
                <a:lnTo>
                  <a:pt x="1747182" y="2616815"/>
                </a:lnTo>
                <a:cubicBezTo>
                  <a:pt x="1735307" y="2608898"/>
                  <a:pt x="1722520" y="2602201"/>
                  <a:pt x="1711556" y="2593064"/>
                </a:cubicBezTo>
                <a:cubicBezTo>
                  <a:pt x="1698654" y="2582313"/>
                  <a:pt x="1690512" y="2565770"/>
                  <a:pt x="1675930" y="2557438"/>
                </a:cubicBezTo>
                <a:cubicBezTo>
                  <a:pt x="1666901" y="2552278"/>
                  <a:pt x="1572639" y="2534405"/>
                  <a:pt x="1569052" y="2533688"/>
                </a:cubicBezTo>
                <a:cubicBezTo>
                  <a:pt x="1557177" y="2525771"/>
                  <a:pt x="1546192" y="2516320"/>
                  <a:pt x="1533426" y="2509937"/>
                </a:cubicBezTo>
                <a:cubicBezTo>
                  <a:pt x="1516394" y="2501421"/>
                  <a:pt x="1465513" y="2489990"/>
                  <a:pt x="1450299" y="2486186"/>
                </a:cubicBezTo>
                <a:cubicBezTo>
                  <a:pt x="1438424" y="2478269"/>
                  <a:pt x="1427715" y="2468232"/>
                  <a:pt x="1414673" y="2462436"/>
                </a:cubicBezTo>
                <a:cubicBezTo>
                  <a:pt x="1391795" y="2452268"/>
                  <a:pt x="1343421" y="2438685"/>
                  <a:pt x="1343421" y="2438685"/>
                </a:cubicBezTo>
                <a:cubicBezTo>
                  <a:pt x="1335504" y="2426810"/>
                  <a:pt x="1329762" y="2413151"/>
                  <a:pt x="1319670" y="2403059"/>
                </a:cubicBezTo>
                <a:cubicBezTo>
                  <a:pt x="1309578" y="2392967"/>
                  <a:pt x="1292960" y="2390453"/>
                  <a:pt x="1284044" y="2379308"/>
                </a:cubicBezTo>
                <a:cubicBezTo>
                  <a:pt x="1276224" y="2369533"/>
                  <a:pt x="1276127" y="2355557"/>
                  <a:pt x="1272169" y="2343682"/>
                </a:cubicBezTo>
                <a:cubicBezTo>
                  <a:pt x="1276127" y="2308056"/>
                  <a:pt x="1278151" y="2272162"/>
                  <a:pt x="1284044" y="2236805"/>
                </a:cubicBezTo>
                <a:cubicBezTo>
                  <a:pt x="1286102" y="2224458"/>
                  <a:pt x="1292480" y="2213215"/>
                  <a:pt x="1295919" y="2201179"/>
                </a:cubicBezTo>
                <a:cubicBezTo>
                  <a:pt x="1321486" y="2111694"/>
                  <a:pt x="1290604" y="2196654"/>
                  <a:pt x="1331545" y="2094301"/>
                </a:cubicBezTo>
                <a:cubicBezTo>
                  <a:pt x="1327587" y="2023049"/>
                  <a:pt x="1326436" y="1951585"/>
                  <a:pt x="1319670" y="1880545"/>
                </a:cubicBezTo>
                <a:cubicBezTo>
                  <a:pt x="1318483" y="1868084"/>
                  <a:pt x="1311234" y="1856955"/>
                  <a:pt x="1307795" y="1844919"/>
                </a:cubicBezTo>
                <a:cubicBezTo>
                  <a:pt x="1303311" y="1829226"/>
                  <a:pt x="1300609" y="1813051"/>
                  <a:pt x="1295919" y="1797418"/>
                </a:cubicBezTo>
                <a:cubicBezTo>
                  <a:pt x="1295894" y="1797333"/>
                  <a:pt x="1266245" y="1708395"/>
                  <a:pt x="1260293" y="1690540"/>
                </a:cubicBezTo>
                <a:lnTo>
                  <a:pt x="1248418" y="1654914"/>
                </a:lnTo>
                <a:cubicBezTo>
                  <a:pt x="1252376" y="1484701"/>
                  <a:pt x="1252897" y="1314373"/>
                  <a:pt x="1260293" y="1144275"/>
                </a:cubicBezTo>
                <a:cubicBezTo>
                  <a:pt x="1260837" y="1131769"/>
                  <a:pt x="1272169" y="1121167"/>
                  <a:pt x="1272169" y="1108649"/>
                </a:cubicBezTo>
                <a:cubicBezTo>
                  <a:pt x="1272169" y="1057037"/>
                  <a:pt x="1266323" y="1005528"/>
                  <a:pt x="1260293" y="954269"/>
                </a:cubicBezTo>
                <a:cubicBezTo>
                  <a:pt x="1258386" y="938060"/>
                  <a:pt x="1257471" y="920348"/>
                  <a:pt x="1248418" y="906768"/>
                </a:cubicBezTo>
                <a:cubicBezTo>
                  <a:pt x="1240501" y="894893"/>
                  <a:pt x="1224667" y="890935"/>
                  <a:pt x="1212792" y="883018"/>
                </a:cubicBezTo>
                <a:cubicBezTo>
                  <a:pt x="1208834" y="839475"/>
                  <a:pt x="1212183" y="794635"/>
                  <a:pt x="1200917" y="752389"/>
                </a:cubicBezTo>
                <a:cubicBezTo>
                  <a:pt x="1195817" y="733265"/>
                  <a:pt x="1174142" y="722591"/>
                  <a:pt x="1165291" y="704888"/>
                </a:cubicBezTo>
                <a:cubicBezTo>
                  <a:pt x="1154095" y="682496"/>
                  <a:pt x="1159243" y="651339"/>
                  <a:pt x="1141540" y="633636"/>
                </a:cubicBezTo>
                <a:cubicBezTo>
                  <a:pt x="1129665" y="621761"/>
                  <a:pt x="1116225" y="611267"/>
                  <a:pt x="1105914" y="598010"/>
                </a:cubicBezTo>
                <a:cubicBezTo>
                  <a:pt x="1088389" y="575478"/>
                  <a:pt x="1082164" y="542592"/>
                  <a:pt x="1058413" y="526758"/>
                </a:cubicBezTo>
                <a:cubicBezTo>
                  <a:pt x="1046538" y="518841"/>
                  <a:pt x="1033751" y="512144"/>
                  <a:pt x="1022787" y="503007"/>
                </a:cubicBezTo>
                <a:cubicBezTo>
                  <a:pt x="1009885" y="492256"/>
                  <a:pt x="1000827" y="477142"/>
                  <a:pt x="987161" y="467381"/>
                </a:cubicBezTo>
                <a:cubicBezTo>
                  <a:pt x="972756" y="457092"/>
                  <a:pt x="954672" y="453013"/>
                  <a:pt x="939660" y="443631"/>
                </a:cubicBezTo>
                <a:cubicBezTo>
                  <a:pt x="922876" y="433141"/>
                  <a:pt x="909343" y="417825"/>
                  <a:pt x="892158" y="408005"/>
                </a:cubicBezTo>
                <a:cubicBezTo>
                  <a:pt x="866373" y="393270"/>
                  <a:pt x="806012" y="389038"/>
                  <a:pt x="785280" y="384254"/>
                </a:cubicBezTo>
                <a:cubicBezTo>
                  <a:pt x="757200" y="377774"/>
                  <a:pt x="730110" y="367492"/>
                  <a:pt x="702153" y="360503"/>
                </a:cubicBezTo>
                <a:cubicBezTo>
                  <a:pt x="668962" y="352205"/>
                  <a:pt x="603282" y="342046"/>
                  <a:pt x="571524" y="336753"/>
                </a:cubicBezTo>
                <a:cubicBezTo>
                  <a:pt x="551732" y="328836"/>
                  <a:pt x="533269" y="315882"/>
                  <a:pt x="512148" y="313002"/>
                </a:cubicBezTo>
                <a:cubicBezTo>
                  <a:pt x="445356" y="303894"/>
                  <a:pt x="377424" y="306967"/>
                  <a:pt x="310267" y="301127"/>
                </a:cubicBezTo>
                <a:cubicBezTo>
                  <a:pt x="286279" y="299041"/>
                  <a:pt x="262766" y="293210"/>
                  <a:pt x="239015" y="289251"/>
                </a:cubicBezTo>
                <a:cubicBezTo>
                  <a:pt x="223181" y="281334"/>
                  <a:pt x="206884" y="274284"/>
                  <a:pt x="191514" y="265501"/>
                </a:cubicBezTo>
                <a:cubicBezTo>
                  <a:pt x="179122" y="258420"/>
                  <a:pt x="168654" y="248133"/>
                  <a:pt x="155888" y="241750"/>
                </a:cubicBezTo>
                <a:cubicBezTo>
                  <a:pt x="144692" y="236152"/>
                  <a:pt x="132137" y="233833"/>
                  <a:pt x="120262" y="229875"/>
                </a:cubicBezTo>
                <a:cubicBezTo>
                  <a:pt x="108387" y="221958"/>
                  <a:pt x="95600" y="215261"/>
                  <a:pt x="84636" y="206124"/>
                </a:cubicBezTo>
                <a:cubicBezTo>
                  <a:pt x="71734" y="195373"/>
                  <a:pt x="62676" y="180260"/>
                  <a:pt x="49010" y="170498"/>
                </a:cubicBezTo>
                <a:cubicBezTo>
                  <a:pt x="34605" y="160208"/>
                  <a:pt x="14027" y="159265"/>
                  <a:pt x="1509" y="146747"/>
                </a:cubicBezTo>
                <a:cubicBezTo>
                  <a:pt x="-7342" y="137896"/>
                  <a:pt x="25099" y="155184"/>
                  <a:pt x="37135" y="158623"/>
                </a:cubicBezTo>
                <a:cubicBezTo>
                  <a:pt x="52828" y="163107"/>
                  <a:pt x="68802" y="166540"/>
                  <a:pt x="84636" y="170498"/>
                </a:cubicBezTo>
                <a:cubicBezTo>
                  <a:pt x="96511" y="182373"/>
                  <a:pt x="106288" y="196808"/>
                  <a:pt x="120262" y="206124"/>
                </a:cubicBezTo>
                <a:cubicBezTo>
                  <a:pt x="130677" y="213068"/>
                  <a:pt x="143405" y="217074"/>
                  <a:pt x="155888" y="217999"/>
                </a:cubicBezTo>
                <a:cubicBezTo>
                  <a:pt x="250713" y="225023"/>
                  <a:pt x="345893" y="225916"/>
                  <a:pt x="440896" y="229875"/>
                </a:cubicBezTo>
                <a:cubicBezTo>
                  <a:pt x="452771" y="233833"/>
                  <a:pt x="464004" y="241750"/>
                  <a:pt x="476522" y="241750"/>
                </a:cubicBezTo>
                <a:cubicBezTo>
                  <a:pt x="492843" y="241750"/>
                  <a:pt x="517594" y="244876"/>
                  <a:pt x="524023" y="229875"/>
                </a:cubicBezTo>
                <a:cubicBezTo>
                  <a:pt x="533508" y="207744"/>
                  <a:pt x="517371" y="182128"/>
                  <a:pt x="512148" y="158623"/>
                </a:cubicBezTo>
                <a:cubicBezTo>
                  <a:pt x="503954" y="121748"/>
                  <a:pt x="497874" y="119399"/>
                  <a:pt x="476522" y="87371"/>
                </a:cubicBezTo>
                <a:cubicBezTo>
                  <a:pt x="461107" y="41123"/>
                  <a:pt x="480481" y="16119"/>
                  <a:pt x="500273" y="4244"/>
                </a:cubicBezTo>
                <a:close/>
              </a:path>
            </a:pathLst>
          </a:custGeom>
          <a:solidFill>
            <a:schemeClr val="accent6">
              <a:lumMod val="40000"/>
              <a:lumOff val="60000"/>
            </a:schemeClr>
          </a:solidFill>
          <a:ln w="19050">
            <a:solidFill>
              <a:srgbClr val="33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A417D6F-B2D6-4CB8-B33D-AA5005213114}"/>
              </a:ext>
            </a:extLst>
          </p:cNvPr>
          <p:cNvSpPr/>
          <p:nvPr/>
        </p:nvSpPr>
        <p:spPr>
          <a:xfrm>
            <a:off x="120018" y="2741934"/>
            <a:ext cx="3296095" cy="461665"/>
          </a:xfrm>
          <a:prstGeom prst="rect">
            <a:avLst/>
          </a:prstGeom>
          <a:solidFill>
            <a:schemeClr val="bg1"/>
          </a:solidFill>
        </p:spPr>
        <p:txBody>
          <a:bodyPr wrap="none">
            <a:spAutoFit/>
          </a:bodyPr>
          <a:lstStyle/>
          <a:p>
            <a:pPr algn="just"/>
            <a:r>
              <a:rPr lang="vi-VN" sz="2400">
                <a:solidFill>
                  <a:srgbClr val="1B04FA"/>
                </a:solidFill>
                <a:cs typeface="Arial" panose="020B0604020202020204" pitchFamily="34" charset="0"/>
              </a:rPr>
              <a:t>- Đới khí hậu cận nhiệt</a:t>
            </a:r>
          </a:p>
        </p:txBody>
      </p:sp>
      <p:sp>
        <p:nvSpPr>
          <p:cNvPr id="25" name="Rectangle 24">
            <a:extLst>
              <a:ext uri="{FF2B5EF4-FFF2-40B4-BE49-F238E27FC236}">
                <a16:creationId xmlns:a16="http://schemas.microsoft.com/office/drawing/2014/main" id="{D3E850CC-C279-4EC7-825A-C27DF4D162F5}"/>
              </a:ext>
            </a:extLst>
          </p:cNvPr>
          <p:cNvSpPr/>
          <p:nvPr/>
        </p:nvSpPr>
        <p:spPr>
          <a:xfrm>
            <a:off x="88804" y="3222720"/>
            <a:ext cx="4908716" cy="461665"/>
          </a:xfrm>
          <a:prstGeom prst="rect">
            <a:avLst/>
          </a:prstGeom>
          <a:solidFill>
            <a:schemeClr val="bg1"/>
          </a:solidFill>
        </p:spPr>
        <p:txBody>
          <a:bodyPr wrap="none">
            <a:spAutoFit/>
          </a:bodyPr>
          <a:lstStyle/>
          <a:p>
            <a:pPr algn="just"/>
            <a:r>
              <a:rPr lang="vi-VN" sz="2400">
                <a:solidFill>
                  <a:srgbClr val="1B04FA"/>
                </a:solidFill>
                <a:cs typeface="Arial" panose="020B0604020202020204" pitchFamily="34" charset="0"/>
              </a:rPr>
              <a:t>+ Chiếm diện tích lớn ở phía Nam.</a:t>
            </a:r>
          </a:p>
        </p:txBody>
      </p:sp>
      <p:sp>
        <p:nvSpPr>
          <p:cNvPr id="27" name="Freeform: Shape 26">
            <a:extLst>
              <a:ext uri="{FF2B5EF4-FFF2-40B4-BE49-F238E27FC236}">
                <a16:creationId xmlns:a16="http://schemas.microsoft.com/office/drawing/2014/main" id="{FE85E983-F7F5-4ED4-8571-5D4DFCF1BADD}"/>
              </a:ext>
            </a:extLst>
          </p:cNvPr>
          <p:cNvSpPr/>
          <p:nvPr/>
        </p:nvSpPr>
        <p:spPr>
          <a:xfrm>
            <a:off x="7643394" y="3989908"/>
            <a:ext cx="3388783" cy="1924004"/>
          </a:xfrm>
          <a:custGeom>
            <a:avLst/>
            <a:gdLst>
              <a:gd name="connsiteX0" fmla="*/ 170570 w 3388783"/>
              <a:gd name="connsiteY0" fmla="*/ 201 h 1924004"/>
              <a:gd name="connsiteX1" fmla="*/ 111193 w 3388783"/>
              <a:gd name="connsiteY1" fmla="*/ 23952 h 1924004"/>
              <a:gd name="connsiteX2" fmla="*/ 63692 w 3388783"/>
              <a:gd name="connsiteY2" fmla="*/ 285209 h 1924004"/>
              <a:gd name="connsiteX3" fmla="*/ 39941 w 3388783"/>
              <a:gd name="connsiteY3" fmla="*/ 320835 h 1924004"/>
              <a:gd name="connsiteX4" fmla="*/ 28066 w 3388783"/>
              <a:gd name="connsiteY4" fmla="*/ 772097 h 1924004"/>
              <a:gd name="connsiteX5" fmla="*/ 51816 w 3388783"/>
              <a:gd name="connsiteY5" fmla="*/ 807723 h 1924004"/>
              <a:gd name="connsiteX6" fmla="*/ 63692 w 3388783"/>
              <a:gd name="connsiteY6" fmla="*/ 843349 h 1924004"/>
              <a:gd name="connsiteX7" fmla="*/ 99318 w 3388783"/>
              <a:gd name="connsiteY7" fmla="*/ 867100 h 1924004"/>
              <a:gd name="connsiteX8" fmla="*/ 134944 w 3388783"/>
              <a:gd name="connsiteY8" fmla="*/ 902726 h 1924004"/>
              <a:gd name="connsiteX9" fmla="*/ 146819 w 3388783"/>
              <a:gd name="connsiteY9" fmla="*/ 938352 h 1924004"/>
              <a:gd name="connsiteX10" fmla="*/ 194320 w 3388783"/>
              <a:gd name="connsiteY10" fmla="*/ 1021479 h 1924004"/>
              <a:gd name="connsiteX11" fmla="*/ 206196 w 3388783"/>
              <a:gd name="connsiteY11" fmla="*/ 1104606 h 1924004"/>
              <a:gd name="connsiteX12" fmla="*/ 265572 w 3388783"/>
              <a:gd name="connsiteY12" fmla="*/ 1187734 h 1924004"/>
              <a:gd name="connsiteX13" fmla="*/ 313074 w 3388783"/>
              <a:gd name="connsiteY13" fmla="*/ 1199609 h 1924004"/>
              <a:gd name="connsiteX14" fmla="*/ 396201 w 3388783"/>
              <a:gd name="connsiteY14" fmla="*/ 1235235 h 1924004"/>
              <a:gd name="connsiteX15" fmla="*/ 443702 w 3388783"/>
              <a:gd name="connsiteY15" fmla="*/ 1258986 h 1924004"/>
              <a:gd name="connsiteX16" fmla="*/ 574331 w 3388783"/>
              <a:gd name="connsiteY16" fmla="*/ 1270861 h 1924004"/>
              <a:gd name="connsiteX17" fmla="*/ 609957 w 3388783"/>
              <a:gd name="connsiteY17" fmla="*/ 1377739 h 1924004"/>
              <a:gd name="connsiteX18" fmla="*/ 704959 w 3388783"/>
              <a:gd name="connsiteY18" fmla="*/ 1401489 h 1924004"/>
              <a:gd name="connsiteX19" fmla="*/ 776211 w 3388783"/>
              <a:gd name="connsiteY19" fmla="*/ 1425240 h 1924004"/>
              <a:gd name="connsiteX20" fmla="*/ 883089 w 3388783"/>
              <a:gd name="connsiteY20" fmla="*/ 1460866 h 1924004"/>
              <a:gd name="connsiteX21" fmla="*/ 918715 w 3388783"/>
              <a:gd name="connsiteY21" fmla="*/ 1472741 h 1924004"/>
              <a:gd name="connsiteX22" fmla="*/ 989967 w 3388783"/>
              <a:gd name="connsiteY22" fmla="*/ 1460866 h 1924004"/>
              <a:gd name="connsiteX23" fmla="*/ 1025593 w 3388783"/>
              <a:gd name="connsiteY23" fmla="*/ 1448991 h 1924004"/>
              <a:gd name="connsiteX24" fmla="*/ 1108720 w 3388783"/>
              <a:gd name="connsiteY24" fmla="*/ 1520243 h 1924004"/>
              <a:gd name="connsiteX25" fmla="*/ 1120596 w 3388783"/>
              <a:gd name="connsiteY25" fmla="*/ 1567744 h 1924004"/>
              <a:gd name="connsiteX26" fmla="*/ 1203723 w 3388783"/>
              <a:gd name="connsiteY26" fmla="*/ 1662747 h 1924004"/>
              <a:gd name="connsiteX27" fmla="*/ 1251224 w 3388783"/>
              <a:gd name="connsiteY27" fmla="*/ 1733998 h 1924004"/>
              <a:gd name="connsiteX28" fmla="*/ 1322476 w 3388783"/>
              <a:gd name="connsiteY28" fmla="*/ 1781500 h 1924004"/>
              <a:gd name="connsiteX29" fmla="*/ 1358102 w 3388783"/>
              <a:gd name="connsiteY29" fmla="*/ 1757749 h 1924004"/>
              <a:gd name="connsiteX30" fmla="*/ 1393728 w 3388783"/>
              <a:gd name="connsiteY30" fmla="*/ 1722123 h 1924004"/>
              <a:gd name="connsiteX31" fmla="*/ 1441229 w 3388783"/>
              <a:gd name="connsiteY31" fmla="*/ 1710248 h 1924004"/>
              <a:gd name="connsiteX32" fmla="*/ 1548107 w 3388783"/>
              <a:gd name="connsiteY32" fmla="*/ 1757749 h 1924004"/>
              <a:gd name="connsiteX33" fmla="*/ 1571858 w 3388783"/>
              <a:gd name="connsiteY33" fmla="*/ 1876502 h 1924004"/>
              <a:gd name="connsiteX34" fmla="*/ 1607484 w 3388783"/>
              <a:gd name="connsiteY34" fmla="*/ 1912128 h 1924004"/>
              <a:gd name="connsiteX35" fmla="*/ 1654985 w 3388783"/>
              <a:gd name="connsiteY35" fmla="*/ 1924004 h 1924004"/>
              <a:gd name="connsiteX36" fmla="*/ 1797489 w 3388783"/>
              <a:gd name="connsiteY36" fmla="*/ 1912128 h 1924004"/>
              <a:gd name="connsiteX37" fmla="*/ 1833115 w 3388783"/>
              <a:gd name="connsiteY37" fmla="*/ 1888378 h 1924004"/>
              <a:gd name="connsiteX38" fmla="*/ 1844990 w 3388783"/>
              <a:gd name="connsiteY38" fmla="*/ 1817126 h 1924004"/>
              <a:gd name="connsiteX39" fmla="*/ 1916242 w 3388783"/>
              <a:gd name="connsiteY39" fmla="*/ 1793375 h 1924004"/>
              <a:gd name="connsiteX40" fmla="*/ 2225001 w 3388783"/>
              <a:gd name="connsiteY40" fmla="*/ 1757749 h 1924004"/>
              <a:gd name="connsiteX41" fmla="*/ 2367505 w 3388783"/>
              <a:gd name="connsiteY41" fmla="*/ 1757749 h 1924004"/>
              <a:gd name="connsiteX42" fmla="*/ 2403131 w 3388783"/>
              <a:gd name="connsiteY42" fmla="*/ 1733998 h 1924004"/>
              <a:gd name="connsiteX43" fmla="*/ 2450632 w 3388783"/>
              <a:gd name="connsiteY43" fmla="*/ 1650871 h 1924004"/>
              <a:gd name="connsiteX44" fmla="*/ 2498133 w 3388783"/>
              <a:gd name="connsiteY44" fmla="*/ 1591495 h 1924004"/>
              <a:gd name="connsiteX45" fmla="*/ 2581261 w 3388783"/>
              <a:gd name="connsiteY45" fmla="*/ 1603370 h 1924004"/>
              <a:gd name="connsiteX46" fmla="*/ 2616887 w 3388783"/>
              <a:gd name="connsiteY46" fmla="*/ 1627121 h 1924004"/>
              <a:gd name="connsiteX47" fmla="*/ 2652512 w 3388783"/>
              <a:gd name="connsiteY47" fmla="*/ 1638996 h 1924004"/>
              <a:gd name="connsiteX48" fmla="*/ 2688138 w 3388783"/>
              <a:gd name="connsiteY48" fmla="*/ 1662747 h 1924004"/>
              <a:gd name="connsiteX49" fmla="*/ 2854393 w 3388783"/>
              <a:gd name="connsiteY49" fmla="*/ 1686497 h 1924004"/>
              <a:gd name="connsiteX50" fmla="*/ 2901894 w 3388783"/>
              <a:gd name="connsiteY50" fmla="*/ 1710248 h 1924004"/>
              <a:gd name="connsiteX51" fmla="*/ 2973146 w 3388783"/>
              <a:gd name="connsiteY51" fmla="*/ 1757749 h 1924004"/>
              <a:gd name="connsiteX52" fmla="*/ 3044398 w 3388783"/>
              <a:gd name="connsiteY52" fmla="*/ 1745874 h 1924004"/>
              <a:gd name="connsiteX53" fmla="*/ 3103775 w 3388783"/>
              <a:gd name="connsiteY53" fmla="*/ 1674622 h 1924004"/>
              <a:gd name="connsiteX54" fmla="*/ 3115650 w 3388783"/>
              <a:gd name="connsiteY54" fmla="*/ 1638996 h 1924004"/>
              <a:gd name="connsiteX55" fmla="*/ 3091900 w 3388783"/>
              <a:gd name="connsiteY55" fmla="*/ 1532118 h 1924004"/>
              <a:gd name="connsiteX56" fmla="*/ 3068149 w 3388783"/>
              <a:gd name="connsiteY56" fmla="*/ 1496492 h 1924004"/>
              <a:gd name="connsiteX57" fmla="*/ 3056274 w 3388783"/>
              <a:gd name="connsiteY57" fmla="*/ 1448991 h 1924004"/>
              <a:gd name="connsiteX58" fmla="*/ 3068149 w 3388783"/>
              <a:gd name="connsiteY58" fmla="*/ 1353988 h 1924004"/>
              <a:gd name="connsiteX59" fmla="*/ 3091900 w 3388783"/>
              <a:gd name="connsiteY59" fmla="*/ 1318362 h 1924004"/>
              <a:gd name="connsiteX60" fmla="*/ 3210653 w 3388783"/>
              <a:gd name="connsiteY60" fmla="*/ 1258986 h 1924004"/>
              <a:gd name="connsiteX61" fmla="*/ 3270029 w 3388783"/>
              <a:gd name="connsiteY61" fmla="*/ 1187734 h 1924004"/>
              <a:gd name="connsiteX62" fmla="*/ 3329406 w 3388783"/>
              <a:gd name="connsiteY62" fmla="*/ 1080856 h 1924004"/>
              <a:gd name="connsiteX63" fmla="*/ 3353157 w 3388783"/>
              <a:gd name="connsiteY63" fmla="*/ 997728 h 1924004"/>
              <a:gd name="connsiteX64" fmla="*/ 3365032 w 3388783"/>
              <a:gd name="connsiteY64" fmla="*/ 867100 h 1924004"/>
              <a:gd name="connsiteX65" fmla="*/ 3388783 w 3388783"/>
              <a:gd name="connsiteY65" fmla="*/ 795848 h 1924004"/>
              <a:gd name="connsiteX66" fmla="*/ 3376907 w 3388783"/>
              <a:gd name="connsiteY66" fmla="*/ 688970 h 1924004"/>
              <a:gd name="connsiteX67" fmla="*/ 3365032 w 3388783"/>
              <a:gd name="connsiteY67" fmla="*/ 641469 h 1924004"/>
              <a:gd name="connsiteX68" fmla="*/ 3317531 w 3388783"/>
              <a:gd name="connsiteY68" fmla="*/ 617718 h 1924004"/>
              <a:gd name="connsiteX69" fmla="*/ 3163151 w 3388783"/>
              <a:gd name="connsiteY69" fmla="*/ 641469 h 1924004"/>
              <a:gd name="connsiteX70" fmla="*/ 3151276 w 3388783"/>
              <a:gd name="connsiteY70" fmla="*/ 688970 h 1924004"/>
              <a:gd name="connsiteX71" fmla="*/ 3139401 w 3388783"/>
              <a:gd name="connsiteY71" fmla="*/ 724596 h 1924004"/>
              <a:gd name="connsiteX72" fmla="*/ 3068149 w 3388783"/>
              <a:gd name="connsiteY72" fmla="*/ 795848 h 1924004"/>
              <a:gd name="connsiteX73" fmla="*/ 3032523 w 3388783"/>
              <a:gd name="connsiteY73" fmla="*/ 807723 h 1924004"/>
              <a:gd name="connsiteX74" fmla="*/ 2830642 w 3388783"/>
              <a:gd name="connsiteY74" fmla="*/ 783973 h 1924004"/>
              <a:gd name="connsiteX75" fmla="*/ 2783141 w 3388783"/>
              <a:gd name="connsiteY75" fmla="*/ 772097 h 1924004"/>
              <a:gd name="connsiteX76" fmla="*/ 2521884 w 3388783"/>
              <a:gd name="connsiteY76" fmla="*/ 748347 h 1924004"/>
              <a:gd name="connsiteX77" fmla="*/ 2367505 w 3388783"/>
              <a:gd name="connsiteY77" fmla="*/ 712721 h 1924004"/>
              <a:gd name="connsiteX78" fmla="*/ 2296253 w 3388783"/>
              <a:gd name="connsiteY78" fmla="*/ 688970 h 1924004"/>
              <a:gd name="connsiteX79" fmla="*/ 2177500 w 3388783"/>
              <a:gd name="connsiteY79" fmla="*/ 653344 h 1924004"/>
              <a:gd name="connsiteX80" fmla="*/ 2046871 w 3388783"/>
              <a:gd name="connsiteY80" fmla="*/ 593967 h 1924004"/>
              <a:gd name="connsiteX81" fmla="*/ 1975619 w 3388783"/>
              <a:gd name="connsiteY81" fmla="*/ 605843 h 1924004"/>
              <a:gd name="connsiteX82" fmla="*/ 1951868 w 3388783"/>
              <a:gd name="connsiteY82" fmla="*/ 653344 h 1924004"/>
              <a:gd name="connsiteX83" fmla="*/ 1880616 w 3388783"/>
              <a:gd name="connsiteY83" fmla="*/ 700845 h 1924004"/>
              <a:gd name="connsiteX84" fmla="*/ 1797489 w 3388783"/>
              <a:gd name="connsiteY84" fmla="*/ 665219 h 1924004"/>
              <a:gd name="connsiteX85" fmla="*/ 1726237 w 3388783"/>
              <a:gd name="connsiteY85" fmla="*/ 641469 h 1924004"/>
              <a:gd name="connsiteX86" fmla="*/ 1690611 w 3388783"/>
              <a:gd name="connsiteY86" fmla="*/ 617718 h 1924004"/>
              <a:gd name="connsiteX87" fmla="*/ 1643110 w 3388783"/>
              <a:gd name="connsiteY87" fmla="*/ 605843 h 1924004"/>
              <a:gd name="connsiteX88" fmla="*/ 1500606 w 3388783"/>
              <a:gd name="connsiteY88" fmla="*/ 582092 h 1924004"/>
              <a:gd name="connsiteX89" fmla="*/ 1464980 w 3388783"/>
              <a:gd name="connsiteY89" fmla="*/ 558341 h 1924004"/>
              <a:gd name="connsiteX90" fmla="*/ 1429354 w 3388783"/>
              <a:gd name="connsiteY90" fmla="*/ 546466 h 1924004"/>
              <a:gd name="connsiteX91" fmla="*/ 1346227 w 3388783"/>
              <a:gd name="connsiteY91" fmla="*/ 522715 h 1924004"/>
              <a:gd name="connsiteX92" fmla="*/ 1286850 w 3388783"/>
              <a:gd name="connsiteY92" fmla="*/ 475214 h 1924004"/>
              <a:gd name="connsiteX93" fmla="*/ 1203723 w 3388783"/>
              <a:gd name="connsiteY93" fmla="*/ 439588 h 1924004"/>
              <a:gd name="connsiteX94" fmla="*/ 1144346 w 3388783"/>
              <a:gd name="connsiteY94" fmla="*/ 427713 h 1924004"/>
              <a:gd name="connsiteX95" fmla="*/ 1096845 w 3388783"/>
              <a:gd name="connsiteY95" fmla="*/ 415837 h 1924004"/>
              <a:gd name="connsiteX96" fmla="*/ 966216 w 3388783"/>
              <a:gd name="connsiteY96" fmla="*/ 356461 h 1924004"/>
              <a:gd name="connsiteX97" fmla="*/ 930590 w 3388783"/>
              <a:gd name="connsiteY97" fmla="*/ 344586 h 1924004"/>
              <a:gd name="connsiteX98" fmla="*/ 894964 w 3388783"/>
              <a:gd name="connsiteY98" fmla="*/ 320835 h 1924004"/>
              <a:gd name="connsiteX99" fmla="*/ 776211 w 3388783"/>
              <a:gd name="connsiteY99" fmla="*/ 297084 h 1924004"/>
              <a:gd name="connsiteX100" fmla="*/ 740585 w 3388783"/>
              <a:gd name="connsiteY100" fmla="*/ 273334 h 1924004"/>
              <a:gd name="connsiteX101" fmla="*/ 669333 w 3388783"/>
              <a:gd name="connsiteY101" fmla="*/ 249583 h 1924004"/>
              <a:gd name="connsiteX102" fmla="*/ 621832 w 3388783"/>
              <a:gd name="connsiteY102" fmla="*/ 202082 h 1924004"/>
              <a:gd name="connsiteX103" fmla="*/ 503079 w 3388783"/>
              <a:gd name="connsiteY103" fmla="*/ 154580 h 1924004"/>
              <a:gd name="connsiteX104" fmla="*/ 431827 w 3388783"/>
              <a:gd name="connsiteY104" fmla="*/ 107079 h 1924004"/>
              <a:gd name="connsiteX105" fmla="*/ 301198 w 3388783"/>
              <a:gd name="connsiteY105" fmla="*/ 47702 h 1924004"/>
              <a:gd name="connsiteX106" fmla="*/ 241822 w 3388783"/>
              <a:gd name="connsiteY106" fmla="*/ 35827 h 1924004"/>
              <a:gd name="connsiteX107" fmla="*/ 170570 w 3388783"/>
              <a:gd name="connsiteY107" fmla="*/ 201 h 192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88783" h="1924004">
                <a:moveTo>
                  <a:pt x="170570" y="201"/>
                </a:moveTo>
                <a:cubicBezTo>
                  <a:pt x="148798" y="-1778"/>
                  <a:pt x="128247" y="11162"/>
                  <a:pt x="111193" y="23952"/>
                </a:cubicBezTo>
                <a:cubicBezTo>
                  <a:pt x="33738" y="82043"/>
                  <a:pt x="73101" y="219348"/>
                  <a:pt x="63692" y="285209"/>
                </a:cubicBezTo>
                <a:cubicBezTo>
                  <a:pt x="61674" y="299338"/>
                  <a:pt x="47858" y="308960"/>
                  <a:pt x="39941" y="320835"/>
                </a:cubicBezTo>
                <a:cubicBezTo>
                  <a:pt x="-20420" y="501916"/>
                  <a:pt x="-2139" y="419704"/>
                  <a:pt x="28066" y="772097"/>
                </a:cubicBezTo>
                <a:cubicBezTo>
                  <a:pt x="29285" y="786317"/>
                  <a:pt x="45433" y="794958"/>
                  <a:pt x="51816" y="807723"/>
                </a:cubicBezTo>
                <a:cubicBezTo>
                  <a:pt x="57414" y="818919"/>
                  <a:pt x="55872" y="833574"/>
                  <a:pt x="63692" y="843349"/>
                </a:cubicBezTo>
                <a:cubicBezTo>
                  <a:pt x="72608" y="854494"/>
                  <a:pt x="88354" y="857963"/>
                  <a:pt x="99318" y="867100"/>
                </a:cubicBezTo>
                <a:cubicBezTo>
                  <a:pt x="112220" y="877851"/>
                  <a:pt x="123069" y="890851"/>
                  <a:pt x="134944" y="902726"/>
                </a:cubicBezTo>
                <a:cubicBezTo>
                  <a:pt x="138902" y="914601"/>
                  <a:pt x="141888" y="926846"/>
                  <a:pt x="146819" y="938352"/>
                </a:cubicBezTo>
                <a:cubicBezTo>
                  <a:pt x="164897" y="980535"/>
                  <a:pt x="170470" y="985703"/>
                  <a:pt x="194320" y="1021479"/>
                </a:cubicBezTo>
                <a:cubicBezTo>
                  <a:pt x="198279" y="1049188"/>
                  <a:pt x="199902" y="1077332"/>
                  <a:pt x="206196" y="1104606"/>
                </a:cubicBezTo>
                <a:cubicBezTo>
                  <a:pt x="223380" y="1179070"/>
                  <a:pt x="211458" y="1172273"/>
                  <a:pt x="265572" y="1187734"/>
                </a:cubicBezTo>
                <a:cubicBezTo>
                  <a:pt x="281265" y="1192218"/>
                  <a:pt x="297240" y="1195651"/>
                  <a:pt x="313074" y="1199609"/>
                </a:cubicBezTo>
                <a:cubicBezTo>
                  <a:pt x="385272" y="1247742"/>
                  <a:pt x="308561" y="1202370"/>
                  <a:pt x="396201" y="1235235"/>
                </a:cubicBezTo>
                <a:cubicBezTo>
                  <a:pt x="412776" y="1241451"/>
                  <a:pt x="426343" y="1255514"/>
                  <a:pt x="443702" y="1258986"/>
                </a:cubicBezTo>
                <a:cubicBezTo>
                  <a:pt x="486575" y="1267561"/>
                  <a:pt x="530788" y="1266903"/>
                  <a:pt x="574331" y="1270861"/>
                </a:cubicBezTo>
                <a:cubicBezTo>
                  <a:pt x="577171" y="1287900"/>
                  <a:pt x="579596" y="1362559"/>
                  <a:pt x="609957" y="1377739"/>
                </a:cubicBezTo>
                <a:cubicBezTo>
                  <a:pt x="639153" y="1392337"/>
                  <a:pt x="673992" y="1391167"/>
                  <a:pt x="704959" y="1401489"/>
                </a:cubicBezTo>
                <a:lnTo>
                  <a:pt x="776211" y="1425240"/>
                </a:lnTo>
                <a:lnTo>
                  <a:pt x="883089" y="1460866"/>
                </a:lnTo>
                <a:lnTo>
                  <a:pt x="918715" y="1472741"/>
                </a:lnTo>
                <a:cubicBezTo>
                  <a:pt x="942466" y="1468783"/>
                  <a:pt x="966462" y="1466089"/>
                  <a:pt x="989967" y="1460866"/>
                </a:cubicBezTo>
                <a:cubicBezTo>
                  <a:pt x="1002187" y="1458151"/>
                  <a:pt x="1013246" y="1446933"/>
                  <a:pt x="1025593" y="1448991"/>
                </a:cubicBezTo>
                <a:cubicBezTo>
                  <a:pt x="1047298" y="1452608"/>
                  <a:pt x="1102201" y="1513724"/>
                  <a:pt x="1108720" y="1520243"/>
                </a:cubicBezTo>
                <a:cubicBezTo>
                  <a:pt x="1112679" y="1536077"/>
                  <a:pt x="1113297" y="1553146"/>
                  <a:pt x="1120596" y="1567744"/>
                </a:cubicBezTo>
                <a:cubicBezTo>
                  <a:pt x="1155233" y="1637017"/>
                  <a:pt x="1154737" y="1630089"/>
                  <a:pt x="1203723" y="1662747"/>
                </a:cubicBezTo>
                <a:cubicBezTo>
                  <a:pt x="1219557" y="1686497"/>
                  <a:pt x="1227474" y="1718164"/>
                  <a:pt x="1251224" y="1733998"/>
                </a:cubicBezTo>
                <a:lnTo>
                  <a:pt x="1322476" y="1781500"/>
                </a:lnTo>
                <a:cubicBezTo>
                  <a:pt x="1334351" y="1773583"/>
                  <a:pt x="1347138" y="1766886"/>
                  <a:pt x="1358102" y="1757749"/>
                </a:cubicBezTo>
                <a:cubicBezTo>
                  <a:pt x="1371004" y="1746998"/>
                  <a:pt x="1379146" y="1730455"/>
                  <a:pt x="1393728" y="1722123"/>
                </a:cubicBezTo>
                <a:cubicBezTo>
                  <a:pt x="1407899" y="1714026"/>
                  <a:pt x="1425395" y="1714206"/>
                  <a:pt x="1441229" y="1710248"/>
                </a:cubicBezTo>
                <a:cubicBezTo>
                  <a:pt x="1526021" y="1738511"/>
                  <a:pt x="1491650" y="1720111"/>
                  <a:pt x="1548107" y="1757749"/>
                </a:cubicBezTo>
                <a:cubicBezTo>
                  <a:pt x="1549112" y="1764785"/>
                  <a:pt x="1556785" y="1853893"/>
                  <a:pt x="1571858" y="1876502"/>
                </a:cubicBezTo>
                <a:cubicBezTo>
                  <a:pt x="1581174" y="1890476"/>
                  <a:pt x="1592903" y="1903796"/>
                  <a:pt x="1607484" y="1912128"/>
                </a:cubicBezTo>
                <a:cubicBezTo>
                  <a:pt x="1621655" y="1920226"/>
                  <a:pt x="1639151" y="1920045"/>
                  <a:pt x="1654985" y="1924004"/>
                </a:cubicBezTo>
                <a:cubicBezTo>
                  <a:pt x="1702486" y="1920045"/>
                  <a:pt x="1750749" y="1921476"/>
                  <a:pt x="1797489" y="1912128"/>
                </a:cubicBezTo>
                <a:cubicBezTo>
                  <a:pt x="1811484" y="1909329"/>
                  <a:pt x="1826732" y="1901143"/>
                  <a:pt x="1833115" y="1888378"/>
                </a:cubicBezTo>
                <a:cubicBezTo>
                  <a:pt x="1843883" y="1866842"/>
                  <a:pt x="1829134" y="1835247"/>
                  <a:pt x="1844990" y="1817126"/>
                </a:cubicBezTo>
                <a:cubicBezTo>
                  <a:pt x="1861476" y="1798285"/>
                  <a:pt x="1916242" y="1793375"/>
                  <a:pt x="1916242" y="1793375"/>
                </a:cubicBezTo>
                <a:cubicBezTo>
                  <a:pt x="2053449" y="1701904"/>
                  <a:pt x="1958985" y="1744449"/>
                  <a:pt x="2225001" y="1757749"/>
                </a:cubicBezTo>
                <a:cubicBezTo>
                  <a:pt x="2284712" y="1777652"/>
                  <a:pt x="2276596" y="1780476"/>
                  <a:pt x="2367505" y="1757749"/>
                </a:cubicBezTo>
                <a:cubicBezTo>
                  <a:pt x="2381351" y="1754287"/>
                  <a:pt x="2391256" y="1741915"/>
                  <a:pt x="2403131" y="1733998"/>
                </a:cubicBezTo>
                <a:cubicBezTo>
                  <a:pt x="2429337" y="1602968"/>
                  <a:pt x="2390058" y="1726590"/>
                  <a:pt x="2450632" y="1650871"/>
                </a:cubicBezTo>
                <a:cubicBezTo>
                  <a:pt x="2516184" y="1568930"/>
                  <a:pt x="2396037" y="1659557"/>
                  <a:pt x="2498133" y="1591495"/>
                </a:cubicBezTo>
                <a:cubicBezTo>
                  <a:pt x="2525842" y="1595453"/>
                  <a:pt x="2554451" y="1595327"/>
                  <a:pt x="2581261" y="1603370"/>
                </a:cubicBezTo>
                <a:cubicBezTo>
                  <a:pt x="2594932" y="1607471"/>
                  <a:pt x="2604121" y="1620738"/>
                  <a:pt x="2616887" y="1627121"/>
                </a:cubicBezTo>
                <a:cubicBezTo>
                  <a:pt x="2628083" y="1632719"/>
                  <a:pt x="2640637" y="1635038"/>
                  <a:pt x="2652512" y="1638996"/>
                </a:cubicBezTo>
                <a:cubicBezTo>
                  <a:pt x="2664387" y="1646913"/>
                  <a:pt x="2675020" y="1657125"/>
                  <a:pt x="2688138" y="1662747"/>
                </a:cubicBezTo>
                <a:cubicBezTo>
                  <a:pt x="2727441" y="1679591"/>
                  <a:pt x="2833455" y="1684403"/>
                  <a:pt x="2854393" y="1686497"/>
                </a:cubicBezTo>
                <a:cubicBezTo>
                  <a:pt x="2870227" y="1694414"/>
                  <a:pt x="2887489" y="1699958"/>
                  <a:pt x="2901894" y="1710248"/>
                </a:cubicBezTo>
                <a:cubicBezTo>
                  <a:pt x="2979727" y="1765844"/>
                  <a:pt x="2896726" y="1732276"/>
                  <a:pt x="2973146" y="1757749"/>
                </a:cubicBezTo>
                <a:cubicBezTo>
                  <a:pt x="2996897" y="1753791"/>
                  <a:pt x="3022395" y="1755653"/>
                  <a:pt x="3044398" y="1745874"/>
                </a:cubicBezTo>
                <a:cubicBezTo>
                  <a:pt x="3066053" y="1736249"/>
                  <a:pt x="3091158" y="1693548"/>
                  <a:pt x="3103775" y="1674622"/>
                </a:cubicBezTo>
                <a:cubicBezTo>
                  <a:pt x="3107733" y="1662747"/>
                  <a:pt x="3115650" y="1651514"/>
                  <a:pt x="3115650" y="1638996"/>
                </a:cubicBezTo>
                <a:cubicBezTo>
                  <a:pt x="3115650" y="1620753"/>
                  <a:pt x="3104146" y="1556609"/>
                  <a:pt x="3091900" y="1532118"/>
                </a:cubicBezTo>
                <a:cubicBezTo>
                  <a:pt x="3085517" y="1519352"/>
                  <a:pt x="3076066" y="1508367"/>
                  <a:pt x="3068149" y="1496492"/>
                </a:cubicBezTo>
                <a:cubicBezTo>
                  <a:pt x="3064191" y="1480658"/>
                  <a:pt x="3056274" y="1465312"/>
                  <a:pt x="3056274" y="1448991"/>
                </a:cubicBezTo>
                <a:cubicBezTo>
                  <a:pt x="3056274" y="1417077"/>
                  <a:pt x="3059752" y="1384778"/>
                  <a:pt x="3068149" y="1353988"/>
                </a:cubicBezTo>
                <a:cubicBezTo>
                  <a:pt x="3071904" y="1340218"/>
                  <a:pt x="3081159" y="1327760"/>
                  <a:pt x="3091900" y="1318362"/>
                </a:cubicBezTo>
                <a:cubicBezTo>
                  <a:pt x="3148455" y="1268876"/>
                  <a:pt x="3151627" y="1273742"/>
                  <a:pt x="3210653" y="1258986"/>
                </a:cubicBezTo>
                <a:cubicBezTo>
                  <a:pt x="3233027" y="1236612"/>
                  <a:pt x="3256802" y="1217495"/>
                  <a:pt x="3270029" y="1187734"/>
                </a:cubicBezTo>
                <a:cubicBezTo>
                  <a:pt x="3316526" y="1083114"/>
                  <a:pt x="3264381" y="1145881"/>
                  <a:pt x="3329406" y="1080856"/>
                </a:cubicBezTo>
                <a:cubicBezTo>
                  <a:pt x="3337546" y="1056434"/>
                  <a:pt x="3349844" y="1022576"/>
                  <a:pt x="3353157" y="997728"/>
                </a:cubicBezTo>
                <a:cubicBezTo>
                  <a:pt x="3358936" y="954389"/>
                  <a:pt x="3357434" y="910157"/>
                  <a:pt x="3365032" y="867100"/>
                </a:cubicBezTo>
                <a:cubicBezTo>
                  <a:pt x="3369383" y="842446"/>
                  <a:pt x="3388783" y="795848"/>
                  <a:pt x="3388783" y="795848"/>
                </a:cubicBezTo>
                <a:cubicBezTo>
                  <a:pt x="3384824" y="760222"/>
                  <a:pt x="3382358" y="724398"/>
                  <a:pt x="3376907" y="688970"/>
                </a:cubicBezTo>
                <a:cubicBezTo>
                  <a:pt x="3374425" y="672839"/>
                  <a:pt x="3375480" y="654007"/>
                  <a:pt x="3365032" y="641469"/>
                </a:cubicBezTo>
                <a:cubicBezTo>
                  <a:pt x="3353699" y="627869"/>
                  <a:pt x="3333365" y="625635"/>
                  <a:pt x="3317531" y="617718"/>
                </a:cubicBezTo>
                <a:cubicBezTo>
                  <a:pt x="3266071" y="625635"/>
                  <a:pt x="3211007" y="620959"/>
                  <a:pt x="3163151" y="641469"/>
                </a:cubicBezTo>
                <a:cubicBezTo>
                  <a:pt x="3148150" y="647898"/>
                  <a:pt x="3155760" y="673277"/>
                  <a:pt x="3151276" y="688970"/>
                </a:cubicBezTo>
                <a:cubicBezTo>
                  <a:pt x="3147837" y="701006"/>
                  <a:pt x="3144999" y="713400"/>
                  <a:pt x="3139401" y="724596"/>
                </a:cubicBezTo>
                <a:cubicBezTo>
                  <a:pt x="3122138" y="759121"/>
                  <a:pt x="3102846" y="776021"/>
                  <a:pt x="3068149" y="795848"/>
                </a:cubicBezTo>
                <a:cubicBezTo>
                  <a:pt x="3057281" y="802058"/>
                  <a:pt x="3044398" y="803765"/>
                  <a:pt x="3032523" y="807723"/>
                </a:cubicBezTo>
                <a:lnTo>
                  <a:pt x="2830642" y="783973"/>
                </a:lnTo>
                <a:cubicBezTo>
                  <a:pt x="2814543" y="781290"/>
                  <a:pt x="2799354" y="773968"/>
                  <a:pt x="2783141" y="772097"/>
                </a:cubicBezTo>
                <a:cubicBezTo>
                  <a:pt x="2696273" y="762074"/>
                  <a:pt x="2608970" y="756264"/>
                  <a:pt x="2521884" y="748347"/>
                </a:cubicBezTo>
                <a:cubicBezTo>
                  <a:pt x="2474790" y="738928"/>
                  <a:pt x="2410462" y="727040"/>
                  <a:pt x="2367505" y="712721"/>
                </a:cubicBezTo>
                <a:cubicBezTo>
                  <a:pt x="2343754" y="704804"/>
                  <a:pt x="2320541" y="695042"/>
                  <a:pt x="2296253" y="688970"/>
                </a:cubicBezTo>
                <a:cubicBezTo>
                  <a:pt x="2254616" y="678561"/>
                  <a:pt x="2217983" y="670694"/>
                  <a:pt x="2177500" y="653344"/>
                </a:cubicBezTo>
                <a:cubicBezTo>
                  <a:pt x="1991645" y="573691"/>
                  <a:pt x="2144248" y="626428"/>
                  <a:pt x="2046871" y="593967"/>
                </a:cubicBezTo>
                <a:cubicBezTo>
                  <a:pt x="2023120" y="597926"/>
                  <a:pt x="1996037" y="593081"/>
                  <a:pt x="1975619" y="605843"/>
                </a:cubicBezTo>
                <a:cubicBezTo>
                  <a:pt x="1960607" y="615225"/>
                  <a:pt x="1962158" y="638939"/>
                  <a:pt x="1951868" y="653344"/>
                </a:cubicBezTo>
                <a:cubicBezTo>
                  <a:pt x="1924069" y="692262"/>
                  <a:pt x="1919743" y="687803"/>
                  <a:pt x="1880616" y="700845"/>
                </a:cubicBezTo>
                <a:cubicBezTo>
                  <a:pt x="1754959" y="669431"/>
                  <a:pt x="1902933" y="712082"/>
                  <a:pt x="1797489" y="665219"/>
                </a:cubicBezTo>
                <a:cubicBezTo>
                  <a:pt x="1774611" y="655051"/>
                  <a:pt x="1726237" y="641469"/>
                  <a:pt x="1726237" y="641469"/>
                </a:cubicBezTo>
                <a:cubicBezTo>
                  <a:pt x="1714362" y="633552"/>
                  <a:pt x="1703729" y="623340"/>
                  <a:pt x="1690611" y="617718"/>
                </a:cubicBezTo>
                <a:cubicBezTo>
                  <a:pt x="1675610" y="611289"/>
                  <a:pt x="1658803" y="610327"/>
                  <a:pt x="1643110" y="605843"/>
                </a:cubicBezTo>
                <a:cubicBezTo>
                  <a:pt x="1554483" y="580521"/>
                  <a:pt x="1674318" y="601393"/>
                  <a:pt x="1500606" y="582092"/>
                </a:cubicBezTo>
                <a:cubicBezTo>
                  <a:pt x="1488731" y="574175"/>
                  <a:pt x="1477746" y="564724"/>
                  <a:pt x="1464980" y="558341"/>
                </a:cubicBezTo>
                <a:cubicBezTo>
                  <a:pt x="1453784" y="552743"/>
                  <a:pt x="1441344" y="550063"/>
                  <a:pt x="1429354" y="546466"/>
                </a:cubicBezTo>
                <a:cubicBezTo>
                  <a:pt x="1401752" y="538185"/>
                  <a:pt x="1373936" y="530632"/>
                  <a:pt x="1346227" y="522715"/>
                </a:cubicBezTo>
                <a:cubicBezTo>
                  <a:pt x="1326435" y="506881"/>
                  <a:pt x="1308744" y="487985"/>
                  <a:pt x="1286850" y="475214"/>
                </a:cubicBezTo>
                <a:cubicBezTo>
                  <a:pt x="1260810" y="460024"/>
                  <a:pt x="1232323" y="449121"/>
                  <a:pt x="1203723" y="439588"/>
                </a:cubicBezTo>
                <a:cubicBezTo>
                  <a:pt x="1184575" y="433205"/>
                  <a:pt x="1164050" y="432092"/>
                  <a:pt x="1144346" y="427713"/>
                </a:cubicBezTo>
                <a:cubicBezTo>
                  <a:pt x="1128414" y="424172"/>
                  <a:pt x="1112679" y="419796"/>
                  <a:pt x="1096845" y="415837"/>
                </a:cubicBezTo>
                <a:cubicBezTo>
                  <a:pt x="1016000" y="367330"/>
                  <a:pt x="1059365" y="387510"/>
                  <a:pt x="966216" y="356461"/>
                </a:cubicBezTo>
                <a:lnTo>
                  <a:pt x="930590" y="344586"/>
                </a:lnTo>
                <a:cubicBezTo>
                  <a:pt x="918715" y="336669"/>
                  <a:pt x="907730" y="327218"/>
                  <a:pt x="894964" y="320835"/>
                </a:cubicBezTo>
                <a:cubicBezTo>
                  <a:pt x="861804" y="304255"/>
                  <a:pt x="806840" y="301460"/>
                  <a:pt x="776211" y="297084"/>
                </a:cubicBezTo>
                <a:cubicBezTo>
                  <a:pt x="764336" y="289167"/>
                  <a:pt x="753627" y="279130"/>
                  <a:pt x="740585" y="273334"/>
                </a:cubicBezTo>
                <a:cubicBezTo>
                  <a:pt x="717707" y="263166"/>
                  <a:pt x="690801" y="262464"/>
                  <a:pt x="669333" y="249583"/>
                </a:cubicBezTo>
                <a:cubicBezTo>
                  <a:pt x="650132" y="238062"/>
                  <a:pt x="639746" y="215517"/>
                  <a:pt x="621832" y="202082"/>
                </a:cubicBezTo>
                <a:cubicBezTo>
                  <a:pt x="580326" y="170952"/>
                  <a:pt x="550979" y="178530"/>
                  <a:pt x="503079" y="154580"/>
                </a:cubicBezTo>
                <a:cubicBezTo>
                  <a:pt x="477548" y="141814"/>
                  <a:pt x="456611" y="121241"/>
                  <a:pt x="431827" y="107079"/>
                </a:cubicBezTo>
                <a:cubicBezTo>
                  <a:pt x="399993" y="88888"/>
                  <a:pt x="344120" y="58433"/>
                  <a:pt x="301198" y="47702"/>
                </a:cubicBezTo>
                <a:cubicBezTo>
                  <a:pt x="281617" y="42807"/>
                  <a:pt x="261525" y="40205"/>
                  <a:pt x="241822" y="35827"/>
                </a:cubicBezTo>
                <a:cubicBezTo>
                  <a:pt x="184063" y="22992"/>
                  <a:pt x="192342" y="2180"/>
                  <a:pt x="170570" y="201"/>
                </a:cubicBezTo>
                <a:close/>
              </a:path>
            </a:pathLst>
          </a:custGeom>
          <a:solidFill>
            <a:schemeClr val="accent4">
              <a:lumMod val="60000"/>
              <a:lumOff val="40000"/>
            </a:schemeClr>
          </a:solidFill>
          <a:ln w="19050">
            <a:solidFill>
              <a:srgbClr val="1B04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169731-C58F-452C-A680-9FC0CFB64973}"/>
              </a:ext>
            </a:extLst>
          </p:cNvPr>
          <p:cNvSpPr/>
          <p:nvPr/>
        </p:nvSpPr>
        <p:spPr>
          <a:xfrm>
            <a:off x="104169" y="3713952"/>
            <a:ext cx="4714840" cy="1569660"/>
          </a:xfrm>
          <a:prstGeom prst="rect">
            <a:avLst/>
          </a:prstGeom>
          <a:solidFill>
            <a:schemeClr val="bg1"/>
          </a:solidFill>
        </p:spPr>
        <p:txBody>
          <a:bodyPr wrap="square">
            <a:spAutoFit/>
          </a:bodyPr>
          <a:lstStyle/>
          <a:p>
            <a:pPr algn="just"/>
            <a:r>
              <a:rPr lang="vi-VN" sz="2400">
                <a:solidFill>
                  <a:srgbClr val="1B04FA"/>
                </a:solidFill>
                <a:cs typeface="Arial" panose="020B0604020202020204" pitchFamily="34" charset="0"/>
              </a:rPr>
              <a:t>+ Ven biển phía tây: khí hậu cận nhiệt địa trung hải.</a:t>
            </a:r>
          </a:p>
          <a:p>
            <a:pPr algn="just"/>
            <a:r>
              <a:rPr lang="vi-VN" sz="2400">
                <a:solidFill>
                  <a:srgbClr val="1B04FA"/>
                </a:solidFill>
                <a:cs typeface="Arial" panose="020B0604020202020204" pitchFamily="34" charset="0"/>
              </a:rPr>
              <a:t>+ Ven biển phía đông: khí hậu cận nhiệt ẩm.</a:t>
            </a:r>
          </a:p>
        </p:txBody>
      </p:sp>
      <p:sp>
        <p:nvSpPr>
          <p:cNvPr id="29" name="Rectangle 28">
            <a:extLst>
              <a:ext uri="{FF2B5EF4-FFF2-40B4-BE49-F238E27FC236}">
                <a16:creationId xmlns:a16="http://schemas.microsoft.com/office/drawing/2014/main" id="{3BB4325A-49A5-4723-96FE-A64892546A5C}"/>
              </a:ext>
            </a:extLst>
          </p:cNvPr>
          <p:cNvSpPr/>
          <p:nvPr/>
        </p:nvSpPr>
        <p:spPr>
          <a:xfrm>
            <a:off x="88804" y="3222719"/>
            <a:ext cx="3411511" cy="461665"/>
          </a:xfrm>
          <a:prstGeom prst="rect">
            <a:avLst/>
          </a:prstGeom>
          <a:solidFill>
            <a:schemeClr val="bg1"/>
          </a:solidFill>
        </p:spPr>
        <p:txBody>
          <a:bodyPr wrap="none">
            <a:spAutoFit/>
          </a:bodyPr>
          <a:lstStyle/>
          <a:p>
            <a:r>
              <a:rPr lang="vi-VN" sz="2400">
                <a:solidFill>
                  <a:srgbClr val="1B04FA"/>
                </a:solidFill>
                <a:cs typeface="Arial" panose="020B0604020202020204" pitchFamily="34" charset="0"/>
              </a:rPr>
              <a:t>- Đới khí hậu nhiệt đới: </a:t>
            </a:r>
            <a:endParaRPr lang="en-US" sz="2400"/>
          </a:p>
        </p:txBody>
      </p:sp>
      <p:sp>
        <p:nvSpPr>
          <p:cNvPr id="30" name="Rectangle 29">
            <a:extLst>
              <a:ext uri="{FF2B5EF4-FFF2-40B4-BE49-F238E27FC236}">
                <a16:creationId xmlns:a16="http://schemas.microsoft.com/office/drawing/2014/main" id="{34E2C161-1270-4BA4-9444-04A5FB7CE59C}"/>
              </a:ext>
            </a:extLst>
          </p:cNvPr>
          <p:cNvSpPr/>
          <p:nvPr/>
        </p:nvSpPr>
        <p:spPr>
          <a:xfrm>
            <a:off x="178403" y="3750207"/>
            <a:ext cx="4919757" cy="1292662"/>
          </a:xfrm>
          <a:prstGeom prst="rect">
            <a:avLst/>
          </a:prstGeom>
          <a:solidFill>
            <a:schemeClr val="bg1"/>
          </a:solidFill>
        </p:spPr>
        <p:txBody>
          <a:bodyPr wrap="square">
            <a:spAutoFit/>
          </a:bodyPr>
          <a:lstStyle/>
          <a:p>
            <a:pPr algn="just"/>
            <a:r>
              <a:rPr lang="vi-VN" sz="2600">
                <a:solidFill>
                  <a:srgbClr val="1B04FA"/>
                </a:solidFill>
                <a:latin typeface="Arial" panose="020B0604020202020204" pitchFamily="34" charset="0"/>
                <a:cs typeface="Arial" panose="020B0604020202020204" pitchFamily="34" charset="0"/>
              </a:rPr>
              <a:t>+ Chiếm diện tích nhỏ nhất, phía nam bán đảo Phlo-ri-đa và quần đảo Ha-oa </a:t>
            </a:r>
            <a:endParaRPr lang="en-US" sz="2600">
              <a:solidFill>
                <a:srgbClr val="1B04FA"/>
              </a:solidFill>
            </a:endParaRPr>
          </a:p>
        </p:txBody>
      </p:sp>
      <p:sp>
        <p:nvSpPr>
          <p:cNvPr id="31" name="Freeform: Shape 30">
            <a:extLst>
              <a:ext uri="{FF2B5EF4-FFF2-40B4-BE49-F238E27FC236}">
                <a16:creationId xmlns:a16="http://schemas.microsoft.com/office/drawing/2014/main" id="{339F829E-B44F-4ECB-AABA-E90634520C63}"/>
              </a:ext>
            </a:extLst>
          </p:cNvPr>
          <p:cNvSpPr/>
          <p:nvPr/>
        </p:nvSpPr>
        <p:spPr>
          <a:xfrm>
            <a:off x="9259894" y="5901472"/>
            <a:ext cx="157239" cy="181664"/>
          </a:xfrm>
          <a:custGeom>
            <a:avLst/>
            <a:gdLst>
              <a:gd name="connsiteX0" fmla="*/ 2860 w 157239"/>
              <a:gd name="connsiteY0" fmla="*/ 12441 h 181664"/>
              <a:gd name="connsiteX1" fmla="*/ 14735 w 157239"/>
              <a:gd name="connsiteY1" fmla="*/ 83693 h 181664"/>
              <a:gd name="connsiteX2" fmla="*/ 85987 w 157239"/>
              <a:gd name="connsiteY2" fmla="*/ 143070 h 181664"/>
              <a:gd name="connsiteX3" fmla="*/ 109737 w 157239"/>
              <a:gd name="connsiteY3" fmla="*/ 178696 h 181664"/>
              <a:gd name="connsiteX4" fmla="*/ 157239 w 157239"/>
              <a:gd name="connsiteY4" fmla="*/ 119319 h 181664"/>
              <a:gd name="connsiteX5" fmla="*/ 133488 w 157239"/>
              <a:gd name="connsiteY5" fmla="*/ 48067 h 181664"/>
              <a:gd name="connsiteX6" fmla="*/ 62236 w 157239"/>
              <a:gd name="connsiteY6" fmla="*/ 566 h 181664"/>
              <a:gd name="connsiteX7" fmla="*/ 2860 w 157239"/>
              <a:gd name="connsiteY7" fmla="*/ 12441 h 1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39" h="181664">
                <a:moveTo>
                  <a:pt x="2860" y="12441"/>
                </a:moveTo>
                <a:cubicBezTo>
                  <a:pt x="-5057" y="26295"/>
                  <a:pt x="4956" y="61690"/>
                  <a:pt x="14735" y="83693"/>
                </a:cubicBezTo>
                <a:cubicBezTo>
                  <a:pt x="24360" y="105348"/>
                  <a:pt x="67061" y="130453"/>
                  <a:pt x="85987" y="143070"/>
                </a:cubicBezTo>
                <a:cubicBezTo>
                  <a:pt x="93904" y="154945"/>
                  <a:pt x="96486" y="173395"/>
                  <a:pt x="109737" y="178696"/>
                </a:cubicBezTo>
                <a:cubicBezTo>
                  <a:pt x="152328" y="195732"/>
                  <a:pt x="153434" y="134538"/>
                  <a:pt x="157239" y="119319"/>
                </a:cubicBezTo>
                <a:lnTo>
                  <a:pt x="133488" y="48067"/>
                </a:lnTo>
                <a:cubicBezTo>
                  <a:pt x="116118" y="-4042"/>
                  <a:pt x="132456" y="10597"/>
                  <a:pt x="62236" y="566"/>
                </a:cubicBezTo>
                <a:cubicBezTo>
                  <a:pt x="54399" y="-554"/>
                  <a:pt x="10777" y="-1413"/>
                  <a:pt x="2860" y="12441"/>
                </a:cubicBezTo>
                <a:close/>
              </a:path>
            </a:pathLst>
          </a:custGeom>
          <a:solidFill>
            <a:srgbClr val="FF0066"/>
          </a:solidFill>
          <a:ln w="19050">
            <a:solidFill>
              <a:srgbClr val="33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E4BA639-86B8-45A5-9E2C-F8C9A9C61ECF}"/>
              </a:ext>
            </a:extLst>
          </p:cNvPr>
          <p:cNvSpPr/>
          <p:nvPr/>
        </p:nvSpPr>
        <p:spPr>
          <a:xfrm>
            <a:off x="10615552" y="5718946"/>
            <a:ext cx="194442" cy="301844"/>
          </a:xfrm>
          <a:custGeom>
            <a:avLst/>
            <a:gdLst>
              <a:gd name="connsiteX0" fmla="*/ 131617 w 194442"/>
              <a:gd name="connsiteY0" fmla="*/ 4960 h 301844"/>
              <a:gd name="connsiteX1" fmla="*/ 72240 w 194442"/>
              <a:gd name="connsiteY1" fmla="*/ 28711 h 301844"/>
              <a:gd name="connsiteX2" fmla="*/ 24739 w 194442"/>
              <a:gd name="connsiteY2" fmla="*/ 76212 h 301844"/>
              <a:gd name="connsiteX3" fmla="*/ 12864 w 194442"/>
              <a:gd name="connsiteY3" fmla="*/ 171215 h 301844"/>
              <a:gd name="connsiteX4" fmla="*/ 24739 w 194442"/>
              <a:gd name="connsiteY4" fmla="*/ 218716 h 301844"/>
              <a:gd name="connsiteX5" fmla="*/ 95991 w 194442"/>
              <a:gd name="connsiteY5" fmla="*/ 242467 h 301844"/>
              <a:gd name="connsiteX6" fmla="*/ 143492 w 194442"/>
              <a:gd name="connsiteY6" fmla="*/ 301844 h 301844"/>
              <a:gd name="connsiteX7" fmla="*/ 179118 w 194442"/>
              <a:gd name="connsiteY7" fmla="*/ 278093 h 301844"/>
              <a:gd name="connsiteX8" fmla="*/ 179118 w 194442"/>
              <a:gd name="connsiteY8" fmla="*/ 135589 h 301844"/>
              <a:gd name="connsiteX9" fmla="*/ 143492 w 194442"/>
              <a:gd name="connsiteY9" fmla="*/ 123714 h 301844"/>
              <a:gd name="connsiteX10" fmla="*/ 131617 w 194442"/>
              <a:gd name="connsiteY10" fmla="*/ 4960 h 30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42" h="301844">
                <a:moveTo>
                  <a:pt x="131617" y="4960"/>
                </a:moveTo>
                <a:cubicBezTo>
                  <a:pt x="119742" y="-10874"/>
                  <a:pt x="88616" y="15064"/>
                  <a:pt x="72240" y="28711"/>
                </a:cubicBezTo>
                <a:cubicBezTo>
                  <a:pt x="-12205" y="99082"/>
                  <a:pt x="140852" y="37509"/>
                  <a:pt x="24739" y="76212"/>
                </a:cubicBezTo>
                <a:cubicBezTo>
                  <a:pt x="-9344" y="127336"/>
                  <a:pt x="-3034" y="99676"/>
                  <a:pt x="12864" y="171215"/>
                </a:cubicBezTo>
                <a:cubicBezTo>
                  <a:pt x="16405" y="187147"/>
                  <a:pt x="12347" y="208094"/>
                  <a:pt x="24739" y="218716"/>
                </a:cubicBezTo>
                <a:cubicBezTo>
                  <a:pt x="43747" y="235009"/>
                  <a:pt x="95991" y="242467"/>
                  <a:pt x="95991" y="242467"/>
                </a:cubicBezTo>
                <a:cubicBezTo>
                  <a:pt x="103406" y="264712"/>
                  <a:pt x="107682" y="301844"/>
                  <a:pt x="143492" y="301844"/>
                </a:cubicBezTo>
                <a:cubicBezTo>
                  <a:pt x="157764" y="301844"/>
                  <a:pt x="167243" y="286010"/>
                  <a:pt x="179118" y="278093"/>
                </a:cubicBezTo>
                <a:cubicBezTo>
                  <a:pt x="192193" y="225790"/>
                  <a:pt x="205805" y="195635"/>
                  <a:pt x="179118" y="135589"/>
                </a:cubicBezTo>
                <a:cubicBezTo>
                  <a:pt x="174034" y="124150"/>
                  <a:pt x="155367" y="127672"/>
                  <a:pt x="143492" y="123714"/>
                </a:cubicBezTo>
                <a:cubicBezTo>
                  <a:pt x="113155" y="78207"/>
                  <a:pt x="143492" y="20794"/>
                  <a:pt x="131617" y="4960"/>
                </a:cubicBezTo>
                <a:close/>
              </a:path>
            </a:pathLst>
          </a:custGeom>
          <a:solidFill>
            <a:srgbClr val="FF0066"/>
          </a:solidFill>
          <a:ln w="19050">
            <a:solidFill>
              <a:srgbClr val="33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F9B54FF-0F22-4C2C-A1B9-DFEB904A2A95}"/>
              </a:ext>
            </a:extLst>
          </p:cNvPr>
          <p:cNvSpPr/>
          <p:nvPr/>
        </p:nvSpPr>
        <p:spPr>
          <a:xfrm>
            <a:off x="77346" y="4976017"/>
            <a:ext cx="4929206" cy="1292662"/>
          </a:xfrm>
          <a:prstGeom prst="rect">
            <a:avLst/>
          </a:prstGeom>
          <a:solidFill>
            <a:schemeClr val="bg1"/>
          </a:solidFill>
        </p:spPr>
        <p:txBody>
          <a:bodyPr wrap="square">
            <a:spAutoFit/>
          </a:bodyPr>
          <a:lstStyle/>
          <a:p>
            <a:pPr algn="just"/>
            <a:r>
              <a:rPr lang="vi-VN" sz="2600">
                <a:solidFill>
                  <a:srgbClr val="1B04FA"/>
                </a:solidFill>
                <a:latin typeface="Arial" panose="020B0604020202020204" pitchFamily="34" charset="0"/>
                <a:cs typeface="Arial" panose="020B0604020202020204" pitchFamily="34" charset="0"/>
              </a:rPr>
              <a:t>+ Nhiệt độ quanh năm cao, lượng mưa nhiều nhưng phân bố không đều.</a:t>
            </a:r>
            <a:endParaRPr lang="en-US" sz="2600">
              <a:solidFill>
                <a:srgbClr val="1B04FA"/>
              </a:solidFill>
            </a:endParaRPr>
          </a:p>
        </p:txBody>
      </p:sp>
      <p:sp>
        <p:nvSpPr>
          <p:cNvPr id="34" name="TextBox 33">
            <a:extLst>
              <a:ext uri="{FF2B5EF4-FFF2-40B4-BE49-F238E27FC236}">
                <a16:creationId xmlns:a16="http://schemas.microsoft.com/office/drawing/2014/main" id="{07928C9D-2508-4FE4-9372-19BF461C8982}"/>
              </a:ext>
            </a:extLst>
          </p:cNvPr>
          <p:cNvSpPr txBox="1"/>
          <p:nvPr/>
        </p:nvSpPr>
        <p:spPr>
          <a:xfrm>
            <a:off x="123187" y="81402"/>
            <a:ext cx="1945468" cy="523139"/>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b.Khí hậu</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1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0" presetClass="exit" presetSubtype="0" fill="hold" grpId="1"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0" presetClass="exit" presetSubtype="0" fill="hold" grpId="1"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par>
                                <p:cTn id="70" presetID="10" presetClass="exit" presetSubtype="0" fill="hold" grpId="1" nodeType="with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barn(inVertical)">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left)">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left)">
                                      <p:cBhvr>
                                        <p:cTn id="9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p:bldP spid="18" grpId="1"/>
      <p:bldP spid="19" grpId="0" animBg="1"/>
      <p:bldP spid="20" grpId="0" animBg="1"/>
      <p:bldP spid="20" grpId="1" animBg="1"/>
      <p:bldP spid="21" grpId="0" animBg="1"/>
      <p:bldP spid="21" grpId="1" animBg="1"/>
      <p:bldP spid="23" grpId="0" animBg="1"/>
      <p:bldP spid="24" grpId="0" animBg="1"/>
      <p:bldP spid="25" grpId="0" animBg="1"/>
      <p:bldP spid="25" grpId="1" animBg="1"/>
      <p:bldP spid="27" grpId="0" animBg="1"/>
      <p:bldP spid="28" grpId="0" animBg="1"/>
      <p:bldP spid="28" grpId="1" animBg="1"/>
      <p:bldP spid="29" grpId="0" animBg="1"/>
      <p:bldP spid="30"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C6CE50D-5B45-400D-94EA-05452F000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780" y="81402"/>
            <a:ext cx="7131033" cy="6303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1F08C1-2A62-49A4-9E06-F9F00305CBFF}"/>
              </a:ext>
            </a:extLst>
          </p:cNvPr>
          <p:cNvSpPr txBox="1"/>
          <p:nvPr/>
        </p:nvSpPr>
        <p:spPr>
          <a:xfrm>
            <a:off x="6124827" y="6411862"/>
            <a:ext cx="5517168"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236A8AF-821F-4FD5-9139-2D00E727280F}"/>
              </a:ext>
            </a:extLst>
          </p:cNvPr>
          <p:cNvSpPr/>
          <p:nvPr/>
        </p:nvSpPr>
        <p:spPr>
          <a:xfrm>
            <a:off x="123187" y="81402"/>
            <a:ext cx="4651311" cy="572144"/>
          </a:xfrm>
          <a:prstGeom prst="rect">
            <a:avLst/>
          </a:prstGeom>
          <a:solidFill>
            <a:schemeClr val="accent4">
              <a:lumMod val="20000"/>
              <a:lumOff val="80000"/>
            </a:schemeClr>
          </a:solidFill>
          <a:ln>
            <a:solidFill>
              <a:srgbClr val="0070C0"/>
            </a:solidFill>
          </a:ln>
        </p:spPr>
        <p:txBody>
          <a:bodyPr wrap="square">
            <a:spAutoFit/>
          </a:bodyPr>
          <a:lstStyle/>
          <a:p>
            <a:pPr indent="180340" algn="just">
              <a:lnSpc>
                <a:spcPct val="120000"/>
              </a:lnSpc>
              <a:spcAft>
                <a:spcPts val="600"/>
              </a:spcAft>
            </a:pPr>
            <a:r>
              <a:rPr lang="vi-VN" sz="2800">
                <a:solidFill>
                  <a:srgbClr val="1B04FA"/>
                </a:solidFill>
                <a:ea typeface="Calibri" panose="020F0502020204030204" pitchFamily="34" charset="0"/>
              </a:rPr>
              <a:t>Phân hoá theo chiều Đ-T</a:t>
            </a:r>
            <a:endParaRPr lang="en-US" sz="2800">
              <a:solidFill>
                <a:srgbClr val="1B04FA"/>
              </a:solidFill>
              <a:ea typeface="Calibri" panose="020F0502020204030204" pitchFamily="34" charset="0"/>
            </a:endParaRPr>
          </a:p>
        </p:txBody>
      </p:sp>
      <p:cxnSp>
        <p:nvCxnSpPr>
          <p:cNvPr id="9" name="Straight Connector 8">
            <a:extLst>
              <a:ext uri="{FF2B5EF4-FFF2-40B4-BE49-F238E27FC236}">
                <a16:creationId xmlns:a16="http://schemas.microsoft.com/office/drawing/2014/main" id="{E29A8C72-5ED1-4D26-B312-9C02B0085D84}"/>
              </a:ext>
            </a:extLst>
          </p:cNvPr>
          <p:cNvCxnSpPr>
            <a:cxnSpLocks/>
          </p:cNvCxnSpPr>
          <p:nvPr/>
        </p:nvCxnSpPr>
        <p:spPr>
          <a:xfrm flipH="1">
            <a:off x="9072920" y="940904"/>
            <a:ext cx="349376" cy="5444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9C7CE60-327B-4652-A0F4-82F63D100A9F}"/>
              </a:ext>
            </a:extLst>
          </p:cNvPr>
          <p:cNvSpPr/>
          <p:nvPr/>
        </p:nvSpPr>
        <p:spPr>
          <a:xfrm>
            <a:off x="123187" y="1388961"/>
            <a:ext cx="4440107" cy="3108543"/>
          </a:xfrm>
          <a:prstGeom prst="rect">
            <a:avLst/>
          </a:prstGeom>
          <a:solidFill>
            <a:schemeClr val="bg1"/>
          </a:solidFill>
        </p:spPr>
        <p:txBody>
          <a:bodyPr wrap="square">
            <a:spAutoFit/>
          </a:bodyPr>
          <a:lstStyle/>
          <a:p>
            <a:pPr>
              <a:spcBef>
                <a:spcPct val="0"/>
              </a:spcBef>
            </a:pPr>
            <a:r>
              <a:rPr lang="en-US" altLang="en-US" sz="2800">
                <a:solidFill>
                  <a:srgbClr val="1B04FA"/>
                </a:solidFill>
                <a:latin typeface="Arial" panose="020B0604020202020204" pitchFamily="34" charset="0"/>
              </a:rPr>
              <a:t>Do hệ thống Coóc – đi – e chạy song song nên ngăn cản các khối không khí từ Thái Bình Dương vào. Vì vậy, các vùng cao nguyên và bồn địa phía đông rất ít mưa; sườn tây mưa nhiều.</a:t>
            </a:r>
          </a:p>
        </p:txBody>
      </p:sp>
      <p:sp>
        <p:nvSpPr>
          <p:cNvPr id="13" name="Rectangle 12">
            <a:extLst>
              <a:ext uri="{FF2B5EF4-FFF2-40B4-BE49-F238E27FC236}">
                <a16:creationId xmlns:a16="http://schemas.microsoft.com/office/drawing/2014/main" id="{2E5519A6-BA22-45E4-946F-44E763EDC278}"/>
              </a:ext>
            </a:extLst>
          </p:cNvPr>
          <p:cNvSpPr/>
          <p:nvPr/>
        </p:nvSpPr>
        <p:spPr>
          <a:xfrm>
            <a:off x="16739" y="1261387"/>
            <a:ext cx="4864206" cy="4335226"/>
          </a:xfrm>
          <a:prstGeom prst="rect">
            <a:avLst/>
          </a:prstGeom>
          <a:solidFill>
            <a:schemeClr val="bg1"/>
          </a:solidFill>
        </p:spPr>
        <p:txBody>
          <a:bodyPr wrap="square">
            <a:spAutoFit/>
          </a:bodyPr>
          <a:lstStyle/>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Đặc biệt là phần phía Tây và Đông kinh tuyến 100</a:t>
            </a:r>
            <a:r>
              <a:rPr lang="vi-VN" sz="2800" baseline="30000">
                <a:solidFill>
                  <a:srgbClr val="1B04FA"/>
                </a:solidFill>
                <a:latin typeface="Arial" panose="020B0604020202020204" pitchFamily="34" charset="0"/>
                <a:ea typeface="Calibri" panose="020F0502020204030204" pitchFamily="34" charset="0"/>
                <a:cs typeface="Arial" panose="020B0604020202020204" pitchFamily="34" charset="0"/>
              </a:rPr>
              <a:t>0</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T của Hoa Kì.</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Đông chịu ảnh hưởng nhiều của biển, mưa </a:t>
            </a:r>
            <a:r>
              <a:rPr lang="en-US" sz="2800">
                <a:solidFill>
                  <a:srgbClr val="1B04FA"/>
                </a:solidFill>
                <a:latin typeface="Arial" panose="020B0604020202020204" pitchFamily="34" charset="0"/>
                <a:ea typeface="Calibri" panose="020F0502020204030204" pitchFamily="34" charset="0"/>
                <a:cs typeface="Arial" panose="020B0604020202020204" pitchFamily="34" charset="0"/>
              </a:rPr>
              <a:t>nhiều</a:t>
            </a: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a:p>
            <a:pPr indent="180340" algn="just">
              <a:lnSpc>
                <a:spcPct val="120000"/>
              </a:lnSpc>
              <a:spcAft>
                <a:spcPts val="600"/>
              </a:spcAft>
            </a:pPr>
            <a:r>
              <a:rPr lang="vi-VN" sz="2800">
                <a:solidFill>
                  <a:srgbClr val="1B04FA"/>
                </a:solidFill>
                <a:latin typeface="Arial" panose="020B0604020202020204" pitchFamily="34" charset="0"/>
                <a:ea typeface="Calibri" panose="020F0502020204030204" pitchFamily="34" charset="0"/>
                <a:cs typeface="Arial" panose="020B0604020202020204" pitchFamily="34" charset="0"/>
              </a:rPr>
              <a:t>+ Phía Tây ít chịu ảnh hưởng của biển, mưa rất ít.</a:t>
            </a:r>
            <a:endParaRPr lang="en-US" sz="28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23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C42FC08-4B17-4BAA-BED7-3859F24499F0}"/>
              </a:ext>
            </a:extLst>
          </p:cNvPr>
          <p:cNvSpPr txBox="1"/>
          <p:nvPr/>
        </p:nvSpPr>
        <p:spPr>
          <a:xfrm>
            <a:off x="123187" y="81402"/>
            <a:ext cx="1945468" cy="523139"/>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b.Khí hậu</a:t>
            </a:r>
            <a:endParaRPr lang="en-US" sz="2800">
              <a:solidFill>
                <a:srgbClr val="1B04FA"/>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6F639D5B-6994-44BE-AE94-2FBBE5A10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80" y="81402"/>
            <a:ext cx="7131033" cy="630392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5A0D1E7-095F-4917-BE02-3EF0274E1ABE}"/>
              </a:ext>
            </a:extLst>
          </p:cNvPr>
          <p:cNvSpPr txBox="1"/>
          <p:nvPr/>
        </p:nvSpPr>
        <p:spPr>
          <a:xfrm>
            <a:off x="6124827" y="6411862"/>
            <a:ext cx="5517168"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D3F54C4-5F10-4661-99D2-EC1EBA68D1E4}"/>
              </a:ext>
            </a:extLst>
          </p:cNvPr>
          <p:cNvSpPr/>
          <p:nvPr/>
        </p:nvSpPr>
        <p:spPr>
          <a:xfrm>
            <a:off x="182292" y="1186962"/>
            <a:ext cx="4661405" cy="2062103"/>
          </a:xfrm>
          <a:prstGeom prst="rect">
            <a:avLst/>
          </a:prstGeom>
        </p:spPr>
        <p:txBody>
          <a:bodyPr wrap="square">
            <a:spAutoFit/>
          </a:bodyPr>
          <a:lstStyle/>
          <a:p>
            <a:r>
              <a:rPr lang="vi-VN">
                <a:solidFill>
                  <a:srgbClr val="FF0000"/>
                </a:solidFill>
              </a:rPr>
              <a:t>  </a:t>
            </a:r>
            <a:r>
              <a:rPr lang="vi-VN" sz="3200">
                <a:solidFill>
                  <a:srgbClr val="FF0000"/>
                </a:solidFill>
              </a:rPr>
              <a:t>Ngoài sự phân hóa trên còn có sự phân hóa nào khác? Thể hiện rõ nét ở đâu?</a:t>
            </a:r>
            <a:endParaRPr lang="en-US" sz="3200">
              <a:solidFill>
                <a:srgbClr val="FF0000"/>
              </a:solidFill>
            </a:endParaRPr>
          </a:p>
        </p:txBody>
      </p:sp>
      <p:sp>
        <p:nvSpPr>
          <p:cNvPr id="25" name="Rectangle 24">
            <a:extLst>
              <a:ext uri="{FF2B5EF4-FFF2-40B4-BE49-F238E27FC236}">
                <a16:creationId xmlns:a16="http://schemas.microsoft.com/office/drawing/2014/main" id="{61512D91-20F4-4B05-A246-4598E2FF93D9}"/>
              </a:ext>
            </a:extLst>
          </p:cNvPr>
          <p:cNvSpPr/>
          <p:nvPr/>
        </p:nvSpPr>
        <p:spPr>
          <a:xfrm>
            <a:off x="1" y="886775"/>
            <a:ext cx="4476996" cy="503599"/>
          </a:xfrm>
          <a:prstGeom prst="rect">
            <a:avLst/>
          </a:prstGeom>
          <a:solidFill>
            <a:schemeClr val="accent4">
              <a:lumMod val="20000"/>
              <a:lumOff val="80000"/>
            </a:schemeClr>
          </a:solidFill>
          <a:ln>
            <a:solidFill>
              <a:schemeClr val="accent1"/>
            </a:solidFill>
          </a:ln>
        </p:spPr>
        <p:txBody>
          <a:bodyPr wrap="square">
            <a:spAutoFit/>
          </a:bodyPr>
          <a:lstStyle/>
          <a:p>
            <a:pPr indent="180340" algn="just">
              <a:lnSpc>
                <a:spcPct val="120000"/>
              </a:lnSpc>
              <a:spcAft>
                <a:spcPts val="600"/>
              </a:spcAft>
            </a:pPr>
            <a:r>
              <a:rPr lang="vi-VN" sz="2400">
                <a:solidFill>
                  <a:srgbClr val="1B04FA"/>
                </a:solidFill>
                <a:ea typeface="Calibri" panose="020F0502020204030204" pitchFamily="34" charset="0"/>
              </a:rPr>
              <a:t>Phân hóa từ thấp lên cao.</a:t>
            </a:r>
            <a:endParaRPr lang="en-US" sz="2400">
              <a:solidFill>
                <a:srgbClr val="1B04FA"/>
              </a:solidFill>
              <a:ea typeface="Calibri" panose="020F0502020204030204" pitchFamily="34" charset="0"/>
            </a:endParaRPr>
          </a:p>
        </p:txBody>
      </p:sp>
      <p:sp>
        <p:nvSpPr>
          <p:cNvPr id="26" name="Rectangle 25">
            <a:extLst>
              <a:ext uri="{FF2B5EF4-FFF2-40B4-BE49-F238E27FC236}">
                <a16:creationId xmlns:a16="http://schemas.microsoft.com/office/drawing/2014/main" id="{3E92DE51-87A9-428E-95BE-155F45F56B9C}"/>
              </a:ext>
            </a:extLst>
          </p:cNvPr>
          <p:cNvSpPr/>
          <p:nvPr/>
        </p:nvSpPr>
        <p:spPr>
          <a:xfrm>
            <a:off x="-7713" y="1672608"/>
            <a:ext cx="5112425" cy="2886944"/>
          </a:xfrm>
          <a:prstGeom prst="rect">
            <a:avLst/>
          </a:prstGeom>
          <a:noFill/>
        </p:spPr>
        <p:txBody>
          <a:bodyPr wrap="square">
            <a:spAutoFit/>
          </a:bodyPr>
          <a:lstStyle/>
          <a:p>
            <a:pPr indent="180340" algn="just">
              <a:lnSpc>
                <a:spcPct val="120000"/>
              </a:lnSpc>
              <a:spcAft>
                <a:spcPts val="600"/>
              </a:spcAft>
            </a:pPr>
            <a:r>
              <a:rPr lang="vi-VN" sz="2600">
                <a:solidFill>
                  <a:srgbClr val="1B04FA"/>
                </a:solidFill>
                <a:ea typeface="Calibri" panose="020F0502020204030204" pitchFamily="34" charset="0"/>
              </a:rPr>
              <a:t>- Thể hiện ở vùng núi Coóc</a:t>
            </a:r>
            <a:r>
              <a:rPr lang="en-US" sz="2600">
                <a:solidFill>
                  <a:srgbClr val="1B04FA"/>
                </a:solidFill>
                <a:ea typeface="Calibri" panose="020F0502020204030204" pitchFamily="34" charset="0"/>
              </a:rPr>
              <a:t>-</a:t>
            </a:r>
            <a:r>
              <a:rPr lang="vi-VN" sz="2600">
                <a:solidFill>
                  <a:srgbClr val="1B04FA"/>
                </a:solidFill>
                <a:ea typeface="Calibri" panose="020F0502020204030204" pitchFamily="34" charset="0"/>
              </a:rPr>
              <a:t>đie.</a:t>
            </a:r>
            <a:endParaRPr lang="en-US" sz="2600">
              <a:solidFill>
                <a:srgbClr val="1B04FA"/>
              </a:solidFill>
              <a:ea typeface="Calibri" panose="020F0502020204030204" pitchFamily="34" charset="0"/>
            </a:endParaRPr>
          </a:p>
          <a:p>
            <a:pPr indent="180340" algn="just">
              <a:lnSpc>
                <a:spcPct val="120000"/>
              </a:lnSpc>
              <a:spcAft>
                <a:spcPts val="600"/>
              </a:spcAft>
            </a:pPr>
            <a:r>
              <a:rPr lang="vi-VN" sz="2600">
                <a:solidFill>
                  <a:srgbClr val="1B04FA"/>
                </a:solidFill>
                <a:ea typeface="Calibri" panose="020F0502020204030204" pitchFamily="34" charset="0"/>
              </a:rPr>
              <a:t>+ Chân núi có khí hậu cận nhiệt hay ôn đới tùy thuộc vị trí.</a:t>
            </a:r>
            <a:endParaRPr lang="en-US" sz="2600">
              <a:solidFill>
                <a:srgbClr val="1B04FA"/>
              </a:solidFill>
              <a:ea typeface="Calibri" panose="020F0502020204030204" pitchFamily="34" charset="0"/>
            </a:endParaRPr>
          </a:p>
          <a:p>
            <a:r>
              <a:rPr lang="vi-VN" sz="2600">
                <a:solidFill>
                  <a:srgbClr val="1B04FA"/>
                </a:solidFill>
                <a:ea typeface="Calibri" panose="020F0502020204030204" pitchFamily="34" charset="0"/>
              </a:rPr>
              <a:t>+ Trên cao thời tiết lạnh dần. Nhiều đỉnh cao có băng tuyết vĩnh viễn.</a:t>
            </a:r>
            <a:endParaRPr lang="en-US" sz="2600">
              <a:solidFill>
                <a:srgbClr val="1B04FA"/>
              </a:solidFill>
            </a:endParaRPr>
          </a:p>
        </p:txBody>
      </p:sp>
    </p:spTree>
    <p:extLst>
      <p:ext uri="{BB962C8B-B14F-4D97-AF65-F5344CB8AC3E}">
        <p14:creationId xmlns:p14="http://schemas.microsoft.com/office/powerpoint/2010/main" val="22235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xEl>
                                              <p:pRg st="0" end="0"/>
                                            </p:txEl>
                                          </p:spTgt>
                                        </p:tgtEl>
                                      </p:cBhvr>
                                    </p:animEffect>
                                    <p:set>
                                      <p:cBhvr>
                                        <p:cTn id="17" dur="1" fill="hold">
                                          <p:stCondLst>
                                            <p:cond delay="499"/>
                                          </p:stCondLst>
                                        </p:cTn>
                                        <p:tgtEl>
                                          <p:spTgt spid="24">
                                            <p:txEl>
                                              <p:pRg st="0" end="0"/>
                                            </p:txEl>
                                          </p:spTgt>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build="allAtOnce"/>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1">
            <a:extLst>
              <a:ext uri="{FF2B5EF4-FFF2-40B4-BE49-F238E27FC236}">
                <a16:creationId xmlns:a16="http://schemas.microsoft.com/office/drawing/2014/main" id="{8E191962-AD1D-4DA2-9393-9BAFA024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78" r="-2" b="1112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Yose11">
            <a:extLst>
              <a:ext uri="{FF2B5EF4-FFF2-40B4-BE49-F238E27FC236}">
                <a16:creationId xmlns:a16="http://schemas.microsoft.com/office/drawing/2014/main" id="{DBD05027-2EB6-472E-85C3-AE66D54E5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1" r="-2" b="24518"/>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ellow4">
            <a:extLst>
              <a:ext uri="{FF2B5EF4-FFF2-40B4-BE49-F238E27FC236}">
                <a16:creationId xmlns:a16="http://schemas.microsoft.com/office/drawing/2014/main" id="{14D88AF9-2BD3-4981-B639-08136BFC8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7" r="11395"/>
          <a:stretch/>
        </p:blipFill>
        <p:spPr bwMode="auto">
          <a:xfrm>
            <a:off x="6141436" y="321732"/>
            <a:ext cx="5674897"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49B57DEB-2BA9-43F1-A189-CB7E7058FFE3}"/>
              </a:ext>
            </a:extLst>
          </p:cNvPr>
          <p:cNvSpPr txBox="1">
            <a:spLocks noChangeArrowheads="1"/>
          </p:cNvSpPr>
          <p:nvPr/>
        </p:nvSpPr>
        <p:spPr bwMode="auto">
          <a:xfrm>
            <a:off x="6765925" y="6373181"/>
            <a:ext cx="3229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Miền Alaska – hàn đới</a:t>
            </a:r>
          </a:p>
        </p:txBody>
      </p:sp>
      <p:sp>
        <p:nvSpPr>
          <p:cNvPr id="10" name="Text Box 5">
            <a:extLst>
              <a:ext uri="{FF2B5EF4-FFF2-40B4-BE49-F238E27FC236}">
                <a16:creationId xmlns:a16="http://schemas.microsoft.com/office/drawing/2014/main" id="{F653981E-9B21-403A-87D8-6D29286D3215}"/>
              </a:ext>
            </a:extLst>
          </p:cNvPr>
          <p:cNvSpPr txBox="1">
            <a:spLocks noChangeArrowheads="1"/>
          </p:cNvSpPr>
          <p:nvPr/>
        </p:nvSpPr>
        <p:spPr bwMode="auto">
          <a:xfrm>
            <a:off x="1377918" y="6300807"/>
            <a:ext cx="31037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70C0"/>
                </a:solidFill>
                <a:latin typeface="Arial" panose="020B0604020202020204" pitchFamily="34" charset="0"/>
              </a:rPr>
              <a:t>Ôn đới Bắc Mỹ ( Mỹ) </a:t>
            </a:r>
          </a:p>
        </p:txBody>
      </p:sp>
    </p:spTree>
    <p:extLst>
      <p:ext uri="{BB962C8B-B14F-4D97-AF65-F5344CB8AC3E}">
        <p14:creationId xmlns:p14="http://schemas.microsoft.com/office/powerpoint/2010/main" val="2551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E86BFC-58DD-4D08-B9D0-72E2352BA1B2}"/>
              </a:ext>
            </a:extLst>
          </p:cNvPr>
          <p:cNvSpPr/>
          <p:nvPr/>
        </p:nvSpPr>
        <p:spPr>
          <a:xfrm>
            <a:off x="164646" y="1709103"/>
            <a:ext cx="11684054" cy="5847755"/>
          </a:xfrm>
          <a:prstGeom prst="rect">
            <a:avLst/>
          </a:prstGeom>
        </p:spPr>
        <p:txBody>
          <a:bodyPr wrap="square">
            <a:spAutoFit/>
          </a:bodyPr>
          <a:lstStyle/>
          <a:p>
            <a:pPr algn="just"/>
            <a:r>
              <a:rPr lang="vi-VN" sz="3200">
                <a:solidFill>
                  <a:srgbClr val="1503BD"/>
                </a:solidFill>
              </a:rPr>
              <a:t>- Lãnh thổ của bắc Mỹ trải dài từ vòng cực Bắc đến khoảng vĩ tuyến 25°B, nên khí hậu có sự phân hóa đa dạng theo chiều bắc - nam.</a:t>
            </a:r>
          </a:p>
          <a:p>
            <a:pPr algn="just"/>
            <a:r>
              <a:rPr lang="vi-VN" sz="3200">
                <a:solidFill>
                  <a:srgbClr val="1503BD"/>
                </a:solidFill>
              </a:rPr>
              <a:t>=&gt; Có nhiều đới khí hậu: cực và cận cực, ôn đới, cận nhiệt và nhiệt đới.</a:t>
            </a:r>
          </a:p>
          <a:p>
            <a:pPr algn="just"/>
            <a:r>
              <a:rPr lang="vi-VN" sz="3200">
                <a:solidFill>
                  <a:srgbClr val="1503BD"/>
                </a:solidFill>
              </a:rPr>
              <a:t>- Do ảnh hưởng của địa hình, khí hậu phân hóa theo chiều đông - tây và theo độ cao.</a:t>
            </a:r>
          </a:p>
          <a:p>
            <a:pPr algn="just"/>
            <a:r>
              <a:rPr lang="vi-VN" sz="3200">
                <a:solidFill>
                  <a:srgbClr val="1503BD"/>
                </a:solidFill>
              </a:rPr>
              <a:t>=&gt; Các khu vực ven biển có khí hậu điều hòa, mưa nhiều. Càng vào sâu trong lục địa biên độ nhiệt năm lớn, mưa ít hơn và khí hậu khô hạn hơn.</a:t>
            </a:r>
          </a:p>
          <a:p>
            <a:br>
              <a:rPr lang="vi-VN">
                <a:solidFill>
                  <a:srgbClr val="000000"/>
                </a:solidFill>
                <a:latin typeface="OpenSans"/>
              </a:rPr>
            </a:br>
            <a:br>
              <a:rPr lang="vi-VN">
                <a:solidFill>
                  <a:srgbClr val="000000"/>
                </a:solidFill>
                <a:latin typeface="OpenSans"/>
              </a:rPr>
            </a:br>
            <a:endParaRPr lang="en-US"/>
          </a:p>
        </p:txBody>
      </p:sp>
      <p:sp>
        <p:nvSpPr>
          <p:cNvPr id="13" name="Arrow: Pentagon 12">
            <a:extLst>
              <a:ext uri="{FF2B5EF4-FFF2-40B4-BE49-F238E27FC236}">
                <a16:creationId xmlns:a16="http://schemas.microsoft.com/office/drawing/2014/main" id="{F4ED008C-BEE2-45B5-8A01-71E47E0EA258}"/>
              </a:ext>
            </a:extLst>
          </p:cNvPr>
          <p:cNvSpPr/>
          <p:nvPr/>
        </p:nvSpPr>
        <p:spPr>
          <a:xfrm>
            <a:off x="164646" y="17552"/>
            <a:ext cx="8336217" cy="845669"/>
          </a:xfrm>
          <a:prstGeom prst="homePlate">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8F246498-8DD7-4A98-B64F-D0720DF67491}"/>
              </a:ext>
            </a:extLst>
          </p:cNvPr>
          <p:cNvSpPr txBox="1"/>
          <p:nvPr/>
        </p:nvSpPr>
        <p:spPr>
          <a:xfrm>
            <a:off x="1145163" y="190335"/>
            <a:ext cx="6818848" cy="506869"/>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chung của thiên nhiên Bắc Mỹ</a:t>
            </a:r>
          </a:p>
        </p:txBody>
      </p:sp>
      <p:sp>
        <p:nvSpPr>
          <p:cNvPr id="15" name="Arrow: Pentagon 14">
            <a:extLst>
              <a:ext uri="{FF2B5EF4-FFF2-40B4-BE49-F238E27FC236}">
                <a16:creationId xmlns:a16="http://schemas.microsoft.com/office/drawing/2014/main" id="{07779E4B-B062-4185-BF7D-CDE213711571}"/>
              </a:ext>
            </a:extLst>
          </p:cNvPr>
          <p:cNvSpPr/>
          <p:nvPr/>
        </p:nvSpPr>
        <p:spPr>
          <a:xfrm>
            <a:off x="49541" y="14628"/>
            <a:ext cx="1061585" cy="84566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TextBox 15">
            <a:extLst>
              <a:ext uri="{FF2B5EF4-FFF2-40B4-BE49-F238E27FC236}">
                <a16:creationId xmlns:a16="http://schemas.microsoft.com/office/drawing/2014/main" id="{18D6AACC-70CF-4943-827A-6E9112781356}"/>
              </a:ext>
            </a:extLst>
          </p:cNvPr>
          <p:cNvSpPr txBox="1"/>
          <p:nvPr/>
        </p:nvSpPr>
        <p:spPr>
          <a:xfrm>
            <a:off x="455697" y="1015561"/>
            <a:ext cx="1945468" cy="523139"/>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b.Khí hậu</a:t>
            </a:r>
            <a:endParaRPr lang="en-US" sz="2800">
              <a:solidFill>
                <a:srgbClr val="1B04FA"/>
              </a:solidFill>
              <a:latin typeface="Arial" panose="020B0604020202020204" pitchFamily="34" charset="0"/>
              <a:cs typeface="Arial" panose="020B0604020202020204" pitchFamily="34" charset="0"/>
            </a:endParaRPr>
          </a:p>
        </p:txBody>
      </p:sp>
      <p:pic>
        <p:nvPicPr>
          <p:cNvPr id="17" name="Picture 16" descr="book9">
            <a:extLst>
              <a:ext uri="{FF2B5EF4-FFF2-40B4-BE49-F238E27FC236}">
                <a16:creationId xmlns:a16="http://schemas.microsoft.com/office/drawing/2014/main" id="{F86DDB8C-AC5B-4703-8C1F-C40AFF9F0C8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7379" y="222988"/>
            <a:ext cx="1420247" cy="97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7" action="ppaction://hlinksldjump"/>
            <a:extLst>
              <a:ext uri="{FF2B5EF4-FFF2-40B4-BE49-F238E27FC236}">
                <a16:creationId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06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B50130-187D-47AC-B961-C434EE512FAF}"/>
              </a:ext>
            </a:extLst>
          </p:cNvPr>
          <p:cNvSpPr/>
          <p:nvPr/>
        </p:nvSpPr>
        <p:spPr>
          <a:xfrm>
            <a:off x="1741488" y="1905000"/>
            <a:ext cx="8534400" cy="2514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rgbClr val="1B04FA"/>
                </a:solidFill>
                <a:latin typeface="Times New Roman" pitchFamily="18" charset="0"/>
                <a:cs typeface="Times New Roman" pitchFamily="18" charset="0"/>
              </a:rPr>
              <a:t>1/ </a:t>
            </a:r>
            <a:r>
              <a:rPr lang="en-US" sz="4800" b="1" dirty="0" err="1">
                <a:solidFill>
                  <a:srgbClr val="1B04FA"/>
                </a:solidFill>
                <a:latin typeface="Times New Roman" pitchFamily="18" charset="0"/>
                <a:cs typeface="Times New Roman" pitchFamily="18" charset="0"/>
              </a:rPr>
              <a:t>Phía</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tây</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khu</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vực</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Bắc</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Mĩ</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là</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hệ</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thống</a:t>
            </a:r>
            <a:r>
              <a:rPr lang="en-US" sz="4800" b="1" dirty="0">
                <a:solidFill>
                  <a:srgbClr val="1B04FA"/>
                </a:solidFill>
                <a:latin typeface="Times New Roman" pitchFamily="18" charset="0"/>
                <a:cs typeface="Times New Roman" pitchFamily="18" charset="0"/>
              </a:rPr>
              <a:t> </a:t>
            </a:r>
            <a:r>
              <a:rPr lang="en-US" sz="4800" b="1" dirty="0" err="1">
                <a:solidFill>
                  <a:srgbClr val="1B04FA"/>
                </a:solidFill>
                <a:latin typeface="Times New Roman" pitchFamily="18" charset="0"/>
                <a:cs typeface="Times New Roman" pitchFamily="18" charset="0"/>
              </a:rPr>
              <a:t>nào</a:t>
            </a:r>
            <a:r>
              <a:rPr lang="en-US" sz="4800" b="1" dirty="0">
                <a:solidFill>
                  <a:srgbClr val="1B04FA"/>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A0F18FED-FB9E-4E03-811F-62B9584B0FA3}"/>
              </a:ext>
            </a:extLst>
          </p:cNvPr>
          <p:cNvSpPr/>
          <p:nvPr/>
        </p:nvSpPr>
        <p:spPr>
          <a:xfrm>
            <a:off x="1741488" y="4876800"/>
            <a:ext cx="8534400" cy="13716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chemeClr val="tx1"/>
                </a:solidFill>
                <a:latin typeface="Times New Roman" pitchFamily="18" charset="0"/>
                <a:cs typeface="Times New Roman" pitchFamily="18" charset="0"/>
              </a:rPr>
              <a:t>Đáp</a:t>
            </a:r>
            <a:r>
              <a:rPr lang="en-US" sz="3600" b="1" u="sng" dirty="0">
                <a:solidFill>
                  <a:schemeClr val="tx1"/>
                </a:solidFill>
                <a:latin typeface="Times New Roman" pitchFamily="18" charset="0"/>
                <a:cs typeface="Times New Roman" pitchFamily="18" charset="0"/>
              </a:rPr>
              <a:t> </a:t>
            </a:r>
            <a:r>
              <a:rPr lang="en-US" sz="3600" b="1" u="sng" dirty="0" err="1">
                <a:solidFill>
                  <a:schemeClr val="tx1"/>
                </a:solidFill>
                <a:latin typeface="Times New Roman" pitchFamily="18" charset="0"/>
                <a:cs typeface="Times New Roman" pitchFamily="18" charset="0"/>
              </a:rPr>
              <a:t>án</a:t>
            </a:r>
            <a:r>
              <a:rPr lang="en-US" sz="3600" b="1" dirty="0">
                <a:solidFill>
                  <a:schemeClr val="tx1"/>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Cooc</a:t>
            </a:r>
            <a:r>
              <a:rPr lang="en-US" sz="4400" b="1" dirty="0">
                <a:solidFill>
                  <a:srgbClr val="FF0066"/>
                </a:solidFill>
                <a:latin typeface="Times New Roman" pitchFamily="18" charset="0"/>
                <a:cs typeface="Times New Roman" pitchFamily="18" charset="0"/>
              </a:rPr>
              <a:t>-</a:t>
            </a:r>
            <a:r>
              <a:rPr lang="en-US" sz="4400" b="1" dirty="0" err="1">
                <a:solidFill>
                  <a:srgbClr val="FF0066"/>
                </a:solidFill>
                <a:latin typeface="Times New Roman" pitchFamily="18" charset="0"/>
                <a:cs typeface="Times New Roman" pitchFamily="18" charset="0"/>
              </a:rPr>
              <a:t>đi</a:t>
            </a:r>
            <a:r>
              <a:rPr lang="en-US" sz="4400" b="1" dirty="0">
                <a:solidFill>
                  <a:srgbClr val="FF0066"/>
                </a:solidFill>
                <a:latin typeface="Times New Roman" pitchFamily="18" charset="0"/>
                <a:cs typeface="Times New Roman" pitchFamily="18" charset="0"/>
              </a:rPr>
              <a:t>-e</a:t>
            </a:r>
          </a:p>
        </p:txBody>
      </p:sp>
      <p:pic>
        <p:nvPicPr>
          <p:cNvPr id="5" name="Picture 7">
            <a:hlinkClick r:id="rId3" action="ppaction://hlinksldjump"/>
            <a:extLst>
              <a:ext uri="{FF2B5EF4-FFF2-40B4-BE49-F238E27FC236}">
                <a16:creationId xmlns:a16="http://schemas.microsoft.com/office/drawing/2014/main" id="{5CEEF843-4300-478B-BA40-4A3DAF249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09539"/>
            <a:ext cx="18478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E56CC15-2541-4CC0-96D5-66DC042BC9C3}"/>
              </a:ext>
            </a:extLst>
          </p:cNvPr>
          <p:cNvSpPr/>
          <p:nvPr/>
        </p:nvSpPr>
        <p:spPr>
          <a:xfrm>
            <a:off x="1752600" y="1733550"/>
            <a:ext cx="8534400" cy="2533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srgbClr val="1B04FA"/>
                </a:solidFill>
                <a:latin typeface="Times New Roman" pitchFamily="18" charset="0"/>
                <a:cs typeface="Times New Roman" pitchFamily="18" charset="0"/>
              </a:rPr>
              <a:t>    2/ </a:t>
            </a:r>
            <a:r>
              <a:rPr lang="en-US" sz="4400" b="1" dirty="0" err="1">
                <a:solidFill>
                  <a:srgbClr val="1B04FA"/>
                </a:solidFill>
                <a:latin typeface="Times New Roman" pitchFamily="18" charset="0"/>
                <a:cs typeface="Times New Roman" pitchFamily="18" charset="0"/>
              </a:rPr>
              <a:t>Hệ</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thống</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Cooc</a:t>
            </a:r>
            <a:r>
              <a:rPr lang="en-US" sz="4400" b="1" dirty="0">
                <a:solidFill>
                  <a:srgbClr val="1B04FA"/>
                </a:solidFill>
                <a:latin typeface="Times New Roman" pitchFamily="18" charset="0"/>
                <a:cs typeface="Times New Roman" pitchFamily="18" charset="0"/>
              </a:rPr>
              <a:t>-</a:t>
            </a:r>
            <a:r>
              <a:rPr lang="en-US" sz="4400" b="1" dirty="0" err="1">
                <a:solidFill>
                  <a:srgbClr val="1B04FA"/>
                </a:solidFill>
                <a:latin typeface="Times New Roman" pitchFamily="18" charset="0"/>
                <a:cs typeface="Times New Roman" pitchFamily="18" charset="0"/>
              </a:rPr>
              <a:t>đi</a:t>
            </a:r>
            <a:r>
              <a:rPr lang="en-US" sz="4400" b="1" dirty="0">
                <a:solidFill>
                  <a:srgbClr val="1B04FA"/>
                </a:solidFill>
                <a:latin typeface="Times New Roman" pitchFamily="18" charset="0"/>
                <a:cs typeface="Times New Roman" pitchFamily="18" charset="0"/>
              </a:rPr>
              <a:t>-e </a:t>
            </a:r>
            <a:r>
              <a:rPr lang="en-US" sz="4400" b="1" dirty="0" err="1">
                <a:solidFill>
                  <a:srgbClr val="1B04FA"/>
                </a:solidFill>
                <a:latin typeface="Times New Roman" pitchFamily="18" charset="0"/>
                <a:cs typeface="Times New Roman" pitchFamily="18" charset="0"/>
              </a:rPr>
              <a:t>kéo</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dài</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cao</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trung</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bình</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bao</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nhiêu</a:t>
            </a:r>
            <a:r>
              <a:rPr lang="en-US" sz="4400" b="1" dirty="0">
                <a:solidFill>
                  <a:srgbClr val="1B04FA"/>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D20B0C5E-DBEC-44A0-9390-CAA68B294311}"/>
              </a:ext>
            </a:extLst>
          </p:cNvPr>
          <p:cNvSpPr/>
          <p:nvPr/>
        </p:nvSpPr>
        <p:spPr>
          <a:xfrm>
            <a:off x="1905000" y="4419600"/>
            <a:ext cx="8153400" cy="2286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3600" b="1">
                <a:solidFill>
                  <a:srgbClr val="FF0000"/>
                </a:solidFill>
                <a:latin typeface="Arial" charset="0"/>
                <a:cs typeface="Arial" charset="0"/>
              </a:rPr>
              <a:t>9000km/3000-4000m</a:t>
            </a:r>
            <a:endParaRPr lang="en-US" sz="4000" b="1">
              <a:solidFill>
                <a:srgbClr val="FF0000"/>
              </a:solidFill>
              <a:latin typeface="Arial" charset="0"/>
              <a:cs typeface="Arial" charset="0"/>
            </a:endParaRPr>
          </a:p>
        </p:txBody>
      </p:sp>
      <p:pic>
        <p:nvPicPr>
          <p:cNvPr id="5" name="Picture 11">
            <a:hlinkClick r:id="rId3" action="ppaction://hlinksldjump"/>
            <a:extLst>
              <a:ext uri="{FF2B5EF4-FFF2-40B4-BE49-F238E27FC236}">
                <a16:creationId xmlns:a16="http://schemas.microsoft.com/office/drawing/2014/main" id="{27D9D5B8-684A-447C-BFFE-3E75AA6A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7000"/>
            <a:ext cx="1589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4272934-B611-4E6B-9416-029E4B0D26EC}"/>
              </a:ext>
            </a:extLst>
          </p:cNvPr>
          <p:cNvSpPr/>
          <p:nvPr/>
        </p:nvSpPr>
        <p:spPr>
          <a:xfrm>
            <a:off x="1752600" y="2173288"/>
            <a:ext cx="8534400" cy="18272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srgbClr val="1B04FA"/>
                </a:solidFill>
                <a:latin typeface="Times New Roman" pitchFamily="18" charset="0"/>
                <a:cs typeface="Times New Roman" pitchFamily="18" charset="0"/>
              </a:rPr>
              <a:t>3/ </a:t>
            </a:r>
            <a:r>
              <a:rPr lang="en-US" sz="4400" b="1" dirty="0" err="1">
                <a:solidFill>
                  <a:srgbClr val="1B04FA"/>
                </a:solidFill>
                <a:latin typeface="Times New Roman" pitchFamily="18" charset="0"/>
                <a:cs typeface="Times New Roman" pitchFamily="18" charset="0"/>
              </a:rPr>
              <a:t>Dãy</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Apalat</a:t>
            </a:r>
            <a:r>
              <a:rPr lang="en-US" sz="4400" b="1" dirty="0">
                <a:solidFill>
                  <a:srgbClr val="1B04FA"/>
                </a:solidFill>
                <a:latin typeface="Times New Roman" pitchFamily="18" charset="0"/>
                <a:cs typeface="Times New Roman" pitchFamily="18" charset="0"/>
              </a:rPr>
              <a:t> ở </a:t>
            </a:r>
            <a:r>
              <a:rPr lang="en-US" sz="4400" b="1" dirty="0" err="1">
                <a:solidFill>
                  <a:srgbClr val="1B04FA"/>
                </a:solidFill>
                <a:latin typeface="Times New Roman" pitchFamily="18" charset="0"/>
                <a:cs typeface="Times New Roman" pitchFamily="18" charset="0"/>
              </a:rPr>
              <a:t>phía</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tây</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chạy</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theo</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hướng</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nào</a:t>
            </a:r>
            <a:r>
              <a:rPr lang="en-US" sz="4400" b="1" dirty="0">
                <a:solidFill>
                  <a:srgbClr val="1B04FA"/>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6C183C21-2B5A-4F7E-B79A-75DFBC7046B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Arial" charset="0"/>
                <a:cs typeface="Arial" charset="0"/>
              </a:rPr>
              <a:t>Đáp án</a:t>
            </a:r>
            <a:r>
              <a:rPr lang="en-US" sz="3600" b="1">
                <a:solidFill>
                  <a:srgbClr val="1F497D"/>
                </a:solidFill>
                <a:latin typeface="Arial" charset="0"/>
                <a:cs typeface="Arial" charset="0"/>
              </a:rPr>
              <a:t>: </a:t>
            </a:r>
            <a:r>
              <a:rPr lang="en-US" sz="4400" b="1">
                <a:solidFill>
                  <a:srgbClr val="FF0000"/>
                </a:solidFill>
                <a:latin typeface="Arial" charset="0"/>
                <a:cs typeface="Arial" charset="0"/>
              </a:rPr>
              <a:t>Đông Bắc – Tây Nam.</a:t>
            </a:r>
            <a:endParaRPr lang="en-US" sz="4400" b="1">
              <a:solidFill>
                <a:srgbClr val="1F497D"/>
              </a:solidFill>
              <a:latin typeface="Arial" charset="0"/>
              <a:cs typeface="Arial" charset="0"/>
            </a:endParaRPr>
          </a:p>
        </p:txBody>
      </p:sp>
      <p:pic>
        <p:nvPicPr>
          <p:cNvPr id="5" name="Picture 10">
            <a:hlinkClick r:id="rId3" action="ppaction://hlinksldjump"/>
            <a:extLst>
              <a:ext uri="{FF2B5EF4-FFF2-40B4-BE49-F238E27FC236}">
                <a16:creationId xmlns:a16="http://schemas.microsoft.com/office/drawing/2014/main" id="{76AF544E-709F-49CE-8564-209968FFA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28601"/>
            <a:ext cx="1676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372274-C18B-4492-96B8-92C66A88A07E}"/>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0D0D0D"/>
                </a:solidFill>
                <a:latin typeface="Times New Roman" pitchFamily="18" charset="0"/>
                <a:cs typeface="Times New Roman" pitchFamily="18" charset="0"/>
              </a:rPr>
              <a:t>    </a:t>
            </a:r>
          </a:p>
          <a:p>
            <a:pPr algn="ctr">
              <a:defRPr/>
            </a:pPr>
            <a:r>
              <a:rPr lang="en-US" sz="4400" b="1" dirty="0">
                <a:solidFill>
                  <a:srgbClr val="1B04FA"/>
                </a:solidFill>
                <a:latin typeface="Times New Roman" pitchFamily="18" charset="0"/>
                <a:cs typeface="Times New Roman" pitchFamily="18" charset="0"/>
              </a:rPr>
              <a:t>4/ </a:t>
            </a:r>
            <a:r>
              <a:rPr lang="en-US" sz="4400" b="1" dirty="0" err="1">
                <a:solidFill>
                  <a:srgbClr val="1B04FA"/>
                </a:solidFill>
                <a:latin typeface="Times New Roman" pitchFamily="18" charset="0"/>
                <a:cs typeface="Times New Roman" pitchFamily="18" charset="0"/>
              </a:rPr>
              <a:t>Vì</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sao</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Bắc</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Mĩ</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có</a:t>
            </a:r>
            <a:r>
              <a:rPr lang="en-US" sz="4400" b="1" dirty="0">
                <a:solidFill>
                  <a:srgbClr val="1B04FA"/>
                </a:solidFill>
                <a:latin typeface="Times New Roman" pitchFamily="18" charset="0"/>
                <a:cs typeface="Times New Roman" pitchFamily="18" charset="0"/>
              </a:rPr>
              <a:t> </a:t>
            </a:r>
            <a:r>
              <a:rPr lang="en-US" sz="4400" b="1" dirty="0" err="1">
                <a:solidFill>
                  <a:srgbClr val="1B04FA"/>
                </a:solidFill>
                <a:latin typeface="Times New Roman" pitchFamily="18" charset="0"/>
                <a:cs typeface="Times New Roman" pitchFamily="18" charset="0"/>
              </a:rPr>
              <a:t>nhiều</a:t>
            </a:r>
            <a:r>
              <a:rPr lang="en-US" sz="4400" b="1" dirty="0">
                <a:solidFill>
                  <a:srgbClr val="1B04FA"/>
                </a:solidFill>
                <a:latin typeface="Times New Roman" pitchFamily="18" charset="0"/>
                <a:cs typeface="Times New Roman" pitchFamily="18" charset="0"/>
              </a:rPr>
              <a:t> </a:t>
            </a:r>
            <a:r>
              <a:rPr lang="en-US" sz="4400" b="1" err="1">
                <a:solidFill>
                  <a:srgbClr val="1B04FA"/>
                </a:solidFill>
                <a:latin typeface="Times New Roman" pitchFamily="18" charset="0"/>
                <a:cs typeface="Times New Roman" pitchFamily="18" charset="0"/>
              </a:rPr>
              <a:t>đới</a:t>
            </a:r>
            <a:r>
              <a:rPr lang="en-US" sz="4400" b="1">
                <a:solidFill>
                  <a:srgbClr val="1B04FA"/>
                </a:solidFill>
                <a:latin typeface="Times New Roman" pitchFamily="18" charset="0"/>
                <a:cs typeface="Times New Roman" pitchFamily="18" charset="0"/>
              </a:rPr>
              <a:t> </a:t>
            </a:r>
            <a:endParaRPr lang="vi-VN" sz="4400" b="1">
              <a:solidFill>
                <a:srgbClr val="1B04FA"/>
              </a:solidFill>
              <a:latin typeface="Times New Roman" pitchFamily="18" charset="0"/>
              <a:cs typeface="Times New Roman" pitchFamily="18" charset="0"/>
            </a:endParaRPr>
          </a:p>
          <a:p>
            <a:pPr algn="ctr">
              <a:defRPr/>
            </a:pPr>
            <a:r>
              <a:rPr lang="en-US" sz="4400" b="1">
                <a:solidFill>
                  <a:srgbClr val="1B04FA"/>
                </a:solidFill>
                <a:latin typeface="Times New Roman" pitchFamily="18" charset="0"/>
                <a:cs typeface="Times New Roman" pitchFamily="18" charset="0"/>
              </a:rPr>
              <a:t>khí </a:t>
            </a:r>
            <a:r>
              <a:rPr lang="en-US" sz="4400" b="1" dirty="0" err="1">
                <a:solidFill>
                  <a:srgbClr val="1B04FA"/>
                </a:solidFill>
                <a:latin typeface="Times New Roman" pitchFamily="18" charset="0"/>
                <a:cs typeface="Times New Roman" pitchFamily="18" charset="0"/>
              </a:rPr>
              <a:t>hậu</a:t>
            </a:r>
            <a:r>
              <a:rPr lang="en-US" sz="4400" b="1" dirty="0">
                <a:solidFill>
                  <a:srgbClr val="1B04FA"/>
                </a:solidFill>
                <a:latin typeface="Times New Roman" pitchFamily="18" charset="0"/>
                <a:cs typeface="Times New Roman" pitchFamily="18" charset="0"/>
              </a:rPr>
              <a:t>?</a:t>
            </a:r>
          </a:p>
        </p:txBody>
      </p:sp>
      <p:sp>
        <p:nvSpPr>
          <p:cNvPr id="28" name="Rectangle 27">
            <a:extLst>
              <a:ext uri="{FF2B5EF4-FFF2-40B4-BE49-F238E27FC236}">
                <a16:creationId xmlns:a16="http://schemas.microsoft.com/office/drawing/2014/main" id="{E5B6D4C7-96B0-4F38-861F-F5FB202209A6}"/>
              </a:ext>
            </a:extLst>
          </p:cNvPr>
          <p:cNvSpPr/>
          <p:nvPr/>
        </p:nvSpPr>
        <p:spPr>
          <a:xfrm>
            <a:off x="1943100" y="4763985"/>
            <a:ext cx="8153400" cy="147056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a:solidFill>
                  <a:srgbClr val="1F497D"/>
                </a:solidFill>
                <a:latin typeface="Times New Roman" pitchFamily="18" charset="0"/>
                <a:cs typeface="Times New Roman" pitchFamily="18" charset="0"/>
              </a:rPr>
              <a:t>Đáp án</a:t>
            </a:r>
            <a:r>
              <a:rPr lang="en-US" sz="3600" b="1">
                <a:solidFill>
                  <a:srgbClr val="1F497D"/>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lãnh thổ trải dài trên nhiều vĩ độ.</a:t>
            </a:r>
          </a:p>
        </p:txBody>
      </p:sp>
      <p:pic>
        <p:nvPicPr>
          <p:cNvPr id="6" name="Picture 13">
            <a:hlinkClick r:id="rId3" action="ppaction://hlinksldjump"/>
            <a:extLst>
              <a:ext uri="{FF2B5EF4-FFF2-40B4-BE49-F238E27FC236}">
                <a16:creationId xmlns:a16="http://schemas.microsoft.com/office/drawing/2014/main" id="{00CF2327-18CE-479A-B793-6785DEC3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72497">
            <a:off x="4758532" y="-27781"/>
            <a:ext cx="16875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8.jpg" descr="Image result for rocky mountains&quot;">
            <a:extLst>
              <a:ext uri="{FF2B5EF4-FFF2-40B4-BE49-F238E27FC236}">
                <a16:creationId xmlns:a16="http://schemas.microsoft.com/office/drawing/2014/main" id="{B6FC4755-E43B-4D9E-A033-44107659641F}"/>
              </a:ext>
            </a:extLst>
          </p:cNvPr>
          <p:cNvPicPr/>
          <p:nvPr/>
        </p:nvPicPr>
        <p:blipFill rotWithShape="1">
          <a:blip r:embed="rId3"/>
          <a:srcRect l="24685" r="16015" b="-3"/>
          <a:stretch/>
        </p:blipFill>
        <p:spPr>
          <a:xfrm>
            <a:off x="20" y="10"/>
            <a:ext cx="3728839" cy="4197358"/>
          </a:xfrm>
          <a:prstGeom prst="rect">
            <a:avLst/>
          </a:prstGeom>
        </p:spPr>
      </p:pic>
      <p:pic>
        <p:nvPicPr>
          <p:cNvPr id="8" name="image177.jpg" descr="Image result for appalachian mountains&quot;">
            <a:extLst>
              <a:ext uri="{FF2B5EF4-FFF2-40B4-BE49-F238E27FC236}">
                <a16:creationId xmlns:a16="http://schemas.microsoft.com/office/drawing/2014/main" id="{93616E1E-CE30-4399-B643-A4391FC9B348}"/>
              </a:ext>
            </a:extLst>
          </p:cNvPr>
          <p:cNvPicPr/>
          <p:nvPr/>
        </p:nvPicPr>
        <p:blipFill rotWithShape="1">
          <a:blip r:embed="rId4"/>
          <a:srcRect l="18668" r="22921" b="3"/>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image117.jpg" descr="Image result for rocky mountains&quot;">
            <a:extLst>
              <a:ext uri="{FF2B5EF4-FFF2-40B4-BE49-F238E27FC236}">
                <a16:creationId xmlns:a16="http://schemas.microsoft.com/office/drawing/2014/main" id="{0A2E7BA7-B87B-49A7-8616-ED7F768ED2F5}"/>
              </a:ext>
            </a:extLst>
          </p:cNvPr>
          <p:cNvPicPr/>
          <p:nvPr/>
        </p:nvPicPr>
        <p:blipFill rotWithShape="1">
          <a:blip r:embed="rId5"/>
          <a:srcRect l="9582" r="11990" b="-2"/>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105.jpg" descr="Image result for appalachian mountains&quot;">
            <a:extLst>
              <a:ext uri="{FF2B5EF4-FFF2-40B4-BE49-F238E27FC236}">
                <a16:creationId xmlns:a16="http://schemas.microsoft.com/office/drawing/2014/main" id="{C68A9A58-D6C6-4241-9CF5-26F691F63F63}"/>
              </a:ext>
            </a:extLst>
          </p:cNvPr>
          <p:cNvPicPr/>
          <p:nvPr/>
        </p:nvPicPr>
        <p:blipFill rotWithShape="1">
          <a:blip r:embed="rId6"/>
          <a:srcRect t="17767" b="2612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9" name="TextBox 8">
            <a:extLst>
              <a:ext uri="{FF2B5EF4-FFF2-40B4-BE49-F238E27FC236}">
                <a16:creationId xmlns:a16="http://schemas.microsoft.com/office/drawing/2014/main" id="{8F1A6652-07E9-43CB-AA29-72328D6C09D0}"/>
              </a:ext>
            </a:extLst>
          </p:cNvPr>
          <p:cNvSpPr txBox="1"/>
          <p:nvPr/>
        </p:nvSpPr>
        <p:spPr>
          <a:xfrm>
            <a:off x="5700944" y="4106510"/>
            <a:ext cx="6606904" cy="19380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a:solidFill>
                  <a:srgbClr val="00B050"/>
                </a:solidFill>
                <a:latin typeface="Arial" panose="020B0604020202020204" pitchFamily="34" charset="0"/>
                <a:ea typeface="+mj-ea"/>
                <a:cs typeface="Arial" panose="020B0604020202020204" pitchFamily="34" charset="0"/>
              </a:rPr>
              <a:t>BÀI 14.</a:t>
            </a:r>
          </a:p>
          <a:p>
            <a:pPr algn="ctr">
              <a:lnSpc>
                <a:spcPct val="90000"/>
              </a:lnSpc>
              <a:spcBef>
                <a:spcPct val="0"/>
              </a:spcBef>
              <a:spcAft>
                <a:spcPts val="600"/>
              </a:spcAft>
            </a:pPr>
            <a:r>
              <a:rPr lang="en-US" sz="3800" b="1" kern="1200">
                <a:solidFill>
                  <a:srgbClr val="00B050"/>
                </a:solidFill>
                <a:latin typeface="Arial" panose="020B0604020202020204" pitchFamily="34" charset="0"/>
                <a:ea typeface="+mj-ea"/>
                <a:cs typeface="Arial" panose="020B0604020202020204" pitchFamily="34" charset="0"/>
              </a:rPr>
              <a:t>NHIÊN NHIÊN VÀ DÂN CƯ</a:t>
            </a:r>
          </a:p>
          <a:p>
            <a:pPr algn="ctr">
              <a:lnSpc>
                <a:spcPct val="90000"/>
              </a:lnSpc>
              <a:spcBef>
                <a:spcPct val="0"/>
              </a:spcBef>
              <a:spcAft>
                <a:spcPts val="600"/>
              </a:spcAft>
            </a:pPr>
            <a:r>
              <a:rPr lang="en-US" sz="3800" b="1" kern="1200">
                <a:solidFill>
                  <a:srgbClr val="00B050"/>
                </a:solidFill>
                <a:latin typeface="Arial" panose="020B0604020202020204" pitchFamily="34" charset="0"/>
                <a:ea typeface="+mj-ea"/>
                <a:cs typeface="Arial" panose="020B0604020202020204" pitchFamily="34" charset="0"/>
              </a:rPr>
              <a:t>XÃ HỘI BẮC MỸ</a:t>
            </a:r>
          </a:p>
        </p:txBody>
      </p:sp>
    </p:spTree>
    <p:extLst>
      <p:ext uri="{BB962C8B-B14F-4D97-AF65-F5344CB8AC3E}">
        <p14:creationId xmlns:p14="http://schemas.microsoft.com/office/powerpoint/2010/main" val="11434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53AF8F0-B5EA-4906-B8B0-AED4FF362CB6}"/>
              </a:ext>
            </a:extLst>
          </p:cNvPr>
          <p:cNvSpPr/>
          <p:nvPr/>
        </p:nvSpPr>
        <p:spPr>
          <a:xfrm>
            <a:off x="1752600" y="1828800"/>
            <a:ext cx="8534400" cy="2362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a:solidFill>
                  <a:srgbClr val="0D0D0D"/>
                </a:solidFill>
                <a:latin typeface="Times New Roman" pitchFamily="18" charset="0"/>
                <a:cs typeface="Times New Roman" pitchFamily="18" charset="0"/>
              </a:rPr>
              <a:t>    </a:t>
            </a:r>
          </a:p>
          <a:p>
            <a:pPr algn="ctr">
              <a:defRPr/>
            </a:pPr>
            <a:r>
              <a:rPr lang="en-US" sz="4400" b="1">
                <a:solidFill>
                  <a:srgbClr val="1B04FA"/>
                </a:solidFill>
                <a:latin typeface="Times New Roman" pitchFamily="18" charset="0"/>
                <a:cs typeface="Times New Roman" pitchFamily="18" charset="0"/>
              </a:rPr>
              <a:t>5/ Tên hệ thống sông lớn ở Bắc Mĩ</a:t>
            </a:r>
          </a:p>
          <a:p>
            <a:pPr algn="ctr">
              <a:defRPr/>
            </a:pPr>
            <a:endParaRPr lang="en-US" sz="4000" b="1">
              <a:solidFill>
                <a:srgbClr val="0D0D0D"/>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06CFFD11-6D18-4C24-902D-391E7FAB5063}"/>
              </a:ext>
            </a:extLst>
          </p:cNvPr>
          <p:cNvSpPr/>
          <p:nvPr/>
        </p:nvSpPr>
        <p:spPr>
          <a:xfrm>
            <a:off x="1905000" y="4419601"/>
            <a:ext cx="8153400" cy="114141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u="sng" dirty="0" err="1">
                <a:solidFill>
                  <a:srgbClr val="1F497D"/>
                </a:solidFill>
                <a:latin typeface="Times New Roman" pitchFamily="18" charset="0"/>
                <a:cs typeface="Times New Roman" pitchFamily="18" charset="0"/>
              </a:rPr>
              <a:t>Đáp</a:t>
            </a:r>
            <a:r>
              <a:rPr lang="en-US" sz="3600" b="1" u="sng" dirty="0">
                <a:solidFill>
                  <a:srgbClr val="1F497D"/>
                </a:solidFill>
                <a:latin typeface="Times New Roman" pitchFamily="18" charset="0"/>
                <a:cs typeface="Times New Roman" pitchFamily="18" charset="0"/>
              </a:rPr>
              <a:t> </a:t>
            </a:r>
            <a:r>
              <a:rPr lang="en-US" sz="3600" b="1" u="sng" dirty="0" err="1">
                <a:solidFill>
                  <a:srgbClr val="1F497D"/>
                </a:solidFill>
                <a:latin typeface="Times New Roman" pitchFamily="18" charset="0"/>
                <a:cs typeface="Times New Roman" pitchFamily="18" charset="0"/>
              </a:rPr>
              <a:t>án</a:t>
            </a:r>
            <a:r>
              <a:rPr lang="en-US" sz="3600" b="1" dirty="0">
                <a:solidFill>
                  <a:srgbClr val="1F497D"/>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Mit</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xu</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ri</a:t>
            </a:r>
            <a:r>
              <a:rPr lang="en-US" sz="4000" b="1" dirty="0">
                <a:solidFill>
                  <a:srgbClr val="FF0000"/>
                </a:solidFill>
                <a:latin typeface="Times New Roman" pitchFamily="18" charset="0"/>
                <a:cs typeface="Times New Roman" pitchFamily="18" charset="0"/>
              </a:rPr>
              <a:t>-</a:t>
            </a:r>
            <a:r>
              <a:rPr lang="en-US" sz="4000" b="1" dirty="0" err="1">
                <a:solidFill>
                  <a:srgbClr val="FF0000"/>
                </a:solidFill>
                <a:latin typeface="Times New Roman" pitchFamily="18" charset="0"/>
                <a:cs typeface="Times New Roman" pitchFamily="18" charset="0"/>
              </a:rPr>
              <a:t>Mi</a:t>
            </a:r>
            <a:r>
              <a:rPr lang="en-US" sz="4000" b="1" dirty="0">
                <a:solidFill>
                  <a:srgbClr val="FF0000"/>
                </a:solidFill>
                <a:latin typeface="Times New Roman" pitchFamily="18" charset="0"/>
                <a:cs typeface="Times New Roman" pitchFamily="18" charset="0"/>
              </a:rPr>
              <a:t>-xi-xi-pi.</a:t>
            </a:r>
          </a:p>
        </p:txBody>
      </p:sp>
      <p:pic>
        <p:nvPicPr>
          <p:cNvPr id="5" name="Picture 2">
            <a:hlinkClick r:id="rId3" action="ppaction://hlinksldjump"/>
            <a:extLst>
              <a:ext uri="{FF2B5EF4-FFF2-40B4-BE49-F238E27FC236}">
                <a16:creationId xmlns:a16="http://schemas.microsoft.com/office/drawing/2014/main" id="{B1E83F70-92F0-4309-BD89-E00AAFA1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6918">
            <a:off x="4905539" y="-42246"/>
            <a:ext cx="12557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D697E-93AE-4265-8DBA-7C3DB724FE75}"/>
              </a:ext>
            </a:extLst>
          </p:cNvPr>
          <p:cNvSpPr txBox="1"/>
          <p:nvPr/>
        </p:nvSpPr>
        <p:spPr>
          <a:xfrm>
            <a:off x="1442851" y="2624446"/>
            <a:ext cx="10137569" cy="1015663"/>
          </a:xfrm>
          <a:prstGeom prst="rect">
            <a:avLst/>
          </a:prstGeom>
          <a:noFill/>
        </p:spPr>
        <p:txBody>
          <a:bodyPr wrap="square" rtlCol="0">
            <a:spAutoFit/>
          </a:bodyPr>
          <a:lstStyle/>
          <a:p>
            <a:r>
              <a:rPr lang="en-US" sz="6000">
                <a:solidFill>
                  <a:srgbClr val="FF0066"/>
                </a:solidFill>
                <a:latin typeface="#9Slide03 AllRoundGothic" panose="020B0703020202020104" pitchFamily="34" charset="0"/>
              </a:rPr>
              <a:t>Chúc bạn may mắn lần sau</a:t>
            </a:r>
          </a:p>
        </p:txBody>
      </p:sp>
      <p:pic>
        <p:nvPicPr>
          <p:cNvPr id="3" name="Picture 8">
            <a:hlinkClick r:id="rId2" action="ppaction://hlinksldjump"/>
            <a:extLst>
              <a:ext uri="{FF2B5EF4-FFF2-40B4-BE49-F238E27FC236}">
                <a16:creationId xmlns:a16="http://schemas.microsoft.com/office/drawing/2014/main" id="{6641FF3D-0221-42E5-9CFA-4E047FBEB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0825">
            <a:off x="5190852" y="453299"/>
            <a:ext cx="139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B9C509-0CDA-4DB7-90A7-1D70D41400BF}"/>
              </a:ext>
            </a:extLst>
          </p:cNvPr>
          <p:cNvSpPr txBox="1"/>
          <p:nvPr/>
        </p:nvSpPr>
        <p:spPr>
          <a:xfrm>
            <a:off x="230066" y="148662"/>
            <a:ext cx="2061872" cy="523220"/>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c. Sông, hồ</a:t>
            </a:r>
            <a:endParaRPr lang="en-US" sz="2800">
              <a:solidFill>
                <a:srgbClr val="1B04F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2676A12-6E76-445E-9FE9-465B621E47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54"/>
          <a:stretch/>
        </p:blipFill>
        <p:spPr bwMode="auto">
          <a:xfrm>
            <a:off x="642400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5A8F30-E430-4B4C-83B4-DB31735D9342}"/>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5" name="Rectangle 4">
            <a:extLst>
              <a:ext uri="{FF2B5EF4-FFF2-40B4-BE49-F238E27FC236}">
                <a16:creationId xmlns:a16="http://schemas.microsoft.com/office/drawing/2014/main" id="{CA3CBF3B-CEF3-4931-9D1E-3544D387E882}"/>
              </a:ext>
            </a:extLst>
          </p:cNvPr>
          <p:cNvSpPr/>
          <p:nvPr/>
        </p:nvSpPr>
        <p:spPr>
          <a:xfrm>
            <a:off x="37666" y="2050463"/>
            <a:ext cx="6291882" cy="3046988"/>
          </a:xfrm>
          <a:prstGeom prst="rect">
            <a:avLst/>
          </a:prstGeom>
          <a:ln>
            <a:solidFill>
              <a:srgbClr val="0070C0"/>
            </a:solidFill>
            <a:prstDash val="sysDash"/>
          </a:ln>
        </p:spPr>
        <p:txBody>
          <a:bodyPr wrap="square">
            <a:spAutoFit/>
          </a:bodyPr>
          <a:lstStyle/>
          <a:p>
            <a:pPr algn="just"/>
            <a:r>
              <a:rPr lang="vi-VN" sz="3200">
                <a:solidFill>
                  <a:srgbClr val="FF0066"/>
                </a:solidFill>
              </a:rPr>
              <a:t>Dựa vào hình 14.1 và thông tin trong bài, em hãy:</a:t>
            </a:r>
          </a:p>
          <a:p>
            <a:pPr algn="just"/>
            <a:r>
              <a:rPr lang="vi-VN" sz="3200">
                <a:solidFill>
                  <a:srgbClr val="FF0066"/>
                </a:solidFill>
              </a:rPr>
              <a:t>- Kể tên các sông và hồ chính ở Bắc Mỹ.</a:t>
            </a:r>
          </a:p>
          <a:p>
            <a:pPr algn="just"/>
            <a:r>
              <a:rPr lang="vi-VN" sz="3200">
                <a:solidFill>
                  <a:srgbClr val="FF0066"/>
                </a:solidFill>
              </a:rPr>
              <a:t>- Nhận xét đặc điểm phân bố mạng lưới sông ngòi của Bắc Mỹ.</a:t>
            </a:r>
            <a:endParaRPr lang="en-US"/>
          </a:p>
        </p:txBody>
      </p:sp>
      <p:grpSp>
        <p:nvGrpSpPr>
          <p:cNvPr id="6" name="Group 5">
            <a:extLst>
              <a:ext uri="{FF2B5EF4-FFF2-40B4-BE49-F238E27FC236}">
                <a16:creationId xmlns:a16="http://schemas.microsoft.com/office/drawing/2014/main" id="{870E6173-C5F9-48F1-9285-8FB2BB5667A2}"/>
              </a:ext>
            </a:extLst>
          </p:cNvPr>
          <p:cNvGrpSpPr/>
          <p:nvPr/>
        </p:nvGrpSpPr>
        <p:grpSpPr>
          <a:xfrm>
            <a:off x="1673747" y="1055569"/>
            <a:ext cx="3810866" cy="827835"/>
            <a:chOff x="3199789" y="1093088"/>
            <a:chExt cx="3514971" cy="682233"/>
          </a:xfrm>
        </p:grpSpPr>
        <p:sp>
          <p:nvSpPr>
            <p:cNvPr id="7" name="Rectangle: Rounded Corners 6">
              <a:extLst>
                <a:ext uri="{FF2B5EF4-FFF2-40B4-BE49-F238E27FC236}">
                  <a16:creationId xmlns:a16="http://schemas.microsoft.com/office/drawing/2014/main" id="{4A8733FA-8F21-4F74-8628-3F9A5284FED4}"/>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8" name="TextBox 7">
              <a:extLst>
                <a:ext uri="{FF2B5EF4-FFF2-40B4-BE49-F238E27FC236}">
                  <a16:creationId xmlns:a16="http://schemas.microsoft.com/office/drawing/2014/main" id="{6E630E36-785C-4F5A-BC88-E833408E4AD0}"/>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0" name="Hình ảnh 4">
            <a:extLst>
              <a:ext uri="{FF2B5EF4-FFF2-40B4-BE49-F238E27FC236}">
                <a16:creationId xmlns:a16="http://schemas.microsoft.com/office/drawing/2014/main" id="{BE621601-F3B8-4806-87F6-8707CD35D1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726779" y="810901"/>
            <a:ext cx="819062" cy="1308147"/>
          </a:xfrm>
          <a:prstGeom prst="rect">
            <a:avLst/>
          </a:prstGeom>
        </p:spPr>
      </p:pic>
      <p:pic>
        <p:nvPicPr>
          <p:cNvPr id="17" name="3 Minute Timer (Nho)">
            <a:hlinkClick r:id="" action="ppaction://media"/>
            <a:extLst>
              <a:ext uri="{FF2B5EF4-FFF2-40B4-BE49-F238E27FC236}">
                <a16:creationId xmlns:a16="http://schemas.microsoft.com/office/drawing/2014/main" id="{B7FD05B3-D999-4A4E-85D1-0EA000EB55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28020" y="5678427"/>
            <a:ext cx="1867584" cy="1049696"/>
          </a:xfrm>
          <a:prstGeom prst="rect">
            <a:avLst/>
          </a:prstGeom>
        </p:spPr>
      </p:pic>
      <p:sp>
        <p:nvSpPr>
          <p:cNvPr id="18" name="Rectangle 17">
            <a:extLst>
              <a:ext uri="{FF2B5EF4-FFF2-40B4-BE49-F238E27FC236}">
                <a16:creationId xmlns:a16="http://schemas.microsoft.com/office/drawing/2014/main" id="{F2F0FE50-9A57-4DBE-8C81-0067CE925BE8}"/>
              </a:ext>
            </a:extLst>
          </p:cNvPr>
          <p:cNvSpPr/>
          <p:nvPr/>
        </p:nvSpPr>
        <p:spPr>
          <a:xfrm>
            <a:off x="1580251" y="5524011"/>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id="{07FCB915-414D-427B-BE49-0BA136709273}"/>
              </a:ext>
            </a:extLst>
          </p:cNvPr>
          <p:cNvSpPr/>
          <p:nvPr/>
        </p:nvSpPr>
        <p:spPr>
          <a:xfrm>
            <a:off x="362846" y="625652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id="{3BF5064A-2848-42C8-8AE1-BD144D28664D}"/>
              </a:ext>
            </a:extLst>
          </p:cNvPr>
          <p:cNvGrpSpPr/>
          <p:nvPr/>
        </p:nvGrpSpPr>
        <p:grpSpPr>
          <a:xfrm>
            <a:off x="333716" y="5198677"/>
            <a:ext cx="1094053" cy="848554"/>
            <a:chOff x="3634055" y="3302115"/>
            <a:chExt cx="848449" cy="796469"/>
          </a:xfrm>
        </p:grpSpPr>
        <p:pic>
          <p:nvPicPr>
            <p:cNvPr id="21" name="Picture 20">
              <a:extLst>
                <a:ext uri="{FF2B5EF4-FFF2-40B4-BE49-F238E27FC236}">
                  <a16:creationId xmlns:a16="http://schemas.microsoft.com/office/drawing/2014/main" id="{BC778FE9-B781-4A0C-84DC-836BC269F5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B05FA891-28A3-48DD-B6C1-D237C7EB531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236540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par>
                                <p:cTn id="19" presetID="22" presetClass="entr" presetSubtype="2"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7"/>
                </p:tgtEl>
              </p:cMediaNode>
            </p:video>
          </p:childTnLst>
        </p:cTn>
      </p:par>
    </p:tnLst>
    <p:bldLst>
      <p:bldP spid="5" grpId="0" animBg="1"/>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E4003-C21D-4200-89D4-8B6E089B1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E1104-9A93-4C7C-A559-B23F8BC27377}"/>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5" name="TextBox 4">
            <a:extLst>
              <a:ext uri="{FF2B5EF4-FFF2-40B4-BE49-F238E27FC236}">
                <a16:creationId xmlns:a16="http://schemas.microsoft.com/office/drawing/2014/main" id="{B2186E8E-6DD8-4321-9CA1-692F5482179B}"/>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sp>
        <p:nvSpPr>
          <p:cNvPr id="6" name="Rectangle 5">
            <a:extLst>
              <a:ext uri="{FF2B5EF4-FFF2-40B4-BE49-F238E27FC236}">
                <a16:creationId xmlns:a16="http://schemas.microsoft.com/office/drawing/2014/main" id="{742825B9-6A67-4BD4-8631-02692D5D5F20}"/>
              </a:ext>
            </a:extLst>
          </p:cNvPr>
          <p:cNvSpPr/>
          <p:nvPr/>
        </p:nvSpPr>
        <p:spPr>
          <a:xfrm>
            <a:off x="466677" y="1381029"/>
            <a:ext cx="4750050" cy="2185214"/>
          </a:xfrm>
          <a:prstGeom prst="rect">
            <a:avLst/>
          </a:prstGeom>
        </p:spPr>
        <p:txBody>
          <a:bodyPr wrap="square">
            <a:spAutoFit/>
          </a:bodyPr>
          <a:lstStyle/>
          <a:p>
            <a:pPr algn="just"/>
            <a:r>
              <a:rPr lang="vi-VN" sz="3400">
                <a:solidFill>
                  <a:srgbClr val="1B04FA"/>
                </a:solidFill>
              </a:rPr>
              <a:t>Sông Missouri là con sông dài nhất ở</a:t>
            </a:r>
            <a:r>
              <a:rPr lang="en-US" sz="3400">
                <a:solidFill>
                  <a:srgbClr val="1B04FA"/>
                </a:solidFill>
              </a:rPr>
              <a:t> Bắc Mĩ</a:t>
            </a:r>
            <a:r>
              <a:rPr lang="vi-VN" sz="3400">
                <a:solidFill>
                  <a:srgbClr val="1B04FA"/>
                </a:solidFill>
              </a:rPr>
              <a:t> với </a:t>
            </a:r>
            <a:r>
              <a:rPr lang="en-US" sz="3400">
                <a:solidFill>
                  <a:srgbClr val="1B04FA"/>
                </a:solidFill>
              </a:rPr>
              <a:t>chiều dài </a:t>
            </a:r>
            <a:r>
              <a:rPr lang="vi-VN" sz="3400">
                <a:solidFill>
                  <a:srgbClr val="1B04FA"/>
                </a:solidFill>
              </a:rPr>
              <a:t> 2.341</a:t>
            </a:r>
            <a:r>
              <a:rPr lang="en-US" sz="3400">
                <a:solidFill>
                  <a:srgbClr val="1B04FA"/>
                </a:solidFill>
              </a:rPr>
              <a:t> </a:t>
            </a:r>
            <a:r>
              <a:rPr lang="vi-VN" sz="3400">
                <a:solidFill>
                  <a:srgbClr val="1B04FA"/>
                </a:solidFill>
              </a:rPr>
              <a:t>dặm (3.767 km).</a:t>
            </a:r>
            <a:endParaRPr lang="en-US" sz="3400">
              <a:solidFill>
                <a:srgbClr val="1B04FA"/>
              </a:solidFill>
            </a:endParaRPr>
          </a:p>
        </p:txBody>
      </p:sp>
      <p:pic>
        <p:nvPicPr>
          <p:cNvPr id="7" name="Picture 6">
            <a:extLst>
              <a:ext uri="{FF2B5EF4-FFF2-40B4-BE49-F238E27FC236}">
                <a16:creationId xmlns:a16="http://schemas.microsoft.com/office/drawing/2014/main" id="{0BE66185-B4A5-4EFB-A71C-B30128F9B75F}"/>
              </a:ext>
            </a:extLst>
          </p:cNvPr>
          <p:cNvPicPr>
            <a:picLocks noChangeAspect="1"/>
          </p:cNvPicPr>
          <p:nvPr/>
        </p:nvPicPr>
        <p:blipFill>
          <a:blip r:embed="rId3"/>
          <a:stretch>
            <a:fillRect/>
          </a:stretch>
        </p:blipFill>
        <p:spPr>
          <a:xfrm>
            <a:off x="6512595" y="0"/>
            <a:ext cx="5609051" cy="3265714"/>
          </a:xfrm>
          <a:prstGeom prst="rect">
            <a:avLst/>
          </a:prstGeom>
        </p:spPr>
      </p:pic>
      <p:sp>
        <p:nvSpPr>
          <p:cNvPr id="8" name="TextBox 7">
            <a:extLst>
              <a:ext uri="{FF2B5EF4-FFF2-40B4-BE49-F238E27FC236}">
                <a16:creationId xmlns:a16="http://schemas.microsoft.com/office/drawing/2014/main" id="{24476DDB-D44E-46B7-B231-24ED60D69BEF}"/>
              </a:ext>
            </a:extLst>
          </p:cNvPr>
          <p:cNvSpPr txBox="1"/>
          <p:nvPr/>
        </p:nvSpPr>
        <p:spPr>
          <a:xfrm>
            <a:off x="230066" y="148662"/>
            <a:ext cx="2061872" cy="523220"/>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c. Sông, hồ</a:t>
            </a:r>
            <a:endParaRPr lang="en-US" sz="2800">
              <a:solidFill>
                <a:srgbClr val="1B04FA"/>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E815E5FB-6B37-4158-9F80-0CA58A820EC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895D390-3F13-4E76-80C5-4A8774D4902B}"/>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98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F0F19-6496-4875-BF00-268C6A68DB83}"/>
              </a:ext>
            </a:extLst>
          </p:cNvPr>
          <p:cNvPicPr>
            <a:picLocks noChangeAspect="1"/>
          </p:cNvPicPr>
          <p:nvPr/>
        </p:nvPicPr>
        <p:blipFill>
          <a:blip r:embed="rId2"/>
          <a:stretch>
            <a:fillRect/>
          </a:stretch>
        </p:blipFill>
        <p:spPr>
          <a:xfrm>
            <a:off x="145047" y="407354"/>
            <a:ext cx="7076536" cy="3886350"/>
          </a:xfrm>
          <a:prstGeom prst="rect">
            <a:avLst/>
          </a:prstGeom>
        </p:spPr>
      </p:pic>
      <p:pic>
        <p:nvPicPr>
          <p:cNvPr id="1026" name="Picture 2" descr="Hính Ảnh Thiên Nhiên và Nghệ Thuật † ::.">
            <a:extLst>
              <a:ext uri="{FF2B5EF4-FFF2-40B4-BE49-F238E27FC236}">
                <a16:creationId xmlns:a16="http://schemas.microsoft.com/office/drawing/2014/main" id="{527FDE45-5111-4B2E-B141-56AA5ED58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093" y="436052"/>
            <a:ext cx="4684860" cy="38576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50F01D-1EC1-4DE1-AFFA-FA64268D48F0}"/>
              </a:ext>
            </a:extLst>
          </p:cNvPr>
          <p:cNvSpPr/>
          <p:nvPr/>
        </p:nvSpPr>
        <p:spPr>
          <a:xfrm>
            <a:off x="147878" y="4566837"/>
            <a:ext cx="11899075" cy="1384995"/>
          </a:xfrm>
          <a:prstGeom prst="rect">
            <a:avLst/>
          </a:prstGeom>
        </p:spPr>
        <p:txBody>
          <a:bodyPr wrap="square">
            <a:spAutoFit/>
          </a:bodyPr>
          <a:lstStyle/>
          <a:p>
            <a:r>
              <a:rPr lang="vi-VN" sz="2800" b="1">
                <a:solidFill>
                  <a:srgbClr val="1B04FA"/>
                </a:solidFill>
              </a:rPr>
              <a:t>Sông Missouri</a:t>
            </a:r>
            <a:r>
              <a:rPr lang="en-US" sz="2800" b="1">
                <a:solidFill>
                  <a:srgbClr val="1B04FA"/>
                </a:solidFill>
              </a:rPr>
              <a:t> x</a:t>
            </a:r>
            <a:r>
              <a:rPr lang="vi-VN" sz="2800">
                <a:solidFill>
                  <a:srgbClr val="1B04FA"/>
                </a:solidFill>
              </a:rPr>
              <a:t>uất phát tại </a:t>
            </a:r>
            <a:r>
              <a:rPr lang="vi-VN" sz="2800">
                <a:solidFill>
                  <a:srgbClr val="1B04FA"/>
                </a:solidFill>
                <a:hlinkClick r:id="rId4" tooltip="Dãy núi Rocky">
                  <a:extLst>
                    <a:ext uri="{A12FA001-AC4F-418D-AE19-62706E023703}">
                      <ahyp:hlinkClr xmlns:ahyp="http://schemas.microsoft.com/office/drawing/2018/hyperlinkcolor" val="tx"/>
                    </a:ext>
                  </a:extLst>
                </a:hlinkClick>
              </a:rPr>
              <a:t>dãy núi Rocky</a:t>
            </a:r>
            <a:r>
              <a:rPr lang="vi-VN" sz="2800">
                <a:solidFill>
                  <a:srgbClr val="1B04FA"/>
                </a:solidFill>
              </a:rPr>
              <a:t> thuộc miền tây </a:t>
            </a:r>
            <a:r>
              <a:rPr lang="vi-VN" sz="2800">
                <a:solidFill>
                  <a:srgbClr val="1B04FA"/>
                </a:solidFill>
                <a:hlinkClick r:id="rId5" tooltip="Montana">
                  <a:extLst>
                    <a:ext uri="{A12FA001-AC4F-418D-AE19-62706E023703}">
                      <ahyp:hlinkClr xmlns:ahyp="http://schemas.microsoft.com/office/drawing/2018/hyperlinkcolor" val="tx"/>
                    </a:ext>
                  </a:extLst>
                </a:hlinkClick>
              </a:rPr>
              <a:t>Montana</a:t>
            </a:r>
            <a:r>
              <a:rPr lang="en-US" sz="2800">
                <a:solidFill>
                  <a:srgbClr val="1B04FA"/>
                </a:solidFill>
              </a:rPr>
              <a:t>. </a:t>
            </a:r>
            <a:r>
              <a:rPr lang="vi-VN" sz="2800">
                <a:solidFill>
                  <a:srgbClr val="1B04FA"/>
                </a:solidFill>
              </a:rPr>
              <a:t>Nó chảy qua 10 bang của Hoa Kỳ và 2 tỉnh của Canada. Khi kết hợp với sông Mississippi, nó tạo nên </a:t>
            </a:r>
            <a:r>
              <a:rPr lang="vi-VN" sz="2800">
                <a:solidFill>
                  <a:srgbClr val="1B04FA"/>
                </a:solidFill>
                <a:hlinkClick r:id="rId6" tooltip="Danh sách sông dài nhất thế giới">
                  <a:extLst>
                    <a:ext uri="{A12FA001-AC4F-418D-AE19-62706E023703}">
                      <ahyp:hlinkClr xmlns:ahyp="http://schemas.microsoft.com/office/drawing/2018/hyperlinkcolor" val="tx"/>
                    </a:ext>
                  </a:extLst>
                </a:hlinkClick>
              </a:rPr>
              <a:t>hệ thống sông dài thứ tư trên thế giới</a:t>
            </a:r>
            <a:r>
              <a:rPr lang="vi-VN" sz="2800">
                <a:solidFill>
                  <a:srgbClr val="1B04FA"/>
                </a:solidFill>
              </a:rPr>
              <a:t>.</a:t>
            </a:r>
            <a:r>
              <a:rPr lang="vi-VN" sz="2800" baseline="30000">
                <a:solidFill>
                  <a:srgbClr val="1B04FA"/>
                </a:solidFill>
                <a:hlinkClick r:id="rId7">
                  <a:extLst>
                    <a:ext uri="{A12FA001-AC4F-418D-AE19-62706E023703}">
                      <ahyp:hlinkClr xmlns:ahyp="http://schemas.microsoft.com/office/drawing/2018/hyperlinkcolor" val="tx"/>
                    </a:ext>
                  </a:extLst>
                </a:hlinkClick>
              </a:rPr>
              <a:t>[</a:t>
            </a:r>
            <a:endParaRPr lang="en-US" sz="2800">
              <a:solidFill>
                <a:srgbClr val="1B04FA"/>
              </a:solidFill>
            </a:endParaRPr>
          </a:p>
        </p:txBody>
      </p:sp>
    </p:spTree>
    <p:extLst>
      <p:ext uri="{BB962C8B-B14F-4D97-AF65-F5344CB8AC3E}">
        <p14:creationId xmlns:p14="http://schemas.microsoft.com/office/powerpoint/2010/main" val="15066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E4003-C21D-4200-89D4-8B6E089B1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E1104-9A93-4C7C-A559-B23F8BC27377}"/>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5" name="TextBox 4">
            <a:extLst>
              <a:ext uri="{FF2B5EF4-FFF2-40B4-BE49-F238E27FC236}">
                <a16:creationId xmlns:a16="http://schemas.microsoft.com/office/drawing/2014/main" id="{B2186E8E-6DD8-4321-9CA1-692F5482179B}"/>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pic>
        <p:nvPicPr>
          <p:cNvPr id="7" name="Picture 6">
            <a:extLst>
              <a:ext uri="{FF2B5EF4-FFF2-40B4-BE49-F238E27FC236}">
                <a16:creationId xmlns:a16="http://schemas.microsoft.com/office/drawing/2014/main" id="{0BE66185-B4A5-4EFB-A71C-B30128F9B75F}"/>
              </a:ext>
            </a:extLst>
          </p:cNvPr>
          <p:cNvPicPr>
            <a:picLocks noChangeAspect="1"/>
          </p:cNvPicPr>
          <p:nvPr/>
        </p:nvPicPr>
        <p:blipFill>
          <a:blip r:embed="rId3"/>
          <a:stretch>
            <a:fillRect/>
          </a:stretch>
        </p:blipFill>
        <p:spPr>
          <a:xfrm>
            <a:off x="6512595" y="0"/>
            <a:ext cx="5609051" cy="3265714"/>
          </a:xfrm>
          <a:prstGeom prst="rect">
            <a:avLst/>
          </a:prstGeom>
        </p:spPr>
      </p:pic>
      <p:sp>
        <p:nvSpPr>
          <p:cNvPr id="8" name="TextBox 7">
            <a:extLst>
              <a:ext uri="{FF2B5EF4-FFF2-40B4-BE49-F238E27FC236}">
                <a16:creationId xmlns:a16="http://schemas.microsoft.com/office/drawing/2014/main" id="{24476DDB-D44E-46B7-B231-24ED60D69BEF}"/>
              </a:ext>
            </a:extLst>
          </p:cNvPr>
          <p:cNvSpPr txBox="1"/>
          <p:nvPr/>
        </p:nvSpPr>
        <p:spPr>
          <a:xfrm>
            <a:off x="230066" y="148662"/>
            <a:ext cx="2061872" cy="523220"/>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c. Sông, hồ</a:t>
            </a:r>
            <a:endParaRPr lang="en-US" sz="2800">
              <a:solidFill>
                <a:srgbClr val="1B04FA"/>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E815E5FB-6B37-4158-9F80-0CA58A820EC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895D390-3F13-4E76-80C5-4A8774D4902B}"/>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A638CB5-2867-4F73-A6F6-C979796897B1}"/>
              </a:ext>
            </a:extLst>
          </p:cNvPr>
          <p:cNvSpPr txBox="1"/>
          <p:nvPr/>
        </p:nvSpPr>
        <p:spPr>
          <a:xfrm rot="16897628">
            <a:off x="9617472" y="4074468"/>
            <a:ext cx="1365663" cy="307777"/>
          </a:xfrm>
          <a:prstGeom prst="rect">
            <a:avLst/>
          </a:prstGeom>
          <a:noFill/>
        </p:spPr>
        <p:txBody>
          <a:bodyPr wrap="square" rtlCol="0">
            <a:spAutoFit/>
          </a:bodyPr>
          <a:lstStyle/>
          <a:p>
            <a:r>
              <a:rPr lang="vi-VN" sz="1400">
                <a:solidFill>
                  <a:srgbClr val="1B04FA"/>
                </a:solidFill>
              </a:rPr>
              <a:t>S.Mi-xi-xi-pi</a:t>
            </a:r>
            <a:endParaRPr lang="en-US" sz="1400">
              <a:solidFill>
                <a:srgbClr val="1B04FA"/>
              </a:solidFill>
            </a:endParaRPr>
          </a:p>
        </p:txBody>
      </p:sp>
      <p:sp>
        <p:nvSpPr>
          <p:cNvPr id="12" name="Rectangle 11">
            <a:extLst>
              <a:ext uri="{FF2B5EF4-FFF2-40B4-BE49-F238E27FC236}">
                <a16:creationId xmlns:a16="http://schemas.microsoft.com/office/drawing/2014/main" id="{FDEE6468-E4F3-487A-987D-C5DBB8557C3E}"/>
              </a:ext>
            </a:extLst>
          </p:cNvPr>
          <p:cNvSpPr/>
          <p:nvPr/>
        </p:nvSpPr>
        <p:spPr>
          <a:xfrm>
            <a:off x="70354" y="1555302"/>
            <a:ext cx="6096000" cy="3046988"/>
          </a:xfrm>
          <a:prstGeom prst="rect">
            <a:avLst/>
          </a:prstGeom>
        </p:spPr>
        <p:txBody>
          <a:bodyPr>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Hệ thống sông Mít-xu-ri – Mi-xi-xi-pi lớn nhất ở Bắc Mĩ (6400km) và dài thứ ba trên thế giới, có vai trò quan trọng đối với khu vực phía nam và đông nam Hoa Kì.</a:t>
            </a:r>
            <a:endParaRPr lang="en-US" sz="3200">
              <a:solidFill>
                <a:srgbClr val="1B04FA"/>
              </a:solidFill>
            </a:endParaRPr>
          </a:p>
        </p:txBody>
      </p:sp>
    </p:spTree>
    <p:extLst>
      <p:ext uri="{BB962C8B-B14F-4D97-AF65-F5344CB8AC3E}">
        <p14:creationId xmlns:p14="http://schemas.microsoft.com/office/powerpoint/2010/main" val="35934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4E1253-902C-45E1-B97A-A3840A0D93DC}"/>
              </a:ext>
            </a:extLst>
          </p:cNvPr>
          <p:cNvPicPr>
            <a:picLocks noChangeAspect="1"/>
          </p:cNvPicPr>
          <p:nvPr/>
        </p:nvPicPr>
        <p:blipFill rotWithShape="1">
          <a:blip r:embed="rId3"/>
          <a:srcRect l="4614" r="15722"/>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CAC1EB3-3580-471C-BB41-6BDA22AF448D}"/>
              </a:ext>
            </a:extLst>
          </p:cNvPr>
          <p:cNvSpPr/>
          <p:nvPr/>
        </p:nvSpPr>
        <p:spPr>
          <a:xfrm>
            <a:off x="0" y="100048"/>
            <a:ext cx="3980212" cy="5438108"/>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200">
                <a:solidFill>
                  <a:srgbClr val="1503BD"/>
                </a:solidFill>
                <a:latin typeface="Arial" panose="020B0604020202020204" pitchFamily="34" charset="0"/>
                <a:cs typeface="Arial" panose="020B0604020202020204" pitchFamily="34" charset="0"/>
              </a:rPr>
              <a:t>Một trong những con sông quan trọng nhất trên toàn nước Mỹ là </a:t>
            </a:r>
            <a:r>
              <a:rPr lang="en-US" sz="3200" b="1">
                <a:solidFill>
                  <a:srgbClr val="1503BD"/>
                </a:solidFill>
                <a:latin typeface="Arial" panose="020B0604020202020204" pitchFamily="34" charset="0"/>
                <a:cs typeface="Arial" panose="020B0604020202020204" pitchFamily="34" charset="0"/>
              </a:rPr>
              <a:t>sông Mississippi</a:t>
            </a:r>
            <a:r>
              <a:rPr lang="en-US" sz="3200">
                <a:solidFill>
                  <a:srgbClr val="1503BD"/>
                </a:solidFill>
                <a:latin typeface="Arial" panose="020B0604020202020204" pitchFamily="34" charset="0"/>
                <a:cs typeface="Arial" panose="020B0604020202020204" pitchFamily="34" charset="0"/>
              </a:rPr>
              <a:t>. Điều này là do nó là một trong những con sông dài nhất ở Bắc Mỹ, bao phủ gần một nửa đất nước. Dòng sông này đã đóng góp rất nhiều vào sự phát triển văn hóa, xã hội ở những nơi này. </a:t>
            </a:r>
          </a:p>
        </p:txBody>
      </p:sp>
    </p:spTree>
    <p:extLst>
      <p:ext uri="{BB962C8B-B14F-4D97-AF65-F5344CB8AC3E}">
        <p14:creationId xmlns:p14="http://schemas.microsoft.com/office/powerpoint/2010/main" val="88793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2233E-DF07-4C4F-A22E-D875FAEEA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2400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EE2F69-7665-4631-995B-77DF188B9153}"/>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7" name="Freeform: Shape 6">
            <a:extLst>
              <a:ext uri="{FF2B5EF4-FFF2-40B4-BE49-F238E27FC236}">
                <a16:creationId xmlns:a16="http://schemas.microsoft.com/office/drawing/2014/main" id="{2B614A45-E670-494B-893F-BFBBB7B379F5}"/>
              </a:ext>
            </a:extLst>
          </p:cNvPr>
          <p:cNvSpPr/>
          <p:nvPr/>
        </p:nvSpPr>
        <p:spPr>
          <a:xfrm>
            <a:off x="8733146" y="1755913"/>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51892FB-80E1-4510-9426-D947A8E9273F}"/>
              </a:ext>
            </a:extLst>
          </p:cNvPr>
          <p:cNvSpPr/>
          <p:nvPr/>
        </p:nvSpPr>
        <p:spPr>
          <a:xfrm>
            <a:off x="8812451" y="2122990"/>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mountain, outdoor, water, nature&#10;&#10;Description automatically generated">
            <a:extLst>
              <a:ext uri="{FF2B5EF4-FFF2-40B4-BE49-F238E27FC236}">
                <a16:creationId xmlns:a16="http://schemas.microsoft.com/office/drawing/2014/main" id="{102C5D76-B75D-42AD-B2EE-FA71E85BE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65" y="977616"/>
            <a:ext cx="5356947" cy="3971897"/>
          </a:xfrm>
          <a:prstGeom prst="rect">
            <a:avLst/>
          </a:prstGeom>
        </p:spPr>
      </p:pic>
      <p:sp>
        <p:nvSpPr>
          <p:cNvPr id="13" name="TextBox 12">
            <a:extLst>
              <a:ext uri="{FF2B5EF4-FFF2-40B4-BE49-F238E27FC236}">
                <a16:creationId xmlns:a16="http://schemas.microsoft.com/office/drawing/2014/main" id="{5CB8A276-CCD7-4BEB-A914-3B9B866A7065}"/>
              </a:ext>
            </a:extLst>
          </p:cNvPr>
          <p:cNvSpPr txBox="1"/>
          <p:nvPr/>
        </p:nvSpPr>
        <p:spPr>
          <a:xfrm>
            <a:off x="442065" y="5037011"/>
            <a:ext cx="5356947" cy="754710"/>
          </a:xfrm>
          <a:prstGeom prst="rect">
            <a:avLst/>
          </a:prstGeom>
          <a:noFill/>
        </p:spPr>
        <p:txBody>
          <a:bodyPr wrap="square" rtlCol="0">
            <a:spAutoFit/>
          </a:bodyPr>
          <a:lstStyle/>
          <a:p>
            <a:pPr algn="ctr"/>
            <a:r>
              <a:rPr lang="en-US" sz="2400">
                <a:solidFill>
                  <a:srgbClr val="FF0066"/>
                </a:solidFill>
                <a:latin typeface="Arial" panose="020B0604020202020204" pitchFamily="34" charset="0"/>
                <a:cs typeface="Arial" panose="020B0604020202020204" pitchFamily="34" charset="0"/>
              </a:rPr>
              <a:t>Hồ Gấu Lớn </a:t>
            </a:r>
            <a:r>
              <a:rPr lang="vi-VN" sz="2400">
                <a:solidFill>
                  <a:srgbClr val="FF0066"/>
                </a:solidFill>
                <a:latin typeface="Arial" panose="020B0604020202020204" pitchFamily="34" charset="0"/>
                <a:cs typeface="Arial" panose="020B0604020202020204" pitchFamily="34" charset="0"/>
              </a:rPr>
              <a:t>là hồ lớn thứ tư ở Bắc Mỹ, đồng thời lớn thứ 8 trên thế giới</a:t>
            </a:r>
            <a:endParaRPr lang="en-US" sz="2400">
              <a:solidFill>
                <a:srgbClr val="FF0066"/>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AAC5A2-BBAB-4281-B8E7-3961CC807379}"/>
              </a:ext>
            </a:extLst>
          </p:cNvPr>
          <p:cNvGrpSpPr/>
          <p:nvPr/>
        </p:nvGrpSpPr>
        <p:grpSpPr>
          <a:xfrm>
            <a:off x="218944" y="892406"/>
            <a:ext cx="5580068" cy="5484329"/>
            <a:chOff x="5665736" y="818275"/>
            <a:chExt cx="5580068" cy="5484329"/>
          </a:xfrm>
        </p:grpSpPr>
        <p:sp>
          <p:nvSpPr>
            <p:cNvPr id="15" name="TextBox 14">
              <a:extLst>
                <a:ext uri="{FF2B5EF4-FFF2-40B4-BE49-F238E27FC236}">
                  <a16:creationId xmlns:a16="http://schemas.microsoft.com/office/drawing/2014/main" id="{C9C00020-D9AF-4273-BE2F-D35AB8649A61}"/>
                </a:ext>
              </a:extLst>
            </p:cNvPr>
            <p:cNvSpPr txBox="1"/>
            <p:nvPr/>
          </p:nvSpPr>
          <p:spPr>
            <a:xfrm>
              <a:off x="5665736" y="4732943"/>
              <a:ext cx="5580068" cy="1569661"/>
            </a:xfrm>
            <a:prstGeom prst="rect">
              <a:avLst/>
            </a:prstGeom>
            <a:solidFill>
              <a:schemeClr val="bg1"/>
            </a:solidFill>
          </p:spPr>
          <p:txBody>
            <a:bodyPr wrap="square" rtlCol="0">
              <a:spAutoFit/>
            </a:bodyPr>
            <a:lstStyle/>
            <a:p>
              <a:pPr algn="just"/>
              <a:r>
                <a:rPr lang="en-US" sz="2400">
                  <a:solidFill>
                    <a:srgbClr val="FF0066"/>
                  </a:solidFill>
                  <a:latin typeface="Arial" panose="020B0604020202020204" pitchFamily="34" charset="0"/>
                  <a:cs typeface="Arial" panose="020B0604020202020204" pitchFamily="34" charset="0"/>
                </a:rPr>
                <a:t>Hồ Nô Lệ Lớn </a:t>
              </a:r>
              <a:r>
                <a:rPr lang="vi-VN" sz="2400">
                  <a:solidFill>
                    <a:srgbClr val="FF0066"/>
                  </a:solidFill>
                </a:rPr>
                <a:t>là hồ lớn thứ hai nằm hoàn toàn trong biên giới Canada, lớn thứ năm ở Bắc Mỹ và là hồ lớn thứ mười trên thế giới theo diện tích. </a:t>
              </a:r>
              <a:endParaRPr lang="en-US" sz="2400">
                <a:solidFill>
                  <a:srgbClr val="FF0066"/>
                </a:solidFill>
                <a:latin typeface="Arial" panose="020B0604020202020204" pitchFamily="34" charset="0"/>
                <a:cs typeface="Arial" panose="020B0604020202020204" pitchFamily="34" charset="0"/>
              </a:endParaRPr>
            </a:p>
          </p:txBody>
        </p:sp>
        <p:pic>
          <p:nvPicPr>
            <p:cNvPr id="16" name="Picture 2" descr="ho-great-slave-canada">
              <a:extLst>
                <a:ext uri="{FF2B5EF4-FFF2-40B4-BE49-F238E27FC236}">
                  <a16:creationId xmlns:a16="http://schemas.microsoft.com/office/drawing/2014/main" id="{B8D273B7-6CFE-4C01-AC6A-82ADF51AA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984" y="818275"/>
              <a:ext cx="5475820" cy="3933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83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2233E-DF07-4C4F-A22E-D875FAEEA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6424005" y="96256"/>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EE2F69-7665-4631-995B-77DF188B9153}"/>
              </a:ext>
            </a:extLst>
          </p:cNvPr>
          <p:cNvSpPr txBox="1"/>
          <p:nvPr/>
        </p:nvSpPr>
        <p:spPr>
          <a:xfrm>
            <a:off x="7079884" y="6488668"/>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5" name="Freeform: Shape 4">
            <a:extLst>
              <a:ext uri="{FF2B5EF4-FFF2-40B4-BE49-F238E27FC236}">
                <a16:creationId xmlns:a16="http://schemas.microsoft.com/office/drawing/2014/main" id="{B8AA045B-CFAC-4D3A-A63A-5114BBB81010}"/>
              </a:ext>
            </a:extLst>
          </p:cNvPr>
          <p:cNvSpPr/>
          <p:nvPr/>
        </p:nvSpPr>
        <p:spPr>
          <a:xfrm>
            <a:off x="9919252" y="3462308"/>
            <a:ext cx="728870" cy="592353"/>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B614A45-E670-494B-893F-BFBBB7B379F5}"/>
              </a:ext>
            </a:extLst>
          </p:cNvPr>
          <p:cNvSpPr/>
          <p:nvPr/>
        </p:nvSpPr>
        <p:spPr>
          <a:xfrm>
            <a:off x="8733146" y="1852169"/>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51892FB-80E1-4510-9426-D947A8E9273F}"/>
              </a:ext>
            </a:extLst>
          </p:cNvPr>
          <p:cNvSpPr/>
          <p:nvPr/>
        </p:nvSpPr>
        <p:spPr>
          <a:xfrm>
            <a:off x="8812451" y="2219246"/>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1629CD8-9666-44DC-B015-060B4B9673E2}"/>
              </a:ext>
            </a:extLst>
          </p:cNvPr>
          <p:cNvSpPr/>
          <p:nvPr/>
        </p:nvSpPr>
        <p:spPr>
          <a:xfrm>
            <a:off x="10687226" y="3742654"/>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86947E0-9A28-4C9F-9274-CCCE7E540C1E}"/>
              </a:ext>
            </a:extLst>
          </p:cNvPr>
          <p:cNvSpPr/>
          <p:nvPr/>
        </p:nvSpPr>
        <p:spPr>
          <a:xfrm>
            <a:off x="10469010" y="3896738"/>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169.png" descr="Image result for Ngũ Hồ&quot;">
            <a:extLst>
              <a:ext uri="{FF2B5EF4-FFF2-40B4-BE49-F238E27FC236}">
                <a16:creationId xmlns:a16="http://schemas.microsoft.com/office/drawing/2014/main" id="{591EE9BF-3D80-4404-B2B7-EC29554768F3}"/>
              </a:ext>
            </a:extLst>
          </p:cNvPr>
          <p:cNvPicPr/>
          <p:nvPr/>
        </p:nvPicPr>
        <p:blipFill rotWithShape="1">
          <a:blip r:embed="rId4"/>
          <a:srcRect l="14453" r="15149"/>
          <a:stretch/>
        </p:blipFill>
        <p:spPr>
          <a:xfrm>
            <a:off x="357453" y="1743880"/>
            <a:ext cx="5856033" cy="4825361"/>
          </a:xfrm>
          <a:prstGeom prst="rect">
            <a:avLst/>
          </a:prstGeom>
        </p:spPr>
      </p:pic>
      <p:sp>
        <p:nvSpPr>
          <p:cNvPr id="4" name="Rectangle 3">
            <a:extLst>
              <a:ext uri="{FF2B5EF4-FFF2-40B4-BE49-F238E27FC236}">
                <a16:creationId xmlns:a16="http://schemas.microsoft.com/office/drawing/2014/main" id="{897A4435-7D96-44BB-A7A4-B3117D006B74}"/>
              </a:ext>
            </a:extLst>
          </p:cNvPr>
          <p:cNvSpPr/>
          <p:nvPr/>
        </p:nvSpPr>
        <p:spPr>
          <a:xfrm>
            <a:off x="261197" y="102029"/>
            <a:ext cx="6096000" cy="1569660"/>
          </a:xfrm>
          <a:prstGeom prst="rect">
            <a:avLst/>
          </a:prstGeom>
          <a:ln>
            <a:solidFill>
              <a:schemeClr val="accent5">
                <a:lumMod val="75000"/>
              </a:schemeClr>
            </a:solidFill>
            <a:prstDash val="sysDash"/>
          </a:ln>
        </p:spPr>
        <p:txBody>
          <a:bodyPr>
            <a:spAutoFit/>
          </a:bodyPr>
          <a:lstStyle/>
          <a:p>
            <a:pPr lvl="0" algn="just">
              <a:defRPr/>
            </a:pPr>
            <a:r>
              <a:rPr lang="en-US" sz="2400">
                <a:solidFill>
                  <a:srgbClr val="1503BD"/>
                </a:solidFill>
                <a:latin typeface="Arial" panose="020B0604020202020204" pitchFamily="34" charset="0"/>
                <a:cs typeface="Arial" panose="020B0604020202020204" pitchFamily="34" charset="0"/>
              </a:rPr>
              <a:t>Hệ thống Ngũ Hồ gồm năm hồ: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hồ Mi-si-gân,hồ Hu-rôn, hồ Ê-ri-ê và hồ Ôn-ta-ri-ô. Hồ Th</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ợng là hồ n</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ớc ngọt lớn nhất thế giới (hơn 82 000 km</a:t>
            </a:r>
            <a:r>
              <a:rPr lang="en-US" sz="2400" baseline="30000">
                <a:solidFill>
                  <a:srgbClr val="1503BD"/>
                </a:solidFill>
                <a:latin typeface="Arial" panose="020B0604020202020204" pitchFamily="34" charset="0"/>
                <a:cs typeface="Arial" panose="020B0604020202020204" pitchFamily="34" charset="0"/>
              </a:rPr>
              <a:t>2</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2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DC82FC-B5B3-4D88-A854-B5FB75E5597D}"/>
              </a:ext>
            </a:extLst>
          </p:cNvPr>
          <p:cNvSpPr/>
          <p:nvPr/>
        </p:nvSpPr>
        <p:spPr>
          <a:xfrm>
            <a:off x="213291" y="1216060"/>
            <a:ext cx="11765418" cy="1661993"/>
          </a:xfrm>
          <a:prstGeom prst="rect">
            <a:avLst/>
          </a:prstGeom>
        </p:spPr>
        <p:txBody>
          <a:bodyPr wrap="square">
            <a:spAutoFit/>
          </a:bodyPr>
          <a:lstStyle/>
          <a:p>
            <a:pPr algn="just"/>
            <a:r>
              <a:rPr lang="vi-VN" sz="3400">
                <a:solidFill>
                  <a:srgbClr val="1B04FA"/>
                </a:solidFill>
                <a:latin typeface="Arial" panose="020B0604020202020204" pitchFamily="34" charset="0"/>
                <a:cs typeface="Arial" panose="020B0604020202020204" pitchFamily="34" charset="0"/>
              </a:rPr>
              <a:t>- Mạng lưới sông khá dày đặc và phân bố khắp lãnh thổ.</a:t>
            </a:r>
          </a:p>
          <a:p>
            <a:pPr algn="just"/>
            <a:r>
              <a:rPr lang="vi-VN" sz="3400">
                <a:solidFill>
                  <a:srgbClr val="1B04FA"/>
                </a:solidFill>
                <a:latin typeface="Arial" panose="020B0604020202020204" pitchFamily="34" charset="0"/>
                <a:cs typeface="Arial" panose="020B0604020202020204" pitchFamily="34" charset="0"/>
              </a:rPr>
              <a:t>+ Chế độ nước sông khá đa dạng do được cung cấp nước từ nhiều nguồn: mưa, tuyết và băng tan.</a:t>
            </a:r>
            <a:endParaRPr lang="en-US" sz="3400">
              <a:solidFill>
                <a:srgbClr val="1B04FA"/>
              </a:solidFill>
            </a:endParaRPr>
          </a:p>
        </p:txBody>
      </p:sp>
      <p:sp>
        <p:nvSpPr>
          <p:cNvPr id="3" name="TextBox 2">
            <a:extLst>
              <a:ext uri="{FF2B5EF4-FFF2-40B4-BE49-F238E27FC236}">
                <a16:creationId xmlns:a16="http://schemas.microsoft.com/office/drawing/2014/main" id="{4765E540-CEDE-4696-B021-662D5B525A3D}"/>
              </a:ext>
            </a:extLst>
          </p:cNvPr>
          <p:cNvSpPr txBox="1"/>
          <p:nvPr/>
        </p:nvSpPr>
        <p:spPr>
          <a:xfrm>
            <a:off x="230066" y="148662"/>
            <a:ext cx="2061872" cy="523220"/>
          </a:xfrm>
          <a:prstGeom prst="rect">
            <a:avLst/>
          </a:prstGeom>
          <a:solidFill>
            <a:schemeClr val="accent4">
              <a:lumMod val="40000"/>
              <a:lumOff val="60000"/>
            </a:schemeClr>
          </a:solidFill>
          <a:ln>
            <a:solidFill>
              <a:srgbClr val="0070C0"/>
            </a:solidFill>
          </a:ln>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c. Sông, hồ</a:t>
            </a:r>
            <a:endParaRPr lang="en-US" sz="2800">
              <a:solidFill>
                <a:srgbClr val="1B04FA"/>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FFC125D-F3F2-436B-A4F3-F6811D75432C}"/>
              </a:ext>
            </a:extLst>
          </p:cNvPr>
          <p:cNvSpPr/>
          <p:nvPr/>
        </p:nvSpPr>
        <p:spPr>
          <a:xfrm>
            <a:off x="42033" y="2970386"/>
            <a:ext cx="12149967" cy="1661993"/>
          </a:xfrm>
          <a:prstGeom prst="rect">
            <a:avLst/>
          </a:prstGeom>
        </p:spPr>
        <p:txBody>
          <a:bodyPr wrap="square">
            <a:spAutoFit/>
          </a:bodyPr>
          <a:lstStyle/>
          <a:p>
            <a:pPr algn="just"/>
            <a:r>
              <a:rPr lang="vi-VN" sz="3400">
                <a:solidFill>
                  <a:srgbClr val="1B04FA"/>
                </a:solidFill>
              </a:rPr>
              <a:t>- Các sông lớn: Mít-xu-ri - Mi-xi-xi-pi, Mác-ken-đi, Cô-lô-ra-đô.</a:t>
            </a:r>
          </a:p>
          <a:p>
            <a:r>
              <a:rPr lang="vi-VN" sz="3400">
                <a:solidFill>
                  <a:srgbClr val="1B04FA"/>
                </a:solidFill>
              </a:rPr>
              <a:t>- Bắc Mỹ đứng đầu thế giới về số lượng các hồ có diện tích lớn (phần lớn là hồ nước ngọt).</a:t>
            </a:r>
            <a:endParaRPr lang="en-US" sz="3400"/>
          </a:p>
        </p:txBody>
      </p:sp>
      <p:sp>
        <p:nvSpPr>
          <p:cNvPr id="5" name="Rectangle 4">
            <a:extLst>
              <a:ext uri="{FF2B5EF4-FFF2-40B4-BE49-F238E27FC236}">
                <a16:creationId xmlns:a16="http://schemas.microsoft.com/office/drawing/2014/main" id="{02795888-B9E7-4B3D-8036-34AA10BC5258}"/>
              </a:ext>
            </a:extLst>
          </p:cNvPr>
          <p:cNvSpPr/>
          <p:nvPr/>
        </p:nvSpPr>
        <p:spPr>
          <a:xfrm>
            <a:off x="0" y="4724712"/>
            <a:ext cx="12135433" cy="1138773"/>
          </a:xfrm>
          <a:prstGeom prst="rect">
            <a:avLst/>
          </a:prstGeom>
        </p:spPr>
        <p:txBody>
          <a:bodyPr wrap="square">
            <a:spAutoFit/>
          </a:bodyPr>
          <a:lstStyle/>
          <a:p>
            <a:r>
              <a:rPr lang="en-US" sz="3400">
                <a:solidFill>
                  <a:srgbClr val="1B04FA"/>
                </a:solidFill>
                <a:latin typeface="Arial" panose="020B0604020202020204" pitchFamily="34" charset="0"/>
                <a:cs typeface="Arial" panose="020B0604020202020204" pitchFamily="34" charset="0"/>
              </a:rPr>
              <a:t>- Các hồ lớn: hệ thống Ngũ Hồ, hồ Uy-ni-pếc, hồ Gấu Lớn, hồ Nô Lệ Lớn,...</a:t>
            </a:r>
          </a:p>
        </p:txBody>
      </p:sp>
      <p:pic>
        <p:nvPicPr>
          <p:cNvPr id="6" name="Picture 5" descr="book9">
            <a:extLst>
              <a:ext uri="{FF2B5EF4-FFF2-40B4-BE49-F238E27FC236}">
                <a16:creationId xmlns:a16="http://schemas.microsoft.com/office/drawing/2014/main" id="{597FF306-49DA-4427-9F77-39081BDED1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93762" y="250779"/>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3216ABE-6997-46F7-85B4-86EF1C77160E}"/>
              </a:ext>
            </a:extLst>
          </p:cNvPr>
          <p:cNvPicPr>
            <a:picLocks noChangeAspect="1"/>
          </p:cNvPicPr>
          <p:nvPr/>
        </p:nvPicPr>
        <p:blipFill>
          <a:blip r:embed="rId3"/>
          <a:stretch>
            <a:fillRect/>
          </a:stretch>
        </p:blipFill>
        <p:spPr>
          <a:xfrm>
            <a:off x="10868215" y="-1613"/>
            <a:ext cx="1054691" cy="927925"/>
          </a:xfrm>
          <a:prstGeom prst="rect">
            <a:avLst/>
          </a:prstGeom>
        </p:spPr>
      </p:pic>
    </p:spTree>
    <p:extLst>
      <p:ext uri="{BB962C8B-B14F-4D97-AF65-F5344CB8AC3E}">
        <p14:creationId xmlns:p14="http://schemas.microsoft.com/office/powerpoint/2010/main" val="9533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400">
                <a:solidFill>
                  <a:srgbClr val="0070C0"/>
                </a:solidFill>
              </a:rPr>
              <a:t>Bắc Mỹ có các quốc gia nào?</a:t>
            </a:r>
            <a:endParaRPr lang="en-US" sz="4400">
              <a:solidFill>
                <a:srgbClr val="0070C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4999" y="4401509"/>
            <a:ext cx="80867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Hoa      Hoa  Kì, Ca-na-da, Mê-hi-cô                  </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049703" y="502562"/>
            <a:ext cx="7595014"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KHÁM PHÁ BẮC MĨ</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108200" y="214312"/>
            <a:ext cx="990600" cy="1582116"/>
          </a:xfrm>
          <a:prstGeom prst="rect">
            <a:avLst/>
          </a:prstGeom>
        </p:spPr>
      </p:pic>
      <p:pic>
        <p:nvPicPr>
          <p:cNvPr id="19" name="Picture 18">
            <a:extLst>
              <a:ext uri="{FF2B5EF4-FFF2-40B4-BE49-F238E27FC236}">
                <a16:creationId xmlns:a16="http://schemas.microsoft.com/office/drawing/2014/main" id="{CA583F69-3FCE-4B08-ADE3-E736D1FAB1DD}"/>
              </a:ext>
            </a:extLst>
          </p:cNvPr>
          <p:cNvPicPr>
            <a:picLocks noChangeAspect="1"/>
          </p:cNvPicPr>
          <p:nvPr/>
        </p:nvPicPr>
        <p:blipFill>
          <a:blip r:embed="rId11"/>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6167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13661-5825-4A01-A511-F41239A09CA4}"/>
              </a:ext>
            </a:extLst>
          </p:cNvPr>
          <p:cNvPicPr>
            <a:picLocks noChangeAspect="1"/>
          </p:cNvPicPr>
          <p:nvPr/>
        </p:nvPicPr>
        <p:blipFill>
          <a:blip r:embed="rId2"/>
          <a:stretch>
            <a:fillRect/>
          </a:stretch>
        </p:blipFill>
        <p:spPr>
          <a:xfrm>
            <a:off x="10868215" y="-1613"/>
            <a:ext cx="1054691" cy="927925"/>
          </a:xfrm>
          <a:prstGeom prst="rect">
            <a:avLst/>
          </a:prstGeom>
        </p:spPr>
      </p:pic>
      <p:sp>
        <p:nvSpPr>
          <p:cNvPr id="3" name="TextBox 2">
            <a:extLst>
              <a:ext uri="{FF2B5EF4-FFF2-40B4-BE49-F238E27FC236}">
                <a16:creationId xmlns:a16="http://schemas.microsoft.com/office/drawing/2014/main" id="{87D0D042-8C7F-409C-B1D4-536B936BB3B2}"/>
              </a:ext>
            </a:extLst>
          </p:cNvPr>
          <p:cNvSpPr txBox="1"/>
          <p:nvPr/>
        </p:nvSpPr>
        <p:spPr>
          <a:xfrm>
            <a:off x="36093" y="36093"/>
            <a:ext cx="3064012" cy="523220"/>
          </a:xfrm>
          <a:prstGeom prst="rect">
            <a:avLst/>
          </a:prstGeom>
          <a:solidFill>
            <a:schemeClr val="accent4">
              <a:lumMod val="40000"/>
              <a:lumOff val="60000"/>
            </a:schemeClr>
          </a:solidFill>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d.</a:t>
            </a:r>
            <a:r>
              <a:rPr lang="en-US" sz="2800">
                <a:solidFill>
                  <a:srgbClr val="1B04FA"/>
                </a:solidFill>
                <a:latin typeface="Arial" panose="020B0604020202020204" pitchFamily="34" charset="0"/>
                <a:cs typeface="Arial" panose="020B0604020202020204" pitchFamily="34" charset="0"/>
              </a:rPr>
              <a:t>Đới thiên nhiên</a:t>
            </a:r>
          </a:p>
        </p:txBody>
      </p:sp>
      <p:pic>
        <p:nvPicPr>
          <p:cNvPr id="4" name="Picture 3">
            <a:extLst>
              <a:ext uri="{FF2B5EF4-FFF2-40B4-BE49-F238E27FC236}">
                <a16:creationId xmlns:a16="http://schemas.microsoft.com/office/drawing/2014/main" id="{1AD94300-F50D-4887-941F-B73A32E6619B}"/>
              </a:ext>
            </a:extLst>
          </p:cNvPr>
          <p:cNvPicPr>
            <a:picLocks noChangeAspect="1"/>
          </p:cNvPicPr>
          <p:nvPr/>
        </p:nvPicPr>
        <p:blipFill rotWithShape="1">
          <a:blip r:embed="rId3"/>
          <a:srcRect l="22866" t="22602" r="25274" b="23223"/>
          <a:stretch/>
        </p:blipFill>
        <p:spPr>
          <a:xfrm>
            <a:off x="4391576" y="1364350"/>
            <a:ext cx="7739685" cy="4229978"/>
          </a:xfrm>
          <a:prstGeom prst="rect">
            <a:avLst/>
          </a:prstGeom>
        </p:spPr>
      </p:pic>
      <p:sp>
        <p:nvSpPr>
          <p:cNvPr id="5" name="TextBox 4">
            <a:extLst>
              <a:ext uri="{FF2B5EF4-FFF2-40B4-BE49-F238E27FC236}">
                <a16:creationId xmlns:a16="http://schemas.microsoft.com/office/drawing/2014/main" id="{0F8F3C9E-EA36-4ADF-A287-0CCAC9E04AE6}"/>
              </a:ext>
            </a:extLst>
          </p:cNvPr>
          <p:cNvSpPr txBox="1"/>
          <p:nvPr/>
        </p:nvSpPr>
        <p:spPr>
          <a:xfrm>
            <a:off x="6335072" y="5773697"/>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6" name="TextBox 5">
            <a:extLst>
              <a:ext uri="{FF2B5EF4-FFF2-40B4-BE49-F238E27FC236}">
                <a16:creationId xmlns:a16="http://schemas.microsoft.com/office/drawing/2014/main" id="{D006F9CE-5675-4555-A327-71435874B785}"/>
              </a:ext>
            </a:extLst>
          </p:cNvPr>
          <p:cNvSpPr txBox="1"/>
          <p:nvPr/>
        </p:nvSpPr>
        <p:spPr>
          <a:xfrm>
            <a:off x="148864" y="2446131"/>
            <a:ext cx="4331077" cy="2062103"/>
          </a:xfrm>
          <a:prstGeom prst="rect">
            <a:avLst/>
          </a:prstGeom>
          <a:solidFill>
            <a:srgbClr val="FCFEB0"/>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Bắc Mĩ nằm chủ yếu trong các đới thiên nhiên nào?</a:t>
            </a:r>
          </a:p>
        </p:txBody>
      </p:sp>
    </p:spTree>
    <p:extLst>
      <p:ext uri="{BB962C8B-B14F-4D97-AF65-F5344CB8AC3E}">
        <p14:creationId xmlns:p14="http://schemas.microsoft.com/office/powerpoint/2010/main" val="75680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9DB72F-E12A-497B-8FBE-F1AA10F5CF27}"/>
              </a:ext>
            </a:extLst>
          </p:cNvPr>
          <p:cNvSpPr/>
          <p:nvPr/>
        </p:nvSpPr>
        <p:spPr>
          <a:xfrm>
            <a:off x="517995" y="2423058"/>
            <a:ext cx="8094697" cy="1754326"/>
          </a:xfrm>
          <a:prstGeom prst="rect">
            <a:avLst/>
          </a:prstGeom>
          <a:ln>
            <a:solidFill>
              <a:srgbClr val="0070C0"/>
            </a:solidFill>
            <a:prstDash val="sysDash"/>
          </a:ln>
        </p:spPr>
        <p:txBody>
          <a:bodyPr wrap="square">
            <a:spAutoFit/>
          </a:bodyPr>
          <a:lstStyle/>
          <a:p>
            <a:r>
              <a:rPr lang="en-US" sz="3600">
                <a:solidFill>
                  <a:srgbClr val="FF0000"/>
                </a:solidFill>
                <a:latin typeface="Arial" panose="020B0604020202020204" pitchFamily="34" charset="0"/>
                <a:cs typeface="Arial" panose="020B0604020202020204" pitchFamily="34" charset="0"/>
              </a:rPr>
              <a:t>Dựa vào thông tin và hình ảnh trong mục </a:t>
            </a:r>
            <a:r>
              <a:rPr lang="vi-VN" sz="3600">
                <a:solidFill>
                  <a:srgbClr val="FF0000"/>
                </a:solidFill>
                <a:latin typeface="Arial" panose="020B0604020202020204" pitchFamily="34" charset="0"/>
                <a:cs typeface="Arial" panose="020B0604020202020204" pitchFamily="34" charset="0"/>
              </a:rPr>
              <a:t>d</a:t>
            </a:r>
            <a:r>
              <a:rPr lang="en-US" sz="3600">
                <a:solidFill>
                  <a:srgbClr val="FF0000"/>
                </a:solidFill>
                <a:latin typeface="Arial" panose="020B0604020202020204" pitchFamily="34" charset="0"/>
                <a:cs typeface="Arial" panose="020B0604020202020204" pitchFamily="34" charset="0"/>
              </a:rPr>
              <a:t>, hãy trình bày đặc điểm các đới thiên nhiên ở Bắc Mỹ.</a:t>
            </a:r>
          </a:p>
        </p:txBody>
      </p:sp>
      <p:grpSp>
        <p:nvGrpSpPr>
          <p:cNvPr id="13" name="Group 12">
            <a:extLst>
              <a:ext uri="{FF2B5EF4-FFF2-40B4-BE49-F238E27FC236}">
                <a16:creationId xmlns:a16="http://schemas.microsoft.com/office/drawing/2014/main" id="{C554A3C8-028D-4A5F-8811-7C437F4396A4}"/>
              </a:ext>
            </a:extLst>
          </p:cNvPr>
          <p:cNvGrpSpPr/>
          <p:nvPr/>
        </p:nvGrpSpPr>
        <p:grpSpPr>
          <a:xfrm>
            <a:off x="2578548" y="1211373"/>
            <a:ext cx="3810866" cy="827835"/>
            <a:chOff x="3222881" y="908516"/>
            <a:chExt cx="3514971" cy="682233"/>
          </a:xfrm>
        </p:grpSpPr>
        <p:sp>
          <p:nvSpPr>
            <p:cNvPr id="14" name="Rectangle: Rounded Corners 13">
              <a:extLst>
                <a:ext uri="{FF2B5EF4-FFF2-40B4-BE49-F238E27FC236}">
                  <a16:creationId xmlns:a16="http://schemas.microsoft.com/office/drawing/2014/main" id="{BB615C54-B368-4825-A04C-D6BF13EBED7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1BCAE64E-9CEE-4673-992C-8139287EFB2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3 Minute Timer (Nho)">
            <a:hlinkClick r:id="" action="ppaction://media"/>
            <a:extLst>
              <a:ext uri="{FF2B5EF4-FFF2-40B4-BE49-F238E27FC236}">
                <a16:creationId xmlns:a16="http://schemas.microsoft.com/office/drawing/2014/main" id="{ECF8A31A-BDA5-4AE2-B03D-1D188AB3A2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91558" y="1223474"/>
            <a:ext cx="1472856" cy="827835"/>
          </a:xfrm>
          <a:prstGeom prst="rect">
            <a:avLst/>
          </a:prstGeom>
        </p:spPr>
      </p:pic>
      <p:grpSp>
        <p:nvGrpSpPr>
          <p:cNvPr id="17" name="Group 16">
            <a:extLst>
              <a:ext uri="{FF2B5EF4-FFF2-40B4-BE49-F238E27FC236}">
                <a16:creationId xmlns:a16="http://schemas.microsoft.com/office/drawing/2014/main" id="{7B30569F-765B-4E20-BD0C-4B0A6EAE8E97}"/>
              </a:ext>
            </a:extLst>
          </p:cNvPr>
          <p:cNvGrpSpPr/>
          <p:nvPr/>
        </p:nvGrpSpPr>
        <p:grpSpPr>
          <a:xfrm>
            <a:off x="1528622" y="1227054"/>
            <a:ext cx="848449" cy="796469"/>
            <a:chOff x="3634055" y="3302115"/>
            <a:chExt cx="848449" cy="796469"/>
          </a:xfrm>
        </p:grpSpPr>
        <p:pic>
          <p:nvPicPr>
            <p:cNvPr id="18" name="Picture 17">
              <a:extLst>
                <a:ext uri="{FF2B5EF4-FFF2-40B4-BE49-F238E27FC236}">
                  <a16:creationId xmlns:a16="http://schemas.microsoft.com/office/drawing/2014/main" id="{1FEC4A8F-8D36-4586-8809-BBBBBFFF08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CC414CBD-2400-4EAD-8E37-53F83F0D762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0" name="Rectangle 19">
            <a:extLst>
              <a:ext uri="{FF2B5EF4-FFF2-40B4-BE49-F238E27FC236}">
                <a16:creationId xmlns:a16="http://schemas.microsoft.com/office/drawing/2014/main" id="{5296D138-7F4C-4B5D-A024-503E523E96DD}"/>
              </a:ext>
            </a:extLst>
          </p:cNvPr>
          <p:cNvSpPr/>
          <p:nvPr/>
        </p:nvSpPr>
        <p:spPr>
          <a:xfrm>
            <a:off x="3017799" y="4790110"/>
            <a:ext cx="3829253"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hoàn thiện phiếu học tập</a:t>
            </a:r>
          </a:p>
        </p:txBody>
      </p:sp>
      <p:sp>
        <p:nvSpPr>
          <p:cNvPr id="21" name="Rectangle 20">
            <a:extLst>
              <a:ext uri="{FF2B5EF4-FFF2-40B4-BE49-F238E27FC236}">
                <a16:creationId xmlns:a16="http://schemas.microsoft.com/office/drawing/2014/main" id="{E24B5627-7EB9-4169-91F1-C48B39BFB495}"/>
              </a:ext>
            </a:extLst>
          </p:cNvPr>
          <p:cNvSpPr/>
          <p:nvPr/>
        </p:nvSpPr>
        <p:spPr>
          <a:xfrm>
            <a:off x="1993160" y="478693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2" name="Picture 21">
            <a:extLst>
              <a:ext uri="{FF2B5EF4-FFF2-40B4-BE49-F238E27FC236}">
                <a16:creationId xmlns:a16="http://schemas.microsoft.com/office/drawing/2014/main" id="{7128DB19-276C-415C-843D-C74DD3BA4E6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916259" y="5322256"/>
            <a:ext cx="1024640" cy="654026"/>
          </a:xfrm>
          <a:prstGeom prst="rect">
            <a:avLst/>
          </a:prstGeom>
        </p:spPr>
      </p:pic>
      <p:pic>
        <p:nvPicPr>
          <p:cNvPr id="23" name="Picture 2" descr="Giấy Máy Tính Biểu Tượng Bút Chì - biểu tượng bút chì png tải về - Miễn phí  trong suốt Trắng png Tải về.">
            <a:extLst>
              <a:ext uri="{FF2B5EF4-FFF2-40B4-BE49-F238E27FC236}">
                <a16:creationId xmlns:a16="http://schemas.microsoft.com/office/drawing/2014/main" id="{F5660E5A-DC04-477E-8726-3FBADBC614A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1136782" y="456400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ACEBD69-C6AE-4AEF-AD84-7A2E7A9EDDD5}"/>
              </a:ext>
            </a:extLst>
          </p:cNvPr>
          <p:cNvSpPr/>
          <p:nvPr/>
        </p:nvSpPr>
        <p:spPr>
          <a:xfrm>
            <a:off x="2736736" y="5362674"/>
            <a:ext cx="5027678" cy="40011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 của PHT</a:t>
            </a:r>
          </a:p>
        </p:txBody>
      </p:sp>
      <p:sp>
        <p:nvSpPr>
          <p:cNvPr id="25" name="Rectangle 24">
            <a:extLst>
              <a:ext uri="{FF2B5EF4-FFF2-40B4-BE49-F238E27FC236}">
                <a16:creationId xmlns:a16="http://schemas.microsoft.com/office/drawing/2014/main" id="{76115D6F-50B7-4EC6-976F-285B18375236}"/>
              </a:ext>
            </a:extLst>
          </p:cNvPr>
          <p:cNvSpPr/>
          <p:nvPr/>
        </p:nvSpPr>
        <p:spPr>
          <a:xfrm>
            <a:off x="1918339" y="536320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6" name="Picture 25">
            <a:extLst>
              <a:ext uri="{FF2B5EF4-FFF2-40B4-BE49-F238E27FC236}">
                <a16:creationId xmlns:a16="http://schemas.microsoft.com/office/drawing/2014/main" id="{9754F5C1-16CB-45B4-B227-F0510D77A39D}"/>
              </a:ext>
            </a:extLst>
          </p:cNvPr>
          <p:cNvPicPr>
            <a:picLocks noChangeAspect="1"/>
          </p:cNvPicPr>
          <p:nvPr/>
        </p:nvPicPr>
        <p:blipFill>
          <a:blip r:embed="rId13"/>
          <a:stretch>
            <a:fillRect/>
          </a:stretch>
        </p:blipFill>
        <p:spPr>
          <a:xfrm>
            <a:off x="10868215" y="-1613"/>
            <a:ext cx="1054691" cy="927925"/>
          </a:xfrm>
          <a:prstGeom prst="rect">
            <a:avLst/>
          </a:prstGeom>
        </p:spPr>
      </p:pic>
      <p:sp>
        <p:nvSpPr>
          <p:cNvPr id="27" name="TextBox 26">
            <a:extLst>
              <a:ext uri="{FF2B5EF4-FFF2-40B4-BE49-F238E27FC236}">
                <a16:creationId xmlns:a16="http://schemas.microsoft.com/office/drawing/2014/main" id="{74A1EE22-E8A7-43DE-9011-2F70B00F4B0E}"/>
              </a:ext>
            </a:extLst>
          </p:cNvPr>
          <p:cNvSpPr txBox="1"/>
          <p:nvPr/>
        </p:nvSpPr>
        <p:spPr>
          <a:xfrm>
            <a:off x="36093" y="36093"/>
            <a:ext cx="3064012" cy="523220"/>
          </a:xfrm>
          <a:prstGeom prst="rect">
            <a:avLst/>
          </a:prstGeom>
          <a:solidFill>
            <a:schemeClr val="accent4">
              <a:lumMod val="40000"/>
              <a:lumOff val="60000"/>
            </a:schemeClr>
          </a:solidFill>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d.</a:t>
            </a:r>
            <a:r>
              <a:rPr lang="en-US" sz="2800">
                <a:solidFill>
                  <a:srgbClr val="1B04FA"/>
                </a:solidFill>
                <a:latin typeface="Arial" panose="020B0604020202020204" pitchFamily="34" charset="0"/>
                <a:cs typeface="Arial" panose="020B0604020202020204" pitchFamily="34" charset="0"/>
              </a:rPr>
              <a:t>Đới thiên nhiên</a:t>
            </a:r>
          </a:p>
        </p:txBody>
      </p:sp>
      <p:grpSp>
        <p:nvGrpSpPr>
          <p:cNvPr id="28" name="Group 27">
            <a:extLst>
              <a:ext uri="{FF2B5EF4-FFF2-40B4-BE49-F238E27FC236}">
                <a16:creationId xmlns:a16="http://schemas.microsoft.com/office/drawing/2014/main" id="{366C9330-FC45-4648-8D01-5B921963B78A}"/>
              </a:ext>
            </a:extLst>
          </p:cNvPr>
          <p:cNvGrpSpPr/>
          <p:nvPr/>
        </p:nvGrpSpPr>
        <p:grpSpPr>
          <a:xfrm>
            <a:off x="8694336" y="1233878"/>
            <a:ext cx="3377286" cy="4390244"/>
            <a:chOff x="8694336" y="1233878"/>
            <a:chExt cx="3377286" cy="4390244"/>
          </a:xfrm>
        </p:grpSpPr>
        <p:pic>
          <p:nvPicPr>
            <p:cNvPr id="12" name="Picture 11">
              <a:extLst>
                <a:ext uri="{FF2B5EF4-FFF2-40B4-BE49-F238E27FC236}">
                  <a16:creationId xmlns:a16="http://schemas.microsoft.com/office/drawing/2014/main" id="{5F337CE8-A9B4-46E1-AD05-2CC810AF0A84}"/>
                </a:ext>
              </a:extLst>
            </p:cNvPr>
            <p:cNvPicPr>
              <a:picLocks noChangeAspect="1"/>
            </p:cNvPicPr>
            <p:nvPr/>
          </p:nvPicPr>
          <p:blipFill>
            <a:blip r:embed="rId14"/>
            <a:stretch>
              <a:fillRect/>
            </a:stretch>
          </p:blipFill>
          <p:spPr>
            <a:xfrm>
              <a:off x="8694336" y="1233878"/>
              <a:ext cx="3377286" cy="4333906"/>
            </a:xfrm>
            <a:prstGeom prst="rect">
              <a:avLst/>
            </a:prstGeom>
          </p:spPr>
        </p:pic>
        <p:sp>
          <p:nvSpPr>
            <p:cNvPr id="11" name="TextBox 10">
              <a:extLst>
                <a:ext uri="{FF2B5EF4-FFF2-40B4-BE49-F238E27FC236}">
                  <a16:creationId xmlns:a16="http://schemas.microsoft.com/office/drawing/2014/main" id="{59E05953-C7E0-4B25-91A0-6108D686E8D7}"/>
                </a:ext>
              </a:extLst>
            </p:cNvPr>
            <p:cNvSpPr txBox="1"/>
            <p:nvPr/>
          </p:nvSpPr>
          <p:spPr>
            <a:xfrm>
              <a:off x="9159980" y="5254790"/>
              <a:ext cx="2911642" cy="369332"/>
            </a:xfrm>
            <a:prstGeom prst="rect">
              <a:avLst/>
            </a:prstGeom>
            <a:solidFill>
              <a:schemeClr val="bg1"/>
            </a:solidFill>
          </p:spPr>
          <p:txBody>
            <a:bodyPr wrap="square" rtlCol="0">
              <a:spAutoFit/>
            </a:bodyPr>
            <a:lstStyle/>
            <a:p>
              <a:r>
                <a:rPr lang="vi-VN">
                  <a:solidFill>
                    <a:srgbClr val="00B050"/>
                  </a:solidFill>
                </a:rPr>
                <a:t>Rừng lá kim ở Hoa Kỳ</a:t>
              </a:r>
              <a:endParaRPr lang="en-US">
                <a:solidFill>
                  <a:srgbClr val="00B050"/>
                </a:solidFill>
              </a:endParaRPr>
            </a:p>
          </p:txBody>
        </p:sp>
      </p:grpSp>
    </p:spTree>
    <p:extLst>
      <p:ext uri="{BB962C8B-B14F-4D97-AF65-F5344CB8AC3E}">
        <p14:creationId xmlns:p14="http://schemas.microsoft.com/office/powerpoint/2010/main" val="19123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A867B7-B78C-43DB-A338-A0ADCF1BCC36}"/>
              </a:ext>
            </a:extLst>
          </p:cNvPr>
          <p:cNvGrpSpPr/>
          <p:nvPr/>
        </p:nvGrpSpPr>
        <p:grpSpPr>
          <a:xfrm>
            <a:off x="5522496" y="156407"/>
            <a:ext cx="6475702" cy="6595405"/>
            <a:chOff x="5522496" y="216567"/>
            <a:chExt cx="6475702" cy="6595405"/>
          </a:xfrm>
        </p:grpSpPr>
        <p:pic>
          <p:nvPicPr>
            <p:cNvPr id="2" name="Picture 2">
              <a:extLst>
                <a:ext uri="{FF2B5EF4-FFF2-40B4-BE49-F238E27FC236}">
                  <a16:creationId xmlns:a16="http://schemas.microsoft.com/office/drawing/2014/main" id="{520232B8-34DA-47A2-A7AD-1D1C9A571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496" y="216567"/>
              <a:ext cx="6475702" cy="6195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E3A9F5-3BB3-4707-A3C8-1A778DC07D96}"/>
                </a:ext>
              </a:extLst>
            </p:cNvPr>
            <p:cNvSpPr txBox="1"/>
            <p:nvPr/>
          </p:nvSpPr>
          <p:spPr>
            <a:xfrm>
              <a:off x="6124827" y="6411862"/>
              <a:ext cx="5517168"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6C1E8A6E-C86A-441D-BA5B-07CA0EFD791C}"/>
              </a:ext>
            </a:extLst>
          </p:cNvPr>
          <p:cNvSpPr/>
          <p:nvPr/>
        </p:nvSpPr>
        <p:spPr>
          <a:xfrm>
            <a:off x="79676" y="1091537"/>
            <a:ext cx="5313194"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Khí hậu cực và cận cực</a:t>
            </a:r>
          </a:p>
        </p:txBody>
      </p:sp>
      <p:sp>
        <p:nvSpPr>
          <p:cNvPr id="7" name="Rectangle 6">
            <a:extLst>
              <a:ext uri="{FF2B5EF4-FFF2-40B4-BE49-F238E27FC236}">
                <a16:creationId xmlns:a16="http://schemas.microsoft.com/office/drawing/2014/main" id="{894066FA-0298-4972-8E11-A13EE5DE0842}"/>
              </a:ext>
            </a:extLst>
          </p:cNvPr>
          <p:cNvSpPr/>
          <p:nvPr/>
        </p:nvSpPr>
        <p:spPr>
          <a:xfrm>
            <a:off x="193801" y="149903"/>
            <a:ext cx="1622967"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Đới lạnh</a:t>
            </a:r>
          </a:p>
        </p:txBody>
      </p:sp>
      <p:sp>
        <p:nvSpPr>
          <p:cNvPr id="8" name="Rectangle 7">
            <a:extLst>
              <a:ext uri="{FF2B5EF4-FFF2-40B4-BE49-F238E27FC236}">
                <a16:creationId xmlns:a16="http://schemas.microsoft.com/office/drawing/2014/main" id="{D1B788C0-84EE-4B03-BA6A-5B509D65A476}"/>
              </a:ext>
            </a:extLst>
          </p:cNvPr>
          <p:cNvSpPr/>
          <p:nvPr/>
        </p:nvSpPr>
        <p:spPr>
          <a:xfrm>
            <a:off x="88982" y="1695132"/>
            <a:ext cx="531319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Cảnh quan chủ yếu là đồng rêu, phía nam có rừng thưa.</a:t>
            </a:r>
          </a:p>
        </p:txBody>
      </p:sp>
      <p:grpSp>
        <p:nvGrpSpPr>
          <p:cNvPr id="14" name="Group 13">
            <a:extLst>
              <a:ext uri="{FF2B5EF4-FFF2-40B4-BE49-F238E27FC236}">
                <a16:creationId xmlns:a16="http://schemas.microsoft.com/office/drawing/2014/main" id="{18F113ED-D085-4C7E-901D-F7308A87B8AF}"/>
              </a:ext>
            </a:extLst>
          </p:cNvPr>
          <p:cNvGrpSpPr/>
          <p:nvPr/>
        </p:nvGrpSpPr>
        <p:grpSpPr>
          <a:xfrm>
            <a:off x="1005284" y="2795660"/>
            <a:ext cx="3099659" cy="2667224"/>
            <a:chOff x="561061" y="4190776"/>
            <a:chExt cx="3099659" cy="2667224"/>
          </a:xfrm>
        </p:grpSpPr>
        <p:pic>
          <p:nvPicPr>
            <p:cNvPr id="12" name="Picture 11" descr="A picture containing text, outdoor, mountain, highland&#10;&#10;Description automatically generated">
              <a:extLst>
                <a:ext uri="{FF2B5EF4-FFF2-40B4-BE49-F238E27FC236}">
                  <a16:creationId xmlns:a16="http://schemas.microsoft.com/office/drawing/2014/main" id="{2AD952B7-71D2-4EF0-805E-C01F14337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61" y="4190776"/>
              <a:ext cx="3099659" cy="2125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5296C18A-D4AA-4444-8A74-49A47A81F411}"/>
                </a:ext>
              </a:extLst>
            </p:cNvPr>
            <p:cNvSpPr txBox="1"/>
            <p:nvPr/>
          </p:nvSpPr>
          <p:spPr>
            <a:xfrm>
              <a:off x="1201167" y="6396335"/>
              <a:ext cx="1819445"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Đồng rêu</a:t>
              </a:r>
            </a:p>
          </p:txBody>
        </p:sp>
      </p:grpSp>
      <p:sp>
        <p:nvSpPr>
          <p:cNvPr id="15" name="Rectangle 14">
            <a:extLst>
              <a:ext uri="{FF2B5EF4-FFF2-40B4-BE49-F238E27FC236}">
                <a16:creationId xmlns:a16="http://schemas.microsoft.com/office/drawing/2014/main" id="{E7F4E813-49C1-4425-89C0-91F542D634ED}"/>
              </a:ext>
            </a:extLst>
          </p:cNvPr>
          <p:cNvSpPr/>
          <p:nvPr/>
        </p:nvSpPr>
        <p:spPr>
          <a:xfrm>
            <a:off x="73481" y="2649239"/>
            <a:ext cx="5313194"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Động vật ít phong phú: gấu trắng, báo Bắc cực, tuần lộc và các loài chim di trú,...</a:t>
            </a:r>
            <a:endParaRPr lang="en-US"/>
          </a:p>
        </p:txBody>
      </p:sp>
      <p:grpSp>
        <p:nvGrpSpPr>
          <p:cNvPr id="20" name="Group 19">
            <a:extLst>
              <a:ext uri="{FF2B5EF4-FFF2-40B4-BE49-F238E27FC236}">
                <a16:creationId xmlns:a16="http://schemas.microsoft.com/office/drawing/2014/main" id="{77709C18-12E3-4EB5-9FB0-B9221F7E285D}"/>
              </a:ext>
            </a:extLst>
          </p:cNvPr>
          <p:cNvGrpSpPr/>
          <p:nvPr/>
        </p:nvGrpSpPr>
        <p:grpSpPr>
          <a:xfrm>
            <a:off x="0" y="4229189"/>
            <a:ext cx="5472598" cy="2398100"/>
            <a:chOff x="0" y="4229189"/>
            <a:chExt cx="5472598" cy="2398100"/>
          </a:xfrm>
        </p:grpSpPr>
        <p:pic>
          <p:nvPicPr>
            <p:cNvPr id="16" name="Picture 15">
              <a:extLst>
                <a:ext uri="{FF2B5EF4-FFF2-40B4-BE49-F238E27FC236}">
                  <a16:creationId xmlns:a16="http://schemas.microsoft.com/office/drawing/2014/main" id="{F5A6E695-B0AB-4B2C-B029-C3252FD43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29190"/>
              <a:ext cx="2735311" cy="1892595"/>
            </a:xfrm>
            <a:prstGeom prst="rect">
              <a:avLst/>
            </a:prstGeom>
          </p:spPr>
        </p:pic>
        <p:sp>
          <p:nvSpPr>
            <p:cNvPr id="17" name="TextBox 16">
              <a:extLst>
                <a:ext uri="{FF2B5EF4-FFF2-40B4-BE49-F238E27FC236}">
                  <a16:creationId xmlns:a16="http://schemas.microsoft.com/office/drawing/2014/main" id="{7A419651-02A5-4439-BEBF-9A597580931A}"/>
                </a:ext>
              </a:extLst>
            </p:cNvPr>
            <p:cNvSpPr txBox="1"/>
            <p:nvPr/>
          </p:nvSpPr>
          <p:spPr>
            <a:xfrm>
              <a:off x="550005" y="6165624"/>
              <a:ext cx="173002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Gấu trắng</a:t>
              </a:r>
            </a:p>
          </p:txBody>
        </p:sp>
        <p:pic>
          <p:nvPicPr>
            <p:cNvPr id="18" name="Picture 17" descr="A picture containing mammal, sky, outdoor, cow&#10;&#10;Description automatically generated">
              <a:extLst>
                <a:ext uri="{FF2B5EF4-FFF2-40B4-BE49-F238E27FC236}">
                  <a16:creationId xmlns:a16="http://schemas.microsoft.com/office/drawing/2014/main" id="{F82702E9-4D8D-4AC1-BDFB-19C77B237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5311" y="4229189"/>
              <a:ext cx="2737287" cy="1892595"/>
            </a:xfrm>
            <a:prstGeom prst="rect">
              <a:avLst/>
            </a:prstGeom>
          </p:spPr>
        </p:pic>
        <p:sp>
          <p:nvSpPr>
            <p:cNvPr id="19" name="TextBox 18">
              <a:extLst>
                <a:ext uri="{FF2B5EF4-FFF2-40B4-BE49-F238E27FC236}">
                  <a16:creationId xmlns:a16="http://schemas.microsoft.com/office/drawing/2014/main" id="{2B57E894-E32A-4BD1-A7B6-99002A4033EE}"/>
                </a:ext>
              </a:extLst>
            </p:cNvPr>
            <p:cNvSpPr txBox="1"/>
            <p:nvPr/>
          </p:nvSpPr>
          <p:spPr>
            <a:xfrm>
              <a:off x="3226492" y="6159890"/>
              <a:ext cx="1514037" cy="461665"/>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Tuần lộc</a:t>
              </a:r>
            </a:p>
          </p:txBody>
        </p:sp>
      </p:gr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nvGrpSpPr>
          <p:cNvPr id="24" name="Group 23">
            <a:extLst>
              <a:ext uri="{FF2B5EF4-FFF2-40B4-BE49-F238E27FC236}">
                <a16:creationId xmlns:a16="http://schemas.microsoft.com/office/drawing/2014/main" id="{9DA3627D-390D-4F4F-B81F-BE2F3CF39B2F}"/>
              </a:ext>
            </a:extLst>
          </p:cNvPr>
          <p:cNvGrpSpPr/>
          <p:nvPr/>
        </p:nvGrpSpPr>
        <p:grpSpPr>
          <a:xfrm>
            <a:off x="5543020" y="11889"/>
            <a:ext cx="6455178" cy="6753898"/>
            <a:chOff x="5543020" y="11889"/>
            <a:chExt cx="6455178" cy="6753898"/>
          </a:xfrm>
        </p:grpSpPr>
        <p:pic>
          <p:nvPicPr>
            <p:cNvPr id="21" name="Picture 20">
              <a:extLst>
                <a:ext uri="{FF2B5EF4-FFF2-40B4-BE49-F238E27FC236}">
                  <a16:creationId xmlns:a16="http://schemas.microsoft.com/office/drawing/2014/main" id="{72FA738B-AAC8-4839-95BB-02E833DC51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54"/>
            <a:stretch/>
          </p:blipFill>
          <p:spPr bwMode="auto">
            <a:xfrm>
              <a:off x="5543020" y="11889"/>
              <a:ext cx="6455178" cy="63788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7FB41C9-9471-4367-824B-50177CD5BFC0}"/>
                </a:ext>
              </a:extLst>
            </p:cNvPr>
            <p:cNvSpPr txBox="1"/>
            <p:nvPr/>
          </p:nvSpPr>
          <p:spPr>
            <a:xfrm>
              <a:off x="6006284" y="6396455"/>
              <a:ext cx="5655837"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      </a:t>
              </a:r>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Tree>
    <p:extLst>
      <p:ext uri="{BB962C8B-B14F-4D97-AF65-F5344CB8AC3E}">
        <p14:creationId xmlns:p14="http://schemas.microsoft.com/office/powerpoint/2010/main" val="64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4066FA-0298-4972-8E11-A13EE5DE0842}"/>
              </a:ext>
            </a:extLst>
          </p:cNvPr>
          <p:cNvSpPr/>
          <p:nvPr/>
        </p:nvSpPr>
        <p:spPr>
          <a:xfrm>
            <a:off x="193801" y="149903"/>
            <a:ext cx="1836880" cy="461665"/>
          </a:xfrm>
          <a:prstGeom prst="rect">
            <a:avLst/>
          </a:prstGeom>
          <a:solidFill>
            <a:schemeClr val="accent4">
              <a:lumMod val="20000"/>
              <a:lumOff val="80000"/>
            </a:schemeClr>
          </a:solidFill>
          <a:ln>
            <a:solidFill>
              <a:srgbClr val="0070C0"/>
            </a:solidFill>
          </a:ln>
        </p:spPr>
        <p:txBody>
          <a:bodyPr wrap="square">
            <a:spAutoFit/>
          </a:bodyPr>
          <a:lstStyle/>
          <a:p>
            <a:pPr algn="just"/>
            <a:r>
              <a:rPr lang="vi-VN" sz="2400">
                <a:solidFill>
                  <a:srgbClr val="1B04FA"/>
                </a:solidFill>
                <a:cs typeface="Arial" panose="020B0604020202020204" pitchFamily="34" charset="0"/>
              </a:rPr>
              <a:t> Đớ</a:t>
            </a:r>
            <a:r>
              <a:rPr lang="en-US" sz="2400">
                <a:solidFill>
                  <a:srgbClr val="1B04FA"/>
                </a:solidFill>
                <a:cs typeface="Arial" panose="020B0604020202020204" pitchFamily="34" charset="0"/>
              </a:rPr>
              <a:t>i ôn hòa</a:t>
            </a:r>
            <a:endParaRPr lang="vi-VN" sz="2400">
              <a:solidFill>
                <a:srgbClr val="1B04FA"/>
              </a:solidFill>
              <a:cs typeface="Arial" panose="020B0604020202020204" pitchFamily="34" charset="0"/>
            </a:endParaRPr>
          </a:p>
        </p:txBody>
      </p:sp>
      <p:sp>
        <p:nvSpPr>
          <p:cNvPr id="22" name="TextBox 21">
            <a:extLst>
              <a:ext uri="{FF2B5EF4-FFF2-40B4-BE49-F238E27FC236}">
                <a16:creationId xmlns:a16="http://schemas.microsoft.com/office/drawing/2014/main" id="{12EDDBE3-635F-444A-8D7F-2A46620EED9C}"/>
              </a:ext>
            </a:extLst>
          </p:cNvPr>
          <p:cNvSpPr txBox="1"/>
          <p:nvPr/>
        </p:nvSpPr>
        <p:spPr>
          <a:xfrm>
            <a:off x="6273084" y="7352449"/>
            <a:ext cx="5356096"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pic>
        <p:nvPicPr>
          <p:cNvPr id="25" name="Picture 2">
            <a:extLst>
              <a:ext uri="{FF2B5EF4-FFF2-40B4-BE49-F238E27FC236}">
                <a16:creationId xmlns:a16="http://schemas.microsoft.com/office/drawing/2014/main" id="{EFBE9B89-4AD0-4684-90DC-E5DE9AD68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287" y="6498"/>
            <a:ext cx="6900713" cy="63996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A0FDE29-9511-4C4C-BC19-C9503D7039F6}"/>
              </a:ext>
            </a:extLst>
          </p:cNvPr>
          <p:cNvSpPr txBox="1"/>
          <p:nvPr/>
        </p:nvSpPr>
        <p:spPr>
          <a:xfrm>
            <a:off x="6124827" y="6411862"/>
            <a:ext cx="5517168"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B38E233-B60F-4D2D-A5C8-C915176BD3FD}"/>
              </a:ext>
            </a:extLst>
          </p:cNvPr>
          <p:cNvSpPr/>
          <p:nvPr/>
        </p:nvSpPr>
        <p:spPr>
          <a:xfrm>
            <a:off x="35625" y="721829"/>
            <a:ext cx="5089438" cy="954107"/>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27" name="Group 26">
            <a:extLst>
              <a:ext uri="{FF2B5EF4-FFF2-40B4-BE49-F238E27FC236}">
                <a16:creationId xmlns:a16="http://schemas.microsoft.com/office/drawing/2014/main" id="{89C249A3-ED7A-4F52-A01D-D7AA2996BBF2}"/>
              </a:ext>
            </a:extLst>
          </p:cNvPr>
          <p:cNvGrpSpPr/>
          <p:nvPr/>
        </p:nvGrpSpPr>
        <p:grpSpPr>
          <a:xfrm>
            <a:off x="5599902" y="6498"/>
            <a:ext cx="6455178" cy="6753898"/>
            <a:chOff x="5543020" y="11889"/>
            <a:chExt cx="6455178" cy="6753898"/>
          </a:xfrm>
        </p:grpSpPr>
        <p:pic>
          <p:nvPicPr>
            <p:cNvPr id="28" name="Picture 27">
              <a:extLst>
                <a:ext uri="{FF2B5EF4-FFF2-40B4-BE49-F238E27FC236}">
                  <a16:creationId xmlns:a16="http://schemas.microsoft.com/office/drawing/2014/main" id="{F9723EE3-E8B6-45DE-851D-1F9F57EB52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54"/>
            <a:stretch/>
          </p:blipFill>
          <p:spPr bwMode="auto">
            <a:xfrm>
              <a:off x="5543020" y="11889"/>
              <a:ext cx="6455178" cy="637883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2FA516C-B429-4351-9F30-07BFC2739520}"/>
                </a:ext>
              </a:extLst>
            </p:cNvPr>
            <p:cNvSpPr txBox="1"/>
            <p:nvPr/>
          </p:nvSpPr>
          <p:spPr>
            <a:xfrm>
              <a:off x="6006284" y="6396455"/>
              <a:ext cx="5655837"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      </a:t>
              </a:r>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30" name="Rectangle 29">
            <a:extLst>
              <a:ext uri="{FF2B5EF4-FFF2-40B4-BE49-F238E27FC236}">
                <a16:creationId xmlns:a16="http://schemas.microsoft.com/office/drawing/2014/main" id="{173CDDE9-6BE4-4F0A-B720-F4542EE3995D}"/>
              </a:ext>
            </a:extLst>
          </p:cNvPr>
          <p:cNvSpPr/>
          <p:nvPr/>
        </p:nvSpPr>
        <p:spPr>
          <a:xfrm>
            <a:off x="35625" y="1647937"/>
            <a:ext cx="5265825"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Phân hóa theo chiều bắc - nam:</a:t>
            </a:r>
            <a:endParaRPr lang="en-US" sz="2800">
              <a:solidFill>
                <a:srgbClr val="1B04FA"/>
              </a:solidFill>
            </a:endParaRPr>
          </a:p>
        </p:txBody>
      </p:sp>
      <p:grpSp>
        <p:nvGrpSpPr>
          <p:cNvPr id="3" name="Group 2">
            <a:extLst>
              <a:ext uri="{FF2B5EF4-FFF2-40B4-BE49-F238E27FC236}">
                <a16:creationId xmlns:a16="http://schemas.microsoft.com/office/drawing/2014/main" id="{FC77F56B-2284-4F69-A95E-8BC962842748}"/>
              </a:ext>
            </a:extLst>
          </p:cNvPr>
          <p:cNvGrpSpPr/>
          <p:nvPr/>
        </p:nvGrpSpPr>
        <p:grpSpPr>
          <a:xfrm>
            <a:off x="796441" y="3018044"/>
            <a:ext cx="3719385" cy="3217523"/>
            <a:chOff x="35625" y="3573934"/>
            <a:chExt cx="3719385" cy="3217523"/>
          </a:xfrm>
        </p:grpSpPr>
        <p:pic>
          <p:nvPicPr>
            <p:cNvPr id="31" name="Picture 30">
              <a:extLst>
                <a:ext uri="{FF2B5EF4-FFF2-40B4-BE49-F238E27FC236}">
                  <a16:creationId xmlns:a16="http://schemas.microsoft.com/office/drawing/2014/main" id="{5A254DEA-77B7-4252-8CBC-59660CD01C50}"/>
                </a:ext>
              </a:extLst>
            </p:cNvPr>
            <p:cNvPicPr>
              <a:picLocks noChangeAspect="1"/>
            </p:cNvPicPr>
            <p:nvPr/>
          </p:nvPicPr>
          <p:blipFill rotWithShape="1">
            <a:blip r:embed="rId5"/>
            <a:srcRect l="50139" t="50000" r="38318" b="31533"/>
            <a:stretch/>
          </p:blipFill>
          <p:spPr>
            <a:xfrm>
              <a:off x="35625" y="3573934"/>
              <a:ext cx="3719385" cy="2386526"/>
            </a:xfrm>
            <a:prstGeom prst="rect">
              <a:avLst/>
            </a:prstGeom>
          </p:spPr>
        </p:pic>
        <p:sp>
          <p:nvSpPr>
            <p:cNvPr id="32" name="TextBox 31">
              <a:extLst>
                <a:ext uri="{FF2B5EF4-FFF2-40B4-BE49-F238E27FC236}">
                  <a16:creationId xmlns:a16="http://schemas.microsoft.com/office/drawing/2014/main" id="{4DC36465-7BB8-4251-AEE9-AB511E63D184}"/>
                </a:ext>
              </a:extLst>
            </p:cNvPr>
            <p:cNvSpPr txBox="1"/>
            <p:nvPr/>
          </p:nvSpPr>
          <p:spPr>
            <a:xfrm>
              <a:off x="712335" y="5960460"/>
              <a:ext cx="2180635" cy="830997"/>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kim (phía bắc)</a:t>
              </a:r>
            </a:p>
          </p:txBody>
        </p:sp>
      </p:grpSp>
      <p:grpSp>
        <p:nvGrpSpPr>
          <p:cNvPr id="9" name="Group 8">
            <a:extLst>
              <a:ext uri="{FF2B5EF4-FFF2-40B4-BE49-F238E27FC236}">
                <a16:creationId xmlns:a16="http://schemas.microsoft.com/office/drawing/2014/main" id="{69F9158C-C672-495D-B062-DFFE739D8EDF}"/>
              </a:ext>
            </a:extLst>
          </p:cNvPr>
          <p:cNvGrpSpPr/>
          <p:nvPr/>
        </p:nvGrpSpPr>
        <p:grpSpPr>
          <a:xfrm>
            <a:off x="456866" y="3018044"/>
            <a:ext cx="4058960" cy="3151939"/>
            <a:chOff x="141585" y="3854354"/>
            <a:chExt cx="4058960" cy="3151939"/>
          </a:xfrm>
        </p:grpSpPr>
        <p:pic>
          <p:nvPicPr>
            <p:cNvPr id="4" name="Picture 3">
              <a:extLst>
                <a:ext uri="{FF2B5EF4-FFF2-40B4-BE49-F238E27FC236}">
                  <a16:creationId xmlns:a16="http://schemas.microsoft.com/office/drawing/2014/main" id="{C8075B2A-3CF1-4B76-8B19-C0AD5A293596}"/>
                </a:ext>
              </a:extLst>
            </p:cNvPr>
            <p:cNvPicPr>
              <a:picLocks noChangeAspect="1"/>
            </p:cNvPicPr>
            <p:nvPr/>
          </p:nvPicPr>
          <p:blipFill>
            <a:blip r:embed="rId6"/>
            <a:stretch>
              <a:fillRect/>
            </a:stretch>
          </p:blipFill>
          <p:spPr>
            <a:xfrm>
              <a:off x="141585" y="3854354"/>
              <a:ext cx="4058960" cy="2284582"/>
            </a:xfrm>
            <a:prstGeom prst="rect">
              <a:avLst/>
            </a:prstGeom>
          </p:spPr>
        </p:pic>
        <p:sp>
          <p:nvSpPr>
            <p:cNvPr id="5" name="TextBox 4">
              <a:extLst>
                <a:ext uri="{FF2B5EF4-FFF2-40B4-BE49-F238E27FC236}">
                  <a16:creationId xmlns:a16="http://schemas.microsoft.com/office/drawing/2014/main" id="{407B4E3E-35AE-4E5A-9E2B-491A47166061}"/>
                </a:ext>
              </a:extLst>
            </p:cNvPr>
            <p:cNvSpPr txBox="1"/>
            <p:nvPr/>
          </p:nvSpPr>
          <p:spPr>
            <a:xfrm>
              <a:off x="773562" y="6175296"/>
              <a:ext cx="3028207" cy="830997"/>
            </a:xfrm>
            <a:prstGeom prst="rect">
              <a:avLst/>
            </a:prstGeom>
            <a:solidFill>
              <a:schemeClr val="bg1"/>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Rừng lá rộng</a:t>
              </a:r>
            </a:p>
            <a:p>
              <a:r>
                <a:rPr lang="en-US" sz="2400">
                  <a:solidFill>
                    <a:srgbClr val="00B050"/>
                  </a:solidFill>
                  <a:latin typeface="Arial" panose="020B0604020202020204" pitchFamily="34" charset="0"/>
                  <a:cs typeface="Arial" panose="020B0604020202020204" pitchFamily="34" charset="0"/>
                </a:rPr>
                <a:t>(Phía nam)</a:t>
              </a:r>
            </a:p>
          </p:txBody>
        </p:sp>
      </p:grpSp>
      <p:sp>
        <p:nvSpPr>
          <p:cNvPr id="33" name="Rectangle 32">
            <a:extLst>
              <a:ext uri="{FF2B5EF4-FFF2-40B4-BE49-F238E27FC236}">
                <a16:creationId xmlns:a16="http://schemas.microsoft.com/office/drawing/2014/main" id="{23951970-6F39-4C38-9B6F-DFC5C7AD157F}"/>
              </a:ext>
            </a:extLst>
          </p:cNvPr>
          <p:cNvSpPr/>
          <p:nvPr/>
        </p:nvSpPr>
        <p:spPr>
          <a:xfrm>
            <a:off x="0" y="2602043"/>
            <a:ext cx="5265825" cy="954107"/>
          </a:xfrm>
          <a:prstGeom prst="rect">
            <a:avLst/>
          </a:prstGeom>
          <a:no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Phân hóa theo chiều tây - đông:</a:t>
            </a:r>
            <a:endParaRPr lang="en-US" sz="2800">
              <a:solidFill>
                <a:srgbClr val="1B04FA"/>
              </a:solidFill>
            </a:endParaRPr>
          </a:p>
        </p:txBody>
      </p:sp>
      <p:sp>
        <p:nvSpPr>
          <p:cNvPr id="34" name="Rectangle 33">
            <a:extLst>
              <a:ext uri="{FF2B5EF4-FFF2-40B4-BE49-F238E27FC236}">
                <a16:creationId xmlns:a16="http://schemas.microsoft.com/office/drawing/2014/main" id="{40C69F3B-C9FC-440B-8C31-B3F7798FDEB0}"/>
              </a:ext>
            </a:extLst>
          </p:cNvPr>
          <p:cNvSpPr/>
          <p:nvPr/>
        </p:nvSpPr>
        <p:spPr>
          <a:xfrm>
            <a:off x="23222" y="2574044"/>
            <a:ext cx="5265825" cy="523220"/>
          </a:xfrm>
          <a:prstGeom prst="rect">
            <a:avLst/>
          </a:prstGeom>
        </p:spPr>
        <p:txBody>
          <a:bodyPr wrap="square">
            <a:spAutoFit/>
          </a:bodyPr>
          <a:lstStyle/>
          <a:p>
            <a:pPr algn="just"/>
            <a:endParaRPr lang="en-US" sz="2800">
              <a:solidFill>
                <a:srgbClr val="1B04FA"/>
              </a:solidFill>
            </a:endParaRPr>
          </a:p>
        </p:txBody>
      </p:sp>
      <p:grpSp>
        <p:nvGrpSpPr>
          <p:cNvPr id="12" name="Group 11">
            <a:extLst>
              <a:ext uri="{FF2B5EF4-FFF2-40B4-BE49-F238E27FC236}">
                <a16:creationId xmlns:a16="http://schemas.microsoft.com/office/drawing/2014/main" id="{62D8786D-EC10-4C80-9526-FA7797224E4D}"/>
              </a:ext>
            </a:extLst>
          </p:cNvPr>
          <p:cNvGrpSpPr/>
          <p:nvPr/>
        </p:nvGrpSpPr>
        <p:grpSpPr>
          <a:xfrm>
            <a:off x="146590" y="3500152"/>
            <a:ext cx="4808619" cy="3111765"/>
            <a:chOff x="146590" y="3500152"/>
            <a:chExt cx="4808619" cy="3111765"/>
          </a:xfrm>
        </p:grpSpPr>
        <p:pic>
          <p:nvPicPr>
            <p:cNvPr id="10" name="Picture 9">
              <a:extLst>
                <a:ext uri="{FF2B5EF4-FFF2-40B4-BE49-F238E27FC236}">
                  <a16:creationId xmlns:a16="http://schemas.microsoft.com/office/drawing/2014/main" id="{F9038C8B-7B13-4162-A141-77549BE37AF2}"/>
                </a:ext>
              </a:extLst>
            </p:cNvPr>
            <p:cNvPicPr>
              <a:picLocks noChangeAspect="1"/>
            </p:cNvPicPr>
            <p:nvPr/>
          </p:nvPicPr>
          <p:blipFill>
            <a:blip r:embed="rId7"/>
            <a:stretch>
              <a:fillRect/>
            </a:stretch>
          </p:blipFill>
          <p:spPr>
            <a:xfrm>
              <a:off x="146590" y="3500152"/>
              <a:ext cx="4808619" cy="2735415"/>
            </a:xfrm>
            <a:prstGeom prst="rect">
              <a:avLst/>
            </a:prstGeom>
          </p:spPr>
        </p:pic>
        <p:sp>
          <p:nvSpPr>
            <p:cNvPr id="8" name="TextBox 7">
              <a:extLst>
                <a:ext uri="{FF2B5EF4-FFF2-40B4-BE49-F238E27FC236}">
                  <a16:creationId xmlns:a16="http://schemas.microsoft.com/office/drawing/2014/main" id="{B4E840C0-6818-436D-B125-D402F07ED017}"/>
                </a:ext>
              </a:extLst>
            </p:cNvPr>
            <p:cNvSpPr txBox="1"/>
            <p:nvPr/>
          </p:nvSpPr>
          <p:spPr>
            <a:xfrm>
              <a:off x="336077" y="6242585"/>
              <a:ext cx="4619132"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Rừng lá cứng (ven biển Tây Nam Hoa Kỳ)</a:t>
              </a:r>
            </a:p>
          </p:txBody>
        </p:sp>
      </p:grpSp>
      <p:grpSp>
        <p:nvGrpSpPr>
          <p:cNvPr id="15" name="Group 14">
            <a:extLst>
              <a:ext uri="{FF2B5EF4-FFF2-40B4-BE49-F238E27FC236}">
                <a16:creationId xmlns:a16="http://schemas.microsoft.com/office/drawing/2014/main" id="{F43DD5E6-F62B-41E0-A81F-3509AD71DF32}"/>
              </a:ext>
            </a:extLst>
          </p:cNvPr>
          <p:cNvGrpSpPr/>
          <p:nvPr/>
        </p:nvGrpSpPr>
        <p:grpSpPr>
          <a:xfrm>
            <a:off x="58848" y="3503220"/>
            <a:ext cx="4979146" cy="3149914"/>
            <a:chOff x="146249" y="3491345"/>
            <a:chExt cx="4808619" cy="3149914"/>
          </a:xfrm>
        </p:grpSpPr>
        <p:pic>
          <p:nvPicPr>
            <p:cNvPr id="13" name="Picture 12">
              <a:extLst>
                <a:ext uri="{FF2B5EF4-FFF2-40B4-BE49-F238E27FC236}">
                  <a16:creationId xmlns:a16="http://schemas.microsoft.com/office/drawing/2014/main" id="{0B36521D-39EF-4526-8E7D-2205B8142166}"/>
                </a:ext>
              </a:extLst>
            </p:cNvPr>
            <p:cNvPicPr>
              <a:picLocks noChangeAspect="1"/>
            </p:cNvPicPr>
            <p:nvPr/>
          </p:nvPicPr>
          <p:blipFill>
            <a:blip r:embed="rId8"/>
            <a:stretch>
              <a:fillRect/>
            </a:stretch>
          </p:blipFill>
          <p:spPr>
            <a:xfrm>
              <a:off x="146249" y="3491345"/>
              <a:ext cx="4808619" cy="2744222"/>
            </a:xfrm>
            <a:prstGeom prst="rect">
              <a:avLst/>
            </a:prstGeom>
          </p:spPr>
        </p:pic>
        <p:sp>
          <p:nvSpPr>
            <p:cNvPr id="14" name="TextBox 13">
              <a:extLst>
                <a:ext uri="{FF2B5EF4-FFF2-40B4-BE49-F238E27FC236}">
                  <a16:creationId xmlns:a16="http://schemas.microsoft.com/office/drawing/2014/main" id="{62DAC415-C462-4329-98E5-3CC8CE297D55}"/>
                </a:ext>
              </a:extLst>
            </p:cNvPr>
            <p:cNvSpPr txBox="1"/>
            <p:nvPr/>
          </p:nvSpPr>
          <p:spPr>
            <a:xfrm>
              <a:off x="320883" y="6271927"/>
              <a:ext cx="4330926" cy="369332"/>
            </a:xfrm>
            <a:prstGeom prst="rect">
              <a:avLst/>
            </a:prstGeom>
            <a:solidFill>
              <a:schemeClr val="bg1"/>
            </a:solid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Hoang mạc và bán hoang mạc (nội địa)</a:t>
              </a:r>
            </a:p>
          </p:txBody>
        </p:sp>
      </p:grpSp>
    </p:spTree>
    <p:extLst>
      <p:ext uri="{BB962C8B-B14F-4D97-AF65-F5344CB8AC3E}">
        <p14:creationId xmlns:p14="http://schemas.microsoft.com/office/powerpoint/2010/main" val="3462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A6FDDD-DB61-46EE-B201-A55663A92DD1}"/>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ôn hòa</a:t>
            </a:r>
            <a:endParaRPr lang="en-US"/>
          </a:p>
        </p:txBody>
      </p:sp>
      <p:sp>
        <p:nvSpPr>
          <p:cNvPr id="19" name="Rectangle 18">
            <a:extLst>
              <a:ext uri="{FF2B5EF4-FFF2-40B4-BE49-F238E27FC236}">
                <a16:creationId xmlns:a16="http://schemas.microsoft.com/office/drawing/2014/main" id="{6BD5D083-E19A-4656-BF56-B1486AA0D947}"/>
              </a:ext>
            </a:extLst>
          </p:cNvPr>
          <p:cNvSpPr/>
          <p:nvPr/>
        </p:nvSpPr>
        <p:spPr>
          <a:xfrm>
            <a:off x="133640" y="1630241"/>
            <a:ext cx="11732821"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a:t>
            </a:r>
            <a:r>
              <a:rPr lang="vi-VN" sz="2800">
                <a:solidFill>
                  <a:srgbClr val="1B04FA"/>
                </a:solidFill>
                <a:latin typeface="Arial" panose="020B0604020202020204" pitchFamily="34" charset="0"/>
                <a:cs typeface="Arial" panose="020B0604020202020204" pitchFamily="34" charset="0"/>
              </a:rPr>
              <a:t> Động vật: chủ yếu gồm bò rừng Mỹ, sư tử Mỹ, chó sói, gấu nâu, gấu trúc, báo Mỹ,...</a:t>
            </a:r>
            <a:endParaRPr lang="en-US" sz="2800">
              <a:solidFill>
                <a:srgbClr val="1B04FA"/>
              </a:solidFill>
            </a:endParaRPr>
          </a:p>
        </p:txBody>
      </p:sp>
      <p:sp>
        <p:nvSpPr>
          <p:cNvPr id="7" name="Rectangle 6">
            <a:extLst>
              <a:ext uri="{FF2B5EF4-FFF2-40B4-BE49-F238E27FC236}">
                <a16:creationId xmlns:a16="http://schemas.microsoft.com/office/drawing/2014/main" id="{D1645A7F-A873-4892-8C45-E59AB90042D6}"/>
              </a:ext>
            </a:extLst>
          </p:cNvPr>
          <p:cNvSpPr/>
          <p:nvPr/>
        </p:nvSpPr>
        <p:spPr>
          <a:xfrm>
            <a:off x="133641" y="923709"/>
            <a:ext cx="11732822" cy="523220"/>
          </a:xfrm>
          <a:prstGeom prst="rect">
            <a:avLst/>
          </a:prstGeom>
        </p:spPr>
        <p:txBody>
          <a:bodyPr wrap="square">
            <a:spAutoFit/>
          </a:bodyPr>
          <a:lstStyle/>
          <a:p>
            <a:r>
              <a:rPr lang="en-US" sz="2800">
                <a:solidFill>
                  <a:srgbClr val="1B04FA"/>
                </a:solidFill>
                <a:latin typeface="Arial" panose="020B0604020202020204" pitchFamily="34" charset="0"/>
                <a:cs typeface="Arial" panose="020B0604020202020204" pitchFamily="34" charset="0"/>
              </a:rPr>
              <a:t>* Chiếm diện tích rộng và phân hóa đa dạng.</a:t>
            </a:r>
          </a:p>
        </p:txBody>
      </p:sp>
      <p:grpSp>
        <p:nvGrpSpPr>
          <p:cNvPr id="5" name="Group 4">
            <a:extLst>
              <a:ext uri="{FF2B5EF4-FFF2-40B4-BE49-F238E27FC236}">
                <a16:creationId xmlns:a16="http://schemas.microsoft.com/office/drawing/2014/main" id="{5E028893-3CB7-4A90-8F93-39561A5A11DC}"/>
              </a:ext>
            </a:extLst>
          </p:cNvPr>
          <p:cNvGrpSpPr/>
          <p:nvPr/>
        </p:nvGrpSpPr>
        <p:grpSpPr>
          <a:xfrm>
            <a:off x="540903" y="2672078"/>
            <a:ext cx="5555097" cy="3640064"/>
            <a:chOff x="540903" y="2672078"/>
            <a:chExt cx="5555097" cy="3640064"/>
          </a:xfrm>
        </p:grpSpPr>
        <p:pic>
          <p:nvPicPr>
            <p:cNvPr id="3" name="Picture 2">
              <a:extLst>
                <a:ext uri="{FF2B5EF4-FFF2-40B4-BE49-F238E27FC236}">
                  <a16:creationId xmlns:a16="http://schemas.microsoft.com/office/drawing/2014/main" id="{5F1ABCD3-1F7D-431E-A34B-B59B7F48A21C}"/>
                </a:ext>
              </a:extLst>
            </p:cNvPr>
            <p:cNvPicPr>
              <a:picLocks noChangeAspect="1"/>
            </p:cNvPicPr>
            <p:nvPr/>
          </p:nvPicPr>
          <p:blipFill>
            <a:blip r:embed="rId3"/>
            <a:stretch>
              <a:fillRect/>
            </a:stretch>
          </p:blipFill>
          <p:spPr>
            <a:xfrm>
              <a:off x="540903" y="2672078"/>
              <a:ext cx="5555097" cy="3178401"/>
            </a:xfrm>
            <a:prstGeom prst="rect">
              <a:avLst/>
            </a:prstGeom>
          </p:spPr>
        </p:pic>
        <p:sp>
          <p:nvSpPr>
            <p:cNvPr id="4" name="TextBox 3">
              <a:extLst>
                <a:ext uri="{FF2B5EF4-FFF2-40B4-BE49-F238E27FC236}">
                  <a16:creationId xmlns:a16="http://schemas.microsoft.com/office/drawing/2014/main" id="{F7CFF1EC-E8E0-45A8-9CE4-A572845BA516}"/>
                </a:ext>
              </a:extLst>
            </p:cNvPr>
            <p:cNvSpPr txBox="1"/>
            <p:nvPr/>
          </p:nvSpPr>
          <p:spPr>
            <a:xfrm>
              <a:off x="2219983" y="5850477"/>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Bò rừng</a:t>
              </a:r>
            </a:p>
          </p:txBody>
        </p:sp>
      </p:grpSp>
      <p:grpSp>
        <p:nvGrpSpPr>
          <p:cNvPr id="6" name="Group 5">
            <a:extLst>
              <a:ext uri="{FF2B5EF4-FFF2-40B4-BE49-F238E27FC236}">
                <a16:creationId xmlns:a16="http://schemas.microsoft.com/office/drawing/2014/main" id="{5D162E6C-EFE6-4C7D-8A4C-A6BC62BC74E9}"/>
              </a:ext>
            </a:extLst>
          </p:cNvPr>
          <p:cNvGrpSpPr/>
          <p:nvPr/>
        </p:nvGrpSpPr>
        <p:grpSpPr>
          <a:xfrm>
            <a:off x="6338600" y="2672078"/>
            <a:ext cx="5527861" cy="3640065"/>
            <a:chOff x="6338600" y="2672078"/>
            <a:chExt cx="5527861" cy="3640065"/>
          </a:xfrm>
        </p:grpSpPr>
        <p:pic>
          <p:nvPicPr>
            <p:cNvPr id="2" name="Picture 1">
              <a:extLst>
                <a:ext uri="{FF2B5EF4-FFF2-40B4-BE49-F238E27FC236}">
                  <a16:creationId xmlns:a16="http://schemas.microsoft.com/office/drawing/2014/main" id="{2531AC92-7CDE-48E9-AC65-836CF001C2ED}"/>
                </a:ext>
              </a:extLst>
            </p:cNvPr>
            <p:cNvPicPr>
              <a:picLocks noChangeAspect="1"/>
            </p:cNvPicPr>
            <p:nvPr/>
          </p:nvPicPr>
          <p:blipFill>
            <a:blip r:embed="rId4"/>
            <a:stretch>
              <a:fillRect/>
            </a:stretch>
          </p:blipFill>
          <p:spPr>
            <a:xfrm>
              <a:off x="6338600" y="2672078"/>
              <a:ext cx="5527861" cy="3178401"/>
            </a:xfrm>
            <a:prstGeom prst="rect">
              <a:avLst/>
            </a:prstGeom>
          </p:spPr>
        </p:pic>
        <p:sp>
          <p:nvSpPr>
            <p:cNvPr id="11" name="TextBox 10">
              <a:extLst>
                <a:ext uri="{FF2B5EF4-FFF2-40B4-BE49-F238E27FC236}">
                  <a16:creationId xmlns:a16="http://schemas.microsoft.com/office/drawing/2014/main" id="{44364A76-B17F-48A2-8470-E89448D90A47}"/>
                </a:ext>
              </a:extLst>
            </p:cNvPr>
            <p:cNvSpPr txBox="1"/>
            <p:nvPr/>
          </p:nvSpPr>
          <p:spPr>
            <a:xfrm>
              <a:off x="8785761" y="5850478"/>
              <a:ext cx="2196935"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S</a:t>
              </a:r>
              <a:r>
                <a:rPr lang="vi-VN" sz="2400">
                  <a:solidFill>
                    <a:srgbClr val="00B050"/>
                  </a:solidFill>
                  <a:latin typeface="Arial" panose="020B0604020202020204" pitchFamily="34" charset="0"/>
                  <a:cs typeface="Arial" panose="020B0604020202020204" pitchFamily="34" charset="0"/>
                </a:rPr>
                <a:t>ư</a:t>
              </a:r>
              <a:r>
                <a:rPr lang="en-US" sz="2400">
                  <a:solidFill>
                    <a:srgbClr val="00B050"/>
                  </a:solidFill>
                  <a:latin typeface="Arial" panose="020B0604020202020204" pitchFamily="34" charset="0"/>
                  <a:cs typeface="Arial" panose="020B0604020202020204" pitchFamily="34" charset="0"/>
                </a:rPr>
                <a:t> tử</a:t>
              </a:r>
            </a:p>
          </p:txBody>
        </p:sp>
      </p:grpSp>
      <p:grpSp>
        <p:nvGrpSpPr>
          <p:cNvPr id="13" name="Group 12">
            <a:extLst>
              <a:ext uri="{FF2B5EF4-FFF2-40B4-BE49-F238E27FC236}">
                <a16:creationId xmlns:a16="http://schemas.microsoft.com/office/drawing/2014/main" id="{2BF7586E-17EE-4964-A2D9-12B6FC2ECC6C}"/>
              </a:ext>
            </a:extLst>
          </p:cNvPr>
          <p:cNvGrpSpPr/>
          <p:nvPr/>
        </p:nvGrpSpPr>
        <p:grpSpPr>
          <a:xfrm>
            <a:off x="325539" y="2652608"/>
            <a:ext cx="5882147" cy="3811248"/>
            <a:chOff x="551643" y="2652608"/>
            <a:chExt cx="5656043" cy="3811248"/>
          </a:xfrm>
        </p:grpSpPr>
        <p:pic>
          <p:nvPicPr>
            <p:cNvPr id="9" name="Picture 8">
              <a:extLst>
                <a:ext uri="{FF2B5EF4-FFF2-40B4-BE49-F238E27FC236}">
                  <a16:creationId xmlns:a16="http://schemas.microsoft.com/office/drawing/2014/main" id="{CD5B5896-EFF0-4F16-B53F-33D2E007710B}"/>
                </a:ext>
              </a:extLst>
            </p:cNvPr>
            <p:cNvPicPr>
              <a:picLocks noChangeAspect="1"/>
            </p:cNvPicPr>
            <p:nvPr/>
          </p:nvPicPr>
          <p:blipFill>
            <a:blip r:embed="rId5"/>
            <a:stretch>
              <a:fillRect/>
            </a:stretch>
          </p:blipFill>
          <p:spPr>
            <a:xfrm>
              <a:off x="551643" y="2652608"/>
              <a:ext cx="5656043" cy="3226225"/>
            </a:xfrm>
            <a:prstGeom prst="rect">
              <a:avLst/>
            </a:prstGeom>
          </p:spPr>
        </p:pic>
        <p:sp>
          <p:nvSpPr>
            <p:cNvPr id="10" name="TextBox 9">
              <a:extLst>
                <a:ext uri="{FF2B5EF4-FFF2-40B4-BE49-F238E27FC236}">
                  <a16:creationId xmlns:a16="http://schemas.microsoft.com/office/drawing/2014/main" id="{63919873-36BE-410B-B071-3F22ADE55E0C}"/>
                </a:ext>
              </a:extLst>
            </p:cNvPr>
            <p:cNvSpPr txBox="1"/>
            <p:nvPr/>
          </p:nvSpPr>
          <p:spPr>
            <a:xfrm>
              <a:off x="2219983" y="5940636"/>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Chó sói</a:t>
              </a:r>
            </a:p>
          </p:txBody>
        </p:sp>
      </p:grpSp>
      <p:grpSp>
        <p:nvGrpSpPr>
          <p:cNvPr id="14" name="Group 13">
            <a:extLst>
              <a:ext uri="{FF2B5EF4-FFF2-40B4-BE49-F238E27FC236}">
                <a16:creationId xmlns:a16="http://schemas.microsoft.com/office/drawing/2014/main" id="{FE33BC00-76F7-4106-AA26-77AB8502A30B}"/>
              </a:ext>
            </a:extLst>
          </p:cNvPr>
          <p:cNvGrpSpPr/>
          <p:nvPr/>
        </p:nvGrpSpPr>
        <p:grpSpPr>
          <a:xfrm>
            <a:off x="6338599" y="2672078"/>
            <a:ext cx="5527861" cy="3712216"/>
            <a:chOff x="6338599" y="2672078"/>
            <a:chExt cx="5527861" cy="3712216"/>
          </a:xfrm>
        </p:grpSpPr>
        <p:pic>
          <p:nvPicPr>
            <p:cNvPr id="1026" name="Picture 2" descr="Brown bear - Wikipedia">
              <a:extLst>
                <a:ext uri="{FF2B5EF4-FFF2-40B4-BE49-F238E27FC236}">
                  <a16:creationId xmlns:a16="http://schemas.microsoft.com/office/drawing/2014/main" id="{668D487C-AEA0-4F12-8F5C-4FB72EC85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599" y="2672078"/>
              <a:ext cx="5527861" cy="31783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5D62A2-ED52-4979-9E1E-487A0D2B89A6}"/>
                </a:ext>
              </a:extLst>
            </p:cNvPr>
            <p:cNvSpPr txBox="1"/>
            <p:nvPr/>
          </p:nvSpPr>
          <p:spPr>
            <a:xfrm>
              <a:off x="8286295" y="5861074"/>
              <a:ext cx="1981201" cy="523220"/>
            </a:xfrm>
            <a:prstGeom prst="rect">
              <a:avLst/>
            </a:prstGeom>
            <a:solidFill>
              <a:schemeClr val="bg1"/>
            </a:solid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Gấu nâu</a:t>
              </a:r>
            </a:p>
          </p:txBody>
        </p:sp>
      </p:grpSp>
      <p:pic>
        <p:nvPicPr>
          <p:cNvPr id="17" name="Picture 16">
            <a:extLst>
              <a:ext uri="{FF2B5EF4-FFF2-40B4-BE49-F238E27FC236}">
                <a16:creationId xmlns:a16="http://schemas.microsoft.com/office/drawing/2014/main" id="{9BDEED80-40FB-440E-8C87-9FAE234AD9D9}"/>
              </a:ext>
            </a:extLst>
          </p:cNvPr>
          <p:cNvPicPr>
            <a:picLocks noChangeAspect="1"/>
          </p:cNvPicPr>
          <p:nvPr/>
        </p:nvPicPr>
        <p:blipFill>
          <a:blip r:embed="rId7"/>
          <a:stretch>
            <a:fillRect/>
          </a:stretch>
        </p:blipFill>
        <p:spPr>
          <a:xfrm>
            <a:off x="10868215" y="-1613"/>
            <a:ext cx="1054691" cy="927925"/>
          </a:xfrm>
          <a:prstGeom prst="rect">
            <a:avLst/>
          </a:prstGeom>
        </p:spPr>
      </p:pic>
    </p:spTree>
    <p:extLst>
      <p:ext uri="{BB962C8B-B14F-4D97-AF65-F5344CB8AC3E}">
        <p14:creationId xmlns:p14="http://schemas.microsoft.com/office/powerpoint/2010/main" val="18899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2CD22A-8A00-43F0-9EE5-4D2298B75F41}"/>
              </a:ext>
            </a:extLst>
          </p:cNvPr>
          <p:cNvSpPr/>
          <p:nvPr/>
        </p:nvSpPr>
        <p:spPr>
          <a:xfrm>
            <a:off x="-25846" y="877239"/>
            <a:ext cx="531713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Chiếm diện tích lớn phía nam Hoa Kỳ.</a:t>
            </a:r>
            <a:endParaRPr lang="en-US">
              <a:solidFill>
                <a:srgbClr val="1B04FA"/>
              </a:solidFill>
            </a:endParaRPr>
          </a:p>
        </p:txBody>
      </p:sp>
      <p:sp>
        <p:nvSpPr>
          <p:cNvPr id="3" name="Rectangle 2">
            <a:extLst>
              <a:ext uri="{FF2B5EF4-FFF2-40B4-BE49-F238E27FC236}">
                <a16:creationId xmlns:a16="http://schemas.microsoft.com/office/drawing/2014/main" id="{CE842284-B355-485A-804B-4FEA641E347E}"/>
              </a:ext>
            </a:extLst>
          </p:cNvPr>
          <p:cNvSpPr/>
          <p:nvPr/>
        </p:nvSpPr>
        <p:spPr>
          <a:xfrm>
            <a:off x="133641" y="96247"/>
            <a:ext cx="2334125" cy="584775"/>
          </a:xfrm>
          <a:prstGeom prst="rect">
            <a:avLst/>
          </a:prstGeom>
          <a:solidFill>
            <a:schemeClr val="accent4">
              <a:lumMod val="20000"/>
              <a:lumOff val="80000"/>
            </a:schemeClr>
          </a:solidFill>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Đới </a:t>
            </a:r>
            <a:r>
              <a:rPr lang="en-US" sz="3200">
                <a:solidFill>
                  <a:srgbClr val="1B04FA"/>
                </a:solidFill>
                <a:latin typeface="Arial" panose="020B0604020202020204" pitchFamily="34" charset="0"/>
                <a:cs typeface="Arial" panose="020B0604020202020204" pitchFamily="34" charset="0"/>
              </a:rPr>
              <a:t>nóng</a:t>
            </a:r>
            <a:endParaRPr lang="en-US"/>
          </a:p>
        </p:txBody>
      </p:sp>
      <p:pic>
        <p:nvPicPr>
          <p:cNvPr id="4" name="Picture 2">
            <a:extLst>
              <a:ext uri="{FF2B5EF4-FFF2-40B4-BE49-F238E27FC236}">
                <a16:creationId xmlns:a16="http://schemas.microsoft.com/office/drawing/2014/main" id="{1D8C3B46-F823-4E06-AE80-ADC14B51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287" y="6498"/>
            <a:ext cx="6900713" cy="6399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9707A4-AD67-4F07-9CAD-A416030B0D75}"/>
              </a:ext>
            </a:extLst>
          </p:cNvPr>
          <p:cNvSpPr txBox="1"/>
          <p:nvPr/>
        </p:nvSpPr>
        <p:spPr>
          <a:xfrm>
            <a:off x="6124827" y="6411862"/>
            <a:ext cx="5517168"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2FC34F7-050C-4413-964B-739EF0F9A025}"/>
              </a:ext>
            </a:extLst>
          </p:cNvPr>
          <p:cNvSpPr/>
          <p:nvPr/>
        </p:nvSpPr>
        <p:spPr>
          <a:xfrm>
            <a:off x="-25846" y="3807231"/>
            <a:ext cx="5180213" cy="954107"/>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Quần đảo Ha-oai có nhiều loài đặc hữu.</a:t>
            </a:r>
            <a:endParaRPr lang="en-US">
              <a:solidFill>
                <a:srgbClr val="1B04FA"/>
              </a:solidFill>
            </a:endParaRPr>
          </a:p>
        </p:txBody>
      </p:sp>
      <p:grpSp>
        <p:nvGrpSpPr>
          <p:cNvPr id="7" name="Group 6">
            <a:extLst>
              <a:ext uri="{FF2B5EF4-FFF2-40B4-BE49-F238E27FC236}">
                <a16:creationId xmlns:a16="http://schemas.microsoft.com/office/drawing/2014/main" id="{B897D928-4DAE-41C8-822C-3E2563C32D03}"/>
              </a:ext>
            </a:extLst>
          </p:cNvPr>
          <p:cNvGrpSpPr/>
          <p:nvPr/>
        </p:nvGrpSpPr>
        <p:grpSpPr>
          <a:xfrm>
            <a:off x="5599902" y="6498"/>
            <a:ext cx="6455178" cy="6753898"/>
            <a:chOff x="5543020" y="11889"/>
            <a:chExt cx="6455178" cy="6753898"/>
          </a:xfrm>
        </p:grpSpPr>
        <p:pic>
          <p:nvPicPr>
            <p:cNvPr id="8" name="Picture 7">
              <a:extLst>
                <a:ext uri="{FF2B5EF4-FFF2-40B4-BE49-F238E27FC236}">
                  <a16:creationId xmlns:a16="http://schemas.microsoft.com/office/drawing/2014/main" id="{4D4D1B5D-EB7E-4F69-9D27-93DA80B47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5543020" y="11889"/>
              <a:ext cx="6455178" cy="6378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F91D20-2E6D-49DD-B213-24A0FC43228F}"/>
                </a:ext>
              </a:extLst>
            </p:cNvPr>
            <p:cNvSpPr txBox="1"/>
            <p:nvPr/>
          </p:nvSpPr>
          <p:spPr>
            <a:xfrm>
              <a:off x="6006284" y="6396455"/>
              <a:ext cx="5655837"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      </a:t>
              </a:r>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grpSp>
      <p:sp>
        <p:nvSpPr>
          <p:cNvPr id="10" name="Rectangle 9">
            <a:extLst>
              <a:ext uri="{FF2B5EF4-FFF2-40B4-BE49-F238E27FC236}">
                <a16:creationId xmlns:a16="http://schemas.microsoft.com/office/drawing/2014/main" id="{E3915FDF-10B8-45FB-B9EF-9759821664F5}"/>
              </a:ext>
            </a:extLst>
          </p:cNvPr>
          <p:cNvSpPr/>
          <p:nvPr/>
        </p:nvSpPr>
        <p:spPr>
          <a:xfrm>
            <a:off x="-25846" y="1831346"/>
            <a:ext cx="6096000" cy="523220"/>
          </a:xfrm>
          <a:prstGeom prst="rect">
            <a:avLst/>
          </a:prstGeom>
        </p:spPr>
        <p:txBody>
          <a:bodyPr>
            <a:spAutoFit/>
          </a:bodyPr>
          <a:lstStyle/>
          <a:p>
            <a:pPr algn="just"/>
            <a:r>
              <a:rPr lang="en-US" sz="2800">
                <a:solidFill>
                  <a:srgbClr val="1B04FA"/>
                </a:solidFill>
                <a:latin typeface="Arial" panose="020B0604020202020204" pitchFamily="34" charset="0"/>
                <a:cs typeface="Arial" panose="020B0604020202020204" pitchFamily="34" charset="0"/>
              </a:rPr>
              <a:t>+ Rừng nhiệt đới ẩm phát triển.</a:t>
            </a:r>
          </a:p>
        </p:txBody>
      </p:sp>
      <p:sp>
        <p:nvSpPr>
          <p:cNvPr id="11" name="Rectangle 10">
            <a:extLst>
              <a:ext uri="{FF2B5EF4-FFF2-40B4-BE49-F238E27FC236}">
                <a16:creationId xmlns:a16="http://schemas.microsoft.com/office/drawing/2014/main" id="{4AE43F55-9BD4-4FC4-B901-C36AE4605C78}"/>
              </a:ext>
            </a:extLst>
          </p:cNvPr>
          <p:cNvSpPr/>
          <p:nvPr/>
        </p:nvSpPr>
        <p:spPr>
          <a:xfrm>
            <a:off x="-25846" y="2354566"/>
            <a:ext cx="5128521" cy="1384995"/>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 Phía tây nam khí hậu khô hạn nên chủ yếu là cây bụi, bán hoang mạc và hoang mạc.</a:t>
            </a:r>
            <a:endParaRPr lang="en-US">
              <a:solidFill>
                <a:srgbClr val="1B04FA"/>
              </a:solidFill>
            </a:endParaRPr>
          </a:p>
        </p:txBody>
      </p:sp>
    </p:spTree>
    <p:extLst>
      <p:ext uri="{BB962C8B-B14F-4D97-AF65-F5344CB8AC3E}">
        <p14:creationId xmlns:p14="http://schemas.microsoft.com/office/powerpoint/2010/main" val="234498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F6FA47D1-DEA4-46F4-9B71-FE799B2E05D4}"/>
              </a:ext>
            </a:extLst>
          </p:cNvPr>
          <p:cNvGraphicFramePr>
            <a:graphicFrameLocks noGrp="1"/>
          </p:cNvGraphicFramePr>
          <p:nvPr/>
        </p:nvGraphicFramePr>
        <p:xfrm>
          <a:off x="56104" y="952243"/>
          <a:ext cx="12043136" cy="5915517"/>
        </p:xfrm>
        <a:graphic>
          <a:graphicData uri="http://schemas.openxmlformats.org/drawingml/2006/table">
            <a:tbl>
              <a:tblPr firstRow="1" firstCol="1" bandRow="1">
                <a:tableStyleId>{5C22544A-7EE6-4342-B048-85BDC9FD1C3A}</a:tableStyleId>
              </a:tblPr>
              <a:tblGrid>
                <a:gridCol w="2331582">
                  <a:extLst>
                    <a:ext uri="{9D8B030D-6E8A-4147-A177-3AD203B41FA5}">
                      <a16:colId xmlns:a16="http://schemas.microsoft.com/office/drawing/2014/main" val="4126076518"/>
                    </a:ext>
                  </a:extLst>
                </a:gridCol>
                <a:gridCol w="3844631">
                  <a:extLst>
                    <a:ext uri="{9D8B030D-6E8A-4147-A177-3AD203B41FA5}">
                      <a16:colId xmlns:a16="http://schemas.microsoft.com/office/drawing/2014/main" val="2811216430"/>
                    </a:ext>
                  </a:extLst>
                </a:gridCol>
                <a:gridCol w="5866923">
                  <a:extLst>
                    <a:ext uri="{9D8B030D-6E8A-4147-A177-3AD203B41FA5}">
                      <a16:colId xmlns:a16="http://schemas.microsoft.com/office/drawing/2014/main" val="513855650"/>
                    </a:ext>
                  </a:extLst>
                </a:gridCol>
              </a:tblGrid>
              <a:tr h="241160">
                <a:tc>
                  <a:txBody>
                    <a:bodyPr/>
                    <a:lstStyle/>
                    <a:p>
                      <a:pPr algn="ctr">
                        <a:lnSpc>
                          <a:spcPct val="120000"/>
                        </a:lnSpc>
                        <a:spcAft>
                          <a:spcPts val="0"/>
                        </a:spcAft>
                      </a:pPr>
                      <a:r>
                        <a:rPr lang="en-US" sz="2000">
                          <a:solidFill>
                            <a:srgbClr val="FFFF00"/>
                          </a:solidFill>
                          <a:effectLst/>
                        </a:rPr>
                        <a:t>Đới thiên nhiên</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lạnh</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tc>
                  <a:txBody>
                    <a:bodyPr/>
                    <a:lstStyle/>
                    <a:p>
                      <a:pPr algn="ctr">
                        <a:lnSpc>
                          <a:spcPct val="120000"/>
                        </a:lnSpc>
                        <a:spcAft>
                          <a:spcPts val="0"/>
                        </a:spcAft>
                      </a:pPr>
                      <a:r>
                        <a:rPr lang="en-US" sz="2000">
                          <a:solidFill>
                            <a:srgbClr val="FFFF00"/>
                          </a:solidFill>
                          <a:effectLst/>
                        </a:rPr>
                        <a:t>Đới ôn hòa</a:t>
                      </a:r>
                      <a:endParaRPr lang="en-US" sz="20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200" marR="45200" marT="0" marB="0">
                    <a:solidFill>
                      <a:srgbClr val="00B050"/>
                    </a:solidFill>
                  </a:tcPr>
                </a:tc>
                <a:extLst>
                  <a:ext uri="{0D108BD9-81ED-4DB2-BD59-A6C34878D82A}">
                    <a16:rowId xmlns:a16="http://schemas.microsoft.com/office/drawing/2014/main" val="2002970744"/>
                  </a:ext>
                </a:extLst>
              </a:tr>
              <a:tr h="2391057">
                <a:tc>
                  <a:txBody>
                    <a:bodyPr/>
                    <a:lstStyle/>
                    <a:p>
                      <a:pPr>
                        <a:lnSpc>
                          <a:spcPct val="120000"/>
                        </a:lnSpc>
                        <a:spcAft>
                          <a:spcPts val="0"/>
                        </a:spcAft>
                      </a:pPr>
                      <a:r>
                        <a:rPr lang="en-US" sz="2000">
                          <a:effectLst/>
                          <a:latin typeface="Arial "/>
                        </a:rPr>
                        <a:t>Khí hậu</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C</a:t>
                      </a:r>
                      <a:r>
                        <a:rPr lang="en-US" sz="2000">
                          <a:solidFill>
                            <a:srgbClr val="1B04FA"/>
                          </a:solidFill>
                          <a:effectLst/>
                          <a:latin typeface="Arial "/>
                        </a:rPr>
                        <a:t>ó khí hậu cực và cận cực, lạnh giá, nhiều nơi băng tuyết phú dày trên diện tích rộng. Ở phía nam khí hậu ấm hơn, có mùa hạ ngắn</a:t>
                      </a:r>
                      <a:r>
                        <a:rPr lang="vi-VN" sz="2000">
                          <a:solidFill>
                            <a:srgbClr val="1B04FA"/>
                          </a:solidFill>
                          <a:effectLst/>
                          <a:latin typeface="Arial "/>
                        </a:rPr>
                        <a:t>.</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tc>
                  <a:txBody>
                    <a:bodyPr/>
                    <a:lstStyle/>
                    <a:p>
                      <a:pPr>
                        <a:lnSpc>
                          <a:spcPct val="120000"/>
                        </a:lnSpc>
                        <a:spcAft>
                          <a:spcPts val="0"/>
                        </a:spcAft>
                      </a:pPr>
                      <a:r>
                        <a:rPr lang="vi-VN" sz="2000">
                          <a:solidFill>
                            <a:srgbClr val="1B04FA"/>
                          </a:solidFill>
                          <a:effectLst/>
                          <a:latin typeface="Arial "/>
                        </a:rPr>
                        <a:t>- Phân hóa đa dạng</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Phía bắc có khí hậu ôn đới</a:t>
                      </a:r>
                    </a:p>
                    <a:p>
                      <a:pPr>
                        <a:lnSpc>
                          <a:spcPct val="120000"/>
                        </a:lnSpc>
                        <a:spcAft>
                          <a:spcPts val="0"/>
                        </a:spcAft>
                      </a:pPr>
                      <a:r>
                        <a:rPr lang="en-US" sz="2000">
                          <a:solidFill>
                            <a:srgbClr val="1B04FA"/>
                          </a:solidFill>
                          <a:effectLst/>
                          <a:latin typeface="Arial "/>
                        </a:rPr>
                        <a:t>+ Ph</a:t>
                      </a:r>
                      <a:r>
                        <a:rPr lang="vi-VN" sz="2000">
                          <a:solidFill>
                            <a:srgbClr val="1B04FA"/>
                          </a:solidFill>
                          <a:effectLst/>
                          <a:latin typeface="Arial "/>
                        </a:rPr>
                        <a:t>ía</a:t>
                      </a:r>
                      <a:r>
                        <a:rPr lang="en-US" sz="2000">
                          <a:solidFill>
                            <a:srgbClr val="1B04FA"/>
                          </a:solidFill>
                          <a:effectLst/>
                          <a:latin typeface="Arial "/>
                        </a:rPr>
                        <a:t> đông nam, khí hậu cận nhiệt, ấm, ẩm</a:t>
                      </a:r>
                      <a:r>
                        <a:rPr lang="vi-VN" sz="2000">
                          <a:solidFill>
                            <a:srgbClr val="1B04FA"/>
                          </a:solidFill>
                          <a:effectLst/>
                          <a:latin typeface="Arial "/>
                        </a:rPr>
                        <a:t>.</a:t>
                      </a:r>
                      <a:endParaRPr lang="en-US" sz="2000">
                        <a:solidFill>
                          <a:srgbClr val="1B04FA"/>
                        </a:solidFill>
                        <a:effectLst/>
                        <a:latin typeface="Arial "/>
                      </a:endParaRPr>
                    </a:p>
                    <a:p>
                      <a:pPr>
                        <a:lnSpc>
                          <a:spcPct val="120000"/>
                        </a:lnSpc>
                        <a:spcAft>
                          <a:spcPts val="0"/>
                        </a:spcAft>
                      </a:pPr>
                      <a:r>
                        <a:rPr lang="en-US" sz="2000">
                          <a:solidFill>
                            <a:srgbClr val="1B04FA"/>
                          </a:solidFill>
                          <a:effectLst/>
                          <a:latin typeface="Arial "/>
                        </a:rPr>
                        <a:t>+ Khu vực ở sâu trong lục địa, mưa ít, hình thành thảo nguyên.</a:t>
                      </a:r>
                    </a:p>
                    <a:p>
                      <a:pPr>
                        <a:lnSpc>
                          <a:spcPct val="120000"/>
                        </a:lnSpc>
                        <a:spcAft>
                          <a:spcPts val="0"/>
                        </a:spcAft>
                      </a:pPr>
                      <a:r>
                        <a:rPr lang="vi-VN" sz="2000">
                          <a:solidFill>
                            <a:srgbClr val="1B04FA"/>
                          </a:solidFill>
                          <a:effectLst/>
                          <a:latin typeface="Arial "/>
                        </a:rPr>
                        <a:t>+ </a:t>
                      </a:r>
                      <a:r>
                        <a:rPr lang="en-US" sz="2000">
                          <a:solidFill>
                            <a:srgbClr val="1B04FA"/>
                          </a:solidFill>
                          <a:effectLst/>
                          <a:latin typeface="Arial "/>
                        </a:rPr>
                        <a:t>Trên các cao nguyên của miền núi Coóc-đi-e, khí hậu khô hạn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rgbClr val="FCFEB0"/>
                    </a:solidFill>
                  </a:tcPr>
                </a:tc>
                <a:extLst>
                  <a:ext uri="{0D108BD9-81ED-4DB2-BD59-A6C34878D82A}">
                    <a16:rowId xmlns:a16="http://schemas.microsoft.com/office/drawing/2014/main" val="1413170324"/>
                  </a:ext>
                </a:extLst>
              </a:tr>
              <a:tr h="3047412">
                <a:tc>
                  <a:txBody>
                    <a:bodyPr/>
                    <a:lstStyle/>
                    <a:p>
                      <a:pPr>
                        <a:lnSpc>
                          <a:spcPct val="120000"/>
                        </a:lnSpc>
                        <a:spcAft>
                          <a:spcPts val="0"/>
                        </a:spcAft>
                      </a:pPr>
                      <a:r>
                        <a:rPr lang="en-US" sz="2000">
                          <a:effectLst/>
                          <a:latin typeface="Arial "/>
                        </a:rPr>
                        <a:t>Sinh vật</a:t>
                      </a:r>
                      <a:endParaRPr lang="en-US" sz="2000">
                        <a:effectLst/>
                        <a:latin typeface="Arial "/>
                        <a:ea typeface="Calibri" panose="020F0502020204030204" pitchFamily="34" charset="0"/>
                        <a:cs typeface="Times New Roman" panose="02020603050405020304" pitchFamily="18" charset="0"/>
                      </a:endParaRPr>
                    </a:p>
                  </a:txBody>
                  <a:tcPr marL="45200" marR="45200" marT="0" marB="0"/>
                </a:tc>
                <a:tc>
                  <a:txBody>
                    <a:bodyPr/>
                    <a:lstStyle/>
                    <a:p>
                      <a:pPr>
                        <a:lnSpc>
                          <a:spcPct val="120000"/>
                        </a:lnSpc>
                        <a:spcAft>
                          <a:spcPts val="0"/>
                        </a:spcAft>
                      </a:pPr>
                      <a:r>
                        <a:rPr lang="vi-VN" sz="2000">
                          <a:solidFill>
                            <a:srgbClr val="1B04FA"/>
                          </a:solidFill>
                          <a:effectLst/>
                          <a:latin typeface="Arial "/>
                        </a:rPr>
                        <a:t>- T</a:t>
                      </a:r>
                      <a:r>
                        <a:rPr lang="en-US" sz="2000">
                          <a:solidFill>
                            <a:srgbClr val="1B04FA"/>
                          </a:solidFill>
                          <a:effectLst/>
                          <a:latin typeface="Arial "/>
                        </a:rPr>
                        <a:t>hực vật chủ yếu là rêu, địa </a:t>
                      </a:r>
                      <a:r>
                        <a:rPr lang="vi-VN" sz="2000">
                          <a:solidFill>
                            <a:srgbClr val="1B04FA"/>
                          </a:solidFill>
                          <a:effectLst/>
                          <a:latin typeface="Arial "/>
                        </a:rPr>
                        <a:t>y</a:t>
                      </a:r>
                      <a:r>
                        <a:rPr lang="en-US" sz="2000">
                          <a:solidFill>
                            <a:srgbClr val="1B04FA"/>
                          </a:solidFill>
                          <a:effectLst/>
                          <a:latin typeface="Arial "/>
                        </a:rPr>
                        <a:t>, cỏ và cây bụi. </a:t>
                      </a:r>
                    </a:p>
                    <a:p>
                      <a:pPr>
                        <a:lnSpc>
                          <a:spcPct val="120000"/>
                        </a:lnSpc>
                        <a:spcAft>
                          <a:spcPts val="0"/>
                        </a:spcAft>
                      </a:pPr>
                      <a:r>
                        <a:rPr lang="vi-VN" sz="2000">
                          <a:solidFill>
                            <a:srgbClr val="1B04FA"/>
                          </a:solidFill>
                          <a:effectLst/>
                          <a:latin typeface="Arial "/>
                        </a:rPr>
                        <a:t>- Đ</a:t>
                      </a:r>
                      <a:r>
                        <a:rPr lang="en-US" sz="2000">
                          <a:solidFill>
                            <a:srgbClr val="1B04FA"/>
                          </a:solidFill>
                          <a:effectLst/>
                          <a:latin typeface="Arial "/>
                        </a:rPr>
                        <a:t>ộng vật nghèo nàn, có một số loài chịu được lạnh như tuần lộc, cáo Bắc cực,... và một số loài chim di cư.</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tc>
                  <a:txBody>
                    <a:bodyPr/>
                    <a:lstStyle/>
                    <a:p>
                      <a:pPr algn="l">
                        <a:lnSpc>
                          <a:spcPct val="120000"/>
                        </a:lnSpc>
                        <a:spcAft>
                          <a:spcPts val="0"/>
                        </a:spcAft>
                      </a:pPr>
                      <a:r>
                        <a:rPr lang="vi-VN" sz="2000">
                          <a:solidFill>
                            <a:srgbClr val="1B04FA"/>
                          </a:solidFill>
                          <a:effectLst/>
                          <a:latin typeface="Arial "/>
                        </a:rPr>
                        <a:t>- Thực vật:</a:t>
                      </a:r>
                      <a:endParaRPr lang="en-US" sz="2000">
                        <a:solidFill>
                          <a:srgbClr val="1B04FA"/>
                        </a:solidFill>
                        <a:effectLst/>
                        <a:latin typeface="Arial "/>
                      </a:endParaRPr>
                    </a:p>
                    <a:p>
                      <a:pPr algn="l">
                        <a:lnSpc>
                          <a:spcPct val="120000"/>
                        </a:lnSpc>
                        <a:spcAft>
                          <a:spcPts val="0"/>
                        </a:spcAft>
                      </a:pPr>
                      <a:r>
                        <a:rPr lang="vi-VN" sz="2000">
                          <a:solidFill>
                            <a:srgbClr val="1B04FA"/>
                          </a:solidFill>
                          <a:effectLst/>
                          <a:latin typeface="Arial "/>
                        </a:rPr>
                        <a:t>+ Phía bắc: R</a:t>
                      </a:r>
                      <a:r>
                        <a:rPr lang="en-US" sz="2000">
                          <a:solidFill>
                            <a:srgbClr val="1B04FA"/>
                          </a:solidFill>
                          <a:effectLst/>
                          <a:latin typeface="Arial "/>
                        </a:rPr>
                        <a:t>ừng lá kim.</a:t>
                      </a:r>
                    </a:p>
                    <a:p>
                      <a:pPr algn="l">
                        <a:lnSpc>
                          <a:spcPct val="120000"/>
                        </a:lnSpc>
                        <a:spcAft>
                          <a:spcPts val="0"/>
                        </a:spcAft>
                      </a:pPr>
                      <a:r>
                        <a:rPr lang="vi-VN" sz="2000">
                          <a:solidFill>
                            <a:srgbClr val="1B04FA"/>
                          </a:solidFill>
                          <a:effectLst/>
                          <a:latin typeface="Arial "/>
                        </a:rPr>
                        <a:t>+ Phía đông nam: </a:t>
                      </a:r>
                      <a:r>
                        <a:rPr lang="en-US" sz="2000">
                          <a:solidFill>
                            <a:srgbClr val="1B04FA"/>
                          </a:solidFill>
                          <a:effectLst/>
                          <a:latin typeface="Arial "/>
                        </a:rPr>
                        <a:t>rừng hỗn hợp và rừng lá rộng với thành phần loài rất phong phú.</a:t>
                      </a:r>
                    </a:p>
                    <a:p>
                      <a:pPr algn="l">
                        <a:lnSpc>
                          <a:spcPct val="120000"/>
                        </a:lnSpc>
                        <a:spcAft>
                          <a:spcPts val="0"/>
                        </a:spcAft>
                      </a:pPr>
                      <a:r>
                        <a:rPr lang="vi-VN" sz="2000">
                          <a:solidFill>
                            <a:srgbClr val="1B04FA"/>
                          </a:solidFill>
                          <a:effectLst/>
                          <a:latin typeface="Arial "/>
                        </a:rPr>
                        <a:t>- Động vật: Phong phú cả về số loài và	 số	 lượng	mỗi 	loài. Ở vùng hoang mạc và bán	 hoang 	mạc,	động	 vật nghèo nàn.</a:t>
                      </a:r>
                      <a:endParaRPr lang="en-US" sz="2000">
                        <a:solidFill>
                          <a:srgbClr val="1B04FA"/>
                        </a:solidFill>
                        <a:effectLst/>
                        <a:latin typeface="Arial "/>
                        <a:ea typeface="Calibri" panose="020F0502020204030204" pitchFamily="34" charset="0"/>
                        <a:cs typeface="Times New Roman" panose="02020603050405020304" pitchFamily="18" charset="0"/>
                      </a:endParaRPr>
                    </a:p>
                  </a:txBody>
                  <a:tcPr marL="45200" marR="45200" marT="0" marB="0">
                    <a:solidFill>
                      <a:schemeClr val="accent6">
                        <a:lumMod val="20000"/>
                        <a:lumOff val="80000"/>
                      </a:schemeClr>
                    </a:solidFill>
                  </a:tcPr>
                </a:tc>
                <a:extLst>
                  <a:ext uri="{0D108BD9-81ED-4DB2-BD59-A6C34878D82A}">
                    <a16:rowId xmlns:a16="http://schemas.microsoft.com/office/drawing/2014/main" val="2418266899"/>
                  </a:ext>
                </a:extLst>
              </a:tr>
            </a:tbl>
          </a:graphicData>
        </a:graphic>
      </p:graphicFrame>
      <p:pic>
        <p:nvPicPr>
          <p:cNvPr id="12" name="Picture 11" descr="book9">
            <a:extLst>
              <a:ext uri="{FF2B5EF4-FFF2-40B4-BE49-F238E27FC236}">
                <a16:creationId xmlns:a16="http://schemas.microsoft.com/office/drawing/2014/main" id="{5858539E-3C6B-49E4-A3CF-678AF71558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89569" y="0"/>
            <a:ext cx="1347791" cy="92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466E7CE-F1E1-4B4D-9FD3-D743DBF608E9}"/>
              </a:ext>
            </a:extLst>
          </p:cNvPr>
          <p:cNvSpPr txBox="1"/>
          <p:nvPr/>
        </p:nvSpPr>
        <p:spPr>
          <a:xfrm>
            <a:off x="36093" y="36093"/>
            <a:ext cx="3064012" cy="523220"/>
          </a:xfrm>
          <a:prstGeom prst="rect">
            <a:avLst/>
          </a:prstGeom>
          <a:solidFill>
            <a:schemeClr val="accent4">
              <a:lumMod val="40000"/>
              <a:lumOff val="60000"/>
            </a:schemeClr>
          </a:solidFill>
        </p:spPr>
        <p:txBody>
          <a:bodyPr wrap="square" rtlCol="0">
            <a:spAutoFit/>
          </a:bodyPr>
          <a:lstStyle/>
          <a:p>
            <a:pPr algn="ctr"/>
            <a:r>
              <a:rPr lang="vi-VN" sz="2800">
                <a:solidFill>
                  <a:srgbClr val="1B04FA"/>
                </a:solidFill>
                <a:latin typeface="Arial" panose="020B0604020202020204" pitchFamily="34" charset="0"/>
                <a:cs typeface="Arial" panose="020B0604020202020204" pitchFamily="34" charset="0"/>
              </a:rPr>
              <a:t>d.</a:t>
            </a:r>
            <a:r>
              <a:rPr lang="en-US" sz="2800">
                <a:solidFill>
                  <a:srgbClr val="1B04FA"/>
                </a:solidFill>
                <a:latin typeface="Arial" panose="020B0604020202020204" pitchFamily="34" charset="0"/>
                <a:cs typeface="Arial" panose="020B0604020202020204" pitchFamily="34" charset="0"/>
              </a:rPr>
              <a:t>Đới thiên nhiên</a:t>
            </a:r>
          </a:p>
        </p:txBody>
      </p:sp>
      <p:pic>
        <p:nvPicPr>
          <p:cNvPr id="14" name="Picture 13">
            <a:extLst>
              <a:ext uri="{FF2B5EF4-FFF2-40B4-BE49-F238E27FC236}">
                <a16:creationId xmlns:a16="http://schemas.microsoft.com/office/drawing/2014/main" id="{798C8AE9-DD28-455A-BE42-8B401F074A14}"/>
              </a:ext>
            </a:extLst>
          </p:cNvPr>
          <p:cNvPicPr>
            <a:picLocks noChangeAspect="1"/>
          </p:cNvPicPr>
          <p:nvPr/>
        </p:nvPicPr>
        <p:blipFill>
          <a:blip r:embed="rId3"/>
          <a:stretch>
            <a:fillRect/>
          </a:stretch>
        </p:blipFill>
        <p:spPr>
          <a:xfrm>
            <a:off x="10868215" y="-1613"/>
            <a:ext cx="1054691" cy="927925"/>
          </a:xfrm>
          <a:prstGeom prst="rect">
            <a:avLst/>
          </a:prstGeom>
        </p:spPr>
      </p:pic>
    </p:spTree>
    <p:extLst>
      <p:ext uri="{BB962C8B-B14F-4D97-AF65-F5344CB8AC3E}">
        <p14:creationId xmlns:p14="http://schemas.microsoft.com/office/powerpoint/2010/main" val="15397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i nhanh? Ai đúng? | Other - Quizizz">
            <a:extLst>
              <a:ext uri="{FF2B5EF4-FFF2-40B4-BE49-F238E27FC236}">
                <a16:creationId xmlns:a16="http://schemas.microsoft.com/office/drawing/2014/main" id="{9F90EC3F-49DA-4CEF-91B2-ABE2254FE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1" r="-1" b="5948"/>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1B04FA"/>
                </a:solidFill>
              </a:rPr>
              <a:t>Hệ thống núi cao và dài nhất Bắc Mỹ? </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600">
                <a:solidFill>
                  <a:srgbClr val="1C11AF"/>
                </a:solidFill>
              </a:rPr>
              <a:t>Bắc Mĩ nằm giữa 2 đại dương nào</a:t>
            </a:r>
            <a:r>
              <a:rPr lang="en-US" sz="3600">
                <a:solidFill>
                  <a:srgbClr val="1C11AF"/>
                </a:solidFill>
              </a:rPr>
              <a:t>?</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8620124"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Thái Bình Dương,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371959"/>
            <a:ext cx="597044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1CE69969-9B72-4161-AF2D-77F19F17FF66}"/>
              </a:ext>
            </a:extLst>
          </p:cNvPr>
          <p:cNvPicPr>
            <a:picLocks noChangeAspect="1"/>
          </p:cNvPicPr>
          <p:nvPr/>
        </p:nvPicPr>
        <p:blipFill>
          <a:blip r:embed="rId13"/>
          <a:stretch>
            <a:fillRect/>
          </a:stretch>
        </p:blipFill>
        <p:spPr>
          <a:xfrm>
            <a:off x="11010718" y="104652"/>
            <a:ext cx="1054691" cy="9279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1B04FA"/>
                </a:solidFill>
              </a:rPr>
              <a:t>Miền địa hình nằm ở trung tâm Bắc Mỹ?</a:t>
            </a:r>
            <a:endParaRPr lang="en-US" sz="32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Đồng bằng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46081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Kiểu khí hậu chiếm diện tích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33143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600">
                <a:solidFill>
                  <a:srgbClr val="1B04FA"/>
                </a:solidFill>
              </a:rPr>
              <a:t>Hệ thống hồ lớn 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Hệ thống Ngũ hồ</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96347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a:solidFill>
                  <a:srgbClr val="1B04FA"/>
                </a:solidFill>
              </a:rPr>
              <a:t>Con sông</a:t>
            </a:r>
            <a:r>
              <a:rPr lang="vi-VN" sz="3600">
                <a:solidFill>
                  <a:srgbClr val="1B04FA"/>
                </a:solidFill>
              </a:rPr>
              <a:t> </a:t>
            </a:r>
            <a:r>
              <a:rPr lang="en-US" sz="3600">
                <a:solidFill>
                  <a:srgbClr val="1B04FA"/>
                </a:solidFill>
              </a:rPr>
              <a:t>dài </a:t>
            </a:r>
            <a:r>
              <a:rPr lang="vi-VN" sz="3600">
                <a:solidFill>
                  <a:srgbClr val="1B04FA"/>
                </a:solidFill>
              </a:rPr>
              <a:t>nhất Bắc Mỹ?</a:t>
            </a:r>
            <a:endParaRPr lang="en-US" sz="3600">
              <a:solidFill>
                <a:srgbClr val="1B04FA"/>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Mit-xu-ri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293777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E1D2A4-6572-41A5-8676-DD6FA70200EF}"/>
              </a:ext>
            </a:extLst>
          </p:cNvPr>
          <p:cNvGrpSpPr/>
          <p:nvPr/>
        </p:nvGrpSpPr>
        <p:grpSpPr>
          <a:xfrm>
            <a:off x="4541525" y="35625"/>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pic>
        <p:nvPicPr>
          <p:cNvPr id="2" name="Picture 1">
            <a:extLst>
              <a:ext uri="{FF2B5EF4-FFF2-40B4-BE49-F238E27FC236}">
                <a16:creationId xmlns:a16="http://schemas.microsoft.com/office/drawing/2014/main" id="{671ED2EB-6654-4C1F-BFA4-9C75C9ACC7B8}"/>
              </a:ext>
            </a:extLst>
          </p:cNvPr>
          <p:cNvPicPr>
            <a:picLocks noChangeAspect="1"/>
          </p:cNvPicPr>
          <p:nvPr/>
        </p:nvPicPr>
        <p:blipFill>
          <a:blip r:embed="rId2"/>
          <a:stretch>
            <a:fillRect/>
          </a:stretch>
        </p:blipFill>
        <p:spPr>
          <a:xfrm>
            <a:off x="356260" y="2729050"/>
            <a:ext cx="5388751" cy="3705829"/>
          </a:xfrm>
          <a:prstGeom prst="rect">
            <a:avLst/>
          </a:prstGeom>
        </p:spPr>
      </p:pic>
      <p:sp>
        <p:nvSpPr>
          <p:cNvPr id="10" name="Rectangle 9">
            <a:extLst>
              <a:ext uri="{FF2B5EF4-FFF2-40B4-BE49-F238E27FC236}">
                <a16:creationId xmlns:a16="http://schemas.microsoft.com/office/drawing/2014/main" id="{70F4FE84-FE5E-4A79-9AFA-B0CC21A80D9F}"/>
              </a:ext>
            </a:extLst>
          </p:cNvPr>
          <p:cNvSpPr/>
          <p:nvPr/>
        </p:nvSpPr>
        <p:spPr>
          <a:xfrm>
            <a:off x="93023" y="873729"/>
            <a:ext cx="11472875" cy="1569660"/>
          </a:xfrm>
          <a:prstGeom prst="rect">
            <a:avLst/>
          </a:prstGeom>
        </p:spPr>
        <p:txBody>
          <a:bodyPr wrap="square">
            <a:spAutoFit/>
          </a:bodyPr>
          <a:lstStyle/>
          <a:p>
            <a:pPr algn="just"/>
            <a:r>
              <a:rPr lang="vi-VN" sz="3200">
                <a:solidFill>
                  <a:srgbClr val="FF0066"/>
                </a:solidFill>
                <a:latin typeface="Arial" panose="020B0604020202020204" pitchFamily="34" charset="0"/>
                <a:cs typeface="Arial" panose="020B0604020202020204" pitchFamily="34" charset="0"/>
              </a:rPr>
              <a:t>Cho biểu đồ nhiệt độ, lượng mưa của hai trạm khí tượng sau:</a:t>
            </a:r>
          </a:p>
          <a:p>
            <a:pPr algn="just"/>
            <a:r>
              <a:rPr lang="vi-VN" sz="3200">
                <a:solidFill>
                  <a:srgbClr val="FF0066"/>
                </a:solidFill>
                <a:latin typeface="Arial" panose="020B0604020202020204" pitchFamily="34" charset="0"/>
                <a:cs typeface="Arial" panose="020B0604020202020204" pitchFamily="34" charset="0"/>
              </a:rPr>
              <a:t>a. Xác định vị trí hai trạm khí tượng trên hình 14.2.</a:t>
            </a:r>
          </a:p>
          <a:p>
            <a:pPr algn="just"/>
            <a:r>
              <a:rPr lang="vi-VN" sz="3200">
                <a:solidFill>
                  <a:srgbClr val="FF0066"/>
                </a:solidFill>
                <a:latin typeface="Arial" panose="020B0604020202020204" pitchFamily="34" charset="0"/>
                <a:cs typeface="Arial" panose="020B0604020202020204" pitchFamily="34" charset="0"/>
              </a:rPr>
              <a:t>b. Nhận xét nhiệt độ và lượng mưa hai trạm khí tượng trên.</a:t>
            </a:r>
            <a:endParaRPr lang="en-US" sz="3200">
              <a:solidFill>
                <a:srgbClr val="FF0066"/>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591BDFDF-3AF1-4443-A4CA-BBF4DECBF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989" y="2338347"/>
            <a:ext cx="5388751" cy="40965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DB966F-2D28-4417-A1D5-603C76C3317B}"/>
              </a:ext>
            </a:extLst>
          </p:cNvPr>
          <p:cNvSpPr txBox="1"/>
          <p:nvPr/>
        </p:nvSpPr>
        <p:spPr>
          <a:xfrm>
            <a:off x="6699477" y="6526208"/>
            <a:ext cx="5219391" cy="400110"/>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2F3F6E1-0563-4D77-9F19-CE1BA9CF7C33}"/>
              </a:ext>
            </a:extLst>
          </p:cNvPr>
          <p:cNvGraphicFramePr>
            <a:graphicFrameLocks noGrp="1"/>
          </p:cNvGraphicFramePr>
          <p:nvPr>
            <p:extLst>
              <p:ext uri="{D42A27DB-BD31-4B8C-83A1-F6EECF244321}">
                <p14:modId xmlns:p14="http://schemas.microsoft.com/office/powerpoint/2010/main" val="534491424"/>
              </p:ext>
            </p:extLst>
          </p:nvPr>
        </p:nvGraphicFramePr>
        <p:xfrm>
          <a:off x="317500" y="650174"/>
          <a:ext cx="11556999" cy="6172202"/>
        </p:xfrm>
        <a:graphic>
          <a:graphicData uri="http://schemas.openxmlformats.org/drawingml/2006/table">
            <a:tbl>
              <a:tblPr firstRow="1" bandRow="1">
                <a:tableStyleId>{5C22544A-7EE6-4342-B048-85BDC9FD1C3A}</a:tableStyleId>
              </a:tblPr>
              <a:tblGrid>
                <a:gridCol w="3423227">
                  <a:extLst>
                    <a:ext uri="{9D8B030D-6E8A-4147-A177-3AD203B41FA5}">
                      <a16:colId xmlns:a16="http://schemas.microsoft.com/office/drawing/2014/main" val="217698564"/>
                    </a:ext>
                  </a:extLst>
                </a:gridCol>
                <a:gridCol w="4281439">
                  <a:extLst>
                    <a:ext uri="{9D8B030D-6E8A-4147-A177-3AD203B41FA5}">
                      <a16:colId xmlns:a16="http://schemas.microsoft.com/office/drawing/2014/main" val="1336465658"/>
                    </a:ext>
                  </a:extLst>
                </a:gridCol>
                <a:gridCol w="3852333">
                  <a:extLst>
                    <a:ext uri="{9D8B030D-6E8A-4147-A177-3AD203B41FA5}">
                      <a16:colId xmlns:a16="http://schemas.microsoft.com/office/drawing/2014/main" val="270692074"/>
                    </a:ext>
                  </a:extLst>
                </a:gridCol>
              </a:tblGrid>
              <a:tr h="881743">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Tiêu chí</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Tô-rôn-tô</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Mai-a-mi</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extLst>
                  <a:ext uri="{0D108BD9-81ED-4DB2-BD59-A6C34878D82A}">
                    <a16:rowId xmlns:a16="http://schemas.microsoft.com/office/drawing/2014/main" val="1265846210"/>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TB năm</a:t>
                      </a:r>
                    </a:p>
                  </a:txBody>
                  <a:tcPr marL="31750" marR="31750" marT="31750" marB="31750">
                    <a:solidFill>
                      <a:srgbClr val="FCFEB0"/>
                    </a:solidFill>
                  </a:tcPr>
                </a:tc>
                <a:tc>
                  <a:txBody>
                    <a:bodyPr/>
                    <a:lstStyle/>
                    <a:p>
                      <a:pPr fontAlgn="t"/>
                      <a:r>
                        <a:rPr lang="en-US" sz="2400" b="0">
                          <a:solidFill>
                            <a:srgbClr val="1B04FA"/>
                          </a:solidFill>
                          <a:effectLst/>
                          <a:latin typeface="Arial" panose="020B0604020202020204" pitchFamily="34" charset="0"/>
                          <a:cs typeface="Arial" panose="020B0604020202020204" pitchFamily="34" charset="0"/>
                        </a:rPr>
                        <a:t> </a:t>
                      </a:r>
                    </a:p>
                  </a:txBody>
                  <a:tcPr marL="31750" marR="31750" marT="31750" marB="31750">
                    <a:solidFill>
                      <a:srgbClr val="FCFEB0"/>
                    </a:solidFill>
                  </a:tcPr>
                </a:tc>
                <a:tc>
                  <a:txBody>
                    <a:bodyPr/>
                    <a:lstStyle/>
                    <a:p>
                      <a:pPr fontAlgn="t"/>
                      <a:r>
                        <a:rPr lang="en-US" sz="2400" b="0">
                          <a:solidFill>
                            <a:srgbClr val="1B04FA"/>
                          </a:solidFill>
                          <a:effectLst/>
                          <a:latin typeface="Arial" panose="020B0604020202020204" pitchFamily="34" charset="0"/>
                          <a:cs typeface="Arial" panose="020B0604020202020204" pitchFamily="34" charset="0"/>
                        </a:rPr>
                        <a:t> </a:t>
                      </a:r>
                    </a:p>
                  </a:txBody>
                  <a:tcPr marL="31750" marR="31750" marT="31750" marB="31750">
                    <a:solidFill>
                      <a:srgbClr val="FCFEB0"/>
                    </a:solidFill>
                  </a:tcPr>
                </a:tc>
                <a:extLst>
                  <a:ext uri="{0D108BD9-81ED-4DB2-BD59-A6C34878D82A}">
                    <a16:rowId xmlns:a16="http://schemas.microsoft.com/office/drawing/2014/main" val="2865652765"/>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tháng cao nhất</a:t>
                      </a:r>
                    </a:p>
                  </a:txBody>
                  <a:tcPr marL="31750" marR="31750" marT="31750" marB="31750">
                    <a:solidFill>
                      <a:schemeClr val="accent5">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5">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5">
                        <a:lumMod val="20000"/>
                        <a:lumOff val="80000"/>
                      </a:schemeClr>
                    </a:solidFill>
                  </a:tcPr>
                </a:tc>
                <a:extLst>
                  <a:ext uri="{0D108BD9-81ED-4DB2-BD59-A6C34878D82A}">
                    <a16:rowId xmlns:a16="http://schemas.microsoft.com/office/drawing/2014/main" val="435853548"/>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tháng thấp nhất</a:t>
                      </a:r>
                    </a:p>
                  </a:txBody>
                  <a:tcPr marL="31750" marR="31750" marT="31750" marB="31750">
                    <a:solidFill>
                      <a:schemeClr val="accent2">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2">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2">
                        <a:lumMod val="20000"/>
                        <a:lumOff val="80000"/>
                      </a:schemeClr>
                    </a:solidFill>
                  </a:tcPr>
                </a:tc>
                <a:extLst>
                  <a:ext uri="{0D108BD9-81ED-4DB2-BD59-A6C34878D82A}">
                    <a16:rowId xmlns:a16="http://schemas.microsoft.com/office/drawing/2014/main" val="3849009622"/>
                  </a:ext>
                </a:extLst>
              </a:tr>
              <a:tr h="440872">
                <a:tc>
                  <a:txBody>
                    <a:bodyPr/>
                    <a:lstStyle/>
                    <a:p>
                      <a:pPr algn="ctr" fontAlgn="t"/>
                      <a:r>
                        <a:rPr lang="vi-VN" sz="2400" b="0">
                          <a:solidFill>
                            <a:srgbClr val="1B04FA"/>
                          </a:solidFill>
                          <a:effectLst/>
                          <a:latin typeface="Arial" panose="020B0604020202020204" pitchFamily="34" charset="0"/>
                          <a:cs typeface="Arial" panose="020B0604020202020204" pitchFamily="34" charset="0"/>
                        </a:rPr>
                        <a:t>Tổng lượng mưa năm</a:t>
                      </a: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extLst>
                  <a:ext uri="{0D108BD9-81ED-4DB2-BD59-A6C34878D82A}">
                    <a16:rowId xmlns:a16="http://schemas.microsoft.com/office/drawing/2014/main" val="2064475103"/>
                  </a:ext>
                </a:extLst>
              </a:tr>
              <a:tr h="440872">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Biên độ nhiệt</a:t>
                      </a:r>
                      <a:endParaRPr lang="vi-VN" sz="2400" b="0">
                        <a:solidFill>
                          <a:srgbClr val="1B04FA"/>
                        </a:solidFill>
                        <a:effectLst/>
                        <a:latin typeface="Arial" panose="020B0604020202020204" pitchFamily="34" charset="0"/>
                        <a:cs typeface="Arial" panose="020B0604020202020204" pitchFamily="34" charset="0"/>
                      </a:endParaRP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extLst>
                  <a:ext uri="{0D108BD9-81ED-4DB2-BD59-A6C34878D82A}">
                    <a16:rowId xmlns:a16="http://schemas.microsoft.com/office/drawing/2014/main" val="4100934541"/>
                  </a:ext>
                </a:extLst>
              </a:tr>
              <a:tr h="881743">
                <a:tc>
                  <a:txBody>
                    <a:bodyPr/>
                    <a:lstStyle/>
                    <a:p>
                      <a:pPr algn="ctr" fontAlgn="t"/>
                      <a:r>
                        <a:rPr lang="vi-VN" sz="2400" b="0">
                          <a:solidFill>
                            <a:srgbClr val="1B04FA"/>
                          </a:solidFill>
                          <a:effectLst/>
                          <a:latin typeface="Arial" panose="020B0604020202020204" pitchFamily="34" charset="0"/>
                          <a:cs typeface="Arial" panose="020B0604020202020204" pitchFamily="34" charset="0"/>
                        </a:rPr>
                        <a:t>Tháng có lượng mưa cao nhất</a:t>
                      </a:r>
                    </a:p>
                  </a:txBody>
                  <a:tcPr marL="31750" marR="31750" marT="31750" marB="31750">
                    <a:solidFill>
                      <a:schemeClr val="accent4">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4">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4">
                        <a:lumMod val="20000"/>
                        <a:lumOff val="80000"/>
                      </a:schemeClr>
                    </a:solidFill>
                  </a:tcPr>
                </a:tc>
                <a:extLst>
                  <a:ext uri="{0D108BD9-81ED-4DB2-BD59-A6C34878D82A}">
                    <a16:rowId xmlns:a16="http://schemas.microsoft.com/office/drawing/2014/main" val="1523665567"/>
                  </a:ext>
                </a:extLst>
              </a:tr>
              <a:tr h="881743">
                <a:tc>
                  <a:txBody>
                    <a:bodyPr/>
                    <a:lstStyle/>
                    <a:p>
                      <a:pPr algn="ctr" fontAlgn="t"/>
                      <a:r>
                        <a:rPr lang="vi-VN" sz="2400" b="0">
                          <a:solidFill>
                            <a:srgbClr val="1B04FA"/>
                          </a:solidFill>
                          <a:effectLst/>
                          <a:latin typeface="Arial" panose="020B0604020202020204" pitchFamily="34" charset="0"/>
                          <a:cs typeface="Arial" panose="020B0604020202020204" pitchFamily="34" charset="0"/>
                        </a:rPr>
                        <a:t>Tháng có lượng mưa thấp nhất</a:t>
                      </a:r>
                    </a:p>
                  </a:txBody>
                  <a:tcPr marL="31750" marR="31750" marT="31750" marB="31750">
                    <a:solidFill>
                      <a:srgbClr val="FCFEB0"/>
                    </a:solidFill>
                  </a:tcPr>
                </a:tc>
                <a:tc>
                  <a:txBody>
                    <a:bodyPr/>
                    <a:lstStyle/>
                    <a:p>
                      <a:endParaRPr lang="en-US" sz="2400" b="0">
                        <a:solidFill>
                          <a:srgbClr val="1B04FA"/>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b="0">
                        <a:solidFill>
                          <a:srgbClr val="1B04FA"/>
                        </a:solidFill>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val="1543770791"/>
                  </a:ext>
                </a:extLst>
              </a:tr>
            </a:tbl>
          </a:graphicData>
        </a:graphic>
      </p:graphicFrame>
      <p:sp>
        <p:nvSpPr>
          <p:cNvPr id="6" name="Rectangle 5">
            <a:extLst>
              <a:ext uri="{FF2B5EF4-FFF2-40B4-BE49-F238E27FC236}">
                <a16:creationId xmlns:a16="http://schemas.microsoft.com/office/drawing/2014/main" id="{C826DFFF-0854-4EF2-BDAF-CE33B7A5DC65}"/>
              </a:ext>
            </a:extLst>
          </p:cNvPr>
          <p:cNvSpPr/>
          <p:nvPr/>
        </p:nvSpPr>
        <p:spPr>
          <a:xfrm>
            <a:off x="1625600" y="0"/>
            <a:ext cx="9956800" cy="584775"/>
          </a:xfrm>
          <a:prstGeom prst="rect">
            <a:avLst/>
          </a:prstGeom>
        </p:spPr>
        <p:txBody>
          <a:bodyPr wrap="square">
            <a:spAutoFit/>
          </a:bodyPr>
          <a:lstStyle/>
          <a:p>
            <a:r>
              <a:rPr lang="vi-VN" sz="3200">
                <a:solidFill>
                  <a:srgbClr val="FF0066"/>
                </a:solidFill>
                <a:latin typeface="Arial" panose="020B0604020202020204" pitchFamily="34" charset="0"/>
                <a:cs typeface="Arial" panose="020B0604020202020204" pitchFamily="34" charset="0"/>
              </a:rPr>
              <a:t>Nhiệt độ, lượng mưa tại các trạm khí tượng</a:t>
            </a:r>
            <a:endParaRPr lang="en-US" sz="3200">
              <a:solidFill>
                <a:srgbClr val="FF006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9965933-31D1-49D7-AC8A-968814FED128}"/>
              </a:ext>
            </a:extLst>
          </p:cNvPr>
          <p:cNvPicPr>
            <a:picLocks noChangeAspect="1"/>
          </p:cNvPicPr>
          <p:nvPr/>
        </p:nvPicPr>
        <p:blipFill>
          <a:blip r:embed="rId2"/>
          <a:stretch>
            <a:fillRect/>
          </a:stretch>
        </p:blipFill>
        <p:spPr>
          <a:xfrm>
            <a:off x="4375233" y="1540459"/>
            <a:ext cx="7499266" cy="5157224"/>
          </a:xfrm>
          <a:prstGeom prst="rect">
            <a:avLst/>
          </a:prstGeom>
        </p:spPr>
      </p:pic>
    </p:spTree>
    <p:extLst>
      <p:ext uri="{BB962C8B-B14F-4D97-AF65-F5344CB8AC3E}">
        <p14:creationId xmlns:p14="http://schemas.microsoft.com/office/powerpoint/2010/main" val="3527122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0E5C3D5-4B23-42E3-B1DB-04662ED5C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315" y="154378"/>
            <a:ext cx="8058558" cy="61261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6F550F-898E-4AB1-9E05-D3D523914450}"/>
              </a:ext>
            </a:extLst>
          </p:cNvPr>
          <p:cNvSpPr txBox="1"/>
          <p:nvPr/>
        </p:nvSpPr>
        <p:spPr>
          <a:xfrm>
            <a:off x="5904729" y="6292020"/>
            <a:ext cx="5206617" cy="411602"/>
          </a:xfrm>
          <a:prstGeom prst="rect">
            <a:avLst/>
          </a:prstGeom>
          <a:no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14.</a:t>
            </a:r>
            <a:r>
              <a:rPr lang="vi-VN" sz="2000">
                <a:solidFill>
                  <a:srgbClr val="1B04FA"/>
                </a:solidFill>
                <a:latin typeface="Arial" panose="020B0604020202020204" pitchFamily="34" charset="0"/>
                <a:cs typeface="Arial" panose="020B0604020202020204" pitchFamily="34" charset="0"/>
              </a:rPr>
              <a:t>2</a:t>
            </a:r>
            <a:r>
              <a:rPr lang="en-US" sz="2000">
                <a:solidFill>
                  <a:srgbClr val="1B04FA"/>
                </a:solidFill>
                <a:latin typeface="Arial" panose="020B0604020202020204" pitchFamily="34" charset="0"/>
                <a:cs typeface="Arial" panose="020B0604020202020204" pitchFamily="34" charset="0"/>
              </a:rPr>
              <a:t>. Bản đồ </a:t>
            </a:r>
            <a:r>
              <a:rPr lang="vi-VN" sz="2000">
                <a:solidFill>
                  <a:srgbClr val="1B04FA"/>
                </a:solidFill>
                <a:latin typeface="Arial" panose="020B0604020202020204" pitchFamily="34" charset="0"/>
                <a:cs typeface="Arial" panose="020B0604020202020204" pitchFamily="34" charset="0"/>
              </a:rPr>
              <a:t>khí hậu </a:t>
            </a:r>
            <a:r>
              <a:rPr lang="en-US" sz="2000">
                <a:solidFill>
                  <a:srgbClr val="1B04FA"/>
                </a:solidFill>
                <a:latin typeface="Arial" panose="020B0604020202020204" pitchFamily="34" charset="0"/>
                <a:cs typeface="Arial" panose="020B0604020202020204" pitchFamily="34" charset="0"/>
              </a:rPr>
              <a:t>khu vực Bắc M</a:t>
            </a:r>
            <a:r>
              <a:rPr lang="vi-VN" sz="2000">
                <a:solidFill>
                  <a:srgbClr val="1B04FA"/>
                </a:solidFill>
                <a:latin typeface="Arial" panose="020B0604020202020204" pitchFamily="34" charset="0"/>
                <a:cs typeface="Arial" panose="020B0604020202020204" pitchFamily="34" charset="0"/>
              </a:rPr>
              <a:t>ỹ</a:t>
            </a:r>
            <a:endParaRPr lang="en-US" sz="2000">
              <a:solidFill>
                <a:srgbClr val="1B04FA"/>
              </a:solidFill>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ADD11D9F-8C56-44FD-9968-BB1865E77781}"/>
              </a:ext>
            </a:extLst>
          </p:cNvPr>
          <p:cNvSpPr/>
          <p:nvPr/>
        </p:nvSpPr>
        <p:spPr>
          <a:xfrm>
            <a:off x="10257183" y="4055165"/>
            <a:ext cx="169353" cy="17209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3561C59E-C280-4462-A394-12E1E56467C6}"/>
              </a:ext>
            </a:extLst>
          </p:cNvPr>
          <p:cNvSpPr/>
          <p:nvPr/>
        </p:nvSpPr>
        <p:spPr>
          <a:xfrm>
            <a:off x="10449339" y="5758066"/>
            <a:ext cx="169353" cy="17209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EF0437-E72E-4DD9-AF43-E11C966E28B8}"/>
              </a:ext>
            </a:extLst>
          </p:cNvPr>
          <p:cNvSpPr/>
          <p:nvPr/>
        </p:nvSpPr>
        <p:spPr>
          <a:xfrm>
            <a:off x="238538" y="1049660"/>
            <a:ext cx="3586489" cy="1815882"/>
          </a:xfrm>
          <a:prstGeom prst="rect">
            <a:avLst/>
          </a:prstGeom>
        </p:spPr>
        <p:txBody>
          <a:bodyPr wrap="square">
            <a:spAutoFit/>
          </a:bodyPr>
          <a:lstStyle/>
          <a:p>
            <a:pPr algn="just"/>
            <a:r>
              <a:rPr lang="en-US" sz="2800" b="1">
                <a:solidFill>
                  <a:srgbClr val="FF0066"/>
                </a:solidFill>
                <a:latin typeface="Arial" panose="020B0604020202020204" pitchFamily="34" charset="0"/>
                <a:cs typeface="Arial" panose="020B0604020202020204" pitchFamily="34" charset="0"/>
              </a:rPr>
              <a:t>-Trạm Tô-rôn-tô: </a:t>
            </a:r>
            <a:r>
              <a:rPr lang="en-US" sz="2800">
                <a:solidFill>
                  <a:srgbClr val="1B04FA"/>
                </a:solidFill>
                <a:latin typeface="Arial" panose="020B0604020202020204" pitchFamily="34" charset="0"/>
                <a:cs typeface="Arial" panose="020B0604020202020204" pitchFamily="34" charset="0"/>
              </a:rPr>
              <a:t>nằm ở phía đông nam Ca-na-đa, thuộc đới khí hậu ôn đới.</a:t>
            </a:r>
            <a:endParaRPr lang="en-US">
              <a:solidFill>
                <a:srgbClr val="1B04FA"/>
              </a:solidFill>
            </a:endParaRPr>
          </a:p>
        </p:txBody>
      </p:sp>
      <p:sp>
        <p:nvSpPr>
          <p:cNvPr id="7" name="Rectangle 6">
            <a:extLst>
              <a:ext uri="{FF2B5EF4-FFF2-40B4-BE49-F238E27FC236}">
                <a16:creationId xmlns:a16="http://schemas.microsoft.com/office/drawing/2014/main" id="{B433E392-DC1B-45F7-90CA-03103EDA4DC5}"/>
              </a:ext>
            </a:extLst>
          </p:cNvPr>
          <p:cNvSpPr/>
          <p:nvPr/>
        </p:nvSpPr>
        <p:spPr>
          <a:xfrm>
            <a:off x="238538" y="2865542"/>
            <a:ext cx="3260035" cy="2246769"/>
          </a:xfrm>
          <a:prstGeom prst="rect">
            <a:avLst/>
          </a:prstGeom>
        </p:spPr>
        <p:txBody>
          <a:bodyPr wrap="square">
            <a:spAutoFit/>
          </a:bodyPr>
          <a:lstStyle/>
          <a:p>
            <a:pPr algn="just"/>
            <a:r>
              <a:rPr lang="en-US" sz="2800" b="1">
                <a:solidFill>
                  <a:srgbClr val="FF0066"/>
                </a:solidFill>
                <a:latin typeface="Arial" panose="020B0604020202020204" pitchFamily="34" charset="0"/>
                <a:cs typeface="Arial" panose="020B0604020202020204" pitchFamily="34" charset="0"/>
              </a:rPr>
              <a:t>-Trạm Mai-a-mi: </a:t>
            </a:r>
            <a:r>
              <a:rPr lang="en-US" sz="2800">
                <a:solidFill>
                  <a:srgbClr val="1B04FA"/>
                </a:solidFill>
                <a:latin typeface="Arial" panose="020B0604020202020204" pitchFamily="34" charset="0"/>
                <a:cs typeface="Arial" panose="020B0604020202020204" pitchFamily="34" charset="0"/>
              </a:rPr>
              <a:t>nằm ở bán đảo Phlo-ri-đa (Hoa Kỳ), thuộc đới khí hậu nhiệt đới.</a:t>
            </a:r>
            <a:endParaRPr lang="en-US"/>
          </a:p>
        </p:txBody>
      </p:sp>
    </p:spTree>
    <p:extLst>
      <p:ext uri="{BB962C8B-B14F-4D97-AF65-F5344CB8AC3E}">
        <p14:creationId xmlns:p14="http://schemas.microsoft.com/office/powerpoint/2010/main" val="3175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2F3F6E1-0563-4D77-9F19-CE1BA9CF7C33}"/>
              </a:ext>
            </a:extLst>
          </p:cNvPr>
          <p:cNvGraphicFramePr>
            <a:graphicFrameLocks noGrp="1"/>
          </p:cNvGraphicFramePr>
          <p:nvPr>
            <p:extLst>
              <p:ext uri="{D42A27DB-BD31-4B8C-83A1-F6EECF244321}">
                <p14:modId xmlns:p14="http://schemas.microsoft.com/office/powerpoint/2010/main" val="2208924986"/>
              </p:ext>
            </p:extLst>
          </p:nvPr>
        </p:nvGraphicFramePr>
        <p:xfrm>
          <a:off x="317500" y="650174"/>
          <a:ext cx="11556999" cy="6172202"/>
        </p:xfrm>
        <a:graphic>
          <a:graphicData uri="http://schemas.openxmlformats.org/drawingml/2006/table">
            <a:tbl>
              <a:tblPr firstRow="1" bandRow="1">
                <a:tableStyleId>{5C22544A-7EE6-4342-B048-85BDC9FD1C3A}</a:tableStyleId>
              </a:tblPr>
              <a:tblGrid>
                <a:gridCol w="3423227">
                  <a:extLst>
                    <a:ext uri="{9D8B030D-6E8A-4147-A177-3AD203B41FA5}">
                      <a16:colId xmlns:a16="http://schemas.microsoft.com/office/drawing/2014/main" val="217698564"/>
                    </a:ext>
                  </a:extLst>
                </a:gridCol>
                <a:gridCol w="4281439">
                  <a:extLst>
                    <a:ext uri="{9D8B030D-6E8A-4147-A177-3AD203B41FA5}">
                      <a16:colId xmlns:a16="http://schemas.microsoft.com/office/drawing/2014/main" val="1336465658"/>
                    </a:ext>
                  </a:extLst>
                </a:gridCol>
                <a:gridCol w="3852333">
                  <a:extLst>
                    <a:ext uri="{9D8B030D-6E8A-4147-A177-3AD203B41FA5}">
                      <a16:colId xmlns:a16="http://schemas.microsoft.com/office/drawing/2014/main" val="270692074"/>
                    </a:ext>
                  </a:extLst>
                </a:gridCol>
              </a:tblGrid>
              <a:tr h="881743">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Tiêu chí23</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Tô-rôn-tô</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tc>
                  <a:txBody>
                    <a:bodyPr/>
                    <a:lstStyle/>
                    <a:p>
                      <a:pPr algn="ctr" fontAlgn="t" latinLnBrk="0"/>
                      <a:r>
                        <a:rPr lang="en-US" sz="3200" b="1">
                          <a:solidFill>
                            <a:srgbClr val="FFFF00"/>
                          </a:solidFill>
                          <a:effectLst/>
                          <a:latin typeface="Arial" panose="020B0604020202020204" pitchFamily="34" charset="0"/>
                          <a:cs typeface="Arial" panose="020B0604020202020204" pitchFamily="34" charset="0"/>
                        </a:rPr>
                        <a:t>Trạm Mai-a-mi</a:t>
                      </a:r>
                      <a:endParaRPr lang="en-US" sz="3200" b="0">
                        <a:solidFill>
                          <a:srgbClr val="FFFF00"/>
                        </a:solidFill>
                        <a:effectLst/>
                        <a:latin typeface="Arial" panose="020B0604020202020204" pitchFamily="34" charset="0"/>
                        <a:cs typeface="Arial" panose="020B0604020202020204" pitchFamily="34" charset="0"/>
                      </a:endParaRPr>
                    </a:p>
                  </a:txBody>
                  <a:tcPr marL="31750" marR="31750" marT="31750" marB="31750">
                    <a:solidFill>
                      <a:srgbClr val="00B050"/>
                    </a:solidFill>
                  </a:tcPr>
                </a:tc>
                <a:extLst>
                  <a:ext uri="{0D108BD9-81ED-4DB2-BD59-A6C34878D82A}">
                    <a16:rowId xmlns:a16="http://schemas.microsoft.com/office/drawing/2014/main" val="1265846210"/>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TB năm</a:t>
                      </a:r>
                    </a:p>
                  </a:txBody>
                  <a:tcPr marL="31750" marR="31750" marT="31750" marB="31750">
                    <a:solidFill>
                      <a:srgbClr val="FCFEB0"/>
                    </a:solidFill>
                  </a:tcPr>
                </a:tc>
                <a:tc>
                  <a:txBody>
                    <a:bodyPr/>
                    <a:lstStyle/>
                    <a:p>
                      <a:pPr fontAlgn="t"/>
                      <a:r>
                        <a:rPr lang="en-US" sz="2400" b="0">
                          <a:solidFill>
                            <a:srgbClr val="1B04FA"/>
                          </a:solidFill>
                          <a:effectLst/>
                          <a:latin typeface="Arial" panose="020B0604020202020204" pitchFamily="34" charset="0"/>
                          <a:cs typeface="Arial" panose="020B0604020202020204" pitchFamily="34" charset="0"/>
                        </a:rPr>
                        <a:t> </a:t>
                      </a:r>
                    </a:p>
                  </a:txBody>
                  <a:tcPr marL="31750" marR="31750" marT="31750" marB="31750">
                    <a:solidFill>
                      <a:srgbClr val="FCFEB0"/>
                    </a:solidFill>
                  </a:tcPr>
                </a:tc>
                <a:tc>
                  <a:txBody>
                    <a:bodyPr/>
                    <a:lstStyle/>
                    <a:p>
                      <a:pPr fontAlgn="t"/>
                      <a:r>
                        <a:rPr lang="en-US" sz="2400" b="0">
                          <a:solidFill>
                            <a:srgbClr val="1B04FA"/>
                          </a:solidFill>
                          <a:effectLst/>
                          <a:latin typeface="Arial" panose="020B0604020202020204" pitchFamily="34" charset="0"/>
                          <a:cs typeface="Arial" panose="020B0604020202020204" pitchFamily="34" charset="0"/>
                        </a:rPr>
                        <a:t> </a:t>
                      </a:r>
                    </a:p>
                  </a:txBody>
                  <a:tcPr marL="31750" marR="31750" marT="31750" marB="31750">
                    <a:solidFill>
                      <a:srgbClr val="FCFEB0"/>
                    </a:solidFill>
                  </a:tcPr>
                </a:tc>
                <a:extLst>
                  <a:ext uri="{0D108BD9-81ED-4DB2-BD59-A6C34878D82A}">
                    <a16:rowId xmlns:a16="http://schemas.microsoft.com/office/drawing/2014/main" val="2865652765"/>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tháng cao nhất</a:t>
                      </a:r>
                    </a:p>
                  </a:txBody>
                  <a:tcPr marL="31750" marR="31750" marT="31750" marB="31750">
                    <a:solidFill>
                      <a:schemeClr val="accent5">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5">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5">
                        <a:lumMod val="20000"/>
                        <a:lumOff val="80000"/>
                      </a:schemeClr>
                    </a:solidFill>
                  </a:tcPr>
                </a:tc>
                <a:extLst>
                  <a:ext uri="{0D108BD9-81ED-4DB2-BD59-A6C34878D82A}">
                    <a16:rowId xmlns:a16="http://schemas.microsoft.com/office/drawing/2014/main" val="435853548"/>
                  </a:ext>
                </a:extLst>
              </a:tr>
              <a:tr h="881743">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Nhiệt độ tháng thấp nhất</a:t>
                      </a:r>
                    </a:p>
                  </a:txBody>
                  <a:tcPr marL="31750" marR="31750" marT="31750" marB="31750">
                    <a:solidFill>
                      <a:schemeClr val="accent2">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2">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2">
                        <a:lumMod val="20000"/>
                        <a:lumOff val="80000"/>
                      </a:schemeClr>
                    </a:solidFill>
                  </a:tcPr>
                </a:tc>
                <a:extLst>
                  <a:ext uri="{0D108BD9-81ED-4DB2-BD59-A6C34878D82A}">
                    <a16:rowId xmlns:a16="http://schemas.microsoft.com/office/drawing/2014/main" val="3849009622"/>
                  </a:ext>
                </a:extLst>
              </a:tr>
              <a:tr h="440872">
                <a:tc>
                  <a:txBody>
                    <a:bodyPr/>
                    <a:lstStyle/>
                    <a:p>
                      <a:pPr algn="ctr" fontAlgn="t"/>
                      <a:r>
                        <a:rPr lang="en-US" sz="2400" b="0">
                          <a:solidFill>
                            <a:srgbClr val="1B04FA"/>
                          </a:solidFill>
                          <a:effectLst/>
                          <a:latin typeface="Arial" panose="020B0604020202020204" pitchFamily="34" charset="0"/>
                          <a:cs typeface="Arial" panose="020B0604020202020204" pitchFamily="34" charset="0"/>
                        </a:rPr>
                        <a:t>Biên độ nhiệt</a:t>
                      </a:r>
                      <a:endParaRPr lang="vi-VN" sz="2400" b="0">
                        <a:solidFill>
                          <a:srgbClr val="1B04FA"/>
                        </a:solidFill>
                        <a:effectLst/>
                        <a:latin typeface="Arial" panose="020B0604020202020204" pitchFamily="34" charset="0"/>
                        <a:cs typeface="Arial" panose="020B0604020202020204" pitchFamily="34" charset="0"/>
                      </a:endParaRP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tc>
                <a:extLst>
                  <a:ext uri="{0D108BD9-81ED-4DB2-BD59-A6C34878D82A}">
                    <a16:rowId xmlns:a16="http://schemas.microsoft.com/office/drawing/2014/main" val="2064475103"/>
                  </a:ext>
                </a:extLst>
              </a:tr>
              <a:tr h="44087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vi-VN" sz="2400" b="0">
                          <a:solidFill>
                            <a:srgbClr val="1B04FA"/>
                          </a:solidFill>
                          <a:effectLst/>
                          <a:latin typeface="+mn-lt"/>
                          <a:cs typeface="Arial" panose="020B0604020202020204" pitchFamily="34" charset="0"/>
                        </a:rPr>
                        <a:t>Tổng lượng mưa năm</a:t>
                      </a:r>
                    </a:p>
                  </a:txBody>
                  <a:tcPr marL="31750" marR="31750" marT="31750" marB="31750">
                    <a:solidFill>
                      <a:srgbClr val="FCFEB0"/>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rgbClr val="FCFEB0"/>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rgbClr val="FCFEB0"/>
                    </a:solidFill>
                  </a:tcPr>
                </a:tc>
                <a:extLst>
                  <a:ext uri="{0D108BD9-81ED-4DB2-BD59-A6C34878D82A}">
                    <a16:rowId xmlns:a16="http://schemas.microsoft.com/office/drawing/2014/main" val="4100934541"/>
                  </a:ext>
                </a:extLst>
              </a:tr>
              <a:tr h="881743">
                <a:tc>
                  <a:txBody>
                    <a:bodyPr/>
                    <a:lstStyle/>
                    <a:p>
                      <a:pPr algn="ctr" fontAlgn="t"/>
                      <a:r>
                        <a:rPr lang="vi-VN" sz="2400" b="0">
                          <a:solidFill>
                            <a:srgbClr val="1B04FA"/>
                          </a:solidFill>
                          <a:effectLst/>
                          <a:latin typeface="Arial" panose="020B0604020202020204" pitchFamily="34" charset="0"/>
                          <a:cs typeface="Arial" panose="020B0604020202020204" pitchFamily="34" charset="0"/>
                        </a:rPr>
                        <a:t>Tháng có lượng mưa cao nhất</a:t>
                      </a:r>
                    </a:p>
                  </a:txBody>
                  <a:tcPr marL="31750" marR="31750" marT="31750" marB="31750">
                    <a:solidFill>
                      <a:schemeClr val="accent4">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4">
                        <a:lumMod val="20000"/>
                        <a:lumOff val="80000"/>
                      </a:schemeClr>
                    </a:solidFill>
                  </a:tcPr>
                </a:tc>
                <a:tc>
                  <a:txBody>
                    <a:bodyPr/>
                    <a:lstStyle/>
                    <a:p>
                      <a:pPr fontAlgn="t"/>
                      <a:endParaRPr lang="en-US" sz="2400" b="0">
                        <a:solidFill>
                          <a:srgbClr val="1B04FA"/>
                        </a:solidFill>
                        <a:effectLst/>
                        <a:latin typeface="Arial" panose="020B0604020202020204" pitchFamily="34" charset="0"/>
                        <a:cs typeface="Arial" panose="020B0604020202020204" pitchFamily="34" charset="0"/>
                      </a:endParaRPr>
                    </a:p>
                  </a:txBody>
                  <a:tcPr marL="31750" marR="31750" marT="31750" marB="31750">
                    <a:solidFill>
                      <a:schemeClr val="accent4">
                        <a:lumMod val="20000"/>
                        <a:lumOff val="80000"/>
                      </a:schemeClr>
                    </a:solidFill>
                  </a:tcPr>
                </a:tc>
                <a:extLst>
                  <a:ext uri="{0D108BD9-81ED-4DB2-BD59-A6C34878D82A}">
                    <a16:rowId xmlns:a16="http://schemas.microsoft.com/office/drawing/2014/main" val="1523665567"/>
                  </a:ext>
                </a:extLst>
              </a:tr>
              <a:tr h="881743">
                <a:tc>
                  <a:txBody>
                    <a:bodyPr/>
                    <a:lstStyle/>
                    <a:p>
                      <a:pPr algn="ctr" fontAlgn="t"/>
                      <a:r>
                        <a:rPr lang="vi-VN" sz="2400" b="0">
                          <a:solidFill>
                            <a:srgbClr val="1B04FA"/>
                          </a:solidFill>
                          <a:effectLst/>
                          <a:latin typeface="Arial" panose="020B0604020202020204" pitchFamily="34" charset="0"/>
                          <a:cs typeface="Arial" panose="020B0604020202020204" pitchFamily="34" charset="0"/>
                        </a:rPr>
                        <a:t>Tháng có lượng mưa thấp nhất</a:t>
                      </a:r>
                    </a:p>
                  </a:txBody>
                  <a:tcPr marL="31750" marR="31750" marT="31750" marB="31750">
                    <a:solidFill>
                      <a:schemeClr val="accent5">
                        <a:lumMod val="40000"/>
                        <a:lumOff val="60000"/>
                      </a:schemeClr>
                    </a:solidFill>
                  </a:tcPr>
                </a:tc>
                <a:tc>
                  <a:txBody>
                    <a:bodyPr/>
                    <a:lstStyle/>
                    <a:p>
                      <a:endParaRPr lang="en-US" sz="2400" b="0">
                        <a:solidFill>
                          <a:srgbClr val="1B04FA"/>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tc>
                  <a:txBody>
                    <a:bodyPr/>
                    <a:lstStyle/>
                    <a:p>
                      <a:endParaRPr lang="en-US" sz="2400" b="0">
                        <a:solidFill>
                          <a:srgbClr val="1B04FA"/>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a16="http://schemas.microsoft.com/office/drawing/2014/main" val="1543770791"/>
                  </a:ext>
                </a:extLst>
              </a:tr>
            </a:tbl>
          </a:graphicData>
        </a:graphic>
      </p:graphicFrame>
      <p:sp>
        <p:nvSpPr>
          <p:cNvPr id="6" name="Rectangle 5">
            <a:extLst>
              <a:ext uri="{FF2B5EF4-FFF2-40B4-BE49-F238E27FC236}">
                <a16:creationId xmlns:a16="http://schemas.microsoft.com/office/drawing/2014/main" id="{C826DFFF-0854-4EF2-BDAF-CE33B7A5DC65}"/>
              </a:ext>
            </a:extLst>
          </p:cNvPr>
          <p:cNvSpPr/>
          <p:nvPr/>
        </p:nvSpPr>
        <p:spPr>
          <a:xfrm>
            <a:off x="1625600" y="0"/>
            <a:ext cx="9956800" cy="584775"/>
          </a:xfrm>
          <a:prstGeom prst="rect">
            <a:avLst/>
          </a:prstGeom>
        </p:spPr>
        <p:txBody>
          <a:bodyPr wrap="square">
            <a:spAutoFit/>
          </a:bodyPr>
          <a:lstStyle/>
          <a:p>
            <a:r>
              <a:rPr lang="vi-VN" sz="3200">
                <a:solidFill>
                  <a:srgbClr val="FF0066"/>
                </a:solidFill>
                <a:latin typeface="Arial" panose="020B0604020202020204" pitchFamily="34" charset="0"/>
                <a:cs typeface="Arial" panose="020B0604020202020204" pitchFamily="34" charset="0"/>
              </a:rPr>
              <a:t>Nhiệt độ, lượng mưa tại các trạm khí tượng</a:t>
            </a:r>
            <a:endParaRPr lang="en-US" sz="3200">
              <a:solidFill>
                <a:srgbClr val="FF006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D7594-63AB-4213-BBC0-F2AC227DD1BC}"/>
              </a:ext>
            </a:extLst>
          </p:cNvPr>
          <p:cNvSpPr/>
          <p:nvPr/>
        </p:nvSpPr>
        <p:spPr>
          <a:xfrm>
            <a:off x="4519596" y="1748043"/>
            <a:ext cx="1077539"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9.4</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a:t>
            </a:r>
            <a:endParaRPr lang="en-US" sz="2800"/>
          </a:p>
        </p:txBody>
      </p:sp>
      <p:sp>
        <p:nvSpPr>
          <p:cNvPr id="7" name="Rectangle 6">
            <a:extLst>
              <a:ext uri="{FF2B5EF4-FFF2-40B4-BE49-F238E27FC236}">
                <a16:creationId xmlns:a16="http://schemas.microsoft.com/office/drawing/2014/main" id="{6EC193CD-0126-42EF-B91F-657DAC71E7E7}"/>
              </a:ext>
            </a:extLst>
          </p:cNvPr>
          <p:cNvSpPr/>
          <p:nvPr/>
        </p:nvSpPr>
        <p:spPr>
          <a:xfrm>
            <a:off x="4519596" y="2598721"/>
            <a:ext cx="2518638"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23</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 (tháng 7)</a:t>
            </a:r>
            <a:endParaRPr lang="en-US" sz="2800"/>
          </a:p>
        </p:txBody>
      </p:sp>
      <p:sp>
        <p:nvSpPr>
          <p:cNvPr id="8" name="Rectangle 7">
            <a:extLst>
              <a:ext uri="{FF2B5EF4-FFF2-40B4-BE49-F238E27FC236}">
                <a16:creationId xmlns:a16="http://schemas.microsoft.com/office/drawing/2014/main" id="{791C66FE-8D9B-44E8-95EA-D16A5548D361}"/>
              </a:ext>
            </a:extLst>
          </p:cNvPr>
          <p:cNvSpPr/>
          <p:nvPr/>
        </p:nvSpPr>
        <p:spPr>
          <a:xfrm>
            <a:off x="4519596" y="3369132"/>
            <a:ext cx="2318263"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1</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 (tháng 1)</a:t>
            </a:r>
            <a:endParaRPr lang="en-US" sz="2800"/>
          </a:p>
        </p:txBody>
      </p:sp>
      <p:sp>
        <p:nvSpPr>
          <p:cNvPr id="9" name="Rectangle 8">
            <a:extLst>
              <a:ext uri="{FF2B5EF4-FFF2-40B4-BE49-F238E27FC236}">
                <a16:creationId xmlns:a16="http://schemas.microsoft.com/office/drawing/2014/main" id="{0EA4E2FE-978F-4E94-910D-4D3324B2C46B}"/>
              </a:ext>
            </a:extLst>
          </p:cNvPr>
          <p:cNvSpPr/>
          <p:nvPr/>
        </p:nvSpPr>
        <p:spPr>
          <a:xfrm>
            <a:off x="4438003" y="4170648"/>
            <a:ext cx="2518638"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22</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 (tháng 1)</a:t>
            </a:r>
            <a:endParaRPr lang="en-US" sz="2800"/>
          </a:p>
        </p:txBody>
      </p:sp>
      <p:sp>
        <p:nvSpPr>
          <p:cNvPr id="10" name="Rectangle 9">
            <a:extLst>
              <a:ext uri="{FF2B5EF4-FFF2-40B4-BE49-F238E27FC236}">
                <a16:creationId xmlns:a16="http://schemas.microsoft.com/office/drawing/2014/main" id="{11D4885C-078E-4A8A-9F48-F4C022F38B0A}"/>
              </a:ext>
            </a:extLst>
          </p:cNvPr>
          <p:cNvSpPr/>
          <p:nvPr/>
        </p:nvSpPr>
        <p:spPr>
          <a:xfrm>
            <a:off x="4854784" y="4597884"/>
            <a:ext cx="1484702"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174 mm</a:t>
            </a:r>
            <a:endParaRPr lang="en-US" sz="2800"/>
          </a:p>
        </p:txBody>
      </p:sp>
      <p:sp>
        <p:nvSpPr>
          <p:cNvPr id="11" name="Rectangle 10">
            <a:extLst>
              <a:ext uri="{FF2B5EF4-FFF2-40B4-BE49-F238E27FC236}">
                <a16:creationId xmlns:a16="http://schemas.microsoft.com/office/drawing/2014/main" id="{3873691B-EA34-4EEB-B575-043E15A63895}"/>
              </a:ext>
            </a:extLst>
          </p:cNvPr>
          <p:cNvSpPr/>
          <p:nvPr/>
        </p:nvSpPr>
        <p:spPr>
          <a:xfrm>
            <a:off x="8935238" y="1748043"/>
            <a:ext cx="1277914"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27.4</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a:t>
            </a:r>
            <a:endParaRPr lang="en-US" sz="2800"/>
          </a:p>
        </p:txBody>
      </p:sp>
      <p:sp>
        <p:nvSpPr>
          <p:cNvPr id="12" name="Rectangle 11">
            <a:extLst>
              <a:ext uri="{FF2B5EF4-FFF2-40B4-BE49-F238E27FC236}">
                <a16:creationId xmlns:a16="http://schemas.microsoft.com/office/drawing/2014/main" id="{84DC7E56-587A-4DF4-A261-60C349BD86CF}"/>
              </a:ext>
            </a:extLst>
          </p:cNvPr>
          <p:cNvSpPr/>
          <p:nvPr/>
        </p:nvSpPr>
        <p:spPr>
          <a:xfrm>
            <a:off x="8935238" y="2598721"/>
            <a:ext cx="2518638"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32</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 (tháng 8)</a:t>
            </a:r>
            <a:endParaRPr lang="en-US" sz="2800"/>
          </a:p>
        </p:txBody>
      </p:sp>
      <p:sp>
        <p:nvSpPr>
          <p:cNvPr id="13" name="Rectangle 12">
            <a:extLst>
              <a:ext uri="{FF2B5EF4-FFF2-40B4-BE49-F238E27FC236}">
                <a16:creationId xmlns:a16="http://schemas.microsoft.com/office/drawing/2014/main" id="{683BA89E-6D33-4B83-864D-17BE23976A42}"/>
              </a:ext>
            </a:extLst>
          </p:cNvPr>
          <p:cNvSpPr/>
          <p:nvPr/>
        </p:nvSpPr>
        <p:spPr>
          <a:xfrm>
            <a:off x="8935238" y="3449399"/>
            <a:ext cx="2518638"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24</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 (tháng 1)</a:t>
            </a:r>
            <a:endParaRPr lang="en-US" sz="2800"/>
          </a:p>
        </p:txBody>
      </p:sp>
      <p:sp>
        <p:nvSpPr>
          <p:cNvPr id="14" name="Rectangle 13">
            <a:extLst>
              <a:ext uri="{FF2B5EF4-FFF2-40B4-BE49-F238E27FC236}">
                <a16:creationId xmlns:a16="http://schemas.microsoft.com/office/drawing/2014/main" id="{9B3B3856-B41D-403C-8029-ABF56928CFEE}"/>
              </a:ext>
            </a:extLst>
          </p:cNvPr>
          <p:cNvSpPr/>
          <p:nvPr/>
        </p:nvSpPr>
        <p:spPr>
          <a:xfrm>
            <a:off x="9019800" y="4207935"/>
            <a:ext cx="777777"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8</a:t>
            </a:r>
            <a:r>
              <a:rPr lang="en-US" sz="2800" baseline="30000">
                <a:solidFill>
                  <a:srgbClr val="1B04FA"/>
                </a:solidFill>
                <a:latin typeface="Arial" panose="020B0604020202020204" pitchFamily="34" charset="0"/>
                <a:cs typeface="Arial" panose="020B0604020202020204" pitchFamily="34" charset="0"/>
              </a:rPr>
              <a:t>o</a:t>
            </a:r>
            <a:r>
              <a:rPr lang="en-US" sz="2800">
                <a:solidFill>
                  <a:srgbClr val="1B04FA"/>
                </a:solidFill>
                <a:latin typeface="Arial" panose="020B0604020202020204" pitchFamily="34" charset="0"/>
                <a:cs typeface="Arial" panose="020B0604020202020204" pitchFamily="34" charset="0"/>
              </a:rPr>
              <a:t>C</a:t>
            </a:r>
            <a:endParaRPr lang="en-US" sz="2800"/>
          </a:p>
        </p:txBody>
      </p:sp>
      <p:sp>
        <p:nvSpPr>
          <p:cNvPr id="15" name="Rectangle 14">
            <a:extLst>
              <a:ext uri="{FF2B5EF4-FFF2-40B4-BE49-F238E27FC236}">
                <a16:creationId xmlns:a16="http://schemas.microsoft.com/office/drawing/2014/main" id="{DA6DF248-9D75-449B-8DA4-73AF1E11278E}"/>
              </a:ext>
            </a:extLst>
          </p:cNvPr>
          <p:cNvSpPr/>
          <p:nvPr/>
        </p:nvSpPr>
        <p:spPr>
          <a:xfrm>
            <a:off x="8867944" y="4612667"/>
            <a:ext cx="1685077"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1313 mm</a:t>
            </a:r>
            <a:endParaRPr lang="en-US" sz="2800"/>
          </a:p>
        </p:txBody>
      </p:sp>
      <p:sp>
        <p:nvSpPr>
          <p:cNvPr id="16" name="Rectangle 15">
            <a:extLst>
              <a:ext uri="{FF2B5EF4-FFF2-40B4-BE49-F238E27FC236}">
                <a16:creationId xmlns:a16="http://schemas.microsoft.com/office/drawing/2014/main" id="{FE8F34BC-2D52-4F38-83AC-4CCDA3DF5677}"/>
              </a:ext>
            </a:extLst>
          </p:cNvPr>
          <p:cNvSpPr/>
          <p:nvPr/>
        </p:nvSpPr>
        <p:spPr>
          <a:xfrm>
            <a:off x="8509480" y="5205099"/>
            <a:ext cx="2744662"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Mùa mưa t5-t10</a:t>
            </a:r>
            <a:endParaRPr lang="en-US" sz="2800"/>
          </a:p>
        </p:txBody>
      </p:sp>
      <p:sp>
        <p:nvSpPr>
          <p:cNvPr id="17" name="Rectangle 16">
            <a:extLst>
              <a:ext uri="{FF2B5EF4-FFF2-40B4-BE49-F238E27FC236}">
                <a16:creationId xmlns:a16="http://schemas.microsoft.com/office/drawing/2014/main" id="{A2DE26CB-028B-4E49-B422-03301859DC99}"/>
              </a:ext>
            </a:extLst>
          </p:cNvPr>
          <p:cNvSpPr/>
          <p:nvPr/>
        </p:nvSpPr>
        <p:spPr>
          <a:xfrm>
            <a:off x="8425246" y="6075708"/>
            <a:ext cx="2737224" cy="523220"/>
          </a:xfrm>
          <a:prstGeom prst="rect">
            <a:avLst/>
          </a:prstGeom>
        </p:spPr>
        <p:txBody>
          <a:bodyPr wrap="none">
            <a:spAutoFit/>
          </a:bodyPr>
          <a:lstStyle/>
          <a:p>
            <a:r>
              <a:rPr lang="en-US" sz="2800">
                <a:solidFill>
                  <a:srgbClr val="1B04FA"/>
                </a:solidFill>
                <a:latin typeface="Arial" panose="020B0604020202020204" pitchFamily="34" charset="0"/>
                <a:cs typeface="Arial" panose="020B0604020202020204" pitchFamily="34" charset="0"/>
              </a:rPr>
              <a:t>Mùa khô t11 –t4</a:t>
            </a:r>
            <a:endParaRPr lang="en-US" sz="2800"/>
          </a:p>
        </p:txBody>
      </p:sp>
    </p:spTree>
    <p:extLst>
      <p:ext uri="{BB962C8B-B14F-4D97-AF65-F5344CB8AC3E}">
        <p14:creationId xmlns:p14="http://schemas.microsoft.com/office/powerpoint/2010/main" val="27146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P spid="14" grpId="0"/>
      <p:bldP spid="1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619908" y="1307434"/>
            <a:ext cx="8889066" cy="1569660"/>
          </a:xfrm>
          <a:prstGeom prst="rect">
            <a:avLst/>
          </a:prstGeom>
          <a:noFill/>
          <a:ln>
            <a:solidFill>
              <a:srgbClr val="00B050"/>
            </a:solidFill>
            <a:prstDash val="sysDash"/>
          </a:ln>
        </p:spPr>
        <p:txBody>
          <a:bodyPr wrap="square" rtlCol="0">
            <a:spAutoFit/>
          </a:bodyPr>
          <a:lstStyle/>
          <a:p>
            <a:pPr algn="ctr"/>
            <a:r>
              <a:rPr lang="vi-VN" sz="4800">
                <a:solidFill>
                  <a:srgbClr val="1503BD"/>
                </a:solidFill>
                <a:latin typeface="Arial" panose="020B0604020202020204" pitchFamily="34" charset="0"/>
                <a:cs typeface="Arial" panose="020B0604020202020204" pitchFamily="34" charset="0"/>
              </a:rPr>
              <a:t>Sưu tầm thông tin, hình ảnh thiên nhiên Bắc Mỹ.</a:t>
            </a:r>
            <a:endParaRPr lang="en-US" sz="4800">
              <a:solidFill>
                <a:srgbClr val="1503BD"/>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4" y="3295363"/>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800">
                <a:solidFill>
                  <a:srgbClr val="FF0066"/>
                </a:solidFill>
              </a:rPr>
              <a:t>Sưu tầm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5321607" y="4957457"/>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4550240" y="4703047"/>
            <a:ext cx="83072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17FE5383-5F23-447B-A060-965071469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85813"/>
            <a:ext cx="5789613" cy="3838575"/>
          </a:xfrm>
          <a:prstGeom prst="rect">
            <a:avLst/>
          </a:prstGeom>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D5A2F6-6DF8-4874-A685-3D7024338F13}"/>
              </a:ext>
            </a:extLst>
          </p:cNvPr>
          <p:cNvSpPr/>
          <p:nvPr/>
        </p:nvSpPr>
        <p:spPr>
          <a:xfrm>
            <a:off x="228600"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en-US" sz="2400">
                <a:solidFill>
                  <a:srgbClr val="FFFFFF"/>
                </a:solidFill>
                <a:latin typeface="Arial" panose="020B0604020202020204" pitchFamily="34" charset="0"/>
                <a:cs typeface="Arial" panose="020B0604020202020204" pitchFamily="34" charset="0"/>
              </a:rPr>
              <a:t>Dãy Rốc-ki</a:t>
            </a:r>
          </a:p>
        </p:txBody>
      </p:sp>
      <p:pic>
        <p:nvPicPr>
          <p:cNvPr id="7" name="Picture 6" descr="A picture containing water, mountain, outdoor, nature&#10;&#10;Description automatically generated">
            <a:extLst>
              <a:ext uri="{FF2B5EF4-FFF2-40B4-BE49-F238E27FC236}">
                <a16:creationId xmlns:a16="http://schemas.microsoft.com/office/drawing/2014/main" id="{E770A61D-C9C5-4952-80BE-1920EE1CC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588" y="785813"/>
            <a:ext cx="5789613" cy="3838575"/>
          </a:xfrm>
          <a:prstGeom prst="rect">
            <a:avLst/>
          </a:prstGeom>
        </p:spPr>
      </p:pic>
      <p:sp>
        <p:nvSpPr>
          <p:cNvPr id="5" name="Rectangle 4">
            <a:extLst>
              <a:ext uri="{FF2B5EF4-FFF2-40B4-BE49-F238E27FC236}">
                <a16:creationId xmlns:a16="http://schemas.microsoft.com/office/drawing/2014/main" id="{7AE21A89-B7D0-4D44-87A1-FB46E94E8971}"/>
              </a:ext>
            </a:extLst>
          </p:cNvPr>
          <p:cNvSpPr/>
          <p:nvPr/>
        </p:nvSpPr>
        <p:spPr>
          <a:xfrm>
            <a:off x="6097588" y="3859213"/>
            <a:ext cx="5789613" cy="766763"/>
          </a:xfrm>
          <a:prstGeom prst="rect">
            <a:avLst/>
          </a:prstGeom>
          <a:solidFill>
            <a:srgbClr val="000000">
              <a:alpha val="50000"/>
            </a:srgbClr>
          </a:solidFill>
          <a:ln>
            <a:noFill/>
          </a:ln>
        </p:spPr>
        <p:txBody>
          <a:bodyPr wrap="square" anchor="ctr">
            <a:noAutofit/>
          </a:bodyPr>
          <a:lstStyle/>
          <a:p>
            <a:pPr algn="ctr">
              <a:spcAft>
                <a:spcPts val="600"/>
              </a:spcAft>
            </a:pPr>
            <a:r>
              <a:rPr lang="vi-VN" sz="2400">
                <a:solidFill>
                  <a:srgbClr val="FFFFFF"/>
                </a:solidFill>
                <a:latin typeface="Arial" panose="020B0604020202020204" pitchFamily="34" charset="0"/>
                <a:cs typeface="Arial" panose="020B0604020202020204" pitchFamily="34" charset="0"/>
              </a:rPr>
              <a:t>Vịnh Hớt-xơn</a:t>
            </a:r>
            <a:endParaRPr lang="en-US" sz="24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2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594100" y="574099"/>
            <a:ext cx="7306088"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3280A5FA-7D85-4245-95BD-69026A7F03DE}"/>
              </a:ext>
            </a:extLst>
          </p:cNvPr>
          <p:cNvPicPr>
            <a:picLocks noChangeAspect="1"/>
          </p:cNvPicPr>
          <p:nvPr/>
        </p:nvPicPr>
        <p:blipFill>
          <a:blip r:embed="rId13"/>
          <a:stretch>
            <a:fillRect/>
          </a:stretch>
        </p:blipFill>
        <p:spPr>
          <a:xfrm>
            <a:off x="11010718" y="104652"/>
            <a:ext cx="1054691" cy="927925"/>
          </a:xfrm>
          <a:prstGeom prst="rect">
            <a:avLst/>
          </a:prstGeom>
        </p:spPr>
      </p:pic>
    </p:spTree>
    <p:custDataLst>
      <p:tags r:id="rId1"/>
    </p:custDataLst>
    <p:extLst>
      <p:ext uri="{BB962C8B-B14F-4D97-AF65-F5344CB8AC3E}">
        <p14:creationId xmlns:p14="http://schemas.microsoft.com/office/powerpoint/2010/main" val="410932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54E22-61B1-49AC-9F83-ADF6393BB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74" y="488378"/>
            <a:ext cx="8830851" cy="5776314"/>
          </a:xfrm>
          <a:prstGeom prst="rect">
            <a:avLst/>
          </a:prstGeom>
        </p:spPr>
      </p:pic>
      <p:sp>
        <p:nvSpPr>
          <p:cNvPr id="4" name="Rectangle 3">
            <a:extLst>
              <a:ext uri="{FF2B5EF4-FFF2-40B4-BE49-F238E27FC236}">
                <a16:creationId xmlns:a16="http://schemas.microsoft.com/office/drawing/2014/main" id="{A0ED173A-9B62-476A-B831-DDDB7705C954}"/>
              </a:ext>
            </a:extLst>
          </p:cNvPr>
          <p:cNvSpPr/>
          <p:nvPr/>
        </p:nvSpPr>
        <p:spPr>
          <a:xfrm>
            <a:off x="4350168" y="6396335"/>
            <a:ext cx="3491661" cy="461665"/>
          </a:xfrm>
          <a:prstGeom prst="rect">
            <a:avLst/>
          </a:prstGeom>
        </p:spPr>
        <p:txBody>
          <a:bodyPr wrap="none">
            <a:spAutoFit/>
          </a:bodyPr>
          <a:lstStyle/>
          <a:p>
            <a:r>
              <a:rPr lang="en-US" sz="2400">
                <a:solidFill>
                  <a:srgbClr val="FF0066"/>
                </a:solidFill>
                <a:latin typeface="Arial" panose="020B0604020202020204" pitchFamily="34" charset="0"/>
                <a:cs typeface="Arial" panose="020B0604020202020204" pitchFamily="34" charset="0"/>
              </a:rPr>
              <a:t>Cao nguyên Cô-lô-ra-đô</a:t>
            </a:r>
          </a:p>
        </p:txBody>
      </p:sp>
    </p:spTree>
    <p:extLst>
      <p:ext uri="{BB962C8B-B14F-4D97-AF65-F5344CB8AC3E}">
        <p14:creationId xmlns:p14="http://schemas.microsoft.com/office/powerpoint/2010/main" val="24871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08FDA-CF50-4A6D-ADE8-F294799BC085}"/>
              </a:ext>
            </a:extLst>
          </p:cNvPr>
          <p:cNvSpPr/>
          <p:nvPr/>
        </p:nvSpPr>
        <p:spPr>
          <a:xfrm>
            <a:off x="337930" y="378196"/>
            <a:ext cx="11516140" cy="6463308"/>
          </a:xfrm>
          <a:prstGeom prst="rect">
            <a:avLst/>
          </a:prstGeom>
        </p:spPr>
        <p:txBody>
          <a:bodyPr wrap="square">
            <a:spAutoFit/>
          </a:bodyPr>
          <a:lstStyle/>
          <a:p>
            <a:pPr algn="just"/>
            <a:r>
              <a:rPr lang="vi-VN" sz="3600" b="1" i="1">
                <a:solidFill>
                  <a:srgbClr val="1B04FA"/>
                </a:solidFill>
                <a:latin typeface="Arial" panose="020B0604020202020204" pitchFamily="34" charset="0"/>
                <a:cs typeface="Arial" panose="020B0604020202020204" pitchFamily="34" charset="0"/>
              </a:rPr>
              <a:t>* Trạm Tô-rôn-tô (Ca-na-đa)</a:t>
            </a:r>
            <a:endParaRPr lang="vi-VN" sz="3600">
              <a:solidFill>
                <a:srgbClr val="1B04FA"/>
              </a:solidFill>
              <a:latin typeface="Arial" panose="020B0604020202020204" pitchFamily="34" charset="0"/>
              <a:cs typeface="Arial" panose="020B0604020202020204" pitchFamily="34" charset="0"/>
            </a:endParaRPr>
          </a:p>
          <a:p>
            <a:pPr algn="just"/>
            <a:r>
              <a:rPr lang="vi-VN" sz="3600">
                <a:solidFill>
                  <a:srgbClr val="1B04FA"/>
                </a:solidFill>
                <a:latin typeface="Arial" panose="020B0604020202020204" pitchFamily="34" charset="0"/>
                <a:cs typeface="Arial" panose="020B0604020202020204" pitchFamily="34" charset="0"/>
              </a:rPr>
              <a:t>- Nhiệt độ:</a:t>
            </a:r>
          </a:p>
          <a:p>
            <a:pPr algn="just"/>
            <a:r>
              <a:rPr lang="vi-VN" sz="3600">
                <a:solidFill>
                  <a:srgbClr val="1B04FA"/>
                </a:solidFill>
                <a:latin typeface="Arial" panose="020B0604020202020204" pitchFamily="34" charset="0"/>
                <a:cs typeface="Arial" panose="020B0604020202020204" pitchFamily="34" charset="0"/>
              </a:rPr>
              <a:t>+ Nhiệt độ trung bình năm thấp, chỉ đạt 9,4°C.</a:t>
            </a:r>
          </a:p>
          <a:p>
            <a:pPr algn="just"/>
            <a:r>
              <a:rPr lang="vi-VN" sz="3600">
                <a:solidFill>
                  <a:srgbClr val="1B04FA"/>
                </a:solidFill>
                <a:latin typeface="Arial" panose="020B0604020202020204" pitchFamily="34" charset="0"/>
                <a:cs typeface="Arial" panose="020B0604020202020204" pitchFamily="34" charset="0"/>
              </a:rPr>
              <a:t>+ Nhiệt độ trung bình tháng cao nhất đạt 23°C (tháng 7), nhiệt độ trung bình tháng thấp nhất chỉ đạt 1°C (tháng 1).</a:t>
            </a:r>
          </a:p>
          <a:p>
            <a:pPr algn="just"/>
            <a:r>
              <a:rPr lang="vi-VN" sz="3600">
                <a:solidFill>
                  <a:srgbClr val="1B04FA"/>
                </a:solidFill>
                <a:latin typeface="Arial" panose="020B0604020202020204" pitchFamily="34" charset="0"/>
                <a:cs typeface="Arial" panose="020B0604020202020204" pitchFamily="34" charset="0"/>
              </a:rPr>
              <a:t>+ Biên độ nhiệt năm lớn: 22°C.</a:t>
            </a:r>
          </a:p>
          <a:p>
            <a:pPr algn="just"/>
            <a:r>
              <a:rPr lang="vi-VN" sz="3600">
                <a:solidFill>
                  <a:srgbClr val="1B04FA"/>
                </a:solidFill>
                <a:latin typeface="Arial" panose="020B0604020202020204" pitchFamily="34" charset="0"/>
                <a:cs typeface="Arial" panose="020B0604020202020204" pitchFamily="34" charset="0"/>
              </a:rPr>
              <a:t>- Lượng mưa:</a:t>
            </a:r>
          </a:p>
          <a:p>
            <a:pPr algn="just"/>
            <a:r>
              <a:rPr lang="vi-VN" sz="3600">
                <a:solidFill>
                  <a:srgbClr val="1B04FA"/>
                </a:solidFill>
                <a:latin typeface="Arial" panose="020B0604020202020204" pitchFamily="34" charset="0"/>
                <a:cs typeface="Arial" panose="020B0604020202020204" pitchFamily="34" charset="0"/>
              </a:rPr>
              <a:t>+ Quanh năm mưa ít (không có tháng nào lượng mưa trên 100 mm).</a:t>
            </a:r>
          </a:p>
          <a:p>
            <a:pPr algn="just"/>
            <a:r>
              <a:rPr lang="vi-VN" sz="3600">
                <a:solidFill>
                  <a:srgbClr val="1B04FA"/>
                </a:solidFill>
                <a:latin typeface="Arial" panose="020B0604020202020204" pitchFamily="34" charset="0"/>
                <a:cs typeface="Arial" panose="020B0604020202020204" pitchFamily="34" charset="0"/>
              </a:rPr>
              <a:t>+ Tổng lượng mưa năm chỉ đạt 174 mm.</a:t>
            </a:r>
            <a:br>
              <a:rPr lang="vi-VN">
                <a:solidFill>
                  <a:srgbClr val="000000"/>
                </a:solidFill>
                <a:latin typeface="OpenSans"/>
              </a:rPr>
            </a:br>
            <a:endParaRPr lang="en-US"/>
          </a:p>
        </p:txBody>
      </p:sp>
    </p:spTree>
    <p:extLst>
      <p:ext uri="{BB962C8B-B14F-4D97-AF65-F5344CB8AC3E}">
        <p14:creationId xmlns:p14="http://schemas.microsoft.com/office/powerpoint/2010/main" val="892160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08FDA-CF50-4A6D-ADE8-F294799BC085}"/>
              </a:ext>
            </a:extLst>
          </p:cNvPr>
          <p:cNvSpPr/>
          <p:nvPr/>
        </p:nvSpPr>
        <p:spPr>
          <a:xfrm>
            <a:off x="415636" y="506243"/>
            <a:ext cx="11329060" cy="5816977"/>
          </a:xfrm>
          <a:prstGeom prst="rect">
            <a:avLst/>
          </a:prstGeom>
        </p:spPr>
        <p:txBody>
          <a:bodyPr wrap="square">
            <a:spAutoFit/>
          </a:bodyPr>
          <a:lstStyle/>
          <a:p>
            <a:pPr algn="just"/>
            <a:r>
              <a:rPr lang="vi-VN" sz="2800">
                <a:solidFill>
                  <a:srgbClr val="1B04FA"/>
                </a:solidFill>
              </a:rPr>
              <a:t>+ Tổng lượng mưa năm chỉ đạt 174 mm.</a:t>
            </a:r>
          </a:p>
          <a:p>
            <a:pPr algn="just"/>
            <a:r>
              <a:rPr lang="vi-VN" sz="2800" b="1" i="1">
                <a:solidFill>
                  <a:srgbClr val="1B04FA"/>
                </a:solidFill>
              </a:rPr>
              <a:t>* Trạm Mai-a-mi (Hoa Kỳ)</a:t>
            </a:r>
            <a:endParaRPr lang="vi-VN" sz="2800">
              <a:solidFill>
                <a:srgbClr val="1B04FA"/>
              </a:solidFill>
            </a:endParaRPr>
          </a:p>
          <a:p>
            <a:pPr algn="just"/>
            <a:r>
              <a:rPr lang="vi-VN" sz="2800">
                <a:solidFill>
                  <a:srgbClr val="1B04FA"/>
                </a:solidFill>
              </a:rPr>
              <a:t>- Nhiệt độ:</a:t>
            </a:r>
          </a:p>
          <a:p>
            <a:pPr algn="just"/>
            <a:r>
              <a:rPr lang="vi-VN" sz="2800">
                <a:solidFill>
                  <a:srgbClr val="1B04FA"/>
                </a:solidFill>
              </a:rPr>
              <a:t>+ Nhiệt độ trung bình năm cao, đạt 27,4°C và không có tháng nào nhiệt độ dưới 20°C.</a:t>
            </a:r>
          </a:p>
          <a:p>
            <a:pPr algn="just"/>
            <a:r>
              <a:rPr lang="vi-VN" sz="2800">
                <a:solidFill>
                  <a:srgbClr val="1B04FA"/>
                </a:solidFill>
              </a:rPr>
              <a:t>+ Nhiệt độ trung bình tháng cao nhất đạt 32°C (tháng 8), nhiệt độ trung bình tháng thấp nhất đạt 24°C (tháng 1).</a:t>
            </a:r>
          </a:p>
          <a:p>
            <a:pPr algn="just"/>
            <a:r>
              <a:rPr lang="vi-VN" sz="2800">
                <a:solidFill>
                  <a:srgbClr val="1B04FA"/>
                </a:solidFill>
              </a:rPr>
              <a:t>+ Biên độ nhiệt năm nhỏ: 8°C.</a:t>
            </a:r>
          </a:p>
          <a:p>
            <a:pPr algn="just"/>
            <a:r>
              <a:rPr lang="vi-VN" sz="2800">
                <a:solidFill>
                  <a:srgbClr val="1B04FA"/>
                </a:solidFill>
              </a:rPr>
              <a:t>- Lượng mưa:</a:t>
            </a:r>
          </a:p>
          <a:p>
            <a:pPr algn="just"/>
            <a:r>
              <a:rPr lang="vi-VN" sz="2800">
                <a:solidFill>
                  <a:srgbClr val="1B04FA"/>
                </a:solidFill>
              </a:rPr>
              <a:t>+ Tổng lượng mưa năm tương đối lớn, đạt 1313 mm.</a:t>
            </a:r>
          </a:p>
          <a:p>
            <a:pPr algn="just"/>
            <a:r>
              <a:rPr lang="vi-VN" sz="2800">
                <a:solidFill>
                  <a:srgbClr val="1B04FA"/>
                </a:solidFill>
              </a:rPr>
              <a:t>+ Mưa theo mùa: mùa mưa (tháng 5 - 10), mùa khô (tháng 11 - 4).</a:t>
            </a:r>
          </a:p>
          <a:p>
            <a:br>
              <a:rPr lang="vi-VN" sz="2800">
                <a:solidFill>
                  <a:srgbClr val="1B04FA"/>
                </a:solidFill>
              </a:rPr>
            </a:br>
            <a:br>
              <a:rPr lang="vi-VN">
                <a:solidFill>
                  <a:srgbClr val="000000"/>
                </a:solidFill>
                <a:latin typeface="OpenSans"/>
              </a:rPr>
            </a:br>
            <a:endParaRPr lang="en-US"/>
          </a:p>
        </p:txBody>
      </p:sp>
    </p:spTree>
    <p:extLst>
      <p:ext uri="{BB962C8B-B14F-4D97-AF65-F5344CB8AC3E}">
        <p14:creationId xmlns:p14="http://schemas.microsoft.com/office/powerpoint/2010/main" val="374537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823773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4000">
              <a:solidFill>
                <a:srgbClr val="1C11AF"/>
              </a:solidFill>
            </a:endParaRPr>
          </a:p>
          <a:p>
            <a:r>
              <a:rPr lang="vi-VN" sz="4000">
                <a:solidFill>
                  <a:srgbClr val="1C11AF"/>
                </a:solidFill>
              </a:rPr>
              <a:t>Tên dãy núi phía Tây </a:t>
            </a:r>
            <a:r>
              <a:rPr lang="en-US" sz="4000">
                <a:solidFill>
                  <a:srgbClr val="1C11AF"/>
                </a:solidFill>
              </a:rPr>
              <a:t>Bắc Mĩ </a:t>
            </a:r>
            <a:r>
              <a:rPr lang="vi-VN" sz="4000">
                <a:solidFill>
                  <a:srgbClr val="1C11AF"/>
                </a:solidFill>
              </a:rPr>
              <a:t>là gì?</a:t>
            </a:r>
            <a:endParaRPr lang="en-US" sz="4000">
              <a:solidFill>
                <a:srgbClr val="1C11AF"/>
              </a:solidFill>
            </a:endParaRPr>
          </a:p>
          <a:p>
            <a:endParaRPr lang="en-US" sz="44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Cooc-đi-e</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520244"/>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7" name="Picture 16">
            <a:extLst>
              <a:ext uri="{FF2B5EF4-FFF2-40B4-BE49-F238E27FC236}">
                <a16:creationId xmlns:a16="http://schemas.microsoft.com/office/drawing/2014/main" id="{EB4AEA7D-C3A9-4812-B6DE-20B3A348278B}"/>
              </a:ext>
            </a:extLst>
          </p:cNvPr>
          <p:cNvPicPr>
            <a:picLocks noChangeAspect="1"/>
          </p:cNvPicPr>
          <p:nvPr/>
        </p:nvPicPr>
        <p:blipFill>
          <a:blip r:embed="rId13"/>
          <a:stretch>
            <a:fillRect/>
          </a:stretch>
        </p:blipFill>
        <p:spPr>
          <a:xfrm>
            <a:off x="11010718" y="104652"/>
            <a:ext cx="1054691" cy="927925"/>
          </a:xfrm>
          <a:prstGeom prst="rect">
            <a:avLst/>
          </a:prstGeom>
        </p:spPr>
      </p:pic>
    </p:spTree>
    <p:custDataLst>
      <p:tags r:id="rId1"/>
    </p:custDataLst>
    <p:extLst>
      <p:ext uri="{BB962C8B-B14F-4D97-AF65-F5344CB8AC3E}">
        <p14:creationId xmlns:p14="http://schemas.microsoft.com/office/powerpoint/2010/main" val="288547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1869447"/>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t> </a:t>
            </a:r>
            <a:r>
              <a:rPr lang="vi-VN" sz="4400">
                <a:solidFill>
                  <a:srgbClr val="1C11AF"/>
                </a:solidFill>
              </a:rPr>
              <a:t>Tên eo đất phía nam là gì?</a:t>
            </a:r>
            <a:endParaRPr lang="en-US" sz="4400">
              <a:solidFill>
                <a:srgbClr val="1C11AF"/>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3251201" y="4401509"/>
            <a:ext cx="663821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Pa-na-ma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AEDE653E-F77E-4E4A-922E-346C32A93EC0}"/>
              </a:ext>
            </a:extLst>
          </p:cNvPr>
          <p:cNvSpPr txBox="1"/>
          <p:nvPr/>
        </p:nvSpPr>
        <p:spPr>
          <a:xfrm>
            <a:off x="3666712" y="627971"/>
            <a:ext cx="6222706" cy="830997"/>
          </a:xfrm>
          <a:prstGeom prst="rect">
            <a:avLst/>
          </a:prstGeom>
          <a:noFill/>
        </p:spPr>
        <p:txBody>
          <a:bodyPr wrap="square" rtlCol="0">
            <a:spAutoFit/>
          </a:bodyPr>
          <a:lstStyle/>
          <a:p>
            <a:r>
              <a:rPr lang="en-US" sz="4800" b="1">
                <a:solidFill>
                  <a:srgbClr val="00B050"/>
                </a:solidFill>
                <a:latin typeface="Arial" panose="020B0604020202020204" pitchFamily="34" charset="0"/>
                <a:cs typeface="Arial" panose="020B0604020202020204" pitchFamily="34" charset="0"/>
              </a:rPr>
              <a:t>KHÁM PHÁ BẮC MĨ</a:t>
            </a:r>
          </a:p>
        </p:txBody>
      </p:sp>
      <p:pic>
        <p:nvPicPr>
          <p:cNvPr id="36" name="Hình ảnh 4">
            <a:extLst>
              <a:ext uri="{FF2B5EF4-FFF2-40B4-BE49-F238E27FC236}">
                <a16:creationId xmlns:a16="http://schemas.microsoft.com/office/drawing/2014/main" id="{10A601B9-BA5D-40F2-8EAC-04D090BAF4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pic>
        <p:nvPicPr>
          <p:cNvPr id="16" name="Picture 15">
            <a:extLst>
              <a:ext uri="{FF2B5EF4-FFF2-40B4-BE49-F238E27FC236}">
                <a16:creationId xmlns:a16="http://schemas.microsoft.com/office/drawing/2014/main" id="{8E12993D-A162-4A28-99C1-CD1FFEB7C77D}"/>
              </a:ext>
            </a:extLst>
          </p:cNvPr>
          <p:cNvPicPr>
            <a:picLocks noChangeAspect="1"/>
          </p:cNvPicPr>
          <p:nvPr/>
        </p:nvPicPr>
        <p:blipFill>
          <a:blip r:embed="rId13"/>
          <a:stretch>
            <a:fillRect/>
          </a:stretch>
        </p:blipFill>
        <p:spPr>
          <a:xfrm>
            <a:off x="11010718" y="104652"/>
            <a:ext cx="1054691" cy="927925"/>
          </a:xfrm>
          <a:prstGeom prst="rect">
            <a:avLst/>
          </a:prstGeom>
        </p:spPr>
      </p:pic>
    </p:spTree>
    <p:custDataLst>
      <p:tags r:id="rId1"/>
    </p:custDataLst>
    <p:extLst>
      <p:ext uri="{BB962C8B-B14F-4D97-AF65-F5344CB8AC3E}">
        <p14:creationId xmlns:p14="http://schemas.microsoft.com/office/powerpoint/2010/main" val="4207325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3"/>
                                        </p:tgtEl>
                                        <p:attrNameLst>
                                          <p:attrName>style.color</p:attrName>
                                        </p:attrNameLst>
                                      </p:cBhvr>
                                      <p:by>
                                        <p:hsl h="10842353" s="0" l="0"/>
                                      </p:by>
                                    </p:animClr>
                                    <p:animClr clrSpc="hsl" dir="cw">
                                      <p:cBhvr>
                                        <p:cTn id="39" dur="500" fill="hold"/>
                                        <p:tgtEl>
                                          <p:spTgt spid="3"/>
                                        </p:tgtEl>
                                        <p:attrNameLst>
                                          <p:attrName>fillcolor</p:attrName>
                                        </p:attrNameLst>
                                      </p:cBhvr>
                                      <p:by>
                                        <p:hsl h="10842353" s="0" l="0"/>
                                      </p:by>
                                    </p:animClr>
                                    <p:animClr clrSpc="hsl" dir="cw">
                                      <p:cBhvr>
                                        <p:cTn id="40" dur="500" fill="hold"/>
                                        <p:tgtEl>
                                          <p:spTgt spid="3"/>
                                        </p:tgtEl>
                                        <p:attrNameLst>
                                          <p:attrName>stroke.color</p:attrName>
                                        </p:attrNameLst>
                                      </p:cBhvr>
                                      <p:by>
                                        <p:hsl h="10842353" s="0" l="0"/>
                                      </p:by>
                                    </p:animClr>
                                    <p:set>
                                      <p:cBhvr>
                                        <p:cTn id="41" dur="500" fill="hold"/>
                                        <p:tgtEl>
                                          <p:spTgt spid="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6"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043"/>
                                        </p:tgtEl>
                                        <p:attrNameLst>
                                          <p:attrName>style.color</p:attrName>
                                        </p:attrNameLst>
                                      </p:cBhvr>
                                      <p:by>
                                        <p:hsl h="10842353" s="0" l="0"/>
                                      </p:by>
                                    </p:animClr>
                                    <p:animClr clrSpc="hsl" dir="cw">
                                      <p:cBhvr>
                                        <p:cTn id="60" dur="500" fill="hold"/>
                                        <p:tgtEl>
                                          <p:spTgt spid="1043"/>
                                        </p:tgtEl>
                                        <p:attrNameLst>
                                          <p:attrName>fillcolor</p:attrName>
                                        </p:attrNameLst>
                                      </p:cBhvr>
                                      <p:by>
                                        <p:hsl h="10842353" s="0" l="0"/>
                                      </p:by>
                                    </p:animClr>
                                    <p:animClr clrSpc="hsl" dir="cw">
                                      <p:cBhvr>
                                        <p:cTn id="61" dur="500" fill="hold"/>
                                        <p:tgtEl>
                                          <p:spTgt spid="1043"/>
                                        </p:tgtEl>
                                        <p:attrNameLst>
                                          <p:attrName>stroke.color</p:attrName>
                                        </p:attrNameLst>
                                      </p:cBhvr>
                                      <p:by>
                                        <p:hsl h="10842353" s="0" l="0"/>
                                      </p:by>
                                    </p:animClr>
                                    <p:set>
                                      <p:cBhvr>
                                        <p:cTn id="62" dur="500" fill="hold"/>
                                        <p:tgtEl>
                                          <p:spTgt spid="1043"/>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35"/>
                                        </p:tgtEl>
                                        <p:attrNameLst>
                                          <p:attrName>style.color</p:attrName>
                                        </p:attrNameLst>
                                      </p:cBhvr>
                                      <p:by>
                                        <p:hsl h="7200000" s="0" l="0"/>
                                      </p:by>
                                    </p:animClr>
                                    <p:animClr clrSpc="hsl" dir="cw">
                                      <p:cBhvr>
                                        <p:cTn id="67" dur="500" fill="hold"/>
                                        <p:tgtEl>
                                          <p:spTgt spid="35"/>
                                        </p:tgtEl>
                                        <p:attrNameLst>
                                          <p:attrName>fillcolor</p:attrName>
                                        </p:attrNameLst>
                                      </p:cBhvr>
                                      <p:by>
                                        <p:hsl h="7200000" s="0" l="0"/>
                                      </p:by>
                                    </p:animClr>
                                    <p:animClr clrSpc="hsl" dir="cw">
                                      <p:cBhvr>
                                        <p:cTn id="68" dur="500" fill="hold"/>
                                        <p:tgtEl>
                                          <p:spTgt spid="35"/>
                                        </p:tgtEl>
                                        <p:attrNameLst>
                                          <p:attrName>stroke.color</p:attrName>
                                        </p:attrNameLst>
                                      </p:cBhvr>
                                      <p:by>
                                        <p:hsl h="7200000" s="0" l="0"/>
                                      </p:by>
                                    </p:animClr>
                                    <p:set>
                                      <p:cBhvr>
                                        <p:cTn id="69" dur="5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id="{6E3AD8B8-B5F1-4E8F-BCC7-4544A5FB4A29}"/>
              </a:ext>
            </a:extLst>
          </p:cNvPr>
          <p:cNvGrpSpPr/>
          <p:nvPr/>
        </p:nvGrpSpPr>
        <p:grpSpPr>
          <a:xfrm>
            <a:off x="1197797" y="1668220"/>
            <a:ext cx="8336217" cy="872949"/>
            <a:chOff x="3196548" y="1633376"/>
            <a:chExt cx="8336217"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8336217" cy="872949"/>
              <a:chOff x="1133367" y="2220084"/>
              <a:chExt cx="4811723"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48117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4177065" y="1811733"/>
              <a:ext cx="681884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chung của thiên nhiên Bắc Mỹ</a:t>
              </a: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1070817" y="1665296"/>
            <a:ext cx="1061585"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1829667" y="200391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1039476" y="2991063"/>
            <a:ext cx="8652857" cy="875873"/>
            <a:chOff x="2489658" y="2797566"/>
            <a:chExt cx="8070201"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3" y="2800490"/>
              <a:ext cx="6295678" cy="872949"/>
              <a:chOff x="1133366" y="2220084"/>
              <a:chExt cx="4132118"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413211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2489658" y="295438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và xã hội Bắc Mỹ</a:t>
              </a:r>
            </a:p>
          </p:txBody>
        </p:sp>
      </p:grpSp>
      <p:pic>
        <p:nvPicPr>
          <p:cNvPr id="46" name="Picture 45">
            <a:extLst>
              <a:ext uri="{FF2B5EF4-FFF2-40B4-BE49-F238E27FC236}">
                <a16:creationId xmlns:a16="http://schemas.microsoft.com/office/drawing/2014/main" id="{7DC283E2-6310-4746-A6CA-0A2D2E6B1596}"/>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1995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3659</Words>
  <Application>Microsoft Office PowerPoint</Application>
  <PresentationFormat>Widescreen</PresentationFormat>
  <Paragraphs>465</Paragraphs>
  <Slides>63</Slides>
  <Notes>23</Notes>
  <HiddenSlides>0</HiddenSlides>
  <MMClips>5</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63</vt:i4>
      </vt:variant>
    </vt:vector>
  </HeadingPairs>
  <TitlesOfParts>
    <vt:vector size="78" baseType="lpstr">
      <vt:lpstr>#9Slide03 AllRoundGothic</vt:lpstr>
      <vt:lpstr>#9Slide03 IcielNovecento sans E</vt:lpstr>
      <vt:lpstr>#9Slide03 SFU Futura_12</vt:lpstr>
      <vt:lpstr>.VnHelvetInsH</vt:lpstr>
      <vt:lpstr>.VnTime</vt:lpstr>
      <vt:lpstr>Arial</vt:lpstr>
      <vt:lpstr>Arial </vt:lpstr>
      <vt:lpstr>Calibri</vt:lpstr>
      <vt:lpstr>Calibri Light</vt:lpstr>
      <vt:lpstr>Impact</vt:lpstr>
      <vt:lpstr>OpenSans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51</cp:revision>
  <dcterms:created xsi:type="dcterms:W3CDTF">2022-05-12T09:09:36Z</dcterms:created>
  <dcterms:modified xsi:type="dcterms:W3CDTF">2022-08-27T07:58:05Z</dcterms:modified>
</cp:coreProperties>
</file>