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6"/>
  </p:notesMasterIdLst>
  <p:sldIdLst>
    <p:sldId id="413" r:id="rId2"/>
    <p:sldId id="507" r:id="rId3"/>
    <p:sldId id="510" r:id="rId4"/>
    <p:sldId id="519" r:id="rId5"/>
    <p:sldId id="511" r:id="rId6"/>
    <p:sldId id="516" r:id="rId7"/>
    <p:sldId id="521" r:id="rId8"/>
    <p:sldId id="513" r:id="rId9"/>
    <p:sldId id="514" r:id="rId10"/>
    <p:sldId id="517" r:id="rId11"/>
    <p:sldId id="515" r:id="rId12"/>
    <p:sldId id="518" r:id="rId13"/>
    <p:sldId id="520" r:id="rId14"/>
    <p:sldId id="523" r:id="rId15"/>
    <p:sldId id="522" r:id="rId16"/>
    <p:sldId id="524" r:id="rId17"/>
    <p:sldId id="525" r:id="rId18"/>
    <p:sldId id="538" r:id="rId19"/>
    <p:sldId id="546" r:id="rId20"/>
    <p:sldId id="537" r:id="rId21"/>
    <p:sldId id="527" r:id="rId22"/>
    <p:sldId id="539" r:id="rId23"/>
    <p:sldId id="529" r:id="rId24"/>
    <p:sldId id="540" r:id="rId25"/>
    <p:sldId id="530" r:id="rId26"/>
    <p:sldId id="532" r:id="rId27"/>
    <p:sldId id="531" r:id="rId28"/>
    <p:sldId id="544" r:id="rId29"/>
    <p:sldId id="536" r:id="rId30"/>
    <p:sldId id="533" r:id="rId31"/>
    <p:sldId id="542" r:id="rId32"/>
    <p:sldId id="543" r:id="rId33"/>
    <p:sldId id="534" r:id="rId34"/>
    <p:sldId id="545" r:id="rId35"/>
    <p:sldId id="547" r:id="rId36"/>
    <p:sldId id="548" r:id="rId37"/>
    <p:sldId id="549" r:id="rId38"/>
    <p:sldId id="550" r:id="rId39"/>
    <p:sldId id="568" r:id="rId40"/>
    <p:sldId id="570" r:id="rId41"/>
    <p:sldId id="569" r:id="rId42"/>
    <p:sldId id="553" r:id="rId43"/>
    <p:sldId id="554" r:id="rId44"/>
    <p:sldId id="555" r:id="rId45"/>
    <p:sldId id="556" r:id="rId46"/>
    <p:sldId id="557" r:id="rId47"/>
    <p:sldId id="558" r:id="rId48"/>
    <p:sldId id="559" r:id="rId49"/>
    <p:sldId id="560" r:id="rId50"/>
    <p:sldId id="561" r:id="rId51"/>
    <p:sldId id="562" r:id="rId52"/>
    <p:sldId id="565" r:id="rId53"/>
    <p:sldId id="566" r:id="rId54"/>
    <p:sldId id="567" r:id="rId55"/>
  </p:sldIdLst>
  <p:sldSz cx="9144000" cy="6858000" type="screen4x3"/>
  <p:notesSz cx="6742113" cy="9872663"/>
  <p:defaultTextStyle>
    <a:defPPr>
      <a:defRPr lang="en-US"/>
    </a:defPPr>
    <a:lvl1pPr algn="l" rtl="0" eaLnBrk="0" fontAlgn="base" hangingPunct="0">
      <a:spcBef>
        <a:spcPct val="0"/>
      </a:spcBef>
      <a:spcAft>
        <a:spcPct val="0"/>
      </a:spcAft>
      <a:defRPr sz="3200" b="1" kern="1200">
        <a:solidFill>
          <a:srgbClr val="0000FF"/>
        </a:solidFill>
        <a:latin typeface="Arial" panose="020B0604020202020204" pitchFamily="34" charset="0"/>
        <a:ea typeface="+mn-ea"/>
        <a:cs typeface="+mn-cs"/>
      </a:defRPr>
    </a:lvl1pPr>
    <a:lvl2pPr marL="457200" algn="l" rtl="0" eaLnBrk="0" fontAlgn="base" hangingPunct="0">
      <a:spcBef>
        <a:spcPct val="0"/>
      </a:spcBef>
      <a:spcAft>
        <a:spcPct val="0"/>
      </a:spcAft>
      <a:defRPr sz="3200" b="1" kern="1200">
        <a:solidFill>
          <a:srgbClr val="0000FF"/>
        </a:solidFill>
        <a:latin typeface="Arial" panose="020B0604020202020204" pitchFamily="34" charset="0"/>
        <a:ea typeface="+mn-ea"/>
        <a:cs typeface="+mn-cs"/>
      </a:defRPr>
    </a:lvl2pPr>
    <a:lvl3pPr marL="914400" algn="l" rtl="0" eaLnBrk="0" fontAlgn="base" hangingPunct="0">
      <a:spcBef>
        <a:spcPct val="0"/>
      </a:spcBef>
      <a:spcAft>
        <a:spcPct val="0"/>
      </a:spcAft>
      <a:defRPr sz="3200" b="1" kern="1200">
        <a:solidFill>
          <a:srgbClr val="0000FF"/>
        </a:solidFill>
        <a:latin typeface="Arial" panose="020B0604020202020204" pitchFamily="34" charset="0"/>
        <a:ea typeface="+mn-ea"/>
        <a:cs typeface="+mn-cs"/>
      </a:defRPr>
    </a:lvl3pPr>
    <a:lvl4pPr marL="1371600" algn="l" rtl="0" eaLnBrk="0" fontAlgn="base" hangingPunct="0">
      <a:spcBef>
        <a:spcPct val="0"/>
      </a:spcBef>
      <a:spcAft>
        <a:spcPct val="0"/>
      </a:spcAft>
      <a:defRPr sz="3200" b="1" kern="1200">
        <a:solidFill>
          <a:srgbClr val="0000FF"/>
        </a:solidFill>
        <a:latin typeface="Arial" panose="020B0604020202020204" pitchFamily="34" charset="0"/>
        <a:ea typeface="+mn-ea"/>
        <a:cs typeface="+mn-cs"/>
      </a:defRPr>
    </a:lvl4pPr>
    <a:lvl5pPr marL="1828800" algn="l" rtl="0" eaLnBrk="0" fontAlgn="base" hangingPunct="0">
      <a:spcBef>
        <a:spcPct val="0"/>
      </a:spcBef>
      <a:spcAft>
        <a:spcPct val="0"/>
      </a:spcAft>
      <a:defRPr sz="3200" b="1" kern="1200">
        <a:solidFill>
          <a:srgbClr val="0000FF"/>
        </a:solidFill>
        <a:latin typeface="Arial" panose="020B0604020202020204" pitchFamily="34" charset="0"/>
        <a:ea typeface="+mn-ea"/>
        <a:cs typeface="+mn-cs"/>
      </a:defRPr>
    </a:lvl5pPr>
    <a:lvl6pPr marL="2286000" algn="l" defTabSz="914400" rtl="0" eaLnBrk="1" latinLnBrk="0" hangingPunct="1">
      <a:defRPr sz="3200" b="1" kern="1200">
        <a:solidFill>
          <a:srgbClr val="0000FF"/>
        </a:solidFill>
        <a:latin typeface="Arial" panose="020B0604020202020204" pitchFamily="34" charset="0"/>
        <a:ea typeface="+mn-ea"/>
        <a:cs typeface="+mn-cs"/>
      </a:defRPr>
    </a:lvl6pPr>
    <a:lvl7pPr marL="2743200" algn="l" defTabSz="914400" rtl="0" eaLnBrk="1" latinLnBrk="0" hangingPunct="1">
      <a:defRPr sz="3200" b="1" kern="1200">
        <a:solidFill>
          <a:srgbClr val="0000FF"/>
        </a:solidFill>
        <a:latin typeface="Arial" panose="020B0604020202020204" pitchFamily="34" charset="0"/>
        <a:ea typeface="+mn-ea"/>
        <a:cs typeface="+mn-cs"/>
      </a:defRPr>
    </a:lvl7pPr>
    <a:lvl8pPr marL="3200400" algn="l" defTabSz="914400" rtl="0" eaLnBrk="1" latinLnBrk="0" hangingPunct="1">
      <a:defRPr sz="3200" b="1" kern="1200">
        <a:solidFill>
          <a:srgbClr val="0000FF"/>
        </a:solidFill>
        <a:latin typeface="Arial" panose="020B0604020202020204" pitchFamily="34" charset="0"/>
        <a:ea typeface="+mn-ea"/>
        <a:cs typeface="+mn-cs"/>
      </a:defRPr>
    </a:lvl8pPr>
    <a:lvl9pPr marL="3657600" algn="l" defTabSz="914400" rtl="0" eaLnBrk="1" latinLnBrk="0" hangingPunct="1">
      <a:defRPr sz="3200" b="1" kern="1200">
        <a:solidFill>
          <a:srgbClr val="0000FF"/>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000FF"/>
    <a:srgbClr val="A0FCFE"/>
    <a:srgbClr val="FFFF00"/>
    <a:srgbClr val="FFCC00"/>
    <a:srgbClr val="FF3399"/>
    <a:srgbClr val="CC00CC"/>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38" autoAdjust="0"/>
    <p:restoredTop sz="94679" autoAdjust="0"/>
  </p:normalViewPr>
  <p:slideViewPr>
    <p:cSldViewPr>
      <p:cViewPr varScale="1">
        <p:scale>
          <a:sx n="99" d="100"/>
          <a:sy n="99" d="100"/>
        </p:scale>
        <p:origin x="821"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21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200" b="0">
                <a:solidFill>
                  <a:schemeClr val="tx1"/>
                </a:solidFill>
              </a:defRPr>
            </a:lvl1pPr>
          </a:lstStyle>
          <a:p>
            <a:pPr>
              <a:defRPr/>
            </a:pPr>
            <a:endParaRPr lang="en-US"/>
          </a:p>
        </p:txBody>
      </p:sp>
      <p:sp>
        <p:nvSpPr>
          <p:cNvPr id="78851" name="Rectangle 3"/>
          <p:cNvSpPr>
            <a:spLocks noGrp="1" noChangeArrowheads="1"/>
          </p:cNvSpPr>
          <p:nvPr>
            <p:ph type="dt" idx="1"/>
          </p:nvPr>
        </p:nvSpPr>
        <p:spPr bwMode="auto">
          <a:xfrm>
            <a:off x="3819525" y="0"/>
            <a:ext cx="2921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200" b="0">
                <a:solidFill>
                  <a:schemeClr val="tx1"/>
                </a:solidFill>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901700" y="739775"/>
            <a:ext cx="4938713" cy="37036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8853" name="Rectangle 5"/>
          <p:cNvSpPr>
            <a:spLocks noGrp="1" noChangeArrowheads="1"/>
          </p:cNvSpPr>
          <p:nvPr>
            <p:ph type="body" sz="quarter" idx="3"/>
          </p:nvPr>
        </p:nvSpPr>
        <p:spPr bwMode="auto">
          <a:xfrm>
            <a:off x="674688" y="4689475"/>
            <a:ext cx="5392737" cy="444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8854" name="Rectangle 6"/>
          <p:cNvSpPr>
            <a:spLocks noGrp="1" noChangeArrowheads="1"/>
          </p:cNvSpPr>
          <p:nvPr>
            <p:ph type="ftr" sz="quarter" idx="4"/>
          </p:nvPr>
        </p:nvSpPr>
        <p:spPr bwMode="auto">
          <a:xfrm>
            <a:off x="0" y="9377363"/>
            <a:ext cx="29210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lnSpc>
                <a:spcPct val="100000"/>
              </a:lnSpc>
              <a:spcBef>
                <a:spcPct val="0"/>
              </a:spcBef>
              <a:defRPr sz="1200" b="0">
                <a:solidFill>
                  <a:schemeClr val="tx1"/>
                </a:solidFill>
              </a:defRPr>
            </a:lvl1pPr>
          </a:lstStyle>
          <a:p>
            <a:pPr>
              <a:defRPr/>
            </a:pPr>
            <a:endParaRPr lang="en-US"/>
          </a:p>
        </p:txBody>
      </p:sp>
      <p:sp>
        <p:nvSpPr>
          <p:cNvPr id="78855" name="Rectangle 7"/>
          <p:cNvSpPr>
            <a:spLocks noGrp="1" noChangeArrowheads="1"/>
          </p:cNvSpPr>
          <p:nvPr>
            <p:ph type="sldNum" sz="quarter" idx="5"/>
          </p:nvPr>
        </p:nvSpPr>
        <p:spPr bwMode="auto">
          <a:xfrm>
            <a:off x="3819525" y="9377363"/>
            <a:ext cx="29210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defRPr sz="1200" b="0">
                <a:solidFill>
                  <a:schemeClr val="tx1"/>
                </a:solidFill>
              </a:defRPr>
            </a:lvl1pPr>
          </a:lstStyle>
          <a:p>
            <a:pPr>
              <a:defRPr/>
            </a:pPr>
            <a:fld id="{18A02014-A61A-4295-96CD-A1F1C849C51F}" type="slidenum">
              <a:rPr lang="en-US"/>
              <a:pPr>
                <a:defRPr/>
              </a:pPr>
              <a:t>‹#›</a:t>
            </a:fld>
            <a:endParaRPr lang="en-US"/>
          </a:p>
        </p:txBody>
      </p:sp>
    </p:spTree>
    <p:extLst>
      <p:ext uri="{BB962C8B-B14F-4D97-AF65-F5344CB8AC3E}">
        <p14:creationId xmlns:p14="http://schemas.microsoft.com/office/powerpoint/2010/main" val="2195786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87488-3365-420D-8827-E9C7FA1585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2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E4D4B226-2CDD-41EF-86D1-48B4F3B3AF01}" type="slidenum">
              <a:rPr lang="en-US" sz="1200" b="0" smtClean="0">
                <a:solidFill>
                  <a:schemeClr val="tx1"/>
                </a:solidFill>
              </a:rPr>
              <a:pPr/>
              <a:t>51</a:t>
            </a:fld>
            <a:endParaRPr lang="en-US" sz="1200" b="0" smtClean="0">
              <a:solidFill>
                <a:schemeClr val="tx1"/>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4017214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724D201E-4E30-4D45-AFBC-043A9151201A}" type="slidenum">
              <a:rPr lang="en-US" sz="1200" b="0" smtClean="0">
                <a:solidFill>
                  <a:schemeClr val="tx1"/>
                </a:solidFill>
              </a:rPr>
              <a:pPr/>
              <a:t>52</a:t>
            </a:fld>
            <a:endParaRPr lang="en-US" sz="1200" b="0" smtClean="0">
              <a:solidFill>
                <a:schemeClr val="tx1"/>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273350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6887099C-9863-4725-8CC5-A7D29A17FADE}" type="slidenum">
              <a:rPr lang="en-US" sz="1200" b="0" smtClean="0">
                <a:solidFill>
                  <a:schemeClr val="tx1"/>
                </a:solidFill>
              </a:rPr>
              <a:pPr/>
              <a:t>53</a:t>
            </a:fld>
            <a:endParaRPr lang="en-US" sz="1200" b="0" smtClean="0">
              <a:solidFill>
                <a:schemeClr val="tx1"/>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211379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32A3C20F-D47F-4706-97EB-73E59314EDBD}" type="slidenum">
              <a:rPr lang="en-US" sz="1200" b="0" smtClean="0">
                <a:solidFill>
                  <a:schemeClr val="tx1"/>
                </a:solidFill>
              </a:rPr>
              <a:pPr/>
              <a:t>54</a:t>
            </a:fld>
            <a:endParaRPr lang="en-US" sz="1200" b="0" smtClean="0">
              <a:solidFill>
                <a:schemeClr val="tx1"/>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453622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fld id="{1DF86D1B-00AB-4B8A-A5C2-955534AD6E21}" type="slidenum">
              <a:rPr lang="en-US" sz="1200" b="0">
                <a:solidFill>
                  <a:srgbClr val="000000"/>
                </a:solidFill>
              </a:rPr>
              <a:pPr/>
              <a:t>25</a:t>
            </a:fld>
            <a:endParaRPr lang="en-US" sz="1200" b="0">
              <a:solidFill>
                <a:srgbClr val="000000"/>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28143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1418C0EC-50BF-48A9-9818-BFCA567E9E4C}" type="slidenum">
              <a:rPr lang="en-US" sz="1200" b="0" smtClean="0">
                <a:solidFill>
                  <a:srgbClr val="000000"/>
                </a:solidFill>
              </a:rPr>
              <a:pPr/>
              <a:t>43</a:t>
            </a:fld>
            <a:endParaRPr lang="en-US" sz="1200" b="0" smtClean="0">
              <a:solidFill>
                <a:srgbClr val="000000"/>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036722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1418C0EC-50BF-48A9-9818-BFCA567E9E4C}" type="slidenum">
              <a:rPr lang="en-US" sz="1200" b="0" smtClean="0">
                <a:solidFill>
                  <a:srgbClr val="000000"/>
                </a:solidFill>
              </a:rPr>
              <a:pPr/>
              <a:t>44</a:t>
            </a:fld>
            <a:endParaRPr lang="en-US" sz="1200" b="0" smtClean="0">
              <a:solidFill>
                <a:srgbClr val="000000"/>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764868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BA084322-C124-46DC-BD77-B2E8E5084ABC}" type="slidenum">
              <a:rPr lang="en-US" sz="1200" b="0" smtClean="0">
                <a:solidFill>
                  <a:schemeClr val="tx1"/>
                </a:solidFill>
              </a:rPr>
              <a:pPr/>
              <a:t>45</a:t>
            </a:fld>
            <a:endParaRPr lang="en-US" sz="1200" b="0" smtClean="0">
              <a:solidFill>
                <a:schemeClr val="tx1"/>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415659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1A30041A-53CF-49CF-ABA4-B29F093D8218}" type="slidenum">
              <a:rPr lang="en-US" sz="1200" b="0" smtClean="0">
                <a:solidFill>
                  <a:schemeClr val="tx1"/>
                </a:solidFill>
              </a:rPr>
              <a:pPr/>
              <a:t>46</a:t>
            </a:fld>
            <a:endParaRPr lang="en-US" sz="1200" b="0" smtClean="0">
              <a:solidFill>
                <a:schemeClr val="tx1"/>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4160334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469FAEC0-C3DC-4782-A77A-703054D9D456}" type="slidenum">
              <a:rPr lang="en-US" sz="1200" b="0" smtClean="0">
                <a:solidFill>
                  <a:schemeClr val="tx1"/>
                </a:solidFill>
              </a:rPr>
              <a:pPr/>
              <a:t>48</a:t>
            </a:fld>
            <a:endParaRPr lang="en-US" sz="1200" b="0" smtClean="0">
              <a:solidFill>
                <a:schemeClr val="tx1"/>
              </a:solidFill>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966871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EA5BCEDE-C69B-4905-8275-1D08C847DEAA}" type="slidenum">
              <a:rPr lang="en-US" sz="1200" b="0" smtClean="0">
                <a:solidFill>
                  <a:schemeClr val="tx1"/>
                </a:solidFill>
              </a:rPr>
              <a:pPr/>
              <a:t>49</a:t>
            </a:fld>
            <a:endParaRPr lang="en-US" sz="1200" b="0" smtClean="0">
              <a:solidFill>
                <a:schemeClr val="tx1"/>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867684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6B67ABA9-DF4F-4F28-8307-FC56A9484320}" type="slidenum">
              <a:rPr lang="en-US" sz="1200" b="0" smtClean="0">
                <a:solidFill>
                  <a:schemeClr val="tx1"/>
                </a:solidFill>
              </a:rPr>
              <a:pPr/>
              <a:t>50</a:t>
            </a:fld>
            <a:endParaRPr lang="en-US" sz="1200" b="0" smtClean="0">
              <a:solidFill>
                <a:schemeClr val="tx1"/>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205419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A3E9AC-8634-49A1-8FCB-FD9A1147B4CA}" type="slidenum">
              <a:rPr lang="en-US"/>
              <a:pPr>
                <a:defRPr/>
              </a:pPr>
              <a:t>‹#›</a:t>
            </a:fld>
            <a:endParaRPr lang="en-US"/>
          </a:p>
        </p:txBody>
      </p:sp>
    </p:spTree>
    <p:extLst>
      <p:ext uri="{BB962C8B-B14F-4D97-AF65-F5344CB8AC3E}">
        <p14:creationId xmlns:p14="http://schemas.microsoft.com/office/powerpoint/2010/main" val="3875668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4B7ACA-360C-407E-9897-C0BA10DAD105}" type="slidenum">
              <a:rPr lang="en-US"/>
              <a:pPr>
                <a:defRPr/>
              </a:pPr>
              <a:t>‹#›</a:t>
            </a:fld>
            <a:endParaRPr lang="en-US"/>
          </a:p>
        </p:txBody>
      </p:sp>
    </p:spTree>
    <p:extLst>
      <p:ext uri="{BB962C8B-B14F-4D97-AF65-F5344CB8AC3E}">
        <p14:creationId xmlns:p14="http://schemas.microsoft.com/office/powerpoint/2010/main" val="1055142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8C0B3F-2C87-4ABA-AB5F-7E2FAE39C597}" type="slidenum">
              <a:rPr lang="en-US"/>
              <a:pPr>
                <a:defRPr/>
              </a:pPr>
              <a:t>‹#›</a:t>
            </a:fld>
            <a:endParaRPr lang="en-US"/>
          </a:p>
        </p:txBody>
      </p:sp>
    </p:spTree>
    <p:extLst>
      <p:ext uri="{BB962C8B-B14F-4D97-AF65-F5344CB8AC3E}">
        <p14:creationId xmlns:p14="http://schemas.microsoft.com/office/powerpoint/2010/main" val="390980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AF47C3-90AD-4F98-B58B-D4B1AEA42F51}" type="slidenum">
              <a:rPr lang="en-US"/>
              <a:pPr>
                <a:defRPr/>
              </a:pPr>
              <a:t>‹#›</a:t>
            </a:fld>
            <a:endParaRPr lang="en-US"/>
          </a:p>
        </p:txBody>
      </p:sp>
    </p:spTree>
    <p:extLst>
      <p:ext uri="{BB962C8B-B14F-4D97-AF65-F5344CB8AC3E}">
        <p14:creationId xmlns:p14="http://schemas.microsoft.com/office/powerpoint/2010/main" val="278193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4ED48F-EF97-4FB1-8750-54C1ACA1BEC3}" type="slidenum">
              <a:rPr lang="en-US"/>
              <a:pPr>
                <a:defRPr/>
              </a:pPr>
              <a:t>‹#›</a:t>
            </a:fld>
            <a:endParaRPr lang="en-US"/>
          </a:p>
        </p:txBody>
      </p:sp>
    </p:spTree>
    <p:extLst>
      <p:ext uri="{BB962C8B-B14F-4D97-AF65-F5344CB8AC3E}">
        <p14:creationId xmlns:p14="http://schemas.microsoft.com/office/powerpoint/2010/main" val="1971295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35D795-A747-468D-A650-CAA1BDF15CDD}" type="slidenum">
              <a:rPr lang="en-US"/>
              <a:pPr>
                <a:defRPr/>
              </a:pPr>
              <a:t>‹#›</a:t>
            </a:fld>
            <a:endParaRPr lang="en-US"/>
          </a:p>
        </p:txBody>
      </p:sp>
    </p:spTree>
    <p:extLst>
      <p:ext uri="{BB962C8B-B14F-4D97-AF65-F5344CB8AC3E}">
        <p14:creationId xmlns:p14="http://schemas.microsoft.com/office/powerpoint/2010/main" val="3475295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6EC5A4-0B7A-43DD-B25F-98E8281449DC}" type="slidenum">
              <a:rPr lang="en-US"/>
              <a:pPr>
                <a:defRPr/>
              </a:pPr>
              <a:t>‹#›</a:t>
            </a:fld>
            <a:endParaRPr lang="en-US"/>
          </a:p>
        </p:txBody>
      </p:sp>
    </p:spTree>
    <p:extLst>
      <p:ext uri="{BB962C8B-B14F-4D97-AF65-F5344CB8AC3E}">
        <p14:creationId xmlns:p14="http://schemas.microsoft.com/office/powerpoint/2010/main" val="170262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E29B01-8DF0-4708-A4AF-0C420085229B}" type="slidenum">
              <a:rPr lang="en-US"/>
              <a:pPr>
                <a:defRPr/>
              </a:pPr>
              <a:t>‹#›</a:t>
            </a:fld>
            <a:endParaRPr lang="en-US"/>
          </a:p>
        </p:txBody>
      </p:sp>
    </p:spTree>
    <p:extLst>
      <p:ext uri="{BB962C8B-B14F-4D97-AF65-F5344CB8AC3E}">
        <p14:creationId xmlns:p14="http://schemas.microsoft.com/office/powerpoint/2010/main" val="3008588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B51609-7821-49CF-AFA0-433A9E0482F1}" type="slidenum">
              <a:rPr lang="en-US"/>
              <a:pPr>
                <a:defRPr/>
              </a:pPr>
              <a:t>‹#›</a:t>
            </a:fld>
            <a:endParaRPr lang="en-US"/>
          </a:p>
        </p:txBody>
      </p:sp>
    </p:spTree>
    <p:extLst>
      <p:ext uri="{BB962C8B-B14F-4D97-AF65-F5344CB8AC3E}">
        <p14:creationId xmlns:p14="http://schemas.microsoft.com/office/powerpoint/2010/main" val="2292933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47E1B98-3741-43D2-9EF9-CBBC6E72416C}" type="slidenum">
              <a:rPr lang="en-US"/>
              <a:pPr>
                <a:defRPr/>
              </a:pPr>
              <a:t>‹#›</a:t>
            </a:fld>
            <a:endParaRPr lang="en-US"/>
          </a:p>
        </p:txBody>
      </p:sp>
    </p:spTree>
    <p:extLst>
      <p:ext uri="{BB962C8B-B14F-4D97-AF65-F5344CB8AC3E}">
        <p14:creationId xmlns:p14="http://schemas.microsoft.com/office/powerpoint/2010/main" val="2232552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019B95-88ED-4DC3-90F8-27F0B241D3B6}" type="slidenum">
              <a:rPr lang="en-US"/>
              <a:pPr>
                <a:defRPr/>
              </a:pPr>
              <a:t>‹#›</a:t>
            </a:fld>
            <a:endParaRPr lang="en-US"/>
          </a:p>
        </p:txBody>
      </p:sp>
    </p:spTree>
    <p:extLst>
      <p:ext uri="{BB962C8B-B14F-4D97-AF65-F5344CB8AC3E}">
        <p14:creationId xmlns:p14="http://schemas.microsoft.com/office/powerpoint/2010/main" val="3848575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B1F6AC-04B5-4E30-B09B-A461BEE3628E}" type="slidenum">
              <a:rPr lang="en-US"/>
              <a:pPr>
                <a:defRPr/>
              </a:pPr>
              <a:t>‹#›</a:t>
            </a:fld>
            <a:endParaRPr lang="en-US"/>
          </a:p>
        </p:txBody>
      </p:sp>
    </p:spTree>
    <p:extLst>
      <p:ext uri="{BB962C8B-B14F-4D97-AF65-F5344CB8AC3E}">
        <p14:creationId xmlns:p14="http://schemas.microsoft.com/office/powerpoint/2010/main" val="345999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a:defRPr/>
            </a:pPr>
            <a:fld id="{D424802C-BD8B-487E-8B0A-41FDE20FD2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image" Target="../media/image36.jpeg"/><Relationship Id="rId1" Type="http://schemas.openxmlformats.org/officeDocument/2006/relationships/slideLayout" Target="../slideLayouts/slideLayout4.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60.jpe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2.jpeg"/><Relationship Id="rId7"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32.jpeg"/><Relationship Id="rId4" Type="http://schemas.openxmlformats.org/officeDocument/2006/relationships/image" Target="../media/image31.jpeg"/></Relationships>
</file>

<file path=ppt/slides/_rels/slide5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2.jpeg"/><Relationship Id="rId7"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32.jpeg"/><Relationship Id="rId4" Type="http://schemas.openxmlformats.org/officeDocument/2006/relationships/image" Target="../media/image31.jpe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6858000"/>
          </a:xfrm>
          <a:prstGeom prst="rect">
            <a:avLst/>
          </a:prstGeom>
          <a:noFill/>
          <a:ln w="25400" algn="ctr">
            <a:solidFill>
              <a:srgbClr val="89A4A7"/>
            </a:solidFill>
            <a:miter lim="800000"/>
            <a:headEnd/>
            <a:tailEnd/>
          </a:ln>
          <a:extLst>
            <a:ext uri="{909E8E84-426E-40DD-AFC4-6F175D3DCCD1}">
              <a14:hiddenFill xmlns:a14="http://schemas.microsoft.com/office/drawing/2010/main">
                <a:solidFill>
                  <a:schemeClr val="tx1"/>
                </a:solidFill>
              </a14:hiddenFill>
            </a:ext>
          </a:extLst>
        </p:spPr>
        <p:txBody>
          <a:bodyPr anchor="ctr"/>
          <a:lstStyle/>
          <a:p>
            <a:pPr algn="ctr">
              <a:lnSpc>
                <a:spcPct val="150000"/>
              </a:lnSpc>
              <a:spcBef>
                <a:spcPct val="50000"/>
              </a:spcBef>
              <a:defRPr/>
            </a:pPr>
            <a:endParaRPr lang="en-US">
              <a:solidFill>
                <a:schemeClr val="lt1"/>
              </a:solidFill>
              <a:latin typeface="+mn-lt"/>
            </a:endParaRPr>
          </a:p>
        </p:txBody>
      </p:sp>
      <p:sp>
        <p:nvSpPr>
          <p:cNvPr id="26" name="Text Box 4"/>
          <p:cNvSpPr txBox="1">
            <a:spLocks noChangeArrowheads="1"/>
          </p:cNvSpPr>
          <p:nvPr/>
        </p:nvSpPr>
        <p:spPr bwMode="auto">
          <a:xfrm>
            <a:off x="39688" y="737175"/>
            <a:ext cx="6705600" cy="52322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II. </a:t>
            </a:r>
            <a:r>
              <a:rPr lang="en-US" sz="2800"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800"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SẢN</a:t>
            </a:r>
            <a:r>
              <a:rPr lang="en-US" sz="2800"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VÔ</a:t>
            </a:r>
            <a:r>
              <a:rPr lang="en-US" sz="2800"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800"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Ở </a:t>
            </a:r>
            <a:r>
              <a:rPr lang="en-US" sz="2800"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800"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sz="2800"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9" name="Text Box 6"/>
          <p:cNvSpPr txBox="1">
            <a:spLocks noChangeArrowheads="1"/>
          </p:cNvSpPr>
          <p:nvPr/>
        </p:nvSpPr>
        <p:spPr bwMode="auto">
          <a:xfrm>
            <a:off x="762000" y="152400"/>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5C4FFF6-7A67-1556-7388-D0A3613A31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3448" y="1746681"/>
            <a:ext cx="3945751" cy="4959402"/>
          </a:xfrm>
          <a:prstGeom prst="rect">
            <a:avLst/>
          </a:prstGeom>
        </p:spPr>
      </p:pic>
      <p:sp>
        <p:nvSpPr>
          <p:cNvPr id="6" name="Rectangle 5"/>
          <p:cNvSpPr>
            <a:spLocks noChangeArrowheads="1"/>
          </p:cNvSpPr>
          <p:nvPr/>
        </p:nvSpPr>
        <p:spPr bwMode="auto">
          <a:xfrm>
            <a:off x="270222" y="1358883"/>
            <a:ext cx="7959378"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1</a:t>
            </a:r>
            <a:r>
              <a:rPr lang="en-US" sz="2400" dirty="0" smtClean="0">
                <a:latin typeface="Times New Roman" panose="02020603050405020304" pitchFamily="18" charset="0"/>
                <a:sym typeface="Wingdings" panose="05000000000000000000" pitchFamily="2" charset="2"/>
              </a:rPr>
              <a:t>. </a:t>
            </a:r>
            <a:r>
              <a:rPr lang="vi-VN" sz="2400" u="sng" dirty="0" smtClean="0">
                <a:latin typeface="Times New Roman" panose="02020603050405020304" pitchFamily="18" charset="0"/>
                <a:sym typeface="Wingdings" panose="05000000000000000000" pitchFamily="2" charset="2"/>
              </a:rPr>
              <a:t>Tìm hiểu các hình thức sinh sản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dưỡng</a:t>
            </a:r>
            <a:r>
              <a:rPr lang="vi-VN"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thực</a:t>
            </a:r>
            <a:r>
              <a:rPr lang="vi-VN" sz="2400" u="sng" dirty="0" smtClean="0">
                <a:latin typeface="Times New Roman" panose="02020603050405020304" pitchFamily="18" charset="0"/>
                <a:sym typeface="Wingdings" panose="05000000000000000000" pitchFamily="2" charset="2"/>
              </a:rPr>
              <a:t> vật.</a:t>
            </a:r>
            <a:endParaRPr lang="en-US" sz="2400" u="sng" dirty="0">
              <a:latin typeface="Times New Roman" panose="02020603050405020304" pitchFamily="18" charset="0"/>
              <a:sym typeface="Wingdings" panose="05000000000000000000" pitchFamily="2" charset="2"/>
            </a:endParaRPr>
          </a:p>
        </p:txBody>
      </p:sp>
      <p:pic>
        <p:nvPicPr>
          <p:cNvPr id="7" name="Picture 2" descr="Bài 32. Khái quát về sinh sản và sinh sản vô tính ở sinh vật trang 147,  148, 149, 159 Khoa học tự nhiên 7 - Cánh diều | SGK Khoa học tự nhiên 7 -  Cánh d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222" y="1714024"/>
            <a:ext cx="4606578" cy="502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76200"/>
            <a:ext cx="9143999" cy="6172199"/>
            <a:chOff x="642630" y="1724238"/>
            <a:chExt cx="9579695" cy="2810035"/>
          </a:xfrm>
        </p:grpSpPr>
        <p:pic>
          <p:nvPicPr>
            <p:cNvPr id="10" name="Picture 2" descr="https://b-f6-zpcloud.zdn.vn/5457955588925975410/b8a4d2dc5933806dd92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489"/>
            <a:stretch/>
          </p:blipFill>
          <p:spPr bwMode="auto">
            <a:xfrm>
              <a:off x="642630" y="1772432"/>
              <a:ext cx="3428565" cy="2761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b-f6-zpcloud.zdn.vn/1969614825695355826/1c277a2df1c2289c71d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56"/>
            <a:stretch/>
          </p:blipFill>
          <p:spPr bwMode="auto">
            <a:xfrm>
              <a:off x="3964131" y="1752977"/>
              <a:ext cx="3201362" cy="27812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b-f7-zpcloud.zdn.vn/3518219492174122694/8675bc763799eec7b78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933"/>
            <a:stretch/>
          </p:blipFill>
          <p:spPr bwMode="auto">
            <a:xfrm>
              <a:off x="7074472" y="1724238"/>
              <a:ext cx="3147853" cy="2761838"/>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22"/>
          <p:cNvSpPr/>
          <p:nvPr/>
        </p:nvSpPr>
        <p:spPr>
          <a:xfrm>
            <a:off x="2514600" y="6427801"/>
            <a:ext cx="3483026" cy="4231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ghép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cành</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4424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234588" y="6324600"/>
            <a:ext cx="3623411" cy="4231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cành</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418" t="9865" r="1838"/>
          <a:stretch/>
        </p:blipFill>
        <p:spPr>
          <a:xfrm>
            <a:off x="0" y="76200"/>
            <a:ext cx="9067800" cy="6096000"/>
          </a:xfrm>
          <a:prstGeom prst="rect">
            <a:avLst/>
          </a:prstGeom>
        </p:spPr>
      </p:pic>
    </p:spTree>
    <p:extLst>
      <p:ext uri="{BB962C8B-B14F-4D97-AF65-F5344CB8AC3E}">
        <p14:creationId xmlns:p14="http://schemas.microsoft.com/office/powerpoint/2010/main" val="4035810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514600" y="6096000"/>
            <a:ext cx="3346983" cy="4794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cành</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741" t="10308" r="1741"/>
          <a:stretch/>
        </p:blipFill>
        <p:spPr>
          <a:xfrm>
            <a:off x="304800" y="228600"/>
            <a:ext cx="8686800" cy="5714999"/>
          </a:xfrm>
          <a:prstGeom prst="rect">
            <a:avLst/>
          </a:prstGeom>
        </p:spPr>
      </p:pic>
    </p:spTree>
    <p:extLst>
      <p:ext uri="{BB962C8B-B14F-4D97-AF65-F5344CB8AC3E}">
        <p14:creationId xmlns:p14="http://schemas.microsoft.com/office/powerpoint/2010/main" val="796143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Group 2"/>
          <p:cNvGraphicFramePr>
            <a:graphicFrameLocks noGrp="1"/>
          </p:cNvGraphicFramePr>
          <p:nvPr>
            <p:ph/>
            <p:extLst>
              <p:ext uri="{D42A27DB-BD31-4B8C-83A1-F6EECF244321}">
                <p14:modId xmlns:p14="http://schemas.microsoft.com/office/powerpoint/2010/main" val="3108683114"/>
              </p:ext>
            </p:extLst>
          </p:nvPr>
        </p:nvGraphicFramePr>
        <p:xfrm>
          <a:off x="76200" y="0"/>
          <a:ext cx="8991600" cy="6781802"/>
        </p:xfrm>
        <a:graphic>
          <a:graphicData uri="http://schemas.openxmlformats.org/drawingml/2006/table">
            <a:tbl>
              <a:tblPr/>
              <a:tblGrid>
                <a:gridCol w="1295400"/>
                <a:gridCol w="3352800"/>
                <a:gridCol w="2362200"/>
                <a:gridCol w="1981200"/>
              </a:tblGrid>
              <a:tr h="944876">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20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Hình</a:t>
                      </a:r>
                      <a:r>
                        <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thức</a:t>
                      </a:r>
                      <a:endPar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20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Cách</a:t>
                      </a:r>
                      <a:r>
                        <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tiến</a:t>
                      </a:r>
                      <a:r>
                        <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hành</a:t>
                      </a:r>
                      <a:endPar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20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Ưu</a:t>
                      </a:r>
                      <a:r>
                        <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điểm</a:t>
                      </a:r>
                      <a:endPar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20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Đối</a:t>
                      </a:r>
                      <a:r>
                        <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tượng</a:t>
                      </a:r>
                      <a:r>
                        <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áp</a:t>
                      </a:r>
                      <a:r>
                        <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dụng</a:t>
                      </a:r>
                      <a:endPar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054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Giâm</a:t>
                      </a:r>
                      <a:endPar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1" i="0" u="none" strike="noStrike" cap="none" normalizeH="0" baseline="0" smtClean="0">
                        <a:ln>
                          <a:noFill/>
                        </a:ln>
                        <a:solidFill>
                          <a:schemeClr val="tx2"/>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0011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Chiết</a:t>
                      </a:r>
                      <a:endPar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7631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Ghép</a:t>
                      </a:r>
                      <a:endPar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1" i="0" u="none" strike="noStrike" cap="none" normalizeH="0" baseline="0" smtClean="0">
                        <a:ln>
                          <a:noFill/>
                        </a:ln>
                        <a:solidFill>
                          <a:schemeClr val="tx2"/>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69954">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Nuôi</a:t>
                      </a:r>
                      <a:r>
                        <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cấy</a:t>
                      </a:r>
                      <a:r>
                        <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TB </a:t>
                      </a:r>
                      <a:r>
                        <a:rPr kumimoji="0" lang="en-US" sz="20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và</a:t>
                      </a:r>
                      <a:r>
                        <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mô</a:t>
                      </a:r>
                      <a:r>
                        <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TV</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1" i="0" u="none" strike="noStrike" cap="none" normalizeH="0" baseline="0" smtClean="0">
                        <a:ln>
                          <a:noFill/>
                        </a:ln>
                        <a:solidFill>
                          <a:schemeClr val="tx2"/>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0450" name="Text Box 34"/>
          <p:cNvSpPr txBox="1">
            <a:spLocks noChangeArrowheads="1"/>
          </p:cNvSpPr>
          <p:nvPr/>
        </p:nvSpPr>
        <p:spPr bwMode="auto">
          <a:xfrm>
            <a:off x="1447800" y="914400"/>
            <a:ext cx="3276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dirty="0" err="1">
                <a:solidFill>
                  <a:schemeClr val="tx2"/>
                </a:solidFill>
                <a:latin typeface="Times New Roman" panose="02020603050405020304" pitchFamily="18" charset="0"/>
                <a:cs typeface="Times New Roman" panose="02020603050405020304" pitchFamily="18" charset="0"/>
              </a:rPr>
              <a:t>Cắt</a:t>
            </a:r>
            <a:r>
              <a:rPr lang="en-US" sz="2000" dirty="0">
                <a:solidFill>
                  <a:schemeClr val="tx2"/>
                </a:solidFill>
                <a:latin typeface="Times New Roman" panose="02020603050405020304" pitchFamily="18" charset="0"/>
                <a:cs typeface="Times New Roman" panose="02020603050405020304" pitchFamily="18" charset="0"/>
              </a:rPr>
              <a:t> 1 </a:t>
            </a:r>
            <a:r>
              <a:rPr lang="en-US" sz="2000" dirty="0" err="1">
                <a:solidFill>
                  <a:schemeClr val="tx2"/>
                </a:solidFill>
                <a:latin typeface="Times New Roman" panose="02020603050405020304" pitchFamily="18" charset="0"/>
                <a:cs typeface="Times New Roman" panose="02020603050405020304" pitchFamily="18" charset="0"/>
              </a:rPr>
              <a:t>đoạn</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thân</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lá</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rễ</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hoặc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cành</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cắm</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hoặc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vùi</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vào</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đất</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ẩm</a:t>
            </a:r>
            <a:r>
              <a:rPr lang="en-US" sz="2000" dirty="0">
                <a:solidFill>
                  <a:schemeClr val="tx2"/>
                </a:solidFill>
                <a:latin typeface="Times New Roman" panose="02020603050405020304" pitchFamily="18" charset="0"/>
                <a:cs typeface="Times New Roman" panose="02020603050405020304" pitchFamily="18" charset="0"/>
              </a:rPr>
              <a:t>.</a:t>
            </a:r>
          </a:p>
        </p:txBody>
      </p:sp>
      <p:sp>
        <p:nvSpPr>
          <p:cNvPr id="60451" name="Text Box 35"/>
          <p:cNvSpPr txBox="1">
            <a:spLocks noChangeArrowheads="1"/>
          </p:cNvSpPr>
          <p:nvPr/>
        </p:nvSpPr>
        <p:spPr bwMode="auto">
          <a:xfrm>
            <a:off x="4724400" y="914400"/>
            <a:ext cx="2362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dirty="0" err="1">
                <a:solidFill>
                  <a:schemeClr val="tx2"/>
                </a:solidFill>
                <a:latin typeface="Times New Roman" panose="02020603050405020304" pitchFamily="18" charset="0"/>
                <a:cs typeface="Times New Roman" panose="02020603050405020304" pitchFamily="18" charset="0"/>
              </a:rPr>
              <a:t>Tạo</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cây</a:t>
            </a:r>
            <a:r>
              <a:rPr lang="en-US" sz="2000" dirty="0">
                <a:solidFill>
                  <a:schemeClr val="tx2"/>
                </a:solidFill>
                <a:latin typeface="Times New Roman" panose="02020603050405020304" pitchFamily="18" charset="0"/>
                <a:cs typeface="Times New Roman" panose="02020603050405020304" pitchFamily="18" charset="0"/>
              </a:rPr>
              <a:t> con </a:t>
            </a:r>
            <a:r>
              <a:rPr lang="en-US" sz="2000" dirty="0" err="1">
                <a:solidFill>
                  <a:schemeClr val="tx2"/>
                </a:solidFill>
                <a:latin typeface="Times New Roman" panose="02020603050405020304" pitchFamily="18" charset="0"/>
                <a:cs typeface="Times New Roman" panose="02020603050405020304" pitchFamily="18" charset="0"/>
              </a:rPr>
              <a:t>dễ</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dàng</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nhanh</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chóng</a:t>
            </a:r>
            <a:r>
              <a:rPr lang="en-US" sz="2000" dirty="0">
                <a:solidFill>
                  <a:schemeClr val="tx2"/>
                </a:solidFill>
                <a:latin typeface="Times New Roman" panose="02020603050405020304" pitchFamily="18" charset="0"/>
                <a:cs typeface="Times New Roman" panose="02020603050405020304" pitchFamily="18" charset="0"/>
              </a:rPr>
              <a:t>.</a:t>
            </a:r>
          </a:p>
        </p:txBody>
      </p:sp>
      <p:sp>
        <p:nvSpPr>
          <p:cNvPr id="60452" name="Text Box 36"/>
          <p:cNvSpPr txBox="1">
            <a:spLocks noChangeArrowheads="1"/>
          </p:cNvSpPr>
          <p:nvPr/>
        </p:nvSpPr>
        <p:spPr bwMode="auto">
          <a:xfrm>
            <a:off x="7086600" y="914400"/>
            <a:ext cx="2057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dirty="0" err="1">
                <a:solidFill>
                  <a:schemeClr val="tx2"/>
                </a:solidFill>
                <a:latin typeface="Times New Roman" panose="02020603050405020304" pitchFamily="18" charset="0"/>
                <a:cs typeface="Times New Roman" panose="02020603050405020304" pitchFamily="18" charset="0"/>
              </a:rPr>
              <a:t>Khoai</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sắn</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dâu</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tằm</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mía</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dâm</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bụt</a:t>
            </a:r>
            <a:r>
              <a:rPr lang="en-US" sz="2000" dirty="0">
                <a:solidFill>
                  <a:schemeClr val="tx2"/>
                </a:solidFill>
                <a:latin typeface="Times New Roman" panose="02020603050405020304" pitchFamily="18" charset="0"/>
                <a:cs typeface="Times New Roman" panose="02020603050405020304" pitchFamily="18" charset="0"/>
              </a:rPr>
              <a:t>,…</a:t>
            </a:r>
          </a:p>
        </p:txBody>
      </p:sp>
      <p:sp>
        <p:nvSpPr>
          <p:cNvPr id="60453" name="Text Box 37"/>
          <p:cNvSpPr txBox="1">
            <a:spLocks noChangeArrowheads="1"/>
          </p:cNvSpPr>
          <p:nvPr/>
        </p:nvSpPr>
        <p:spPr bwMode="auto">
          <a:xfrm>
            <a:off x="1447800" y="2051318"/>
            <a:ext cx="3276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000" dirty="0" err="1">
                <a:solidFill>
                  <a:schemeClr val="tx2"/>
                </a:solidFill>
                <a:latin typeface="Times New Roman" panose="02020603050405020304" pitchFamily="18" charset="0"/>
                <a:cs typeface="Times New Roman" panose="02020603050405020304" pitchFamily="18" charset="0"/>
              </a:rPr>
              <a:t>Lấy</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đất</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bọc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xung</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quanh</a:t>
            </a:r>
            <a:r>
              <a:rPr lang="en-US" sz="2000" dirty="0">
                <a:solidFill>
                  <a:schemeClr val="tx2"/>
                </a:solidFill>
                <a:latin typeface="Times New Roman" panose="02020603050405020304" pitchFamily="18" charset="0"/>
                <a:cs typeface="Times New Roman" panose="02020603050405020304" pitchFamily="18" charset="0"/>
              </a:rPr>
              <a:t> 1 </a:t>
            </a:r>
            <a:r>
              <a:rPr lang="en-US" sz="2000" dirty="0" err="1">
                <a:solidFill>
                  <a:schemeClr val="tx2"/>
                </a:solidFill>
                <a:latin typeface="Times New Roman" panose="02020603050405020304" pitchFamily="18" charset="0"/>
                <a:cs typeface="Times New Roman" panose="02020603050405020304" pitchFamily="18" charset="0"/>
              </a:rPr>
              <a:t>đoạn</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thân</a:t>
            </a:r>
            <a:r>
              <a:rPr lang="en-US" sz="2000" dirty="0">
                <a:solidFill>
                  <a:schemeClr val="tx2"/>
                </a:solidFill>
                <a:latin typeface="Times New Roman" panose="02020603050405020304" pitchFamily="18" charset="0"/>
                <a:cs typeface="Times New Roman" panose="02020603050405020304" pitchFamily="18" charset="0"/>
              </a:rPr>
              <a:t> hay </a:t>
            </a:r>
            <a:r>
              <a:rPr lang="en-US" sz="2000" dirty="0" err="1">
                <a:solidFill>
                  <a:schemeClr val="tx2"/>
                </a:solidFill>
                <a:latin typeface="Times New Roman" panose="02020603050405020304" pitchFamily="18" charset="0"/>
                <a:cs typeface="Times New Roman" panose="02020603050405020304" pitchFamily="18" charset="0"/>
              </a:rPr>
              <a:t>cành</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đã</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bóc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vỏ</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Khi</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chỗ</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đó</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mọc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rễ</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sẽ</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cắt</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rời</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cành</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đem</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trồng</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chemeClr val="tx2"/>
              </a:solidFill>
              <a:latin typeface="Times New Roman" panose="02020603050405020304" pitchFamily="18" charset="0"/>
              <a:cs typeface="Times New Roman" panose="02020603050405020304" pitchFamily="18" charset="0"/>
            </a:endParaRPr>
          </a:p>
        </p:txBody>
      </p:sp>
      <p:sp>
        <p:nvSpPr>
          <p:cNvPr id="60454" name="Text Box 38"/>
          <p:cNvSpPr txBox="1">
            <a:spLocks noChangeArrowheads="1"/>
          </p:cNvSpPr>
          <p:nvPr/>
        </p:nvSpPr>
        <p:spPr bwMode="auto">
          <a:xfrm>
            <a:off x="4762500" y="2103437"/>
            <a:ext cx="2362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dirty="0" err="1">
                <a:solidFill>
                  <a:schemeClr val="tx2"/>
                </a:solidFill>
                <a:latin typeface="Times New Roman" panose="02020603050405020304" pitchFamily="18" charset="0"/>
                <a:cs typeface="Times New Roman" panose="02020603050405020304" pitchFamily="18" charset="0"/>
              </a:rPr>
              <a:t>Duy</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trì</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các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đặc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tính</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tốt</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của</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cây</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rút</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ngắn</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thời</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gian</a:t>
            </a:r>
            <a:r>
              <a:rPr lang="en-US" sz="2000" dirty="0">
                <a:solidFill>
                  <a:schemeClr val="tx2"/>
                </a:solidFill>
                <a:latin typeface="Times New Roman" panose="02020603050405020304" pitchFamily="18" charset="0"/>
                <a:cs typeface="Times New Roman" panose="02020603050405020304" pitchFamily="18" charset="0"/>
              </a:rPr>
              <a:t> ST, </a:t>
            </a:r>
            <a:r>
              <a:rPr lang="en-US" sz="2000" dirty="0" err="1">
                <a:solidFill>
                  <a:schemeClr val="tx2"/>
                </a:solidFill>
                <a:latin typeface="Times New Roman" panose="02020603050405020304" pitchFamily="18" charset="0"/>
                <a:cs typeface="Times New Roman" panose="02020603050405020304" pitchFamily="18" charset="0"/>
              </a:rPr>
              <a:t>sớm</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thu</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hoạch</a:t>
            </a:r>
            <a:r>
              <a:rPr lang="en-US" sz="2000" dirty="0">
                <a:solidFill>
                  <a:schemeClr val="tx2"/>
                </a:solidFill>
                <a:latin typeface="Times New Roman" panose="02020603050405020304" pitchFamily="18" charset="0"/>
                <a:cs typeface="Times New Roman" panose="02020603050405020304" pitchFamily="18" charset="0"/>
              </a:rPr>
              <a:t>.</a:t>
            </a:r>
          </a:p>
        </p:txBody>
      </p:sp>
      <p:sp>
        <p:nvSpPr>
          <p:cNvPr id="60455" name="Text Box 39"/>
          <p:cNvSpPr txBox="1">
            <a:spLocks noChangeArrowheads="1"/>
          </p:cNvSpPr>
          <p:nvPr/>
        </p:nvSpPr>
        <p:spPr bwMode="auto">
          <a:xfrm>
            <a:off x="7099727" y="2316162"/>
            <a:ext cx="2057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dirty="0" err="1">
                <a:solidFill>
                  <a:schemeClr val="tx2"/>
                </a:solidFill>
                <a:latin typeface="Times New Roman" panose="02020603050405020304" pitchFamily="18" charset="0"/>
                <a:cs typeface="Times New Roman" panose="02020603050405020304" pitchFamily="18" charset="0"/>
              </a:rPr>
              <a:t>Chanh</a:t>
            </a:r>
            <a:r>
              <a:rPr lang="en-US" sz="2000" dirty="0">
                <a:solidFill>
                  <a:schemeClr val="tx2"/>
                </a:solidFill>
                <a:latin typeface="Times New Roman" panose="02020603050405020304" pitchFamily="18" charset="0"/>
                <a:cs typeface="Times New Roman" panose="02020603050405020304" pitchFamily="18" charset="0"/>
              </a:rPr>
              <a:t>, cam, </a:t>
            </a:r>
            <a:r>
              <a:rPr lang="en-US" sz="2000" dirty="0" err="1">
                <a:solidFill>
                  <a:schemeClr val="tx2"/>
                </a:solidFill>
                <a:latin typeface="Times New Roman" panose="02020603050405020304" pitchFamily="18" charset="0"/>
                <a:cs typeface="Times New Roman" panose="02020603050405020304" pitchFamily="18" charset="0"/>
              </a:rPr>
              <a:t>hoa</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hồng</a:t>
            </a:r>
            <a:r>
              <a:rPr lang="en-US" sz="2000" dirty="0">
                <a:solidFill>
                  <a:schemeClr val="tx2"/>
                </a:solidFill>
                <a:latin typeface="Times New Roman" panose="02020603050405020304" pitchFamily="18" charset="0"/>
                <a:cs typeface="Times New Roman" panose="02020603050405020304" pitchFamily="18" charset="0"/>
              </a:rPr>
              <a:t>,…</a:t>
            </a:r>
          </a:p>
        </p:txBody>
      </p:sp>
      <p:sp>
        <p:nvSpPr>
          <p:cNvPr id="60456" name="Text Box 40"/>
          <p:cNvSpPr txBox="1">
            <a:spLocks noChangeArrowheads="1"/>
          </p:cNvSpPr>
          <p:nvPr/>
        </p:nvSpPr>
        <p:spPr bwMode="auto">
          <a:xfrm>
            <a:off x="1458686" y="3774463"/>
            <a:ext cx="32004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000" dirty="0" err="1">
                <a:solidFill>
                  <a:schemeClr val="tx2"/>
                </a:solidFill>
                <a:latin typeface="Times New Roman" panose="02020603050405020304" pitchFamily="18" charset="0"/>
                <a:cs typeface="Times New Roman" panose="02020603050405020304" pitchFamily="18" charset="0"/>
              </a:rPr>
              <a:t>Lấy</a:t>
            </a:r>
            <a:r>
              <a:rPr lang="en-US" sz="2000" dirty="0">
                <a:solidFill>
                  <a:schemeClr val="tx2"/>
                </a:solidFill>
                <a:latin typeface="Times New Roman" panose="02020603050405020304" pitchFamily="18" charset="0"/>
                <a:cs typeface="Times New Roman" panose="02020603050405020304" pitchFamily="18" charset="0"/>
              </a:rPr>
              <a:t> 1 </a:t>
            </a:r>
            <a:r>
              <a:rPr lang="en-US" sz="2000" dirty="0" err="1">
                <a:solidFill>
                  <a:schemeClr val="tx2"/>
                </a:solidFill>
                <a:latin typeface="Times New Roman" panose="02020603050405020304" pitchFamily="18" charset="0"/>
                <a:cs typeface="Times New Roman" panose="02020603050405020304" pitchFamily="18" charset="0"/>
              </a:rPr>
              <a:t>đoạn</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thân</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cành</a:t>
            </a:r>
            <a:r>
              <a:rPr lang="en-US" sz="2000" dirty="0">
                <a:solidFill>
                  <a:schemeClr val="tx2"/>
                </a:solidFill>
                <a:latin typeface="Times New Roman" panose="02020603050405020304" pitchFamily="18" charset="0"/>
                <a:cs typeface="Times New Roman" panose="02020603050405020304" pitchFamily="18" charset="0"/>
              </a:rPr>
              <a:t> hay </a:t>
            </a:r>
            <a:r>
              <a:rPr lang="en-US" sz="2000" dirty="0" err="1">
                <a:solidFill>
                  <a:schemeClr val="tx2"/>
                </a:solidFill>
                <a:latin typeface="Times New Roman" panose="02020603050405020304" pitchFamily="18" charset="0"/>
                <a:cs typeface="Times New Roman" panose="02020603050405020304" pitchFamily="18" charset="0"/>
              </a:rPr>
              <a:t>chồi</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của</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cây</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này</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ghép</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lên</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thân</a:t>
            </a:r>
            <a:r>
              <a:rPr lang="en-US" sz="2000" dirty="0">
                <a:solidFill>
                  <a:schemeClr val="tx2"/>
                </a:solidFill>
                <a:latin typeface="Times New Roman" panose="02020603050405020304" pitchFamily="18" charset="0"/>
                <a:cs typeface="Times New Roman" panose="02020603050405020304" pitchFamily="18" charset="0"/>
              </a:rPr>
              <a:t> hay </a:t>
            </a:r>
            <a:r>
              <a:rPr lang="en-US" sz="2000" dirty="0" err="1">
                <a:solidFill>
                  <a:schemeClr val="tx2"/>
                </a:solidFill>
                <a:latin typeface="Times New Roman" panose="02020603050405020304" pitchFamily="18" charset="0"/>
                <a:cs typeface="Times New Roman" panose="02020603050405020304" pitchFamily="18" charset="0"/>
              </a:rPr>
              <a:t>gốc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của</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cây</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khác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sao</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cho</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ăn</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khớp</a:t>
            </a:r>
            <a:r>
              <a:rPr lang="en-US" sz="2000" dirty="0">
                <a:solidFill>
                  <a:schemeClr val="tx2"/>
                </a:solidFill>
                <a:latin typeface="Times New Roman" panose="02020603050405020304" pitchFamily="18" charset="0"/>
                <a:cs typeface="Times New Roman" panose="02020603050405020304" pitchFamily="18" charset="0"/>
              </a:rPr>
              <a:t>.</a:t>
            </a:r>
          </a:p>
        </p:txBody>
      </p:sp>
      <p:sp>
        <p:nvSpPr>
          <p:cNvPr id="60457" name="Text Box 41"/>
          <p:cNvSpPr txBox="1">
            <a:spLocks noChangeArrowheads="1"/>
          </p:cNvSpPr>
          <p:nvPr/>
        </p:nvSpPr>
        <p:spPr bwMode="auto">
          <a:xfrm>
            <a:off x="4764101" y="3760376"/>
            <a:ext cx="2362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dirty="0" err="1">
                <a:solidFill>
                  <a:schemeClr val="tx2"/>
                </a:solidFill>
                <a:latin typeface="Times New Roman" panose="02020603050405020304" pitchFamily="18" charset="0"/>
                <a:cs typeface="Times New Roman" panose="02020603050405020304" pitchFamily="18" charset="0"/>
              </a:rPr>
              <a:t>Phối</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hợp</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được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các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đặc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tính</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tốt</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của</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các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cây</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khác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nhau</a:t>
            </a:r>
            <a:r>
              <a:rPr lang="en-US" sz="2000" dirty="0">
                <a:solidFill>
                  <a:schemeClr val="tx2"/>
                </a:solidFill>
                <a:latin typeface="Times New Roman" panose="02020603050405020304" pitchFamily="18" charset="0"/>
                <a:cs typeface="Times New Roman" panose="02020603050405020304" pitchFamily="18" charset="0"/>
              </a:rPr>
              <a:t>.</a:t>
            </a:r>
          </a:p>
        </p:txBody>
      </p:sp>
      <p:sp>
        <p:nvSpPr>
          <p:cNvPr id="60458" name="Text Box 42"/>
          <p:cNvSpPr txBox="1">
            <a:spLocks noChangeArrowheads="1"/>
          </p:cNvSpPr>
          <p:nvPr/>
        </p:nvSpPr>
        <p:spPr bwMode="auto">
          <a:xfrm>
            <a:off x="7124700" y="3912775"/>
            <a:ext cx="2057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dirty="0" err="1">
                <a:solidFill>
                  <a:schemeClr val="tx2"/>
                </a:solidFill>
                <a:latin typeface="Times New Roman" panose="02020603050405020304" pitchFamily="18" charset="0"/>
                <a:cs typeface="Times New Roman" panose="02020603050405020304" pitchFamily="18" charset="0"/>
              </a:rPr>
              <a:t>Bưởi</a:t>
            </a:r>
            <a:r>
              <a:rPr lang="en-US" sz="2000" dirty="0">
                <a:solidFill>
                  <a:schemeClr val="tx2"/>
                </a:solidFill>
                <a:latin typeface="Times New Roman" panose="02020603050405020304" pitchFamily="18" charset="0"/>
                <a:cs typeface="Times New Roman" panose="02020603050405020304" pitchFamily="18" charset="0"/>
              </a:rPr>
              <a:t>, cam, </a:t>
            </a:r>
            <a:r>
              <a:rPr lang="en-US" sz="2000" dirty="0" err="1">
                <a:solidFill>
                  <a:schemeClr val="tx2"/>
                </a:solidFill>
                <a:latin typeface="Times New Roman" panose="02020603050405020304" pitchFamily="18" charset="0"/>
                <a:cs typeface="Times New Roman" panose="02020603050405020304" pitchFamily="18" charset="0"/>
              </a:rPr>
              <a:t>táo</a:t>
            </a:r>
            <a:r>
              <a:rPr lang="en-US" sz="2000" dirty="0">
                <a:solidFill>
                  <a:schemeClr val="tx2"/>
                </a:solidFill>
                <a:latin typeface="Times New Roman" panose="02020603050405020304" pitchFamily="18" charset="0"/>
                <a:cs typeface="Times New Roman" panose="02020603050405020304" pitchFamily="18" charset="0"/>
              </a:rPr>
              <a:t> ta, </a:t>
            </a:r>
            <a:r>
              <a:rPr lang="en-US" sz="2000" dirty="0" err="1">
                <a:solidFill>
                  <a:schemeClr val="tx2"/>
                </a:solidFill>
                <a:latin typeface="Times New Roman" panose="02020603050405020304" pitchFamily="18" charset="0"/>
                <a:cs typeface="Times New Roman" panose="02020603050405020304" pitchFamily="18" charset="0"/>
              </a:rPr>
              <a:t>khế</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ngọt</a:t>
            </a:r>
            <a:r>
              <a:rPr lang="en-US" sz="2000" dirty="0">
                <a:solidFill>
                  <a:schemeClr val="tx2"/>
                </a:solidFill>
                <a:latin typeface="Times New Roman" panose="02020603050405020304" pitchFamily="18" charset="0"/>
                <a:cs typeface="Times New Roman" panose="02020603050405020304" pitchFamily="18" charset="0"/>
              </a:rPr>
              <a:t>…</a:t>
            </a:r>
          </a:p>
        </p:txBody>
      </p:sp>
      <p:sp>
        <p:nvSpPr>
          <p:cNvPr id="60459" name="Text Box 43"/>
          <p:cNvSpPr txBox="1">
            <a:spLocks noChangeArrowheads="1"/>
          </p:cNvSpPr>
          <p:nvPr/>
        </p:nvSpPr>
        <p:spPr bwMode="auto">
          <a:xfrm>
            <a:off x="1447800" y="5257800"/>
            <a:ext cx="3276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dirty="0" err="1">
                <a:solidFill>
                  <a:schemeClr val="tx2"/>
                </a:solidFill>
                <a:latin typeface="Times New Roman" panose="02020603050405020304" pitchFamily="18" charset="0"/>
                <a:cs typeface="Times New Roman" panose="02020603050405020304" pitchFamily="18" charset="0"/>
              </a:rPr>
              <a:t>Nuôi</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cấy</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mô</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trong</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môi</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trường</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dinh</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dưỡng</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thích</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hợp</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để</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tạo</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nên</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cây</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hoàn</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chỉnh</a:t>
            </a:r>
            <a:r>
              <a:rPr lang="en-US" sz="2000" dirty="0">
                <a:solidFill>
                  <a:schemeClr val="tx2"/>
                </a:solidFill>
                <a:latin typeface="Times New Roman" panose="02020603050405020304" pitchFamily="18" charset="0"/>
                <a:cs typeface="Times New Roman" panose="02020603050405020304" pitchFamily="18" charset="0"/>
              </a:rPr>
              <a:t>.</a:t>
            </a:r>
          </a:p>
        </p:txBody>
      </p:sp>
      <p:sp>
        <p:nvSpPr>
          <p:cNvPr id="60460" name="Text Box 44"/>
          <p:cNvSpPr txBox="1">
            <a:spLocks noChangeArrowheads="1"/>
          </p:cNvSpPr>
          <p:nvPr/>
        </p:nvSpPr>
        <p:spPr bwMode="auto">
          <a:xfrm>
            <a:off x="4800600" y="5291550"/>
            <a:ext cx="2286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dirty="0" err="1">
                <a:solidFill>
                  <a:schemeClr val="tx2"/>
                </a:solidFill>
                <a:latin typeface="Times New Roman" panose="02020603050405020304" pitchFamily="18" charset="0"/>
                <a:cs typeface="Times New Roman" panose="02020603050405020304" pitchFamily="18" charset="0"/>
              </a:rPr>
              <a:t>Giúp</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tạo</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nhanh</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giống</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mới</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sạch</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bệnh</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với</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số</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lượng</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lớn</a:t>
            </a:r>
            <a:r>
              <a:rPr lang="en-US" sz="1800" dirty="0">
                <a:solidFill>
                  <a:schemeClr val="tx2"/>
                </a:solidFill>
                <a:latin typeface="Times New Roman" panose="02020603050405020304" pitchFamily="18" charset="0"/>
                <a:cs typeface="Times New Roman" panose="02020603050405020304" pitchFamily="18" charset="0"/>
              </a:rPr>
              <a:t>.</a:t>
            </a:r>
          </a:p>
        </p:txBody>
      </p:sp>
      <p:sp>
        <p:nvSpPr>
          <p:cNvPr id="60461" name="Text Box 45"/>
          <p:cNvSpPr txBox="1">
            <a:spLocks noChangeArrowheads="1"/>
          </p:cNvSpPr>
          <p:nvPr/>
        </p:nvSpPr>
        <p:spPr bwMode="auto">
          <a:xfrm>
            <a:off x="7124700" y="5518993"/>
            <a:ext cx="2057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dirty="0" err="1">
                <a:solidFill>
                  <a:schemeClr val="tx2"/>
                </a:solidFill>
                <a:latin typeface="Times New Roman" panose="02020603050405020304" pitchFamily="18" charset="0"/>
                <a:cs typeface="Times New Roman" panose="02020603050405020304" pitchFamily="18" charset="0"/>
              </a:rPr>
              <a:t>Hoa</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ly</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hoa</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lan</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khoai</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tây</a:t>
            </a:r>
            <a:r>
              <a:rPr lang="en-US" sz="2000"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62190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5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4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45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45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45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45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45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4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50" grpId="0"/>
      <p:bldP spid="60451" grpId="0"/>
      <p:bldP spid="60452" grpId="0"/>
      <p:bldP spid="60453" grpId="0"/>
      <p:bldP spid="60454" grpId="0"/>
      <p:bldP spid="60455" grpId="0"/>
      <p:bldP spid="60456" grpId="0"/>
      <p:bldP spid="60457" grpId="0"/>
      <p:bldP spid="60458" grpId="0"/>
      <p:bldP spid="60459" grpId="0"/>
      <p:bldP spid="60460" grpId="0"/>
      <p:bldP spid="6046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5"/>
          <p:cNvGraphicFramePr>
            <a:graphicFrameLocks noGrp="1"/>
          </p:cNvGraphicFramePr>
          <p:nvPr>
            <p:ph/>
          </p:nvPr>
        </p:nvGraphicFramePr>
        <p:xfrm>
          <a:off x="228600" y="844550"/>
          <a:ext cx="8686800" cy="3449638"/>
        </p:xfrm>
        <a:graphic>
          <a:graphicData uri="http://schemas.openxmlformats.org/drawingml/2006/table">
            <a:tbl>
              <a:tblPr/>
              <a:tblGrid>
                <a:gridCol w="5943600"/>
                <a:gridCol w="1600201"/>
                <a:gridCol w="1142999"/>
              </a:tblGrid>
              <a:tr h="3963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cs typeface="Times New Roman" pitchFamily="18" charset="0"/>
                        </a:rPr>
                        <a:t>Đặc</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cs typeface="Times New Roman" pitchFamily="18" charset="0"/>
                        </a:rPr>
                        <a:t>điểm</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cs typeface="Times New Roman" pitchFamily="18" charset="0"/>
                        </a:rPr>
                        <a:t>Ưu</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cs typeface="Times New Roman" pitchFamily="18" charset="0"/>
                        </a:rPr>
                        <a:t>điểm</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cs typeface="Times New Roman" pitchFamily="18" charset="0"/>
                        </a:rPr>
                        <a:t>Hạn</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cs typeface="Times New Roman" pitchFamily="18" charset="0"/>
                        </a:rPr>
                        <a:t>chế</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9878">
                <a:tc>
                  <a:txBody>
                    <a:bodyPr/>
                    <a:lstStyle/>
                    <a:p>
                      <a:pPr eaLnBrk="1" hangingPunct="1">
                        <a:spcBef>
                          <a:spcPct val="0"/>
                        </a:spcBef>
                        <a:buFontTx/>
                        <a:buChar char="-"/>
                      </a:pP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Cá</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thể</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sống</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độc</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lập</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vẫn</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có</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thể</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tạo</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ra</a:t>
                      </a:r>
                      <a:r>
                        <a:rPr lang="en-US" sz="2000" b="0" dirty="0" smtClean="0">
                          <a:solidFill>
                            <a:schemeClr val="tx1"/>
                          </a:solidFill>
                          <a:latin typeface="Times New Roman" pitchFamily="18" charset="0"/>
                          <a:cs typeface="Times New Roman" pitchFamily="18" charset="0"/>
                        </a:rPr>
                        <a:t> con </a:t>
                      </a:r>
                      <a:r>
                        <a:rPr lang="en-US" sz="2000" b="0" dirty="0" err="1" smtClean="0">
                          <a:solidFill>
                            <a:schemeClr val="tx1"/>
                          </a:solidFill>
                          <a:latin typeface="Times New Roman" pitchFamily="18" charset="0"/>
                          <a:cs typeface="Times New Roman" pitchFamily="18" charset="0"/>
                        </a:rPr>
                        <a:t>cháu</a:t>
                      </a:r>
                      <a:r>
                        <a:rPr lang="en-US" sz="2000" b="0" dirty="0" smtClean="0">
                          <a:solidFill>
                            <a:schemeClr val="tx1"/>
                          </a:solidFill>
                          <a:latin typeface="Times New Roman" pitchFamily="18" charset="0"/>
                          <a:cs typeface="Times New Roman" pitchFamily="18" charset="0"/>
                        </a:rPr>
                        <a:t>. </a:t>
                      </a:r>
                      <a:r>
                        <a:rPr lang="en-US" sz="2000" b="0" dirty="0" err="1" smtClean="0">
                          <a:latin typeface="Times New Roman" panose="02020603050405020304" pitchFamily="18" charset="0"/>
                          <a:cs typeface="Times New Roman" panose="02020603050405020304" pitchFamily="18" charset="0"/>
                        </a:rPr>
                        <a:t>Duy</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trì</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được</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các</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tính</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trạng</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tốt</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của</a:t>
                      </a:r>
                      <a:r>
                        <a:rPr lang="en-US" sz="2000" b="0" baseline="0" dirty="0" smtClean="0">
                          <a:latin typeface="Times New Roman" panose="02020603050405020304" pitchFamily="18" charset="0"/>
                          <a:cs typeface="Times New Roman" panose="02020603050405020304" pitchFamily="18" charset="0"/>
                        </a:rPr>
                        <a:t> </a:t>
                      </a:r>
                      <a:r>
                        <a:rPr lang="en-US" sz="2000" b="0" baseline="0" dirty="0" err="1" smtClean="0">
                          <a:latin typeface="Times New Roman" panose="02020603050405020304" pitchFamily="18" charset="0"/>
                          <a:cs typeface="Times New Roman" panose="02020603050405020304" pitchFamily="18" charset="0"/>
                        </a:rPr>
                        <a:t>mẹ</a:t>
                      </a:r>
                      <a:r>
                        <a:rPr lang="en-US" sz="2000" b="0" dirty="0" smtClean="0">
                          <a:latin typeface="Times New Roman" panose="02020603050405020304" pitchFamily="18" charset="0"/>
                          <a:cs typeface="Times New Roman" panose="02020603050405020304" pitchFamily="18" charset="0"/>
                        </a:rPr>
                        <a:t>.</a:t>
                      </a:r>
                    </a:p>
                    <a:p>
                      <a:pPr eaLnBrk="1" hangingPunct="1">
                        <a:spcBef>
                          <a:spcPct val="0"/>
                        </a:spcBef>
                        <a:buFontTx/>
                        <a:buNone/>
                      </a:pPr>
                      <a:r>
                        <a:rPr lang="en-US" sz="2000" b="0" dirty="0" err="1" smtClean="0">
                          <a:latin typeface="Times New Roman" panose="02020603050405020304" pitchFamily="18" charset="0"/>
                          <a:cs typeface="Times New Roman" panose="02020603050405020304" pitchFamily="18" charset="0"/>
                        </a:rPr>
                        <a:t>Hiệu</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quả</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kinh</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tế</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cao</a:t>
                      </a:r>
                      <a:r>
                        <a:rPr lang="en-US" sz="2000" b="0" dirty="0" smtClean="0"/>
                        <a:t>.</a:t>
                      </a:r>
                      <a:endParaRPr lang="en-US" sz="2000" b="0" dirty="0" smtClean="0">
                        <a:solidFill>
                          <a:schemeClr val="tx1"/>
                        </a:solidFill>
                        <a:latin typeface="Times New Roman" pitchFamily="18" charset="0"/>
                        <a:cs typeface="Times New Roman"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596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000" b="0" dirty="0" err="1" smtClean="0">
                          <a:solidFill>
                            <a:schemeClr val="tx1"/>
                          </a:solidFill>
                          <a:latin typeface="Times New Roman" pitchFamily="18" charset="0"/>
                          <a:cs typeface="Times New Roman" pitchFamily="18" charset="0"/>
                        </a:rPr>
                        <a:t>Tạo</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các</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cá</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thể</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mới</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giống</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nhau</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và</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giống</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mẹ</a:t>
                      </a:r>
                      <a:r>
                        <a:rPr lang="en-US" sz="2000" b="0" dirty="0" smtClean="0">
                          <a:solidFill>
                            <a:schemeClr val="tx1"/>
                          </a:solidFill>
                          <a:latin typeface="Times New Roman" pitchFamily="18" charset="0"/>
                          <a:cs typeface="Times New Roman" pitchFamily="18" charset="0"/>
                        </a:rPr>
                        <a:t> </a:t>
                      </a:r>
                      <a:r>
                        <a:rPr lang="en-US" sz="2000" b="0" dirty="0" smtClean="0">
                          <a:solidFill>
                            <a:schemeClr val="tx1"/>
                          </a:solidFill>
                          <a:latin typeface="Times New Roman" pitchFamily="18" charset="0"/>
                          <a:cs typeface="Times New Roman" pitchFamily="18" charset="0"/>
                          <a:sym typeface="Wingdings" pitchFamily="2" charset="2"/>
                        </a:rPr>
                        <a:t></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sống</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cùng</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điều</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kiện</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như</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cây</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mẹ</a:t>
                      </a:r>
                      <a:r>
                        <a:rPr lang="en-US" sz="2000" b="0" dirty="0" smtClean="0">
                          <a:solidFill>
                            <a:schemeClr val="tx1"/>
                          </a:solidFill>
                          <a:latin typeface="Times New Roman" pitchFamily="18" charset="0"/>
                          <a:cs typeface="Times New Roman" pitchFamily="18" charset="0"/>
                        </a:rPr>
                        <a:t> </a:t>
                      </a:r>
                      <a:r>
                        <a:rPr lang="en-US" sz="2000" b="0" dirty="0" smtClean="0">
                          <a:solidFill>
                            <a:schemeClr val="tx1"/>
                          </a:solidFill>
                          <a:latin typeface="Times New Roman" pitchFamily="18" charset="0"/>
                          <a:cs typeface="Times New Roman" pitchFamily="18" charset="0"/>
                          <a:sym typeface="Wingdings" pitchFamily="2" charset="2"/>
                        </a:rPr>
                        <a:t></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sẽ</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tồn</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tại</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và</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sinh</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sản</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tốt</a:t>
                      </a:r>
                      <a:r>
                        <a:rPr lang="en-US" sz="2000" b="0" dirty="0" smtClean="0">
                          <a:solidFill>
                            <a:schemeClr val="tx1"/>
                          </a:solidFill>
                          <a:latin typeface="Times New Roman" pitchFamily="18" charset="0"/>
                          <a:cs typeface="Times New Roman" pitchFamily="18" charset="0"/>
                        </a:rPr>
                        <a: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16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000" b="0" dirty="0" err="1" smtClean="0">
                          <a:solidFill>
                            <a:schemeClr val="tx1"/>
                          </a:solidFill>
                          <a:latin typeface="Times New Roman" pitchFamily="18" charset="0"/>
                        </a:rPr>
                        <a:t>Không</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có</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tính</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đa</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dạng</a:t>
                      </a:r>
                      <a:r>
                        <a:rPr lang="en-US" sz="2000" b="0" dirty="0" smtClean="0">
                          <a:solidFill>
                            <a:schemeClr val="tx1"/>
                          </a:solidFill>
                          <a:latin typeface="Times New Roman" pitchFamily="18" charset="0"/>
                        </a:rPr>
                        <a:t> </a:t>
                      </a:r>
                      <a:r>
                        <a:rPr lang="en-US" sz="2000" b="0" dirty="0" smtClean="0">
                          <a:solidFill>
                            <a:schemeClr val="tx1"/>
                          </a:solidFill>
                          <a:latin typeface="Times New Roman" pitchFamily="18" charset="0"/>
                          <a:sym typeface="Wingdings" pitchFamily="2" charset="2"/>
                        </a:rPr>
                        <a:t></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điều</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kiện</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sống</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thay</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đổi</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có</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nguy</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cơ</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chết</a:t>
                      </a:r>
                      <a:r>
                        <a:rPr lang="en-US" sz="2000" b="0" baseline="0" dirty="0" smtClean="0">
                          <a:solidFill>
                            <a:schemeClr val="tx1"/>
                          </a:solidFill>
                          <a:latin typeface="Times New Roman" pitchFamily="18" charset="0"/>
                        </a:rPr>
                        <a:t> hang </a:t>
                      </a:r>
                      <a:r>
                        <a:rPr lang="en-US" sz="2000" b="0" baseline="0" dirty="0" err="1" smtClean="0">
                          <a:solidFill>
                            <a:schemeClr val="tx1"/>
                          </a:solidFill>
                          <a:latin typeface="Times New Roman" pitchFamily="18" charset="0"/>
                        </a:rPr>
                        <a:t>loạt</a:t>
                      </a:r>
                      <a:r>
                        <a:rPr lang="en-US" sz="2000" b="0" dirty="0" smtClean="0">
                          <a:solidFill>
                            <a:schemeClr val="tx1"/>
                          </a:solidFill>
                          <a:latin typeface="Times New Roman" pitchFamily="18" charset="0"/>
                        </a:rPr>
                        <a: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11">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000" b="0" dirty="0" err="1" smtClean="0">
                          <a:solidFill>
                            <a:schemeClr val="tx1"/>
                          </a:solidFill>
                          <a:latin typeface="Times New Roman" pitchFamily="18" charset="0"/>
                        </a:rPr>
                        <a:t>Tạo</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ra</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số</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lượng</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lớn</a:t>
                      </a:r>
                      <a:r>
                        <a:rPr lang="en-US" sz="2000" b="0" dirty="0" smtClean="0">
                          <a:solidFill>
                            <a:schemeClr val="tx1"/>
                          </a:solidFill>
                          <a:latin typeface="Times New Roman" pitchFamily="18" charset="0"/>
                        </a:rPr>
                        <a:t> con </a:t>
                      </a:r>
                      <a:r>
                        <a:rPr lang="en-US" sz="2000" b="0" dirty="0" err="1" smtClean="0">
                          <a:solidFill>
                            <a:schemeClr val="tx1"/>
                          </a:solidFill>
                          <a:latin typeface="Times New Roman" pitchFamily="18" charset="0"/>
                        </a:rPr>
                        <a:t>cháu</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trong</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thời</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gian</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ngắn</a:t>
                      </a:r>
                      <a:r>
                        <a:rPr lang="en-US" sz="2000" b="0" dirty="0" smtClean="0">
                          <a:solidFill>
                            <a:schemeClr val="tx1"/>
                          </a:solidFill>
                          <a:latin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9275" y="1676400"/>
            <a:ext cx="358775" cy="3841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9275" y="2543175"/>
            <a:ext cx="358775" cy="384175"/>
          </a:xfrm>
          <a:prstGeom prst="rect">
            <a:avLst/>
          </a:prstGeom>
          <a:solidFill>
            <a:srgbClr val="0000FF"/>
          </a:solidFill>
          <a:ln w="9525">
            <a:solidFill>
              <a:srgbClr val="000000"/>
            </a:solidFill>
            <a:miter lim="800000"/>
            <a:headEnd/>
            <a:tailEnd/>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3319463"/>
            <a:ext cx="358775" cy="38417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8325" y="3914775"/>
            <a:ext cx="358775" cy="3841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0448" name="Text Box 2"/>
          <p:cNvSpPr txBox="1">
            <a:spLocks noChangeArrowheads="1"/>
          </p:cNvSpPr>
          <p:nvPr/>
        </p:nvSpPr>
        <p:spPr bwMode="auto">
          <a:xfrm>
            <a:off x="152400" y="0"/>
            <a:ext cx="88392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400">
                <a:solidFill>
                  <a:srgbClr val="0000FF"/>
                </a:solidFill>
                <a:latin typeface="Times New Roman" panose="02020603050405020304" pitchFamily="18" charset="0"/>
                <a:cs typeface="Arial" panose="020B0604020202020204" pitchFamily="34" charset="0"/>
              </a:rPr>
              <a:t>1. Đánh dấu tích để hoàn thành PHT 5 về ưu nhược điểm của sinh sản vô tính?</a:t>
            </a:r>
          </a:p>
        </p:txBody>
      </p:sp>
      <p:sp>
        <p:nvSpPr>
          <p:cNvPr id="9" name="Text Box 4"/>
          <p:cNvSpPr txBox="1">
            <a:spLocks noChangeArrowheads="1"/>
          </p:cNvSpPr>
          <p:nvPr/>
        </p:nvSpPr>
        <p:spPr bwMode="auto">
          <a:xfrm>
            <a:off x="266700" y="4365625"/>
            <a:ext cx="8610600" cy="831850"/>
          </a:xfrm>
          <a:prstGeom prst="rect">
            <a:avLst/>
          </a:prstGeom>
          <a:noFill/>
          <a:ln w="9525">
            <a:solidFill>
              <a:srgbClr val="99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400" i="1" dirty="0">
                <a:solidFill>
                  <a:srgbClr val="FF0000"/>
                </a:solidFill>
                <a:latin typeface="Times New Roman" panose="02020603050405020304" pitchFamily="18" charset="0"/>
                <a:cs typeface="Times New Roman" panose="02020603050405020304" pitchFamily="18" charset="0"/>
              </a:rPr>
              <a:t>2. </a:t>
            </a:r>
            <a:r>
              <a:rPr lang="en-US" sz="2400" i="1" dirty="0" err="1">
                <a:solidFill>
                  <a:srgbClr val="FF0000"/>
                </a:solidFill>
                <a:latin typeface="Times New Roman" panose="02020603050405020304" pitchFamily="18" charset="0"/>
                <a:cs typeface="Times New Roman" panose="02020603050405020304" pitchFamily="18" charset="0"/>
              </a:rPr>
              <a:t>Sinh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vô</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tính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có</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vai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trò</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như</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thế</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nào</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đối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với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sinh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đời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sống</a:t>
            </a:r>
            <a:r>
              <a:rPr lang="en-US" sz="2400" i="1" dirty="0">
                <a:solidFill>
                  <a:srgbClr val="FF0000"/>
                </a:solidFill>
                <a:latin typeface="Times New Roman" panose="02020603050405020304" pitchFamily="18" charset="0"/>
                <a:cs typeface="Times New Roman" panose="02020603050405020304" pitchFamily="18" charset="0"/>
              </a:rPr>
              <a:t> con </a:t>
            </a:r>
            <a:r>
              <a:rPr lang="en-US" sz="2400" i="1" dirty="0" err="1">
                <a:solidFill>
                  <a:srgbClr val="FF0000"/>
                </a:solidFill>
                <a:latin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cs typeface="Times New Roman" panose="02020603050405020304" pitchFamily="18" charset="0"/>
              </a:rPr>
              <a:t>?</a:t>
            </a:r>
          </a:p>
        </p:txBody>
      </p:sp>
      <p:sp>
        <p:nvSpPr>
          <p:cNvPr id="2" name="Rectangle 1"/>
          <p:cNvSpPr/>
          <p:nvPr/>
        </p:nvSpPr>
        <p:spPr>
          <a:xfrm>
            <a:off x="190500" y="5212140"/>
            <a:ext cx="8724900" cy="1569660"/>
          </a:xfrm>
          <a:prstGeom prst="rect">
            <a:avLst/>
          </a:prstGeom>
        </p:spPr>
        <p:txBody>
          <a:bodyPr wrap="square">
            <a:spAutoFit/>
          </a:bodyPr>
          <a:lstStyle/>
          <a:p>
            <a:pPr lvl="0" eaLnBrk="1" hangingPunct="1"/>
            <a:r>
              <a:rPr lang="en-US" sz="2400" b="0" dirty="0">
                <a:solidFill>
                  <a:schemeClr val="tx1"/>
                </a:solidFill>
              </a:rPr>
              <a:t>- </a:t>
            </a:r>
            <a:r>
              <a:rPr lang="en-US" sz="2400" b="0" dirty="0" err="1">
                <a:solidFill>
                  <a:schemeClr val="tx1"/>
                </a:solidFill>
                <a:latin typeface="Times New Roman" panose="02020603050405020304" pitchFamily="18" charset="0"/>
                <a:cs typeface="Times New Roman" panose="02020603050405020304" pitchFamily="18" charset="0"/>
              </a:rPr>
              <a:t>Tạo</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ra</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số</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lượng</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lớn</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cá</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thể</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mới</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trong</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trong</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smtClean="0">
                <a:solidFill>
                  <a:schemeClr val="tx1"/>
                </a:solidFill>
                <a:latin typeface="Times New Roman" panose="02020603050405020304" pitchFamily="18" charset="0"/>
                <a:cs typeface="Times New Roman" panose="02020603050405020304" pitchFamily="18" charset="0"/>
              </a:rPr>
              <a:t>thời</a:t>
            </a:r>
            <a:r>
              <a:rPr lang="en-US" sz="2400" b="0" dirty="0" smtClean="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gian</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ngắn</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từ</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số</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ít</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cá</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thể</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mẹ</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Đảm</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bảo</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sự</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smtClean="0">
                <a:solidFill>
                  <a:schemeClr val="tx1"/>
                </a:solidFill>
                <a:latin typeface="Times New Roman" panose="02020603050405020304" pitchFamily="18" charset="0"/>
                <a:cs typeface="Times New Roman" panose="02020603050405020304" pitchFamily="18" charset="0"/>
              </a:rPr>
              <a:t>phát</a:t>
            </a:r>
            <a:r>
              <a:rPr lang="en-US" sz="2400" b="0" dirty="0" smtClean="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triển</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liên</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tục</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của</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loài</a:t>
            </a:r>
            <a:endParaRPr lang="en-US" sz="2400" b="0" dirty="0">
              <a:solidFill>
                <a:schemeClr val="tx1"/>
              </a:solidFill>
              <a:latin typeface="Times New Roman" panose="02020603050405020304" pitchFamily="18" charset="0"/>
              <a:cs typeface="Times New Roman" panose="02020603050405020304" pitchFamily="18" charset="0"/>
            </a:endParaRPr>
          </a:p>
          <a:p>
            <a:pPr lvl="0" eaLnBrk="1" hangingPunct="1">
              <a:buFontTx/>
              <a:buChar char="-"/>
            </a:pP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Duy</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trì</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được</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các</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tính</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trạng</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tốt</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của</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cây</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mẹ</a:t>
            </a:r>
            <a:r>
              <a:rPr lang="en-US" sz="2400" b="0" dirty="0">
                <a:solidFill>
                  <a:schemeClr val="tx1"/>
                </a:solidFill>
                <a:latin typeface="Times New Roman" panose="02020603050405020304" pitchFamily="18" charset="0"/>
                <a:cs typeface="Times New Roman" panose="02020603050405020304" pitchFamily="18" charset="0"/>
              </a:rPr>
              <a:t>.</a:t>
            </a:r>
          </a:p>
          <a:p>
            <a:pPr lvl="0" eaLnBrk="1" hangingPunct="1"/>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Giá</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thành</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thấp</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hiệu</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quả</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kinh</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tế</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cao</a:t>
            </a:r>
            <a:r>
              <a:rPr lang="en-US" sz="2400" b="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20932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32"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50" fill="hold"/>
                                        <p:tgtEl>
                                          <p:spTgt spid="5"/>
                                        </p:tgtEl>
                                        <p:attrNameLst>
                                          <p:attrName>ppt_w</p:attrName>
                                        </p:attrNameLst>
                                      </p:cBhvr>
                                      <p:tavLst>
                                        <p:tav tm="0">
                                          <p:val>
                                            <p:strVal val="4*#ppt_w"/>
                                          </p:val>
                                        </p:tav>
                                        <p:tav tm="100000">
                                          <p:val>
                                            <p:strVal val="#ppt_w"/>
                                          </p:val>
                                        </p:tav>
                                      </p:tavLst>
                                    </p:anim>
                                    <p:anim calcmode="lin" valueType="num">
                                      <p:cBhvr>
                                        <p:cTn id="15"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2" name="Check mark.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250" fill="hold"/>
                                        <p:tgtEl>
                                          <p:spTgt spid="6"/>
                                        </p:tgtEl>
                                        <p:attrNameLst>
                                          <p:attrName>ppt_w</p:attrName>
                                        </p:attrNameLst>
                                      </p:cBhvr>
                                      <p:tavLst>
                                        <p:tav tm="0">
                                          <p:val>
                                            <p:strVal val="4*#ppt_w"/>
                                          </p:val>
                                        </p:tav>
                                        <p:tav tm="100000">
                                          <p:val>
                                            <p:strVal val="#ppt_w"/>
                                          </p:val>
                                        </p:tav>
                                      </p:tavLst>
                                    </p:anim>
                                    <p:anim calcmode="lin" valueType="num">
                                      <p:cBhvr>
                                        <p:cTn id="21"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2" name="Check mark.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250" fill="hold"/>
                                        <p:tgtEl>
                                          <p:spTgt spid="7"/>
                                        </p:tgtEl>
                                        <p:attrNameLst>
                                          <p:attrName>ppt_w</p:attrName>
                                        </p:attrNameLst>
                                      </p:cBhvr>
                                      <p:tavLst>
                                        <p:tav tm="0">
                                          <p:val>
                                            <p:strVal val="4*#ppt_w"/>
                                          </p:val>
                                        </p:tav>
                                        <p:tav tm="100000">
                                          <p:val>
                                            <p:strVal val="#ppt_w"/>
                                          </p:val>
                                        </p:tav>
                                      </p:tavLst>
                                    </p:anim>
                                    <p:anim calcmode="lin" valueType="num">
                                      <p:cBhvr>
                                        <p:cTn id="27"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2" name="Check mark.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32"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250" fill="hold"/>
                                        <p:tgtEl>
                                          <p:spTgt spid="8"/>
                                        </p:tgtEl>
                                        <p:attrNameLst>
                                          <p:attrName>ppt_w</p:attrName>
                                        </p:attrNameLst>
                                      </p:cBhvr>
                                      <p:tavLst>
                                        <p:tav tm="0">
                                          <p:val>
                                            <p:strVal val="4*#ppt_w"/>
                                          </p:val>
                                        </p:tav>
                                        <p:tav tm="100000">
                                          <p:val>
                                            <p:strVal val="#ppt_w"/>
                                          </p:val>
                                        </p:tav>
                                      </p:tavLst>
                                    </p:anim>
                                    <p:anim calcmode="lin" valueType="num">
                                      <p:cBhvr>
                                        <p:cTn id="33"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2" name="Check mark.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152400" y="1762440"/>
            <a:ext cx="86868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50000"/>
              </a:spcBef>
              <a:buFontTx/>
              <a:buChar char="-"/>
            </a:pPr>
            <a:r>
              <a:rPr lang="en-US" sz="2400" b="0" dirty="0">
                <a:solidFill>
                  <a:srgbClr val="0000FF"/>
                </a:solidFill>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cs typeface="Times New Roman" panose="02020603050405020304" pitchFamily="18" charset="0"/>
              </a:rPr>
              <a:t>Trong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thực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tiễn</a:t>
            </a:r>
            <a:r>
              <a:rPr lang="en-US" sz="2400" b="0" dirty="0">
                <a:latin typeface="Times New Roman" panose="02020603050405020304" pitchFamily="18" charset="0"/>
                <a:cs typeface="Times New Roman" panose="02020603050405020304" pitchFamily="18" charset="0"/>
              </a:rPr>
              <a:t>, con </a:t>
            </a:r>
            <a:r>
              <a:rPr lang="en-US" sz="2400" b="0" dirty="0" err="1">
                <a:latin typeface="Times New Roman" panose="02020603050405020304" pitchFamily="18" charset="0"/>
                <a:cs typeface="Times New Roman" panose="02020603050405020304" pitchFamily="18" charset="0"/>
              </a:rPr>
              <a:t>người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ứng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dụng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hình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thức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sinh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sản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vô</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tính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như</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giâm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cành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chiết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cành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ghép</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cành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ghép</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cây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nuôi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cấy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mô</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thực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vật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tạo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số</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lượng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lớn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cây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giống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trong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thời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gian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ngắn</a:t>
            </a:r>
            <a:r>
              <a:rPr lang="en-US" sz="2400" b="0" dirty="0">
                <a:latin typeface="Times New Roman" panose="02020603050405020304" pitchFamily="18" charset="0"/>
                <a:cs typeface="Times New Roman" panose="02020603050405020304" pitchFamily="18" charset="0"/>
              </a:rPr>
              <a:t>.</a:t>
            </a:r>
            <a:endParaRPr lang="en-US" sz="2400" b="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7" name="Text Box 4"/>
          <p:cNvSpPr txBox="1">
            <a:spLocks noChangeArrowheads="1"/>
          </p:cNvSpPr>
          <p:nvPr/>
        </p:nvSpPr>
        <p:spPr bwMode="auto">
          <a:xfrm>
            <a:off x="-30736" y="640741"/>
            <a:ext cx="7580312" cy="584775"/>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II.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SẢN</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VÔ</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Ở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8" name="Rectangle 7"/>
          <p:cNvSpPr>
            <a:spLocks noChangeArrowheads="1"/>
          </p:cNvSpPr>
          <p:nvPr/>
        </p:nvSpPr>
        <p:spPr bwMode="auto">
          <a:xfrm>
            <a:off x="152400" y="1356549"/>
            <a:ext cx="8534400"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3</a:t>
            </a:r>
            <a:r>
              <a:rPr lang="en-US" sz="2400"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Tìm</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hiểu</a:t>
            </a:r>
            <a:r>
              <a:rPr lang="en-US" sz="2400" u="sng" dirty="0" smtClean="0">
                <a:latin typeface="Times New Roman" panose="02020603050405020304" pitchFamily="18" charset="0"/>
                <a:sym typeface="Wingdings" panose="05000000000000000000" pitchFamily="2" charset="2"/>
              </a:rPr>
              <a:t> 1 </a:t>
            </a:r>
            <a:r>
              <a:rPr lang="en-US" sz="2400" u="sng" dirty="0" err="1" smtClean="0">
                <a:latin typeface="Times New Roman" panose="02020603050405020304" pitchFamily="18" charset="0"/>
                <a:sym typeface="Wingdings" panose="05000000000000000000" pitchFamily="2" charset="2"/>
              </a:rPr>
              <a:t>số</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ứng</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dụng</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của</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sản</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vô</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tính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trong</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thực</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tiễn</a:t>
            </a:r>
            <a:r>
              <a:rPr lang="en-US" sz="2400" u="sng" smtClean="0">
                <a:latin typeface="Times New Roman" panose="02020603050405020304" pitchFamily="18" charset="0"/>
                <a:sym typeface="Wingdings" panose="05000000000000000000" pitchFamily="2" charset="2"/>
              </a:rPr>
              <a:t>:</a:t>
            </a:r>
            <a:endParaRPr lang="en-US" sz="2400" u="sng" dirty="0">
              <a:latin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246130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box(in)">
                                      <p:cBhvr>
                                        <p:cTn id="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31669" y="549288"/>
            <a:ext cx="2017713" cy="534987"/>
          </a:xfrm>
        </p:spPr>
        <p:txBody>
          <a:bodyPr/>
          <a:lstStyle/>
          <a:p>
            <a:pPr eaLnBrk="1" hangingPunct="1">
              <a:spcBef>
                <a:spcPct val="50000"/>
              </a:spcBef>
              <a:buClr>
                <a:schemeClr val="accent1"/>
              </a:buClr>
              <a:buFontTx/>
              <a:buNone/>
            </a:pPr>
            <a:r>
              <a:rPr lang="en-US" sz="2400" dirty="0">
                <a:solidFill>
                  <a:schemeClr val="tx1"/>
                </a:solidFill>
                <a:latin typeface="Times New Roman" panose="02020603050405020304" pitchFamily="18" charset="0"/>
              </a:rPr>
              <a:t>1. </a:t>
            </a:r>
            <a:r>
              <a:rPr lang="en-US" sz="2400" u="sng" dirty="0" err="1" smtClean="0">
                <a:solidFill>
                  <a:schemeClr val="tx1"/>
                </a:solidFill>
                <a:latin typeface="Times New Roman" panose="02020603050405020304" pitchFamily="18" charset="0"/>
              </a:rPr>
              <a:t>Khái</a:t>
            </a:r>
            <a:r>
              <a:rPr lang="en-US" sz="2400" u="sng" dirty="0" smtClean="0">
                <a:solidFill>
                  <a:schemeClr val="tx1"/>
                </a:solidFill>
                <a:latin typeface="Times New Roman" panose="02020603050405020304" pitchFamily="18" charset="0"/>
              </a:rPr>
              <a:t> </a:t>
            </a:r>
            <a:r>
              <a:rPr lang="en-US" sz="2400" u="sng" dirty="0" err="1" smtClean="0">
                <a:solidFill>
                  <a:schemeClr val="tx1"/>
                </a:solidFill>
                <a:latin typeface="Times New Roman" panose="02020603050405020304" pitchFamily="18" charset="0"/>
              </a:rPr>
              <a:t>niệm</a:t>
            </a:r>
            <a:r>
              <a:rPr lang="en-US" sz="2400" dirty="0" smtClean="0">
                <a:solidFill>
                  <a:schemeClr val="tx1"/>
                </a:solidFill>
                <a:latin typeface="Times New Roman" panose="02020603050405020304" pitchFamily="18" charset="0"/>
              </a:rPr>
              <a:t>:</a:t>
            </a:r>
            <a:endParaRPr lang="en-US" sz="2400" dirty="0">
              <a:solidFill>
                <a:schemeClr val="tx1"/>
              </a:solidFill>
              <a:latin typeface="Times New Roman" panose="02020603050405020304" pitchFamily="18" charset="0"/>
            </a:endParaRPr>
          </a:p>
        </p:txBody>
      </p:sp>
      <p:sp>
        <p:nvSpPr>
          <p:cNvPr id="63491" name="Content Placeholder 2"/>
          <p:cNvSpPr>
            <a:spLocks noGrp="1"/>
          </p:cNvSpPr>
          <p:nvPr>
            <p:ph idx="1"/>
          </p:nvPr>
        </p:nvSpPr>
        <p:spPr>
          <a:xfrm>
            <a:off x="12700" y="2667000"/>
            <a:ext cx="2971800" cy="685800"/>
          </a:xfrm>
        </p:spPr>
        <p:txBody>
          <a:bodyPr/>
          <a:lstStyle/>
          <a:p>
            <a:pPr marL="0" indent="0">
              <a:buFontTx/>
              <a:buNone/>
            </a:pPr>
            <a:r>
              <a:rPr lang="en-US" dirty="0" err="1" smtClean="0">
                <a:latin typeface="Times New Roman" panose="02020603050405020304" pitchFamily="18" charset="0"/>
                <a:cs typeface="Times New Roman" panose="02020603050405020304" pitchFamily="18" charset="0"/>
              </a:rPr>
              <a:t>Mẹ</a:t>
            </a:r>
            <a:r>
              <a:rPr lang="en-US" dirty="0" smtClean="0">
                <a:latin typeface="Times New Roman" panose="02020603050405020304" pitchFamily="18" charset="0"/>
                <a:cs typeface="Times New Roman" panose="02020603050405020304" pitchFamily="18" charset="0"/>
              </a:rPr>
              <a:t> → .........</a:t>
            </a:r>
          </a:p>
        </p:txBody>
      </p:sp>
      <p:sp>
        <p:nvSpPr>
          <p:cNvPr id="63492" name="Content Placeholder 2"/>
          <p:cNvSpPr txBox="1">
            <a:spLocks/>
          </p:cNvSpPr>
          <p:nvPr/>
        </p:nvSpPr>
        <p:spPr bwMode="auto">
          <a:xfrm>
            <a:off x="0" y="1631950"/>
            <a:ext cx="2971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b="0" dirty="0" err="1">
                <a:latin typeface="Times New Roman" panose="02020603050405020304" pitchFamily="18" charset="0"/>
                <a:cs typeface="Times New Roman" panose="02020603050405020304" pitchFamily="18" charset="0"/>
              </a:rPr>
              <a:t>Bố</a:t>
            </a:r>
            <a:r>
              <a:rPr lang="en-US" b="0" dirty="0"/>
              <a:t> </a:t>
            </a:r>
            <a:r>
              <a:rPr lang="en-US" b="0" dirty="0">
                <a:cs typeface="Arial" panose="020B0604020202020204" pitchFamily="34" charset="0"/>
              </a:rPr>
              <a:t>→ .........</a:t>
            </a:r>
            <a:endParaRPr lang="en-US" b="0" dirty="0"/>
          </a:p>
        </p:txBody>
      </p:sp>
      <p:sp>
        <p:nvSpPr>
          <p:cNvPr id="5" name="Right Brace 4"/>
          <p:cNvSpPr/>
          <p:nvPr/>
        </p:nvSpPr>
        <p:spPr bwMode="auto">
          <a:xfrm>
            <a:off x="2700338" y="1663700"/>
            <a:ext cx="161925" cy="1462088"/>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50000"/>
              </a:lnSpc>
              <a:spcBef>
                <a:spcPct val="50000"/>
              </a:spcBef>
              <a:defRPr/>
            </a:pPr>
            <a:endParaRPr lang="en-US"/>
          </a:p>
        </p:txBody>
      </p:sp>
      <p:sp>
        <p:nvSpPr>
          <p:cNvPr id="63494" name="TextBox 11"/>
          <p:cNvSpPr txBox="1">
            <a:spLocks noChangeArrowheads="1"/>
          </p:cNvSpPr>
          <p:nvPr/>
        </p:nvSpPr>
        <p:spPr bwMode="auto">
          <a:xfrm>
            <a:off x="2959100" y="1943100"/>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dirty="0" err="1">
                <a:solidFill>
                  <a:srgbClr val="0000FF"/>
                </a:solidFill>
                <a:latin typeface="Times New Roman" panose="02020603050405020304" pitchFamily="18" charset="0"/>
                <a:cs typeface="Times New Roman" panose="02020603050405020304" pitchFamily="18" charset="0"/>
              </a:rPr>
              <a:t>Thụ</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tinh</a:t>
            </a:r>
            <a:endParaRPr lang="en-US" sz="2000" dirty="0">
              <a:solidFill>
                <a:srgbClr val="0000FF"/>
              </a:solidFill>
              <a:latin typeface="Times New Roman" panose="02020603050405020304" pitchFamily="18" charset="0"/>
              <a:cs typeface="Times New Roman" panose="02020603050405020304" pitchFamily="18" charset="0"/>
            </a:endParaRPr>
          </a:p>
        </p:txBody>
      </p:sp>
      <p:sp>
        <p:nvSpPr>
          <p:cNvPr id="63495" name="TextBox 12"/>
          <p:cNvSpPr txBox="1">
            <a:spLocks noChangeArrowheads="1"/>
          </p:cNvSpPr>
          <p:nvPr/>
        </p:nvSpPr>
        <p:spPr bwMode="auto">
          <a:xfrm>
            <a:off x="4083050" y="2209800"/>
            <a:ext cx="1322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a:solidFill>
                  <a:srgbClr val="0000FF"/>
                </a:solidFill>
              </a:rPr>
              <a:t>............</a:t>
            </a:r>
          </a:p>
        </p:txBody>
      </p:sp>
      <p:sp>
        <p:nvSpPr>
          <p:cNvPr id="14" name="Right Arrow 13"/>
          <p:cNvSpPr/>
          <p:nvPr/>
        </p:nvSpPr>
        <p:spPr bwMode="auto">
          <a:xfrm>
            <a:off x="2995613" y="2306638"/>
            <a:ext cx="1065212" cy="192087"/>
          </a:xfrm>
          <a:prstGeom prst="rightArrow">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50000"/>
              </a:lnSpc>
              <a:spcBef>
                <a:spcPct val="50000"/>
              </a:spcBef>
              <a:defRPr/>
            </a:pPr>
            <a:endParaRPr lang="en-US"/>
          </a:p>
        </p:txBody>
      </p:sp>
      <p:sp>
        <p:nvSpPr>
          <p:cNvPr id="63497" name="TextBox 14"/>
          <p:cNvSpPr txBox="1">
            <a:spLocks noChangeArrowheads="1"/>
          </p:cNvSpPr>
          <p:nvPr/>
        </p:nvSpPr>
        <p:spPr bwMode="auto">
          <a:xfrm>
            <a:off x="5164138" y="2014538"/>
            <a:ext cx="1465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a:solidFill>
                  <a:srgbClr val="0000FF"/>
                </a:solidFill>
              </a:rPr>
              <a:t>...............</a:t>
            </a:r>
          </a:p>
        </p:txBody>
      </p:sp>
      <p:sp>
        <p:nvSpPr>
          <p:cNvPr id="16" name="Right Arrow 15"/>
          <p:cNvSpPr/>
          <p:nvPr/>
        </p:nvSpPr>
        <p:spPr bwMode="auto">
          <a:xfrm>
            <a:off x="5119688" y="2317750"/>
            <a:ext cx="1181100" cy="196850"/>
          </a:xfrm>
          <a:prstGeom prst="rightArrow">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50000"/>
              </a:lnSpc>
              <a:spcBef>
                <a:spcPct val="50000"/>
              </a:spcBef>
              <a:defRPr/>
            </a:pPr>
            <a:endParaRPr lang="en-US"/>
          </a:p>
        </p:txBody>
      </p:sp>
      <p:sp>
        <p:nvSpPr>
          <p:cNvPr id="63499" name="TextBox 16"/>
          <p:cNvSpPr txBox="1">
            <a:spLocks noChangeArrowheads="1"/>
          </p:cNvSpPr>
          <p:nvPr/>
        </p:nvSpPr>
        <p:spPr bwMode="auto">
          <a:xfrm>
            <a:off x="6269038" y="2209800"/>
            <a:ext cx="817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dirty="0" err="1">
                <a:solidFill>
                  <a:srgbClr val="0000FF"/>
                </a:solidFill>
                <a:latin typeface="Times New Roman" panose="02020603050405020304" pitchFamily="18" charset="0"/>
                <a:cs typeface="Times New Roman" panose="02020603050405020304" pitchFamily="18" charset="0"/>
              </a:rPr>
              <a:t>Phôi</a:t>
            </a:r>
            <a:endParaRPr lang="en-US" sz="2000" dirty="0">
              <a:solidFill>
                <a:srgbClr val="0000FF"/>
              </a:solidFill>
              <a:latin typeface="Times New Roman" panose="02020603050405020304" pitchFamily="18" charset="0"/>
              <a:cs typeface="Times New Roman" panose="02020603050405020304" pitchFamily="18" charset="0"/>
            </a:endParaRPr>
          </a:p>
        </p:txBody>
      </p:sp>
      <p:sp>
        <p:nvSpPr>
          <p:cNvPr id="18" name="Right Arrow 17"/>
          <p:cNvSpPr/>
          <p:nvPr/>
        </p:nvSpPr>
        <p:spPr bwMode="auto">
          <a:xfrm>
            <a:off x="6918325" y="2286000"/>
            <a:ext cx="701675" cy="215900"/>
          </a:xfrm>
          <a:prstGeom prst="rightArrow">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50000"/>
              </a:lnSpc>
              <a:spcBef>
                <a:spcPct val="50000"/>
              </a:spcBef>
              <a:defRPr/>
            </a:pPr>
            <a:endParaRPr lang="en-US"/>
          </a:p>
        </p:txBody>
      </p:sp>
      <p:sp>
        <p:nvSpPr>
          <p:cNvPr id="63501" name="TextBox 18"/>
          <p:cNvSpPr txBox="1">
            <a:spLocks noChangeArrowheads="1"/>
          </p:cNvSpPr>
          <p:nvPr/>
        </p:nvSpPr>
        <p:spPr bwMode="auto">
          <a:xfrm>
            <a:off x="7653338" y="2266950"/>
            <a:ext cx="1414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a:solidFill>
                  <a:srgbClr val="0000FF"/>
                </a:solidFill>
              </a:rPr>
              <a:t>.................</a:t>
            </a:r>
          </a:p>
        </p:txBody>
      </p:sp>
      <p:sp>
        <p:nvSpPr>
          <p:cNvPr id="63502" name="Title 1"/>
          <p:cNvSpPr txBox="1">
            <a:spLocks/>
          </p:cNvSpPr>
          <p:nvPr/>
        </p:nvSpPr>
        <p:spPr bwMode="auto">
          <a:xfrm>
            <a:off x="87313" y="3195638"/>
            <a:ext cx="6215062"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i="1" dirty="0">
                <a:solidFill>
                  <a:srgbClr val="FF0000"/>
                </a:solidFill>
                <a:latin typeface="Times New Roman" panose="02020603050405020304" pitchFamily="18" charset="0"/>
                <a:cs typeface="Times New Roman" panose="02020603050405020304" pitchFamily="18" charset="0"/>
              </a:rPr>
              <a:t>2. </a:t>
            </a:r>
            <a:r>
              <a:rPr lang="en-US" sz="2400" i="1" dirty="0" err="1">
                <a:solidFill>
                  <a:srgbClr val="FF0000"/>
                </a:solidFill>
                <a:latin typeface="Times New Roman" panose="02020603050405020304" pitchFamily="18" charset="0"/>
                <a:cs typeface="Times New Roman" panose="02020603050405020304" pitchFamily="18" charset="0"/>
              </a:rPr>
              <a:t>Sinh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hữu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tính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gì</a:t>
            </a:r>
            <a:r>
              <a:rPr lang="en-US" sz="2400" i="1" dirty="0">
                <a:solidFill>
                  <a:srgbClr val="FF0000"/>
                </a:solidFill>
                <a:latin typeface="Times New Roman" panose="02020603050405020304" pitchFamily="18" charset="0"/>
                <a:cs typeface="Times New Roman" panose="02020603050405020304" pitchFamily="18" charset="0"/>
              </a:rPr>
              <a:t>?</a:t>
            </a:r>
          </a:p>
        </p:txBody>
      </p:sp>
      <p:sp>
        <p:nvSpPr>
          <p:cNvPr id="23" name="TextBox 22"/>
          <p:cNvSpPr txBox="1">
            <a:spLocks noChangeArrowheads="1"/>
          </p:cNvSpPr>
          <p:nvPr/>
        </p:nvSpPr>
        <p:spPr bwMode="auto">
          <a:xfrm>
            <a:off x="1085850" y="1746250"/>
            <a:ext cx="188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dirty="0" err="1">
                <a:solidFill>
                  <a:srgbClr val="0000FF"/>
                </a:solidFill>
                <a:latin typeface="Times New Roman" panose="02020603050405020304" pitchFamily="18" charset="0"/>
                <a:cs typeface="Times New Roman" panose="02020603050405020304" pitchFamily="18" charset="0"/>
              </a:rPr>
              <a:t>Giao</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tử</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đực</a:t>
            </a:r>
            <a:endParaRPr lang="en-US" sz="2000" dirty="0">
              <a:solidFill>
                <a:srgbClr val="0000FF"/>
              </a:solidFill>
              <a:latin typeface="Times New Roman" panose="02020603050405020304" pitchFamily="18" charset="0"/>
              <a:cs typeface="Times New Roman" panose="02020603050405020304" pitchFamily="18" charset="0"/>
            </a:endParaRPr>
          </a:p>
        </p:txBody>
      </p:sp>
      <p:sp>
        <p:nvSpPr>
          <p:cNvPr id="24" name="TextBox 23"/>
          <p:cNvSpPr txBox="1">
            <a:spLocks noChangeArrowheads="1"/>
          </p:cNvSpPr>
          <p:nvPr/>
        </p:nvSpPr>
        <p:spPr bwMode="auto">
          <a:xfrm>
            <a:off x="1125538" y="2808288"/>
            <a:ext cx="188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a:solidFill>
                  <a:srgbClr val="0000FF"/>
                </a:solidFill>
              </a:rPr>
              <a:t>Giao tử cái</a:t>
            </a:r>
          </a:p>
        </p:txBody>
      </p:sp>
      <p:sp>
        <p:nvSpPr>
          <p:cNvPr id="26" name="TextBox 25"/>
          <p:cNvSpPr txBox="1">
            <a:spLocks noChangeArrowheads="1"/>
          </p:cNvSpPr>
          <p:nvPr/>
        </p:nvSpPr>
        <p:spPr bwMode="auto">
          <a:xfrm>
            <a:off x="4089400" y="2114550"/>
            <a:ext cx="188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dirty="0" err="1">
                <a:solidFill>
                  <a:srgbClr val="0000FF"/>
                </a:solidFill>
                <a:latin typeface="Times New Roman" panose="02020603050405020304" pitchFamily="18" charset="0"/>
                <a:cs typeface="Times New Roman" panose="02020603050405020304" pitchFamily="18" charset="0"/>
              </a:rPr>
              <a:t>Hợp</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tử</a:t>
            </a:r>
            <a:endParaRPr lang="en-US" sz="2000" dirty="0">
              <a:solidFill>
                <a:srgbClr val="0000FF"/>
              </a:solidFill>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5126038" y="1943100"/>
            <a:ext cx="188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dirty="0" err="1">
                <a:solidFill>
                  <a:srgbClr val="0000FF"/>
                </a:solidFill>
                <a:latin typeface="Times New Roman" panose="02020603050405020304" pitchFamily="18" charset="0"/>
                <a:cs typeface="Times New Roman" panose="02020603050405020304" pitchFamily="18" charset="0"/>
              </a:rPr>
              <a:t>Phát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triển</a:t>
            </a:r>
            <a:endParaRPr lang="en-US" sz="2000" dirty="0">
              <a:solidFill>
                <a:srgbClr val="0000FF"/>
              </a:solidFill>
              <a:latin typeface="Times New Roman" panose="02020603050405020304" pitchFamily="18" charset="0"/>
              <a:cs typeface="Times New Roman" panose="02020603050405020304" pitchFamily="18" charset="0"/>
            </a:endParaRPr>
          </a:p>
        </p:txBody>
      </p:sp>
      <p:sp>
        <p:nvSpPr>
          <p:cNvPr id="28" name="TextBox 27"/>
          <p:cNvSpPr txBox="1">
            <a:spLocks noChangeArrowheads="1"/>
          </p:cNvSpPr>
          <p:nvPr/>
        </p:nvSpPr>
        <p:spPr bwMode="auto">
          <a:xfrm>
            <a:off x="7583488" y="2209800"/>
            <a:ext cx="188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dirty="0" err="1">
                <a:solidFill>
                  <a:srgbClr val="0000FF"/>
                </a:solidFill>
                <a:latin typeface="Times New Roman" panose="02020603050405020304" pitchFamily="18" charset="0"/>
                <a:cs typeface="Times New Roman" panose="02020603050405020304" pitchFamily="18" charset="0"/>
              </a:rPr>
              <a:t>Cơ</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thể</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mới</a:t>
            </a:r>
            <a:endParaRPr lang="en-US" sz="2000" dirty="0">
              <a:solidFill>
                <a:srgbClr val="0000FF"/>
              </a:solidFill>
              <a:latin typeface="Times New Roman" panose="02020603050405020304" pitchFamily="18" charset="0"/>
              <a:cs typeface="Times New Roman" panose="02020603050405020304" pitchFamily="18" charset="0"/>
            </a:endParaRPr>
          </a:p>
        </p:txBody>
      </p:sp>
      <p:sp>
        <p:nvSpPr>
          <p:cNvPr id="63510" name="Title 1"/>
          <p:cNvSpPr txBox="1">
            <a:spLocks/>
          </p:cNvSpPr>
          <p:nvPr/>
        </p:nvSpPr>
        <p:spPr bwMode="auto">
          <a:xfrm>
            <a:off x="104775" y="4784725"/>
            <a:ext cx="879475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i="1" dirty="0">
                <a:solidFill>
                  <a:srgbClr val="FF0000"/>
                </a:solidFill>
                <a:latin typeface="Times New Roman" panose="02020603050405020304" pitchFamily="18" charset="0"/>
                <a:cs typeface="Times New Roman" panose="02020603050405020304" pitchFamily="18" charset="0"/>
              </a:rPr>
              <a:t>3. </a:t>
            </a:r>
            <a:r>
              <a:rPr lang="en-US" sz="2400" i="1" dirty="0" err="1">
                <a:solidFill>
                  <a:srgbClr val="FF0000"/>
                </a:solidFill>
                <a:latin typeface="Times New Roman" panose="02020603050405020304" pitchFamily="18" charset="0"/>
                <a:cs typeface="Times New Roman" panose="02020603050405020304" pitchFamily="18" charset="0"/>
              </a:rPr>
              <a:t>Dự</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đoán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đặc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điểm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cơ</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thể</a:t>
            </a:r>
            <a:r>
              <a:rPr lang="en-US" sz="2400" i="1" dirty="0">
                <a:solidFill>
                  <a:srgbClr val="FF0000"/>
                </a:solidFill>
                <a:latin typeface="Times New Roman" panose="02020603050405020304" pitchFamily="18" charset="0"/>
                <a:cs typeface="Times New Roman" panose="02020603050405020304" pitchFamily="18" charset="0"/>
              </a:rPr>
              <a:t> con </a:t>
            </a:r>
            <a:r>
              <a:rPr lang="en-US" sz="2400" i="1" dirty="0" err="1">
                <a:solidFill>
                  <a:srgbClr val="FF0000"/>
                </a:solidFill>
                <a:latin typeface="Times New Roman" panose="02020603050405020304" pitchFamily="18" charset="0"/>
                <a:cs typeface="Times New Roman" panose="02020603050405020304" pitchFamily="18" charset="0"/>
              </a:rPr>
              <a:t>sinh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ra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từ</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sinh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hữu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tính</a:t>
            </a:r>
            <a:r>
              <a:rPr lang="en-US" sz="2400" i="1" dirty="0">
                <a:solidFill>
                  <a:srgbClr val="FF0000"/>
                </a:solidFill>
                <a:latin typeface="Times New Roman" panose="02020603050405020304" pitchFamily="18" charset="0"/>
                <a:cs typeface="Times New Roman" panose="02020603050405020304" pitchFamily="18" charset="0"/>
              </a:rPr>
              <a:t>?</a:t>
            </a: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rcRect l="18741" t="52084" r="34991" b="38091"/>
          <a:stretch>
            <a:fillRect/>
          </a:stretch>
        </p:blipFill>
        <p:spPr bwMode="auto">
          <a:xfrm>
            <a:off x="61912" y="5521325"/>
            <a:ext cx="89487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29"/>
          <p:cNvSpPr txBox="1">
            <a:spLocks noChangeArrowheads="1"/>
          </p:cNvSpPr>
          <p:nvPr/>
        </p:nvSpPr>
        <p:spPr bwMode="auto">
          <a:xfrm>
            <a:off x="173038" y="3817938"/>
            <a:ext cx="8726487"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Kiểu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sinh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sản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sự</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hợp</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nhất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của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giao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tử</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đực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giao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tử</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tạo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nên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hợp</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tử</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phát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triển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thành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mới</a:t>
            </a:r>
            <a:r>
              <a:rPr lang="en-US" sz="2400" b="0" dirty="0">
                <a:latin typeface="Times New Roman" panose="02020603050405020304" pitchFamily="18" charset="0"/>
                <a:cs typeface="Times New Roman" panose="02020603050405020304" pitchFamily="18" charset="0"/>
              </a:rPr>
              <a:t>.</a:t>
            </a:r>
          </a:p>
        </p:txBody>
      </p:sp>
      <p:pic>
        <p:nvPicPr>
          <p:cNvPr id="63513"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863" y="30163"/>
            <a:ext cx="21209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7313" y="39839"/>
            <a:ext cx="5231400" cy="584775"/>
          </a:xfrm>
          <a:prstGeom prst="rect">
            <a:avLst/>
          </a:prstGeom>
        </p:spPr>
        <p:txBody>
          <a:bodyPr wrap="square">
            <a:spAutoFit/>
          </a:bodyPr>
          <a:lstStyle/>
          <a:p>
            <a:pPr eaLnBrk="1" hangingPunct="1">
              <a:spcBef>
                <a:spcPct val="50000"/>
              </a:spcBef>
              <a:buClr>
                <a:schemeClr val="accent1"/>
              </a:buClr>
              <a:buFontTx/>
              <a:buNone/>
            </a:pPr>
            <a:r>
              <a:rPr lang="en-US" dirty="0">
                <a:solidFill>
                  <a:srgbClr val="0000CC"/>
                </a:solidFill>
                <a:latin typeface="Times New Roman" panose="02020603050405020304" pitchFamily="18" charset="0"/>
              </a:rPr>
              <a:t>III. </a:t>
            </a:r>
            <a:r>
              <a:rPr lang="en-US" sz="2800" u="sng" dirty="0">
                <a:solidFill>
                  <a:srgbClr val="0000CC"/>
                </a:solidFill>
                <a:latin typeface="Times New Roman" panose="02020603050405020304" pitchFamily="18" charset="0"/>
              </a:rPr>
              <a:t>SINH SẢN HỮU TÍNH</a:t>
            </a:r>
          </a:p>
        </p:txBody>
      </p:sp>
      <p:sp>
        <p:nvSpPr>
          <p:cNvPr id="29" name="Title 1"/>
          <p:cNvSpPr txBox="1">
            <a:spLocks/>
          </p:cNvSpPr>
          <p:nvPr/>
        </p:nvSpPr>
        <p:spPr bwMode="auto">
          <a:xfrm>
            <a:off x="26988" y="1119188"/>
            <a:ext cx="9053512" cy="5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a:r>
              <a:rPr lang="en-US" sz="2400" b="1" i="1" dirty="0" smtClean="0">
                <a:solidFill>
                  <a:srgbClr val="FF0000"/>
                </a:solidFill>
                <a:latin typeface="Times New Roman" panose="02020603050405020304" pitchFamily="18" charset="0"/>
                <a:cs typeface="Times New Roman" panose="02020603050405020304" pitchFamily="18" charset="0"/>
              </a:rPr>
              <a:t>1. </a:t>
            </a:r>
            <a:r>
              <a:rPr lang="en-US" sz="2400" b="1" i="1" dirty="0" err="1" smtClean="0">
                <a:solidFill>
                  <a:srgbClr val="FF0000"/>
                </a:solidFill>
                <a:latin typeface="Times New Roman" panose="02020603050405020304" pitchFamily="18" charset="0"/>
                <a:cs typeface="Times New Roman" panose="02020603050405020304" pitchFamily="18" charset="0"/>
              </a:rPr>
              <a:t>Điền</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từ</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còn</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thiếu</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vào</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chỗ</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trống</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để</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hoàn</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thành</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sơ</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đồ</a:t>
            </a:r>
            <a:endParaRPr lang="en-US" sz="2400" b="1" i="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2647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20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ircle(in)">
                                      <p:cBhvr>
                                        <p:cTn id="22" dur="2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350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35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2" grpId="0"/>
      <p:bldP spid="23" grpId="0"/>
      <p:bldP spid="24" grpId="0"/>
      <p:bldP spid="26" grpId="0"/>
      <p:bldP spid="27" grpId="0"/>
      <p:bldP spid="28" grpId="0"/>
      <p:bldP spid="6351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152400" y="1762440"/>
            <a:ext cx="86868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50000"/>
              </a:spcBef>
              <a:buFontTx/>
              <a:buChar char="-"/>
            </a:pPr>
            <a:r>
              <a:rPr lang="en-US" sz="2400" b="0" dirty="0">
                <a:solidFill>
                  <a:srgbClr val="0000FF"/>
                </a:solidFill>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cs typeface="Times New Roman" panose="02020603050405020304" pitchFamily="18" charset="0"/>
              </a:rPr>
              <a:t>sinh</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sản</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hữu</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tính</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là</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hình</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thức</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sinh</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sản</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có</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sự</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kết</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hợp</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giữa</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giao</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tử</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đực</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và</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giao</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tử</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cái</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tạo</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thành</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hợp</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tử</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hợp</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tử</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phát</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triển</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thành</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cơ</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thể</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mới</a:t>
            </a:r>
            <a:r>
              <a:rPr lang="en-US" sz="2400" b="0" dirty="0" smtClean="0">
                <a:latin typeface="Times New Roman" panose="02020603050405020304" pitchFamily="18" charset="0"/>
                <a:cs typeface="Times New Roman" panose="02020603050405020304" pitchFamily="18" charset="0"/>
              </a:rPr>
              <a:t>.</a:t>
            </a:r>
            <a:endParaRPr lang="en-US" sz="2400" b="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7" name="Text Box 4"/>
          <p:cNvSpPr txBox="1">
            <a:spLocks noChangeArrowheads="1"/>
          </p:cNvSpPr>
          <p:nvPr/>
        </p:nvSpPr>
        <p:spPr bwMode="auto">
          <a:xfrm>
            <a:off x="-30736" y="640741"/>
            <a:ext cx="7580312" cy="584775"/>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III.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 SẢN </a:t>
            </a:r>
            <a:r>
              <a:rPr lang="en-US" u="sng"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HỮU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 Ở SINH </a:t>
            </a: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8" name="Rectangle 7"/>
          <p:cNvSpPr>
            <a:spLocks noChangeArrowheads="1"/>
          </p:cNvSpPr>
          <p:nvPr/>
        </p:nvSpPr>
        <p:spPr bwMode="auto">
          <a:xfrm>
            <a:off x="152400" y="1356549"/>
            <a:ext cx="8534400"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1</a:t>
            </a:r>
            <a:r>
              <a:rPr lang="en-US" sz="2400"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Khái</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niệm</a:t>
            </a:r>
            <a:r>
              <a:rPr lang="en-US" sz="2400" u="sng" dirty="0" smtClean="0">
                <a:latin typeface="Times New Roman" panose="02020603050405020304" pitchFamily="18" charset="0"/>
                <a:sym typeface="Wingdings" panose="05000000000000000000" pitchFamily="2" charset="2"/>
              </a:rPr>
              <a:t>:</a:t>
            </a:r>
            <a:endParaRPr lang="en-US" sz="2400" u="sng" dirty="0">
              <a:latin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298813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box(in)">
                                      <p:cBhvr>
                                        <p:cTn id="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52400" y="5860872"/>
            <a:ext cx="9601200"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200" dirty="0" smtClean="0">
                <a:solidFill>
                  <a:srgbClr val="0000FF"/>
                </a:solidFill>
              </a:rPr>
              <a:t> </a:t>
            </a:r>
            <a:r>
              <a:rPr lang="en-US" sz="2800" i="1" dirty="0" err="1">
                <a:solidFill>
                  <a:srgbClr val="FF0000"/>
                </a:solidFill>
                <a:latin typeface="Times New Roman" panose="02020603050405020304" pitchFamily="18" charset="0"/>
                <a:cs typeface="Times New Roman" panose="02020603050405020304" pitchFamily="18" charset="0"/>
              </a:rPr>
              <a:t>Quan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sát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và</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chỉ</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rõ</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trên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hình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các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thành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phần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cấu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tạo</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của</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hoa</a:t>
            </a:r>
            <a:r>
              <a:rPr lang="en-US" sz="2800" i="1" dirty="0">
                <a:solidFill>
                  <a:srgbClr val="FF0000"/>
                </a:solidFill>
                <a:latin typeface="Times New Roman" panose="02020603050405020304" pitchFamily="18" charset="0"/>
                <a:cs typeface="Times New Roman" panose="02020603050405020304" pitchFamily="18" charset="0"/>
              </a:rPr>
              <a:t>?</a:t>
            </a:r>
          </a:p>
        </p:txBody>
      </p:sp>
      <p:pic>
        <p:nvPicPr>
          <p:cNvPr id="65541" name="Picture 8"/>
          <p:cNvPicPr>
            <a:picLocks noChangeAspect="1"/>
          </p:cNvPicPr>
          <p:nvPr/>
        </p:nvPicPr>
        <p:blipFill>
          <a:blip r:embed="rId2">
            <a:extLst>
              <a:ext uri="{28A0092B-C50C-407E-A947-70E740481C1C}">
                <a14:useLocalDpi xmlns:a14="http://schemas.microsoft.com/office/drawing/2010/main" val="0"/>
              </a:ext>
            </a:extLst>
          </a:blip>
          <a:srcRect l="19547" t="55208" r="52928" b="19514"/>
          <a:stretch>
            <a:fillRect/>
          </a:stretch>
        </p:blipFill>
        <p:spPr bwMode="auto">
          <a:xfrm>
            <a:off x="784225" y="1875380"/>
            <a:ext cx="7064375" cy="398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2" name="Text Box 4"/>
          <p:cNvSpPr txBox="1">
            <a:spLocks noChangeArrowheads="1"/>
          </p:cNvSpPr>
          <p:nvPr/>
        </p:nvSpPr>
        <p:spPr bwMode="auto">
          <a:xfrm>
            <a:off x="-30736" y="640741"/>
            <a:ext cx="7580312" cy="584775"/>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III.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 SẢN </a:t>
            </a:r>
            <a:r>
              <a:rPr lang="en-US" u="sng"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HỮU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 Ở SINH </a:t>
            </a: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3" name="Rectangle 22"/>
          <p:cNvSpPr>
            <a:spLocks noChangeArrowheads="1"/>
          </p:cNvSpPr>
          <p:nvPr/>
        </p:nvSpPr>
        <p:spPr bwMode="auto">
          <a:xfrm>
            <a:off x="152400" y="1356549"/>
            <a:ext cx="5867400"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2</a:t>
            </a:r>
            <a:r>
              <a:rPr lang="en-US" sz="2400"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Tìm</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hiểu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sản</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hữu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tính</a:t>
            </a:r>
            <a:r>
              <a:rPr lang="en-US"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thực</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vât</a:t>
            </a:r>
            <a:r>
              <a:rPr lang="en-US" sz="2400" u="sng" dirty="0" smtClean="0">
                <a:latin typeface="Times New Roman" panose="02020603050405020304" pitchFamily="18" charset="0"/>
                <a:sym typeface="Wingdings" panose="05000000000000000000" pitchFamily="2" charset="2"/>
              </a:rPr>
              <a:t>:</a:t>
            </a:r>
            <a:endParaRPr lang="en-US" sz="2400" u="sng" dirty="0">
              <a:latin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1025982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152400" y="1762440"/>
            <a:ext cx="8686800" cy="1348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nSpc>
                <a:spcPct val="80000"/>
              </a:lnSpc>
              <a:buFontTx/>
              <a:buChar char="-"/>
            </a:pPr>
            <a:r>
              <a:rPr lang="en-US" sz="2400" b="0" dirty="0" err="1">
                <a:latin typeface="Times New Roman" panose="02020603050405020304" pitchFamily="18" charset="0"/>
              </a:rPr>
              <a:t>Hoa</a:t>
            </a:r>
            <a:r>
              <a:rPr lang="en-US" sz="2400" b="0" dirty="0">
                <a:latin typeface="Times New Roman" panose="02020603050405020304" pitchFamily="18" charset="0"/>
              </a:rPr>
              <a:t> </a:t>
            </a:r>
            <a:r>
              <a:rPr lang="en-US" sz="2400" b="0" dirty="0" err="1">
                <a:latin typeface="Times New Roman" panose="02020603050405020304" pitchFamily="18" charset="0"/>
              </a:rPr>
              <a:t>là</a:t>
            </a:r>
            <a:r>
              <a:rPr lang="en-US" sz="2400" b="0" dirty="0">
                <a:latin typeface="Times New Roman" panose="02020603050405020304" pitchFamily="18" charset="0"/>
              </a:rPr>
              <a:t> </a:t>
            </a:r>
            <a:r>
              <a:rPr lang="en-US" sz="2400" b="0" dirty="0" err="1">
                <a:latin typeface="Times New Roman" panose="02020603050405020304" pitchFamily="18" charset="0"/>
              </a:rPr>
              <a:t>cơ</a:t>
            </a:r>
            <a:r>
              <a:rPr lang="en-US" sz="2400" b="0" dirty="0">
                <a:latin typeface="Times New Roman" panose="02020603050405020304" pitchFamily="18" charset="0"/>
              </a:rPr>
              <a:t> </a:t>
            </a:r>
            <a:r>
              <a:rPr lang="en-US" sz="2400" b="0" dirty="0" err="1">
                <a:latin typeface="Times New Roman" panose="02020603050405020304" pitchFamily="18" charset="0"/>
              </a:rPr>
              <a:t>quan</a:t>
            </a:r>
            <a:r>
              <a:rPr lang="en-US" sz="2400" b="0" dirty="0">
                <a:latin typeface="Times New Roman" panose="02020603050405020304" pitchFamily="18" charset="0"/>
              </a:rPr>
              <a:t> </a:t>
            </a:r>
            <a:r>
              <a:rPr lang="en-US" sz="2400" b="0" dirty="0" err="1">
                <a:latin typeface="Times New Roman" panose="02020603050405020304" pitchFamily="18" charset="0"/>
              </a:rPr>
              <a:t>sinh</a:t>
            </a:r>
            <a:r>
              <a:rPr lang="en-US" sz="2400" b="0" dirty="0">
                <a:latin typeface="Times New Roman" panose="02020603050405020304" pitchFamily="18" charset="0"/>
              </a:rPr>
              <a:t> </a:t>
            </a:r>
            <a:r>
              <a:rPr lang="en-US" sz="2400" b="0" dirty="0" err="1">
                <a:latin typeface="Times New Roman" panose="02020603050405020304" pitchFamily="18" charset="0"/>
              </a:rPr>
              <a:t>sản</a:t>
            </a:r>
            <a:r>
              <a:rPr lang="en-US" sz="2400" b="0" dirty="0">
                <a:latin typeface="Times New Roman" panose="02020603050405020304" pitchFamily="18" charset="0"/>
              </a:rPr>
              <a:t> </a:t>
            </a:r>
            <a:r>
              <a:rPr lang="en-US" sz="2400" b="0" dirty="0" err="1">
                <a:latin typeface="Times New Roman" panose="02020603050405020304" pitchFamily="18" charset="0"/>
              </a:rPr>
              <a:t>hữu</a:t>
            </a:r>
            <a:r>
              <a:rPr lang="en-US" sz="2400" b="0" dirty="0">
                <a:latin typeface="Times New Roman" panose="02020603050405020304" pitchFamily="18" charset="0"/>
              </a:rPr>
              <a:t> </a:t>
            </a:r>
            <a:r>
              <a:rPr lang="en-US" sz="2400" b="0" dirty="0" err="1">
                <a:latin typeface="Times New Roman" panose="02020603050405020304" pitchFamily="18" charset="0"/>
              </a:rPr>
              <a:t>tính</a:t>
            </a:r>
            <a:r>
              <a:rPr lang="en-US" sz="2400" b="0" dirty="0">
                <a:latin typeface="Times New Roman" panose="02020603050405020304" pitchFamily="18" charset="0"/>
              </a:rPr>
              <a:t> ở </a:t>
            </a:r>
            <a:r>
              <a:rPr lang="en-US" sz="2400" b="0" dirty="0" err="1">
                <a:latin typeface="Times New Roman" panose="02020603050405020304" pitchFamily="18" charset="0"/>
              </a:rPr>
              <a:t>thực</a:t>
            </a:r>
            <a:r>
              <a:rPr lang="en-US" sz="2400" b="0" dirty="0">
                <a:latin typeface="Times New Roman" panose="02020603050405020304" pitchFamily="18" charset="0"/>
              </a:rPr>
              <a:t> </a:t>
            </a:r>
            <a:r>
              <a:rPr lang="en-US" sz="2400" b="0" dirty="0" err="1">
                <a:latin typeface="Times New Roman" panose="02020603050405020304" pitchFamily="18" charset="0"/>
              </a:rPr>
              <a:t>vật</a:t>
            </a:r>
            <a:r>
              <a:rPr lang="en-US" sz="2400" b="0" dirty="0">
                <a:latin typeface="Times New Roman" panose="02020603050405020304" pitchFamily="18" charset="0"/>
              </a:rPr>
              <a:t> </a:t>
            </a:r>
            <a:r>
              <a:rPr lang="en-US" sz="2400" b="0" dirty="0" err="1">
                <a:latin typeface="Times New Roman" panose="02020603050405020304" pitchFamily="18" charset="0"/>
              </a:rPr>
              <a:t>Hạt</a:t>
            </a:r>
            <a:r>
              <a:rPr lang="en-US" sz="2400" b="0" dirty="0">
                <a:latin typeface="Times New Roman" panose="02020603050405020304" pitchFamily="18" charset="0"/>
              </a:rPr>
              <a:t> </a:t>
            </a:r>
            <a:r>
              <a:rPr lang="en-US" sz="2400" b="0" dirty="0" err="1">
                <a:latin typeface="Times New Roman" panose="02020603050405020304" pitchFamily="18" charset="0"/>
              </a:rPr>
              <a:t>kín</a:t>
            </a:r>
            <a:r>
              <a:rPr lang="en-US" sz="2400" b="0" dirty="0">
                <a:latin typeface="Times New Roman" panose="02020603050405020304" pitchFamily="18" charset="0"/>
              </a:rPr>
              <a:t>.</a:t>
            </a:r>
          </a:p>
          <a:p>
            <a:pPr marL="342900" indent="-342900">
              <a:lnSpc>
                <a:spcPct val="80000"/>
              </a:lnSpc>
              <a:buFontTx/>
              <a:buChar char="-"/>
            </a:pPr>
            <a:r>
              <a:rPr lang="en-US" sz="2400" b="0" dirty="0" err="1">
                <a:latin typeface="Times New Roman" panose="02020603050405020304" pitchFamily="18" charset="0"/>
                <a:sym typeface="Wingdings" panose="05000000000000000000" pitchFamily="2" charset="2"/>
              </a:rPr>
              <a:t>Các</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bộ</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phận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của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gồm</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cuống</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đế</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lá</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đài</a:t>
            </a:r>
            <a:r>
              <a:rPr lang="en-US" sz="2400" b="0" dirty="0">
                <a:latin typeface="Times New Roman" panose="02020603050405020304" pitchFamily="18" charset="0"/>
                <a:sym typeface="Wingdings" panose="05000000000000000000" pitchFamily="2" charset="2"/>
              </a:rPr>
              <a:t> ( </a:t>
            </a:r>
            <a:r>
              <a:rPr lang="en-US" sz="2400" b="0" dirty="0" err="1">
                <a:latin typeface="Times New Roman" panose="02020603050405020304" pitchFamily="18" charset="0"/>
                <a:sym typeface="Wingdings" panose="05000000000000000000" pitchFamily="2" charset="2"/>
              </a:rPr>
              <a:t>đài</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cánh</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 </a:t>
            </a:r>
            <a:r>
              <a:rPr lang="en-US" sz="2400" b="0" dirty="0" err="1">
                <a:latin typeface="Times New Roman" panose="02020603050405020304" pitchFamily="18" charset="0"/>
                <a:sym typeface="Wingdings" panose="05000000000000000000" pitchFamily="2" charset="2"/>
              </a:rPr>
              <a:t>tràng</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nhị</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 </a:t>
            </a:r>
            <a:r>
              <a:rPr lang="en-US" sz="2400" b="0" dirty="0" err="1">
                <a:latin typeface="Times New Roman" panose="02020603050405020304" pitchFamily="18" charset="0"/>
                <a:sym typeface="Wingdings" panose="05000000000000000000" pitchFamily="2" charset="2"/>
              </a:rPr>
              <a:t>cơ</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quan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sinh</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sản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đực</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nhụy</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 </a:t>
            </a:r>
            <a:r>
              <a:rPr lang="en-US" sz="2400" b="0" dirty="0" err="1">
                <a:latin typeface="Times New Roman" panose="02020603050405020304" pitchFamily="18" charset="0"/>
                <a:sym typeface="Wingdings" panose="05000000000000000000" pitchFamily="2" charset="2"/>
              </a:rPr>
              <a:t>cơ</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quan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sinh</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sản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cái</a:t>
            </a:r>
            <a:r>
              <a:rPr lang="en-US" sz="2400" b="0" dirty="0">
                <a:latin typeface="Times New Roman" panose="02020603050405020304" pitchFamily="18" charset="0"/>
                <a:sym typeface="Wingdings" panose="05000000000000000000" pitchFamily="2" charset="2"/>
              </a:rPr>
              <a:t>).</a:t>
            </a:r>
          </a:p>
        </p:txBody>
      </p:sp>
      <p:sp>
        <p:nvSpPr>
          <p:cNvPr id="6"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7" name="Text Box 4"/>
          <p:cNvSpPr txBox="1">
            <a:spLocks noChangeArrowheads="1"/>
          </p:cNvSpPr>
          <p:nvPr/>
        </p:nvSpPr>
        <p:spPr bwMode="auto">
          <a:xfrm>
            <a:off x="-30736" y="640741"/>
            <a:ext cx="7580312" cy="584775"/>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III.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 SẢN </a:t>
            </a:r>
            <a:r>
              <a:rPr lang="en-US" u="sng"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HỮU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 Ở SINH </a:t>
            </a: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8" name="Rectangle 7"/>
          <p:cNvSpPr>
            <a:spLocks noChangeArrowheads="1"/>
          </p:cNvSpPr>
          <p:nvPr/>
        </p:nvSpPr>
        <p:spPr bwMode="auto">
          <a:xfrm>
            <a:off x="152400" y="1356549"/>
            <a:ext cx="8534400"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2</a:t>
            </a:r>
            <a:r>
              <a:rPr lang="en-US" sz="2400"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Tìm</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hiểu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sản</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hữu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tính</a:t>
            </a:r>
            <a:r>
              <a:rPr lang="en-US"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thực</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vật</a:t>
            </a:r>
            <a:r>
              <a:rPr lang="en-US" sz="2400" u="sng" dirty="0" smtClean="0">
                <a:latin typeface="Times New Roman" panose="02020603050405020304" pitchFamily="18" charset="0"/>
                <a:sym typeface="Wingdings" panose="05000000000000000000" pitchFamily="2" charset="2"/>
              </a:rPr>
              <a:t>:</a:t>
            </a:r>
            <a:endParaRPr lang="en-US" sz="2400" u="sng" dirty="0">
              <a:latin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593451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box(in)">
                                      <p:cBhvr>
                                        <p:cTn id="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6858000"/>
          </a:xfrm>
          <a:prstGeom prst="rect">
            <a:avLst/>
          </a:prstGeom>
          <a:noFill/>
          <a:ln w="25400" algn="ctr">
            <a:solidFill>
              <a:srgbClr val="89A4A7"/>
            </a:solidFill>
            <a:miter lim="800000"/>
            <a:headEnd/>
            <a:tailEnd/>
          </a:ln>
          <a:extLst>
            <a:ext uri="{909E8E84-426E-40DD-AFC4-6F175D3DCCD1}">
              <a14:hiddenFill xmlns:a14="http://schemas.microsoft.com/office/drawing/2010/main">
                <a:solidFill>
                  <a:schemeClr val="tx1"/>
                </a:solidFill>
              </a14:hiddenFill>
            </a:ext>
          </a:extLst>
        </p:spPr>
        <p:txBody>
          <a:bodyPr anchor="ctr"/>
          <a:lstStyle/>
          <a:p>
            <a:pPr algn="ctr">
              <a:lnSpc>
                <a:spcPct val="150000"/>
              </a:lnSpc>
              <a:spcBef>
                <a:spcPct val="50000"/>
              </a:spcBef>
              <a:defRPr/>
            </a:pPr>
            <a:endParaRPr lang="en-US">
              <a:solidFill>
                <a:schemeClr val="lt1"/>
              </a:solidFill>
              <a:latin typeface="+mn-lt"/>
            </a:endParaRPr>
          </a:p>
        </p:txBody>
      </p:sp>
      <p:sp>
        <p:nvSpPr>
          <p:cNvPr id="9" name="Text Box 6"/>
          <p:cNvSpPr txBox="1">
            <a:spLocks noChangeArrowheads="1"/>
          </p:cNvSpPr>
          <p:nvPr/>
        </p:nvSpPr>
        <p:spPr bwMode="auto">
          <a:xfrm>
            <a:off x="762000" y="152400"/>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234955516"/>
              </p:ext>
            </p:extLst>
          </p:nvPr>
        </p:nvGraphicFramePr>
        <p:xfrm>
          <a:off x="533400" y="1431733"/>
          <a:ext cx="8458200" cy="4969066"/>
        </p:xfrm>
        <a:graphic>
          <a:graphicData uri="http://schemas.openxmlformats.org/drawingml/2006/table">
            <a:tbl>
              <a:tblPr firstRow="1" bandRow="1">
                <a:tableStyleId>{5C22544A-7EE6-4342-B048-85BDC9FD1C3A}</a:tableStyleId>
              </a:tblPr>
              <a:tblGrid>
                <a:gridCol w="2330320"/>
                <a:gridCol w="6127880"/>
              </a:tblGrid>
              <a:tr h="888967">
                <a:tc>
                  <a:txBody>
                    <a:bodyPr/>
                    <a:lstStyle/>
                    <a:p>
                      <a:pPr algn="ctr"/>
                      <a:r>
                        <a:rPr lang="en-US" sz="2000" b="1" dirty="0" err="1" smtClean="0">
                          <a:solidFill>
                            <a:schemeClr val="tx1"/>
                          </a:solidFill>
                          <a:latin typeface="Times New Roman" panose="02020603050405020304" pitchFamily="18" charset="0"/>
                          <a:cs typeface="Times New Roman" panose="02020603050405020304" pitchFamily="18" charset="0"/>
                        </a:rPr>
                        <a:t>Đại</a:t>
                      </a:r>
                      <a:r>
                        <a:rPr lang="en-US" sz="2000" b="1" baseline="0" dirty="0" smtClean="0">
                          <a:solidFill>
                            <a:schemeClr val="tx1"/>
                          </a:solidFill>
                          <a:latin typeface="Times New Roman" panose="02020603050405020304" pitchFamily="18" charset="0"/>
                          <a:cs typeface="Times New Roman" panose="02020603050405020304" pitchFamily="18" charset="0"/>
                        </a:rPr>
                        <a:t> </a:t>
                      </a:r>
                      <a:r>
                        <a:rPr lang="en-US" sz="2000" b="1" baseline="0" dirty="0" err="1" smtClean="0">
                          <a:solidFill>
                            <a:schemeClr val="tx1"/>
                          </a:solidFill>
                          <a:latin typeface="Times New Roman" panose="02020603050405020304" pitchFamily="18" charset="0"/>
                          <a:cs typeface="Times New Roman" panose="02020603050405020304" pitchFamily="18" charset="0"/>
                        </a:rPr>
                        <a:t>diện</a:t>
                      </a:r>
                      <a:endParaRPr lang="en-US" sz="2000" b="1" dirty="0">
                        <a:solidFill>
                          <a:schemeClr val="tx1"/>
                        </a:solidFill>
                        <a:latin typeface="Times New Roman" panose="02020603050405020304" pitchFamily="18" charset="0"/>
                        <a:cs typeface="Times New Roman" panose="02020603050405020304" pitchFamily="18" charset="0"/>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2000" b="1" dirty="0" err="1" smtClean="0">
                          <a:solidFill>
                            <a:schemeClr val="tx1"/>
                          </a:solidFill>
                          <a:latin typeface="Times New Roman" panose="02020603050405020304" pitchFamily="18" charset="0"/>
                          <a:cs typeface="Times New Roman" panose="02020603050405020304" pitchFamily="18" charset="0"/>
                        </a:rPr>
                        <a:t>Cây</a:t>
                      </a:r>
                      <a:r>
                        <a:rPr lang="en-US" sz="2000" b="1" baseline="0" dirty="0" smtClean="0">
                          <a:solidFill>
                            <a:schemeClr val="tx1"/>
                          </a:solidFill>
                          <a:latin typeface="Times New Roman" panose="02020603050405020304" pitchFamily="18" charset="0"/>
                          <a:cs typeface="Times New Roman" panose="02020603050405020304" pitchFamily="18" charset="0"/>
                        </a:rPr>
                        <a:t> con </a:t>
                      </a:r>
                      <a:r>
                        <a:rPr lang="en-US" sz="2000" b="1" baseline="0" dirty="0" err="1" smtClean="0">
                          <a:solidFill>
                            <a:schemeClr val="tx1"/>
                          </a:solidFill>
                          <a:latin typeface="Times New Roman" panose="02020603050405020304" pitchFamily="18" charset="0"/>
                          <a:cs typeface="Times New Roman" panose="02020603050405020304" pitchFamily="18" charset="0"/>
                        </a:rPr>
                        <a:t>phát</a:t>
                      </a:r>
                      <a:r>
                        <a:rPr lang="en-US" sz="2000" b="1" baseline="0" dirty="0" smtClean="0">
                          <a:solidFill>
                            <a:schemeClr val="tx1"/>
                          </a:solidFill>
                          <a:latin typeface="Times New Roman" panose="02020603050405020304" pitchFamily="18" charset="0"/>
                          <a:cs typeface="Times New Roman" panose="02020603050405020304" pitchFamily="18" charset="0"/>
                        </a:rPr>
                        <a:t> </a:t>
                      </a:r>
                      <a:r>
                        <a:rPr lang="en-US" sz="2000" b="1" baseline="0" dirty="0" err="1" smtClean="0">
                          <a:solidFill>
                            <a:schemeClr val="tx1"/>
                          </a:solidFill>
                          <a:latin typeface="Times New Roman" panose="02020603050405020304" pitchFamily="18" charset="0"/>
                          <a:cs typeface="Times New Roman" panose="02020603050405020304" pitchFamily="18" charset="0"/>
                        </a:rPr>
                        <a:t>triển</a:t>
                      </a:r>
                      <a:r>
                        <a:rPr lang="en-US" sz="2000" b="1" baseline="0" dirty="0" smtClean="0">
                          <a:solidFill>
                            <a:schemeClr val="tx1"/>
                          </a:solidFill>
                          <a:latin typeface="Times New Roman" panose="02020603050405020304" pitchFamily="18" charset="0"/>
                          <a:cs typeface="Times New Roman" panose="02020603050405020304" pitchFamily="18" charset="0"/>
                        </a:rPr>
                        <a:t> </a:t>
                      </a:r>
                      <a:r>
                        <a:rPr lang="en-US" sz="2000" b="1" baseline="0" dirty="0" err="1" smtClean="0">
                          <a:solidFill>
                            <a:schemeClr val="tx1"/>
                          </a:solidFill>
                          <a:latin typeface="Times New Roman" panose="02020603050405020304" pitchFamily="18" charset="0"/>
                          <a:cs typeface="Times New Roman" panose="02020603050405020304" pitchFamily="18" charset="0"/>
                        </a:rPr>
                        <a:t>từ</a:t>
                      </a:r>
                      <a:r>
                        <a:rPr lang="en-US" sz="2000" b="1" baseline="0" dirty="0" smtClean="0">
                          <a:solidFill>
                            <a:schemeClr val="tx1"/>
                          </a:solidFill>
                          <a:latin typeface="Times New Roman" panose="02020603050405020304" pitchFamily="18" charset="0"/>
                          <a:cs typeface="Times New Roman" panose="02020603050405020304" pitchFamily="18" charset="0"/>
                        </a:rPr>
                        <a:t> </a:t>
                      </a:r>
                      <a:r>
                        <a:rPr lang="en-US" sz="2000" b="1" baseline="0" dirty="0" err="1" smtClean="0">
                          <a:solidFill>
                            <a:schemeClr val="tx1"/>
                          </a:solidFill>
                          <a:latin typeface="Times New Roman" panose="02020603050405020304" pitchFamily="18" charset="0"/>
                          <a:cs typeface="Times New Roman" panose="02020603050405020304" pitchFamily="18" charset="0"/>
                        </a:rPr>
                        <a:t>bộ</a:t>
                      </a:r>
                      <a:r>
                        <a:rPr lang="en-US" sz="2000" b="1" baseline="0" dirty="0" smtClean="0">
                          <a:solidFill>
                            <a:schemeClr val="tx1"/>
                          </a:solidFill>
                          <a:latin typeface="Times New Roman" panose="02020603050405020304" pitchFamily="18" charset="0"/>
                          <a:cs typeface="Times New Roman" panose="02020603050405020304" pitchFamily="18" charset="0"/>
                        </a:rPr>
                        <a:t> </a:t>
                      </a:r>
                      <a:r>
                        <a:rPr lang="en-US" sz="2000" b="1" baseline="0" dirty="0" err="1" smtClean="0">
                          <a:solidFill>
                            <a:schemeClr val="tx1"/>
                          </a:solidFill>
                          <a:latin typeface="Times New Roman" panose="02020603050405020304" pitchFamily="18" charset="0"/>
                          <a:cs typeface="Times New Roman" panose="02020603050405020304" pitchFamily="18" charset="0"/>
                        </a:rPr>
                        <a:t>phận</a:t>
                      </a:r>
                      <a:r>
                        <a:rPr lang="en-US" sz="2000" b="1" baseline="0" dirty="0" smtClean="0">
                          <a:solidFill>
                            <a:schemeClr val="tx1"/>
                          </a:solidFill>
                          <a:latin typeface="Times New Roman" panose="02020603050405020304" pitchFamily="18" charset="0"/>
                          <a:cs typeface="Times New Roman" panose="02020603050405020304" pitchFamily="18" charset="0"/>
                        </a:rPr>
                        <a:t> </a:t>
                      </a:r>
                      <a:r>
                        <a:rPr lang="en-US" sz="2000" b="1" baseline="0" dirty="0" err="1" smtClean="0">
                          <a:solidFill>
                            <a:schemeClr val="tx1"/>
                          </a:solidFill>
                          <a:latin typeface="Times New Roman" panose="02020603050405020304" pitchFamily="18" charset="0"/>
                          <a:cs typeface="Times New Roman" panose="02020603050405020304" pitchFamily="18" charset="0"/>
                        </a:rPr>
                        <a:t>nào</a:t>
                      </a:r>
                      <a:r>
                        <a:rPr lang="en-US" sz="2000" b="1" baseline="0" dirty="0" smtClean="0">
                          <a:solidFill>
                            <a:schemeClr val="tx1"/>
                          </a:solidFill>
                          <a:latin typeface="Times New Roman" panose="02020603050405020304" pitchFamily="18" charset="0"/>
                          <a:cs typeface="Times New Roman" panose="02020603050405020304" pitchFamily="18" charset="0"/>
                        </a:rPr>
                        <a:t> </a:t>
                      </a:r>
                      <a:r>
                        <a:rPr lang="en-US" sz="2000" b="1" baseline="0" dirty="0" err="1" smtClean="0">
                          <a:solidFill>
                            <a:schemeClr val="tx1"/>
                          </a:solidFill>
                          <a:latin typeface="Times New Roman" panose="02020603050405020304" pitchFamily="18" charset="0"/>
                          <a:cs typeface="Times New Roman" panose="02020603050405020304" pitchFamily="18" charset="0"/>
                        </a:rPr>
                        <a:t>của</a:t>
                      </a:r>
                      <a:r>
                        <a:rPr lang="en-US" sz="2000" b="1" baseline="0" dirty="0" smtClean="0">
                          <a:solidFill>
                            <a:schemeClr val="tx1"/>
                          </a:solidFill>
                          <a:latin typeface="Times New Roman" panose="02020603050405020304" pitchFamily="18" charset="0"/>
                          <a:cs typeface="Times New Roman" panose="02020603050405020304" pitchFamily="18" charset="0"/>
                        </a:rPr>
                        <a:t> </a:t>
                      </a:r>
                      <a:r>
                        <a:rPr lang="en-US" sz="2000" b="1" baseline="0" dirty="0" err="1" smtClean="0">
                          <a:solidFill>
                            <a:schemeClr val="tx1"/>
                          </a:solidFill>
                          <a:latin typeface="Times New Roman" panose="02020603050405020304" pitchFamily="18" charset="0"/>
                          <a:cs typeface="Times New Roman" panose="02020603050405020304" pitchFamily="18" charset="0"/>
                        </a:rPr>
                        <a:t>cây</a:t>
                      </a:r>
                      <a:r>
                        <a:rPr lang="en-US" sz="2000" b="1" baseline="0" dirty="0" smtClean="0">
                          <a:solidFill>
                            <a:schemeClr val="tx1"/>
                          </a:solidFill>
                          <a:latin typeface="Times New Roman" panose="02020603050405020304" pitchFamily="18" charset="0"/>
                          <a:cs typeface="Times New Roman" panose="02020603050405020304" pitchFamily="18" charset="0"/>
                        </a:rPr>
                        <a:t> </a:t>
                      </a:r>
                      <a:r>
                        <a:rPr lang="en-US" sz="2000" b="1" baseline="0" dirty="0" err="1" smtClean="0">
                          <a:solidFill>
                            <a:schemeClr val="tx1"/>
                          </a:solidFill>
                          <a:latin typeface="Times New Roman" panose="02020603050405020304" pitchFamily="18" charset="0"/>
                          <a:cs typeface="Times New Roman" panose="02020603050405020304" pitchFamily="18" charset="0"/>
                        </a:rPr>
                        <a:t>mẹ</a:t>
                      </a:r>
                      <a:r>
                        <a:rPr lang="en-US" sz="2000" b="1" baseline="0" dirty="0" smtClean="0">
                          <a:solidFill>
                            <a:schemeClr val="tx1"/>
                          </a:solidFill>
                          <a:latin typeface="Times New Roman" panose="02020603050405020304" pitchFamily="18" charset="0"/>
                          <a:cs typeface="Times New Roman" panose="02020603050405020304" pitchFamily="18" charset="0"/>
                        </a:rPr>
                        <a:t>?</a:t>
                      </a:r>
                      <a:endParaRPr lang="en-US" sz="2000" b="1" dirty="0">
                        <a:solidFill>
                          <a:schemeClr val="tx1"/>
                        </a:solidFill>
                        <a:latin typeface="Times New Roman" panose="02020603050405020304" pitchFamily="18" charset="0"/>
                        <a:cs typeface="Times New Roman" panose="02020603050405020304" pitchFamily="18" charset="0"/>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1020026">
                <a:tc>
                  <a:txBody>
                    <a:bodyPr/>
                    <a:lstStyle/>
                    <a:p>
                      <a:endParaRPr lang="en-US" sz="1800" dirty="0">
                        <a:latin typeface="Times New Roman" panose="02020603050405020304" pitchFamily="18" charset="0"/>
                        <a:cs typeface="Times New Roman" panose="02020603050405020304" pitchFamily="18" charset="0"/>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b="1" dirty="0">
                        <a:solidFill>
                          <a:schemeClr val="tx1"/>
                        </a:solidFill>
                        <a:latin typeface="Times New Roman" panose="02020603050405020304" pitchFamily="18" charset="0"/>
                        <a:cs typeface="Times New Roman" panose="02020603050405020304" pitchFamily="18" charset="0"/>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992004">
                <a:tc>
                  <a:txBody>
                    <a:bodyPr/>
                    <a:lstStyle/>
                    <a:p>
                      <a:endParaRPr lang="en-US" sz="1800" dirty="0">
                        <a:latin typeface="Times New Roman" panose="02020603050405020304" pitchFamily="18" charset="0"/>
                        <a:cs typeface="Times New Roman" panose="02020603050405020304" pitchFamily="18" charset="0"/>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b="1" dirty="0">
                        <a:solidFill>
                          <a:schemeClr val="tx1"/>
                        </a:solidFill>
                        <a:latin typeface="Times New Roman" panose="02020603050405020304" pitchFamily="18" charset="0"/>
                        <a:cs typeface="Times New Roman" panose="02020603050405020304" pitchFamily="18" charset="0"/>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992004">
                <a:tc>
                  <a:txBody>
                    <a:bodyPr/>
                    <a:lstStyle/>
                    <a:p>
                      <a:endParaRPr lang="en-US" sz="1800" dirty="0">
                        <a:latin typeface="Times New Roman" panose="02020603050405020304" pitchFamily="18" charset="0"/>
                        <a:cs typeface="Times New Roman" panose="02020603050405020304" pitchFamily="18" charset="0"/>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b="1" dirty="0">
                        <a:solidFill>
                          <a:schemeClr val="tx1"/>
                        </a:solidFill>
                        <a:latin typeface="Times New Roman" panose="02020603050405020304" pitchFamily="18" charset="0"/>
                        <a:cs typeface="Times New Roman" panose="02020603050405020304" pitchFamily="18" charset="0"/>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1076065">
                <a:tc>
                  <a:txBody>
                    <a:bodyPr/>
                    <a:lstStyle/>
                    <a:p>
                      <a:endParaRPr lang="en-US" sz="1800" dirty="0">
                        <a:latin typeface="Times New Roman" panose="02020603050405020304" pitchFamily="18" charset="0"/>
                        <a:cs typeface="Times New Roman" panose="02020603050405020304" pitchFamily="18" charset="0"/>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b="1" dirty="0">
                        <a:solidFill>
                          <a:schemeClr val="tx1"/>
                        </a:solidFill>
                        <a:latin typeface="Times New Roman" panose="02020603050405020304" pitchFamily="18" charset="0"/>
                        <a:cs typeface="Times New Roman" panose="02020603050405020304" pitchFamily="18" charset="0"/>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bl>
          </a:graphicData>
        </a:graphic>
      </p:graphicFrame>
      <p:sp>
        <p:nvSpPr>
          <p:cNvPr id="11" name="Rectangle 28"/>
          <p:cNvSpPr>
            <a:spLocks noChangeArrowheads="1"/>
          </p:cNvSpPr>
          <p:nvPr/>
        </p:nvSpPr>
        <p:spPr bwMode="auto">
          <a:xfrm>
            <a:off x="731904" y="2487021"/>
            <a:ext cx="1945982" cy="49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pPr>
            <a:r>
              <a:rPr lang="vi-VN" sz="2400" dirty="0" smtClean="0">
                <a:latin typeface="Times New Roman" panose="02020603050405020304" pitchFamily="18" charset="0"/>
                <a:cs typeface="Times New Roman" panose="02020603050405020304" pitchFamily="18" charset="0"/>
              </a:rPr>
              <a:t>Cây dâu tây</a:t>
            </a:r>
            <a:endParaRPr lang="en-US" sz="2400" dirty="0">
              <a:latin typeface="Times New Roman" panose="02020603050405020304" pitchFamily="18" charset="0"/>
              <a:cs typeface="Times New Roman" panose="02020603050405020304" pitchFamily="18" charset="0"/>
            </a:endParaRPr>
          </a:p>
        </p:txBody>
      </p:sp>
      <p:sp>
        <p:nvSpPr>
          <p:cNvPr id="12" name="Rectangle 28"/>
          <p:cNvSpPr>
            <a:spLocks noChangeArrowheads="1"/>
          </p:cNvSpPr>
          <p:nvPr/>
        </p:nvSpPr>
        <p:spPr bwMode="auto">
          <a:xfrm>
            <a:off x="2903284" y="2167957"/>
            <a:ext cx="6019800" cy="96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50000"/>
              </a:lnSpc>
              <a:buNone/>
            </a:pPr>
            <a:r>
              <a:rPr lang="vi-VN" sz="2000" dirty="0">
                <a:latin typeface="Times New Roman" panose="02020603050405020304" pitchFamily="18" charset="0"/>
                <a:ea typeface="Times New Roman" panose="02020603050405020304" pitchFamily="18" charset="0"/>
                <a:cs typeface="Times New Roman" panose="02020603050405020304" pitchFamily="18" charset="0"/>
              </a:rPr>
              <a:t>Thân cây (thân bò), trên vị trí thân đã xuất hiện chồi mầm.</a:t>
            </a:r>
            <a:endParaRPr lang="en-US" sz="2000" dirty="0">
              <a:latin typeface="Times New Roman" panose="02020603050405020304" pitchFamily="18" charset="0"/>
              <a:cs typeface="Times New Roman" panose="02020603050405020304" pitchFamily="18" charset="0"/>
            </a:endParaRPr>
          </a:p>
        </p:txBody>
      </p:sp>
      <p:sp>
        <p:nvSpPr>
          <p:cNvPr id="13" name="Rectangle 28"/>
          <p:cNvSpPr>
            <a:spLocks noChangeArrowheads="1"/>
          </p:cNvSpPr>
          <p:nvPr/>
        </p:nvSpPr>
        <p:spPr bwMode="auto">
          <a:xfrm>
            <a:off x="503945" y="3494312"/>
            <a:ext cx="240318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pPr>
            <a:r>
              <a:rPr lang="vi-VN" sz="2400" dirty="0" smtClean="0">
                <a:latin typeface="Times New Roman" panose="02020603050405020304" pitchFamily="18" charset="0"/>
                <a:cs typeface="Times New Roman" panose="02020603050405020304" pitchFamily="18" charset="0"/>
              </a:rPr>
              <a:t>Cây thuốc bỏng</a:t>
            </a:r>
            <a:endParaRPr lang="en-US" sz="2400" dirty="0">
              <a:latin typeface="Times New Roman" panose="02020603050405020304" pitchFamily="18" charset="0"/>
              <a:cs typeface="Times New Roman" panose="02020603050405020304" pitchFamily="18" charset="0"/>
            </a:endParaRPr>
          </a:p>
        </p:txBody>
      </p:sp>
      <p:sp>
        <p:nvSpPr>
          <p:cNvPr id="14" name="Rectangle 28"/>
          <p:cNvSpPr>
            <a:spLocks noChangeArrowheads="1"/>
          </p:cNvSpPr>
          <p:nvPr/>
        </p:nvSpPr>
        <p:spPr bwMode="auto">
          <a:xfrm>
            <a:off x="609600" y="4504116"/>
            <a:ext cx="240318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pPr>
            <a:r>
              <a:rPr lang="vi-VN" sz="2400" dirty="0" smtClean="0">
                <a:latin typeface="Times New Roman" panose="02020603050405020304" pitchFamily="18" charset="0"/>
                <a:cs typeface="Times New Roman" panose="02020603050405020304" pitchFamily="18" charset="0"/>
              </a:rPr>
              <a:t>Cây khoai lang</a:t>
            </a:r>
            <a:endParaRPr lang="en-US" sz="2400" dirty="0">
              <a:latin typeface="Times New Roman" panose="02020603050405020304" pitchFamily="18" charset="0"/>
              <a:cs typeface="Times New Roman" panose="02020603050405020304" pitchFamily="18" charset="0"/>
            </a:endParaRPr>
          </a:p>
        </p:txBody>
      </p:sp>
      <p:sp>
        <p:nvSpPr>
          <p:cNvPr id="15" name="Rectangle 28"/>
          <p:cNvSpPr>
            <a:spLocks noChangeArrowheads="1"/>
          </p:cNvSpPr>
          <p:nvPr/>
        </p:nvSpPr>
        <p:spPr bwMode="auto">
          <a:xfrm>
            <a:off x="762000" y="5505026"/>
            <a:ext cx="161556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pPr>
            <a:r>
              <a:rPr lang="vi-VN" sz="2400" dirty="0" smtClean="0">
                <a:latin typeface="Times New Roman" panose="02020603050405020304" pitchFamily="18" charset="0"/>
                <a:cs typeface="Times New Roman" panose="02020603050405020304" pitchFamily="18" charset="0"/>
              </a:rPr>
              <a:t>Cây nghệ</a:t>
            </a:r>
            <a:endParaRPr lang="en-US" sz="2400" dirty="0">
              <a:latin typeface="Times New Roman" panose="02020603050405020304" pitchFamily="18" charset="0"/>
              <a:cs typeface="Times New Roman" panose="02020603050405020304" pitchFamily="18" charset="0"/>
            </a:endParaRPr>
          </a:p>
        </p:txBody>
      </p:sp>
      <p:sp>
        <p:nvSpPr>
          <p:cNvPr id="16" name="Rectangle 28"/>
          <p:cNvSpPr>
            <a:spLocks noChangeArrowheads="1"/>
          </p:cNvSpPr>
          <p:nvPr/>
        </p:nvSpPr>
        <p:spPr bwMode="auto">
          <a:xfrm>
            <a:off x="2884075" y="3638627"/>
            <a:ext cx="601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r>
              <a:rPr lang="vi-VN" sz="2000" dirty="0">
                <a:latin typeface="Times New Roman" panose="02020603050405020304" pitchFamily="18" charset="0"/>
                <a:ea typeface="Times New Roman" panose="02020603050405020304" pitchFamily="18" charset="0"/>
                <a:cs typeface="Times New Roman" panose="02020603050405020304" pitchFamily="18" charset="0"/>
              </a:rPr>
              <a:t>Lá: trên lá đã xuất hiện các rễ cây con và lá mới</a:t>
            </a:r>
            <a:endParaRPr lang="en-US" sz="2000" dirty="0">
              <a:latin typeface="Times New Roman" panose="02020603050405020304" pitchFamily="18" charset="0"/>
              <a:cs typeface="Times New Roman" panose="02020603050405020304" pitchFamily="18" charset="0"/>
            </a:endParaRPr>
          </a:p>
        </p:txBody>
      </p:sp>
      <p:sp>
        <p:nvSpPr>
          <p:cNvPr id="17" name="Rectangle 28"/>
          <p:cNvSpPr>
            <a:spLocks noChangeArrowheads="1"/>
          </p:cNvSpPr>
          <p:nvPr/>
        </p:nvSpPr>
        <p:spPr bwMode="auto">
          <a:xfrm>
            <a:off x="2903284" y="4331306"/>
            <a:ext cx="6019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50000"/>
              </a:lnSpc>
            </a:pPr>
            <a:r>
              <a:rPr lang="vi-VN" sz="1800" dirty="0">
                <a:latin typeface="Times New Roman" panose="02020603050405020304" pitchFamily="18" charset="0"/>
                <a:ea typeface="Times New Roman" panose="02020603050405020304" pitchFamily="18" charset="0"/>
                <a:cs typeface="Times New Roman" panose="02020603050405020304" pitchFamily="18" charset="0"/>
              </a:rPr>
              <a:t>Rễ (rễ củ): trên mỗi củ khoai lang có nhiều chồi mầm, mỗi chồi mầm đều có khả năng hình thành cây con.</a:t>
            </a:r>
            <a:endParaRPr lang="en-US" sz="1800" dirty="0">
              <a:latin typeface="Times New Roman" panose="02020603050405020304" pitchFamily="18" charset="0"/>
              <a:cs typeface="Times New Roman" panose="02020603050405020304" pitchFamily="18" charset="0"/>
            </a:endParaRPr>
          </a:p>
        </p:txBody>
      </p:sp>
      <p:sp>
        <p:nvSpPr>
          <p:cNvPr id="18" name="Rectangle 28"/>
          <p:cNvSpPr>
            <a:spLocks noChangeArrowheads="1"/>
          </p:cNvSpPr>
          <p:nvPr/>
        </p:nvSpPr>
        <p:spPr bwMode="auto">
          <a:xfrm>
            <a:off x="2903284" y="5399137"/>
            <a:ext cx="6019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50000"/>
              </a:lnSpc>
            </a:pPr>
            <a:r>
              <a:rPr lang="vi-VN" sz="1800" dirty="0">
                <a:latin typeface="Times New Roman" panose="02020603050405020304" pitchFamily="18" charset="0"/>
                <a:ea typeface="Times New Roman" panose="02020603050405020304" pitchFamily="18" charset="0"/>
                <a:cs typeface="Times New Roman" panose="02020603050405020304" pitchFamily="18" charset="0"/>
              </a:rPr>
              <a:t>Thân (thân củ): Trên mỗi chồi mầm của thân củ nghệ đều có khả năng hình thành nên cây con.</a:t>
            </a:r>
            <a:endParaRPr lang="en-US" sz="1800" dirty="0">
              <a:latin typeface="Times New Roman" panose="02020603050405020304" pitchFamily="18" charset="0"/>
              <a:cs typeface="Times New Roman" panose="02020603050405020304" pitchFamily="18" charset="0"/>
            </a:endParaRPr>
          </a:p>
        </p:txBody>
      </p:sp>
      <p:sp>
        <p:nvSpPr>
          <p:cNvPr id="19" name="Rectangle 18"/>
          <p:cNvSpPr>
            <a:spLocks noChangeArrowheads="1"/>
          </p:cNvSpPr>
          <p:nvPr/>
        </p:nvSpPr>
        <p:spPr bwMode="auto">
          <a:xfrm>
            <a:off x="228600" y="813890"/>
            <a:ext cx="7959378"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1</a:t>
            </a:r>
            <a:r>
              <a:rPr lang="en-US" sz="2400" dirty="0" smtClean="0">
                <a:latin typeface="Times New Roman" panose="02020603050405020304" pitchFamily="18" charset="0"/>
                <a:sym typeface="Wingdings" panose="05000000000000000000" pitchFamily="2" charset="2"/>
              </a:rPr>
              <a:t>. </a:t>
            </a:r>
            <a:r>
              <a:rPr lang="vi-VN" sz="2400" u="sng" dirty="0" smtClean="0">
                <a:latin typeface="Times New Roman" panose="02020603050405020304" pitchFamily="18" charset="0"/>
                <a:sym typeface="Wingdings" panose="05000000000000000000" pitchFamily="2" charset="2"/>
              </a:rPr>
              <a:t>Tìm hiểu các hình thức sinh sản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dưỡng</a:t>
            </a:r>
            <a:r>
              <a:rPr lang="vi-VN"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thực</a:t>
            </a:r>
            <a:r>
              <a:rPr lang="vi-VN" sz="2400" u="sng" dirty="0" smtClean="0">
                <a:latin typeface="Times New Roman" panose="02020603050405020304" pitchFamily="18" charset="0"/>
                <a:sym typeface="Wingdings" panose="05000000000000000000" pitchFamily="2" charset="2"/>
              </a:rPr>
              <a:t> vật.</a:t>
            </a:r>
            <a:endParaRPr lang="en-US" sz="2400" u="sng" dirty="0">
              <a:latin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88770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2" name="Picture 15" descr="buoi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47" y="1111256"/>
            <a:ext cx="3810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7"/>
          <p:cNvSpPr txBox="1">
            <a:spLocks noChangeArrowheads="1"/>
          </p:cNvSpPr>
          <p:nvPr/>
        </p:nvSpPr>
        <p:spPr bwMode="auto">
          <a:xfrm>
            <a:off x="236430" y="3167645"/>
            <a:ext cx="3810000" cy="400050"/>
          </a:xfrm>
          <a:prstGeom prst="rect">
            <a:avLst/>
          </a:prstGeom>
          <a:gradFill rotWithShape="1">
            <a:gsLst>
              <a:gs pos="0">
                <a:srgbClr val="00FF00"/>
              </a:gs>
              <a:gs pos="50000">
                <a:schemeClr val="bg1"/>
              </a:gs>
              <a:gs pos="100000">
                <a:srgbClr val="00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sz="2000" dirty="0" err="1">
                <a:solidFill>
                  <a:srgbClr val="0000CC"/>
                </a:solidFill>
                <a:latin typeface="Times New Roman" panose="02020603050405020304" pitchFamily="18" charset="0"/>
              </a:rPr>
              <a:t>HOA</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LƯỠNG</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TÍNH</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Hoa</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bưởi</a:t>
            </a:r>
            <a:r>
              <a:rPr lang="en-US" sz="2000" dirty="0">
                <a:solidFill>
                  <a:srgbClr val="0000CC"/>
                </a:solidFill>
                <a:latin typeface="Times New Roman" panose="02020603050405020304" pitchFamily="18" charset="0"/>
              </a:rPr>
              <a:t>)</a:t>
            </a:r>
          </a:p>
        </p:txBody>
      </p:sp>
      <p:pic>
        <p:nvPicPr>
          <p:cNvPr id="65544" name="Picture 24" descr="DSC_0368-HoaMuop-w"/>
          <p:cNvPicPr>
            <a:picLocks noChangeAspect="1" noChangeArrowheads="1"/>
          </p:cNvPicPr>
          <p:nvPr/>
        </p:nvPicPr>
        <p:blipFill>
          <a:blip r:embed="rId3">
            <a:extLst>
              <a:ext uri="{28A0092B-C50C-407E-A947-70E740481C1C}">
                <a14:useLocalDpi xmlns:a14="http://schemas.microsoft.com/office/drawing/2010/main" val="0"/>
              </a:ext>
            </a:extLst>
          </a:blip>
          <a:srcRect l="15872" r="22223" b="8820"/>
          <a:stretch>
            <a:fillRect/>
          </a:stretch>
        </p:blipFill>
        <p:spPr bwMode="auto">
          <a:xfrm>
            <a:off x="4059237" y="1125145"/>
            <a:ext cx="2514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25" descr="untitkled"/>
          <p:cNvPicPr>
            <a:picLocks noChangeAspect="1" noChangeArrowheads="1"/>
          </p:cNvPicPr>
          <p:nvPr/>
        </p:nvPicPr>
        <p:blipFill>
          <a:blip r:embed="rId4">
            <a:extLst>
              <a:ext uri="{28A0092B-C50C-407E-A947-70E740481C1C}">
                <a14:useLocalDpi xmlns:a14="http://schemas.microsoft.com/office/drawing/2010/main" val="0"/>
              </a:ext>
            </a:extLst>
          </a:blip>
          <a:srcRect l="17857" t="16171" r="23215" b="15903"/>
          <a:stretch>
            <a:fillRect/>
          </a:stretch>
        </p:blipFill>
        <p:spPr bwMode="auto">
          <a:xfrm>
            <a:off x="6573837" y="1110245"/>
            <a:ext cx="2514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46" name="Group 30"/>
          <p:cNvGrpSpPr>
            <a:grpSpLocks/>
          </p:cNvGrpSpPr>
          <p:nvPr/>
        </p:nvGrpSpPr>
        <p:grpSpPr bwMode="auto">
          <a:xfrm>
            <a:off x="4419600" y="3159129"/>
            <a:ext cx="4229101" cy="407987"/>
            <a:chOff x="291" y="2020"/>
            <a:chExt cx="2664" cy="257"/>
          </a:xfrm>
        </p:grpSpPr>
        <p:sp>
          <p:nvSpPr>
            <p:cNvPr id="65575" name="Text Box 21"/>
            <p:cNvSpPr txBox="1">
              <a:spLocks noChangeArrowheads="1"/>
            </p:cNvSpPr>
            <p:nvPr/>
          </p:nvSpPr>
          <p:spPr bwMode="auto">
            <a:xfrm>
              <a:off x="291" y="2046"/>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dirty="0">
                  <a:solidFill>
                    <a:srgbClr val="FF0000"/>
                  </a:solidFill>
                </a:rPr>
                <a:t>HOA ĐỰC</a:t>
              </a:r>
            </a:p>
          </p:txBody>
        </p:sp>
        <p:sp>
          <p:nvSpPr>
            <p:cNvPr id="65576" name="Text Box 22"/>
            <p:cNvSpPr txBox="1">
              <a:spLocks noChangeArrowheads="1"/>
            </p:cNvSpPr>
            <p:nvPr/>
          </p:nvSpPr>
          <p:spPr bwMode="auto">
            <a:xfrm>
              <a:off x="2043" y="2020"/>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dirty="0">
                  <a:solidFill>
                    <a:srgbClr val="FF0000"/>
                  </a:solidFill>
                </a:rPr>
                <a:t>HOA CÁI</a:t>
              </a:r>
            </a:p>
          </p:txBody>
        </p:sp>
      </p:grpSp>
      <p:sp>
        <p:nvSpPr>
          <p:cNvPr id="17" name="Text Box 17"/>
          <p:cNvSpPr txBox="1">
            <a:spLocks noChangeArrowheads="1"/>
          </p:cNvSpPr>
          <p:nvPr/>
        </p:nvSpPr>
        <p:spPr bwMode="auto">
          <a:xfrm>
            <a:off x="4972050" y="3559365"/>
            <a:ext cx="3508375" cy="400050"/>
          </a:xfrm>
          <a:prstGeom prst="rect">
            <a:avLst/>
          </a:prstGeom>
          <a:gradFill rotWithShape="1">
            <a:gsLst>
              <a:gs pos="0">
                <a:srgbClr val="00FF00"/>
              </a:gs>
              <a:gs pos="50000">
                <a:schemeClr val="bg1"/>
              </a:gs>
              <a:gs pos="100000">
                <a:srgbClr val="00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sz="2000" dirty="0" err="1">
                <a:solidFill>
                  <a:srgbClr val="0000CC"/>
                </a:solidFill>
                <a:latin typeface="Times New Roman" panose="02020603050405020304" pitchFamily="18" charset="0"/>
              </a:rPr>
              <a:t>HOA</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ĐƠN</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TÍNH</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Hoa</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mướp</a:t>
            </a:r>
            <a:r>
              <a:rPr lang="en-US" sz="2000" dirty="0">
                <a:solidFill>
                  <a:srgbClr val="0000CC"/>
                </a:solidFill>
                <a:latin typeface="Times New Roman" panose="02020603050405020304" pitchFamily="18" charset="0"/>
              </a:rPr>
              <a:t>)</a:t>
            </a:r>
          </a:p>
        </p:txBody>
      </p:sp>
      <p:sp>
        <p:nvSpPr>
          <p:cNvPr id="18" name="Title 1"/>
          <p:cNvSpPr txBox="1">
            <a:spLocks/>
          </p:cNvSpPr>
          <p:nvPr/>
        </p:nvSpPr>
        <p:spPr bwMode="auto">
          <a:xfrm>
            <a:off x="304800" y="3886200"/>
            <a:ext cx="8686800" cy="108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sz="2800" i="1" dirty="0">
                <a:solidFill>
                  <a:srgbClr val="FF0000"/>
                </a:solidFill>
                <a:latin typeface="Times New Roman" panose="02020603050405020304" pitchFamily="18" charset="0"/>
                <a:cs typeface="Times New Roman" panose="02020603050405020304" pitchFamily="18" charset="0"/>
              </a:rPr>
              <a:t>3. </a:t>
            </a:r>
            <a:r>
              <a:rPr lang="en-US" sz="2800" i="1" dirty="0" err="1">
                <a:solidFill>
                  <a:srgbClr val="FF0000"/>
                </a:solidFill>
                <a:latin typeface="Times New Roman" panose="02020603050405020304" pitchFamily="18" charset="0"/>
                <a:cs typeface="Times New Roman" panose="02020603050405020304" pitchFamily="18" charset="0"/>
              </a:rPr>
              <a:t>Quan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sát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hình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và</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phân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biệt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hoa</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lưỡng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tính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hoa</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đơn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tính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bằng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cách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hoàn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thành</a:t>
            </a:r>
            <a:r>
              <a:rPr lang="en-US" sz="2800" i="1" dirty="0">
                <a:solidFill>
                  <a:srgbClr val="FF0000"/>
                </a:solidFill>
                <a:latin typeface="Times New Roman" panose="02020603050405020304" pitchFamily="18" charset="0"/>
                <a:cs typeface="Times New Roman" panose="02020603050405020304" pitchFamily="18" charset="0"/>
              </a:rPr>
              <a:t> PHT </a:t>
            </a:r>
            <a:r>
              <a:rPr lang="en-US" sz="2800" i="1" dirty="0" smtClean="0">
                <a:solidFill>
                  <a:srgbClr val="FF0000"/>
                </a:solidFill>
                <a:latin typeface="Times New Roman" panose="02020603050405020304" pitchFamily="18" charset="0"/>
                <a:cs typeface="Times New Roman" panose="02020603050405020304" pitchFamily="18" charset="0"/>
              </a:rPr>
              <a:t>?</a:t>
            </a:r>
            <a:endParaRPr lang="en-US" sz="2800" i="1" dirty="0">
              <a:solidFill>
                <a:srgbClr val="FF0000"/>
              </a:solidFill>
              <a:latin typeface="Times New Roman" panose="02020603050405020304" pitchFamily="18" charset="0"/>
              <a:cs typeface="Times New Roman" panose="02020603050405020304" pitchFamily="18"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3668733385"/>
              </p:ext>
            </p:extLst>
          </p:nvPr>
        </p:nvGraphicFramePr>
        <p:xfrm>
          <a:off x="304800" y="5011737"/>
          <a:ext cx="8669338" cy="1650779"/>
        </p:xfrm>
        <a:graphic>
          <a:graphicData uri="http://schemas.openxmlformats.org/drawingml/2006/table">
            <a:tbl>
              <a:tblPr firstRow="1" bandRow="1">
                <a:tableStyleId>{5C22544A-7EE6-4342-B048-85BDC9FD1C3A}</a:tableStyleId>
              </a:tblPr>
              <a:tblGrid>
                <a:gridCol w="2167335"/>
                <a:gridCol w="2561395"/>
                <a:gridCol w="1838950"/>
                <a:gridCol w="2101658"/>
              </a:tblGrid>
              <a:tr h="142115">
                <a:tc rowSpan="2">
                  <a:txBody>
                    <a:bodyPr/>
                    <a:lstStyle/>
                    <a:p>
                      <a:pPr algn="ctr"/>
                      <a:r>
                        <a:rPr lang="en-US" sz="1800" dirty="0" err="1" smtClean="0">
                          <a:solidFill>
                            <a:srgbClr val="0000FF"/>
                          </a:solidFill>
                        </a:rPr>
                        <a:t>Thành</a:t>
                      </a:r>
                      <a:r>
                        <a:rPr lang="en-US" sz="1800" baseline="0" dirty="0" smtClean="0">
                          <a:solidFill>
                            <a:srgbClr val="0000FF"/>
                          </a:solidFill>
                        </a:rPr>
                        <a:t> </a:t>
                      </a:r>
                      <a:r>
                        <a:rPr lang="en-US" sz="1800" baseline="0" dirty="0" err="1" smtClean="0">
                          <a:solidFill>
                            <a:srgbClr val="0000FF"/>
                          </a:solidFill>
                        </a:rPr>
                        <a:t>phần</a:t>
                      </a:r>
                      <a:endParaRPr lang="en-US" sz="1800" dirty="0">
                        <a:solidFill>
                          <a:srgbClr val="0000FF"/>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rowSpan="2">
                  <a:txBody>
                    <a:bodyPr/>
                    <a:lstStyle/>
                    <a:p>
                      <a:pPr algn="ctr"/>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lưỡng</a:t>
                      </a:r>
                      <a:r>
                        <a:rPr lang="en-US" sz="1800" baseline="0" dirty="0" smtClean="0">
                          <a:solidFill>
                            <a:srgbClr val="0000FF"/>
                          </a:solidFill>
                        </a:rPr>
                        <a:t> </a:t>
                      </a:r>
                      <a:r>
                        <a:rPr lang="en-US" sz="1800" baseline="0" dirty="0" err="1" smtClean="0">
                          <a:solidFill>
                            <a:srgbClr val="0000FF"/>
                          </a:solidFill>
                        </a:rPr>
                        <a:t>tính</a:t>
                      </a:r>
                      <a:endParaRPr lang="en-US" sz="1800" dirty="0">
                        <a:solidFill>
                          <a:srgbClr val="0000FF"/>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gridSpan="2">
                  <a:txBody>
                    <a:bodyPr/>
                    <a:lstStyle/>
                    <a:p>
                      <a:pPr algn="ctr"/>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đơn</a:t>
                      </a:r>
                      <a:r>
                        <a:rPr lang="en-US" sz="1800" baseline="0" dirty="0" smtClean="0">
                          <a:solidFill>
                            <a:srgbClr val="0000FF"/>
                          </a:solidFill>
                        </a:rPr>
                        <a:t> </a:t>
                      </a:r>
                      <a:r>
                        <a:rPr lang="en-US" sz="1800" baseline="0" dirty="0" err="1" smtClean="0">
                          <a:solidFill>
                            <a:srgbClr val="0000FF"/>
                          </a:solidFill>
                        </a:rPr>
                        <a:t>tính</a:t>
                      </a:r>
                      <a:endParaRPr lang="en-US" sz="1800" dirty="0">
                        <a:solidFill>
                          <a:srgbClr val="0000FF"/>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h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r h="370715">
                <a:tc v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v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đực</a:t>
                      </a:r>
                      <a:endParaRPr lang="en-US" sz="1800" dirty="0">
                        <a:solidFill>
                          <a:srgbClr val="0000FF"/>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cái</a:t>
                      </a:r>
                      <a:endParaRPr lang="en-US" sz="1800" dirty="0">
                        <a:solidFill>
                          <a:srgbClr val="0000FF"/>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r h="4571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solidFill>
                            <a:srgbClr val="0000FF"/>
                          </a:solidFill>
                        </a:rPr>
                        <a:t>Nhị</a:t>
                      </a:r>
                      <a:r>
                        <a:rPr lang="en-US" sz="1800" baseline="0" dirty="0" smtClean="0">
                          <a:solidFill>
                            <a:srgbClr val="0000FF"/>
                          </a:solidFill>
                        </a:rPr>
                        <a:t> </a:t>
                      </a:r>
                      <a:r>
                        <a:rPr lang="en-US" sz="1800" baseline="0" dirty="0" err="1" smtClean="0">
                          <a:solidFill>
                            <a:srgbClr val="0000FF"/>
                          </a:solidFill>
                        </a:rPr>
                        <a:t>hoa</a:t>
                      </a:r>
                      <a:endParaRPr lang="en-US" sz="1800" dirty="0">
                        <a:solidFill>
                          <a:srgbClr val="0000FF"/>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2400" b="0" dirty="0" err="1" smtClean="0">
                          <a:solidFill>
                            <a:schemeClr val="tx1"/>
                          </a:solidFill>
                        </a:rPr>
                        <a:t>Có</a:t>
                      </a:r>
                      <a:endParaRPr lang="en-US" sz="2400" b="0" dirty="0">
                        <a:solidFill>
                          <a:schemeClr val="tx1"/>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C00000"/>
                          </a:solidFill>
                        </a:rPr>
                        <a:t>?</a:t>
                      </a:r>
                      <a:endParaRPr lang="en-US" sz="2400" b="1" dirty="0">
                        <a:solidFill>
                          <a:srgbClr val="C00000"/>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2400" b="1" dirty="0" smtClean="0">
                          <a:solidFill>
                            <a:srgbClr val="C00000"/>
                          </a:solidFill>
                        </a:rPr>
                        <a:t>?</a:t>
                      </a:r>
                      <a:endParaRPr lang="en-US" sz="2400" b="1" dirty="0">
                        <a:solidFill>
                          <a:srgbClr val="C00000"/>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r h="457167">
                <a:tc>
                  <a:txBody>
                    <a:bodyPr/>
                    <a:lstStyle/>
                    <a:p>
                      <a:r>
                        <a:rPr lang="en-US" sz="1800" dirty="0" err="1" smtClean="0">
                          <a:solidFill>
                            <a:srgbClr val="0000FF"/>
                          </a:solidFill>
                        </a:rPr>
                        <a:t>Nhụy</a:t>
                      </a:r>
                      <a:r>
                        <a:rPr lang="en-US" sz="1800" baseline="0" dirty="0" smtClean="0">
                          <a:solidFill>
                            <a:srgbClr val="0000FF"/>
                          </a:solidFill>
                        </a:rPr>
                        <a:t> </a:t>
                      </a:r>
                      <a:r>
                        <a:rPr lang="en-US" sz="1800" baseline="0" dirty="0" err="1" smtClean="0">
                          <a:solidFill>
                            <a:srgbClr val="0000FF"/>
                          </a:solidFill>
                        </a:rPr>
                        <a:t>hoa</a:t>
                      </a:r>
                      <a:endParaRPr lang="en-US" sz="1800" dirty="0">
                        <a:solidFill>
                          <a:srgbClr val="0000FF"/>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2400" b="1" dirty="0" smtClean="0">
                          <a:solidFill>
                            <a:srgbClr val="C00000"/>
                          </a:solidFill>
                        </a:rPr>
                        <a:t>?</a:t>
                      </a:r>
                      <a:endParaRPr lang="en-US" sz="2400" b="1" dirty="0">
                        <a:solidFill>
                          <a:srgbClr val="C00000"/>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2400" b="1" dirty="0" smtClean="0">
                          <a:solidFill>
                            <a:srgbClr val="C00000"/>
                          </a:solidFill>
                        </a:rPr>
                        <a:t>?</a:t>
                      </a:r>
                      <a:endParaRPr lang="en-US" sz="2400" b="1" dirty="0">
                        <a:solidFill>
                          <a:srgbClr val="C00000"/>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2400" b="1" dirty="0" smtClean="0">
                          <a:solidFill>
                            <a:srgbClr val="C00000"/>
                          </a:solidFill>
                        </a:rPr>
                        <a:t>?</a:t>
                      </a:r>
                      <a:endParaRPr lang="en-US" sz="2400" b="1" dirty="0">
                        <a:solidFill>
                          <a:srgbClr val="C00000"/>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bl>
          </a:graphicData>
        </a:graphic>
      </p:graphicFrame>
      <p:sp>
        <p:nvSpPr>
          <p:cNvPr id="20"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2" name="Rectangle 21"/>
          <p:cNvSpPr>
            <a:spLocks noChangeArrowheads="1"/>
          </p:cNvSpPr>
          <p:nvPr/>
        </p:nvSpPr>
        <p:spPr bwMode="auto">
          <a:xfrm>
            <a:off x="0" y="566598"/>
            <a:ext cx="5867400"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2</a:t>
            </a:r>
            <a:r>
              <a:rPr lang="en-US" sz="2400"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Tìm</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hiểu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sản</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hữu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tính</a:t>
            </a:r>
            <a:r>
              <a:rPr lang="en-US"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thực</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vât</a:t>
            </a:r>
            <a:r>
              <a:rPr lang="en-US" sz="2400" u="sng" dirty="0" smtClean="0">
                <a:latin typeface="Times New Roman" panose="02020603050405020304" pitchFamily="18" charset="0"/>
                <a:sym typeface="Wingdings" panose="05000000000000000000" pitchFamily="2" charset="2"/>
              </a:rPr>
              <a:t>:</a:t>
            </a:r>
            <a:endParaRPr lang="en-US" sz="2400" u="sng" dirty="0">
              <a:latin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0800233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15" descr="buoi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3810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7"/>
          <p:cNvSpPr txBox="1">
            <a:spLocks noChangeArrowheads="1"/>
          </p:cNvSpPr>
          <p:nvPr/>
        </p:nvSpPr>
        <p:spPr bwMode="auto">
          <a:xfrm>
            <a:off x="152400" y="3333750"/>
            <a:ext cx="3810000" cy="400050"/>
          </a:xfrm>
          <a:prstGeom prst="rect">
            <a:avLst/>
          </a:prstGeom>
          <a:gradFill rotWithShape="1">
            <a:gsLst>
              <a:gs pos="0">
                <a:srgbClr val="00FF00"/>
              </a:gs>
              <a:gs pos="50000">
                <a:schemeClr val="bg1"/>
              </a:gs>
              <a:gs pos="100000">
                <a:srgbClr val="00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sz="2000" dirty="0" err="1">
                <a:solidFill>
                  <a:srgbClr val="0000CC"/>
                </a:solidFill>
                <a:latin typeface="Times New Roman" panose="02020603050405020304" pitchFamily="18" charset="0"/>
              </a:rPr>
              <a:t>HOA</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LƯỠNG</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TÍNH</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Hoa</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bưởi</a:t>
            </a:r>
            <a:r>
              <a:rPr lang="en-US" sz="2000" dirty="0">
                <a:solidFill>
                  <a:srgbClr val="0000CC"/>
                </a:solidFill>
                <a:latin typeface="Times New Roman" panose="02020603050405020304" pitchFamily="18" charset="0"/>
              </a:rPr>
              <a:t>)</a:t>
            </a:r>
          </a:p>
        </p:txBody>
      </p:sp>
      <p:pic>
        <p:nvPicPr>
          <p:cNvPr id="72710" name="Picture 24" descr="DSC_0368-HoaMuop-w"/>
          <p:cNvPicPr>
            <a:picLocks noChangeAspect="1" noChangeArrowheads="1"/>
          </p:cNvPicPr>
          <p:nvPr/>
        </p:nvPicPr>
        <p:blipFill>
          <a:blip r:embed="rId3">
            <a:extLst>
              <a:ext uri="{28A0092B-C50C-407E-A947-70E740481C1C}">
                <a14:useLocalDpi xmlns:a14="http://schemas.microsoft.com/office/drawing/2010/main" val="0"/>
              </a:ext>
            </a:extLst>
          </a:blip>
          <a:srcRect l="15872" r="22223" b="8820"/>
          <a:stretch>
            <a:fillRect/>
          </a:stretch>
        </p:blipFill>
        <p:spPr bwMode="auto">
          <a:xfrm>
            <a:off x="4000500" y="1223962"/>
            <a:ext cx="25146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25" descr="untitkled"/>
          <p:cNvPicPr>
            <a:picLocks noChangeAspect="1" noChangeArrowheads="1"/>
          </p:cNvPicPr>
          <p:nvPr/>
        </p:nvPicPr>
        <p:blipFill>
          <a:blip r:embed="rId4">
            <a:extLst>
              <a:ext uri="{28A0092B-C50C-407E-A947-70E740481C1C}">
                <a14:useLocalDpi xmlns:a14="http://schemas.microsoft.com/office/drawing/2010/main" val="0"/>
              </a:ext>
            </a:extLst>
          </a:blip>
          <a:srcRect l="17857" t="16171" r="23215" b="15903"/>
          <a:stretch>
            <a:fillRect/>
          </a:stretch>
        </p:blipFill>
        <p:spPr bwMode="auto">
          <a:xfrm>
            <a:off x="6565661" y="1183481"/>
            <a:ext cx="25146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12" name="Group 30"/>
          <p:cNvGrpSpPr>
            <a:grpSpLocks/>
          </p:cNvGrpSpPr>
          <p:nvPr/>
        </p:nvGrpSpPr>
        <p:grpSpPr bwMode="auto">
          <a:xfrm>
            <a:off x="4164012" y="3209931"/>
            <a:ext cx="4294188" cy="366713"/>
            <a:chOff x="130" y="2436"/>
            <a:chExt cx="2705" cy="231"/>
          </a:xfrm>
        </p:grpSpPr>
        <p:sp>
          <p:nvSpPr>
            <p:cNvPr id="72740" name="Text Box 21"/>
            <p:cNvSpPr txBox="1">
              <a:spLocks noChangeArrowheads="1"/>
            </p:cNvSpPr>
            <p:nvPr/>
          </p:nvSpPr>
          <p:spPr bwMode="auto">
            <a:xfrm>
              <a:off x="130" y="2436"/>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dirty="0">
                  <a:solidFill>
                    <a:srgbClr val="FF0000"/>
                  </a:solidFill>
                </a:rPr>
                <a:t>HOA ĐỰC</a:t>
              </a:r>
            </a:p>
          </p:txBody>
        </p:sp>
        <p:sp>
          <p:nvSpPr>
            <p:cNvPr id="72741" name="Text Box 22"/>
            <p:cNvSpPr txBox="1">
              <a:spLocks noChangeArrowheads="1"/>
            </p:cNvSpPr>
            <p:nvPr/>
          </p:nvSpPr>
          <p:spPr bwMode="auto">
            <a:xfrm>
              <a:off x="1923" y="2436"/>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dirty="0">
                  <a:solidFill>
                    <a:srgbClr val="FF0000"/>
                  </a:solidFill>
                </a:rPr>
                <a:t>HOA CÁI</a:t>
              </a:r>
            </a:p>
          </p:txBody>
        </p:sp>
      </p:grpSp>
      <p:sp>
        <p:nvSpPr>
          <p:cNvPr id="17" name="Text Box 17"/>
          <p:cNvSpPr txBox="1">
            <a:spLocks noChangeArrowheads="1"/>
          </p:cNvSpPr>
          <p:nvPr/>
        </p:nvSpPr>
        <p:spPr bwMode="auto">
          <a:xfrm>
            <a:off x="4648200" y="3650456"/>
            <a:ext cx="3508375" cy="400050"/>
          </a:xfrm>
          <a:prstGeom prst="rect">
            <a:avLst/>
          </a:prstGeom>
          <a:gradFill rotWithShape="1">
            <a:gsLst>
              <a:gs pos="0">
                <a:srgbClr val="00FF00"/>
              </a:gs>
              <a:gs pos="50000">
                <a:schemeClr val="bg1"/>
              </a:gs>
              <a:gs pos="100000">
                <a:srgbClr val="00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sz="2000" dirty="0" err="1">
                <a:solidFill>
                  <a:srgbClr val="0000CC"/>
                </a:solidFill>
                <a:latin typeface="Times New Roman" panose="02020603050405020304" pitchFamily="18" charset="0"/>
              </a:rPr>
              <a:t>HOA</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ĐƠN</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TÍNH</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Hoa</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mướp</a:t>
            </a:r>
            <a:r>
              <a:rPr lang="en-US" sz="2000" dirty="0">
                <a:solidFill>
                  <a:srgbClr val="0000CC"/>
                </a:solidFill>
                <a:latin typeface="Times New Roman" panose="02020603050405020304" pitchFamily="18" charset="0"/>
              </a:rPr>
              <a:t>)</a:t>
            </a:r>
          </a:p>
        </p:txBody>
      </p:sp>
      <p:graphicFrame>
        <p:nvGraphicFramePr>
          <p:cNvPr id="2" name="Table 1"/>
          <p:cNvGraphicFramePr>
            <a:graphicFrameLocks noGrp="1"/>
          </p:cNvGraphicFramePr>
          <p:nvPr>
            <p:extLst>
              <p:ext uri="{D42A27DB-BD31-4B8C-83A1-F6EECF244321}">
                <p14:modId xmlns:p14="http://schemas.microsoft.com/office/powerpoint/2010/main" val="3125854649"/>
              </p:ext>
            </p:extLst>
          </p:nvPr>
        </p:nvGraphicFramePr>
        <p:xfrm>
          <a:off x="304799" y="4419600"/>
          <a:ext cx="8305801" cy="1897855"/>
        </p:xfrm>
        <a:graphic>
          <a:graphicData uri="http://schemas.openxmlformats.org/drawingml/2006/table">
            <a:tbl>
              <a:tblPr firstRow="1" bandRow="1">
                <a:tableStyleId>{5C22544A-7EE6-4342-B048-85BDC9FD1C3A}</a:tableStyleId>
              </a:tblPr>
              <a:tblGrid>
                <a:gridCol w="2076450"/>
                <a:gridCol w="2453987"/>
                <a:gridCol w="1761837"/>
                <a:gridCol w="2013527"/>
              </a:tblGrid>
              <a:tr h="469402">
                <a:tc rowSpan="2">
                  <a:txBody>
                    <a:bodyPr/>
                    <a:lstStyle/>
                    <a:p>
                      <a:pPr algn="ctr"/>
                      <a:r>
                        <a:rPr lang="en-US" sz="1800" dirty="0" err="1" smtClean="0">
                          <a:solidFill>
                            <a:srgbClr val="0000FF"/>
                          </a:solidFill>
                        </a:rPr>
                        <a:t>Thành</a:t>
                      </a:r>
                      <a:r>
                        <a:rPr lang="en-US" sz="1800" baseline="0" dirty="0" smtClean="0">
                          <a:solidFill>
                            <a:srgbClr val="0000FF"/>
                          </a:solidFill>
                        </a:rPr>
                        <a:t> </a:t>
                      </a:r>
                      <a:r>
                        <a:rPr lang="en-US" sz="1800" baseline="0" dirty="0" err="1" smtClean="0">
                          <a:solidFill>
                            <a:srgbClr val="0000FF"/>
                          </a:solidFill>
                        </a:rPr>
                        <a:t>phần</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rowSpan="2">
                  <a:txBody>
                    <a:bodyPr/>
                    <a:lstStyle/>
                    <a:p>
                      <a:pPr algn="ctr"/>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lưỡng</a:t>
                      </a:r>
                      <a:r>
                        <a:rPr lang="en-US" sz="1800" baseline="0" dirty="0" smtClean="0">
                          <a:solidFill>
                            <a:srgbClr val="0000FF"/>
                          </a:solidFill>
                        </a:rPr>
                        <a:t> </a:t>
                      </a:r>
                      <a:r>
                        <a:rPr lang="en-US" sz="1800" baseline="0" dirty="0" err="1" smtClean="0">
                          <a:solidFill>
                            <a:srgbClr val="0000FF"/>
                          </a:solidFill>
                        </a:rPr>
                        <a:t>tính</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gridSpan="2">
                  <a:txBody>
                    <a:bodyPr/>
                    <a:lstStyle/>
                    <a:p>
                      <a:pPr algn="ctr"/>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đơn</a:t>
                      </a:r>
                      <a:r>
                        <a:rPr lang="en-US" sz="1800" baseline="0" dirty="0" smtClean="0">
                          <a:solidFill>
                            <a:srgbClr val="0000FF"/>
                          </a:solidFill>
                        </a:rPr>
                        <a:t> </a:t>
                      </a:r>
                      <a:r>
                        <a:rPr lang="en-US" sz="1800" baseline="0" dirty="0" err="1" smtClean="0">
                          <a:solidFill>
                            <a:srgbClr val="0000FF"/>
                          </a:solidFill>
                        </a:rPr>
                        <a:t>tính</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h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r h="476151">
                <a:tc v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v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đực</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cái</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r h="4761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solidFill>
                            <a:srgbClr val="0000FF"/>
                          </a:solidFill>
                        </a:rPr>
                        <a:t>Nhị</a:t>
                      </a:r>
                      <a:r>
                        <a:rPr lang="en-US" sz="1800" baseline="0" dirty="0" smtClean="0">
                          <a:solidFill>
                            <a:srgbClr val="0000FF"/>
                          </a:solidFill>
                        </a:rPr>
                        <a:t> </a:t>
                      </a:r>
                      <a:r>
                        <a:rPr lang="en-US" sz="1800" baseline="0" dirty="0" err="1" smtClean="0">
                          <a:solidFill>
                            <a:srgbClr val="0000FF"/>
                          </a:solidFill>
                        </a:rPr>
                        <a:t>hoa</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t>Có</a:t>
                      </a:r>
                      <a:endParaRPr lang="en-US" sz="1800" dirty="0"/>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t>Có</a:t>
                      </a:r>
                      <a:endParaRPr lang="en-US" sz="1800" dirty="0"/>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t>Không</a:t>
                      </a:r>
                      <a:endParaRPr lang="en-US" sz="1800" dirty="0"/>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r h="476151">
                <a:tc>
                  <a:txBody>
                    <a:bodyPr/>
                    <a:lstStyle/>
                    <a:p>
                      <a:r>
                        <a:rPr lang="en-US" sz="1800" dirty="0" err="1" smtClean="0">
                          <a:solidFill>
                            <a:srgbClr val="0000FF"/>
                          </a:solidFill>
                        </a:rPr>
                        <a:t>Nhụy</a:t>
                      </a:r>
                      <a:r>
                        <a:rPr lang="en-US" sz="1800" baseline="0" dirty="0" smtClean="0">
                          <a:solidFill>
                            <a:srgbClr val="0000FF"/>
                          </a:solidFill>
                        </a:rPr>
                        <a:t> </a:t>
                      </a:r>
                      <a:r>
                        <a:rPr lang="en-US" sz="1800" baseline="0" dirty="0" err="1" smtClean="0">
                          <a:solidFill>
                            <a:srgbClr val="0000FF"/>
                          </a:solidFill>
                        </a:rPr>
                        <a:t>hoa</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t>Có</a:t>
                      </a:r>
                      <a:endParaRPr lang="en-US" sz="1800" dirty="0"/>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t>Không</a:t>
                      </a:r>
                      <a:endParaRPr lang="en-US" sz="1800" dirty="0"/>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t>Có</a:t>
                      </a:r>
                      <a:endParaRPr lang="en-US" sz="1800" dirty="0"/>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bl>
          </a:graphicData>
        </a:graphic>
      </p:graphicFrame>
      <p:sp>
        <p:nvSpPr>
          <p:cNvPr id="19"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0" name="Rectangle 19"/>
          <p:cNvSpPr>
            <a:spLocks noChangeArrowheads="1"/>
          </p:cNvSpPr>
          <p:nvPr/>
        </p:nvSpPr>
        <p:spPr bwMode="auto">
          <a:xfrm>
            <a:off x="0" y="566598"/>
            <a:ext cx="5867400"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2</a:t>
            </a:r>
            <a:r>
              <a:rPr lang="en-US" sz="2400"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Tìm</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hiểu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sản</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hữu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tính</a:t>
            </a:r>
            <a:r>
              <a:rPr lang="en-US"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thực</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vât</a:t>
            </a:r>
            <a:r>
              <a:rPr lang="en-US" sz="2400" u="sng" dirty="0" smtClean="0">
                <a:latin typeface="Times New Roman" panose="02020603050405020304" pitchFamily="18" charset="0"/>
                <a:sym typeface="Wingdings" panose="05000000000000000000" pitchFamily="2" charset="2"/>
              </a:rPr>
              <a:t>:</a:t>
            </a:r>
            <a:endParaRPr lang="en-US" sz="2400" u="sng" dirty="0">
              <a:latin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63920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234363" y="1849767"/>
            <a:ext cx="8686800" cy="1348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nSpc>
                <a:spcPct val="80000"/>
              </a:lnSpc>
              <a:buFontTx/>
              <a:buChar char="-"/>
            </a:pPr>
            <a:r>
              <a:rPr lang="en-US" sz="2400" b="0" dirty="0" err="1">
                <a:latin typeface="Times New Roman" panose="02020603050405020304" pitchFamily="18" charset="0"/>
              </a:rPr>
              <a:t>Hoa</a:t>
            </a:r>
            <a:r>
              <a:rPr lang="en-US" sz="2400" b="0" dirty="0">
                <a:latin typeface="Times New Roman" panose="02020603050405020304" pitchFamily="18" charset="0"/>
              </a:rPr>
              <a:t> </a:t>
            </a:r>
            <a:r>
              <a:rPr lang="en-US" sz="2400" b="0" dirty="0" err="1">
                <a:latin typeface="Times New Roman" panose="02020603050405020304" pitchFamily="18" charset="0"/>
              </a:rPr>
              <a:t>là</a:t>
            </a:r>
            <a:r>
              <a:rPr lang="en-US" sz="2400" b="0" dirty="0">
                <a:latin typeface="Times New Roman" panose="02020603050405020304" pitchFamily="18" charset="0"/>
              </a:rPr>
              <a:t> </a:t>
            </a:r>
            <a:r>
              <a:rPr lang="en-US" sz="2400" b="0" dirty="0" err="1">
                <a:latin typeface="Times New Roman" panose="02020603050405020304" pitchFamily="18" charset="0"/>
              </a:rPr>
              <a:t>cơ</a:t>
            </a:r>
            <a:r>
              <a:rPr lang="en-US" sz="2400" b="0" dirty="0">
                <a:latin typeface="Times New Roman" panose="02020603050405020304" pitchFamily="18" charset="0"/>
              </a:rPr>
              <a:t> </a:t>
            </a:r>
            <a:r>
              <a:rPr lang="en-US" sz="2400" b="0" dirty="0" err="1">
                <a:latin typeface="Times New Roman" panose="02020603050405020304" pitchFamily="18" charset="0"/>
              </a:rPr>
              <a:t>quan</a:t>
            </a:r>
            <a:r>
              <a:rPr lang="en-US" sz="2400" b="0" dirty="0">
                <a:latin typeface="Times New Roman" panose="02020603050405020304" pitchFamily="18" charset="0"/>
              </a:rPr>
              <a:t> </a:t>
            </a:r>
            <a:r>
              <a:rPr lang="en-US" sz="2400" b="0" dirty="0" err="1">
                <a:latin typeface="Times New Roman" panose="02020603050405020304" pitchFamily="18" charset="0"/>
              </a:rPr>
              <a:t>sinh</a:t>
            </a:r>
            <a:r>
              <a:rPr lang="en-US" sz="2400" b="0" dirty="0">
                <a:latin typeface="Times New Roman" panose="02020603050405020304" pitchFamily="18" charset="0"/>
              </a:rPr>
              <a:t> </a:t>
            </a:r>
            <a:r>
              <a:rPr lang="en-US" sz="2400" b="0" dirty="0" err="1">
                <a:latin typeface="Times New Roman" panose="02020603050405020304" pitchFamily="18" charset="0"/>
              </a:rPr>
              <a:t>sản</a:t>
            </a:r>
            <a:r>
              <a:rPr lang="en-US" sz="2400" b="0" dirty="0">
                <a:latin typeface="Times New Roman" panose="02020603050405020304" pitchFamily="18" charset="0"/>
              </a:rPr>
              <a:t> </a:t>
            </a:r>
            <a:r>
              <a:rPr lang="en-US" sz="2400" b="0" dirty="0" err="1">
                <a:latin typeface="Times New Roman" panose="02020603050405020304" pitchFamily="18" charset="0"/>
              </a:rPr>
              <a:t>hữu</a:t>
            </a:r>
            <a:r>
              <a:rPr lang="en-US" sz="2400" b="0" dirty="0">
                <a:latin typeface="Times New Roman" panose="02020603050405020304" pitchFamily="18" charset="0"/>
              </a:rPr>
              <a:t> </a:t>
            </a:r>
            <a:r>
              <a:rPr lang="en-US" sz="2400" b="0" dirty="0" err="1">
                <a:latin typeface="Times New Roman" panose="02020603050405020304" pitchFamily="18" charset="0"/>
              </a:rPr>
              <a:t>tính</a:t>
            </a:r>
            <a:r>
              <a:rPr lang="en-US" sz="2400" b="0" dirty="0">
                <a:latin typeface="Times New Roman" panose="02020603050405020304" pitchFamily="18" charset="0"/>
              </a:rPr>
              <a:t> ở </a:t>
            </a:r>
            <a:r>
              <a:rPr lang="en-US" sz="2400" b="0" dirty="0" err="1">
                <a:latin typeface="Times New Roman" panose="02020603050405020304" pitchFamily="18" charset="0"/>
              </a:rPr>
              <a:t>thực</a:t>
            </a:r>
            <a:r>
              <a:rPr lang="en-US" sz="2400" b="0" dirty="0">
                <a:latin typeface="Times New Roman" panose="02020603050405020304" pitchFamily="18" charset="0"/>
              </a:rPr>
              <a:t> </a:t>
            </a:r>
            <a:r>
              <a:rPr lang="en-US" sz="2400" b="0" dirty="0" err="1">
                <a:latin typeface="Times New Roman" panose="02020603050405020304" pitchFamily="18" charset="0"/>
              </a:rPr>
              <a:t>vật</a:t>
            </a:r>
            <a:r>
              <a:rPr lang="en-US" sz="2400" b="0" dirty="0">
                <a:latin typeface="Times New Roman" panose="02020603050405020304" pitchFamily="18" charset="0"/>
              </a:rPr>
              <a:t> </a:t>
            </a:r>
            <a:r>
              <a:rPr lang="en-US" sz="2400" b="0" dirty="0" err="1">
                <a:latin typeface="Times New Roman" panose="02020603050405020304" pitchFamily="18" charset="0"/>
              </a:rPr>
              <a:t>Hạt</a:t>
            </a:r>
            <a:r>
              <a:rPr lang="en-US" sz="2400" b="0" dirty="0">
                <a:latin typeface="Times New Roman" panose="02020603050405020304" pitchFamily="18" charset="0"/>
              </a:rPr>
              <a:t> </a:t>
            </a:r>
            <a:r>
              <a:rPr lang="en-US" sz="2400" b="0" dirty="0" err="1">
                <a:latin typeface="Times New Roman" panose="02020603050405020304" pitchFamily="18" charset="0"/>
              </a:rPr>
              <a:t>kín</a:t>
            </a:r>
            <a:r>
              <a:rPr lang="en-US" sz="2400" b="0" dirty="0">
                <a:latin typeface="Times New Roman" panose="02020603050405020304" pitchFamily="18" charset="0"/>
              </a:rPr>
              <a:t>.</a:t>
            </a:r>
          </a:p>
          <a:p>
            <a:pPr marL="342900" indent="-342900">
              <a:lnSpc>
                <a:spcPct val="80000"/>
              </a:lnSpc>
              <a:buFontTx/>
              <a:buChar char="-"/>
            </a:pPr>
            <a:r>
              <a:rPr lang="en-US" sz="2400" b="0" dirty="0" err="1">
                <a:latin typeface="Times New Roman" panose="02020603050405020304" pitchFamily="18" charset="0"/>
                <a:sym typeface="Wingdings" panose="05000000000000000000" pitchFamily="2" charset="2"/>
              </a:rPr>
              <a:t>Các</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bộ</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phận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của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gồm</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cuống</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đế</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lá</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đài</a:t>
            </a:r>
            <a:r>
              <a:rPr lang="en-US" sz="2400" b="0" dirty="0">
                <a:latin typeface="Times New Roman" panose="02020603050405020304" pitchFamily="18" charset="0"/>
                <a:sym typeface="Wingdings" panose="05000000000000000000" pitchFamily="2" charset="2"/>
              </a:rPr>
              <a:t> ( </a:t>
            </a:r>
            <a:r>
              <a:rPr lang="en-US" sz="2400" b="0" dirty="0" err="1">
                <a:latin typeface="Times New Roman" panose="02020603050405020304" pitchFamily="18" charset="0"/>
                <a:sym typeface="Wingdings" panose="05000000000000000000" pitchFamily="2" charset="2"/>
              </a:rPr>
              <a:t>đài</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cánh</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 </a:t>
            </a:r>
            <a:r>
              <a:rPr lang="en-US" sz="2400" b="0" dirty="0" err="1">
                <a:latin typeface="Times New Roman" panose="02020603050405020304" pitchFamily="18" charset="0"/>
                <a:sym typeface="Wingdings" panose="05000000000000000000" pitchFamily="2" charset="2"/>
              </a:rPr>
              <a:t>tràng</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nhị</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 </a:t>
            </a:r>
            <a:r>
              <a:rPr lang="en-US" sz="2400" b="0" dirty="0" err="1">
                <a:latin typeface="Times New Roman" panose="02020603050405020304" pitchFamily="18" charset="0"/>
                <a:sym typeface="Wingdings" panose="05000000000000000000" pitchFamily="2" charset="2"/>
              </a:rPr>
              <a:t>cơ</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quan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sinh</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sản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đực</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nhụy</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 </a:t>
            </a:r>
            <a:r>
              <a:rPr lang="en-US" sz="2400" b="0" dirty="0" err="1">
                <a:latin typeface="Times New Roman" panose="02020603050405020304" pitchFamily="18" charset="0"/>
                <a:sym typeface="Wingdings" panose="05000000000000000000" pitchFamily="2" charset="2"/>
              </a:rPr>
              <a:t>cơ</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quan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sinh</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sản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cái</a:t>
            </a:r>
            <a:r>
              <a:rPr lang="en-US" sz="2400" b="0" dirty="0">
                <a:latin typeface="Times New Roman" panose="02020603050405020304" pitchFamily="18" charset="0"/>
                <a:sym typeface="Wingdings" panose="05000000000000000000" pitchFamily="2" charset="2"/>
              </a:rPr>
              <a:t>).</a:t>
            </a:r>
          </a:p>
        </p:txBody>
      </p:sp>
      <p:sp>
        <p:nvSpPr>
          <p:cNvPr id="6"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7" name="Text Box 4"/>
          <p:cNvSpPr txBox="1">
            <a:spLocks noChangeArrowheads="1"/>
          </p:cNvSpPr>
          <p:nvPr/>
        </p:nvSpPr>
        <p:spPr bwMode="auto">
          <a:xfrm>
            <a:off x="-30736" y="640741"/>
            <a:ext cx="7580312" cy="584775"/>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III.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 SẢN </a:t>
            </a:r>
            <a:r>
              <a:rPr lang="en-US" u="sng"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HỮU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 Ở SINH </a:t>
            </a: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8" name="Rectangle 7"/>
          <p:cNvSpPr>
            <a:spLocks noChangeArrowheads="1"/>
          </p:cNvSpPr>
          <p:nvPr/>
        </p:nvSpPr>
        <p:spPr bwMode="auto">
          <a:xfrm>
            <a:off x="152400" y="1356549"/>
            <a:ext cx="8534400"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2</a:t>
            </a:r>
            <a:r>
              <a:rPr lang="en-US" sz="2400"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Tìm</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hiểu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sản</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hữu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tính</a:t>
            </a:r>
            <a:r>
              <a:rPr lang="en-US"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thực</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vật</a:t>
            </a:r>
            <a:r>
              <a:rPr lang="en-US" sz="2400" u="sng" dirty="0" smtClean="0">
                <a:latin typeface="Times New Roman" panose="02020603050405020304" pitchFamily="18" charset="0"/>
                <a:sym typeface="Wingdings" panose="05000000000000000000" pitchFamily="2" charset="2"/>
              </a:rPr>
              <a:t>:</a:t>
            </a:r>
            <a:endParaRPr lang="en-US" sz="2400" u="sng" dirty="0">
              <a:latin typeface="Times New Roman" panose="02020603050405020304" pitchFamily="18" charset="0"/>
              <a:sym typeface="Wingdings" panose="05000000000000000000" pitchFamily="2" charset="2"/>
            </a:endParaRPr>
          </a:p>
        </p:txBody>
      </p:sp>
      <p:sp>
        <p:nvSpPr>
          <p:cNvPr id="2" name="Rectangle 1"/>
          <p:cNvSpPr/>
          <p:nvPr/>
        </p:nvSpPr>
        <p:spPr>
          <a:xfrm>
            <a:off x="234363" y="3197828"/>
            <a:ext cx="8153400" cy="757130"/>
          </a:xfrm>
          <a:prstGeom prst="rect">
            <a:avLst/>
          </a:prstGeom>
        </p:spPr>
        <p:txBody>
          <a:bodyPr wrap="square">
            <a:spAutoFit/>
          </a:bodyPr>
          <a:lstStyle/>
          <a:p>
            <a:pPr marL="342900" indent="-342900">
              <a:lnSpc>
                <a:spcPct val="80000"/>
              </a:lnSpc>
              <a:spcBef>
                <a:spcPct val="20000"/>
              </a:spcBef>
              <a:buFontTx/>
              <a:buChar char="-"/>
            </a:pPr>
            <a:r>
              <a:rPr lang="en-US" sz="2400" b="0" dirty="0" err="1">
                <a:solidFill>
                  <a:schemeClr val="tx1"/>
                </a:solidFill>
                <a:latin typeface="Times New Roman" panose="02020603050405020304" pitchFamily="18" charset="0"/>
                <a:sym typeface="Wingdings" panose="05000000000000000000" pitchFamily="2" charset="2"/>
              </a:rPr>
              <a:t>Hoa</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có</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cả</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nhị</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và</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nhụy</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gọi</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là</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hoa</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lưỡng</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tính</a:t>
            </a:r>
            <a:r>
              <a:rPr lang="en-US" sz="2400" b="0" dirty="0">
                <a:solidFill>
                  <a:schemeClr val="tx1"/>
                </a:solidFill>
                <a:latin typeface="Times New Roman" panose="02020603050405020304" pitchFamily="18" charset="0"/>
                <a:sym typeface="Wingdings" panose="05000000000000000000" pitchFamily="2" charset="2"/>
              </a:rPr>
              <a:t>.</a:t>
            </a:r>
          </a:p>
          <a:p>
            <a:pPr marL="342900" indent="-342900">
              <a:lnSpc>
                <a:spcPct val="80000"/>
              </a:lnSpc>
              <a:spcBef>
                <a:spcPct val="20000"/>
              </a:spcBef>
              <a:buFontTx/>
              <a:buChar char="-"/>
            </a:pPr>
            <a:r>
              <a:rPr lang="en-US" sz="2400" b="0" dirty="0" err="1">
                <a:solidFill>
                  <a:schemeClr val="tx1"/>
                </a:solidFill>
                <a:latin typeface="Times New Roman" panose="02020603050405020304" pitchFamily="18" charset="0"/>
                <a:sym typeface="Wingdings" panose="05000000000000000000" pitchFamily="2" charset="2"/>
              </a:rPr>
              <a:t>Hoa</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chỉ</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có</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nhị</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hoặc</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nhụy</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gọi</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là</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hoa</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đơn</a:t>
            </a:r>
            <a:r>
              <a:rPr lang="en-US" sz="2400" b="0" dirty="0">
                <a:solidFill>
                  <a:schemeClr val="tx1"/>
                </a:solidFill>
                <a:latin typeface="Times New Roman" panose="02020603050405020304" pitchFamily="18" charset="0"/>
                <a:sym typeface="Wingdings" panose="05000000000000000000" pitchFamily="2" charset="2"/>
              </a:rPr>
              <a:t> </a:t>
            </a:r>
            <a:r>
              <a:rPr lang="en-US" sz="2400" b="0" dirty="0" err="1">
                <a:solidFill>
                  <a:schemeClr val="tx1"/>
                </a:solidFill>
                <a:latin typeface="Times New Roman" panose="02020603050405020304" pitchFamily="18" charset="0"/>
                <a:sym typeface="Wingdings" panose="05000000000000000000" pitchFamily="2" charset="2"/>
              </a:rPr>
              <a:t>tính</a:t>
            </a:r>
            <a:r>
              <a:rPr lang="en-US" sz="2400" b="0" dirty="0">
                <a:solidFill>
                  <a:schemeClr val="tx1"/>
                </a:solidFill>
                <a:latin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154486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p:cNvPicPr>
            <a:picLocks noChangeAspect="1"/>
          </p:cNvPicPr>
          <p:nvPr/>
        </p:nvPicPr>
        <p:blipFill>
          <a:blip r:embed="rId2">
            <a:extLst>
              <a:ext uri="{28A0092B-C50C-407E-A947-70E740481C1C}">
                <a14:useLocalDpi xmlns:a14="http://schemas.microsoft.com/office/drawing/2010/main" val="0"/>
              </a:ext>
            </a:extLst>
          </a:blip>
          <a:srcRect l="21303" t="28125" r="51170" b="37500"/>
          <a:stretch>
            <a:fillRect/>
          </a:stretch>
        </p:blipFill>
        <p:spPr bwMode="auto">
          <a:xfrm>
            <a:off x="0" y="1219200"/>
            <a:ext cx="4953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76200" y="6017652"/>
            <a:ext cx="9372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Quan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sát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hình</a:t>
            </a:r>
            <a:r>
              <a:rPr lang="en-US" sz="2400" i="1" dirty="0">
                <a:solidFill>
                  <a:srgbClr val="FF0000"/>
                </a:solidFill>
                <a:latin typeface="Times New Roman" panose="02020603050405020304" pitchFamily="18" charset="0"/>
                <a:cs typeface="Times New Roman" panose="02020603050405020304" pitchFamily="18" charset="0"/>
              </a:rPr>
              <a:t> 37.15 </a:t>
            </a:r>
            <a:r>
              <a:rPr lang="en-US" sz="2400" i="1" dirty="0" err="1">
                <a:solidFill>
                  <a:srgbClr val="FF0000"/>
                </a:solidFill>
                <a:latin typeface="Times New Roman" panose="02020603050405020304" pitchFamily="18" charset="0"/>
                <a:cs typeface="Times New Roman" panose="02020603050405020304" pitchFamily="18" charset="0"/>
              </a:rPr>
              <a:t>và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đọc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thông</a:t>
            </a:r>
            <a:r>
              <a:rPr lang="en-US" sz="2400" i="1" dirty="0">
                <a:solidFill>
                  <a:srgbClr val="FF0000"/>
                </a:solidFill>
                <a:latin typeface="Times New Roman" panose="02020603050405020304" pitchFamily="18" charset="0"/>
                <a:cs typeface="Times New Roman" panose="02020603050405020304" pitchFamily="18" charset="0"/>
              </a:rPr>
              <a:t> tin SGK </a:t>
            </a:r>
            <a:r>
              <a:rPr lang="en-US" sz="2400" i="1" dirty="0" err="1">
                <a:solidFill>
                  <a:srgbClr val="FF0000"/>
                </a:solidFill>
                <a:latin typeface="Times New Roman" panose="02020603050405020304" pitchFamily="18" charset="0"/>
                <a:cs typeface="Times New Roman" panose="02020603050405020304" pitchFamily="18" charset="0"/>
              </a:rPr>
              <a:t>trang</a:t>
            </a:r>
            <a:r>
              <a:rPr lang="en-US" sz="2400" i="1" dirty="0">
                <a:solidFill>
                  <a:srgbClr val="FF0000"/>
                </a:solidFill>
                <a:latin typeface="Times New Roman" panose="02020603050405020304" pitchFamily="18" charset="0"/>
                <a:cs typeface="Times New Roman" panose="02020603050405020304" pitchFamily="18" charset="0"/>
              </a:rPr>
              <a:t> 171: </a:t>
            </a:r>
            <a:r>
              <a:rPr lang="en-US" sz="2400" i="1" dirty="0" err="1">
                <a:solidFill>
                  <a:srgbClr val="FF0000"/>
                </a:solidFill>
                <a:latin typeface="Times New Roman" panose="02020603050405020304" pitchFamily="18" charset="0"/>
                <a:cs typeface="Times New Roman" panose="02020603050405020304" pitchFamily="18" charset="0"/>
              </a:rPr>
              <a:t>Xác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định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thứ</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tự</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đúng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sự</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thụ</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phấn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thụ</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bằng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cách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điền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phù</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hợp</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vào</a:t>
            </a:r>
            <a:r>
              <a:rPr lang="en-US" sz="2400" i="1" dirty="0" smtClean="0">
                <a:solidFill>
                  <a:srgbClr val="FF0000"/>
                </a:solidFill>
                <a:latin typeface="Times New Roman" panose="02020603050405020304" pitchFamily="18" charset="0"/>
                <a:cs typeface="Times New Roman" panose="02020603050405020304" pitchFamily="18" charset="0"/>
              </a:rPr>
              <a:t> PHT </a:t>
            </a:r>
            <a:endParaRPr lang="en-US" sz="2400" i="1" dirty="0">
              <a:solidFill>
                <a:srgbClr val="FF0000"/>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757584314"/>
              </p:ext>
            </p:extLst>
          </p:nvPr>
        </p:nvGraphicFramePr>
        <p:xfrm>
          <a:off x="4995863" y="1219199"/>
          <a:ext cx="4071937" cy="4638155"/>
        </p:xfrm>
        <a:graphic>
          <a:graphicData uri="http://schemas.openxmlformats.org/drawingml/2006/table">
            <a:tbl>
              <a:tblPr firstRow="1" bandRow="1">
                <a:tableStyleId>{5C22544A-7EE6-4342-B048-85BDC9FD1C3A}</a:tableStyleId>
              </a:tblPr>
              <a:tblGrid>
                <a:gridCol w="3005137"/>
                <a:gridCol w="1066800"/>
              </a:tblGrid>
              <a:tr h="751376">
                <a:tc>
                  <a:txBody>
                    <a:bodyPr/>
                    <a:lstStyle/>
                    <a:p>
                      <a:r>
                        <a:rPr lang="en-US" sz="1800" dirty="0" err="1" smtClean="0">
                          <a:solidFill>
                            <a:srgbClr val="0000FF"/>
                          </a:solidFill>
                          <a:latin typeface="Times New Roman" panose="02020603050405020304" pitchFamily="18" charset="0"/>
                          <a:cs typeface="Times New Roman" panose="02020603050405020304" pitchFamily="18" charset="0"/>
                        </a:rPr>
                        <a:t>Các</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sự</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kiện</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trong</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qúa</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trình</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thụ</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phấn</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và</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thụ</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tinh</a:t>
                      </a:r>
                      <a:endParaRPr lang="en-US" sz="1800" dirty="0">
                        <a:solidFill>
                          <a:srgbClr val="0000FF"/>
                        </a:solidFill>
                        <a:latin typeface="Times New Roman" panose="02020603050405020304" pitchFamily="18" charset="0"/>
                        <a:cs typeface="Times New Roman" panose="02020603050405020304" pitchFamily="18" charset="0"/>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err="1" smtClean="0">
                          <a:solidFill>
                            <a:srgbClr val="0000FF"/>
                          </a:solidFill>
                          <a:latin typeface="Times New Roman" panose="02020603050405020304" pitchFamily="18" charset="0"/>
                          <a:cs typeface="Times New Roman" panose="02020603050405020304" pitchFamily="18" charset="0"/>
                        </a:rPr>
                        <a:t>Thứ</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tự</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đúng</a:t>
                      </a:r>
                      <a:endParaRPr lang="en-US" sz="1800" dirty="0">
                        <a:solidFill>
                          <a:srgbClr val="0000FF"/>
                        </a:solidFill>
                        <a:latin typeface="Times New Roman" panose="02020603050405020304" pitchFamily="18" charset="0"/>
                        <a:cs typeface="Times New Roman" panose="02020603050405020304" pitchFamily="18" charset="0"/>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751376">
                <a:tc>
                  <a:txBody>
                    <a:bodyPr/>
                    <a:lstStyle/>
                    <a:p>
                      <a:r>
                        <a:rPr lang="en-US" sz="1800" dirty="0" err="1" smtClean="0">
                          <a:solidFill>
                            <a:srgbClr val="0000FF"/>
                          </a:solidFill>
                          <a:latin typeface="Times New Roman" panose="02020603050405020304" pitchFamily="18" charset="0"/>
                          <a:cs typeface="Times New Roman" panose="02020603050405020304" pitchFamily="18" charset="0"/>
                        </a:rPr>
                        <a:t>Ống</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phấn</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tiếp</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xúc</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với</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noãn</a:t>
                      </a:r>
                      <a:endParaRPr lang="en-US" sz="1800" dirty="0">
                        <a:solidFill>
                          <a:srgbClr val="0000FF"/>
                        </a:solidFill>
                        <a:latin typeface="Times New Roman" panose="02020603050405020304" pitchFamily="18" charset="0"/>
                        <a:cs typeface="Times New Roman" panose="02020603050405020304" pitchFamily="18" charset="0"/>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dirty="0">
                        <a:solidFill>
                          <a:srgbClr val="0000FF"/>
                        </a:solidFill>
                        <a:latin typeface="Times New Roman" panose="02020603050405020304" pitchFamily="18" charset="0"/>
                        <a:cs typeface="Times New Roman" panose="02020603050405020304" pitchFamily="18" charset="0"/>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1073395">
                <a:tc>
                  <a:txBody>
                    <a:bodyPr/>
                    <a:lstStyle/>
                    <a:p>
                      <a:r>
                        <a:rPr lang="en-US" sz="1800" dirty="0" err="1" smtClean="0">
                          <a:solidFill>
                            <a:srgbClr val="0000FF"/>
                          </a:solidFill>
                          <a:latin typeface="Times New Roman" panose="02020603050405020304" pitchFamily="18" charset="0"/>
                          <a:cs typeface="Times New Roman" panose="02020603050405020304" pitchFamily="18" charset="0"/>
                        </a:rPr>
                        <a:t>Giao</a:t>
                      </a:r>
                      <a:r>
                        <a:rPr lang="en-US" sz="1800" dirty="0" smtClean="0">
                          <a:solidFill>
                            <a:srgbClr val="0000FF"/>
                          </a:solidFill>
                          <a:latin typeface="Times New Roman" panose="02020603050405020304" pitchFamily="18" charset="0"/>
                          <a:cs typeface="Times New Roman" panose="02020603050405020304" pitchFamily="18" charset="0"/>
                        </a:rPr>
                        <a:t> </a:t>
                      </a:r>
                      <a:r>
                        <a:rPr lang="en-US" sz="1800" dirty="0" err="1" smtClean="0">
                          <a:solidFill>
                            <a:srgbClr val="0000FF"/>
                          </a:solidFill>
                          <a:latin typeface="Times New Roman" panose="02020603050405020304" pitchFamily="18" charset="0"/>
                          <a:cs typeface="Times New Roman" panose="02020603050405020304" pitchFamily="18" charset="0"/>
                        </a:rPr>
                        <a:t>tử</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đực</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kết</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hợp</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với</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giao</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tử</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cái</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tạo</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thành</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hợp</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tử</a:t>
                      </a:r>
                      <a:endParaRPr lang="en-US" sz="1800" dirty="0">
                        <a:solidFill>
                          <a:srgbClr val="0000FF"/>
                        </a:solidFill>
                        <a:latin typeface="Times New Roman" panose="02020603050405020304" pitchFamily="18" charset="0"/>
                        <a:cs typeface="Times New Roman" panose="02020603050405020304" pitchFamily="18" charset="0"/>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dirty="0">
                        <a:solidFill>
                          <a:srgbClr val="0000FF"/>
                        </a:solidFill>
                        <a:latin typeface="Times New Roman" panose="02020603050405020304" pitchFamily="18" charset="0"/>
                        <a:cs typeface="Times New Roman" panose="02020603050405020304" pitchFamily="18" charset="0"/>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751376">
                <a:tc>
                  <a:txBody>
                    <a:bodyPr/>
                    <a:lstStyle/>
                    <a:p>
                      <a:r>
                        <a:rPr lang="en-US" sz="1800" dirty="0" err="1" smtClean="0">
                          <a:solidFill>
                            <a:srgbClr val="0000FF"/>
                          </a:solidFill>
                          <a:latin typeface="Times New Roman" panose="02020603050405020304" pitchFamily="18" charset="0"/>
                          <a:cs typeface="Times New Roman" panose="02020603050405020304" pitchFamily="18" charset="0"/>
                        </a:rPr>
                        <a:t>Hạt</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phấn</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rơi</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vào</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bầu</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nhụy</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và</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nảy</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mầm</a:t>
                      </a:r>
                      <a:endParaRPr lang="en-US" sz="1800" dirty="0">
                        <a:solidFill>
                          <a:srgbClr val="0000FF"/>
                        </a:solidFill>
                        <a:latin typeface="Times New Roman" panose="02020603050405020304" pitchFamily="18" charset="0"/>
                        <a:cs typeface="Times New Roman" panose="02020603050405020304" pitchFamily="18" charset="0"/>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dirty="0">
                        <a:solidFill>
                          <a:srgbClr val="0000FF"/>
                        </a:solidFill>
                        <a:latin typeface="Times New Roman" panose="02020603050405020304" pitchFamily="18" charset="0"/>
                        <a:cs typeface="Times New Roman" panose="02020603050405020304" pitchFamily="18" charset="0"/>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875311">
                <a:tc>
                  <a:txBody>
                    <a:bodyPr/>
                    <a:lstStyle/>
                    <a:p>
                      <a:r>
                        <a:rPr lang="en-US" sz="1800" dirty="0" err="1" smtClean="0">
                          <a:solidFill>
                            <a:srgbClr val="0000FF"/>
                          </a:solidFill>
                          <a:latin typeface="Times New Roman" panose="02020603050405020304" pitchFamily="18" charset="0"/>
                          <a:cs typeface="Times New Roman" panose="02020603050405020304" pitchFamily="18" charset="0"/>
                        </a:rPr>
                        <a:t>Ống</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phấn</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mọc</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dài</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trong</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vòi</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nhụy</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và</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đi</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vào</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bầu</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nhụy</a:t>
                      </a:r>
                      <a:endParaRPr lang="en-US" sz="1800" dirty="0">
                        <a:solidFill>
                          <a:srgbClr val="0000FF"/>
                        </a:solidFill>
                        <a:latin typeface="Times New Roman" panose="02020603050405020304" pitchFamily="18" charset="0"/>
                        <a:cs typeface="Times New Roman" panose="02020603050405020304" pitchFamily="18" charset="0"/>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dirty="0">
                        <a:solidFill>
                          <a:srgbClr val="0000FF"/>
                        </a:solidFill>
                        <a:latin typeface="Times New Roman" panose="02020603050405020304" pitchFamily="18" charset="0"/>
                        <a:cs typeface="Times New Roman" panose="02020603050405020304" pitchFamily="18" charset="0"/>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435321">
                <a:tc>
                  <a:txBody>
                    <a:bodyPr/>
                    <a:lstStyle/>
                    <a:p>
                      <a:r>
                        <a:rPr lang="en-US" sz="1800" dirty="0" err="1" smtClean="0">
                          <a:solidFill>
                            <a:srgbClr val="0000FF"/>
                          </a:solidFill>
                          <a:latin typeface="Times New Roman" panose="02020603050405020304" pitchFamily="18" charset="0"/>
                          <a:cs typeface="Times New Roman" panose="02020603050405020304" pitchFamily="18" charset="0"/>
                        </a:rPr>
                        <a:t>Nhụy</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và</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nhị</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cùng</a:t>
                      </a:r>
                      <a:r>
                        <a:rPr lang="en-US" sz="1800" baseline="0" dirty="0" smtClean="0">
                          <a:solidFill>
                            <a:srgbClr val="0000FF"/>
                          </a:solidFill>
                          <a:latin typeface="Times New Roman" panose="02020603050405020304" pitchFamily="18" charset="0"/>
                          <a:cs typeface="Times New Roman" panose="02020603050405020304" pitchFamily="18" charset="0"/>
                        </a:rPr>
                        <a:t> </a:t>
                      </a:r>
                      <a:r>
                        <a:rPr lang="en-US" sz="1800" baseline="0" dirty="0" err="1" smtClean="0">
                          <a:solidFill>
                            <a:srgbClr val="0000FF"/>
                          </a:solidFill>
                          <a:latin typeface="Times New Roman" panose="02020603050405020304" pitchFamily="18" charset="0"/>
                          <a:cs typeface="Times New Roman" panose="02020603050405020304" pitchFamily="18" charset="0"/>
                        </a:rPr>
                        <a:t>chín</a:t>
                      </a:r>
                      <a:endParaRPr lang="en-US" sz="1800" dirty="0">
                        <a:solidFill>
                          <a:srgbClr val="0000FF"/>
                        </a:solidFill>
                        <a:latin typeface="Times New Roman" panose="02020603050405020304" pitchFamily="18" charset="0"/>
                        <a:cs typeface="Times New Roman" panose="02020603050405020304" pitchFamily="18" charset="0"/>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dirty="0">
                        <a:solidFill>
                          <a:srgbClr val="0000FF"/>
                        </a:solidFill>
                        <a:latin typeface="Times New Roman" panose="02020603050405020304" pitchFamily="18" charset="0"/>
                        <a:cs typeface="Times New Roman" panose="02020603050405020304" pitchFamily="18" charset="0"/>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bl>
          </a:graphicData>
        </a:graphic>
      </p:graphicFrame>
      <p:sp>
        <p:nvSpPr>
          <p:cNvPr id="10"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1" name="Text Box 4"/>
          <p:cNvSpPr txBox="1">
            <a:spLocks noChangeArrowheads="1"/>
          </p:cNvSpPr>
          <p:nvPr/>
        </p:nvSpPr>
        <p:spPr bwMode="auto">
          <a:xfrm>
            <a:off x="0" y="484173"/>
            <a:ext cx="7580312" cy="584775"/>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III.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 SẢN </a:t>
            </a:r>
            <a:r>
              <a:rPr lang="en-US" u="sng"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HỮU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 Ở SINH </a:t>
            </a: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8305800" y="5478962"/>
            <a:ext cx="365632" cy="387798"/>
          </a:xfrm>
          <a:prstGeom prst="rect">
            <a:avLst/>
          </a:prstGeom>
        </p:spPr>
        <p:txBody>
          <a:bodyPr wrap="square">
            <a:spAutoFit/>
          </a:bodyPr>
          <a:lstStyle/>
          <a:p>
            <a:pPr>
              <a:lnSpc>
                <a:spcPct val="80000"/>
              </a:lnSpc>
              <a:spcBef>
                <a:spcPct val="20000"/>
              </a:spcBef>
            </a:pPr>
            <a:r>
              <a:rPr lang="en-US" sz="2400" b="0" dirty="0" smtClean="0">
                <a:solidFill>
                  <a:schemeClr val="tx1"/>
                </a:solidFill>
                <a:latin typeface="Times New Roman" panose="02020603050405020304" pitchFamily="18" charset="0"/>
                <a:sym typeface="Wingdings" panose="05000000000000000000" pitchFamily="2" charset="2"/>
              </a:rPr>
              <a:t>1</a:t>
            </a:r>
            <a:endParaRPr lang="en-US" sz="2400" b="0" dirty="0">
              <a:solidFill>
                <a:schemeClr val="tx1"/>
              </a:solidFill>
              <a:latin typeface="Times New Roman" panose="02020603050405020304" pitchFamily="18" charset="0"/>
              <a:sym typeface="Wingdings" panose="05000000000000000000" pitchFamily="2" charset="2"/>
            </a:endParaRPr>
          </a:p>
        </p:txBody>
      </p:sp>
      <p:sp>
        <p:nvSpPr>
          <p:cNvPr id="9" name="Rectangle 8"/>
          <p:cNvSpPr/>
          <p:nvPr/>
        </p:nvSpPr>
        <p:spPr>
          <a:xfrm>
            <a:off x="8122984" y="3962400"/>
            <a:ext cx="365632" cy="387798"/>
          </a:xfrm>
          <a:prstGeom prst="rect">
            <a:avLst/>
          </a:prstGeom>
        </p:spPr>
        <p:txBody>
          <a:bodyPr wrap="square">
            <a:spAutoFit/>
          </a:bodyPr>
          <a:lstStyle/>
          <a:p>
            <a:pPr>
              <a:lnSpc>
                <a:spcPct val="80000"/>
              </a:lnSpc>
              <a:spcBef>
                <a:spcPct val="20000"/>
              </a:spcBef>
            </a:pPr>
            <a:r>
              <a:rPr lang="en-US" sz="2400" b="0" dirty="0">
                <a:solidFill>
                  <a:schemeClr val="tx1"/>
                </a:solidFill>
                <a:latin typeface="Times New Roman" panose="02020603050405020304" pitchFamily="18" charset="0"/>
                <a:sym typeface="Wingdings" panose="05000000000000000000" pitchFamily="2" charset="2"/>
              </a:rPr>
              <a:t>2</a:t>
            </a:r>
          </a:p>
        </p:txBody>
      </p:sp>
      <p:sp>
        <p:nvSpPr>
          <p:cNvPr id="12" name="Rectangle 11"/>
          <p:cNvSpPr/>
          <p:nvPr/>
        </p:nvSpPr>
        <p:spPr>
          <a:xfrm>
            <a:off x="8122984" y="4720681"/>
            <a:ext cx="365632" cy="387798"/>
          </a:xfrm>
          <a:prstGeom prst="rect">
            <a:avLst/>
          </a:prstGeom>
        </p:spPr>
        <p:txBody>
          <a:bodyPr wrap="square">
            <a:spAutoFit/>
          </a:bodyPr>
          <a:lstStyle/>
          <a:p>
            <a:pPr>
              <a:lnSpc>
                <a:spcPct val="80000"/>
              </a:lnSpc>
              <a:spcBef>
                <a:spcPct val="20000"/>
              </a:spcBef>
            </a:pPr>
            <a:r>
              <a:rPr lang="en-US" sz="2400" b="0" dirty="0">
                <a:solidFill>
                  <a:schemeClr val="tx1"/>
                </a:solidFill>
                <a:latin typeface="Times New Roman" panose="02020603050405020304" pitchFamily="18" charset="0"/>
                <a:sym typeface="Wingdings" panose="05000000000000000000" pitchFamily="2" charset="2"/>
              </a:rPr>
              <a:t>3</a:t>
            </a:r>
          </a:p>
        </p:txBody>
      </p:sp>
      <p:sp>
        <p:nvSpPr>
          <p:cNvPr id="13" name="Rectangle 12"/>
          <p:cNvSpPr/>
          <p:nvPr/>
        </p:nvSpPr>
        <p:spPr>
          <a:xfrm>
            <a:off x="8229600" y="2052430"/>
            <a:ext cx="365632" cy="387798"/>
          </a:xfrm>
          <a:prstGeom prst="rect">
            <a:avLst/>
          </a:prstGeom>
        </p:spPr>
        <p:txBody>
          <a:bodyPr wrap="square">
            <a:spAutoFit/>
          </a:bodyPr>
          <a:lstStyle/>
          <a:p>
            <a:pPr>
              <a:lnSpc>
                <a:spcPct val="80000"/>
              </a:lnSpc>
              <a:spcBef>
                <a:spcPct val="20000"/>
              </a:spcBef>
            </a:pPr>
            <a:r>
              <a:rPr lang="en-US" sz="2400" b="0" dirty="0">
                <a:solidFill>
                  <a:schemeClr val="tx1"/>
                </a:solidFill>
                <a:latin typeface="Times New Roman" panose="02020603050405020304" pitchFamily="18" charset="0"/>
                <a:sym typeface="Wingdings" panose="05000000000000000000" pitchFamily="2" charset="2"/>
              </a:rPr>
              <a:t>4</a:t>
            </a:r>
          </a:p>
        </p:txBody>
      </p:sp>
      <p:sp>
        <p:nvSpPr>
          <p:cNvPr id="14" name="Rectangle 13"/>
          <p:cNvSpPr/>
          <p:nvPr/>
        </p:nvSpPr>
        <p:spPr>
          <a:xfrm>
            <a:off x="8295875" y="2961603"/>
            <a:ext cx="365632" cy="387798"/>
          </a:xfrm>
          <a:prstGeom prst="rect">
            <a:avLst/>
          </a:prstGeom>
        </p:spPr>
        <p:txBody>
          <a:bodyPr wrap="square">
            <a:spAutoFit/>
          </a:bodyPr>
          <a:lstStyle/>
          <a:p>
            <a:pPr>
              <a:lnSpc>
                <a:spcPct val="80000"/>
              </a:lnSpc>
              <a:spcBef>
                <a:spcPct val="20000"/>
              </a:spcBef>
            </a:pPr>
            <a:r>
              <a:rPr lang="en-US" sz="2400" b="0" dirty="0">
                <a:solidFill>
                  <a:schemeClr val="tx1"/>
                </a:solidFill>
                <a:latin typeface="Times New Roman" panose="02020603050405020304" pitchFamily="18" charset="0"/>
                <a:sym typeface="Wingdings" panose="05000000000000000000" pitchFamily="2" charset="2"/>
              </a:rPr>
              <a:t>5</a:t>
            </a:r>
          </a:p>
        </p:txBody>
      </p:sp>
    </p:spTree>
    <p:extLst>
      <p:ext uri="{BB962C8B-B14F-4D97-AF65-F5344CB8AC3E}">
        <p14:creationId xmlns:p14="http://schemas.microsoft.com/office/powerpoint/2010/main" val="108694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p:cNvPicPr>
            <a:picLocks noChangeAspect="1"/>
          </p:cNvPicPr>
          <p:nvPr/>
        </p:nvPicPr>
        <p:blipFill>
          <a:blip r:embed="rId2">
            <a:extLst>
              <a:ext uri="{28A0092B-C50C-407E-A947-70E740481C1C}">
                <a14:useLocalDpi xmlns:a14="http://schemas.microsoft.com/office/drawing/2010/main" val="0"/>
              </a:ext>
            </a:extLst>
          </a:blip>
          <a:srcRect l="21303" t="28125" r="51170" b="37500"/>
          <a:stretch>
            <a:fillRect/>
          </a:stretch>
        </p:blipFill>
        <p:spPr bwMode="auto">
          <a:xfrm>
            <a:off x="1313656" y="1073430"/>
            <a:ext cx="4953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52400" y="6020080"/>
            <a:ext cx="88392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400" i="1" dirty="0" err="1" smtClean="0">
                <a:solidFill>
                  <a:srgbClr val="FF0000"/>
                </a:solidFill>
                <a:latin typeface="Times New Roman" panose="02020603050405020304" pitchFamily="18" charset="0"/>
                <a:cs typeface="Times New Roman" panose="02020603050405020304" pitchFamily="18" charset="0"/>
              </a:rPr>
              <a:t>Phân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biệt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thụ</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phấn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thụ</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phẩm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thụ</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tinh</a:t>
            </a:r>
            <a:r>
              <a:rPr lang="en-US" sz="2400" i="1" dirty="0">
                <a:solidFill>
                  <a:srgbClr val="FF0000"/>
                </a:solidFill>
                <a:latin typeface="Times New Roman" panose="02020603050405020304" pitchFamily="18" charset="0"/>
                <a:cs typeface="Times New Roman" panose="02020603050405020304" pitchFamily="18" charset="0"/>
              </a:rPr>
              <a:t> ở </a:t>
            </a:r>
            <a:r>
              <a:rPr lang="en-US" sz="2400" i="1" dirty="0" err="1">
                <a:solidFill>
                  <a:srgbClr val="FF0000"/>
                </a:solidFill>
                <a:latin typeface="Times New Roman" panose="02020603050405020304" pitchFamily="18" charset="0"/>
                <a:cs typeface="Times New Roman" panose="02020603050405020304" pitchFamily="18" charset="0"/>
              </a:rPr>
              <a:t>thực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có</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hoa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gì</a:t>
            </a:r>
            <a:r>
              <a:rPr lang="en-US" sz="2400" i="1" dirty="0">
                <a:solidFill>
                  <a:srgbClr val="FF0000"/>
                </a:solidFill>
                <a:latin typeface="Times New Roman" panose="02020603050405020304" pitchFamily="18" charset="0"/>
                <a:cs typeface="Times New Roman" panose="02020603050405020304" pitchFamily="18" charset="0"/>
              </a:rPr>
              <a:t>?</a:t>
            </a:r>
          </a:p>
        </p:txBody>
      </p:sp>
      <p:sp>
        <p:nvSpPr>
          <p:cNvPr id="10"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1" name="Text Box 4"/>
          <p:cNvSpPr txBox="1">
            <a:spLocks noChangeArrowheads="1"/>
          </p:cNvSpPr>
          <p:nvPr/>
        </p:nvSpPr>
        <p:spPr bwMode="auto">
          <a:xfrm>
            <a:off x="0" y="484173"/>
            <a:ext cx="7580312" cy="584775"/>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III.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 SẢN </a:t>
            </a:r>
            <a:r>
              <a:rPr lang="en-US" u="sng"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HỮU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 Ở SINH </a:t>
            </a: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68306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5" y="228600"/>
            <a:ext cx="32829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4437" name="Group 5"/>
          <p:cNvGrpSpPr>
            <a:grpSpLocks/>
          </p:cNvGrpSpPr>
          <p:nvPr/>
        </p:nvGrpSpPr>
        <p:grpSpPr bwMode="auto">
          <a:xfrm>
            <a:off x="905435" y="1295400"/>
            <a:ext cx="228600" cy="304800"/>
            <a:chOff x="2496" y="2544"/>
            <a:chExt cx="288" cy="336"/>
          </a:xfrm>
        </p:grpSpPr>
        <p:sp>
          <p:nvSpPr>
            <p:cNvPr id="12316" name="AutoShape 6"/>
            <p:cNvSpPr>
              <a:spLocks noChangeArrowheads="1"/>
            </p:cNvSpPr>
            <p:nvPr/>
          </p:nvSpPr>
          <p:spPr bwMode="auto">
            <a:xfrm>
              <a:off x="2496" y="2544"/>
              <a:ext cx="288" cy="336"/>
            </a:xfrm>
            <a:prstGeom prst="star24">
              <a:avLst>
                <a:gd name="adj" fmla="val 37500"/>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grpSp>
          <p:nvGrpSpPr>
            <p:cNvPr id="12317" name="Group 7"/>
            <p:cNvGrpSpPr>
              <a:grpSpLocks/>
            </p:cNvGrpSpPr>
            <p:nvPr/>
          </p:nvGrpSpPr>
          <p:grpSpPr bwMode="auto">
            <a:xfrm>
              <a:off x="2526" y="2612"/>
              <a:ext cx="240" cy="202"/>
              <a:chOff x="2013" y="2043"/>
              <a:chExt cx="240" cy="202"/>
            </a:xfrm>
          </p:grpSpPr>
          <p:sp>
            <p:nvSpPr>
              <p:cNvPr id="12318" name="Oval 8"/>
              <p:cNvSpPr>
                <a:spLocks noChangeArrowheads="1"/>
              </p:cNvSpPr>
              <p:nvPr/>
            </p:nvSpPr>
            <p:spPr bwMode="auto">
              <a:xfrm>
                <a:off x="2013" y="2043"/>
                <a:ext cx="240" cy="192"/>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sp>
            <p:nvSpPr>
              <p:cNvPr id="12319" name="AutoShape 9"/>
              <p:cNvSpPr>
                <a:spLocks noChangeArrowheads="1"/>
              </p:cNvSpPr>
              <p:nvPr/>
            </p:nvSpPr>
            <p:spPr bwMode="auto">
              <a:xfrm>
                <a:off x="2026" y="2118"/>
                <a:ext cx="48" cy="48"/>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sp>
            <p:nvSpPr>
              <p:cNvPr id="12320" name="AutoShape 10"/>
              <p:cNvSpPr>
                <a:spLocks noChangeArrowheads="1"/>
              </p:cNvSpPr>
              <p:nvPr/>
            </p:nvSpPr>
            <p:spPr bwMode="auto">
              <a:xfrm>
                <a:off x="2130" y="2118"/>
                <a:ext cx="96" cy="48"/>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sp>
            <p:nvSpPr>
              <p:cNvPr id="12321" name="Freeform 11"/>
              <p:cNvSpPr>
                <a:spLocks/>
              </p:cNvSpPr>
              <p:nvPr/>
            </p:nvSpPr>
            <p:spPr bwMode="auto">
              <a:xfrm>
                <a:off x="2055" y="2077"/>
                <a:ext cx="48" cy="168"/>
              </a:xfrm>
              <a:custGeom>
                <a:avLst/>
                <a:gdLst>
                  <a:gd name="T0" fmla="*/ 0 w 48"/>
                  <a:gd name="T1" fmla="*/ 0 h 168"/>
                  <a:gd name="T2" fmla="*/ 48 w 48"/>
                  <a:gd name="T3" fmla="*/ 144 h 168"/>
                  <a:gd name="T4" fmla="*/ 0 w 48"/>
                  <a:gd name="T5" fmla="*/ 144 h 168"/>
                  <a:gd name="T6" fmla="*/ 0 60000 65536"/>
                  <a:gd name="T7" fmla="*/ 0 60000 65536"/>
                  <a:gd name="T8" fmla="*/ 0 60000 65536"/>
                </a:gdLst>
                <a:ahLst/>
                <a:cxnLst>
                  <a:cxn ang="T6">
                    <a:pos x="T0" y="T1"/>
                  </a:cxn>
                  <a:cxn ang="T7">
                    <a:pos x="T2" y="T3"/>
                  </a:cxn>
                  <a:cxn ang="T8">
                    <a:pos x="T4" y="T5"/>
                  </a:cxn>
                </a:cxnLst>
                <a:rect l="0" t="0" r="r" b="b"/>
                <a:pathLst>
                  <a:path w="48" h="168">
                    <a:moveTo>
                      <a:pt x="0" y="0"/>
                    </a:moveTo>
                    <a:cubicBezTo>
                      <a:pt x="24" y="60"/>
                      <a:pt x="48" y="120"/>
                      <a:pt x="48" y="144"/>
                    </a:cubicBezTo>
                    <a:cubicBezTo>
                      <a:pt x="48" y="168"/>
                      <a:pt x="8" y="144"/>
                      <a:pt x="0" y="144"/>
                    </a:cubicBezTo>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50000"/>
                  </a:lnSpc>
                  <a:spcBef>
                    <a:spcPct val="50000"/>
                  </a:spcBef>
                </a:pPr>
                <a:endParaRPr lang="en-US" smtClean="0"/>
              </a:p>
            </p:txBody>
          </p:sp>
        </p:grpSp>
      </p:grpSp>
      <p:sp>
        <p:nvSpPr>
          <p:cNvPr id="274458" name="Text Box 26"/>
          <p:cNvSpPr txBox="1">
            <a:spLocks noChangeArrowheads="1"/>
          </p:cNvSpPr>
          <p:nvPr/>
        </p:nvSpPr>
        <p:spPr bwMode="auto">
          <a:xfrm>
            <a:off x="228600" y="6172200"/>
            <a:ext cx="525780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spcBef>
                <a:spcPct val="50000"/>
              </a:spcBef>
            </a:pPr>
            <a:r>
              <a:rPr lang="en-US" sz="2400" dirty="0" smtClean="0">
                <a:solidFill>
                  <a:srgbClr val="000000"/>
                </a:solidFill>
              </a:rPr>
              <a:t>- </a:t>
            </a:r>
            <a:r>
              <a:rPr lang="en-US" sz="2400" dirty="0" err="1" smtClean="0">
                <a:solidFill>
                  <a:srgbClr val="000000"/>
                </a:solidFill>
              </a:rPr>
              <a:t>Có</a:t>
            </a:r>
            <a:r>
              <a:rPr lang="en-US" sz="2400" dirty="0" smtClean="0">
                <a:solidFill>
                  <a:srgbClr val="000000"/>
                </a:solidFill>
              </a:rPr>
              <a:t> 2 </a:t>
            </a:r>
            <a:r>
              <a:rPr lang="en-US" sz="2400" dirty="0" err="1" smtClean="0">
                <a:solidFill>
                  <a:srgbClr val="000000"/>
                </a:solidFill>
              </a:rPr>
              <a:t>hình</a:t>
            </a:r>
            <a:r>
              <a:rPr lang="en-US" sz="2400" dirty="0" smtClean="0">
                <a:solidFill>
                  <a:srgbClr val="000000"/>
                </a:solidFill>
              </a:rPr>
              <a:t> </a:t>
            </a:r>
            <a:r>
              <a:rPr lang="en-US" sz="2400" dirty="0" err="1" smtClean="0">
                <a:solidFill>
                  <a:srgbClr val="000000"/>
                </a:solidFill>
              </a:rPr>
              <a:t>thức</a:t>
            </a:r>
            <a:r>
              <a:rPr lang="en-US" sz="2400" dirty="0" smtClean="0">
                <a:solidFill>
                  <a:srgbClr val="000000"/>
                </a:solidFill>
              </a:rPr>
              <a:t> </a:t>
            </a:r>
            <a:r>
              <a:rPr lang="en-US" sz="2400" dirty="0" err="1" smtClean="0">
                <a:solidFill>
                  <a:srgbClr val="000000"/>
                </a:solidFill>
              </a:rPr>
              <a:t>thụ</a:t>
            </a:r>
            <a:r>
              <a:rPr lang="en-US" sz="2400" dirty="0" smtClean="0">
                <a:solidFill>
                  <a:srgbClr val="000000"/>
                </a:solidFill>
              </a:rPr>
              <a:t> </a:t>
            </a:r>
            <a:r>
              <a:rPr lang="en-US" sz="2400" dirty="0" err="1" smtClean="0">
                <a:solidFill>
                  <a:srgbClr val="000000"/>
                </a:solidFill>
              </a:rPr>
              <a:t>phấn</a:t>
            </a:r>
            <a:r>
              <a:rPr lang="en-US" sz="2400" b="0" dirty="0" smtClean="0">
                <a:solidFill>
                  <a:srgbClr val="000000"/>
                </a:solidFill>
              </a:rPr>
              <a:t> </a:t>
            </a:r>
          </a:p>
        </p:txBody>
      </p:sp>
      <p:sp>
        <p:nvSpPr>
          <p:cNvPr id="274459" name="Line 27"/>
          <p:cNvSpPr>
            <a:spLocks noChangeShapeType="1"/>
          </p:cNvSpPr>
          <p:nvPr/>
        </p:nvSpPr>
        <p:spPr bwMode="auto">
          <a:xfrm flipV="1">
            <a:off x="4038600" y="5562600"/>
            <a:ext cx="847772" cy="89815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50000"/>
              </a:lnSpc>
              <a:spcBef>
                <a:spcPct val="50000"/>
              </a:spcBef>
            </a:pPr>
            <a:endParaRPr lang="en-US" smtClean="0"/>
          </a:p>
        </p:txBody>
      </p:sp>
      <p:sp>
        <p:nvSpPr>
          <p:cNvPr id="274460" name="Text Box 28"/>
          <p:cNvSpPr txBox="1">
            <a:spLocks noChangeArrowheads="1"/>
          </p:cNvSpPr>
          <p:nvPr/>
        </p:nvSpPr>
        <p:spPr bwMode="auto">
          <a:xfrm>
            <a:off x="4886372" y="5160548"/>
            <a:ext cx="3505201"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spcBef>
                <a:spcPct val="50000"/>
              </a:spcBef>
            </a:pPr>
            <a:r>
              <a:rPr lang="en-US" sz="1800" dirty="0" err="1" smtClean="0">
                <a:solidFill>
                  <a:srgbClr val="000000"/>
                </a:solidFill>
              </a:rPr>
              <a:t>Tự</a:t>
            </a:r>
            <a:r>
              <a:rPr lang="en-US" sz="1800" dirty="0" smtClean="0">
                <a:solidFill>
                  <a:srgbClr val="000000"/>
                </a:solidFill>
              </a:rPr>
              <a:t> </a:t>
            </a:r>
            <a:r>
              <a:rPr lang="en-US" sz="1800" dirty="0" err="1" smtClean="0">
                <a:solidFill>
                  <a:srgbClr val="000000"/>
                </a:solidFill>
              </a:rPr>
              <a:t>thụ</a:t>
            </a:r>
            <a:r>
              <a:rPr lang="en-US" sz="1800" dirty="0" smtClean="0">
                <a:solidFill>
                  <a:srgbClr val="000000"/>
                </a:solidFill>
              </a:rPr>
              <a:t> </a:t>
            </a:r>
            <a:r>
              <a:rPr lang="en-US" sz="1800" dirty="0" err="1" smtClean="0">
                <a:solidFill>
                  <a:srgbClr val="000000"/>
                </a:solidFill>
              </a:rPr>
              <a:t>phấn</a:t>
            </a:r>
            <a:r>
              <a:rPr lang="en-US" sz="1800" dirty="0" smtClean="0">
                <a:solidFill>
                  <a:srgbClr val="000000"/>
                </a:solidFill>
              </a:rPr>
              <a:t>: </a:t>
            </a:r>
            <a:r>
              <a:rPr lang="en-US" sz="1800" dirty="0" err="1">
                <a:solidFill>
                  <a:srgbClr val="000000"/>
                </a:solidFill>
              </a:rPr>
              <a:t>H</a:t>
            </a:r>
            <a:r>
              <a:rPr lang="en-US" sz="1800" dirty="0" err="1" smtClean="0">
                <a:solidFill>
                  <a:srgbClr val="000000"/>
                </a:solidFill>
              </a:rPr>
              <a:t>ạt</a:t>
            </a:r>
            <a:r>
              <a:rPr lang="en-US" sz="1800" dirty="0" smtClean="0">
                <a:solidFill>
                  <a:srgbClr val="000000"/>
                </a:solidFill>
              </a:rPr>
              <a:t> </a:t>
            </a:r>
            <a:r>
              <a:rPr lang="en-US" sz="1800" dirty="0" err="1">
                <a:solidFill>
                  <a:srgbClr val="000000"/>
                </a:solidFill>
              </a:rPr>
              <a:t>phấn</a:t>
            </a:r>
            <a:r>
              <a:rPr lang="en-US" sz="1800" dirty="0">
                <a:solidFill>
                  <a:srgbClr val="000000"/>
                </a:solidFill>
              </a:rPr>
              <a:t> </a:t>
            </a:r>
            <a:r>
              <a:rPr lang="en-US" sz="1800" dirty="0" err="1">
                <a:solidFill>
                  <a:srgbClr val="000000"/>
                </a:solidFill>
              </a:rPr>
              <a:t>rơi</a:t>
            </a:r>
            <a:r>
              <a:rPr lang="en-US" sz="1800" dirty="0">
                <a:solidFill>
                  <a:srgbClr val="000000"/>
                </a:solidFill>
              </a:rPr>
              <a:t> </a:t>
            </a:r>
            <a:r>
              <a:rPr lang="en-US" sz="1800" dirty="0" err="1">
                <a:solidFill>
                  <a:srgbClr val="000000"/>
                </a:solidFill>
              </a:rPr>
              <a:t>trên</a:t>
            </a:r>
            <a:r>
              <a:rPr lang="en-US" sz="1800" dirty="0">
                <a:solidFill>
                  <a:srgbClr val="000000"/>
                </a:solidFill>
              </a:rPr>
              <a:t> </a:t>
            </a:r>
            <a:r>
              <a:rPr lang="en-US" sz="1800" dirty="0" err="1">
                <a:solidFill>
                  <a:srgbClr val="000000"/>
                </a:solidFill>
              </a:rPr>
              <a:t>đầu</a:t>
            </a:r>
            <a:r>
              <a:rPr lang="en-US" sz="1800" dirty="0">
                <a:solidFill>
                  <a:srgbClr val="000000"/>
                </a:solidFill>
              </a:rPr>
              <a:t> </a:t>
            </a:r>
            <a:r>
              <a:rPr lang="en-US" sz="1800" dirty="0" err="1">
                <a:solidFill>
                  <a:srgbClr val="000000"/>
                </a:solidFill>
              </a:rPr>
              <a:t>nhụy</a:t>
            </a:r>
            <a:r>
              <a:rPr lang="en-US" sz="1800" dirty="0">
                <a:solidFill>
                  <a:srgbClr val="000000"/>
                </a:solidFill>
              </a:rPr>
              <a:t> </a:t>
            </a:r>
            <a:r>
              <a:rPr lang="en-US" sz="1800" dirty="0" err="1">
                <a:solidFill>
                  <a:srgbClr val="000000"/>
                </a:solidFill>
              </a:rPr>
              <a:t>của</a:t>
            </a:r>
            <a:r>
              <a:rPr lang="en-US" sz="1800" dirty="0">
                <a:solidFill>
                  <a:srgbClr val="000000"/>
                </a:solidFill>
              </a:rPr>
              <a:t> </a:t>
            </a:r>
            <a:r>
              <a:rPr lang="en-US" sz="1800" dirty="0" err="1">
                <a:solidFill>
                  <a:srgbClr val="000000"/>
                </a:solidFill>
              </a:rPr>
              <a:t>cùng</a:t>
            </a:r>
            <a:r>
              <a:rPr lang="en-US" sz="1800" dirty="0">
                <a:solidFill>
                  <a:srgbClr val="000000"/>
                </a:solidFill>
              </a:rPr>
              <a:t> 1 </a:t>
            </a:r>
            <a:r>
              <a:rPr lang="en-US" sz="1800" dirty="0" err="1">
                <a:solidFill>
                  <a:srgbClr val="000000"/>
                </a:solidFill>
              </a:rPr>
              <a:t>hoa</a:t>
            </a:r>
            <a:r>
              <a:rPr lang="en-US" sz="1800" dirty="0">
                <a:solidFill>
                  <a:srgbClr val="000000"/>
                </a:solidFill>
              </a:rPr>
              <a:t> </a:t>
            </a:r>
            <a:endParaRPr lang="en-US" sz="1800" dirty="0" smtClean="0">
              <a:solidFill>
                <a:srgbClr val="000000"/>
              </a:solidFill>
            </a:endParaRPr>
          </a:p>
        </p:txBody>
      </p:sp>
      <p:sp>
        <p:nvSpPr>
          <p:cNvPr id="274461" name="Line 29"/>
          <p:cNvSpPr>
            <a:spLocks noChangeShapeType="1"/>
          </p:cNvSpPr>
          <p:nvPr/>
        </p:nvSpPr>
        <p:spPr bwMode="auto">
          <a:xfrm flipV="1">
            <a:off x="4038600" y="6393597"/>
            <a:ext cx="838200" cy="67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50000"/>
              </a:lnSpc>
              <a:spcBef>
                <a:spcPct val="50000"/>
              </a:spcBef>
            </a:pPr>
            <a:endParaRPr lang="en-US" smtClean="0"/>
          </a:p>
        </p:txBody>
      </p:sp>
      <p:sp>
        <p:nvSpPr>
          <p:cNvPr id="274462" name="Text Box 30"/>
          <p:cNvSpPr txBox="1">
            <a:spLocks noChangeArrowheads="1"/>
          </p:cNvSpPr>
          <p:nvPr/>
        </p:nvSpPr>
        <p:spPr bwMode="auto">
          <a:xfrm>
            <a:off x="4876800" y="6059269"/>
            <a:ext cx="4029028"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spcBef>
                <a:spcPct val="50000"/>
              </a:spcBef>
            </a:pPr>
            <a:r>
              <a:rPr lang="en-US" sz="1800" dirty="0" err="1" smtClean="0">
                <a:solidFill>
                  <a:srgbClr val="000000"/>
                </a:solidFill>
              </a:rPr>
              <a:t>Thụ</a:t>
            </a:r>
            <a:r>
              <a:rPr lang="en-US" sz="1800" dirty="0" smtClean="0">
                <a:solidFill>
                  <a:srgbClr val="000000"/>
                </a:solidFill>
              </a:rPr>
              <a:t> </a:t>
            </a:r>
            <a:r>
              <a:rPr lang="en-US" sz="1800" dirty="0" err="1" smtClean="0">
                <a:solidFill>
                  <a:srgbClr val="000000"/>
                </a:solidFill>
              </a:rPr>
              <a:t>phấn</a:t>
            </a:r>
            <a:r>
              <a:rPr lang="en-US" sz="1800" dirty="0" smtClean="0">
                <a:solidFill>
                  <a:srgbClr val="000000"/>
                </a:solidFill>
              </a:rPr>
              <a:t> </a:t>
            </a:r>
            <a:r>
              <a:rPr lang="en-US" sz="1800" dirty="0" err="1" smtClean="0">
                <a:solidFill>
                  <a:srgbClr val="000000"/>
                </a:solidFill>
              </a:rPr>
              <a:t>chéo</a:t>
            </a:r>
            <a:r>
              <a:rPr lang="en-US" sz="1800" dirty="0" smtClean="0">
                <a:solidFill>
                  <a:srgbClr val="000000"/>
                </a:solidFill>
              </a:rPr>
              <a:t>: </a:t>
            </a:r>
            <a:r>
              <a:rPr lang="en-US" sz="1800" dirty="0" err="1">
                <a:solidFill>
                  <a:srgbClr val="000000"/>
                </a:solidFill>
              </a:rPr>
              <a:t>H</a:t>
            </a:r>
            <a:r>
              <a:rPr lang="en-US" sz="1800" dirty="0" err="1" smtClean="0">
                <a:solidFill>
                  <a:srgbClr val="000000"/>
                </a:solidFill>
              </a:rPr>
              <a:t>ạt</a:t>
            </a:r>
            <a:r>
              <a:rPr lang="en-US" sz="1800" dirty="0" smtClean="0">
                <a:solidFill>
                  <a:srgbClr val="000000"/>
                </a:solidFill>
              </a:rPr>
              <a:t> </a:t>
            </a:r>
            <a:r>
              <a:rPr lang="en-US" sz="1800" dirty="0" err="1">
                <a:solidFill>
                  <a:srgbClr val="000000"/>
                </a:solidFill>
              </a:rPr>
              <a:t>phấn</a:t>
            </a:r>
            <a:r>
              <a:rPr lang="en-US" sz="1800" dirty="0">
                <a:solidFill>
                  <a:srgbClr val="000000"/>
                </a:solidFill>
              </a:rPr>
              <a:t> </a:t>
            </a:r>
            <a:r>
              <a:rPr lang="en-US" sz="1800" dirty="0" err="1">
                <a:solidFill>
                  <a:srgbClr val="000000"/>
                </a:solidFill>
              </a:rPr>
              <a:t>của</a:t>
            </a:r>
            <a:r>
              <a:rPr lang="en-US" sz="1800" dirty="0">
                <a:solidFill>
                  <a:srgbClr val="000000"/>
                </a:solidFill>
              </a:rPr>
              <a:t> </a:t>
            </a:r>
            <a:r>
              <a:rPr lang="en-US" sz="1800" dirty="0" err="1" smtClean="0">
                <a:solidFill>
                  <a:srgbClr val="000000"/>
                </a:solidFill>
              </a:rPr>
              <a:t>hoa</a:t>
            </a:r>
            <a:r>
              <a:rPr lang="en-US" sz="1800" dirty="0" smtClean="0">
                <a:solidFill>
                  <a:srgbClr val="000000"/>
                </a:solidFill>
              </a:rPr>
              <a:t> </a:t>
            </a:r>
            <a:r>
              <a:rPr lang="en-US" sz="1800" dirty="0" err="1" smtClean="0">
                <a:solidFill>
                  <a:srgbClr val="000000"/>
                </a:solidFill>
              </a:rPr>
              <a:t>này</a:t>
            </a:r>
            <a:r>
              <a:rPr lang="en-US" sz="1800" dirty="0" smtClean="0">
                <a:solidFill>
                  <a:srgbClr val="000000"/>
                </a:solidFill>
              </a:rPr>
              <a:t> </a:t>
            </a:r>
            <a:r>
              <a:rPr lang="en-US" sz="1800" dirty="0" err="1" smtClean="0">
                <a:solidFill>
                  <a:srgbClr val="000000"/>
                </a:solidFill>
              </a:rPr>
              <a:t>rơi</a:t>
            </a:r>
            <a:r>
              <a:rPr lang="en-US" sz="1800" dirty="0" smtClean="0">
                <a:solidFill>
                  <a:srgbClr val="000000"/>
                </a:solidFill>
              </a:rPr>
              <a:t> </a:t>
            </a:r>
            <a:r>
              <a:rPr lang="en-US" sz="1800" dirty="0" err="1">
                <a:solidFill>
                  <a:srgbClr val="000000"/>
                </a:solidFill>
              </a:rPr>
              <a:t>vào</a:t>
            </a:r>
            <a:r>
              <a:rPr lang="en-US" sz="1800" dirty="0">
                <a:solidFill>
                  <a:srgbClr val="000000"/>
                </a:solidFill>
              </a:rPr>
              <a:t> </a:t>
            </a:r>
            <a:r>
              <a:rPr lang="en-US" sz="1800" dirty="0" err="1">
                <a:solidFill>
                  <a:srgbClr val="000000"/>
                </a:solidFill>
              </a:rPr>
              <a:t>đầu</a:t>
            </a:r>
            <a:r>
              <a:rPr lang="en-US" sz="1800" dirty="0">
                <a:solidFill>
                  <a:srgbClr val="000000"/>
                </a:solidFill>
              </a:rPr>
              <a:t> </a:t>
            </a:r>
            <a:r>
              <a:rPr lang="en-US" sz="1800" dirty="0" err="1">
                <a:solidFill>
                  <a:srgbClr val="000000"/>
                </a:solidFill>
              </a:rPr>
              <a:t>nhụy</a:t>
            </a:r>
            <a:r>
              <a:rPr lang="en-US" sz="1800" dirty="0">
                <a:solidFill>
                  <a:srgbClr val="000000"/>
                </a:solidFill>
              </a:rPr>
              <a:t> </a:t>
            </a:r>
            <a:r>
              <a:rPr lang="en-US" sz="1800" dirty="0" err="1">
                <a:solidFill>
                  <a:srgbClr val="000000"/>
                </a:solidFill>
              </a:rPr>
              <a:t>của</a:t>
            </a:r>
            <a:r>
              <a:rPr lang="en-US" sz="1800" dirty="0">
                <a:solidFill>
                  <a:srgbClr val="000000"/>
                </a:solidFill>
              </a:rPr>
              <a:t> </a:t>
            </a:r>
            <a:r>
              <a:rPr lang="en-US" sz="1800" dirty="0" err="1">
                <a:solidFill>
                  <a:srgbClr val="000000"/>
                </a:solidFill>
              </a:rPr>
              <a:t>hoa</a:t>
            </a:r>
            <a:r>
              <a:rPr lang="en-US" sz="1800" dirty="0">
                <a:solidFill>
                  <a:srgbClr val="000000"/>
                </a:solidFill>
              </a:rPr>
              <a:t> </a:t>
            </a:r>
            <a:r>
              <a:rPr lang="en-US" sz="1800" dirty="0" err="1" smtClean="0">
                <a:solidFill>
                  <a:srgbClr val="000000"/>
                </a:solidFill>
              </a:rPr>
              <a:t>khác</a:t>
            </a:r>
            <a:r>
              <a:rPr lang="en-US" sz="1800" dirty="0" smtClean="0">
                <a:solidFill>
                  <a:srgbClr val="000000"/>
                </a:solidFill>
              </a:rPr>
              <a:t>  </a:t>
            </a:r>
          </a:p>
        </p:txBody>
      </p:sp>
      <p:sp>
        <p:nvSpPr>
          <p:cNvPr id="274465" name="Text Box 33"/>
          <p:cNvSpPr txBox="1">
            <a:spLocks noChangeArrowheads="1"/>
          </p:cNvSpPr>
          <p:nvPr/>
        </p:nvSpPr>
        <p:spPr bwMode="auto">
          <a:xfrm>
            <a:off x="2433987" y="4563381"/>
            <a:ext cx="3733800" cy="457200"/>
          </a:xfrm>
          <a:prstGeom prst="rect">
            <a:avLst/>
          </a:prstGeom>
          <a:gradFill rotWithShape="1">
            <a:gsLst>
              <a:gs pos="0">
                <a:srgbClr val="00FF00"/>
              </a:gs>
              <a:gs pos="50000">
                <a:schemeClr val="bg1"/>
              </a:gs>
              <a:gs pos="100000">
                <a:srgbClr val="00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sz="2400" dirty="0" err="1" smtClean="0">
                <a:solidFill>
                  <a:srgbClr val="0000CC"/>
                </a:solidFill>
                <a:latin typeface="Times New Roman" pitchFamily="18" charset="0"/>
              </a:rPr>
              <a:t>QÚA</a:t>
            </a:r>
            <a:r>
              <a:rPr lang="en-US" sz="2400" dirty="0" smtClean="0">
                <a:solidFill>
                  <a:srgbClr val="0000CC"/>
                </a:solidFill>
                <a:latin typeface="Times New Roman" pitchFamily="18" charset="0"/>
              </a:rPr>
              <a:t> </a:t>
            </a:r>
            <a:r>
              <a:rPr lang="en-US" sz="2400" dirty="0" err="1">
                <a:solidFill>
                  <a:srgbClr val="0000CC"/>
                </a:solidFill>
                <a:latin typeface="Times New Roman" pitchFamily="18" charset="0"/>
              </a:rPr>
              <a:t>TRÌNH</a:t>
            </a:r>
            <a:r>
              <a:rPr lang="en-US" sz="2400" dirty="0">
                <a:solidFill>
                  <a:srgbClr val="0000CC"/>
                </a:solidFill>
                <a:latin typeface="Times New Roman" pitchFamily="18" charset="0"/>
              </a:rPr>
              <a:t> </a:t>
            </a:r>
            <a:r>
              <a:rPr lang="en-US" sz="2400" dirty="0" err="1">
                <a:solidFill>
                  <a:srgbClr val="0000CC"/>
                </a:solidFill>
                <a:latin typeface="Times New Roman" pitchFamily="18" charset="0"/>
              </a:rPr>
              <a:t>THỤ</a:t>
            </a:r>
            <a:r>
              <a:rPr lang="en-US" sz="2400" dirty="0">
                <a:solidFill>
                  <a:srgbClr val="0000CC"/>
                </a:solidFill>
                <a:latin typeface="Times New Roman" pitchFamily="18" charset="0"/>
              </a:rPr>
              <a:t> </a:t>
            </a:r>
            <a:r>
              <a:rPr lang="en-US" sz="2400" dirty="0" err="1" smtClean="0">
                <a:solidFill>
                  <a:srgbClr val="0000CC"/>
                </a:solidFill>
                <a:latin typeface="Times New Roman" pitchFamily="18" charset="0"/>
              </a:rPr>
              <a:t>PHẤN</a:t>
            </a:r>
            <a:endParaRPr lang="en-US" sz="2400" dirty="0">
              <a:solidFill>
                <a:srgbClr val="0000CC"/>
              </a:solidFill>
              <a:latin typeface="Times New Roman" pitchFamily="18" charset="0"/>
            </a:endParaRPr>
          </a:p>
        </p:txBody>
      </p:sp>
      <p:grpSp>
        <p:nvGrpSpPr>
          <p:cNvPr id="274467" name="Group 35"/>
          <p:cNvGrpSpPr>
            <a:grpSpLocks/>
          </p:cNvGrpSpPr>
          <p:nvPr/>
        </p:nvGrpSpPr>
        <p:grpSpPr bwMode="auto">
          <a:xfrm>
            <a:off x="905435" y="1295400"/>
            <a:ext cx="228600" cy="304800"/>
            <a:chOff x="2496" y="2544"/>
            <a:chExt cx="288" cy="336"/>
          </a:xfrm>
        </p:grpSpPr>
        <p:sp>
          <p:nvSpPr>
            <p:cNvPr id="12310" name="AutoShape 36"/>
            <p:cNvSpPr>
              <a:spLocks noChangeArrowheads="1"/>
            </p:cNvSpPr>
            <p:nvPr/>
          </p:nvSpPr>
          <p:spPr bwMode="auto">
            <a:xfrm>
              <a:off x="2496" y="2544"/>
              <a:ext cx="288" cy="336"/>
            </a:xfrm>
            <a:prstGeom prst="star24">
              <a:avLst>
                <a:gd name="adj" fmla="val 37500"/>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grpSp>
          <p:nvGrpSpPr>
            <p:cNvPr id="12311" name="Group 37"/>
            <p:cNvGrpSpPr>
              <a:grpSpLocks/>
            </p:cNvGrpSpPr>
            <p:nvPr/>
          </p:nvGrpSpPr>
          <p:grpSpPr bwMode="auto">
            <a:xfrm>
              <a:off x="2526" y="2612"/>
              <a:ext cx="240" cy="202"/>
              <a:chOff x="2013" y="2043"/>
              <a:chExt cx="240" cy="202"/>
            </a:xfrm>
          </p:grpSpPr>
          <p:sp>
            <p:nvSpPr>
              <p:cNvPr id="12312" name="Oval 38"/>
              <p:cNvSpPr>
                <a:spLocks noChangeArrowheads="1"/>
              </p:cNvSpPr>
              <p:nvPr/>
            </p:nvSpPr>
            <p:spPr bwMode="auto">
              <a:xfrm>
                <a:off x="2013" y="2043"/>
                <a:ext cx="240" cy="192"/>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sp>
            <p:nvSpPr>
              <p:cNvPr id="12313" name="AutoShape 39"/>
              <p:cNvSpPr>
                <a:spLocks noChangeArrowheads="1"/>
              </p:cNvSpPr>
              <p:nvPr/>
            </p:nvSpPr>
            <p:spPr bwMode="auto">
              <a:xfrm>
                <a:off x="2026" y="2118"/>
                <a:ext cx="48" cy="48"/>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sp>
            <p:nvSpPr>
              <p:cNvPr id="12314" name="AutoShape 40"/>
              <p:cNvSpPr>
                <a:spLocks noChangeArrowheads="1"/>
              </p:cNvSpPr>
              <p:nvPr/>
            </p:nvSpPr>
            <p:spPr bwMode="auto">
              <a:xfrm>
                <a:off x="2130" y="2118"/>
                <a:ext cx="96" cy="48"/>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sp>
            <p:nvSpPr>
              <p:cNvPr id="12315" name="Freeform 41"/>
              <p:cNvSpPr>
                <a:spLocks/>
              </p:cNvSpPr>
              <p:nvPr/>
            </p:nvSpPr>
            <p:spPr bwMode="auto">
              <a:xfrm>
                <a:off x="2055" y="2077"/>
                <a:ext cx="48" cy="168"/>
              </a:xfrm>
              <a:custGeom>
                <a:avLst/>
                <a:gdLst>
                  <a:gd name="T0" fmla="*/ 0 w 48"/>
                  <a:gd name="T1" fmla="*/ 0 h 168"/>
                  <a:gd name="T2" fmla="*/ 48 w 48"/>
                  <a:gd name="T3" fmla="*/ 144 h 168"/>
                  <a:gd name="T4" fmla="*/ 0 w 48"/>
                  <a:gd name="T5" fmla="*/ 144 h 168"/>
                  <a:gd name="T6" fmla="*/ 0 60000 65536"/>
                  <a:gd name="T7" fmla="*/ 0 60000 65536"/>
                  <a:gd name="T8" fmla="*/ 0 60000 65536"/>
                </a:gdLst>
                <a:ahLst/>
                <a:cxnLst>
                  <a:cxn ang="T6">
                    <a:pos x="T0" y="T1"/>
                  </a:cxn>
                  <a:cxn ang="T7">
                    <a:pos x="T2" y="T3"/>
                  </a:cxn>
                  <a:cxn ang="T8">
                    <a:pos x="T4" y="T5"/>
                  </a:cxn>
                </a:cxnLst>
                <a:rect l="0" t="0" r="r" b="b"/>
                <a:pathLst>
                  <a:path w="48" h="168">
                    <a:moveTo>
                      <a:pt x="0" y="0"/>
                    </a:moveTo>
                    <a:cubicBezTo>
                      <a:pt x="24" y="60"/>
                      <a:pt x="48" y="120"/>
                      <a:pt x="48" y="144"/>
                    </a:cubicBezTo>
                    <a:cubicBezTo>
                      <a:pt x="48" y="168"/>
                      <a:pt x="8" y="144"/>
                      <a:pt x="0" y="144"/>
                    </a:cubicBezTo>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50000"/>
                  </a:lnSpc>
                  <a:spcBef>
                    <a:spcPct val="50000"/>
                  </a:spcBef>
                </a:pPr>
                <a:endParaRPr lang="en-US" smtClean="0"/>
              </a:p>
            </p:txBody>
          </p:sp>
        </p:grpSp>
      </p:grpSp>
      <p:grpSp>
        <p:nvGrpSpPr>
          <p:cNvPr id="274474" name="Group 42"/>
          <p:cNvGrpSpPr>
            <a:grpSpLocks/>
          </p:cNvGrpSpPr>
          <p:nvPr/>
        </p:nvGrpSpPr>
        <p:grpSpPr bwMode="auto">
          <a:xfrm>
            <a:off x="905435" y="1295400"/>
            <a:ext cx="228600" cy="304800"/>
            <a:chOff x="2496" y="2544"/>
            <a:chExt cx="288" cy="336"/>
          </a:xfrm>
        </p:grpSpPr>
        <p:sp>
          <p:nvSpPr>
            <p:cNvPr id="12304" name="AutoShape 43"/>
            <p:cNvSpPr>
              <a:spLocks noChangeArrowheads="1"/>
            </p:cNvSpPr>
            <p:nvPr/>
          </p:nvSpPr>
          <p:spPr bwMode="auto">
            <a:xfrm>
              <a:off x="2496" y="2544"/>
              <a:ext cx="288" cy="336"/>
            </a:xfrm>
            <a:prstGeom prst="star24">
              <a:avLst>
                <a:gd name="adj" fmla="val 37500"/>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grpSp>
          <p:nvGrpSpPr>
            <p:cNvPr id="12305" name="Group 44"/>
            <p:cNvGrpSpPr>
              <a:grpSpLocks/>
            </p:cNvGrpSpPr>
            <p:nvPr/>
          </p:nvGrpSpPr>
          <p:grpSpPr bwMode="auto">
            <a:xfrm>
              <a:off x="2526" y="2612"/>
              <a:ext cx="240" cy="202"/>
              <a:chOff x="2013" y="2043"/>
              <a:chExt cx="240" cy="202"/>
            </a:xfrm>
          </p:grpSpPr>
          <p:sp>
            <p:nvSpPr>
              <p:cNvPr id="12306" name="Oval 45"/>
              <p:cNvSpPr>
                <a:spLocks noChangeArrowheads="1"/>
              </p:cNvSpPr>
              <p:nvPr/>
            </p:nvSpPr>
            <p:spPr bwMode="auto">
              <a:xfrm>
                <a:off x="2013" y="2043"/>
                <a:ext cx="240" cy="192"/>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sp>
            <p:nvSpPr>
              <p:cNvPr id="12307" name="AutoShape 46"/>
              <p:cNvSpPr>
                <a:spLocks noChangeArrowheads="1"/>
              </p:cNvSpPr>
              <p:nvPr/>
            </p:nvSpPr>
            <p:spPr bwMode="auto">
              <a:xfrm>
                <a:off x="2026" y="2118"/>
                <a:ext cx="48" cy="48"/>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sp>
            <p:nvSpPr>
              <p:cNvPr id="12308" name="AutoShape 47"/>
              <p:cNvSpPr>
                <a:spLocks noChangeArrowheads="1"/>
              </p:cNvSpPr>
              <p:nvPr/>
            </p:nvSpPr>
            <p:spPr bwMode="auto">
              <a:xfrm>
                <a:off x="2130" y="2118"/>
                <a:ext cx="96" cy="48"/>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sp>
            <p:nvSpPr>
              <p:cNvPr id="12309" name="Freeform 48"/>
              <p:cNvSpPr>
                <a:spLocks/>
              </p:cNvSpPr>
              <p:nvPr/>
            </p:nvSpPr>
            <p:spPr bwMode="auto">
              <a:xfrm>
                <a:off x="2055" y="2077"/>
                <a:ext cx="48" cy="168"/>
              </a:xfrm>
              <a:custGeom>
                <a:avLst/>
                <a:gdLst>
                  <a:gd name="T0" fmla="*/ 0 w 48"/>
                  <a:gd name="T1" fmla="*/ 0 h 168"/>
                  <a:gd name="T2" fmla="*/ 48 w 48"/>
                  <a:gd name="T3" fmla="*/ 144 h 168"/>
                  <a:gd name="T4" fmla="*/ 0 w 48"/>
                  <a:gd name="T5" fmla="*/ 144 h 168"/>
                  <a:gd name="T6" fmla="*/ 0 60000 65536"/>
                  <a:gd name="T7" fmla="*/ 0 60000 65536"/>
                  <a:gd name="T8" fmla="*/ 0 60000 65536"/>
                </a:gdLst>
                <a:ahLst/>
                <a:cxnLst>
                  <a:cxn ang="T6">
                    <a:pos x="T0" y="T1"/>
                  </a:cxn>
                  <a:cxn ang="T7">
                    <a:pos x="T2" y="T3"/>
                  </a:cxn>
                  <a:cxn ang="T8">
                    <a:pos x="T4" y="T5"/>
                  </a:cxn>
                </a:cxnLst>
                <a:rect l="0" t="0" r="r" b="b"/>
                <a:pathLst>
                  <a:path w="48" h="168">
                    <a:moveTo>
                      <a:pt x="0" y="0"/>
                    </a:moveTo>
                    <a:cubicBezTo>
                      <a:pt x="24" y="60"/>
                      <a:pt x="48" y="120"/>
                      <a:pt x="48" y="144"/>
                    </a:cubicBezTo>
                    <a:cubicBezTo>
                      <a:pt x="48" y="168"/>
                      <a:pt x="8" y="144"/>
                      <a:pt x="0" y="144"/>
                    </a:cubicBezTo>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50000"/>
                  </a:lnSpc>
                  <a:spcBef>
                    <a:spcPct val="50000"/>
                  </a:spcBef>
                </a:pPr>
                <a:endParaRPr lang="en-US" smtClean="0"/>
              </a:p>
            </p:txBody>
          </p:sp>
        </p:grpSp>
      </p:grpSp>
      <p:pic>
        <p:nvPicPr>
          <p:cNvPr id="2" name="Thu phan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1135" y="244929"/>
            <a:ext cx="5727093" cy="4295320"/>
          </a:xfrm>
          <a:prstGeom prst="rect">
            <a:avLst/>
          </a:prstGeom>
        </p:spPr>
      </p:pic>
      <p:sp>
        <p:nvSpPr>
          <p:cNvPr id="3" name="Rectangle 2"/>
          <p:cNvSpPr/>
          <p:nvPr/>
        </p:nvSpPr>
        <p:spPr>
          <a:xfrm>
            <a:off x="228600" y="5256892"/>
            <a:ext cx="4648200" cy="830997"/>
          </a:xfrm>
          <a:prstGeom prst="rect">
            <a:avLst/>
          </a:prstGeom>
        </p:spPr>
        <p:txBody>
          <a:bodyPr wrap="square">
            <a:spAutoFit/>
          </a:bodyPr>
          <a:lstStyle/>
          <a:p>
            <a:r>
              <a:rPr lang="en-US" sz="2400" dirty="0"/>
              <a:t>6</a:t>
            </a:r>
            <a:r>
              <a:rPr lang="en-US" sz="2400" dirty="0" smtClean="0"/>
              <a:t>. - </a:t>
            </a:r>
            <a:r>
              <a:rPr lang="en-US" sz="2400" dirty="0" err="1" smtClean="0"/>
              <a:t>Thụ</a:t>
            </a:r>
            <a:r>
              <a:rPr lang="en-US" sz="2400" dirty="0" smtClean="0"/>
              <a:t> </a:t>
            </a:r>
            <a:r>
              <a:rPr lang="en-US" sz="2400" dirty="0" err="1"/>
              <a:t>phấn</a:t>
            </a:r>
            <a:r>
              <a:rPr lang="en-US" sz="2400" dirty="0"/>
              <a:t>: </a:t>
            </a:r>
            <a:r>
              <a:rPr lang="en-US" sz="2400" dirty="0" err="1">
                <a:solidFill>
                  <a:srgbClr val="000000"/>
                </a:solidFill>
              </a:rPr>
              <a:t>hạt</a:t>
            </a:r>
            <a:r>
              <a:rPr lang="en-US" sz="2400" dirty="0">
                <a:solidFill>
                  <a:srgbClr val="000000"/>
                </a:solidFill>
              </a:rPr>
              <a:t> </a:t>
            </a:r>
            <a:r>
              <a:rPr lang="en-US" sz="2400" dirty="0" err="1">
                <a:solidFill>
                  <a:srgbClr val="000000"/>
                </a:solidFill>
              </a:rPr>
              <a:t>phấn</a:t>
            </a:r>
            <a:r>
              <a:rPr lang="en-US" sz="2400" dirty="0">
                <a:solidFill>
                  <a:srgbClr val="000000"/>
                </a:solidFill>
              </a:rPr>
              <a:t> </a:t>
            </a:r>
            <a:r>
              <a:rPr lang="en-US" sz="2400" dirty="0" err="1" smtClean="0">
                <a:solidFill>
                  <a:srgbClr val="000000"/>
                </a:solidFill>
              </a:rPr>
              <a:t>được</a:t>
            </a:r>
            <a:r>
              <a:rPr lang="en-US" sz="2400" dirty="0" smtClean="0">
                <a:solidFill>
                  <a:srgbClr val="000000"/>
                </a:solidFill>
              </a:rPr>
              <a:t> </a:t>
            </a:r>
            <a:r>
              <a:rPr lang="en-US" sz="2400" dirty="0" err="1" smtClean="0">
                <a:solidFill>
                  <a:srgbClr val="000000"/>
                </a:solidFill>
              </a:rPr>
              <a:t>chuyển</a:t>
            </a:r>
            <a:r>
              <a:rPr lang="en-US" sz="2400" dirty="0" smtClean="0">
                <a:solidFill>
                  <a:srgbClr val="000000"/>
                </a:solidFill>
              </a:rPr>
              <a:t> </a:t>
            </a:r>
            <a:r>
              <a:rPr lang="en-US" sz="2400" dirty="0" err="1" smtClean="0">
                <a:solidFill>
                  <a:srgbClr val="000000"/>
                </a:solidFill>
              </a:rPr>
              <a:t>từ</a:t>
            </a:r>
            <a:r>
              <a:rPr lang="en-US" sz="2400" dirty="0" smtClean="0">
                <a:solidFill>
                  <a:srgbClr val="000000"/>
                </a:solidFill>
              </a:rPr>
              <a:t> </a:t>
            </a:r>
            <a:r>
              <a:rPr lang="en-US" sz="2400" dirty="0" err="1" smtClean="0">
                <a:solidFill>
                  <a:srgbClr val="000000"/>
                </a:solidFill>
              </a:rPr>
              <a:t>nhị</a:t>
            </a:r>
            <a:r>
              <a:rPr lang="en-US" sz="2400" dirty="0" smtClean="0">
                <a:solidFill>
                  <a:srgbClr val="000000"/>
                </a:solidFill>
              </a:rPr>
              <a:t> </a:t>
            </a:r>
            <a:r>
              <a:rPr lang="en-US" sz="2400" dirty="0" err="1" smtClean="0">
                <a:solidFill>
                  <a:srgbClr val="000000"/>
                </a:solidFill>
              </a:rPr>
              <a:t>đến</a:t>
            </a:r>
            <a:r>
              <a:rPr lang="en-US" sz="2400" dirty="0" smtClean="0">
                <a:solidFill>
                  <a:srgbClr val="000000"/>
                </a:solidFill>
              </a:rPr>
              <a:t> </a:t>
            </a:r>
            <a:r>
              <a:rPr lang="en-US" sz="2400" dirty="0" err="1" smtClean="0">
                <a:solidFill>
                  <a:srgbClr val="000000"/>
                </a:solidFill>
              </a:rPr>
              <a:t>nhụy</a:t>
            </a:r>
            <a:r>
              <a:rPr lang="en-US" sz="2400" dirty="0" smtClean="0">
                <a:solidFill>
                  <a:srgbClr val="000000"/>
                </a:solidFill>
              </a:rPr>
              <a:t> </a:t>
            </a:r>
            <a:endParaRPr lang="en-US" sz="2400" dirty="0">
              <a:solidFill>
                <a:srgbClr val="000000"/>
              </a:solidFill>
            </a:endParaRPr>
          </a:p>
        </p:txBody>
      </p:sp>
    </p:spTree>
    <p:extLst>
      <p:ext uri="{BB962C8B-B14F-4D97-AF65-F5344CB8AC3E}">
        <p14:creationId xmlns:p14="http://schemas.microsoft.com/office/powerpoint/2010/main" val="12397795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blinds(horizontal)">
                                      <p:cBhvr>
                                        <p:cTn id="7" dur="500"/>
                                        <p:tgtEl>
                                          <p:spTgt spid="274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1.66667E-6 -1.11111E-6 C 0.00712 -0.08079 0.01441 -0.16157 0.025 -0.16782 C 0.03559 -0.17407 0.05712 -0.05903 0.06354 -0.03727 " pathEditMode="relative" rAng="0" ptsTypes="AAA">
                                      <p:cBhvr>
                                        <p:cTn id="11" dur="2000" fill="hold"/>
                                        <p:tgtEl>
                                          <p:spTgt spid="274437"/>
                                        </p:tgtEl>
                                        <p:attrNameLst>
                                          <p:attrName>ppt_x</p:attrName>
                                          <p:attrName>ppt_y</p:attrName>
                                        </p:attrNameLst>
                                      </p:cBhvr>
                                      <p:rCtr x="3177" y="-8426"/>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274467"/>
                                        </p:tgtEl>
                                        <p:attrNameLst>
                                          <p:attrName>style.visibility</p:attrName>
                                        </p:attrNameLst>
                                      </p:cBhvr>
                                      <p:to>
                                        <p:strVal val="visible"/>
                                      </p:to>
                                    </p:set>
                                    <p:animEffect transition="in" filter="blinds(horizontal)">
                                      <p:cBhvr>
                                        <p:cTn id="16" dur="500"/>
                                        <p:tgtEl>
                                          <p:spTgt spid="27446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nodeType="clickEffect">
                                  <p:stCondLst>
                                    <p:cond delay="0"/>
                                  </p:stCondLst>
                                  <p:childTnLst>
                                    <p:animMotion origin="layout" path="M 1.66667E-6 -1.11111E-6 C 0.00712 -0.08079 0.01441 -0.16157 0.025 -0.16782 C 0.03559 -0.17407 0.05712 -0.05903 0.06354 -0.03727 " pathEditMode="relative" rAng="0" ptsTypes="AAA">
                                      <p:cBhvr>
                                        <p:cTn id="20" dur="2000" fill="hold"/>
                                        <p:tgtEl>
                                          <p:spTgt spid="274467"/>
                                        </p:tgtEl>
                                        <p:attrNameLst>
                                          <p:attrName>ppt_x</p:attrName>
                                          <p:attrName>ppt_y</p:attrName>
                                        </p:attrNameLst>
                                      </p:cBhvr>
                                      <p:rCtr x="3177" y="-8426"/>
                                    </p:animMotion>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274474"/>
                                        </p:tgtEl>
                                        <p:attrNameLst>
                                          <p:attrName>style.visibility</p:attrName>
                                        </p:attrNameLst>
                                      </p:cBhvr>
                                      <p:to>
                                        <p:strVal val="visible"/>
                                      </p:to>
                                    </p:set>
                                    <p:animEffect transition="in" filter="blinds(horizontal)">
                                      <p:cBhvr>
                                        <p:cTn id="25" dur="500"/>
                                        <p:tgtEl>
                                          <p:spTgt spid="27447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0" presetClass="path" presetSubtype="0" accel="50000" decel="50000" fill="hold" nodeType="clickEffect">
                                  <p:stCondLst>
                                    <p:cond delay="0"/>
                                  </p:stCondLst>
                                  <p:childTnLst>
                                    <p:animMotion origin="layout" path="M 1.66667E-6 -1.11111E-6 C 0.00712 -0.08079 0.01441 -0.16157 0.025 -0.16782 C 0.03559 -0.17407 0.05712 -0.05903 0.06354 -0.03727 " pathEditMode="relative" rAng="0" ptsTypes="AAA">
                                      <p:cBhvr>
                                        <p:cTn id="29" dur="2000" fill="hold"/>
                                        <p:tgtEl>
                                          <p:spTgt spid="274474"/>
                                        </p:tgtEl>
                                        <p:attrNameLst>
                                          <p:attrName>ppt_x</p:attrName>
                                          <p:attrName>ppt_y</p:attrName>
                                        </p:attrNameLst>
                                      </p:cBhvr>
                                      <p:rCtr x="3177" y="-8426"/>
                                    </p:animMotion>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circle(in)">
                                      <p:cBhvr>
                                        <p:cTn id="34" dur="20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274458"/>
                                        </p:tgtEl>
                                        <p:attrNameLst>
                                          <p:attrName>style.visibility</p:attrName>
                                        </p:attrNameLst>
                                      </p:cBhvr>
                                      <p:to>
                                        <p:strVal val="visible"/>
                                      </p:to>
                                    </p:set>
                                    <p:animEffect transition="in" filter="box(in)">
                                      <p:cBhvr>
                                        <p:cTn id="39" dur="500"/>
                                        <p:tgtEl>
                                          <p:spTgt spid="274458"/>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274459"/>
                                        </p:tgtEl>
                                        <p:attrNameLst>
                                          <p:attrName>style.visibility</p:attrName>
                                        </p:attrNameLst>
                                      </p:cBhvr>
                                      <p:to>
                                        <p:strVal val="visible"/>
                                      </p:to>
                                    </p:set>
                                    <p:animEffect transition="in" filter="box(in)">
                                      <p:cBhvr>
                                        <p:cTn id="44" dur="500"/>
                                        <p:tgtEl>
                                          <p:spTgt spid="274459"/>
                                        </p:tgtEl>
                                      </p:cBhvr>
                                    </p:animEffect>
                                  </p:childTnLst>
                                </p:cTn>
                              </p:par>
                            </p:childTnLst>
                          </p:cTn>
                        </p:par>
                        <p:par>
                          <p:cTn id="45" fill="hold">
                            <p:stCondLst>
                              <p:cond delay="500"/>
                            </p:stCondLst>
                            <p:childTnLst>
                              <p:par>
                                <p:cTn id="46" presetID="4" presetClass="entr" presetSubtype="16" fill="hold" grpId="0" nodeType="afterEffect">
                                  <p:stCondLst>
                                    <p:cond delay="0"/>
                                  </p:stCondLst>
                                  <p:childTnLst>
                                    <p:set>
                                      <p:cBhvr>
                                        <p:cTn id="47" dur="1" fill="hold">
                                          <p:stCondLst>
                                            <p:cond delay="0"/>
                                          </p:stCondLst>
                                        </p:cTn>
                                        <p:tgtEl>
                                          <p:spTgt spid="274460"/>
                                        </p:tgtEl>
                                        <p:attrNameLst>
                                          <p:attrName>style.visibility</p:attrName>
                                        </p:attrNameLst>
                                      </p:cBhvr>
                                      <p:to>
                                        <p:strVal val="visible"/>
                                      </p:to>
                                    </p:set>
                                    <p:animEffect transition="in" filter="box(in)">
                                      <p:cBhvr>
                                        <p:cTn id="48" dur="500"/>
                                        <p:tgtEl>
                                          <p:spTgt spid="274460"/>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274461"/>
                                        </p:tgtEl>
                                        <p:attrNameLst>
                                          <p:attrName>style.visibility</p:attrName>
                                        </p:attrNameLst>
                                      </p:cBhvr>
                                      <p:to>
                                        <p:strVal val="visible"/>
                                      </p:to>
                                    </p:set>
                                    <p:animEffect transition="in" filter="box(in)">
                                      <p:cBhvr>
                                        <p:cTn id="53" dur="500"/>
                                        <p:tgtEl>
                                          <p:spTgt spid="274461"/>
                                        </p:tgtEl>
                                      </p:cBhvr>
                                    </p:animEffect>
                                  </p:childTnLst>
                                </p:cTn>
                              </p:par>
                            </p:childTnLst>
                          </p:cTn>
                        </p:par>
                        <p:par>
                          <p:cTn id="54" fill="hold">
                            <p:stCondLst>
                              <p:cond delay="500"/>
                            </p:stCondLst>
                            <p:childTnLst>
                              <p:par>
                                <p:cTn id="55" presetID="4" presetClass="entr" presetSubtype="16" fill="hold" grpId="0" nodeType="afterEffect">
                                  <p:stCondLst>
                                    <p:cond delay="0"/>
                                  </p:stCondLst>
                                  <p:childTnLst>
                                    <p:set>
                                      <p:cBhvr>
                                        <p:cTn id="56" dur="1" fill="hold">
                                          <p:stCondLst>
                                            <p:cond delay="0"/>
                                          </p:stCondLst>
                                        </p:cTn>
                                        <p:tgtEl>
                                          <p:spTgt spid="274462"/>
                                        </p:tgtEl>
                                        <p:attrNameLst>
                                          <p:attrName>style.visibility</p:attrName>
                                        </p:attrNameLst>
                                      </p:cBhvr>
                                      <p:to>
                                        <p:strVal val="visible"/>
                                      </p:to>
                                    </p:set>
                                    <p:animEffect transition="in" filter="box(in)">
                                      <p:cBhvr>
                                        <p:cTn id="57" dur="500"/>
                                        <p:tgtEl>
                                          <p:spTgt spid="2744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2"/>
                                        </p:tgtEl>
                                      </p:cBhvr>
                                    </p:cmd>
                                  </p:childTnLst>
                                </p:cTn>
                              </p:par>
                            </p:childTnLst>
                          </p:cTn>
                        </p:par>
                      </p:childTnLst>
                    </p:cTn>
                  </p:par>
                </p:childTnLst>
              </p:cTn>
              <p:nextCondLst>
                <p:cond evt="onClick" delay="0">
                  <p:tgtEl>
                    <p:spTgt spid="2"/>
                  </p:tgtEl>
                </p:cond>
              </p:nextCondLst>
            </p:seq>
            <p:video>
              <p:cMediaNode vol="80000">
                <p:cTn id="63" fill="hold" display="0">
                  <p:stCondLst>
                    <p:cond delay="indefinite"/>
                  </p:stCondLst>
                </p:cTn>
                <p:tgtEl>
                  <p:spTgt spid="2"/>
                </p:tgtEl>
              </p:cMediaNode>
            </p:video>
          </p:childTnLst>
        </p:cTn>
      </p:par>
    </p:tnLst>
    <p:bldLst>
      <p:bldP spid="274458" grpId="0"/>
      <p:bldP spid="274459" grpId="0" animBg="1"/>
      <p:bldP spid="274460" grpId="0" animBg="1"/>
      <p:bldP spid="274461" grpId="0" animBg="1"/>
      <p:bldP spid="27446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0" y="228600"/>
            <a:ext cx="9601200" cy="885824"/>
          </a:xfrm>
        </p:spPr>
        <p:txBody>
          <a:bodyPr/>
          <a:lstStyle/>
          <a:p>
            <a:pPr algn="l"/>
            <a:r>
              <a:rPr lang="en-US" sz="2200" b="1" dirty="0" smtClean="0">
                <a:solidFill>
                  <a:srgbClr val="0000FF"/>
                </a:solidFill>
              </a:rPr>
              <a:t> - </a:t>
            </a:r>
            <a:r>
              <a:rPr lang="en-US" sz="2800" b="1" dirty="0" err="1" smtClean="0">
                <a:solidFill>
                  <a:srgbClr val="0000FF"/>
                </a:solidFill>
                <a:latin typeface="Times New Roman" panose="02020603050405020304" pitchFamily="18" charset="0"/>
                <a:cs typeface="Times New Roman" panose="02020603050405020304" pitchFamily="18" charset="0"/>
              </a:rPr>
              <a:t>Thụ</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cái</a:t>
            </a:r>
            <a:r>
              <a:rPr lang="en-US" sz="2800" dirty="0" smtClean="0">
                <a:latin typeface="Times New Roman" panose="02020603050405020304" pitchFamily="18" charset="0"/>
                <a:cs typeface="Times New Roman" panose="02020603050405020304" pitchFamily="18" charset="0"/>
              </a:rPr>
              <a:t>.</a:t>
            </a:r>
            <a:br>
              <a:rPr lang="en-US" sz="2800" dirty="0" smtClean="0">
                <a:latin typeface="Times New Roman" panose="02020603050405020304" pitchFamily="18" charset="0"/>
                <a:cs typeface="Times New Roman" panose="02020603050405020304" pitchFamily="18" charset="0"/>
              </a:rPr>
            </a:br>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Phôi</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mới</a:t>
            </a:r>
            <a:r>
              <a:rPr lang="en-US" sz="2800" dirty="0" smtClean="0">
                <a:latin typeface="Times New Roman" panose="02020603050405020304" pitchFamily="18" charset="0"/>
                <a:cs typeface="Times New Roman" panose="02020603050405020304" pitchFamily="18" charset="0"/>
              </a:rPr>
              <a:t>.  </a:t>
            </a:r>
          </a:p>
        </p:txBody>
      </p:sp>
      <p:pic>
        <p:nvPicPr>
          <p:cNvPr id="4" name="Thu t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4459" y="1142999"/>
            <a:ext cx="8574741" cy="5181601"/>
          </a:xfrm>
          <a:prstGeom prst="rect">
            <a:avLst/>
          </a:prstGeom>
        </p:spPr>
      </p:pic>
    </p:spTree>
    <p:extLst>
      <p:ext uri="{BB962C8B-B14F-4D97-AF65-F5344CB8AC3E}">
        <p14:creationId xmlns:p14="http://schemas.microsoft.com/office/powerpoint/2010/main" val="2852303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24" y="76200"/>
            <a:ext cx="8229600" cy="1143000"/>
          </a:xfrm>
        </p:spPr>
        <p:txBody>
          <a:bodyPr/>
          <a:lstStyle/>
          <a:p>
            <a:r>
              <a:rPr lang="en-US" sz="3200" b="1" dirty="0" err="1" smtClean="0">
                <a:solidFill>
                  <a:srgbClr val="0000FF"/>
                </a:solidFill>
                <a:latin typeface="Times New Roman" panose="02020603050405020304" pitchFamily="18" charset="0"/>
                <a:cs typeface="Times New Roman" panose="02020603050405020304" pitchFamily="18" charset="0"/>
              </a:rPr>
              <a:t>CÁC</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YẾU</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TỐ</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THAM</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GIA</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QUÁ</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TRÌNH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THỤ</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PHẤN</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CỦA</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HOA</a:t>
            </a:r>
            <a:endParaRPr lang="en-US" sz="3200" b="1" dirty="0">
              <a:solidFill>
                <a:srgbClr val="0000FF"/>
              </a:solidFill>
              <a:latin typeface="Times New Roman" panose="02020603050405020304" pitchFamily="18" charset="0"/>
              <a:cs typeface="Times New Roman" panose="02020603050405020304" pitchFamily="18" charset="0"/>
            </a:endParaRPr>
          </a:p>
        </p:txBody>
      </p:sp>
      <p:pic>
        <p:nvPicPr>
          <p:cNvPr id="4" name="Cac yeu to tham gia thu phan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295400"/>
            <a:ext cx="3566333" cy="4343400"/>
          </a:xfrm>
          <a:prstGeom prst="rect">
            <a:avLst/>
          </a:prstGeom>
        </p:spPr>
      </p:pic>
      <p:pic>
        <p:nvPicPr>
          <p:cNvPr id="6" name="Picture 3"/>
          <p:cNvPicPr>
            <a:picLocks noChangeAspect="1"/>
          </p:cNvPicPr>
          <p:nvPr/>
        </p:nvPicPr>
        <p:blipFill rotWithShape="1">
          <a:blip r:embed="rId5">
            <a:extLst>
              <a:ext uri="{28A0092B-C50C-407E-A947-70E740481C1C}">
                <a14:useLocalDpi xmlns:a14="http://schemas.microsoft.com/office/drawing/2010/main" val="0"/>
              </a:ext>
            </a:extLst>
          </a:blip>
          <a:srcRect l="21741" t="41457" r="47510" b="35210"/>
          <a:stretch/>
        </p:blipFill>
        <p:spPr bwMode="auto">
          <a:xfrm>
            <a:off x="3581399" y="1295400"/>
            <a:ext cx="5526741"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5917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152400" y="1762440"/>
            <a:ext cx="8686800" cy="208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nSpc>
                <a:spcPct val="80000"/>
              </a:lnSpc>
              <a:buFontTx/>
              <a:buChar char="-"/>
            </a:pPr>
            <a:r>
              <a:rPr lang="en-US" sz="2400" b="0" dirty="0" err="1">
                <a:latin typeface="Times New Roman" panose="02020603050405020304" pitchFamily="18" charset="0"/>
              </a:rPr>
              <a:t>Hoa</a:t>
            </a:r>
            <a:r>
              <a:rPr lang="en-US" sz="2400" b="0" dirty="0">
                <a:latin typeface="Times New Roman" panose="02020603050405020304" pitchFamily="18" charset="0"/>
              </a:rPr>
              <a:t> </a:t>
            </a:r>
            <a:r>
              <a:rPr lang="en-US" sz="2400" b="0" dirty="0" err="1">
                <a:latin typeface="Times New Roman" panose="02020603050405020304" pitchFamily="18" charset="0"/>
              </a:rPr>
              <a:t>là</a:t>
            </a:r>
            <a:r>
              <a:rPr lang="en-US" sz="2400" b="0" dirty="0">
                <a:latin typeface="Times New Roman" panose="02020603050405020304" pitchFamily="18" charset="0"/>
              </a:rPr>
              <a:t> </a:t>
            </a:r>
            <a:r>
              <a:rPr lang="en-US" sz="2400" b="0" dirty="0" err="1">
                <a:latin typeface="Times New Roman" panose="02020603050405020304" pitchFamily="18" charset="0"/>
              </a:rPr>
              <a:t>cơ</a:t>
            </a:r>
            <a:r>
              <a:rPr lang="en-US" sz="2400" b="0" dirty="0">
                <a:latin typeface="Times New Roman" panose="02020603050405020304" pitchFamily="18" charset="0"/>
              </a:rPr>
              <a:t> </a:t>
            </a:r>
            <a:r>
              <a:rPr lang="en-US" sz="2400" b="0" dirty="0" err="1">
                <a:latin typeface="Times New Roman" panose="02020603050405020304" pitchFamily="18" charset="0"/>
              </a:rPr>
              <a:t>quan</a:t>
            </a:r>
            <a:r>
              <a:rPr lang="en-US" sz="2400" b="0" dirty="0">
                <a:latin typeface="Times New Roman" panose="02020603050405020304" pitchFamily="18" charset="0"/>
              </a:rPr>
              <a:t> </a:t>
            </a:r>
            <a:r>
              <a:rPr lang="en-US" sz="2400" b="0" dirty="0" err="1">
                <a:latin typeface="Times New Roman" panose="02020603050405020304" pitchFamily="18" charset="0"/>
              </a:rPr>
              <a:t>sinh</a:t>
            </a:r>
            <a:r>
              <a:rPr lang="en-US" sz="2400" b="0" dirty="0">
                <a:latin typeface="Times New Roman" panose="02020603050405020304" pitchFamily="18" charset="0"/>
              </a:rPr>
              <a:t> </a:t>
            </a:r>
            <a:r>
              <a:rPr lang="en-US" sz="2400" b="0" dirty="0" err="1">
                <a:latin typeface="Times New Roman" panose="02020603050405020304" pitchFamily="18" charset="0"/>
              </a:rPr>
              <a:t>sản</a:t>
            </a:r>
            <a:r>
              <a:rPr lang="en-US" sz="2400" b="0" dirty="0">
                <a:latin typeface="Times New Roman" panose="02020603050405020304" pitchFamily="18" charset="0"/>
              </a:rPr>
              <a:t> </a:t>
            </a:r>
            <a:r>
              <a:rPr lang="en-US" sz="2400" b="0" dirty="0" err="1">
                <a:latin typeface="Times New Roman" panose="02020603050405020304" pitchFamily="18" charset="0"/>
              </a:rPr>
              <a:t>hữu</a:t>
            </a:r>
            <a:r>
              <a:rPr lang="en-US" sz="2400" b="0" dirty="0">
                <a:latin typeface="Times New Roman" panose="02020603050405020304" pitchFamily="18" charset="0"/>
              </a:rPr>
              <a:t> </a:t>
            </a:r>
            <a:r>
              <a:rPr lang="en-US" sz="2400" b="0" dirty="0" err="1">
                <a:latin typeface="Times New Roman" panose="02020603050405020304" pitchFamily="18" charset="0"/>
              </a:rPr>
              <a:t>tính</a:t>
            </a:r>
            <a:r>
              <a:rPr lang="en-US" sz="2400" b="0" dirty="0">
                <a:latin typeface="Times New Roman" panose="02020603050405020304" pitchFamily="18" charset="0"/>
              </a:rPr>
              <a:t> ở </a:t>
            </a:r>
            <a:r>
              <a:rPr lang="en-US" sz="2400" b="0" dirty="0" err="1">
                <a:latin typeface="Times New Roman" panose="02020603050405020304" pitchFamily="18" charset="0"/>
              </a:rPr>
              <a:t>thực</a:t>
            </a:r>
            <a:r>
              <a:rPr lang="en-US" sz="2400" b="0" dirty="0">
                <a:latin typeface="Times New Roman" panose="02020603050405020304" pitchFamily="18" charset="0"/>
              </a:rPr>
              <a:t> </a:t>
            </a:r>
            <a:r>
              <a:rPr lang="en-US" sz="2400" b="0" dirty="0" err="1">
                <a:latin typeface="Times New Roman" panose="02020603050405020304" pitchFamily="18" charset="0"/>
              </a:rPr>
              <a:t>vật</a:t>
            </a:r>
            <a:r>
              <a:rPr lang="en-US" sz="2400" b="0" dirty="0">
                <a:latin typeface="Times New Roman" panose="02020603050405020304" pitchFamily="18" charset="0"/>
              </a:rPr>
              <a:t> </a:t>
            </a:r>
            <a:r>
              <a:rPr lang="en-US" sz="2400" b="0" dirty="0" err="1">
                <a:latin typeface="Times New Roman" panose="02020603050405020304" pitchFamily="18" charset="0"/>
              </a:rPr>
              <a:t>Hạt</a:t>
            </a:r>
            <a:r>
              <a:rPr lang="en-US" sz="2400" b="0" dirty="0">
                <a:latin typeface="Times New Roman" panose="02020603050405020304" pitchFamily="18" charset="0"/>
              </a:rPr>
              <a:t> </a:t>
            </a:r>
            <a:r>
              <a:rPr lang="en-US" sz="2400" b="0" dirty="0" err="1">
                <a:latin typeface="Times New Roman" panose="02020603050405020304" pitchFamily="18" charset="0"/>
              </a:rPr>
              <a:t>kín</a:t>
            </a:r>
            <a:r>
              <a:rPr lang="en-US" sz="2400" b="0" dirty="0">
                <a:latin typeface="Times New Roman" panose="02020603050405020304" pitchFamily="18" charset="0"/>
              </a:rPr>
              <a:t>.</a:t>
            </a:r>
          </a:p>
          <a:p>
            <a:pPr marL="342900" indent="-342900">
              <a:lnSpc>
                <a:spcPct val="80000"/>
              </a:lnSpc>
              <a:buFontTx/>
              <a:buChar char="-"/>
            </a:pPr>
            <a:r>
              <a:rPr lang="en-US" sz="2400" b="0" dirty="0" err="1">
                <a:latin typeface="Times New Roman" panose="02020603050405020304" pitchFamily="18" charset="0"/>
                <a:sym typeface="Wingdings" panose="05000000000000000000" pitchFamily="2" charset="2"/>
              </a:rPr>
              <a:t>Các</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bộ</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phận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của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gồm</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cuống</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đế</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lá</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đài</a:t>
            </a:r>
            <a:r>
              <a:rPr lang="en-US" sz="2400" b="0" dirty="0">
                <a:latin typeface="Times New Roman" panose="02020603050405020304" pitchFamily="18" charset="0"/>
                <a:sym typeface="Wingdings" panose="05000000000000000000" pitchFamily="2" charset="2"/>
              </a:rPr>
              <a:t> ( </a:t>
            </a:r>
            <a:r>
              <a:rPr lang="en-US" sz="2400" b="0" dirty="0" err="1">
                <a:latin typeface="Times New Roman" panose="02020603050405020304" pitchFamily="18" charset="0"/>
                <a:sym typeface="Wingdings" panose="05000000000000000000" pitchFamily="2" charset="2"/>
              </a:rPr>
              <a:t>đài</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cánh</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 </a:t>
            </a:r>
            <a:r>
              <a:rPr lang="en-US" sz="2400" b="0" dirty="0" err="1">
                <a:latin typeface="Times New Roman" panose="02020603050405020304" pitchFamily="18" charset="0"/>
                <a:sym typeface="Wingdings" panose="05000000000000000000" pitchFamily="2" charset="2"/>
              </a:rPr>
              <a:t>tràng</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nhị</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 </a:t>
            </a:r>
            <a:r>
              <a:rPr lang="en-US" sz="2400" b="0" dirty="0" err="1">
                <a:latin typeface="Times New Roman" panose="02020603050405020304" pitchFamily="18" charset="0"/>
                <a:sym typeface="Wingdings" panose="05000000000000000000" pitchFamily="2" charset="2"/>
              </a:rPr>
              <a:t>cơ</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quan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sinh</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sản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đực</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nhụy</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 </a:t>
            </a:r>
            <a:r>
              <a:rPr lang="en-US" sz="2400" b="0" dirty="0" err="1">
                <a:latin typeface="Times New Roman" panose="02020603050405020304" pitchFamily="18" charset="0"/>
                <a:sym typeface="Wingdings" panose="05000000000000000000" pitchFamily="2" charset="2"/>
              </a:rPr>
              <a:t>cơ</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quan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sinh</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sản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cái</a:t>
            </a:r>
            <a:r>
              <a:rPr lang="en-US" sz="2400" b="0" dirty="0">
                <a:latin typeface="Times New Roman" panose="02020603050405020304" pitchFamily="18" charset="0"/>
                <a:sym typeface="Wingdings" panose="05000000000000000000" pitchFamily="2" charset="2"/>
              </a:rPr>
              <a:t>).</a:t>
            </a:r>
          </a:p>
          <a:p>
            <a:pPr marL="342900" indent="-342900">
              <a:lnSpc>
                <a:spcPct val="80000"/>
              </a:lnSpc>
              <a:buFontTx/>
              <a:buChar char="-"/>
            </a:pP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có</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cả</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nhị</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và</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nhụy</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gọi</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là</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lưỡng</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tính</a:t>
            </a:r>
            <a:r>
              <a:rPr lang="en-US" sz="2400" b="0" dirty="0">
                <a:latin typeface="Times New Roman" panose="02020603050405020304" pitchFamily="18" charset="0"/>
                <a:sym typeface="Wingdings" panose="05000000000000000000" pitchFamily="2" charset="2"/>
              </a:rPr>
              <a:t>.</a:t>
            </a:r>
          </a:p>
          <a:p>
            <a:pPr marL="342900" indent="-342900">
              <a:lnSpc>
                <a:spcPct val="80000"/>
              </a:lnSpc>
              <a:buFontTx/>
              <a:buChar char="-"/>
            </a:pP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chỉ</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có</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nhị</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hoặc</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nhụy</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gọi</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là</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đơn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tính</a:t>
            </a:r>
            <a:endParaRPr lang="en-US" sz="2400" b="0" dirty="0">
              <a:latin typeface="Times New Roman" panose="02020603050405020304" pitchFamily="18" charset="0"/>
              <a:sym typeface="Wingdings" panose="05000000000000000000" pitchFamily="2" charset="2"/>
            </a:endParaRPr>
          </a:p>
        </p:txBody>
      </p:sp>
      <p:sp>
        <p:nvSpPr>
          <p:cNvPr id="6"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7" name="Text Box 4"/>
          <p:cNvSpPr txBox="1">
            <a:spLocks noChangeArrowheads="1"/>
          </p:cNvSpPr>
          <p:nvPr/>
        </p:nvSpPr>
        <p:spPr bwMode="auto">
          <a:xfrm>
            <a:off x="-30736" y="640741"/>
            <a:ext cx="7580312" cy="584775"/>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III.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 SẢN </a:t>
            </a:r>
            <a:r>
              <a:rPr lang="en-US" u="sng"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HỮU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 Ở SINH </a:t>
            </a: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8" name="Rectangle 7"/>
          <p:cNvSpPr>
            <a:spLocks noChangeArrowheads="1"/>
          </p:cNvSpPr>
          <p:nvPr/>
        </p:nvSpPr>
        <p:spPr bwMode="auto">
          <a:xfrm>
            <a:off x="152400" y="1356549"/>
            <a:ext cx="8534400"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2</a:t>
            </a:r>
            <a:r>
              <a:rPr lang="en-US" sz="2400"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Tìm</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hiểu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sản</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hữu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tính</a:t>
            </a:r>
            <a:r>
              <a:rPr lang="en-US"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thực</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vật</a:t>
            </a:r>
            <a:r>
              <a:rPr lang="en-US" sz="2400" u="sng" dirty="0" smtClean="0">
                <a:latin typeface="Times New Roman" panose="02020603050405020304" pitchFamily="18" charset="0"/>
                <a:sym typeface="Wingdings" panose="05000000000000000000" pitchFamily="2" charset="2"/>
              </a:rPr>
              <a:t>:</a:t>
            </a:r>
            <a:endParaRPr lang="en-US" sz="2400" u="sng" dirty="0">
              <a:latin typeface="Times New Roman" panose="02020603050405020304" pitchFamily="18" charset="0"/>
              <a:sym typeface="Wingdings" panose="05000000000000000000" pitchFamily="2" charset="2"/>
            </a:endParaRPr>
          </a:p>
        </p:txBody>
      </p:sp>
      <p:sp>
        <p:nvSpPr>
          <p:cNvPr id="9" name="Rectangle 8"/>
          <p:cNvSpPr>
            <a:spLocks noChangeArrowheads="1"/>
          </p:cNvSpPr>
          <p:nvPr/>
        </p:nvSpPr>
        <p:spPr bwMode="auto">
          <a:xfrm>
            <a:off x="76200" y="3867258"/>
            <a:ext cx="8534400"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nSpc>
                <a:spcPct val="80000"/>
              </a:lnSpc>
              <a:buFontTx/>
              <a:buChar char="-"/>
            </a:pPr>
            <a:r>
              <a:rPr lang="en-US" sz="2400" b="0" dirty="0" err="1" smtClean="0">
                <a:latin typeface="Times New Roman" panose="02020603050405020304" pitchFamily="18" charset="0"/>
                <a:sym typeface="Wingdings" panose="05000000000000000000" pitchFamily="2" charset="2"/>
              </a:rPr>
              <a:t>Thụ</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phấn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là</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hiện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tượng</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hạt</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phấn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tiếp</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xúc</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lên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đầu</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nhụy</a:t>
            </a:r>
            <a:r>
              <a:rPr lang="en-US" sz="2400" b="0" dirty="0" smtClean="0">
                <a:latin typeface="Times New Roman" panose="02020603050405020304" pitchFamily="18" charset="0"/>
                <a:sym typeface="Wingdings" panose="05000000000000000000" pitchFamily="2" charset="2"/>
              </a:rPr>
              <a:t>.</a:t>
            </a:r>
          </a:p>
          <a:p>
            <a:pPr marL="342900" indent="-342900">
              <a:lnSpc>
                <a:spcPct val="80000"/>
              </a:lnSpc>
              <a:buFontTx/>
              <a:buChar char="-"/>
            </a:pPr>
            <a:r>
              <a:rPr lang="en-US" sz="2400" b="0" dirty="0" err="1" smtClean="0">
                <a:latin typeface="Times New Roman" panose="02020603050405020304" pitchFamily="18" charset="0"/>
                <a:sym typeface="Wingdings" panose="05000000000000000000" pitchFamily="2" charset="2"/>
              </a:rPr>
              <a:t>Thụ</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tinh</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là</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sự</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kết</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hợp</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của</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giao</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tử</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đực</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với</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giao</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tử</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cái</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để</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tạo</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thành</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hợp</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tử</a:t>
            </a:r>
            <a:r>
              <a:rPr lang="en-US" sz="2400" b="0" dirty="0" smtClean="0">
                <a:latin typeface="Times New Roman" panose="02020603050405020304" pitchFamily="18" charset="0"/>
                <a:sym typeface="Wingdings" panose="05000000000000000000" pitchFamily="2" charset="2"/>
              </a:rPr>
              <a:t>.</a:t>
            </a:r>
            <a:endParaRPr lang="en-US" sz="2400" b="0" dirty="0">
              <a:latin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32125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5"/>
          <p:cNvPicPr>
            <a:picLocks noChangeAspect="1" noChangeArrowheads="1"/>
          </p:cNvPicPr>
          <p:nvPr/>
        </p:nvPicPr>
        <p:blipFill>
          <a:blip r:embed="rId2">
            <a:extLst>
              <a:ext uri="{28A0092B-C50C-407E-A947-70E740481C1C}">
                <a14:useLocalDpi xmlns:a14="http://schemas.microsoft.com/office/drawing/2010/main" val="0"/>
              </a:ext>
            </a:extLst>
          </a:blip>
          <a:srcRect t="4762"/>
          <a:stretch>
            <a:fillRect/>
          </a:stretch>
        </p:blipFill>
        <p:spPr bwMode="auto">
          <a:xfrm>
            <a:off x="3573463" y="1676400"/>
            <a:ext cx="54864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itle 1"/>
          <p:cNvSpPr>
            <a:spLocks noGrp="1"/>
          </p:cNvSpPr>
          <p:nvPr>
            <p:ph type="title"/>
          </p:nvPr>
        </p:nvSpPr>
        <p:spPr>
          <a:xfrm>
            <a:off x="4529231" y="5403850"/>
            <a:ext cx="4614769" cy="1524000"/>
          </a:xfrm>
        </p:spPr>
        <p:txBody>
          <a:bodyPr/>
          <a:lstStyle/>
          <a:p>
            <a:pPr algn="l"/>
            <a:r>
              <a:rPr lang="en-US" sz="2800" b="1" i="1" dirty="0" err="1" smtClean="0">
                <a:solidFill>
                  <a:srgbClr val="FF0000"/>
                </a:solidFill>
                <a:latin typeface="Times New Roman" panose="02020603050405020304" pitchFamily="18" charset="0"/>
                <a:cs typeface="Times New Roman" panose="02020603050405020304" pitchFamily="18" charset="0"/>
              </a:rPr>
              <a:t>Quan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sát</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các</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hình</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sau</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và</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cho</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biết</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Quả</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được</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hình</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thành</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và</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lớn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lên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như</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thế</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nào</a:t>
            </a:r>
            <a:r>
              <a:rPr lang="en-US" sz="2800" b="1" i="1" dirty="0" smtClean="0">
                <a:solidFill>
                  <a:srgbClr val="FF0000"/>
                </a:solidFill>
                <a:latin typeface="Times New Roman" panose="02020603050405020304" pitchFamily="18" charset="0"/>
                <a:cs typeface="Times New Roman" panose="02020603050405020304" pitchFamily="18" charset="0"/>
              </a:rPr>
              <a:t>?</a:t>
            </a:r>
          </a:p>
        </p:txBody>
      </p:sp>
      <p:pic>
        <p:nvPicPr>
          <p:cNvPr id="67589" name="Picture 2" descr="Quan sát Hình 37.15 và đọc thông tin, hãy mô tả sự thụ phấn và sự thụ  tinh... | baivan.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8513"/>
            <a:ext cx="441960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34" descr="H42-21-Hat cay mot la mam"/>
          <p:cNvPicPr>
            <a:picLocks noChangeAspect="1" noChangeArrowheads="1"/>
          </p:cNvPicPr>
          <p:nvPr/>
        </p:nvPicPr>
        <p:blipFill>
          <a:blip r:embed="rId4">
            <a:extLst>
              <a:ext uri="{28A0092B-C50C-407E-A947-70E740481C1C}">
                <a14:useLocalDpi xmlns:a14="http://schemas.microsoft.com/office/drawing/2010/main" val="0"/>
              </a:ext>
            </a:extLst>
          </a:blip>
          <a:srcRect t="4546"/>
          <a:stretch>
            <a:fillRect/>
          </a:stretch>
        </p:blipFill>
        <p:spPr bwMode="auto">
          <a:xfrm>
            <a:off x="-7938" y="1676400"/>
            <a:ext cx="35734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37"/>
          <p:cNvSpPr>
            <a:spLocks noChangeShapeType="1"/>
          </p:cNvSpPr>
          <p:nvPr/>
        </p:nvSpPr>
        <p:spPr bwMode="auto">
          <a:xfrm flipH="1" flipV="1">
            <a:off x="3124200" y="2233613"/>
            <a:ext cx="2971800" cy="1541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38"/>
          <p:cNvSpPr>
            <a:spLocks noChangeShapeType="1"/>
          </p:cNvSpPr>
          <p:nvPr/>
        </p:nvSpPr>
        <p:spPr bwMode="auto">
          <a:xfrm flipH="1" flipV="1">
            <a:off x="2590800" y="3246438"/>
            <a:ext cx="36576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39"/>
          <p:cNvSpPr txBox="1">
            <a:spLocks noChangeArrowheads="1"/>
          </p:cNvSpPr>
          <p:nvPr/>
        </p:nvSpPr>
        <p:spPr bwMode="auto">
          <a:xfrm>
            <a:off x="2870200" y="1693863"/>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a:t>Hạt</a:t>
            </a:r>
          </a:p>
        </p:txBody>
      </p:sp>
      <p:sp>
        <p:nvSpPr>
          <p:cNvPr id="13" name="Text Box 40"/>
          <p:cNvSpPr txBox="1">
            <a:spLocks noChangeArrowheads="1"/>
          </p:cNvSpPr>
          <p:nvPr/>
        </p:nvSpPr>
        <p:spPr bwMode="auto">
          <a:xfrm>
            <a:off x="1828800" y="2946400"/>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a:t>PHÔI</a:t>
            </a:r>
          </a:p>
        </p:txBody>
      </p:sp>
      <p:sp>
        <p:nvSpPr>
          <p:cNvPr id="67596" name="Text Box 26"/>
          <p:cNvSpPr txBox="1">
            <a:spLocks noChangeArrowheads="1"/>
          </p:cNvSpPr>
          <p:nvPr/>
        </p:nvSpPr>
        <p:spPr bwMode="auto">
          <a:xfrm>
            <a:off x="-136525" y="4584700"/>
            <a:ext cx="3929063"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800">
                <a:solidFill>
                  <a:srgbClr val="FF0066"/>
                </a:solidFill>
                <a:latin typeface="Times New Roman" panose="02020603050405020304" pitchFamily="18" charset="0"/>
              </a:rPr>
              <a:t> Hình thành hạt và quả</a:t>
            </a:r>
          </a:p>
        </p:txBody>
      </p:sp>
      <p:sp>
        <p:nvSpPr>
          <p:cNvPr id="14" name="Line 38"/>
          <p:cNvSpPr>
            <a:spLocks noChangeShapeType="1"/>
          </p:cNvSpPr>
          <p:nvPr/>
        </p:nvSpPr>
        <p:spPr bwMode="auto">
          <a:xfrm flipH="1">
            <a:off x="1703294" y="4256088"/>
            <a:ext cx="4240306" cy="14242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a:spLocks noChangeArrowheads="1"/>
          </p:cNvSpPr>
          <p:nvPr/>
        </p:nvSpPr>
        <p:spPr bwMode="auto">
          <a:xfrm>
            <a:off x="76200" y="1160846"/>
            <a:ext cx="8534400"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2</a:t>
            </a:r>
            <a:r>
              <a:rPr lang="en-US" sz="2400"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Tìm</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hiểu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sản</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hữu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tính</a:t>
            </a:r>
            <a:r>
              <a:rPr lang="en-US"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thực</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vật</a:t>
            </a:r>
            <a:r>
              <a:rPr lang="en-US" sz="2400" u="sng" dirty="0" smtClean="0">
                <a:latin typeface="Times New Roman" panose="02020603050405020304" pitchFamily="18" charset="0"/>
                <a:sym typeface="Wingdings" panose="05000000000000000000" pitchFamily="2" charset="2"/>
              </a:rPr>
              <a:t>:</a:t>
            </a:r>
            <a:endParaRPr lang="en-US" sz="2400" u="sng" dirty="0">
              <a:latin typeface="Times New Roman" panose="02020603050405020304" pitchFamily="18" charset="0"/>
              <a:sym typeface="Wingdings" panose="05000000000000000000" pitchFamily="2" charset="2"/>
            </a:endParaRPr>
          </a:p>
        </p:txBody>
      </p:sp>
      <p:sp>
        <p:nvSpPr>
          <p:cNvPr id="18" name="Text Box 4"/>
          <p:cNvSpPr txBox="1">
            <a:spLocks noChangeArrowheads="1"/>
          </p:cNvSpPr>
          <p:nvPr/>
        </p:nvSpPr>
        <p:spPr bwMode="auto">
          <a:xfrm>
            <a:off x="0" y="484173"/>
            <a:ext cx="7580312" cy="584775"/>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III.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 SẢN </a:t>
            </a:r>
            <a:r>
              <a:rPr lang="en-US" u="sng"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HỮU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 Ở SINH </a:t>
            </a: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4613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ox(in)">
                                      <p:cBhvr>
                                        <p:cTn id="11" dur="500"/>
                                        <p:tgtEl>
                                          <p:spTgt spid="13"/>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C82E980-7210-61C6-7426-AE199A33122D}"/>
              </a:ext>
            </a:extLst>
          </p:cNvPr>
          <p:cNvSpPr txBox="1"/>
          <p:nvPr/>
        </p:nvSpPr>
        <p:spPr>
          <a:xfrm>
            <a:off x="3170828" y="236589"/>
            <a:ext cx="249555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LUYỆN TẬP</a:t>
            </a:r>
          </a:p>
        </p:txBody>
      </p:sp>
      <p:sp>
        <p:nvSpPr>
          <p:cNvPr id="6" name="Rectangle: Rounded Corners 5">
            <a:extLst>
              <a:ext uri="{FF2B5EF4-FFF2-40B4-BE49-F238E27FC236}">
                <a16:creationId xmlns="" xmlns:a16="http://schemas.microsoft.com/office/drawing/2014/main" id="{9F8ADA83-3FF2-998E-4DE1-0F5A908900A7}"/>
              </a:ext>
            </a:extLst>
          </p:cNvPr>
          <p:cNvSpPr/>
          <p:nvPr/>
        </p:nvSpPr>
        <p:spPr>
          <a:xfrm>
            <a:off x="208553" y="1140038"/>
            <a:ext cx="8420100" cy="1066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085" algn="just">
              <a:lnSpc>
                <a:spcPct val="150000"/>
              </a:lnSpc>
              <a:spcBef>
                <a:spcPts val="300"/>
              </a:spcBef>
              <a:spcAft>
                <a:spcPts val="150"/>
              </a:spcAft>
            </a:pPr>
            <a:r>
              <a:rPr lang="vi-VN"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 cắt từng lát cây khoai tây như hình bên cạnh thì mầm trên củ khoai tây có phát triển thành cây con được không? Vì sao?</a:t>
            </a:r>
            <a:endPar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 xmlns:a16="http://schemas.microsoft.com/office/drawing/2014/main" id="{999473D6-689E-7680-1170-C97FC6B50E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397" y="3429000"/>
            <a:ext cx="4172409" cy="2068318"/>
          </a:xfrm>
          <a:prstGeom prst="rect">
            <a:avLst/>
          </a:prstGeom>
        </p:spPr>
      </p:pic>
      <p:sp>
        <p:nvSpPr>
          <p:cNvPr id="13" name="TextBox 12">
            <a:extLst>
              <a:ext uri="{FF2B5EF4-FFF2-40B4-BE49-F238E27FC236}">
                <a16:creationId xmlns="" xmlns:a16="http://schemas.microsoft.com/office/drawing/2014/main" id="{5332A905-A3CC-8A43-9491-0112F3A0D950}"/>
              </a:ext>
            </a:extLst>
          </p:cNvPr>
          <p:cNvSpPr txBox="1"/>
          <p:nvPr/>
        </p:nvSpPr>
        <p:spPr>
          <a:xfrm>
            <a:off x="4418603" y="3653868"/>
            <a:ext cx="4572000" cy="2862322"/>
          </a:xfrm>
          <a:prstGeom prst="rect">
            <a:avLst/>
          </a:prstGeom>
          <a:noFill/>
        </p:spPr>
        <p:txBody>
          <a:bodyPr wrap="square">
            <a:spAutoFit/>
          </a:bodyPr>
          <a:lstStyle/>
          <a:p>
            <a:pPr marR="17463" algn="just">
              <a:lnSpc>
                <a:spcPct val="150000"/>
              </a:lnSpc>
              <a:spcBef>
                <a:spcPts val="250"/>
              </a:spcBef>
              <a:spcAft>
                <a:spcPts val="300"/>
              </a:spcAft>
            </a:pPr>
            <a:r>
              <a:rPr lang="vi-VN" sz="24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Mỗi lát khoai tây đều chưa bộ phận chồi mầm, do đó khi củ khoai tây được cắt thành từ lát thì mỗi lát cắt có chứa mầm sẽ phát triển thành cây con.</a:t>
            </a:r>
            <a:endParaRPr lang="en-US" sz="24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Arrow: Curved Down 14">
            <a:extLst>
              <a:ext uri="{FF2B5EF4-FFF2-40B4-BE49-F238E27FC236}">
                <a16:creationId xmlns="" xmlns:a16="http://schemas.microsoft.com/office/drawing/2014/main" id="{9E9A7088-4BCA-D822-EA3E-33CBD672505A}"/>
              </a:ext>
            </a:extLst>
          </p:cNvPr>
          <p:cNvSpPr/>
          <p:nvPr/>
        </p:nvSpPr>
        <p:spPr>
          <a:xfrm>
            <a:off x="4700855" y="3254166"/>
            <a:ext cx="721150" cy="415368"/>
          </a:xfrm>
          <a:prstGeom prst="curvedDownArrow">
            <a:avLst>
              <a:gd name="adj1" fmla="val 28495"/>
              <a:gd name="adj2" fmla="val 50000"/>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Tree>
    <p:extLst>
      <p:ext uri="{BB962C8B-B14F-4D97-AF65-F5344CB8AC3E}">
        <p14:creationId xmlns:p14="http://schemas.microsoft.com/office/powerpoint/2010/main" val="403198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145">
                                          <p:stCondLst>
                                            <p:cond delay="0"/>
                                          </p:stCondLst>
                                        </p:cTn>
                                        <p:tgtEl>
                                          <p:spTgt spid="15"/>
                                        </p:tgtEl>
                                      </p:cBhvr>
                                    </p:animEffect>
                                    <p:anim calcmode="lin" valueType="num">
                                      <p:cBhvr>
                                        <p:cTn id="19"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24" dur="7">
                                          <p:stCondLst>
                                            <p:cond delay="162"/>
                                          </p:stCondLst>
                                        </p:cTn>
                                        <p:tgtEl>
                                          <p:spTgt spid="15"/>
                                        </p:tgtEl>
                                      </p:cBhvr>
                                      <p:to x="100000" y="60000"/>
                                    </p:animScale>
                                    <p:animScale>
                                      <p:cBhvr>
                                        <p:cTn id="25" dur="41" decel="50000">
                                          <p:stCondLst>
                                            <p:cond delay="169"/>
                                          </p:stCondLst>
                                        </p:cTn>
                                        <p:tgtEl>
                                          <p:spTgt spid="15"/>
                                        </p:tgtEl>
                                      </p:cBhvr>
                                      <p:to x="100000" y="100000"/>
                                    </p:animScale>
                                    <p:animScale>
                                      <p:cBhvr>
                                        <p:cTn id="26" dur="7">
                                          <p:stCondLst>
                                            <p:cond delay="328"/>
                                          </p:stCondLst>
                                        </p:cTn>
                                        <p:tgtEl>
                                          <p:spTgt spid="15"/>
                                        </p:tgtEl>
                                      </p:cBhvr>
                                      <p:to x="100000" y="80000"/>
                                    </p:animScale>
                                    <p:animScale>
                                      <p:cBhvr>
                                        <p:cTn id="27" dur="41" decel="50000">
                                          <p:stCondLst>
                                            <p:cond delay="335"/>
                                          </p:stCondLst>
                                        </p:cTn>
                                        <p:tgtEl>
                                          <p:spTgt spid="15"/>
                                        </p:tgtEl>
                                      </p:cBhvr>
                                      <p:to x="100000" y="100000"/>
                                    </p:animScale>
                                    <p:animScale>
                                      <p:cBhvr>
                                        <p:cTn id="28" dur="7">
                                          <p:stCondLst>
                                            <p:cond delay="410"/>
                                          </p:stCondLst>
                                        </p:cTn>
                                        <p:tgtEl>
                                          <p:spTgt spid="15"/>
                                        </p:tgtEl>
                                      </p:cBhvr>
                                      <p:to x="100000" y="90000"/>
                                    </p:animScale>
                                    <p:animScale>
                                      <p:cBhvr>
                                        <p:cTn id="29" dur="41" decel="50000">
                                          <p:stCondLst>
                                            <p:cond delay="417"/>
                                          </p:stCondLst>
                                        </p:cTn>
                                        <p:tgtEl>
                                          <p:spTgt spid="15"/>
                                        </p:tgtEl>
                                      </p:cBhvr>
                                      <p:to x="100000" y="100000"/>
                                    </p:animScale>
                                    <p:animScale>
                                      <p:cBhvr>
                                        <p:cTn id="30" dur="7">
                                          <p:stCondLst>
                                            <p:cond delay="452"/>
                                          </p:stCondLst>
                                        </p:cTn>
                                        <p:tgtEl>
                                          <p:spTgt spid="15"/>
                                        </p:tgtEl>
                                      </p:cBhvr>
                                      <p:to x="100000" y="95000"/>
                                    </p:animScale>
                                    <p:animScale>
                                      <p:cBhvr>
                                        <p:cTn id="31" dur="41" decel="50000">
                                          <p:stCondLst>
                                            <p:cond delay="459"/>
                                          </p:stCondLst>
                                        </p:cTn>
                                        <p:tgtEl>
                                          <p:spTgt spid="15"/>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124200"/>
            <a:ext cx="5486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2" descr="Quan sát Hình 37.15 và đọc thông tin, hãy mô tả sự thụ phấn và sự thụ  tinh... | baivan.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299835"/>
            <a:ext cx="5497793" cy="203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34" descr="H42-21-Hat cay mot la m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3124200"/>
            <a:ext cx="35734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37"/>
          <p:cNvSpPr>
            <a:spLocks noChangeShapeType="1"/>
          </p:cNvSpPr>
          <p:nvPr/>
        </p:nvSpPr>
        <p:spPr bwMode="auto">
          <a:xfrm flipH="1" flipV="1">
            <a:off x="3124199" y="3859213"/>
            <a:ext cx="3040063" cy="16986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38"/>
          <p:cNvSpPr>
            <a:spLocks noChangeShapeType="1"/>
          </p:cNvSpPr>
          <p:nvPr/>
        </p:nvSpPr>
        <p:spPr bwMode="auto">
          <a:xfrm flipH="1" flipV="1">
            <a:off x="2590800" y="4872038"/>
            <a:ext cx="36576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39"/>
          <p:cNvSpPr txBox="1">
            <a:spLocks noChangeArrowheads="1"/>
          </p:cNvSpPr>
          <p:nvPr/>
        </p:nvSpPr>
        <p:spPr bwMode="auto">
          <a:xfrm>
            <a:off x="2870200" y="3319463"/>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a:solidFill>
                  <a:srgbClr val="000000"/>
                </a:solidFill>
              </a:rPr>
              <a:t>Hạt</a:t>
            </a:r>
          </a:p>
        </p:txBody>
      </p:sp>
      <p:sp>
        <p:nvSpPr>
          <p:cNvPr id="13" name="Text Box 40"/>
          <p:cNvSpPr txBox="1">
            <a:spLocks noChangeArrowheads="1"/>
          </p:cNvSpPr>
          <p:nvPr/>
        </p:nvSpPr>
        <p:spPr bwMode="auto">
          <a:xfrm>
            <a:off x="1828800" y="4572000"/>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a:solidFill>
                  <a:srgbClr val="000000"/>
                </a:solidFill>
              </a:rPr>
              <a:t>PHÔI</a:t>
            </a:r>
          </a:p>
        </p:txBody>
      </p:sp>
      <p:sp>
        <p:nvSpPr>
          <p:cNvPr id="77836" name="Text Box 26"/>
          <p:cNvSpPr txBox="1">
            <a:spLocks noChangeArrowheads="1"/>
          </p:cNvSpPr>
          <p:nvPr/>
        </p:nvSpPr>
        <p:spPr bwMode="auto">
          <a:xfrm>
            <a:off x="-135732" y="6379509"/>
            <a:ext cx="3929063"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800" dirty="0">
                <a:solidFill>
                  <a:srgbClr val="FF0066"/>
                </a:solidFill>
                <a:latin typeface="Times New Roman" panose="02020603050405020304" pitchFamily="18" charset="0"/>
              </a:rPr>
              <a:t> </a:t>
            </a:r>
            <a:r>
              <a:rPr lang="en-US" sz="2800" dirty="0" err="1">
                <a:solidFill>
                  <a:srgbClr val="FF0066"/>
                </a:solidFill>
                <a:latin typeface="Times New Roman" panose="02020603050405020304" pitchFamily="18" charset="0"/>
              </a:rPr>
              <a:t>Hình</a:t>
            </a:r>
            <a:r>
              <a:rPr lang="en-US" sz="2800" dirty="0">
                <a:solidFill>
                  <a:srgbClr val="FF0066"/>
                </a:solidFill>
                <a:latin typeface="Times New Roman" panose="02020603050405020304" pitchFamily="18" charset="0"/>
              </a:rPr>
              <a:t> </a:t>
            </a:r>
            <a:r>
              <a:rPr lang="en-US" sz="2800" dirty="0" err="1">
                <a:solidFill>
                  <a:srgbClr val="FF0066"/>
                </a:solidFill>
                <a:latin typeface="Times New Roman" panose="02020603050405020304" pitchFamily="18" charset="0"/>
              </a:rPr>
              <a:t>thành</a:t>
            </a:r>
            <a:r>
              <a:rPr lang="en-US" sz="2800" dirty="0">
                <a:solidFill>
                  <a:srgbClr val="FF0066"/>
                </a:solidFill>
                <a:latin typeface="Times New Roman" panose="02020603050405020304" pitchFamily="18" charset="0"/>
              </a:rPr>
              <a:t> </a:t>
            </a:r>
            <a:r>
              <a:rPr lang="en-US" sz="2800" dirty="0" err="1">
                <a:solidFill>
                  <a:srgbClr val="FF0066"/>
                </a:solidFill>
                <a:latin typeface="Times New Roman" panose="02020603050405020304" pitchFamily="18" charset="0"/>
              </a:rPr>
              <a:t>hạt</a:t>
            </a:r>
            <a:r>
              <a:rPr lang="en-US" sz="2800" dirty="0">
                <a:solidFill>
                  <a:srgbClr val="FF0066"/>
                </a:solidFill>
                <a:latin typeface="Times New Roman" panose="02020603050405020304" pitchFamily="18" charset="0"/>
              </a:rPr>
              <a:t> </a:t>
            </a:r>
            <a:r>
              <a:rPr lang="en-US" sz="2800" dirty="0" err="1">
                <a:solidFill>
                  <a:srgbClr val="FF0066"/>
                </a:solidFill>
                <a:latin typeface="Times New Roman" panose="02020603050405020304" pitchFamily="18" charset="0"/>
              </a:rPr>
              <a:t>và</a:t>
            </a:r>
            <a:r>
              <a:rPr lang="en-US" sz="2800" dirty="0">
                <a:solidFill>
                  <a:srgbClr val="FF0066"/>
                </a:solidFill>
                <a:latin typeface="Times New Roman" panose="02020603050405020304" pitchFamily="18" charset="0"/>
              </a:rPr>
              <a:t> </a:t>
            </a:r>
            <a:r>
              <a:rPr lang="en-US" sz="2800" dirty="0" err="1">
                <a:solidFill>
                  <a:srgbClr val="FF0066"/>
                </a:solidFill>
                <a:latin typeface="Times New Roman" panose="02020603050405020304" pitchFamily="18" charset="0"/>
              </a:rPr>
              <a:t>quả</a:t>
            </a:r>
            <a:endParaRPr lang="en-US" sz="2800" dirty="0">
              <a:solidFill>
                <a:srgbClr val="FF0066"/>
              </a:solidFill>
              <a:latin typeface="Times New Roman" panose="02020603050405020304" pitchFamily="18" charset="0"/>
            </a:endParaRPr>
          </a:p>
        </p:txBody>
      </p:sp>
      <p:sp>
        <p:nvSpPr>
          <p:cNvPr id="15" name="Title 1"/>
          <p:cNvSpPr txBox="1">
            <a:spLocks/>
          </p:cNvSpPr>
          <p:nvPr/>
        </p:nvSpPr>
        <p:spPr bwMode="auto">
          <a:xfrm>
            <a:off x="38100" y="152400"/>
            <a:ext cx="9144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b="0" dirty="0" smtClean="0">
                <a:solidFill>
                  <a:srgbClr val="0000FF"/>
                </a:solidFill>
              </a:rPr>
              <a:t>- </a:t>
            </a:r>
            <a:r>
              <a:rPr lang="en-US" sz="2400" b="0" dirty="0" err="1" smtClean="0">
                <a:solidFill>
                  <a:srgbClr val="0000FF"/>
                </a:solidFill>
                <a:latin typeface="Times New Roman" panose="02020603050405020304" pitchFamily="18" charset="0"/>
                <a:cs typeface="Times New Roman" panose="02020603050405020304" pitchFamily="18" charset="0"/>
              </a:rPr>
              <a:t>Sau</a:t>
            </a:r>
            <a:r>
              <a:rPr lang="en-US" sz="2400" b="0" dirty="0" smtClean="0">
                <a:solidFill>
                  <a:srgbClr val="0000FF"/>
                </a:solidFill>
                <a:latin typeface="Times New Roman" panose="02020603050405020304" pitchFamily="18" charset="0"/>
                <a:cs typeface="Times New Roman" panose="02020603050405020304" pitchFamily="18" charset="0"/>
              </a:rPr>
              <a:t> </a:t>
            </a:r>
            <a:r>
              <a:rPr lang="en-US" sz="2400" b="0" dirty="0" err="1" smtClean="0">
                <a:solidFill>
                  <a:srgbClr val="0000FF"/>
                </a:solidFill>
                <a:latin typeface="Times New Roman" panose="02020603050405020304" pitchFamily="18" charset="0"/>
                <a:cs typeface="Times New Roman" panose="02020603050405020304" pitchFamily="18" charset="0"/>
              </a:rPr>
              <a:t>thụ</a:t>
            </a:r>
            <a:r>
              <a:rPr lang="en-US" sz="2400" b="0" dirty="0" smtClean="0">
                <a:solidFill>
                  <a:srgbClr val="0000FF"/>
                </a:solidFill>
                <a:latin typeface="Times New Roman" panose="02020603050405020304" pitchFamily="18" charset="0"/>
                <a:cs typeface="Times New Roman" panose="02020603050405020304" pitchFamily="18" charset="0"/>
              </a:rPr>
              <a:t> </a:t>
            </a:r>
            <a:r>
              <a:rPr lang="en-US" sz="2400" b="0" dirty="0" err="1" smtClean="0">
                <a:solidFill>
                  <a:srgbClr val="0000FF"/>
                </a:solidFill>
                <a:latin typeface="Times New Roman" panose="02020603050405020304" pitchFamily="18" charset="0"/>
                <a:cs typeface="Times New Roman" panose="02020603050405020304" pitchFamily="18" charset="0"/>
              </a:rPr>
              <a:t>tinh</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Bầu</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a:solidFill>
                  <a:srgbClr val="000000"/>
                </a:solidFill>
                <a:latin typeface="Times New Roman" panose="02020603050405020304" pitchFamily="18" charset="0"/>
                <a:cs typeface="Times New Roman" panose="02020603050405020304" pitchFamily="18" charset="0"/>
              </a:rPr>
              <a:t>nhụy</a:t>
            </a:r>
            <a:r>
              <a:rPr lang="en-US" sz="2400" b="0" dirty="0">
                <a:solidFill>
                  <a:srgbClr val="000000"/>
                </a:solidFill>
                <a:latin typeface="Times New Roman" panose="02020603050405020304" pitchFamily="18" charset="0"/>
                <a:cs typeface="Times New Roman" panose="02020603050405020304" pitchFamily="18" charset="0"/>
              </a:rPr>
              <a:t> </a:t>
            </a:r>
            <a:r>
              <a:rPr lang="en-US" sz="2400" b="0" dirty="0" err="1">
                <a:solidFill>
                  <a:srgbClr val="000000"/>
                </a:solidFill>
                <a:latin typeface="Times New Roman" panose="02020603050405020304" pitchFamily="18" charset="0"/>
                <a:cs typeface="Times New Roman" panose="02020603050405020304" pitchFamily="18" charset="0"/>
              </a:rPr>
              <a:t>phát</a:t>
            </a:r>
            <a:r>
              <a:rPr lang="en-US" sz="2400" b="0" dirty="0">
                <a:solidFill>
                  <a:srgbClr val="000000"/>
                </a:solidFill>
                <a:latin typeface="Times New Roman" panose="02020603050405020304" pitchFamily="18" charset="0"/>
                <a:cs typeface="Times New Roman" panose="02020603050405020304" pitchFamily="18" charset="0"/>
              </a:rPr>
              <a:t> </a:t>
            </a:r>
            <a:r>
              <a:rPr lang="en-US" sz="2400" b="0" dirty="0" err="1">
                <a:solidFill>
                  <a:srgbClr val="000000"/>
                </a:solidFill>
                <a:latin typeface="Times New Roman" panose="02020603050405020304" pitchFamily="18" charset="0"/>
                <a:cs typeface="Times New Roman" panose="02020603050405020304" pitchFamily="18" charset="0"/>
              </a:rPr>
              <a:t>triển</a:t>
            </a:r>
            <a:r>
              <a:rPr lang="en-US" sz="2400" b="0" dirty="0">
                <a:solidFill>
                  <a:srgbClr val="000000"/>
                </a:solidFill>
                <a:latin typeface="Times New Roman" panose="02020603050405020304" pitchFamily="18" charset="0"/>
                <a:cs typeface="Times New Roman" panose="02020603050405020304" pitchFamily="18" charset="0"/>
              </a:rPr>
              <a:t> </a:t>
            </a:r>
            <a:r>
              <a:rPr lang="en-US" sz="2400" b="0" dirty="0" err="1">
                <a:solidFill>
                  <a:srgbClr val="000000"/>
                </a:solidFill>
                <a:latin typeface="Times New Roman" panose="02020603050405020304" pitchFamily="18" charset="0"/>
                <a:cs typeface="Times New Roman" panose="02020603050405020304" pitchFamily="18" charset="0"/>
              </a:rPr>
              <a:t>thành</a:t>
            </a:r>
            <a:r>
              <a:rPr lang="en-US" sz="2400" b="0" dirty="0">
                <a:solidFill>
                  <a:srgbClr val="000000"/>
                </a:solidFill>
                <a:latin typeface="Times New Roman" panose="02020603050405020304" pitchFamily="18" charset="0"/>
                <a:cs typeface="Times New Roman" panose="02020603050405020304" pitchFamily="18" charset="0"/>
              </a:rPr>
              <a:t> </a:t>
            </a:r>
            <a:r>
              <a:rPr lang="en-US" sz="2400" b="0" dirty="0" err="1">
                <a:solidFill>
                  <a:srgbClr val="000000"/>
                </a:solidFill>
                <a:latin typeface="Times New Roman" panose="02020603050405020304" pitchFamily="18" charset="0"/>
                <a:cs typeface="Times New Roman" panose="02020603050405020304" pitchFamily="18" charset="0"/>
              </a:rPr>
              <a:t>quả</a:t>
            </a:r>
            <a:r>
              <a:rPr lang="en-US" sz="2400" b="0" dirty="0">
                <a:solidFill>
                  <a:srgbClr val="000000"/>
                </a:solidFill>
                <a:latin typeface="Times New Roman" panose="02020603050405020304" pitchFamily="18" charset="0"/>
                <a:cs typeface="Times New Roman" panose="02020603050405020304" pitchFamily="18" charset="0"/>
              </a:rPr>
              <a:t>, </a:t>
            </a:r>
            <a:r>
              <a:rPr lang="en-US" sz="2400" b="0" dirty="0" err="1">
                <a:solidFill>
                  <a:srgbClr val="000000"/>
                </a:solidFill>
                <a:latin typeface="Times New Roman" panose="02020603050405020304" pitchFamily="18" charset="0"/>
                <a:cs typeface="Times New Roman" panose="02020603050405020304" pitchFamily="18" charset="0"/>
              </a:rPr>
              <a:t>noãn</a:t>
            </a:r>
            <a:r>
              <a:rPr lang="en-US" sz="2400" b="0" dirty="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phát</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a:solidFill>
                  <a:srgbClr val="000000"/>
                </a:solidFill>
                <a:latin typeface="Times New Roman" panose="02020603050405020304" pitchFamily="18" charset="0"/>
                <a:cs typeface="Times New Roman" panose="02020603050405020304" pitchFamily="18" charset="0"/>
              </a:rPr>
              <a:t>triển</a:t>
            </a:r>
            <a:r>
              <a:rPr lang="en-US" sz="2400" b="0" dirty="0">
                <a:solidFill>
                  <a:srgbClr val="000000"/>
                </a:solidFill>
                <a:latin typeface="Times New Roman" panose="02020603050405020304" pitchFamily="18" charset="0"/>
                <a:cs typeface="Times New Roman" panose="02020603050405020304" pitchFamily="18" charset="0"/>
              </a:rPr>
              <a:t> </a:t>
            </a:r>
            <a:r>
              <a:rPr lang="en-US" sz="2400" b="0" dirty="0" err="1">
                <a:solidFill>
                  <a:srgbClr val="000000"/>
                </a:solidFill>
                <a:latin typeface="Times New Roman" panose="02020603050405020304" pitchFamily="18" charset="0"/>
                <a:cs typeface="Times New Roman" panose="02020603050405020304" pitchFamily="18" charset="0"/>
              </a:rPr>
              <a:t>thành</a:t>
            </a:r>
            <a:r>
              <a:rPr lang="en-US" sz="2400" b="0" dirty="0">
                <a:solidFill>
                  <a:srgbClr val="000000"/>
                </a:solidFill>
                <a:latin typeface="Times New Roman" panose="02020603050405020304" pitchFamily="18" charset="0"/>
                <a:cs typeface="Times New Roman" panose="02020603050405020304" pitchFamily="18" charset="0"/>
              </a:rPr>
              <a:t> </a:t>
            </a:r>
            <a:r>
              <a:rPr lang="en-US" sz="2400" b="0" dirty="0" err="1">
                <a:solidFill>
                  <a:srgbClr val="000000"/>
                </a:solidFill>
                <a:latin typeface="Times New Roman" panose="02020603050405020304" pitchFamily="18" charset="0"/>
                <a:cs typeface="Times New Roman" panose="02020603050405020304" pitchFamily="18" charset="0"/>
              </a:rPr>
              <a:t>hạt</a:t>
            </a:r>
            <a:r>
              <a:rPr lang="en-US" sz="2400" b="0" dirty="0">
                <a:solidFill>
                  <a:srgbClr val="000000"/>
                </a:solidFill>
                <a:latin typeface="Times New Roman" panose="02020603050405020304" pitchFamily="18" charset="0"/>
                <a:cs typeface="Times New Roman" panose="02020603050405020304" pitchFamily="18" charset="0"/>
              </a:rPr>
              <a:t> (</a:t>
            </a:r>
            <a:r>
              <a:rPr lang="en-US" sz="2400" b="0" dirty="0" err="1">
                <a:solidFill>
                  <a:srgbClr val="000000"/>
                </a:solidFill>
                <a:latin typeface="Times New Roman" panose="02020603050405020304" pitchFamily="18" charset="0"/>
                <a:cs typeface="Times New Roman" panose="02020603050405020304" pitchFamily="18" charset="0"/>
              </a:rPr>
              <a:t>nằm</a:t>
            </a:r>
            <a:r>
              <a:rPr lang="en-US" sz="2400" b="0" dirty="0">
                <a:solidFill>
                  <a:srgbClr val="000000"/>
                </a:solidFill>
                <a:latin typeface="Times New Roman" panose="02020603050405020304" pitchFamily="18" charset="0"/>
                <a:cs typeface="Times New Roman" panose="02020603050405020304" pitchFamily="18" charset="0"/>
              </a:rPr>
              <a:t> </a:t>
            </a:r>
            <a:r>
              <a:rPr lang="en-US" sz="2400" b="0" dirty="0" err="1">
                <a:solidFill>
                  <a:srgbClr val="000000"/>
                </a:solidFill>
                <a:latin typeface="Times New Roman" panose="02020603050405020304" pitchFamily="18" charset="0"/>
                <a:cs typeface="Times New Roman" panose="02020603050405020304" pitchFamily="18" charset="0"/>
              </a:rPr>
              <a:t>trong</a:t>
            </a:r>
            <a:r>
              <a:rPr lang="en-US" sz="2400" b="0" dirty="0">
                <a:solidFill>
                  <a:srgbClr val="000000"/>
                </a:solidFill>
                <a:latin typeface="Times New Roman" panose="02020603050405020304" pitchFamily="18" charset="0"/>
                <a:cs typeface="Times New Roman" panose="02020603050405020304" pitchFamily="18" charset="0"/>
              </a:rPr>
              <a:t> </a:t>
            </a:r>
            <a:r>
              <a:rPr lang="en-US" sz="2400" b="0" dirty="0" err="1">
                <a:solidFill>
                  <a:srgbClr val="000000"/>
                </a:solidFill>
                <a:latin typeface="Times New Roman" panose="02020603050405020304" pitchFamily="18" charset="0"/>
                <a:cs typeface="Times New Roman" panose="02020603050405020304" pitchFamily="18" charset="0"/>
              </a:rPr>
              <a:t>quả</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Hạt</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phát</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triển</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thành</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phôi</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hình</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thành</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cơ</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thể</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mới</a:t>
            </a:r>
            <a:r>
              <a:rPr lang="en-US" sz="2400" b="0" dirty="0" smtClean="0">
                <a:solidFill>
                  <a:srgbClr val="000000"/>
                </a:solidFill>
                <a:latin typeface="Times New Roman" panose="02020603050405020304" pitchFamily="18" charset="0"/>
                <a:cs typeface="Times New Roman" panose="02020603050405020304" pitchFamily="18" charset="0"/>
              </a:rPr>
              <a:t>.</a:t>
            </a:r>
            <a:endParaRPr lang="en-US" sz="2400" b="0" dirty="0">
              <a:solidFill>
                <a:srgbClr val="000000"/>
              </a:solidFill>
              <a:latin typeface="Times New Roman" panose="02020603050405020304" pitchFamily="18" charset="0"/>
              <a:cs typeface="Times New Roman" panose="02020603050405020304" pitchFamily="18" charset="0"/>
            </a:endParaRPr>
          </a:p>
        </p:txBody>
      </p:sp>
      <p:sp>
        <p:nvSpPr>
          <p:cNvPr id="16" name="Line 38"/>
          <p:cNvSpPr>
            <a:spLocks noChangeShapeType="1"/>
          </p:cNvSpPr>
          <p:nvPr/>
        </p:nvSpPr>
        <p:spPr bwMode="auto">
          <a:xfrm flipH="1" flipV="1">
            <a:off x="5791200" y="2680165"/>
            <a:ext cx="388937" cy="265383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Rectangle 2"/>
          <p:cNvSpPr/>
          <p:nvPr/>
        </p:nvSpPr>
        <p:spPr>
          <a:xfrm>
            <a:off x="54301" y="1109008"/>
            <a:ext cx="3509170" cy="2308324"/>
          </a:xfrm>
          <a:prstGeom prst="rect">
            <a:avLst/>
          </a:prstGeom>
        </p:spPr>
        <p:txBody>
          <a:bodyPr wrap="square">
            <a:spAutoFit/>
          </a:bodyPr>
          <a:lstStyle/>
          <a:p>
            <a:r>
              <a:rPr lang="en-US" sz="2000" b="0" dirty="0">
                <a:solidFill>
                  <a:srgbClr val="000000"/>
                </a:solidFill>
              </a:rPr>
              <a:t>- </a:t>
            </a:r>
            <a:r>
              <a:rPr lang="en-US" sz="2400" b="0" dirty="0" err="1" smtClean="0">
                <a:latin typeface="Times New Roman" panose="02020603050405020304" pitchFamily="18" charset="0"/>
                <a:cs typeface="Times New Roman" panose="02020603050405020304" pitchFamily="18" charset="0"/>
              </a:rPr>
              <a:t>Quá</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trình</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lớn</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lên</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của</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quả</a:t>
            </a:r>
            <a:r>
              <a:rPr lang="en-US" sz="2400" b="0" dirty="0" smtClean="0">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Quả</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a:solidFill>
                  <a:srgbClr val="000000"/>
                </a:solidFill>
                <a:latin typeface="Times New Roman" panose="02020603050405020304" pitchFamily="18" charset="0"/>
                <a:cs typeface="Times New Roman" panose="02020603050405020304" pitchFamily="18" charset="0"/>
              </a:rPr>
              <a:t>phân</a:t>
            </a:r>
            <a:r>
              <a:rPr lang="en-US" sz="2400" b="0" dirty="0">
                <a:solidFill>
                  <a:srgbClr val="000000"/>
                </a:solidFill>
                <a:latin typeface="Times New Roman" panose="02020603050405020304" pitchFamily="18" charset="0"/>
                <a:cs typeface="Times New Roman" panose="02020603050405020304" pitchFamily="18" charset="0"/>
              </a:rPr>
              <a:t> chia </a:t>
            </a:r>
            <a:r>
              <a:rPr lang="en-US" sz="2400" b="0" dirty="0" err="1">
                <a:solidFill>
                  <a:srgbClr val="000000"/>
                </a:solidFill>
                <a:latin typeface="Times New Roman" panose="02020603050405020304" pitchFamily="18" charset="0"/>
                <a:cs typeface="Times New Roman" panose="02020603050405020304" pitchFamily="18" charset="0"/>
              </a:rPr>
              <a:t>và</a:t>
            </a:r>
            <a:r>
              <a:rPr lang="en-US" sz="2400" b="0" dirty="0">
                <a:solidFill>
                  <a:srgbClr val="000000"/>
                </a:solidFill>
                <a:latin typeface="Times New Roman" panose="02020603050405020304" pitchFamily="18" charset="0"/>
                <a:cs typeface="Times New Roman" panose="02020603050405020304" pitchFamily="18" charset="0"/>
              </a:rPr>
              <a:t> </a:t>
            </a:r>
            <a:r>
              <a:rPr lang="en-US" sz="2400" b="0" dirty="0" err="1">
                <a:solidFill>
                  <a:srgbClr val="000000"/>
                </a:solidFill>
                <a:latin typeface="Times New Roman" panose="02020603050405020304" pitchFamily="18" charset="0"/>
                <a:cs typeface="Times New Roman" panose="02020603050405020304" pitchFamily="18" charset="0"/>
              </a:rPr>
              <a:t>lớn</a:t>
            </a:r>
            <a:r>
              <a:rPr lang="en-US" sz="2400" b="0" dirty="0">
                <a:solidFill>
                  <a:srgbClr val="000000"/>
                </a:solidFill>
                <a:latin typeface="Times New Roman" panose="02020603050405020304" pitchFamily="18" charset="0"/>
                <a:cs typeface="Times New Roman" panose="02020603050405020304" pitchFamily="18" charset="0"/>
              </a:rPr>
              <a:t> </a:t>
            </a:r>
            <a:r>
              <a:rPr lang="en-US" sz="2400" b="0" dirty="0" err="1">
                <a:solidFill>
                  <a:srgbClr val="000000"/>
                </a:solidFill>
                <a:latin typeface="Times New Roman" panose="02020603050405020304" pitchFamily="18" charset="0"/>
                <a:cs typeface="Times New Roman" panose="02020603050405020304" pitchFamily="18" charset="0"/>
              </a:rPr>
              <a:t>lên</a:t>
            </a:r>
            <a:r>
              <a:rPr lang="en-US" sz="2400" b="0" dirty="0">
                <a:solidFill>
                  <a:srgbClr val="000000"/>
                </a:solidFill>
                <a:latin typeface="Times New Roman" panose="02020603050405020304" pitchFamily="18" charset="0"/>
                <a:cs typeface="Times New Roman" panose="02020603050405020304" pitchFamily="18" charset="0"/>
              </a:rPr>
              <a:t> → </a:t>
            </a:r>
            <a:r>
              <a:rPr lang="en-US" sz="2400" b="0" dirty="0" err="1">
                <a:solidFill>
                  <a:srgbClr val="000000"/>
                </a:solidFill>
                <a:latin typeface="Times New Roman" panose="02020603050405020304" pitchFamily="18" charset="0"/>
                <a:cs typeface="Times New Roman" panose="02020603050405020304" pitchFamily="18" charset="0"/>
              </a:rPr>
              <a:t>Quả</a:t>
            </a:r>
            <a:r>
              <a:rPr lang="en-US" sz="2400" b="0" dirty="0">
                <a:solidFill>
                  <a:srgbClr val="000000"/>
                </a:solidFill>
                <a:latin typeface="Times New Roman" panose="02020603050405020304" pitchFamily="18" charset="0"/>
                <a:cs typeface="Times New Roman" panose="02020603050405020304" pitchFamily="18" charset="0"/>
              </a:rPr>
              <a:t> </a:t>
            </a:r>
            <a:r>
              <a:rPr lang="en-US" sz="2400" b="0" dirty="0" err="1">
                <a:solidFill>
                  <a:srgbClr val="000000"/>
                </a:solidFill>
                <a:latin typeface="Times New Roman" panose="02020603050405020304" pitchFamily="18" charset="0"/>
                <a:cs typeface="Times New Roman" panose="02020603050405020304" pitchFamily="18" charset="0"/>
              </a:rPr>
              <a:t>xanh</a:t>
            </a:r>
            <a:r>
              <a:rPr lang="en-US" sz="2400" b="0" dirty="0">
                <a:solidFill>
                  <a:srgbClr val="000000"/>
                </a:solidFill>
                <a:latin typeface="Times New Roman" panose="02020603050405020304" pitchFamily="18" charset="0"/>
                <a:cs typeface="Times New Roman" panose="02020603050405020304" pitchFamily="18" charset="0"/>
              </a:rPr>
              <a:t> → </a:t>
            </a:r>
            <a:r>
              <a:rPr lang="en-US" sz="2400" b="0" dirty="0" err="1">
                <a:solidFill>
                  <a:srgbClr val="000000"/>
                </a:solidFill>
                <a:latin typeface="Times New Roman" panose="02020603050405020304" pitchFamily="18" charset="0"/>
                <a:cs typeface="Times New Roman" panose="02020603050405020304" pitchFamily="18" charset="0"/>
              </a:rPr>
              <a:t>Quả</a:t>
            </a:r>
            <a:r>
              <a:rPr lang="en-US" sz="2400" b="0" dirty="0">
                <a:solidFill>
                  <a:srgbClr val="000000"/>
                </a:solidFill>
                <a:latin typeface="Times New Roman" panose="02020603050405020304" pitchFamily="18" charset="0"/>
                <a:cs typeface="Times New Roman" panose="02020603050405020304" pitchFamily="18" charset="0"/>
              </a:rPr>
              <a:t> </a:t>
            </a:r>
            <a:r>
              <a:rPr lang="en-US" sz="2400" b="0" dirty="0" err="1">
                <a:solidFill>
                  <a:srgbClr val="000000"/>
                </a:solidFill>
                <a:latin typeface="Times New Roman" panose="02020603050405020304" pitchFamily="18" charset="0"/>
                <a:cs typeface="Times New Roman" panose="02020603050405020304" pitchFamily="18" charset="0"/>
              </a:rPr>
              <a:t>ương</a:t>
            </a:r>
            <a:r>
              <a:rPr lang="en-US" sz="2400" b="0" dirty="0">
                <a:solidFill>
                  <a:srgbClr val="000000"/>
                </a:solidFill>
                <a:latin typeface="Times New Roman" panose="02020603050405020304" pitchFamily="18" charset="0"/>
                <a:cs typeface="Times New Roman" panose="02020603050405020304" pitchFamily="18" charset="0"/>
              </a:rPr>
              <a:t> → </a:t>
            </a:r>
            <a:r>
              <a:rPr lang="en-US" sz="2400" b="0" dirty="0" err="1">
                <a:solidFill>
                  <a:srgbClr val="000000"/>
                </a:solidFill>
                <a:latin typeface="Times New Roman" panose="02020603050405020304" pitchFamily="18" charset="0"/>
                <a:cs typeface="Times New Roman" panose="02020603050405020304" pitchFamily="18" charset="0"/>
              </a:rPr>
              <a:t>Quả</a:t>
            </a:r>
            <a:r>
              <a:rPr lang="en-US" sz="2400" b="0" dirty="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chín</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có</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độ</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cứng</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hình</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dạng</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màu</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sắc</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và</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hương</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vị</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đặc</a:t>
            </a:r>
            <a:r>
              <a:rPr lang="en-US" sz="2400" b="0" dirty="0" smtClean="0">
                <a:solidFill>
                  <a:srgbClr val="000000"/>
                </a:solidFill>
                <a:latin typeface="Times New Roman" panose="02020603050405020304" pitchFamily="18" charset="0"/>
                <a:cs typeface="Times New Roman" panose="02020603050405020304" pitchFamily="18" charset="0"/>
              </a:rPr>
              <a:t> </a:t>
            </a:r>
            <a:r>
              <a:rPr lang="en-US" sz="2400" b="0" dirty="0" err="1" smtClean="0">
                <a:solidFill>
                  <a:srgbClr val="000000"/>
                </a:solidFill>
                <a:latin typeface="Times New Roman" panose="02020603050405020304" pitchFamily="18" charset="0"/>
                <a:cs typeface="Times New Roman" panose="02020603050405020304" pitchFamily="18" charset="0"/>
              </a:rPr>
              <a:t>trưng</a:t>
            </a:r>
            <a:r>
              <a:rPr lang="en-US" sz="2400" b="0" dirty="0" smtClean="0">
                <a:solidFill>
                  <a:srgbClr val="000000"/>
                </a:solidFill>
                <a:latin typeface="Times New Roman" panose="02020603050405020304" pitchFamily="18" charset="0"/>
                <a:cs typeface="Times New Roman" panose="02020603050405020304" pitchFamily="18" charset="0"/>
              </a:rPr>
              <a:t>)</a:t>
            </a:r>
            <a:endParaRPr lang="en-US" sz="2400" b="0" dirty="0">
              <a:solidFill>
                <a:srgbClr val="0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8100" y="-12055"/>
            <a:ext cx="8877300" cy="461665"/>
          </a:xfrm>
          <a:prstGeom prst="rect">
            <a:avLst/>
          </a:prstGeom>
        </p:spPr>
        <p:txBody>
          <a:bodyPr wrap="square">
            <a:spAutoFit/>
          </a:bodyPr>
          <a:lstStyle/>
          <a:p>
            <a:r>
              <a:rPr lang="en-US" sz="2400" dirty="0" smtClean="0"/>
              <a:t> </a:t>
            </a:r>
            <a:r>
              <a:rPr lang="en-US" sz="2400" i="1" dirty="0" err="1" smtClean="0">
                <a:solidFill>
                  <a:srgbClr val="FF0000"/>
                </a:solidFill>
                <a:latin typeface="Times New Roman" panose="02020603050405020304" pitchFamily="18" charset="0"/>
                <a:cs typeface="Times New Roman" panose="02020603050405020304" pitchFamily="18" charset="0"/>
              </a:rPr>
              <a:t>Quá</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trình</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hình</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thành</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và</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lớn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lên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của</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quả</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2817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ox(in)">
                                      <p:cBhvr>
                                        <p:cTn id="11" dur="500"/>
                                        <p:tgtEl>
                                          <p:spTgt spid="13"/>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5" grpId="0"/>
      <p:bldP spid="16"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5"/>
          <p:cNvPicPr>
            <a:picLocks noChangeAspect="1" noChangeArrowheads="1"/>
          </p:cNvPicPr>
          <p:nvPr/>
        </p:nvPicPr>
        <p:blipFill>
          <a:blip r:embed="rId2">
            <a:extLst>
              <a:ext uri="{28A0092B-C50C-407E-A947-70E740481C1C}">
                <a14:useLocalDpi xmlns:a14="http://schemas.microsoft.com/office/drawing/2010/main" val="0"/>
              </a:ext>
            </a:extLst>
          </a:blip>
          <a:srcRect t="4762"/>
          <a:stretch>
            <a:fillRect/>
          </a:stretch>
        </p:blipFill>
        <p:spPr bwMode="auto">
          <a:xfrm>
            <a:off x="3573463" y="1676400"/>
            <a:ext cx="54864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itle 1"/>
          <p:cNvSpPr>
            <a:spLocks noGrp="1"/>
          </p:cNvSpPr>
          <p:nvPr>
            <p:ph type="title"/>
          </p:nvPr>
        </p:nvSpPr>
        <p:spPr>
          <a:xfrm>
            <a:off x="4529231" y="5403850"/>
            <a:ext cx="4614769" cy="1524000"/>
          </a:xfrm>
        </p:spPr>
        <p:txBody>
          <a:bodyPr/>
          <a:lstStyle/>
          <a:p>
            <a:pPr algn="l"/>
            <a:r>
              <a:rPr lang="en-US" sz="2800" b="1" i="1" dirty="0" err="1">
                <a:solidFill>
                  <a:srgbClr val="FF0000"/>
                </a:solidFill>
                <a:latin typeface="Times New Roman" panose="02020603050405020304" pitchFamily="18" charset="0"/>
                <a:cs typeface="Times New Roman" panose="02020603050405020304" pitchFamily="18" charset="0"/>
              </a:rPr>
              <a:t>Quả</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có</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vai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trò</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gì</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đối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với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đời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sống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của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cây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con </a:t>
            </a:r>
            <a:r>
              <a:rPr lang="en-US" sz="2800" b="1" i="1" dirty="0" err="1">
                <a:solidFill>
                  <a:srgbClr val="FF0000"/>
                </a:solidFill>
                <a:latin typeface="Times New Roman" panose="02020603050405020304" pitchFamily="18" charset="0"/>
                <a:cs typeface="Times New Roman" panose="02020603050405020304" pitchFamily="18" charset="0"/>
              </a:rPr>
              <a:t>người</a:t>
            </a:r>
            <a:r>
              <a:rPr lang="en-US" sz="2800" b="1" i="1" dirty="0">
                <a:solidFill>
                  <a:srgbClr val="FF0000"/>
                </a:solidFill>
                <a:latin typeface="Times New Roman" panose="02020603050405020304" pitchFamily="18" charset="0"/>
                <a:cs typeface="Times New Roman" panose="02020603050405020304" pitchFamily="18" charset="0"/>
              </a:rPr>
              <a:t>?</a:t>
            </a:r>
            <a:br>
              <a:rPr lang="en-US" sz="2800" b="1" i="1" dirty="0">
                <a:solidFill>
                  <a:srgbClr val="FF0000"/>
                </a:solidFill>
                <a:latin typeface="Times New Roman" panose="02020603050405020304" pitchFamily="18" charset="0"/>
                <a:cs typeface="Times New Roman" panose="02020603050405020304" pitchFamily="18" charset="0"/>
              </a:rPr>
            </a:br>
            <a:endParaRPr lang="en-US" sz="2800" b="1" i="1" dirty="0" smtClean="0">
              <a:solidFill>
                <a:srgbClr val="FF0000"/>
              </a:solidFill>
              <a:latin typeface="Times New Roman" panose="02020603050405020304" pitchFamily="18" charset="0"/>
              <a:cs typeface="Times New Roman" panose="02020603050405020304" pitchFamily="18" charset="0"/>
            </a:endParaRPr>
          </a:p>
        </p:txBody>
      </p:sp>
      <p:pic>
        <p:nvPicPr>
          <p:cNvPr id="67589" name="Picture 2" descr="Quan sát Hình 37.15 và đọc thông tin, hãy mô tả sự thụ phấn và sự thụ  tinh... | baivan.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8513"/>
            <a:ext cx="441960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34" descr="H42-21-Hat cay mot la mam"/>
          <p:cNvPicPr>
            <a:picLocks noChangeAspect="1" noChangeArrowheads="1"/>
          </p:cNvPicPr>
          <p:nvPr/>
        </p:nvPicPr>
        <p:blipFill>
          <a:blip r:embed="rId4">
            <a:extLst>
              <a:ext uri="{28A0092B-C50C-407E-A947-70E740481C1C}">
                <a14:useLocalDpi xmlns:a14="http://schemas.microsoft.com/office/drawing/2010/main" val="0"/>
              </a:ext>
            </a:extLst>
          </a:blip>
          <a:srcRect t="4546"/>
          <a:stretch>
            <a:fillRect/>
          </a:stretch>
        </p:blipFill>
        <p:spPr bwMode="auto">
          <a:xfrm>
            <a:off x="-7938" y="1676400"/>
            <a:ext cx="35734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37"/>
          <p:cNvSpPr>
            <a:spLocks noChangeShapeType="1"/>
          </p:cNvSpPr>
          <p:nvPr/>
        </p:nvSpPr>
        <p:spPr bwMode="auto">
          <a:xfrm flipH="1" flipV="1">
            <a:off x="3124200" y="2233613"/>
            <a:ext cx="2971800" cy="1541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38"/>
          <p:cNvSpPr>
            <a:spLocks noChangeShapeType="1"/>
          </p:cNvSpPr>
          <p:nvPr/>
        </p:nvSpPr>
        <p:spPr bwMode="auto">
          <a:xfrm flipH="1" flipV="1">
            <a:off x="2590800" y="3246438"/>
            <a:ext cx="36576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39"/>
          <p:cNvSpPr txBox="1">
            <a:spLocks noChangeArrowheads="1"/>
          </p:cNvSpPr>
          <p:nvPr/>
        </p:nvSpPr>
        <p:spPr bwMode="auto">
          <a:xfrm>
            <a:off x="2870200" y="1693863"/>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a:t>Hạt</a:t>
            </a:r>
          </a:p>
        </p:txBody>
      </p:sp>
      <p:sp>
        <p:nvSpPr>
          <p:cNvPr id="13" name="Text Box 40"/>
          <p:cNvSpPr txBox="1">
            <a:spLocks noChangeArrowheads="1"/>
          </p:cNvSpPr>
          <p:nvPr/>
        </p:nvSpPr>
        <p:spPr bwMode="auto">
          <a:xfrm>
            <a:off x="1828800" y="2946400"/>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a:t>PHÔI</a:t>
            </a:r>
          </a:p>
        </p:txBody>
      </p:sp>
      <p:sp>
        <p:nvSpPr>
          <p:cNvPr id="67596" name="Text Box 26"/>
          <p:cNvSpPr txBox="1">
            <a:spLocks noChangeArrowheads="1"/>
          </p:cNvSpPr>
          <p:nvPr/>
        </p:nvSpPr>
        <p:spPr bwMode="auto">
          <a:xfrm>
            <a:off x="-136525" y="4584700"/>
            <a:ext cx="3929063"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800">
                <a:solidFill>
                  <a:srgbClr val="FF0066"/>
                </a:solidFill>
                <a:latin typeface="Times New Roman" panose="02020603050405020304" pitchFamily="18" charset="0"/>
              </a:rPr>
              <a:t> Hình thành hạt và quả</a:t>
            </a:r>
          </a:p>
        </p:txBody>
      </p:sp>
      <p:sp>
        <p:nvSpPr>
          <p:cNvPr id="14" name="Line 38"/>
          <p:cNvSpPr>
            <a:spLocks noChangeShapeType="1"/>
          </p:cNvSpPr>
          <p:nvPr/>
        </p:nvSpPr>
        <p:spPr bwMode="auto">
          <a:xfrm flipH="1">
            <a:off x="1703294" y="4256088"/>
            <a:ext cx="4240306" cy="14242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a:spLocks noChangeArrowheads="1"/>
          </p:cNvSpPr>
          <p:nvPr/>
        </p:nvSpPr>
        <p:spPr bwMode="auto">
          <a:xfrm>
            <a:off x="76200" y="1160846"/>
            <a:ext cx="8534400"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2</a:t>
            </a:r>
            <a:r>
              <a:rPr lang="en-US" sz="2400"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Tìm</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hiểu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sản</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hữu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tính</a:t>
            </a:r>
            <a:r>
              <a:rPr lang="en-US"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thực</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vật</a:t>
            </a:r>
            <a:r>
              <a:rPr lang="en-US" sz="2400" u="sng" dirty="0" smtClean="0">
                <a:latin typeface="Times New Roman" panose="02020603050405020304" pitchFamily="18" charset="0"/>
                <a:sym typeface="Wingdings" panose="05000000000000000000" pitchFamily="2" charset="2"/>
              </a:rPr>
              <a:t>:</a:t>
            </a:r>
            <a:endParaRPr lang="en-US" sz="2400" u="sng" dirty="0">
              <a:latin typeface="Times New Roman" panose="02020603050405020304" pitchFamily="18" charset="0"/>
              <a:sym typeface="Wingdings" panose="05000000000000000000" pitchFamily="2" charset="2"/>
            </a:endParaRPr>
          </a:p>
        </p:txBody>
      </p:sp>
      <p:sp>
        <p:nvSpPr>
          <p:cNvPr id="18" name="Text Box 4"/>
          <p:cNvSpPr txBox="1">
            <a:spLocks noChangeArrowheads="1"/>
          </p:cNvSpPr>
          <p:nvPr/>
        </p:nvSpPr>
        <p:spPr bwMode="auto">
          <a:xfrm>
            <a:off x="0" y="484173"/>
            <a:ext cx="7580312" cy="584775"/>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III.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 SẢN </a:t>
            </a:r>
            <a:r>
              <a:rPr lang="en-US" u="sng"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HỮU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 Ở SINH </a:t>
            </a: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3145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ox(in)">
                                      <p:cBhvr>
                                        <p:cTn id="11" dur="500"/>
                                        <p:tgtEl>
                                          <p:spTgt spid="13"/>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Title 1"/>
          <p:cNvSpPr txBox="1">
            <a:spLocks/>
          </p:cNvSpPr>
          <p:nvPr/>
        </p:nvSpPr>
        <p:spPr bwMode="auto">
          <a:xfrm>
            <a:off x="304800" y="4746879"/>
            <a:ext cx="9144000"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200" dirty="0" smtClean="0">
                <a:solidFill>
                  <a:srgbClr val="0000FF"/>
                </a:solidFill>
              </a:rPr>
              <a:t>– </a:t>
            </a:r>
            <a:r>
              <a:rPr lang="en-US" sz="2800" dirty="0" err="1">
                <a:solidFill>
                  <a:srgbClr val="0000FF"/>
                </a:solidFill>
                <a:latin typeface="Times New Roman" panose="02020603050405020304" pitchFamily="18" charset="0"/>
                <a:cs typeface="Times New Roman" panose="02020603050405020304" pitchFamily="18" charset="0"/>
              </a:rPr>
              <a:t>Vai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trò</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sống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cây</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Quả</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bảo</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vệ</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hạt</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hạt</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bảo</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vệ</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phôi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đảm</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bảo</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duy</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trì</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đời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sống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cây</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trồng</a:t>
            </a:r>
            <a:r>
              <a:rPr lang="en-US" sz="2800" b="0" dirty="0">
                <a:solidFill>
                  <a:srgbClr val="000000"/>
                </a:solidFill>
                <a:latin typeface="Times New Roman" panose="02020603050405020304" pitchFamily="18" charset="0"/>
                <a:cs typeface="Times New Roman" panose="02020603050405020304" pitchFamily="18" charset="0"/>
              </a:rPr>
              <a:t>.</a:t>
            </a:r>
          </a:p>
          <a:p>
            <a:pPr>
              <a:spcBef>
                <a:spcPct val="0"/>
              </a:spcBef>
              <a:buFontTx/>
              <a:buNone/>
            </a:pP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Vai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trò</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của</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quả</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đối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với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đời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sống</a:t>
            </a:r>
            <a:r>
              <a:rPr lang="en-US" sz="2800" b="0" dirty="0">
                <a:solidFill>
                  <a:srgbClr val="000000"/>
                </a:solidFill>
                <a:latin typeface="Times New Roman" panose="02020603050405020304" pitchFamily="18" charset="0"/>
                <a:cs typeface="Times New Roman" panose="02020603050405020304" pitchFamily="18" charset="0"/>
              </a:rPr>
              <a:t> con </a:t>
            </a:r>
            <a:r>
              <a:rPr lang="en-US" sz="2800" b="0" dirty="0" err="1">
                <a:solidFill>
                  <a:srgbClr val="000000"/>
                </a:solidFill>
                <a:latin typeface="Times New Roman" panose="02020603050405020304" pitchFamily="18" charset="0"/>
                <a:cs typeface="Times New Roman" panose="02020603050405020304" pitchFamily="18" charset="0"/>
              </a:rPr>
              <a:t>người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Nhiều</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loại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quả</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có</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hàm</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lượng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dinh</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dưỡng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cao</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giá</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trị</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trong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thực</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phẩm</a:t>
            </a:r>
            <a:r>
              <a:rPr lang="en-US" sz="2800" b="0" dirty="0">
                <a:solidFill>
                  <a:srgbClr val="000000"/>
                </a:solidFill>
                <a:latin typeface="Times New Roman" panose="02020603050405020304" pitchFamily="18" charset="0"/>
                <a:cs typeface="Times New Roman" panose="02020603050405020304" pitchFamily="18" charset="0"/>
              </a:rPr>
              <a:t>. VD: </a:t>
            </a:r>
            <a:r>
              <a:rPr lang="en-US" sz="2800" b="0" dirty="0" err="1">
                <a:solidFill>
                  <a:srgbClr val="000000"/>
                </a:solidFill>
                <a:latin typeface="Times New Roman" panose="02020603050405020304" pitchFamily="18" charset="0"/>
                <a:cs typeface="Times New Roman" panose="02020603050405020304" pitchFamily="18" charset="0"/>
              </a:rPr>
              <a:t>Quả</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xoài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quả</a:t>
            </a:r>
            <a:r>
              <a:rPr lang="en-US" sz="2800" b="0" dirty="0">
                <a:solidFill>
                  <a:srgbClr val="000000"/>
                </a:solidFill>
                <a:latin typeface="Times New Roman" panose="02020603050405020304" pitchFamily="18" charset="0"/>
                <a:cs typeface="Times New Roman" panose="02020603050405020304" pitchFamily="18" charset="0"/>
              </a:rPr>
              <a:t> cam, </a:t>
            </a:r>
            <a:r>
              <a:rPr lang="en-US" sz="2800" b="0" dirty="0" err="1" smtClean="0">
                <a:solidFill>
                  <a:srgbClr val="000000"/>
                </a:solidFill>
                <a:latin typeface="Times New Roman" panose="02020603050405020304" pitchFamily="18" charset="0"/>
                <a:cs typeface="Times New Roman" panose="02020603050405020304" pitchFamily="18" charset="0"/>
              </a:rPr>
              <a:t>quả</a:t>
            </a:r>
            <a:r>
              <a:rPr lang="en-US" sz="2800" b="0" dirty="0" smtClean="0">
                <a:solidFill>
                  <a:srgbClr val="000000"/>
                </a:solidFill>
                <a:latin typeface="Times New Roman" panose="02020603050405020304" pitchFamily="18" charset="0"/>
                <a:cs typeface="Times New Roman" panose="02020603050405020304" pitchFamily="18" charset="0"/>
              </a:rPr>
              <a:t> </a:t>
            </a:r>
            <a:r>
              <a:rPr lang="en-US" sz="2800" b="0" dirty="0" err="1" smtClean="0">
                <a:solidFill>
                  <a:srgbClr val="000000"/>
                </a:solidFill>
                <a:latin typeface="Times New Roman" panose="02020603050405020304" pitchFamily="18" charset="0"/>
                <a:cs typeface="Times New Roman" panose="02020603050405020304" pitchFamily="18" charset="0"/>
              </a:rPr>
              <a:t>bơ</a:t>
            </a:r>
            <a:r>
              <a:rPr lang="en-US" sz="2800" b="0" dirty="0" smtClean="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quả</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mít</a:t>
            </a:r>
            <a:r>
              <a:rPr lang="en-US" sz="2800" b="0" dirty="0">
                <a:solidFill>
                  <a:srgbClr val="000000"/>
                </a:solidFill>
                <a:latin typeface="Times New Roman" panose="02020603050405020304" pitchFamily="18" charset="0"/>
                <a:cs typeface="Times New Roman" panose="02020603050405020304" pitchFamily="18" charset="0"/>
              </a:rPr>
              <a:t>,....</a:t>
            </a:r>
          </a:p>
        </p:txBody>
      </p:sp>
      <p:pic>
        <p:nvPicPr>
          <p:cNvPr id="8" name="Picture 11" descr="2013-01-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9729" y="2007019"/>
            <a:ext cx="3030071"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mon_an_doc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007019"/>
            <a:ext cx="2895600" cy="247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Những công dụng tuyệt vời của quả xoài không phải ai cũng b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729" y="2007020"/>
            <a:ext cx="3048000" cy="24887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1" name="Text Box 4"/>
          <p:cNvSpPr txBox="1">
            <a:spLocks noChangeArrowheads="1"/>
          </p:cNvSpPr>
          <p:nvPr/>
        </p:nvSpPr>
        <p:spPr bwMode="auto">
          <a:xfrm>
            <a:off x="0" y="484173"/>
            <a:ext cx="7580312" cy="584775"/>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III.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 SẢN </a:t>
            </a:r>
            <a:r>
              <a:rPr lang="en-US" u="sng"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HỮU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 Ở SINH </a:t>
            </a: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2" name="Rectangle 11"/>
          <p:cNvSpPr>
            <a:spLocks noChangeArrowheads="1"/>
          </p:cNvSpPr>
          <p:nvPr/>
        </p:nvSpPr>
        <p:spPr bwMode="auto">
          <a:xfrm>
            <a:off x="76200" y="1160846"/>
            <a:ext cx="8534400"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2</a:t>
            </a:r>
            <a:r>
              <a:rPr lang="en-US" sz="2400"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Tìm</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hiểu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sản</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hữu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tính</a:t>
            </a:r>
            <a:r>
              <a:rPr lang="en-US"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thực</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vật</a:t>
            </a:r>
            <a:r>
              <a:rPr lang="en-US" sz="2400" u="sng" dirty="0" smtClean="0">
                <a:latin typeface="Times New Roman" panose="02020603050405020304" pitchFamily="18" charset="0"/>
                <a:sym typeface="Wingdings" panose="05000000000000000000" pitchFamily="2" charset="2"/>
              </a:rPr>
              <a:t>:</a:t>
            </a:r>
            <a:endParaRPr lang="en-US" sz="2400" u="sng" dirty="0">
              <a:latin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91361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6"/>
          <p:cNvPicPr>
            <a:picLocks noChangeAspect="1"/>
          </p:cNvPicPr>
          <p:nvPr/>
        </p:nvPicPr>
        <p:blipFill>
          <a:blip r:embed="rId2">
            <a:extLst>
              <a:ext uri="{28A0092B-C50C-407E-A947-70E740481C1C}">
                <a14:useLocalDpi xmlns:a14="http://schemas.microsoft.com/office/drawing/2010/main" val="0"/>
              </a:ext>
            </a:extLst>
          </a:blip>
          <a:srcRect l="20132" t="59375" r="34187" b="27083"/>
          <a:stretch>
            <a:fillRect/>
          </a:stretch>
        </p:blipFill>
        <p:spPr bwMode="auto">
          <a:xfrm>
            <a:off x="228600" y="3124200"/>
            <a:ext cx="90170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77481" y="1673742"/>
            <a:ext cx="8559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dirty="0" smtClean="0">
                <a:solidFill>
                  <a:srgbClr val="0000FF"/>
                </a:solidFill>
              </a:rPr>
              <a:t> </a:t>
            </a:r>
            <a:r>
              <a:rPr lang="en-US" sz="2800" i="1" dirty="0" err="1">
                <a:solidFill>
                  <a:srgbClr val="FF0000"/>
                </a:solidFill>
                <a:latin typeface="Times New Roman" panose="02020603050405020304" pitchFamily="18" charset="0"/>
                <a:cs typeface="Times New Roman" panose="02020603050405020304" pitchFamily="18" charset="0"/>
              </a:rPr>
              <a:t>Vẽ</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và</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hoàn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thành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đồ</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sinh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sản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hữu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tính</a:t>
            </a:r>
            <a:r>
              <a:rPr lang="en-US" sz="2800" i="1" dirty="0">
                <a:solidFill>
                  <a:srgbClr val="FF0000"/>
                </a:solidFill>
                <a:latin typeface="Times New Roman" panose="02020603050405020304" pitchFamily="18" charset="0"/>
                <a:cs typeface="Times New Roman" panose="02020603050405020304" pitchFamily="18" charset="0"/>
              </a:rPr>
              <a:t> ở </a:t>
            </a:r>
            <a:r>
              <a:rPr lang="en-US" sz="2800" i="1" dirty="0" err="1">
                <a:solidFill>
                  <a:srgbClr val="FF0000"/>
                </a:solidFill>
                <a:latin typeface="Times New Roman" panose="02020603050405020304" pitchFamily="18" charset="0"/>
                <a:cs typeface="Times New Roman" panose="02020603050405020304" pitchFamily="18" charset="0"/>
              </a:rPr>
              <a:t>thực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vật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từ</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đó</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mô</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tả</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quá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trình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sinh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sản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hữu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tính</a:t>
            </a:r>
            <a:r>
              <a:rPr lang="en-US" sz="2800" i="1" dirty="0">
                <a:solidFill>
                  <a:srgbClr val="FF0000"/>
                </a:solidFill>
                <a:latin typeface="Times New Roman" panose="02020603050405020304" pitchFamily="18" charset="0"/>
                <a:cs typeface="Times New Roman" panose="02020603050405020304" pitchFamily="18" charset="0"/>
              </a:rPr>
              <a:t> ở </a:t>
            </a:r>
            <a:r>
              <a:rPr lang="en-US" sz="2800" i="1" dirty="0" err="1">
                <a:solidFill>
                  <a:srgbClr val="FF0000"/>
                </a:solidFill>
                <a:latin typeface="Times New Roman" panose="02020603050405020304" pitchFamily="18" charset="0"/>
                <a:cs typeface="Times New Roman" panose="02020603050405020304" pitchFamily="18" charset="0"/>
              </a:rPr>
              <a:t>thực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vật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có</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hoa</a:t>
            </a:r>
            <a:r>
              <a:rPr lang="en-US" sz="2800" i="1" dirty="0">
                <a:solidFill>
                  <a:srgbClr val="FF0000"/>
                </a:solidFill>
                <a:latin typeface="Times New Roman" panose="02020603050405020304" pitchFamily="18" charset="0"/>
                <a:cs typeface="Times New Roman" panose="02020603050405020304" pitchFamily="18" charset="0"/>
              </a:rPr>
              <a:t>?</a:t>
            </a:r>
          </a:p>
        </p:txBody>
      </p:sp>
      <p:sp>
        <p:nvSpPr>
          <p:cNvPr id="11"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2" name="Text Box 4"/>
          <p:cNvSpPr txBox="1">
            <a:spLocks noChangeArrowheads="1"/>
          </p:cNvSpPr>
          <p:nvPr/>
        </p:nvSpPr>
        <p:spPr bwMode="auto">
          <a:xfrm>
            <a:off x="0" y="484173"/>
            <a:ext cx="7580312" cy="584775"/>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III.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 SẢN </a:t>
            </a:r>
            <a:r>
              <a:rPr lang="en-US" u="sng"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HỮU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 Ở SINH </a:t>
            </a: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3" name="Rectangle 12"/>
          <p:cNvSpPr>
            <a:spLocks noChangeArrowheads="1"/>
          </p:cNvSpPr>
          <p:nvPr/>
        </p:nvSpPr>
        <p:spPr bwMode="auto">
          <a:xfrm>
            <a:off x="76200" y="1160846"/>
            <a:ext cx="8534400"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2</a:t>
            </a:r>
            <a:r>
              <a:rPr lang="en-US" sz="2400"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Tìm</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hiểu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sản</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hữu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tính</a:t>
            </a:r>
            <a:r>
              <a:rPr lang="en-US"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thực</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vật</a:t>
            </a:r>
            <a:r>
              <a:rPr lang="en-US" sz="2400" u="sng" dirty="0" smtClean="0">
                <a:latin typeface="Times New Roman" panose="02020603050405020304" pitchFamily="18" charset="0"/>
                <a:sym typeface="Wingdings" panose="05000000000000000000" pitchFamily="2" charset="2"/>
              </a:rPr>
              <a:t>:</a:t>
            </a:r>
            <a:endParaRPr lang="en-US" sz="2400" u="sng" dirty="0">
              <a:latin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51568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853"/>
                                        </p:tgtEl>
                                        <p:attrNameLst>
                                          <p:attrName>style.visibility</p:attrName>
                                        </p:attrNameLst>
                                      </p:cBhvr>
                                      <p:to>
                                        <p:strVal val="visible"/>
                                      </p:to>
                                    </p:set>
                                    <p:animEffect transition="in" filter="fade">
                                      <p:cBhvr>
                                        <p:cTn id="7" dur="500"/>
                                        <p:tgtEl>
                                          <p:spTgt spid="78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152400" y="1762440"/>
            <a:ext cx="8686800" cy="208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nSpc>
                <a:spcPct val="80000"/>
              </a:lnSpc>
              <a:buFontTx/>
              <a:buChar char="-"/>
            </a:pPr>
            <a:r>
              <a:rPr lang="en-US" sz="2400" b="0" dirty="0" err="1">
                <a:latin typeface="Times New Roman" panose="02020603050405020304" pitchFamily="18" charset="0"/>
              </a:rPr>
              <a:t>Hoa</a:t>
            </a:r>
            <a:r>
              <a:rPr lang="en-US" sz="2400" b="0" dirty="0">
                <a:latin typeface="Times New Roman" panose="02020603050405020304" pitchFamily="18" charset="0"/>
              </a:rPr>
              <a:t> </a:t>
            </a:r>
            <a:r>
              <a:rPr lang="en-US" sz="2400" b="0" dirty="0" err="1">
                <a:latin typeface="Times New Roman" panose="02020603050405020304" pitchFamily="18" charset="0"/>
              </a:rPr>
              <a:t>là</a:t>
            </a:r>
            <a:r>
              <a:rPr lang="en-US" sz="2400" b="0" dirty="0">
                <a:latin typeface="Times New Roman" panose="02020603050405020304" pitchFamily="18" charset="0"/>
              </a:rPr>
              <a:t> </a:t>
            </a:r>
            <a:r>
              <a:rPr lang="en-US" sz="2400" b="0" dirty="0" err="1">
                <a:latin typeface="Times New Roman" panose="02020603050405020304" pitchFamily="18" charset="0"/>
              </a:rPr>
              <a:t>cơ</a:t>
            </a:r>
            <a:r>
              <a:rPr lang="en-US" sz="2400" b="0" dirty="0">
                <a:latin typeface="Times New Roman" panose="02020603050405020304" pitchFamily="18" charset="0"/>
              </a:rPr>
              <a:t> </a:t>
            </a:r>
            <a:r>
              <a:rPr lang="en-US" sz="2400" b="0" dirty="0" err="1">
                <a:latin typeface="Times New Roman" panose="02020603050405020304" pitchFamily="18" charset="0"/>
              </a:rPr>
              <a:t>quan</a:t>
            </a:r>
            <a:r>
              <a:rPr lang="en-US" sz="2400" b="0" dirty="0">
                <a:latin typeface="Times New Roman" panose="02020603050405020304" pitchFamily="18" charset="0"/>
              </a:rPr>
              <a:t> </a:t>
            </a:r>
            <a:r>
              <a:rPr lang="en-US" sz="2400" b="0" dirty="0" err="1">
                <a:latin typeface="Times New Roman" panose="02020603050405020304" pitchFamily="18" charset="0"/>
              </a:rPr>
              <a:t>sinh</a:t>
            </a:r>
            <a:r>
              <a:rPr lang="en-US" sz="2400" b="0" dirty="0">
                <a:latin typeface="Times New Roman" panose="02020603050405020304" pitchFamily="18" charset="0"/>
              </a:rPr>
              <a:t> </a:t>
            </a:r>
            <a:r>
              <a:rPr lang="en-US" sz="2400" b="0" dirty="0" err="1">
                <a:latin typeface="Times New Roman" panose="02020603050405020304" pitchFamily="18" charset="0"/>
              </a:rPr>
              <a:t>sản</a:t>
            </a:r>
            <a:r>
              <a:rPr lang="en-US" sz="2400" b="0" dirty="0">
                <a:latin typeface="Times New Roman" panose="02020603050405020304" pitchFamily="18" charset="0"/>
              </a:rPr>
              <a:t> </a:t>
            </a:r>
            <a:r>
              <a:rPr lang="en-US" sz="2400" b="0" dirty="0" err="1">
                <a:latin typeface="Times New Roman" panose="02020603050405020304" pitchFamily="18" charset="0"/>
              </a:rPr>
              <a:t>hữu</a:t>
            </a:r>
            <a:r>
              <a:rPr lang="en-US" sz="2400" b="0" dirty="0">
                <a:latin typeface="Times New Roman" panose="02020603050405020304" pitchFamily="18" charset="0"/>
              </a:rPr>
              <a:t> </a:t>
            </a:r>
            <a:r>
              <a:rPr lang="en-US" sz="2400" b="0" dirty="0" err="1">
                <a:latin typeface="Times New Roman" panose="02020603050405020304" pitchFamily="18" charset="0"/>
              </a:rPr>
              <a:t>tính</a:t>
            </a:r>
            <a:r>
              <a:rPr lang="en-US" sz="2400" b="0" dirty="0">
                <a:latin typeface="Times New Roman" panose="02020603050405020304" pitchFamily="18" charset="0"/>
              </a:rPr>
              <a:t> ở </a:t>
            </a:r>
            <a:r>
              <a:rPr lang="en-US" sz="2400" b="0" dirty="0" err="1">
                <a:latin typeface="Times New Roman" panose="02020603050405020304" pitchFamily="18" charset="0"/>
              </a:rPr>
              <a:t>thực</a:t>
            </a:r>
            <a:r>
              <a:rPr lang="en-US" sz="2400" b="0" dirty="0">
                <a:latin typeface="Times New Roman" panose="02020603050405020304" pitchFamily="18" charset="0"/>
              </a:rPr>
              <a:t> </a:t>
            </a:r>
            <a:r>
              <a:rPr lang="en-US" sz="2400" b="0" dirty="0" err="1">
                <a:latin typeface="Times New Roman" panose="02020603050405020304" pitchFamily="18" charset="0"/>
              </a:rPr>
              <a:t>vật</a:t>
            </a:r>
            <a:r>
              <a:rPr lang="en-US" sz="2400" b="0" dirty="0">
                <a:latin typeface="Times New Roman" panose="02020603050405020304" pitchFamily="18" charset="0"/>
              </a:rPr>
              <a:t> </a:t>
            </a:r>
            <a:r>
              <a:rPr lang="en-US" sz="2400" b="0" dirty="0" err="1">
                <a:latin typeface="Times New Roman" panose="02020603050405020304" pitchFamily="18" charset="0"/>
              </a:rPr>
              <a:t>Hạt</a:t>
            </a:r>
            <a:r>
              <a:rPr lang="en-US" sz="2400" b="0" dirty="0">
                <a:latin typeface="Times New Roman" panose="02020603050405020304" pitchFamily="18" charset="0"/>
              </a:rPr>
              <a:t> </a:t>
            </a:r>
            <a:r>
              <a:rPr lang="en-US" sz="2400" b="0" dirty="0" err="1">
                <a:latin typeface="Times New Roman" panose="02020603050405020304" pitchFamily="18" charset="0"/>
              </a:rPr>
              <a:t>kín</a:t>
            </a:r>
            <a:r>
              <a:rPr lang="en-US" sz="2400" b="0" dirty="0">
                <a:latin typeface="Times New Roman" panose="02020603050405020304" pitchFamily="18" charset="0"/>
              </a:rPr>
              <a:t>.</a:t>
            </a:r>
          </a:p>
          <a:p>
            <a:pPr marL="342900" indent="-342900">
              <a:lnSpc>
                <a:spcPct val="80000"/>
              </a:lnSpc>
              <a:buFontTx/>
              <a:buChar char="-"/>
            </a:pPr>
            <a:r>
              <a:rPr lang="en-US" sz="2400" b="0" dirty="0" err="1">
                <a:latin typeface="Times New Roman" panose="02020603050405020304" pitchFamily="18" charset="0"/>
                <a:sym typeface="Wingdings" panose="05000000000000000000" pitchFamily="2" charset="2"/>
              </a:rPr>
              <a:t>Các</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bộ</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phận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của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gồm</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cuống</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đế</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lá</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đài</a:t>
            </a:r>
            <a:r>
              <a:rPr lang="en-US" sz="2400" b="0" dirty="0">
                <a:latin typeface="Times New Roman" panose="02020603050405020304" pitchFamily="18" charset="0"/>
                <a:sym typeface="Wingdings" panose="05000000000000000000" pitchFamily="2" charset="2"/>
              </a:rPr>
              <a:t> ( </a:t>
            </a:r>
            <a:r>
              <a:rPr lang="en-US" sz="2400" b="0" dirty="0" err="1">
                <a:latin typeface="Times New Roman" panose="02020603050405020304" pitchFamily="18" charset="0"/>
                <a:sym typeface="Wingdings" panose="05000000000000000000" pitchFamily="2" charset="2"/>
              </a:rPr>
              <a:t>đài</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cánh</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 </a:t>
            </a:r>
            <a:r>
              <a:rPr lang="en-US" sz="2400" b="0" dirty="0" err="1">
                <a:latin typeface="Times New Roman" panose="02020603050405020304" pitchFamily="18" charset="0"/>
                <a:sym typeface="Wingdings" panose="05000000000000000000" pitchFamily="2" charset="2"/>
              </a:rPr>
              <a:t>tràng</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nhị</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 </a:t>
            </a:r>
            <a:r>
              <a:rPr lang="en-US" sz="2400" b="0" dirty="0" err="1">
                <a:latin typeface="Times New Roman" panose="02020603050405020304" pitchFamily="18" charset="0"/>
                <a:sym typeface="Wingdings" panose="05000000000000000000" pitchFamily="2" charset="2"/>
              </a:rPr>
              <a:t>cơ</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quan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sinh</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sản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đực</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nhụy</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 </a:t>
            </a:r>
            <a:r>
              <a:rPr lang="en-US" sz="2400" b="0" dirty="0" err="1">
                <a:latin typeface="Times New Roman" panose="02020603050405020304" pitchFamily="18" charset="0"/>
                <a:sym typeface="Wingdings" panose="05000000000000000000" pitchFamily="2" charset="2"/>
              </a:rPr>
              <a:t>cơ</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quan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sinh</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sản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cái</a:t>
            </a:r>
            <a:r>
              <a:rPr lang="en-US" sz="2400" b="0" dirty="0">
                <a:latin typeface="Times New Roman" panose="02020603050405020304" pitchFamily="18" charset="0"/>
                <a:sym typeface="Wingdings" panose="05000000000000000000" pitchFamily="2" charset="2"/>
              </a:rPr>
              <a:t>).</a:t>
            </a:r>
          </a:p>
          <a:p>
            <a:pPr marL="342900" indent="-342900">
              <a:lnSpc>
                <a:spcPct val="80000"/>
              </a:lnSpc>
              <a:buFontTx/>
              <a:buChar char="-"/>
            </a:pP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có</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cả</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nhị</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và</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nhụy</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gọi</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là</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lưỡng</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tính</a:t>
            </a:r>
            <a:r>
              <a:rPr lang="en-US" sz="2400" b="0" dirty="0">
                <a:latin typeface="Times New Roman" panose="02020603050405020304" pitchFamily="18" charset="0"/>
                <a:sym typeface="Wingdings" panose="05000000000000000000" pitchFamily="2" charset="2"/>
              </a:rPr>
              <a:t>.</a:t>
            </a:r>
          </a:p>
          <a:p>
            <a:pPr marL="342900" indent="-342900">
              <a:lnSpc>
                <a:spcPct val="80000"/>
              </a:lnSpc>
              <a:buFontTx/>
              <a:buChar char="-"/>
            </a:pP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chỉ</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có</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nhị</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hoặc</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nhụy</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gọi</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là</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hoa</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đơn</a:t>
            </a:r>
            <a:r>
              <a:rPr lang="en-US" sz="2400" b="0" dirty="0">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sym typeface="Wingdings" panose="05000000000000000000" pitchFamily="2" charset="2"/>
              </a:rPr>
              <a:t>tính</a:t>
            </a:r>
            <a:endParaRPr lang="en-US" sz="2400" b="0" dirty="0">
              <a:latin typeface="Times New Roman" panose="02020603050405020304" pitchFamily="18" charset="0"/>
              <a:sym typeface="Wingdings" panose="05000000000000000000" pitchFamily="2" charset="2"/>
            </a:endParaRPr>
          </a:p>
        </p:txBody>
      </p:sp>
      <p:sp>
        <p:nvSpPr>
          <p:cNvPr id="6"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7" name="Text Box 4"/>
          <p:cNvSpPr txBox="1">
            <a:spLocks noChangeArrowheads="1"/>
          </p:cNvSpPr>
          <p:nvPr/>
        </p:nvSpPr>
        <p:spPr bwMode="auto">
          <a:xfrm>
            <a:off x="-30736" y="640741"/>
            <a:ext cx="7580312" cy="584775"/>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III.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 SẢN </a:t>
            </a:r>
            <a:r>
              <a:rPr lang="en-US" u="sng"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HỮU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 Ở SINH </a:t>
            </a: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8" name="Rectangle 7"/>
          <p:cNvSpPr>
            <a:spLocks noChangeArrowheads="1"/>
          </p:cNvSpPr>
          <p:nvPr/>
        </p:nvSpPr>
        <p:spPr bwMode="auto">
          <a:xfrm>
            <a:off x="152400" y="1356549"/>
            <a:ext cx="8534400"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2</a:t>
            </a:r>
            <a:r>
              <a:rPr lang="en-US" sz="2400"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Tìm</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hiểu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sản</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hữu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tính</a:t>
            </a:r>
            <a:r>
              <a:rPr lang="en-US"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thực</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vật</a:t>
            </a:r>
            <a:r>
              <a:rPr lang="en-US" sz="2400" u="sng" dirty="0" smtClean="0">
                <a:latin typeface="Times New Roman" panose="02020603050405020304" pitchFamily="18" charset="0"/>
                <a:sym typeface="Wingdings" panose="05000000000000000000" pitchFamily="2" charset="2"/>
              </a:rPr>
              <a:t>:</a:t>
            </a:r>
            <a:endParaRPr lang="en-US" sz="2400" u="sng" dirty="0">
              <a:latin typeface="Times New Roman" panose="02020603050405020304" pitchFamily="18" charset="0"/>
              <a:sym typeface="Wingdings" panose="05000000000000000000" pitchFamily="2" charset="2"/>
            </a:endParaRPr>
          </a:p>
        </p:txBody>
      </p:sp>
      <p:sp>
        <p:nvSpPr>
          <p:cNvPr id="9" name="Rectangle 8"/>
          <p:cNvSpPr>
            <a:spLocks noChangeArrowheads="1"/>
          </p:cNvSpPr>
          <p:nvPr/>
        </p:nvSpPr>
        <p:spPr bwMode="auto">
          <a:xfrm>
            <a:off x="76200" y="3867258"/>
            <a:ext cx="8534400"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nSpc>
                <a:spcPct val="80000"/>
              </a:lnSpc>
              <a:buFontTx/>
              <a:buChar char="-"/>
            </a:pPr>
            <a:r>
              <a:rPr lang="en-US" sz="2400" b="0" dirty="0" err="1" smtClean="0">
                <a:latin typeface="Times New Roman" panose="02020603050405020304" pitchFamily="18" charset="0"/>
                <a:sym typeface="Wingdings" panose="05000000000000000000" pitchFamily="2" charset="2"/>
              </a:rPr>
              <a:t>Thụ</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phấn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là</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hiện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tượng</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hạt</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phấn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tiếp</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xúc</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lên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đầu</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nhụy</a:t>
            </a:r>
            <a:r>
              <a:rPr lang="en-US" sz="2400" b="0" dirty="0" smtClean="0">
                <a:latin typeface="Times New Roman" panose="02020603050405020304" pitchFamily="18" charset="0"/>
                <a:sym typeface="Wingdings" panose="05000000000000000000" pitchFamily="2" charset="2"/>
              </a:rPr>
              <a:t>.</a:t>
            </a:r>
          </a:p>
          <a:p>
            <a:pPr marL="342900" indent="-342900">
              <a:lnSpc>
                <a:spcPct val="80000"/>
              </a:lnSpc>
              <a:buFontTx/>
              <a:buChar char="-"/>
            </a:pPr>
            <a:r>
              <a:rPr lang="en-US" sz="2400" b="0" dirty="0" err="1" smtClean="0">
                <a:latin typeface="Times New Roman" panose="02020603050405020304" pitchFamily="18" charset="0"/>
                <a:sym typeface="Wingdings" panose="05000000000000000000" pitchFamily="2" charset="2"/>
              </a:rPr>
              <a:t>Thụ</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tinh</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là</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sự</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kết</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hợp</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của</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giao</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tử</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đực</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với</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giao</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tử</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cái</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để</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tạo</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thành</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hợp</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tử</a:t>
            </a:r>
            <a:r>
              <a:rPr lang="en-US" sz="2400" b="0" dirty="0" smtClean="0">
                <a:latin typeface="Times New Roman" panose="02020603050405020304" pitchFamily="18" charset="0"/>
                <a:sym typeface="Wingdings" panose="05000000000000000000" pitchFamily="2" charset="2"/>
              </a:rPr>
              <a:t>.</a:t>
            </a:r>
            <a:endParaRPr lang="en-US" sz="2400" b="0" dirty="0">
              <a:latin typeface="Times New Roman" panose="02020603050405020304" pitchFamily="18" charset="0"/>
              <a:sym typeface="Wingdings" panose="05000000000000000000" pitchFamily="2" charset="2"/>
            </a:endParaRPr>
          </a:p>
        </p:txBody>
      </p:sp>
      <p:sp>
        <p:nvSpPr>
          <p:cNvPr id="10" name="Rectangle 9"/>
          <p:cNvSpPr>
            <a:spLocks noChangeArrowheads="1"/>
          </p:cNvSpPr>
          <p:nvPr/>
        </p:nvSpPr>
        <p:spPr bwMode="auto">
          <a:xfrm>
            <a:off x="113339" y="4919480"/>
            <a:ext cx="8534400"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nSpc>
                <a:spcPct val="80000"/>
              </a:lnSpc>
              <a:buFontTx/>
              <a:buChar char="-"/>
            </a:pPr>
            <a:r>
              <a:rPr lang="en-US" sz="2400" b="0" dirty="0" err="1" smtClean="0">
                <a:latin typeface="Times New Roman" panose="02020603050405020304" pitchFamily="18" charset="0"/>
                <a:sym typeface="Wingdings" panose="05000000000000000000" pitchFamily="2" charset="2"/>
              </a:rPr>
              <a:t>Qủa</a:t>
            </a:r>
            <a:r>
              <a:rPr lang="en-US" sz="2400" b="0" dirty="0" smtClean="0">
                <a:latin typeface="Times New Roman" panose="02020603050405020304" pitchFamily="18" charset="0"/>
                <a:sym typeface="Wingdings" panose="05000000000000000000" pitchFamily="2" charset="2"/>
              </a:rPr>
              <a:t> do </a:t>
            </a:r>
            <a:r>
              <a:rPr lang="en-US" sz="2400" b="0" dirty="0" err="1" smtClean="0">
                <a:latin typeface="Times New Roman" panose="02020603050405020304" pitchFamily="18" charset="0"/>
                <a:sym typeface="Wingdings" panose="05000000000000000000" pitchFamily="2" charset="2"/>
              </a:rPr>
              <a:t>bầu</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nhụy</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phát</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triển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thành</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quả</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lớn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lên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được</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là</a:t>
            </a:r>
            <a:r>
              <a:rPr lang="en-US" sz="2400" b="0" dirty="0" smtClean="0">
                <a:latin typeface="Times New Roman" panose="02020603050405020304" pitchFamily="18" charset="0"/>
                <a:sym typeface="Wingdings" panose="05000000000000000000" pitchFamily="2" charset="2"/>
              </a:rPr>
              <a:t> do </a:t>
            </a:r>
            <a:r>
              <a:rPr lang="en-US" sz="2400" b="0" dirty="0" err="1" smtClean="0">
                <a:latin typeface="Times New Roman" panose="02020603050405020304" pitchFamily="18" charset="0"/>
                <a:sym typeface="Wingdings" panose="05000000000000000000" pitchFamily="2" charset="2"/>
              </a:rPr>
              <a:t>tế</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bào</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phân</a:t>
            </a:r>
            <a:r>
              <a:rPr lang="en-US" sz="2400" b="0" dirty="0" smtClean="0">
                <a:latin typeface="Times New Roman" panose="02020603050405020304" pitchFamily="18" charset="0"/>
                <a:sym typeface="Wingdings" panose="05000000000000000000" pitchFamily="2" charset="2"/>
              </a:rPr>
              <a:t> chia.</a:t>
            </a:r>
            <a:r>
              <a:rPr lang="en-US" sz="2400" b="0" dirty="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Khi</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quả</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lớn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lên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và</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chuyển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từ</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xanh</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đến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chín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quả</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có</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độ</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cứng</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màu</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sắc</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hương</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vị</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đặc</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trưng</a:t>
            </a:r>
            <a:r>
              <a:rPr lang="en-US" sz="2400" b="0" dirty="0" smtClean="0">
                <a:latin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244090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4"/>
          <p:cNvPicPr>
            <a:picLocks noChangeAspect="1"/>
          </p:cNvPicPr>
          <p:nvPr/>
        </p:nvPicPr>
        <p:blipFill>
          <a:blip r:embed="rId2">
            <a:extLst>
              <a:ext uri="{28A0092B-C50C-407E-A947-70E740481C1C}">
                <a14:useLocalDpi xmlns:a14="http://schemas.microsoft.com/office/drawing/2010/main" val="0"/>
              </a:ext>
            </a:extLst>
          </a:blip>
          <a:srcRect l="17789" t="27083" r="34187" b="14583"/>
          <a:stretch>
            <a:fillRect/>
          </a:stretch>
        </p:blipFill>
        <p:spPr bwMode="auto">
          <a:xfrm>
            <a:off x="47625" y="1590675"/>
            <a:ext cx="9096375"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Box 6"/>
          <p:cNvSpPr txBox="1">
            <a:spLocks noChangeArrowheads="1"/>
          </p:cNvSpPr>
          <p:nvPr/>
        </p:nvSpPr>
        <p:spPr bwMode="auto">
          <a:xfrm>
            <a:off x="228600" y="760413"/>
            <a:ext cx="8686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i="1" dirty="0">
                <a:solidFill>
                  <a:srgbClr val="FF0000"/>
                </a:solidFill>
                <a:latin typeface="Times New Roman" panose="02020603050405020304" pitchFamily="18" charset="0"/>
                <a:cs typeface="Times New Roman" panose="02020603050405020304" pitchFamily="18" charset="0"/>
              </a:rPr>
              <a:t>1.Quan </a:t>
            </a:r>
            <a:r>
              <a:rPr lang="en-US" sz="2400" i="1" dirty="0" err="1">
                <a:solidFill>
                  <a:srgbClr val="FF0000"/>
                </a:solidFill>
                <a:latin typeface="Times New Roman" panose="02020603050405020304" pitchFamily="18" charset="0"/>
                <a:cs typeface="Times New Roman" panose="02020603050405020304" pitchFamily="18" charset="0"/>
              </a:rPr>
              <a:t>sát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hình</a:t>
            </a:r>
            <a:r>
              <a:rPr lang="en-US" sz="2400" i="1" dirty="0">
                <a:solidFill>
                  <a:srgbClr val="FF0000"/>
                </a:solidFill>
                <a:latin typeface="Times New Roman" panose="02020603050405020304" pitchFamily="18" charset="0"/>
                <a:cs typeface="Times New Roman" panose="02020603050405020304" pitchFamily="18" charset="0"/>
              </a:rPr>
              <a:t> 37.17 </a:t>
            </a:r>
            <a:r>
              <a:rPr lang="en-US" sz="2400" i="1" dirty="0" err="1">
                <a:solidFill>
                  <a:srgbClr val="FF0000"/>
                </a:solidFill>
                <a:latin typeface="Times New Roman" panose="02020603050405020304" pitchFamily="18" charset="0"/>
                <a:cs typeface="Times New Roman" panose="02020603050405020304" pitchFamily="18" charset="0"/>
              </a:rPr>
              <a:t>và</a:t>
            </a:r>
            <a:r>
              <a:rPr lang="en-US" sz="2400" i="1" dirty="0">
                <a:solidFill>
                  <a:srgbClr val="FF0000"/>
                </a:solidFill>
                <a:latin typeface="Times New Roman" panose="02020603050405020304" pitchFamily="18" charset="0"/>
                <a:cs typeface="Times New Roman" panose="02020603050405020304" pitchFamily="18" charset="0"/>
              </a:rPr>
              <a:t> 37.18, </a:t>
            </a:r>
            <a:r>
              <a:rPr lang="en-US" sz="2400" i="1" dirty="0" err="1">
                <a:solidFill>
                  <a:srgbClr val="FF0000"/>
                </a:solidFill>
                <a:latin typeface="Times New Roman" panose="02020603050405020304" pitchFamily="18" charset="0"/>
                <a:cs typeface="Times New Roman" panose="02020603050405020304" pitchFamily="18" charset="0"/>
              </a:rPr>
              <a:t>vẽ</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sơ</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đồ</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chung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về</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sinh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hữu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tính</a:t>
            </a:r>
            <a:r>
              <a:rPr lang="en-US" sz="2400" i="1" dirty="0">
                <a:solidFill>
                  <a:srgbClr val="FF0000"/>
                </a:solidFill>
                <a:latin typeface="Times New Roman" panose="02020603050405020304" pitchFamily="18" charset="0"/>
                <a:cs typeface="Times New Roman" panose="02020603050405020304" pitchFamily="18" charset="0"/>
              </a:rPr>
              <a:t> ở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vật</a:t>
            </a:r>
            <a:r>
              <a:rPr lang="en-US" sz="2400" i="1" dirty="0">
                <a:solidFill>
                  <a:srgbClr val="FF0000"/>
                </a:solidFill>
                <a:latin typeface="Times New Roman" panose="02020603050405020304" pitchFamily="18" charset="0"/>
                <a:cs typeface="Times New Roman" panose="02020603050405020304" pitchFamily="18" charset="0"/>
              </a:rPr>
              <a:t>.</a:t>
            </a:r>
          </a:p>
        </p:txBody>
      </p:sp>
      <p:sp>
        <p:nvSpPr>
          <p:cNvPr id="6" name="Rectangle 5"/>
          <p:cNvSpPr>
            <a:spLocks noChangeArrowheads="1"/>
          </p:cNvSpPr>
          <p:nvPr/>
        </p:nvSpPr>
        <p:spPr bwMode="auto">
          <a:xfrm>
            <a:off x="68756" y="162909"/>
            <a:ext cx="5874844"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3</a:t>
            </a:r>
            <a:r>
              <a:rPr lang="en-US" sz="2400"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Tìm</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hiểu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sản</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hữu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tính</a:t>
            </a:r>
            <a:r>
              <a:rPr lang="en-US"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động</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vật</a:t>
            </a:r>
            <a:r>
              <a:rPr lang="en-US" sz="2400" u="sng" dirty="0" smtClean="0">
                <a:latin typeface="Times New Roman" panose="02020603050405020304" pitchFamily="18" charset="0"/>
                <a:sym typeface="Wingdings" panose="05000000000000000000" pitchFamily="2" charset="2"/>
              </a:rPr>
              <a:t>:</a:t>
            </a:r>
            <a:endParaRPr lang="en-US" sz="2400" u="sng" dirty="0">
              <a:latin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9148675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Line 4"/>
          <p:cNvSpPr>
            <a:spLocks noChangeShapeType="1"/>
          </p:cNvSpPr>
          <p:nvPr/>
        </p:nvSpPr>
        <p:spPr bwMode="auto">
          <a:xfrm flipH="1">
            <a:off x="3962400" y="2436813"/>
            <a:ext cx="6350" cy="6175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1" name="Line 8"/>
          <p:cNvSpPr>
            <a:spLocks noChangeShapeType="1"/>
          </p:cNvSpPr>
          <p:nvPr/>
        </p:nvSpPr>
        <p:spPr bwMode="auto">
          <a:xfrm>
            <a:off x="3924300" y="3709988"/>
            <a:ext cx="381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2" name="Line 9"/>
          <p:cNvSpPr>
            <a:spLocks noChangeShapeType="1"/>
          </p:cNvSpPr>
          <p:nvPr/>
        </p:nvSpPr>
        <p:spPr bwMode="auto">
          <a:xfrm>
            <a:off x="3943350" y="5210175"/>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3" name="Rectangle 32"/>
          <p:cNvSpPr>
            <a:spLocks noChangeArrowheads="1"/>
          </p:cNvSpPr>
          <p:nvPr/>
        </p:nvSpPr>
        <p:spPr bwMode="auto">
          <a:xfrm>
            <a:off x="2971800" y="3084513"/>
            <a:ext cx="20574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Hôïp töû (2n)</a:t>
            </a:r>
          </a:p>
        </p:txBody>
      </p:sp>
      <p:sp>
        <p:nvSpPr>
          <p:cNvPr id="83974" name="Rectangle 34"/>
          <p:cNvSpPr>
            <a:spLocks noChangeArrowheads="1"/>
          </p:cNvSpPr>
          <p:nvPr/>
        </p:nvSpPr>
        <p:spPr bwMode="auto">
          <a:xfrm>
            <a:off x="5130800" y="2025650"/>
            <a:ext cx="16002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1800">
                <a:solidFill>
                  <a:srgbClr val="0000FF"/>
                </a:solidFill>
                <a:latin typeface="Times New Roman" panose="02020603050405020304" pitchFamily="18" charset="0"/>
                <a:cs typeface="Times New Roman" panose="02020603050405020304" pitchFamily="18" charset="0"/>
              </a:rPr>
              <a:t>Giao tử cái </a:t>
            </a:r>
          </a:p>
          <a:p>
            <a:pPr algn="ctr">
              <a:spcBef>
                <a:spcPct val="0"/>
              </a:spcBef>
              <a:buFontTx/>
              <a:buNone/>
            </a:pPr>
            <a:r>
              <a:rPr lang="en-GB" altLang="vi-VN" sz="1800">
                <a:solidFill>
                  <a:srgbClr val="0000FF"/>
                </a:solidFill>
                <a:latin typeface="Times New Roman" panose="02020603050405020304" pitchFamily="18" charset="0"/>
                <a:cs typeface="Times New Roman" panose="02020603050405020304" pitchFamily="18" charset="0"/>
              </a:rPr>
              <a:t>(Trứng) </a:t>
            </a:r>
          </a:p>
        </p:txBody>
      </p:sp>
      <p:sp>
        <p:nvSpPr>
          <p:cNvPr id="83975" name="Rectangle 36"/>
          <p:cNvSpPr>
            <a:spLocks noChangeArrowheads="1"/>
          </p:cNvSpPr>
          <p:nvPr/>
        </p:nvSpPr>
        <p:spPr bwMode="auto">
          <a:xfrm>
            <a:off x="1028700" y="2039938"/>
            <a:ext cx="19050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1800">
                <a:solidFill>
                  <a:srgbClr val="1C1CEA"/>
                </a:solidFill>
                <a:latin typeface="VNI-Times" pitchFamily="2" charset="0"/>
              </a:rPr>
              <a:t>Giao tử đực</a:t>
            </a:r>
          </a:p>
          <a:p>
            <a:pPr algn="ctr">
              <a:spcBef>
                <a:spcPct val="0"/>
              </a:spcBef>
              <a:buFontTx/>
              <a:buNone/>
            </a:pPr>
            <a:r>
              <a:rPr lang="en-US" altLang="vi-VN" sz="1800">
                <a:solidFill>
                  <a:srgbClr val="1C1CEA"/>
                </a:solidFill>
                <a:latin typeface="Times New Roman" panose="02020603050405020304" pitchFamily="18" charset="0"/>
                <a:cs typeface="Times New Roman" panose="02020603050405020304" pitchFamily="18" charset="0"/>
              </a:rPr>
              <a:t>(Tinh trùng)</a:t>
            </a:r>
          </a:p>
        </p:txBody>
      </p:sp>
      <p:sp>
        <p:nvSpPr>
          <p:cNvPr id="83976" name="Rectangle 36"/>
          <p:cNvSpPr>
            <a:spLocks noChangeArrowheads="1"/>
          </p:cNvSpPr>
          <p:nvPr/>
        </p:nvSpPr>
        <p:spPr bwMode="auto">
          <a:xfrm>
            <a:off x="1676400" y="1038225"/>
            <a:ext cx="984250" cy="533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1C1CEA"/>
                </a:solidFill>
                <a:latin typeface="VNI-Times" pitchFamily="2" charset="0"/>
              </a:rPr>
              <a:t>Bố</a:t>
            </a:r>
          </a:p>
        </p:txBody>
      </p:sp>
      <p:sp>
        <p:nvSpPr>
          <p:cNvPr id="83977" name="Line 4"/>
          <p:cNvSpPr>
            <a:spLocks noChangeShapeType="1"/>
          </p:cNvSpPr>
          <p:nvPr/>
        </p:nvSpPr>
        <p:spPr bwMode="auto">
          <a:xfrm>
            <a:off x="2108200" y="1636713"/>
            <a:ext cx="92075" cy="4000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8" name="Rectangle 36"/>
          <p:cNvSpPr>
            <a:spLocks noChangeArrowheads="1"/>
          </p:cNvSpPr>
          <p:nvPr/>
        </p:nvSpPr>
        <p:spPr bwMode="auto">
          <a:xfrm>
            <a:off x="5402263" y="971550"/>
            <a:ext cx="984250" cy="533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1C1CEA"/>
                </a:solidFill>
                <a:latin typeface="VNI-Times" pitchFamily="2" charset="0"/>
              </a:rPr>
              <a:t>Mẹ</a:t>
            </a:r>
          </a:p>
        </p:txBody>
      </p:sp>
      <p:sp>
        <p:nvSpPr>
          <p:cNvPr id="83979" name="Line 4"/>
          <p:cNvSpPr>
            <a:spLocks noChangeShapeType="1"/>
          </p:cNvSpPr>
          <p:nvPr/>
        </p:nvSpPr>
        <p:spPr bwMode="auto">
          <a:xfrm flipH="1">
            <a:off x="5734050" y="1484313"/>
            <a:ext cx="82550" cy="4778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6" name="Straight Connector 5"/>
          <p:cNvCxnSpPr>
            <a:stCxn id="83975" idx="3"/>
            <a:endCxn id="83974" idx="1"/>
          </p:cNvCxnSpPr>
          <p:nvPr/>
        </p:nvCxnSpPr>
        <p:spPr bwMode="auto">
          <a:xfrm flipV="1">
            <a:off x="2933700" y="2368550"/>
            <a:ext cx="2197100" cy="1428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981" name="Rectangle 32"/>
          <p:cNvSpPr>
            <a:spLocks noChangeArrowheads="1"/>
          </p:cNvSpPr>
          <p:nvPr/>
        </p:nvSpPr>
        <p:spPr bwMode="auto">
          <a:xfrm>
            <a:off x="2933700" y="1819275"/>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Thụ tinh</a:t>
            </a:r>
          </a:p>
        </p:txBody>
      </p:sp>
      <p:sp>
        <p:nvSpPr>
          <p:cNvPr id="83982" name="Rectangle 32"/>
          <p:cNvSpPr>
            <a:spLocks noChangeArrowheads="1"/>
          </p:cNvSpPr>
          <p:nvPr/>
        </p:nvSpPr>
        <p:spPr bwMode="auto">
          <a:xfrm>
            <a:off x="2954338" y="4524375"/>
            <a:ext cx="20574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dirty="0" err="1" smtClean="0">
                <a:solidFill>
                  <a:srgbClr val="1C1CEA"/>
                </a:solidFill>
                <a:latin typeface="VNI-Times" pitchFamily="2" charset="0"/>
              </a:rPr>
              <a:t>Phôi</a:t>
            </a:r>
            <a:endParaRPr lang="en-GB" altLang="vi-VN" sz="2000" dirty="0">
              <a:solidFill>
                <a:srgbClr val="1C1CEA"/>
              </a:solidFill>
              <a:latin typeface="VNI-Times" pitchFamily="2" charset="0"/>
            </a:endParaRPr>
          </a:p>
        </p:txBody>
      </p:sp>
      <p:sp>
        <p:nvSpPr>
          <p:cNvPr id="83983" name="Rectangle 32"/>
          <p:cNvSpPr>
            <a:spLocks noChangeArrowheads="1"/>
          </p:cNvSpPr>
          <p:nvPr/>
        </p:nvSpPr>
        <p:spPr bwMode="auto">
          <a:xfrm>
            <a:off x="2895600" y="5715000"/>
            <a:ext cx="20574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Cơ thể mới</a:t>
            </a:r>
          </a:p>
        </p:txBody>
      </p:sp>
      <p:sp>
        <p:nvSpPr>
          <p:cNvPr id="83984" name="Rectangle 6"/>
          <p:cNvSpPr>
            <a:spLocks noChangeArrowheads="1"/>
          </p:cNvSpPr>
          <p:nvPr/>
        </p:nvSpPr>
        <p:spPr bwMode="auto">
          <a:xfrm>
            <a:off x="554038" y="6334125"/>
            <a:ext cx="737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800" dirty="0" smtClean="0">
                <a:solidFill>
                  <a:srgbClr val="0000FF"/>
                </a:solidFill>
              </a:rPr>
              <a:t> </a:t>
            </a:r>
            <a:r>
              <a:rPr lang="en-US" sz="2800" dirty="0" err="1">
                <a:solidFill>
                  <a:srgbClr val="0000FF"/>
                </a:solidFill>
                <a:latin typeface="Times New Roman" panose="02020603050405020304" pitchFamily="18" charset="0"/>
                <a:cs typeface="Times New Roman" panose="02020603050405020304" pitchFamily="18" charset="0"/>
              </a:rPr>
              <a:t>Sơ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đồ</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chung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về</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sinh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sản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hữu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tính</a:t>
            </a:r>
            <a:r>
              <a:rPr lang="en-US" sz="2800" dirty="0">
                <a:solidFill>
                  <a:srgbClr val="0000FF"/>
                </a:solidFill>
                <a:latin typeface="Times New Roman" panose="02020603050405020304" pitchFamily="18" charset="0"/>
                <a:cs typeface="Times New Roman" panose="02020603050405020304" pitchFamily="18" charset="0"/>
              </a:rPr>
              <a:t> ở </a:t>
            </a:r>
            <a:r>
              <a:rPr lang="en-US" sz="2800" dirty="0" err="1">
                <a:solidFill>
                  <a:srgbClr val="0000FF"/>
                </a:solidFill>
                <a:latin typeface="Times New Roman" panose="02020603050405020304" pitchFamily="18" charset="0"/>
                <a:cs typeface="Times New Roman" panose="02020603050405020304" pitchFamily="18" charset="0"/>
              </a:rPr>
              <a:t>động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vật</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18" name="Rectangle 17"/>
          <p:cNvSpPr>
            <a:spLocks noChangeArrowheads="1"/>
          </p:cNvSpPr>
          <p:nvPr/>
        </p:nvSpPr>
        <p:spPr bwMode="auto">
          <a:xfrm>
            <a:off x="68756" y="162909"/>
            <a:ext cx="5874844"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3</a:t>
            </a:r>
            <a:r>
              <a:rPr lang="en-US" sz="2400"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Tìm</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hiểu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sản</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hữu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tính</a:t>
            </a:r>
            <a:r>
              <a:rPr lang="en-US"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động</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vật</a:t>
            </a:r>
            <a:r>
              <a:rPr lang="en-US" sz="2400" u="sng" dirty="0" smtClean="0">
                <a:latin typeface="Times New Roman" panose="02020603050405020304" pitchFamily="18" charset="0"/>
                <a:sym typeface="Wingdings" panose="05000000000000000000" pitchFamily="2" charset="2"/>
              </a:rPr>
              <a:t>:</a:t>
            </a:r>
            <a:endParaRPr lang="en-US" sz="2400" u="sng" dirty="0">
              <a:latin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485827473"/>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Line 4"/>
          <p:cNvSpPr>
            <a:spLocks noChangeShapeType="1"/>
          </p:cNvSpPr>
          <p:nvPr/>
        </p:nvSpPr>
        <p:spPr bwMode="auto">
          <a:xfrm flipH="1">
            <a:off x="2895600" y="3217863"/>
            <a:ext cx="6350" cy="466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5" name="Line 4"/>
          <p:cNvSpPr>
            <a:spLocks noChangeShapeType="1"/>
          </p:cNvSpPr>
          <p:nvPr/>
        </p:nvSpPr>
        <p:spPr bwMode="auto">
          <a:xfrm flipH="1">
            <a:off x="2933700" y="2270125"/>
            <a:ext cx="6350" cy="466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6" name="Line 9"/>
          <p:cNvSpPr>
            <a:spLocks noChangeShapeType="1"/>
          </p:cNvSpPr>
          <p:nvPr/>
        </p:nvSpPr>
        <p:spPr bwMode="auto">
          <a:xfrm flipV="1">
            <a:off x="3467100" y="4048125"/>
            <a:ext cx="1295400" cy="14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7" name="Rectangle 32"/>
          <p:cNvSpPr>
            <a:spLocks noChangeArrowheads="1"/>
          </p:cNvSpPr>
          <p:nvPr/>
        </p:nvSpPr>
        <p:spPr bwMode="auto">
          <a:xfrm>
            <a:off x="2324100" y="2736850"/>
            <a:ext cx="1143000" cy="4762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Hôïp töû </a:t>
            </a:r>
          </a:p>
        </p:txBody>
      </p:sp>
      <p:sp>
        <p:nvSpPr>
          <p:cNvPr id="84998" name="Rectangle 34"/>
          <p:cNvSpPr>
            <a:spLocks noChangeArrowheads="1"/>
          </p:cNvSpPr>
          <p:nvPr/>
        </p:nvSpPr>
        <p:spPr bwMode="auto">
          <a:xfrm>
            <a:off x="4102100" y="1889125"/>
            <a:ext cx="16002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1800">
                <a:solidFill>
                  <a:srgbClr val="0000FF"/>
                </a:solidFill>
                <a:latin typeface="Times New Roman" panose="02020603050405020304" pitchFamily="18" charset="0"/>
                <a:cs typeface="Times New Roman" panose="02020603050405020304" pitchFamily="18" charset="0"/>
              </a:rPr>
              <a:t>Giao tử cái </a:t>
            </a:r>
          </a:p>
          <a:p>
            <a:pPr algn="ctr">
              <a:spcBef>
                <a:spcPct val="0"/>
              </a:spcBef>
              <a:buFontTx/>
              <a:buNone/>
            </a:pPr>
            <a:r>
              <a:rPr lang="en-GB" altLang="vi-VN" sz="1800">
                <a:solidFill>
                  <a:srgbClr val="0000FF"/>
                </a:solidFill>
                <a:latin typeface="Times New Roman" panose="02020603050405020304" pitchFamily="18" charset="0"/>
                <a:cs typeface="Times New Roman" panose="02020603050405020304" pitchFamily="18" charset="0"/>
              </a:rPr>
              <a:t>(Trứng) </a:t>
            </a:r>
          </a:p>
        </p:txBody>
      </p:sp>
      <p:sp>
        <p:nvSpPr>
          <p:cNvPr id="84999" name="Rectangle 36"/>
          <p:cNvSpPr>
            <a:spLocks noChangeArrowheads="1"/>
          </p:cNvSpPr>
          <p:nvPr/>
        </p:nvSpPr>
        <p:spPr bwMode="auto">
          <a:xfrm>
            <a:off x="228600" y="1889125"/>
            <a:ext cx="16764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1800">
                <a:solidFill>
                  <a:srgbClr val="1C1CEA"/>
                </a:solidFill>
                <a:latin typeface="VNI-Times" pitchFamily="2" charset="0"/>
              </a:rPr>
              <a:t>Giao tử đực</a:t>
            </a:r>
          </a:p>
          <a:p>
            <a:pPr algn="ctr">
              <a:spcBef>
                <a:spcPct val="0"/>
              </a:spcBef>
              <a:buFontTx/>
              <a:buNone/>
            </a:pPr>
            <a:r>
              <a:rPr lang="en-US" altLang="vi-VN" sz="1800">
                <a:solidFill>
                  <a:srgbClr val="1C1CEA"/>
                </a:solidFill>
                <a:latin typeface="Times New Roman" panose="02020603050405020304" pitchFamily="18" charset="0"/>
                <a:cs typeface="Times New Roman" panose="02020603050405020304" pitchFamily="18" charset="0"/>
              </a:rPr>
              <a:t>(Tinh trùng)</a:t>
            </a:r>
          </a:p>
        </p:txBody>
      </p:sp>
      <p:sp>
        <p:nvSpPr>
          <p:cNvPr id="85000" name="Rectangle 36"/>
          <p:cNvSpPr>
            <a:spLocks noChangeArrowheads="1"/>
          </p:cNvSpPr>
          <p:nvPr/>
        </p:nvSpPr>
        <p:spPr bwMode="auto">
          <a:xfrm>
            <a:off x="647700" y="946150"/>
            <a:ext cx="984250" cy="533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1C1CEA"/>
                </a:solidFill>
                <a:latin typeface="VNI-Times" pitchFamily="2" charset="0"/>
              </a:rPr>
              <a:t>Bố</a:t>
            </a:r>
          </a:p>
        </p:txBody>
      </p:sp>
      <p:sp>
        <p:nvSpPr>
          <p:cNvPr id="85001" name="Line 4"/>
          <p:cNvSpPr>
            <a:spLocks noChangeShapeType="1"/>
          </p:cNvSpPr>
          <p:nvPr/>
        </p:nvSpPr>
        <p:spPr bwMode="auto">
          <a:xfrm>
            <a:off x="1079500" y="1479550"/>
            <a:ext cx="0" cy="422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2" name="Rectangle 36"/>
          <p:cNvSpPr>
            <a:spLocks noChangeArrowheads="1"/>
          </p:cNvSpPr>
          <p:nvPr/>
        </p:nvSpPr>
        <p:spPr bwMode="auto">
          <a:xfrm>
            <a:off x="4373563" y="879475"/>
            <a:ext cx="984250" cy="533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1C1CEA"/>
                </a:solidFill>
                <a:latin typeface="VNI-Times" pitchFamily="2" charset="0"/>
              </a:rPr>
              <a:t>Mẹ</a:t>
            </a:r>
          </a:p>
        </p:txBody>
      </p:sp>
      <p:sp>
        <p:nvSpPr>
          <p:cNvPr id="85003" name="Line 4"/>
          <p:cNvSpPr>
            <a:spLocks noChangeShapeType="1"/>
          </p:cNvSpPr>
          <p:nvPr/>
        </p:nvSpPr>
        <p:spPr bwMode="auto">
          <a:xfrm flipH="1">
            <a:off x="4787900" y="1392238"/>
            <a:ext cx="0" cy="441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6" name="Straight Connector 5"/>
          <p:cNvCxnSpPr>
            <a:stCxn id="84999" idx="3"/>
            <a:endCxn id="84998" idx="1"/>
          </p:cNvCxnSpPr>
          <p:nvPr/>
        </p:nvCxnSpPr>
        <p:spPr bwMode="auto">
          <a:xfrm>
            <a:off x="1905000" y="2232025"/>
            <a:ext cx="21971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5005" name="Rectangle 32"/>
          <p:cNvSpPr>
            <a:spLocks noChangeArrowheads="1"/>
          </p:cNvSpPr>
          <p:nvPr/>
        </p:nvSpPr>
        <p:spPr bwMode="auto">
          <a:xfrm>
            <a:off x="1905000" y="1727200"/>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Thụ tinh</a:t>
            </a:r>
          </a:p>
        </p:txBody>
      </p:sp>
      <p:sp>
        <p:nvSpPr>
          <p:cNvPr id="85006" name="Rectangle 32"/>
          <p:cNvSpPr>
            <a:spLocks noChangeArrowheads="1"/>
          </p:cNvSpPr>
          <p:nvPr/>
        </p:nvSpPr>
        <p:spPr bwMode="auto">
          <a:xfrm>
            <a:off x="2290763" y="3768725"/>
            <a:ext cx="1143000" cy="4953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Phôi</a:t>
            </a:r>
          </a:p>
        </p:txBody>
      </p:sp>
      <p:sp>
        <p:nvSpPr>
          <p:cNvPr id="85007" name="Rectangle 32"/>
          <p:cNvSpPr>
            <a:spLocks noChangeArrowheads="1"/>
          </p:cNvSpPr>
          <p:nvPr/>
        </p:nvSpPr>
        <p:spPr bwMode="auto">
          <a:xfrm>
            <a:off x="2324100" y="5257800"/>
            <a:ext cx="11430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Đẻ con</a:t>
            </a:r>
          </a:p>
        </p:txBody>
      </p:sp>
      <p:sp>
        <p:nvSpPr>
          <p:cNvPr id="85009" name="Rectangle 32"/>
          <p:cNvSpPr>
            <a:spLocks noChangeArrowheads="1"/>
          </p:cNvSpPr>
          <p:nvPr/>
        </p:nvSpPr>
        <p:spPr bwMode="auto">
          <a:xfrm>
            <a:off x="3700463" y="3665538"/>
            <a:ext cx="9445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Phát triển </a:t>
            </a:r>
          </a:p>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trong trứng</a:t>
            </a:r>
          </a:p>
        </p:txBody>
      </p:sp>
      <p:sp>
        <p:nvSpPr>
          <p:cNvPr id="85010" name="Rectangle 32"/>
          <p:cNvSpPr>
            <a:spLocks noChangeArrowheads="1"/>
          </p:cNvSpPr>
          <p:nvPr/>
        </p:nvSpPr>
        <p:spPr bwMode="auto">
          <a:xfrm>
            <a:off x="4897438" y="3797300"/>
            <a:ext cx="1143000" cy="4953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Đẻ trứng</a:t>
            </a:r>
          </a:p>
        </p:txBody>
      </p:sp>
      <p:sp>
        <p:nvSpPr>
          <p:cNvPr id="85011" name="Line 4"/>
          <p:cNvSpPr>
            <a:spLocks noChangeShapeType="1"/>
          </p:cNvSpPr>
          <p:nvPr/>
        </p:nvSpPr>
        <p:spPr bwMode="auto">
          <a:xfrm flipV="1">
            <a:off x="6107113" y="4065588"/>
            <a:ext cx="619125" cy="79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2" name="Rectangle 32"/>
          <p:cNvSpPr>
            <a:spLocks noChangeArrowheads="1"/>
          </p:cNvSpPr>
          <p:nvPr/>
        </p:nvSpPr>
        <p:spPr bwMode="auto">
          <a:xfrm>
            <a:off x="5580063" y="3530600"/>
            <a:ext cx="17732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Nở</a:t>
            </a:r>
          </a:p>
        </p:txBody>
      </p:sp>
      <p:sp>
        <p:nvSpPr>
          <p:cNvPr id="85013" name="Rectangle 32"/>
          <p:cNvSpPr>
            <a:spLocks noChangeArrowheads="1"/>
          </p:cNvSpPr>
          <p:nvPr/>
        </p:nvSpPr>
        <p:spPr bwMode="auto">
          <a:xfrm>
            <a:off x="6761163" y="3781425"/>
            <a:ext cx="1273175" cy="5461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Con non</a:t>
            </a:r>
          </a:p>
        </p:txBody>
      </p:sp>
      <p:sp>
        <p:nvSpPr>
          <p:cNvPr id="85014" name="Line 4"/>
          <p:cNvSpPr>
            <a:spLocks noChangeShapeType="1"/>
          </p:cNvSpPr>
          <p:nvPr/>
        </p:nvSpPr>
        <p:spPr bwMode="auto">
          <a:xfrm flipH="1">
            <a:off x="2933700" y="4322763"/>
            <a:ext cx="6350" cy="885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5" name="Rectangle 32"/>
          <p:cNvSpPr>
            <a:spLocks noChangeArrowheads="1"/>
          </p:cNvSpPr>
          <p:nvPr/>
        </p:nvSpPr>
        <p:spPr bwMode="auto">
          <a:xfrm>
            <a:off x="1449388" y="4389438"/>
            <a:ext cx="9445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Phát triển trong</a:t>
            </a:r>
          </a:p>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 cơ thể mẹ</a:t>
            </a:r>
          </a:p>
        </p:txBody>
      </p:sp>
      <p:sp>
        <p:nvSpPr>
          <p:cNvPr id="24" name="TextBox 7"/>
          <p:cNvSpPr txBox="1">
            <a:spLocks noChangeArrowheads="1"/>
          </p:cNvSpPr>
          <p:nvPr/>
        </p:nvSpPr>
        <p:spPr bwMode="auto">
          <a:xfrm>
            <a:off x="192741" y="37261"/>
            <a:ext cx="85947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i="1" dirty="0" err="1" smtClean="0">
                <a:solidFill>
                  <a:srgbClr val="FF0000"/>
                </a:solidFill>
                <a:latin typeface="Times New Roman" panose="02020603050405020304" pitchFamily="18" charset="0"/>
                <a:cs typeface="Times New Roman" panose="02020603050405020304" pitchFamily="18" charset="0"/>
              </a:rPr>
              <a:t>Nêu</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a:solidFill>
                  <a:srgbClr val="FF0000"/>
                </a:solidFill>
                <a:latin typeface="Times New Roman" panose="02020603050405020304" pitchFamily="18" charset="0"/>
                <a:cs typeface="Times New Roman" panose="02020603050405020304" pitchFamily="18" charset="0"/>
              </a:rPr>
              <a:t>1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hình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thức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sinh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hữu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tính</a:t>
            </a:r>
            <a:r>
              <a:rPr lang="en-US" sz="2400" i="1" dirty="0">
                <a:solidFill>
                  <a:srgbClr val="FF0000"/>
                </a:solidFill>
                <a:latin typeface="Times New Roman" panose="02020603050405020304" pitchFamily="18" charset="0"/>
                <a:cs typeface="Times New Roman" panose="02020603050405020304" pitchFamily="18" charset="0"/>
              </a:rPr>
              <a:t> ở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Lấy</a:t>
            </a:r>
            <a:r>
              <a:rPr lang="en-US" sz="2400" i="1" dirty="0">
                <a:solidFill>
                  <a:srgbClr val="FF0000"/>
                </a:solidFill>
                <a:latin typeface="Times New Roman" panose="02020603050405020304" pitchFamily="18" charset="0"/>
                <a:cs typeface="Times New Roman" panose="02020603050405020304" pitchFamily="18" charset="0"/>
              </a:rPr>
              <a:t> VD. </a:t>
            </a:r>
            <a:r>
              <a:rPr lang="en-US" sz="2400" i="1" dirty="0" err="1">
                <a:solidFill>
                  <a:srgbClr val="FF0000"/>
                </a:solidFill>
                <a:latin typeface="Times New Roman" panose="02020603050405020304" pitchFamily="18" charset="0"/>
                <a:cs typeface="Times New Roman" panose="02020603050405020304" pitchFamily="18" charset="0"/>
              </a:rPr>
              <a:t>Vẽ</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sơ</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đồ</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biệt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hình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thức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đó</a:t>
            </a:r>
            <a:r>
              <a:rPr lang="en-US" sz="24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08597796"/>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91" name="Group 31"/>
          <p:cNvGraphicFramePr>
            <a:graphicFrameLocks noGrp="1"/>
          </p:cNvGraphicFramePr>
          <p:nvPr>
            <p:ph sz="half" idx="1"/>
            <p:extLst/>
          </p:nvPr>
        </p:nvGraphicFramePr>
        <p:xfrm>
          <a:off x="76200" y="94129"/>
          <a:ext cx="8991600" cy="3214997"/>
        </p:xfrm>
        <a:graphic>
          <a:graphicData uri="http://schemas.openxmlformats.org/drawingml/2006/table">
            <a:tbl>
              <a:tblPr/>
              <a:tblGrid>
                <a:gridCol w="4805855"/>
                <a:gridCol w="4185745"/>
              </a:tblGrid>
              <a:tr h="32149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86031" name="Picture 17" descr="ca_ro_d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28" y="1815729"/>
            <a:ext cx="2150249" cy="142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060617_polar_bear_02_h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99" y="1933576"/>
            <a:ext cx="1928813" cy="130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untitle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55317" y="1855279"/>
            <a:ext cx="2454275" cy="141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5" name="Picture 2"/>
          <p:cNvPicPr>
            <a:picLocks noChangeAspect="1"/>
          </p:cNvPicPr>
          <p:nvPr/>
        </p:nvPicPr>
        <p:blipFill>
          <a:blip r:embed="rId5" cstate="print">
            <a:extLst>
              <a:ext uri="{28A0092B-C50C-407E-A947-70E740481C1C}">
                <a14:useLocalDpi xmlns:a14="http://schemas.microsoft.com/office/drawing/2010/main" val="0"/>
              </a:ext>
            </a:extLst>
          </a:blip>
          <a:srcRect l="4762" t="14287" r="4762" b="2380"/>
          <a:stretch>
            <a:fillRect/>
          </a:stretch>
        </p:blipFill>
        <p:spPr bwMode="auto">
          <a:xfrm>
            <a:off x="4952999" y="228599"/>
            <a:ext cx="1955801" cy="16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6" name="Picture 2" descr="Chuột túi mẹ màu trắng sinh con màu nâu - KhoaHoc.tv"/>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6113" y="1933576"/>
            <a:ext cx="1843087" cy="130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7"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8963" y="228599"/>
            <a:ext cx="1900237"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Oval 5"/>
          <p:cNvSpPr>
            <a:spLocks noChangeArrowheads="1"/>
          </p:cNvSpPr>
          <p:nvPr/>
        </p:nvSpPr>
        <p:spPr bwMode="auto">
          <a:xfrm>
            <a:off x="5389077" y="3309126"/>
            <a:ext cx="3577123" cy="805792"/>
          </a:xfrm>
          <a:prstGeom prst="ellipse">
            <a:avLst/>
          </a:prstGeom>
          <a:solidFill>
            <a:srgbClr val="C00000"/>
          </a:solidFill>
          <a:ln>
            <a:noFill/>
          </a:ln>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2400" dirty="0" err="1">
                <a:solidFill>
                  <a:srgbClr val="FFFFFF"/>
                </a:solidFill>
                <a:latin typeface="Times New Roman" panose="02020603050405020304" pitchFamily="18" charset="0"/>
                <a:cs typeface="Times New Roman" panose="02020603050405020304" pitchFamily="18" charset="0"/>
              </a:rPr>
              <a:t>Động</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vật</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smtClean="0">
                <a:solidFill>
                  <a:srgbClr val="FFFFFF"/>
                </a:solidFill>
                <a:latin typeface="Times New Roman" panose="02020603050405020304" pitchFamily="18" charset="0"/>
                <a:cs typeface="Times New Roman" panose="02020603050405020304" pitchFamily="18" charset="0"/>
              </a:rPr>
              <a:t>thụ</a:t>
            </a:r>
            <a:r>
              <a:rPr lang="en-US" sz="2400" dirty="0" smtClean="0">
                <a:solidFill>
                  <a:srgbClr val="FFFFFF"/>
                </a:solidFill>
                <a:latin typeface="Times New Roman" panose="02020603050405020304" pitchFamily="18" charset="0"/>
                <a:cs typeface="Times New Roman" panose="02020603050405020304" pitchFamily="18" charset="0"/>
              </a:rPr>
              <a:t> </a:t>
            </a:r>
            <a:r>
              <a:rPr lang="en-US" sz="2400" dirty="0" err="1" smtClean="0">
                <a:solidFill>
                  <a:srgbClr val="FFFFFF"/>
                </a:solidFill>
                <a:latin typeface="Times New Roman" panose="02020603050405020304" pitchFamily="18" charset="0"/>
                <a:cs typeface="Times New Roman" panose="02020603050405020304" pitchFamily="18" charset="0"/>
              </a:rPr>
              <a:t>tinh</a:t>
            </a:r>
            <a:r>
              <a:rPr lang="en-US" sz="2400" dirty="0" smtClean="0">
                <a:solidFill>
                  <a:srgbClr val="FFFFFF"/>
                </a:solidFill>
                <a:latin typeface="Times New Roman" panose="02020603050405020304" pitchFamily="18" charset="0"/>
                <a:cs typeface="Times New Roman" panose="02020603050405020304" pitchFamily="18" charset="0"/>
              </a:rPr>
              <a:t> </a:t>
            </a:r>
          </a:p>
          <a:p>
            <a:pPr algn="ctr">
              <a:spcBef>
                <a:spcPct val="0"/>
              </a:spcBef>
              <a:buFontTx/>
              <a:buNone/>
            </a:pPr>
            <a:r>
              <a:rPr lang="en-US" sz="2400" dirty="0" err="1" smtClean="0">
                <a:solidFill>
                  <a:srgbClr val="FFFFFF"/>
                </a:solidFill>
                <a:latin typeface="Times New Roman" panose="02020603050405020304" pitchFamily="18" charset="0"/>
                <a:cs typeface="Times New Roman" panose="02020603050405020304" pitchFamily="18" charset="0"/>
              </a:rPr>
              <a:t>trong</a:t>
            </a:r>
            <a:r>
              <a:rPr lang="en-US" sz="2400" dirty="0" smtClean="0">
                <a:solidFill>
                  <a:srgbClr val="FFFFFF"/>
                </a:solidFill>
                <a:latin typeface="Times New Roman" panose="02020603050405020304" pitchFamily="18" charset="0"/>
                <a:cs typeface="Times New Roman" panose="02020603050405020304" pitchFamily="18" charset="0"/>
              </a:rPr>
              <a:t> </a:t>
            </a:r>
            <a:r>
              <a:rPr lang="en-US" sz="2400" dirty="0" err="1" smtClean="0">
                <a:solidFill>
                  <a:srgbClr val="FFFFFF"/>
                </a:solidFill>
                <a:latin typeface="Times New Roman" panose="02020603050405020304" pitchFamily="18" charset="0"/>
                <a:cs typeface="Times New Roman" panose="02020603050405020304" pitchFamily="18" charset="0"/>
              </a:rPr>
              <a:t>đẻ</a:t>
            </a:r>
            <a:r>
              <a:rPr lang="en-US" sz="2400" dirty="0" smtClean="0">
                <a:solidFill>
                  <a:srgbClr val="FFFFFF"/>
                </a:solidFill>
                <a:latin typeface="Times New Roman" panose="02020603050405020304" pitchFamily="18" charset="0"/>
                <a:cs typeface="Times New Roman" panose="02020603050405020304" pitchFamily="18" charset="0"/>
              </a:rPr>
              <a:t> </a:t>
            </a:r>
            <a:r>
              <a:rPr lang="en-US" sz="2400" dirty="0">
                <a:solidFill>
                  <a:srgbClr val="FFFFFF"/>
                </a:solidFill>
                <a:latin typeface="Times New Roman" panose="02020603050405020304" pitchFamily="18" charset="0"/>
                <a:cs typeface="Times New Roman" panose="02020603050405020304" pitchFamily="18" charset="0"/>
              </a:rPr>
              <a:t>con</a:t>
            </a:r>
          </a:p>
        </p:txBody>
      </p:sp>
      <p:grpSp>
        <p:nvGrpSpPr>
          <p:cNvPr id="15" name="Group 5"/>
          <p:cNvGrpSpPr>
            <a:grpSpLocks/>
          </p:cNvGrpSpPr>
          <p:nvPr/>
        </p:nvGrpSpPr>
        <p:grpSpPr bwMode="auto">
          <a:xfrm>
            <a:off x="3733454" y="4730670"/>
            <a:ext cx="5411073" cy="2051130"/>
            <a:chOff x="2258" y="1793"/>
            <a:chExt cx="3456" cy="1670"/>
          </a:xfrm>
        </p:grpSpPr>
        <p:pic>
          <p:nvPicPr>
            <p:cNvPr id="17" name="Picture 6" descr="cá kiếm"/>
            <p:cNvPicPr>
              <a:picLocks noChangeAspect="1" noChangeArrowheads="1"/>
            </p:cNvPicPr>
            <p:nvPr/>
          </p:nvPicPr>
          <p:blipFill rotWithShape="1">
            <a:blip r:embed="rId8">
              <a:extLst>
                <a:ext uri="{28A0092B-C50C-407E-A947-70E740481C1C}">
                  <a14:useLocalDpi xmlns:a14="http://schemas.microsoft.com/office/drawing/2010/main" val="0"/>
                </a:ext>
              </a:extLst>
            </a:blip>
            <a:srcRect l="4082" t="11214" b="11338"/>
            <a:stretch/>
          </p:blipFill>
          <p:spPr bwMode="auto">
            <a:xfrm>
              <a:off x="2315" y="1793"/>
              <a:ext cx="1632" cy="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ran vipera"/>
            <p:cNvPicPr>
              <a:picLocks noChangeAspect="1" noChangeArrowheads="1"/>
            </p:cNvPicPr>
            <p:nvPr/>
          </p:nvPicPr>
          <p:blipFill rotWithShape="1">
            <a:blip r:embed="rId9">
              <a:extLst>
                <a:ext uri="{28A0092B-C50C-407E-A947-70E740481C1C}">
                  <a14:useLocalDpi xmlns:a14="http://schemas.microsoft.com/office/drawing/2010/main" val="0"/>
                </a:ext>
              </a:extLst>
            </a:blip>
            <a:srcRect t="12552" r="11628"/>
            <a:stretch/>
          </p:blipFill>
          <p:spPr bwMode="auto">
            <a:xfrm>
              <a:off x="3936" y="1793"/>
              <a:ext cx="1675" cy="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ca map dau bu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5" y="2647"/>
              <a:ext cx="1621"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ca mun"/>
            <p:cNvPicPr>
              <a:picLocks noChangeAspect="1" noChangeArrowheads="1"/>
            </p:cNvPicPr>
            <p:nvPr/>
          </p:nvPicPr>
          <p:blipFill rotWithShape="1">
            <a:blip r:embed="rId11">
              <a:extLst>
                <a:ext uri="{28A0092B-C50C-407E-A947-70E740481C1C}">
                  <a14:useLocalDpi xmlns:a14="http://schemas.microsoft.com/office/drawing/2010/main" val="0"/>
                </a:ext>
              </a:extLst>
            </a:blip>
            <a:srcRect l="16667" r="9524" b="20127"/>
            <a:stretch/>
          </p:blipFill>
          <p:spPr bwMode="auto">
            <a:xfrm>
              <a:off x="3936" y="2640"/>
              <a:ext cx="1676" cy="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0"/>
            <p:cNvSpPr txBox="1">
              <a:spLocks noChangeArrowheads="1"/>
            </p:cNvSpPr>
            <p:nvPr/>
          </p:nvSpPr>
          <p:spPr bwMode="auto">
            <a:xfrm>
              <a:off x="2302" y="3137"/>
              <a:ext cx="1776"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000" dirty="0" err="1">
                  <a:solidFill>
                    <a:srgbClr val="FFFFFF"/>
                  </a:solidFill>
                  <a:latin typeface="Times New Roman" panose="02020603050405020304" pitchFamily="18" charset="0"/>
                </a:rPr>
                <a:t>Cá</a:t>
              </a:r>
              <a:r>
                <a:rPr lang="en-US" altLang="vi-VN" sz="2000" dirty="0">
                  <a:solidFill>
                    <a:srgbClr val="FFFFFF"/>
                  </a:solidFill>
                  <a:latin typeface="Times New Roman" panose="02020603050405020304" pitchFamily="18" charset="0"/>
                </a:rPr>
                <a:t> </a:t>
              </a:r>
              <a:r>
                <a:rPr lang="en-US" altLang="vi-VN" sz="2000" dirty="0" err="1">
                  <a:solidFill>
                    <a:srgbClr val="FFFFFF"/>
                  </a:solidFill>
                  <a:latin typeface="Times New Roman" panose="02020603050405020304" pitchFamily="18" charset="0"/>
                </a:rPr>
                <a:t>đầu</a:t>
              </a:r>
              <a:r>
                <a:rPr lang="en-US" altLang="vi-VN" sz="2000" dirty="0">
                  <a:solidFill>
                    <a:srgbClr val="FFFFFF"/>
                  </a:solidFill>
                  <a:latin typeface="Times New Roman" panose="02020603050405020304" pitchFamily="18" charset="0"/>
                </a:rPr>
                <a:t> </a:t>
              </a:r>
              <a:r>
                <a:rPr lang="en-US" altLang="vi-VN" sz="2000" dirty="0" err="1">
                  <a:solidFill>
                    <a:srgbClr val="FFFFFF"/>
                  </a:solidFill>
                  <a:latin typeface="Times New Roman" panose="02020603050405020304" pitchFamily="18" charset="0"/>
                </a:rPr>
                <a:t>búa</a:t>
              </a:r>
              <a:endParaRPr lang="en-US" altLang="vi-VN" sz="2000" dirty="0">
                <a:solidFill>
                  <a:srgbClr val="FFFFFF"/>
                </a:solidFill>
                <a:latin typeface="Times New Roman" panose="02020603050405020304" pitchFamily="18" charset="0"/>
              </a:endParaRPr>
            </a:p>
          </p:txBody>
        </p:sp>
        <p:sp>
          <p:nvSpPr>
            <p:cNvPr id="23" name="Text Box 11"/>
            <p:cNvSpPr txBox="1">
              <a:spLocks noChangeArrowheads="1"/>
            </p:cNvSpPr>
            <p:nvPr/>
          </p:nvSpPr>
          <p:spPr bwMode="auto">
            <a:xfrm>
              <a:off x="3919" y="3112"/>
              <a:ext cx="139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000" dirty="0" err="1">
                  <a:solidFill>
                    <a:srgbClr val="FFFFFF"/>
                  </a:solidFill>
                  <a:latin typeface="Times New Roman" panose="02020603050405020304" pitchFamily="18" charset="0"/>
                </a:rPr>
                <a:t>Cá</a:t>
              </a:r>
              <a:r>
                <a:rPr lang="en-US" altLang="vi-VN" sz="2000" dirty="0">
                  <a:solidFill>
                    <a:srgbClr val="FFFFFF"/>
                  </a:solidFill>
                  <a:latin typeface="Times New Roman" panose="02020603050405020304" pitchFamily="18" charset="0"/>
                </a:rPr>
                <a:t> </a:t>
              </a:r>
              <a:r>
                <a:rPr lang="en-US" altLang="vi-VN" sz="2000" dirty="0" err="1">
                  <a:solidFill>
                    <a:srgbClr val="FFFFFF"/>
                  </a:solidFill>
                  <a:latin typeface="Times New Roman" panose="02020603050405020304" pitchFamily="18" charset="0"/>
                </a:rPr>
                <a:t>Mún</a:t>
              </a:r>
              <a:endParaRPr lang="en-US" altLang="vi-VN" sz="2000" dirty="0">
                <a:solidFill>
                  <a:srgbClr val="FFFFFF"/>
                </a:solidFill>
                <a:latin typeface="Times New Roman" panose="02020603050405020304" pitchFamily="18" charset="0"/>
              </a:endParaRPr>
            </a:p>
          </p:txBody>
        </p:sp>
        <p:sp>
          <p:nvSpPr>
            <p:cNvPr id="24" name="Text Box 12"/>
            <p:cNvSpPr txBox="1">
              <a:spLocks noChangeArrowheads="1"/>
            </p:cNvSpPr>
            <p:nvPr/>
          </p:nvSpPr>
          <p:spPr bwMode="auto">
            <a:xfrm>
              <a:off x="2258" y="2330"/>
              <a:ext cx="187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000" dirty="0" err="1">
                  <a:solidFill>
                    <a:srgbClr val="FF0000"/>
                  </a:solidFill>
                  <a:latin typeface="Times New Roman" panose="02020603050405020304" pitchFamily="18" charset="0"/>
                </a:rPr>
                <a:t>Cá</a:t>
              </a:r>
              <a:r>
                <a:rPr lang="en-US" altLang="vi-VN" sz="2000" dirty="0">
                  <a:solidFill>
                    <a:srgbClr val="FF0000"/>
                  </a:solidFill>
                  <a:latin typeface="Times New Roman" panose="02020603050405020304" pitchFamily="18" charset="0"/>
                </a:rPr>
                <a:t> </a:t>
              </a:r>
              <a:r>
                <a:rPr lang="en-US" altLang="vi-VN" sz="2000" dirty="0" err="1">
                  <a:solidFill>
                    <a:srgbClr val="FF0000"/>
                  </a:solidFill>
                  <a:latin typeface="Times New Roman" panose="02020603050405020304" pitchFamily="18" charset="0"/>
                </a:rPr>
                <a:t>Kiếm</a:t>
              </a:r>
              <a:endParaRPr lang="en-US" altLang="vi-VN" sz="2000" dirty="0">
                <a:solidFill>
                  <a:srgbClr val="FF0000"/>
                </a:solidFill>
                <a:latin typeface="Times New Roman" panose="02020603050405020304" pitchFamily="18" charset="0"/>
              </a:endParaRPr>
            </a:p>
          </p:txBody>
        </p:sp>
        <p:sp>
          <p:nvSpPr>
            <p:cNvPr id="25" name="Text Box 13"/>
            <p:cNvSpPr txBox="1">
              <a:spLocks noChangeArrowheads="1"/>
            </p:cNvSpPr>
            <p:nvPr/>
          </p:nvSpPr>
          <p:spPr bwMode="auto">
            <a:xfrm>
              <a:off x="3890" y="2305"/>
              <a:ext cx="182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000" dirty="0" err="1">
                  <a:solidFill>
                    <a:srgbClr val="F8F8F8"/>
                  </a:solidFill>
                  <a:latin typeface="VNI-Times" pitchFamily="2" charset="0"/>
                </a:rPr>
                <a:t>Rắn</a:t>
              </a:r>
              <a:r>
                <a:rPr lang="en-US" altLang="vi-VN" sz="2000" dirty="0">
                  <a:solidFill>
                    <a:srgbClr val="F8F8F8"/>
                  </a:solidFill>
                  <a:latin typeface="VNI-Times" pitchFamily="2" charset="0"/>
                </a:rPr>
                <a:t> </a:t>
              </a:r>
              <a:r>
                <a:rPr lang="en-US" altLang="vi-VN" sz="2000" dirty="0" err="1">
                  <a:solidFill>
                    <a:srgbClr val="F8F8F8"/>
                  </a:solidFill>
                  <a:latin typeface="VNI-Times" pitchFamily="2" charset="0"/>
                </a:rPr>
                <a:t>Vipera</a:t>
              </a:r>
              <a:endParaRPr lang="en-US" altLang="vi-VN" sz="2000" dirty="0">
                <a:solidFill>
                  <a:srgbClr val="F8F8F8"/>
                </a:solidFill>
                <a:latin typeface="VNI-Times" pitchFamily="2" charset="0"/>
              </a:endParaRPr>
            </a:p>
          </p:txBody>
        </p:sp>
      </p:grpSp>
      <p:sp>
        <p:nvSpPr>
          <p:cNvPr id="26" name="TextBox 25"/>
          <p:cNvSpPr txBox="1">
            <a:spLocks noChangeArrowheads="1"/>
          </p:cNvSpPr>
          <p:nvPr/>
        </p:nvSpPr>
        <p:spPr bwMode="auto">
          <a:xfrm>
            <a:off x="136205" y="4949785"/>
            <a:ext cx="3453651"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en-US" altLang="vi-VN" sz="2000" b="0" dirty="0" smtClean="0">
                <a:latin typeface="Times New Roman" panose="02020603050405020304" pitchFamily="18" charset="0"/>
                <a:cs typeface="Times New Roman" panose="02020603050405020304" pitchFamily="18" charset="0"/>
              </a:rPr>
              <a:t>1 </a:t>
            </a:r>
            <a:r>
              <a:rPr lang="en-US" altLang="vi-VN" sz="2000" b="0" dirty="0" err="1" smtClean="0">
                <a:latin typeface="Times New Roman" panose="02020603050405020304" pitchFamily="18" charset="0"/>
                <a:cs typeface="Times New Roman" panose="02020603050405020304" pitchFamily="18" charset="0"/>
              </a:rPr>
              <a:t>số</a:t>
            </a:r>
            <a:r>
              <a:rPr lang="en-US" altLang="vi-VN" sz="2000" b="0" dirty="0" smtClean="0">
                <a:latin typeface="Times New Roman" panose="02020603050405020304" pitchFamily="18" charset="0"/>
                <a:cs typeface="Times New Roman" panose="02020603050405020304" pitchFamily="18" charset="0"/>
              </a:rPr>
              <a:t> </a:t>
            </a:r>
            <a:r>
              <a:rPr lang="en-US" altLang="vi-VN" sz="2000" b="0" dirty="0" err="1" smtClean="0">
                <a:latin typeface="Times New Roman" panose="02020603050405020304" pitchFamily="18" charset="0"/>
                <a:cs typeface="Times New Roman" panose="02020603050405020304" pitchFamily="18" charset="0"/>
              </a:rPr>
              <a:t>loài</a:t>
            </a:r>
            <a:r>
              <a:rPr lang="en-US" altLang="vi-VN" sz="2000" b="0" dirty="0" smtClean="0">
                <a:latin typeface="Times New Roman" panose="02020603050405020304" pitchFamily="18" charset="0"/>
                <a:cs typeface="Times New Roman" panose="02020603050405020304" pitchFamily="18" charset="0"/>
              </a:rPr>
              <a:t> </a:t>
            </a:r>
            <a:r>
              <a:rPr lang="en-US" altLang="vi-VN" sz="2000" b="0" dirty="0" err="1" smtClean="0">
                <a:latin typeface="Times New Roman" panose="02020603050405020304" pitchFamily="18" charset="0"/>
                <a:cs typeface="Times New Roman" panose="02020603050405020304" pitchFamily="18" charset="0"/>
              </a:rPr>
              <a:t>ĐV</a:t>
            </a:r>
            <a:r>
              <a:rPr lang="en-US" altLang="vi-VN" sz="2000" b="0" dirty="0" smtClean="0">
                <a:latin typeface="Times New Roman" panose="02020603050405020304" pitchFamily="18" charset="0"/>
                <a:cs typeface="Times New Roman" panose="02020603050405020304" pitchFamily="18" charset="0"/>
              </a:rPr>
              <a:t> </a:t>
            </a:r>
            <a:r>
              <a:rPr lang="en-US" altLang="vi-VN" sz="2000" b="0" dirty="0" err="1" smtClean="0">
                <a:latin typeface="Times New Roman" panose="02020603050405020304" pitchFamily="18" charset="0"/>
                <a:cs typeface="Times New Roman" panose="02020603050405020304" pitchFamily="18" charset="0"/>
              </a:rPr>
              <a:t>sinh</a:t>
            </a:r>
            <a:r>
              <a:rPr lang="en-US" altLang="vi-VN" sz="2000" b="0" dirty="0" smtClean="0">
                <a:latin typeface="Times New Roman" panose="02020603050405020304" pitchFamily="18" charset="0"/>
                <a:cs typeface="Times New Roman" panose="02020603050405020304" pitchFamily="18" charset="0"/>
              </a:rPr>
              <a:t> </a:t>
            </a:r>
            <a:r>
              <a:rPr lang="en-US" altLang="vi-VN" sz="2000" b="0" dirty="0" err="1" smtClean="0">
                <a:latin typeface="Times New Roman" panose="02020603050405020304" pitchFamily="18" charset="0"/>
                <a:cs typeface="Times New Roman" panose="02020603050405020304" pitchFamily="18" charset="0"/>
              </a:rPr>
              <a:t>sản</a:t>
            </a:r>
            <a:r>
              <a:rPr lang="en-US" altLang="vi-VN" sz="2000" b="0" dirty="0" smtClean="0">
                <a:latin typeface="Times New Roman" panose="02020603050405020304" pitchFamily="18" charset="0"/>
                <a:cs typeface="Times New Roman" panose="02020603050405020304" pitchFamily="18" charset="0"/>
              </a:rPr>
              <a:t> </a:t>
            </a:r>
            <a:r>
              <a:rPr lang="en-US" altLang="vi-VN" sz="2000" b="0" dirty="0" err="1" smtClean="0">
                <a:latin typeface="Times New Roman" panose="02020603050405020304" pitchFamily="18" charset="0"/>
                <a:cs typeface="Times New Roman" panose="02020603050405020304" pitchFamily="18" charset="0"/>
              </a:rPr>
              <a:t>theo</a:t>
            </a:r>
            <a:r>
              <a:rPr lang="en-US" altLang="vi-VN" sz="2000" b="0" dirty="0" smtClean="0">
                <a:latin typeface="Times New Roman" panose="02020603050405020304" pitchFamily="18" charset="0"/>
                <a:cs typeface="Times New Roman" panose="02020603050405020304" pitchFamily="18" charset="0"/>
              </a:rPr>
              <a:t> </a:t>
            </a:r>
            <a:r>
              <a:rPr lang="en-US" altLang="vi-VN" sz="2000" b="0" dirty="0" err="1" smtClean="0">
                <a:latin typeface="Times New Roman" panose="02020603050405020304" pitchFamily="18" charset="0"/>
                <a:cs typeface="Times New Roman" panose="02020603050405020304" pitchFamily="18" charset="0"/>
              </a:rPr>
              <a:t>kiểu</a:t>
            </a:r>
            <a:r>
              <a:rPr lang="en-US" altLang="vi-VN" sz="2000" b="0" dirty="0" smtClean="0">
                <a:latin typeface="Times New Roman" panose="02020603050405020304" pitchFamily="18" charset="0"/>
                <a:cs typeface="Times New Roman" panose="02020603050405020304" pitchFamily="18" charset="0"/>
              </a:rPr>
              <a:t> </a:t>
            </a:r>
            <a:r>
              <a:rPr lang="en-US" altLang="vi-VN" sz="2000" b="0" dirty="0" err="1" smtClean="0">
                <a:latin typeface="Times New Roman" panose="02020603050405020304" pitchFamily="18" charset="0"/>
                <a:cs typeface="Times New Roman" panose="02020603050405020304" pitchFamily="18" charset="0"/>
              </a:rPr>
              <a:t>noãn</a:t>
            </a:r>
            <a:r>
              <a:rPr lang="en-US" altLang="vi-VN" sz="2000" b="0" dirty="0" smtClean="0">
                <a:latin typeface="Times New Roman" panose="02020603050405020304" pitchFamily="18" charset="0"/>
                <a:cs typeface="Times New Roman" panose="02020603050405020304" pitchFamily="18" charset="0"/>
              </a:rPr>
              <a:t> </a:t>
            </a:r>
            <a:r>
              <a:rPr lang="en-US" altLang="vi-VN" sz="2000" b="0" dirty="0" err="1" smtClean="0">
                <a:latin typeface="Times New Roman" panose="02020603050405020304" pitchFamily="18" charset="0"/>
                <a:cs typeface="Times New Roman" panose="02020603050405020304" pitchFamily="18" charset="0"/>
              </a:rPr>
              <a:t>thai</a:t>
            </a:r>
            <a:r>
              <a:rPr lang="en-US" altLang="vi-VN" sz="2000" b="0" dirty="0" smtClean="0">
                <a:latin typeface="Times New Roman" panose="02020603050405020304" pitchFamily="18" charset="0"/>
                <a:cs typeface="Times New Roman" panose="02020603050405020304" pitchFamily="18" charset="0"/>
              </a:rPr>
              <a:t> </a:t>
            </a:r>
            <a:r>
              <a:rPr lang="en-US" altLang="vi-VN" sz="2000" b="0" dirty="0" err="1" smtClean="0">
                <a:latin typeface="Times New Roman" panose="02020603050405020304" pitchFamily="18" charset="0"/>
                <a:cs typeface="Times New Roman" panose="02020603050405020304" pitchFamily="18" charset="0"/>
              </a:rPr>
              <a:t>sinh</a:t>
            </a:r>
            <a:r>
              <a:rPr lang="en-US" altLang="vi-VN" sz="2000" b="0" dirty="0" smtClean="0">
                <a:latin typeface="Times New Roman" panose="02020603050405020304" pitchFamily="18" charset="0"/>
                <a:cs typeface="Times New Roman" panose="02020603050405020304" pitchFamily="18" charset="0"/>
              </a:rPr>
              <a:t>: T</a:t>
            </a:r>
            <a:r>
              <a:rPr lang="vi-VN" sz="2000" b="0" dirty="0" smtClean="0">
                <a:latin typeface="Times New Roman" panose="02020603050405020304" pitchFamily="18" charset="0"/>
                <a:cs typeface="Times New Roman" panose="02020603050405020304" pitchFamily="18" charset="0"/>
              </a:rPr>
              <a:t>hụ tinh </a:t>
            </a:r>
            <a:r>
              <a:rPr lang="en-US" sz="2000" b="0" dirty="0" err="1" smtClean="0">
                <a:latin typeface="Times New Roman" panose="02020603050405020304" pitchFamily="18" charset="0"/>
                <a:cs typeface="Times New Roman" panose="02020603050405020304" pitchFamily="18" charset="0"/>
              </a:rPr>
              <a:t>tr</a:t>
            </a:r>
            <a:r>
              <a:rPr lang="vi-VN" sz="2000" b="0" dirty="0" smtClean="0">
                <a:latin typeface="Times New Roman" panose="02020603050405020304" pitchFamily="18" charset="0"/>
                <a:cs typeface="Times New Roman" panose="02020603050405020304" pitchFamily="18" charset="0"/>
              </a:rPr>
              <a:t>ong. Trứng giàu noãn hoàng đã được thụ tinh nở </a:t>
            </a:r>
            <a:r>
              <a:rPr lang="en-US" sz="2000" b="0" dirty="0" smtClean="0">
                <a:latin typeface="Times New Roman" panose="02020603050405020304" pitchFamily="18" charset="0"/>
                <a:cs typeface="Times New Roman" panose="02020603050405020304" pitchFamily="18" charset="0"/>
              </a:rPr>
              <a:t>t</a:t>
            </a:r>
            <a:r>
              <a:rPr lang="vi-VN" sz="2000" b="0" dirty="0" smtClean="0">
                <a:latin typeface="Times New Roman" panose="02020603050405020304" pitchFamily="18" charset="0"/>
                <a:cs typeface="Times New Roman" panose="02020603050405020304" pitchFamily="18" charset="0"/>
              </a:rPr>
              <a:t>hành con sau đó mới được cá mẹ đẻ ra ngoài. </a:t>
            </a:r>
            <a:endParaRPr lang="en-US" altLang="vi-VN" sz="2000" b="0" dirty="0" smtClean="0">
              <a:latin typeface="Times New Roman" panose="02020603050405020304" pitchFamily="18" charset="0"/>
              <a:cs typeface="Times New Roman" panose="02020603050405020304" pitchFamily="18" charset="0"/>
            </a:endParaRPr>
          </a:p>
          <a:p>
            <a:pPr eaLnBrk="1" hangingPunct="1">
              <a:spcBef>
                <a:spcPct val="0"/>
              </a:spcBef>
              <a:buFontTx/>
              <a:buNone/>
              <a:defRPr/>
            </a:pPr>
            <a:endParaRPr lang="vi-VN" altLang="vi-VN" sz="1800" dirty="0" smtClean="0">
              <a:solidFill>
                <a:srgbClr val="0000FF"/>
              </a:solidFill>
              <a:latin typeface="Arial" panose="020B0604020202020204" pitchFamily="34" charset="0"/>
            </a:endParaRPr>
          </a:p>
        </p:txBody>
      </p:sp>
      <p:sp>
        <p:nvSpPr>
          <p:cNvPr id="2" name="Rounded Rectangle 1"/>
          <p:cNvSpPr/>
          <p:nvPr/>
        </p:nvSpPr>
        <p:spPr bwMode="auto">
          <a:xfrm>
            <a:off x="3606379" y="1371600"/>
            <a:ext cx="660821" cy="202873"/>
          </a:xfrm>
          <a:prstGeom prst="round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algn="ctr">
              <a:lnSpc>
                <a:spcPct val="150000"/>
              </a:lnSpc>
              <a:spcBef>
                <a:spcPct val="50000"/>
              </a:spcBef>
            </a:pPr>
            <a:endParaRPr lang="en-US" smtClean="0"/>
          </a:p>
        </p:txBody>
      </p:sp>
      <p:sp>
        <p:nvSpPr>
          <p:cNvPr id="27" name="Oval 4"/>
          <p:cNvSpPr>
            <a:spLocks noChangeArrowheads="1"/>
          </p:cNvSpPr>
          <p:nvPr/>
        </p:nvSpPr>
        <p:spPr bwMode="auto">
          <a:xfrm>
            <a:off x="0" y="3318739"/>
            <a:ext cx="2646040" cy="769700"/>
          </a:xfrm>
          <a:prstGeom prst="ellipse">
            <a:avLst/>
          </a:pr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1800" dirty="0" err="1">
                <a:solidFill>
                  <a:srgbClr val="333399"/>
                </a:solidFill>
                <a:latin typeface="Times New Roman" panose="02020603050405020304" pitchFamily="18" charset="0"/>
                <a:cs typeface="Times New Roman" panose="02020603050405020304" pitchFamily="18" charset="0"/>
              </a:rPr>
              <a:t>Động</a:t>
            </a:r>
            <a:r>
              <a:rPr lang="en-US" sz="1800" dirty="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vật</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thụ</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tinh</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ngoài</a:t>
            </a:r>
            <a:r>
              <a:rPr lang="en-US" sz="1800" dirty="0" smtClean="0">
                <a:solidFill>
                  <a:srgbClr val="333399"/>
                </a:solidFill>
                <a:latin typeface="Times New Roman" panose="02020603050405020304" pitchFamily="18" charset="0"/>
                <a:cs typeface="Times New Roman" panose="02020603050405020304" pitchFamily="18" charset="0"/>
              </a:rPr>
              <a:t> </a:t>
            </a:r>
          </a:p>
          <a:p>
            <a:pPr algn="ctr">
              <a:spcBef>
                <a:spcPct val="0"/>
              </a:spcBef>
              <a:buFontTx/>
              <a:buNone/>
            </a:pPr>
            <a:r>
              <a:rPr lang="en-US" sz="1800" dirty="0" err="1" smtClean="0">
                <a:solidFill>
                  <a:srgbClr val="333399"/>
                </a:solidFill>
                <a:latin typeface="Times New Roman" panose="02020603050405020304" pitchFamily="18" charset="0"/>
                <a:cs typeface="Times New Roman" panose="02020603050405020304" pitchFamily="18" charset="0"/>
              </a:rPr>
              <a:t>đẻ</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trứng</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dưới</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nước</a:t>
            </a:r>
            <a:endParaRPr lang="en-US" sz="1800" dirty="0">
              <a:solidFill>
                <a:srgbClr val="333399"/>
              </a:solidFill>
              <a:latin typeface="Times New Roman" panose="02020603050405020304" pitchFamily="18" charset="0"/>
              <a:cs typeface="Times New Roman" panose="02020603050405020304" pitchFamily="18" charset="0"/>
            </a:endParaRPr>
          </a:p>
        </p:txBody>
      </p:sp>
      <p:pic>
        <p:nvPicPr>
          <p:cNvPr id="28" name="Picture 4" descr="Scan006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2728" y="266318"/>
            <a:ext cx="2150249" cy="1486659"/>
          </a:xfrm>
          <a:prstGeom prst="rect">
            <a:avLst/>
          </a:prstGeom>
          <a:noFill/>
          <a:ln w="57150" cmpd="thinThick">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4" descr="snails"/>
          <p:cNvPicPr>
            <a:picLocks noChangeAspect="1" noChangeArrowheads="1"/>
          </p:cNvPicPr>
          <p:nvPr/>
        </p:nvPicPr>
        <p:blipFill rotWithShape="1">
          <a:blip r:embed="rId13">
            <a:extLst>
              <a:ext uri="{28A0092B-C50C-407E-A947-70E740481C1C}">
                <a14:useLocalDpi xmlns:a14="http://schemas.microsoft.com/office/drawing/2010/main" val="0"/>
              </a:ext>
            </a:extLst>
          </a:blip>
          <a:srcRect l="2084" t="10230" b="12020"/>
          <a:stretch/>
        </p:blipFill>
        <p:spPr bwMode="auto">
          <a:xfrm>
            <a:off x="2373917" y="217782"/>
            <a:ext cx="2481848" cy="157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4"/>
          <p:cNvSpPr>
            <a:spLocks noChangeArrowheads="1"/>
          </p:cNvSpPr>
          <p:nvPr/>
        </p:nvSpPr>
        <p:spPr bwMode="auto">
          <a:xfrm>
            <a:off x="2552700" y="3317226"/>
            <a:ext cx="2667000" cy="769700"/>
          </a:xfrm>
          <a:prstGeom prst="ellipse">
            <a:avLst/>
          </a:prstGeom>
          <a:solidFill>
            <a:srgbClr val="FFFF00"/>
          </a:solidFill>
          <a:ln>
            <a:noFill/>
          </a:ln>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1800" dirty="0" err="1">
                <a:solidFill>
                  <a:srgbClr val="333399"/>
                </a:solidFill>
                <a:latin typeface="Times New Roman" panose="02020603050405020304" pitchFamily="18" charset="0"/>
                <a:cs typeface="Times New Roman" panose="02020603050405020304" pitchFamily="18" charset="0"/>
              </a:rPr>
              <a:t>Động</a:t>
            </a:r>
            <a:r>
              <a:rPr lang="en-US" sz="1800" dirty="0">
                <a:solidFill>
                  <a:srgbClr val="333399"/>
                </a:solidFill>
                <a:latin typeface="Times New Roman" panose="02020603050405020304" pitchFamily="18" charset="0"/>
                <a:cs typeface="Times New Roman" panose="02020603050405020304" pitchFamily="18" charset="0"/>
              </a:rPr>
              <a:t> </a:t>
            </a:r>
            <a:r>
              <a:rPr lang="en-US" sz="1800" dirty="0" err="1">
                <a:solidFill>
                  <a:srgbClr val="333399"/>
                </a:solidFill>
                <a:latin typeface="Times New Roman" panose="02020603050405020304" pitchFamily="18" charset="0"/>
                <a:cs typeface="Times New Roman" panose="02020603050405020304" pitchFamily="18" charset="0"/>
              </a:rPr>
              <a:t>vật</a:t>
            </a:r>
            <a:r>
              <a:rPr lang="en-US" sz="1800" dirty="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thụ</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tinh</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trong</a:t>
            </a:r>
            <a:endParaRPr lang="en-US" sz="1800" dirty="0" smtClean="0">
              <a:solidFill>
                <a:srgbClr val="333399"/>
              </a:solidFill>
              <a:latin typeface="Times New Roman" panose="02020603050405020304" pitchFamily="18" charset="0"/>
              <a:cs typeface="Times New Roman" panose="02020603050405020304" pitchFamily="18" charset="0"/>
            </a:endParaRPr>
          </a:p>
          <a:p>
            <a:pPr algn="ctr">
              <a:spcBef>
                <a:spcPct val="0"/>
              </a:spcBef>
              <a:buFontTx/>
              <a:buNone/>
            </a:pPr>
            <a:r>
              <a:rPr lang="en-US" sz="1800" dirty="0" err="1" smtClean="0">
                <a:solidFill>
                  <a:srgbClr val="333399"/>
                </a:solidFill>
                <a:latin typeface="Times New Roman" panose="02020603050405020304" pitchFamily="18" charset="0"/>
                <a:cs typeface="Times New Roman" panose="02020603050405020304" pitchFamily="18" charset="0"/>
              </a:rPr>
              <a:t>đẻ</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trứng</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trên</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cạn</a:t>
            </a:r>
            <a:endParaRPr lang="en-US" sz="1800" dirty="0">
              <a:solidFill>
                <a:srgbClr val="333399"/>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302977" y="4311347"/>
            <a:ext cx="3657272" cy="400110"/>
          </a:xfrm>
          <a:prstGeom prst="rect">
            <a:avLst/>
          </a:prstGeom>
          <a:solidFill>
            <a:srgbClr val="0000FF"/>
          </a:solidFill>
        </p:spPr>
        <p:txBody>
          <a:bodyPr wrap="square" rtlCol="0">
            <a:spAutoFit/>
          </a:bodyPr>
          <a:lstStyle/>
          <a:p>
            <a:pPr algn="ctr"/>
            <a:r>
              <a:rPr lang="en-US" sz="2000" dirty="0" err="1" smtClean="0">
                <a:solidFill>
                  <a:srgbClr val="FFFFFF"/>
                </a:solidFill>
              </a:rPr>
              <a:t>CÁC</a:t>
            </a:r>
            <a:r>
              <a:rPr lang="en-US" sz="2000" dirty="0" smtClean="0">
                <a:solidFill>
                  <a:srgbClr val="FFFFFF"/>
                </a:solidFill>
              </a:rPr>
              <a:t> </a:t>
            </a:r>
            <a:r>
              <a:rPr lang="en-US" sz="2000" dirty="0" err="1" smtClean="0">
                <a:solidFill>
                  <a:srgbClr val="FFFFFF"/>
                </a:solidFill>
              </a:rPr>
              <a:t>HÌNH</a:t>
            </a:r>
            <a:r>
              <a:rPr lang="en-US" sz="2000" dirty="0" smtClean="0">
                <a:solidFill>
                  <a:srgbClr val="FFFFFF"/>
                </a:solidFill>
              </a:rPr>
              <a:t> </a:t>
            </a:r>
            <a:r>
              <a:rPr lang="en-US" sz="2000" dirty="0" err="1" smtClean="0">
                <a:solidFill>
                  <a:srgbClr val="FFFFFF"/>
                </a:solidFill>
              </a:rPr>
              <a:t>THỨC</a:t>
            </a:r>
            <a:r>
              <a:rPr lang="en-US" sz="2000" dirty="0" smtClean="0">
                <a:solidFill>
                  <a:srgbClr val="FFFFFF"/>
                </a:solidFill>
              </a:rPr>
              <a:t> </a:t>
            </a:r>
            <a:r>
              <a:rPr lang="en-US" sz="2000" dirty="0" err="1" smtClean="0">
                <a:solidFill>
                  <a:srgbClr val="FFFFFF"/>
                </a:solidFill>
              </a:rPr>
              <a:t>THỤ</a:t>
            </a:r>
            <a:r>
              <a:rPr lang="en-US" sz="2000" dirty="0" smtClean="0">
                <a:solidFill>
                  <a:srgbClr val="FFFFFF"/>
                </a:solidFill>
              </a:rPr>
              <a:t> </a:t>
            </a:r>
            <a:r>
              <a:rPr lang="en-US" sz="2000" dirty="0" err="1" smtClean="0">
                <a:solidFill>
                  <a:srgbClr val="FFFFFF"/>
                </a:solidFill>
              </a:rPr>
              <a:t>TINH</a:t>
            </a:r>
            <a:endParaRPr lang="en-US" sz="2000" dirty="0">
              <a:solidFill>
                <a:srgbClr val="FFFFFF"/>
              </a:solidFill>
            </a:endParaRPr>
          </a:p>
        </p:txBody>
      </p:sp>
      <p:sp>
        <p:nvSpPr>
          <p:cNvPr id="31" name="Line 4"/>
          <p:cNvSpPr>
            <a:spLocks noChangeShapeType="1"/>
          </p:cNvSpPr>
          <p:nvPr/>
        </p:nvSpPr>
        <p:spPr bwMode="auto">
          <a:xfrm flipV="1">
            <a:off x="3818217" y="4086926"/>
            <a:ext cx="4482" cy="2244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4"/>
          <p:cNvSpPr>
            <a:spLocks noChangeShapeType="1"/>
          </p:cNvSpPr>
          <p:nvPr/>
        </p:nvSpPr>
        <p:spPr bwMode="auto">
          <a:xfrm flipV="1">
            <a:off x="3818217" y="4060032"/>
            <a:ext cx="2411505" cy="2427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4"/>
          <p:cNvSpPr>
            <a:spLocks noChangeShapeType="1"/>
          </p:cNvSpPr>
          <p:nvPr/>
        </p:nvSpPr>
        <p:spPr bwMode="auto">
          <a:xfrm flipH="1" flipV="1">
            <a:off x="1536699" y="4073479"/>
            <a:ext cx="2281518" cy="21865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209885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86031"/>
                                        </p:tgtEl>
                                        <p:attrNameLst>
                                          <p:attrName>style.visibility</p:attrName>
                                        </p:attrNameLst>
                                      </p:cBhvr>
                                      <p:to>
                                        <p:strVal val="visible"/>
                                      </p:to>
                                    </p:set>
                                    <p:animEffect transition="in" filter="wipe(down)">
                                      <p:cBhvr>
                                        <p:cTn id="10" dur="500"/>
                                        <p:tgtEl>
                                          <p:spTgt spid="86031"/>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par>
                                <p:cTn id="16" presetID="6" presetClass="entr" presetSubtype="16"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circle(in)">
                                      <p:cBhvr>
                                        <p:cTn id="18" dur="20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heckerboard(across)">
                                      <p:cBhvr>
                                        <p:cTn id="23" dur="500"/>
                                        <p:tgtEl>
                                          <p:spTgt spid="18"/>
                                        </p:tgtEl>
                                      </p:cBhvr>
                                    </p:animEffect>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1000" fill="hold"/>
                                        <p:tgtEl>
                                          <p:spTgt spid="30"/>
                                        </p:tgtEl>
                                        <p:attrNameLst>
                                          <p:attrName>ppt_y</p:attrName>
                                        </p:attrNameLst>
                                      </p:cBhvr>
                                      <p:tavLst>
                                        <p:tav tm="0">
                                          <p:val>
                                            <p:strVal val="#ppt_y+.1"/>
                                          </p:val>
                                        </p:tav>
                                        <p:tav tm="100000">
                                          <p:val>
                                            <p:strVal val="#ppt_y"/>
                                          </p:val>
                                        </p:tav>
                                      </p:tavLst>
                                    </p:anim>
                                  </p:childTnLst>
                                </p:cTn>
                              </p:par>
                              <p:par>
                                <p:cTn id="33" presetID="6" presetClass="entr" presetSubtype="16"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circle(in)">
                                      <p:cBhvr>
                                        <p:cTn id="35" dur="20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86035"/>
                                        </p:tgtEl>
                                        <p:attrNameLst>
                                          <p:attrName>style.visibility</p:attrName>
                                        </p:attrNameLst>
                                      </p:cBhvr>
                                      <p:to>
                                        <p:strVal val="visible"/>
                                      </p:to>
                                    </p:set>
                                    <p:animEffect transition="in" filter="wheel(1)">
                                      <p:cBhvr>
                                        <p:cTn id="40" dur="2000"/>
                                        <p:tgtEl>
                                          <p:spTgt spid="86035"/>
                                        </p:tgtEl>
                                      </p:cBhvr>
                                    </p:animEffect>
                                  </p:childTnLst>
                                </p:cTn>
                              </p:par>
                              <p:par>
                                <p:cTn id="41" presetID="21" presetClass="entr" presetSubtype="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par>
                                <p:cTn id="44" presetID="21" presetClass="entr" presetSubtype="1" fill="hold" nodeType="withEffect">
                                  <p:stCondLst>
                                    <p:cond delay="0"/>
                                  </p:stCondLst>
                                  <p:childTnLst>
                                    <p:set>
                                      <p:cBhvr>
                                        <p:cTn id="45" dur="1" fill="hold">
                                          <p:stCondLst>
                                            <p:cond delay="0"/>
                                          </p:stCondLst>
                                        </p:cTn>
                                        <p:tgtEl>
                                          <p:spTgt spid="86037"/>
                                        </p:tgtEl>
                                        <p:attrNameLst>
                                          <p:attrName>style.visibility</p:attrName>
                                        </p:attrNameLst>
                                      </p:cBhvr>
                                      <p:to>
                                        <p:strVal val="visible"/>
                                      </p:to>
                                    </p:set>
                                    <p:animEffect transition="in" filter="wheel(1)">
                                      <p:cBhvr>
                                        <p:cTn id="46" dur="2000"/>
                                        <p:tgtEl>
                                          <p:spTgt spid="86037"/>
                                        </p:tgtEl>
                                      </p:cBhvr>
                                    </p:animEffect>
                                  </p:childTnLst>
                                </p:cTn>
                              </p:par>
                              <p:par>
                                <p:cTn id="47" presetID="21" presetClass="entr" presetSubtype="1" fill="hold" nodeType="withEffect">
                                  <p:stCondLst>
                                    <p:cond delay="0"/>
                                  </p:stCondLst>
                                  <p:childTnLst>
                                    <p:set>
                                      <p:cBhvr>
                                        <p:cTn id="48" dur="1" fill="hold">
                                          <p:stCondLst>
                                            <p:cond delay="0"/>
                                          </p:stCondLst>
                                        </p:cTn>
                                        <p:tgtEl>
                                          <p:spTgt spid="86036"/>
                                        </p:tgtEl>
                                        <p:attrNameLst>
                                          <p:attrName>style.visibility</p:attrName>
                                        </p:attrNameLst>
                                      </p:cBhvr>
                                      <p:to>
                                        <p:strVal val="visible"/>
                                      </p:to>
                                    </p:set>
                                    <p:animEffect transition="in" filter="wheel(1)">
                                      <p:cBhvr>
                                        <p:cTn id="49" dur="2000"/>
                                        <p:tgtEl>
                                          <p:spTgt spid="86036"/>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34827"/>
                                        </p:tgtEl>
                                        <p:attrNameLst>
                                          <p:attrName>style.visibility</p:attrName>
                                        </p:attrNameLst>
                                      </p:cBhvr>
                                      <p:to>
                                        <p:strVal val="visible"/>
                                      </p:to>
                                    </p:set>
                                    <p:animEffect transition="in" filter="fade">
                                      <p:cBhvr>
                                        <p:cTn id="52" dur="1000"/>
                                        <p:tgtEl>
                                          <p:spTgt spid="34827"/>
                                        </p:tgtEl>
                                      </p:cBhvr>
                                    </p:animEffect>
                                    <p:anim calcmode="lin" valueType="num">
                                      <p:cBhvr>
                                        <p:cTn id="53" dur="1000" fill="hold"/>
                                        <p:tgtEl>
                                          <p:spTgt spid="34827"/>
                                        </p:tgtEl>
                                        <p:attrNameLst>
                                          <p:attrName>ppt_x</p:attrName>
                                        </p:attrNameLst>
                                      </p:cBhvr>
                                      <p:tavLst>
                                        <p:tav tm="0">
                                          <p:val>
                                            <p:strVal val="#ppt_x"/>
                                          </p:val>
                                        </p:tav>
                                        <p:tav tm="100000">
                                          <p:val>
                                            <p:strVal val="#ppt_x"/>
                                          </p:val>
                                        </p:tav>
                                      </p:tavLst>
                                    </p:anim>
                                    <p:anim calcmode="lin" valueType="num">
                                      <p:cBhvr>
                                        <p:cTn id="54" dur="1000" fill="hold"/>
                                        <p:tgtEl>
                                          <p:spTgt spid="34827"/>
                                        </p:tgtEl>
                                        <p:attrNameLst>
                                          <p:attrName>ppt_y</p:attrName>
                                        </p:attrNameLst>
                                      </p:cBhvr>
                                      <p:tavLst>
                                        <p:tav tm="0">
                                          <p:val>
                                            <p:strVal val="#ppt_y+.1"/>
                                          </p:val>
                                        </p:tav>
                                        <p:tav tm="100000">
                                          <p:val>
                                            <p:strVal val="#ppt_y"/>
                                          </p:val>
                                        </p:tav>
                                      </p:tavLst>
                                    </p:anim>
                                  </p:childTnLst>
                                </p:cTn>
                              </p:par>
                              <p:par>
                                <p:cTn id="55" presetID="6"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circle(in)">
                                      <p:cBhvr>
                                        <p:cTn id="6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animBg="1"/>
      <p:bldP spid="26" grpId="0"/>
      <p:bldP spid="27" grpId="0" animBg="1"/>
      <p:bldP spid="30" grpId="0" animBg="1"/>
      <p:bldP spid="31" grpId="0" animBg="1"/>
      <p:bldP spid="32" grpId="0" animBg="1"/>
      <p:bldP spid="3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152400" y="1762440"/>
            <a:ext cx="8686800"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nSpc>
                <a:spcPct val="80000"/>
              </a:lnSpc>
              <a:buFontTx/>
              <a:buChar char="-"/>
            </a:pPr>
            <a:r>
              <a:rPr lang="en-US" sz="2400" b="0" dirty="0" err="1" smtClean="0">
                <a:latin typeface="Times New Roman" panose="02020603050405020304" pitchFamily="18" charset="0"/>
              </a:rPr>
              <a:t>Quá</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trình</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sinh</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sản</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hữu</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tính</a:t>
            </a:r>
            <a:r>
              <a:rPr lang="en-US" sz="2400" b="0" dirty="0" smtClean="0">
                <a:latin typeface="Times New Roman" panose="02020603050405020304" pitchFamily="18" charset="0"/>
              </a:rPr>
              <a:t> ở </a:t>
            </a:r>
            <a:r>
              <a:rPr lang="en-US" sz="2400" b="0" dirty="0" err="1" smtClean="0">
                <a:latin typeface="Times New Roman" panose="02020603050405020304" pitchFamily="18" charset="0"/>
              </a:rPr>
              <a:t>động</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vật</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gồm</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ba</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giai</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đoạn</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hình</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thành</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giao</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tử</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đực</a:t>
            </a:r>
            <a:r>
              <a:rPr lang="en-US" sz="2400" b="0" dirty="0" smtClean="0">
                <a:latin typeface="Times New Roman" panose="02020603050405020304" pitchFamily="18" charset="0"/>
              </a:rPr>
              <a:t> ( </a:t>
            </a:r>
            <a:r>
              <a:rPr lang="en-US" sz="2400" b="0" dirty="0" err="1" smtClean="0">
                <a:latin typeface="Times New Roman" panose="02020603050405020304" pitchFamily="18" charset="0"/>
              </a:rPr>
              <a:t>tinh</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trùng</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và</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giao</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tử</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cái</a:t>
            </a:r>
            <a:r>
              <a:rPr lang="en-US" sz="2400" b="0" dirty="0" smtClean="0">
                <a:latin typeface="Times New Roman" panose="02020603050405020304" pitchFamily="18" charset="0"/>
              </a:rPr>
              <a:t> ( </a:t>
            </a:r>
            <a:r>
              <a:rPr lang="en-US" sz="2400" b="0" dirty="0" err="1" smtClean="0">
                <a:latin typeface="Times New Roman" panose="02020603050405020304" pitchFamily="18" charset="0"/>
              </a:rPr>
              <a:t>trứng</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thụ</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tinh</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tạo</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thành</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hợp</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tử</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phát</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triển</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phôi</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và</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hình</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thành</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cơ</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thể</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mới</a:t>
            </a:r>
            <a:r>
              <a:rPr lang="en-US" sz="2400" b="0" dirty="0" smtClean="0">
                <a:latin typeface="Times New Roman" panose="02020603050405020304" pitchFamily="18" charset="0"/>
              </a:rPr>
              <a:t>.</a:t>
            </a:r>
            <a:endParaRPr lang="en-US" sz="2400" b="0" dirty="0">
              <a:latin typeface="Times New Roman" panose="02020603050405020304" pitchFamily="18" charset="0"/>
              <a:sym typeface="Wingdings" panose="05000000000000000000" pitchFamily="2" charset="2"/>
            </a:endParaRPr>
          </a:p>
        </p:txBody>
      </p:sp>
      <p:sp>
        <p:nvSpPr>
          <p:cNvPr id="6"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7" name="Text Box 4"/>
          <p:cNvSpPr txBox="1">
            <a:spLocks noChangeArrowheads="1"/>
          </p:cNvSpPr>
          <p:nvPr/>
        </p:nvSpPr>
        <p:spPr bwMode="auto">
          <a:xfrm>
            <a:off x="-30736" y="640741"/>
            <a:ext cx="7580312" cy="584775"/>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III.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 SẢN </a:t>
            </a:r>
            <a:r>
              <a:rPr lang="en-US" u="sng"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HỮU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 Ở SINH </a:t>
            </a: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8" name="Rectangle 7"/>
          <p:cNvSpPr>
            <a:spLocks noChangeArrowheads="1"/>
          </p:cNvSpPr>
          <p:nvPr/>
        </p:nvSpPr>
        <p:spPr bwMode="auto">
          <a:xfrm>
            <a:off x="152400" y="1356549"/>
            <a:ext cx="8534400"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3</a:t>
            </a:r>
            <a:r>
              <a:rPr lang="en-US" sz="2400"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Tìm</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hiểu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sản</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hữu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tính</a:t>
            </a:r>
            <a:r>
              <a:rPr lang="en-US"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động</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vật</a:t>
            </a:r>
            <a:r>
              <a:rPr lang="en-US" sz="2400" u="sng" dirty="0" smtClean="0">
                <a:latin typeface="Times New Roman" panose="02020603050405020304" pitchFamily="18" charset="0"/>
                <a:sym typeface="Wingdings" panose="05000000000000000000" pitchFamily="2" charset="2"/>
              </a:rPr>
              <a:t>:</a:t>
            </a:r>
            <a:endParaRPr lang="en-US" sz="2400" u="sng" dirty="0">
              <a:latin typeface="Times New Roman" panose="02020603050405020304" pitchFamily="18" charset="0"/>
              <a:sym typeface="Wingdings" panose="05000000000000000000" pitchFamily="2" charset="2"/>
            </a:endParaRPr>
          </a:p>
        </p:txBody>
      </p:sp>
      <p:sp>
        <p:nvSpPr>
          <p:cNvPr id="9" name="Rectangle 8"/>
          <p:cNvSpPr>
            <a:spLocks noChangeArrowheads="1"/>
          </p:cNvSpPr>
          <p:nvPr/>
        </p:nvSpPr>
        <p:spPr bwMode="auto">
          <a:xfrm>
            <a:off x="152400" y="2693034"/>
            <a:ext cx="85344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nSpc>
                <a:spcPct val="80000"/>
              </a:lnSpc>
              <a:buFontTx/>
              <a:buChar char="-"/>
            </a:pPr>
            <a:r>
              <a:rPr lang="en-US" sz="2400" b="0" dirty="0" err="1" smtClean="0">
                <a:latin typeface="Times New Roman" panose="02020603050405020304" pitchFamily="18" charset="0"/>
                <a:sym typeface="Wingdings" panose="05000000000000000000" pitchFamily="2" charset="2"/>
              </a:rPr>
              <a:t>Hình</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thức</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sinh</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sản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hữu</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tính</a:t>
            </a:r>
            <a:r>
              <a:rPr lang="en-US" sz="2400" b="0" dirty="0" smtClean="0">
                <a:latin typeface="Times New Roman" panose="02020603050405020304" pitchFamily="18" charset="0"/>
                <a:sym typeface="Wingdings" panose="05000000000000000000" pitchFamily="2" charset="2"/>
              </a:rPr>
              <a:t> ở </a:t>
            </a:r>
            <a:r>
              <a:rPr lang="en-US" sz="2400" b="0" dirty="0" err="1" smtClean="0">
                <a:latin typeface="Times New Roman" panose="02020603050405020304" pitchFamily="18" charset="0"/>
                <a:sym typeface="Wingdings" panose="05000000000000000000" pitchFamily="2" charset="2"/>
              </a:rPr>
              <a:t>động</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vật</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gồm</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có</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động</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vật</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đẻ</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trứng</a:t>
            </a:r>
            <a:r>
              <a:rPr lang="en-US" sz="2400" b="0" dirty="0" smtClean="0">
                <a:latin typeface="Times New Roman" panose="02020603050405020304" pitchFamily="18" charset="0"/>
                <a:sym typeface="Wingdings" panose="05000000000000000000" pitchFamily="2" charset="2"/>
              </a:rPr>
              <a:t> ( </a:t>
            </a:r>
            <a:r>
              <a:rPr lang="en-US" sz="2400" b="0" dirty="0" err="1" smtClean="0">
                <a:latin typeface="Times New Roman" panose="02020603050405020304" pitchFamily="18" charset="0"/>
                <a:sym typeface="Wingdings" panose="05000000000000000000" pitchFamily="2" charset="2"/>
              </a:rPr>
              <a:t>một</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số</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loài</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bò</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sát</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chim</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động</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vật</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đẻ</a:t>
            </a:r>
            <a:r>
              <a:rPr lang="en-US" sz="2400" b="0" dirty="0" smtClean="0">
                <a:latin typeface="Times New Roman" panose="02020603050405020304" pitchFamily="18" charset="0"/>
                <a:sym typeface="Wingdings" panose="05000000000000000000" pitchFamily="2" charset="2"/>
              </a:rPr>
              <a:t> con ( </a:t>
            </a:r>
            <a:r>
              <a:rPr lang="en-US" sz="2400" b="0" dirty="0" err="1" smtClean="0">
                <a:latin typeface="Times New Roman" panose="02020603050405020304" pitchFamily="18" charset="0"/>
                <a:sym typeface="Wingdings" panose="05000000000000000000" pitchFamily="2" charset="2"/>
              </a:rPr>
              <a:t>thú</a:t>
            </a:r>
            <a:r>
              <a:rPr lang="en-US" sz="2400" b="0" dirty="0" smtClean="0">
                <a:latin typeface="Times New Roman" panose="02020603050405020304" pitchFamily="18" charset="0"/>
                <a:sym typeface="Wingdings" panose="05000000000000000000" pitchFamily="2" charset="2"/>
              </a:rPr>
              <a:t>).</a:t>
            </a:r>
            <a:endParaRPr lang="en-US" sz="2400" b="0" dirty="0">
              <a:latin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7911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7" name="Text Box 4"/>
          <p:cNvSpPr txBox="1">
            <a:spLocks noChangeArrowheads="1"/>
          </p:cNvSpPr>
          <p:nvPr/>
        </p:nvSpPr>
        <p:spPr bwMode="auto">
          <a:xfrm>
            <a:off x="-30736" y="640741"/>
            <a:ext cx="7580312" cy="584775"/>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II.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SẢN</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VÔ</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Ở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8" name="Rectangle 7"/>
          <p:cNvSpPr>
            <a:spLocks noChangeArrowheads="1"/>
          </p:cNvSpPr>
          <p:nvPr/>
        </p:nvSpPr>
        <p:spPr bwMode="auto">
          <a:xfrm>
            <a:off x="152400" y="1356549"/>
            <a:ext cx="7959378"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1</a:t>
            </a:r>
            <a:r>
              <a:rPr lang="en-US" sz="2400" dirty="0" smtClean="0">
                <a:latin typeface="Times New Roman" panose="02020603050405020304" pitchFamily="18" charset="0"/>
                <a:sym typeface="Wingdings" panose="05000000000000000000" pitchFamily="2" charset="2"/>
              </a:rPr>
              <a:t>. </a:t>
            </a:r>
            <a:r>
              <a:rPr lang="vi-VN" sz="2400" u="sng" dirty="0" smtClean="0">
                <a:latin typeface="Times New Roman" panose="02020603050405020304" pitchFamily="18" charset="0"/>
                <a:sym typeface="Wingdings" panose="05000000000000000000" pitchFamily="2" charset="2"/>
              </a:rPr>
              <a:t>Tìm hiểu các hình thức sinh sản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dưỡng</a:t>
            </a:r>
            <a:r>
              <a:rPr lang="vi-VN"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thực</a:t>
            </a:r>
            <a:r>
              <a:rPr lang="vi-VN" sz="2400" u="sng" dirty="0" smtClean="0">
                <a:latin typeface="Times New Roman" panose="02020603050405020304" pitchFamily="18" charset="0"/>
                <a:sym typeface="Wingdings" panose="05000000000000000000" pitchFamily="2" charset="2"/>
              </a:rPr>
              <a:t> vật.</a:t>
            </a:r>
            <a:endParaRPr lang="en-US" sz="2400" u="sng" dirty="0">
              <a:latin typeface="Times New Roman" panose="02020603050405020304" pitchFamily="18" charset="0"/>
              <a:sym typeface="Wingdings" panose="05000000000000000000" pitchFamily="2" charset="2"/>
            </a:endParaRPr>
          </a:p>
        </p:txBody>
      </p:sp>
      <p:sp>
        <p:nvSpPr>
          <p:cNvPr id="9" name="Text Box 5"/>
          <p:cNvSpPr txBox="1">
            <a:spLocks noChangeArrowheads="1"/>
          </p:cNvSpPr>
          <p:nvPr/>
        </p:nvSpPr>
        <p:spPr bwMode="auto">
          <a:xfrm>
            <a:off x="152400" y="1875380"/>
            <a:ext cx="8686800" cy="216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400" b="0" dirty="0">
                <a:solidFill>
                  <a:srgbClr val="0000FF"/>
                </a:solidFill>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cs typeface="Times New Roman" panose="02020603050405020304" pitchFamily="18" charset="0"/>
              </a:rPr>
              <a:t>Sinh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sản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sinh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dưỡng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hình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thức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sinh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sản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mới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được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hình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thành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từ</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một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bộ</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phận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rễ</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của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mẹ</a:t>
            </a:r>
            <a:r>
              <a:rPr lang="en-US" sz="2400" b="0" dirty="0">
                <a:latin typeface="Times New Roman" panose="02020603050405020304" pitchFamily="18" charset="0"/>
                <a:cs typeface="Times New Roman" panose="02020603050405020304" pitchFamily="18" charset="0"/>
              </a:rPr>
              <a:t>.</a:t>
            </a:r>
          </a:p>
          <a:p>
            <a:pPr>
              <a:buNone/>
            </a:pPr>
            <a:r>
              <a:rPr lang="en-US" sz="2400" b="0" dirty="0">
                <a:latin typeface="Times New Roman" panose="02020603050405020304" pitchFamily="18" charset="0"/>
                <a:cs typeface="Times New Roman" panose="02020603050405020304" pitchFamily="18" charset="0"/>
              </a:rPr>
              <a:t>- VD: </a:t>
            </a:r>
            <a:r>
              <a:rPr lang="en-US" sz="2400" b="0" dirty="0" err="1">
                <a:latin typeface="Times New Roman" panose="02020603050405020304" pitchFamily="18" charset="0"/>
                <a:cs typeface="Times New Roman" panose="02020603050405020304" pitchFamily="18" charset="0"/>
              </a:rPr>
              <a:t>Sinh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sản</a:t>
            </a:r>
            <a:r>
              <a:rPr lang="en-US" sz="2400" b="0" dirty="0">
                <a:latin typeface="Times New Roman" panose="02020603050405020304" pitchFamily="18" charset="0"/>
                <a:cs typeface="Times New Roman" panose="02020603050405020304" pitchFamily="18" charset="0"/>
              </a:rPr>
              <a:t> ở </a:t>
            </a:r>
            <a:r>
              <a:rPr lang="en-US" sz="2400" b="0" dirty="0" err="1">
                <a:latin typeface="Times New Roman" panose="02020603050405020304" pitchFamily="18" charset="0"/>
                <a:cs typeface="Times New Roman" panose="02020603050405020304" pitchFamily="18" charset="0"/>
              </a:rPr>
              <a:t>cây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khoai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lang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cây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bỏng</a:t>
            </a:r>
            <a:r>
              <a:rPr lang="en-US" sz="2400" b="0" dirty="0">
                <a:latin typeface="Times New Roman" panose="02020603050405020304" pitchFamily="18" charset="0"/>
                <a:cs typeface="Times New Roman" panose="02020603050405020304" pitchFamily="18" charset="0"/>
              </a:rPr>
              <a:t> </a:t>
            </a:r>
          </a:p>
          <a:p>
            <a:r>
              <a:rPr lang="en-US" sz="2400" b="0" dirty="0" err="1">
                <a:latin typeface="Times New Roman" panose="02020603050405020304" pitchFamily="18" charset="0"/>
                <a:cs typeface="Times New Roman" panose="02020603050405020304" pitchFamily="18" charset="0"/>
              </a:rPr>
              <a:t>Lá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cây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bỏng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hình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thành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cây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mới</a:t>
            </a:r>
            <a:r>
              <a:rPr lang="en-US" sz="2400" b="0" dirty="0">
                <a:latin typeface="Times New Roman" panose="02020603050405020304" pitchFamily="18" charset="0"/>
                <a:cs typeface="Times New Roman" panose="02020603050405020304" pitchFamily="18" charset="0"/>
              </a:rPr>
              <a:t>.</a:t>
            </a:r>
          </a:p>
          <a:p>
            <a:r>
              <a:rPr lang="en-US" sz="2400" b="0" dirty="0" err="1">
                <a:latin typeface="Times New Roman" panose="02020603050405020304" pitchFamily="18" charset="0"/>
                <a:cs typeface="Times New Roman" panose="02020603050405020304" pitchFamily="18" charset="0"/>
              </a:rPr>
              <a:t>Củ</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củ</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khoai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tây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hình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thành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cây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mới</a:t>
            </a:r>
            <a:r>
              <a:rPr lang="en-US" sz="2400" b="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9159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4"/>
          <p:cNvPicPr>
            <a:picLocks noChangeAspect="1"/>
          </p:cNvPicPr>
          <p:nvPr/>
        </p:nvPicPr>
        <p:blipFill>
          <a:blip r:embed="rId2">
            <a:extLst>
              <a:ext uri="{28A0092B-C50C-407E-A947-70E740481C1C}">
                <a14:useLocalDpi xmlns:a14="http://schemas.microsoft.com/office/drawing/2010/main" val="0"/>
              </a:ext>
            </a:extLst>
          </a:blip>
          <a:srcRect l="17789" t="27083" r="34187" b="14583"/>
          <a:stretch>
            <a:fillRect/>
          </a:stretch>
        </p:blipFill>
        <p:spPr bwMode="auto">
          <a:xfrm>
            <a:off x="685800" y="1430370"/>
            <a:ext cx="7496175" cy="326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Box 6"/>
          <p:cNvSpPr txBox="1">
            <a:spLocks noChangeArrowheads="1"/>
          </p:cNvSpPr>
          <p:nvPr/>
        </p:nvSpPr>
        <p:spPr bwMode="auto">
          <a:xfrm>
            <a:off x="228600" y="57504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i="1" dirty="0" err="1" smtClean="0">
                <a:solidFill>
                  <a:srgbClr val="FF0000"/>
                </a:solidFill>
                <a:latin typeface="Times New Roman" panose="02020603050405020304" pitchFamily="18" charset="0"/>
                <a:cs typeface="Times New Roman" panose="02020603050405020304" pitchFamily="18" charset="0"/>
              </a:rPr>
              <a:t>Dự</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đoán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đặc</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điểm</a:t>
            </a:r>
            <a:r>
              <a:rPr lang="en-US" sz="2400" i="1" dirty="0" smtClean="0">
                <a:solidFill>
                  <a:srgbClr val="FF0000"/>
                </a:solidFill>
                <a:latin typeface="Times New Roman" panose="02020603050405020304" pitchFamily="18" charset="0"/>
                <a:cs typeface="Times New Roman" panose="02020603050405020304" pitchFamily="18" charset="0"/>
              </a:rPr>
              <a:t> con </a:t>
            </a:r>
            <a:r>
              <a:rPr lang="en-US" sz="2400" i="1" dirty="0" err="1" smtClean="0">
                <a:solidFill>
                  <a:srgbClr val="FF0000"/>
                </a:solidFill>
                <a:latin typeface="Times New Roman" panose="02020603050405020304" pitchFamily="18" charset="0"/>
                <a:cs typeface="Times New Roman" panose="02020603050405020304" pitchFamily="18" charset="0"/>
              </a:rPr>
              <a:t>sinh</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ra.</a:t>
            </a:r>
            <a:r>
              <a:rPr lang="en-US" sz="2400" i="1" dirty="0" smtClean="0">
                <a:solidFill>
                  <a:srgbClr val="FF0000"/>
                </a:solidFill>
                <a:latin typeface="Times New Roman" panose="02020603050405020304" pitchFamily="18" charset="0"/>
                <a:cs typeface="Times New Roman" panose="02020603050405020304" pitchFamily="18" charset="0"/>
              </a:rPr>
              <a:t> Theo </a:t>
            </a:r>
            <a:r>
              <a:rPr lang="en-US" sz="2400" i="1" dirty="0" err="1" smtClean="0">
                <a:solidFill>
                  <a:srgbClr val="FF0000"/>
                </a:solidFill>
                <a:latin typeface="Times New Roman" panose="02020603050405020304" pitchFamily="18" charset="0"/>
                <a:cs typeface="Times New Roman" panose="02020603050405020304" pitchFamily="18" charset="0"/>
              </a:rPr>
              <a:t>em</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đặc</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điểm</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này</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có</a:t>
            </a:r>
            <a:r>
              <a:rPr lang="en-US" sz="2400" i="1" dirty="0" smtClean="0">
                <a:solidFill>
                  <a:srgbClr val="FF0000"/>
                </a:solidFill>
                <a:latin typeface="Times New Roman" panose="02020603050405020304" pitchFamily="18" charset="0"/>
                <a:cs typeface="Times New Roman" panose="02020603050405020304" pitchFamily="18" charset="0"/>
              </a:rPr>
              <a:t> ý </a:t>
            </a:r>
            <a:r>
              <a:rPr lang="en-US" sz="2400" i="1" dirty="0" err="1" smtClean="0">
                <a:solidFill>
                  <a:srgbClr val="FF0000"/>
                </a:solidFill>
                <a:latin typeface="Times New Roman" panose="02020603050405020304" pitchFamily="18" charset="0"/>
                <a:cs typeface="Times New Roman" panose="02020603050405020304" pitchFamily="18" charset="0"/>
              </a:rPr>
              <a:t>nghĩa</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gì</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đối</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với</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sinh</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vật</a:t>
            </a:r>
            <a:r>
              <a:rPr lang="en-US" sz="2400" i="1" dirty="0" smtClean="0">
                <a:solidFill>
                  <a:srgbClr val="FF0000"/>
                </a:solidFill>
                <a:latin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a:spLocks noChangeArrowheads="1"/>
          </p:cNvSpPr>
          <p:nvPr/>
        </p:nvSpPr>
        <p:spPr bwMode="auto">
          <a:xfrm>
            <a:off x="68756" y="162909"/>
            <a:ext cx="5874844"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3</a:t>
            </a:r>
            <a:r>
              <a:rPr lang="en-US" sz="2400"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Tìm</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hiểu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sản</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hữu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tính</a:t>
            </a:r>
            <a:r>
              <a:rPr lang="en-US"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động</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vật</a:t>
            </a:r>
            <a:r>
              <a:rPr lang="en-US" sz="2400" u="sng" dirty="0" smtClean="0">
                <a:latin typeface="Times New Roman" panose="02020603050405020304" pitchFamily="18" charset="0"/>
                <a:sym typeface="Wingdings" panose="05000000000000000000" pitchFamily="2" charset="2"/>
              </a:rPr>
              <a:t>:</a:t>
            </a:r>
            <a:endParaRPr lang="en-US" sz="2400" u="sng" dirty="0">
              <a:latin typeface="Times New Roman" panose="02020603050405020304" pitchFamily="18" charset="0"/>
              <a:sym typeface="Wingdings" panose="05000000000000000000" pitchFamily="2" charset="2"/>
            </a:endParaRPr>
          </a:p>
        </p:txBody>
      </p:sp>
      <p:sp>
        <p:nvSpPr>
          <p:cNvPr id="5" name="TextBox 12"/>
          <p:cNvSpPr txBox="1">
            <a:spLocks noChangeArrowheads="1"/>
          </p:cNvSpPr>
          <p:nvPr/>
        </p:nvSpPr>
        <p:spPr bwMode="auto">
          <a:xfrm>
            <a:off x="274637" y="4715760"/>
            <a:ext cx="85947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b="0" dirty="0" smtClean="0"/>
              <a:t> </a:t>
            </a:r>
            <a:r>
              <a:rPr lang="en-US" sz="2400" b="0" dirty="0"/>
              <a:t>- </a:t>
            </a:r>
            <a:r>
              <a:rPr lang="en-US" sz="2400" b="0" dirty="0" err="1">
                <a:latin typeface="Times New Roman" panose="02020603050405020304" pitchFamily="18" charset="0"/>
                <a:cs typeface="Times New Roman" panose="02020603050405020304" pitchFamily="18" charset="0"/>
              </a:rPr>
              <a:t>Cơ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mới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sinh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ra</a:t>
            </a:r>
            <a:r>
              <a:rPr lang="en-US" sz="2400" b="0" dirty="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giống</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bố</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mẹ</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vừa</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mang</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đặc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điểm</a:t>
            </a:r>
            <a:r>
              <a:rPr lang="en-US" sz="2400" b="0" dirty="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khác</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nhau</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và</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khác</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bố</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mẹ</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Giới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tính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a:t>
            </a:r>
            <a:r>
              <a:rPr lang="en-US" sz="2400" b="0" dirty="0">
                <a:latin typeface="Times New Roman" panose="02020603050405020304" pitchFamily="18" charset="0"/>
                <a:cs typeface="Times New Roman" panose="02020603050405020304" pitchFamily="18" charset="0"/>
              </a:rPr>
              <a:t> con </a:t>
            </a:r>
            <a:r>
              <a:rPr lang="en-US" sz="2400" b="0" dirty="0" err="1">
                <a:latin typeface="Times New Roman" panose="02020603050405020304" pitchFamily="18" charset="0"/>
                <a:cs typeface="Times New Roman" panose="02020603050405020304" pitchFamily="18" charset="0"/>
              </a:rPr>
              <a:t>đực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hoặc</a:t>
            </a:r>
            <a:r>
              <a:rPr lang="en-US" sz="2400" b="0" dirty="0">
                <a:latin typeface="Times New Roman" panose="02020603050405020304" pitchFamily="18" charset="0"/>
                <a:cs typeface="Times New Roman" panose="02020603050405020304" pitchFamily="18" charset="0"/>
              </a:rPr>
              <a:t> con </a:t>
            </a:r>
            <a:r>
              <a:rPr lang="en-US" sz="2400" b="0" dirty="0" err="1" smtClean="0">
                <a:latin typeface="Times New Roman" panose="02020603050405020304" pitchFamily="18" charset="0"/>
                <a:cs typeface="Times New Roman" panose="02020603050405020304" pitchFamily="18" charset="0"/>
              </a:rPr>
              <a:t>cái</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hoặc</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lưỡng</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tính</a:t>
            </a:r>
            <a:r>
              <a:rPr lang="en-US" sz="2400" b="0" dirty="0" smtClean="0">
                <a:latin typeface="Times New Roman" panose="02020603050405020304" pitchFamily="18" charset="0"/>
                <a:cs typeface="Times New Roman" panose="02020603050405020304" pitchFamily="18" charset="0"/>
              </a:rPr>
              <a:t>.</a:t>
            </a:r>
            <a:endParaRPr lang="en-US" sz="2400" b="0" dirty="0">
              <a:latin typeface="Times New Roman" panose="02020603050405020304" pitchFamily="18" charset="0"/>
              <a:cs typeface="Times New Roman" panose="02020603050405020304" pitchFamily="18" charset="0"/>
            </a:endParaRPr>
          </a:p>
          <a:p>
            <a:pPr>
              <a:spcBef>
                <a:spcPct val="0"/>
              </a:spcBef>
              <a:buFontTx/>
              <a:buNone/>
            </a:pPr>
            <a:r>
              <a:rPr lang="en-US" sz="2400" b="0" dirty="0">
                <a:latin typeface="Times New Roman" panose="02020603050405020304" pitchFamily="18" charset="0"/>
                <a:cs typeface="Times New Roman" panose="02020603050405020304" pitchFamily="18" charset="0"/>
              </a:rPr>
              <a:t>- Ý </a:t>
            </a:r>
            <a:r>
              <a:rPr lang="en-US" sz="2400" b="0" dirty="0" err="1">
                <a:latin typeface="Times New Roman" panose="02020603050405020304" pitchFamily="18" charset="0"/>
                <a:cs typeface="Times New Roman" panose="02020603050405020304" pitchFamily="18" charset="0"/>
              </a:rPr>
              <a:t>nghĩa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Kết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hợp</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được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đặc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tính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tốt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của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bố</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mẹ</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thích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nghi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tốt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hơn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với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điều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kiện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môi</a:t>
            </a:r>
            <a:r>
              <a:rPr lang="en-US" sz="2400" b="0" dirty="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trường</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sống</a:t>
            </a:r>
            <a:r>
              <a:rPr lang="en-US" sz="2400" b="0" dirty="0" smtClean="0">
                <a:latin typeface="Times New Roman" panose="02020603050405020304" pitchFamily="18" charset="0"/>
                <a:cs typeface="Times New Roman" panose="02020603050405020304" pitchFamily="18" charset="0"/>
              </a:rPr>
              <a:t>.</a:t>
            </a:r>
            <a:endParaRPr lang="en-US" sz="24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66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152400" y="1762440"/>
            <a:ext cx="8686800"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nSpc>
                <a:spcPct val="80000"/>
              </a:lnSpc>
              <a:buFontTx/>
              <a:buChar char="-"/>
            </a:pPr>
            <a:r>
              <a:rPr lang="en-US" sz="2400" b="0" dirty="0" err="1" smtClean="0">
                <a:latin typeface="Times New Roman" panose="02020603050405020304" pitchFamily="18" charset="0"/>
              </a:rPr>
              <a:t>Quá</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trình</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sinh</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sản</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hữu</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tính</a:t>
            </a:r>
            <a:r>
              <a:rPr lang="en-US" sz="2400" b="0" dirty="0" smtClean="0">
                <a:latin typeface="Times New Roman" panose="02020603050405020304" pitchFamily="18" charset="0"/>
              </a:rPr>
              <a:t> ở </a:t>
            </a:r>
            <a:r>
              <a:rPr lang="en-US" sz="2400" b="0" dirty="0" err="1" smtClean="0">
                <a:latin typeface="Times New Roman" panose="02020603050405020304" pitchFamily="18" charset="0"/>
              </a:rPr>
              <a:t>động</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vật</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gồm</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ba</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giai</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đoạn</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hình</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thành</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giao</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tử</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đực</a:t>
            </a:r>
            <a:r>
              <a:rPr lang="en-US" sz="2400" b="0" dirty="0" smtClean="0">
                <a:latin typeface="Times New Roman" panose="02020603050405020304" pitchFamily="18" charset="0"/>
              </a:rPr>
              <a:t> ( </a:t>
            </a:r>
            <a:r>
              <a:rPr lang="en-US" sz="2400" b="0" dirty="0" err="1" smtClean="0">
                <a:latin typeface="Times New Roman" panose="02020603050405020304" pitchFamily="18" charset="0"/>
              </a:rPr>
              <a:t>tinh</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trùng</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và</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giao</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tử</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cái</a:t>
            </a:r>
            <a:r>
              <a:rPr lang="en-US" sz="2400" b="0" dirty="0" smtClean="0">
                <a:latin typeface="Times New Roman" panose="02020603050405020304" pitchFamily="18" charset="0"/>
              </a:rPr>
              <a:t> ( </a:t>
            </a:r>
            <a:r>
              <a:rPr lang="en-US" sz="2400" b="0" dirty="0" err="1" smtClean="0">
                <a:latin typeface="Times New Roman" panose="02020603050405020304" pitchFamily="18" charset="0"/>
              </a:rPr>
              <a:t>trứng</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thụ</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tinh</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tạo</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thành</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hợp</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tử</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phát</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triển</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phôi</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và</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hình</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thành</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cơ</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thể</a:t>
            </a:r>
            <a:r>
              <a:rPr lang="en-US" sz="2400" b="0" dirty="0" smtClean="0">
                <a:latin typeface="Times New Roman" panose="02020603050405020304" pitchFamily="18" charset="0"/>
              </a:rPr>
              <a:t> </a:t>
            </a:r>
            <a:r>
              <a:rPr lang="en-US" sz="2400" b="0" dirty="0" err="1" smtClean="0">
                <a:latin typeface="Times New Roman" panose="02020603050405020304" pitchFamily="18" charset="0"/>
              </a:rPr>
              <a:t>mới</a:t>
            </a:r>
            <a:r>
              <a:rPr lang="en-US" sz="2400" b="0" dirty="0" smtClean="0">
                <a:latin typeface="Times New Roman" panose="02020603050405020304" pitchFamily="18" charset="0"/>
              </a:rPr>
              <a:t>.</a:t>
            </a:r>
            <a:endParaRPr lang="en-US" sz="2400" b="0" dirty="0">
              <a:latin typeface="Times New Roman" panose="02020603050405020304" pitchFamily="18" charset="0"/>
              <a:sym typeface="Wingdings" panose="05000000000000000000" pitchFamily="2" charset="2"/>
            </a:endParaRPr>
          </a:p>
        </p:txBody>
      </p:sp>
      <p:sp>
        <p:nvSpPr>
          <p:cNvPr id="6"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7" name="Text Box 4"/>
          <p:cNvSpPr txBox="1">
            <a:spLocks noChangeArrowheads="1"/>
          </p:cNvSpPr>
          <p:nvPr/>
        </p:nvSpPr>
        <p:spPr bwMode="auto">
          <a:xfrm>
            <a:off x="-30736" y="640741"/>
            <a:ext cx="7580312" cy="584775"/>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III.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 SẢN </a:t>
            </a:r>
            <a:r>
              <a:rPr lang="en-US" u="sng"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HỮU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 Ở SINH </a:t>
            </a: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8" name="Rectangle 7"/>
          <p:cNvSpPr>
            <a:spLocks noChangeArrowheads="1"/>
          </p:cNvSpPr>
          <p:nvPr/>
        </p:nvSpPr>
        <p:spPr bwMode="auto">
          <a:xfrm>
            <a:off x="152400" y="1356549"/>
            <a:ext cx="8534400"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3</a:t>
            </a:r>
            <a:r>
              <a:rPr lang="en-US" sz="2400"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Tìm</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hiểu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sinh</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sản</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hữu</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tính</a:t>
            </a:r>
            <a:r>
              <a:rPr lang="en-US"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động</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vật</a:t>
            </a:r>
            <a:r>
              <a:rPr lang="en-US" sz="2400" u="sng" dirty="0" smtClean="0">
                <a:latin typeface="Times New Roman" panose="02020603050405020304" pitchFamily="18" charset="0"/>
                <a:sym typeface="Wingdings" panose="05000000000000000000" pitchFamily="2" charset="2"/>
              </a:rPr>
              <a:t>:</a:t>
            </a:r>
            <a:endParaRPr lang="en-US" sz="2400" u="sng" dirty="0">
              <a:latin typeface="Times New Roman" panose="02020603050405020304" pitchFamily="18" charset="0"/>
              <a:sym typeface="Wingdings" panose="05000000000000000000" pitchFamily="2" charset="2"/>
            </a:endParaRPr>
          </a:p>
        </p:txBody>
      </p:sp>
      <p:sp>
        <p:nvSpPr>
          <p:cNvPr id="9" name="Rectangle 8"/>
          <p:cNvSpPr>
            <a:spLocks noChangeArrowheads="1"/>
          </p:cNvSpPr>
          <p:nvPr/>
        </p:nvSpPr>
        <p:spPr bwMode="auto">
          <a:xfrm>
            <a:off x="304800" y="2805616"/>
            <a:ext cx="85344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nSpc>
                <a:spcPct val="80000"/>
              </a:lnSpc>
              <a:buFontTx/>
              <a:buChar char="-"/>
            </a:pPr>
            <a:r>
              <a:rPr lang="en-US" sz="2400" b="0" dirty="0" err="1" smtClean="0">
                <a:latin typeface="Times New Roman" panose="02020603050405020304" pitchFamily="18" charset="0"/>
                <a:sym typeface="Wingdings" panose="05000000000000000000" pitchFamily="2" charset="2"/>
              </a:rPr>
              <a:t>Hình</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thức</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sinh</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sản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hữu</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tính</a:t>
            </a:r>
            <a:r>
              <a:rPr lang="en-US" sz="2400" b="0" dirty="0" smtClean="0">
                <a:latin typeface="Times New Roman" panose="02020603050405020304" pitchFamily="18" charset="0"/>
                <a:sym typeface="Wingdings" panose="05000000000000000000" pitchFamily="2" charset="2"/>
              </a:rPr>
              <a:t> ở </a:t>
            </a:r>
            <a:r>
              <a:rPr lang="en-US" sz="2400" b="0" dirty="0" err="1" smtClean="0">
                <a:latin typeface="Times New Roman" panose="02020603050405020304" pitchFamily="18" charset="0"/>
                <a:sym typeface="Wingdings" panose="05000000000000000000" pitchFamily="2" charset="2"/>
              </a:rPr>
              <a:t>động</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vật</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gồm</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có</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động</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vật</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đẻ</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trứng</a:t>
            </a:r>
            <a:r>
              <a:rPr lang="en-US" sz="2400" b="0" dirty="0" smtClean="0">
                <a:latin typeface="Times New Roman" panose="02020603050405020304" pitchFamily="18" charset="0"/>
                <a:sym typeface="Wingdings" panose="05000000000000000000" pitchFamily="2" charset="2"/>
              </a:rPr>
              <a:t> ( </a:t>
            </a:r>
            <a:r>
              <a:rPr lang="en-US" sz="2400" b="0" dirty="0" err="1" smtClean="0">
                <a:latin typeface="Times New Roman" panose="02020603050405020304" pitchFamily="18" charset="0"/>
                <a:sym typeface="Wingdings" panose="05000000000000000000" pitchFamily="2" charset="2"/>
              </a:rPr>
              <a:t>một</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số</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loài</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bò</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sát</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chim</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động</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vật</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đẻ</a:t>
            </a:r>
            <a:r>
              <a:rPr lang="en-US" sz="2400" b="0" dirty="0" smtClean="0">
                <a:latin typeface="Times New Roman" panose="02020603050405020304" pitchFamily="18" charset="0"/>
                <a:sym typeface="Wingdings" panose="05000000000000000000" pitchFamily="2" charset="2"/>
              </a:rPr>
              <a:t> con ( </a:t>
            </a:r>
            <a:r>
              <a:rPr lang="en-US" sz="2400" b="0" dirty="0" err="1" smtClean="0">
                <a:latin typeface="Times New Roman" panose="02020603050405020304" pitchFamily="18" charset="0"/>
                <a:sym typeface="Wingdings" panose="05000000000000000000" pitchFamily="2" charset="2"/>
              </a:rPr>
              <a:t>thú</a:t>
            </a:r>
            <a:r>
              <a:rPr lang="en-US" sz="2400" b="0" dirty="0" smtClean="0">
                <a:latin typeface="Times New Roman" panose="02020603050405020304" pitchFamily="18" charset="0"/>
                <a:sym typeface="Wingdings" panose="05000000000000000000" pitchFamily="2" charset="2"/>
              </a:rPr>
              <a:t>).</a:t>
            </a:r>
            <a:endParaRPr lang="en-US" sz="2400" b="0" dirty="0">
              <a:latin typeface="Times New Roman" panose="02020603050405020304" pitchFamily="18" charset="0"/>
              <a:sym typeface="Wingdings" panose="05000000000000000000" pitchFamily="2" charset="2"/>
            </a:endParaRPr>
          </a:p>
        </p:txBody>
      </p:sp>
      <p:sp>
        <p:nvSpPr>
          <p:cNvPr id="10" name="Rectangle 9"/>
          <p:cNvSpPr>
            <a:spLocks noChangeArrowheads="1"/>
          </p:cNvSpPr>
          <p:nvPr/>
        </p:nvSpPr>
        <p:spPr bwMode="auto">
          <a:xfrm>
            <a:off x="155602" y="3517695"/>
            <a:ext cx="8534400"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nSpc>
                <a:spcPct val="80000"/>
              </a:lnSpc>
              <a:buFontTx/>
              <a:buChar char="-"/>
            </a:pPr>
            <a:r>
              <a:rPr lang="en-US" sz="2400" b="0" dirty="0" err="1" smtClean="0">
                <a:latin typeface="Times New Roman" panose="02020603050405020304" pitchFamily="18" charset="0"/>
                <a:sym typeface="Wingdings" panose="05000000000000000000" pitchFamily="2" charset="2"/>
              </a:rPr>
              <a:t>Sinh</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sản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hữu</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tính</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đã</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tạo</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ra</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những</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cá</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thể</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mới</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đa</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dạng</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kết</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hợp</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được</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các</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đặc</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tính</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tốt</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của</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bố</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mẹ</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Vì</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vậy</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chúng</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thích</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nghi</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hơn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trước</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điều</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kiện</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môi</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trường</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thay</a:t>
            </a:r>
            <a:r>
              <a:rPr lang="en-US" sz="2400" b="0" dirty="0" smtClean="0">
                <a:latin typeface="Times New Roman" panose="02020603050405020304" pitchFamily="18" charset="0"/>
                <a:sym typeface="Wingdings" panose="05000000000000000000" pitchFamily="2" charset="2"/>
              </a:rPr>
              <a:t> </a:t>
            </a:r>
            <a:r>
              <a:rPr lang="en-US" sz="2400" b="0" dirty="0" err="1" smtClean="0">
                <a:latin typeface="Times New Roman" panose="02020603050405020304" pitchFamily="18" charset="0"/>
                <a:sym typeface="Wingdings" panose="05000000000000000000" pitchFamily="2" charset="2"/>
              </a:rPr>
              <a:t>đổi</a:t>
            </a:r>
            <a:r>
              <a:rPr lang="en-US" sz="2400" b="0" dirty="0" smtClean="0">
                <a:latin typeface="Times New Roman" panose="02020603050405020304" pitchFamily="18" charset="0"/>
                <a:sym typeface="Wingdings" panose="05000000000000000000" pitchFamily="2" charset="2"/>
              </a:rPr>
              <a:t>.</a:t>
            </a:r>
            <a:endParaRPr lang="en-US" sz="2400" b="0" dirty="0">
              <a:latin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52031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179388" y="1384300"/>
            <a:ext cx="8458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spcBef>
                <a:spcPct val="0"/>
              </a:spcBef>
              <a:buFontTx/>
              <a:buAutoNum type="arabicPeriod"/>
            </a:pPr>
            <a:r>
              <a:rPr lang="en-US" sz="2400" dirty="0" err="1" smtClean="0">
                <a:solidFill>
                  <a:srgbClr val="0000FF"/>
                </a:solidFill>
                <a:latin typeface="Times New Roman" panose="02020603050405020304" pitchFamily="18" charset="0"/>
                <a:cs typeface="Times New Roman" panose="02020603050405020304" pitchFamily="18" charset="0"/>
              </a:rPr>
              <a:t>Sinh</a:t>
            </a:r>
            <a:r>
              <a:rPr lang="en-US" sz="2400" dirty="0" smtClean="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sản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hữu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tính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những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ưu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điểm</a:t>
            </a:r>
            <a:r>
              <a:rPr lang="en-US" sz="2400" dirty="0">
                <a:solidFill>
                  <a:srgbClr val="0000FF"/>
                </a:solidFill>
                <a:latin typeface="Times New Roman" panose="02020603050405020304" pitchFamily="18" charset="0"/>
                <a:cs typeface="Times New Roman" panose="02020603050405020304" pitchFamily="18" charset="0"/>
              </a:rPr>
              <a:t>: </a:t>
            </a:r>
            <a:endParaRPr lang="en-US" sz="2400" dirty="0" smtClean="0">
              <a:solidFill>
                <a:srgbClr val="0000FF"/>
              </a:solidFill>
              <a:latin typeface="Times New Roman" panose="02020603050405020304" pitchFamily="18" charset="0"/>
              <a:cs typeface="Times New Roman" panose="02020603050405020304" pitchFamily="18" charset="0"/>
            </a:endParaRPr>
          </a:p>
          <a:p>
            <a:pPr>
              <a:spcBef>
                <a:spcPct val="0"/>
              </a:spcBef>
              <a:buNone/>
            </a:pPr>
            <a:r>
              <a:rPr lang="en-US" sz="2400" b="0" dirty="0" err="1" smtClean="0">
                <a:latin typeface="Times New Roman" panose="02020603050405020304" pitchFamily="18" charset="0"/>
                <a:cs typeface="Times New Roman" panose="02020603050405020304" pitchFamily="18" charset="0"/>
              </a:rPr>
              <a:t>Kết</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hợp</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được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đặc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tính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tốt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của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cả</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đực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đảm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bảo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sức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sống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của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con </a:t>
            </a:r>
            <a:r>
              <a:rPr lang="en-US" sz="2400" b="0" dirty="0" err="1">
                <a:latin typeface="Times New Roman" panose="02020603050405020304" pitchFamily="18" charset="0"/>
                <a:cs typeface="Times New Roman" panose="02020603050405020304" pitchFamily="18" charset="0"/>
              </a:rPr>
              <a:t>tốt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thích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nghi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được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với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điều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kiện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môi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trường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nhau</a:t>
            </a:r>
            <a:endParaRPr lang="en-US" sz="2400" b="0" dirty="0">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183870" y="3016250"/>
            <a:ext cx="484533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sz="2400" dirty="0">
                <a:solidFill>
                  <a:srgbClr val="FF0000"/>
                </a:solidFill>
                <a:cs typeface="Times New Roman" panose="02020603050405020304" pitchFamily="18" charset="0"/>
              </a:rPr>
              <a:t>2</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a:t>
            </a:r>
          </a:p>
          <a:p>
            <a:pPr eaLnBrk="1" hangingPunct="1">
              <a:spcBef>
                <a:spcPct val="0"/>
              </a:spcBef>
              <a:buFontTx/>
              <a:buNone/>
              <a:defRPr/>
            </a:pPr>
            <a:r>
              <a:rPr lang="en-US" sz="2400" b="0" dirty="0" err="1" smtClean="0">
                <a:latin typeface="Times New Roman" panose="02020603050405020304" pitchFamily="18" charset="0"/>
                <a:cs typeface="Times New Roman" panose="02020603050405020304" pitchFamily="18" charset="0"/>
              </a:rPr>
              <a:t>Cừu</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là</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ĐV</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sinh</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sản</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hữu</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tính</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trong</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tự</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nhiên</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Cừu</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Đôly</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được</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tạo</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ra</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bằng</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sinh</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sản</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vô</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tính</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Nhân</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bản</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vô</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tính</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Năm</a:t>
            </a:r>
            <a:r>
              <a:rPr lang="en-US" sz="2400" b="0" dirty="0" smtClean="0">
                <a:latin typeface="Times New Roman" panose="02020603050405020304" pitchFamily="18" charset="0"/>
                <a:cs typeface="Times New Roman" panose="02020603050405020304" pitchFamily="18" charset="0"/>
              </a:rPr>
              <a:t> 1990 </a:t>
            </a:r>
            <a:endParaRPr lang="en-US" sz="2400" b="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657475"/>
            <a:ext cx="3697288"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33296" y="124043"/>
            <a:ext cx="8997991" cy="1077218"/>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IV. </a:t>
            </a:r>
            <a:r>
              <a:rPr lang="en-US" u="sng"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ỨNG DỤNG CỦA SINH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SẢN </a:t>
            </a:r>
            <a:r>
              <a:rPr lang="en-US" u="sng"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HỮU </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 Ở SINH VẬT</a:t>
            </a:r>
            <a:endParaRPr lang="en-US"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0381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additive="base">
                                        <p:cTn id="2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26" name="Picture 10" descr="hoa-dao-dep-ngay-t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3524250" cy="271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descr="6338_162260020589614_1886514320_n_zps0d8f9f5b"/>
          <p:cNvPicPr>
            <a:picLocks noChangeAspect="1" noChangeArrowheads="1"/>
          </p:cNvPicPr>
          <p:nvPr/>
        </p:nvPicPr>
        <p:blipFill>
          <a:blip r:embed="rId4">
            <a:extLst>
              <a:ext uri="{28A0092B-C50C-407E-A947-70E740481C1C}">
                <a14:useLocalDpi xmlns:a14="http://schemas.microsoft.com/office/drawing/2010/main" val="0"/>
              </a:ext>
            </a:extLst>
          </a:blip>
          <a:srcRect l="18420" r="26315" b="13397"/>
          <a:stretch>
            <a:fillRect/>
          </a:stretch>
        </p:blipFill>
        <p:spPr bwMode="auto">
          <a:xfrm>
            <a:off x="3524250" y="1219199"/>
            <a:ext cx="2365375"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AutoShape 6" descr="Nên mua cây quất chơi Tết 2020 ở đâu đẹp nhất?-Vườn cây Hòa Bình"/>
          <p:cNvSpPr>
            <a:spLocks noChangeAspect="1" noChangeArrowheads="1"/>
          </p:cNvSpPr>
          <p:nvPr/>
        </p:nvSpPr>
        <p:spPr bwMode="auto">
          <a:xfrm>
            <a:off x="204788"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solidFill>
                <a:srgbClr val="0000FF"/>
              </a:solidFill>
            </a:endParaRPr>
          </a:p>
        </p:txBody>
      </p:sp>
      <p:pic>
        <p:nvPicPr>
          <p:cNvPr id="9114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937840"/>
            <a:ext cx="3524250" cy="267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5" name="Picture 5" descr="thụ phấn nhân tạ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8350" y="3949098"/>
            <a:ext cx="3219450" cy="265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Quả nho và 23 công dụng tuyệt vời của nó | Dây Ngũ Sắc Tập Gym Đàn Hồi Full  Bod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9775" y="1230457"/>
            <a:ext cx="3248025" cy="270738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p:cNvSpPr>
            <a:spLocks noChangeArrowheads="1"/>
          </p:cNvSpPr>
          <p:nvPr/>
        </p:nvSpPr>
        <p:spPr bwMode="auto">
          <a:xfrm>
            <a:off x="348223" y="52948"/>
            <a:ext cx="8991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800" i="1" dirty="0" smtClean="0">
                <a:solidFill>
                  <a:srgbClr val="FF0000"/>
                </a:solidFill>
                <a:latin typeface="Times New Roman" panose="02020603050405020304" pitchFamily="18" charset="0"/>
                <a:cs typeface="Times New Roman" panose="02020603050405020304" pitchFamily="18" charset="0"/>
              </a:rPr>
              <a:t>Con </a:t>
            </a:r>
            <a:r>
              <a:rPr lang="en-US" sz="2800" i="1" dirty="0" err="1">
                <a:solidFill>
                  <a:srgbClr val="FF0000"/>
                </a:solidFill>
                <a:latin typeface="Times New Roman" panose="02020603050405020304" pitchFamily="18" charset="0"/>
                <a:cs typeface="Times New Roman" panose="02020603050405020304" pitchFamily="18" charset="0"/>
              </a:rPr>
              <a:t>người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đã</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ứng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dụng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sinh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sản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hữu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tính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vào</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thực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tiễn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như</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thế</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nào</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Nhằm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mục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đích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gì</a:t>
            </a:r>
            <a:r>
              <a:rPr lang="en-US" sz="28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02697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 presetClass="entr" presetSubtype="10" fill="hold" nodeType="afterEffect">
                                  <p:stCondLst>
                                    <p:cond delay="0"/>
                                  </p:stCondLst>
                                  <p:childTnLst>
                                    <p:set>
                                      <p:cBhvr>
                                        <p:cTn id="6" dur="1" fill="hold">
                                          <p:stCondLst>
                                            <p:cond delay="0"/>
                                          </p:stCondLst>
                                        </p:cTn>
                                        <p:tgtEl>
                                          <p:spTgt spid="342026"/>
                                        </p:tgtEl>
                                        <p:attrNameLst>
                                          <p:attrName>style.visibility</p:attrName>
                                        </p:attrNameLst>
                                      </p:cBhvr>
                                      <p:to>
                                        <p:strVal val="visible"/>
                                      </p:to>
                                    </p:set>
                                    <p:animEffect transition="in" filter="checkerboard(across)">
                                      <p:cBhvr>
                                        <p:cTn id="7" dur="500"/>
                                        <p:tgtEl>
                                          <p:spTgt spid="342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25" name="Text Box 9"/>
          <p:cNvSpPr txBox="1">
            <a:spLocks noChangeArrowheads="1"/>
          </p:cNvSpPr>
          <p:nvPr/>
        </p:nvSpPr>
        <p:spPr bwMode="auto">
          <a:xfrm>
            <a:off x="20490" y="4943840"/>
            <a:ext cx="8746380"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Điều</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khiển</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sinh</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sản</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để</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có</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được</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những</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cây</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cảnh</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đẹp</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vào</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dịp</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tết</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nguyên</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đán</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thụ</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phấn</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nhân</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tạo</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cho</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smtClean="0">
                <a:solidFill>
                  <a:srgbClr val="000000"/>
                </a:solidFill>
                <a:latin typeface="Times New Roman" panose="02020603050405020304" pitchFamily="18" charset="0"/>
                <a:cs typeface="Times New Roman" panose="02020603050405020304" pitchFamily="18" charset="0"/>
              </a:rPr>
              <a:t>ngô</a:t>
            </a:r>
            <a:r>
              <a:rPr lang="en-US" sz="2000" b="0" dirty="0" smtClean="0">
                <a:solidFill>
                  <a:srgbClr val="000000"/>
                </a:solidFill>
                <a:latin typeface="Times New Roman" panose="02020603050405020304" pitchFamily="18" charset="0"/>
                <a:cs typeface="Times New Roman" panose="02020603050405020304" pitchFamily="18" charset="0"/>
              </a:rPr>
              <a:t>,</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cây</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nhiều</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smtClean="0">
                <a:solidFill>
                  <a:srgbClr val="000000"/>
                </a:solidFill>
                <a:latin typeface="Times New Roman" panose="02020603050405020304" pitchFamily="18" charset="0"/>
                <a:cs typeface="Times New Roman" panose="02020603050405020304" pitchFamily="18" charset="0"/>
              </a:rPr>
              <a:t>quả</a:t>
            </a:r>
            <a:r>
              <a:rPr lang="en-US" sz="2000" b="0" dirty="0" smtClean="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gà</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đẻ</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siêu</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trứng</a:t>
            </a:r>
            <a:r>
              <a:rPr lang="en-US" sz="2000" b="0" dirty="0" smtClean="0">
                <a:solidFill>
                  <a:srgbClr val="000000"/>
                </a:solidFill>
                <a:latin typeface="Times New Roman" panose="02020603050405020304" pitchFamily="18" charset="0"/>
                <a:cs typeface="Times New Roman" panose="02020603050405020304" pitchFamily="18" charset="0"/>
              </a:rPr>
              <a:t>, </a:t>
            </a:r>
            <a:r>
              <a:rPr lang="en-US" sz="2000" b="0" dirty="0" err="1" smtClean="0">
                <a:solidFill>
                  <a:srgbClr val="000000"/>
                </a:solidFill>
                <a:latin typeface="Times New Roman" panose="02020603050405020304" pitchFamily="18" charset="0"/>
                <a:cs typeface="Times New Roman" panose="02020603050405020304" pitchFamily="18" charset="0"/>
              </a:rPr>
              <a:t>lợn</a:t>
            </a:r>
            <a:r>
              <a:rPr lang="en-US" sz="2000" b="0" dirty="0" smtClean="0">
                <a:solidFill>
                  <a:srgbClr val="000000"/>
                </a:solidFill>
                <a:latin typeface="Times New Roman" panose="02020603050405020304" pitchFamily="18" charset="0"/>
                <a:cs typeface="Times New Roman" panose="02020603050405020304" pitchFamily="18" charset="0"/>
              </a:rPr>
              <a:t> </a:t>
            </a:r>
            <a:r>
              <a:rPr lang="en-US" sz="2000" b="0" dirty="0" err="1" smtClean="0">
                <a:solidFill>
                  <a:srgbClr val="000000"/>
                </a:solidFill>
                <a:latin typeface="Times New Roman" panose="02020603050405020304" pitchFamily="18" charset="0"/>
                <a:cs typeface="Times New Roman" panose="02020603050405020304" pitchFamily="18" charset="0"/>
              </a:rPr>
              <a:t>siêu</a:t>
            </a:r>
            <a:r>
              <a:rPr lang="en-US" sz="2000" b="0" dirty="0" smtClean="0">
                <a:solidFill>
                  <a:srgbClr val="000000"/>
                </a:solidFill>
                <a:latin typeface="Times New Roman" panose="02020603050405020304" pitchFamily="18" charset="0"/>
                <a:cs typeface="Times New Roman" panose="02020603050405020304" pitchFamily="18" charset="0"/>
              </a:rPr>
              <a:t> </a:t>
            </a:r>
            <a:r>
              <a:rPr lang="en-US" sz="2000" b="0" dirty="0" err="1" smtClean="0">
                <a:solidFill>
                  <a:srgbClr val="000000"/>
                </a:solidFill>
                <a:latin typeface="Times New Roman" panose="02020603050405020304" pitchFamily="18" charset="0"/>
                <a:cs typeface="Times New Roman" panose="02020603050405020304" pitchFamily="18" charset="0"/>
              </a:rPr>
              <a:t>nạc</a:t>
            </a:r>
            <a:r>
              <a:rPr lang="en-US" sz="2000" b="0" dirty="0" smtClean="0">
                <a:solidFill>
                  <a:srgbClr val="000000"/>
                </a:solidFill>
                <a:latin typeface="Times New Roman" panose="02020603050405020304" pitchFamily="18" charset="0"/>
                <a:cs typeface="Times New Roman" panose="02020603050405020304" pitchFamily="18" charset="0"/>
              </a:rPr>
              <a:t>, </a:t>
            </a:r>
            <a:r>
              <a:rPr lang="en-US" sz="2000" b="0" dirty="0" err="1" smtClean="0">
                <a:solidFill>
                  <a:srgbClr val="000000"/>
                </a:solidFill>
                <a:latin typeface="Times New Roman" panose="02020603050405020304" pitchFamily="18" charset="0"/>
                <a:cs typeface="Times New Roman" panose="02020603050405020304" pitchFamily="18" charset="0"/>
              </a:rPr>
              <a:t>bò</a:t>
            </a:r>
            <a:r>
              <a:rPr lang="en-US" sz="2000" b="0" dirty="0" smtClean="0">
                <a:solidFill>
                  <a:srgbClr val="000000"/>
                </a:solidFill>
                <a:latin typeface="Times New Roman" panose="02020603050405020304" pitchFamily="18" charset="0"/>
                <a:cs typeface="Times New Roman" panose="02020603050405020304" pitchFamily="18" charset="0"/>
              </a:rPr>
              <a:t> </a:t>
            </a:r>
            <a:r>
              <a:rPr lang="en-US" sz="2000" b="0" dirty="0" err="1" smtClean="0">
                <a:solidFill>
                  <a:srgbClr val="000000"/>
                </a:solidFill>
                <a:latin typeface="Times New Roman" panose="02020603050405020304" pitchFamily="18" charset="0"/>
                <a:cs typeface="Times New Roman" panose="02020603050405020304" pitchFamily="18" charset="0"/>
              </a:rPr>
              <a:t>siêu</a:t>
            </a:r>
            <a:r>
              <a:rPr lang="en-US" sz="2000" b="0" dirty="0" smtClean="0">
                <a:solidFill>
                  <a:srgbClr val="000000"/>
                </a:solidFill>
                <a:latin typeface="Times New Roman" panose="02020603050405020304" pitchFamily="18" charset="0"/>
                <a:cs typeface="Times New Roman" panose="02020603050405020304" pitchFamily="18" charset="0"/>
              </a:rPr>
              <a:t> </a:t>
            </a:r>
            <a:r>
              <a:rPr lang="en-US" sz="2000" b="0" dirty="0" err="1" smtClean="0">
                <a:solidFill>
                  <a:srgbClr val="000000"/>
                </a:solidFill>
                <a:latin typeface="Times New Roman" panose="02020603050405020304" pitchFamily="18" charset="0"/>
                <a:cs typeface="Times New Roman" panose="02020603050405020304" pitchFamily="18" charset="0"/>
              </a:rPr>
              <a:t>sữa</a:t>
            </a:r>
            <a:r>
              <a:rPr lang="en-US" sz="2000" b="0" dirty="0" smtClean="0">
                <a:solidFill>
                  <a:srgbClr val="000000"/>
                </a:solidFill>
                <a:latin typeface="Times New Roman" panose="02020603050405020304" pitchFamily="18" charset="0"/>
                <a:cs typeface="Times New Roman" panose="02020603050405020304" pitchFamily="18" charset="0"/>
              </a:rPr>
              <a:t>, ...</a:t>
            </a:r>
            <a:endParaRPr lang="en-US" sz="2000" b="0" dirty="0">
              <a:solidFill>
                <a:srgbClr val="000000"/>
              </a:solidFill>
              <a:latin typeface="Times New Roman" panose="02020603050405020304" pitchFamily="18" charset="0"/>
              <a:cs typeface="Times New Roman" panose="02020603050405020304" pitchFamily="18" charset="0"/>
            </a:endParaRPr>
          </a:p>
        </p:txBody>
      </p:sp>
      <p:sp>
        <p:nvSpPr>
          <p:cNvPr id="91141" name="AutoShape 6" descr="Nên mua cây quất chơi Tết 2020 ở đâu đẹp nhất?-Vườn cây Hòa Bình"/>
          <p:cNvSpPr>
            <a:spLocks noChangeAspect="1" noChangeArrowheads="1"/>
          </p:cNvSpPr>
          <p:nvPr/>
        </p:nvSpPr>
        <p:spPr bwMode="auto">
          <a:xfrm>
            <a:off x="204788"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solidFill>
                <a:srgbClr val="0000FF"/>
              </a:solidFill>
            </a:endParaRPr>
          </a:p>
        </p:txBody>
      </p:sp>
      <p:sp>
        <p:nvSpPr>
          <p:cNvPr id="10" name="Text Box 9"/>
          <p:cNvSpPr txBox="1">
            <a:spLocks noChangeArrowheads="1"/>
          </p:cNvSpPr>
          <p:nvPr/>
        </p:nvSpPr>
        <p:spPr bwMode="auto">
          <a:xfrm>
            <a:off x="155575" y="5671576"/>
            <a:ext cx="8763000"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Mục</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đích</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Tạo</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ra</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các</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giống</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vật</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nuôi</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cây</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trồng</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theo</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nhu</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cầu</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tạo</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cơ</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thể</a:t>
            </a:r>
            <a:r>
              <a:rPr lang="en-US" sz="2000" b="0" dirty="0">
                <a:solidFill>
                  <a:srgbClr val="000000"/>
                </a:solidFill>
                <a:latin typeface="Times New Roman" panose="02020603050405020304" pitchFamily="18" charset="0"/>
                <a:cs typeface="Times New Roman" panose="02020603050405020304" pitchFamily="18" charset="0"/>
              </a:rPr>
              <a:t> con </a:t>
            </a:r>
            <a:r>
              <a:rPr lang="en-US" sz="2000" b="0" dirty="0" err="1">
                <a:solidFill>
                  <a:srgbClr val="000000"/>
                </a:solidFill>
                <a:latin typeface="Times New Roman" panose="02020603050405020304" pitchFamily="18" charset="0"/>
                <a:cs typeface="Times New Roman" panose="02020603050405020304" pitchFamily="18" charset="0"/>
              </a:rPr>
              <a:t>có</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sức</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sống</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tốt</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hơn</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cho</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năng</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suất</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cao</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thích</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nghi</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tốt</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với</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ĐK</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a:solidFill>
                  <a:srgbClr val="000000"/>
                </a:solidFill>
                <a:latin typeface="Times New Roman" panose="02020603050405020304" pitchFamily="18" charset="0"/>
                <a:cs typeface="Times New Roman" panose="02020603050405020304" pitchFamily="18" charset="0"/>
              </a:rPr>
              <a:t>ngoại</a:t>
            </a:r>
            <a:r>
              <a:rPr lang="en-US" sz="2000" b="0" dirty="0">
                <a:solidFill>
                  <a:srgbClr val="000000"/>
                </a:solidFill>
                <a:latin typeface="Times New Roman" panose="02020603050405020304" pitchFamily="18" charset="0"/>
                <a:cs typeface="Times New Roman" panose="02020603050405020304" pitchFamily="18" charset="0"/>
              </a:rPr>
              <a:t> </a:t>
            </a:r>
            <a:r>
              <a:rPr lang="en-US" sz="2000" b="0" dirty="0" err="1" smtClean="0">
                <a:solidFill>
                  <a:srgbClr val="000000"/>
                </a:solidFill>
                <a:latin typeface="Times New Roman" panose="02020603050405020304" pitchFamily="18" charset="0"/>
                <a:cs typeface="Times New Roman" panose="02020603050405020304" pitchFamily="18" charset="0"/>
              </a:rPr>
              <a:t>cảnh</a:t>
            </a:r>
            <a:r>
              <a:rPr lang="en-US" sz="2000" b="0" dirty="0" smtClean="0">
                <a:solidFill>
                  <a:srgbClr val="000000"/>
                </a:solidFill>
                <a:latin typeface="Times New Roman" panose="02020603050405020304" pitchFamily="18" charset="0"/>
                <a:cs typeface="Times New Roman" panose="02020603050405020304" pitchFamily="18" charset="0"/>
              </a:rPr>
              <a:t>, </a:t>
            </a:r>
            <a:r>
              <a:rPr lang="en-US" sz="2000" b="0" dirty="0" err="1" smtClean="0">
                <a:solidFill>
                  <a:srgbClr val="000000"/>
                </a:solidFill>
                <a:latin typeface="Times New Roman" panose="02020603050405020304" pitchFamily="18" charset="0"/>
                <a:cs typeface="Times New Roman" panose="02020603050405020304" pitchFamily="18" charset="0"/>
              </a:rPr>
              <a:t>đáp</a:t>
            </a:r>
            <a:r>
              <a:rPr lang="en-US" sz="2000" b="0" dirty="0" smtClean="0">
                <a:solidFill>
                  <a:srgbClr val="000000"/>
                </a:solidFill>
                <a:latin typeface="Times New Roman" panose="02020603050405020304" pitchFamily="18" charset="0"/>
                <a:cs typeface="Times New Roman" panose="02020603050405020304" pitchFamily="18" charset="0"/>
              </a:rPr>
              <a:t> </a:t>
            </a:r>
            <a:r>
              <a:rPr lang="en-US" sz="2000" b="0" dirty="0" err="1" smtClean="0">
                <a:solidFill>
                  <a:srgbClr val="000000"/>
                </a:solidFill>
                <a:latin typeface="Times New Roman" panose="02020603050405020304" pitchFamily="18" charset="0"/>
                <a:cs typeface="Times New Roman" panose="02020603050405020304" pitchFamily="18" charset="0"/>
              </a:rPr>
              <a:t>ứng</a:t>
            </a:r>
            <a:r>
              <a:rPr lang="en-US" sz="2000" b="0" dirty="0" smtClean="0">
                <a:solidFill>
                  <a:srgbClr val="000000"/>
                </a:solidFill>
                <a:latin typeface="Times New Roman" panose="02020603050405020304" pitchFamily="18" charset="0"/>
                <a:cs typeface="Times New Roman" panose="02020603050405020304" pitchFamily="18" charset="0"/>
              </a:rPr>
              <a:t> </a:t>
            </a:r>
            <a:r>
              <a:rPr lang="en-US" sz="2000" b="0" dirty="0" err="1" smtClean="0">
                <a:solidFill>
                  <a:srgbClr val="000000"/>
                </a:solidFill>
                <a:latin typeface="Times New Roman" panose="02020603050405020304" pitchFamily="18" charset="0"/>
                <a:cs typeface="Times New Roman" panose="02020603050405020304" pitchFamily="18" charset="0"/>
              </a:rPr>
              <a:t>nhu</a:t>
            </a:r>
            <a:r>
              <a:rPr lang="en-US" sz="2000" b="0" dirty="0" smtClean="0">
                <a:solidFill>
                  <a:srgbClr val="000000"/>
                </a:solidFill>
                <a:latin typeface="Times New Roman" panose="02020603050405020304" pitchFamily="18" charset="0"/>
                <a:cs typeface="Times New Roman" panose="02020603050405020304" pitchFamily="18" charset="0"/>
              </a:rPr>
              <a:t> </a:t>
            </a:r>
            <a:r>
              <a:rPr lang="en-US" sz="2000" b="0" dirty="0" err="1" smtClean="0">
                <a:solidFill>
                  <a:srgbClr val="000000"/>
                </a:solidFill>
                <a:latin typeface="Times New Roman" panose="02020603050405020304" pitchFamily="18" charset="0"/>
                <a:cs typeface="Times New Roman" panose="02020603050405020304" pitchFamily="18" charset="0"/>
              </a:rPr>
              <a:t>cầu</a:t>
            </a:r>
            <a:r>
              <a:rPr lang="en-US" sz="2000" b="0" dirty="0" smtClean="0">
                <a:solidFill>
                  <a:srgbClr val="000000"/>
                </a:solidFill>
                <a:latin typeface="Times New Roman" panose="02020603050405020304" pitchFamily="18" charset="0"/>
                <a:cs typeface="Times New Roman" panose="02020603050405020304" pitchFamily="18" charset="0"/>
              </a:rPr>
              <a:t> </a:t>
            </a:r>
            <a:r>
              <a:rPr lang="en-US" sz="2000" b="0" dirty="0" err="1" smtClean="0">
                <a:solidFill>
                  <a:srgbClr val="000000"/>
                </a:solidFill>
                <a:latin typeface="Times New Roman" panose="02020603050405020304" pitchFamily="18" charset="0"/>
                <a:cs typeface="Times New Roman" panose="02020603050405020304" pitchFamily="18" charset="0"/>
              </a:rPr>
              <a:t>và</a:t>
            </a:r>
            <a:r>
              <a:rPr lang="en-US" sz="2000" b="0" dirty="0" smtClean="0">
                <a:solidFill>
                  <a:srgbClr val="000000"/>
                </a:solidFill>
                <a:latin typeface="Times New Roman" panose="02020603050405020304" pitchFamily="18" charset="0"/>
                <a:cs typeface="Times New Roman" panose="02020603050405020304" pitchFamily="18" charset="0"/>
              </a:rPr>
              <a:t> </a:t>
            </a:r>
            <a:r>
              <a:rPr lang="en-US" sz="2000" b="0" dirty="0" err="1" smtClean="0">
                <a:solidFill>
                  <a:srgbClr val="000000"/>
                </a:solidFill>
                <a:latin typeface="Times New Roman" panose="02020603050405020304" pitchFamily="18" charset="0"/>
                <a:cs typeface="Times New Roman" panose="02020603050405020304" pitchFamily="18" charset="0"/>
              </a:rPr>
              <a:t>thị</a:t>
            </a:r>
            <a:r>
              <a:rPr lang="en-US" sz="2000" b="0" dirty="0" smtClean="0">
                <a:solidFill>
                  <a:srgbClr val="000000"/>
                </a:solidFill>
                <a:latin typeface="Times New Roman" panose="02020603050405020304" pitchFamily="18" charset="0"/>
                <a:cs typeface="Times New Roman" panose="02020603050405020304" pitchFamily="18" charset="0"/>
              </a:rPr>
              <a:t> </a:t>
            </a:r>
            <a:r>
              <a:rPr lang="en-US" sz="2000" b="0" dirty="0" err="1" smtClean="0">
                <a:solidFill>
                  <a:srgbClr val="000000"/>
                </a:solidFill>
                <a:latin typeface="Times New Roman" panose="02020603050405020304" pitchFamily="18" charset="0"/>
                <a:cs typeface="Times New Roman" panose="02020603050405020304" pitchFamily="18" charset="0"/>
              </a:rPr>
              <a:t>hiếu</a:t>
            </a:r>
            <a:r>
              <a:rPr lang="en-US" sz="2000" b="0" dirty="0" smtClean="0">
                <a:solidFill>
                  <a:srgbClr val="000000"/>
                </a:solidFill>
                <a:latin typeface="Times New Roman" panose="02020603050405020304" pitchFamily="18" charset="0"/>
                <a:cs typeface="Times New Roman" panose="02020603050405020304" pitchFamily="18" charset="0"/>
              </a:rPr>
              <a:t> </a:t>
            </a:r>
            <a:r>
              <a:rPr lang="en-US" sz="2000" b="0" dirty="0" err="1" smtClean="0">
                <a:solidFill>
                  <a:srgbClr val="000000"/>
                </a:solidFill>
                <a:latin typeface="Times New Roman" panose="02020603050405020304" pitchFamily="18" charset="0"/>
                <a:cs typeface="Times New Roman" panose="02020603050405020304" pitchFamily="18" charset="0"/>
              </a:rPr>
              <a:t>của</a:t>
            </a:r>
            <a:r>
              <a:rPr lang="en-US" sz="2000" b="0" dirty="0" smtClean="0">
                <a:solidFill>
                  <a:srgbClr val="000000"/>
                </a:solidFill>
                <a:latin typeface="Times New Roman" panose="02020603050405020304" pitchFamily="18" charset="0"/>
                <a:cs typeface="Times New Roman" panose="02020603050405020304" pitchFamily="18" charset="0"/>
              </a:rPr>
              <a:t> con </a:t>
            </a:r>
            <a:r>
              <a:rPr lang="en-US" sz="2000" b="0" dirty="0" err="1" smtClean="0">
                <a:solidFill>
                  <a:srgbClr val="000000"/>
                </a:solidFill>
                <a:latin typeface="Times New Roman" panose="02020603050405020304" pitchFamily="18" charset="0"/>
                <a:cs typeface="Times New Roman" panose="02020603050405020304" pitchFamily="18" charset="0"/>
              </a:rPr>
              <a:t>người</a:t>
            </a:r>
            <a:r>
              <a:rPr lang="en-US" sz="2000" b="0" dirty="0" smtClean="0">
                <a:solidFill>
                  <a:srgbClr val="000000"/>
                </a:solidFill>
                <a:latin typeface="Times New Roman" panose="02020603050405020304" pitchFamily="18" charset="0"/>
                <a:cs typeface="Times New Roman" panose="02020603050405020304" pitchFamily="18" charset="0"/>
              </a:rPr>
              <a:t>.</a:t>
            </a:r>
            <a:endParaRPr lang="en-US" sz="2000" b="0" dirty="0">
              <a:solidFill>
                <a:srgbClr val="000000"/>
              </a:solidFill>
              <a:latin typeface="Times New Roman" panose="02020603050405020304" pitchFamily="18" charset="0"/>
              <a:cs typeface="Times New Roman" panose="02020603050405020304" pitchFamily="18" charset="0"/>
            </a:endParaRPr>
          </a:p>
        </p:txBody>
      </p:sp>
      <p:pic>
        <p:nvPicPr>
          <p:cNvPr id="91144" name="Picture 8" descr="Nguyên nhân khiến gà mái không chịu ấp trứng và cách khắc phụ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2150" y="533400"/>
            <a:ext cx="3219450" cy="202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Thịt Nạc Heo - Thực Phẩm Tươi Xa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111" t="12494" r="5778" b="15712"/>
          <a:stretch/>
        </p:blipFill>
        <p:spPr>
          <a:xfrm>
            <a:off x="2552701" y="533400"/>
            <a:ext cx="3219449" cy="2023482"/>
          </a:xfrm>
          <a:prstGeom prst="rect">
            <a:avLst/>
          </a:prstGeom>
        </p:spPr>
      </p:pic>
      <p:pic>
        <p:nvPicPr>
          <p:cNvPr id="1028" name="Picture 4" descr="Kỹ thuật nuôi lợn thịt siêu nạc cơ bản nhất đạt hiệu quả c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46" y="533400"/>
            <a:ext cx="2539254" cy="20234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nh bò sữa Holstein Friesian (HF) - Mỹ | VẬT TƯ CHĂN NUÔI"/>
          <p:cNvPicPr>
            <a:picLocks noChangeAspect="1" noChangeArrowheads="1"/>
          </p:cNvPicPr>
          <p:nvPr/>
        </p:nvPicPr>
        <p:blipFill rotWithShape="1">
          <a:blip r:embed="rId6">
            <a:extLst>
              <a:ext uri="{28A0092B-C50C-407E-A947-70E740481C1C}">
                <a14:useLocalDpi xmlns:a14="http://schemas.microsoft.com/office/drawing/2010/main" val="0"/>
              </a:ext>
            </a:extLst>
          </a:blip>
          <a:srcRect l="12166" t="16647" r="9433" b="17752"/>
          <a:stretch/>
        </p:blipFill>
        <p:spPr bwMode="auto">
          <a:xfrm>
            <a:off x="13446" y="2592928"/>
            <a:ext cx="4253753" cy="222296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giao sữa dê tươi nguyên chất tận nhà tại tphc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Giao sữa dê tươi nguyên chất 100% tận nhà tại TpHCM, Sài Gò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Tại sao sữa tươi tiệt trùng bảo quản được lâu? - Sữa Mount Victoria"/>
          <p:cNvPicPr>
            <a:picLocks noChangeAspect="1" noChangeArrowheads="1"/>
          </p:cNvPicPr>
          <p:nvPr/>
        </p:nvPicPr>
        <p:blipFill rotWithShape="1">
          <a:blip r:embed="rId7">
            <a:extLst>
              <a:ext uri="{28A0092B-C50C-407E-A947-70E740481C1C}">
                <a14:useLocalDpi xmlns:a14="http://schemas.microsoft.com/office/drawing/2010/main" val="0"/>
              </a:ext>
            </a:extLst>
          </a:blip>
          <a:srcRect l="40875" t="6698" r="4826" b="3877"/>
          <a:stretch/>
        </p:blipFill>
        <p:spPr bwMode="auto">
          <a:xfrm>
            <a:off x="4343400" y="2592928"/>
            <a:ext cx="4648200" cy="2222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30"/>
          <p:cNvSpPr txBox="1">
            <a:spLocks noChangeArrowheads="1"/>
          </p:cNvSpPr>
          <p:nvPr/>
        </p:nvSpPr>
        <p:spPr bwMode="auto">
          <a:xfrm>
            <a:off x="13446" y="-4482"/>
            <a:ext cx="8980394" cy="507831"/>
          </a:xfrm>
          <a:prstGeom prst="rect">
            <a:avLst/>
          </a:prstGeom>
          <a:gradFill rotWithShape="1">
            <a:gsLst>
              <a:gs pos="0">
                <a:srgbClr val="FF0066"/>
              </a:gs>
              <a:gs pos="50000">
                <a:srgbClr val="FFFF00"/>
              </a:gs>
              <a:gs pos="100000">
                <a:srgbClr val="FF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defRPr>
            </a:lvl3pPr>
            <a:lvl4pPr marL="1828800" indent="-457200">
              <a:spcBef>
                <a:spcPct val="20000"/>
              </a:spcBef>
              <a:buChar char="–"/>
              <a:defRPr sz="2000">
                <a:solidFill>
                  <a:schemeClr val="tx1"/>
                </a:solidFill>
                <a:latin typeface="Arial" panose="020B0604020202020204" pitchFamily="34" charset="0"/>
              </a:defRPr>
            </a:lvl4pPr>
            <a:lvl5pPr marL="2286000" indent="-457200">
              <a:spcBef>
                <a:spcPct val="20000"/>
              </a:spcBef>
              <a:buChar char="»"/>
              <a:defRPr sz="2000">
                <a:solidFill>
                  <a:schemeClr val="tx1"/>
                </a:solidFill>
                <a:latin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rgbClr val="BBE0E3"/>
              </a:buClr>
              <a:buFontTx/>
              <a:buNone/>
            </a:pPr>
            <a:r>
              <a:rPr lang="en-US" sz="2700" dirty="0">
                <a:solidFill>
                  <a:srgbClr val="0000CC"/>
                </a:solidFill>
                <a:latin typeface="Times New Roman" panose="02020603050405020304" pitchFamily="18" charset="0"/>
              </a:rPr>
              <a:t>4. </a:t>
            </a:r>
            <a:r>
              <a:rPr lang="en-US" sz="2700" dirty="0" err="1">
                <a:solidFill>
                  <a:srgbClr val="0000CC"/>
                </a:solidFill>
                <a:latin typeface="Times New Roman" panose="02020603050405020304" pitchFamily="18" charset="0"/>
              </a:rPr>
              <a:t>ỨNG</a:t>
            </a:r>
            <a:r>
              <a:rPr lang="en-US" sz="2700" dirty="0">
                <a:solidFill>
                  <a:srgbClr val="0000CC"/>
                </a:solidFill>
                <a:latin typeface="Times New Roman" panose="02020603050405020304" pitchFamily="18" charset="0"/>
              </a:rPr>
              <a:t> </a:t>
            </a:r>
            <a:r>
              <a:rPr lang="en-US" sz="2700" dirty="0" err="1">
                <a:solidFill>
                  <a:srgbClr val="0000CC"/>
                </a:solidFill>
                <a:latin typeface="Times New Roman" panose="02020603050405020304" pitchFamily="18" charset="0"/>
              </a:rPr>
              <a:t>DỤNG</a:t>
            </a:r>
            <a:r>
              <a:rPr lang="en-US" sz="2700" dirty="0">
                <a:solidFill>
                  <a:srgbClr val="0000CC"/>
                </a:solidFill>
                <a:latin typeface="Times New Roman" panose="02020603050405020304" pitchFamily="18" charset="0"/>
              </a:rPr>
              <a:t> </a:t>
            </a:r>
            <a:r>
              <a:rPr lang="en-US" sz="2700" dirty="0" err="1">
                <a:solidFill>
                  <a:srgbClr val="0000CC"/>
                </a:solidFill>
                <a:latin typeface="Times New Roman" panose="02020603050405020304" pitchFamily="18" charset="0"/>
              </a:rPr>
              <a:t>CỦA</a:t>
            </a:r>
            <a:r>
              <a:rPr lang="en-US" sz="2700" dirty="0">
                <a:solidFill>
                  <a:srgbClr val="0000CC"/>
                </a:solidFill>
                <a:latin typeface="Times New Roman" panose="02020603050405020304" pitchFamily="18" charset="0"/>
              </a:rPr>
              <a:t> </a:t>
            </a:r>
            <a:r>
              <a:rPr lang="en-US" sz="2700" dirty="0" err="1">
                <a:solidFill>
                  <a:srgbClr val="0000CC"/>
                </a:solidFill>
                <a:latin typeface="Times New Roman" panose="02020603050405020304" pitchFamily="18" charset="0"/>
              </a:rPr>
              <a:t>SINH</a:t>
            </a:r>
            <a:r>
              <a:rPr lang="en-US" sz="2700" dirty="0">
                <a:solidFill>
                  <a:srgbClr val="0000CC"/>
                </a:solidFill>
                <a:latin typeface="Times New Roman" panose="02020603050405020304" pitchFamily="18" charset="0"/>
              </a:rPr>
              <a:t> </a:t>
            </a:r>
            <a:r>
              <a:rPr lang="en-US" sz="2700" dirty="0" err="1">
                <a:solidFill>
                  <a:srgbClr val="0000CC"/>
                </a:solidFill>
                <a:latin typeface="Times New Roman" panose="02020603050405020304" pitchFamily="18" charset="0"/>
              </a:rPr>
              <a:t>SẢN</a:t>
            </a:r>
            <a:r>
              <a:rPr lang="en-US" sz="2700" dirty="0">
                <a:solidFill>
                  <a:srgbClr val="0000CC"/>
                </a:solidFill>
                <a:latin typeface="Times New Roman" panose="02020603050405020304" pitchFamily="18" charset="0"/>
              </a:rPr>
              <a:t> </a:t>
            </a:r>
            <a:r>
              <a:rPr lang="en-US" sz="2700" dirty="0" err="1">
                <a:solidFill>
                  <a:srgbClr val="0000CC"/>
                </a:solidFill>
                <a:latin typeface="Times New Roman" panose="02020603050405020304" pitchFamily="18" charset="0"/>
              </a:rPr>
              <a:t>HỮU</a:t>
            </a:r>
            <a:r>
              <a:rPr lang="en-US" sz="2700" dirty="0">
                <a:solidFill>
                  <a:srgbClr val="0000CC"/>
                </a:solidFill>
                <a:latin typeface="Times New Roman" panose="02020603050405020304" pitchFamily="18" charset="0"/>
              </a:rPr>
              <a:t> </a:t>
            </a:r>
            <a:r>
              <a:rPr lang="en-US" sz="2700" dirty="0" err="1">
                <a:solidFill>
                  <a:srgbClr val="0000CC"/>
                </a:solidFill>
                <a:latin typeface="Times New Roman" panose="02020603050405020304" pitchFamily="18" charset="0"/>
              </a:rPr>
              <a:t>TÍNH</a:t>
            </a:r>
            <a:r>
              <a:rPr lang="en-US" sz="2700" dirty="0">
                <a:solidFill>
                  <a:srgbClr val="0000CC"/>
                </a:solidFill>
                <a:latin typeface="Times New Roman" panose="02020603050405020304" pitchFamily="18" charset="0"/>
              </a:rPr>
              <a:t> Ở </a:t>
            </a:r>
            <a:r>
              <a:rPr lang="en-US" sz="2700" dirty="0" err="1">
                <a:solidFill>
                  <a:srgbClr val="0000CC"/>
                </a:solidFill>
                <a:latin typeface="Times New Roman" panose="02020603050405020304" pitchFamily="18" charset="0"/>
              </a:rPr>
              <a:t>SINH</a:t>
            </a:r>
            <a:r>
              <a:rPr lang="en-US" sz="2700" dirty="0">
                <a:solidFill>
                  <a:srgbClr val="0000CC"/>
                </a:solidFill>
                <a:latin typeface="Times New Roman" panose="02020603050405020304" pitchFamily="18" charset="0"/>
              </a:rPr>
              <a:t> </a:t>
            </a:r>
            <a:r>
              <a:rPr lang="en-US" sz="2700" dirty="0" err="1">
                <a:solidFill>
                  <a:srgbClr val="0000CC"/>
                </a:solidFill>
                <a:latin typeface="Times New Roman" panose="02020603050405020304" pitchFamily="18" charset="0"/>
              </a:rPr>
              <a:t>VẬT</a:t>
            </a:r>
            <a:endParaRPr lang="en-US" sz="2700" dirty="0">
              <a:solidFill>
                <a:srgbClr val="0000CC"/>
              </a:solidFill>
              <a:latin typeface="Times New Roman" panose="02020603050405020304" pitchFamily="18" charset="0"/>
            </a:endParaRPr>
          </a:p>
        </p:txBody>
      </p:sp>
    </p:spTree>
    <p:extLst>
      <p:ext uri="{BB962C8B-B14F-4D97-AF65-F5344CB8AC3E}">
        <p14:creationId xmlns:p14="http://schemas.microsoft.com/office/powerpoint/2010/main" val="325793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42025"/>
                                        </p:tgtEl>
                                        <p:attrNameLst>
                                          <p:attrName>style.visibility</p:attrName>
                                        </p:attrNameLst>
                                      </p:cBhvr>
                                      <p:to>
                                        <p:strVal val="visible"/>
                                      </p:to>
                                    </p:set>
                                    <p:animEffect transition="in" filter="blinds(horizontal)">
                                      <p:cBhvr>
                                        <p:cTn id="7" dur="500"/>
                                        <p:tgtEl>
                                          <p:spTgt spid="342025"/>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25" grpId="0" autoUpdateAnimBg="0"/>
      <p:bldP spid="10"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2" descr="Bài 32. Khái quát về sinh sản và sinh sản vô tính ở sinh vật trang 147,  148, 149, 159 Khoa học tự nhiên 7 - Cánh diều | SGK Khoa học tự nhiên 7 -  Cánh d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1" y="2093119"/>
            <a:ext cx="60388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5"/>
          <p:cNvPicPr>
            <a:picLocks noChangeAspect="1"/>
          </p:cNvPicPr>
          <p:nvPr/>
        </p:nvPicPr>
        <p:blipFill>
          <a:blip r:embed="rId4">
            <a:extLst>
              <a:ext uri="{28A0092B-C50C-407E-A947-70E740481C1C}">
                <a14:useLocalDpi xmlns:a14="http://schemas.microsoft.com/office/drawing/2010/main" val="0"/>
              </a:ext>
            </a:extLst>
          </a:blip>
          <a:srcRect l="12495" r="18745"/>
          <a:stretch>
            <a:fillRect/>
          </a:stretch>
        </p:blipFill>
        <p:spPr bwMode="auto">
          <a:xfrm>
            <a:off x="6048188" y="2093119"/>
            <a:ext cx="29940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10" descr="S GIO DC V O TO IN BIN"/>
          <p:cNvPicPr>
            <a:picLocks noChangeAspect="1" noChangeArrowheads="1"/>
          </p:cNvPicPr>
          <p:nvPr/>
        </p:nvPicPr>
        <p:blipFill>
          <a:blip r:embed="rId5">
            <a:extLst>
              <a:ext uri="{28A0092B-C50C-407E-A947-70E740481C1C}">
                <a14:useLocalDpi xmlns:a14="http://schemas.microsoft.com/office/drawing/2010/main" val="0"/>
              </a:ext>
            </a:extLst>
          </a:blip>
          <a:srcRect t="6790" r="1666" b="10248"/>
          <a:stretch>
            <a:fillRect/>
          </a:stretch>
        </p:blipFill>
        <p:spPr bwMode="auto">
          <a:xfrm>
            <a:off x="6064343" y="4026694"/>
            <a:ext cx="3094038"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ext Box 7"/>
          <p:cNvSpPr txBox="1">
            <a:spLocks noChangeArrowheads="1"/>
          </p:cNvSpPr>
          <p:nvPr/>
        </p:nvSpPr>
        <p:spPr bwMode="auto">
          <a:xfrm>
            <a:off x="6816725" y="2482850"/>
            <a:ext cx="2357438" cy="3381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600">
                <a:solidFill>
                  <a:schemeClr val="bg1"/>
                </a:solidFill>
              </a:rPr>
              <a:t>Sinh sản ở thủy tức</a:t>
            </a:r>
          </a:p>
        </p:txBody>
      </p:sp>
      <p:sp>
        <p:nvSpPr>
          <p:cNvPr id="93191" name="Text Box 7"/>
          <p:cNvSpPr txBox="1">
            <a:spLocks noChangeArrowheads="1"/>
          </p:cNvSpPr>
          <p:nvPr/>
        </p:nvSpPr>
        <p:spPr bwMode="auto">
          <a:xfrm>
            <a:off x="6115050" y="6041232"/>
            <a:ext cx="3028950" cy="33813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600" dirty="0" err="1"/>
              <a:t>Sinh</a:t>
            </a:r>
            <a:r>
              <a:rPr lang="en-US" sz="1600" dirty="0"/>
              <a:t> </a:t>
            </a:r>
            <a:r>
              <a:rPr lang="en-US" sz="1600" dirty="0" err="1"/>
              <a:t>sản</a:t>
            </a:r>
            <a:r>
              <a:rPr lang="en-US" sz="1600" dirty="0"/>
              <a:t> </a:t>
            </a:r>
            <a:r>
              <a:rPr lang="en-US" sz="1600" dirty="0" err="1"/>
              <a:t>vô</a:t>
            </a:r>
            <a:r>
              <a:rPr lang="en-US" sz="1600" dirty="0"/>
              <a:t> </a:t>
            </a:r>
            <a:r>
              <a:rPr lang="en-US" sz="1600" dirty="0" err="1"/>
              <a:t>tính</a:t>
            </a:r>
            <a:r>
              <a:rPr lang="en-US" sz="1600" dirty="0"/>
              <a:t> ở </a:t>
            </a:r>
            <a:r>
              <a:rPr lang="en-US" sz="1600" dirty="0" err="1"/>
              <a:t>động</a:t>
            </a:r>
            <a:r>
              <a:rPr lang="en-US" sz="1600" dirty="0"/>
              <a:t> </a:t>
            </a:r>
            <a:r>
              <a:rPr lang="en-US" sz="1600" dirty="0" err="1"/>
              <a:t>vật</a:t>
            </a:r>
            <a:endParaRPr lang="en-US" sz="1600" dirty="0"/>
          </a:p>
        </p:txBody>
      </p:sp>
      <p:sp>
        <p:nvSpPr>
          <p:cNvPr id="8" name="Text Box 8"/>
          <p:cNvSpPr txBox="1">
            <a:spLocks noChangeArrowheads="1"/>
          </p:cNvSpPr>
          <p:nvPr/>
        </p:nvSpPr>
        <p:spPr bwMode="auto">
          <a:xfrm>
            <a:off x="304800" y="14288"/>
            <a:ext cx="8356600" cy="762000"/>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sz="4400" dirty="0" err="1">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TỔNG</a:t>
            </a:r>
            <a:r>
              <a:rPr lang="en-US" sz="4400"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400" dirty="0" err="1">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KẾT</a:t>
            </a:r>
            <a:r>
              <a:rPr lang="en-US" sz="4400"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400" dirty="0" err="1">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BÀI</a:t>
            </a:r>
            <a:r>
              <a:rPr lang="en-US" sz="4400"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400" dirty="0" err="1">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HỌC</a:t>
            </a:r>
            <a:endParaRPr lang="en-US" sz="4400"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89966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6" name="Text Box 8"/>
          <p:cNvSpPr txBox="1">
            <a:spLocks noChangeArrowheads="1"/>
          </p:cNvSpPr>
          <p:nvPr/>
        </p:nvSpPr>
        <p:spPr bwMode="auto">
          <a:xfrm>
            <a:off x="304800" y="14288"/>
            <a:ext cx="8356600" cy="762000"/>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sz="4400" dirty="0" err="1">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TỔNG</a:t>
            </a:r>
            <a:r>
              <a:rPr lang="en-US" sz="4400"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400" dirty="0" err="1">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KẾT</a:t>
            </a:r>
            <a:r>
              <a:rPr lang="en-US" sz="4400"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400" dirty="0" err="1">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BÀI</a:t>
            </a:r>
            <a:r>
              <a:rPr lang="en-US" sz="4400"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400" dirty="0" err="1">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HỌC</a:t>
            </a:r>
            <a:endParaRPr lang="en-US" sz="4400"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95235" name="Picture 3" descr="k2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2128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Line 4"/>
          <p:cNvSpPr>
            <a:spLocks noChangeShapeType="1"/>
          </p:cNvSpPr>
          <p:nvPr/>
        </p:nvSpPr>
        <p:spPr bwMode="auto">
          <a:xfrm flipH="1">
            <a:off x="2895600" y="4132263"/>
            <a:ext cx="6350" cy="466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83" name="Line 4"/>
          <p:cNvSpPr>
            <a:spLocks noChangeShapeType="1"/>
          </p:cNvSpPr>
          <p:nvPr/>
        </p:nvSpPr>
        <p:spPr bwMode="auto">
          <a:xfrm flipH="1">
            <a:off x="2933700" y="3184525"/>
            <a:ext cx="6350" cy="466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84" name="Line 9"/>
          <p:cNvSpPr>
            <a:spLocks noChangeShapeType="1"/>
          </p:cNvSpPr>
          <p:nvPr/>
        </p:nvSpPr>
        <p:spPr bwMode="auto">
          <a:xfrm flipV="1">
            <a:off x="3467100" y="4962525"/>
            <a:ext cx="1295400" cy="14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85" name="Rectangle 32"/>
          <p:cNvSpPr>
            <a:spLocks noChangeArrowheads="1"/>
          </p:cNvSpPr>
          <p:nvPr/>
        </p:nvSpPr>
        <p:spPr bwMode="auto">
          <a:xfrm>
            <a:off x="2324100" y="3651250"/>
            <a:ext cx="1143000" cy="4762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Hôïp töû </a:t>
            </a:r>
          </a:p>
        </p:txBody>
      </p:sp>
      <p:sp>
        <p:nvSpPr>
          <p:cNvPr id="97286" name="Rectangle 34"/>
          <p:cNvSpPr>
            <a:spLocks noChangeArrowheads="1"/>
          </p:cNvSpPr>
          <p:nvPr/>
        </p:nvSpPr>
        <p:spPr bwMode="auto">
          <a:xfrm>
            <a:off x="4102100" y="2803525"/>
            <a:ext cx="16002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1800">
                <a:solidFill>
                  <a:srgbClr val="0000FF"/>
                </a:solidFill>
                <a:latin typeface="Times New Roman" panose="02020603050405020304" pitchFamily="18" charset="0"/>
                <a:cs typeface="Times New Roman" panose="02020603050405020304" pitchFamily="18" charset="0"/>
              </a:rPr>
              <a:t>Giao tử cái </a:t>
            </a:r>
          </a:p>
          <a:p>
            <a:pPr algn="ctr">
              <a:spcBef>
                <a:spcPct val="0"/>
              </a:spcBef>
              <a:buFontTx/>
              <a:buNone/>
            </a:pPr>
            <a:r>
              <a:rPr lang="en-GB" altLang="vi-VN" sz="1800">
                <a:solidFill>
                  <a:srgbClr val="0000FF"/>
                </a:solidFill>
                <a:latin typeface="Times New Roman" panose="02020603050405020304" pitchFamily="18" charset="0"/>
                <a:cs typeface="Times New Roman" panose="02020603050405020304" pitchFamily="18" charset="0"/>
              </a:rPr>
              <a:t>(Trứng) </a:t>
            </a:r>
          </a:p>
        </p:txBody>
      </p:sp>
      <p:sp>
        <p:nvSpPr>
          <p:cNvPr id="97287" name="Rectangle 36"/>
          <p:cNvSpPr>
            <a:spLocks noChangeArrowheads="1"/>
          </p:cNvSpPr>
          <p:nvPr/>
        </p:nvSpPr>
        <p:spPr bwMode="auto">
          <a:xfrm>
            <a:off x="228600" y="2803525"/>
            <a:ext cx="16764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1800">
                <a:solidFill>
                  <a:srgbClr val="1C1CEA"/>
                </a:solidFill>
                <a:latin typeface="VNI-Times" pitchFamily="2" charset="0"/>
              </a:rPr>
              <a:t>Giao tử đực</a:t>
            </a:r>
          </a:p>
          <a:p>
            <a:pPr algn="ctr">
              <a:spcBef>
                <a:spcPct val="0"/>
              </a:spcBef>
              <a:buFontTx/>
              <a:buNone/>
            </a:pPr>
            <a:r>
              <a:rPr lang="en-US" altLang="vi-VN" sz="1800">
                <a:solidFill>
                  <a:srgbClr val="1C1CEA"/>
                </a:solidFill>
                <a:latin typeface="Times New Roman" panose="02020603050405020304" pitchFamily="18" charset="0"/>
                <a:cs typeface="Times New Roman" panose="02020603050405020304" pitchFamily="18" charset="0"/>
              </a:rPr>
              <a:t>(Tinh trùng)</a:t>
            </a:r>
          </a:p>
        </p:txBody>
      </p:sp>
      <p:sp>
        <p:nvSpPr>
          <p:cNvPr id="97288" name="Rectangle 36"/>
          <p:cNvSpPr>
            <a:spLocks noChangeArrowheads="1"/>
          </p:cNvSpPr>
          <p:nvPr/>
        </p:nvSpPr>
        <p:spPr bwMode="auto">
          <a:xfrm>
            <a:off x="647700" y="1860550"/>
            <a:ext cx="984250" cy="533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1C1CEA"/>
                </a:solidFill>
                <a:latin typeface="VNI-Times" pitchFamily="2" charset="0"/>
              </a:rPr>
              <a:t>Bố</a:t>
            </a:r>
          </a:p>
        </p:txBody>
      </p:sp>
      <p:sp>
        <p:nvSpPr>
          <p:cNvPr id="97289" name="Line 4"/>
          <p:cNvSpPr>
            <a:spLocks noChangeShapeType="1"/>
          </p:cNvSpPr>
          <p:nvPr/>
        </p:nvSpPr>
        <p:spPr bwMode="auto">
          <a:xfrm>
            <a:off x="1079500" y="2393950"/>
            <a:ext cx="0" cy="422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0" name="Rectangle 36"/>
          <p:cNvSpPr>
            <a:spLocks noChangeArrowheads="1"/>
          </p:cNvSpPr>
          <p:nvPr/>
        </p:nvSpPr>
        <p:spPr bwMode="auto">
          <a:xfrm>
            <a:off x="4373563" y="1793875"/>
            <a:ext cx="984250" cy="533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1C1CEA"/>
                </a:solidFill>
                <a:latin typeface="VNI-Times" pitchFamily="2" charset="0"/>
              </a:rPr>
              <a:t>Mẹ</a:t>
            </a:r>
          </a:p>
        </p:txBody>
      </p:sp>
      <p:sp>
        <p:nvSpPr>
          <p:cNvPr id="97291" name="Line 4"/>
          <p:cNvSpPr>
            <a:spLocks noChangeShapeType="1"/>
          </p:cNvSpPr>
          <p:nvPr/>
        </p:nvSpPr>
        <p:spPr bwMode="auto">
          <a:xfrm flipH="1">
            <a:off x="4787900" y="2306638"/>
            <a:ext cx="0" cy="441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6" name="Straight Connector 5"/>
          <p:cNvCxnSpPr>
            <a:stCxn id="97287" idx="3"/>
            <a:endCxn id="97286" idx="1"/>
          </p:cNvCxnSpPr>
          <p:nvPr/>
        </p:nvCxnSpPr>
        <p:spPr bwMode="auto">
          <a:xfrm>
            <a:off x="1905000" y="3146425"/>
            <a:ext cx="21971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293" name="Rectangle 32"/>
          <p:cNvSpPr>
            <a:spLocks noChangeArrowheads="1"/>
          </p:cNvSpPr>
          <p:nvPr/>
        </p:nvSpPr>
        <p:spPr bwMode="auto">
          <a:xfrm>
            <a:off x="1905000" y="2641600"/>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Thụ tinh</a:t>
            </a:r>
          </a:p>
        </p:txBody>
      </p:sp>
      <p:sp>
        <p:nvSpPr>
          <p:cNvPr id="97294" name="Rectangle 32"/>
          <p:cNvSpPr>
            <a:spLocks noChangeArrowheads="1"/>
          </p:cNvSpPr>
          <p:nvPr/>
        </p:nvSpPr>
        <p:spPr bwMode="auto">
          <a:xfrm>
            <a:off x="2290763" y="4683125"/>
            <a:ext cx="1143000" cy="4953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Phôi</a:t>
            </a:r>
          </a:p>
        </p:txBody>
      </p:sp>
      <p:sp>
        <p:nvSpPr>
          <p:cNvPr id="97295" name="Rectangle 32"/>
          <p:cNvSpPr>
            <a:spLocks noChangeArrowheads="1"/>
          </p:cNvSpPr>
          <p:nvPr/>
        </p:nvSpPr>
        <p:spPr bwMode="auto">
          <a:xfrm>
            <a:off x="2324100" y="6172200"/>
            <a:ext cx="1143000" cy="4794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Đẻ con</a:t>
            </a:r>
          </a:p>
        </p:txBody>
      </p:sp>
      <p:sp>
        <p:nvSpPr>
          <p:cNvPr id="97296" name="Rectangle 6"/>
          <p:cNvSpPr>
            <a:spLocks noChangeArrowheads="1"/>
          </p:cNvSpPr>
          <p:nvPr/>
        </p:nvSpPr>
        <p:spPr bwMode="auto">
          <a:xfrm>
            <a:off x="228600" y="908050"/>
            <a:ext cx="8915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800" b="0" dirty="0" smtClean="0"/>
              <a:t> </a:t>
            </a:r>
            <a:r>
              <a:rPr lang="en-US" sz="2800" b="0" dirty="0" err="1"/>
              <a:t>Có</a:t>
            </a:r>
            <a:r>
              <a:rPr lang="en-US" sz="2800" b="0" dirty="0"/>
              <a:t> 2 </a:t>
            </a:r>
            <a:r>
              <a:rPr lang="en-US" sz="2800" b="0" dirty="0" err="1"/>
              <a:t>hình</a:t>
            </a:r>
            <a:r>
              <a:rPr lang="en-US" sz="2800" b="0" dirty="0"/>
              <a:t> </a:t>
            </a:r>
            <a:r>
              <a:rPr lang="en-US" sz="2800" b="0" dirty="0" err="1"/>
              <a:t>thức</a:t>
            </a:r>
            <a:r>
              <a:rPr lang="en-US" sz="2800" b="0" dirty="0"/>
              <a:t> </a:t>
            </a:r>
            <a:r>
              <a:rPr lang="en-US" sz="2800" b="0" dirty="0" err="1"/>
              <a:t>sinh</a:t>
            </a:r>
            <a:r>
              <a:rPr lang="en-US" sz="2800" b="0" dirty="0"/>
              <a:t> </a:t>
            </a:r>
            <a:r>
              <a:rPr lang="en-US" sz="2800" b="0" dirty="0" err="1"/>
              <a:t>sản</a:t>
            </a:r>
            <a:r>
              <a:rPr lang="en-US" sz="2800" b="0" dirty="0"/>
              <a:t> </a:t>
            </a:r>
            <a:r>
              <a:rPr lang="en-US" sz="2800" b="0" dirty="0" err="1"/>
              <a:t>hữu</a:t>
            </a:r>
            <a:r>
              <a:rPr lang="en-US" sz="2800" b="0" dirty="0"/>
              <a:t> </a:t>
            </a:r>
            <a:r>
              <a:rPr lang="en-US" sz="2800" b="0" dirty="0" err="1"/>
              <a:t>tính</a:t>
            </a:r>
            <a:r>
              <a:rPr lang="en-US" sz="2800" b="0" dirty="0"/>
              <a:t> ở </a:t>
            </a:r>
            <a:r>
              <a:rPr lang="en-US" sz="2800" b="0" dirty="0" err="1"/>
              <a:t>động</a:t>
            </a:r>
            <a:r>
              <a:rPr lang="en-US" sz="2800" b="0" dirty="0"/>
              <a:t> </a:t>
            </a:r>
            <a:r>
              <a:rPr lang="en-US" sz="2800" b="0" dirty="0" err="1"/>
              <a:t>vật</a:t>
            </a:r>
            <a:r>
              <a:rPr lang="en-US" sz="2800" b="0" dirty="0"/>
              <a:t>: </a:t>
            </a:r>
            <a:r>
              <a:rPr lang="en-US" sz="2800" b="0" dirty="0" err="1"/>
              <a:t>Đẻ</a:t>
            </a:r>
            <a:r>
              <a:rPr lang="en-US" sz="2800" b="0" dirty="0"/>
              <a:t> </a:t>
            </a:r>
            <a:r>
              <a:rPr lang="en-US" sz="2800" b="0" dirty="0" err="1"/>
              <a:t>trứng</a:t>
            </a:r>
            <a:r>
              <a:rPr lang="en-US" sz="2800" b="0" dirty="0"/>
              <a:t>, </a:t>
            </a:r>
            <a:r>
              <a:rPr lang="en-US" sz="2800" b="0" dirty="0" err="1"/>
              <a:t>đẻ</a:t>
            </a:r>
            <a:r>
              <a:rPr lang="en-US" sz="2800" b="0" dirty="0"/>
              <a:t> con.</a:t>
            </a:r>
          </a:p>
        </p:txBody>
      </p:sp>
      <p:sp>
        <p:nvSpPr>
          <p:cNvPr id="97297" name="Rectangle 32"/>
          <p:cNvSpPr>
            <a:spLocks noChangeArrowheads="1"/>
          </p:cNvSpPr>
          <p:nvPr/>
        </p:nvSpPr>
        <p:spPr bwMode="auto">
          <a:xfrm>
            <a:off x="3700463" y="4579938"/>
            <a:ext cx="9445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Phát triển </a:t>
            </a:r>
          </a:p>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trong trứng</a:t>
            </a:r>
          </a:p>
        </p:txBody>
      </p:sp>
      <p:sp>
        <p:nvSpPr>
          <p:cNvPr id="97298" name="Rectangle 32"/>
          <p:cNvSpPr>
            <a:spLocks noChangeArrowheads="1"/>
          </p:cNvSpPr>
          <p:nvPr/>
        </p:nvSpPr>
        <p:spPr bwMode="auto">
          <a:xfrm>
            <a:off x="4897438" y="4711700"/>
            <a:ext cx="1143000" cy="4953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Đẻ trứng</a:t>
            </a:r>
          </a:p>
        </p:txBody>
      </p:sp>
      <p:sp>
        <p:nvSpPr>
          <p:cNvPr id="97299" name="Line 4"/>
          <p:cNvSpPr>
            <a:spLocks noChangeShapeType="1"/>
          </p:cNvSpPr>
          <p:nvPr/>
        </p:nvSpPr>
        <p:spPr bwMode="auto">
          <a:xfrm flipV="1">
            <a:off x="6107113" y="4979988"/>
            <a:ext cx="619125" cy="79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00" name="Rectangle 32"/>
          <p:cNvSpPr>
            <a:spLocks noChangeArrowheads="1"/>
          </p:cNvSpPr>
          <p:nvPr/>
        </p:nvSpPr>
        <p:spPr bwMode="auto">
          <a:xfrm>
            <a:off x="5580063" y="4445000"/>
            <a:ext cx="17732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Nở</a:t>
            </a:r>
          </a:p>
        </p:txBody>
      </p:sp>
      <p:sp>
        <p:nvSpPr>
          <p:cNvPr id="97301" name="Rectangle 32"/>
          <p:cNvSpPr>
            <a:spLocks noChangeArrowheads="1"/>
          </p:cNvSpPr>
          <p:nvPr/>
        </p:nvSpPr>
        <p:spPr bwMode="auto">
          <a:xfrm>
            <a:off x="6761163" y="4695825"/>
            <a:ext cx="1273175" cy="5461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Con non</a:t>
            </a:r>
          </a:p>
        </p:txBody>
      </p:sp>
      <p:sp>
        <p:nvSpPr>
          <p:cNvPr id="97302" name="Line 4"/>
          <p:cNvSpPr>
            <a:spLocks noChangeShapeType="1"/>
          </p:cNvSpPr>
          <p:nvPr/>
        </p:nvSpPr>
        <p:spPr bwMode="auto">
          <a:xfrm flipH="1">
            <a:off x="2933700" y="5237163"/>
            <a:ext cx="6350" cy="885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03" name="Rectangle 32"/>
          <p:cNvSpPr>
            <a:spLocks noChangeArrowheads="1"/>
          </p:cNvSpPr>
          <p:nvPr/>
        </p:nvSpPr>
        <p:spPr bwMode="auto">
          <a:xfrm>
            <a:off x="1449388" y="5303838"/>
            <a:ext cx="9445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Phát triển trong</a:t>
            </a:r>
          </a:p>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 cơ thể mẹ</a:t>
            </a:r>
          </a:p>
        </p:txBody>
      </p:sp>
      <p:sp>
        <p:nvSpPr>
          <p:cNvPr id="25" name="Text Box 8"/>
          <p:cNvSpPr txBox="1">
            <a:spLocks noChangeArrowheads="1"/>
          </p:cNvSpPr>
          <p:nvPr/>
        </p:nvSpPr>
        <p:spPr bwMode="auto">
          <a:xfrm>
            <a:off x="304800" y="14288"/>
            <a:ext cx="8356600" cy="762000"/>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sz="4400" dirty="0" err="1">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TỔNG</a:t>
            </a:r>
            <a:r>
              <a:rPr lang="en-US" sz="4400"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400" dirty="0" err="1">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KẾT</a:t>
            </a:r>
            <a:r>
              <a:rPr lang="en-US" sz="4400"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400" dirty="0" err="1">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BÀI</a:t>
            </a:r>
            <a:r>
              <a:rPr lang="en-US" sz="4400"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400" dirty="0" err="1">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HỌC</a:t>
            </a:r>
            <a:endParaRPr lang="en-US" sz="4400"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533319"/>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609600" y="11430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sz="2400" b="0"/>
          </a:p>
        </p:txBody>
      </p:sp>
      <p:sp>
        <p:nvSpPr>
          <p:cNvPr id="99331" name="Text Box 3"/>
          <p:cNvSpPr txBox="1">
            <a:spLocks noChangeArrowheads="1"/>
          </p:cNvSpPr>
          <p:nvPr/>
        </p:nvSpPr>
        <p:spPr bwMode="auto">
          <a:xfrm>
            <a:off x="533400" y="9906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sz="2400" b="0"/>
          </a:p>
        </p:txBody>
      </p:sp>
      <p:graphicFrame>
        <p:nvGraphicFramePr>
          <p:cNvPr id="311352" name="Group 56"/>
          <p:cNvGraphicFramePr>
            <a:graphicFrameLocks noGrp="1"/>
          </p:cNvGraphicFramePr>
          <p:nvPr>
            <p:ph/>
            <p:extLst/>
          </p:nvPr>
        </p:nvGraphicFramePr>
        <p:xfrm>
          <a:off x="152400" y="1409700"/>
          <a:ext cx="8839200" cy="4388376"/>
        </p:xfrm>
        <a:graphic>
          <a:graphicData uri="http://schemas.openxmlformats.org/drawingml/2006/table">
            <a:tbl>
              <a:tblPr/>
              <a:tblGrid>
                <a:gridCol w="2617788"/>
                <a:gridCol w="3111500"/>
                <a:gridCol w="3109912"/>
              </a:tblGrid>
              <a:tr h="41910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Chỉ</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tiêu</a:t>
                      </a:r>
                      <a:r>
                        <a:rPr kumimoji="0" lang="en-US" sz="2000" b="0" i="0" u="none" strike="noStrike" cap="none" normalizeH="0" baseline="0" dirty="0" smtClean="0">
                          <a:ln>
                            <a:noFill/>
                          </a:ln>
                          <a:solidFill>
                            <a:schemeClr val="tx1"/>
                          </a:solidFill>
                          <a:effectLst/>
                          <a:latin typeface="Arial" panose="020B0604020202020204" pitchFamily="34" charset="0"/>
                        </a:rPr>
                        <a:t> so </a:t>
                      </a:r>
                      <a:r>
                        <a:rPr kumimoji="0" lang="en-US" sz="2000" b="0" i="0" u="none" strike="noStrike" cap="none" normalizeH="0" baseline="0" dirty="0" err="1" smtClean="0">
                          <a:ln>
                            <a:noFill/>
                          </a:ln>
                          <a:solidFill>
                            <a:schemeClr val="tx1"/>
                          </a:solidFill>
                          <a:effectLst/>
                          <a:latin typeface="Arial" panose="020B0604020202020204" pitchFamily="34" charset="0"/>
                        </a:rPr>
                        <a:t>sánh</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anose="020B0604020202020204" pitchFamily="34" charset="0"/>
                        </a:rPr>
                        <a:t>Sinh sản vô tính</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Sinh</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sản</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hữu</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tính</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440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Khái</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niệm</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221">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Số</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lượng</a:t>
                      </a:r>
                      <a:r>
                        <a:rPr kumimoji="0" lang="en-US" sz="2000" b="0" i="0" u="none" strike="noStrike" cap="none" normalizeH="0" baseline="0" dirty="0" smtClean="0">
                          <a:ln>
                            <a:noFill/>
                          </a:ln>
                          <a:solidFill>
                            <a:schemeClr val="tx1"/>
                          </a:solidFill>
                          <a:effectLst/>
                          <a:latin typeface="Arial" panose="020B0604020202020204" pitchFamily="34" charset="0"/>
                        </a:rPr>
                        <a:t> con </a:t>
                      </a:r>
                      <a:r>
                        <a:rPr kumimoji="0" lang="en-US" sz="2000" b="0" i="0" u="none" strike="noStrike" cap="none" normalizeH="0" baseline="0" dirty="0" err="1" smtClean="0">
                          <a:ln>
                            <a:noFill/>
                          </a:ln>
                          <a:solidFill>
                            <a:schemeClr val="tx1"/>
                          </a:solidFill>
                          <a:effectLst/>
                          <a:latin typeface="Arial" panose="020B0604020202020204" pitchFamily="34" charset="0"/>
                        </a:rPr>
                        <a:t>sinh</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ra</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7179">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Đặc</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điểm</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của</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thế</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hệ</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sau</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3517">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Điều</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kiện</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để</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sinh</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sản</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5959">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Khả</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năng</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thích</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nghi</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với</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điều</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kiện</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môi</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trường</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sống</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thay</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đổi</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9362" name="Text Box 38"/>
          <p:cNvSpPr txBox="1">
            <a:spLocks noChangeArrowheads="1"/>
          </p:cNvSpPr>
          <p:nvPr/>
        </p:nvSpPr>
        <p:spPr bwMode="auto">
          <a:xfrm>
            <a:off x="762000" y="64770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sz="2400" b="0"/>
          </a:p>
        </p:txBody>
      </p:sp>
      <p:sp>
        <p:nvSpPr>
          <p:cNvPr id="311335" name="Text Box 39"/>
          <p:cNvSpPr txBox="1">
            <a:spLocks noChangeArrowheads="1"/>
          </p:cNvSpPr>
          <p:nvPr/>
        </p:nvSpPr>
        <p:spPr bwMode="auto">
          <a:xfrm>
            <a:off x="2725271" y="1775012"/>
            <a:ext cx="3200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a:t>Con </a:t>
            </a:r>
            <a:r>
              <a:rPr lang="en-US" sz="2000" b="0" dirty="0" err="1"/>
              <a:t>sinh</a:t>
            </a:r>
            <a:r>
              <a:rPr lang="en-US" sz="2000" b="0" dirty="0"/>
              <a:t> </a:t>
            </a:r>
            <a:r>
              <a:rPr lang="en-US" sz="2000" b="0" dirty="0" err="1"/>
              <a:t>ra</a:t>
            </a:r>
            <a:r>
              <a:rPr lang="en-US" sz="2000" b="0" dirty="0"/>
              <a:t> </a:t>
            </a:r>
            <a:r>
              <a:rPr lang="en-US" sz="2000" b="0" dirty="0" err="1"/>
              <a:t>từ</a:t>
            </a:r>
            <a:r>
              <a:rPr lang="en-US" sz="2000" b="0" dirty="0"/>
              <a:t> </a:t>
            </a:r>
            <a:r>
              <a:rPr lang="en-US" sz="2000" b="0" dirty="0" err="1"/>
              <a:t>cơ</a:t>
            </a:r>
            <a:r>
              <a:rPr lang="en-US" sz="2000" b="0" dirty="0"/>
              <a:t> </a:t>
            </a:r>
            <a:r>
              <a:rPr lang="en-US" sz="2000" b="0" dirty="0" err="1"/>
              <a:t>thể</a:t>
            </a:r>
            <a:r>
              <a:rPr lang="en-US" sz="2000" b="0" dirty="0"/>
              <a:t> </a:t>
            </a:r>
            <a:r>
              <a:rPr lang="en-US" sz="2000" b="0" dirty="0" err="1"/>
              <a:t>mẹ</a:t>
            </a:r>
            <a:r>
              <a:rPr lang="en-US" sz="2000" b="0" dirty="0"/>
              <a:t>. </a:t>
            </a:r>
            <a:r>
              <a:rPr lang="en-US" sz="2000" b="0" dirty="0" err="1"/>
              <a:t>Không</a:t>
            </a:r>
            <a:r>
              <a:rPr lang="en-US" sz="2000" b="0" dirty="0"/>
              <a:t> </a:t>
            </a:r>
            <a:r>
              <a:rPr lang="en-US" sz="2000" b="0" dirty="0" err="1"/>
              <a:t>có</a:t>
            </a:r>
            <a:r>
              <a:rPr lang="en-US" sz="2000" b="0" dirty="0"/>
              <a:t> </a:t>
            </a:r>
            <a:r>
              <a:rPr lang="en-US" sz="2000" b="0" dirty="0" err="1"/>
              <a:t>sự</a:t>
            </a:r>
            <a:r>
              <a:rPr lang="en-US" sz="2000" b="0" dirty="0"/>
              <a:t> </a:t>
            </a:r>
            <a:r>
              <a:rPr lang="en-US" sz="2000" b="0" dirty="0" err="1"/>
              <a:t>kết</a:t>
            </a:r>
            <a:r>
              <a:rPr lang="en-US" sz="2000" b="0" dirty="0"/>
              <a:t> </a:t>
            </a:r>
            <a:r>
              <a:rPr lang="en-US" sz="2000" b="0" dirty="0" err="1"/>
              <a:t>hợp</a:t>
            </a:r>
            <a:r>
              <a:rPr lang="en-US" sz="2000" b="0" dirty="0"/>
              <a:t> </a:t>
            </a:r>
            <a:r>
              <a:rPr lang="en-US" sz="2000" b="0" dirty="0" err="1"/>
              <a:t>của</a:t>
            </a:r>
            <a:r>
              <a:rPr lang="en-US" sz="2000" b="0" dirty="0"/>
              <a:t> </a:t>
            </a:r>
            <a:r>
              <a:rPr lang="en-US" sz="2000" b="0" dirty="0" err="1"/>
              <a:t>giao</a:t>
            </a:r>
            <a:r>
              <a:rPr lang="en-US" sz="2000" b="0" dirty="0"/>
              <a:t> </a:t>
            </a:r>
            <a:r>
              <a:rPr lang="en-US" sz="2000" b="0" dirty="0" err="1"/>
              <a:t>tử</a:t>
            </a:r>
            <a:r>
              <a:rPr lang="en-US" sz="2000" b="0" dirty="0"/>
              <a:t> </a:t>
            </a:r>
            <a:r>
              <a:rPr lang="en-US" sz="2000" b="0" dirty="0" err="1"/>
              <a:t>đực</a:t>
            </a:r>
            <a:r>
              <a:rPr lang="en-US" sz="2000" b="0" dirty="0"/>
              <a:t> </a:t>
            </a:r>
            <a:r>
              <a:rPr lang="en-US" sz="2000" b="0" dirty="0" err="1"/>
              <a:t>và</a:t>
            </a:r>
            <a:r>
              <a:rPr lang="en-US" sz="2000" b="0" dirty="0"/>
              <a:t> </a:t>
            </a:r>
            <a:r>
              <a:rPr lang="en-US" sz="2000" b="0" dirty="0" err="1"/>
              <a:t>giao</a:t>
            </a:r>
            <a:r>
              <a:rPr lang="en-US" sz="2000" b="0" dirty="0"/>
              <a:t> </a:t>
            </a:r>
            <a:r>
              <a:rPr lang="en-US" sz="2000" b="0" dirty="0" err="1"/>
              <a:t>tử</a:t>
            </a:r>
            <a:r>
              <a:rPr lang="en-US" sz="2000" b="0" dirty="0"/>
              <a:t> </a:t>
            </a:r>
            <a:r>
              <a:rPr lang="en-US" sz="2000" b="0" dirty="0" err="1"/>
              <a:t>cái</a:t>
            </a:r>
            <a:r>
              <a:rPr lang="en-US" sz="2000" b="0" dirty="0"/>
              <a:t>.</a:t>
            </a:r>
          </a:p>
        </p:txBody>
      </p:sp>
      <p:sp>
        <p:nvSpPr>
          <p:cNvPr id="311336" name="Text Box 40"/>
          <p:cNvSpPr txBox="1">
            <a:spLocks noChangeArrowheads="1"/>
          </p:cNvSpPr>
          <p:nvPr/>
        </p:nvSpPr>
        <p:spPr bwMode="auto">
          <a:xfrm>
            <a:off x="5994960" y="1810778"/>
            <a:ext cx="2971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err="1"/>
              <a:t>Có</a:t>
            </a:r>
            <a:r>
              <a:rPr lang="en-US" sz="2000" b="0" dirty="0"/>
              <a:t> </a:t>
            </a:r>
            <a:r>
              <a:rPr lang="en-US" sz="2000" b="0" dirty="0" err="1"/>
              <a:t>sự</a:t>
            </a:r>
            <a:r>
              <a:rPr lang="en-US" sz="2000" b="0" dirty="0"/>
              <a:t> </a:t>
            </a:r>
            <a:r>
              <a:rPr lang="en-US" sz="2000" b="0" dirty="0" err="1"/>
              <a:t>kết</a:t>
            </a:r>
            <a:r>
              <a:rPr lang="en-US" sz="2000" b="0" dirty="0"/>
              <a:t> </a:t>
            </a:r>
            <a:r>
              <a:rPr lang="en-US" sz="2000" b="0" dirty="0" err="1"/>
              <a:t>hợp</a:t>
            </a:r>
            <a:r>
              <a:rPr lang="en-US" sz="2000" b="0" dirty="0"/>
              <a:t> </a:t>
            </a:r>
            <a:r>
              <a:rPr lang="en-US" sz="2000" b="0" dirty="0" err="1"/>
              <a:t>của</a:t>
            </a:r>
            <a:r>
              <a:rPr lang="en-US" sz="2000" b="0" dirty="0"/>
              <a:t> </a:t>
            </a:r>
            <a:r>
              <a:rPr lang="en-US" sz="2000" b="0" dirty="0" err="1"/>
              <a:t>giao</a:t>
            </a:r>
            <a:r>
              <a:rPr lang="en-US" sz="2000" b="0" dirty="0"/>
              <a:t> </a:t>
            </a:r>
            <a:r>
              <a:rPr lang="en-US" sz="2000" b="0" dirty="0" err="1"/>
              <a:t>tử</a:t>
            </a:r>
            <a:r>
              <a:rPr lang="en-US" sz="2000" b="0" dirty="0"/>
              <a:t> </a:t>
            </a:r>
            <a:r>
              <a:rPr lang="en-US" sz="2000" b="0" dirty="0" err="1"/>
              <a:t>đực</a:t>
            </a:r>
            <a:r>
              <a:rPr lang="en-US" sz="2000" b="0" dirty="0"/>
              <a:t> </a:t>
            </a:r>
            <a:r>
              <a:rPr lang="en-US" sz="2000" b="0" dirty="0" err="1"/>
              <a:t>và</a:t>
            </a:r>
            <a:r>
              <a:rPr lang="en-US" sz="2000" b="0" dirty="0"/>
              <a:t> </a:t>
            </a:r>
            <a:r>
              <a:rPr lang="en-US" sz="2000" b="0" dirty="0" err="1"/>
              <a:t>giao</a:t>
            </a:r>
            <a:r>
              <a:rPr lang="en-US" sz="2000" b="0" dirty="0"/>
              <a:t> </a:t>
            </a:r>
            <a:r>
              <a:rPr lang="en-US" sz="2000" b="0" dirty="0" err="1"/>
              <a:t>tử</a:t>
            </a:r>
            <a:r>
              <a:rPr lang="en-US" sz="2000" b="0" dirty="0"/>
              <a:t> </a:t>
            </a:r>
            <a:r>
              <a:rPr lang="en-US" sz="2000" b="0" dirty="0" err="1"/>
              <a:t>cái</a:t>
            </a:r>
            <a:r>
              <a:rPr lang="en-US" sz="2000" b="0" dirty="0">
                <a:sym typeface="Symbol" panose="05050102010706020507" pitchFamily="18" charset="2"/>
              </a:rPr>
              <a:t> </a:t>
            </a:r>
            <a:r>
              <a:rPr lang="en-US" sz="2000" b="0" dirty="0" err="1">
                <a:sym typeface="Symbol" panose="05050102010706020507" pitchFamily="18" charset="2"/>
              </a:rPr>
              <a:t>Hợp</a:t>
            </a:r>
            <a:r>
              <a:rPr lang="en-US" sz="2000" b="0" dirty="0">
                <a:sym typeface="Symbol" panose="05050102010706020507" pitchFamily="18" charset="2"/>
              </a:rPr>
              <a:t> </a:t>
            </a:r>
            <a:r>
              <a:rPr lang="en-US" sz="2000" b="0" dirty="0" err="1">
                <a:sym typeface="Symbol" panose="05050102010706020507" pitchFamily="18" charset="2"/>
              </a:rPr>
              <a:t>tử</a:t>
            </a:r>
            <a:r>
              <a:rPr lang="en-US" sz="2000" b="0" dirty="0">
                <a:sym typeface="Symbol" panose="05050102010706020507" pitchFamily="18" charset="2"/>
              </a:rPr>
              <a:t>  </a:t>
            </a:r>
            <a:r>
              <a:rPr lang="en-US" sz="2000" b="0" dirty="0" err="1">
                <a:sym typeface="Symbol" panose="05050102010706020507" pitchFamily="18" charset="2"/>
              </a:rPr>
              <a:t>Cơ</a:t>
            </a:r>
            <a:r>
              <a:rPr lang="en-US" sz="2000" b="0" dirty="0">
                <a:sym typeface="Symbol" panose="05050102010706020507" pitchFamily="18" charset="2"/>
              </a:rPr>
              <a:t> </a:t>
            </a:r>
            <a:r>
              <a:rPr lang="en-US" sz="2000" b="0" dirty="0" err="1">
                <a:sym typeface="Symbol" panose="05050102010706020507" pitchFamily="18" charset="2"/>
              </a:rPr>
              <a:t>thể</a:t>
            </a:r>
            <a:r>
              <a:rPr lang="en-US" sz="2000" b="0" dirty="0">
                <a:sym typeface="Symbol" panose="05050102010706020507" pitchFamily="18" charset="2"/>
              </a:rPr>
              <a:t> </a:t>
            </a:r>
            <a:r>
              <a:rPr lang="en-US" sz="2000" b="0" dirty="0" err="1">
                <a:sym typeface="Symbol" panose="05050102010706020507" pitchFamily="18" charset="2"/>
              </a:rPr>
              <a:t>mới</a:t>
            </a:r>
            <a:r>
              <a:rPr lang="en-US" sz="2000" b="0" dirty="0">
                <a:sym typeface="Symbol" panose="05050102010706020507" pitchFamily="18" charset="2"/>
              </a:rPr>
              <a:t>.</a:t>
            </a:r>
          </a:p>
        </p:txBody>
      </p:sp>
      <p:sp>
        <p:nvSpPr>
          <p:cNvPr id="311339" name="Text Box 43"/>
          <p:cNvSpPr txBox="1">
            <a:spLocks noChangeArrowheads="1"/>
          </p:cNvSpPr>
          <p:nvPr/>
        </p:nvSpPr>
        <p:spPr bwMode="auto">
          <a:xfrm>
            <a:off x="3619500" y="2808008"/>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err="1"/>
              <a:t>Nhiều</a:t>
            </a:r>
            <a:endParaRPr lang="en-US" sz="2000" b="0" dirty="0"/>
          </a:p>
        </p:txBody>
      </p:sp>
      <p:sp>
        <p:nvSpPr>
          <p:cNvPr id="311340" name="Text Box 44"/>
          <p:cNvSpPr txBox="1">
            <a:spLocks noChangeArrowheads="1"/>
          </p:cNvSpPr>
          <p:nvPr/>
        </p:nvSpPr>
        <p:spPr bwMode="auto">
          <a:xfrm>
            <a:off x="6594569" y="2839665"/>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err="1"/>
              <a:t>Ít</a:t>
            </a:r>
            <a:endParaRPr lang="en-US" sz="2000" b="0" dirty="0"/>
          </a:p>
        </p:txBody>
      </p:sp>
      <p:sp>
        <p:nvSpPr>
          <p:cNvPr id="311342" name="Text Box 46"/>
          <p:cNvSpPr txBox="1">
            <a:spLocks noChangeArrowheads="1"/>
          </p:cNvSpPr>
          <p:nvPr/>
        </p:nvSpPr>
        <p:spPr bwMode="auto">
          <a:xfrm>
            <a:off x="2877484" y="3268803"/>
            <a:ext cx="3200400"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a:t>Con </a:t>
            </a:r>
            <a:r>
              <a:rPr lang="en-US" sz="2000" b="0" dirty="0" err="1"/>
              <a:t>giống</a:t>
            </a:r>
            <a:r>
              <a:rPr lang="en-US" sz="2000" b="0" dirty="0"/>
              <a:t> </a:t>
            </a:r>
            <a:r>
              <a:rPr lang="en-US" sz="2000" b="0" dirty="0" err="1"/>
              <a:t>hệt</a:t>
            </a:r>
            <a:r>
              <a:rPr lang="en-US" sz="2000" b="0" dirty="0"/>
              <a:t> </a:t>
            </a:r>
            <a:r>
              <a:rPr lang="en-US" sz="2000" b="0" dirty="0" err="1"/>
              <a:t>nhau</a:t>
            </a:r>
            <a:r>
              <a:rPr lang="en-US" sz="2000" b="0" dirty="0"/>
              <a:t> </a:t>
            </a:r>
            <a:r>
              <a:rPr lang="en-US" sz="2000" b="0" dirty="0" err="1"/>
              <a:t>và</a:t>
            </a:r>
            <a:r>
              <a:rPr lang="en-US" sz="2000" b="0" dirty="0"/>
              <a:t> </a:t>
            </a:r>
            <a:r>
              <a:rPr lang="en-US" sz="2000" b="0" dirty="0" err="1"/>
              <a:t>giống</a:t>
            </a:r>
            <a:r>
              <a:rPr lang="en-US" sz="2000" b="0" dirty="0"/>
              <a:t> </a:t>
            </a:r>
            <a:r>
              <a:rPr lang="en-US" sz="2000" b="0" dirty="0" err="1"/>
              <a:t>mẹ</a:t>
            </a:r>
            <a:endParaRPr lang="en-US" sz="1800" b="0" dirty="0"/>
          </a:p>
        </p:txBody>
      </p:sp>
      <p:sp>
        <p:nvSpPr>
          <p:cNvPr id="311343" name="Text Box 47"/>
          <p:cNvSpPr txBox="1">
            <a:spLocks noChangeArrowheads="1"/>
          </p:cNvSpPr>
          <p:nvPr/>
        </p:nvSpPr>
        <p:spPr bwMode="auto">
          <a:xfrm>
            <a:off x="5925671" y="3421996"/>
            <a:ext cx="2971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a:t>Con </a:t>
            </a:r>
            <a:r>
              <a:rPr lang="en-US" sz="2000" b="0" dirty="0" err="1"/>
              <a:t>sinh</a:t>
            </a:r>
            <a:r>
              <a:rPr lang="en-US" sz="2000" b="0" dirty="0"/>
              <a:t> </a:t>
            </a:r>
            <a:r>
              <a:rPr lang="en-US" sz="2000" b="0" dirty="0" err="1"/>
              <a:t>ra</a:t>
            </a:r>
            <a:r>
              <a:rPr lang="en-US" sz="2000" b="0" dirty="0"/>
              <a:t> </a:t>
            </a:r>
            <a:r>
              <a:rPr lang="en-US" sz="2000" b="0" dirty="0" err="1"/>
              <a:t>giống</a:t>
            </a:r>
            <a:r>
              <a:rPr lang="en-US" sz="2000" b="0" dirty="0"/>
              <a:t> </a:t>
            </a:r>
            <a:r>
              <a:rPr lang="en-US" sz="2000" b="0" dirty="0" err="1"/>
              <a:t>bố</a:t>
            </a:r>
            <a:r>
              <a:rPr lang="en-US" sz="2000" b="0" dirty="0"/>
              <a:t> </a:t>
            </a:r>
            <a:r>
              <a:rPr lang="en-US" sz="2000" b="0" dirty="0" err="1"/>
              <a:t>mẹ</a:t>
            </a:r>
            <a:endParaRPr lang="en-US" sz="2000" b="0" dirty="0"/>
          </a:p>
        </p:txBody>
      </p:sp>
      <p:sp>
        <p:nvSpPr>
          <p:cNvPr id="311344" name="Text Box 48"/>
          <p:cNvSpPr txBox="1">
            <a:spLocks noChangeArrowheads="1"/>
          </p:cNvSpPr>
          <p:nvPr/>
        </p:nvSpPr>
        <p:spPr bwMode="auto">
          <a:xfrm>
            <a:off x="3154363" y="5036390"/>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err="1"/>
              <a:t>Kém</a:t>
            </a:r>
            <a:endParaRPr lang="en-US" sz="2000" b="0" dirty="0"/>
          </a:p>
        </p:txBody>
      </p:sp>
      <p:sp>
        <p:nvSpPr>
          <p:cNvPr id="311345" name="Text Box 49"/>
          <p:cNvSpPr txBox="1">
            <a:spLocks noChangeArrowheads="1"/>
          </p:cNvSpPr>
          <p:nvPr/>
        </p:nvSpPr>
        <p:spPr bwMode="auto">
          <a:xfrm>
            <a:off x="6172200" y="5050023"/>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err="1"/>
              <a:t>Tốt</a:t>
            </a:r>
            <a:r>
              <a:rPr lang="en-US" sz="2000" b="0" dirty="0"/>
              <a:t> </a:t>
            </a:r>
            <a:r>
              <a:rPr lang="en-US" sz="2000" b="0" dirty="0" err="1"/>
              <a:t>hơn</a:t>
            </a:r>
            <a:endParaRPr lang="en-US" sz="2000" b="0" dirty="0"/>
          </a:p>
        </p:txBody>
      </p:sp>
      <p:sp>
        <p:nvSpPr>
          <p:cNvPr id="99371" name="Text Box 50"/>
          <p:cNvSpPr txBox="1">
            <a:spLocks noChangeArrowheads="1"/>
          </p:cNvSpPr>
          <p:nvPr/>
        </p:nvSpPr>
        <p:spPr bwMode="auto">
          <a:xfrm>
            <a:off x="6308725" y="47831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2400" b="0"/>
          </a:p>
        </p:txBody>
      </p:sp>
      <p:sp>
        <p:nvSpPr>
          <p:cNvPr id="311347" name="Text Box 51"/>
          <p:cNvSpPr txBox="1">
            <a:spLocks noChangeArrowheads="1"/>
          </p:cNvSpPr>
          <p:nvPr/>
        </p:nvSpPr>
        <p:spPr bwMode="auto">
          <a:xfrm>
            <a:off x="2895600" y="4039160"/>
            <a:ext cx="2514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err="1"/>
              <a:t>Chỉ</a:t>
            </a:r>
            <a:r>
              <a:rPr lang="en-US" sz="2000" b="0" dirty="0"/>
              <a:t> </a:t>
            </a:r>
            <a:r>
              <a:rPr lang="en-US" sz="2000" b="0" dirty="0" err="1"/>
              <a:t>cần</a:t>
            </a:r>
            <a:r>
              <a:rPr lang="en-US" sz="2000" b="0" dirty="0"/>
              <a:t> </a:t>
            </a:r>
            <a:r>
              <a:rPr lang="en-US" sz="2000" b="0" dirty="0" err="1"/>
              <a:t>cơ</a:t>
            </a:r>
            <a:r>
              <a:rPr lang="en-US" sz="2000" b="0" dirty="0"/>
              <a:t> </a:t>
            </a:r>
            <a:r>
              <a:rPr lang="en-US" sz="2000" b="0" dirty="0" err="1"/>
              <a:t>thể</a:t>
            </a:r>
            <a:r>
              <a:rPr lang="en-US" sz="2000" b="0" dirty="0"/>
              <a:t> </a:t>
            </a:r>
            <a:r>
              <a:rPr lang="en-US" sz="2000" b="0" dirty="0" err="1"/>
              <a:t>mẹ</a:t>
            </a:r>
            <a:r>
              <a:rPr lang="en-US" sz="2000" b="0" dirty="0"/>
              <a:t> </a:t>
            </a:r>
            <a:r>
              <a:rPr lang="en-US" sz="2000" b="0" dirty="0" err="1"/>
              <a:t>vẫn</a:t>
            </a:r>
            <a:r>
              <a:rPr lang="en-US" sz="2000" b="0" dirty="0"/>
              <a:t> </a:t>
            </a:r>
            <a:r>
              <a:rPr lang="en-US" sz="2000" b="0" dirty="0" err="1"/>
              <a:t>có</a:t>
            </a:r>
            <a:r>
              <a:rPr lang="en-US" sz="2000" b="0" dirty="0"/>
              <a:t> </a:t>
            </a:r>
            <a:r>
              <a:rPr lang="en-US" sz="2000" b="0" dirty="0" err="1"/>
              <a:t>thể</a:t>
            </a:r>
            <a:r>
              <a:rPr lang="en-US" sz="2000" b="0" dirty="0"/>
              <a:t> </a:t>
            </a:r>
            <a:r>
              <a:rPr lang="en-US" sz="2000" b="0" dirty="0" err="1"/>
              <a:t>sinh</a:t>
            </a:r>
            <a:r>
              <a:rPr lang="en-US" sz="2000" b="0" dirty="0"/>
              <a:t> con</a:t>
            </a:r>
          </a:p>
        </p:txBody>
      </p:sp>
      <p:sp>
        <p:nvSpPr>
          <p:cNvPr id="311348" name="Text Box 52"/>
          <p:cNvSpPr txBox="1">
            <a:spLocks noChangeArrowheads="1"/>
          </p:cNvSpPr>
          <p:nvPr/>
        </p:nvSpPr>
        <p:spPr bwMode="auto">
          <a:xfrm>
            <a:off x="6147360" y="4066990"/>
            <a:ext cx="28194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err="1"/>
              <a:t>Cần</a:t>
            </a:r>
            <a:r>
              <a:rPr lang="en-US" sz="2000" b="0" dirty="0"/>
              <a:t> </a:t>
            </a:r>
            <a:r>
              <a:rPr lang="en-US" sz="2000" b="0" dirty="0" err="1"/>
              <a:t>có</a:t>
            </a:r>
            <a:r>
              <a:rPr lang="en-US" sz="2000" b="0" dirty="0"/>
              <a:t> </a:t>
            </a:r>
            <a:r>
              <a:rPr lang="en-US" sz="2000" b="0" dirty="0" err="1"/>
              <a:t>sự</a:t>
            </a:r>
            <a:r>
              <a:rPr lang="en-US" sz="2000" b="0" dirty="0"/>
              <a:t> </a:t>
            </a:r>
            <a:r>
              <a:rPr lang="en-US" sz="2000" b="0" dirty="0" err="1"/>
              <a:t>kết</a:t>
            </a:r>
            <a:r>
              <a:rPr lang="en-US" sz="2000" b="0" dirty="0"/>
              <a:t> </a:t>
            </a:r>
            <a:r>
              <a:rPr lang="en-US" sz="2000" b="0" dirty="0" err="1"/>
              <a:t>hợp</a:t>
            </a:r>
            <a:r>
              <a:rPr lang="en-US" sz="2000" b="0" dirty="0"/>
              <a:t> </a:t>
            </a:r>
            <a:r>
              <a:rPr lang="en-US" sz="2000" b="0" dirty="0" err="1"/>
              <a:t>giữa</a:t>
            </a:r>
            <a:r>
              <a:rPr lang="en-US" sz="2000" b="0" dirty="0"/>
              <a:t> </a:t>
            </a:r>
            <a:r>
              <a:rPr lang="en-US" sz="2000" b="0" dirty="0" err="1"/>
              <a:t>bố</a:t>
            </a:r>
            <a:r>
              <a:rPr lang="en-US" sz="2000" b="0" dirty="0"/>
              <a:t> </a:t>
            </a:r>
            <a:r>
              <a:rPr lang="en-US" sz="2000" b="0" dirty="0" err="1"/>
              <a:t>và</a:t>
            </a:r>
            <a:r>
              <a:rPr lang="en-US" sz="2000" b="0" dirty="0"/>
              <a:t> </a:t>
            </a:r>
            <a:r>
              <a:rPr lang="en-US" sz="2000" b="0" dirty="0" err="1"/>
              <a:t>mẹ</a:t>
            </a:r>
            <a:r>
              <a:rPr lang="en-US" sz="2000" b="0" dirty="0"/>
              <a:t> </a:t>
            </a:r>
          </a:p>
        </p:txBody>
      </p:sp>
      <p:sp>
        <p:nvSpPr>
          <p:cNvPr id="311351" name="Text Box 55"/>
          <p:cNvSpPr txBox="1">
            <a:spLocks noChangeArrowheads="1"/>
          </p:cNvSpPr>
          <p:nvPr/>
        </p:nvSpPr>
        <p:spPr bwMode="auto">
          <a:xfrm>
            <a:off x="0" y="711200"/>
            <a:ext cx="9144000" cy="584200"/>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lgn="l">
              <a:spcBef>
                <a:spcPct val="0"/>
              </a:spcBef>
              <a:defRPr>
                <a:solidFill>
                  <a:schemeClr val="tx1"/>
                </a:solidFill>
                <a:latin typeface="Arial" panose="020B0604020202020204" pitchFamily="34" charset="0"/>
              </a:defRPr>
            </a:lvl1pPr>
            <a:lvl2pPr marL="1485900" algn="l">
              <a:spcBef>
                <a:spcPct val="0"/>
              </a:spcBef>
              <a:defRPr>
                <a:solidFill>
                  <a:schemeClr val="tx1"/>
                </a:solidFill>
                <a:latin typeface="Arial" panose="020B0604020202020204" pitchFamily="34" charset="0"/>
              </a:defRPr>
            </a:lvl2pPr>
            <a:lvl3pPr marL="1600200" algn="l">
              <a:spcBef>
                <a:spcPct val="0"/>
              </a:spcBef>
              <a:defRPr>
                <a:solidFill>
                  <a:schemeClr val="tx1"/>
                </a:solidFill>
                <a:latin typeface="Arial" panose="020B0604020202020204" pitchFamily="34" charset="0"/>
              </a:defRPr>
            </a:lvl3pPr>
            <a:lvl4pPr marL="1714500"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dirty="0" smtClean="0">
                <a:solidFill>
                  <a:srgbClr val="FF0000"/>
                </a:solidFill>
                <a:latin typeface="Times New Roman" panose="02020603050405020304" pitchFamily="18" charset="0"/>
              </a:rPr>
              <a:t>3. </a:t>
            </a:r>
            <a:r>
              <a:rPr lang="en-US" dirty="0" err="1" smtClean="0">
                <a:solidFill>
                  <a:srgbClr val="FF0000"/>
                </a:solidFill>
                <a:latin typeface="Times New Roman" panose="02020603050405020304" pitchFamily="18" charset="0"/>
              </a:rPr>
              <a:t>Phân</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biệt</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sinh</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sản</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vô</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tính</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với</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sinh</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sản</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hữu</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tính</a:t>
            </a:r>
            <a:r>
              <a:rPr lang="en-US" dirty="0" smtClean="0">
                <a:solidFill>
                  <a:srgbClr val="FF0000"/>
                </a:solidFill>
                <a:latin typeface="Times New Roman" panose="02020603050405020304" pitchFamily="18" charset="0"/>
              </a:rPr>
              <a:t>?</a:t>
            </a:r>
          </a:p>
        </p:txBody>
      </p:sp>
      <p:sp>
        <p:nvSpPr>
          <p:cNvPr id="18" name="Text Box 8"/>
          <p:cNvSpPr txBox="1">
            <a:spLocks noChangeArrowheads="1"/>
          </p:cNvSpPr>
          <p:nvPr/>
        </p:nvSpPr>
        <p:spPr bwMode="auto">
          <a:xfrm>
            <a:off x="304800" y="14288"/>
            <a:ext cx="8356600" cy="762000"/>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sz="4400" dirty="0" err="1">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LUYỆN</a:t>
            </a:r>
            <a:r>
              <a:rPr lang="en-US" sz="4400"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400" dirty="0" err="1">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TẬP</a:t>
            </a:r>
            <a:endParaRPr lang="en-US" sz="4400"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9" name="Text Box 8"/>
          <p:cNvSpPr txBox="1">
            <a:spLocks noChangeArrowheads="1"/>
          </p:cNvSpPr>
          <p:nvPr/>
        </p:nvSpPr>
        <p:spPr bwMode="auto">
          <a:xfrm>
            <a:off x="457200" y="166688"/>
            <a:ext cx="8356600" cy="762000"/>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sz="4400" dirty="0" err="1">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LUYỆN</a:t>
            </a:r>
            <a:r>
              <a:rPr lang="en-US" sz="4400"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400" dirty="0" err="1">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TẬP</a:t>
            </a:r>
            <a:endParaRPr lang="en-US" sz="4400"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71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1335"/>
                                        </p:tgtEl>
                                        <p:attrNameLst>
                                          <p:attrName>style.visibility</p:attrName>
                                        </p:attrNameLst>
                                      </p:cBhvr>
                                      <p:to>
                                        <p:strVal val="visible"/>
                                      </p:to>
                                    </p:set>
                                    <p:animEffect transition="in" filter="box(in)">
                                      <p:cBhvr>
                                        <p:cTn id="7" dur="500"/>
                                        <p:tgtEl>
                                          <p:spTgt spid="311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1336"/>
                                        </p:tgtEl>
                                        <p:attrNameLst>
                                          <p:attrName>style.visibility</p:attrName>
                                        </p:attrNameLst>
                                      </p:cBhvr>
                                      <p:to>
                                        <p:strVal val="visible"/>
                                      </p:to>
                                    </p:set>
                                    <p:animEffect transition="in" filter="box(in)">
                                      <p:cBhvr>
                                        <p:cTn id="12" dur="500"/>
                                        <p:tgtEl>
                                          <p:spTgt spid="311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11339"/>
                                        </p:tgtEl>
                                        <p:attrNameLst>
                                          <p:attrName>style.visibility</p:attrName>
                                        </p:attrNameLst>
                                      </p:cBhvr>
                                      <p:to>
                                        <p:strVal val="visible"/>
                                      </p:to>
                                    </p:set>
                                    <p:animEffect transition="in" filter="box(in)">
                                      <p:cBhvr>
                                        <p:cTn id="17" dur="500"/>
                                        <p:tgtEl>
                                          <p:spTgt spid="3113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11340"/>
                                        </p:tgtEl>
                                        <p:attrNameLst>
                                          <p:attrName>style.visibility</p:attrName>
                                        </p:attrNameLst>
                                      </p:cBhvr>
                                      <p:to>
                                        <p:strVal val="visible"/>
                                      </p:to>
                                    </p:set>
                                    <p:animEffect transition="in" filter="box(in)">
                                      <p:cBhvr>
                                        <p:cTn id="22" dur="500"/>
                                        <p:tgtEl>
                                          <p:spTgt spid="3113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11342"/>
                                        </p:tgtEl>
                                        <p:attrNameLst>
                                          <p:attrName>style.visibility</p:attrName>
                                        </p:attrNameLst>
                                      </p:cBhvr>
                                      <p:to>
                                        <p:strVal val="visible"/>
                                      </p:to>
                                    </p:set>
                                    <p:animEffect transition="in" filter="box(in)">
                                      <p:cBhvr>
                                        <p:cTn id="27" dur="500"/>
                                        <p:tgtEl>
                                          <p:spTgt spid="3113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11343"/>
                                        </p:tgtEl>
                                        <p:attrNameLst>
                                          <p:attrName>style.visibility</p:attrName>
                                        </p:attrNameLst>
                                      </p:cBhvr>
                                      <p:to>
                                        <p:strVal val="visible"/>
                                      </p:to>
                                    </p:set>
                                    <p:animEffect transition="in" filter="box(in)">
                                      <p:cBhvr>
                                        <p:cTn id="32" dur="500"/>
                                        <p:tgtEl>
                                          <p:spTgt spid="31134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11347"/>
                                        </p:tgtEl>
                                        <p:attrNameLst>
                                          <p:attrName>style.visibility</p:attrName>
                                        </p:attrNameLst>
                                      </p:cBhvr>
                                      <p:to>
                                        <p:strVal val="visible"/>
                                      </p:to>
                                    </p:set>
                                    <p:animEffect transition="in" filter="box(in)">
                                      <p:cBhvr>
                                        <p:cTn id="37" dur="500"/>
                                        <p:tgtEl>
                                          <p:spTgt spid="31134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11348"/>
                                        </p:tgtEl>
                                        <p:attrNameLst>
                                          <p:attrName>style.visibility</p:attrName>
                                        </p:attrNameLst>
                                      </p:cBhvr>
                                      <p:to>
                                        <p:strVal val="visible"/>
                                      </p:to>
                                    </p:set>
                                    <p:animEffect transition="in" filter="box(in)">
                                      <p:cBhvr>
                                        <p:cTn id="42" dur="500"/>
                                        <p:tgtEl>
                                          <p:spTgt spid="31134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11344"/>
                                        </p:tgtEl>
                                        <p:attrNameLst>
                                          <p:attrName>style.visibility</p:attrName>
                                        </p:attrNameLst>
                                      </p:cBhvr>
                                      <p:to>
                                        <p:strVal val="visible"/>
                                      </p:to>
                                    </p:set>
                                    <p:animEffect transition="in" filter="box(in)">
                                      <p:cBhvr>
                                        <p:cTn id="47" dur="500"/>
                                        <p:tgtEl>
                                          <p:spTgt spid="31134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311345"/>
                                        </p:tgtEl>
                                        <p:attrNameLst>
                                          <p:attrName>style.visibility</p:attrName>
                                        </p:attrNameLst>
                                      </p:cBhvr>
                                      <p:to>
                                        <p:strVal val="visible"/>
                                      </p:to>
                                    </p:set>
                                    <p:animEffect transition="in" filter="box(in)">
                                      <p:cBhvr>
                                        <p:cTn id="52" dur="500"/>
                                        <p:tgtEl>
                                          <p:spTgt spid="311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35" grpId="0" autoUpdateAnimBg="0"/>
      <p:bldP spid="311336" grpId="0" autoUpdateAnimBg="0"/>
      <p:bldP spid="311339" grpId="0" autoUpdateAnimBg="0"/>
      <p:bldP spid="311340" grpId="0" autoUpdateAnimBg="0"/>
      <p:bldP spid="311342" grpId="0" autoUpdateAnimBg="0"/>
      <p:bldP spid="311343" grpId="0" autoUpdateAnimBg="0"/>
      <p:bldP spid="311344" grpId="0" autoUpdateAnimBg="0"/>
      <p:bldP spid="311345" grpId="0" autoUpdateAnimBg="0"/>
      <p:bldP spid="311347" grpId="0" autoUpdateAnimBg="0"/>
      <p:bldP spid="311348"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Oval 2"/>
          <p:cNvSpPr>
            <a:spLocks noChangeArrowheads="1"/>
          </p:cNvSpPr>
          <p:nvPr/>
        </p:nvSpPr>
        <p:spPr bwMode="auto">
          <a:xfrm>
            <a:off x="278546" y="1981200"/>
            <a:ext cx="457200" cy="533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101381" name="Text Box 4"/>
          <p:cNvSpPr txBox="1">
            <a:spLocks noChangeArrowheads="1"/>
          </p:cNvSpPr>
          <p:nvPr/>
        </p:nvSpPr>
        <p:spPr bwMode="auto">
          <a:xfrm>
            <a:off x="304800" y="1006185"/>
            <a:ext cx="8816975" cy="2603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vi-VN" sz="2400" dirty="0">
                <a:latin typeface="Times New Roman" panose="02020603050405020304" pitchFamily="18" charset="0"/>
                <a:cs typeface="Times New Roman" panose="02020603050405020304" pitchFamily="18" charset="0"/>
              </a:rPr>
              <a:t>Câu </a:t>
            </a:r>
            <a:r>
              <a:rPr lang="en-US" sz="2400" dirty="0">
                <a:latin typeface="Times New Roman" panose="02020603050405020304" pitchFamily="18" charset="0"/>
                <a:cs typeface="Times New Roman" panose="02020603050405020304" pitchFamily="18" charset="0"/>
              </a:rPr>
              <a:t>1</a:t>
            </a:r>
            <a:r>
              <a:rPr lang="vi-VN" sz="2400" dirty="0">
                <a:latin typeface="Times New Roman" panose="02020603050405020304" pitchFamily="18" charset="0"/>
                <a:cs typeface="Times New Roman" panose="02020603050405020304" pitchFamily="18" charset="0"/>
              </a:rPr>
              <a:t>.</a:t>
            </a:r>
            <a:r>
              <a:rPr lang="vi-VN" sz="2400" b="0" dirty="0">
                <a:latin typeface="Times New Roman" panose="02020603050405020304" pitchFamily="18" charset="0"/>
                <a:cs typeface="Times New Roman" panose="02020603050405020304" pitchFamily="18" charset="0"/>
              </a:rPr>
              <a:t> Sinh sản vô tính ở thực vật là cây </a:t>
            </a:r>
            <a:r>
              <a:rPr lang="en-US" sz="2400" b="0" dirty="0">
                <a:latin typeface="Times New Roman" panose="02020603050405020304" pitchFamily="18" charset="0"/>
                <a:cs typeface="Times New Roman" panose="02020603050405020304" pitchFamily="18" charset="0"/>
              </a:rPr>
              <a:t>c</a:t>
            </a:r>
            <a:r>
              <a:rPr lang="vi-VN" sz="2400" b="0" dirty="0">
                <a:latin typeface="Times New Roman" panose="02020603050405020304" pitchFamily="18" charset="0"/>
                <a:cs typeface="Times New Roman" panose="02020603050405020304" pitchFamily="18" charset="0"/>
              </a:rPr>
              <a:t>on sinh ra mang đặc </a:t>
            </a:r>
            <a:r>
              <a:rPr lang="en-US" sz="2400" b="0" dirty="0" err="1">
                <a:latin typeface="Times New Roman" panose="02020603050405020304" pitchFamily="18" charset="0"/>
                <a:cs typeface="Times New Roman" panose="02020603050405020304" pitchFamily="18" charset="0"/>
              </a:rPr>
              <a:t>điểm</a:t>
            </a:r>
            <a:endParaRPr lang="vi-VN" sz="2400" b="0" dirty="0">
              <a:latin typeface="Times New Roman" panose="02020603050405020304" pitchFamily="18" charset="0"/>
              <a:cs typeface="Times New Roman" panose="02020603050405020304" pitchFamily="18" charset="0"/>
            </a:endParaRPr>
          </a:p>
          <a:p>
            <a:pPr>
              <a:buFontTx/>
              <a:buNone/>
            </a:pPr>
            <a:r>
              <a:rPr lang="vi-VN" sz="2400" b="0" dirty="0">
                <a:latin typeface="Times New Roman" panose="02020603050405020304" pitchFamily="18" charset="0"/>
                <a:cs typeface="Times New Roman" panose="02020603050405020304" pitchFamily="18" charset="0"/>
              </a:rPr>
              <a:t>A. giống cây mẹ, có sự kết hợp giữa giao tử đực và giao tử cái</a:t>
            </a:r>
          </a:p>
          <a:p>
            <a:pPr>
              <a:buFontTx/>
              <a:buNone/>
            </a:pPr>
            <a:r>
              <a:rPr lang="vi-VN" sz="2400" b="0" dirty="0">
                <a:latin typeface="Times New Roman" panose="02020603050405020304" pitchFamily="18" charset="0"/>
                <a:cs typeface="Times New Roman" panose="02020603050405020304" pitchFamily="18" charset="0"/>
              </a:rPr>
              <a:t>B. giống cây mẹ, không có sự kết hợp giữa giao tử đực và giao tử cái</a:t>
            </a:r>
          </a:p>
          <a:p>
            <a:pPr>
              <a:buFontTx/>
              <a:buNone/>
            </a:pPr>
            <a:r>
              <a:rPr lang="vi-VN" sz="2400" b="0" dirty="0">
                <a:latin typeface="Times New Roman" panose="02020603050405020304" pitchFamily="18" charset="0"/>
                <a:cs typeface="Times New Roman" panose="02020603050405020304" pitchFamily="18" charset="0"/>
              </a:rPr>
              <a:t>C. giống bố mẹ, có sự kết hợp giữa giao tử đực và giao tử cái</a:t>
            </a:r>
          </a:p>
          <a:p>
            <a:pPr>
              <a:buFontTx/>
              <a:buNone/>
            </a:pPr>
            <a:r>
              <a:rPr lang="vi-VN" sz="2400" b="0" dirty="0">
                <a:latin typeface="Times New Roman" panose="02020603050405020304" pitchFamily="18" charset="0"/>
                <a:cs typeface="Times New Roman" panose="02020603050405020304" pitchFamily="18" charset="0"/>
              </a:rPr>
              <a:t>D. giống và khác cây mẹ, không có sự kết hợp giữa giao tử đực và giao tử cái</a:t>
            </a:r>
            <a:endParaRPr lang="en-US" sz="2400" b="0" dirty="0">
              <a:latin typeface="Times New Roman" panose="02020603050405020304" pitchFamily="18" charset="0"/>
              <a:cs typeface="Times New Roman" panose="02020603050405020304" pitchFamily="18" charset="0"/>
            </a:endParaRPr>
          </a:p>
        </p:txBody>
      </p:sp>
      <p:sp>
        <p:nvSpPr>
          <p:cNvPr id="101382" name="Text Box 5"/>
          <p:cNvSpPr txBox="1">
            <a:spLocks noChangeArrowheads="1"/>
          </p:cNvSpPr>
          <p:nvPr/>
        </p:nvSpPr>
        <p:spPr bwMode="auto">
          <a:xfrm>
            <a:off x="304800" y="3609975"/>
            <a:ext cx="8458200" cy="223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vi-VN" sz="2400" dirty="0">
                <a:latin typeface="Times New Roman" panose="02020603050405020304" pitchFamily="18" charset="0"/>
                <a:cs typeface="Times New Roman" panose="02020603050405020304" pitchFamily="18" charset="0"/>
              </a:rPr>
              <a:t>Câu </a:t>
            </a:r>
            <a:r>
              <a:rPr lang="en-US" sz="24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a:t>
            </a:r>
            <a:r>
              <a:rPr lang="vi-VN" sz="2400" b="0" dirty="0">
                <a:latin typeface="Times New Roman" panose="02020603050405020304" pitchFamily="18" charset="0"/>
                <a:cs typeface="Times New Roman" panose="02020603050405020304" pitchFamily="18" charset="0"/>
              </a:rPr>
              <a:t> Trong sinh sản sinh dưỡng ở thực vật, cây mới được tạo ra</a:t>
            </a:r>
          </a:p>
          <a:p>
            <a:pPr>
              <a:buFontTx/>
              <a:buNone/>
            </a:pPr>
            <a:r>
              <a:rPr lang="vi-VN" sz="2400" b="0" dirty="0">
                <a:latin typeface="Times New Roman" panose="02020603050405020304" pitchFamily="18" charset="0"/>
                <a:cs typeface="Times New Roman" panose="02020603050405020304" pitchFamily="18" charset="0"/>
              </a:rPr>
              <a:t>A. từ một phần của cơ quan sinh dưỡng của cây</a:t>
            </a:r>
          </a:p>
          <a:p>
            <a:pPr>
              <a:buFontTx/>
              <a:buNone/>
            </a:pPr>
            <a:r>
              <a:rPr lang="vi-VN" sz="2400" b="0" dirty="0">
                <a:latin typeface="Times New Roman" panose="02020603050405020304" pitchFamily="18" charset="0"/>
                <a:cs typeface="Times New Roman" panose="02020603050405020304" pitchFamily="18" charset="0"/>
              </a:rPr>
              <a:t>B. chỉ từ rễ của cây</a:t>
            </a:r>
          </a:p>
          <a:p>
            <a:pPr>
              <a:buFontTx/>
              <a:buNone/>
            </a:pPr>
            <a:r>
              <a:rPr lang="vi-VN" sz="2400" b="0" dirty="0">
                <a:latin typeface="Times New Roman" panose="02020603050405020304" pitchFamily="18" charset="0"/>
                <a:cs typeface="Times New Roman" panose="02020603050405020304" pitchFamily="18" charset="0"/>
              </a:rPr>
              <a:t>C. chỉ từ một phần thân của cây</a:t>
            </a:r>
          </a:p>
          <a:p>
            <a:pPr>
              <a:buFontTx/>
              <a:buNone/>
            </a:pPr>
            <a:r>
              <a:rPr lang="vi-VN" sz="2400" b="0" dirty="0">
                <a:latin typeface="Times New Roman" panose="02020603050405020304" pitchFamily="18" charset="0"/>
                <a:cs typeface="Times New Roman" panose="02020603050405020304" pitchFamily="18" charset="0"/>
              </a:rPr>
              <a:t>D. chỉ từ lá của cây</a:t>
            </a:r>
          </a:p>
        </p:txBody>
      </p:sp>
      <p:sp>
        <p:nvSpPr>
          <p:cNvPr id="8" name="Oval 2"/>
          <p:cNvSpPr>
            <a:spLocks noChangeArrowheads="1"/>
          </p:cNvSpPr>
          <p:nvPr/>
        </p:nvSpPr>
        <p:spPr bwMode="auto">
          <a:xfrm>
            <a:off x="304800" y="4101936"/>
            <a:ext cx="457200" cy="533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9" name="Text Box 8"/>
          <p:cNvSpPr txBox="1">
            <a:spLocks noChangeArrowheads="1"/>
          </p:cNvSpPr>
          <p:nvPr/>
        </p:nvSpPr>
        <p:spPr bwMode="auto">
          <a:xfrm>
            <a:off x="304800" y="14288"/>
            <a:ext cx="8356600" cy="762000"/>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sz="4400" dirty="0" err="1">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LUYỆN</a:t>
            </a:r>
            <a:r>
              <a:rPr lang="en-US" sz="4400"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400" dirty="0" err="1">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TẬP</a:t>
            </a:r>
            <a:endParaRPr lang="en-US" sz="4400"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1552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3346"/>
                                        </p:tgtEl>
                                        <p:attrNameLst>
                                          <p:attrName>style.visibility</p:attrName>
                                        </p:attrNameLst>
                                      </p:cBhvr>
                                      <p:to>
                                        <p:strVal val="visible"/>
                                      </p:to>
                                    </p:set>
                                    <p:animEffect transition="in" filter="box(in)">
                                      <p:cBhvr>
                                        <p:cTn id="7" dur="500"/>
                                        <p:tgtEl>
                                          <p:spTgt spid="3133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25520" y="1459172"/>
            <a:ext cx="7423416"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vi-VN" sz="2400" dirty="0">
                <a:latin typeface="Times New Roman" panose="02020603050405020304" pitchFamily="18" charset="0"/>
                <a:sym typeface="Wingdings" panose="05000000000000000000" pitchFamily="2" charset="2"/>
              </a:rPr>
              <a:t>2</a:t>
            </a:r>
            <a:r>
              <a:rPr lang="en-US" sz="2400" dirty="0" smtClean="0">
                <a:latin typeface="Times New Roman" panose="02020603050405020304" pitchFamily="18" charset="0"/>
                <a:sym typeface="Wingdings" panose="05000000000000000000" pitchFamily="2" charset="2"/>
              </a:rPr>
              <a:t>. </a:t>
            </a:r>
            <a:r>
              <a:rPr lang="vi-VN" sz="2400" u="sng" dirty="0" smtClean="0">
                <a:latin typeface="Times New Roman" panose="02020603050405020304" pitchFamily="18" charset="0"/>
                <a:sym typeface="Wingdings" panose="05000000000000000000" pitchFamily="2" charset="2"/>
              </a:rPr>
              <a:t>Tìm hiểu các hình thức sinh sản vô tính ở động vật.</a:t>
            </a:r>
            <a:endParaRPr lang="en-US" sz="2400" u="sng" dirty="0">
              <a:latin typeface="Times New Roman" panose="02020603050405020304" pitchFamily="18" charset="0"/>
              <a:sym typeface="Wingdings" panose="05000000000000000000" pitchFamily="2" charset="2"/>
            </a:endParaRPr>
          </a:p>
        </p:txBody>
      </p:sp>
      <p:sp>
        <p:nvSpPr>
          <p:cNvPr id="4"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 name="Text Box 4"/>
          <p:cNvSpPr txBox="1">
            <a:spLocks noChangeArrowheads="1"/>
          </p:cNvSpPr>
          <p:nvPr/>
        </p:nvSpPr>
        <p:spPr bwMode="auto">
          <a:xfrm>
            <a:off x="-30736" y="640741"/>
            <a:ext cx="7580312" cy="584775"/>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II.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SẢN</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VÔ</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Ở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228600" y="2209800"/>
            <a:ext cx="8610600" cy="1200329"/>
          </a:xfrm>
          <a:prstGeom prst="rect">
            <a:avLst/>
          </a:prstGeom>
        </p:spPr>
        <p:txBody>
          <a:bodyPr wrap="square">
            <a:spAutoFit/>
          </a:bodyPr>
          <a:lstStyle/>
          <a:p>
            <a:pPr marR="45085" algn="just">
              <a:lnSpc>
                <a:spcPct val="150000"/>
              </a:lnSpc>
              <a:spcBef>
                <a:spcPts val="300"/>
              </a:spcBef>
              <a:spcAft>
                <a:spcPts val="150"/>
              </a:spcAft>
            </a:pPr>
            <a:r>
              <a:rPr lang="vi-VN"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 sát Hình 37.6, hãy mô tả sinh sản vô tính ở thuỷ tức và giun dẹp. Gọi tên hình thức sinh sản vô tính phù hợp với mỗi loại.</a:t>
            </a:r>
            <a:endPar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86573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6" name="Oval 4"/>
          <p:cNvSpPr>
            <a:spLocks noChangeArrowheads="1"/>
          </p:cNvSpPr>
          <p:nvPr/>
        </p:nvSpPr>
        <p:spPr bwMode="auto">
          <a:xfrm>
            <a:off x="228600" y="2514600"/>
            <a:ext cx="381000" cy="3460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103427" name="Text Box 5"/>
          <p:cNvSpPr txBox="1">
            <a:spLocks noChangeArrowheads="1"/>
          </p:cNvSpPr>
          <p:nvPr/>
        </p:nvSpPr>
        <p:spPr bwMode="auto">
          <a:xfrm>
            <a:off x="228600" y="685800"/>
            <a:ext cx="9067800"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vi-VN" sz="2400"/>
              <a:t>Câu </a:t>
            </a:r>
            <a:r>
              <a:rPr lang="en-US" sz="2400"/>
              <a:t>3</a:t>
            </a:r>
            <a:r>
              <a:rPr lang="vi-VN" sz="2400"/>
              <a:t>.</a:t>
            </a:r>
            <a:r>
              <a:rPr lang="vi-VN" sz="2400" b="0"/>
              <a:t> Điều không đúng với sinh sản vô tính ở động vật là</a:t>
            </a:r>
          </a:p>
          <a:p>
            <a:pPr>
              <a:buFontTx/>
              <a:buNone/>
            </a:pPr>
            <a:r>
              <a:rPr lang="vi-VN" sz="2400" b="0"/>
              <a:t>A. cá thể có thể sống độc lập, đơn lẻ vẫn sinh sản bình thường</a:t>
            </a:r>
          </a:p>
          <a:p>
            <a:pPr>
              <a:buFontTx/>
              <a:buNone/>
            </a:pPr>
            <a:r>
              <a:rPr lang="vi-VN" sz="2400" b="0"/>
              <a:t>B. đảm bảo sự ổn định về mặt di truyền qua các  thế hệ cơ thể</a:t>
            </a:r>
          </a:p>
          <a:p>
            <a:pPr>
              <a:buFontTx/>
              <a:buNone/>
            </a:pPr>
            <a:r>
              <a:rPr lang="vi-VN" sz="2400" b="0"/>
              <a:t>C. tạo ra số lượng lớn con cháu trong thời gian ngắn</a:t>
            </a:r>
          </a:p>
          <a:p>
            <a:pPr>
              <a:buFontTx/>
              <a:buNone/>
            </a:pPr>
            <a:r>
              <a:rPr lang="vi-VN" sz="2400" b="0"/>
              <a:t>D. có khả năng thích nghi cao với sự thay đổi của điều kiện môi trường</a:t>
            </a:r>
          </a:p>
        </p:txBody>
      </p:sp>
      <p:sp>
        <p:nvSpPr>
          <p:cNvPr id="315394" name="Oval 2"/>
          <p:cNvSpPr>
            <a:spLocks noChangeArrowheads="1"/>
          </p:cNvSpPr>
          <p:nvPr/>
        </p:nvSpPr>
        <p:spPr bwMode="auto">
          <a:xfrm>
            <a:off x="211138" y="5356225"/>
            <a:ext cx="398462" cy="3587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4" name="Rectangle 3"/>
          <p:cNvSpPr/>
          <p:nvPr/>
        </p:nvSpPr>
        <p:spPr>
          <a:xfrm>
            <a:off x="179388" y="3333750"/>
            <a:ext cx="8763000" cy="3570288"/>
          </a:xfrm>
          <a:prstGeom prst="rect">
            <a:avLst/>
          </a:prstGeom>
        </p:spPr>
        <p:txBody>
          <a:bodyPr>
            <a:spAutoFit/>
          </a:bodyPr>
          <a:lstStyle/>
          <a:p>
            <a:pPr algn="just">
              <a:spcBef>
                <a:spcPts val="300"/>
              </a:spcBef>
              <a:defRPr/>
            </a:pPr>
            <a:r>
              <a:rPr lang="en-US" sz="2400" dirty="0" err="1">
                <a:solidFill>
                  <a:schemeClr val="tx1"/>
                </a:solidFill>
                <a:latin typeface="+mj-lt"/>
              </a:rPr>
              <a:t>Câu</a:t>
            </a:r>
            <a:r>
              <a:rPr lang="en-US" sz="2400" dirty="0">
                <a:solidFill>
                  <a:schemeClr val="tx1"/>
                </a:solidFill>
                <a:latin typeface="+mj-lt"/>
              </a:rPr>
              <a:t> 4.</a:t>
            </a:r>
            <a:r>
              <a:rPr lang="en-US" sz="2400" b="0" dirty="0">
                <a:solidFill>
                  <a:srgbClr val="000000"/>
                </a:solidFill>
                <a:latin typeface="+mj-lt"/>
              </a:rPr>
              <a:t> </a:t>
            </a:r>
            <a:r>
              <a:rPr lang="en-US" sz="2400" b="0" dirty="0" err="1">
                <a:solidFill>
                  <a:srgbClr val="000000"/>
                </a:solidFill>
                <a:latin typeface="+mj-lt"/>
              </a:rPr>
              <a:t>Sinh</a:t>
            </a:r>
            <a:r>
              <a:rPr lang="en-US" sz="2400" b="0" dirty="0">
                <a:solidFill>
                  <a:srgbClr val="000000"/>
                </a:solidFill>
                <a:latin typeface="+mj-lt"/>
              </a:rPr>
              <a:t> </a:t>
            </a:r>
            <a:r>
              <a:rPr lang="en-US" sz="2400" b="0" dirty="0" err="1">
                <a:solidFill>
                  <a:srgbClr val="000000"/>
                </a:solidFill>
                <a:latin typeface="+mj-lt"/>
              </a:rPr>
              <a:t>sản</a:t>
            </a:r>
            <a:r>
              <a:rPr lang="en-US" sz="2400" b="0" dirty="0">
                <a:solidFill>
                  <a:srgbClr val="000000"/>
                </a:solidFill>
                <a:latin typeface="+mj-lt"/>
              </a:rPr>
              <a:t> </a:t>
            </a:r>
            <a:r>
              <a:rPr lang="en-US" sz="2400" b="0" dirty="0" err="1">
                <a:solidFill>
                  <a:srgbClr val="000000"/>
                </a:solidFill>
                <a:latin typeface="+mj-lt"/>
              </a:rPr>
              <a:t>vô</a:t>
            </a:r>
            <a:r>
              <a:rPr lang="en-US" sz="2400" b="0" dirty="0">
                <a:solidFill>
                  <a:srgbClr val="000000"/>
                </a:solidFill>
                <a:latin typeface="+mj-lt"/>
              </a:rPr>
              <a:t> </a:t>
            </a:r>
            <a:r>
              <a:rPr lang="en-US" sz="2400" b="0" dirty="0" err="1">
                <a:solidFill>
                  <a:srgbClr val="000000"/>
                </a:solidFill>
                <a:latin typeface="+mj-lt"/>
              </a:rPr>
              <a:t>tính</a:t>
            </a:r>
            <a:r>
              <a:rPr lang="en-US" sz="2400" b="0" dirty="0">
                <a:solidFill>
                  <a:srgbClr val="000000"/>
                </a:solidFill>
                <a:latin typeface="+mj-lt"/>
              </a:rPr>
              <a:t> ở </a:t>
            </a:r>
            <a:r>
              <a:rPr lang="en-US" sz="2400" b="0" dirty="0" err="1">
                <a:solidFill>
                  <a:srgbClr val="000000"/>
                </a:solidFill>
                <a:latin typeface="+mj-lt"/>
              </a:rPr>
              <a:t>động</a:t>
            </a:r>
            <a:r>
              <a:rPr lang="en-US" sz="2400" b="0" dirty="0">
                <a:solidFill>
                  <a:srgbClr val="000000"/>
                </a:solidFill>
                <a:latin typeface="+mj-lt"/>
              </a:rPr>
              <a:t> </a:t>
            </a:r>
            <a:r>
              <a:rPr lang="en-US" sz="2400" b="0" dirty="0" err="1">
                <a:solidFill>
                  <a:srgbClr val="000000"/>
                </a:solidFill>
                <a:latin typeface="+mj-lt"/>
              </a:rPr>
              <a:t>vật</a:t>
            </a:r>
            <a:r>
              <a:rPr lang="en-US" sz="2400" b="0" dirty="0">
                <a:solidFill>
                  <a:srgbClr val="000000"/>
                </a:solidFill>
                <a:latin typeface="+mj-lt"/>
              </a:rPr>
              <a:t> </a:t>
            </a:r>
            <a:r>
              <a:rPr lang="en-US" sz="2400" b="0" dirty="0" err="1">
                <a:solidFill>
                  <a:srgbClr val="000000"/>
                </a:solidFill>
                <a:latin typeface="+mj-lt"/>
              </a:rPr>
              <a:t>là</a:t>
            </a:r>
            <a:r>
              <a:rPr lang="en-US" sz="2400" b="0" dirty="0">
                <a:solidFill>
                  <a:srgbClr val="000000"/>
                </a:solidFill>
                <a:latin typeface="+mj-lt"/>
              </a:rPr>
              <a:t> </a:t>
            </a:r>
            <a:r>
              <a:rPr lang="en-US" sz="2400" b="0" dirty="0" err="1">
                <a:solidFill>
                  <a:srgbClr val="000000"/>
                </a:solidFill>
                <a:latin typeface="+mj-lt"/>
              </a:rPr>
              <a:t>từ</a:t>
            </a:r>
            <a:r>
              <a:rPr lang="en-US" sz="2400" b="0" dirty="0">
                <a:solidFill>
                  <a:srgbClr val="000000"/>
                </a:solidFill>
                <a:latin typeface="+mj-lt"/>
              </a:rPr>
              <a:t> </a:t>
            </a:r>
            <a:r>
              <a:rPr lang="en-US" sz="2400" b="0" dirty="0" err="1">
                <a:solidFill>
                  <a:srgbClr val="000000"/>
                </a:solidFill>
                <a:latin typeface="+mj-lt"/>
              </a:rPr>
              <a:t>một</a:t>
            </a:r>
            <a:r>
              <a:rPr lang="en-US" sz="2400" b="0" dirty="0">
                <a:solidFill>
                  <a:srgbClr val="000000"/>
                </a:solidFill>
                <a:latin typeface="+mj-lt"/>
              </a:rPr>
              <a:t> </a:t>
            </a:r>
            <a:r>
              <a:rPr lang="en-US" sz="2400" b="0" dirty="0" err="1">
                <a:solidFill>
                  <a:srgbClr val="000000"/>
                </a:solidFill>
                <a:latin typeface="+mj-lt"/>
              </a:rPr>
              <a:t>cá</a:t>
            </a:r>
            <a:r>
              <a:rPr lang="en-US" sz="2400" b="0" dirty="0">
                <a:solidFill>
                  <a:srgbClr val="000000"/>
                </a:solidFill>
                <a:latin typeface="+mj-lt"/>
              </a:rPr>
              <a:t> </a:t>
            </a:r>
            <a:r>
              <a:rPr lang="en-US" sz="2400" b="0" dirty="0" err="1">
                <a:solidFill>
                  <a:srgbClr val="000000"/>
                </a:solidFill>
                <a:latin typeface="+mj-lt"/>
              </a:rPr>
              <a:t>thể</a:t>
            </a:r>
            <a:endParaRPr lang="en-US" sz="2400" b="0" dirty="0">
              <a:solidFill>
                <a:srgbClr val="000000"/>
              </a:solidFill>
              <a:latin typeface="+mj-lt"/>
            </a:endParaRPr>
          </a:p>
          <a:p>
            <a:pPr algn="just">
              <a:spcBef>
                <a:spcPts val="300"/>
              </a:spcBef>
              <a:defRPr/>
            </a:pPr>
            <a:r>
              <a:rPr lang="en-US" sz="2400" b="0" dirty="0">
                <a:solidFill>
                  <a:srgbClr val="000000"/>
                </a:solidFill>
                <a:latin typeface="+mj-lt"/>
              </a:rPr>
              <a:t>A. </a:t>
            </a:r>
            <a:r>
              <a:rPr lang="en-US" sz="2400" b="0" dirty="0" err="1">
                <a:solidFill>
                  <a:srgbClr val="000000"/>
                </a:solidFill>
                <a:latin typeface="+mj-lt"/>
              </a:rPr>
              <a:t>sinh</a:t>
            </a:r>
            <a:r>
              <a:rPr lang="en-US" sz="2400" b="0" dirty="0">
                <a:solidFill>
                  <a:srgbClr val="000000"/>
                </a:solidFill>
                <a:latin typeface="+mj-lt"/>
              </a:rPr>
              <a:t> </a:t>
            </a:r>
            <a:r>
              <a:rPr lang="en-US" sz="2400" b="0" dirty="0" err="1">
                <a:solidFill>
                  <a:srgbClr val="000000"/>
                </a:solidFill>
                <a:latin typeface="+mj-lt"/>
              </a:rPr>
              <a:t>ra</a:t>
            </a:r>
            <a:r>
              <a:rPr lang="en-US" sz="2400" b="0" dirty="0">
                <a:solidFill>
                  <a:srgbClr val="000000"/>
                </a:solidFill>
                <a:latin typeface="+mj-lt"/>
              </a:rPr>
              <a:t> </a:t>
            </a:r>
            <a:r>
              <a:rPr lang="en-US" sz="2400" b="0" dirty="0" err="1">
                <a:solidFill>
                  <a:srgbClr val="000000"/>
                </a:solidFill>
                <a:latin typeface="+mj-lt"/>
              </a:rPr>
              <a:t>một</a:t>
            </a:r>
            <a:r>
              <a:rPr lang="en-US" sz="2400" b="0" dirty="0">
                <a:solidFill>
                  <a:srgbClr val="000000"/>
                </a:solidFill>
                <a:latin typeface="+mj-lt"/>
              </a:rPr>
              <a:t> hay </a:t>
            </a:r>
            <a:r>
              <a:rPr lang="en-US" sz="2400" b="0" dirty="0" err="1">
                <a:solidFill>
                  <a:srgbClr val="000000"/>
                </a:solidFill>
                <a:latin typeface="+mj-lt"/>
              </a:rPr>
              <a:t>nhiều</a:t>
            </a:r>
            <a:r>
              <a:rPr lang="en-US" sz="2400" b="0" dirty="0">
                <a:solidFill>
                  <a:srgbClr val="000000"/>
                </a:solidFill>
                <a:latin typeface="+mj-lt"/>
              </a:rPr>
              <a:t> </a:t>
            </a:r>
            <a:r>
              <a:rPr lang="en-US" sz="2400" b="0" dirty="0" err="1">
                <a:solidFill>
                  <a:srgbClr val="000000"/>
                </a:solidFill>
                <a:latin typeface="+mj-lt"/>
              </a:rPr>
              <a:t>cá</a:t>
            </a:r>
            <a:r>
              <a:rPr lang="en-US" sz="2400" b="0" dirty="0">
                <a:solidFill>
                  <a:srgbClr val="000000"/>
                </a:solidFill>
                <a:latin typeface="+mj-lt"/>
              </a:rPr>
              <a:t> </a:t>
            </a:r>
            <a:r>
              <a:rPr lang="en-US" sz="2400" b="0" dirty="0" err="1">
                <a:solidFill>
                  <a:srgbClr val="000000"/>
                </a:solidFill>
                <a:latin typeface="+mj-lt"/>
              </a:rPr>
              <a:t>thể</a:t>
            </a:r>
            <a:r>
              <a:rPr lang="en-US" sz="2400" b="0" dirty="0">
                <a:solidFill>
                  <a:srgbClr val="000000"/>
                </a:solidFill>
                <a:latin typeface="+mj-lt"/>
              </a:rPr>
              <a:t> </a:t>
            </a:r>
            <a:r>
              <a:rPr lang="en-US" sz="2400" b="0" dirty="0" err="1">
                <a:solidFill>
                  <a:srgbClr val="000000"/>
                </a:solidFill>
                <a:latin typeface="+mj-lt"/>
              </a:rPr>
              <a:t>giống</a:t>
            </a:r>
            <a:r>
              <a:rPr lang="en-US" sz="2400" b="0" dirty="0">
                <a:solidFill>
                  <a:srgbClr val="000000"/>
                </a:solidFill>
                <a:latin typeface="+mj-lt"/>
              </a:rPr>
              <a:t> </a:t>
            </a:r>
            <a:r>
              <a:rPr lang="en-US" sz="2400" b="0" dirty="0" err="1">
                <a:solidFill>
                  <a:srgbClr val="000000"/>
                </a:solidFill>
                <a:latin typeface="+mj-lt"/>
              </a:rPr>
              <a:t>hoặc</a:t>
            </a:r>
            <a:r>
              <a:rPr lang="en-US" sz="2400" b="0" dirty="0">
                <a:solidFill>
                  <a:srgbClr val="000000"/>
                </a:solidFill>
                <a:latin typeface="+mj-lt"/>
              </a:rPr>
              <a:t> </a:t>
            </a:r>
            <a:r>
              <a:rPr lang="en-US" sz="2400" b="0" dirty="0" err="1">
                <a:solidFill>
                  <a:srgbClr val="000000"/>
                </a:solidFill>
                <a:latin typeface="+mj-lt"/>
              </a:rPr>
              <a:t>khác</a:t>
            </a:r>
            <a:r>
              <a:rPr lang="en-US" sz="2400" b="0" dirty="0">
                <a:solidFill>
                  <a:srgbClr val="000000"/>
                </a:solidFill>
                <a:latin typeface="+mj-lt"/>
              </a:rPr>
              <a:t> </a:t>
            </a:r>
            <a:r>
              <a:rPr lang="en-US" sz="2400" b="0" dirty="0" err="1">
                <a:solidFill>
                  <a:srgbClr val="000000"/>
                </a:solidFill>
                <a:latin typeface="+mj-lt"/>
              </a:rPr>
              <a:t>mình</a:t>
            </a:r>
            <a:r>
              <a:rPr lang="en-US" sz="2400" b="0" dirty="0">
                <a:solidFill>
                  <a:srgbClr val="000000"/>
                </a:solidFill>
                <a:latin typeface="+mj-lt"/>
              </a:rPr>
              <a:t>, </a:t>
            </a:r>
            <a:r>
              <a:rPr lang="en-US" sz="2400" b="0" dirty="0" err="1">
                <a:solidFill>
                  <a:srgbClr val="000000"/>
                </a:solidFill>
                <a:latin typeface="+mj-lt"/>
              </a:rPr>
              <a:t>không</a:t>
            </a:r>
            <a:r>
              <a:rPr lang="en-US" sz="2400" b="0" dirty="0">
                <a:solidFill>
                  <a:srgbClr val="000000"/>
                </a:solidFill>
                <a:latin typeface="+mj-lt"/>
              </a:rPr>
              <a:t> </a:t>
            </a:r>
            <a:r>
              <a:rPr lang="en-US" sz="2400" b="0" dirty="0" err="1">
                <a:solidFill>
                  <a:srgbClr val="000000"/>
                </a:solidFill>
                <a:latin typeface="+mj-lt"/>
              </a:rPr>
              <a:t>có</a:t>
            </a:r>
            <a:r>
              <a:rPr lang="en-US" sz="2400" b="0" dirty="0">
                <a:solidFill>
                  <a:srgbClr val="000000"/>
                </a:solidFill>
                <a:latin typeface="+mj-lt"/>
              </a:rPr>
              <a:t> </a:t>
            </a:r>
            <a:r>
              <a:rPr lang="en-US" sz="2400" b="0" dirty="0" err="1">
                <a:solidFill>
                  <a:srgbClr val="000000"/>
                </a:solidFill>
                <a:latin typeface="+mj-lt"/>
              </a:rPr>
              <a:t>sự</a:t>
            </a:r>
            <a:r>
              <a:rPr lang="en-US" sz="2400" b="0" dirty="0">
                <a:solidFill>
                  <a:srgbClr val="000000"/>
                </a:solidFill>
                <a:latin typeface="+mj-lt"/>
              </a:rPr>
              <a:t> </a:t>
            </a:r>
            <a:r>
              <a:rPr lang="en-US" sz="2400" b="0" dirty="0" err="1">
                <a:solidFill>
                  <a:srgbClr val="000000"/>
                </a:solidFill>
                <a:latin typeface="+mj-lt"/>
              </a:rPr>
              <a:t>kết</a:t>
            </a:r>
            <a:r>
              <a:rPr lang="en-US" sz="2400" b="0" dirty="0">
                <a:solidFill>
                  <a:srgbClr val="000000"/>
                </a:solidFill>
                <a:latin typeface="+mj-lt"/>
              </a:rPr>
              <a:t> </a:t>
            </a:r>
            <a:r>
              <a:rPr lang="en-US" sz="2400" b="0" dirty="0" err="1">
                <a:solidFill>
                  <a:srgbClr val="000000"/>
                </a:solidFill>
                <a:latin typeface="+mj-lt"/>
              </a:rPr>
              <a:t>hợp</a:t>
            </a:r>
            <a:r>
              <a:rPr lang="en-US" sz="2400" b="0" dirty="0">
                <a:solidFill>
                  <a:srgbClr val="000000"/>
                </a:solidFill>
                <a:latin typeface="+mj-lt"/>
              </a:rPr>
              <a:t> </a:t>
            </a:r>
            <a:r>
              <a:rPr lang="en-US" sz="2400" b="0" dirty="0" err="1">
                <a:solidFill>
                  <a:srgbClr val="000000"/>
                </a:solidFill>
                <a:latin typeface="+mj-lt"/>
              </a:rPr>
              <a:t>giữa</a:t>
            </a:r>
            <a:r>
              <a:rPr lang="en-US" sz="2400" b="0" dirty="0">
                <a:solidFill>
                  <a:srgbClr val="000000"/>
                </a:solidFill>
                <a:latin typeface="+mj-lt"/>
              </a:rPr>
              <a:t> </a:t>
            </a:r>
            <a:r>
              <a:rPr lang="en-US" sz="2400" b="0" dirty="0" err="1">
                <a:solidFill>
                  <a:srgbClr val="000000"/>
                </a:solidFill>
                <a:latin typeface="+mj-lt"/>
              </a:rPr>
              <a:t>tinh</a:t>
            </a:r>
            <a:r>
              <a:rPr lang="en-US" sz="2400" b="0" dirty="0">
                <a:solidFill>
                  <a:srgbClr val="000000"/>
                </a:solidFill>
                <a:latin typeface="+mj-lt"/>
              </a:rPr>
              <a:t> </a:t>
            </a:r>
            <a:r>
              <a:rPr lang="en-US" sz="2400" b="0" dirty="0" err="1">
                <a:solidFill>
                  <a:srgbClr val="000000"/>
                </a:solidFill>
                <a:latin typeface="+mj-lt"/>
              </a:rPr>
              <a:t>trùng</a:t>
            </a:r>
            <a:r>
              <a:rPr lang="en-US" sz="2400" b="0" dirty="0">
                <a:solidFill>
                  <a:srgbClr val="000000"/>
                </a:solidFill>
                <a:latin typeface="+mj-lt"/>
              </a:rPr>
              <a:t> </a:t>
            </a:r>
            <a:r>
              <a:rPr lang="en-US" sz="2400" b="0" dirty="0" err="1">
                <a:solidFill>
                  <a:srgbClr val="000000"/>
                </a:solidFill>
                <a:latin typeface="+mj-lt"/>
              </a:rPr>
              <a:t>và</a:t>
            </a:r>
            <a:r>
              <a:rPr lang="en-US" sz="2400" b="0" dirty="0">
                <a:solidFill>
                  <a:srgbClr val="000000"/>
                </a:solidFill>
                <a:latin typeface="+mj-lt"/>
              </a:rPr>
              <a:t> </a:t>
            </a:r>
            <a:r>
              <a:rPr lang="en-US" sz="2400" b="0" dirty="0" err="1">
                <a:solidFill>
                  <a:srgbClr val="000000"/>
                </a:solidFill>
                <a:latin typeface="+mj-lt"/>
              </a:rPr>
              <a:t>trứng</a:t>
            </a:r>
            <a:endParaRPr lang="en-US" sz="2400" b="0" dirty="0">
              <a:solidFill>
                <a:srgbClr val="000000"/>
              </a:solidFill>
              <a:latin typeface="+mj-lt"/>
            </a:endParaRPr>
          </a:p>
          <a:p>
            <a:pPr algn="just">
              <a:spcBef>
                <a:spcPts val="300"/>
              </a:spcBef>
              <a:defRPr/>
            </a:pPr>
            <a:r>
              <a:rPr lang="en-US" sz="2400" b="0" dirty="0">
                <a:solidFill>
                  <a:srgbClr val="000000"/>
                </a:solidFill>
                <a:latin typeface="+mj-lt"/>
              </a:rPr>
              <a:t>B. </a:t>
            </a:r>
            <a:r>
              <a:rPr lang="en-US" sz="2400" b="0" dirty="0" err="1">
                <a:solidFill>
                  <a:srgbClr val="000000"/>
                </a:solidFill>
                <a:latin typeface="+mj-lt"/>
              </a:rPr>
              <a:t>luôn</a:t>
            </a:r>
            <a:r>
              <a:rPr lang="en-US" sz="2400" b="0" dirty="0">
                <a:solidFill>
                  <a:srgbClr val="000000"/>
                </a:solidFill>
                <a:latin typeface="+mj-lt"/>
              </a:rPr>
              <a:t> </a:t>
            </a:r>
            <a:r>
              <a:rPr lang="en-US" sz="2400" b="0" dirty="0" err="1">
                <a:solidFill>
                  <a:srgbClr val="000000"/>
                </a:solidFill>
                <a:latin typeface="+mj-lt"/>
              </a:rPr>
              <a:t>xinh</a:t>
            </a:r>
            <a:r>
              <a:rPr lang="en-US" sz="2400" b="0" dirty="0">
                <a:solidFill>
                  <a:srgbClr val="000000"/>
                </a:solidFill>
                <a:latin typeface="+mj-lt"/>
              </a:rPr>
              <a:t> </a:t>
            </a:r>
            <a:r>
              <a:rPr lang="en-US" sz="2400" b="0" dirty="0" err="1">
                <a:solidFill>
                  <a:srgbClr val="000000"/>
                </a:solidFill>
                <a:latin typeface="+mj-lt"/>
              </a:rPr>
              <a:t>ra</a:t>
            </a:r>
            <a:r>
              <a:rPr lang="en-US" sz="2400" b="0" dirty="0">
                <a:solidFill>
                  <a:srgbClr val="000000"/>
                </a:solidFill>
                <a:latin typeface="+mj-lt"/>
              </a:rPr>
              <a:t> </a:t>
            </a:r>
            <a:r>
              <a:rPr lang="en-US" sz="2400" b="0" dirty="0" err="1">
                <a:solidFill>
                  <a:srgbClr val="000000"/>
                </a:solidFill>
                <a:latin typeface="+mj-lt"/>
              </a:rPr>
              <a:t>nhiều</a:t>
            </a:r>
            <a:r>
              <a:rPr lang="en-US" sz="2400" b="0" dirty="0">
                <a:solidFill>
                  <a:srgbClr val="000000"/>
                </a:solidFill>
                <a:latin typeface="+mj-lt"/>
              </a:rPr>
              <a:t> </a:t>
            </a:r>
            <a:r>
              <a:rPr lang="en-US" sz="2400" b="0" dirty="0" err="1">
                <a:solidFill>
                  <a:srgbClr val="000000"/>
                </a:solidFill>
                <a:latin typeface="+mj-lt"/>
              </a:rPr>
              <a:t>cá</a:t>
            </a:r>
            <a:r>
              <a:rPr lang="en-US" sz="2400" b="0" dirty="0">
                <a:solidFill>
                  <a:srgbClr val="000000"/>
                </a:solidFill>
                <a:latin typeface="+mj-lt"/>
              </a:rPr>
              <a:t> </a:t>
            </a:r>
            <a:r>
              <a:rPr lang="en-US" sz="2400" b="0" dirty="0" err="1">
                <a:solidFill>
                  <a:srgbClr val="000000"/>
                </a:solidFill>
                <a:latin typeface="+mj-lt"/>
              </a:rPr>
              <a:t>thể</a:t>
            </a:r>
            <a:r>
              <a:rPr lang="en-US" sz="2400" b="0" dirty="0">
                <a:solidFill>
                  <a:srgbClr val="000000"/>
                </a:solidFill>
                <a:latin typeface="+mj-lt"/>
              </a:rPr>
              <a:t> </a:t>
            </a:r>
            <a:r>
              <a:rPr lang="en-US" sz="2400" b="0" dirty="0" err="1">
                <a:solidFill>
                  <a:srgbClr val="000000"/>
                </a:solidFill>
                <a:latin typeface="+mj-lt"/>
              </a:rPr>
              <a:t>giống</a:t>
            </a:r>
            <a:r>
              <a:rPr lang="en-US" sz="2400" b="0" dirty="0">
                <a:solidFill>
                  <a:srgbClr val="000000"/>
                </a:solidFill>
                <a:latin typeface="+mj-lt"/>
              </a:rPr>
              <a:t> </a:t>
            </a:r>
            <a:r>
              <a:rPr lang="en-US" sz="2400" b="0" dirty="0" err="1">
                <a:solidFill>
                  <a:srgbClr val="000000"/>
                </a:solidFill>
                <a:latin typeface="+mj-lt"/>
              </a:rPr>
              <a:t>mình</a:t>
            </a:r>
            <a:r>
              <a:rPr lang="en-US" sz="2400" b="0" dirty="0">
                <a:solidFill>
                  <a:srgbClr val="000000"/>
                </a:solidFill>
                <a:latin typeface="+mj-lt"/>
              </a:rPr>
              <a:t>, </a:t>
            </a:r>
            <a:r>
              <a:rPr lang="en-US" sz="2400" b="0" dirty="0" err="1">
                <a:solidFill>
                  <a:srgbClr val="000000"/>
                </a:solidFill>
                <a:latin typeface="+mj-lt"/>
              </a:rPr>
              <a:t>không</a:t>
            </a:r>
            <a:r>
              <a:rPr lang="en-US" sz="2400" b="0" dirty="0">
                <a:solidFill>
                  <a:srgbClr val="000000"/>
                </a:solidFill>
                <a:latin typeface="+mj-lt"/>
              </a:rPr>
              <a:t> </a:t>
            </a:r>
            <a:r>
              <a:rPr lang="en-US" sz="2400" b="0" dirty="0" err="1">
                <a:solidFill>
                  <a:srgbClr val="000000"/>
                </a:solidFill>
                <a:latin typeface="+mj-lt"/>
              </a:rPr>
              <a:t>có</a:t>
            </a:r>
            <a:r>
              <a:rPr lang="en-US" sz="2400" b="0" dirty="0">
                <a:solidFill>
                  <a:srgbClr val="000000"/>
                </a:solidFill>
                <a:latin typeface="+mj-lt"/>
              </a:rPr>
              <a:t> </a:t>
            </a:r>
            <a:r>
              <a:rPr lang="en-US" sz="2400" b="0" dirty="0" err="1">
                <a:solidFill>
                  <a:srgbClr val="000000"/>
                </a:solidFill>
                <a:latin typeface="+mj-lt"/>
              </a:rPr>
              <a:t>sự</a:t>
            </a:r>
            <a:r>
              <a:rPr lang="en-US" sz="2400" b="0" dirty="0">
                <a:solidFill>
                  <a:srgbClr val="000000"/>
                </a:solidFill>
                <a:latin typeface="+mj-lt"/>
              </a:rPr>
              <a:t> </a:t>
            </a:r>
            <a:r>
              <a:rPr lang="en-US" sz="2400" b="0" dirty="0" err="1">
                <a:solidFill>
                  <a:srgbClr val="000000"/>
                </a:solidFill>
                <a:latin typeface="+mj-lt"/>
              </a:rPr>
              <a:t>kết</a:t>
            </a:r>
            <a:r>
              <a:rPr lang="en-US" sz="2400" b="0" dirty="0">
                <a:solidFill>
                  <a:srgbClr val="000000"/>
                </a:solidFill>
                <a:latin typeface="+mj-lt"/>
              </a:rPr>
              <a:t> </a:t>
            </a:r>
            <a:r>
              <a:rPr lang="en-US" sz="2400" b="0" dirty="0" err="1">
                <a:solidFill>
                  <a:srgbClr val="000000"/>
                </a:solidFill>
                <a:latin typeface="+mj-lt"/>
              </a:rPr>
              <a:t>hợp</a:t>
            </a:r>
            <a:r>
              <a:rPr lang="en-US" sz="2400" b="0" dirty="0">
                <a:solidFill>
                  <a:srgbClr val="000000"/>
                </a:solidFill>
                <a:latin typeface="+mj-lt"/>
              </a:rPr>
              <a:t> </a:t>
            </a:r>
            <a:r>
              <a:rPr lang="en-US" sz="2400" b="0" dirty="0" err="1">
                <a:solidFill>
                  <a:srgbClr val="000000"/>
                </a:solidFill>
                <a:latin typeface="+mj-lt"/>
              </a:rPr>
              <a:t>giữa</a:t>
            </a:r>
            <a:r>
              <a:rPr lang="en-US" sz="2400" b="0" dirty="0">
                <a:solidFill>
                  <a:srgbClr val="000000"/>
                </a:solidFill>
                <a:latin typeface="+mj-lt"/>
              </a:rPr>
              <a:t> </a:t>
            </a:r>
            <a:r>
              <a:rPr lang="en-US" sz="2400" b="0" dirty="0" err="1">
                <a:solidFill>
                  <a:srgbClr val="000000"/>
                </a:solidFill>
                <a:latin typeface="+mj-lt"/>
              </a:rPr>
              <a:t>tinh</a:t>
            </a:r>
            <a:r>
              <a:rPr lang="en-US" sz="2400" b="0" dirty="0">
                <a:solidFill>
                  <a:srgbClr val="000000"/>
                </a:solidFill>
                <a:latin typeface="+mj-lt"/>
              </a:rPr>
              <a:t> </a:t>
            </a:r>
            <a:r>
              <a:rPr lang="en-US" sz="2400" b="0" dirty="0" err="1">
                <a:solidFill>
                  <a:srgbClr val="000000"/>
                </a:solidFill>
                <a:latin typeface="+mj-lt"/>
              </a:rPr>
              <a:t>trùng</a:t>
            </a:r>
            <a:r>
              <a:rPr lang="en-US" sz="2400" b="0" dirty="0">
                <a:solidFill>
                  <a:srgbClr val="000000"/>
                </a:solidFill>
                <a:latin typeface="+mj-lt"/>
              </a:rPr>
              <a:t> </a:t>
            </a:r>
            <a:r>
              <a:rPr lang="en-US" sz="2400" b="0" dirty="0" err="1">
                <a:solidFill>
                  <a:srgbClr val="000000"/>
                </a:solidFill>
                <a:latin typeface="+mj-lt"/>
              </a:rPr>
              <a:t>và</a:t>
            </a:r>
            <a:r>
              <a:rPr lang="en-US" sz="2400" b="0" dirty="0">
                <a:solidFill>
                  <a:srgbClr val="000000"/>
                </a:solidFill>
                <a:latin typeface="+mj-lt"/>
              </a:rPr>
              <a:t> </a:t>
            </a:r>
            <a:r>
              <a:rPr lang="en-US" sz="2400" b="0" dirty="0" err="1">
                <a:solidFill>
                  <a:srgbClr val="000000"/>
                </a:solidFill>
                <a:latin typeface="+mj-lt"/>
              </a:rPr>
              <a:t>trứng</a:t>
            </a:r>
            <a:endParaRPr lang="en-US" sz="2400" b="0" dirty="0">
              <a:solidFill>
                <a:srgbClr val="000000"/>
              </a:solidFill>
              <a:latin typeface="+mj-lt"/>
            </a:endParaRPr>
          </a:p>
          <a:p>
            <a:pPr algn="just">
              <a:spcBef>
                <a:spcPts val="300"/>
              </a:spcBef>
              <a:defRPr/>
            </a:pPr>
            <a:r>
              <a:rPr lang="en-US" sz="2400" b="0" dirty="0">
                <a:solidFill>
                  <a:srgbClr val="000000"/>
                </a:solidFill>
                <a:latin typeface="+mj-lt"/>
              </a:rPr>
              <a:t>C. </a:t>
            </a:r>
            <a:r>
              <a:rPr lang="en-US" sz="2400" b="0" dirty="0" err="1">
                <a:solidFill>
                  <a:srgbClr val="000000"/>
                </a:solidFill>
                <a:latin typeface="+mj-lt"/>
              </a:rPr>
              <a:t>sinh</a:t>
            </a:r>
            <a:r>
              <a:rPr lang="en-US" sz="2400" b="0" dirty="0">
                <a:solidFill>
                  <a:srgbClr val="000000"/>
                </a:solidFill>
                <a:latin typeface="+mj-lt"/>
              </a:rPr>
              <a:t> </a:t>
            </a:r>
            <a:r>
              <a:rPr lang="en-US" sz="2400" b="0" dirty="0" err="1">
                <a:solidFill>
                  <a:srgbClr val="000000"/>
                </a:solidFill>
                <a:latin typeface="+mj-lt"/>
              </a:rPr>
              <a:t>ra</a:t>
            </a:r>
            <a:r>
              <a:rPr lang="en-US" sz="2400" b="0" dirty="0">
                <a:solidFill>
                  <a:srgbClr val="000000"/>
                </a:solidFill>
                <a:latin typeface="+mj-lt"/>
              </a:rPr>
              <a:t> </a:t>
            </a:r>
            <a:r>
              <a:rPr lang="en-US" sz="2400" b="0" dirty="0" err="1">
                <a:solidFill>
                  <a:srgbClr val="000000"/>
                </a:solidFill>
                <a:latin typeface="+mj-lt"/>
              </a:rPr>
              <a:t>một</a:t>
            </a:r>
            <a:r>
              <a:rPr lang="en-US" sz="2400" b="0" dirty="0">
                <a:solidFill>
                  <a:srgbClr val="000000"/>
                </a:solidFill>
                <a:latin typeface="+mj-lt"/>
              </a:rPr>
              <a:t> hay </a:t>
            </a:r>
            <a:r>
              <a:rPr lang="en-US" sz="2400" b="0" dirty="0" err="1">
                <a:solidFill>
                  <a:srgbClr val="000000"/>
                </a:solidFill>
                <a:latin typeface="+mj-lt"/>
              </a:rPr>
              <a:t>nhiều</a:t>
            </a:r>
            <a:r>
              <a:rPr lang="en-US" sz="2400" b="0" dirty="0">
                <a:solidFill>
                  <a:srgbClr val="000000"/>
                </a:solidFill>
                <a:latin typeface="+mj-lt"/>
              </a:rPr>
              <a:t> </a:t>
            </a:r>
            <a:r>
              <a:rPr lang="en-US" sz="2400" b="0" dirty="0" err="1">
                <a:solidFill>
                  <a:srgbClr val="000000"/>
                </a:solidFill>
                <a:latin typeface="+mj-lt"/>
              </a:rPr>
              <a:t>cá</a:t>
            </a:r>
            <a:r>
              <a:rPr lang="en-US" sz="2400" b="0" dirty="0">
                <a:solidFill>
                  <a:srgbClr val="000000"/>
                </a:solidFill>
                <a:latin typeface="+mj-lt"/>
              </a:rPr>
              <a:t> </a:t>
            </a:r>
            <a:r>
              <a:rPr lang="en-US" sz="2400" b="0" dirty="0" err="1">
                <a:solidFill>
                  <a:srgbClr val="000000"/>
                </a:solidFill>
                <a:latin typeface="+mj-lt"/>
              </a:rPr>
              <a:t>thể</a:t>
            </a:r>
            <a:r>
              <a:rPr lang="en-US" sz="2400" b="0" dirty="0">
                <a:solidFill>
                  <a:srgbClr val="000000"/>
                </a:solidFill>
                <a:latin typeface="+mj-lt"/>
              </a:rPr>
              <a:t> </a:t>
            </a:r>
            <a:r>
              <a:rPr lang="en-US" sz="2400" b="0" dirty="0" err="1">
                <a:solidFill>
                  <a:srgbClr val="000000"/>
                </a:solidFill>
                <a:latin typeface="+mj-lt"/>
              </a:rPr>
              <a:t>giống</a:t>
            </a:r>
            <a:r>
              <a:rPr lang="en-US" sz="2400" b="0" dirty="0">
                <a:solidFill>
                  <a:srgbClr val="000000"/>
                </a:solidFill>
                <a:latin typeface="+mj-lt"/>
              </a:rPr>
              <a:t> </a:t>
            </a:r>
            <a:r>
              <a:rPr lang="en-US" sz="2400" b="0" dirty="0" err="1">
                <a:solidFill>
                  <a:srgbClr val="000000"/>
                </a:solidFill>
                <a:latin typeface="+mj-lt"/>
              </a:rPr>
              <a:t>mình</a:t>
            </a:r>
            <a:r>
              <a:rPr lang="en-US" sz="2400" b="0" dirty="0">
                <a:solidFill>
                  <a:srgbClr val="000000"/>
                </a:solidFill>
                <a:latin typeface="+mj-lt"/>
              </a:rPr>
              <a:t>, </a:t>
            </a:r>
            <a:r>
              <a:rPr lang="en-US" sz="2400" b="0" dirty="0" err="1">
                <a:solidFill>
                  <a:srgbClr val="000000"/>
                </a:solidFill>
                <a:latin typeface="+mj-lt"/>
              </a:rPr>
              <a:t>không</a:t>
            </a:r>
            <a:r>
              <a:rPr lang="en-US" sz="2400" b="0" dirty="0">
                <a:solidFill>
                  <a:srgbClr val="000000"/>
                </a:solidFill>
                <a:latin typeface="+mj-lt"/>
              </a:rPr>
              <a:t> </a:t>
            </a:r>
            <a:r>
              <a:rPr lang="en-US" sz="2400" b="0" dirty="0" err="1">
                <a:solidFill>
                  <a:srgbClr val="000000"/>
                </a:solidFill>
                <a:latin typeface="+mj-lt"/>
              </a:rPr>
              <a:t>có</a:t>
            </a:r>
            <a:r>
              <a:rPr lang="en-US" sz="2400" b="0" dirty="0">
                <a:solidFill>
                  <a:srgbClr val="000000"/>
                </a:solidFill>
                <a:latin typeface="+mj-lt"/>
              </a:rPr>
              <a:t> </a:t>
            </a:r>
            <a:r>
              <a:rPr lang="en-US" sz="2400" b="0" dirty="0" err="1">
                <a:solidFill>
                  <a:srgbClr val="000000"/>
                </a:solidFill>
                <a:latin typeface="+mj-lt"/>
              </a:rPr>
              <a:t>sự</a:t>
            </a:r>
            <a:r>
              <a:rPr lang="en-US" sz="2400" b="0" dirty="0">
                <a:solidFill>
                  <a:srgbClr val="000000"/>
                </a:solidFill>
                <a:latin typeface="+mj-lt"/>
              </a:rPr>
              <a:t> </a:t>
            </a:r>
            <a:r>
              <a:rPr lang="en-US" sz="2400" b="0" dirty="0" err="1">
                <a:solidFill>
                  <a:srgbClr val="000000"/>
                </a:solidFill>
                <a:latin typeface="+mj-lt"/>
              </a:rPr>
              <a:t>kết</a:t>
            </a:r>
            <a:r>
              <a:rPr lang="en-US" sz="2400" b="0" dirty="0">
                <a:solidFill>
                  <a:srgbClr val="000000"/>
                </a:solidFill>
                <a:latin typeface="+mj-lt"/>
              </a:rPr>
              <a:t> </a:t>
            </a:r>
            <a:r>
              <a:rPr lang="en-US" sz="2400" b="0" dirty="0" err="1">
                <a:solidFill>
                  <a:srgbClr val="000000"/>
                </a:solidFill>
                <a:latin typeface="+mj-lt"/>
              </a:rPr>
              <a:t>hợp</a:t>
            </a:r>
            <a:r>
              <a:rPr lang="en-US" sz="2400" b="0" dirty="0">
                <a:solidFill>
                  <a:srgbClr val="000000"/>
                </a:solidFill>
                <a:latin typeface="+mj-lt"/>
              </a:rPr>
              <a:t> </a:t>
            </a:r>
            <a:r>
              <a:rPr lang="en-US" sz="2400" b="0" dirty="0" err="1">
                <a:solidFill>
                  <a:srgbClr val="000000"/>
                </a:solidFill>
                <a:latin typeface="+mj-lt"/>
              </a:rPr>
              <a:t>giữa</a:t>
            </a:r>
            <a:r>
              <a:rPr lang="en-US" sz="2400" b="0" dirty="0">
                <a:solidFill>
                  <a:srgbClr val="000000"/>
                </a:solidFill>
                <a:latin typeface="+mj-lt"/>
              </a:rPr>
              <a:t> </a:t>
            </a:r>
            <a:r>
              <a:rPr lang="en-US" sz="2400" b="0" dirty="0" err="1">
                <a:solidFill>
                  <a:srgbClr val="000000"/>
                </a:solidFill>
                <a:latin typeface="+mj-lt"/>
              </a:rPr>
              <a:t>tinh</a:t>
            </a:r>
            <a:r>
              <a:rPr lang="en-US" sz="2400" b="0" dirty="0">
                <a:solidFill>
                  <a:srgbClr val="000000"/>
                </a:solidFill>
                <a:latin typeface="+mj-lt"/>
              </a:rPr>
              <a:t> </a:t>
            </a:r>
            <a:r>
              <a:rPr lang="en-US" sz="2400" b="0" dirty="0" err="1">
                <a:solidFill>
                  <a:srgbClr val="000000"/>
                </a:solidFill>
                <a:latin typeface="+mj-lt"/>
              </a:rPr>
              <a:t>trùng</a:t>
            </a:r>
            <a:r>
              <a:rPr lang="en-US" sz="2400" b="0" dirty="0">
                <a:solidFill>
                  <a:srgbClr val="000000"/>
                </a:solidFill>
                <a:latin typeface="+mj-lt"/>
              </a:rPr>
              <a:t> </a:t>
            </a:r>
            <a:r>
              <a:rPr lang="en-US" sz="2400" b="0" dirty="0" err="1">
                <a:solidFill>
                  <a:srgbClr val="000000"/>
                </a:solidFill>
                <a:latin typeface="+mj-lt"/>
              </a:rPr>
              <a:t>và</a:t>
            </a:r>
            <a:r>
              <a:rPr lang="en-US" sz="2400" b="0" dirty="0">
                <a:solidFill>
                  <a:srgbClr val="000000"/>
                </a:solidFill>
                <a:latin typeface="+mj-lt"/>
              </a:rPr>
              <a:t> </a:t>
            </a:r>
            <a:r>
              <a:rPr lang="en-US" sz="2400" b="0" dirty="0" err="1">
                <a:solidFill>
                  <a:srgbClr val="000000"/>
                </a:solidFill>
                <a:latin typeface="+mj-lt"/>
              </a:rPr>
              <a:t>trứng</a:t>
            </a:r>
            <a:endParaRPr lang="en-US" sz="2400" b="0" dirty="0">
              <a:solidFill>
                <a:srgbClr val="000000"/>
              </a:solidFill>
              <a:latin typeface="+mj-lt"/>
            </a:endParaRPr>
          </a:p>
          <a:p>
            <a:pPr algn="just">
              <a:spcBef>
                <a:spcPts val="300"/>
              </a:spcBef>
              <a:defRPr/>
            </a:pPr>
            <a:r>
              <a:rPr lang="en-US" sz="2400" b="0" dirty="0">
                <a:solidFill>
                  <a:srgbClr val="000000"/>
                </a:solidFill>
                <a:latin typeface="+mj-lt"/>
              </a:rPr>
              <a:t>D. </a:t>
            </a:r>
            <a:r>
              <a:rPr lang="en-US" sz="2400" b="0" dirty="0" err="1">
                <a:solidFill>
                  <a:srgbClr val="000000"/>
                </a:solidFill>
                <a:latin typeface="+mj-lt"/>
              </a:rPr>
              <a:t>luôn</a:t>
            </a:r>
            <a:r>
              <a:rPr lang="en-US" sz="2400" b="0" dirty="0">
                <a:solidFill>
                  <a:srgbClr val="000000"/>
                </a:solidFill>
                <a:latin typeface="+mj-lt"/>
              </a:rPr>
              <a:t> </a:t>
            </a:r>
            <a:r>
              <a:rPr lang="en-US" sz="2400" b="0" dirty="0" err="1">
                <a:solidFill>
                  <a:srgbClr val="000000"/>
                </a:solidFill>
                <a:latin typeface="+mj-lt"/>
              </a:rPr>
              <a:t>sinh</a:t>
            </a:r>
            <a:r>
              <a:rPr lang="en-US" sz="2400" b="0" dirty="0">
                <a:solidFill>
                  <a:srgbClr val="000000"/>
                </a:solidFill>
                <a:latin typeface="+mj-lt"/>
              </a:rPr>
              <a:t> </a:t>
            </a:r>
            <a:r>
              <a:rPr lang="en-US" sz="2400" b="0" dirty="0" err="1">
                <a:solidFill>
                  <a:srgbClr val="000000"/>
                </a:solidFill>
                <a:latin typeface="+mj-lt"/>
              </a:rPr>
              <a:t>ra</a:t>
            </a:r>
            <a:r>
              <a:rPr lang="en-US" sz="2400" b="0" dirty="0">
                <a:solidFill>
                  <a:srgbClr val="000000"/>
                </a:solidFill>
                <a:latin typeface="+mj-lt"/>
              </a:rPr>
              <a:t> </a:t>
            </a:r>
            <a:r>
              <a:rPr lang="en-US" sz="2400" b="0" dirty="0" err="1">
                <a:solidFill>
                  <a:srgbClr val="000000"/>
                </a:solidFill>
                <a:latin typeface="+mj-lt"/>
              </a:rPr>
              <a:t>chỉ</a:t>
            </a:r>
            <a:r>
              <a:rPr lang="en-US" sz="2400" b="0" dirty="0">
                <a:solidFill>
                  <a:srgbClr val="000000"/>
                </a:solidFill>
                <a:latin typeface="+mj-lt"/>
              </a:rPr>
              <a:t> </a:t>
            </a:r>
            <a:r>
              <a:rPr lang="en-US" sz="2400" b="0" dirty="0" err="1">
                <a:solidFill>
                  <a:srgbClr val="000000"/>
                </a:solidFill>
                <a:latin typeface="+mj-lt"/>
              </a:rPr>
              <a:t>một</a:t>
            </a:r>
            <a:r>
              <a:rPr lang="en-US" sz="2400" b="0" dirty="0">
                <a:solidFill>
                  <a:srgbClr val="000000"/>
                </a:solidFill>
                <a:latin typeface="+mj-lt"/>
              </a:rPr>
              <a:t> </a:t>
            </a:r>
            <a:r>
              <a:rPr lang="en-US" sz="2400" b="0" dirty="0" err="1">
                <a:solidFill>
                  <a:srgbClr val="000000"/>
                </a:solidFill>
                <a:latin typeface="+mj-lt"/>
              </a:rPr>
              <a:t>cá</a:t>
            </a:r>
            <a:r>
              <a:rPr lang="en-US" sz="2400" b="0" dirty="0">
                <a:solidFill>
                  <a:srgbClr val="000000"/>
                </a:solidFill>
                <a:latin typeface="+mj-lt"/>
              </a:rPr>
              <a:t> </a:t>
            </a:r>
            <a:r>
              <a:rPr lang="en-US" sz="2400" b="0" dirty="0" err="1">
                <a:solidFill>
                  <a:srgbClr val="000000"/>
                </a:solidFill>
                <a:latin typeface="+mj-lt"/>
              </a:rPr>
              <a:t>thể</a:t>
            </a:r>
            <a:r>
              <a:rPr lang="en-US" sz="2400" b="0" dirty="0">
                <a:solidFill>
                  <a:srgbClr val="000000"/>
                </a:solidFill>
                <a:latin typeface="+mj-lt"/>
              </a:rPr>
              <a:t> </a:t>
            </a:r>
            <a:r>
              <a:rPr lang="en-US" sz="2400" b="0" dirty="0" err="1">
                <a:solidFill>
                  <a:srgbClr val="000000"/>
                </a:solidFill>
                <a:latin typeface="+mj-lt"/>
              </a:rPr>
              <a:t>giống</a:t>
            </a:r>
            <a:r>
              <a:rPr lang="en-US" sz="2400" b="0" dirty="0">
                <a:solidFill>
                  <a:srgbClr val="000000"/>
                </a:solidFill>
                <a:latin typeface="+mj-lt"/>
              </a:rPr>
              <a:t> </a:t>
            </a:r>
            <a:r>
              <a:rPr lang="en-US" sz="2400" b="0" dirty="0" err="1">
                <a:solidFill>
                  <a:srgbClr val="000000"/>
                </a:solidFill>
                <a:latin typeface="+mj-lt"/>
              </a:rPr>
              <a:t>mình</a:t>
            </a:r>
            <a:r>
              <a:rPr lang="en-US" sz="2400" b="0" dirty="0">
                <a:solidFill>
                  <a:srgbClr val="000000"/>
                </a:solidFill>
                <a:latin typeface="+mj-lt"/>
              </a:rPr>
              <a:t>, </a:t>
            </a:r>
            <a:r>
              <a:rPr lang="en-US" sz="2400" b="0" dirty="0" err="1">
                <a:solidFill>
                  <a:srgbClr val="000000"/>
                </a:solidFill>
                <a:latin typeface="+mj-lt"/>
              </a:rPr>
              <a:t>không</a:t>
            </a:r>
            <a:r>
              <a:rPr lang="en-US" sz="2400" b="0" dirty="0">
                <a:solidFill>
                  <a:srgbClr val="000000"/>
                </a:solidFill>
                <a:latin typeface="+mj-lt"/>
              </a:rPr>
              <a:t> </a:t>
            </a:r>
            <a:r>
              <a:rPr lang="en-US" sz="2400" b="0" dirty="0" err="1">
                <a:solidFill>
                  <a:srgbClr val="000000"/>
                </a:solidFill>
                <a:latin typeface="+mj-lt"/>
              </a:rPr>
              <a:t>có</a:t>
            </a:r>
            <a:r>
              <a:rPr lang="en-US" sz="2400" b="0" dirty="0">
                <a:solidFill>
                  <a:srgbClr val="000000"/>
                </a:solidFill>
                <a:latin typeface="+mj-lt"/>
              </a:rPr>
              <a:t> </a:t>
            </a:r>
            <a:r>
              <a:rPr lang="en-US" sz="2400" b="0" dirty="0" err="1">
                <a:solidFill>
                  <a:srgbClr val="000000"/>
                </a:solidFill>
                <a:latin typeface="+mj-lt"/>
              </a:rPr>
              <a:t>sự</a:t>
            </a:r>
            <a:r>
              <a:rPr lang="en-US" sz="2400" b="0" dirty="0">
                <a:solidFill>
                  <a:srgbClr val="000000"/>
                </a:solidFill>
                <a:latin typeface="+mj-lt"/>
              </a:rPr>
              <a:t> </a:t>
            </a:r>
            <a:r>
              <a:rPr lang="en-US" sz="2400" b="0" dirty="0" err="1">
                <a:solidFill>
                  <a:srgbClr val="000000"/>
                </a:solidFill>
                <a:latin typeface="+mj-lt"/>
              </a:rPr>
              <a:t>kết</a:t>
            </a:r>
            <a:r>
              <a:rPr lang="en-US" sz="2400" b="0" dirty="0">
                <a:solidFill>
                  <a:srgbClr val="000000"/>
                </a:solidFill>
                <a:latin typeface="+mj-lt"/>
              </a:rPr>
              <a:t> </a:t>
            </a:r>
            <a:r>
              <a:rPr lang="en-US" sz="2400" b="0" dirty="0" err="1">
                <a:solidFill>
                  <a:srgbClr val="000000"/>
                </a:solidFill>
                <a:latin typeface="+mj-lt"/>
              </a:rPr>
              <a:t>hợp</a:t>
            </a:r>
            <a:r>
              <a:rPr lang="en-US" sz="2400" b="0" dirty="0">
                <a:solidFill>
                  <a:srgbClr val="000000"/>
                </a:solidFill>
                <a:latin typeface="+mj-lt"/>
              </a:rPr>
              <a:t> </a:t>
            </a:r>
            <a:r>
              <a:rPr lang="en-US" sz="2400" b="0" dirty="0" err="1">
                <a:solidFill>
                  <a:srgbClr val="000000"/>
                </a:solidFill>
                <a:latin typeface="+mj-lt"/>
              </a:rPr>
              <a:t>giữa</a:t>
            </a:r>
            <a:r>
              <a:rPr lang="en-US" sz="2400" b="0" dirty="0">
                <a:solidFill>
                  <a:srgbClr val="000000"/>
                </a:solidFill>
                <a:latin typeface="+mj-lt"/>
              </a:rPr>
              <a:t> </a:t>
            </a:r>
            <a:r>
              <a:rPr lang="en-US" sz="2400" b="0" dirty="0" err="1">
                <a:solidFill>
                  <a:srgbClr val="000000"/>
                </a:solidFill>
                <a:latin typeface="+mj-lt"/>
              </a:rPr>
              <a:t>tinh</a:t>
            </a:r>
            <a:r>
              <a:rPr lang="en-US" sz="2400" b="0" dirty="0">
                <a:solidFill>
                  <a:srgbClr val="000000"/>
                </a:solidFill>
                <a:latin typeface="+mj-lt"/>
              </a:rPr>
              <a:t> </a:t>
            </a:r>
            <a:r>
              <a:rPr lang="en-US" sz="2400" b="0" dirty="0" err="1">
                <a:solidFill>
                  <a:srgbClr val="000000"/>
                </a:solidFill>
                <a:latin typeface="+mj-lt"/>
              </a:rPr>
              <a:t>trùng</a:t>
            </a:r>
            <a:r>
              <a:rPr lang="en-US" sz="2400" b="0" dirty="0">
                <a:solidFill>
                  <a:srgbClr val="000000"/>
                </a:solidFill>
                <a:latin typeface="+mj-lt"/>
              </a:rPr>
              <a:t> </a:t>
            </a:r>
            <a:r>
              <a:rPr lang="en-US" sz="2400" b="0" dirty="0" err="1">
                <a:solidFill>
                  <a:srgbClr val="000000"/>
                </a:solidFill>
                <a:latin typeface="+mj-lt"/>
              </a:rPr>
              <a:t>và</a:t>
            </a:r>
            <a:r>
              <a:rPr lang="en-US" sz="2400" b="0" dirty="0">
                <a:solidFill>
                  <a:srgbClr val="000000"/>
                </a:solidFill>
                <a:latin typeface="+mj-lt"/>
              </a:rPr>
              <a:t> </a:t>
            </a:r>
            <a:r>
              <a:rPr lang="en-US" sz="2400" b="0" dirty="0" err="1">
                <a:solidFill>
                  <a:srgbClr val="000000"/>
                </a:solidFill>
                <a:latin typeface="+mj-lt"/>
              </a:rPr>
              <a:t>trứng</a:t>
            </a:r>
            <a:endParaRPr lang="en-US" sz="2400" b="0" dirty="0">
              <a:solidFill>
                <a:srgbClr val="000000"/>
              </a:solidFill>
              <a:latin typeface="+mj-lt"/>
            </a:endParaRPr>
          </a:p>
        </p:txBody>
      </p:sp>
      <p:sp>
        <p:nvSpPr>
          <p:cNvPr id="7" name="Text Box 8"/>
          <p:cNvSpPr txBox="1">
            <a:spLocks noChangeArrowheads="1"/>
          </p:cNvSpPr>
          <p:nvPr/>
        </p:nvSpPr>
        <p:spPr bwMode="auto">
          <a:xfrm>
            <a:off x="304800" y="14288"/>
            <a:ext cx="8356600" cy="762000"/>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sz="4400" dirty="0" err="1">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LUYỆN</a:t>
            </a:r>
            <a:r>
              <a:rPr lang="en-US" sz="4400"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400" dirty="0" err="1">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TẬP</a:t>
            </a:r>
            <a:endParaRPr lang="en-US" sz="4400"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380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5396"/>
                                        </p:tgtEl>
                                        <p:attrNameLst>
                                          <p:attrName>style.visibility</p:attrName>
                                        </p:attrNameLst>
                                      </p:cBhvr>
                                      <p:to>
                                        <p:strVal val="visible"/>
                                      </p:to>
                                    </p:set>
                                    <p:animEffect transition="in" filter="box(in)">
                                      <p:cBhvr>
                                        <p:cTn id="7" dur="500"/>
                                        <p:tgtEl>
                                          <p:spTgt spid="3153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5394"/>
                                        </p:tgtEl>
                                        <p:attrNameLst>
                                          <p:attrName>style.visibility</p:attrName>
                                        </p:attrNameLst>
                                      </p:cBhvr>
                                      <p:to>
                                        <p:strVal val="visible"/>
                                      </p:to>
                                    </p:set>
                                    <p:animEffect transition="in" filter="box(in)">
                                      <p:cBhvr>
                                        <p:cTn id="12" dur="500"/>
                                        <p:tgtEl>
                                          <p:spTgt spid="315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6" grpId="0" animBg="1"/>
      <p:bldP spid="31539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3"/>
          <p:cNvSpPr>
            <a:spLocks noChangeArrowheads="1"/>
          </p:cNvSpPr>
          <p:nvPr/>
        </p:nvSpPr>
        <p:spPr bwMode="auto">
          <a:xfrm>
            <a:off x="4486275" y="5921375"/>
            <a:ext cx="457200" cy="533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317442" name="Oval 2"/>
          <p:cNvSpPr>
            <a:spLocks noChangeArrowheads="1"/>
          </p:cNvSpPr>
          <p:nvPr/>
        </p:nvSpPr>
        <p:spPr bwMode="auto">
          <a:xfrm>
            <a:off x="295275" y="3281363"/>
            <a:ext cx="390525" cy="4524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105476" name="Text Box 5"/>
          <p:cNvSpPr txBox="1">
            <a:spLocks noChangeArrowheads="1"/>
          </p:cNvSpPr>
          <p:nvPr/>
        </p:nvSpPr>
        <p:spPr bwMode="auto">
          <a:xfrm>
            <a:off x="295275" y="2084388"/>
            <a:ext cx="8839200"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300"/>
              </a:spcBef>
              <a:buFontTx/>
              <a:buNone/>
            </a:pPr>
            <a:r>
              <a:rPr lang="vi-VN" sz="2400" b="0"/>
              <a:t>Câu </a:t>
            </a:r>
            <a:r>
              <a:rPr lang="en-US" sz="2400" b="0"/>
              <a:t>6</a:t>
            </a:r>
            <a:r>
              <a:rPr lang="vi-VN" sz="2400" b="0"/>
              <a:t>. Sinh sản hữu tính ở động vật là sự kết hợp</a:t>
            </a:r>
          </a:p>
          <a:p>
            <a:pPr>
              <a:spcBef>
                <a:spcPts val="300"/>
              </a:spcBef>
              <a:buFontTx/>
              <a:buNone/>
            </a:pPr>
            <a:r>
              <a:rPr lang="vi-VN" sz="2400" b="0"/>
              <a:t>A. của nhiều giao tử đực với một giao tử cái tạo nên hợp tử phát triển thành cơ thể mới</a:t>
            </a:r>
          </a:p>
          <a:p>
            <a:pPr>
              <a:spcBef>
                <a:spcPts val="300"/>
              </a:spcBef>
              <a:buFontTx/>
              <a:buNone/>
            </a:pPr>
            <a:r>
              <a:rPr lang="vi-VN" sz="2400" b="0"/>
              <a:t>B. ngẫu nhiên của giao tử đực và giao tử cái tạo nên hợp tử phát triển thành cơ thể mới</a:t>
            </a:r>
          </a:p>
          <a:p>
            <a:pPr>
              <a:spcBef>
                <a:spcPts val="300"/>
              </a:spcBef>
              <a:buFontTx/>
              <a:buNone/>
            </a:pPr>
            <a:r>
              <a:rPr lang="vi-VN" sz="2400" b="0"/>
              <a:t>C. có chọn lọc của hai giao tử đực và một giao tử cái tạo nên hợp tác phát triển thành cơ thể mới</a:t>
            </a:r>
          </a:p>
          <a:p>
            <a:pPr>
              <a:spcBef>
                <a:spcPts val="300"/>
              </a:spcBef>
              <a:buFontTx/>
              <a:buNone/>
            </a:pPr>
            <a:r>
              <a:rPr lang="vi-VN" sz="2400" b="0"/>
              <a:t>D. có chọn lọc của giao tử cái với nhiều giao tử đực và một tạo nên hợp tử phát triển thành cơ thể mới</a:t>
            </a:r>
          </a:p>
        </p:txBody>
      </p:sp>
      <p:sp>
        <p:nvSpPr>
          <p:cNvPr id="317447" name="Oval 7"/>
          <p:cNvSpPr>
            <a:spLocks noChangeArrowheads="1"/>
          </p:cNvSpPr>
          <p:nvPr/>
        </p:nvSpPr>
        <p:spPr bwMode="auto">
          <a:xfrm>
            <a:off x="427038" y="1501775"/>
            <a:ext cx="381000" cy="457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105478" name="Text Box 4"/>
          <p:cNvSpPr txBox="1">
            <a:spLocks noChangeArrowheads="1"/>
          </p:cNvSpPr>
          <p:nvPr/>
        </p:nvSpPr>
        <p:spPr bwMode="auto">
          <a:xfrm>
            <a:off x="381000" y="682625"/>
            <a:ext cx="876300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300"/>
              </a:spcBef>
              <a:buFontTx/>
              <a:buNone/>
            </a:pPr>
            <a:r>
              <a:rPr lang="en-US" sz="2400" b="0" dirty="0" err="1"/>
              <a:t>Câu</a:t>
            </a:r>
            <a:r>
              <a:rPr lang="en-US" sz="2400" b="0" dirty="0"/>
              <a:t> 5: </a:t>
            </a:r>
            <a:r>
              <a:rPr lang="en-US" sz="2400" b="0" dirty="0" err="1"/>
              <a:t>Hạt</a:t>
            </a:r>
            <a:r>
              <a:rPr lang="en-US" sz="2400" b="0" dirty="0"/>
              <a:t> </a:t>
            </a:r>
            <a:r>
              <a:rPr lang="en-US" sz="2400" b="0" dirty="0" err="1"/>
              <a:t>được</a:t>
            </a:r>
            <a:r>
              <a:rPr lang="en-US" sz="2400" b="0" dirty="0"/>
              <a:t> </a:t>
            </a:r>
            <a:r>
              <a:rPr lang="en-US" sz="2400" b="0" dirty="0" err="1"/>
              <a:t>hình</a:t>
            </a:r>
            <a:r>
              <a:rPr lang="en-US" sz="2400" b="0" dirty="0"/>
              <a:t> </a:t>
            </a:r>
            <a:r>
              <a:rPr lang="en-US" sz="2400" b="0" dirty="0" err="1"/>
              <a:t>thành</a:t>
            </a:r>
            <a:r>
              <a:rPr lang="en-US" sz="2400" b="0" dirty="0"/>
              <a:t> </a:t>
            </a:r>
            <a:r>
              <a:rPr lang="en-US" sz="2400" b="0" dirty="0" err="1"/>
              <a:t>từ</a:t>
            </a:r>
            <a:endParaRPr lang="en-US" sz="2400" b="0" dirty="0"/>
          </a:p>
          <a:p>
            <a:pPr>
              <a:spcBef>
                <a:spcPts val="300"/>
              </a:spcBef>
              <a:buFontTx/>
              <a:buAutoNum type="alphaUcPeriod"/>
            </a:pPr>
            <a:r>
              <a:rPr lang="en-US" sz="2400" b="0" dirty="0" err="1"/>
              <a:t>Bầu</a:t>
            </a:r>
            <a:r>
              <a:rPr lang="en-US" sz="2400" b="0" dirty="0"/>
              <a:t> </a:t>
            </a:r>
            <a:r>
              <a:rPr lang="en-US" sz="2400" b="0" dirty="0" err="1"/>
              <a:t>nhụy</a:t>
            </a:r>
            <a:r>
              <a:rPr lang="en-US" sz="2400" b="0" dirty="0"/>
              <a:t>.                                       B. </a:t>
            </a:r>
            <a:r>
              <a:rPr lang="en-US" sz="2400" b="0" dirty="0" err="1"/>
              <a:t>Bầu</a:t>
            </a:r>
            <a:r>
              <a:rPr lang="en-US" sz="2400" b="0" dirty="0"/>
              <a:t> </a:t>
            </a:r>
            <a:r>
              <a:rPr lang="en-US" sz="2400" b="0" dirty="0" err="1"/>
              <a:t>nhị</a:t>
            </a:r>
            <a:endParaRPr lang="en-US" sz="2400" b="0" dirty="0"/>
          </a:p>
          <a:p>
            <a:pPr>
              <a:spcBef>
                <a:spcPts val="300"/>
              </a:spcBef>
              <a:buFontTx/>
              <a:buNone/>
            </a:pPr>
            <a:r>
              <a:rPr lang="en-US" sz="2400" b="0" dirty="0"/>
              <a:t>C. </a:t>
            </a:r>
            <a:r>
              <a:rPr lang="en-US" sz="2400" b="0" dirty="0" err="1"/>
              <a:t>Noãn</a:t>
            </a:r>
            <a:r>
              <a:rPr lang="en-US" sz="2400" b="0" dirty="0"/>
              <a:t> </a:t>
            </a:r>
            <a:r>
              <a:rPr lang="en-US" sz="2400" b="0" dirty="0" err="1"/>
              <a:t>đã</a:t>
            </a:r>
            <a:r>
              <a:rPr lang="en-US" sz="2400" b="0" dirty="0"/>
              <a:t> </a:t>
            </a:r>
            <a:r>
              <a:rPr lang="en-US" sz="2400" b="0" dirty="0" err="1"/>
              <a:t>được</a:t>
            </a:r>
            <a:r>
              <a:rPr lang="en-US" sz="2400" b="0" dirty="0"/>
              <a:t> </a:t>
            </a:r>
            <a:r>
              <a:rPr lang="en-US" sz="2400" b="0" dirty="0" err="1"/>
              <a:t>thụ</a:t>
            </a:r>
            <a:r>
              <a:rPr lang="en-US" sz="2400" b="0" dirty="0"/>
              <a:t> </a:t>
            </a:r>
            <a:r>
              <a:rPr lang="en-US" sz="2400" b="0" dirty="0" err="1"/>
              <a:t>tinh</a:t>
            </a:r>
            <a:r>
              <a:rPr lang="en-US" sz="2400" b="0" dirty="0"/>
              <a:t>.                 D. </a:t>
            </a:r>
            <a:r>
              <a:rPr lang="en-US" sz="2400" b="0" dirty="0" err="1"/>
              <a:t>Hạt</a:t>
            </a:r>
            <a:r>
              <a:rPr lang="en-US" sz="2400" b="0" dirty="0"/>
              <a:t> </a:t>
            </a:r>
            <a:r>
              <a:rPr lang="en-US" sz="2400" b="0" dirty="0" err="1"/>
              <a:t>phấn</a:t>
            </a:r>
            <a:endParaRPr lang="en-US" sz="2400" b="0" dirty="0"/>
          </a:p>
        </p:txBody>
      </p:sp>
      <p:sp>
        <p:nvSpPr>
          <p:cNvPr id="105480" name="Text Box 6"/>
          <p:cNvSpPr txBox="1">
            <a:spLocks noChangeArrowheads="1"/>
          </p:cNvSpPr>
          <p:nvPr/>
        </p:nvSpPr>
        <p:spPr bwMode="auto">
          <a:xfrm>
            <a:off x="304800" y="5584825"/>
            <a:ext cx="8534400"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300"/>
              </a:spcBef>
              <a:buFontTx/>
              <a:buNone/>
            </a:pPr>
            <a:r>
              <a:rPr lang="en-US" sz="2400" b="0" dirty="0" err="1"/>
              <a:t>Câu</a:t>
            </a:r>
            <a:r>
              <a:rPr lang="en-US" sz="2400" b="0" dirty="0"/>
              <a:t> 7: </a:t>
            </a:r>
            <a:r>
              <a:rPr lang="en-US" sz="2400" b="0" dirty="0" err="1"/>
              <a:t>Quả</a:t>
            </a:r>
            <a:r>
              <a:rPr lang="en-US" sz="2400" b="0" dirty="0"/>
              <a:t> </a:t>
            </a:r>
            <a:r>
              <a:rPr lang="en-US" sz="2400" b="0" dirty="0" err="1"/>
              <a:t>được</a:t>
            </a:r>
            <a:r>
              <a:rPr lang="en-US" sz="2400" b="0" dirty="0"/>
              <a:t> </a:t>
            </a:r>
            <a:r>
              <a:rPr lang="en-US" sz="2400" b="0" dirty="0" err="1"/>
              <a:t>hình</a:t>
            </a:r>
            <a:r>
              <a:rPr lang="en-US" sz="2400" b="0" dirty="0"/>
              <a:t> </a:t>
            </a:r>
            <a:r>
              <a:rPr lang="en-US" sz="2400" b="0" dirty="0" err="1"/>
              <a:t>thành</a:t>
            </a:r>
            <a:r>
              <a:rPr lang="en-US" sz="2400" b="0" dirty="0"/>
              <a:t> </a:t>
            </a:r>
            <a:r>
              <a:rPr lang="en-US" sz="2400" b="0" dirty="0" err="1"/>
              <a:t>từ</a:t>
            </a:r>
            <a:endParaRPr lang="en-US" sz="2400" b="0" dirty="0"/>
          </a:p>
          <a:p>
            <a:pPr>
              <a:spcBef>
                <a:spcPts val="300"/>
              </a:spcBef>
              <a:buFontTx/>
              <a:buAutoNum type="alphaUcPeriod"/>
            </a:pPr>
            <a:r>
              <a:rPr lang="en-US" sz="2400" b="0" dirty="0" err="1"/>
              <a:t>Noãn</a:t>
            </a:r>
            <a:r>
              <a:rPr lang="en-US" sz="2400" b="0" dirty="0"/>
              <a:t> </a:t>
            </a:r>
            <a:r>
              <a:rPr lang="en-US" sz="2400" b="0" dirty="0" err="1"/>
              <a:t>được</a:t>
            </a:r>
            <a:r>
              <a:rPr lang="en-US" sz="2400" b="0" dirty="0"/>
              <a:t> </a:t>
            </a:r>
            <a:r>
              <a:rPr lang="en-US" sz="2400" b="0" dirty="0" err="1"/>
              <a:t>thụ</a:t>
            </a:r>
            <a:r>
              <a:rPr lang="en-US" sz="2400" b="0" dirty="0"/>
              <a:t> </a:t>
            </a:r>
            <a:r>
              <a:rPr lang="en-US" sz="2400" b="0" dirty="0" err="1"/>
              <a:t>tinh</a:t>
            </a:r>
            <a:r>
              <a:rPr lang="en-US" sz="2400" b="0" dirty="0"/>
              <a:t>               B. </a:t>
            </a:r>
            <a:r>
              <a:rPr lang="en-US" sz="2400" b="0" dirty="0" err="1"/>
              <a:t>Bầu</a:t>
            </a:r>
            <a:r>
              <a:rPr lang="en-US" sz="2400" b="0" dirty="0"/>
              <a:t> </a:t>
            </a:r>
            <a:r>
              <a:rPr lang="en-US" sz="2400" b="0" dirty="0" err="1"/>
              <a:t>nhụy</a:t>
            </a:r>
            <a:endParaRPr lang="en-US" sz="2400" b="0" dirty="0"/>
          </a:p>
          <a:p>
            <a:pPr>
              <a:spcBef>
                <a:spcPts val="300"/>
              </a:spcBef>
              <a:buFontTx/>
              <a:buNone/>
            </a:pPr>
            <a:r>
              <a:rPr lang="en-US" sz="2400" b="0" dirty="0"/>
              <a:t>C. </a:t>
            </a:r>
            <a:r>
              <a:rPr lang="en-US" sz="2400" b="0" dirty="0" err="1"/>
              <a:t>Bầu</a:t>
            </a:r>
            <a:r>
              <a:rPr lang="en-US" sz="2400" b="0" dirty="0"/>
              <a:t> </a:t>
            </a:r>
            <a:r>
              <a:rPr lang="en-US" sz="2400" b="0" dirty="0" err="1"/>
              <a:t>nhị</a:t>
            </a:r>
            <a:r>
              <a:rPr lang="en-US" sz="2400" b="0" dirty="0"/>
              <a:t>                                  D. </a:t>
            </a:r>
            <a:r>
              <a:rPr lang="en-US" sz="2400" b="0" dirty="0" err="1"/>
              <a:t>Noãn</a:t>
            </a:r>
            <a:r>
              <a:rPr lang="en-US" sz="2400" b="0" dirty="0"/>
              <a:t> </a:t>
            </a:r>
            <a:r>
              <a:rPr lang="en-US" sz="2400" b="0" dirty="0" err="1"/>
              <a:t>không</a:t>
            </a:r>
            <a:r>
              <a:rPr lang="en-US" sz="2400" b="0" dirty="0"/>
              <a:t> </a:t>
            </a:r>
            <a:r>
              <a:rPr lang="en-US" sz="2400" b="0" dirty="0" err="1"/>
              <a:t>được</a:t>
            </a:r>
            <a:r>
              <a:rPr lang="en-US" sz="2400" b="0" dirty="0"/>
              <a:t> </a:t>
            </a:r>
            <a:r>
              <a:rPr lang="en-US" sz="2400" b="0" dirty="0" err="1"/>
              <a:t>thụ</a:t>
            </a:r>
            <a:r>
              <a:rPr lang="en-US" sz="2400" b="0" dirty="0"/>
              <a:t> </a:t>
            </a:r>
            <a:r>
              <a:rPr lang="en-US" sz="2400" b="0" dirty="0" err="1"/>
              <a:t>tinh</a:t>
            </a:r>
            <a:r>
              <a:rPr lang="en-US" sz="2400" b="0" dirty="0"/>
              <a:t>.</a:t>
            </a:r>
          </a:p>
        </p:txBody>
      </p:sp>
      <p:sp>
        <p:nvSpPr>
          <p:cNvPr id="9" name="Text Box 8"/>
          <p:cNvSpPr txBox="1">
            <a:spLocks noChangeArrowheads="1"/>
          </p:cNvSpPr>
          <p:nvPr/>
        </p:nvSpPr>
        <p:spPr bwMode="auto">
          <a:xfrm>
            <a:off x="304800" y="14288"/>
            <a:ext cx="8356600" cy="762000"/>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sz="4400" dirty="0" err="1">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LUYỆN</a:t>
            </a:r>
            <a:r>
              <a:rPr lang="en-US" sz="4400"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400" dirty="0" err="1">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TẬP</a:t>
            </a:r>
            <a:endParaRPr lang="en-US" sz="4400"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745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7447"/>
                                        </p:tgtEl>
                                        <p:attrNameLst>
                                          <p:attrName>style.visibility</p:attrName>
                                        </p:attrNameLst>
                                      </p:cBhvr>
                                      <p:to>
                                        <p:strVal val="visible"/>
                                      </p:to>
                                    </p:set>
                                    <p:animEffect transition="in" filter="box(in)">
                                      <p:cBhvr>
                                        <p:cTn id="7" dur="500"/>
                                        <p:tgtEl>
                                          <p:spTgt spid="3174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7442"/>
                                        </p:tgtEl>
                                        <p:attrNameLst>
                                          <p:attrName>style.visibility</p:attrName>
                                        </p:attrNameLst>
                                      </p:cBhvr>
                                      <p:to>
                                        <p:strVal val="visible"/>
                                      </p:to>
                                    </p:set>
                                    <p:animEffect transition="in" filter="box(in)">
                                      <p:cBhvr>
                                        <p:cTn id="12" dur="500"/>
                                        <p:tgtEl>
                                          <p:spTgt spid="3174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17442" grpId="0" animBg="1"/>
      <p:bldP spid="31744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39" name="Text Box 15"/>
          <p:cNvSpPr txBox="1">
            <a:spLocks noChangeArrowheads="1"/>
          </p:cNvSpPr>
          <p:nvPr/>
        </p:nvSpPr>
        <p:spPr bwMode="auto">
          <a:xfrm>
            <a:off x="152400" y="5867400"/>
            <a:ext cx="8763000" cy="946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800" i="1" dirty="0" err="1" smtClean="0">
                <a:solidFill>
                  <a:srgbClr val="FF0000"/>
                </a:solidFill>
                <a:latin typeface="Times New Roman" panose="02020603050405020304" pitchFamily="18" charset="0"/>
                <a:cs typeface="Times New Roman" panose="02020603050405020304" pitchFamily="18" charset="0"/>
              </a:rPr>
              <a:t>Tại</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sao</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có</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loại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quả</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có</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nhiều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hạt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có</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loại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quả</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chỉ</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có</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một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hạt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có</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quả</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không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hạt</a:t>
            </a:r>
            <a:r>
              <a:rPr lang="en-US" sz="2800" i="1" dirty="0">
                <a:solidFill>
                  <a:srgbClr val="FF0000"/>
                </a:solidFill>
                <a:latin typeface="Times New Roman" panose="02020603050405020304" pitchFamily="18" charset="0"/>
                <a:cs typeface="Times New Roman" panose="02020603050405020304" pitchFamily="18" charset="0"/>
              </a:rPr>
              <a:t>?</a:t>
            </a:r>
          </a:p>
        </p:txBody>
      </p:sp>
      <p:pic>
        <p:nvPicPr>
          <p:cNvPr id="109571" name="Picture 10" descr="2012-06-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2862"/>
            <a:ext cx="3124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11" descr="2013-01-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031075"/>
            <a:ext cx="31242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12" descr="mon_an_doc_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175"/>
            <a:ext cx="3124200"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13" descr="vsg13579019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30282"/>
            <a:ext cx="3124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11" descr="H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23813"/>
            <a:ext cx="2895600"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Picture 9" descr="c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2965450"/>
            <a:ext cx="2895600"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232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333839"/>
                                        </p:tgtEl>
                                      </p:cBhvr>
                                    </p:animEffect>
                                    <p:set>
                                      <p:cBhvr>
                                        <p:cTn id="7" dur="1" fill="hold">
                                          <p:stCondLst>
                                            <p:cond delay="499"/>
                                          </p:stCondLst>
                                        </p:cTn>
                                        <p:tgtEl>
                                          <p:spTgt spid="3338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3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0" descr="2012-06-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242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11" descr="2013-01-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14663"/>
            <a:ext cx="3124200"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12" descr="mon_an_doc_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0"/>
            <a:ext cx="31242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13" descr="vsg13579019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3014663"/>
            <a:ext cx="3124200"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11" descr="H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23813"/>
            <a:ext cx="28956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9" descr="c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2965450"/>
            <a:ext cx="2895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5"/>
          <p:cNvSpPr txBox="1">
            <a:spLocks noChangeArrowheads="1"/>
          </p:cNvSpPr>
          <p:nvPr/>
        </p:nvSpPr>
        <p:spPr bwMode="auto">
          <a:xfrm>
            <a:off x="6215063" y="5257800"/>
            <a:ext cx="2928937"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sz="2400" dirty="0">
                <a:solidFill>
                  <a:srgbClr val="0000FF"/>
                </a:solidFill>
              </a:rPr>
              <a:t>- </a:t>
            </a:r>
            <a:r>
              <a:rPr lang="en-US" sz="2400" dirty="0" err="1">
                <a:solidFill>
                  <a:srgbClr val="0000FF"/>
                </a:solidFill>
              </a:rPr>
              <a:t>Quả</a:t>
            </a:r>
            <a:r>
              <a:rPr lang="en-US" sz="2400" dirty="0">
                <a:solidFill>
                  <a:srgbClr val="0000FF"/>
                </a:solidFill>
              </a:rPr>
              <a:t>  </a:t>
            </a:r>
            <a:r>
              <a:rPr lang="en-US" sz="2400" dirty="0" err="1">
                <a:solidFill>
                  <a:srgbClr val="0000FF"/>
                </a:solidFill>
              </a:rPr>
              <a:t>đơn</a:t>
            </a:r>
            <a:r>
              <a:rPr lang="en-US" sz="2400" dirty="0">
                <a:solidFill>
                  <a:srgbClr val="0000FF"/>
                </a:solidFill>
              </a:rPr>
              <a:t> </a:t>
            </a:r>
            <a:r>
              <a:rPr lang="en-US" sz="2400" dirty="0" err="1">
                <a:solidFill>
                  <a:srgbClr val="0000FF"/>
                </a:solidFill>
              </a:rPr>
              <a:t>tính</a:t>
            </a:r>
            <a:r>
              <a:rPr lang="en-US" sz="2400" dirty="0">
                <a:solidFill>
                  <a:srgbClr val="0000FF"/>
                </a:solidFill>
              </a:rPr>
              <a:t> (</a:t>
            </a:r>
            <a:r>
              <a:rPr lang="en-US" sz="2400" dirty="0" err="1">
                <a:solidFill>
                  <a:srgbClr val="0000FF"/>
                </a:solidFill>
              </a:rPr>
              <a:t>quả</a:t>
            </a:r>
            <a:r>
              <a:rPr lang="en-US" sz="2400" dirty="0">
                <a:solidFill>
                  <a:srgbClr val="0000FF"/>
                </a:solidFill>
              </a:rPr>
              <a:t> </a:t>
            </a:r>
            <a:r>
              <a:rPr lang="en-US" sz="2400" dirty="0" err="1">
                <a:solidFill>
                  <a:srgbClr val="0000FF"/>
                </a:solidFill>
              </a:rPr>
              <a:t>giả</a:t>
            </a:r>
            <a:r>
              <a:rPr lang="en-US" sz="2400" dirty="0">
                <a:solidFill>
                  <a:srgbClr val="0000FF"/>
                </a:solidFill>
              </a:rPr>
              <a:t>): </a:t>
            </a:r>
            <a:r>
              <a:rPr lang="en-US" sz="2400" dirty="0" err="1">
                <a:solidFill>
                  <a:srgbClr val="0000FF"/>
                </a:solidFill>
              </a:rPr>
              <a:t>không</a:t>
            </a:r>
            <a:r>
              <a:rPr lang="en-US" sz="2400" dirty="0">
                <a:solidFill>
                  <a:srgbClr val="0000FF"/>
                </a:solidFill>
              </a:rPr>
              <a:t> </a:t>
            </a:r>
            <a:r>
              <a:rPr lang="en-US" sz="2400" dirty="0" err="1">
                <a:solidFill>
                  <a:srgbClr val="0000FF"/>
                </a:solidFill>
              </a:rPr>
              <a:t>có</a:t>
            </a:r>
            <a:r>
              <a:rPr lang="en-US" sz="2400" dirty="0">
                <a:solidFill>
                  <a:srgbClr val="0000FF"/>
                </a:solidFill>
              </a:rPr>
              <a:t> </a:t>
            </a:r>
            <a:r>
              <a:rPr lang="en-US" sz="2400" dirty="0" err="1">
                <a:solidFill>
                  <a:srgbClr val="0000FF"/>
                </a:solidFill>
              </a:rPr>
              <a:t>thụ</a:t>
            </a:r>
            <a:r>
              <a:rPr lang="en-US" sz="2400" dirty="0">
                <a:solidFill>
                  <a:srgbClr val="0000FF"/>
                </a:solidFill>
              </a:rPr>
              <a:t> </a:t>
            </a:r>
            <a:r>
              <a:rPr lang="en-US" sz="2400" dirty="0" err="1">
                <a:solidFill>
                  <a:srgbClr val="0000FF"/>
                </a:solidFill>
              </a:rPr>
              <a:t>tinh</a:t>
            </a:r>
            <a:r>
              <a:rPr lang="en-US" sz="2400" dirty="0">
                <a:solidFill>
                  <a:srgbClr val="0000FF"/>
                </a:solidFill>
              </a:rPr>
              <a:t> </a:t>
            </a:r>
            <a:r>
              <a:rPr lang="en-US" sz="2400" dirty="0" err="1">
                <a:solidFill>
                  <a:srgbClr val="0000FF"/>
                </a:solidFill>
              </a:rPr>
              <a:t>noãn</a:t>
            </a:r>
            <a:r>
              <a:rPr lang="en-US" sz="2400" dirty="0">
                <a:solidFill>
                  <a:srgbClr val="0000FF"/>
                </a:solidFill>
              </a:rPr>
              <a:t>.</a:t>
            </a:r>
          </a:p>
        </p:txBody>
      </p:sp>
      <p:sp>
        <p:nvSpPr>
          <p:cNvPr id="11" name="Text Box 15"/>
          <p:cNvSpPr txBox="1">
            <a:spLocks noChangeArrowheads="1"/>
          </p:cNvSpPr>
          <p:nvPr/>
        </p:nvSpPr>
        <p:spPr bwMode="auto">
          <a:xfrm>
            <a:off x="3452813" y="5302250"/>
            <a:ext cx="246697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sz="2400" dirty="0">
                <a:solidFill>
                  <a:srgbClr val="0000FF"/>
                </a:solidFill>
              </a:rPr>
              <a:t>- </a:t>
            </a:r>
            <a:r>
              <a:rPr lang="en-US" sz="2400" dirty="0" err="1">
                <a:solidFill>
                  <a:srgbClr val="0000FF"/>
                </a:solidFill>
              </a:rPr>
              <a:t>Quả</a:t>
            </a:r>
            <a:r>
              <a:rPr lang="en-US" sz="2400" dirty="0">
                <a:solidFill>
                  <a:srgbClr val="0000FF"/>
                </a:solidFill>
              </a:rPr>
              <a:t>  </a:t>
            </a:r>
            <a:r>
              <a:rPr lang="en-US" sz="2400" dirty="0" err="1">
                <a:solidFill>
                  <a:srgbClr val="0000FF"/>
                </a:solidFill>
              </a:rPr>
              <a:t>có</a:t>
            </a:r>
            <a:r>
              <a:rPr lang="en-US" sz="2400" dirty="0">
                <a:solidFill>
                  <a:srgbClr val="0000FF"/>
                </a:solidFill>
              </a:rPr>
              <a:t> </a:t>
            </a:r>
            <a:r>
              <a:rPr lang="en-US" sz="2400" dirty="0" err="1">
                <a:solidFill>
                  <a:srgbClr val="0000FF"/>
                </a:solidFill>
              </a:rPr>
              <a:t>nhiều</a:t>
            </a:r>
            <a:r>
              <a:rPr lang="en-US" sz="2400" dirty="0">
                <a:solidFill>
                  <a:srgbClr val="0000FF"/>
                </a:solidFill>
              </a:rPr>
              <a:t> </a:t>
            </a:r>
            <a:r>
              <a:rPr lang="en-US" sz="2400" dirty="0" err="1">
                <a:solidFill>
                  <a:srgbClr val="0000FF"/>
                </a:solidFill>
              </a:rPr>
              <a:t>noãn</a:t>
            </a:r>
            <a:r>
              <a:rPr lang="en-US" sz="2400" dirty="0">
                <a:solidFill>
                  <a:srgbClr val="0000FF"/>
                </a:solidFill>
              </a:rPr>
              <a:t> </a:t>
            </a:r>
            <a:r>
              <a:rPr lang="en-US" sz="2400" dirty="0" err="1">
                <a:solidFill>
                  <a:srgbClr val="0000FF"/>
                </a:solidFill>
              </a:rPr>
              <a:t>thụ</a:t>
            </a:r>
            <a:r>
              <a:rPr lang="en-US" sz="2400" dirty="0">
                <a:solidFill>
                  <a:srgbClr val="0000FF"/>
                </a:solidFill>
              </a:rPr>
              <a:t> </a:t>
            </a:r>
            <a:r>
              <a:rPr lang="en-US" sz="2400" dirty="0" err="1">
                <a:solidFill>
                  <a:srgbClr val="0000FF"/>
                </a:solidFill>
              </a:rPr>
              <a:t>tinh</a:t>
            </a:r>
            <a:r>
              <a:rPr lang="en-US" sz="2400" dirty="0">
                <a:solidFill>
                  <a:srgbClr val="0000FF"/>
                </a:solidFill>
              </a:rPr>
              <a:t>.</a:t>
            </a:r>
          </a:p>
        </p:txBody>
      </p:sp>
      <p:sp>
        <p:nvSpPr>
          <p:cNvPr id="12" name="Text Box 15"/>
          <p:cNvSpPr txBox="1">
            <a:spLocks noChangeArrowheads="1"/>
          </p:cNvSpPr>
          <p:nvPr/>
        </p:nvSpPr>
        <p:spPr bwMode="auto">
          <a:xfrm>
            <a:off x="228600" y="5302250"/>
            <a:ext cx="2319338"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sz="2400" dirty="0">
                <a:solidFill>
                  <a:srgbClr val="0000FF"/>
                </a:solidFill>
              </a:rPr>
              <a:t>- </a:t>
            </a:r>
            <a:r>
              <a:rPr lang="en-US" sz="2400" dirty="0" err="1">
                <a:solidFill>
                  <a:srgbClr val="0000FF"/>
                </a:solidFill>
              </a:rPr>
              <a:t>Quả</a:t>
            </a:r>
            <a:r>
              <a:rPr lang="en-US" sz="2400" dirty="0">
                <a:solidFill>
                  <a:srgbClr val="0000FF"/>
                </a:solidFill>
              </a:rPr>
              <a:t> </a:t>
            </a:r>
            <a:r>
              <a:rPr lang="en-US" sz="2400" dirty="0" err="1">
                <a:solidFill>
                  <a:srgbClr val="0000FF"/>
                </a:solidFill>
              </a:rPr>
              <a:t>chỉ</a:t>
            </a:r>
            <a:r>
              <a:rPr lang="en-US" sz="2400" dirty="0">
                <a:solidFill>
                  <a:srgbClr val="0000FF"/>
                </a:solidFill>
              </a:rPr>
              <a:t> </a:t>
            </a:r>
            <a:r>
              <a:rPr lang="en-US" sz="2400" dirty="0" err="1">
                <a:solidFill>
                  <a:srgbClr val="0000FF"/>
                </a:solidFill>
              </a:rPr>
              <a:t>có</a:t>
            </a:r>
            <a:r>
              <a:rPr lang="en-US" sz="2400" dirty="0">
                <a:solidFill>
                  <a:srgbClr val="0000FF"/>
                </a:solidFill>
              </a:rPr>
              <a:t> 1 </a:t>
            </a:r>
            <a:r>
              <a:rPr lang="en-US" sz="2400" dirty="0" err="1">
                <a:solidFill>
                  <a:srgbClr val="0000FF"/>
                </a:solidFill>
              </a:rPr>
              <a:t>noãn</a:t>
            </a:r>
            <a:r>
              <a:rPr lang="en-US" sz="2400" dirty="0">
                <a:solidFill>
                  <a:srgbClr val="0000FF"/>
                </a:solidFill>
              </a:rPr>
              <a:t> </a:t>
            </a:r>
            <a:r>
              <a:rPr lang="en-US" sz="2400" dirty="0" err="1">
                <a:solidFill>
                  <a:srgbClr val="0000FF"/>
                </a:solidFill>
              </a:rPr>
              <a:t>thụ</a:t>
            </a:r>
            <a:r>
              <a:rPr lang="en-US" sz="2400" dirty="0">
                <a:solidFill>
                  <a:srgbClr val="0000FF"/>
                </a:solidFill>
              </a:rPr>
              <a:t> </a:t>
            </a:r>
            <a:r>
              <a:rPr lang="en-US" sz="2400" dirty="0" err="1">
                <a:solidFill>
                  <a:srgbClr val="0000FF"/>
                </a:solidFill>
              </a:rPr>
              <a:t>tinh</a:t>
            </a:r>
            <a:r>
              <a:rPr lang="en-US" sz="2400" dirty="0">
                <a:solidFill>
                  <a:srgbClr val="0000FF"/>
                </a:solidFill>
              </a:rPr>
              <a:t>.</a:t>
            </a:r>
          </a:p>
        </p:txBody>
      </p:sp>
    </p:spTree>
    <p:extLst>
      <p:ext uri="{BB962C8B-B14F-4D97-AF65-F5344CB8AC3E}">
        <p14:creationId xmlns:p14="http://schemas.microsoft.com/office/powerpoint/2010/main" val="3930845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par>
                          <p:cTn id="10" fill="hold" nodeType="afterGroup">
                            <p:stCondLst>
                              <p:cond delay="16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1"/>
                                        </p:tgtEl>
                                        <p:attrNameLst>
                                          <p:attrName>style.visibility</p:attrName>
                                        </p:attrNameLst>
                                      </p:cBhvr>
                                      <p:to>
                                        <p:strVal val="visible"/>
                                      </p:to>
                                    </p:set>
                                    <p:anim calcmode="discrete" valueType="clr">
                                      <p:cBhvr override="childStyle">
                                        <p:cTn id="13"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1"/>
                                        </p:tgtEl>
                                        <p:attrNameLst>
                                          <p:attrName>fillcolor</p:attrName>
                                        </p:attrNameLst>
                                      </p:cBhvr>
                                      <p:tavLst>
                                        <p:tav tm="0">
                                          <p:val>
                                            <p:clrVal>
                                              <a:schemeClr val="accent2"/>
                                            </p:clrVal>
                                          </p:val>
                                        </p:tav>
                                        <p:tav tm="50000">
                                          <p:val>
                                            <p:clrVal>
                                              <a:schemeClr val="hlink"/>
                                            </p:clrVal>
                                          </p:val>
                                        </p:tav>
                                      </p:tavLst>
                                    </p:anim>
                                    <p:set>
                                      <p:cBhvr>
                                        <p:cTn id="15" dur="80"/>
                                        <p:tgtEl>
                                          <p:spTgt spid="11"/>
                                        </p:tgtEl>
                                        <p:attrNameLst>
                                          <p:attrName>fill.type</p:attrName>
                                        </p:attrNameLst>
                                      </p:cBhvr>
                                      <p:to>
                                        <p:strVal val="solid"/>
                                      </p:to>
                                    </p:set>
                                  </p:childTnLst>
                                </p:cTn>
                              </p:par>
                            </p:childTnLst>
                          </p:cTn>
                        </p:par>
                        <p:par>
                          <p:cTn id="16" fill="hold" nodeType="afterGroup">
                            <p:stCondLst>
                              <p:cond delay="256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2"/>
                                        </p:tgtEl>
                                        <p:attrNameLst>
                                          <p:attrName>style.visibility</p:attrName>
                                        </p:attrNameLst>
                                      </p:cBhvr>
                                      <p:to>
                                        <p:strVal val="visible"/>
                                      </p:to>
                                    </p:set>
                                    <p:anim calcmode="discrete" valueType="clr">
                                      <p:cBhvr override="childStyle">
                                        <p:cTn id="1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2"/>
                                        </p:tgtEl>
                                        <p:attrNameLst>
                                          <p:attrName>fillcolor</p:attrName>
                                        </p:attrNameLst>
                                      </p:cBhvr>
                                      <p:tavLst>
                                        <p:tav tm="0">
                                          <p:val>
                                            <p:clrVal>
                                              <a:schemeClr val="accent2"/>
                                            </p:clrVal>
                                          </p:val>
                                        </p:tav>
                                        <p:tav tm="50000">
                                          <p:val>
                                            <p:clrVal>
                                              <a:schemeClr val="hlink"/>
                                            </p:clrVal>
                                          </p:val>
                                        </p:tav>
                                      </p:tavLst>
                                    </p:anim>
                                    <p:set>
                                      <p:cBhvr>
                                        <p:cTn id="21"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descr="Newsprint"/>
          <p:cNvSpPr>
            <a:spLocks noChangeArrowheads="1"/>
          </p:cNvSpPr>
          <p:nvPr/>
        </p:nvSpPr>
        <p:spPr bwMode="auto">
          <a:xfrm>
            <a:off x="1981200" y="0"/>
            <a:ext cx="5943600" cy="685800"/>
          </a:xfrm>
          <a:prstGeom prst="roundRect">
            <a:avLst>
              <a:gd name="adj" fmla="val 16667"/>
            </a:avLst>
          </a:prstGeom>
          <a:blipFill dpi="0" rotWithShape="1">
            <a:blip r:embed="rId4"/>
            <a:srcRect/>
            <a:tile tx="0" ty="0" sx="100000" sy="100000" flip="none" algn="tl"/>
          </a:blipFill>
          <a:ln w="76200" cmpd="tri">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4600">
                <a:solidFill>
                  <a:srgbClr val="FF0000"/>
                </a:solidFill>
                <a:latin typeface="Times New Roman" panose="02020603050405020304" pitchFamily="18" charset="0"/>
              </a:rPr>
              <a:t>HƯỚNG DẪN HỌC</a:t>
            </a:r>
          </a:p>
        </p:txBody>
      </p:sp>
      <p:sp>
        <p:nvSpPr>
          <p:cNvPr id="114692" name="AutoShape 4"/>
          <p:cNvSpPr>
            <a:spLocks noChangeArrowheads="1"/>
          </p:cNvSpPr>
          <p:nvPr/>
        </p:nvSpPr>
        <p:spPr bwMode="auto">
          <a:xfrm>
            <a:off x="914400" y="1066800"/>
            <a:ext cx="7391400" cy="4495800"/>
          </a:xfrm>
          <a:prstGeom prst="roundRect">
            <a:avLst>
              <a:gd name="adj" fmla="val 16667"/>
            </a:avLst>
          </a:prstGeom>
          <a:solidFill>
            <a:srgbClr val="FFFF99"/>
          </a:solidFill>
          <a:ln w="76200" cmpd="tri">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73733" name="Text Box 5"/>
          <p:cNvSpPr txBox="1">
            <a:spLocks noChangeArrowheads="1"/>
          </p:cNvSpPr>
          <p:nvPr/>
        </p:nvSpPr>
        <p:spPr bwMode="auto">
          <a:xfrm>
            <a:off x="990600" y="1143000"/>
            <a:ext cx="7848600" cy="4638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AutoNum type="arabicPeriod"/>
              <a:defRPr/>
            </a:pPr>
            <a:r>
              <a:rPr lang="en-US" dirty="0" err="1" smtClean="0">
                <a:solidFill>
                  <a:srgbClr val="0000FF"/>
                </a:solidFill>
                <a:latin typeface="Times New Roman" panose="02020603050405020304" pitchFamily="18" charset="0"/>
              </a:rPr>
              <a:t>Tìm</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hiểu</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hình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thức</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sinh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sản</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của</a:t>
            </a:r>
            <a:r>
              <a:rPr lang="en-US" dirty="0" smtClean="0">
                <a:solidFill>
                  <a:srgbClr val="0000FF"/>
                </a:solidFill>
                <a:latin typeface="Times New Roman" panose="02020603050405020304" pitchFamily="18" charset="0"/>
              </a:rPr>
              <a:t> 1 </a:t>
            </a:r>
            <a:r>
              <a:rPr lang="en-US" dirty="0" err="1" smtClean="0">
                <a:solidFill>
                  <a:srgbClr val="0000FF"/>
                </a:solidFill>
                <a:latin typeface="Times New Roman" panose="02020603050405020304" pitchFamily="18" charset="0"/>
              </a:rPr>
              <a:t>vài</a:t>
            </a:r>
            <a:r>
              <a:rPr lang="en-US" dirty="0" smtClean="0">
                <a:solidFill>
                  <a:srgbClr val="0000FF"/>
                </a:solidFill>
                <a:latin typeface="Times New Roman" panose="02020603050405020304" pitchFamily="18" charset="0"/>
              </a:rPr>
              <a:t> </a:t>
            </a:r>
          </a:p>
          <a:p>
            <a:pPr marL="0" indent="0" eaLnBrk="1" hangingPunct="1">
              <a:spcBef>
                <a:spcPct val="50000"/>
              </a:spcBef>
              <a:buFontTx/>
              <a:buNone/>
              <a:defRPr/>
            </a:pPr>
            <a:r>
              <a:rPr lang="en-US" dirty="0" err="1" smtClean="0">
                <a:solidFill>
                  <a:srgbClr val="0000FF"/>
                </a:solidFill>
                <a:latin typeface="Times New Roman" panose="02020603050405020304" pitchFamily="18" charset="0"/>
              </a:rPr>
              <a:t>loài</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sinh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vật</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quanh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em</a:t>
            </a:r>
            <a:r>
              <a:rPr lang="en-US" dirty="0" smtClean="0">
                <a:solidFill>
                  <a:srgbClr val="0000FF"/>
                </a:solidFill>
                <a:latin typeface="Times New Roman" panose="02020603050405020304" pitchFamily="18" charset="0"/>
              </a:rPr>
              <a:t>.</a:t>
            </a:r>
            <a:endParaRPr lang="en-US" dirty="0" smtClean="0">
              <a:solidFill>
                <a:srgbClr val="FF00FF"/>
              </a:solidFill>
              <a:latin typeface="Times New Roman" panose="02020603050405020304" pitchFamily="18" charset="0"/>
            </a:endParaRPr>
          </a:p>
          <a:p>
            <a:pPr eaLnBrk="1" hangingPunct="1">
              <a:spcBef>
                <a:spcPct val="50000"/>
              </a:spcBef>
              <a:buFontTx/>
              <a:buNone/>
              <a:defRPr/>
            </a:pPr>
            <a:r>
              <a:rPr lang="en-US" dirty="0" smtClean="0">
                <a:solidFill>
                  <a:srgbClr val="0000FF"/>
                </a:solidFill>
                <a:latin typeface="Times New Roman" panose="02020603050405020304" pitchFamily="18" charset="0"/>
              </a:rPr>
              <a:t>2. </a:t>
            </a:r>
            <a:r>
              <a:rPr lang="en-US" dirty="0" err="1" smtClean="0">
                <a:solidFill>
                  <a:srgbClr val="0000FF"/>
                </a:solidFill>
                <a:latin typeface="Times New Roman" panose="02020603050405020304" pitchFamily="18" charset="0"/>
              </a:rPr>
              <a:t>Trả</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lời</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các</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câu</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hỏi</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và</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bài</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tập</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trong</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bài</a:t>
            </a:r>
            <a:r>
              <a:rPr lang="en-US" dirty="0" smtClean="0">
                <a:solidFill>
                  <a:srgbClr val="0000FF"/>
                </a:solidFill>
                <a:latin typeface="Times New Roman" panose="02020603050405020304" pitchFamily="18" charset="0"/>
              </a:rPr>
              <a:t>.</a:t>
            </a:r>
          </a:p>
          <a:p>
            <a:pPr eaLnBrk="1" hangingPunct="1">
              <a:spcBef>
                <a:spcPct val="50000"/>
              </a:spcBef>
              <a:buFontTx/>
              <a:buNone/>
              <a:defRPr/>
            </a:pPr>
            <a:r>
              <a:rPr lang="en-US" dirty="0" smtClean="0">
                <a:solidFill>
                  <a:srgbClr val="0000FF"/>
                </a:solidFill>
                <a:latin typeface="Times New Roman" panose="02020603050405020304" pitchFamily="18" charset="0"/>
              </a:rPr>
              <a:t>3. </a:t>
            </a:r>
            <a:r>
              <a:rPr lang="en-US" dirty="0" err="1" smtClean="0">
                <a:solidFill>
                  <a:srgbClr val="0000FF"/>
                </a:solidFill>
                <a:latin typeface="Times New Roman" panose="02020603050405020304" pitchFamily="18" charset="0"/>
              </a:rPr>
              <a:t>Đọc</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trước</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bài</a:t>
            </a:r>
            <a:r>
              <a:rPr lang="en-US" dirty="0" smtClean="0">
                <a:solidFill>
                  <a:srgbClr val="0000FF"/>
                </a:solidFill>
                <a:latin typeface="Times New Roman" panose="02020603050405020304" pitchFamily="18" charset="0"/>
              </a:rPr>
              <a:t> 38: </a:t>
            </a:r>
            <a:r>
              <a:rPr lang="en-US" dirty="0" err="1" smtClean="0">
                <a:solidFill>
                  <a:srgbClr val="0000FF"/>
                </a:solidFill>
                <a:latin typeface="Times New Roman" panose="02020603050405020304" pitchFamily="18" charset="0"/>
              </a:rPr>
              <a:t>tìm</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hiểu</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các</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yếu</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tố</a:t>
            </a:r>
            <a:r>
              <a:rPr lang="en-US" dirty="0" smtClean="0">
                <a:solidFill>
                  <a:srgbClr val="0000FF"/>
                </a:solidFill>
                <a:latin typeface="Times New Roman" panose="02020603050405020304" pitchFamily="18" charset="0"/>
              </a:rPr>
              <a:t> </a:t>
            </a:r>
          </a:p>
          <a:p>
            <a:pPr eaLnBrk="1" hangingPunct="1">
              <a:spcBef>
                <a:spcPct val="50000"/>
              </a:spcBef>
              <a:buFontTx/>
              <a:buNone/>
              <a:defRPr/>
            </a:pPr>
            <a:r>
              <a:rPr lang="en-US" dirty="0" err="1" smtClean="0">
                <a:solidFill>
                  <a:srgbClr val="0000FF"/>
                </a:solidFill>
                <a:latin typeface="Times New Roman" panose="02020603050405020304" pitchFamily="18" charset="0"/>
              </a:rPr>
              <a:t>ảnh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hưởng</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đến</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sinh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sản</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của</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sinh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vật</a:t>
            </a:r>
            <a:endParaRPr lang="en-US" dirty="0" smtClean="0">
              <a:solidFill>
                <a:srgbClr val="0000FF"/>
              </a:solidFill>
              <a:latin typeface="Times New Roman" panose="02020603050405020304" pitchFamily="18" charset="0"/>
            </a:endParaRPr>
          </a:p>
          <a:p>
            <a:pPr eaLnBrk="1" hangingPunct="1">
              <a:spcBef>
                <a:spcPct val="50000"/>
              </a:spcBef>
              <a:buFontTx/>
              <a:buNone/>
              <a:defRPr/>
            </a:pPr>
            <a:endParaRPr lang="en-US" dirty="0" smtClean="0">
              <a:solidFill>
                <a:srgbClr val="00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r>
              <a:rPr lang="en-US" dirty="0" smtClean="0">
                <a:solidFill>
                  <a:srgbClr val="FF00FF"/>
                </a:solidFill>
                <a:latin typeface="Times New Roman" panose="02020603050405020304" pitchFamily="18" charset="0"/>
              </a:rPr>
              <a:t>.</a:t>
            </a:r>
          </a:p>
          <a:p>
            <a:pPr>
              <a:spcBef>
                <a:spcPct val="50000"/>
              </a:spcBef>
              <a:buFontTx/>
              <a:buNone/>
              <a:defRPr/>
            </a:pPr>
            <a:endParaRPr lang="en-US" b="0" dirty="0" smtClean="0">
              <a:solidFill>
                <a:srgbClr val="FF00FF"/>
              </a:solidFill>
              <a:latin typeface="Times New Roman" panose="02020603050405020304" pitchFamily="18" charset="0"/>
            </a:endParaRPr>
          </a:p>
        </p:txBody>
      </p:sp>
      <p:pic>
        <p:nvPicPr>
          <p:cNvPr id="114694" name="Picture 6" descr="blumenpflanzen108[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4343400"/>
            <a:ext cx="12954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7" descr="2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724400"/>
            <a:ext cx="7620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6" name="Picture 8" descr="2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724400"/>
            <a:ext cx="7620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237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6858000"/>
          </a:xfrm>
          <a:prstGeom prst="rect">
            <a:avLst/>
          </a:prstGeom>
          <a:noFill/>
          <a:ln w="25400" algn="ctr">
            <a:solidFill>
              <a:srgbClr val="89A4A7"/>
            </a:solidFill>
            <a:miter lim="800000"/>
            <a:headEnd/>
            <a:tailEnd/>
          </a:ln>
          <a:extLst>
            <a:ext uri="{909E8E84-426E-40DD-AFC4-6F175D3DCCD1}">
              <a14:hiddenFill xmlns:a14="http://schemas.microsoft.com/office/drawing/2010/main">
                <a:solidFill>
                  <a:schemeClr val="tx1"/>
                </a:solidFill>
              </a14:hiddenFill>
            </a:ext>
          </a:extLst>
        </p:spPr>
        <p:txBody>
          <a:bodyPr anchor="ctr"/>
          <a:lstStyle/>
          <a:p>
            <a:pPr algn="ctr">
              <a:lnSpc>
                <a:spcPct val="150000"/>
              </a:lnSpc>
              <a:spcBef>
                <a:spcPct val="50000"/>
              </a:spcBef>
              <a:defRPr/>
            </a:pPr>
            <a:endParaRPr lang="en-US">
              <a:solidFill>
                <a:schemeClr val="lt1"/>
              </a:solidFill>
              <a:latin typeface="+mn-lt"/>
            </a:endParaRPr>
          </a:p>
        </p:txBody>
      </p:sp>
      <p:graphicFrame>
        <p:nvGraphicFramePr>
          <p:cNvPr id="6" name="Table 5"/>
          <p:cNvGraphicFramePr>
            <a:graphicFrameLocks noGrp="1"/>
          </p:cNvGraphicFramePr>
          <p:nvPr>
            <p:extLst>
              <p:ext uri="{D42A27DB-BD31-4B8C-83A1-F6EECF244321}">
                <p14:modId xmlns:p14="http://schemas.microsoft.com/office/powerpoint/2010/main" val="3108840024"/>
              </p:ext>
            </p:extLst>
          </p:nvPr>
        </p:nvGraphicFramePr>
        <p:xfrm>
          <a:off x="304800" y="457200"/>
          <a:ext cx="8610600" cy="5745658"/>
        </p:xfrm>
        <a:graphic>
          <a:graphicData uri="http://schemas.openxmlformats.org/drawingml/2006/table">
            <a:tbl>
              <a:tblPr firstRow="1" bandRow="1">
                <a:tableStyleId>{5C22544A-7EE6-4342-B048-85BDC9FD1C3A}</a:tableStyleId>
              </a:tblPr>
              <a:tblGrid>
                <a:gridCol w="1740440"/>
                <a:gridCol w="5404526"/>
                <a:gridCol w="1465634"/>
              </a:tblGrid>
              <a:tr h="914400">
                <a:tc>
                  <a:txBody>
                    <a:bodyPr/>
                    <a:lstStyle/>
                    <a:p>
                      <a:pPr algn="ctr"/>
                      <a:r>
                        <a:rPr lang="en-US" sz="2000" b="1" dirty="0" err="1" smtClean="0">
                          <a:solidFill>
                            <a:schemeClr val="tx1"/>
                          </a:solidFill>
                          <a:latin typeface="Times New Roman" panose="02020603050405020304" pitchFamily="18" charset="0"/>
                          <a:cs typeface="Times New Roman" panose="02020603050405020304" pitchFamily="18" charset="0"/>
                        </a:rPr>
                        <a:t>Đại</a:t>
                      </a:r>
                      <a:r>
                        <a:rPr lang="en-US" sz="2000" b="1" baseline="0" dirty="0" smtClean="0">
                          <a:solidFill>
                            <a:schemeClr val="tx1"/>
                          </a:solidFill>
                          <a:latin typeface="Times New Roman" panose="02020603050405020304" pitchFamily="18" charset="0"/>
                          <a:cs typeface="Times New Roman" panose="02020603050405020304" pitchFamily="18" charset="0"/>
                        </a:rPr>
                        <a:t> </a:t>
                      </a:r>
                      <a:r>
                        <a:rPr lang="en-US" sz="2000" b="1" baseline="0" dirty="0" err="1" smtClean="0">
                          <a:solidFill>
                            <a:schemeClr val="tx1"/>
                          </a:solidFill>
                          <a:latin typeface="Times New Roman" panose="02020603050405020304" pitchFamily="18" charset="0"/>
                          <a:cs typeface="Times New Roman" panose="02020603050405020304" pitchFamily="18" charset="0"/>
                        </a:rPr>
                        <a:t>diện</a:t>
                      </a:r>
                      <a:endParaRPr lang="en-US" sz="2000" b="1" dirty="0">
                        <a:solidFill>
                          <a:schemeClr val="tx1"/>
                        </a:solidFill>
                        <a:latin typeface="Times New Roman" panose="02020603050405020304" pitchFamily="18" charset="0"/>
                        <a:cs typeface="Times New Roman" panose="02020603050405020304" pitchFamily="18" charset="0"/>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2000" b="1" dirty="0" err="1" smtClean="0">
                          <a:solidFill>
                            <a:schemeClr val="tx1"/>
                          </a:solidFill>
                          <a:latin typeface="Times New Roman" panose="02020603050405020304" pitchFamily="18" charset="0"/>
                          <a:cs typeface="Times New Roman" panose="02020603050405020304" pitchFamily="18" charset="0"/>
                        </a:rPr>
                        <a:t>Cây</a:t>
                      </a:r>
                      <a:r>
                        <a:rPr lang="en-US" sz="2000" b="1" baseline="0" dirty="0" smtClean="0">
                          <a:solidFill>
                            <a:schemeClr val="tx1"/>
                          </a:solidFill>
                          <a:latin typeface="Times New Roman" panose="02020603050405020304" pitchFamily="18" charset="0"/>
                          <a:cs typeface="Times New Roman" panose="02020603050405020304" pitchFamily="18" charset="0"/>
                        </a:rPr>
                        <a:t> con </a:t>
                      </a:r>
                      <a:r>
                        <a:rPr lang="en-US" sz="2000" b="1" baseline="0" dirty="0" err="1" smtClean="0">
                          <a:solidFill>
                            <a:schemeClr val="tx1"/>
                          </a:solidFill>
                          <a:latin typeface="Times New Roman" panose="02020603050405020304" pitchFamily="18" charset="0"/>
                          <a:cs typeface="Times New Roman" panose="02020603050405020304" pitchFamily="18" charset="0"/>
                        </a:rPr>
                        <a:t>phát</a:t>
                      </a:r>
                      <a:r>
                        <a:rPr lang="en-US" sz="2000" b="1" baseline="0" dirty="0" smtClean="0">
                          <a:solidFill>
                            <a:schemeClr val="tx1"/>
                          </a:solidFill>
                          <a:latin typeface="Times New Roman" panose="02020603050405020304" pitchFamily="18" charset="0"/>
                          <a:cs typeface="Times New Roman" panose="02020603050405020304" pitchFamily="18" charset="0"/>
                        </a:rPr>
                        <a:t> </a:t>
                      </a:r>
                      <a:r>
                        <a:rPr lang="en-US" sz="2000" b="1" baseline="0" dirty="0" err="1" smtClean="0">
                          <a:solidFill>
                            <a:schemeClr val="tx1"/>
                          </a:solidFill>
                          <a:latin typeface="Times New Roman" panose="02020603050405020304" pitchFamily="18" charset="0"/>
                          <a:cs typeface="Times New Roman" panose="02020603050405020304" pitchFamily="18" charset="0"/>
                        </a:rPr>
                        <a:t>triển</a:t>
                      </a:r>
                      <a:r>
                        <a:rPr lang="en-US" sz="2000" b="1" baseline="0" dirty="0" smtClean="0">
                          <a:solidFill>
                            <a:schemeClr val="tx1"/>
                          </a:solidFill>
                          <a:latin typeface="Times New Roman" panose="02020603050405020304" pitchFamily="18" charset="0"/>
                          <a:cs typeface="Times New Roman" panose="02020603050405020304" pitchFamily="18" charset="0"/>
                        </a:rPr>
                        <a:t> </a:t>
                      </a:r>
                      <a:r>
                        <a:rPr lang="en-US" sz="2000" b="1" baseline="0" dirty="0" err="1" smtClean="0">
                          <a:solidFill>
                            <a:schemeClr val="tx1"/>
                          </a:solidFill>
                          <a:latin typeface="Times New Roman" panose="02020603050405020304" pitchFamily="18" charset="0"/>
                          <a:cs typeface="Times New Roman" panose="02020603050405020304" pitchFamily="18" charset="0"/>
                        </a:rPr>
                        <a:t>từ</a:t>
                      </a:r>
                      <a:r>
                        <a:rPr lang="en-US" sz="2000" b="1" baseline="0" dirty="0" smtClean="0">
                          <a:solidFill>
                            <a:schemeClr val="tx1"/>
                          </a:solidFill>
                          <a:latin typeface="Times New Roman" panose="02020603050405020304" pitchFamily="18" charset="0"/>
                          <a:cs typeface="Times New Roman" panose="02020603050405020304" pitchFamily="18" charset="0"/>
                        </a:rPr>
                        <a:t> </a:t>
                      </a:r>
                      <a:r>
                        <a:rPr lang="en-US" sz="2000" b="1" baseline="0" dirty="0" err="1" smtClean="0">
                          <a:solidFill>
                            <a:schemeClr val="tx1"/>
                          </a:solidFill>
                          <a:latin typeface="Times New Roman" panose="02020603050405020304" pitchFamily="18" charset="0"/>
                          <a:cs typeface="Times New Roman" panose="02020603050405020304" pitchFamily="18" charset="0"/>
                        </a:rPr>
                        <a:t>bộ</a:t>
                      </a:r>
                      <a:r>
                        <a:rPr lang="en-US" sz="2000" b="1" baseline="0" dirty="0" smtClean="0">
                          <a:solidFill>
                            <a:schemeClr val="tx1"/>
                          </a:solidFill>
                          <a:latin typeface="Times New Roman" panose="02020603050405020304" pitchFamily="18" charset="0"/>
                          <a:cs typeface="Times New Roman" panose="02020603050405020304" pitchFamily="18" charset="0"/>
                        </a:rPr>
                        <a:t> </a:t>
                      </a:r>
                      <a:r>
                        <a:rPr lang="en-US" sz="2000" b="1" baseline="0" dirty="0" err="1" smtClean="0">
                          <a:solidFill>
                            <a:schemeClr val="tx1"/>
                          </a:solidFill>
                          <a:latin typeface="Times New Roman" panose="02020603050405020304" pitchFamily="18" charset="0"/>
                          <a:cs typeface="Times New Roman" panose="02020603050405020304" pitchFamily="18" charset="0"/>
                        </a:rPr>
                        <a:t>phận</a:t>
                      </a:r>
                      <a:r>
                        <a:rPr lang="en-US" sz="2000" b="1" baseline="0" dirty="0" smtClean="0">
                          <a:solidFill>
                            <a:schemeClr val="tx1"/>
                          </a:solidFill>
                          <a:latin typeface="Times New Roman" panose="02020603050405020304" pitchFamily="18" charset="0"/>
                          <a:cs typeface="Times New Roman" panose="02020603050405020304" pitchFamily="18" charset="0"/>
                        </a:rPr>
                        <a:t> </a:t>
                      </a:r>
                      <a:r>
                        <a:rPr lang="en-US" sz="2000" b="1" baseline="0" dirty="0" err="1" smtClean="0">
                          <a:solidFill>
                            <a:schemeClr val="tx1"/>
                          </a:solidFill>
                          <a:latin typeface="Times New Roman" panose="02020603050405020304" pitchFamily="18" charset="0"/>
                          <a:cs typeface="Times New Roman" panose="02020603050405020304" pitchFamily="18" charset="0"/>
                        </a:rPr>
                        <a:t>nào</a:t>
                      </a:r>
                      <a:r>
                        <a:rPr lang="en-US" sz="2000" b="1" baseline="0" dirty="0" smtClean="0">
                          <a:solidFill>
                            <a:schemeClr val="tx1"/>
                          </a:solidFill>
                          <a:latin typeface="Times New Roman" panose="02020603050405020304" pitchFamily="18" charset="0"/>
                          <a:cs typeface="Times New Roman" panose="02020603050405020304" pitchFamily="18" charset="0"/>
                        </a:rPr>
                        <a:t> </a:t>
                      </a:r>
                      <a:r>
                        <a:rPr lang="en-US" sz="2000" b="1" baseline="0" dirty="0" err="1" smtClean="0">
                          <a:solidFill>
                            <a:schemeClr val="tx1"/>
                          </a:solidFill>
                          <a:latin typeface="Times New Roman" panose="02020603050405020304" pitchFamily="18" charset="0"/>
                          <a:cs typeface="Times New Roman" panose="02020603050405020304" pitchFamily="18" charset="0"/>
                        </a:rPr>
                        <a:t>của</a:t>
                      </a:r>
                      <a:r>
                        <a:rPr lang="en-US" sz="2000" b="1" baseline="0" dirty="0" smtClean="0">
                          <a:solidFill>
                            <a:schemeClr val="tx1"/>
                          </a:solidFill>
                          <a:latin typeface="Times New Roman" panose="02020603050405020304" pitchFamily="18" charset="0"/>
                          <a:cs typeface="Times New Roman" panose="02020603050405020304" pitchFamily="18" charset="0"/>
                        </a:rPr>
                        <a:t> </a:t>
                      </a:r>
                      <a:r>
                        <a:rPr lang="en-US" sz="2000" b="1" baseline="0" dirty="0" err="1" smtClean="0">
                          <a:solidFill>
                            <a:schemeClr val="tx1"/>
                          </a:solidFill>
                          <a:latin typeface="Times New Roman" panose="02020603050405020304" pitchFamily="18" charset="0"/>
                          <a:cs typeface="Times New Roman" panose="02020603050405020304" pitchFamily="18" charset="0"/>
                        </a:rPr>
                        <a:t>cây</a:t>
                      </a:r>
                      <a:r>
                        <a:rPr lang="en-US" sz="2000" b="1" baseline="0" dirty="0" smtClean="0">
                          <a:solidFill>
                            <a:schemeClr val="tx1"/>
                          </a:solidFill>
                          <a:latin typeface="Times New Roman" panose="02020603050405020304" pitchFamily="18" charset="0"/>
                          <a:cs typeface="Times New Roman" panose="02020603050405020304" pitchFamily="18" charset="0"/>
                        </a:rPr>
                        <a:t> </a:t>
                      </a:r>
                      <a:r>
                        <a:rPr lang="en-US" sz="2000" b="1" baseline="0" dirty="0" err="1" smtClean="0">
                          <a:solidFill>
                            <a:schemeClr val="tx1"/>
                          </a:solidFill>
                          <a:latin typeface="Times New Roman" panose="02020603050405020304" pitchFamily="18" charset="0"/>
                          <a:cs typeface="Times New Roman" panose="02020603050405020304" pitchFamily="18" charset="0"/>
                        </a:rPr>
                        <a:t>mẹ</a:t>
                      </a:r>
                      <a:r>
                        <a:rPr lang="en-US" sz="2000" b="1" baseline="0" dirty="0" smtClean="0">
                          <a:solidFill>
                            <a:schemeClr val="tx1"/>
                          </a:solidFill>
                          <a:latin typeface="Times New Roman" panose="02020603050405020304" pitchFamily="18" charset="0"/>
                          <a:cs typeface="Times New Roman" panose="02020603050405020304" pitchFamily="18" charset="0"/>
                        </a:rPr>
                        <a:t>?</a:t>
                      </a:r>
                      <a:endParaRPr lang="en-US" sz="2000" b="1" dirty="0">
                        <a:solidFill>
                          <a:schemeClr val="tx1"/>
                        </a:solidFill>
                        <a:latin typeface="Times New Roman" panose="02020603050405020304" pitchFamily="18" charset="0"/>
                        <a:cs typeface="Times New Roman" panose="02020603050405020304" pitchFamily="18" charset="0"/>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vi-VN" sz="2000" b="1" dirty="0" smtClean="0">
                          <a:solidFill>
                            <a:schemeClr val="tx1"/>
                          </a:solidFill>
                          <a:latin typeface="Times New Roman" panose="02020603050405020304" pitchFamily="18" charset="0"/>
                          <a:cs typeface="Times New Roman" panose="02020603050405020304" pitchFamily="18" charset="0"/>
                        </a:rPr>
                        <a:t>Tên</a:t>
                      </a:r>
                      <a:r>
                        <a:rPr lang="vi-VN" sz="2000" b="1" baseline="0" dirty="0" smtClean="0">
                          <a:solidFill>
                            <a:schemeClr val="tx1"/>
                          </a:solidFill>
                          <a:latin typeface="Times New Roman" panose="02020603050405020304" pitchFamily="18" charset="0"/>
                          <a:cs typeface="Times New Roman" panose="02020603050405020304" pitchFamily="18" charset="0"/>
                        </a:rPr>
                        <a:t> gọi hình thức sinh sản</a:t>
                      </a:r>
                      <a:endParaRPr lang="en-US" sz="2000" b="1" dirty="0">
                        <a:solidFill>
                          <a:schemeClr val="tx1"/>
                        </a:solidFill>
                        <a:latin typeface="Times New Roman" panose="02020603050405020304" pitchFamily="18" charset="0"/>
                        <a:cs typeface="Times New Roman" panose="02020603050405020304" pitchFamily="18" charset="0"/>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2345860">
                <a:tc>
                  <a:txBody>
                    <a:bodyPr/>
                    <a:lstStyle/>
                    <a:p>
                      <a:endParaRPr lang="en-US" sz="1800" dirty="0">
                        <a:latin typeface="Times New Roman" panose="02020603050405020304" pitchFamily="18" charset="0"/>
                        <a:cs typeface="Times New Roman" panose="02020603050405020304" pitchFamily="18" charset="0"/>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b="1" dirty="0">
                        <a:solidFill>
                          <a:schemeClr val="tx1"/>
                        </a:solidFill>
                        <a:latin typeface="Times New Roman" panose="02020603050405020304" pitchFamily="18" charset="0"/>
                        <a:cs typeface="Times New Roman" panose="02020603050405020304" pitchFamily="18" charset="0"/>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2394034">
                <a:tc>
                  <a:txBody>
                    <a:bodyPr/>
                    <a:lstStyle/>
                    <a:p>
                      <a:endParaRPr lang="en-US" sz="1800" dirty="0">
                        <a:latin typeface="Times New Roman" panose="02020603050405020304" pitchFamily="18" charset="0"/>
                        <a:cs typeface="Times New Roman" panose="02020603050405020304" pitchFamily="18" charset="0"/>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b="1" dirty="0">
                        <a:solidFill>
                          <a:schemeClr val="tx1"/>
                        </a:solidFill>
                        <a:latin typeface="Times New Roman" panose="02020603050405020304" pitchFamily="18" charset="0"/>
                        <a:cs typeface="Times New Roman" panose="02020603050405020304" pitchFamily="18" charset="0"/>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bl>
          </a:graphicData>
        </a:graphic>
      </p:graphicFrame>
      <p:sp>
        <p:nvSpPr>
          <p:cNvPr id="11" name="Rectangle 28"/>
          <p:cNvSpPr>
            <a:spLocks noChangeArrowheads="1"/>
          </p:cNvSpPr>
          <p:nvPr/>
        </p:nvSpPr>
        <p:spPr bwMode="auto">
          <a:xfrm>
            <a:off x="407893" y="4873955"/>
            <a:ext cx="1524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pPr>
            <a:r>
              <a:rPr lang="vi-VN" sz="2400" dirty="0" smtClean="0">
                <a:latin typeface="Times New Roman" panose="02020603050405020304" pitchFamily="18" charset="0"/>
                <a:cs typeface="Times New Roman" panose="02020603050405020304" pitchFamily="18" charset="0"/>
              </a:rPr>
              <a:t>Giun dẹp</a:t>
            </a:r>
            <a:endParaRPr lang="en-US" sz="2400" dirty="0">
              <a:latin typeface="Times New Roman" panose="02020603050405020304" pitchFamily="18" charset="0"/>
              <a:cs typeface="Times New Roman" panose="02020603050405020304" pitchFamily="18" charset="0"/>
            </a:endParaRPr>
          </a:p>
        </p:txBody>
      </p:sp>
      <p:sp>
        <p:nvSpPr>
          <p:cNvPr id="12" name="Rectangle 28"/>
          <p:cNvSpPr>
            <a:spLocks noChangeArrowheads="1"/>
          </p:cNvSpPr>
          <p:nvPr/>
        </p:nvSpPr>
        <p:spPr bwMode="auto">
          <a:xfrm>
            <a:off x="2109747" y="1719765"/>
            <a:ext cx="5257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lnSpc>
                <a:spcPct val="150000"/>
              </a:lnSpc>
              <a:spcBef>
                <a:spcPts val="0"/>
              </a:spcBef>
              <a:spcAft>
                <a:spcPts val="0"/>
              </a:spcAft>
              <a:buFont typeface="Arial" panose="020B0604020202020204" pitchFamily="34" charset="0"/>
              <a:buChar char="•"/>
            </a:pPr>
            <a:r>
              <a:rPr lang="vi-VN" sz="2000" b="0" dirty="0">
                <a:latin typeface="Times New Roman" panose="02020603050405020304" pitchFamily="18" charset="0"/>
                <a:cs typeface="Times New Roman" panose="02020603050405020304" pitchFamily="18" charset="0"/>
              </a:rPr>
              <a:t>Trên cơ thể mẹ mọc ra một chồi</a:t>
            </a:r>
            <a:endParaRPr lang="en-US" sz="2000" b="0" dirty="0">
              <a:latin typeface="Times New Roman" panose="02020603050405020304" pitchFamily="18" charset="0"/>
              <a:cs typeface="Times New Roman" panose="02020603050405020304" pitchFamily="18" charset="0"/>
            </a:endParaRPr>
          </a:p>
          <a:p>
            <a:pPr marL="457200" indent="-457200" algn="just">
              <a:lnSpc>
                <a:spcPct val="150000"/>
              </a:lnSpc>
              <a:spcBef>
                <a:spcPts val="0"/>
              </a:spcBef>
              <a:spcAft>
                <a:spcPts val="0"/>
              </a:spcAft>
              <a:buFont typeface="Arial" panose="020B0604020202020204" pitchFamily="34" charset="0"/>
              <a:buChar char="•"/>
            </a:pPr>
            <a:r>
              <a:rPr lang="vi-VN" sz="2000" b="0" dirty="0">
                <a:latin typeface="Times New Roman" panose="02020603050405020304" pitchFamily="18" charset="0"/>
                <a:cs typeface="Times New Roman" panose="02020603050405020304" pitchFamily="18" charset="0"/>
              </a:rPr>
              <a:t>Chồi phát triển hình thành cơ thể mới </a:t>
            </a:r>
            <a:endParaRPr lang="en-US" sz="2000" b="0" dirty="0">
              <a:latin typeface="Times New Roman" panose="02020603050405020304" pitchFamily="18" charset="0"/>
              <a:cs typeface="Times New Roman" panose="02020603050405020304" pitchFamily="18" charset="0"/>
            </a:endParaRPr>
          </a:p>
          <a:p>
            <a:pPr marL="457200" indent="-457200" algn="just">
              <a:lnSpc>
                <a:spcPct val="150000"/>
              </a:lnSpc>
              <a:spcBef>
                <a:spcPts val="0"/>
              </a:spcBef>
              <a:spcAft>
                <a:spcPts val="0"/>
              </a:spcAft>
              <a:buFont typeface="Arial" panose="020B0604020202020204" pitchFamily="34" charset="0"/>
              <a:buChar char="•"/>
            </a:pPr>
            <a:r>
              <a:rPr lang="vi-VN" sz="2000" b="0" dirty="0">
                <a:latin typeface="Times New Roman" panose="02020603050405020304" pitchFamily="18" charset="0"/>
                <a:cs typeface="Times New Roman" panose="02020603050405020304" pitchFamily="18" charset="0"/>
              </a:rPr>
              <a:t>Cơ thể mới rời khỏi cơ thể mẹ và sống tự do </a:t>
            </a:r>
            <a:endParaRPr lang="en-US" sz="2000" b="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28"/>
          <p:cNvSpPr>
            <a:spLocks noChangeArrowheads="1"/>
          </p:cNvSpPr>
          <p:nvPr/>
        </p:nvSpPr>
        <p:spPr bwMode="auto">
          <a:xfrm>
            <a:off x="541084" y="2458429"/>
            <a:ext cx="14478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pPr>
            <a:r>
              <a:rPr lang="vi-VN" sz="2400" dirty="0" smtClean="0">
                <a:latin typeface="Times New Roman" panose="02020603050405020304" pitchFamily="18" charset="0"/>
                <a:cs typeface="Times New Roman" panose="02020603050405020304" pitchFamily="18" charset="0"/>
              </a:rPr>
              <a:t>Thủy tức</a:t>
            </a:r>
            <a:endParaRPr lang="en-US" sz="2400" dirty="0">
              <a:latin typeface="Times New Roman" panose="02020603050405020304" pitchFamily="18" charset="0"/>
              <a:cs typeface="Times New Roman" panose="02020603050405020304" pitchFamily="18" charset="0"/>
            </a:endParaRPr>
          </a:p>
        </p:txBody>
      </p:sp>
      <p:sp>
        <p:nvSpPr>
          <p:cNvPr id="16" name="Rectangle 28"/>
          <p:cNvSpPr>
            <a:spLocks noChangeArrowheads="1"/>
          </p:cNvSpPr>
          <p:nvPr/>
        </p:nvSpPr>
        <p:spPr bwMode="auto">
          <a:xfrm>
            <a:off x="1988884" y="3904459"/>
            <a:ext cx="533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lnSpc>
                <a:spcPct val="150000"/>
              </a:lnSpc>
              <a:spcBef>
                <a:spcPts val="0"/>
              </a:spcBef>
              <a:spcAft>
                <a:spcPts val="0"/>
              </a:spcAft>
              <a:buFont typeface="Arial" panose="020B0604020202020204" pitchFamily="34" charset="0"/>
              <a:buChar char="•"/>
            </a:pPr>
            <a:r>
              <a:rPr lang="vi-VN" sz="2000" b="0" dirty="0">
                <a:latin typeface="Times New Roman" panose="02020603050405020304" pitchFamily="18" charset="0"/>
                <a:cs typeface="Times New Roman" panose="02020603050405020304" pitchFamily="18" charset="0"/>
              </a:rPr>
              <a:t>Cơ thể ban đầu phân thành những mảnh nhỏ </a:t>
            </a:r>
            <a:endParaRPr lang="en-US" sz="2000" b="0" dirty="0">
              <a:latin typeface="Times New Roman" panose="02020603050405020304" pitchFamily="18" charset="0"/>
              <a:cs typeface="Times New Roman" panose="02020603050405020304" pitchFamily="18" charset="0"/>
            </a:endParaRPr>
          </a:p>
          <a:p>
            <a:pPr marL="457200" indent="-457200" algn="just">
              <a:lnSpc>
                <a:spcPct val="150000"/>
              </a:lnSpc>
              <a:spcBef>
                <a:spcPts val="0"/>
              </a:spcBef>
              <a:spcAft>
                <a:spcPts val="0"/>
              </a:spcAft>
              <a:buFont typeface="Arial" panose="020B0604020202020204" pitchFamily="34" charset="0"/>
              <a:buChar char="•"/>
            </a:pPr>
            <a:r>
              <a:rPr lang="vi-VN" sz="2000" b="0" dirty="0">
                <a:latin typeface="Times New Roman" panose="02020603050405020304" pitchFamily="18" charset="0"/>
                <a:cs typeface="Times New Roman" panose="02020603050405020304" pitchFamily="18" charset="0"/>
              </a:rPr>
              <a:t>Mỗi mảnh bắt đầu quá trình sinh sản tạo ra các tế bào mới hoàn chỉnh một cơ thể </a:t>
            </a:r>
            <a:endParaRPr lang="en-US" sz="2000" b="0" dirty="0">
              <a:latin typeface="Times New Roman" panose="02020603050405020304" pitchFamily="18" charset="0"/>
              <a:cs typeface="Times New Roman" panose="02020603050405020304" pitchFamily="18" charset="0"/>
            </a:endParaRPr>
          </a:p>
          <a:p>
            <a:pPr marL="457200" indent="-457200" algn="just">
              <a:lnSpc>
                <a:spcPct val="150000"/>
              </a:lnSpc>
              <a:spcBef>
                <a:spcPts val="0"/>
              </a:spcBef>
              <a:spcAft>
                <a:spcPts val="0"/>
              </a:spcAft>
              <a:buFont typeface="Arial" panose="020B0604020202020204" pitchFamily="34" charset="0"/>
              <a:buChar char="•"/>
            </a:pPr>
            <a:r>
              <a:rPr lang="vi-VN" sz="2000" b="0" dirty="0">
                <a:latin typeface="Times New Roman" panose="02020603050405020304" pitchFamily="18" charset="0"/>
                <a:cs typeface="Times New Roman" panose="02020603050405020304" pitchFamily="18" charset="0"/>
              </a:rPr>
              <a:t>Kết quả: mỗi mảnh tạo nên một cơ thể mới </a:t>
            </a:r>
            <a:endParaRPr lang="en-US" sz="2000" b="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28"/>
          <p:cNvSpPr>
            <a:spLocks noChangeArrowheads="1"/>
          </p:cNvSpPr>
          <p:nvPr/>
        </p:nvSpPr>
        <p:spPr bwMode="auto">
          <a:xfrm>
            <a:off x="7582861" y="4469420"/>
            <a:ext cx="1447800" cy="9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pPr>
            <a:r>
              <a:rPr lang="vi-VN" sz="2400" b="0" dirty="0" smtClean="0">
                <a:latin typeface="Times New Roman" panose="02020603050405020304" pitchFamily="18" charset="0"/>
                <a:cs typeface="Times New Roman" panose="02020603050405020304" pitchFamily="18" charset="0"/>
              </a:rPr>
              <a:t>Phân mảnh</a:t>
            </a:r>
            <a:endParaRPr lang="en-US" sz="2400" b="0" dirty="0">
              <a:latin typeface="Times New Roman" panose="02020603050405020304" pitchFamily="18" charset="0"/>
              <a:cs typeface="Times New Roman" panose="02020603050405020304" pitchFamily="18" charset="0"/>
            </a:endParaRPr>
          </a:p>
        </p:txBody>
      </p:sp>
      <p:sp>
        <p:nvSpPr>
          <p:cNvPr id="20" name="Rectangle 28"/>
          <p:cNvSpPr>
            <a:spLocks noChangeArrowheads="1"/>
          </p:cNvSpPr>
          <p:nvPr/>
        </p:nvSpPr>
        <p:spPr bwMode="auto">
          <a:xfrm>
            <a:off x="7456394" y="2362200"/>
            <a:ext cx="1447800" cy="49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pPr>
            <a:r>
              <a:rPr lang="vi-VN" sz="2400" b="0" dirty="0" smtClean="0">
                <a:latin typeface="Times New Roman" panose="02020603050405020304" pitchFamily="18" charset="0"/>
                <a:cs typeface="Times New Roman" panose="02020603050405020304" pitchFamily="18" charset="0"/>
              </a:rPr>
              <a:t>Mọc chồi</a:t>
            </a:r>
            <a:endParaRPr lang="en-US" sz="24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031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914400" y="-51375"/>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dirty="0" smtClean="0">
                <a:solidFill>
                  <a:srgbClr val="FF0000"/>
                </a:solidFill>
                <a:latin typeface="Times New Roman" panose="02020603050405020304" pitchFamily="18" charset="0"/>
                <a:cs typeface="Times New Roman" panose="02020603050405020304" pitchFamily="18" charset="0"/>
              </a:rPr>
              <a:t>BÀI 37: SINH SẢN Ở SINH VẬT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7" name="Text Box 4"/>
          <p:cNvSpPr txBox="1">
            <a:spLocks noChangeArrowheads="1"/>
          </p:cNvSpPr>
          <p:nvPr/>
        </p:nvSpPr>
        <p:spPr bwMode="auto">
          <a:xfrm>
            <a:off x="-30736" y="640741"/>
            <a:ext cx="7580312" cy="584775"/>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II.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SẢN</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VÔ</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TÍNH</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Ở </a:t>
            </a:r>
            <a:r>
              <a:rPr lang="en-US" u="sng"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a:t>
            </a:r>
            <a:r>
              <a:rPr lang="en-US" u="sng"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u="sng"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9" name="Rectangle 8"/>
          <p:cNvSpPr>
            <a:spLocks noChangeArrowheads="1"/>
          </p:cNvSpPr>
          <p:nvPr/>
        </p:nvSpPr>
        <p:spPr bwMode="auto">
          <a:xfrm>
            <a:off x="140234" y="1351242"/>
            <a:ext cx="7959378"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2</a:t>
            </a:r>
            <a:r>
              <a:rPr lang="en-US" sz="2400" dirty="0" smtClean="0">
                <a:latin typeface="Times New Roman" panose="02020603050405020304" pitchFamily="18" charset="0"/>
                <a:sym typeface="Wingdings" panose="05000000000000000000" pitchFamily="2" charset="2"/>
              </a:rPr>
              <a:t>. </a:t>
            </a:r>
            <a:r>
              <a:rPr lang="vi-VN" sz="2400" u="sng" dirty="0" smtClean="0">
                <a:latin typeface="Times New Roman" panose="02020603050405020304" pitchFamily="18" charset="0"/>
                <a:sym typeface="Wingdings" panose="05000000000000000000" pitchFamily="2" charset="2"/>
              </a:rPr>
              <a:t>Tìm hiểu các hình thức sinh sản </a:t>
            </a:r>
            <a:r>
              <a:rPr lang="en-US" sz="2400" u="sng" dirty="0" err="1" smtClean="0">
                <a:latin typeface="Times New Roman" panose="02020603050405020304" pitchFamily="18" charset="0"/>
                <a:sym typeface="Wingdings" panose="05000000000000000000" pitchFamily="2" charset="2"/>
              </a:rPr>
              <a:t>vô</a:t>
            </a:r>
            <a:r>
              <a:rPr lang="en-US" sz="2400" u="sng" dirty="0" smtClean="0">
                <a:latin typeface="Times New Roman" panose="02020603050405020304" pitchFamily="18" charset="0"/>
                <a:sym typeface="Wingdings" panose="05000000000000000000" pitchFamily="2" charset="2"/>
              </a:rPr>
              <a:t> </a:t>
            </a:r>
            <a:r>
              <a:rPr lang="en-US" sz="2400" u="sng" dirty="0" err="1" smtClean="0">
                <a:latin typeface="Times New Roman" panose="02020603050405020304" pitchFamily="18" charset="0"/>
                <a:sym typeface="Wingdings" panose="05000000000000000000" pitchFamily="2" charset="2"/>
              </a:rPr>
              <a:t>tính</a:t>
            </a:r>
            <a:r>
              <a:rPr lang="en-US" sz="2400" u="sng" dirty="0" smtClean="0">
                <a:latin typeface="Times New Roman" panose="02020603050405020304" pitchFamily="18" charset="0"/>
                <a:sym typeface="Wingdings" panose="05000000000000000000" pitchFamily="2" charset="2"/>
              </a:rPr>
              <a:t> ở </a:t>
            </a:r>
            <a:r>
              <a:rPr lang="en-US" sz="2400" u="sng" dirty="0" err="1" smtClean="0">
                <a:latin typeface="Times New Roman" panose="02020603050405020304" pitchFamily="18" charset="0"/>
                <a:sym typeface="Wingdings" panose="05000000000000000000" pitchFamily="2" charset="2"/>
              </a:rPr>
              <a:t>động</a:t>
            </a:r>
            <a:r>
              <a:rPr lang="en-US" sz="2400" u="sng" dirty="0" smtClean="0">
                <a:latin typeface="Times New Roman" panose="02020603050405020304" pitchFamily="18" charset="0"/>
                <a:sym typeface="Wingdings" panose="05000000000000000000" pitchFamily="2" charset="2"/>
              </a:rPr>
              <a:t> </a:t>
            </a:r>
            <a:r>
              <a:rPr lang="vi-VN" sz="2400" u="sng" dirty="0" smtClean="0">
                <a:latin typeface="Times New Roman" panose="02020603050405020304" pitchFamily="18" charset="0"/>
                <a:sym typeface="Wingdings" panose="05000000000000000000" pitchFamily="2" charset="2"/>
              </a:rPr>
              <a:t>vật.</a:t>
            </a:r>
            <a:endParaRPr lang="en-US" sz="2400" u="sng" dirty="0">
              <a:latin typeface="Times New Roman" panose="02020603050405020304" pitchFamily="18" charset="0"/>
              <a:sym typeface="Wingdings" panose="05000000000000000000" pitchFamily="2" charset="2"/>
            </a:endParaRPr>
          </a:p>
        </p:txBody>
      </p:sp>
      <p:sp>
        <p:nvSpPr>
          <p:cNvPr id="10" name="Text Box 5"/>
          <p:cNvSpPr txBox="1">
            <a:spLocks noChangeArrowheads="1"/>
          </p:cNvSpPr>
          <p:nvPr/>
        </p:nvSpPr>
        <p:spPr bwMode="auto">
          <a:xfrm>
            <a:off x="228600" y="1864766"/>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sz="2400" b="0" dirty="0">
                <a:solidFill>
                  <a:srgbClr val="0000FF"/>
                </a:solidFill>
                <a:latin typeface="Times New Roman" panose="02020603050405020304" pitchFamily="18" charset="0"/>
                <a:sym typeface="Wingdings" panose="05000000000000000000" pitchFamily="2" charset="2"/>
              </a:rPr>
              <a:t> </a:t>
            </a:r>
            <a:r>
              <a:rPr lang="en-US" sz="2400" b="0" dirty="0" err="1">
                <a:latin typeface="Times New Roman" panose="02020603050405020304" pitchFamily="18" charset="0"/>
                <a:cs typeface="Times New Roman" panose="02020603050405020304" pitchFamily="18" charset="0"/>
              </a:rPr>
              <a:t>Một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số</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hình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thức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sinh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sản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vô</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tính</a:t>
            </a:r>
            <a:r>
              <a:rPr lang="en-US" sz="2400" b="0" dirty="0">
                <a:latin typeface="Times New Roman" panose="02020603050405020304" pitchFamily="18" charset="0"/>
                <a:cs typeface="Times New Roman" panose="02020603050405020304" pitchFamily="18" charset="0"/>
              </a:rPr>
              <a:t> ở </a:t>
            </a:r>
            <a:r>
              <a:rPr lang="en-US" sz="2400" b="0" dirty="0" err="1">
                <a:latin typeface="Times New Roman" panose="02020603050405020304" pitchFamily="18" charset="0"/>
                <a:cs typeface="Times New Roman" panose="02020603050405020304" pitchFamily="18" charset="0"/>
              </a:rPr>
              <a:t>động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vật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như</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mọc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chồi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thủy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tức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nấm</a:t>
            </a:r>
            <a:r>
              <a:rPr lang="en-US" sz="2400" b="0" dirty="0">
                <a:latin typeface="Times New Roman" panose="02020603050405020304" pitchFamily="18" charset="0"/>
                <a:cs typeface="Times New Roman" panose="02020603050405020304" pitchFamily="18" charset="0"/>
              </a:rPr>
              <a:t> men,...), </a:t>
            </a:r>
            <a:r>
              <a:rPr lang="en-US" sz="2400" b="0" dirty="0" err="1">
                <a:latin typeface="Times New Roman" panose="02020603050405020304" pitchFamily="18" charset="0"/>
                <a:cs typeface="Times New Roman" panose="02020603050405020304" pitchFamily="18" charset="0"/>
              </a:rPr>
              <a:t>phân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mảnh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tái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sinh</a:t>
            </a:r>
            <a:r>
              <a:rPr lang="en-US" sz="2400" b="0" dirty="0">
                <a:latin typeface="Times New Roman" panose="02020603050405020304" pitchFamily="18" charset="0"/>
                <a:cs typeface="Times New Roman" panose="02020603050405020304" pitchFamily="18" charset="0"/>
              </a:rPr>
              <a:t> Sao </a:t>
            </a:r>
            <a:r>
              <a:rPr lang="en-US" sz="2400" b="0" dirty="0" err="1">
                <a:latin typeface="Times New Roman" panose="02020603050405020304" pitchFamily="18" charset="0"/>
                <a:cs typeface="Times New Roman" panose="02020603050405020304" pitchFamily="18" charset="0"/>
              </a:rPr>
              <a:t>biển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đỉa</a:t>
            </a:r>
            <a:r>
              <a:rPr lang="en-US" sz="2400" b="0" dirty="0">
                <a:latin typeface="Times New Roman" panose="02020603050405020304" pitchFamily="18" charset="0"/>
                <a:cs typeface="Times New Roman" panose="02020603050405020304" pitchFamily="18" charset="0"/>
              </a:rPr>
              <a:t>,....).</a:t>
            </a:r>
          </a:p>
        </p:txBody>
      </p:sp>
      <p:sp>
        <p:nvSpPr>
          <p:cNvPr id="2" name="Rectangle 1"/>
          <p:cNvSpPr/>
          <p:nvPr/>
        </p:nvSpPr>
        <p:spPr>
          <a:xfrm>
            <a:off x="228600" y="2732902"/>
            <a:ext cx="8991600" cy="1980799"/>
          </a:xfrm>
          <a:prstGeom prst="rect">
            <a:avLst/>
          </a:prstGeom>
        </p:spPr>
        <p:txBody>
          <a:bodyPr wrap="square">
            <a:spAutoFit/>
          </a:bodyPr>
          <a:lstStyle/>
          <a:p>
            <a:pPr marL="0" marR="0" algn="just">
              <a:lnSpc>
                <a:spcPct val="107000"/>
              </a:lnSpc>
              <a:spcBef>
                <a:spcPts val="0"/>
              </a:spcBef>
              <a:spcAft>
                <a:spcPts val="800"/>
              </a:spcAft>
            </a:pPr>
            <a:r>
              <a:rPr lang="en-US" sz="2400" b="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b="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2400" b="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vô</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0"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vô</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duy</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tốt</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mẹ</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0"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mới</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gian</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ngắn</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0"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Duy</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tồn</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tục</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loài</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702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96659" y="976956"/>
            <a:ext cx="5199179" cy="5728643"/>
            <a:chOff x="587244" y="258932"/>
            <a:chExt cx="6932238" cy="6698391"/>
          </a:xfrm>
        </p:grpSpPr>
        <p:grpSp>
          <p:nvGrpSpPr>
            <p:cNvPr id="13" name="Group 12"/>
            <p:cNvGrpSpPr/>
            <p:nvPr/>
          </p:nvGrpSpPr>
          <p:grpSpPr>
            <a:xfrm>
              <a:off x="587244" y="2023352"/>
              <a:ext cx="6932238" cy="4933971"/>
              <a:chOff x="577515" y="865763"/>
              <a:chExt cx="7399165" cy="5799732"/>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3599"/>
              <a:stretch/>
            </p:blipFill>
            <p:spPr>
              <a:xfrm>
                <a:off x="577516" y="4748352"/>
                <a:ext cx="7299158" cy="1917143"/>
              </a:xfrm>
              <a:prstGeom prst="rect">
                <a:avLst/>
              </a:prstGeom>
            </p:spPr>
          </p:pic>
          <p:pic>
            <p:nvPicPr>
              <p:cNvPr id="7" name="Picture 6"/>
              <p:cNvPicPr>
                <a:picLocks noChangeAspect="1"/>
              </p:cNvPicPr>
              <p:nvPr/>
            </p:nvPicPr>
            <p:blipFill>
              <a:blip r:embed="rId3"/>
              <a:stretch>
                <a:fillRect/>
              </a:stretch>
            </p:blipFill>
            <p:spPr>
              <a:xfrm>
                <a:off x="577516" y="2886685"/>
                <a:ext cx="7299158" cy="1861667"/>
              </a:xfrm>
              <a:prstGeom prst="rect">
                <a:avLst/>
              </a:prstGeom>
            </p:spPr>
          </p:pic>
          <p:grpSp>
            <p:nvGrpSpPr>
              <p:cNvPr id="9" name="Group 8"/>
              <p:cNvGrpSpPr/>
              <p:nvPr/>
            </p:nvGrpSpPr>
            <p:grpSpPr>
              <a:xfrm>
                <a:off x="577515" y="865763"/>
                <a:ext cx="7399165" cy="2020922"/>
                <a:chOff x="571500" y="477471"/>
                <a:chExt cx="9777779" cy="2781295"/>
              </a:xfrm>
            </p:grpSpPr>
            <p:pic>
              <p:nvPicPr>
                <p:cNvPr id="10" name="Picture 2" descr="https://b-f6-zpcloud.zdn.vn/5457955588925975410/b8a4d2dc5933806dd92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489"/>
                <a:stretch/>
              </p:blipFill>
              <p:spPr bwMode="auto">
                <a:xfrm>
                  <a:off x="571500" y="496926"/>
                  <a:ext cx="3428565" cy="27618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b-f6-zpcloud.zdn.vn/1969614825695355826/1c277a2df1c2289c71d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256"/>
                <a:stretch/>
              </p:blipFill>
              <p:spPr bwMode="auto">
                <a:xfrm>
                  <a:off x="4000065" y="477471"/>
                  <a:ext cx="3201362" cy="27812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b-f7-zpcloud.zdn.vn/3518219492174122694/8675bc763799eec7b78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933"/>
                <a:stretch/>
              </p:blipFill>
              <p:spPr bwMode="auto">
                <a:xfrm>
                  <a:off x="7201427" y="496927"/>
                  <a:ext cx="3147852" cy="276183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Group 17"/>
            <p:cNvGrpSpPr/>
            <p:nvPr/>
          </p:nvGrpSpPr>
          <p:grpSpPr>
            <a:xfrm>
              <a:off x="637674" y="258932"/>
              <a:ext cx="6737684" cy="1764420"/>
              <a:chOff x="655337" y="83834"/>
              <a:chExt cx="7069194" cy="1776446"/>
            </a:xfrm>
          </p:grpSpPr>
          <p:pic>
            <p:nvPicPr>
              <p:cNvPr id="14" name="Picture 13"/>
              <p:cNvPicPr>
                <a:picLocks noChangeAspect="1"/>
              </p:cNvPicPr>
              <p:nvPr/>
            </p:nvPicPr>
            <p:blipFill rotWithShape="1">
              <a:blip r:embed="rId7"/>
              <a:srcRect r="76464"/>
              <a:stretch/>
            </p:blipFill>
            <p:spPr>
              <a:xfrm>
                <a:off x="655337" y="83834"/>
                <a:ext cx="1727940" cy="1764420"/>
              </a:xfrm>
              <a:prstGeom prst="rect">
                <a:avLst/>
              </a:prstGeom>
            </p:spPr>
          </p:pic>
          <p:pic>
            <p:nvPicPr>
              <p:cNvPr id="15" name="Picture 14"/>
              <p:cNvPicPr>
                <a:picLocks noChangeAspect="1"/>
              </p:cNvPicPr>
              <p:nvPr/>
            </p:nvPicPr>
            <p:blipFill rotWithShape="1">
              <a:blip r:embed="rId7"/>
              <a:srcRect l="25565" r="51009"/>
              <a:stretch/>
            </p:blipFill>
            <p:spPr>
              <a:xfrm>
                <a:off x="2332645" y="108153"/>
                <a:ext cx="1694606" cy="1738467"/>
              </a:xfrm>
              <a:prstGeom prst="rect">
                <a:avLst/>
              </a:prstGeom>
            </p:spPr>
          </p:pic>
          <p:pic>
            <p:nvPicPr>
              <p:cNvPr id="16" name="Picture 15"/>
              <p:cNvPicPr>
                <a:picLocks noChangeAspect="1"/>
              </p:cNvPicPr>
              <p:nvPr/>
            </p:nvPicPr>
            <p:blipFill rotWithShape="1">
              <a:blip r:embed="rId7"/>
              <a:srcRect l="50983" t="5737" r="25671"/>
              <a:stretch/>
            </p:blipFill>
            <p:spPr>
              <a:xfrm>
                <a:off x="4027251" y="83834"/>
                <a:ext cx="1809345" cy="1755649"/>
              </a:xfrm>
              <a:prstGeom prst="rect">
                <a:avLst/>
              </a:prstGeom>
            </p:spPr>
          </p:pic>
          <p:pic>
            <p:nvPicPr>
              <p:cNvPr id="17" name="Picture 16"/>
              <p:cNvPicPr>
                <a:picLocks noChangeAspect="1"/>
              </p:cNvPicPr>
              <p:nvPr/>
            </p:nvPicPr>
            <p:blipFill rotWithShape="1">
              <a:blip r:embed="rId7"/>
              <a:srcRect l="76481" b="7359"/>
              <a:stretch/>
            </p:blipFill>
            <p:spPr>
              <a:xfrm>
                <a:off x="5873588" y="108153"/>
                <a:ext cx="1850943" cy="1752127"/>
              </a:xfrm>
              <a:prstGeom prst="rect">
                <a:avLst/>
              </a:prstGeom>
            </p:spPr>
          </p:pic>
        </p:grpSp>
      </p:grpSp>
      <p:sp>
        <p:nvSpPr>
          <p:cNvPr id="20" name="Rectangle 19"/>
          <p:cNvSpPr/>
          <p:nvPr/>
        </p:nvSpPr>
        <p:spPr>
          <a:xfrm>
            <a:off x="5791200" y="1805697"/>
            <a:ext cx="2957735" cy="3647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cành</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791200" y="2733412"/>
            <a:ext cx="3235583" cy="5713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2400" dirty="0" err="1">
                <a:solidFill>
                  <a:prstClr val="black"/>
                </a:solidFill>
                <a:latin typeface="Times New Roman" panose="02020603050405020304" pitchFamily="18" charset="0"/>
                <a:cs typeface="Times New Roman" panose="02020603050405020304" pitchFamily="18" charset="0"/>
              </a:rPr>
              <a:t>Nuôi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mô</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6150312" y="3719495"/>
            <a:ext cx="2876471" cy="4231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cành</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5957664" y="4633520"/>
            <a:ext cx="2957735" cy="4231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ghép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cành</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BA41D46A-436D-706C-6C73-6E000D1CD380}"/>
              </a:ext>
            </a:extLst>
          </p:cNvPr>
          <p:cNvSpPr txBox="1"/>
          <p:nvPr/>
        </p:nvSpPr>
        <p:spPr>
          <a:xfrm>
            <a:off x="5339798" y="458834"/>
            <a:ext cx="3909467" cy="1200329"/>
          </a:xfrm>
          <a:prstGeom prst="rect">
            <a:avLst/>
          </a:prstGeom>
          <a:noFill/>
        </p:spPr>
        <p:txBody>
          <a:bodyPr wrap="square">
            <a:spAutoFit/>
          </a:bodyPr>
          <a:lstStyle/>
          <a:p>
            <a:pPr algn="ctr">
              <a:lnSpc>
                <a:spcPct val="150000"/>
              </a:lnSpc>
              <a:spcBef>
                <a:spcPts val="600"/>
              </a:spcBef>
              <a:spcAft>
                <a:spcPts val="150"/>
              </a:spcAft>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ghép</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ứng</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a:spLocks noChangeArrowheads="1"/>
          </p:cNvSpPr>
          <p:nvPr/>
        </p:nvSpPr>
        <p:spPr bwMode="auto">
          <a:xfrm>
            <a:off x="129669" y="155517"/>
            <a:ext cx="7423416"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dirty="0">
                <a:latin typeface="Times New Roman" panose="02020603050405020304" pitchFamily="18" charset="0"/>
                <a:sym typeface="Wingdings" panose="05000000000000000000" pitchFamily="2" charset="2"/>
              </a:rPr>
              <a:t>3</a:t>
            </a:r>
            <a:r>
              <a:rPr lang="en-US" sz="2400" dirty="0" smtClean="0">
                <a:latin typeface="Times New Roman" panose="02020603050405020304" pitchFamily="18" charset="0"/>
                <a:sym typeface="Wingdings" panose="05000000000000000000" pitchFamily="2" charset="2"/>
              </a:rPr>
              <a:t>. </a:t>
            </a:r>
            <a:r>
              <a:rPr lang="vi-VN" sz="2400" u="sng" dirty="0" smtClean="0">
                <a:latin typeface="Times New Roman" panose="02020603050405020304" pitchFamily="18" charset="0"/>
                <a:sym typeface="Wingdings" panose="05000000000000000000" pitchFamily="2" charset="2"/>
              </a:rPr>
              <a:t>Tìm hiểu các hình thức sinh sản vô tính ở động vật.</a:t>
            </a:r>
            <a:endParaRPr lang="en-US" sz="2400" u="sng" dirty="0">
              <a:latin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753266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971800" y="6248400"/>
            <a:ext cx="4385411" cy="4231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2400" dirty="0" err="1">
                <a:solidFill>
                  <a:prstClr val="black"/>
                </a:solidFill>
                <a:latin typeface="Times New Roman" panose="02020603050405020304" pitchFamily="18" charset="0"/>
                <a:cs typeface="Times New Roman" panose="02020603050405020304" pitchFamily="18" charset="0"/>
              </a:rPr>
              <a:t>Nuôi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mô</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804" r="1741" b="14566"/>
          <a:stretch/>
        </p:blipFill>
        <p:spPr>
          <a:xfrm>
            <a:off x="76200" y="228600"/>
            <a:ext cx="8991600" cy="5943600"/>
          </a:xfrm>
          <a:prstGeom prst="rect">
            <a:avLst/>
          </a:prstGeom>
        </p:spPr>
      </p:pic>
    </p:spTree>
    <p:extLst>
      <p:ext uri="{BB962C8B-B14F-4D97-AF65-F5344CB8AC3E}">
        <p14:creationId xmlns:p14="http://schemas.microsoft.com/office/powerpoint/2010/main" val="3904303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8319</TotalTime>
  <Words>3828</Words>
  <Application>Microsoft Office PowerPoint</Application>
  <PresentationFormat>On-screen Show (4:3)</PresentationFormat>
  <Paragraphs>475</Paragraphs>
  <Slides>54</Slides>
  <Notes>13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Symbol</vt:lpstr>
      <vt:lpstr>Times New Roman</vt:lpstr>
      <vt:lpstr>VNI-Times</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Khái niệm: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Thụ tinh: Giao tử đực kết hợp với giao tử cái. Sản phẩm của thụ tinh: Hình thành hợp tử→ Phôi → Cơ thể mới.  </vt:lpstr>
      <vt:lpstr>CÁC YẾU TỐ THAM GIA QUÁ TRÌNH THỤ PHẤN CỦA HOA</vt:lpstr>
      <vt:lpstr>PowerPoint Presentation</vt:lpstr>
      <vt:lpstr>Quan sát các hình sau và cho biết: Quả được hình thành và lớn lên như thế nào?</vt:lpstr>
      <vt:lpstr>PowerPoint Presentation</vt:lpstr>
      <vt:lpstr>Quả có vai trò gì đối với đời sống của cây và con người?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TRAN KHAI NGUYEN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VAN QUANG</dc:creator>
  <cp:lastModifiedBy>DELL</cp:lastModifiedBy>
  <cp:revision>1123</cp:revision>
  <dcterms:created xsi:type="dcterms:W3CDTF">2009-02-22T03:00:58Z</dcterms:created>
  <dcterms:modified xsi:type="dcterms:W3CDTF">2023-04-11T09:16:48Z</dcterms:modified>
</cp:coreProperties>
</file>