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9" r:id="rId2"/>
    <p:sldId id="258" r:id="rId3"/>
    <p:sldId id="304" r:id="rId4"/>
    <p:sldId id="260" r:id="rId5"/>
    <p:sldId id="261" r:id="rId6"/>
    <p:sldId id="307" r:id="rId7"/>
    <p:sldId id="291" r:id="rId8"/>
    <p:sldId id="308" r:id="rId9"/>
    <p:sldId id="309" r:id="rId10"/>
    <p:sldId id="262" r:id="rId11"/>
    <p:sldId id="263" r:id="rId12"/>
    <p:sldId id="311" r:id="rId13"/>
    <p:sldId id="310" r:id="rId14"/>
    <p:sldId id="265" r:id="rId15"/>
    <p:sldId id="266" r:id="rId16"/>
    <p:sldId id="315" r:id="rId17"/>
    <p:sldId id="268" r:id="rId18"/>
    <p:sldId id="269" r:id="rId19"/>
    <p:sldId id="302" r:id="rId20"/>
    <p:sldId id="316" r:id="rId21"/>
    <p:sldId id="317" r:id="rId22"/>
    <p:sldId id="318" r:id="rId23"/>
    <p:sldId id="32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4434" autoAdjust="0"/>
  </p:normalViewPr>
  <p:slideViewPr>
    <p:cSldViewPr>
      <p:cViewPr varScale="1">
        <p:scale>
          <a:sx n="94" d="100"/>
          <a:sy n="94" d="100"/>
        </p:scale>
        <p:origin x="235"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D50A7D-F89B-4C37-9AFB-3F54E3785722}" type="datetimeFigureOut">
              <a:rPr lang="en-US" smtClean="0"/>
              <a:t>10/3/2023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BEF39F-E4DF-4A07-8E4C-96EAC958B8D9}" type="slidenum">
              <a:rPr lang="en-US" smtClean="0"/>
              <a:t>‹#›</a:t>
            </a:fld>
            <a:endParaRPr lang="en-US"/>
          </a:p>
        </p:txBody>
      </p:sp>
    </p:spTree>
    <p:extLst>
      <p:ext uri="{BB962C8B-B14F-4D97-AF65-F5344CB8AC3E}">
        <p14:creationId xmlns:p14="http://schemas.microsoft.com/office/powerpoint/2010/main" val="2948053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EF39F-E4DF-4A07-8E4C-96EAC958B8D9}" type="slidenum">
              <a:rPr lang="en-US" smtClean="0"/>
              <a:t>5</a:t>
            </a:fld>
            <a:endParaRPr lang="en-US"/>
          </a:p>
        </p:txBody>
      </p:sp>
    </p:spTree>
    <p:extLst>
      <p:ext uri="{BB962C8B-B14F-4D97-AF65-F5344CB8AC3E}">
        <p14:creationId xmlns:p14="http://schemas.microsoft.com/office/powerpoint/2010/main" val="1191477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F16468-6B56-44F6-B536-5A27C9EE3B95}"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CEEE7-D934-4B48-A3B8-380B9B95A80A}" type="slidenum">
              <a:rPr lang="en-US" smtClean="0"/>
              <a:t>‹#›</a:t>
            </a:fld>
            <a:endParaRPr lang="en-US"/>
          </a:p>
        </p:txBody>
      </p:sp>
    </p:spTree>
    <p:extLst>
      <p:ext uri="{BB962C8B-B14F-4D97-AF65-F5344CB8AC3E}">
        <p14:creationId xmlns:p14="http://schemas.microsoft.com/office/powerpoint/2010/main" val="678814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F16468-6B56-44F6-B536-5A27C9EE3B95}"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CEEE7-D934-4B48-A3B8-380B9B95A80A}" type="slidenum">
              <a:rPr lang="en-US" smtClean="0"/>
              <a:t>‹#›</a:t>
            </a:fld>
            <a:endParaRPr lang="en-US"/>
          </a:p>
        </p:txBody>
      </p:sp>
    </p:spTree>
    <p:extLst>
      <p:ext uri="{BB962C8B-B14F-4D97-AF65-F5344CB8AC3E}">
        <p14:creationId xmlns:p14="http://schemas.microsoft.com/office/powerpoint/2010/main" val="1948410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F16468-6B56-44F6-B536-5A27C9EE3B95}"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CEEE7-D934-4B48-A3B8-380B9B95A80A}" type="slidenum">
              <a:rPr lang="en-US" smtClean="0"/>
              <a:t>‹#›</a:t>
            </a:fld>
            <a:endParaRPr lang="en-US"/>
          </a:p>
        </p:txBody>
      </p:sp>
    </p:spTree>
    <p:extLst>
      <p:ext uri="{BB962C8B-B14F-4D97-AF65-F5344CB8AC3E}">
        <p14:creationId xmlns:p14="http://schemas.microsoft.com/office/powerpoint/2010/main" val="2490957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F16468-6B56-44F6-B536-5A27C9EE3B95}"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CEEE7-D934-4B48-A3B8-380B9B95A80A}" type="slidenum">
              <a:rPr lang="en-US" smtClean="0"/>
              <a:t>‹#›</a:t>
            </a:fld>
            <a:endParaRPr lang="en-US"/>
          </a:p>
        </p:txBody>
      </p:sp>
    </p:spTree>
    <p:extLst>
      <p:ext uri="{BB962C8B-B14F-4D97-AF65-F5344CB8AC3E}">
        <p14:creationId xmlns:p14="http://schemas.microsoft.com/office/powerpoint/2010/main" val="1159994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F16468-6B56-44F6-B536-5A27C9EE3B95}"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CEEE7-D934-4B48-A3B8-380B9B95A80A}" type="slidenum">
              <a:rPr lang="en-US" smtClean="0"/>
              <a:t>‹#›</a:t>
            </a:fld>
            <a:endParaRPr lang="en-US"/>
          </a:p>
        </p:txBody>
      </p:sp>
    </p:spTree>
    <p:extLst>
      <p:ext uri="{BB962C8B-B14F-4D97-AF65-F5344CB8AC3E}">
        <p14:creationId xmlns:p14="http://schemas.microsoft.com/office/powerpoint/2010/main" val="49040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F16468-6B56-44F6-B536-5A27C9EE3B95}" type="datetimeFigureOut">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CEEE7-D934-4B48-A3B8-380B9B95A80A}" type="slidenum">
              <a:rPr lang="en-US" smtClean="0"/>
              <a:t>‹#›</a:t>
            </a:fld>
            <a:endParaRPr lang="en-US"/>
          </a:p>
        </p:txBody>
      </p:sp>
    </p:spTree>
    <p:extLst>
      <p:ext uri="{BB962C8B-B14F-4D97-AF65-F5344CB8AC3E}">
        <p14:creationId xmlns:p14="http://schemas.microsoft.com/office/powerpoint/2010/main" val="547271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F16468-6B56-44F6-B536-5A27C9EE3B95}" type="datetimeFigureOut">
              <a:rPr lang="en-US" smtClean="0"/>
              <a:t>10/3/2023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2CEEE7-D934-4B48-A3B8-380B9B95A80A}" type="slidenum">
              <a:rPr lang="en-US" smtClean="0"/>
              <a:t>‹#›</a:t>
            </a:fld>
            <a:endParaRPr lang="en-US"/>
          </a:p>
        </p:txBody>
      </p:sp>
    </p:spTree>
    <p:extLst>
      <p:ext uri="{BB962C8B-B14F-4D97-AF65-F5344CB8AC3E}">
        <p14:creationId xmlns:p14="http://schemas.microsoft.com/office/powerpoint/2010/main" val="240745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F16468-6B56-44F6-B536-5A27C9EE3B95}" type="datetimeFigureOut">
              <a:rPr lang="en-US" smtClean="0"/>
              <a:t>10/3/2023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2CEEE7-D934-4B48-A3B8-380B9B95A80A}" type="slidenum">
              <a:rPr lang="en-US" smtClean="0"/>
              <a:t>‹#›</a:t>
            </a:fld>
            <a:endParaRPr lang="en-US"/>
          </a:p>
        </p:txBody>
      </p:sp>
    </p:spTree>
    <p:extLst>
      <p:ext uri="{BB962C8B-B14F-4D97-AF65-F5344CB8AC3E}">
        <p14:creationId xmlns:p14="http://schemas.microsoft.com/office/powerpoint/2010/main" val="1361959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F16468-6B56-44F6-B536-5A27C9EE3B95}" type="datetimeFigureOut">
              <a:rPr lang="en-US" smtClean="0"/>
              <a:t>10/3/2023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2CEEE7-D934-4B48-A3B8-380B9B95A80A}" type="slidenum">
              <a:rPr lang="en-US" smtClean="0"/>
              <a:t>‹#›</a:t>
            </a:fld>
            <a:endParaRPr lang="en-US"/>
          </a:p>
        </p:txBody>
      </p:sp>
    </p:spTree>
    <p:extLst>
      <p:ext uri="{BB962C8B-B14F-4D97-AF65-F5344CB8AC3E}">
        <p14:creationId xmlns:p14="http://schemas.microsoft.com/office/powerpoint/2010/main" val="3819846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F16468-6B56-44F6-B536-5A27C9EE3B95}" type="datetimeFigureOut">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CEEE7-D934-4B48-A3B8-380B9B95A80A}" type="slidenum">
              <a:rPr lang="en-US" smtClean="0"/>
              <a:t>‹#›</a:t>
            </a:fld>
            <a:endParaRPr lang="en-US"/>
          </a:p>
        </p:txBody>
      </p:sp>
    </p:spTree>
    <p:extLst>
      <p:ext uri="{BB962C8B-B14F-4D97-AF65-F5344CB8AC3E}">
        <p14:creationId xmlns:p14="http://schemas.microsoft.com/office/powerpoint/2010/main" val="551222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F16468-6B56-44F6-B536-5A27C9EE3B95}" type="datetimeFigureOut">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CEEE7-D934-4B48-A3B8-380B9B95A80A}" type="slidenum">
              <a:rPr lang="en-US" smtClean="0"/>
              <a:t>‹#›</a:t>
            </a:fld>
            <a:endParaRPr lang="en-US"/>
          </a:p>
        </p:txBody>
      </p:sp>
    </p:spTree>
    <p:extLst>
      <p:ext uri="{BB962C8B-B14F-4D97-AF65-F5344CB8AC3E}">
        <p14:creationId xmlns:p14="http://schemas.microsoft.com/office/powerpoint/2010/main" val="3016210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16468-6B56-44F6-B536-5A27C9EE3B95}" type="datetimeFigureOut">
              <a:rPr lang="en-US" smtClean="0"/>
              <a:t>10/3/2023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CEEE7-D934-4B48-A3B8-380B9B95A80A}" type="slidenum">
              <a:rPr lang="en-US" smtClean="0"/>
              <a:t>‹#›</a:t>
            </a:fld>
            <a:endParaRPr lang="en-US"/>
          </a:p>
        </p:txBody>
      </p:sp>
    </p:spTree>
    <p:extLst>
      <p:ext uri="{BB962C8B-B14F-4D97-AF65-F5344CB8AC3E}">
        <p14:creationId xmlns:p14="http://schemas.microsoft.com/office/powerpoint/2010/main" val="3983320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B11E4803-1A32-BD5C-7C56-EB4984961C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89"/>
            <a:ext cx="11658600" cy="6854688"/>
          </a:xfrm>
          <a:prstGeom prst="rect">
            <a:avLst/>
          </a:prstGeom>
        </p:spPr>
      </p:pic>
      <p:pic>
        <p:nvPicPr>
          <p:cNvPr id="10" name="Picture 21" descr="Tay viÕt "/>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152800" y="486980"/>
            <a:ext cx="959201" cy="65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304800" y="838200"/>
            <a:ext cx="4267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3600" b="1" u="sng" dirty="0">
                <a:solidFill>
                  <a:srgbClr val="3333FF"/>
                </a:solidFill>
                <a:latin typeface="Times New Roman" pitchFamily="18" charset="0"/>
                <a:cs typeface="Times New Roman" pitchFamily="18" charset="0"/>
              </a:rPr>
              <a:t>I. </a:t>
            </a:r>
            <a:r>
              <a:rPr lang="en-US" altLang="en-US" sz="3600" b="1" u="sng" dirty="0" err="1">
                <a:solidFill>
                  <a:srgbClr val="3333FF"/>
                </a:solidFill>
                <a:latin typeface="Times New Roman" pitchFamily="18" charset="0"/>
                <a:cs typeface="Times New Roman" pitchFamily="18" charset="0"/>
              </a:rPr>
              <a:t>Hô</a:t>
            </a:r>
            <a:r>
              <a:rPr lang="en-US" altLang="en-US" sz="3600" b="1" u="sng" dirty="0">
                <a:solidFill>
                  <a:srgbClr val="3333FF"/>
                </a:solidFill>
                <a:latin typeface="Times New Roman" pitchFamily="18" charset="0"/>
                <a:cs typeface="Times New Roman" pitchFamily="18" charset="0"/>
              </a:rPr>
              <a:t> </a:t>
            </a:r>
            <a:r>
              <a:rPr lang="en-US" altLang="en-US" sz="3600" b="1" u="sng" dirty="0" err="1">
                <a:solidFill>
                  <a:srgbClr val="3333FF"/>
                </a:solidFill>
                <a:latin typeface="Times New Roman" pitchFamily="18" charset="0"/>
                <a:cs typeface="Times New Roman" pitchFamily="18" charset="0"/>
              </a:rPr>
              <a:t>hấp</a:t>
            </a:r>
            <a:r>
              <a:rPr lang="en-US" altLang="en-US" sz="3600" b="1" u="sng" dirty="0">
                <a:solidFill>
                  <a:srgbClr val="3333FF"/>
                </a:solidFill>
                <a:latin typeface="Times New Roman" pitchFamily="18" charset="0"/>
                <a:cs typeface="Times New Roman" pitchFamily="18" charset="0"/>
              </a:rPr>
              <a:t> </a:t>
            </a:r>
            <a:r>
              <a:rPr lang="en-US" altLang="en-US" sz="3600" b="1" u="sng" dirty="0" err="1">
                <a:solidFill>
                  <a:srgbClr val="3333FF"/>
                </a:solidFill>
                <a:latin typeface="Times New Roman" pitchFamily="18" charset="0"/>
                <a:cs typeface="Times New Roman" pitchFamily="18" charset="0"/>
              </a:rPr>
              <a:t>tế</a:t>
            </a:r>
            <a:r>
              <a:rPr lang="en-US" altLang="en-US" sz="3600" b="1" u="sng" dirty="0">
                <a:solidFill>
                  <a:srgbClr val="3333FF"/>
                </a:solidFill>
                <a:latin typeface="Times New Roman" pitchFamily="18" charset="0"/>
                <a:cs typeface="Times New Roman" pitchFamily="18" charset="0"/>
              </a:rPr>
              <a:t> </a:t>
            </a:r>
            <a:r>
              <a:rPr lang="en-US" altLang="en-US" sz="3600" b="1" u="sng" dirty="0" err="1">
                <a:solidFill>
                  <a:srgbClr val="3333FF"/>
                </a:solidFill>
                <a:latin typeface="Times New Roman" pitchFamily="18" charset="0"/>
                <a:cs typeface="Times New Roman" pitchFamily="18" charset="0"/>
              </a:rPr>
              <a:t>bào</a:t>
            </a:r>
            <a:r>
              <a:rPr lang="en-US" altLang="en-US" sz="3600" b="1" u="sng" dirty="0">
                <a:solidFill>
                  <a:srgbClr val="3333FF"/>
                </a:solidFill>
                <a:latin typeface="Times New Roman" pitchFamily="18" charset="0"/>
                <a:cs typeface="Times New Roman" pitchFamily="18" charset="0"/>
              </a:rPr>
              <a:t>:</a:t>
            </a:r>
          </a:p>
        </p:txBody>
      </p:sp>
      <p:pic>
        <p:nvPicPr>
          <p:cNvPr id="12" name="Picture 11">
            <a:extLst>
              <a:ext uri="{FF2B5EF4-FFF2-40B4-BE49-F238E27FC236}">
                <a16:creationId xmlns="" xmlns:a16="http://schemas.microsoft.com/office/drawing/2014/main" id="{6E32C8DF-88D4-1DE6-4BD8-15696F3036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6887" y="4218445"/>
            <a:ext cx="2098883" cy="2798510"/>
          </a:xfrm>
          <a:prstGeom prst="rect">
            <a:avLst/>
          </a:prstGeom>
        </p:spPr>
      </p:pic>
      <p:sp>
        <p:nvSpPr>
          <p:cNvPr id="13" name="Text Box 20"/>
          <p:cNvSpPr txBox="1">
            <a:spLocks noChangeArrowheads="1"/>
          </p:cNvSpPr>
          <p:nvPr/>
        </p:nvSpPr>
        <p:spPr bwMode="auto">
          <a:xfrm>
            <a:off x="2667000" y="138491"/>
            <a:ext cx="74400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5000" b="1" dirty="0">
                <a:solidFill>
                  <a:srgbClr val="FF0000"/>
                </a:solidFill>
                <a:latin typeface="Times New Roman" pitchFamily="18" charset="0"/>
                <a:cs typeface="Times New Roman" pitchFamily="18" charset="0"/>
              </a:rPr>
              <a:t>BÀI 25. HÔ HẤP TẾ BÀO </a:t>
            </a:r>
          </a:p>
        </p:txBody>
      </p:sp>
    </p:spTree>
    <p:extLst>
      <p:ext uri="{BB962C8B-B14F-4D97-AF65-F5344CB8AC3E}">
        <p14:creationId xmlns:p14="http://schemas.microsoft.com/office/powerpoint/2010/main" val="10247566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ChangeArrowheads="1"/>
          </p:cNvSpPr>
          <p:nvPr/>
        </p:nvSpPr>
        <p:spPr bwMode="auto">
          <a:xfrm>
            <a:off x="704582" y="504414"/>
            <a:ext cx="10896600" cy="768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spcAft>
                <a:spcPts val="800"/>
              </a:spcAft>
            </a:pPr>
            <a:r>
              <a:rPr lang="en-GB" altLang="en-US" sz="4400" dirty="0" smtClean="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2800" b="1" i="1" dirty="0" err="1">
                <a:solidFill>
                  <a:srgbClr val="FF0000"/>
                </a:solidFill>
                <a:latin typeface="Times New Roman" panose="02020603050405020304" pitchFamily="18" charset="0"/>
                <a:ea typeface="Calibri" pitchFamily="34" charset="0"/>
                <a:cs typeface="Times New Roman" panose="02020603050405020304" pitchFamily="18" charset="0"/>
              </a:rPr>
              <a:t>Hãy</a:t>
            </a:r>
            <a:r>
              <a:rPr lang="en-GB" altLang="en-US" sz="2800" b="1" i="1"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2800" b="1" i="1" dirty="0" err="1">
                <a:solidFill>
                  <a:srgbClr val="FF0000"/>
                </a:solidFill>
                <a:latin typeface="Times New Roman" panose="02020603050405020304" pitchFamily="18" charset="0"/>
                <a:ea typeface="Calibri" pitchFamily="34" charset="0"/>
                <a:cs typeface="Times New Roman" panose="02020603050405020304" pitchFamily="18" charset="0"/>
              </a:rPr>
              <a:t>xác</a:t>
            </a:r>
            <a:r>
              <a:rPr lang="en-GB" altLang="en-US" sz="2800" b="1" i="1"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2800" b="1" i="1" dirty="0" err="1">
                <a:solidFill>
                  <a:srgbClr val="FF0000"/>
                </a:solidFill>
                <a:latin typeface="Times New Roman" panose="02020603050405020304" pitchFamily="18" charset="0"/>
                <a:ea typeface="Calibri" pitchFamily="34" charset="0"/>
                <a:cs typeface="Times New Roman" panose="02020603050405020304" pitchFamily="18" charset="0"/>
              </a:rPr>
              <a:t>định</a:t>
            </a:r>
            <a:r>
              <a:rPr lang="en-GB" altLang="en-US" sz="2800" b="1" i="1"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2800" b="1" i="1" dirty="0" err="1">
                <a:solidFill>
                  <a:srgbClr val="FF0000"/>
                </a:solidFill>
                <a:latin typeface="Times New Roman" panose="02020603050405020304" pitchFamily="18" charset="0"/>
                <a:ea typeface="Calibri" pitchFamily="34" charset="0"/>
                <a:cs typeface="Times New Roman" panose="02020603050405020304" pitchFamily="18" charset="0"/>
              </a:rPr>
              <a:t>quá</a:t>
            </a:r>
            <a:r>
              <a:rPr lang="en-GB" altLang="en-US" sz="2800" b="1" i="1"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2800" b="1" i="1" dirty="0" err="1">
                <a:solidFill>
                  <a:srgbClr val="FF0000"/>
                </a:solidFill>
                <a:latin typeface="Times New Roman" panose="02020603050405020304" pitchFamily="18" charset="0"/>
                <a:ea typeface="Calibri" pitchFamily="34" charset="0"/>
                <a:cs typeface="Times New Roman" panose="02020603050405020304" pitchFamily="18" charset="0"/>
              </a:rPr>
              <a:t>trình</a:t>
            </a:r>
            <a:r>
              <a:rPr lang="en-GB" altLang="en-US" sz="2800" b="1" i="1"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2800" b="1" i="1" dirty="0" err="1">
                <a:solidFill>
                  <a:srgbClr val="FF0000"/>
                </a:solidFill>
                <a:latin typeface="Times New Roman" panose="02020603050405020304" pitchFamily="18" charset="0"/>
                <a:ea typeface="Calibri" pitchFamily="34" charset="0"/>
                <a:cs typeface="Times New Roman" panose="02020603050405020304" pitchFamily="18" charset="0"/>
              </a:rPr>
              <a:t>chuyển</a:t>
            </a:r>
            <a:r>
              <a:rPr lang="en-GB" altLang="en-US" sz="2800" b="1" i="1"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2800" b="1" i="1" dirty="0" err="1">
                <a:solidFill>
                  <a:srgbClr val="FF0000"/>
                </a:solidFill>
                <a:latin typeface="Times New Roman" panose="02020603050405020304" pitchFamily="18" charset="0"/>
                <a:ea typeface="Calibri" pitchFamily="34" charset="0"/>
                <a:cs typeface="Times New Roman" panose="02020603050405020304" pitchFamily="18" charset="0"/>
              </a:rPr>
              <a:t>hóa</a:t>
            </a:r>
            <a:r>
              <a:rPr lang="en-GB" altLang="en-US" sz="2800" b="1" i="1"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2800" b="1" i="1" dirty="0" err="1">
                <a:solidFill>
                  <a:srgbClr val="FF0000"/>
                </a:solidFill>
                <a:latin typeface="Times New Roman" panose="02020603050405020304" pitchFamily="18" charset="0"/>
                <a:ea typeface="Calibri" pitchFamily="34" charset="0"/>
                <a:cs typeface="Times New Roman" panose="02020603050405020304" pitchFamily="18" charset="0"/>
              </a:rPr>
              <a:t>năng</a:t>
            </a:r>
            <a:r>
              <a:rPr lang="en-GB" altLang="en-US" sz="2800" b="1" i="1"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2800" b="1" i="1" dirty="0" err="1">
                <a:solidFill>
                  <a:srgbClr val="FF0000"/>
                </a:solidFill>
                <a:latin typeface="Times New Roman" panose="02020603050405020304" pitchFamily="18" charset="0"/>
                <a:ea typeface="Calibri" pitchFamily="34" charset="0"/>
                <a:cs typeface="Times New Roman" panose="02020603050405020304" pitchFamily="18" charset="0"/>
              </a:rPr>
              <a:t>lượng</a:t>
            </a:r>
            <a:r>
              <a:rPr lang="en-GB" altLang="en-US" sz="2800" b="1" i="1"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2800" b="1" i="1" dirty="0" err="1">
                <a:solidFill>
                  <a:srgbClr val="FF0000"/>
                </a:solidFill>
                <a:latin typeface="Times New Roman" panose="02020603050405020304" pitchFamily="18" charset="0"/>
                <a:ea typeface="Calibri" pitchFamily="34" charset="0"/>
                <a:cs typeface="Times New Roman" panose="02020603050405020304" pitchFamily="18" charset="0"/>
              </a:rPr>
              <a:t>trong</a:t>
            </a:r>
            <a:r>
              <a:rPr lang="en-GB" altLang="en-US" sz="2800" b="1" i="1"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2800" b="1" i="1" dirty="0" err="1">
                <a:solidFill>
                  <a:srgbClr val="FF0000"/>
                </a:solidFill>
                <a:latin typeface="Times New Roman" panose="02020603050405020304" pitchFamily="18" charset="0"/>
                <a:ea typeface="Calibri" pitchFamily="34" charset="0"/>
                <a:cs typeface="Times New Roman" panose="02020603050405020304" pitchFamily="18" charset="0"/>
              </a:rPr>
              <a:t>hô</a:t>
            </a:r>
            <a:r>
              <a:rPr lang="en-GB" altLang="en-US" sz="2800" b="1" i="1"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2800" b="1" i="1" dirty="0" err="1">
                <a:solidFill>
                  <a:srgbClr val="FF0000"/>
                </a:solidFill>
                <a:latin typeface="Times New Roman" panose="02020603050405020304" pitchFamily="18" charset="0"/>
                <a:ea typeface="Calibri" pitchFamily="34" charset="0"/>
                <a:cs typeface="Times New Roman" panose="02020603050405020304" pitchFamily="18" charset="0"/>
              </a:rPr>
              <a:t>hấp</a:t>
            </a:r>
            <a:r>
              <a:rPr lang="en-GB" altLang="en-US" sz="2800" b="1" i="1"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2800" b="1" i="1" dirty="0" err="1">
                <a:solidFill>
                  <a:srgbClr val="FF0000"/>
                </a:solidFill>
                <a:latin typeface="Times New Roman" panose="02020603050405020304" pitchFamily="18" charset="0"/>
                <a:ea typeface="Calibri" pitchFamily="34" charset="0"/>
                <a:cs typeface="Times New Roman" panose="02020603050405020304" pitchFamily="18" charset="0"/>
              </a:rPr>
              <a:t>tế</a:t>
            </a:r>
            <a:r>
              <a:rPr lang="en-GB" altLang="en-US" sz="2800" b="1" i="1"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2800" b="1" i="1" dirty="0" err="1">
                <a:solidFill>
                  <a:srgbClr val="FF0000"/>
                </a:solidFill>
                <a:latin typeface="Times New Roman" panose="02020603050405020304" pitchFamily="18" charset="0"/>
                <a:ea typeface="Calibri" pitchFamily="34" charset="0"/>
                <a:cs typeface="Times New Roman" panose="02020603050405020304" pitchFamily="18" charset="0"/>
              </a:rPr>
              <a:t>bào</a:t>
            </a:r>
            <a:r>
              <a:rPr lang="en-GB" altLang="en-US" sz="2800" b="1" i="1" dirty="0">
                <a:solidFill>
                  <a:srgbClr val="FF0000"/>
                </a:solidFill>
                <a:latin typeface="Times New Roman" panose="02020603050405020304" pitchFamily="18" charset="0"/>
                <a:ea typeface="Calibri" pitchFamily="34" charset="0"/>
                <a:cs typeface="Times New Roman" panose="02020603050405020304" pitchFamily="18" charset="0"/>
              </a:rPr>
              <a:t>?</a:t>
            </a:r>
          </a:p>
        </p:txBody>
      </p:sp>
      <p:sp>
        <p:nvSpPr>
          <p:cNvPr id="2" name="Rectangle 1"/>
          <p:cNvSpPr/>
          <p:nvPr/>
        </p:nvSpPr>
        <p:spPr>
          <a:xfrm>
            <a:off x="609600" y="1524000"/>
            <a:ext cx="10515600" cy="1384995"/>
          </a:xfrm>
          <a:prstGeom prst="rect">
            <a:avLst/>
          </a:prstGeom>
        </p:spPr>
        <p:txBody>
          <a:bodyPr wrap="square">
            <a:spAutoFit/>
          </a:bodyPr>
          <a:lstStyle/>
          <a:p>
            <a:pPr marL="571500" indent="-571500" algn="just">
              <a:buFont typeface="Symbol"/>
              <a:buChar char="Þ"/>
            </a:pPr>
            <a:r>
              <a:rPr lang="vi-VN" sz="2800" dirty="0" smtClean="0">
                <a:latin typeface="Times New Roman" panose="02020603050405020304" pitchFamily="18" charset="0"/>
                <a:cs typeface="Times New Roman" panose="02020603050405020304" pitchFamily="18" charset="0"/>
              </a:rPr>
              <a:t>Trong </a:t>
            </a:r>
            <a:r>
              <a:rPr lang="vi-VN" sz="2800" dirty="0">
                <a:latin typeface="Times New Roman" panose="02020603050405020304" pitchFamily="18" charset="0"/>
                <a:cs typeface="Times New Roman" panose="02020603050405020304" pitchFamily="18" charset="0"/>
              </a:rPr>
              <a:t>hô hấp tế bào, hóa năng trong glucose (năng lượng khó sử dụng) được chuyển hóa thành hóa năng tích lũy trong các phân tử ATP (năng lượng dễ sử dụng) và nhiệt năng</a:t>
            </a:r>
            <a:r>
              <a:rPr lang="vi-VN" sz="2800" dirty="0" smtClean="0">
                <a:latin typeface="Times New Roman" panose="02020603050405020304" pitchFamily="18" charset="0"/>
                <a:cs typeface="Times New Roman" panose="02020603050405020304" pitchFamily="18" charset="0"/>
              </a:rPr>
              <a:t>.</a:t>
            </a:r>
          </a:p>
        </p:txBody>
      </p:sp>
      <p:sp>
        <p:nvSpPr>
          <p:cNvPr id="4" name="Rectangle 3"/>
          <p:cNvSpPr/>
          <p:nvPr/>
        </p:nvSpPr>
        <p:spPr>
          <a:xfrm>
            <a:off x="2667000" y="3048000"/>
            <a:ext cx="4031873" cy="584775"/>
          </a:xfrm>
          <a:prstGeom prst="rect">
            <a:avLst/>
          </a:prstGeom>
        </p:spPr>
        <p:txBody>
          <a:bodyPr wrap="none">
            <a:spAutoFit/>
          </a:bodyPr>
          <a:lstStyle/>
          <a:p>
            <a:r>
              <a:rPr lang="vi-VN" sz="3200" dirty="0">
                <a:latin typeface="Times New Roman" panose="02020603050405020304" pitchFamily="18" charset="0"/>
                <a:cs typeface="Times New Roman" panose="02020603050405020304" pitchFamily="18" charset="0"/>
              </a:rPr>
              <a:t> </a:t>
            </a:r>
            <a:r>
              <a:rPr lang="vi-VN" sz="2800" b="1" dirty="0">
                <a:solidFill>
                  <a:srgbClr val="C00000"/>
                </a:solidFill>
                <a:latin typeface="Times New Roman" panose="02020603050405020304" pitchFamily="18" charset="0"/>
                <a:cs typeface="Times New Roman" panose="02020603050405020304" pitchFamily="18" charset="0"/>
              </a:rPr>
              <a:t>Hoá năng → nhiệt năng </a:t>
            </a:r>
            <a:endParaRPr lang="vi-VN" sz="2800" dirty="0"/>
          </a:p>
        </p:txBody>
      </p:sp>
    </p:spTree>
    <p:extLst>
      <p:ext uri="{BB962C8B-B14F-4D97-AF65-F5344CB8AC3E}">
        <p14:creationId xmlns:p14="http://schemas.microsoft.com/office/powerpoint/2010/main" val="259819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52" y="-15240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4"/>
          <p:cNvSpPr txBox="1">
            <a:spLocks noChangeArrowheads="1"/>
          </p:cNvSpPr>
          <p:nvPr/>
        </p:nvSpPr>
        <p:spPr bwMode="auto">
          <a:xfrm>
            <a:off x="2057400" y="294570"/>
            <a:ext cx="5562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sz="2800" b="1" i="1" dirty="0" err="1" smtClean="0">
                <a:solidFill>
                  <a:srgbClr val="FF0000"/>
                </a:solidFill>
              </a:rPr>
              <a:t>Hô</a:t>
            </a:r>
            <a:r>
              <a:rPr lang="en-GB" altLang="en-US" sz="2800" b="1" i="1" dirty="0" smtClean="0">
                <a:solidFill>
                  <a:srgbClr val="FF0000"/>
                </a:solidFill>
              </a:rPr>
              <a:t> </a:t>
            </a:r>
            <a:r>
              <a:rPr lang="en-GB" altLang="en-US" sz="2800" b="1" i="1" dirty="0" err="1">
                <a:solidFill>
                  <a:srgbClr val="FF0000"/>
                </a:solidFill>
              </a:rPr>
              <a:t>hấp</a:t>
            </a:r>
            <a:r>
              <a:rPr lang="en-GB" altLang="en-US" sz="2800" b="1" i="1" dirty="0">
                <a:solidFill>
                  <a:srgbClr val="FF0000"/>
                </a:solidFill>
              </a:rPr>
              <a:t> </a:t>
            </a:r>
            <a:r>
              <a:rPr lang="en-GB" altLang="en-US" sz="2800" b="1" i="1" dirty="0" err="1">
                <a:solidFill>
                  <a:srgbClr val="FF0000"/>
                </a:solidFill>
              </a:rPr>
              <a:t>tế</a:t>
            </a:r>
            <a:r>
              <a:rPr lang="en-GB" altLang="en-US" sz="2800" b="1" i="1" dirty="0">
                <a:solidFill>
                  <a:srgbClr val="FF0000"/>
                </a:solidFill>
              </a:rPr>
              <a:t> </a:t>
            </a:r>
            <a:r>
              <a:rPr lang="en-GB" altLang="en-US" sz="2800" b="1" i="1" dirty="0" err="1">
                <a:solidFill>
                  <a:srgbClr val="FF0000"/>
                </a:solidFill>
              </a:rPr>
              <a:t>bào</a:t>
            </a:r>
            <a:r>
              <a:rPr lang="en-GB" altLang="en-US" sz="2800" b="1" i="1" dirty="0">
                <a:solidFill>
                  <a:srgbClr val="FF0000"/>
                </a:solidFill>
              </a:rPr>
              <a:t> </a:t>
            </a:r>
            <a:r>
              <a:rPr lang="en-GB" altLang="en-US" sz="2800" b="1" i="1" dirty="0" err="1">
                <a:solidFill>
                  <a:srgbClr val="FF0000"/>
                </a:solidFill>
              </a:rPr>
              <a:t>là</a:t>
            </a:r>
            <a:r>
              <a:rPr lang="en-GB" altLang="en-US" sz="2800" b="1" i="1" dirty="0">
                <a:solidFill>
                  <a:srgbClr val="FF0000"/>
                </a:solidFill>
              </a:rPr>
              <a:t> </a:t>
            </a:r>
            <a:r>
              <a:rPr lang="en-GB" altLang="en-US" sz="2800" b="1" i="1" dirty="0" err="1">
                <a:solidFill>
                  <a:srgbClr val="FF0000"/>
                </a:solidFill>
              </a:rPr>
              <a:t>gì</a:t>
            </a:r>
            <a:r>
              <a:rPr lang="en-GB" altLang="en-US" sz="2800" b="1" i="1" dirty="0">
                <a:solidFill>
                  <a:srgbClr val="FF0000"/>
                </a:solidFill>
              </a:rPr>
              <a:t>?</a:t>
            </a:r>
          </a:p>
        </p:txBody>
      </p:sp>
      <p:sp>
        <p:nvSpPr>
          <p:cNvPr id="10244" name="TextBox 5"/>
          <p:cNvSpPr txBox="1">
            <a:spLocks noChangeArrowheads="1"/>
          </p:cNvSpPr>
          <p:nvPr/>
        </p:nvSpPr>
        <p:spPr bwMode="auto">
          <a:xfrm>
            <a:off x="1098957" y="2650798"/>
            <a:ext cx="7162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sz="3600" dirty="0" smtClean="0">
                <a:solidFill>
                  <a:srgbClr val="FF0000"/>
                </a:solidFill>
              </a:rPr>
              <a:t> </a:t>
            </a:r>
            <a:r>
              <a:rPr lang="en-GB" altLang="en-US" sz="2800" dirty="0" err="1">
                <a:solidFill>
                  <a:srgbClr val="FF0000"/>
                </a:solidFill>
              </a:rPr>
              <a:t>Viết</a:t>
            </a:r>
            <a:r>
              <a:rPr lang="en-GB" altLang="en-US" sz="2800" dirty="0">
                <a:solidFill>
                  <a:srgbClr val="FF0000"/>
                </a:solidFill>
              </a:rPr>
              <a:t> </a:t>
            </a:r>
            <a:r>
              <a:rPr lang="en-GB" altLang="en-US" sz="2800" dirty="0" err="1">
                <a:solidFill>
                  <a:srgbClr val="FF0000"/>
                </a:solidFill>
              </a:rPr>
              <a:t>phương</a:t>
            </a:r>
            <a:r>
              <a:rPr lang="en-GB" altLang="en-US" sz="2800" dirty="0">
                <a:solidFill>
                  <a:srgbClr val="FF0000"/>
                </a:solidFill>
              </a:rPr>
              <a:t> </a:t>
            </a:r>
            <a:r>
              <a:rPr lang="en-GB" altLang="en-US" sz="2800" dirty="0" err="1">
                <a:solidFill>
                  <a:srgbClr val="FF0000"/>
                </a:solidFill>
              </a:rPr>
              <a:t>trình</a:t>
            </a:r>
            <a:r>
              <a:rPr lang="en-GB" altLang="en-US" sz="2800" dirty="0">
                <a:solidFill>
                  <a:srgbClr val="FF0000"/>
                </a:solidFill>
              </a:rPr>
              <a:t> </a:t>
            </a:r>
            <a:r>
              <a:rPr lang="en-GB" altLang="en-US" sz="2800" dirty="0" err="1">
                <a:solidFill>
                  <a:srgbClr val="FF0000"/>
                </a:solidFill>
              </a:rPr>
              <a:t>hô</a:t>
            </a:r>
            <a:r>
              <a:rPr lang="en-GB" altLang="en-US" sz="2800" dirty="0">
                <a:solidFill>
                  <a:srgbClr val="FF0000"/>
                </a:solidFill>
              </a:rPr>
              <a:t> </a:t>
            </a:r>
            <a:r>
              <a:rPr lang="en-GB" altLang="en-US" sz="2800" dirty="0" err="1">
                <a:solidFill>
                  <a:srgbClr val="FF0000"/>
                </a:solidFill>
              </a:rPr>
              <a:t>hấp</a:t>
            </a:r>
            <a:r>
              <a:rPr lang="en-GB" altLang="en-US" sz="2800" dirty="0">
                <a:solidFill>
                  <a:srgbClr val="FF0000"/>
                </a:solidFill>
              </a:rPr>
              <a:t> </a:t>
            </a:r>
            <a:r>
              <a:rPr lang="en-GB" altLang="en-US" sz="2800" dirty="0" err="1">
                <a:solidFill>
                  <a:srgbClr val="FF0000"/>
                </a:solidFill>
              </a:rPr>
              <a:t>tế</a:t>
            </a:r>
            <a:r>
              <a:rPr lang="en-GB" altLang="en-US" sz="2800" dirty="0">
                <a:solidFill>
                  <a:srgbClr val="FF0000"/>
                </a:solidFill>
              </a:rPr>
              <a:t> </a:t>
            </a:r>
            <a:r>
              <a:rPr lang="en-GB" altLang="en-US" sz="2800" dirty="0" err="1">
                <a:solidFill>
                  <a:srgbClr val="FF0000"/>
                </a:solidFill>
              </a:rPr>
              <a:t>bào</a:t>
            </a:r>
            <a:r>
              <a:rPr lang="en-GB" altLang="en-US" sz="2800" dirty="0">
                <a:solidFill>
                  <a:srgbClr val="FF0000"/>
                </a:solidFill>
              </a:rPr>
              <a:t>?</a:t>
            </a:r>
          </a:p>
        </p:txBody>
      </p:sp>
      <p:sp>
        <p:nvSpPr>
          <p:cNvPr id="5" name="TextBox 7"/>
          <p:cNvSpPr txBox="1">
            <a:spLocks noChangeArrowheads="1"/>
          </p:cNvSpPr>
          <p:nvPr/>
        </p:nvSpPr>
        <p:spPr bwMode="auto">
          <a:xfrm>
            <a:off x="1098957" y="1067221"/>
            <a:ext cx="10708783"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en-GB" altLang="en-US" sz="3600" dirty="0">
                <a:cs typeface="Times New Roman" pitchFamily="18" charset="0"/>
              </a:rPr>
              <a:t>- </a:t>
            </a:r>
            <a:r>
              <a:rPr lang="en-GB" altLang="en-US" sz="2800" dirty="0" err="1">
                <a:cs typeface="Times New Roman" pitchFamily="18" charset="0"/>
              </a:rPr>
              <a:t>Hô</a:t>
            </a:r>
            <a:r>
              <a:rPr lang="en-GB" altLang="en-US" sz="2800" dirty="0">
                <a:cs typeface="Times New Roman" pitchFamily="18" charset="0"/>
              </a:rPr>
              <a:t> </a:t>
            </a:r>
            <a:r>
              <a:rPr lang="en-GB" altLang="en-US" sz="2800" dirty="0" err="1">
                <a:cs typeface="Times New Roman" pitchFamily="18" charset="0"/>
              </a:rPr>
              <a:t>hấp</a:t>
            </a:r>
            <a:r>
              <a:rPr lang="en-GB" altLang="en-US" sz="2800" dirty="0">
                <a:cs typeface="Times New Roman" pitchFamily="18" charset="0"/>
              </a:rPr>
              <a:t> </a:t>
            </a:r>
            <a:r>
              <a:rPr lang="en-GB" altLang="en-US" sz="2800" dirty="0" err="1">
                <a:cs typeface="Times New Roman" pitchFamily="18" charset="0"/>
              </a:rPr>
              <a:t>tế</a:t>
            </a:r>
            <a:r>
              <a:rPr lang="en-GB" altLang="en-US" sz="2800" dirty="0">
                <a:cs typeface="Times New Roman" pitchFamily="18" charset="0"/>
              </a:rPr>
              <a:t> </a:t>
            </a:r>
            <a:r>
              <a:rPr lang="en-GB" altLang="en-US" sz="2800" dirty="0" err="1">
                <a:cs typeface="Times New Roman" pitchFamily="18" charset="0"/>
              </a:rPr>
              <a:t>bào</a:t>
            </a:r>
            <a:r>
              <a:rPr lang="en-GB" altLang="en-US" sz="2800" dirty="0">
                <a:cs typeface="Times New Roman" pitchFamily="18" charset="0"/>
              </a:rPr>
              <a:t> </a:t>
            </a:r>
            <a:r>
              <a:rPr lang="en-GB" altLang="en-US" sz="2800" dirty="0" err="1">
                <a:cs typeface="Times New Roman" pitchFamily="18" charset="0"/>
              </a:rPr>
              <a:t>là</a:t>
            </a:r>
            <a:r>
              <a:rPr lang="en-GB" altLang="en-US" sz="2800" dirty="0">
                <a:cs typeface="Times New Roman" pitchFamily="18" charset="0"/>
              </a:rPr>
              <a:t> </a:t>
            </a:r>
            <a:r>
              <a:rPr lang="en-GB" altLang="en-US" sz="2800" dirty="0" err="1">
                <a:cs typeface="Times New Roman" pitchFamily="18" charset="0"/>
              </a:rPr>
              <a:t>quá</a:t>
            </a:r>
            <a:r>
              <a:rPr lang="en-GB" altLang="en-US" sz="2800" dirty="0">
                <a:cs typeface="Times New Roman" pitchFamily="18" charset="0"/>
              </a:rPr>
              <a:t> </a:t>
            </a:r>
            <a:r>
              <a:rPr lang="en-GB" altLang="en-US" sz="2800" dirty="0" err="1">
                <a:cs typeface="Times New Roman" pitchFamily="18" charset="0"/>
              </a:rPr>
              <a:t>trình</a:t>
            </a:r>
            <a:r>
              <a:rPr lang="en-GB" altLang="en-US" sz="2800" dirty="0">
                <a:cs typeface="Times New Roman" pitchFamily="18" charset="0"/>
              </a:rPr>
              <a:t> </a:t>
            </a:r>
            <a:r>
              <a:rPr lang="en-GB" altLang="en-US" sz="2800" dirty="0" err="1">
                <a:cs typeface="Times New Roman" pitchFamily="18" charset="0"/>
              </a:rPr>
              <a:t>tế</a:t>
            </a:r>
            <a:r>
              <a:rPr lang="en-GB" altLang="en-US" sz="2800" dirty="0">
                <a:cs typeface="Times New Roman" pitchFamily="18" charset="0"/>
              </a:rPr>
              <a:t> </a:t>
            </a:r>
            <a:r>
              <a:rPr lang="en-GB" altLang="en-US" sz="2800" dirty="0" err="1">
                <a:cs typeface="Times New Roman" pitchFamily="18" charset="0"/>
              </a:rPr>
              <a:t>bào</a:t>
            </a:r>
            <a:r>
              <a:rPr lang="en-GB" altLang="en-US" sz="2800" dirty="0">
                <a:cs typeface="Times New Roman" pitchFamily="18" charset="0"/>
              </a:rPr>
              <a:t> </a:t>
            </a:r>
            <a:r>
              <a:rPr lang="en-GB" altLang="en-US" sz="2800" dirty="0" err="1">
                <a:cs typeface="Times New Roman" pitchFamily="18" charset="0"/>
              </a:rPr>
              <a:t>phân</a:t>
            </a:r>
            <a:r>
              <a:rPr lang="en-GB" altLang="en-US" sz="2800" dirty="0">
                <a:cs typeface="Times New Roman" pitchFamily="18" charset="0"/>
              </a:rPr>
              <a:t> </a:t>
            </a:r>
            <a:r>
              <a:rPr lang="en-GB" altLang="en-US" sz="2800" dirty="0" err="1">
                <a:cs typeface="Times New Roman" pitchFamily="18" charset="0"/>
              </a:rPr>
              <a:t>giải</a:t>
            </a:r>
            <a:r>
              <a:rPr lang="en-GB" altLang="en-US" sz="2800" dirty="0">
                <a:cs typeface="Times New Roman" pitchFamily="18" charset="0"/>
              </a:rPr>
              <a:t> </a:t>
            </a:r>
            <a:r>
              <a:rPr lang="en-GB" altLang="en-US" sz="2800" dirty="0" err="1">
                <a:cs typeface="Times New Roman" pitchFamily="18" charset="0"/>
              </a:rPr>
              <a:t>chất</a:t>
            </a:r>
            <a:r>
              <a:rPr lang="en-GB" altLang="en-US" sz="2800" dirty="0">
                <a:cs typeface="Times New Roman" pitchFamily="18" charset="0"/>
              </a:rPr>
              <a:t> </a:t>
            </a:r>
            <a:r>
              <a:rPr lang="en-GB" altLang="en-US" sz="2800" dirty="0" err="1">
                <a:cs typeface="Times New Roman" pitchFamily="18" charset="0"/>
              </a:rPr>
              <a:t>hữu</a:t>
            </a:r>
            <a:r>
              <a:rPr lang="en-GB" altLang="en-US" sz="2800" dirty="0">
                <a:cs typeface="Times New Roman" pitchFamily="18" charset="0"/>
              </a:rPr>
              <a:t> </a:t>
            </a:r>
            <a:r>
              <a:rPr lang="en-GB" altLang="en-US" sz="2800" dirty="0" err="1">
                <a:cs typeface="Times New Roman" pitchFamily="18" charset="0"/>
              </a:rPr>
              <a:t>cơ</a:t>
            </a:r>
            <a:r>
              <a:rPr lang="en-GB" altLang="en-US" sz="2800" dirty="0">
                <a:cs typeface="Times New Roman" pitchFamily="18" charset="0"/>
              </a:rPr>
              <a:t> </a:t>
            </a:r>
            <a:r>
              <a:rPr lang="en-GB" altLang="en-US" sz="2800" dirty="0" err="1">
                <a:cs typeface="Times New Roman" pitchFamily="18" charset="0"/>
              </a:rPr>
              <a:t>tạo</a:t>
            </a:r>
            <a:r>
              <a:rPr lang="en-GB" altLang="en-US" sz="2800" dirty="0">
                <a:cs typeface="Times New Roman" pitchFamily="18" charset="0"/>
              </a:rPr>
              <a:t> </a:t>
            </a:r>
            <a:r>
              <a:rPr lang="en-GB" altLang="en-US" sz="2800" dirty="0" err="1">
                <a:cs typeface="Times New Roman" pitchFamily="18" charset="0"/>
              </a:rPr>
              <a:t>thành</a:t>
            </a:r>
            <a:r>
              <a:rPr lang="en-GB" altLang="en-US" sz="2800" dirty="0">
                <a:cs typeface="Times New Roman" pitchFamily="18" charset="0"/>
              </a:rPr>
              <a:t> carbon dioxide, </a:t>
            </a:r>
            <a:r>
              <a:rPr lang="en-GB" altLang="en-US" sz="2800" dirty="0" err="1">
                <a:cs typeface="Times New Roman" pitchFamily="18" charset="0"/>
              </a:rPr>
              <a:t>nước</a:t>
            </a:r>
            <a:r>
              <a:rPr lang="en-GB" altLang="en-US" sz="2800" dirty="0">
                <a:cs typeface="Times New Roman" pitchFamily="18" charset="0"/>
              </a:rPr>
              <a:t>, </a:t>
            </a:r>
            <a:r>
              <a:rPr lang="en-GB" altLang="en-US" sz="2800" dirty="0" err="1">
                <a:cs typeface="Times New Roman" pitchFamily="18" charset="0"/>
              </a:rPr>
              <a:t>đồng</a:t>
            </a:r>
            <a:r>
              <a:rPr lang="en-GB" altLang="en-US" sz="2800" dirty="0">
                <a:cs typeface="Times New Roman" pitchFamily="18" charset="0"/>
              </a:rPr>
              <a:t> </a:t>
            </a:r>
            <a:r>
              <a:rPr lang="en-GB" altLang="en-US" sz="2800" dirty="0" err="1">
                <a:cs typeface="Times New Roman" pitchFamily="18" charset="0"/>
              </a:rPr>
              <a:t>thời</a:t>
            </a:r>
            <a:r>
              <a:rPr lang="en-GB" altLang="en-US" sz="2800" dirty="0">
                <a:cs typeface="Times New Roman" pitchFamily="18" charset="0"/>
              </a:rPr>
              <a:t> </a:t>
            </a:r>
            <a:r>
              <a:rPr lang="en-GB" altLang="en-US" sz="2800" dirty="0" err="1">
                <a:cs typeface="Times New Roman" pitchFamily="18" charset="0"/>
              </a:rPr>
              <a:t>giải</a:t>
            </a:r>
            <a:r>
              <a:rPr lang="en-GB" altLang="en-US" sz="2800" dirty="0">
                <a:cs typeface="Times New Roman" pitchFamily="18" charset="0"/>
              </a:rPr>
              <a:t> </a:t>
            </a:r>
            <a:r>
              <a:rPr lang="en-GB" altLang="en-US" sz="2800" dirty="0" err="1">
                <a:cs typeface="Times New Roman" pitchFamily="18" charset="0"/>
              </a:rPr>
              <a:t>phóng</a:t>
            </a:r>
            <a:r>
              <a:rPr lang="en-GB" altLang="en-US" sz="2800" dirty="0">
                <a:cs typeface="Times New Roman" pitchFamily="18" charset="0"/>
              </a:rPr>
              <a:t> </a:t>
            </a:r>
            <a:r>
              <a:rPr lang="en-GB" altLang="en-US" sz="2800" dirty="0" err="1">
                <a:cs typeface="Times New Roman" pitchFamily="18" charset="0"/>
              </a:rPr>
              <a:t>năng</a:t>
            </a:r>
            <a:r>
              <a:rPr lang="en-GB" altLang="en-US" sz="2800" dirty="0">
                <a:cs typeface="Times New Roman" pitchFamily="18" charset="0"/>
              </a:rPr>
              <a:t> </a:t>
            </a:r>
            <a:r>
              <a:rPr lang="en-GB" altLang="en-US" sz="2800" dirty="0" err="1">
                <a:cs typeface="Times New Roman" pitchFamily="18" charset="0"/>
              </a:rPr>
              <a:t>lượng</a:t>
            </a:r>
            <a:r>
              <a:rPr lang="en-GB" altLang="en-US" sz="2800" dirty="0">
                <a:cs typeface="Times New Roman" pitchFamily="18" charset="0"/>
              </a:rPr>
              <a:t> </a:t>
            </a:r>
            <a:r>
              <a:rPr lang="en-GB" altLang="en-US" sz="2800" dirty="0" err="1">
                <a:cs typeface="Times New Roman" pitchFamily="18" charset="0"/>
              </a:rPr>
              <a:t>cung</a:t>
            </a:r>
            <a:r>
              <a:rPr lang="en-GB" altLang="en-US" sz="2800" dirty="0">
                <a:cs typeface="Times New Roman" pitchFamily="18" charset="0"/>
              </a:rPr>
              <a:t> </a:t>
            </a:r>
            <a:r>
              <a:rPr lang="en-GB" altLang="en-US" sz="2800" dirty="0" err="1">
                <a:cs typeface="Times New Roman" pitchFamily="18" charset="0"/>
              </a:rPr>
              <a:t>cấp</a:t>
            </a:r>
            <a:r>
              <a:rPr lang="en-GB" altLang="en-US" sz="2800" dirty="0">
                <a:cs typeface="Times New Roman" pitchFamily="18" charset="0"/>
              </a:rPr>
              <a:t> </a:t>
            </a:r>
            <a:r>
              <a:rPr lang="en-GB" altLang="en-US" sz="2800" dirty="0" err="1">
                <a:cs typeface="Times New Roman" pitchFamily="18" charset="0"/>
              </a:rPr>
              <a:t>cho</a:t>
            </a:r>
            <a:r>
              <a:rPr lang="en-GB" altLang="en-US" sz="2800" dirty="0">
                <a:cs typeface="Times New Roman" pitchFamily="18" charset="0"/>
              </a:rPr>
              <a:t> </a:t>
            </a:r>
            <a:r>
              <a:rPr lang="en-GB" altLang="en-US" sz="2800" dirty="0" err="1">
                <a:cs typeface="Times New Roman" pitchFamily="18" charset="0"/>
              </a:rPr>
              <a:t>các</a:t>
            </a:r>
            <a:r>
              <a:rPr lang="en-GB" altLang="en-US" sz="2800" dirty="0">
                <a:cs typeface="Times New Roman" pitchFamily="18" charset="0"/>
              </a:rPr>
              <a:t> </a:t>
            </a:r>
            <a:r>
              <a:rPr lang="en-GB" altLang="en-US" sz="2800" dirty="0" err="1">
                <a:cs typeface="Times New Roman" pitchFamily="18" charset="0"/>
              </a:rPr>
              <a:t>hoạt</a:t>
            </a:r>
            <a:r>
              <a:rPr lang="en-GB" altLang="en-US" sz="2800" dirty="0">
                <a:cs typeface="Times New Roman" pitchFamily="18" charset="0"/>
              </a:rPr>
              <a:t> </a:t>
            </a:r>
            <a:r>
              <a:rPr lang="en-GB" altLang="en-US" sz="2800" dirty="0" err="1">
                <a:cs typeface="Times New Roman" pitchFamily="18" charset="0"/>
              </a:rPr>
              <a:t>động</a:t>
            </a:r>
            <a:r>
              <a:rPr lang="en-GB" altLang="en-US" sz="2800" dirty="0">
                <a:cs typeface="Times New Roman" pitchFamily="18" charset="0"/>
              </a:rPr>
              <a:t> </a:t>
            </a:r>
            <a:r>
              <a:rPr lang="en-GB" altLang="en-US" sz="2800" dirty="0" err="1">
                <a:cs typeface="Times New Roman" pitchFamily="18" charset="0"/>
              </a:rPr>
              <a:t>sống</a:t>
            </a:r>
            <a:r>
              <a:rPr lang="en-GB" altLang="en-US" sz="2800" dirty="0">
                <a:cs typeface="Times New Roman" pitchFamily="18" charset="0"/>
              </a:rPr>
              <a:t> </a:t>
            </a:r>
            <a:r>
              <a:rPr lang="en-GB" altLang="en-US" sz="2800" dirty="0" err="1">
                <a:cs typeface="Times New Roman" pitchFamily="18" charset="0"/>
              </a:rPr>
              <a:t>của</a:t>
            </a:r>
            <a:r>
              <a:rPr lang="en-GB" altLang="en-US" sz="2800" dirty="0">
                <a:cs typeface="Times New Roman" pitchFamily="18" charset="0"/>
              </a:rPr>
              <a:t> </a:t>
            </a:r>
            <a:r>
              <a:rPr lang="en-GB" altLang="en-US" sz="2800" dirty="0" err="1">
                <a:cs typeface="Times New Roman" pitchFamily="18" charset="0"/>
              </a:rPr>
              <a:t>tế</a:t>
            </a:r>
            <a:r>
              <a:rPr lang="en-GB" altLang="en-US" sz="2800" dirty="0">
                <a:cs typeface="Times New Roman" pitchFamily="18" charset="0"/>
              </a:rPr>
              <a:t> </a:t>
            </a:r>
            <a:r>
              <a:rPr lang="en-GB" altLang="en-US" sz="2800" dirty="0" err="1">
                <a:cs typeface="Times New Roman" pitchFamily="18" charset="0"/>
              </a:rPr>
              <a:t>bào</a:t>
            </a:r>
            <a:r>
              <a:rPr lang="en-GB" altLang="en-US" sz="2800" dirty="0">
                <a:cs typeface="Times New Roman" pitchFamily="18" charset="0"/>
              </a:rPr>
              <a:t> </a:t>
            </a:r>
            <a:r>
              <a:rPr lang="en-GB" altLang="en-US" sz="2800" dirty="0" err="1">
                <a:cs typeface="Times New Roman" pitchFamily="18" charset="0"/>
              </a:rPr>
              <a:t>và</a:t>
            </a:r>
            <a:r>
              <a:rPr lang="en-GB" altLang="en-US" sz="2800" dirty="0">
                <a:cs typeface="Times New Roman" pitchFamily="18" charset="0"/>
              </a:rPr>
              <a:t> </a:t>
            </a:r>
            <a:r>
              <a:rPr lang="en-GB" altLang="en-US" sz="2800" dirty="0" err="1">
                <a:cs typeface="Times New Roman" pitchFamily="18" charset="0"/>
              </a:rPr>
              <a:t>cơ</a:t>
            </a:r>
            <a:r>
              <a:rPr lang="en-GB" altLang="en-US" sz="2800" dirty="0">
                <a:cs typeface="Times New Roman" pitchFamily="18" charset="0"/>
              </a:rPr>
              <a:t> </a:t>
            </a:r>
            <a:r>
              <a:rPr lang="en-GB" altLang="en-US" sz="2800" dirty="0" err="1">
                <a:cs typeface="Times New Roman" pitchFamily="18" charset="0"/>
              </a:rPr>
              <a:t>thể</a:t>
            </a:r>
            <a:r>
              <a:rPr lang="en-GB" altLang="en-US" sz="2800" dirty="0">
                <a:cs typeface="Times New Roman" pitchFamily="18" charset="0"/>
              </a:rPr>
              <a:t>.</a:t>
            </a:r>
          </a:p>
        </p:txBody>
      </p:sp>
      <p:sp>
        <p:nvSpPr>
          <p:cNvPr id="6" name="TextBox 5"/>
          <p:cNvSpPr txBox="1"/>
          <p:nvPr/>
        </p:nvSpPr>
        <p:spPr>
          <a:xfrm>
            <a:off x="1219200" y="3372383"/>
            <a:ext cx="11849100" cy="1446550"/>
          </a:xfrm>
          <a:prstGeom prst="rect">
            <a:avLst/>
          </a:prstGeom>
          <a:noFill/>
        </p:spPr>
        <p:txBody>
          <a:bodyPr wrap="square">
            <a:spAutoFit/>
          </a:bodyPr>
          <a:lstStyle/>
          <a:p>
            <a:pPr>
              <a:defRPr/>
            </a:pPr>
            <a:r>
              <a:rPr lang="en-GB" sz="3200" dirty="0" smtClean="0">
                <a:latin typeface="Times New Roman" pitchFamily="18" charset="0"/>
                <a:cs typeface="Times New Roman" pitchFamily="18" charset="0"/>
              </a:rPr>
              <a:t> </a:t>
            </a:r>
            <a:r>
              <a:rPr lang="en-GB" sz="2800" dirty="0" err="1">
                <a:latin typeface="Times New Roman" pitchFamily="18" charset="0"/>
                <a:cs typeface="Times New Roman" pitchFamily="18" charset="0"/>
              </a:rPr>
              <a:t>Phương</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trình</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hô</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hấp</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tế</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bào</a:t>
            </a:r>
            <a:r>
              <a:rPr lang="en-GB" sz="2800" dirty="0">
                <a:latin typeface="Times New Roman" pitchFamily="18" charset="0"/>
                <a:cs typeface="Times New Roman" pitchFamily="18" charset="0"/>
              </a:rPr>
              <a:t>:</a:t>
            </a:r>
          </a:p>
          <a:p>
            <a:pPr>
              <a:defRPr/>
            </a:pPr>
            <a:r>
              <a:rPr lang="en-GB" sz="2800" dirty="0">
                <a:latin typeface="Times New Roman" pitchFamily="18" charset="0"/>
                <a:cs typeface="Times New Roman" pitchFamily="18" charset="0"/>
              </a:rPr>
              <a:t>Glucose + Oxygen → </a:t>
            </a:r>
            <a:r>
              <a:rPr lang="en-GB" sz="2800" dirty="0" err="1">
                <a:latin typeface="Times New Roman" pitchFamily="18" charset="0"/>
                <a:cs typeface="Times New Roman" pitchFamily="18" charset="0"/>
              </a:rPr>
              <a:t>Nước</a:t>
            </a:r>
            <a:r>
              <a:rPr lang="en-GB" sz="2800" dirty="0">
                <a:latin typeface="Times New Roman" pitchFamily="18" charset="0"/>
                <a:cs typeface="Times New Roman" pitchFamily="18" charset="0"/>
              </a:rPr>
              <a:t> + Carbon dioxide + </a:t>
            </a:r>
            <a:r>
              <a:rPr lang="en-GB" sz="2800" dirty="0" err="1">
                <a:latin typeface="Times New Roman" pitchFamily="18" charset="0"/>
                <a:cs typeface="Times New Roman" pitchFamily="18" charset="0"/>
              </a:rPr>
              <a:t>Năng</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lượng</a:t>
            </a:r>
            <a:r>
              <a:rPr lang="en-GB" sz="2800" dirty="0">
                <a:latin typeface="Times New Roman" pitchFamily="18" charset="0"/>
                <a:cs typeface="Times New Roman" pitchFamily="18" charset="0"/>
              </a:rPr>
              <a:t> </a:t>
            </a:r>
            <a:endParaRPr lang="en-GB" sz="2800" dirty="0" smtClean="0">
              <a:latin typeface="Times New Roman" pitchFamily="18" charset="0"/>
              <a:cs typeface="Times New Roman" pitchFamily="18" charset="0"/>
            </a:endParaRPr>
          </a:p>
          <a:p>
            <a:pPr>
              <a:defRPr/>
            </a:pPr>
            <a:r>
              <a:rPr lang="en-GB" sz="2800" dirty="0">
                <a:latin typeface="Times New Roman" pitchFamily="18" charset="0"/>
                <a:cs typeface="Times New Roman" pitchFamily="18" charset="0"/>
              </a:rPr>
              <a:t> </a:t>
            </a:r>
            <a:r>
              <a:rPr lang="en-GB" sz="2800" dirty="0" smtClean="0">
                <a:latin typeface="Times New Roman" pitchFamily="18" charset="0"/>
                <a:cs typeface="Times New Roman" pitchFamily="18" charset="0"/>
              </a:rPr>
              <a:t>                                                                            (</a:t>
            </a:r>
            <a:r>
              <a:rPr lang="en-GB" sz="2800" dirty="0">
                <a:latin typeface="Times New Roman" pitchFamily="18" charset="0"/>
                <a:cs typeface="Times New Roman" pitchFamily="18" charset="0"/>
              </a:rPr>
              <a:t>ATP </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Nhiệt</a:t>
            </a:r>
            <a:r>
              <a:rPr lang="en-GB" sz="2800" dirty="0">
                <a:latin typeface="Times New Roman" pitchFamily="18" charset="0"/>
                <a:cs typeface="Times New Roman" pitchFamily="18" charset="0"/>
              </a:rPr>
              <a:t>)</a:t>
            </a:r>
          </a:p>
        </p:txBody>
      </p:sp>
      <p:sp>
        <p:nvSpPr>
          <p:cNvPr id="7" name="Right Arrow 6"/>
          <p:cNvSpPr/>
          <p:nvPr/>
        </p:nvSpPr>
        <p:spPr>
          <a:xfrm>
            <a:off x="35722" y="2669673"/>
            <a:ext cx="1031077" cy="17213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vi-VN" dirty="0" smtClean="0"/>
              <a:t>Tiểu kết </a:t>
            </a:r>
            <a:endParaRPr lang="en-GB" dirty="0"/>
          </a:p>
        </p:txBody>
      </p:sp>
    </p:spTree>
    <p:extLst>
      <p:ext uri="{BB962C8B-B14F-4D97-AF65-F5344CB8AC3E}">
        <p14:creationId xmlns:p14="http://schemas.microsoft.com/office/powerpoint/2010/main" val="37780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5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10243"/>
                                        </p:tgtEl>
                                        <p:attrNameLst>
                                          <p:attrName>ppt_x</p:attrName>
                                        </p:attrNameLst>
                                      </p:cBhvr>
                                      <p:tavLst>
                                        <p:tav tm="0">
                                          <p:val>
                                            <p:strVal val="ppt_x"/>
                                          </p:val>
                                        </p:tav>
                                        <p:tav tm="100000">
                                          <p:val>
                                            <p:strVal val="ppt_x"/>
                                          </p:val>
                                        </p:tav>
                                      </p:tavLst>
                                    </p:anim>
                                    <p:anim calcmode="lin" valueType="num">
                                      <p:cBhvr additive="base">
                                        <p:cTn id="17" dur="500"/>
                                        <p:tgtEl>
                                          <p:spTgt spid="10243"/>
                                        </p:tgtEl>
                                        <p:attrNameLst>
                                          <p:attrName>ppt_y</p:attrName>
                                        </p:attrNameLst>
                                      </p:cBhvr>
                                      <p:tavLst>
                                        <p:tav tm="0">
                                          <p:val>
                                            <p:strVal val="ppt_y"/>
                                          </p:val>
                                        </p:tav>
                                        <p:tav tm="100000">
                                          <p:val>
                                            <p:strVal val="1+ppt_h/2"/>
                                          </p:val>
                                        </p:tav>
                                      </p:tavLst>
                                    </p:anim>
                                    <p:set>
                                      <p:cBhvr>
                                        <p:cTn id="18" dur="1" fill="hold">
                                          <p:stCondLst>
                                            <p:cond delay="499"/>
                                          </p:stCondLst>
                                        </p:cTn>
                                        <p:tgtEl>
                                          <p:spTgt spid="1024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1" nodeType="clickEffect">
                                  <p:stCondLst>
                                    <p:cond delay="0"/>
                                  </p:stCondLst>
                                  <p:childTnLst>
                                    <p:set>
                                      <p:cBhvr>
                                        <p:cTn id="22" dur="1" fill="hold">
                                          <p:stCondLst>
                                            <p:cond delay="0"/>
                                          </p:stCondLst>
                                        </p:cTn>
                                        <p:tgtEl>
                                          <p:spTgt spid="10244"/>
                                        </p:tgtEl>
                                        <p:attrNameLst>
                                          <p:attrName>style.visibility</p:attrName>
                                        </p:attrNameLst>
                                      </p:cBhvr>
                                      <p:to>
                                        <p:strVal val="visible"/>
                                      </p:to>
                                    </p:set>
                                    <p:animEffect transition="in" filter="fade">
                                      <p:cBhvr>
                                        <p:cTn id="23" dur="500"/>
                                        <p:tgtEl>
                                          <p:spTgt spid="1024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xit" presetSubtype="32" fill="hold" grpId="0" nodeType="clickEffect">
                                  <p:stCondLst>
                                    <p:cond delay="0"/>
                                  </p:stCondLst>
                                  <p:childTnLst>
                                    <p:animEffect transition="out" filter="circle(out)">
                                      <p:cBhvr>
                                        <p:cTn id="32" dur="2000"/>
                                        <p:tgtEl>
                                          <p:spTgt spid="10244"/>
                                        </p:tgtEl>
                                      </p:cBhvr>
                                    </p:animEffect>
                                    <p:set>
                                      <p:cBhvr>
                                        <p:cTn id="33" dur="1" fill="hold">
                                          <p:stCondLst>
                                            <p:cond delay="1999"/>
                                          </p:stCondLst>
                                        </p:cTn>
                                        <p:tgtEl>
                                          <p:spTgt spid="1024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3" grpId="1"/>
      <p:bldP spid="10244" grpId="0"/>
      <p:bldP spid="10244" grpId="1"/>
      <p:bldP spid="5" grpId="0"/>
      <p:bldP spid="6"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0"/>
          <p:cNvSpPr txBox="1">
            <a:spLocks noChangeArrowheads="1"/>
          </p:cNvSpPr>
          <p:nvPr/>
        </p:nvSpPr>
        <p:spPr bwMode="auto">
          <a:xfrm>
            <a:off x="2667000" y="138491"/>
            <a:ext cx="74400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5000" b="1" dirty="0">
                <a:solidFill>
                  <a:srgbClr val="FF0000"/>
                </a:solidFill>
                <a:latin typeface="Times New Roman" pitchFamily="18" charset="0"/>
                <a:cs typeface="Times New Roman" pitchFamily="18" charset="0"/>
              </a:rPr>
              <a:t>BÀI 25. HÔ HẤP TẾ BÀO </a:t>
            </a:r>
          </a:p>
        </p:txBody>
      </p:sp>
      <p:sp>
        <p:nvSpPr>
          <p:cNvPr id="20" name="Rounded Rectangle 19"/>
          <p:cNvSpPr/>
          <p:nvPr/>
        </p:nvSpPr>
        <p:spPr>
          <a:xfrm>
            <a:off x="533400" y="1600200"/>
            <a:ext cx="5181600" cy="1219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1. HÔ HẤP TẾ BÀO</a:t>
            </a:r>
            <a:endParaRPr lang="en-US" sz="4000" b="1"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228600" y="3429000"/>
            <a:ext cx="11658600" cy="1219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2</a:t>
            </a:r>
            <a:r>
              <a:rPr lang="en-US" sz="4000" b="1" dirty="0" smtClean="0">
                <a:latin typeface="Times New Roman" panose="02020603050405020304" pitchFamily="18" charset="0"/>
                <a:cs typeface="Times New Roman" panose="02020603050405020304" pitchFamily="18" charset="0"/>
              </a:rPr>
              <a:t>. MỐI QUAN HỆ HAI CHIỀU GIỮA TỔNG HỢP VÀ PHÂN GIẢI CHẤT HỮU CƠ Ở TẾ BÀO </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274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152400"/>
            <a:ext cx="10210800" cy="1219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800" b="1" dirty="0">
                <a:latin typeface="Times New Roman" panose="02020603050405020304" pitchFamily="18" charset="0"/>
                <a:cs typeface="Times New Roman" panose="02020603050405020304" pitchFamily="18" charset="0"/>
              </a:rPr>
              <a:t>2</a:t>
            </a:r>
            <a:r>
              <a:rPr lang="en-US" sz="2800" b="1" dirty="0" smtClean="0">
                <a:latin typeface="Times New Roman" panose="02020603050405020304" pitchFamily="18" charset="0"/>
                <a:cs typeface="Times New Roman" panose="02020603050405020304" pitchFamily="18" charset="0"/>
              </a:rPr>
              <a:t>. MỐI QUAN HỆ HAI CHIỀU GIỮA TỔNG HỢP VÀ PHÂN GIẢI CHẤT HỮU CƠ Ở TẾ BÀO </a:t>
            </a:r>
            <a:endParaRPr lang="en-US" sz="2800" b="1"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533400" y="1752600"/>
            <a:ext cx="10363200" cy="838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800" dirty="0" err="1" smtClean="0">
                <a:solidFill>
                  <a:srgbClr val="FF0000"/>
                </a:solidFill>
                <a:latin typeface="Times New Roman" panose="02020603050405020304" pitchFamily="18" charset="0"/>
                <a:cs typeface="Times New Roman" panose="02020603050405020304" pitchFamily="18" charset="0"/>
              </a:rPr>
              <a:t>Tìm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hiểu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mối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quan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hệ</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hai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chiều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giữa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tổng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hợp</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và</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phân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giải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chất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hữu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cơ</a:t>
            </a:r>
            <a:r>
              <a:rPr lang="en-US" sz="2800" dirty="0" smtClean="0">
                <a:solidFill>
                  <a:srgbClr val="FF0000"/>
                </a:solidFill>
                <a:latin typeface="Times New Roman" panose="02020603050405020304" pitchFamily="18" charset="0"/>
                <a:cs typeface="Times New Roman" panose="02020603050405020304" pitchFamily="18" charset="0"/>
              </a:rPr>
              <a:t> ở </a:t>
            </a:r>
            <a:r>
              <a:rPr lang="en-US" sz="2800" dirty="0" err="1" smtClean="0">
                <a:solidFill>
                  <a:srgbClr val="FF0000"/>
                </a:solidFill>
                <a:latin typeface="Times New Roman" panose="02020603050405020304" pitchFamily="18" charset="0"/>
                <a:cs typeface="Times New Roman" panose="02020603050405020304" pitchFamily="18" charset="0"/>
              </a:rPr>
              <a:t>tế</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bào</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593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
            <a:ext cx="106680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3992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arn(inVertical)">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ChangeArrowheads="1"/>
          </p:cNvSpPr>
          <p:nvPr/>
        </p:nvSpPr>
        <p:spPr bwMode="auto">
          <a:xfrm>
            <a:off x="533400" y="910115"/>
            <a:ext cx="606693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2800" b="1" i="1" dirty="0" smtClean="0">
                <a:solidFill>
                  <a:srgbClr val="FF0000"/>
                </a:solidFill>
                <a:latin typeface="Times New Roman" panose="02020603050405020304" pitchFamily="18" charset="0"/>
                <a:cs typeface="Times New Roman" panose="02020603050405020304" pitchFamily="18" charset="0"/>
              </a:rPr>
              <a:t>4. </a:t>
            </a:r>
            <a:r>
              <a:rPr lang="en-GB" altLang="en-US" sz="2800" b="1" i="1" dirty="0">
                <a:solidFill>
                  <a:srgbClr val="FF0000"/>
                </a:solidFill>
                <a:latin typeface="Times New Roman" panose="02020603050405020304" pitchFamily="18" charset="0"/>
                <a:cs typeface="Times New Roman" panose="02020603050405020304" pitchFamily="18" charset="0"/>
              </a:rPr>
              <a:t>Quan </a:t>
            </a:r>
            <a:r>
              <a:rPr lang="en-GB" altLang="en-US" sz="2800" b="1" i="1" dirty="0" err="1">
                <a:solidFill>
                  <a:srgbClr val="FF0000"/>
                </a:solidFill>
                <a:latin typeface="Times New Roman" panose="02020603050405020304" pitchFamily="18" charset="0"/>
                <a:cs typeface="Times New Roman" panose="02020603050405020304" pitchFamily="18" charset="0"/>
              </a:rPr>
              <a:t>sát</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hình</a:t>
            </a:r>
            <a:r>
              <a:rPr lang="en-GB" altLang="en-US" sz="2800" b="1" i="1" dirty="0">
                <a:solidFill>
                  <a:srgbClr val="FF0000"/>
                </a:solidFill>
                <a:latin typeface="Times New Roman" panose="02020603050405020304" pitchFamily="18" charset="0"/>
                <a:cs typeface="Times New Roman" panose="02020603050405020304" pitchFamily="18" charset="0"/>
              </a:rPr>
              <a:t> 25.2, </a:t>
            </a:r>
            <a:r>
              <a:rPr lang="en-GB" altLang="en-US" sz="2800" b="1" i="1" dirty="0" err="1">
                <a:solidFill>
                  <a:srgbClr val="FF0000"/>
                </a:solidFill>
                <a:latin typeface="Times New Roman" panose="02020603050405020304" pitchFamily="18" charset="0"/>
                <a:cs typeface="Times New Roman" panose="02020603050405020304" pitchFamily="18" charset="0"/>
              </a:rPr>
              <a:t>hãy</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cho</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biết</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quá</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trình</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tổng</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hợp</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và</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phân</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giải</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chất</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hữu</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cơ</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trong</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tế</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bào</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có</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mối</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quan</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hệ</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với</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nhau</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như</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thế</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nào</a:t>
            </a:r>
            <a:r>
              <a:rPr lang="en-GB" altLang="en-US" sz="2800" b="1" i="1" dirty="0">
                <a:solidFill>
                  <a:srgbClr val="FF0000"/>
                </a:solidFill>
                <a:latin typeface="Times New Roman" panose="02020603050405020304" pitchFamily="18" charset="0"/>
                <a:cs typeface="Times New Roman" panose="02020603050405020304" pitchFamily="18" charset="0"/>
              </a:rPr>
              <a:t>?</a:t>
            </a:r>
          </a:p>
        </p:txBody>
      </p:sp>
      <p:pic>
        <p:nvPicPr>
          <p:cNvPr id="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04800"/>
            <a:ext cx="5214731"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200" y="3124200"/>
            <a:ext cx="6096000" cy="1905330"/>
          </a:xfrm>
          <a:prstGeom prst="rect">
            <a:avLst/>
          </a:prstGeom>
        </p:spPr>
        <p:txBody>
          <a:bodyPr>
            <a:spAutoFit/>
          </a:bodyPr>
          <a:lstStyle/>
          <a:p>
            <a:pPr algn="just">
              <a:lnSpc>
                <a:spcPct val="107000"/>
              </a:lnSpc>
              <a:spcAft>
                <a:spcPts val="800"/>
              </a:spcAft>
            </a:pPr>
            <a:r>
              <a:rPr lang="en-GB" altLang="en-US" sz="2800" dirty="0" err="1">
                <a:latin typeface="Times New Roman" panose="02020603050405020304" pitchFamily="18" charset="0"/>
                <a:ea typeface="Calibri" pitchFamily="34" charset="0"/>
                <a:cs typeface="Times New Roman" panose="02020603050405020304" pitchFamily="18" charset="0"/>
              </a:rPr>
              <a:t>Quá</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trình</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tổng</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hợp</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cung</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cấp</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nguyên</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liệu</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cho</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quá</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trình</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phân</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giải</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ngược</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lại</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quá</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trình</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phân</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giải</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cung</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cấp</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năng</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lượng</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và</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nguyên</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liệu</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cho</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quá</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trình</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tổng</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hợp</a:t>
            </a:r>
            <a:r>
              <a:rPr lang="en-GB" altLang="en-US" sz="2800" dirty="0">
                <a:latin typeface="Times New Roman" panose="02020603050405020304" pitchFamily="18" charset="0"/>
                <a:ea typeface="Calibri" pitchFamily="34" charset="0"/>
                <a:cs typeface="Times New Roman" panose="02020603050405020304" pitchFamily="18" charset="0"/>
              </a:rPr>
              <a:t>.</a:t>
            </a:r>
          </a:p>
        </p:txBody>
      </p:sp>
    </p:spTree>
    <p:extLst>
      <p:ext uri="{BB962C8B-B14F-4D97-AF65-F5344CB8AC3E}">
        <p14:creationId xmlns:p14="http://schemas.microsoft.com/office/powerpoint/2010/main" val="257962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457200" y="533400"/>
            <a:ext cx="4953000" cy="197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07000"/>
              </a:lnSpc>
              <a:spcAft>
                <a:spcPts val="800"/>
              </a:spcAft>
            </a:pPr>
            <a:r>
              <a:rPr lang="en-GB" altLang="en-US" sz="3200" dirty="0" smtClean="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2800" b="1" i="1" dirty="0" smtClean="0">
                <a:solidFill>
                  <a:srgbClr val="FF0000"/>
                </a:solidFill>
                <a:latin typeface="Times New Roman" panose="02020603050405020304" pitchFamily="18" charset="0"/>
                <a:ea typeface="Calibri" pitchFamily="34" charset="0"/>
                <a:cs typeface="Times New Roman" panose="02020603050405020304" pitchFamily="18" charset="0"/>
              </a:rPr>
              <a:t>5. </a:t>
            </a:r>
            <a:r>
              <a:rPr lang="en-GB" altLang="en-US" sz="2800" b="1" i="1" dirty="0" err="1" smtClean="0">
                <a:solidFill>
                  <a:srgbClr val="FF0000"/>
                </a:solidFill>
                <a:latin typeface="Times New Roman" panose="02020603050405020304" pitchFamily="18" charset="0"/>
                <a:ea typeface="Calibri" pitchFamily="34" charset="0"/>
                <a:cs typeface="Times New Roman" panose="02020603050405020304" pitchFamily="18" charset="0"/>
              </a:rPr>
              <a:t>Dựa</a:t>
            </a:r>
            <a:r>
              <a:rPr lang="en-GB" altLang="en-US" sz="2800" b="1" i="1" dirty="0" smtClean="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2800" b="1" i="1" dirty="0" err="1">
                <a:solidFill>
                  <a:srgbClr val="FF0000"/>
                </a:solidFill>
                <a:latin typeface="Times New Roman" panose="02020603050405020304" pitchFamily="18" charset="0"/>
                <a:ea typeface="Calibri" pitchFamily="34" charset="0"/>
                <a:cs typeface="Times New Roman" panose="02020603050405020304" pitchFamily="18" charset="0"/>
              </a:rPr>
              <a:t>vào</a:t>
            </a:r>
            <a:r>
              <a:rPr lang="en-GB" altLang="en-US" sz="2800" b="1" i="1"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2800" b="1" i="1" dirty="0" err="1">
                <a:solidFill>
                  <a:srgbClr val="FF0000"/>
                </a:solidFill>
                <a:latin typeface="Times New Roman" panose="02020603050405020304" pitchFamily="18" charset="0"/>
                <a:ea typeface="Calibri" pitchFamily="34" charset="0"/>
                <a:cs typeface="Times New Roman" panose="02020603050405020304" pitchFamily="18" charset="0"/>
              </a:rPr>
              <a:t>kiến</a:t>
            </a:r>
            <a:r>
              <a:rPr lang="en-GB" altLang="en-US" sz="2800" b="1" i="1"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2800" b="1" i="1" dirty="0" err="1">
                <a:solidFill>
                  <a:srgbClr val="FF0000"/>
                </a:solidFill>
                <a:latin typeface="Times New Roman" panose="02020603050405020304" pitchFamily="18" charset="0"/>
                <a:ea typeface="Calibri" pitchFamily="34" charset="0"/>
                <a:cs typeface="Times New Roman" panose="02020603050405020304" pitchFamily="18" charset="0"/>
              </a:rPr>
              <a:t>thức</a:t>
            </a:r>
            <a:r>
              <a:rPr lang="en-GB" altLang="en-US" sz="2800" b="1" i="1"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2800" b="1" i="1" dirty="0" err="1">
                <a:solidFill>
                  <a:srgbClr val="FF0000"/>
                </a:solidFill>
                <a:latin typeface="Times New Roman" panose="02020603050405020304" pitchFamily="18" charset="0"/>
                <a:ea typeface="Calibri" pitchFamily="34" charset="0"/>
                <a:cs typeface="Times New Roman" panose="02020603050405020304" pitchFamily="18" charset="0"/>
              </a:rPr>
              <a:t>đã</a:t>
            </a:r>
            <a:r>
              <a:rPr lang="en-GB" altLang="en-US" sz="2800" b="1" i="1"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2800" b="1" i="1" dirty="0" err="1">
                <a:solidFill>
                  <a:srgbClr val="FF0000"/>
                </a:solidFill>
                <a:latin typeface="Times New Roman" panose="02020603050405020304" pitchFamily="18" charset="0"/>
                <a:ea typeface="Calibri" pitchFamily="34" charset="0"/>
                <a:cs typeface="Times New Roman" panose="02020603050405020304" pitchFamily="18" charset="0"/>
              </a:rPr>
              <a:t>học</a:t>
            </a:r>
            <a:r>
              <a:rPr lang="en-GB" altLang="en-US" sz="2800" b="1" i="1"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2800" b="1" i="1" dirty="0" err="1">
                <a:solidFill>
                  <a:srgbClr val="FF0000"/>
                </a:solidFill>
                <a:latin typeface="Times New Roman" panose="02020603050405020304" pitchFamily="18" charset="0"/>
                <a:ea typeface="Calibri" pitchFamily="34" charset="0"/>
                <a:cs typeface="Times New Roman" panose="02020603050405020304" pitchFamily="18" charset="0"/>
              </a:rPr>
              <a:t>hãy</a:t>
            </a:r>
            <a:r>
              <a:rPr lang="en-GB" altLang="en-US" sz="2800" b="1" i="1"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2800" b="1" i="1" dirty="0" err="1">
                <a:solidFill>
                  <a:srgbClr val="FF0000"/>
                </a:solidFill>
                <a:latin typeface="Times New Roman" panose="02020603050405020304" pitchFamily="18" charset="0"/>
                <a:ea typeface="Calibri" pitchFamily="34" charset="0"/>
                <a:cs typeface="Times New Roman" panose="02020603050405020304" pitchFamily="18" charset="0"/>
              </a:rPr>
              <a:t>phân</a:t>
            </a:r>
            <a:r>
              <a:rPr lang="en-GB" altLang="en-US" sz="2800" b="1" i="1"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2800" b="1" i="1" dirty="0" err="1">
                <a:solidFill>
                  <a:srgbClr val="FF0000"/>
                </a:solidFill>
                <a:latin typeface="Times New Roman" panose="02020603050405020304" pitchFamily="18" charset="0"/>
                <a:ea typeface="Calibri" pitchFamily="34" charset="0"/>
                <a:cs typeface="Times New Roman" panose="02020603050405020304" pitchFamily="18" charset="0"/>
              </a:rPr>
              <a:t>tích</a:t>
            </a:r>
            <a:r>
              <a:rPr lang="en-GB" altLang="en-US" sz="2800" b="1" i="1"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2800" b="1" i="1" dirty="0" err="1">
                <a:solidFill>
                  <a:srgbClr val="FF0000"/>
                </a:solidFill>
                <a:latin typeface="Times New Roman" panose="02020603050405020304" pitchFamily="18" charset="0"/>
                <a:ea typeface="Calibri" pitchFamily="34" charset="0"/>
                <a:cs typeface="Times New Roman" panose="02020603050405020304" pitchFamily="18" charset="0"/>
              </a:rPr>
              <a:t>mối</a:t>
            </a:r>
            <a:r>
              <a:rPr lang="en-GB" altLang="en-US" sz="2800" b="1" i="1"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2800" b="1" i="1" dirty="0" err="1">
                <a:solidFill>
                  <a:srgbClr val="FF0000"/>
                </a:solidFill>
                <a:latin typeface="Times New Roman" panose="02020603050405020304" pitchFamily="18" charset="0"/>
                <a:ea typeface="Calibri" pitchFamily="34" charset="0"/>
                <a:cs typeface="Times New Roman" panose="02020603050405020304" pitchFamily="18" charset="0"/>
              </a:rPr>
              <a:t>quan</a:t>
            </a:r>
            <a:r>
              <a:rPr lang="en-GB" altLang="en-US" sz="2800" b="1" i="1"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2800" b="1" i="1" dirty="0" err="1">
                <a:solidFill>
                  <a:srgbClr val="FF0000"/>
                </a:solidFill>
                <a:latin typeface="Times New Roman" panose="02020603050405020304" pitchFamily="18" charset="0"/>
                <a:ea typeface="Calibri" pitchFamily="34" charset="0"/>
                <a:cs typeface="Times New Roman" panose="02020603050405020304" pitchFamily="18" charset="0"/>
              </a:rPr>
              <a:t>hệ</a:t>
            </a:r>
            <a:r>
              <a:rPr lang="en-GB" altLang="en-US" sz="2800" b="1" i="1"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2800" b="1" i="1" dirty="0" err="1">
                <a:solidFill>
                  <a:srgbClr val="FF0000"/>
                </a:solidFill>
                <a:latin typeface="Times New Roman" panose="02020603050405020304" pitchFamily="18" charset="0"/>
                <a:ea typeface="Calibri" pitchFamily="34" charset="0"/>
                <a:cs typeface="Times New Roman" panose="02020603050405020304" pitchFamily="18" charset="0"/>
              </a:rPr>
              <a:t>giữa</a:t>
            </a:r>
            <a:r>
              <a:rPr lang="en-GB" altLang="en-US" sz="2800" b="1" i="1"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2800" b="1" i="1" dirty="0" err="1">
                <a:solidFill>
                  <a:srgbClr val="FF0000"/>
                </a:solidFill>
                <a:latin typeface="Times New Roman" panose="02020603050405020304" pitchFamily="18" charset="0"/>
                <a:ea typeface="Calibri" pitchFamily="34" charset="0"/>
                <a:cs typeface="Times New Roman" panose="02020603050405020304" pitchFamily="18" charset="0"/>
              </a:rPr>
              <a:t>quá</a:t>
            </a:r>
            <a:r>
              <a:rPr lang="en-GB" altLang="en-US" sz="2800" b="1" i="1"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2800" b="1" i="1" dirty="0" err="1">
                <a:solidFill>
                  <a:srgbClr val="FF0000"/>
                </a:solidFill>
                <a:latin typeface="Times New Roman" panose="02020603050405020304" pitchFamily="18" charset="0"/>
                <a:ea typeface="Calibri" pitchFamily="34" charset="0"/>
                <a:cs typeface="Times New Roman" panose="02020603050405020304" pitchFamily="18" charset="0"/>
              </a:rPr>
              <a:t>trình</a:t>
            </a:r>
            <a:r>
              <a:rPr lang="en-GB" altLang="en-US" sz="2800" b="1" i="1"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2800" b="1" i="1" dirty="0" err="1">
                <a:solidFill>
                  <a:srgbClr val="FF0000"/>
                </a:solidFill>
                <a:latin typeface="Times New Roman" panose="02020603050405020304" pitchFamily="18" charset="0"/>
                <a:ea typeface="Calibri" pitchFamily="34" charset="0"/>
                <a:cs typeface="Times New Roman" panose="02020603050405020304" pitchFamily="18" charset="0"/>
              </a:rPr>
              <a:t>quang</a:t>
            </a:r>
            <a:r>
              <a:rPr lang="en-GB" altLang="en-US" sz="2800" b="1" i="1"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2800" b="1" i="1" dirty="0" err="1">
                <a:solidFill>
                  <a:srgbClr val="FF0000"/>
                </a:solidFill>
                <a:latin typeface="Times New Roman" panose="02020603050405020304" pitchFamily="18" charset="0"/>
                <a:ea typeface="Calibri" pitchFamily="34" charset="0"/>
                <a:cs typeface="Times New Roman" panose="02020603050405020304" pitchFamily="18" charset="0"/>
              </a:rPr>
              <a:t>hợp</a:t>
            </a:r>
            <a:r>
              <a:rPr lang="en-GB" altLang="en-US" sz="2800" b="1" i="1"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2800" b="1" i="1" dirty="0" err="1">
                <a:solidFill>
                  <a:srgbClr val="FF0000"/>
                </a:solidFill>
                <a:latin typeface="Times New Roman" panose="02020603050405020304" pitchFamily="18" charset="0"/>
                <a:ea typeface="Calibri" pitchFamily="34" charset="0"/>
                <a:cs typeface="Times New Roman" panose="02020603050405020304" pitchFamily="18" charset="0"/>
              </a:rPr>
              <a:t>và</a:t>
            </a:r>
            <a:r>
              <a:rPr lang="en-GB" altLang="en-US" sz="2800" b="1" i="1"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2800" b="1" i="1" dirty="0" err="1">
                <a:solidFill>
                  <a:srgbClr val="FF0000"/>
                </a:solidFill>
                <a:latin typeface="Times New Roman" panose="02020603050405020304" pitchFamily="18" charset="0"/>
                <a:ea typeface="Calibri" pitchFamily="34" charset="0"/>
                <a:cs typeface="Times New Roman" panose="02020603050405020304" pitchFamily="18" charset="0"/>
              </a:rPr>
              <a:t>quá</a:t>
            </a:r>
            <a:r>
              <a:rPr lang="en-GB" altLang="en-US" sz="2800" b="1" i="1"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2800" b="1" i="1" dirty="0" err="1">
                <a:solidFill>
                  <a:srgbClr val="FF0000"/>
                </a:solidFill>
                <a:latin typeface="Times New Roman" panose="02020603050405020304" pitchFamily="18" charset="0"/>
                <a:ea typeface="Calibri" pitchFamily="34" charset="0"/>
                <a:cs typeface="Times New Roman" panose="02020603050405020304" pitchFamily="18" charset="0"/>
              </a:rPr>
              <a:t>trình</a:t>
            </a:r>
            <a:r>
              <a:rPr lang="en-GB" altLang="en-US" sz="2800" b="1" i="1"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2800" b="1" i="1" dirty="0" err="1">
                <a:solidFill>
                  <a:srgbClr val="FF0000"/>
                </a:solidFill>
                <a:latin typeface="Times New Roman" panose="02020603050405020304" pitchFamily="18" charset="0"/>
                <a:ea typeface="Calibri" pitchFamily="34" charset="0"/>
                <a:cs typeface="Times New Roman" panose="02020603050405020304" pitchFamily="18" charset="0"/>
              </a:rPr>
              <a:t>hô</a:t>
            </a:r>
            <a:r>
              <a:rPr lang="en-GB" altLang="en-US" sz="2800" b="1" i="1"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2800" b="1" i="1" dirty="0" err="1">
                <a:solidFill>
                  <a:srgbClr val="FF0000"/>
                </a:solidFill>
                <a:latin typeface="Times New Roman" panose="02020603050405020304" pitchFamily="18" charset="0"/>
                <a:ea typeface="Calibri" pitchFamily="34" charset="0"/>
                <a:cs typeface="Times New Roman" panose="02020603050405020304" pitchFamily="18" charset="0"/>
              </a:rPr>
              <a:t>hấp</a:t>
            </a:r>
            <a:r>
              <a:rPr lang="en-GB" altLang="en-US" sz="2800" b="1" i="1"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2800" b="1" i="1" dirty="0" err="1">
                <a:solidFill>
                  <a:srgbClr val="FF0000"/>
                </a:solidFill>
                <a:latin typeface="Times New Roman" panose="02020603050405020304" pitchFamily="18" charset="0"/>
                <a:ea typeface="Calibri" pitchFamily="34" charset="0"/>
                <a:cs typeface="Times New Roman" panose="02020603050405020304" pitchFamily="18" charset="0"/>
              </a:rPr>
              <a:t>tế</a:t>
            </a:r>
            <a:r>
              <a:rPr lang="en-GB" altLang="en-US" sz="2800" b="1" i="1"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2800" b="1" i="1" dirty="0" err="1">
                <a:solidFill>
                  <a:srgbClr val="FF0000"/>
                </a:solidFill>
                <a:latin typeface="Times New Roman" panose="02020603050405020304" pitchFamily="18" charset="0"/>
                <a:ea typeface="Calibri" pitchFamily="34" charset="0"/>
                <a:cs typeface="Times New Roman" panose="02020603050405020304" pitchFamily="18" charset="0"/>
              </a:rPr>
              <a:t>bào</a:t>
            </a:r>
            <a:r>
              <a:rPr lang="en-GB" altLang="en-US" sz="2800" b="1" i="1" dirty="0">
                <a:solidFill>
                  <a:srgbClr val="FF0000"/>
                </a:solidFill>
                <a:latin typeface="Times New Roman" panose="02020603050405020304" pitchFamily="18" charset="0"/>
                <a:ea typeface="Calibri" pitchFamily="34" charset="0"/>
                <a:cs typeface="Times New Roman" panose="02020603050405020304" pitchFamily="18" charset="0"/>
              </a:rPr>
              <a:t>?</a:t>
            </a:r>
          </a:p>
        </p:txBody>
      </p:sp>
      <p:pic>
        <p:nvPicPr>
          <p:cNvPr id="2" name="Picture 1"/>
          <p:cNvPicPr>
            <a:picLocks noChangeAspect="1"/>
          </p:cNvPicPr>
          <p:nvPr/>
        </p:nvPicPr>
        <p:blipFill>
          <a:blip r:embed="rId2"/>
          <a:stretch>
            <a:fillRect/>
          </a:stretch>
        </p:blipFill>
        <p:spPr>
          <a:xfrm>
            <a:off x="6096000" y="228600"/>
            <a:ext cx="5667375" cy="6553200"/>
          </a:xfrm>
          <a:prstGeom prst="rect">
            <a:avLst/>
          </a:prstGeom>
        </p:spPr>
      </p:pic>
      <p:sp>
        <p:nvSpPr>
          <p:cNvPr id="3" name="Rectangle 2"/>
          <p:cNvSpPr/>
          <p:nvPr/>
        </p:nvSpPr>
        <p:spPr>
          <a:xfrm>
            <a:off x="304800" y="2667000"/>
            <a:ext cx="5410200" cy="2366353"/>
          </a:xfrm>
          <a:prstGeom prst="rect">
            <a:avLst/>
          </a:prstGeom>
        </p:spPr>
        <p:txBody>
          <a:bodyPr wrap="square">
            <a:spAutoFit/>
          </a:bodyPr>
          <a:lstStyle/>
          <a:p>
            <a:pPr>
              <a:lnSpc>
                <a:spcPct val="107000"/>
              </a:lnSpc>
              <a:spcAft>
                <a:spcPts val="800"/>
              </a:spcAft>
            </a:pPr>
            <a:r>
              <a:rPr lang="en-GB" altLang="en-US" sz="2800" dirty="0" err="1">
                <a:latin typeface="Times New Roman" panose="02020603050405020304" pitchFamily="18" charset="0"/>
                <a:ea typeface="Calibri" pitchFamily="34" charset="0"/>
                <a:cs typeface="Times New Roman" panose="02020603050405020304" pitchFamily="18" charset="0"/>
              </a:rPr>
              <a:t>Quang</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hợp</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và</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hô</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hấp</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tế</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bào</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có</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mối</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quan</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hệ</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mật</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thiết</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với</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nhau</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trong</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đó</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sản</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phẩm</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của</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quá</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trình</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này</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là</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nguồn</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nguyên</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liệu</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cho</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quá</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trình</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kia</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và</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ngược</a:t>
            </a:r>
            <a:r>
              <a:rPr lang="en-GB" altLang="en-US" sz="2800" dirty="0">
                <a:latin typeface="Times New Roman" panose="02020603050405020304" pitchFamily="18" charset="0"/>
                <a:ea typeface="Calibri" pitchFamily="34" charset="0"/>
                <a:cs typeface="Times New Roman" panose="02020603050405020304" pitchFamily="18" charset="0"/>
              </a:rPr>
              <a:t> </a:t>
            </a:r>
            <a:r>
              <a:rPr lang="en-GB" altLang="en-US" sz="2800" dirty="0" err="1">
                <a:latin typeface="Times New Roman" panose="02020603050405020304" pitchFamily="18" charset="0"/>
                <a:ea typeface="Calibri" pitchFamily="34" charset="0"/>
                <a:cs typeface="Times New Roman" panose="02020603050405020304" pitchFamily="18" charset="0"/>
              </a:rPr>
              <a:t>lại</a:t>
            </a:r>
            <a:r>
              <a:rPr lang="en-GB" altLang="en-US" sz="2800" dirty="0">
                <a:latin typeface="Times New Roman" panose="02020603050405020304" pitchFamily="18" charset="0"/>
                <a:ea typeface="Calibri" pitchFamily="34" charset="0"/>
                <a:cs typeface="Times New Roman" panose="02020603050405020304" pitchFamily="18" charset="0"/>
              </a:rPr>
              <a:t>.</a:t>
            </a:r>
          </a:p>
        </p:txBody>
      </p:sp>
    </p:spTree>
    <p:extLst>
      <p:ext uri="{BB962C8B-B14F-4D97-AF65-F5344CB8AC3E}">
        <p14:creationId xmlns:p14="http://schemas.microsoft.com/office/powerpoint/2010/main" val="143843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ChangeArrowheads="1"/>
          </p:cNvSpPr>
          <p:nvPr/>
        </p:nvSpPr>
        <p:spPr bwMode="auto">
          <a:xfrm>
            <a:off x="533400" y="152400"/>
            <a:ext cx="10439400" cy="954107"/>
          </a:xfrm>
          <a:prstGeom prst="rect">
            <a:avLst/>
          </a:prstGeom>
          <a:solidFill>
            <a:schemeClr val="bg1"/>
          </a:solidFill>
          <a:ln>
            <a:noFill/>
          </a:ln>
        </p:spPr>
        <p:txBody>
          <a:bodyPr wrap="square">
            <a:spAutoFit/>
          </a:bodyPr>
          <a:lstStyle/>
          <a:p>
            <a:r>
              <a:rPr lang="en-GB" altLang="en-US" sz="2800" b="1" i="1" dirty="0" err="1">
                <a:solidFill>
                  <a:srgbClr val="FF0000"/>
                </a:solidFill>
                <a:latin typeface="Times New Roman" panose="02020603050405020304" pitchFamily="18" charset="0"/>
                <a:cs typeface="Times New Roman" panose="02020603050405020304" pitchFamily="18" charset="0"/>
              </a:rPr>
              <a:t>Dựa</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vào</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hình</a:t>
            </a:r>
            <a:r>
              <a:rPr lang="en-GB" altLang="en-US" sz="2800" b="1" i="1" dirty="0">
                <a:solidFill>
                  <a:srgbClr val="FF0000"/>
                </a:solidFill>
                <a:latin typeface="Times New Roman" panose="02020603050405020304" pitchFamily="18" charset="0"/>
                <a:cs typeface="Times New Roman" panose="02020603050405020304" pitchFamily="18" charset="0"/>
              </a:rPr>
              <a:t> 25.2, </a:t>
            </a:r>
            <a:r>
              <a:rPr lang="en-GB" altLang="en-US" sz="2800" b="1" i="1" dirty="0" err="1">
                <a:solidFill>
                  <a:srgbClr val="FF0000"/>
                </a:solidFill>
                <a:latin typeface="Times New Roman" panose="02020603050405020304" pitchFamily="18" charset="0"/>
                <a:cs typeface="Times New Roman" panose="02020603050405020304" pitchFamily="18" charset="0"/>
              </a:rPr>
              <a:t>hãy</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lập</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bảng</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phân</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biệt</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quá</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trình</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tổng</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hợp</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và</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phân</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giải</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chất</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hữu</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cơ</a:t>
            </a:r>
            <a:r>
              <a:rPr lang="en-GB" altLang="en-US" sz="2800" b="1" i="1" dirty="0">
                <a:solidFill>
                  <a:srgbClr val="FF0000"/>
                </a:solidFill>
                <a:latin typeface="Times New Roman" panose="02020603050405020304" pitchFamily="18" charset="0"/>
                <a:cs typeface="Times New Roman" panose="02020603050405020304" pitchFamily="18" charset="0"/>
              </a:rPr>
              <a:t> ở </a:t>
            </a:r>
            <a:r>
              <a:rPr lang="en-GB" altLang="en-US" sz="2800" b="1" i="1" dirty="0" err="1">
                <a:solidFill>
                  <a:srgbClr val="FF0000"/>
                </a:solidFill>
                <a:latin typeface="Times New Roman" panose="02020603050405020304" pitchFamily="18" charset="0"/>
                <a:cs typeface="Times New Roman" panose="02020603050405020304" pitchFamily="18" charset="0"/>
              </a:rPr>
              <a:t>tế</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bào</a:t>
            </a:r>
            <a:r>
              <a:rPr lang="en-GB" altLang="en-US" sz="2800" b="1" i="1" dirty="0">
                <a:solidFill>
                  <a:srgbClr val="FF0000"/>
                </a:solidFill>
                <a:latin typeface="Times New Roman" panose="02020603050405020304" pitchFamily="18" charset="0"/>
                <a:cs typeface="Times New Roman" panose="02020603050405020304" pitchFamily="18" charset="0"/>
              </a:rPr>
              <a:t>?</a:t>
            </a:r>
          </a:p>
        </p:txBody>
      </p:sp>
      <p:graphicFrame>
        <p:nvGraphicFramePr>
          <p:cNvPr id="9" name="Table 8"/>
          <p:cNvGraphicFramePr>
            <a:graphicFrameLocks noGrp="1"/>
          </p:cNvGraphicFramePr>
          <p:nvPr>
            <p:extLst>
              <p:ext uri="{D42A27DB-BD31-4B8C-83A1-F6EECF244321}">
                <p14:modId xmlns:p14="http://schemas.microsoft.com/office/powerpoint/2010/main" val="3431881017"/>
              </p:ext>
            </p:extLst>
          </p:nvPr>
        </p:nvGraphicFramePr>
        <p:xfrm>
          <a:off x="569890" y="1600200"/>
          <a:ext cx="10936310" cy="4093133"/>
        </p:xfrm>
        <a:graphic>
          <a:graphicData uri="http://schemas.openxmlformats.org/drawingml/2006/table">
            <a:tbl>
              <a:tblPr firstRow="1" firstCol="1" bandRow="1"/>
              <a:tblGrid>
                <a:gridCol w="2795747">
                  <a:extLst>
                    <a:ext uri="{9D8B030D-6E8A-4147-A177-3AD203B41FA5}">
                      <a16:colId xmlns="" xmlns:a16="http://schemas.microsoft.com/office/drawing/2014/main" val="20000"/>
                    </a:ext>
                  </a:extLst>
                </a:gridCol>
                <a:gridCol w="4494319">
                  <a:extLst>
                    <a:ext uri="{9D8B030D-6E8A-4147-A177-3AD203B41FA5}">
                      <a16:colId xmlns="" xmlns:a16="http://schemas.microsoft.com/office/drawing/2014/main" val="20001"/>
                    </a:ext>
                  </a:extLst>
                </a:gridCol>
                <a:gridCol w="3646244">
                  <a:extLst>
                    <a:ext uri="{9D8B030D-6E8A-4147-A177-3AD203B41FA5}">
                      <a16:colId xmlns="" xmlns:a16="http://schemas.microsoft.com/office/drawing/2014/main" val="20002"/>
                    </a:ext>
                  </a:extLst>
                </a:gridCol>
              </a:tblGrid>
              <a:tr h="761999">
                <a:tc>
                  <a:txBody>
                    <a:bodyPr/>
                    <a:lstStyle/>
                    <a:p>
                      <a:pPr algn="ctr">
                        <a:lnSpc>
                          <a:spcPct val="107000"/>
                        </a:lnSpc>
                        <a:spcAft>
                          <a:spcPts val="0"/>
                        </a:spcAft>
                      </a:pPr>
                      <a:r>
                        <a:rPr lang="en-GB"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Tiêu</a:t>
                      </a:r>
                      <a:r>
                        <a:rPr lang="en-GB"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chí</a:t>
                      </a:r>
                      <a:endParaRPr lang="en-GB"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GB"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GB"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tổng</a:t>
                      </a:r>
                      <a:r>
                        <a:rPr lang="en-GB"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hợp</a:t>
                      </a:r>
                      <a:endParaRPr lang="en-GB"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GB"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GB"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GB"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giải</a:t>
                      </a:r>
                      <a:endParaRPr lang="en-GB" sz="32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en-GB"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782779">
                <a:tc>
                  <a:txBody>
                    <a:bodyPr/>
                    <a:lstStyle/>
                    <a:p>
                      <a:pPr>
                        <a:lnSpc>
                          <a:spcPct val="107000"/>
                        </a:lnSpc>
                        <a:spcAft>
                          <a:spcPts val="0"/>
                        </a:spcAft>
                      </a:pPr>
                      <a:r>
                        <a:rPr lang="en-GB" sz="3200" dirty="0" err="1"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Ví</a:t>
                      </a:r>
                      <a:r>
                        <a:rPr lang="en-GB" sz="3200" baseline="0" dirty="0"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baseline="0" dirty="0" err="1"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dụ</a:t>
                      </a:r>
                      <a:endParaRPr lang="en-GB" sz="3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err="1"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Quang</a:t>
                      </a:r>
                      <a:r>
                        <a:rPr lang="en-GB" sz="3200" dirty="0"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hợp</a:t>
                      </a:r>
                      <a:endParaRPr lang="en-GB" sz="3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err="1"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Hô</a:t>
                      </a:r>
                      <a:r>
                        <a:rPr lang="en-GB" sz="3200" baseline="0" dirty="0"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baseline="0" dirty="0" err="1"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hấp</a:t>
                      </a:r>
                      <a:r>
                        <a:rPr lang="en-GB" sz="3200" baseline="0" dirty="0"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baseline="0" dirty="0" err="1"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GB" sz="3200" baseline="0" dirty="0"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baseline="0" dirty="0" err="1"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bào</a:t>
                      </a:r>
                      <a:endParaRPr lang="en-GB" sz="3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782779">
                <a:tc>
                  <a:txBody>
                    <a:bodyPr/>
                    <a:lstStyle/>
                    <a:p>
                      <a:pPr>
                        <a:lnSpc>
                          <a:spcPct val="107000"/>
                        </a:lnSpc>
                        <a:spcAft>
                          <a:spcPts val="0"/>
                        </a:spcAft>
                      </a:pP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liệu</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782779">
                <a:tc>
                  <a:txBody>
                    <a:bodyPr/>
                    <a:lstStyle/>
                    <a:p>
                      <a:pPr>
                        <a:lnSpc>
                          <a:spcPct val="107000"/>
                        </a:lnSpc>
                        <a:spcAft>
                          <a:spcPts val="0"/>
                        </a:spcAft>
                      </a:pP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phẩm</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701110">
                <a:tc>
                  <a:txBody>
                    <a:bodyPr/>
                    <a:lstStyle/>
                    <a:p>
                      <a:pPr>
                        <a:lnSpc>
                          <a:spcPct val="107000"/>
                        </a:lnSpc>
                        <a:spcAft>
                          <a:spcPts val="0"/>
                        </a:spcAft>
                      </a:pP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lượng</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4" name="Text Box 20"/>
          <p:cNvSpPr txBox="1">
            <a:spLocks noChangeArrowheads="1"/>
          </p:cNvSpPr>
          <p:nvPr/>
        </p:nvSpPr>
        <p:spPr bwMode="auto">
          <a:xfrm>
            <a:off x="3505200" y="3581400"/>
            <a:ext cx="2971800" cy="553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7000"/>
              </a:lnSpc>
              <a:spcAft>
                <a:spcPts val="0"/>
              </a:spcAft>
            </a:pPr>
            <a:r>
              <a:rPr lang="en-GB"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chất</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đơn</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giản</a:t>
            </a: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20"/>
          <p:cNvSpPr txBox="1">
            <a:spLocks noChangeArrowheads="1"/>
          </p:cNvSpPr>
          <p:nvPr/>
        </p:nvSpPr>
        <p:spPr bwMode="auto">
          <a:xfrm>
            <a:off x="7848600" y="3429000"/>
            <a:ext cx="3886200" cy="553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7000"/>
              </a:lnSpc>
              <a:spcAft>
                <a:spcPts val="0"/>
              </a:spcAft>
            </a:pPr>
            <a:r>
              <a:rPr lang="en-GB"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chất</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hữu</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cơ</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phức</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tạp</a:t>
            </a: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20"/>
          <p:cNvSpPr txBox="1">
            <a:spLocks noChangeArrowheads="1"/>
          </p:cNvSpPr>
          <p:nvPr/>
        </p:nvSpPr>
        <p:spPr bwMode="auto">
          <a:xfrm>
            <a:off x="3733800" y="5161643"/>
            <a:ext cx="3352800" cy="553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7000"/>
              </a:lnSpc>
              <a:spcAft>
                <a:spcPts val="0"/>
              </a:spcAft>
            </a:pPr>
            <a:r>
              <a:rPr lang="en-GB" sz="2800" dirty="0" err="1">
                <a:latin typeface="Times New Roman" panose="02020603050405020304" pitchFamily="18" charset="0"/>
                <a:ea typeface="Calibri" panose="020F0502020204030204" pitchFamily="34" charset="0"/>
                <a:cs typeface="Times New Roman" panose="02020603050405020304" pitchFamily="18" charset="0"/>
              </a:rPr>
              <a:t>Tích</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lũy</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năng</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lượng</a:t>
            </a: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20"/>
          <p:cNvSpPr txBox="1">
            <a:spLocks noChangeArrowheads="1"/>
          </p:cNvSpPr>
          <p:nvPr/>
        </p:nvSpPr>
        <p:spPr bwMode="auto">
          <a:xfrm>
            <a:off x="3518012" y="4343400"/>
            <a:ext cx="4191000" cy="553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7000"/>
              </a:lnSpc>
              <a:spcAft>
                <a:spcPts val="0"/>
              </a:spcAft>
            </a:pPr>
            <a:r>
              <a:rPr lang="en-GB"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chất</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hữu</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cơ</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phức</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tạp</a:t>
            </a: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0"/>
          <p:cNvSpPr txBox="1">
            <a:spLocks noChangeArrowheads="1"/>
          </p:cNvSpPr>
          <p:nvPr/>
        </p:nvSpPr>
        <p:spPr bwMode="auto">
          <a:xfrm>
            <a:off x="7848600" y="5029200"/>
            <a:ext cx="3505200" cy="553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7000"/>
              </a:lnSpc>
              <a:spcAft>
                <a:spcPts val="0"/>
              </a:spcAft>
            </a:pPr>
            <a:r>
              <a:rPr lang="en-GB" sz="2800" dirty="0" err="1">
                <a:latin typeface="Times New Roman" panose="02020603050405020304" pitchFamily="18" charset="0"/>
                <a:ea typeface="Calibri" panose="020F0502020204030204" pitchFamily="34" charset="0"/>
                <a:cs typeface="Times New Roman" panose="02020603050405020304" pitchFamily="18" charset="0"/>
              </a:rPr>
              <a:t>Giải</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phóng</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năng</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lượng</a:t>
            </a: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20"/>
          <p:cNvSpPr txBox="1">
            <a:spLocks noChangeArrowheads="1"/>
          </p:cNvSpPr>
          <p:nvPr/>
        </p:nvSpPr>
        <p:spPr bwMode="auto">
          <a:xfrm>
            <a:off x="7848600" y="4265514"/>
            <a:ext cx="2971800" cy="553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7000"/>
              </a:lnSpc>
              <a:spcAft>
                <a:spcPts val="0"/>
              </a:spcAft>
            </a:pPr>
            <a:r>
              <a:rPr lang="en-GB"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chất</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đơn</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giản</a:t>
            </a: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0341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barn(inVertical)">
                                      <p:cBhvr>
                                        <p:cTn id="7" dur="500"/>
                                        <p:tgtEl>
                                          <p:spTgt spid="1536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P spid="4" grpId="0"/>
      <p:bldP spid="5" grpId="0"/>
      <p:bldP spid="8"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5"/>
          <p:cNvSpPr txBox="1">
            <a:spLocks noChangeArrowheads="1"/>
          </p:cNvSpPr>
          <p:nvPr/>
        </p:nvSpPr>
        <p:spPr bwMode="auto">
          <a:xfrm>
            <a:off x="0" y="1359481"/>
            <a:ext cx="680925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en-GB" altLang="en-US" sz="3600" dirty="0" smtClean="0">
                <a:solidFill>
                  <a:srgbClr val="FF0000"/>
                </a:solidFill>
              </a:rPr>
              <a:t> </a:t>
            </a:r>
            <a:r>
              <a:rPr lang="en-GB" altLang="en-US" sz="2800" b="1" i="1" dirty="0" err="1">
                <a:solidFill>
                  <a:srgbClr val="FF0000"/>
                </a:solidFill>
              </a:rPr>
              <a:t>Em</a:t>
            </a:r>
            <a:r>
              <a:rPr lang="en-GB" altLang="en-US" sz="2800" b="1" i="1" dirty="0">
                <a:solidFill>
                  <a:srgbClr val="FF0000"/>
                </a:solidFill>
              </a:rPr>
              <a:t> </a:t>
            </a:r>
            <a:r>
              <a:rPr lang="en-GB" altLang="en-US" sz="2800" b="1" i="1" dirty="0" err="1">
                <a:solidFill>
                  <a:srgbClr val="FF0000"/>
                </a:solidFill>
              </a:rPr>
              <a:t>hãy</a:t>
            </a:r>
            <a:r>
              <a:rPr lang="en-GB" altLang="en-US" sz="2800" b="1" i="1" dirty="0">
                <a:solidFill>
                  <a:srgbClr val="FF0000"/>
                </a:solidFill>
              </a:rPr>
              <a:t> </a:t>
            </a:r>
            <a:r>
              <a:rPr lang="en-GB" altLang="en-US" sz="2800" b="1" i="1" dirty="0" err="1">
                <a:solidFill>
                  <a:srgbClr val="FF0000"/>
                </a:solidFill>
              </a:rPr>
              <a:t>nêu</a:t>
            </a:r>
            <a:r>
              <a:rPr lang="en-GB" altLang="en-US" sz="2800" b="1" i="1" dirty="0">
                <a:solidFill>
                  <a:srgbClr val="FF0000"/>
                </a:solidFill>
              </a:rPr>
              <a:t> </a:t>
            </a:r>
            <a:r>
              <a:rPr lang="en-GB" altLang="en-US" sz="2800" b="1" i="1" dirty="0" err="1">
                <a:solidFill>
                  <a:srgbClr val="FF0000"/>
                </a:solidFill>
              </a:rPr>
              <a:t>mối</a:t>
            </a:r>
            <a:r>
              <a:rPr lang="en-GB" altLang="en-US" sz="2800" b="1" i="1" dirty="0">
                <a:solidFill>
                  <a:srgbClr val="FF0000"/>
                </a:solidFill>
              </a:rPr>
              <a:t> </a:t>
            </a:r>
            <a:r>
              <a:rPr lang="en-GB" altLang="en-US" sz="2800" b="1" i="1" dirty="0" err="1">
                <a:solidFill>
                  <a:srgbClr val="FF0000"/>
                </a:solidFill>
              </a:rPr>
              <a:t>quan</a:t>
            </a:r>
            <a:r>
              <a:rPr lang="en-GB" altLang="en-US" sz="2800" b="1" i="1" dirty="0">
                <a:solidFill>
                  <a:srgbClr val="FF0000"/>
                </a:solidFill>
              </a:rPr>
              <a:t> </a:t>
            </a:r>
            <a:r>
              <a:rPr lang="en-GB" altLang="en-US" sz="2800" b="1" i="1" dirty="0" err="1">
                <a:solidFill>
                  <a:srgbClr val="FF0000"/>
                </a:solidFill>
              </a:rPr>
              <a:t>hệ</a:t>
            </a:r>
            <a:r>
              <a:rPr lang="en-GB" altLang="en-US" sz="2800" b="1" i="1" dirty="0">
                <a:solidFill>
                  <a:srgbClr val="FF0000"/>
                </a:solidFill>
              </a:rPr>
              <a:t> </a:t>
            </a:r>
            <a:r>
              <a:rPr lang="en-GB" altLang="en-US" sz="2800" b="1" i="1" dirty="0" err="1">
                <a:solidFill>
                  <a:srgbClr val="FF0000"/>
                </a:solidFill>
              </a:rPr>
              <a:t>hai</a:t>
            </a:r>
            <a:r>
              <a:rPr lang="en-GB" altLang="en-US" sz="2800" b="1" i="1" dirty="0">
                <a:solidFill>
                  <a:srgbClr val="FF0000"/>
                </a:solidFill>
              </a:rPr>
              <a:t> </a:t>
            </a:r>
            <a:r>
              <a:rPr lang="en-GB" altLang="en-US" sz="2800" b="1" i="1" dirty="0" err="1">
                <a:solidFill>
                  <a:srgbClr val="FF0000"/>
                </a:solidFill>
              </a:rPr>
              <a:t>chiều</a:t>
            </a:r>
            <a:r>
              <a:rPr lang="en-GB" altLang="en-US" sz="2800" b="1" i="1" dirty="0">
                <a:solidFill>
                  <a:srgbClr val="FF0000"/>
                </a:solidFill>
              </a:rPr>
              <a:t> </a:t>
            </a:r>
            <a:r>
              <a:rPr lang="en-GB" altLang="en-US" sz="2800" b="1" i="1" dirty="0" err="1">
                <a:solidFill>
                  <a:srgbClr val="FF0000"/>
                </a:solidFill>
              </a:rPr>
              <a:t>giữa</a:t>
            </a:r>
            <a:r>
              <a:rPr lang="en-GB" altLang="en-US" sz="2800" b="1" i="1" dirty="0">
                <a:solidFill>
                  <a:srgbClr val="FF0000"/>
                </a:solidFill>
              </a:rPr>
              <a:t> </a:t>
            </a:r>
            <a:r>
              <a:rPr lang="en-GB" altLang="en-US" sz="2800" b="1" i="1" dirty="0" err="1">
                <a:solidFill>
                  <a:srgbClr val="FF0000"/>
                </a:solidFill>
              </a:rPr>
              <a:t>tổng</a:t>
            </a:r>
            <a:r>
              <a:rPr lang="en-GB" altLang="en-US" sz="2800" b="1" i="1" dirty="0">
                <a:solidFill>
                  <a:srgbClr val="FF0000"/>
                </a:solidFill>
              </a:rPr>
              <a:t> </a:t>
            </a:r>
            <a:r>
              <a:rPr lang="en-GB" altLang="en-US" sz="2800" b="1" i="1" dirty="0" err="1">
                <a:solidFill>
                  <a:srgbClr val="FF0000"/>
                </a:solidFill>
              </a:rPr>
              <a:t>hợp</a:t>
            </a:r>
            <a:r>
              <a:rPr lang="en-GB" altLang="en-US" sz="2800" b="1" i="1" dirty="0">
                <a:solidFill>
                  <a:srgbClr val="FF0000"/>
                </a:solidFill>
              </a:rPr>
              <a:t> </a:t>
            </a:r>
            <a:r>
              <a:rPr lang="en-GB" altLang="en-US" sz="2800" b="1" i="1" dirty="0" err="1">
                <a:solidFill>
                  <a:srgbClr val="FF0000"/>
                </a:solidFill>
              </a:rPr>
              <a:t>và</a:t>
            </a:r>
            <a:r>
              <a:rPr lang="en-GB" altLang="en-US" sz="2800" b="1" i="1" dirty="0">
                <a:solidFill>
                  <a:srgbClr val="FF0000"/>
                </a:solidFill>
              </a:rPr>
              <a:t> </a:t>
            </a:r>
            <a:r>
              <a:rPr lang="en-GB" altLang="en-US" sz="2800" b="1" i="1" dirty="0" err="1">
                <a:solidFill>
                  <a:srgbClr val="FF0000"/>
                </a:solidFill>
              </a:rPr>
              <a:t>phân</a:t>
            </a:r>
            <a:r>
              <a:rPr lang="en-GB" altLang="en-US" sz="2800" b="1" i="1" dirty="0">
                <a:solidFill>
                  <a:srgbClr val="FF0000"/>
                </a:solidFill>
              </a:rPr>
              <a:t> </a:t>
            </a:r>
            <a:r>
              <a:rPr lang="en-GB" altLang="en-US" sz="2800" b="1" i="1" dirty="0" err="1">
                <a:solidFill>
                  <a:srgbClr val="FF0000"/>
                </a:solidFill>
              </a:rPr>
              <a:t>giải</a:t>
            </a:r>
            <a:r>
              <a:rPr lang="en-GB" altLang="en-US" sz="2800" b="1" i="1" dirty="0">
                <a:solidFill>
                  <a:srgbClr val="FF0000"/>
                </a:solidFill>
              </a:rPr>
              <a:t> </a:t>
            </a:r>
            <a:r>
              <a:rPr lang="en-GB" altLang="en-US" sz="2800" b="1" i="1" dirty="0" err="1">
                <a:solidFill>
                  <a:srgbClr val="FF0000"/>
                </a:solidFill>
              </a:rPr>
              <a:t>chất</a:t>
            </a:r>
            <a:r>
              <a:rPr lang="en-GB" altLang="en-US" sz="2800" b="1" i="1" dirty="0">
                <a:solidFill>
                  <a:srgbClr val="FF0000"/>
                </a:solidFill>
              </a:rPr>
              <a:t> </a:t>
            </a:r>
            <a:r>
              <a:rPr lang="en-GB" altLang="en-US" sz="2800" b="1" i="1" dirty="0" err="1">
                <a:solidFill>
                  <a:srgbClr val="FF0000"/>
                </a:solidFill>
              </a:rPr>
              <a:t>hữu</a:t>
            </a:r>
            <a:r>
              <a:rPr lang="en-GB" altLang="en-US" sz="2800" b="1" i="1" dirty="0">
                <a:solidFill>
                  <a:srgbClr val="FF0000"/>
                </a:solidFill>
              </a:rPr>
              <a:t> </a:t>
            </a:r>
            <a:r>
              <a:rPr lang="en-GB" altLang="en-US" sz="2800" b="1" i="1" dirty="0" err="1">
                <a:solidFill>
                  <a:srgbClr val="FF0000"/>
                </a:solidFill>
              </a:rPr>
              <a:t>cơ</a:t>
            </a:r>
            <a:r>
              <a:rPr lang="en-GB" altLang="en-US" sz="2800" b="1" i="1" dirty="0">
                <a:solidFill>
                  <a:srgbClr val="FF0000"/>
                </a:solidFill>
              </a:rPr>
              <a:t> ở </a:t>
            </a:r>
            <a:r>
              <a:rPr lang="en-GB" altLang="en-US" sz="2800" b="1" i="1" dirty="0" err="1">
                <a:solidFill>
                  <a:srgbClr val="FF0000"/>
                </a:solidFill>
              </a:rPr>
              <a:t>tế</a:t>
            </a:r>
            <a:r>
              <a:rPr lang="en-GB" altLang="en-US" sz="2800" b="1" i="1" dirty="0">
                <a:solidFill>
                  <a:srgbClr val="FF0000"/>
                </a:solidFill>
              </a:rPr>
              <a:t> </a:t>
            </a:r>
            <a:r>
              <a:rPr lang="en-GB" altLang="en-US" sz="2800" b="1" i="1" dirty="0" err="1">
                <a:solidFill>
                  <a:srgbClr val="FF0000"/>
                </a:solidFill>
              </a:rPr>
              <a:t>bào</a:t>
            </a:r>
            <a:r>
              <a:rPr lang="en-GB" altLang="en-US" sz="2800" b="1" i="1" dirty="0">
                <a:solidFill>
                  <a:srgbClr val="FF0000"/>
                </a:solidFill>
              </a:rPr>
              <a:t>?</a:t>
            </a:r>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840"/>
            <a:ext cx="5181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200" y="2514600"/>
            <a:ext cx="6096000" cy="2246769"/>
          </a:xfrm>
          <a:prstGeom prst="rect">
            <a:avLst/>
          </a:prstGeom>
        </p:spPr>
        <p:txBody>
          <a:bodyPr>
            <a:spAutoFit/>
          </a:bodyPr>
          <a:lstStyle/>
          <a:p>
            <a:pPr algn="just"/>
            <a:r>
              <a:rPr lang="en-GB" altLang="en-US" sz="2800" dirty="0" err="1">
                <a:latin typeface="Times New Roman" panose="02020603050405020304" pitchFamily="18" charset="0"/>
                <a:cs typeface="Times New Roman" panose="02020603050405020304" pitchFamily="18" charset="0"/>
              </a:rPr>
              <a:t>Quá</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trình</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tổng</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hợp</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và</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phân</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giải</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các</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chất</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hữu</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cơ</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trong</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tế</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bào</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là</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hai</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quá</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trình</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trái</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ngược</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nhưng</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có</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mối</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quan</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hệ</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mật</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thiết</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với</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nhau</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đảm</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bảo</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duy</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trì</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các</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hoạt</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động</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sống</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của</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tế</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bào</a:t>
            </a:r>
            <a:r>
              <a:rPr lang="en-GB" alt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8756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0"/>
          <p:cNvSpPr txBox="1">
            <a:spLocks noChangeArrowheads="1"/>
          </p:cNvSpPr>
          <p:nvPr/>
        </p:nvSpPr>
        <p:spPr bwMode="auto">
          <a:xfrm>
            <a:off x="304800" y="447021"/>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 </a:t>
            </a:r>
            <a:r>
              <a:rPr lang="en-US" altLang="en-US" sz="2800" b="1" u="sng" dirty="0" err="1">
                <a:solidFill>
                  <a:srgbClr val="3333FF"/>
                </a:solidFill>
                <a:latin typeface="Times New Roman" pitchFamily="18" charset="0"/>
                <a:cs typeface="Times New Roman" pitchFamily="18" charset="0"/>
              </a:rPr>
              <a:t>Hô</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hấp</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tế</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bào</a:t>
            </a:r>
            <a:r>
              <a:rPr lang="en-US" altLang="en-US" sz="2800" b="1" u="sng" dirty="0">
                <a:solidFill>
                  <a:srgbClr val="3333FF"/>
                </a:solidFill>
                <a:latin typeface="Times New Roman" pitchFamily="18" charset="0"/>
                <a:cs typeface="Times New Roman" pitchFamily="18" charset="0"/>
              </a:rPr>
              <a:t>:</a:t>
            </a:r>
          </a:p>
        </p:txBody>
      </p:sp>
      <p:pic>
        <p:nvPicPr>
          <p:cNvPr id="12" name="Picture 11">
            <a:extLst>
              <a:ext uri="{FF2B5EF4-FFF2-40B4-BE49-F238E27FC236}">
                <a16:creationId xmlns="" xmlns:a16="http://schemas.microsoft.com/office/drawing/2014/main" id="{6E32C8DF-88D4-1DE6-4BD8-15696F3036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5306" y="4231627"/>
            <a:ext cx="2098883" cy="2798510"/>
          </a:xfrm>
          <a:prstGeom prst="rect">
            <a:avLst/>
          </a:prstGeom>
        </p:spPr>
      </p:pic>
      <p:sp>
        <p:nvSpPr>
          <p:cNvPr id="13" name="Text Box 20"/>
          <p:cNvSpPr txBox="1">
            <a:spLocks noChangeArrowheads="1"/>
          </p:cNvSpPr>
          <p:nvPr/>
        </p:nvSpPr>
        <p:spPr bwMode="auto">
          <a:xfrm>
            <a:off x="3380400" y="0"/>
            <a:ext cx="469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a:solidFill>
                  <a:srgbClr val="FF0000"/>
                </a:solidFill>
                <a:latin typeface="Times New Roman" pitchFamily="18" charset="0"/>
                <a:cs typeface="Times New Roman" pitchFamily="18" charset="0"/>
              </a:rPr>
              <a:t>BÀI 25. HÔ HẤP TẾ BÀO </a:t>
            </a:r>
          </a:p>
        </p:txBody>
      </p:sp>
      <p:sp>
        <p:nvSpPr>
          <p:cNvPr id="7" name="TextBox 7"/>
          <p:cNvSpPr txBox="1">
            <a:spLocks noChangeArrowheads="1"/>
          </p:cNvSpPr>
          <p:nvPr/>
        </p:nvSpPr>
        <p:spPr bwMode="auto">
          <a:xfrm>
            <a:off x="533400" y="914401"/>
            <a:ext cx="11125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sz="2800" dirty="0">
                <a:cs typeface="Times New Roman" pitchFamily="18" charset="0"/>
              </a:rPr>
              <a:t>- </a:t>
            </a:r>
            <a:r>
              <a:rPr lang="en-GB" altLang="en-US" sz="2800" dirty="0" err="1">
                <a:cs typeface="Times New Roman" pitchFamily="18" charset="0"/>
              </a:rPr>
              <a:t>Hô</a:t>
            </a:r>
            <a:r>
              <a:rPr lang="en-GB" altLang="en-US" sz="2800" dirty="0">
                <a:cs typeface="Times New Roman" pitchFamily="18" charset="0"/>
              </a:rPr>
              <a:t> </a:t>
            </a:r>
            <a:r>
              <a:rPr lang="en-GB" altLang="en-US" sz="2800" dirty="0" err="1">
                <a:cs typeface="Times New Roman" pitchFamily="18" charset="0"/>
              </a:rPr>
              <a:t>hấp</a:t>
            </a:r>
            <a:r>
              <a:rPr lang="en-GB" altLang="en-US" sz="2800" dirty="0">
                <a:cs typeface="Times New Roman" pitchFamily="18" charset="0"/>
              </a:rPr>
              <a:t> </a:t>
            </a:r>
            <a:r>
              <a:rPr lang="en-GB" altLang="en-US" sz="2800" dirty="0" err="1">
                <a:cs typeface="Times New Roman" pitchFamily="18" charset="0"/>
              </a:rPr>
              <a:t>tế</a:t>
            </a:r>
            <a:r>
              <a:rPr lang="en-GB" altLang="en-US" sz="2800" dirty="0">
                <a:cs typeface="Times New Roman" pitchFamily="18" charset="0"/>
              </a:rPr>
              <a:t> </a:t>
            </a:r>
            <a:r>
              <a:rPr lang="en-GB" altLang="en-US" sz="2800" dirty="0" err="1">
                <a:cs typeface="Times New Roman" pitchFamily="18" charset="0"/>
              </a:rPr>
              <a:t>bào</a:t>
            </a:r>
            <a:r>
              <a:rPr lang="en-GB" altLang="en-US" sz="2800" dirty="0">
                <a:cs typeface="Times New Roman" pitchFamily="18" charset="0"/>
              </a:rPr>
              <a:t> </a:t>
            </a:r>
            <a:r>
              <a:rPr lang="en-GB" altLang="en-US" sz="2800" dirty="0" err="1">
                <a:cs typeface="Times New Roman" pitchFamily="18" charset="0"/>
              </a:rPr>
              <a:t>là</a:t>
            </a:r>
            <a:r>
              <a:rPr lang="en-GB" altLang="en-US" sz="2800" dirty="0">
                <a:cs typeface="Times New Roman" pitchFamily="18" charset="0"/>
              </a:rPr>
              <a:t> </a:t>
            </a:r>
            <a:r>
              <a:rPr lang="en-GB" altLang="en-US" sz="2800" dirty="0" err="1">
                <a:cs typeface="Times New Roman" pitchFamily="18" charset="0"/>
              </a:rPr>
              <a:t>quá</a:t>
            </a:r>
            <a:r>
              <a:rPr lang="en-GB" altLang="en-US" sz="2800" dirty="0">
                <a:cs typeface="Times New Roman" pitchFamily="18" charset="0"/>
              </a:rPr>
              <a:t> </a:t>
            </a:r>
            <a:r>
              <a:rPr lang="en-GB" altLang="en-US" sz="2800" dirty="0" err="1">
                <a:cs typeface="Times New Roman" pitchFamily="18" charset="0"/>
              </a:rPr>
              <a:t>trình</a:t>
            </a:r>
            <a:r>
              <a:rPr lang="en-GB" altLang="en-US" sz="2800" dirty="0">
                <a:cs typeface="Times New Roman" pitchFamily="18" charset="0"/>
              </a:rPr>
              <a:t> </a:t>
            </a:r>
            <a:r>
              <a:rPr lang="en-GB" altLang="en-US" sz="2800" dirty="0" err="1">
                <a:cs typeface="Times New Roman" pitchFamily="18" charset="0"/>
              </a:rPr>
              <a:t>tế</a:t>
            </a:r>
            <a:r>
              <a:rPr lang="en-GB" altLang="en-US" sz="2800" dirty="0">
                <a:cs typeface="Times New Roman" pitchFamily="18" charset="0"/>
              </a:rPr>
              <a:t> </a:t>
            </a:r>
            <a:r>
              <a:rPr lang="en-GB" altLang="en-US" sz="2800" dirty="0" err="1">
                <a:cs typeface="Times New Roman" pitchFamily="18" charset="0"/>
              </a:rPr>
              <a:t>bào</a:t>
            </a:r>
            <a:r>
              <a:rPr lang="en-GB" altLang="en-US" sz="2800" dirty="0">
                <a:cs typeface="Times New Roman" pitchFamily="18" charset="0"/>
              </a:rPr>
              <a:t> </a:t>
            </a:r>
            <a:r>
              <a:rPr lang="en-GB" altLang="en-US" sz="2800" dirty="0" err="1">
                <a:cs typeface="Times New Roman" pitchFamily="18" charset="0"/>
              </a:rPr>
              <a:t>phân</a:t>
            </a:r>
            <a:r>
              <a:rPr lang="en-GB" altLang="en-US" sz="2800" dirty="0">
                <a:cs typeface="Times New Roman" pitchFamily="18" charset="0"/>
              </a:rPr>
              <a:t> </a:t>
            </a:r>
            <a:r>
              <a:rPr lang="en-GB" altLang="en-US" sz="2800" dirty="0" err="1">
                <a:cs typeface="Times New Roman" pitchFamily="18" charset="0"/>
              </a:rPr>
              <a:t>giải</a:t>
            </a:r>
            <a:r>
              <a:rPr lang="en-GB" altLang="en-US" sz="2800" dirty="0">
                <a:cs typeface="Times New Roman" pitchFamily="18" charset="0"/>
              </a:rPr>
              <a:t> </a:t>
            </a:r>
            <a:r>
              <a:rPr lang="en-GB" altLang="en-US" sz="2800" dirty="0" err="1">
                <a:cs typeface="Times New Roman" pitchFamily="18" charset="0"/>
              </a:rPr>
              <a:t>chất</a:t>
            </a:r>
            <a:r>
              <a:rPr lang="en-GB" altLang="en-US" sz="2800" dirty="0">
                <a:cs typeface="Times New Roman" pitchFamily="18" charset="0"/>
              </a:rPr>
              <a:t> </a:t>
            </a:r>
            <a:r>
              <a:rPr lang="en-GB" altLang="en-US" sz="2800" dirty="0" err="1">
                <a:cs typeface="Times New Roman" pitchFamily="18" charset="0"/>
              </a:rPr>
              <a:t>hữu</a:t>
            </a:r>
            <a:r>
              <a:rPr lang="en-GB" altLang="en-US" sz="2800" dirty="0">
                <a:cs typeface="Times New Roman" pitchFamily="18" charset="0"/>
              </a:rPr>
              <a:t> </a:t>
            </a:r>
            <a:r>
              <a:rPr lang="en-GB" altLang="en-US" sz="2800" dirty="0" err="1">
                <a:cs typeface="Times New Roman" pitchFamily="18" charset="0"/>
              </a:rPr>
              <a:t>cơ</a:t>
            </a:r>
            <a:r>
              <a:rPr lang="en-GB" altLang="en-US" sz="2800" dirty="0">
                <a:cs typeface="Times New Roman" pitchFamily="18" charset="0"/>
              </a:rPr>
              <a:t> </a:t>
            </a:r>
            <a:r>
              <a:rPr lang="en-GB" altLang="en-US" sz="2800" dirty="0" err="1">
                <a:cs typeface="Times New Roman" pitchFamily="18" charset="0"/>
              </a:rPr>
              <a:t>tạo</a:t>
            </a:r>
            <a:r>
              <a:rPr lang="en-GB" altLang="en-US" sz="2800" dirty="0">
                <a:cs typeface="Times New Roman" pitchFamily="18" charset="0"/>
              </a:rPr>
              <a:t> </a:t>
            </a:r>
            <a:r>
              <a:rPr lang="en-GB" altLang="en-US" sz="2800" dirty="0" err="1">
                <a:cs typeface="Times New Roman" pitchFamily="18" charset="0"/>
              </a:rPr>
              <a:t>thành</a:t>
            </a:r>
            <a:r>
              <a:rPr lang="en-GB" altLang="en-US" sz="2800" dirty="0">
                <a:cs typeface="Times New Roman" pitchFamily="18" charset="0"/>
              </a:rPr>
              <a:t> carbon dioxide, </a:t>
            </a:r>
            <a:r>
              <a:rPr lang="en-GB" altLang="en-US" sz="2800" dirty="0" err="1">
                <a:cs typeface="Times New Roman" pitchFamily="18" charset="0"/>
              </a:rPr>
              <a:t>nước</a:t>
            </a:r>
            <a:r>
              <a:rPr lang="en-GB" altLang="en-US" sz="2800" dirty="0">
                <a:cs typeface="Times New Roman" pitchFamily="18" charset="0"/>
              </a:rPr>
              <a:t>, </a:t>
            </a:r>
            <a:r>
              <a:rPr lang="en-GB" altLang="en-US" sz="2800" dirty="0" err="1">
                <a:cs typeface="Times New Roman" pitchFamily="18" charset="0"/>
              </a:rPr>
              <a:t>đồng</a:t>
            </a:r>
            <a:r>
              <a:rPr lang="en-GB" altLang="en-US" sz="2800" dirty="0">
                <a:cs typeface="Times New Roman" pitchFamily="18" charset="0"/>
              </a:rPr>
              <a:t> </a:t>
            </a:r>
            <a:r>
              <a:rPr lang="en-GB" altLang="en-US" sz="2800" dirty="0" err="1">
                <a:cs typeface="Times New Roman" pitchFamily="18" charset="0"/>
              </a:rPr>
              <a:t>thời</a:t>
            </a:r>
            <a:r>
              <a:rPr lang="en-GB" altLang="en-US" sz="2800" dirty="0">
                <a:cs typeface="Times New Roman" pitchFamily="18" charset="0"/>
              </a:rPr>
              <a:t> </a:t>
            </a:r>
            <a:r>
              <a:rPr lang="en-GB" altLang="en-US" sz="2800" dirty="0" err="1">
                <a:cs typeface="Times New Roman" pitchFamily="18" charset="0"/>
              </a:rPr>
              <a:t>giải</a:t>
            </a:r>
            <a:r>
              <a:rPr lang="en-GB" altLang="en-US" sz="2800" dirty="0">
                <a:cs typeface="Times New Roman" pitchFamily="18" charset="0"/>
              </a:rPr>
              <a:t> </a:t>
            </a:r>
            <a:r>
              <a:rPr lang="en-GB" altLang="en-US" sz="2800" dirty="0" err="1">
                <a:cs typeface="Times New Roman" pitchFamily="18" charset="0"/>
              </a:rPr>
              <a:t>phóng</a:t>
            </a:r>
            <a:r>
              <a:rPr lang="en-GB" altLang="en-US" sz="2800" dirty="0">
                <a:cs typeface="Times New Roman" pitchFamily="18" charset="0"/>
              </a:rPr>
              <a:t> </a:t>
            </a:r>
            <a:r>
              <a:rPr lang="en-GB" altLang="en-US" sz="2800" dirty="0" err="1">
                <a:cs typeface="Times New Roman" pitchFamily="18" charset="0"/>
              </a:rPr>
              <a:t>năng</a:t>
            </a:r>
            <a:r>
              <a:rPr lang="en-GB" altLang="en-US" sz="2800" dirty="0">
                <a:cs typeface="Times New Roman" pitchFamily="18" charset="0"/>
              </a:rPr>
              <a:t> </a:t>
            </a:r>
            <a:r>
              <a:rPr lang="en-GB" altLang="en-US" sz="2800" dirty="0" err="1">
                <a:cs typeface="Times New Roman" pitchFamily="18" charset="0"/>
              </a:rPr>
              <a:t>lượng</a:t>
            </a:r>
            <a:r>
              <a:rPr lang="en-GB" altLang="en-US" sz="2800" dirty="0">
                <a:cs typeface="Times New Roman" pitchFamily="18" charset="0"/>
              </a:rPr>
              <a:t> </a:t>
            </a:r>
            <a:r>
              <a:rPr lang="en-GB" altLang="en-US" sz="2800" dirty="0" err="1">
                <a:cs typeface="Times New Roman" pitchFamily="18" charset="0"/>
              </a:rPr>
              <a:t>cung</a:t>
            </a:r>
            <a:r>
              <a:rPr lang="en-GB" altLang="en-US" sz="2800" dirty="0">
                <a:cs typeface="Times New Roman" pitchFamily="18" charset="0"/>
              </a:rPr>
              <a:t> </a:t>
            </a:r>
            <a:r>
              <a:rPr lang="en-GB" altLang="en-US" sz="2800" dirty="0" err="1">
                <a:cs typeface="Times New Roman" pitchFamily="18" charset="0"/>
              </a:rPr>
              <a:t>cấp</a:t>
            </a:r>
            <a:r>
              <a:rPr lang="en-GB" altLang="en-US" sz="2800" dirty="0">
                <a:cs typeface="Times New Roman" pitchFamily="18" charset="0"/>
              </a:rPr>
              <a:t> </a:t>
            </a:r>
            <a:r>
              <a:rPr lang="en-GB" altLang="en-US" sz="2800" dirty="0" err="1">
                <a:cs typeface="Times New Roman" pitchFamily="18" charset="0"/>
              </a:rPr>
              <a:t>cho</a:t>
            </a:r>
            <a:r>
              <a:rPr lang="en-GB" altLang="en-US" sz="2800" dirty="0">
                <a:cs typeface="Times New Roman" pitchFamily="18" charset="0"/>
              </a:rPr>
              <a:t> </a:t>
            </a:r>
            <a:r>
              <a:rPr lang="en-GB" altLang="en-US" sz="2800" dirty="0" err="1">
                <a:cs typeface="Times New Roman" pitchFamily="18" charset="0"/>
              </a:rPr>
              <a:t>các</a:t>
            </a:r>
            <a:r>
              <a:rPr lang="en-GB" altLang="en-US" sz="2800" dirty="0">
                <a:cs typeface="Times New Roman" pitchFamily="18" charset="0"/>
              </a:rPr>
              <a:t> </a:t>
            </a:r>
            <a:r>
              <a:rPr lang="en-GB" altLang="en-US" sz="2800" dirty="0" err="1">
                <a:cs typeface="Times New Roman" pitchFamily="18" charset="0"/>
              </a:rPr>
              <a:t>hoạt</a:t>
            </a:r>
            <a:r>
              <a:rPr lang="en-GB" altLang="en-US" sz="2800" dirty="0">
                <a:cs typeface="Times New Roman" pitchFamily="18" charset="0"/>
              </a:rPr>
              <a:t> </a:t>
            </a:r>
            <a:r>
              <a:rPr lang="en-GB" altLang="en-US" sz="2800" dirty="0" err="1">
                <a:cs typeface="Times New Roman" pitchFamily="18" charset="0"/>
              </a:rPr>
              <a:t>động</a:t>
            </a:r>
            <a:r>
              <a:rPr lang="en-GB" altLang="en-US" sz="2800" dirty="0">
                <a:cs typeface="Times New Roman" pitchFamily="18" charset="0"/>
              </a:rPr>
              <a:t> </a:t>
            </a:r>
            <a:r>
              <a:rPr lang="en-GB" altLang="en-US" sz="2800" dirty="0" err="1">
                <a:cs typeface="Times New Roman" pitchFamily="18" charset="0"/>
              </a:rPr>
              <a:t>sống</a:t>
            </a:r>
            <a:r>
              <a:rPr lang="en-GB" altLang="en-US" sz="2800" dirty="0">
                <a:cs typeface="Times New Roman" pitchFamily="18" charset="0"/>
              </a:rPr>
              <a:t> </a:t>
            </a:r>
            <a:r>
              <a:rPr lang="en-GB" altLang="en-US" sz="2800" dirty="0" err="1">
                <a:cs typeface="Times New Roman" pitchFamily="18" charset="0"/>
              </a:rPr>
              <a:t>của</a:t>
            </a:r>
            <a:r>
              <a:rPr lang="en-GB" altLang="en-US" sz="2800" dirty="0">
                <a:cs typeface="Times New Roman" pitchFamily="18" charset="0"/>
              </a:rPr>
              <a:t> </a:t>
            </a:r>
            <a:r>
              <a:rPr lang="en-GB" altLang="en-US" sz="2800" dirty="0" err="1">
                <a:cs typeface="Times New Roman" pitchFamily="18" charset="0"/>
              </a:rPr>
              <a:t>tế</a:t>
            </a:r>
            <a:r>
              <a:rPr lang="en-GB" altLang="en-US" sz="2800" dirty="0">
                <a:cs typeface="Times New Roman" pitchFamily="18" charset="0"/>
              </a:rPr>
              <a:t> </a:t>
            </a:r>
            <a:r>
              <a:rPr lang="en-GB" altLang="en-US" sz="2800" dirty="0" err="1">
                <a:cs typeface="Times New Roman" pitchFamily="18" charset="0"/>
              </a:rPr>
              <a:t>bào</a:t>
            </a:r>
            <a:r>
              <a:rPr lang="en-GB" altLang="en-US" sz="2800" dirty="0">
                <a:cs typeface="Times New Roman" pitchFamily="18" charset="0"/>
              </a:rPr>
              <a:t> </a:t>
            </a:r>
            <a:r>
              <a:rPr lang="en-GB" altLang="en-US" sz="2800" dirty="0" err="1">
                <a:cs typeface="Times New Roman" pitchFamily="18" charset="0"/>
              </a:rPr>
              <a:t>và</a:t>
            </a:r>
            <a:r>
              <a:rPr lang="en-GB" altLang="en-US" sz="2800" dirty="0">
                <a:cs typeface="Times New Roman" pitchFamily="18" charset="0"/>
              </a:rPr>
              <a:t> </a:t>
            </a:r>
            <a:r>
              <a:rPr lang="en-GB" altLang="en-US" sz="2800" dirty="0" err="1">
                <a:cs typeface="Times New Roman" pitchFamily="18" charset="0"/>
              </a:rPr>
              <a:t>cơ</a:t>
            </a:r>
            <a:r>
              <a:rPr lang="en-GB" altLang="en-US" sz="2800" dirty="0">
                <a:cs typeface="Times New Roman" pitchFamily="18" charset="0"/>
              </a:rPr>
              <a:t> </a:t>
            </a:r>
            <a:r>
              <a:rPr lang="en-GB" altLang="en-US" sz="2800" dirty="0" err="1">
                <a:cs typeface="Times New Roman" pitchFamily="18" charset="0"/>
              </a:rPr>
              <a:t>thể</a:t>
            </a:r>
            <a:r>
              <a:rPr lang="en-GB" altLang="en-US" sz="2800" dirty="0">
                <a:cs typeface="Times New Roman" pitchFamily="18" charset="0"/>
              </a:rPr>
              <a:t>.</a:t>
            </a:r>
          </a:p>
        </p:txBody>
      </p:sp>
      <p:sp>
        <p:nvSpPr>
          <p:cNvPr id="8" name="TextBox 7"/>
          <p:cNvSpPr txBox="1"/>
          <p:nvPr/>
        </p:nvSpPr>
        <p:spPr>
          <a:xfrm>
            <a:off x="457200" y="2197101"/>
            <a:ext cx="11201400" cy="954107"/>
          </a:xfrm>
          <a:prstGeom prst="rect">
            <a:avLst/>
          </a:prstGeom>
          <a:noFill/>
        </p:spPr>
        <p:txBody>
          <a:bodyPr wrap="square">
            <a:spAutoFit/>
          </a:bodyPr>
          <a:lstStyle/>
          <a:p>
            <a:pPr>
              <a:defRPr/>
            </a:pP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Phương</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trình</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hô</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hấp</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tế</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bào</a:t>
            </a:r>
            <a:r>
              <a:rPr lang="en-GB" sz="2800" dirty="0">
                <a:latin typeface="Times New Roman" pitchFamily="18" charset="0"/>
                <a:cs typeface="Times New Roman" pitchFamily="18" charset="0"/>
              </a:rPr>
              <a:t>:</a:t>
            </a:r>
          </a:p>
          <a:p>
            <a:pPr>
              <a:defRPr/>
            </a:pPr>
            <a:r>
              <a:rPr lang="en-GB" sz="2800" dirty="0">
                <a:latin typeface="Times New Roman" pitchFamily="18" charset="0"/>
                <a:cs typeface="Times New Roman" pitchFamily="18" charset="0"/>
              </a:rPr>
              <a:t>Glucose + Oxygen → </a:t>
            </a:r>
            <a:r>
              <a:rPr lang="en-GB" sz="2800" dirty="0" err="1">
                <a:latin typeface="Times New Roman" pitchFamily="18" charset="0"/>
                <a:cs typeface="Times New Roman" pitchFamily="18" charset="0"/>
              </a:rPr>
              <a:t>Nước</a:t>
            </a:r>
            <a:r>
              <a:rPr lang="en-GB" sz="2800" dirty="0">
                <a:latin typeface="Times New Roman" pitchFamily="18" charset="0"/>
                <a:cs typeface="Times New Roman" pitchFamily="18" charset="0"/>
              </a:rPr>
              <a:t> + Carbon dioxide + </a:t>
            </a:r>
            <a:r>
              <a:rPr lang="en-GB" sz="2800" dirty="0" err="1">
                <a:latin typeface="Times New Roman" pitchFamily="18" charset="0"/>
                <a:cs typeface="Times New Roman" pitchFamily="18" charset="0"/>
              </a:rPr>
              <a:t>Năng</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lượng</a:t>
            </a:r>
            <a:r>
              <a:rPr lang="en-GB" sz="2800" dirty="0">
                <a:latin typeface="Times New Roman" pitchFamily="18" charset="0"/>
                <a:cs typeface="Times New Roman" pitchFamily="18" charset="0"/>
              </a:rPr>
              <a:t> (ATP + </a:t>
            </a:r>
            <a:r>
              <a:rPr lang="en-GB" sz="2800" dirty="0" err="1">
                <a:latin typeface="Times New Roman" pitchFamily="18" charset="0"/>
                <a:cs typeface="Times New Roman" pitchFamily="18" charset="0"/>
              </a:rPr>
              <a:t>Nhiệt</a:t>
            </a:r>
            <a:r>
              <a:rPr lang="en-GB" sz="2800" dirty="0">
                <a:latin typeface="Times New Roman" pitchFamily="18" charset="0"/>
                <a:cs typeface="Times New Roman" pitchFamily="18" charset="0"/>
              </a:rPr>
              <a:t>)</a:t>
            </a:r>
          </a:p>
        </p:txBody>
      </p:sp>
      <p:sp>
        <p:nvSpPr>
          <p:cNvPr id="14" name="TextBox 5"/>
          <p:cNvSpPr txBox="1">
            <a:spLocks noChangeArrowheads="1"/>
          </p:cNvSpPr>
          <p:nvPr/>
        </p:nvSpPr>
        <p:spPr bwMode="auto">
          <a:xfrm>
            <a:off x="304801" y="3313093"/>
            <a:ext cx="11468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GB" altLang="en-US" sz="2800" b="1" u="sng" dirty="0">
                <a:solidFill>
                  <a:srgbClr val="0000FF"/>
                </a:solidFill>
                <a:cs typeface="Times New Roman" pitchFamily="18" charset="0"/>
              </a:rPr>
              <a:t>II. </a:t>
            </a:r>
            <a:r>
              <a:rPr lang="en-GB" altLang="en-US" sz="2800" b="1" u="sng" dirty="0" err="1">
                <a:solidFill>
                  <a:srgbClr val="0000FF"/>
                </a:solidFill>
                <a:cs typeface="Times New Roman" pitchFamily="18" charset="0"/>
              </a:rPr>
              <a:t>Mối</a:t>
            </a:r>
            <a:r>
              <a:rPr lang="en-GB" altLang="en-US" sz="2800" b="1" u="sng" dirty="0">
                <a:solidFill>
                  <a:srgbClr val="0000FF"/>
                </a:solidFill>
                <a:cs typeface="Times New Roman" pitchFamily="18" charset="0"/>
              </a:rPr>
              <a:t> </a:t>
            </a:r>
            <a:r>
              <a:rPr lang="en-GB" altLang="en-US" sz="2800" b="1" u="sng" dirty="0" err="1">
                <a:solidFill>
                  <a:srgbClr val="0000FF"/>
                </a:solidFill>
                <a:cs typeface="Times New Roman" pitchFamily="18" charset="0"/>
              </a:rPr>
              <a:t>quan</a:t>
            </a:r>
            <a:r>
              <a:rPr lang="en-GB" altLang="en-US" sz="2800" b="1" u="sng" dirty="0">
                <a:solidFill>
                  <a:srgbClr val="0000FF"/>
                </a:solidFill>
                <a:cs typeface="Times New Roman" pitchFamily="18" charset="0"/>
              </a:rPr>
              <a:t> </a:t>
            </a:r>
            <a:r>
              <a:rPr lang="en-GB" altLang="en-US" sz="2800" b="1" u="sng" dirty="0" err="1">
                <a:solidFill>
                  <a:srgbClr val="0000FF"/>
                </a:solidFill>
                <a:cs typeface="Times New Roman" pitchFamily="18" charset="0"/>
              </a:rPr>
              <a:t>hệ</a:t>
            </a:r>
            <a:r>
              <a:rPr lang="en-GB" altLang="en-US" sz="2800" b="1" u="sng" dirty="0">
                <a:solidFill>
                  <a:srgbClr val="0000FF"/>
                </a:solidFill>
                <a:cs typeface="Times New Roman" pitchFamily="18" charset="0"/>
              </a:rPr>
              <a:t> </a:t>
            </a:r>
            <a:r>
              <a:rPr lang="en-GB" altLang="en-US" sz="2800" b="1" u="sng" dirty="0" err="1">
                <a:solidFill>
                  <a:srgbClr val="0000FF"/>
                </a:solidFill>
                <a:cs typeface="Times New Roman" pitchFamily="18" charset="0"/>
              </a:rPr>
              <a:t>hai</a:t>
            </a:r>
            <a:r>
              <a:rPr lang="en-GB" altLang="en-US" sz="2800" b="1" u="sng" dirty="0">
                <a:solidFill>
                  <a:srgbClr val="0000FF"/>
                </a:solidFill>
                <a:cs typeface="Times New Roman" pitchFamily="18" charset="0"/>
              </a:rPr>
              <a:t> </a:t>
            </a:r>
            <a:r>
              <a:rPr lang="en-GB" altLang="en-US" sz="2800" b="1" u="sng" dirty="0" err="1">
                <a:solidFill>
                  <a:srgbClr val="0000FF"/>
                </a:solidFill>
                <a:cs typeface="Times New Roman" pitchFamily="18" charset="0"/>
              </a:rPr>
              <a:t>chiều</a:t>
            </a:r>
            <a:r>
              <a:rPr lang="en-GB" altLang="en-US" sz="2800" b="1" u="sng" dirty="0">
                <a:solidFill>
                  <a:srgbClr val="0000FF"/>
                </a:solidFill>
                <a:cs typeface="Times New Roman" pitchFamily="18" charset="0"/>
              </a:rPr>
              <a:t> </a:t>
            </a:r>
            <a:r>
              <a:rPr lang="en-GB" altLang="en-US" sz="2800" b="1" u="sng" dirty="0" err="1">
                <a:solidFill>
                  <a:srgbClr val="0000FF"/>
                </a:solidFill>
                <a:cs typeface="Times New Roman" pitchFamily="18" charset="0"/>
              </a:rPr>
              <a:t>giữa</a:t>
            </a:r>
            <a:r>
              <a:rPr lang="en-GB" altLang="en-US" sz="2800" b="1" u="sng" dirty="0">
                <a:solidFill>
                  <a:srgbClr val="0000FF"/>
                </a:solidFill>
                <a:cs typeface="Times New Roman" pitchFamily="18" charset="0"/>
              </a:rPr>
              <a:t> </a:t>
            </a:r>
            <a:r>
              <a:rPr lang="en-GB" altLang="en-US" sz="2800" b="1" u="sng" dirty="0" err="1">
                <a:solidFill>
                  <a:srgbClr val="0000FF"/>
                </a:solidFill>
                <a:cs typeface="Times New Roman" pitchFamily="18" charset="0"/>
              </a:rPr>
              <a:t>tổng</a:t>
            </a:r>
            <a:r>
              <a:rPr lang="en-GB" altLang="en-US" sz="2800" b="1" u="sng" dirty="0">
                <a:solidFill>
                  <a:srgbClr val="0000FF"/>
                </a:solidFill>
                <a:cs typeface="Times New Roman" pitchFamily="18" charset="0"/>
              </a:rPr>
              <a:t> </a:t>
            </a:r>
            <a:r>
              <a:rPr lang="en-GB" altLang="en-US" sz="2800" b="1" u="sng" dirty="0" err="1">
                <a:solidFill>
                  <a:srgbClr val="0000FF"/>
                </a:solidFill>
                <a:cs typeface="Times New Roman" pitchFamily="18" charset="0"/>
              </a:rPr>
              <a:t>hợp</a:t>
            </a:r>
            <a:r>
              <a:rPr lang="en-GB" altLang="en-US" sz="2800" b="1" u="sng" dirty="0">
                <a:solidFill>
                  <a:srgbClr val="0000FF"/>
                </a:solidFill>
                <a:cs typeface="Times New Roman" pitchFamily="18" charset="0"/>
              </a:rPr>
              <a:t> </a:t>
            </a:r>
            <a:r>
              <a:rPr lang="en-GB" altLang="en-US" sz="2800" b="1" u="sng" dirty="0" err="1">
                <a:solidFill>
                  <a:srgbClr val="0000FF"/>
                </a:solidFill>
                <a:cs typeface="Times New Roman" pitchFamily="18" charset="0"/>
              </a:rPr>
              <a:t>và</a:t>
            </a:r>
            <a:r>
              <a:rPr lang="en-GB" altLang="en-US" sz="2800" b="1" u="sng" dirty="0">
                <a:solidFill>
                  <a:srgbClr val="0000FF"/>
                </a:solidFill>
                <a:cs typeface="Times New Roman" pitchFamily="18" charset="0"/>
              </a:rPr>
              <a:t> </a:t>
            </a:r>
            <a:r>
              <a:rPr lang="en-GB" altLang="en-US" sz="2800" b="1" u="sng" dirty="0" err="1">
                <a:solidFill>
                  <a:srgbClr val="0000FF"/>
                </a:solidFill>
                <a:cs typeface="Times New Roman" pitchFamily="18" charset="0"/>
              </a:rPr>
              <a:t>phân</a:t>
            </a:r>
            <a:r>
              <a:rPr lang="en-GB" altLang="en-US" sz="2800" b="1" u="sng" dirty="0">
                <a:solidFill>
                  <a:srgbClr val="0000FF"/>
                </a:solidFill>
                <a:cs typeface="Times New Roman" pitchFamily="18" charset="0"/>
              </a:rPr>
              <a:t> </a:t>
            </a:r>
            <a:r>
              <a:rPr lang="en-GB" altLang="en-US" sz="2800" b="1" u="sng" dirty="0" err="1">
                <a:solidFill>
                  <a:srgbClr val="0000FF"/>
                </a:solidFill>
                <a:cs typeface="Times New Roman" pitchFamily="18" charset="0"/>
              </a:rPr>
              <a:t>giải</a:t>
            </a:r>
            <a:r>
              <a:rPr lang="en-GB" altLang="en-US" sz="2800" b="1" u="sng" dirty="0">
                <a:solidFill>
                  <a:srgbClr val="0000FF"/>
                </a:solidFill>
                <a:cs typeface="Times New Roman" pitchFamily="18" charset="0"/>
              </a:rPr>
              <a:t> </a:t>
            </a:r>
            <a:r>
              <a:rPr lang="en-GB" altLang="en-US" sz="2800" b="1" u="sng" dirty="0" err="1">
                <a:solidFill>
                  <a:srgbClr val="0000FF"/>
                </a:solidFill>
                <a:cs typeface="Times New Roman" pitchFamily="18" charset="0"/>
              </a:rPr>
              <a:t>chất</a:t>
            </a:r>
            <a:r>
              <a:rPr lang="en-GB" altLang="en-US" sz="2800" b="1" u="sng" dirty="0">
                <a:solidFill>
                  <a:srgbClr val="0000FF"/>
                </a:solidFill>
                <a:cs typeface="Times New Roman" pitchFamily="18" charset="0"/>
              </a:rPr>
              <a:t> </a:t>
            </a:r>
            <a:r>
              <a:rPr lang="en-GB" altLang="en-US" sz="2800" b="1" u="sng" dirty="0" err="1">
                <a:solidFill>
                  <a:srgbClr val="0000FF"/>
                </a:solidFill>
                <a:cs typeface="Times New Roman" pitchFamily="18" charset="0"/>
              </a:rPr>
              <a:t>hữu</a:t>
            </a:r>
            <a:r>
              <a:rPr lang="en-GB" altLang="en-US" sz="2800" b="1" u="sng" dirty="0">
                <a:solidFill>
                  <a:srgbClr val="0000FF"/>
                </a:solidFill>
                <a:cs typeface="Times New Roman" pitchFamily="18" charset="0"/>
              </a:rPr>
              <a:t> </a:t>
            </a:r>
            <a:r>
              <a:rPr lang="en-GB" altLang="en-US" sz="2800" b="1" u="sng" dirty="0" err="1">
                <a:solidFill>
                  <a:srgbClr val="0000FF"/>
                </a:solidFill>
                <a:cs typeface="Times New Roman" pitchFamily="18" charset="0"/>
              </a:rPr>
              <a:t>cơ</a:t>
            </a:r>
            <a:r>
              <a:rPr lang="en-GB" altLang="en-US" sz="2800" b="1" u="sng" dirty="0">
                <a:solidFill>
                  <a:srgbClr val="0000FF"/>
                </a:solidFill>
                <a:cs typeface="Times New Roman" pitchFamily="18" charset="0"/>
              </a:rPr>
              <a:t> ở </a:t>
            </a:r>
            <a:r>
              <a:rPr lang="en-GB" altLang="en-US" sz="2800" b="1" u="sng" dirty="0" err="1">
                <a:solidFill>
                  <a:srgbClr val="0000FF"/>
                </a:solidFill>
                <a:cs typeface="Times New Roman" pitchFamily="18" charset="0"/>
              </a:rPr>
              <a:t>tế</a:t>
            </a:r>
            <a:r>
              <a:rPr lang="en-GB" altLang="en-US" sz="2800" b="1" u="sng" dirty="0">
                <a:solidFill>
                  <a:srgbClr val="0000FF"/>
                </a:solidFill>
                <a:cs typeface="Times New Roman" pitchFamily="18" charset="0"/>
              </a:rPr>
              <a:t> </a:t>
            </a:r>
            <a:r>
              <a:rPr lang="en-GB" altLang="en-US" sz="2800" b="1" u="sng" dirty="0" err="1">
                <a:solidFill>
                  <a:srgbClr val="0000FF"/>
                </a:solidFill>
                <a:cs typeface="Times New Roman" pitchFamily="18" charset="0"/>
              </a:rPr>
              <a:t>bào</a:t>
            </a:r>
            <a:r>
              <a:rPr lang="en-GB" altLang="en-US" sz="2800" b="1" u="sng" dirty="0">
                <a:solidFill>
                  <a:srgbClr val="0000FF"/>
                </a:solidFill>
                <a:cs typeface="Times New Roman" pitchFamily="18" charset="0"/>
              </a:rPr>
              <a:t>:</a:t>
            </a:r>
          </a:p>
        </p:txBody>
      </p:sp>
      <p:sp>
        <p:nvSpPr>
          <p:cNvPr id="2" name="TextBox 1">
            <a:extLst>
              <a:ext uri="{FF2B5EF4-FFF2-40B4-BE49-F238E27FC236}">
                <a16:creationId xmlns="" xmlns:a16="http://schemas.microsoft.com/office/drawing/2014/main" id="{D39BFE9E-D42C-1EA8-33F0-D0BC5A478E55}"/>
              </a:ext>
            </a:extLst>
          </p:cNvPr>
          <p:cNvSpPr txBox="1">
            <a:spLocks noChangeArrowheads="1"/>
          </p:cNvSpPr>
          <p:nvPr/>
        </p:nvSpPr>
        <p:spPr bwMode="auto">
          <a:xfrm>
            <a:off x="457200" y="3886200"/>
            <a:ext cx="9829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en-GB" altLang="en-US" sz="2800" dirty="0"/>
              <a:t> </a:t>
            </a:r>
            <a:r>
              <a:rPr lang="en-GB" altLang="en-US" sz="2800" dirty="0" err="1"/>
              <a:t>Quá</a:t>
            </a:r>
            <a:r>
              <a:rPr lang="en-GB" altLang="en-US" sz="2800" dirty="0"/>
              <a:t> </a:t>
            </a:r>
            <a:r>
              <a:rPr lang="en-GB" altLang="en-US" sz="2800" dirty="0" err="1"/>
              <a:t>trình</a:t>
            </a:r>
            <a:r>
              <a:rPr lang="en-GB" altLang="en-US" sz="2800" dirty="0"/>
              <a:t> </a:t>
            </a:r>
            <a:r>
              <a:rPr lang="en-GB" altLang="en-US" sz="2800" dirty="0" err="1"/>
              <a:t>tổng</a:t>
            </a:r>
            <a:r>
              <a:rPr lang="en-GB" altLang="en-US" sz="2800" dirty="0"/>
              <a:t> </a:t>
            </a:r>
            <a:r>
              <a:rPr lang="en-GB" altLang="en-US" sz="2800" dirty="0" err="1"/>
              <a:t>hợp</a:t>
            </a:r>
            <a:r>
              <a:rPr lang="en-GB" altLang="en-US" sz="2800" dirty="0"/>
              <a:t> </a:t>
            </a:r>
            <a:r>
              <a:rPr lang="en-GB" altLang="en-US" sz="2800" dirty="0" err="1"/>
              <a:t>và</a:t>
            </a:r>
            <a:r>
              <a:rPr lang="en-GB" altLang="en-US" sz="2800" dirty="0"/>
              <a:t> </a:t>
            </a:r>
            <a:r>
              <a:rPr lang="en-GB" altLang="en-US" sz="2800" dirty="0" err="1"/>
              <a:t>phân</a:t>
            </a:r>
            <a:r>
              <a:rPr lang="en-GB" altLang="en-US" sz="2800" dirty="0"/>
              <a:t> </a:t>
            </a:r>
            <a:r>
              <a:rPr lang="en-GB" altLang="en-US" sz="2800" dirty="0" err="1"/>
              <a:t>giải</a:t>
            </a:r>
            <a:r>
              <a:rPr lang="en-GB" altLang="en-US" sz="2800" dirty="0"/>
              <a:t> </a:t>
            </a:r>
            <a:r>
              <a:rPr lang="en-GB" altLang="en-US" sz="2800" dirty="0" err="1"/>
              <a:t>các</a:t>
            </a:r>
            <a:r>
              <a:rPr lang="en-GB" altLang="en-US" sz="2800" dirty="0"/>
              <a:t> </a:t>
            </a:r>
            <a:r>
              <a:rPr lang="en-GB" altLang="en-US" sz="2800" dirty="0" err="1"/>
              <a:t>chất</a:t>
            </a:r>
            <a:r>
              <a:rPr lang="en-GB" altLang="en-US" sz="2800" dirty="0"/>
              <a:t> </a:t>
            </a:r>
            <a:r>
              <a:rPr lang="en-GB" altLang="en-US" sz="2800" dirty="0" err="1"/>
              <a:t>hữu</a:t>
            </a:r>
            <a:r>
              <a:rPr lang="en-GB" altLang="en-US" sz="2800" dirty="0"/>
              <a:t> </a:t>
            </a:r>
            <a:r>
              <a:rPr lang="en-GB" altLang="en-US" sz="2800" dirty="0" err="1"/>
              <a:t>cơ</a:t>
            </a:r>
            <a:r>
              <a:rPr lang="en-GB" altLang="en-US" sz="2800" dirty="0"/>
              <a:t> </a:t>
            </a:r>
            <a:r>
              <a:rPr lang="en-GB" altLang="en-US" sz="2800" dirty="0" err="1"/>
              <a:t>trong</a:t>
            </a:r>
            <a:r>
              <a:rPr lang="en-GB" altLang="en-US" sz="2800" dirty="0"/>
              <a:t> </a:t>
            </a:r>
            <a:r>
              <a:rPr lang="en-GB" altLang="en-US" sz="2800" dirty="0" err="1"/>
              <a:t>tế</a:t>
            </a:r>
            <a:r>
              <a:rPr lang="en-GB" altLang="en-US" sz="2800" dirty="0"/>
              <a:t> </a:t>
            </a:r>
            <a:r>
              <a:rPr lang="en-GB" altLang="en-US" sz="2800" dirty="0" err="1"/>
              <a:t>bào</a:t>
            </a:r>
            <a:r>
              <a:rPr lang="en-GB" altLang="en-US" sz="2800" dirty="0"/>
              <a:t> </a:t>
            </a:r>
            <a:r>
              <a:rPr lang="en-GB" altLang="en-US" sz="2800" dirty="0" err="1"/>
              <a:t>là</a:t>
            </a:r>
            <a:r>
              <a:rPr lang="en-GB" altLang="en-US" sz="2800" dirty="0"/>
              <a:t> </a:t>
            </a:r>
            <a:r>
              <a:rPr lang="en-GB" altLang="en-US" sz="2800" dirty="0" err="1"/>
              <a:t>hai</a:t>
            </a:r>
            <a:r>
              <a:rPr lang="en-GB" altLang="en-US" sz="2800" dirty="0"/>
              <a:t> </a:t>
            </a:r>
            <a:r>
              <a:rPr lang="en-GB" altLang="en-US" sz="2800" dirty="0" err="1"/>
              <a:t>quá</a:t>
            </a:r>
            <a:r>
              <a:rPr lang="en-GB" altLang="en-US" sz="2800" dirty="0"/>
              <a:t> </a:t>
            </a:r>
            <a:r>
              <a:rPr lang="en-GB" altLang="en-US" sz="2800" dirty="0" err="1"/>
              <a:t>trình</a:t>
            </a:r>
            <a:r>
              <a:rPr lang="en-GB" altLang="en-US" sz="2800" dirty="0"/>
              <a:t> </a:t>
            </a:r>
            <a:r>
              <a:rPr lang="en-GB" altLang="en-US" sz="2800" dirty="0" err="1"/>
              <a:t>trái</a:t>
            </a:r>
            <a:r>
              <a:rPr lang="en-GB" altLang="en-US" sz="2800" dirty="0"/>
              <a:t> </a:t>
            </a:r>
            <a:r>
              <a:rPr lang="en-GB" altLang="en-US" sz="2800" dirty="0" err="1"/>
              <a:t>ngược</a:t>
            </a:r>
            <a:r>
              <a:rPr lang="en-GB" altLang="en-US" sz="2800" dirty="0"/>
              <a:t> </a:t>
            </a:r>
            <a:r>
              <a:rPr lang="en-GB" altLang="en-US" sz="2800" dirty="0" err="1"/>
              <a:t>nhưng</a:t>
            </a:r>
            <a:r>
              <a:rPr lang="en-GB" altLang="en-US" sz="2800" dirty="0"/>
              <a:t> </a:t>
            </a:r>
            <a:r>
              <a:rPr lang="en-GB" altLang="en-US" sz="2800" dirty="0" err="1"/>
              <a:t>có</a:t>
            </a:r>
            <a:r>
              <a:rPr lang="en-GB" altLang="en-US" sz="2800" dirty="0"/>
              <a:t> </a:t>
            </a:r>
            <a:r>
              <a:rPr lang="en-GB" altLang="en-US" sz="2800" dirty="0" err="1"/>
              <a:t>mối</a:t>
            </a:r>
            <a:r>
              <a:rPr lang="en-GB" altLang="en-US" sz="2800" dirty="0"/>
              <a:t> </a:t>
            </a:r>
            <a:r>
              <a:rPr lang="en-GB" altLang="en-US" sz="2800" dirty="0" err="1"/>
              <a:t>quan</a:t>
            </a:r>
            <a:r>
              <a:rPr lang="en-GB" altLang="en-US" sz="2800" dirty="0"/>
              <a:t> </a:t>
            </a:r>
            <a:r>
              <a:rPr lang="en-GB" altLang="en-US" sz="2800" dirty="0" err="1"/>
              <a:t>hệ</a:t>
            </a:r>
            <a:r>
              <a:rPr lang="en-GB" altLang="en-US" sz="2800" dirty="0"/>
              <a:t> </a:t>
            </a:r>
            <a:r>
              <a:rPr lang="en-GB" altLang="en-US" sz="2800" dirty="0" err="1"/>
              <a:t>mật</a:t>
            </a:r>
            <a:r>
              <a:rPr lang="en-GB" altLang="en-US" sz="2800" dirty="0"/>
              <a:t> </a:t>
            </a:r>
            <a:r>
              <a:rPr lang="en-GB" altLang="en-US" sz="2800" dirty="0" err="1"/>
              <a:t>thiết</a:t>
            </a:r>
            <a:r>
              <a:rPr lang="en-GB" altLang="en-US" sz="2800" dirty="0"/>
              <a:t> </a:t>
            </a:r>
            <a:r>
              <a:rPr lang="en-GB" altLang="en-US" sz="2800" dirty="0" err="1"/>
              <a:t>với</a:t>
            </a:r>
            <a:r>
              <a:rPr lang="en-GB" altLang="en-US" sz="2800" dirty="0"/>
              <a:t> </a:t>
            </a:r>
            <a:r>
              <a:rPr lang="en-GB" altLang="en-US" sz="2800" dirty="0" err="1"/>
              <a:t>nhau</a:t>
            </a:r>
            <a:r>
              <a:rPr lang="en-GB" altLang="en-US" sz="2800" dirty="0"/>
              <a:t> </a:t>
            </a:r>
            <a:r>
              <a:rPr lang="en-GB" altLang="en-US" sz="2800" dirty="0" err="1"/>
              <a:t>đảm</a:t>
            </a:r>
            <a:r>
              <a:rPr lang="en-GB" altLang="en-US" sz="2800" dirty="0"/>
              <a:t> </a:t>
            </a:r>
            <a:r>
              <a:rPr lang="en-GB" altLang="en-US" sz="2800" dirty="0" err="1"/>
              <a:t>bảo</a:t>
            </a:r>
            <a:r>
              <a:rPr lang="en-GB" altLang="en-US" sz="2800" dirty="0"/>
              <a:t> </a:t>
            </a:r>
            <a:r>
              <a:rPr lang="en-GB" altLang="en-US" sz="2800" dirty="0" err="1"/>
              <a:t>duy</a:t>
            </a:r>
            <a:r>
              <a:rPr lang="en-GB" altLang="en-US" sz="2800" dirty="0"/>
              <a:t> </a:t>
            </a:r>
            <a:r>
              <a:rPr lang="en-GB" altLang="en-US" sz="2800" dirty="0" err="1"/>
              <a:t>trì</a:t>
            </a:r>
            <a:r>
              <a:rPr lang="en-GB" altLang="en-US" sz="2800" dirty="0"/>
              <a:t> </a:t>
            </a:r>
            <a:r>
              <a:rPr lang="en-GB" altLang="en-US" sz="2800" dirty="0" err="1"/>
              <a:t>các</a:t>
            </a:r>
            <a:r>
              <a:rPr lang="en-GB" altLang="en-US" sz="2800" dirty="0"/>
              <a:t> </a:t>
            </a:r>
            <a:r>
              <a:rPr lang="en-GB" altLang="en-US" sz="2800" dirty="0" err="1"/>
              <a:t>hoạt</a:t>
            </a:r>
            <a:r>
              <a:rPr lang="en-GB" altLang="en-US" sz="2800" dirty="0"/>
              <a:t> </a:t>
            </a:r>
            <a:r>
              <a:rPr lang="en-GB" altLang="en-US" sz="2800" dirty="0" err="1"/>
              <a:t>động</a:t>
            </a:r>
            <a:r>
              <a:rPr lang="en-GB" altLang="en-US" sz="2800" dirty="0"/>
              <a:t> </a:t>
            </a:r>
            <a:r>
              <a:rPr lang="en-GB" altLang="en-US" sz="2800" dirty="0" err="1"/>
              <a:t>sống</a:t>
            </a:r>
            <a:r>
              <a:rPr lang="en-GB" altLang="en-US" sz="2800" dirty="0"/>
              <a:t> </a:t>
            </a:r>
            <a:r>
              <a:rPr lang="en-GB" altLang="en-US" sz="2800" dirty="0" err="1"/>
              <a:t>của</a:t>
            </a:r>
            <a:r>
              <a:rPr lang="en-GB" altLang="en-US" sz="2800" dirty="0"/>
              <a:t> </a:t>
            </a:r>
            <a:r>
              <a:rPr lang="en-GB" altLang="en-US" sz="2800" dirty="0" err="1"/>
              <a:t>tế</a:t>
            </a:r>
            <a:r>
              <a:rPr lang="en-GB" altLang="en-US" sz="2800" dirty="0"/>
              <a:t> </a:t>
            </a:r>
            <a:r>
              <a:rPr lang="en-GB" altLang="en-US" sz="2800" dirty="0" err="1"/>
              <a:t>bào</a:t>
            </a:r>
            <a:r>
              <a:rPr lang="en-GB" altLang="en-US" sz="2800" dirty="0"/>
              <a:t>.</a:t>
            </a:r>
          </a:p>
        </p:txBody>
      </p:sp>
    </p:spTree>
    <p:extLst>
      <p:ext uri="{BB962C8B-B14F-4D97-AF65-F5344CB8AC3E}">
        <p14:creationId xmlns:p14="http://schemas.microsoft.com/office/powerpoint/2010/main" val="38928525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4038600"/>
            <a:ext cx="10820400"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defRPr/>
            </a:pPr>
            <a:r>
              <a:rPr lang="en-GB" altLang="en-US" sz="2800" dirty="0" err="1">
                <a:cs typeface="Times New Roman" panose="02020603050405020304" pitchFamily="18" charset="0"/>
              </a:rPr>
              <a:t>Khi</a:t>
            </a:r>
            <a:r>
              <a:rPr lang="en-GB" altLang="en-US" sz="2800" dirty="0">
                <a:cs typeface="Times New Roman" panose="02020603050405020304" pitchFamily="18" charset="0"/>
              </a:rPr>
              <a:t> </a:t>
            </a:r>
            <a:r>
              <a:rPr lang="en-GB" altLang="en-US" sz="2800" dirty="0" err="1">
                <a:cs typeface="Times New Roman" panose="02020603050405020304" pitchFamily="18" charset="0"/>
              </a:rPr>
              <a:t>chúng</a:t>
            </a:r>
            <a:r>
              <a:rPr lang="en-GB" altLang="en-US" sz="2800" dirty="0">
                <a:cs typeface="Times New Roman" panose="02020603050405020304" pitchFamily="18" charset="0"/>
              </a:rPr>
              <a:t> ta </a:t>
            </a:r>
            <a:r>
              <a:rPr lang="en-GB" altLang="en-US" sz="2800" dirty="0" err="1">
                <a:cs typeface="Times New Roman" panose="02020603050405020304" pitchFamily="18" charset="0"/>
              </a:rPr>
              <a:t>vận</a:t>
            </a:r>
            <a:r>
              <a:rPr lang="en-GB" altLang="en-US" sz="2800" dirty="0">
                <a:cs typeface="Times New Roman" panose="02020603050405020304" pitchFamily="18" charset="0"/>
              </a:rPr>
              <a:t> </a:t>
            </a:r>
            <a:r>
              <a:rPr lang="en-GB" altLang="en-US" sz="2800" dirty="0" err="1">
                <a:cs typeface="Times New Roman" panose="02020603050405020304" pitchFamily="18" charset="0"/>
              </a:rPr>
              <a:t>động</a:t>
            </a:r>
            <a:r>
              <a:rPr lang="en-GB" altLang="en-US" sz="2800" dirty="0">
                <a:cs typeface="Times New Roman" panose="02020603050405020304" pitchFamily="18" charset="0"/>
              </a:rPr>
              <a:t> </a:t>
            </a:r>
            <a:r>
              <a:rPr lang="en-GB" altLang="en-US" sz="2800" dirty="0" err="1">
                <a:cs typeface="Times New Roman" panose="02020603050405020304" pitchFamily="18" charset="0"/>
              </a:rPr>
              <a:t>mạnh</a:t>
            </a:r>
            <a:r>
              <a:rPr lang="en-GB" altLang="en-US" sz="2800" dirty="0">
                <a:cs typeface="Times New Roman" panose="02020603050405020304" pitchFamily="18" charset="0"/>
              </a:rPr>
              <a:t> </a:t>
            </a:r>
            <a:r>
              <a:rPr lang="en-GB" altLang="en-US" sz="2800" dirty="0" err="1">
                <a:cs typeface="Times New Roman" panose="02020603050405020304" pitchFamily="18" charset="0"/>
              </a:rPr>
              <a:t>như</a:t>
            </a:r>
            <a:r>
              <a:rPr lang="en-GB" altLang="en-US" sz="2800" dirty="0">
                <a:cs typeface="Times New Roman" panose="02020603050405020304" pitchFamily="18" charset="0"/>
              </a:rPr>
              <a:t> </a:t>
            </a:r>
            <a:r>
              <a:rPr lang="en-GB" altLang="en-US" sz="2800" dirty="0" err="1">
                <a:cs typeface="Times New Roman" panose="02020603050405020304" pitchFamily="18" charset="0"/>
              </a:rPr>
              <a:t>chơi</a:t>
            </a:r>
            <a:r>
              <a:rPr lang="en-GB" altLang="en-US" sz="2800" dirty="0">
                <a:cs typeface="Times New Roman" panose="02020603050405020304" pitchFamily="18" charset="0"/>
              </a:rPr>
              <a:t> </a:t>
            </a:r>
            <a:r>
              <a:rPr lang="en-GB" altLang="en-US" sz="2800" dirty="0" err="1">
                <a:cs typeface="Times New Roman" panose="02020603050405020304" pitchFamily="18" charset="0"/>
              </a:rPr>
              <a:t>thể</a:t>
            </a:r>
            <a:r>
              <a:rPr lang="en-GB" altLang="en-US" sz="2800" dirty="0">
                <a:cs typeface="Times New Roman" panose="02020603050405020304" pitchFamily="18" charset="0"/>
              </a:rPr>
              <a:t> </a:t>
            </a:r>
            <a:r>
              <a:rPr lang="en-GB" altLang="en-US" sz="2800" dirty="0" err="1">
                <a:cs typeface="Times New Roman" panose="02020603050405020304" pitchFamily="18" charset="0"/>
              </a:rPr>
              <a:t>thao</a:t>
            </a:r>
            <a:r>
              <a:rPr lang="en-GB" altLang="en-US" sz="2800" dirty="0">
                <a:cs typeface="Times New Roman" panose="02020603050405020304" pitchFamily="18" charset="0"/>
              </a:rPr>
              <a:t>, </a:t>
            </a:r>
            <a:r>
              <a:rPr lang="en-GB" altLang="en-US" sz="2800" dirty="0" err="1">
                <a:cs typeface="Times New Roman" panose="02020603050405020304" pitchFamily="18" charset="0"/>
              </a:rPr>
              <a:t>lao</a:t>
            </a:r>
            <a:r>
              <a:rPr lang="en-GB" altLang="en-US" sz="2800" dirty="0">
                <a:cs typeface="Times New Roman" panose="02020603050405020304" pitchFamily="18" charset="0"/>
              </a:rPr>
              <a:t> </a:t>
            </a:r>
            <a:r>
              <a:rPr lang="en-GB" altLang="en-US" sz="2800" dirty="0" err="1">
                <a:cs typeface="Times New Roman" panose="02020603050405020304" pitchFamily="18" charset="0"/>
              </a:rPr>
              <a:t>động</a:t>
            </a:r>
            <a:r>
              <a:rPr lang="en-GB" altLang="en-US" sz="2800" dirty="0">
                <a:cs typeface="Times New Roman" panose="02020603050405020304" pitchFamily="18" charset="0"/>
              </a:rPr>
              <a:t> </a:t>
            </a:r>
            <a:r>
              <a:rPr lang="en-GB" altLang="en-US" sz="2800" dirty="0" err="1">
                <a:cs typeface="Times New Roman" panose="02020603050405020304" pitchFamily="18" charset="0"/>
              </a:rPr>
              <a:t>nặng</a:t>
            </a:r>
            <a:r>
              <a:rPr lang="en-GB" altLang="en-US" sz="2800" dirty="0">
                <a:cs typeface="Times New Roman" panose="02020603050405020304" pitchFamily="18" charset="0"/>
              </a:rPr>
              <a:t>,… </a:t>
            </a:r>
            <a:r>
              <a:rPr lang="en-GB" altLang="en-US" sz="2800" dirty="0" err="1">
                <a:cs typeface="Times New Roman" panose="02020603050405020304" pitchFamily="18" charset="0"/>
              </a:rPr>
              <a:t>nhịp</a:t>
            </a:r>
            <a:r>
              <a:rPr lang="en-GB" altLang="en-US" sz="2800" dirty="0">
                <a:cs typeface="Times New Roman" panose="02020603050405020304" pitchFamily="18" charset="0"/>
              </a:rPr>
              <a:t> </a:t>
            </a:r>
            <a:r>
              <a:rPr lang="en-GB" altLang="en-US" sz="2800" dirty="0" err="1">
                <a:cs typeface="Times New Roman" panose="02020603050405020304" pitchFamily="18" charset="0"/>
              </a:rPr>
              <a:t>hô</a:t>
            </a:r>
            <a:r>
              <a:rPr lang="en-GB" altLang="en-US" sz="2800" dirty="0">
                <a:cs typeface="Times New Roman" panose="02020603050405020304" pitchFamily="18" charset="0"/>
              </a:rPr>
              <a:t> </a:t>
            </a:r>
            <a:r>
              <a:rPr lang="en-GB" altLang="en-US" sz="2800" dirty="0" err="1">
                <a:cs typeface="Times New Roman" panose="02020603050405020304" pitchFamily="18" charset="0"/>
              </a:rPr>
              <a:t>hấp</a:t>
            </a:r>
            <a:r>
              <a:rPr lang="en-GB" altLang="en-US" sz="2800" dirty="0">
                <a:cs typeface="Times New Roman" panose="02020603050405020304" pitchFamily="18" charset="0"/>
              </a:rPr>
              <a:t> </a:t>
            </a:r>
            <a:r>
              <a:rPr lang="en-GB" altLang="en-US" sz="2800" dirty="0" err="1">
                <a:cs typeface="Times New Roman" panose="02020603050405020304" pitchFamily="18" charset="0"/>
              </a:rPr>
              <a:t>của</a:t>
            </a:r>
            <a:r>
              <a:rPr lang="en-GB" altLang="en-US" sz="2800" dirty="0">
                <a:cs typeface="Times New Roman" panose="02020603050405020304" pitchFamily="18" charset="0"/>
              </a:rPr>
              <a:t> </a:t>
            </a:r>
            <a:r>
              <a:rPr lang="en-GB" altLang="en-US" sz="2800" dirty="0" err="1">
                <a:cs typeface="Times New Roman" panose="02020603050405020304" pitchFamily="18" charset="0"/>
              </a:rPr>
              <a:t>cơ</a:t>
            </a:r>
            <a:r>
              <a:rPr lang="en-GB" altLang="en-US" sz="2800" dirty="0">
                <a:cs typeface="Times New Roman" panose="02020603050405020304" pitchFamily="18" charset="0"/>
              </a:rPr>
              <a:t> </a:t>
            </a:r>
            <a:r>
              <a:rPr lang="en-GB" altLang="en-US" sz="2800" dirty="0" err="1">
                <a:cs typeface="Times New Roman" panose="02020603050405020304" pitchFamily="18" charset="0"/>
              </a:rPr>
              <a:t>thể</a:t>
            </a:r>
            <a:r>
              <a:rPr lang="en-GB" altLang="en-US" sz="2800" dirty="0">
                <a:cs typeface="Times New Roman" panose="02020603050405020304" pitchFamily="18" charset="0"/>
              </a:rPr>
              <a:t> </a:t>
            </a:r>
            <a:r>
              <a:rPr lang="en-GB" altLang="en-US" sz="2800" dirty="0" err="1">
                <a:cs typeface="Times New Roman" panose="02020603050405020304" pitchFamily="18" charset="0"/>
              </a:rPr>
              <a:t>sẽ</a:t>
            </a:r>
            <a:r>
              <a:rPr lang="en-GB" altLang="en-US" sz="2800" dirty="0">
                <a:cs typeface="Times New Roman" panose="02020603050405020304" pitchFamily="18" charset="0"/>
              </a:rPr>
              <a:t> </a:t>
            </a:r>
            <a:r>
              <a:rPr lang="en-GB" altLang="en-US" sz="2800" dirty="0" err="1">
                <a:cs typeface="Times New Roman" panose="02020603050405020304" pitchFamily="18" charset="0"/>
              </a:rPr>
              <a:t>tăng</a:t>
            </a:r>
            <a:r>
              <a:rPr lang="en-GB" altLang="en-US" sz="2800" dirty="0">
                <a:cs typeface="Times New Roman" panose="02020603050405020304" pitchFamily="18" charset="0"/>
              </a:rPr>
              <a:t> </a:t>
            </a:r>
            <a:r>
              <a:rPr lang="en-GB" altLang="en-US" sz="2800" dirty="0" err="1">
                <a:cs typeface="Times New Roman" panose="02020603050405020304" pitchFamily="18" charset="0"/>
              </a:rPr>
              <a:t>lên</a:t>
            </a:r>
            <a:r>
              <a:rPr lang="en-GB" altLang="en-US" sz="2800" dirty="0">
                <a:cs typeface="Times New Roman" panose="02020603050405020304" pitchFamily="18" charset="0"/>
              </a:rPr>
              <a:t> </a:t>
            </a:r>
            <a:r>
              <a:rPr lang="en-GB" altLang="en-US" sz="2800" dirty="0" err="1">
                <a:cs typeface="Times New Roman" panose="02020603050405020304" pitchFamily="18" charset="0"/>
              </a:rPr>
              <a:t>giúp</a:t>
            </a:r>
            <a:r>
              <a:rPr lang="en-GB" altLang="en-US" sz="2800" dirty="0">
                <a:cs typeface="Times New Roman" panose="02020603050405020304" pitchFamily="18" charset="0"/>
              </a:rPr>
              <a:t> </a:t>
            </a:r>
            <a:r>
              <a:rPr lang="en-GB" altLang="en-US" sz="2800" dirty="0" err="1">
                <a:cs typeface="Times New Roman" panose="02020603050405020304" pitchFamily="18" charset="0"/>
              </a:rPr>
              <a:t>cơ</a:t>
            </a:r>
            <a:r>
              <a:rPr lang="en-GB" altLang="en-US" sz="2800" dirty="0">
                <a:cs typeface="Times New Roman" panose="02020603050405020304" pitchFamily="18" charset="0"/>
              </a:rPr>
              <a:t> </a:t>
            </a:r>
            <a:r>
              <a:rPr lang="en-GB" altLang="en-US" sz="2800" dirty="0" err="1">
                <a:cs typeface="Times New Roman" panose="02020603050405020304" pitchFamily="18" charset="0"/>
              </a:rPr>
              <a:t>thể</a:t>
            </a:r>
            <a:r>
              <a:rPr lang="en-GB" altLang="en-US" sz="2800" dirty="0">
                <a:cs typeface="Times New Roman" panose="02020603050405020304" pitchFamily="18" charset="0"/>
              </a:rPr>
              <a:t> </a:t>
            </a:r>
            <a:r>
              <a:rPr lang="en-GB" altLang="en-US" sz="2800" dirty="0" err="1">
                <a:cs typeface="Times New Roman" panose="02020603050405020304" pitchFamily="18" charset="0"/>
              </a:rPr>
              <a:t>lấy</a:t>
            </a:r>
            <a:r>
              <a:rPr lang="en-GB" altLang="en-US" sz="2800" dirty="0">
                <a:cs typeface="Times New Roman" panose="02020603050405020304" pitchFamily="18" charset="0"/>
              </a:rPr>
              <a:t> </a:t>
            </a:r>
            <a:r>
              <a:rPr lang="en-GB" altLang="en-US" sz="2800" dirty="0" err="1">
                <a:cs typeface="Times New Roman" panose="02020603050405020304" pitchFamily="18" charset="0"/>
              </a:rPr>
              <a:t>được</a:t>
            </a:r>
            <a:r>
              <a:rPr lang="en-GB" altLang="en-US" sz="2800" dirty="0">
                <a:cs typeface="Times New Roman" panose="02020603050405020304" pitchFamily="18" charset="0"/>
              </a:rPr>
              <a:t> </a:t>
            </a:r>
            <a:r>
              <a:rPr lang="en-GB" altLang="en-US" sz="2800" dirty="0" err="1">
                <a:cs typeface="Times New Roman" panose="02020603050405020304" pitchFamily="18" charset="0"/>
              </a:rPr>
              <a:t>nhiều</a:t>
            </a:r>
            <a:r>
              <a:rPr lang="en-GB" altLang="en-US" sz="2800" dirty="0">
                <a:cs typeface="Times New Roman" panose="02020603050405020304" pitchFamily="18" charset="0"/>
              </a:rPr>
              <a:t> </a:t>
            </a:r>
            <a:r>
              <a:rPr lang="en-GB" altLang="en-US" sz="2800" dirty="0" err="1">
                <a:cs typeface="Times New Roman" panose="02020603050405020304" pitchFamily="18" charset="0"/>
              </a:rPr>
              <a:t>khí</a:t>
            </a:r>
            <a:r>
              <a:rPr lang="en-GB" altLang="en-US" sz="2800" dirty="0">
                <a:cs typeface="Times New Roman" panose="02020603050405020304" pitchFamily="18" charset="0"/>
              </a:rPr>
              <a:t> oxygen </a:t>
            </a:r>
            <a:r>
              <a:rPr lang="en-GB" altLang="en-US" sz="2800" dirty="0" err="1">
                <a:cs typeface="Times New Roman" panose="02020603050405020304" pitchFamily="18" charset="0"/>
              </a:rPr>
              <a:t>và</a:t>
            </a:r>
            <a:r>
              <a:rPr lang="en-GB" altLang="en-US" sz="2800" dirty="0">
                <a:cs typeface="Times New Roman" panose="02020603050405020304" pitchFamily="18" charset="0"/>
              </a:rPr>
              <a:t> </a:t>
            </a:r>
            <a:r>
              <a:rPr lang="en-GB" altLang="en-US" sz="2800" dirty="0" err="1">
                <a:cs typeface="Times New Roman" panose="02020603050405020304" pitchFamily="18" charset="0"/>
              </a:rPr>
              <a:t>giải</a:t>
            </a:r>
            <a:r>
              <a:rPr lang="en-GB" altLang="en-US" sz="2800" dirty="0">
                <a:cs typeface="Times New Roman" panose="02020603050405020304" pitchFamily="18" charset="0"/>
              </a:rPr>
              <a:t> </a:t>
            </a:r>
            <a:r>
              <a:rPr lang="en-GB" altLang="en-US" sz="2800" dirty="0" err="1">
                <a:cs typeface="Times New Roman" panose="02020603050405020304" pitchFamily="18" charset="0"/>
              </a:rPr>
              <a:t>phóng</a:t>
            </a:r>
            <a:r>
              <a:rPr lang="en-GB" altLang="en-US" sz="2800" dirty="0">
                <a:cs typeface="Times New Roman" panose="02020603050405020304" pitchFamily="18" charset="0"/>
              </a:rPr>
              <a:t> </a:t>
            </a:r>
            <a:r>
              <a:rPr lang="en-GB" altLang="en-US" sz="2800" dirty="0" err="1">
                <a:cs typeface="Times New Roman" panose="02020603050405020304" pitchFamily="18" charset="0"/>
              </a:rPr>
              <a:t>nhiều</a:t>
            </a:r>
            <a:r>
              <a:rPr lang="en-GB" altLang="en-US" sz="2800" dirty="0">
                <a:cs typeface="Times New Roman" panose="02020603050405020304" pitchFamily="18" charset="0"/>
              </a:rPr>
              <a:t> </a:t>
            </a:r>
            <a:r>
              <a:rPr lang="en-GB" altLang="en-US" sz="2800" dirty="0" err="1">
                <a:cs typeface="Times New Roman" panose="02020603050405020304" pitchFamily="18" charset="0"/>
              </a:rPr>
              <a:t>khí</a:t>
            </a:r>
            <a:r>
              <a:rPr lang="en-GB" altLang="en-US" sz="2800" dirty="0">
                <a:cs typeface="Times New Roman" panose="02020603050405020304" pitchFamily="18" charset="0"/>
              </a:rPr>
              <a:t> carbon dioxide, </a:t>
            </a:r>
            <a:r>
              <a:rPr lang="en-GB" altLang="en-US" sz="2800" dirty="0" err="1">
                <a:cs typeface="Times New Roman" panose="02020603050405020304" pitchFamily="18" charset="0"/>
              </a:rPr>
              <a:t>đồng</a:t>
            </a:r>
            <a:r>
              <a:rPr lang="en-GB" altLang="en-US" sz="2800" dirty="0">
                <a:cs typeface="Times New Roman" panose="02020603050405020304" pitchFamily="18" charset="0"/>
              </a:rPr>
              <a:t> </a:t>
            </a:r>
            <a:r>
              <a:rPr lang="en-GB" altLang="en-US" sz="2800" dirty="0" err="1">
                <a:cs typeface="Times New Roman" panose="02020603050405020304" pitchFamily="18" charset="0"/>
              </a:rPr>
              <a:t>thời</a:t>
            </a:r>
            <a:r>
              <a:rPr lang="en-GB" altLang="en-US" sz="2800" dirty="0">
                <a:cs typeface="Times New Roman" panose="02020603050405020304" pitchFamily="18" charset="0"/>
              </a:rPr>
              <a:t> </a:t>
            </a:r>
            <a:r>
              <a:rPr lang="en-GB" altLang="en-US" sz="2800" dirty="0" err="1">
                <a:cs typeface="Times New Roman" panose="02020603050405020304" pitchFamily="18" charset="0"/>
              </a:rPr>
              <a:t>nhiệt</a:t>
            </a:r>
            <a:r>
              <a:rPr lang="en-GB" altLang="en-US" sz="2800" dirty="0">
                <a:cs typeface="Times New Roman" panose="02020603050405020304" pitchFamily="18" charset="0"/>
              </a:rPr>
              <a:t> </a:t>
            </a:r>
            <a:r>
              <a:rPr lang="en-GB" altLang="en-US" sz="2800" dirty="0" err="1">
                <a:cs typeface="Times New Roman" panose="02020603050405020304" pitchFamily="18" charset="0"/>
              </a:rPr>
              <a:t>độ</a:t>
            </a:r>
            <a:r>
              <a:rPr lang="en-GB" altLang="en-US" sz="2800" dirty="0">
                <a:cs typeface="Times New Roman" panose="02020603050405020304" pitchFamily="18" charset="0"/>
              </a:rPr>
              <a:t> </a:t>
            </a:r>
            <a:r>
              <a:rPr lang="en-GB" altLang="en-US" sz="2800" dirty="0" err="1">
                <a:cs typeface="Times New Roman" panose="02020603050405020304" pitchFamily="18" charset="0"/>
              </a:rPr>
              <a:t>cơ</a:t>
            </a:r>
            <a:r>
              <a:rPr lang="en-GB" altLang="en-US" sz="2800" dirty="0">
                <a:cs typeface="Times New Roman" panose="02020603050405020304" pitchFamily="18" charset="0"/>
              </a:rPr>
              <a:t> </a:t>
            </a:r>
            <a:r>
              <a:rPr lang="en-GB" altLang="en-US" sz="2800" dirty="0" err="1">
                <a:cs typeface="Times New Roman" panose="02020603050405020304" pitchFamily="18" charset="0"/>
              </a:rPr>
              <a:t>thể</a:t>
            </a:r>
            <a:r>
              <a:rPr lang="en-GB" altLang="en-US" sz="2800" dirty="0">
                <a:cs typeface="Times New Roman" panose="02020603050405020304" pitchFamily="18" charset="0"/>
              </a:rPr>
              <a:t> </a:t>
            </a:r>
            <a:r>
              <a:rPr lang="en-GB" altLang="en-US" sz="2800" dirty="0" err="1">
                <a:cs typeface="Times New Roman" panose="02020603050405020304" pitchFamily="18" charset="0"/>
              </a:rPr>
              <a:t>cũng</a:t>
            </a:r>
            <a:r>
              <a:rPr lang="en-GB" altLang="en-US" sz="2800" dirty="0">
                <a:cs typeface="Times New Roman" panose="02020603050405020304" pitchFamily="18" charset="0"/>
              </a:rPr>
              <a:t> </a:t>
            </a:r>
            <a:r>
              <a:rPr lang="en-GB" altLang="en-US" sz="2800" dirty="0" err="1">
                <a:cs typeface="Times New Roman" panose="02020603050405020304" pitchFamily="18" charset="0"/>
              </a:rPr>
              <a:t>tăng</a:t>
            </a:r>
            <a:r>
              <a:rPr lang="en-GB" altLang="en-US" sz="2800" dirty="0">
                <a:cs typeface="Times New Roman" panose="02020603050405020304" pitchFamily="18" charset="0"/>
              </a:rPr>
              <a:t> </a:t>
            </a:r>
            <a:r>
              <a:rPr lang="en-GB" altLang="en-US" sz="2800" dirty="0" err="1">
                <a:cs typeface="Times New Roman" panose="02020603050405020304" pitchFamily="18" charset="0"/>
              </a:rPr>
              <a:t>lên</a:t>
            </a:r>
            <a:r>
              <a:rPr lang="en-GB" altLang="en-US" sz="2800" dirty="0">
                <a:cs typeface="Times New Roman" panose="02020603050405020304" pitchFamily="18" charset="0"/>
              </a:rPr>
              <a:t>. </a:t>
            </a:r>
            <a:r>
              <a:rPr lang="en-GB" altLang="en-US" sz="2800" dirty="0" err="1">
                <a:cs typeface="Times New Roman" panose="02020603050405020304" pitchFamily="18" charset="0"/>
              </a:rPr>
              <a:t>Hiện</a:t>
            </a:r>
            <a:r>
              <a:rPr lang="en-GB" altLang="en-US" sz="2800" dirty="0">
                <a:cs typeface="Times New Roman" panose="02020603050405020304" pitchFamily="18" charset="0"/>
              </a:rPr>
              <a:t> </a:t>
            </a:r>
            <a:r>
              <a:rPr lang="en-GB" altLang="en-US" sz="2800" dirty="0" err="1">
                <a:cs typeface="Times New Roman" panose="02020603050405020304" pitchFamily="18" charset="0"/>
              </a:rPr>
              <a:t>tượng</a:t>
            </a:r>
            <a:r>
              <a:rPr lang="en-GB" altLang="en-US" sz="2800" dirty="0">
                <a:cs typeface="Times New Roman" panose="02020603050405020304" pitchFamily="18" charset="0"/>
              </a:rPr>
              <a:t> </a:t>
            </a:r>
            <a:r>
              <a:rPr lang="en-GB" altLang="en-US" sz="2800" dirty="0" err="1">
                <a:cs typeface="Times New Roman" panose="02020603050405020304" pitchFamily="18" charset="0"/>
              </a:rPr>
              <a:t>này</a:t>
            </a:r>
            <a:r>
              <a:rPr lang="en-GB" altLang="en-US" sz="2800" dirty="0">
                <a:cs typeface="Times New Roman" panose="02020603050405020304" pitchFamily="18" charset="0"/>
              </a:rPr>
              <a:t> </a:t>
            </a:r>
            <a:r>
              <a:rPr lang="en-GB" altLang="en-US" sz="2800" dirty="0" err="1">
                <a:cs typeface="Times New Roman" panose="02020603050405020304" pitchFamily="18" charset="0"/>
              </a:rPr>
              <a:t>được</a:t>
            </a:r>
            <a:r>
              <a:rPr lang="en-GB" altLang="en-US" sz="2800" dirty="0">
                <a:cs typeface="Times New Roman" panose="02020603050405020304" pitchFamily="18" charset="0"/>
              </a:rPr>
              <a:t> </a:t>
            </a:r>
            <a:r>
              <a:rPr lang="en-GB" altLang="en-US" sz="2800" dirty="0" err="1">
                <a:cs typeface="Times New Roman" panose="02020603050405020304" pitchFamily="18" charset="0"/>
              </a:rPr>
              <a:t>giải</a:t>
            </a:r>
            <a:r>
              <a:rPr lang="en-GB" altLang="en-US" sz="2800" dirty="0">
                <a:cs typeface="Times New Roman" panose="02020603050405020304" pitchFamily="18" charset="0"/>
              </a:rPr>
              <a:t> </a:t>
            </a:r>
            <a:r>
              <a:rPr lang="en-GB" altLang="en-US" sz="2800" dirty="0" err="1">
                <a:cs typeface="Times New Roman" panose="02020603050405020304" pitchFamily="18" charset="0"/>
              </a:rPr>
              <a:t>thích</a:t>
            </a:r>
            <a:r>
              <a:rPr lang="en-GB" altLang="en-US" sz="2800" dirty="0">
                <a:cs typeface="Times New Roman" panose="02020603050405020304" pitchFamily="18" charset="0"/>
              </a:rPr>
              <a:t> </a:t>
            </a:r>
            <a:r>
              <a:rPr lang="en-GB" altLang="en-US" sz="2800" dirty="0" err="1">
                <a:cs typeface="Times New Roman" panose="02020603050405020304" pitchFamily="18" charset="0"/>
              </a:rPr>
              <a:t>như</a:t>
            </a:r>
            <a:r>
              <a:rPr lang="en-GB" altLang="en-US" sz="2800" dirty="0">
                <a:cs typeface="Times New Roman" panose="02020603050405020304" pitchFamily="18" charset="0"/>
              </a:rPr>
              <a:t> </a:t>
            </a:r>
            <a:r>
              <a:rPr lang="en-GB" altLang="en-US" sz="2800" dirty="0" err="1">
                <a:cs typeface="Times New Roman" panose="02020603050405020304" pitchFamily="18" charset="0"/>
              </a:rPr>
              <a:t>thế</a:t>
            </a:r>
            <a:r>
              <a:rPr lang="en-GB" altLang="en-US" sz="2800" dirty="0">
                <a:cs typeface="Times New Roman" panose="02020603050405020304" pitchFamily="18" charset="0"/>
              </a:rPr>
              <a:t> </a:t>
            </a:r>
            <a:r>
              <a:rPr lang="en-GB" altLang="en-US" sz="2800" dirty="0" err="1">
                <a:cs typeface="Times New Roman" panose="02020603050405020304" pitchFamily="18" charset="0"/>
              </a:rPr>
              <a:t>nào</a:t>
            </a:r>
            <a:r>
              <a:rPr lang="en-GB" altLang="en-US" sz="2800" dirty="0">
                <a:cs typeface="Times New Roman" panose="02020603050405020304" pitchFamily="18"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28600"/>
            <a:ext cx="4724400" cy="3505200"/>
          </a:xfrm>
          <a:prstGeom prst="rect">
            <a:avLst/>
          </a:prstGeom>
        </p:spPr>
      </p:pic>
      <p:pic>
        <p:nvPicPr>
          <p:cNvPr id="1026" name="Picture 2" descr="C:\Users\Trung\Desktop\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76200"/>
            <a:ext cx="59436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92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5"/>
          <p:cNvSpPr>
            <a:spLocks noChangeArrowheads="1"/>
          </p:cNvSpPr>
          <p:nvPr/>
        </p:nvSpPr>
        <p:spPr bwMode="auto">
          <a:xfrm>
            <a:off x="223629" y="870543"/>
            <a:ext cx="11049000" cy="52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spcAft>
                <a:spcPts val="800"/>
              </a:spcAft>
            </a:pPr>
            <a:r>
              <a:rPr lang="vi-VN" altLang="en-US" sz="2800" dirty="0" smtClean="0">
                <a:solidFill>
                  <a:srgbClr val="0000FF"/>
                </a:solidFill>
                <a:latin typeface="Times New Roman" pitchFamily="18" charset="0"/>
                <a:ea typeface="Calibri" pitchFamily="34" charset="0"/>
                <a:cs typeface="Times New Roman" pitchFamily="18" charset="0"/>
              </a:rPr>
              <a:t> </a:t>
            </a:r>
            <a:r>
              <a:rPr lang="vi-VN" altLang="en-US" sz="2800" b="1" i="1" dirty="0">
                <a:solidFill>
                  <a:srgbClr val="FF0000"/>
                </a:solidFill>
                <a:latin typeface="Times New Roman" pitchFamily="18" charset="0"/>
                <a:ea typeface="Calibri" pitchFamily="34" charset="0"/>
                <a:cs typeface="Times New Roman" pitchFamily="18" charset="0"/>
              </a:rPr>
              <a:t>Quá trình hô hấp tế bào có thể bị ảnh hưởng bởi yếu tố nào?</a:t>
            </a:r>
            <a:endParaRPr lang="en-GB" altLang="en-US" sz="2800" b="1" i="1" dirty="0">
              <a:solidFill>
                <a:srgbClr val="FF0000"/>
              </a:solidFill>
              <a:latin typeface="Times New Roman" pitchFamily="18" charset="0"/>
              <a:ea typeface="Calibri" pitchFamily="34" charset="0"/>
              <a:cs typeface="Times New Roman" pitchFamily="18" charset="0"/>
            </a:endParaRPr>
          </a:p>
        </p:txBody>
      </p:sp>
      <p:sp>
        <p:nvSpPr>
          <p:cNvPr id="19462" name="Rectangle 10"/>
          <p:cNvSpPr>
            <a:spLocks noChangeArrowheads="1"/>
          </p:cNvSpPr>
          <p:nvPr/>
        </p:nvSpPr>
        <p:spPr bwMode="auto">
          <a:xfrm>
            <a:off x="304800" y="2333766"/>
            <a:ext cx="10525539" cy="55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spcAft>
                <a:spcPts val="800"/>
              </a:spcAft>
            </a:pPr>
            <a:r>
              <a:rPr lang="en-US" altLang="en-US" sz="2800" b="1" i="1" dirty="0" smtClean="0">
                <a:solidFill>
                  <a:srgbClr val="FF0000"/>
                </a:solidFill>
                <a:latin typeface="Times New Roman" pitchFamily="18" charset="0"/>
                <a:ea typeface="Calibri" pitchFamily="34" charset="0"/>
                <a:cs typeface="Times New Roman" pitchFamily="18" charset="0"/>
              </a:rPr>
              <a:t>7. </a:t>
            </a:r>
            <a:r>
              <a:rPr lang="vi-VN" altLang="en-US" sz="2800" b="1" i="1" dirty="0">
                <a:solidFill>
                  <a:srgbClr val="FF0000"/>
                </a:solidFill>
                <a:latin typeface="Times New Roman" pitchFamily="18" charset="0"/>
                <a:ea typeface="Calibri" pitchFamily="34" charset="0"/>
                <a:cs typeface="Times New Roman" pitchFamily="18" charset="0"/>
              </a:rPr>
              <a:t>Nhiệt độ ảnh hưởng như thế nào đến quá trình hô hấp tế bào?</a:t>
            </a:r>
            <a:endParaRPr lang="en-GB" altLang="en-US" sz="2800" b="1" i="1" dirty="0">
              <a:solidFill>
                <a:srgbClr val="FF0000"/>
              </a:solidFill>
              <a:latin typeface="Times New Roman" pitchFamily="18" charset="0"/>
              <a:ea typeface="Calibri" pitchFamily="34" charset="0"/>
              <a:cs typeface="Times New Roman" pitchFamily="18" charset="0"/>
            </a:endParaRPr>
          </a:p>
        </p:txBody>
      </p:sp>
      <p:sp>
        <p:nvSpPr>
          <p:cNvPr id="10" name="Rectangle 5"/>
          <p:cNvSpPr>
            <a:spLocks noChangeArrowheads="1"/>
          </p:cNvSpPr>
          <p:nvPr/>
        </p:nvSpPr>
        <p:spPr bwMode="auto">
          <a:xfrm>
            <a:off x="432352" y="3807513"/>
            <a:ext cx="11531048" cy="10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spcAft>
                <a:spcPts val="800"/>
              </a:spcAft>
            </a:pPr>
            <a:r>
              <a:rPr lang="en-US" altLang="en-US" sz="2800" b="1" i="1" dirty="0" smtClean="0">
                <a:solidFill>
                  <a:srgbClr val="FF0000"/>
                </a:solidFill>
                <a:latin typeface="Times New Roman" panose="02020603050405020304" pitchFamily="18" charset="0"/>
                <a:ea typeface="Calibri" pitchFamily="34" charset="0"/>
                <a:cs typeface="Times New Roman" panose="02020603050405020304" pitchFamily="18" charset="0"/>
              </a:rPr>
              <a:t>8. </a:t>
            </a:r>
            <a:r>
              <a:rPr lang="vi-VN" altLang="en-US" sz="2800" b="1" i="1" dirty="0">
                <a:solidFill>
                  <a:srgbClr val="FF0000"/>
                </a:solidFill>
                <a:latin typeface="Times New Roman" panose="02020603050405020304" pitchFamily="18" charset="0"/>
                <a:ea typeface="Calibri" pitchFamily="34" charset="0"/>
                <a:cs typeface="Times New Roman" panose="02020603050405020304" pitchFamily="18" charset="0"/>
              </a:rPr>
              <a:t>Hàm lượng nước và cường độ hô hấp có mối quan hệ với nhau như thế nào? Giải thích</a:t>
            </a:r>
            <a:r>
              <a:rPr lang="en-US" altLang="en-US" sz="2800" b="1" i="1" dirty="0">
                <a:solidFill>
                  <a:srgbClr val="FF0000"/>
                </a:solidFill>
                <a:latin typeface="Times New Roman" panose="02020603050405020304" pitchFamily="18" charset="0"/>
                <a:ea typeface="Calibri" pitchFamily="34" charset="0"/>
                <a:cs typeface="Times New Roman" panose="02020603050405020304" pitchFamily="18" charset="0"/>
              </a:rPr>
              <a:t>?</a:t>
            </a:r>
            <a:endParaRPr lang="en-GB" altLang="en-US" sz="2800" b="1" i="1" dirty="0">
              <a:solidFill>
                <a:srgbClr val="FF0000"/>
              </a:solidFill>
              <a:latin typeface="Times New Roman" panose="02020603050405020304" pitchFamily="18" charset="0"/>
              <a:ea typeface="Calibri" pitchFamily="34" charset="0"/>
              <a:cs typeface="Times New Roman" panose="02020603050405020304" pitchFamily="18" charset="0"/>
            </a:endParaRPr>
          </a:p>
        </p:txBody>
      </p:sp>
      <p:sp>
        <p:nvSpPr>
          <p:cNvPr id="2" name="Rectangle 1"/>
          <p:cNvSpPr/>
          <p:nvPr/>
        </p:nvSpPr>
        <p:spPr>
          <a:xfrm>
            <a:off x="223629" y="1390903"/>
            <a:ext cx="10972800" cy="1014380"/>
          </a:xfrm>
          <a:prstGeom prst="rect">
            <a:avLst/>
          </a:prstGeom>
        </p:spPr>
        <p:txBody>
          <a:bodyPr wrap="square">
            <a:spAutoFit/>
          </a:bodyPr>
          <a:lstStyle/>
          <a:p>
            <a:pPr>
              <a:lnSpc>
                <a:spcPct val="107000"/>
              </a:lnSpc>
              <a:spcAft>
                <a:spcPts val="800"/>
              </a:spcAft>
            </a:pPr>
            <a:r>
              <a:rPr lang="vi-VN" altLang="en-US" sz="2800" dirty="0">
                <a:latin typeface="Times New Roman" pitchFamily="18" charset="0"/>
                <a:ea typeface="Calibri" pitchFamily="34" charset="0"/>
                <a:cs typeface="Times New Roman" pitchFamily="18" charset="0"/>
              </a:rPr>
              <a:t>Quá trình hô hấp tế bào có thể bị ảnh hưởng bởi một số yếu tố môi trường như nhiệt độ, hàm lượng nước, nồng độ oxygen, nồng độ carbon dioxide,...</a:t>
            </a:r>
            <a:endParaRPr lang="en-GB" altLang="en-US" sz="2800" dirty="0">
              <a:latin typeface="Times New Roman" pitchFamily="18" charset="0"/>
              <a:ea typeface="Calibri" pitchFamily="34" charset="0"/>
              <a:cs typeface="Times New Roman" pitchFamily="18" charset="0"/>
            </a:endParaRPr>
          </a:p>
        </p:txBody>
      </p:sp>
      <p:sp>
        <p:nvSpPr>
          <p:cNvPr id="14" name="TextBox 13">
            <a:extLst>
              <a:ext uri="{FF2B5EF4-FFF2-40B4-BE49-F238E27FC236}">
                <a16:creationId xmlns="" xmlns:a16="http://schemas.microsoft.com/office/drawing/2014/main" id="{6031B65E-DEFA-1B6F-5CCB-D9E1DF13FE6B}"/>
              </a:ext>
            </a:extLst>
          </p:cNvPr>
          <p:cNvSpPr txBox="1"/>
          <p:nvPr/>
        </p:nvSpPr>
        <p:spPr>
          <a:xfrm>
            <a:off x="223629" y="223117"/>
            <a:ext cx="8817429" cy="523220"/>
          </a:xfrm>
          <a:prstGeom prst="rect">
            <a:avLst/>
          </a:prstGeom>
          <a:noFill/>
        </p:spPr>
        <p:txBody>
          <a:bodyPr wrap="square">
            <a:spAutoFit/>
          </a:bodyPr>
          <a:lstStyle/>
          <a:p>
            <a:pPr>
              <a:defRPr/>
            </a:pPr>
            <a:r>
              <a:rPr lang="en-GB" sz="2800" b="1" u="sng" dirty="0">
                <a:solidFill>
                  <a:srgbClr val="0000FF"/>
                </a:solidFill>
                <a:latin typeface="Times New Roman" pitchFamily="18" charset="0"/>
                <a:cs typeface="Times New Roman" pitchFamily="18" charset="0"/>
              </a:rPr>
              <a:t>III. </a:t>
            </a:r>
            <a:r>
              <a:rPr lang="en-GB" sz="2800" b="1" u="sng" dirty="0" err="1">
                <a:solidFill>
                  <a:srgbClr val="0000FF"/>
                </a:solidFill>
                <a:latin typeface="Times New Roman" pitchFamily="18" charset="0"/>
                <a:cs typeface="Times New Roman" pitchFamily="18" charset="0"/>
              </a:rPr>
              <a:t>Một</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số</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yếu</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tố</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ảnh</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hưởng</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đến</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hô</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hấp</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tế</a:t>
            </a:r>
            <a:r>
              <a:rPr lang="en-GB" sz="2800" b="1" u="sng" dirty="0">
                <a:solidFill>
                  <a:srgbClr val="0000FF"/>
                </a:solidFill>
                <a:latin typeface="Times New Roman" pitchFamily="18" charset="0"/>
                <a:cs typeface="Times New Roman" pitchFamily="18" charset="0"/>
              </a:rPr>
              <a:t> </a:t>
            </a:r>
            <a:r>
              <a:rPr lang="en-GB" sz="2800" b="1" u="sng" dirty="0" err="1" smtClean="0">
                <a:solidFill>
                  <a:srgbClr val="0000FF"/>
                </a:solidFill>
                <a:latin typeface="Times New Roman" pitchFamily="18" charset="0"/>
                <a:cs typeface="Times New Roman" pitchFamily="18" charset="0"/>
              </a:rPr>
              <a:t>bào</a:t>
            </a:r>
            <a:r>
              <a:rPr lang="en-GB" sz="2800" b="1" u="sng" dirty="0">
                <a:solidFill>
                  <a:srgbClr val="0000FF"/>
                </a:solidFill>
                <a:latin typeface="Times New Roman" pitchFamily="18" charset="0"/>
                <a:cs typeface="Times New Roman" pitchFamily="18" charset="0"/>
              </a:rPr>
              <a:t>.</a:t>
            </a:r>
            <a:endParaRPr lang="en-GB" sz="2800" b="1" u="sng" dirty="0">
              <a:solidFill>
                <a:srgbClr val="C00000"/>
              </a:solidFill>
              <a:latin typeface="Times New Roman" pitchFamily="18" charset="0"/>
              <a:cs typeface="Times New Roman" pitchFamily="18" charset="0"/>
            </a:endParaRPr>
          </a:p>
        </p:txBody>
      </p:sp>
      <p:sp>
        <p:nvSpPr>
          <p:cNvPr id="3" name="Rectangle 2"/>
          <p:cNvSpPr/>
          <p:nvPr/>
        </p:nvSpPr>
        <p:spPr>
          <a:xfrm>
            <a:off x="447260" y="2852803"/>
            <a:ext cx="11516140" cy="1014380"/>
          </a:xfrm>
          <a:prstGeom prst="rect">
            <a:avLst/>
          </a:prstGeom>
        </p:spPr>
        <p:txBody>
          <a:bodyPr wrap="square">
            <a:spAutoFit/>
          </a:bodyPr>
          <a:lstStyle/>
          <a:p>
            <a:pPr>
              <a:lnSpc>
                <a:spcPct val="107000"/>
              </a:lnSpc>
              <a:spcAft>
                <a:spcPts val="800"/>
              </a:spcAft>
            </a:pPr>
            <a:r>
              <a:rPr lang="vi-VN" altLang="en-US" sz="2800" dirty="0">
                <a:latin typeface="Times New Roman" pitchFamily="18" charset="0"/>
                <a:ea typeface="Calibri" pitchFamily="34" charset="0"/>
                <a:cs typeface="Times New Roman" pitchFamily="18" charset="0"/>
              </a:rPr>
              <a:t>Nhiệt độ ảnh hưởng đến quá trình hô hấp tế bào thông qua sự tác động đến các enzyme xúc tác phản ứng hóa học.</a:t>
            </a:r>
            <a:endParaRPr lang="en-GB" altLang="en-US" sz="2800" dirty="0">
              <a:latin typeface="Times New Roman" pitchFamily="18" charset="0"/>
              <a:ea typeface="Calibri" pitchFamily="34" charset="0"/>
              <a:cs typeface="Times New Roman" pitchFamily="18" charset="0"/>
            </a:endParaRPr>
          </a:p>
        </p:txBody>
      </p:sp>
      <p:sp>
        <p:nvSpPr>
          <p:cNvPr id="4" name="Rectangle 3"/>
          <p:cNvSpPr/>
          <p:nvPr/>
        </p:nvSpPr>
        <p:spPr>
          <a:xfrm>
            <a:off x="185529" y="4953000"/>
            <a:ext cx="11125200" cy="1475404"/>
          </a:xfrm>
          <a:prstGeom prst="rect">
            <a:avLst/>
          </a:prstGeom>
        </p:spPr>
        <p:txBody>
          <a:bodyPr wrap="square">
            <a:spAutoFit/>
          </a:bodyPr>
          <a:lstStyle/>
          <a:p>
            <a:pPr algn="just">
              <a:lnSpc>
                <a:spcPct val="107000"/>
              </a:lnSpc>
              <a:spcAft>
                <a:spcPts val="800"/>
              </a:spcAft>
            </a:pPr>
            <a:r>
              <a:rPr lang="vi-VN" altLang="en-US" sz="2800" dirty="0">
                <a:latin typeface="Times New Roman" panose="02020603050405020304" pitchFamily="18" charset="0"/>
                <a:ea typeface="Calibri" pitchFamily="34" charset="0"/>
                <a:cs typeface="Times New Roman" panose="02020603050405020304" pitchFamily="18" charset="0"/>
              </a:rPr>
              <a:t>Cường độ hô hấp tỉ lệ thuận với hàm lượng nước trong tế bào, hàm lượng nước tăng thì hô hấp tế bào tăng. Do nước vừa là nguyên liệu, vừa là môi trường cho các phản ứng hóa học trong quá trình hô hấp tế bào.</a:t>
            </a:r>
            <a:endParaRPr lang="en-GB" altLang="en-US" sz="2800" dirty="0">
              <a:latin typeface="Times New Roman" panose="02020603050405020304" pitchFamily="18" charset="0"/>
              <a:ea typeface="Calibri" pitchFamily="34" charset="0"/>
              <a:cs typeface="Times New Roman" panose="02020603050405020304" pitchFamily="18" charset="0"/>
            </a:endParaRPr>
          </a:p>
        </p:txBody>
      </p:sp>
    </p:spTree>
    <p:extLst>
      <p:ext uri="{BB962C8B-B14F-4D97-AF65-F5344CB8AC3E}">
        <p14:creationId xmlns:p14="http://schemas.microsoft.com/office/powerpoint/2010/main" val="30022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0" grpId="0"/>
      <p:bldP spid="2" grpId="0"/>
      <p:bldP spid="14" grpId="0"/>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5"/>
          <p:cNvSpPr>
            <a:spLocks noChangeArrowheads="1"/>
          </p:cNvSpPr>
          <p:nvPr/>
        </p:nvSpPr>
        <p:spPr bwMode="auto">
          <a:xfrm>
            <a:off x="304800" y="990600"/>
            <a:ext cx="11582399" cy="10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spcAft>
                <a:spcPts val="800"/>
              </a:spcAft>
            </a:pPr>
            <a:r>
              <a:rPr lang="en-US" altLang="en-US" sz="2800" b="1" i="1" dirty="0" smtClean="0">
                <a:solidFill>
                  <a:srgbClr val="FF0000"/>
                </a:solidFill>
                <a:latin typeface="Times New Roman" panose="02020603050405020304" pitchFamily="18" charset="0"/>
                <a:ea typeface="Calibri" pitchFamily="34" charset="0"/>
                <a:cs typeface="Times New Roman" panose="02020603050405020304" pitchFamily="18" charset="0"/>
              </a:rPr>
              <a:t>9. </a:t>
            </a:r>
            <a:r>
              <a:rPr lang="vi-VN" altLang="en-US" sz="2800" b="1" i="1" dirty="0">
                <a:solidFill>
                  <a:srgbClr val="FF0000"/>
                </a:solidFill>
                <a:latin typeface="Times New Roman" panose="02020603050405020304" pitchFamily="18" charset="0"/>
                <a:ea typeface="Calibri" pitchFamily="34" charset="0"/>
                <a:cs typeface="Times New Roman" panose="02020603050405020304" pitchFamily="18" charset="0"/>
              </a:rPr>
              <a:t>Nồng độ oxygen và carbon dioxide ảnh hưởng đến quá trình hô hấp tế bào như thế nào? Điều gì sẽ xảy ra nếu cây bị ngập úng?</a:t>
            </a:r>
            <a:endParaRPr lang="en-GB" altLang="en-US" sz="2800" b="1" i="1" dirty="0">
              <a:solidFill>
                <a:srgbClr val="FF0000"/>
              </a:solidFill>
              <a:latin typeface="Times New Roman" panose="02020603050405020304" pitchFamily="18" charset="0"/>
              <a:ea typeface="Calibri" pitchFamily="34" charset="0"/>
              <a:cs typeface="Times New Roman" panose="02020603050405020304" pitchFamily="18" charset="0"/>
            </a:endParaRPr>
          </a:p>
        </p:txBody>
      </p:sp>
      <p:sp>
        <p:nvSpPr>
          <p:cNvPr id="2" name="Rectangle 1"/>
          <p:cNvSpPr/>
          <p:nvPr/>
        </p:nvSpPr>
        <p:spPr>
          <a:xfrm>
            <a:off x="457200" y="2057400"/>
            <a:ext cx="11125200" cy="3063659"/>
          </a:xfrm>
          <a:prstGeom prst="rect">
            <a:avLst/>
          </a:prstGeom>
        </p:spPr>
        <p:txBody>
          <a:bodyPr wrap="square">
            <a:spAutoFit/>
          </a:bodyPr>
          <a:lstStyle/>
          <a:p>
            <a:pPr algn="just">
              <a:lnSpc>
                <a:spcPct val="107000"/>
              </a:lnSpc>
              <a:spcAft>
                <a:spcPts val="800"/>
              </a:spcAft>
            </a:pPr>
            <a:r>
              <a:rPr lang="vi-VN" altLang="en-US" sz="2800" dirty="0">
                <a:latin typeface="Times New Roman" panose="02020603050405020304" pitchFamily="18" charset="0"/>
                <a:ea typeface="Calibri" pitchFamily="34" charset="0"/>
                <a:cs typeface="Times New Roman" panose="02020603050405020304" pitchFamily="18" charset="0"/>
              </a:rPr>
              <a:t>- Nồng độ oxygen: oxygen là nguyên liệu của hô hấp nên khi nồng độ oxygen giảm thì cường độ hô hấp giảm.</a:t>
            </a:r>
            <a:endParaRPr lang="en-GB" altLang="en-US" sz="2800" dirty="0">
              <a:latin typeface="Times New Roman" panose="02020603050405020304" pitchFamily="18" charset="0"/>
              <a:ea typeface="Calibri" pitchFamily="34" charset="0"/>
              <a:cs typeface="Times New Roman" panose="02020603050405020304" pitchFamily="18" charset="0"/>
            </a:endParaRPr>
          </a:p>
          <a:p>
            <a:pPr algn="just">
              <a:lnSpc>
                <a:spcPct val="107000"/>
              </a:lnSpc>
              <a:spcAft>
                <a:spcPts val="800"/>
              </a:spcAft>
            </a:pPr>
            <a:r>
              <a:rPr lang="vi-VN" altLang="en-US" sz="2800" dirty="0">
                <a:latin typeface="Times New Roman" panose="02020603050405020304" pitchFamily="18" charset="0"/>
                <a:ea typeface="Calibri" pitchFamily="34" charset="0"/>
                <a:cs typeface="Times New Roman" panose="02020603050405020304" pitchFamily="18" charset="0"/>
              </a:rPr>
              <a:t>- Nồng độ carbon dioxide: khi nồng độ carbon dioxide tăng sẽ ức chế quá trình hô hấp.</a:t>
            </a:r>
            <a:endParaRPr lang="en-GB" altLang="en-US" sz="2800" dirty="0">
              <a:latin typeface="Times New Roman" panose="02020603050405020304" pitchFamily="18" charset="0"/>
              <a:ea typeface="Calibri" pitchFamily="34" charset="0"/>
              <a:cs typeface="Times New Roman" panose="02020603050405020304" pitchFamily="18" charset="0"/>
            </a:endParaRPr>
          </a:p>
          <a:p>
            <a:pPr algn="just">
              <a:lnSpc>
                <a:spcPct val="107000"/>
              </a:lnSpc>
              <a:spcAft>
                <a:spcPts val="800"/>
              </a:spcAft>
            </a:pPr>
            <a:r>
              <a:rPr lang="vi-VN" altLang="en-US" sz="2800" dirty="0">
                <a:latin typeface="Times New Roman" panose="02020603050405020304" pitchFamily="18" charset="0"/>
                <a:ea typeface="Calibri" pitchFamily="34" charset="0"/>
                <a:cs typeface="Times New Roman" panose="02020603050405020304" pitchFamily="18" charset="0"/>
              </a:rPr>
              <a:t>- Khi cây bị ngập úng rễ, cây sẽ bị thiếu oxygen nên không thực hiện được quá trình hô hấp tế bào dẫn đến rễ chết và không được phục hồi, cây chết.</a:t>
            </a:r>
            <a:endParaRPr lang="en-GB" altLang="en-US" sz="2800" dirty="0">
              <a:latin typeface="Times New Roman" panose="02020603050405020304" pitchFamily="18" charset="0"/>
              <a:ea typeface="Calibri" pitchFamily="34" charset="0"/>
              <a:cs typeface="Times New Roman" panose="02020603050405020304" pitchFamily="18" charset="0"/>
            </a:endParaRPr>
          </a:p>
        </p:txBody>
      </p:sp>
      <p:sp>
        <p:nvSpPr>
          <p:cNvPr id="6" name="TextBox 5">
            <a:extLst>
              <a:ext uri="{FF2B5EF4-FFF2-40B4-BE49-F238E27FC236}">
                <a16:creationId xmlns="" xmlns:a16="http://schemas.microsoft.com/office/drawing/2014/main" id="{6031B65E-DEFA-1B6F-5CCB-D9E1DF13FE6B}"/>
              </a:ext>
            </a:extLst>
          </p:cNvPr>
          <p:cNvSpPr txBox="1"/>
          <p:nvPr/>
        </p:nvSpPr>
        <p:spPr>
          <a:xfrm>
            <a:off x="223629" y="223117"/>
            <a:ext cx="8817429" cy="523220"/>
          </a:xfrm>
          <a:prstGeom prst="rect">
            <a:avLst/>
          </a:prstGeom>
          <a:noFill/>
        </p:spPr>
        <p:txBody>
          <a:bodyPr wrap="square">
            <a:spAutoFit/>
          </a:bodyPr>
          <a:lstStyle/>
          <a:p>
            <a:pPr>
              <a:defRPr/>
            </a:pPr>
            <a:r>
              <a:rPr lang="en-GB" sz="2800" b="1" u="sng" dirty="0">
                <a:solidFill>
                  <a:srgbClr val="0000FF"/>
                </a:solidFill>
                <a:latin typeface="Times New Roman" pitchFamily="18" charset="0"/>
                <a:cs typeface="Times New Roman" pitchFamily="18" charset="0"/>
              </a:rPr>
              <a:t>III. </a:t>
            </a:r>
            <a:r>
              <a:rPr lang="en-GB" sz="2800" b="1" u="sng" dirty="0" err="1">
                <a:solidFill>
                  <a:srgbClr val="0000FF"/>
                </a:solidFill>
                <a:latin typeface="Times New Roman" pitchFamily="18" charset="0"/>
                <a:cs typeface="Times New Roman" pitchFamily="18" charset="0"/>
              </a:rPr>
              <a:t>Một</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số</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yếu</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tố</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ảnh</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hưởng</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đến</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hô</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hấp</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tế</a:t>
            </a:r>
            <a:r>
              <a:rPr lang="en-GB" sz="2800" b="1" u="sng" dirty="0">
                <a:solidFill>
                  <a:srgbClr val="0000FF"/>
                </a:solidFill>
                <a:latin typeface="Times New Roman" pitchFamily="18" charset="0"/>
                <a:cs typeface="Times New Roman" pitchFamily="18" charset="0"/>
              </a:rPr>
              <a:t> </a:t>
            </a:r>
            <a:r>
              <a:rPr lang="en-GB" sz="2800" b="1" u="sng" dirty="0" err="1" smtClean="0">
                <a:solidFill>
                  <a:srgbClr val="0000FF"/>
                </a:solidFill>
                <a:latin typeface="Times New Roman" pitchFamily="18" charset="0"/>
                <a:cs typeface="Times New Roman" pitchFamily="18" charset="0"/>
              </a:rPr>
              <a:t>bào</a:t>
            </a:r>
            <a:r>
              <a:rPr lang="en-GB" sz="2800" b="1" u="sng" dirty="0">
                <a:solidFill>
                  <a:srgbClr val="0000FF"/>
                </a:solidFill>
                <a:latin typeface="Times New Roman" pitchFamily="18" charset="0"/>
                <a:cs typeface="Times New Roman" pitchFamily="18" charset="0"/>
              </a:rPr>
              <a:t>.</a:t>
            </a:r>
            <a:endParaRPr lang="en-GB" sz="2800" b="1" u="sng"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5385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304800" y="903897"/>
            <a:ext cx="10820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sz="3600" dirty="0" smtClean="0">
                <a:solidFill>
                  <a:srgbClr val="C00000"/>
                </a:solidFill>
                <a:cs typeface="Times New Roman" pitchFamily="18" charset="0"/>
              </a:rPr>
              <a:t> </a:t>
            </a:r>
            <a:r>
              <a:rPr lang="en-GB" altLang="en-US" sz="2800" b="1" i="1" dirty="0" err="1">
                <a:solidFill>
                  <a:srgbClr val="FF0000"/>
                </a:solidFill>
                <a:cs typeface="Times New Roman" pitchFamily="18" charset="0"/>
              </a:rPr>
              <a:t>Em</a:t>
            </a:r>
            <a:r>
              <a:rPr lang="en-GB" altLang="en-US" sz="2800" b="1" i="1" dirty="0">
                <a:solidFill>
                  <a:srgbClr val="FF0000"/>
                </a:solidFill>
                <a:cs typeface="Times New Roman" pitchFamily="18" charset="0"/>
              </a:rPr>
              <a:t> </a:t>
            </a:r>
            <a:r>
              <a:rPr lang="en-GB" altLang="en-US" sz="2800" b="1" i="1" dirty="0" err="1">
                <a:solidFill>
                  <a:srgbClr val="FF0000"/>
                </a:solidFill>
                <a:cs typeface="Times New Roman" pitchFamily="18" charset="0"/>
              </a:rPr>
              <a:t>hãy</a:t>
            </a:r>
            <a:r>
              <a:rPr lang="en-GB" altLang="en-US" sz="2800" b="1" i="1" dirty="0">
                <a:solidFill>
                  <a:srgbClr val="FF0000"/>
                </a:solidFill>
                <a:cs typeface="Times New Roman" pitchFamily="18" charset="0"/>
              </a:rPr>
              <a:t> </a:t>
            </a:r>
            <a:r>
              <a:rPr lang="en-GB" altLang="en-US" sz="2800" b="1" i="1" dirty="0" err="1">
                <a:solidFill>
                  <a:srgbClr val="FF0000"/>
                </a:solidFill>
                <a:cs typeface="Times New Roman" pitchFamily="18" charset="0"/>
              </a:rPr>
              <a:t>nêu</a:t>
            </a:r>
            <a:r>
              <a:rPr lang="en-GB" altLang="en-US" sz="2800" b="1" i="1" dirty="0">
                <a:solidFill>
                  <a:srgbClr val="FF0000"/>
                </a:solidFill>
                <a:cs typeface="Times New Roman" pitchFamily="18" charset="0"/>
              </a:rPr>
              <a:t> </a:t>
            </a:r>
            <a:r>
              <a:rPr lang="en-GB" altLang="en-US" sz="2800" b="1" i="1" dirty="0" err="1">
                <a:solidFill>
                  <a:srgbClr val="FF0000"/>
                </a:solidFill>
                <a:cs typeface="Times New Roman" pitchFamily="18" charset="0"/>
              </a:rPr>
              <a:t>một</a:t>
            </a:r>
            <a:r>
              <a:rPr lang="en-GB" altLang="en-US" sz="2800" b="1" i="1" dirty="0">
                <a:solidFill>
                  <a:srgbClr val="FF0000"/>
                </a:solidFill>
                <a:cs typeface="Times New Roman" pitchFamily="18" charset="0"/>
              </a:rPr>
              <a:t> </a:t>
            </a:r>
            <a:r>
              <a:rPr lang="en-GB" altLang="en-US" sz="2800" b="1" i="1" dirty="0" err="1">
                <a:solidFill>
                  <a:srgbClr val="FF0000"/>
                </a:solidFill>
                <a:cs typeface="Times New Roman" pitchFamily="18" charset="0"/>
              </a:rPr>
              <a:t>số</a:t>
            </a:r>
            <a:r>
              <a:rPr lang="en-GB" altLang="en-US" sz="2800" b="1" i="1" dirty="0">
                <a:solidFill>
                  <a:srgbClr val="FF0000"/>
                </a:solidFill>
                <a:cs typeface="Times New Roman" pitchFamily="18" charset="0"/>
              </a:rPr>
              <a:t> </a:t>
            </a:r>
            <a:r>
              <a:rPr lang="en-GB" altLang="en-US" sz="2800" b="1" i="1" dirty="0" err="1">
                <a:solidFill>
                  <a:srgbClr val="FF0000"/>
                </a:solidFill>
                <a:cs typeface="Times New Roman" pitchFamily="18" charset="0"/>
              </a:rPr>
              <a:t>yếu</a:t>
            </a:r>
            <a:r>
              <a:rPr lang="en-GB" altLang="en-US" sz="2800" b="1" i="1" dirty="0">
                <a:solidFill>
                  <a:srgbClr val="FF0000"/>
                </a:solidFill>
                <a:cs typeface="Times New Roman" pitchFamily="18" charset="0"/>
              </a:rPr>
              <a:t> </a:t>
            </a:r>
            <a:r>
              <a:rPr lang="en-GB" altLang="en-US" sz="2800" b="1" i="1" dirty="0" err="1">
                <a:solidFill>
                  <a:srgbClr val="FF0000"/>
                </a:solidFill>
                <a:cs typeface="Times New Roman" pitchFamily="18" charset="0"/>
              </a:rPr>
              <a:t>tố</a:t>
            </a:r>
            <a:r>
              <a:rPr lang="en-GB" altLang="en-US" sz="2800" b="1" i="1" dirty="0">
                <a:solidFill>
                  <a:srgbClr val="FF0000"/>
                </a:solidFill>
                <a:cs typeface="Times New Roman" pitchFamily="18" charset="0"/>
              </a:rPr>
              <a:t> </a:t>
            </a:r>
            <a:r>
              <a:rPr lang="en-GB" altLang="en-US" sz="2800" b="1" i="1" dirty="0" err="1">
                <a:solidFill>
                  <a:srgbClr val="FF0000"/>
                </a:solidFill>
                <a:cs typeface="Times New Roman" pitchFamily="18" charset="0"/>
              </a:rPr>
              <a:t>ảnh</a:t>
            </a:r>
            <a:r>
              <a:rPr lang="en-GB" altLang="en-US" sz="2800" b="1" i="1" dirty="0">
                <a:solidFill>
                  <a:srgbClr val="FF0000"/>
                </a:solidFill>
                <a:cs typeface="Times New Roman" pitchFamily="18" charset="0"/>
              </a:rPr>
              <a:t> </a:t>
            </a:r>
            <a:r>
              <a:rPr lang="en-GB" altLang="en-US" sz="2800" b="1" i="1" dirty="0" err="1">
                <a:solidFill>
                  <a:srgbClr val="FF0000"/>
                </a:solidFill>
                <a:cs typeface="Times New Roman" pitchFamily="18" charset="0"/>
              </a:rPr>
              <a:t>hưởng</a:t>
            </a:r>
            <a:r>
              <a:rPr lang="en-GB" altLang="en-US" sz="2800" b="1" i="1" dirty="0">
                <a:solidFill>
                  <a:srgbClr val="FF0000"/>
                </a:solidFill>
                <a:cs typeface="Times New Roman" pitchFamily="18" charset="0"/>
              </a:rPr>
              <a:t> </a:t>
            </a:r>
            <a:r>
              <a:rPr lang="en-GB" altLang="en-US" sz="2800" b="1" i="1" dirty="0" err="1">
                <a:solidFill>
                  <a:srgbClr val="FF0000"/>
                </a:solidFill>
                <a:cs typeface="Times New Roman" pitchFamily="18" charset="0"/>
              </a:rPr>
              <a:t>đến</a:t>
            </a:r>
            <a:r>
              <a:rPr lang="en-GB" altLang="en-US" sz="2800" b="1" i="1" dirty="0">
                <a:solidFill>
                  <a:srgbClr val="FF0000"/>
                </a:solidFill>
                <a:cs typeface="Times New Roman" pitchFamily="18" charset="0"/>
              </a:rPr>
              <a:t> </a:t>
            </a:r>
            <a:r>
              <a:rPr lang="en-GB" altLang="en-US" sz="2800" b="1" i="1" dirty="0" err="1">
                <a:solidFill>
                  <a:srgbClr val="FF0000"/>
                </a:solidFill>
                <a:cs typeface="Times New Roman" pitchFamily="18" charset="0"/>
              </a:rPr>
              <a:t>hô</a:t>
            </a:r>
            <a:r>
              <a:rPr lang="en-GB" altLang="en-US" sz="2800" b="1" i="1" dirty="0">
                <a:solidFill>
                  <a:srgbClr val="FF0000"/>
                </a:solidFill>
                <a:cs typeface="Times New Roman" pitchFamily="18" charset="0"/>
              </a:rPr>
              <a:t> </a:t>
            </a:r>
            <a:r>
              <a:rPr lang="en-GB" altLang="en-US" sz="2800" b="1" i="1" dirty="0" err="1">
                <a:solidFill>
                  <a:srgbClr val="FF0000"/>
                </a:solidFill>
                <a:cs typeface="Times New Roman" pitchFamily="18" charset="0"/>
              </a:rPr>
              <a:t>hấp</a:t>
            </a:r>
            <a:r>
              <a:rPr lang="en-GB" altLang="en-US" sz="2800" b="1" i="1" dirty="0">
                <a:solidFill>
                  <a:srgbClr val="FF0000"/>
                </a:solidFill>
                <a:cs typeface="Times New Roman" pitchFamily="18" charset="0"/>
              </a:rPr>
              <a:t> </a:t>
            </a:r>
            <a:r>
              <a:rPr lang="en-GB" altLang="en-US" sz="2800" b="1" i="1" dirty="0" err="1" smtClean="0">
                <a:solidFill>
                  <a:srgbClr val="FF0000"/>
                </a:solidFill>
                <a:cs typeface="Times New Roman" pitchFamily="18" charset="0"/>
              </a:rPr>
              <a:t>tế</a:t>
            </a:r>
            <a:r>
              <a:rPr lang="en-GB" altLang="en-US" sz="2800" b="1" i="1" dirty="0">
                <a:solidFill>
                  <a:srgbClr val="FF0000"/>
                </a:solidFill>
                <a:cs typeface="Times New Roman" pitchFamily="18" charset="0"/>
              </a:rPr>
              <a:t> </a:t>
            </a:r>
            <a:r>
              <a:rPr lang="en-GB" altLang="en-US" sz="2800" b="1" i="1" dirty="0" err="1" smtClean="0">
                <a:solidFill>
                  <a:srgbClr val="FF0000"/>
                </a:solidFill>
                <a:cs typeface="Times New Roman" pitchFamily="18" charset="0"/>
              </a:rPr>
              <a:t>bào</a:t>
            </a:r>
            <a:r>
              <a:rPr lang="en-GB" altLang="en-US" sz="2800" b="1" i="1" dirty="0">
                <a:solidFill>
                  <a:srgbClr val="FF0000"/>
                </a:solidFill>
                <a:cs typeface="Times New Roman" pitchFamily="18" charset="0"/>
              </a:rPr>
              <a:t>?</a:t>
            </a:r>
          </a:p>
        </p:txBody>
      </p:sp>
      <p:sp>
        <p:nvSpPr>
          <p:cNvPr id="9" name="TextBox 8">
            <a:extLst>
              <a:ext uri="{FF2B5EF4-FFF2-40B4-BE49-F238E27FC236}">
                <a16:creationId xmlns="" xmlns:a16="http://schemas.microsoft.com/office/drawing/2014/main" id="{6031B65E-DEFA-1B6F-5CCB-D9E1DF13FE6B}"/>
              </a:ext>
            </a:extLst>
          </p:cNvPr>
          <p:cNvSpPr txBox="1"/>
          <p:nvPr/>
        </p:nvSpPr>
        <p:spPr>
          <a:xfrm>
            <a:off x="223629" y="223117"/>
            <a:ext cx="8817429" cy="523220"/>
          </a:xfrm>
          <a:prstGeom prst="rect">
            <a:avLst/>
          </a:prstGeom>
          <a:noFill/>
        </p:spPr>
        <p:txBody>
          <a:bodyPr wrap="square">
            <a:spAutoFit/>
          </a:bodyPr>
          <a:lstStyle/>
          <a:p>
            <a:pPr>
              <a:defRPr/>
            </a:pPr>
            <a:r>
              <a:rPr lang="en-GB" sz="2800" b="1" u="sng" dirty="0">
                <a:solidFill>
                  <a:srgbClr val="0000FF"/>
                </a:solidFill>
                <a:latin typeface="Times New Roman" pitchFamily="18" charset="0"/>
                <a:cs typeface="Times New Roman" pitchFamily="18" charset="0"/>
              </a:rPr>
              <a:t>III. </a:t>
            </a:r>
            <a:r>
              <a:rPr lang="en-GB" sz="2800" b="1" u="sng" dirty="0" err="1">
                <a:solidFill>
                  <a:srgbClr val="0000FF"/>
                </a:solidFill>
                <a:latin typeface="Times New Roman" pitchFamily="18" charset="0"/>
                <a:cs typeface="Times New Roman" pitchFamily="18" charset="0"/>
              </a:rPr>
              <a:t>Một</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số</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yếu</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tố</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ảnh</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hưởng</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đến</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hô</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hấp</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tế</a:t>
            </a:r>
            <a:r>
              <a:rPr lang="en-GB" sz="2800" b="1" u="sng" dirty="0">
                <a:solidFill>
                  <a:srgbClr val="0000FF"/>
                </a:solidFill>
                <a:latin typeface="Times New Roman" pitchFamily="18" charset="0"/>
                <a:cs typeface="Times New Roman" pitchFamily="18" charset="0"/>
              </a:rPr>
              <a:t> </a:t>
            </a:r>
            <a:r>
              <a:rPr lang="en-GB" sz="2800" b="1" u="sng" dirty="0" err="1" smtClean="0">
                <a:solidFill>
                  <a:srgbClr val="0000FF"/>
                </a:solidFill>
                <a:latin typeface="Times New Roman" pitchFamily="18" charset="0"/>
                <a:cs typeface="Times New Roman" pitchFamily="18" charset="0"/>
              </a:rPr>
              <a:t>bào</a:t>
            </a:r>
            <a:r>
              <a:rPr lang="en-GB" sz="2800" b="1" u="sng" dirty="0">
                <a:solidFill>
                  <a:srgbClr val="0000FF"/>
                </a:solidFill>
                <a:latin typeface="Times New Roman" pitchFamily="18" charset="0"/>
                <a:cs typeface="Times New Roman" pitchFamily="18" charset="0"/>
              </a:rPr>
              <a:t>.</a:t>
            </a:r>
            <a:endParaRPr lang="en-GB" sz="2800" b="1" u="sng" dirty="0">
              <a:solidFill>
                <a:srgbClr val="C00000"/>
              </a:solidFill>
              <a:latin typeface="Times New Roman" pitchFamily="18" charset="0"/>
              <a:cs typeface="Times New Roman" pitchFamily="18" charset="0"/>
            </a:endParaRPr>
          </a:p>
        </p:txBody>
      </p:sp>
      <p:sp>
        <p:nvSpPr>
          <p:cNvPr id="2" name="Rectangle 1"/>
          <p:cNvSpPr/>
          <p:nvPr/>
        </p:nvSpPr>
        <p:spPr>
          <a:xfrm>
            <a:off x="439102" y="1597431"/>
            <a:ext cx="11044170" cy="954107"/>
          </a:xfrm>
          <a:prstGeom prst="rect">
            <a:avLst/>
          </a:prstGeom>
        </p:spPr>
        <p:txBody>
          <a:bodyPr wrap="square">
            <a:spAutoFit/>
          </a:bodyPr>
          <a:lstStyle/>
          <a:p>
            <a:r>
              <a:rPr lang="en-GB" altLang="en-US" sz="2800" dirty="0" err="1">
                <a:latin typeface="Times New Roman" panose="02020603050405020304" pitchFamily="18" charset="0"/>
                <a:cs typeface="Times New Roman" panose="02020603050405020304" pitchFamily="18" charset="0"/>
              </a:rPr>
              <a:t>Cường</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độ</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của</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quá</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trình</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hô</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hấp</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tế</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bào</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ảnh</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hưởng</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bởi</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một</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số</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yếu</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tố</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như</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nhiệt</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độ</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hàm</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lượng</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nước</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nồng</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độ</a:t>
            </a:r>
            <a:r>
              <a:rPr lang="en-GB" altLang="en-US" sz="2800" dirty="0">
                <a:latin typeface="Times New Roman" panose="02020603050405020304" pitchFamily="18" charset="0"/>
                <a:cs typeface="Times New Roman" panose="02020603050405020304" pitchFamily="18" charset="0"/>
              </a:rPr>
              <a:t> oxygen, </a:t>
            </a:r>
            <a:r>
              <a:rPr lang="en-GB" altLang="en-US" sz="2800" dirty="0" err="1">
                <a:latin typeface="Times New Roman" panose="02020603050405020304" pitchFamily="18" charset="0"/>
                <a:cs typeface="Times New Roman" panose="02020603050405020304" pitchFamily="18" charset="0"/>
              </a:rPr>
              <a:t>nồng</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độ</a:t>
            </a:r>
            <a:r>
              <a:rPr lang="en-GB" altLang="en-US" sz="2800" dirty="0">
                <a:latin typeface="Times New Roman" panose="02020603050405020304" pitchFamily="18" charset="0"/>
                <a:cs typeface="Times New Roman" panose="02020603050405020304" pitchFamily="18" charset="0"/>
              </a:rPr>
              <a:t> carbon dioxide.</a:t>
            </a:r>
          </a:p>
        </p:txBody>
      </p:sp>
      <p:sp>
        <p:nvSpPr>
          <p:cNvPr id="11" name="Rectangle 5"/>
          <p:cNvSpPr>
            <a:spLocks noChangeArrowheads="1"/>
          </p:cNvSpPr>
          <p:nvPr/>
        </p:nvSpPr>
        <p:spPr bwMode="auto">
          <a:xfrm>
            <a:off x="304800" y="2527262"/>
            <a:ext cx="10502721"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4000" dirty="0" smtClean="0">
                <a:solidFill>
                  <a:srgbClr val="FF0000"/>
                </a:solidFill>
                <a:latin typeface="+mj-lt"/>
                <a:cs typeface="Calibri" pitchFamily="34" charset="0"/>
              </a:rPr>
              <a:t> </a:t>
            </a:r>
            <a:r>
              <a:rPr lang="vi-VN" altLang="en-US" sz="2800" b="1" i="1" dirty="0">
                <a:solidFill>
                  <a:srgbClr val="FF0000"/>
                </a:solidFill>
                <a:latin typeface="+mj-lt"/>
                <a:cs typeface="Calibri" pitchFamily="34" charset="0"/>
              </a:rPr>
              <a:t>Vì sao trước khi gieo, người ta thường ngâm hạt trong nước ấm (khoảng 40</a:t>
            </a:r>
            <a:r>
              <a:rPr lang="vi-VN" altLang="en-US" sz="2800" b="1" i="1" spc="-150" baseline="30000" dirty="0">
                <a:solidFill>
                  <a:srgbClr val="FF0000"/>
                </a:solidFill>
                <a:latin typeface="+mj-lt"/>
                <a:cs typeface="Calibri" pitchFamily="34" charset="0"/>
              </a:rPr>
              <a:t>o</a:t>
            </a:r>
            <a:r>
              <a:rPr lang="vi-VN" altLang="en-US" sz="2800" b="1" i="1" dirty="0">
                <a:solidFill>
                  <a:srgbClr val="FF0000"/>
                </a:solidFill>
                <a:latin typeface="+mj-lt"/>
                <a:cs typeface="Calibri" pitchFamily="34" charset="0"/>
              </a:rPr>
              <a:t>C)?</a:t>
            </a:r>
            <a:endParaRPr lang="en-GB" altLang="en-US" sz="2800" b="1" i="1" dirty="0">
              <a:solidFill>
                <a:srgbClr val="FF0000"/>
              </a:solidFill>
              <a:latin typeface="+mj-lt"/>
            </a:endParaRPr>
          </a:p>
        </p:txBody>
      </p:sp>
      <p:sp>
        <p:nvSpPr>
          <p:cNvPr id="3" name="Rectangle 2"/>
          <p:cNvSpPr/>
          <p:nvPr/>
        </p:nvSpPr>
        <p:spPr>
          <a:xfrm>
            <a:off x="223629" y="3666035"/>
            <a:ext cx="11042561" cy="1475404"/>
          </a:xfrm>
          <a:prstGeom prst="rect">
            <a:avLst/>
          </a:prstGeom>
        </p:spPr>
        <p:txBody>
          <a:bodyPr wrap="square">
            <a:spAutoFit/>
          </a:bodyPr>
          <a:lstStyle/>
          <a:p>
            <a:pPr algn="just">
              <a:lnSpc>
                <a:spcPct val="107000"/>
              </a:lnSpc>
              <a:spcAft>
                <a:spcPts val="800"/>
              </a:spcAft>
            </a:pPr>
            <a:r>
              <a:rPr lang="vi-VN" altLang="en-US" sz="2800" dirty="0">
                <a:latin typeface="Times New Roman" panose="02020603050405020304" pitchFamily="18" charset="0"/>
                <a:ea typeface="Calibri" pitchFamily="34" charset="0"/>
                <a:cs typeface="Times New Roman" panose="02020603050405020304" pitchFamily="18" charset="0"/>
              </a:rPr>
              <a:t>Ngâm hạt trong nước ấm để làm tăng nhiệt độ và độ ẩm. Nhờ đó, làm tăng tốc độ hô hấp tế bào, kích thích hạt nảy mầm nhanh hơn và tỉ lệ nảy mầm cao hơn.</a:t>
            </a:r>
            <a:endParaRPr lang="en-GB" altLang="en-US" sz="2800" dirty="0">
              <a:latin typeface="Times New Roman" panose="02020603050405020304" pitchFamily="18" charset="0"/>
              <a:ea typeface="Calibri" pitchFamily="34" charset="0"/>
              <a:cs typeface="Times New Roman" panose="02020603050405020304" pitchFamily="18" charset="0"/>
            </a:endParaRPr>
          </a:p>
        </p:txBody>
      </p:sp>
    </p:spTree>
    <p:extLst>
      <p:ext uri="{BB962C8B-B14F-4D97-AF65-F5344CB8AC3E}">
        <p14:creationId xmlns:p14="http://schemas.microsoft.com/office/powerpoint/2010/main" val="22935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11"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196105" y="71735"/>
            <a:ext cx="959201" cy="65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381000" y="447021"/>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 </a:t>
            </a:r>
            <a:r>
              <a:rPr lang="en-US" altLang="en-US" sz="2800" b="1" u="sng" dirty="0" err="1">
                <a:solidFill>
                  <a:srgbClr val="3333FF"/>
                </a:solidFill>
                <a:latin typeface="Times New Roman" pitchFamily="18" charset="0"/>
                <a:cs typeface="Times New Roman" pitchFamily="18" charset="0"/>
              </a:rPr>
              <a:t>Hô</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hấp</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tế</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bào</a:t>
            </a:r>
            <a:r>
              <a:rPr lang="en-US" altLang="en-US" sz="2800" b="1" u="sng" dirty="0">
                <a:solidFill>
                  <a:srgbClr val="3333FF"/>
                </a:solidFill>
                <a:latin typeface="Times New Roman" pitchFamily="18" charset="0"/>
                <a:cs typeface="Times New Roman" pitchFamily="18" charset="0"/>
              </a:rPr>
              <a:t>:</a:t>
            </a:r>
          </a:p>
        </p:txBody>
      </p:sp>
      <p:sp>
        <p:nvSpPr>
          <p:cNvPr id="13" name="Text Box 20"/>
          <p:cNvSpPr txBox="1">
            <a:spLocks noChangeArrowheads="1"/>
          </p:cNvSpPr>
          <p:nvPr/>
        </p:nvSpPr>
        <p:spPr bwMode="auto">
          <a:xfrm>
            <a:off x="3380400" y="0"/>
            <a:ext cx="469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a:solidFill>
                  <a:srgbClr val="FF0000"/>
                </a:solidFill>
                <a:latin typeface="Times New Roman" pitchFamily="18" charset="0"/>
                <a:cs typeface="Times New Roman" pitchFamily="18" charset="0"/>
              </a:rPr>
              <a:t>BÀI 25. HÔ HẤP TẾ BÀO </a:t>
            </a:r>
          </a:p>
        </p:txBody>
      </p:sp>
      <p:sp>
        <p:nvSpPr>
          <p:cNvPr id="7" name="TextBox 7"/>
          <p:cNvSpPr txBox="1">
            <a:spLocks noChangeArrowheads="1"/>
          </p:cNvSpPr>
          <p:nvPr/>
        </p:nvSpPr>
        <p:spPr bwMode="auto">
          <a:xfrm>
            <a:off x="457200" y="914401"/>
            <a:ext cx="11277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sz="2800" dirty="0">
                <a:cs typeface="Times New Roman" pitchFamily="18" charset="0"/>
              </a:rPr>
              <a:t>- </a:t>
            </a:r>
            <a:r>
              <a:rPr lang="en-GB" altLang="en-US" sz="2800" dirty="0" err="1">
                <a:cs typeface="Times New Roman" pitchFamily="18" charset="0"/>
              </a:rPr>
              <a:t>Hô</a:t>
            </a:r>
            <a:r>
              <a:rPr lang="en-GB" altLang="en-US" sz="2800" dirty="0">
                <a:cs typeface="Times New Roman" pitchFamily="18" charset="0"/>
              </a:rPr>
              <a:t> </a:t>
            </a:r>
            <a:r>
              <a:rPr lang="en-GB" altLang="en-US" sz="2800" dirty="0" err="1">
                <a:cs typeface="Times New Roman" pitchFamily="18" charset="0"/>
              </a:rPr>
              <a:t>hấp</a:t>
            </a:r>
            <a:r>
              <a:rPr lang="en-GB" altLang="en-US" sz="2800" dirty="0">
                <a:cs typeface="Times New Roman" pitchFamily="18" charset="0"/>
              </a:rPr>
              <a:t> </a:t>
            </a:r>
            <a:r>
              <a:rPr lang="en-GB" altLang="en-US" sz="2800" dirty="0" err="1">
                <a:cs typeface="Times New Roman" pitchFamily="18" charset="0"/>
              </a:rPr>
              <a:t>tế</a:t>
            </a:r>
            <a:r>
              <a:rPr lang="en-GB" altLang="en-US" sz="2800" dirty="0">
                <a:cs typeface="Times New Roman" pitchFamily="18" charset="0"/>
              </a:rPr>
              <a:t> </a:t>
            </a:r>
            <a:r>
              <a:rPr lang="en-GB" altLang="en-US" sz="2800" dirty="0" err="1">
                <a:cs typeface="Times New Roman" pitchFamily="18" charset="0"/>
              </a:rPr>
              <a:t>bào</a:t>
            </a:r>
            <a:r>
              <a:rPr lang="en-GB" altLang="en-US" sz="2800" dirty="0">
                <a:cs typeface="Times New Roman" pitchFamily="18" charset="0"/>
              </a:rPr>
              <a:t> </a:t>
            </a:r>
            <a:r>
              <a:rPr lang="en-GB" altLang="en-US" sz="2800" dirty="0" err="1">
                <a:cs typeface="Times New Roman" pitchFamily="18" charset="0"/>
              </a:rPr>
              <a:t>là</a:t>
            </a:r>
            <a:r>
              <a:rPr lang="en-GB" altLang="en-US" sz="2800" dirty="0">
                <a:cs typeface="Times New Roman" pitchFamily="18" charset="0"/>
              </a:rPr>
              <a:t> </a:t>
            </a:r>
            <a:r>
              <a:rPr lang="en-GB" altLang="en-US" sz="2800" dirty="0" err="1">
                <a:cs typeface="Times New Roman" pitchFamily="18" charset="0"/>
              </a:rPr>
              <a:t>quá</a:t>
            </a:r>
            <a:r>
              <a:rPr lang="en-GB" altLang="en-US" sz="2800" dirty="0">
                <a:cs typeface="Times New Roman" pitchFamily="18" charset="0"/>
              </a:rPr>
              <a:t> </a:t>
            </a:r>
            <a:r>
              <a:rPr lang="en-GB" altLang="en-US" sz="2800" dirty="0" err="1">
                <a:cs typeface="Times New Roman" pitchFamily="18" charset="0"/>
              </a:rPr>
              <a:t>trình</a:t>
            </a:r>
            <a:r>
              <a:rPr lang="en-GB" altLang="en-US" sz="2800" dirty="0">
                <a:cs typeface="Times New Roman" pitchFamily="18" charset="0"/>
              </a:rPr>
              <a:t> </a:t>
            </a:r>
            <a:r>
              <a:rPr lang="en-GB" altLang="en-US" sz="2800" dirty="0" err="1">
                <a:cs typeface="Times New Roman" pitchFamily="18" charset="0"/>
              </a:rPr>
              <a:t>tế</a:t>
            </a:r>
            <a:r>
              <a:rPr lang="en-GB" altLang="en-US" sz="2800" dirty="0">
                <a:cs typeface="Times New Roman" pitchFamily="18" charset="0"/>
              </a:rPr>
              <a:t> </a:t>
            </a:r>
            <a:r>
              <a:rPr lang="en-GB" altLang="en-US" sz="2800" dirty="0" err="1">
                <a:cs typeface="Times New Roman" pitchFamily="18" charset="0"/>
              </a:rPr>
              <a:t>bào</a:t>
            </a:r>
            <a:r>
              <a:rPr lang="en-GB" altLang="en-US" sz="2800" dirty="0">
                <a:cs typeface="Times New Roman" pitchFamily="18" charset="0"/>
              </a:rPr>
              <a:t> </a:t>
            </a:r>
            <a:r>
              <a:rPr lang="en-GB" altLang="en-US" sz="2800" dirty="0" err="1">
                <a:cs typeface="Times New Roman" pitchFamily="18" charset="0"/>
              </a:rPr>
              <a:t>phân</a:t>
            </a:r>
            <a:r>
              <a:rPr lang="en-GB" altLang="en-US" sz="2800" dirty="0">
                <a:cs typeface="Times New Roman" pitchFamily="18" charset="0"/>
              </a:rPr>
              <a:t> </a:t>
            </a:r>
            <a:r>
              <a:rPr lang="en-GB" altLang="en-US" sz="2800" dirty="0" err="1">
                <a:cs typeface="Times New Roman" pitchFamily="18" charset="0"/>
              </a:rPr>
              <a:t>giải</a:t>
            </a:r>
            <a:r>
              <a:rPr lang="en-GB" altLang="en-US" sz="2800" dirty="0">
                <a:cs typeface="Times New Roman" pitchFamily="18" charset="0"/>
              </a:rPr>
              <a:t> </a:t>
            </a:r>
            <a:r>
              <a:rPr lang="en-GB" altLang="en-US" sz="2800" dirty="0" err="1">
                <a:cs typeface="Times New Roman" pitchFamily="18" charset="0"/>
              </a:rPr>
              <a:t>chất</a:t>
            </a:r>
            <a:r>
              <a:rPr lang="en-GB" altLang="en-US" sz="2800" dirty="0">
                <a:cs typeface="Times New Roman" pitchFamily="18" charset="0"/>
              </a:rPr>
              <a:t> </a:t>
            </a:r>
            <a:r>
              <a:rPr lang="en-GB" altLang="en-US" sz="2800" dirty="0" err="1">
                <a:cs typeface="Times New Roman" pitchFamily="18" charset="0"/>
              </a:rPr>
              <a:t>hữu</a:t>
            </a:r>
            <a:r>
              <a:rPr lang="en-GB" altLang="en-US" sz="2800" dirty="0">
                <a:cs typeface="Times New Roman" pitchFamily="18" charset="0"/>
              </a:rPr>
              <a:t> </a:t>
            </a:r>
            <a:r>
              <a:rPr lang="en-GB" altLang="en-US" sz="2800" dirty="0" err="1">
                <a:cs typeface="Times New Roman" pitchFamily="18" charset="0"/>
              </a:rPr>
              <a:t>cơ</a:t>
            </a:r>
            <a:r>
              <a:rPr lang="en-GB" altLang="en-US" sz="2800" dirty="0">
                <a:cs typeface="Times New Roman" pitchFamily="18" charset="0"/>
              </a:rPr>
              <a:t> </a:t>
            </a:r>
            <a:r>
              <a:rPr lang="en-GB" altLang="en-US" sz="2800" dirty="0" err="1">
                <a:cs typeface="Times New Roman" pitchFamily="18" charset="0"/>
              </a:rPr>
              <a:t>tạo</a:t>
            </a:r>
            <a:r>
              <a:rPr lang="en-GB" altLang="en-US" sz="2800" dirty="0">
                <a:cs typeface="Times New Roman" pitchFamily="18" charset="0"/>
              </a:rPr>
              <a:t> </a:t>
            </a:r>
            <a:r>
              <a:rPr lang="en-GB" altLang="en-US" sz="2800" dirty="0" err="1">
                <a:cs typeface="Times New Roman" pitchFamily="18" charset="0"/>
              </a:rPr>
              <a:t>thành</a:t>
            </a:r>
            <a:r>
              <a:rPr lang="en-GB" altLang="en-US" sz="2800" dirty="0">
                <a:cs typeface="Times New Roman" pitchFamily="18" charset="0"/>
              </a:rPr>
              <a:t> carbon dioxide, </a:t>
            </a:r>
            <a:r>
              <a:rPr lang="en-GB" altLang="en-US" sz="2800" dirty="0" err="1">
                <a:cs typeface="Times New Roman" pitchFamily="18" charset="0"/>
              </a:rPr>
              <a:t>nước</a:t>
            </a:r>
            <a:r>
              <a:rPr lang="en-GB" altLang="en-US" sz="2800" dirty="0">
                <a:cs typeface="Times New Roman" pitchFamily="18" charset="0"/>
              </a:rPr>
              <a:t>, </a:t>
            </a:r>
            <a:r>
              <a:rPr lang="en-GB" altLang="en-US" sz="2800" dirty="0" err="1">
                <a:cs typeface="Times New Roman" pitchFamily="18" charset="0"/>
              </a:rPr>
              <a:t>đồng</a:t>
            </a:r>
            <a:r>
              <a:rPr lang="en-GB" altLang="en-US" sz="2800" dirty="0">
                <a:cs typeface="Times New Roman" pitchFamily="18" charset="0"/>
              </a:rPr>
              <a:t> </a:t>
            </a:r>
            <a:r>
              <a:rPr lang="en-GB" altLang="en-US" sz="2800" dirty="0" err="1">
                <a:cs typeface="Times New Roman" pitchFamily="18" charset="0"/>
              </a:rPr>
              <a:t>thời</a:t>
            </a:r>
            <a:r>
              <a:rPr lang="en-GB" altLang="en-US" sz="2800" dirty="0">
                <a:cs typeface="Times New Roman" pitchFamily="18" charset="0"/>
              </a:rPr>
              <a:t> </a:t>
            </a:r>
            <a:r>
              <a:rPr lang="en-GB" altLang="en-US" sz="2800" dirty="0" err="1">
                <a:cs typeface="Times New Roman" pitchFamily="18" charset="0"/>
              </a:rPr>
              <a:t>giải</a:t>
            </a:r>
            <a:r>
              <a:rPr lang="en-GB" altLang="en-US" sz="2800" dirty="0">
                <a:cs typeface="Times New Roman" pitchFamily="18" charset="0"/>
              </a:rPr>
              <a:t> </a:t>
            </a:r>
            <a:r>
              <a:rPr lang="en-GB" altLang="en-US" sz="2800" dirty="0" err="1">
                <a:cs typeface="Times New Roman" pitchFamily="18" charset="0"/>
              </a:rPr>
              <a:t>phóng</a:t>
            </a:r>
            <a:r>
              <a:rPr lang="en-GB" altLang="en-US" sz="2800" dirty="0">
                <a:cs typeface="Times New Roman" pitchFamily="18" charset="0"/>
              </a:rPr>
              <a:t> </a:t>
            </a:r>
            <a:r>
              <a:rPr lang="en-GB" altLang="en-US" sz="2800" dirty="0" err="1">
                <a:cs typeface="Times New Roman" pitchFamily="18" charset="0"/>
              </a:rPr>
              <a:t>năng</a:t>
            </a:r>
            <a:r>
              <a:rPr lang="en-GB" altLang="en-US" sz="2800" dirty="0">
                <a:cs typeface="Times New Roman" pitchFamily="18" charset="0"/>
              </a:rPr>
              <a:t> </a:t>
            </a:r>
            <a:r>
              <a:rPr lang="en-GB" altLang="en-US" sz="2800" dirty="0" err="1">
                <a:cs typeface="Times New Roman" pitchFamily="18" charset="0"/>
              </a:rPr>
              <a:t>lượng</a:t>
            </a:r>
            <a:r>
              <a:rPr lang="en-GB" altLang="en-US" sz="2800" dirty="0">
                <a:cs typeface="Times New Roman" pitchFamily="18" charset="0"/>
              </a:rPr>
              <a:t> </a:t>
            </a:r>
            <a:r>
              <a:rPr lang="en-GB" altLang="en-US" sz="2800" dirty="0" err="1">
                <a:cs typeface="Times New Roman" pitchFamily="18" charset="0"/>
              </a:rPr>
              <a:t>cung</a:t>
            </a:r>
            <a:r>
              <a:rPr lang="en-GB" altLang="en-US" sz="2800" dirty="0">
                <a:cs typeface="Times New Roman" pitchFamily="18" charset="0"/>
              </a:rPr>
              <a:t> </a:t>
            </a:r>
            <a:r>
              <a:rPr lang="en-GB" altLang="en-US" sz="2800" dirty="0" err="1">
                <a:cs typeface="Times New Roman" pitchFamily="18" charset="0"/>
              </a:rPr>
              <a:t>cấp</a:t>
            </a:r>
            <a:r>
              <a:rPr lang="en-GB" altLang="en-US" sz="2800" dirty="0">
                <a:cs typeface="Times New Roman" pitchFamily="18" charset="0"/>
              </a:rPr>
              <a:t> </a:t>
            </a:r>
            <a:r>
              <a:rPr lang="en-GB" altLang="en-US" sz="2800" dirty="0" err="1">
                <a:cs typeface="Times New Roman" pitchFamily="18" charset="0"/>
              </a:rPr>
              <a:t>cho</a:t>
            </a:r>
            <a:r>
              <a:rPr lang="en-GB" altLang="en-US" sz="2800" dirty="0">
                <a:cs typeface="Times New Roman" pitchFamily="18" charset="0"/>
              </a:rPr>
              <a:t> </a:t>
            </a:r>
            <a:r>
              <a:rPr lang="en-GB" altLang="en-US" sz="2800" dirty="0" err="1">
                <a:cs typeface="Times New Roman" pitchFamily="18" charset="0"/>
              </a:rPr>
              <a:t>các</a:t>
            </a:r>
            <a:r>
              <a:rPr lang="en-GB" altLang="en-US" sz="2800" dirty="0">
                <a:cs typeface="Times New Roman" pitchFamily="18" charset="0"/>
              </a:rPr>
              <a:t> </a:t>
            </a:r>
            <a:r>
              <a:rPr lang="en-GB" altLang="en-US" sz="2800" dirty="0" err="1">
                <a:cs typeface="Times New Roman" pitchFamily="18" charset="0"/>
              </a:rPr>
              <a:t>hoạt</a:t>
            </a:r>
            <a:r>
              <a:rPr lang="en-GB" altLang="en-US" sz="2800" dirty="0">
                <a:cs typeface="Times New Roman" pitchFamily="18" charset="0"/>
              </a:rPr>
              <a:t> </a:t>
            </a:r>
            <a:r>
              <a:rPr lang="en-GB" altLang="en-US" sz="2800" dirty="0" err="1">
                <a:cs typeface="Times New Roman" pitchFamily="18" charset="0"/>
              </a:rPr>
              <a:t>động</a:t>
            </a:r>
            <a:r>
              <a:rPr lang="en-GB" altLang="en-US" sz="2800" dirty="0">
                <a:cs typeface="Times New Roman" pitchFamily="18" charset="0"/>
              </a:rPr>
              <a:t> </a:t>
            </a:r>
            <a:r>
              <a:rPr lang="en-GB" altLang="en-US" sz="2800" dirty="0" err="1">
                <a:cs typeface="Times New Roman" pitchFamily="18" charset="0"/>
              </a:rPr>
              <a:t>sống</a:t>
            </a:r>
            <a:r>
              <a:rPr lang="en-GB" altLang="en-US" sz="2800" dirty="0">
                <a:cs typeface="Times New Roman" pitchFamily="18" charset="0"/>
              </a:rPr>
              <a:t> </a:t>
            </a:r>
            <a:r>
              <a:rPr lang="en-GB" altLang="en-US" sz="2800" dirty="0" err="1">
                <a:cs typeface="Times New Roman" pitchFamily="18" charset="0"/>
              </a:rPr>
              <a:t>của</a:t>
            </a:r>
            <a:r>
              <a:rPr lang="en-GB" altLang="en-US" sz="2800" dirty="0">
                <a:cs typeface="Times New Roman" pitchFamily="18" charset="0"/>
              </a:rPr>
              <a:t> </a:t>
            </a:r>
            <a:r>
              <a:rPr lang="en-GB" altLang="en-US" sz="2800" dirty="0" err="1">
                <a:cs typeface="Times New Roman" pitchFamily="18" charset="0"/>
              </a:rPr>
              <a:t>tế</a:t>
            </a:r>
            <a:r>
              <a:rPr lang="en-GB" altLang="en-US" sz="2800" dirty="0">
                <a:cs typeface="Times New Roman" pitchFamily="18" charset="0"/>
              </a:rPr>
              <a:t> </a:t>
            </a:r>
            <a:r>
              <a:rPr lang="en-GB" altLang="en-US" sz="2800" dirty="0" err="1">
                <a:cs typeface="Times New Roman" pitchFamily="18" charset="0"/>
              </a:rPr>
              <a:t>bào</a:t>
            </a:r>
            <a:r>
              <a:rPr lang="en-GB" altLang="en-US" sz="2800" dirty="0">
                <a:cs typeface="Times New Roman" pitchFamily="18" charset="0"/>
              </a:rPr>
              <a:t> </a:t>
            </a:r>
            <a:r>
              <a:rPr lang="en-GB" altLang="en-US" sz="2800" dirty="0" err="1">
                <a:cs typeface="Times New Roman" pitchFamily="18" charset="0"/>
              </a:rPr>
              <a:t>và</a:t>
            </a:r>
            <a:r>
              <a:rPr lang="en-GB" altLang="en-US" sz="2800" dirty="0">
                <a:cs typeface="Times New Roman" pitchFamily="18" charset="0"/>
              </a:rPr>
              <a:t> </a:t>
            </a:r>
            <a:r>
              <a:rPr lang="en-GB" altLang="en-US" sz="2800" dirty="0" err="1">
                <a:cs typeface="Times New Roman" pitchFamily="18" charset="0"/>
              </a:rPr>
              <a:t>cơ</a:t>
            </a:r>
            <a:r>
              <a:rPr lang="en-GB" altLang="en-US" sz="2800" dirty="0">
                <a:cs typeface="Times New Roman" pitchFamily="18" charset="0"/>
              </a:rPr>
              <a:t> </a:t>
            </a:r>
            <a:r>
              <a:rPr lang="en-GB" altLang="en-US" sz="2800" dirty="0" err="1">
                <a:cs typeface="Times New Roman" pitchFamily="18" charset="0"/>
              </a:rPr>
              <a:t>thể</a:t>
            </a:r>
            <a:r>
              <a:rPr lang="en-GB" altLang="en-US" sz="2800" dirty="0">
                <a:cs typeface="Times New Roman" pitchFamily="18" charset="0"/>
              </a:rPr>
              <a:t>.</a:t>
            </a:r>
          </a:p>
        </p:txBody>
      </p:sp>
      <p:sp>
        <p:nvSpPr>
          <p:cNvPr id="14" name="TextBox 5"/>
          <p:cNvSpPr txBox="1">
            <a:spLocks noChangeArrowheads="1"/>
          </p:cNvSpPr>
          <p:nvPr/>
        </p:nvSpPr>
        <p:spPr bwMode="auto">
          <a:xfrm>
            <a:off x="381000" y="2151718"/>
            <a:ext cx="11658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GB" altLang="en-US" sz="2800" b="1" u="sng" dirty="0">
                <a:solidFill>
                  <a:srgbClr val="0000FF"/>
                </a:solidFill>
                <a:cs typeface="Times New Roman" pitchFamily="18" charset="0"/>
              </a:rPr>
              <a:t>II. </a:t>
            </a:r>
            <a:r>
              <a:rPr lang="en-GB" altLang="en-US" sz="2800" b="1" u="sng" dirty="0" err="1">
                <a:solidFill>
                  <a:srgbClr val="0000FF"/>
                </a:solidFill>
                <a:cs typeface="Times New Roman" pitchFamily="18" charset="0"/>
              </a:rPr>
              <a:t>Mối</a:t>
            </a:r>
            <a:r>
              <a:rPr lang="en-GB" altLang="en-US" sz="2800" b="1" u="sng" dirty="0">
                <a:solidFill>
                  <a:srgbClr val="0000FF"/>
                </a:solidFill>
                <a:cs typeface="Times New Roman" pitchFamily="18" charset="0"/>
              </a:rPr>
              <a:t> </a:t>
            </a:r>
            <a:r>
              <a:rPr lang="en-GB" altLang="en-US" sz="2800" b="1" u="sng" dirty="0" err="1">
                <a:solidFill>
                  <a:srgbClr val="0000FF"/>
                </a:solidFill>
                <a:cs typeface="Times New Roman" pitchFamily="18" charset="0"/>
              </a:rPr>
              <a:t>quan</a:t>
            </a:r>
            <a:r>
              <a:rPr lang="en-GB" altLang="en-US" sz="2800" b="1" u="sng" dirty="0">
                <a:solidFill>
                  <a:srgbClr val="0000FF"/>
                </a:solidFill>
                <a:cs typeface="Times New Roman" pitchFamily="18" charset="0"/>
              </a:rPr>
              <a:t> </a:t>
            </a:r>
            <a:r>
              <a:rPr lang="en-GB" altLang="en-US" sz="2800" b="1" u="sng" dirty="0" err="1">
                <a:solidFill>
                  <a:srgbClr val="0000FF"/>
                </a:solidFill>
                <a:cs typeface="Times New Roman" pitchFamily="18" charset="0"/>
              </a:rPr>
              <a:t>hệ</a:t>
            </a:r>
            <a:r>
              <a:rPr lang="en-GB" altLang="en-US" sz="2800" b="1" u="sng" dirty="0">
                <a:solidFill>
                  <a:srgbClr val="0000FF"/>
                </a:solidFill>
                <a:cs typeface="Times New Roman" pitchFamily="18" charset="0"/>
              </a:rPr>
              <a:t> </a:t>
            </a:r>
            <a:r>
              <a:rPr lang="en-GB" altLang="en-US" sz="2800" b="1" u="sng" dirty="0" err="1">
                <a:solidFill>
                  <a:srgbClr val="0000FF"/>
                </a:solidFill>
                <a:cs typeface="Times New Roman" pitchFamily="18" charset="0"/>
              </a:rPr>
              <a:t>hai</a:t>
            </a:r>
            <a:r>
              <a:rPr lang="en-GB" altLang="en-US" sz="2800" b="1" u="sng" dirty="0">
                <a:solidFill>
                  <a:srgbClr val="0000FF"/>
                </a:solidFill>
                <a:cs typeface="Times New Roman" pitchFamily="18" charset="0"/>
              </a:rPr>
              <a:t> </a:t>
            </a:r>
            <a:r>
              <a:rPr lang="en-GB" altLang="en-US" sz="2800" b="1" u="sng" dirty="0" err="1">
                <a:solidFill>
                  <a:srgbClr val="0000FF"/>
                </a:solidFill>
                <a:cs typeface="Times New Roman" pitchFamily="18" charset="0"/>
              </a:rPr>
              <a:t>chiều</a:t>
            </a:r>
            <a:r>
              <a:rPr lang="en-GB" altLang="en-US" sz="2800" b="1" u="sng" dirty="0">
                <a:solidFill>
                  <a:srgbClr val="0000FF"/>
                </a:solidFill>
                <a:cs typeface="Times New Roman" pitchFamily="18" charset="0"/>
              </a:rPr>
              <a:t> </a:t>
            </a:r>
            <a:r>
              <a:rPr lang="en-GB" altLang="en-US" sz="2800" b="1" u="sng" dirty="0" err="1">
                <a:solidFill>
                  <a:srgbClr val="0000FF"/>
                </a:solidFill>
                <a:cs typeface="Times New Roman" pitchFamily="18" charset="0"/>
              </a:rPr>
              <a:t>giữa</a:t>
            </a:r>
            <a:r>
              <a:rPr lang="en-GB" altLang="en-US" sz="2800" b="1" u="sng" dirty="0">
                <a:solidFill>
                  <a:srgbClr val="0000FF"/>
                </a:solidFill>
                <a:cs typeface="Times New Roman" pitchFamily="18" charset="0"/>
              </a:rPr>
              <a:t> </a:t>
            </a:r>
            <a:r>
              <a:rPr lang="en-GB" altLang="en-US" sz="2800" b="1" u="sng" dirty="0" err="1">
                <a:solidFill>
                  <a:srgbClr val="0000FF"/>
                </a:solidFill>
                <a:cs typeface="Times New Roman" pitchFamily="18" charset="0"/>
              </a:rPr>
              <a:t>tổng</a:t>
            </a:r>
            <a:r>
              <a:rPr lang="en-GB" altLang="en-US" sz="2800" b="1" u="sng" dirty="0">
                <a:solidFill>
                  <a:srgbClr val="0000FF"/>
                </a:solidFill>
                <a:cs typeface="Times New Roman" pitchFamily="18" charset="0"/>
              </a:rPr>
              <a:t> </a:t>
            </a:r>
            <a:r>
              <a:rPr lang="en-GB" altLang="en-US" sz="2800" b="1" u="sng" dirty="0" err="1">
                <a:solidFill>
                  <a:srgbClr val="0000FF"/>
                </a:solidFill>
                <a:cs typeface="Times New Roman" pitchFamily="18" charset="0"/>
              </a:rPr>
              <a:t>hợp</a:t>
            </a:r>
            <a:r>
              <a:rPr lang="en-GB" altLang="en-US" sz="2800" b="1" u="sng" dirty="0">
                <a:solidFill>
                  <a:srgbClr val="0000FF"/>
                </a:solidFill>
                <a:cs typeface="Times New Roman" pitchFamily="18" charset="0"/>
              </a:rPr>
              <a:t> </a:t>
            </a:r>
            <a:r>
              <a:rPr lang="en-GB" altLang="en-US" sz="2800" b="1" u="sng" dirty="0" err="1">
                <a:solidFill>
                  <a:srgbClr val="0000FF"/>
                </a:solidFill>
                <a:cs typeface="Times New Roman" pitchFamily="18" charset="0"/>
              </a:rPr>
              <a:t>và</a:t>
            </a:r>
            <a:r>
              <a:rPr lang="en-GB" altLang="en-US" sz="2800" b="1" u="sng" dirty="0">
                <a:solidFill>
                  <a:srgbClr val="0000FF"/>
                </a:solidFill>
                <a:cs typeface="Times New Roman" pitchFamily="18" charset="0"/>
              </a:rPr>
              <a:t> </a:t>
            </a:r>
            <a:r>
              <a:rPr lang="en-GB" altLang="en-US" sz="2800" b="1" u="sng" dirty="0" err="1">
                <a:solidFill>
                  <a:srgbClr val="0000FF"/>
                </a:solidFill>
                <a:cs typeface="Times New Roman" pitchFamily="18" charset="0"/>
              </a:rPr>
              <a:t>phân</a:t>
            </a:r>
            <a:r>
              <a:rPr lang="en-GB" altLang="en-US" sz="2800" b="1" u="sng" dirty="0">
                <a:solidFill>
                  <a:srgbClr val="0000FF"/>
                </a:solidFill>
                <a:cs typeface="Times New Roman" pitchFamily="18" charset="0"/>
              </a:rPr>
              <a:t> </a:t>
            </a:r>
            <a:r>
              <a:rPr lang="en-GB" altLang="en-US" sz="2800" b="1" u="sng" dirty="0" err="1">
                <a:solidFill>
                  <a:srgbClr val="0000FF"/>
                </a:solidFill>
                <a:cs typeface="Times New Roman" pitchFamily="18" charset="0"/>
              </a:rPr>
              <a:t>giải</a:t>
            </a:r>
            <a:r>
              <a:rPr lang="en-GB" altLang="en-US" sz="2800" b="1" u="sng" dirty="0">
                <a:solidFill>
                  <a:srgbClr val="0000FF"/>
                </a:solidFill>
                <a:cs typeface="Times New Roman" pitchFamily="18" charset="0"/>
              </a:rPr>
              <a:t> </a:t>
            </a:r>
            <a:r>
              <a:rPr lang="en-GB" altLang="en-US" sz="2800" b="1" u="sng" dirty="0" err="1">
                <a:solidFill>
                  <a:srgbClr val="0000FF"/>
                </a:solidFill>
                <a:cs typeface="Times New Roman" pitchFamily="18" charset="0"/>
              </a:rPr>
              <a:t>chất</a:t>
            </a:r>
            <a:r>
              <a:rPr lang="en-GB" altLang="en-US" sz="2800" b="1" u="sng" dirty="0">
                <a:solidFill>
                  <a:srgbClr val="0000FF"/>
                </a:solidFill>
                <a:cs typeface="Times New Roman" pitchFamily="18" charset="0"/>
              </a:rPr>
              <a:t> </a:t>
            </a:r>
            <a:r>
              <a:rPr lang="en-GB" altLang="en-US" sz="2800" b="1" u="sng" dirty="0" err="1">
                <a:solidFill>
                  <a:srgbClr val="0000FF"/>
                </a:solidFill>
                <a:cs typeface="Times New Roman" pitchFamily="18" charset="0"/>
              </a:rPr>
              <a:t>hữu</a:t>
            </a:r>
            <a:r>
              <a:rPr lang="en-GB" altLang="en-US" sz="2800" b="1" u="sng" dirty="0">
                <a:solidFill>
                  <a:srgbClr val="0000FF"/>
                </a:solidFill>
                <a:cs typeface="Times New Roman" pitchFamily="18" charset="0"/>
              </a:rPr>
              <a:t> </a:t>
            </a:r>
            <a:r>
              <a:rPr lang="en-GB" altLang="en-US" sz="2800" b="1" u="sng" dirty="0" err="1">
                <a:solidFill>
                  <a:srgbClr val="0000FF"/>
                </a:solidFill>
                <a:cs typeface="Times New Roman" pitchFamily="18" charset="0"/>
              </a:rPr>
              <a:t>cơ</a:t>
            </a:r>
            <a:r>
              <a:rPr lang="en-GB" altLang="en-US" sz="2800" b="1" u="sng" dirty="0">
                <a:solidFill>
                  <a:srgbClr val="0000FF"/>
                </a:solidFill>
                <a:cs typeface="Times New Roman" pitchFamily="18" charset="0"/>
              </a:rPr>
              <a:t> ở </a:t>
            </a:r>
            <a:r>
              <a:rPr lang="en-GB" altLang="en-US" sz="2800" b="1" u="sng" dirty="0" err="1">
                <a:solidFill>
                  <a:srgbClr val="0000FF"/>
                </a:solidFill>
                <a:cs typeface="Times New Roman" pitchFamily="18" charset="0"/>
              </a:rPr>
              <a:t>tế</a:t>
            </a:r>
            <a:r>
              <a:rPr lang="en-GB" altLang="en-US" sz="2800" b="1" u="sng" dirty="0">
                <a:solidFill>
                  <a:srgbClr val="0000FF"/>
                </a:solidFill>
                <a:cs typeface="Times New Roman" pitchFamily="18" charset="0"/>
              </a:rPr>
              <a:t> </a:t>
            </a:r>
            <a:r>
              <a:rPr lang="en-GB" altLang="en-US" sz="2800" b="1" u="sng" dirty="0" err="1">
                <a:solidFill>
                  <a:srgbClr val="0000FF"/>
                </a:solidFill>
                <a:cs typeface="Times New Roman" pitchFamily="18" charset="0"/>
              </a:rPr>
              <a:t>bào</a:t>
            </a:r>
            <a:r>
              <a:rPr lang="en-GB" altLang="en-US" sz="2800" b="1" u="sng" dirty="0">
                <a:solidFill>
                  <a:srgbClr val="0000FF"/>
                </a:solidFill>
                <a:cs typeface="Times New Roman" pitchFamily="18" charset="0"/>
              </a:rPr>
              <a:t>:</a:t>
            </a:r>
          </a:p>
        </p:txBody>
      </p:sp>
      <p:sp>
        <p:nvSpPr>
          <p:cNvPr id="9" name="TextBox 8"/>
          <p:cNvSpPr txBox="1">
            <a:spLocks noChangeArrowheads="1"/>
          </p:cNvSpPr>
          <p:nvPr/>
        </p:nvSpPr>
        <p:spPr bwMode="auto">
          <a:xfrm>
            <a:off x="304800" y="2951021"/>
            <a:ext cx="11658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sz="2800" dirty="0"/>
              <a:t>- </a:t>
            </a:r>
            <a:r>
              <a:rPr lang="en-GB" altLang="en-US" sz="2800" dirty="0" err="1"/>
              <a:t>Quá</a:t>
            </a:r>
            <a:r>
              <a:rPr lang="en-GB" altLang="en-US" sz="2800" dirty="0"/>
              <a:t> </a:t>
            </a:r>
            <a:r>
              <a:rPr lang="en-GB" altLang="en-US" sz="2800" dirty="0" err="1"/>
              <a:t>trình</a:t>
            </a:r>
            <a:r>
              <a:rPr lang="en-GB" altLang="en-US" sz="2800" dirty="0"/>
              <a:t> </a:t>
            </a:r>
            <a:r>
              <a:rPr lang="en-GB" altLang="en-US" sz="2800" dirty="0" err="1"/>
              <a:t>tổng</a:t>
            </a:r>
            <a:r>
              <a:rPr lang="en-GB" altLang="en-US" sz="2800" dirty="0"/>
              <a:t> </a:t>
            </a:r>
            <a:r>
              <a:rPr lang="en-GB" altLang="en-US" sz="2800" dirty="0" err="1"/>
              <a:t>hợp</a:t>
            </a:r>
            <a:r>
              <a:rPr lang="en-GB" altLang="en-US" sz="2800" dirty="0"/>
              <a:t> </a:t>
            </a:r>
            <a:r>
              <a:rPr lang="en-GB" altLang="en-US" sz="2800" dirty="0" err="1"/>
              <a:t>và</a:t>
            </a:r>
            <a:r>
              <a:rPr lang="en-GB" altLang="en-US" sz="2800" dirty="0"/>
              <a:t> </a:t>
            </a:r>
            <a:r>
              <a:rPr lang="en-GB" altLang="en-US" sz="2800" dirty="0" err="1"/>
              <a:t>phân</a:t>
            </a:r>
            <a:r>
              <a:rPr lang="en-GB" altLang="en-US" sz="2800" dirty="0"/>
              <a:t> </a:t>
            </a:r>
            <a:r>
              <a:rPr lang="en-GB" altLang="en-US" sz="2800" dirty="0" err="1"/>
              <a:t>giải</a:t>
            </a:r>
            <a:r>
              <a:rPr lang="en-GB" altLang="en-US" sz="2800" dirty="0"/>
              <a:t> </a:t>
            </a:r>
            <a:r>
              <a:rPr lang="en-GB" altLang="en-US" sz="2800" dirty="0" err="1"/>
              <a:t>các</a:t>
            </a:r>
            <a:r>
              <a:rPr lang="en-GB" altLang="en-US" sz="2800" dirty="0"/>
              <a:t> </a:t>
            </a:r>
            <a:r>
              <a:rPr lang="en-GB" altLang="en-US" sz="2800" dirty="0" err="1"/>
              <a:t>chất</a:t>
            </a:r>
            <a:r>
              <a:rPr lang="en-GB" altLang="en-US" sz="2800" dirty="0"/>
              <a:t> </a:t>
            </a:r>
            <a:r>
              <a:rPr lang="en-GB" altLang="en-US" sz="2800" dirty="0" err="1"/>
              <a:t>hữu</a:t>
            </a:r>
            <a:r>
              <a:rPr lang="en-GB" altLang="en-US" sz="2800" dirty="0"/>
              <a:t> </a:t>
            </a:r>
            <a:r>
              <a:rPr lang="en-GB" altLang="en-US" sz="2800" dirty="0" err="1"/>
              <a:t>cơ</a:t>
            </a:r>
            <a:r>
              <a:rPr lang="en-GB" altLang="en-US" sz="2800" dirty="0"/>
              <a:t> </a:t>
            </a:r>
            <a:r>
              <a:rPr lang="en-GB" altLang="en-US" sz="2800" dirty="0" err="1"/>
              <a:t>trong</a:t>
            </a:r>
            <a:r>
              <a:rPr lang="en-GB" altLang="en-US" sz="2800" dirty="0"/>
              <a:t> </a:t>
            </a:r>
            <a:r>
              <a:rPr lang="en-GB" altLang="en-US" sz="2800" dirty="0" err="1"/>
              <a:t>tế</a:t>
            </a:r>
            <a:r>
              <a:rPr lang="en-GB" altLang="en-US" sz="2800" dirty="0"/>
              <a:t> </a:t>
            </a:r>
            <a:r>
              <a:rPr lang="en-GB" altLang="en-US" sz="2800" dirty="0" err="1"/>
              <a:t>bào</a:t>
            </a:r>
            <a:r>
              <a:rPr lang="en-GB" altLang="en-US" sz="2800" dirty="0"/>
              <a:t> </a:t>
            </a:r>
            <a:r>
              <a:rPr lang="en-GB" altLang="en-US" sz="2800" dirty="0" err="1"/>
              <a:t>là</a:t>
            </a:r>
            <a:r>
              <a:rPr lang="en-GB" altLang="en-US" sz="2800" dirty="0"/>
              <a:t> </a:t>
            </a:r>
            <a:r>
              <a:rPr lang="en-GB" altLang="en-US" sz="2800" dirty="0" err="1"/>
              <a:t>hai</a:t>
            </a:r>
            <a:r>
              <a:rPr lang="en-GB" altLang="en-US" sz="2800" dirty="0"/>
              <a:t> </a:t>
            </a:r>
            <a:r>
              <a:rPr lang="en-GB" altLang="en-US" sz="2800" dirty="0" err="1"/>
              <a:t>quá</a:t>
            </a:r>
            <a:r>
              <a:rPr lang="en-GB" altLang="en-US" sz="2800" dirty="0"/>
              <a:t> </a:t>
            </a:r>
            <a:r>
              <a:rPr lang="en-GB" altLang="en-US" sz="2800" dirty="0" err="1"/>
              <a:t>trình</a:t>
            </a:r>
            <a:r>
              <a:rPr lang="en-GB" altLang="en-US" sz="2800" dirty="0"/>
              <a:t> </a:t>
            </a:r>
            <a:r>
              <a:rPr lang="en-GB" altLang="en-US" sz="2800" dirty="0" err="1"/>
              <a:t>trái</a:t>
            </a:r>
            <a:r>
              <a:rPr lang="en-GB" altLang="en-US" sz="2800" dirty="0"/>
              <a:t> </a:t>
            </a:r>
            <a:r>
              <a:rPr lang="en-GB" altLang="en-US" sz="2800" dirty="0" err="1"/>
              <a:t>ngược</a:t>
            </a:r>
            <a:r>
              <a:rPr lang="en-GB" altLang="en-US" sz="2800" dirty="0"/>
              <a:t> </a:t>
            </a:r>
            <a:r>
              <a:rPr lang="en-GB" altLang="en-US" sz="2800" dirty="0" err="1"/>
              <a:t>nhưng</a:t>
            </a:r>
            <a:r>
              <a:rPr lang="en-GB" altLang="en-US" sz="2800" dirty="0"/>
              <a:t> </a:t>
            </a:r>
            <a:r>
              <a:rPr lang="en-GB" altLang="en-US" sz="2800" dirty="0" err="1"/>
              <a:t>có</a:t>
            </a:r>
            <a:r>
              <a:rPr lang="en-GB" altLang="en-US" sz="2800" dirty="0"/>
              <a:t> </a:t>
            </a:r>
            <a:r>
              <a:rPr lang="en-GB" altLang="en-US" sz="2800" dirty="0" err="1"/>
              <a:t>mối</a:t>
            </a:r>
            <a:r>
              <a:rPr lang="en-GB" altLang="en-US" sz="2800" dirty="0"/>
              <a:t> </a:t>
            </a:r>
            <a:r>
              <a:rPr lang="en-GB" altLang="en-US" sz="2800" dirty="0" err="1"/>
              <a:t>quan</a:t>
            </a:r>
            <a:r>
              <a:rPr lang="en-GB" altLang="en-US" sz="2800" dirty="0"/>
              <a:t> </a:t>
            </a:r>
            <a:r>
              <a:rPr lang="en-GB" altLang="en-US" sz="2800" dirty="0" err="1"/>
              <a:t>hệ</a:t>
            </a:r>
            <a:r>
              <a:rPr lang="en-GB" altLang="en-US" sz="2800" dirty="0"/>
              <a:t> </a:t>
            </a:r>
            <a:r>
              <a:rPr lang="en-GB" altLang="en-US" sz="2800" dirty="0" err="1"/>
              <a:t>mật</a:t>
            </a:r>
            <a:r>
              <a:rPr lang="en-GB" altLang="en-US" sz="2800" dirty="0"/>
              <a:t> </a:t>
            </a:r>
            <a:r>
              <a:rPr lang="en-GB" altLang="en-US" sz="2800" dirty="0" err="1"/>
              <a:t>thiết</a:t>
            </a:r>
            <a:r>
              <a:rPr lang="en-GB" altLang="en-US" sz="2800" dirty="0"/>
              <a:t> </a:t>
            </a:r>
            <a:r>
              <a:rPr lang="en-GB" altLang="en-US" sz="2800" dirty="0" err="1"/>
              <a:t>với</a:t>
            </a:r>
            <a:r>
              <a:rPr lang="en-GB" altLang="en-US" sz="2800" dirty="0"/>
              <a:t> </a:t>
            </a:r>
            <a:r>
              <a:rPr lang="en-GB" altLang="en-US" sz="2800" dirty="0" err="1"/>
              <a:t>nhau</a:t>
            </a:r>
            <a:r>
              <a:rPr lang="en-GB" altLang="en-US" sz="2800" dirty="0"/>
              <a:t> </a:t>
            </a:r>
            <a:r>
              <a:rPr lang="en-GB" altLang="en-US" sz="2800" dirty="0" err="1"/>
              <a:t>đảm</a:t>
            </a:r>
            <a:r>
              <a:rPr lang="en-GB" altLang="en-US" sz="2800" dirty="0"/>
              <a:t> </a:t>
            </a:r>
            <a:r>
              <a:rPr lang="en-GB" altLang="en-US" sz="2800" dirty="0" err="1"/>
              <a:t>bảo</a:t>
            </a:r>
            <a:r>
              <a:rPr lang="en-GB" altLang="en-US" sz="2800" dirty="0"/>
              <a:t> </a:t>
            </a:r>
            <a:r>
              <a:rPr lang="en-GB" altLang="en-US" sz="2800" dirty="0" err="1"/>
              <a:t>duy</a:t>
            </a:r>
            <a:r>
              <a:rPr lang="en-GB" altLang="en-US" sz="2800" dirty="0"/>
              <a:t> </a:t>
            </a:r>
            <a:r>
              <a:rPr lang="en-GB" altLang="en-US" sz="2800" dirty="0" err="1"/>
              <a:t>trì</a:t>
            </a:r>
            <a:r>
              <a:rPr lang="en-GB" altLang="en-US" sz="2800" dirty="0"/>
              <a:t> </a:t>
            </a:r>
            <a:r>
              <a:rPr lang="en-GB" altLang="en-US" sz="2800" dirty="0" err="1"/>
              <a:t>các</a:t>
            </a:r>
            <a:r>
              <a:rPr lang="en-GB" altLang="en-US" sz="2800" dirty="0"/>
              <a:t> </a:t>
            </a:r>
            <a:r>
              <a:rPr lang="en-GB" altLang="en-US" sz="2800" dirty="0" err="1"/>
              <a:t>hoạt</a:t>
            </a:r>
            <a:r>
              <a:rPr lang="en-GB" altLang="en-US" sz="2800" dirty="0"/>
              <a:t> </a:t>
            </a:r>
            <a:r>
              <a:rPr lang="en-GB" altLang="en-US" sz="2800" dirty="0" err="1"/>
              <a:t>động</a:t>
            </a:r>
            <a:r>
              <a:rPr lang="en-GB" altLang="en-US" sz="2800" dirty="0"/>
              <a:t> </a:t>
            </a:r>
            <a:r>
              <a:rPr lang="en-GB" altLang="en-US" sz="2800" dirty="0" err="1"/>
              <a:t>sống</a:t>
            </a:r>
            <a:r>
              <a:rPr lang="en-GB" altLang="en-US" sz="2800" dirty="0"/>
              <a:t> </a:t>
            </a:r>
            <a:r>
              <a:rPr lang="en-GB" altLang="en-US" sz="2800" dirty="0" err="1"/>
              <a:t>của</a:t>
            </a:r>
            <a:r>
              <a:rPr lang="en-GB" altLang="en-US" sz="2800" dirty="0"/>
              <a:t> </a:t>
            </a:r>
            <a:r>
              <a:rPr lang="en-GB" altLang="en-US" sz="2800" dirty="0" err="1"/>
              <a:t>tế</a:t>
            </a:r>
            <a:r>
              <a:rPr lang="en-GB" altLang="en-US" sz="2800" dirty="0"/>
              <a:t> </a:t>
            </a:r>
            <a:r>
              <a:rPr lang="en-GB" altLang="en-US" sz="2800" dirty="0" err="1"/>
              <a:t>bào</a:t>
            </a:r>
            <a:r>
              <a:rPr lang="en-GB" altLang="en-US" sz="2800" dirty="0"/>
              <a:t>.</a:t>
            </a:r>
          </a:p>
        </p:txBody>
      </p:sp>
      <p:sp>
        <p:nvSpPr>
          <p:cNvPr id="15" name="TextBox 14"/>
          <p:cNvSpPr txBox="1"/>
          <p:nvPr/>
        </p:nvSpPr>
        <p:spPr>
          <a:xfrm>
            <a:off x="182712" y="4218445"/>
            <a:ext cx="8077200" cy="523220"/>
          </a:xfrm>
          <a:prstGeom prst="rect">
            <a:avLst/>
          </a:prstGeom>
          <a:noFill/>
        </p:spPr>
        <p:txBody>
          <a:bodyPr wrap="square">
            <a:spAutoFit/>
          </a:bodyPr>
          <a:lstStyle/>
          <a:p>
            <a:pPr>
              <a:defRPr/>
            </a:pPr>
            <a:r>
              <a:rPr lang="en-GB" sz="2800" b="1" u="sng" dirty="0">
                <a:solidFill>
                  <a:srgbClr val="0000FF"/>
                </a:solidFill>
                <a:latin typeface="Times New Roman" pitchFamily="18" charset="0"/>
                <a:cs typeface="Times New Roman" pitchFamily="18" charset="0"/>
              </a:rPr>
              <a:t>III. </a:t>
            </a:r>
            <a:r>
              <a:rPr lang="en-GB" sz="2800" b="1" u="sng" dirty="0" err="1">
                <a:solidFill>
                  <a:srgbClr val="0000FF"/>
                </a:solidFill>
                <a:latin typeface="Times New Roman" pitchFamily="18" charset="0"/>
                <a:cs typeface="Times New Roman" pitchFamily="18" charset="0"/>
              </a:rPr>
              <a:t>Một</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số</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yếu</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tố</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ảnh</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hưởng</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đến</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hô</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hấp</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tế</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bào</a:t>
            </a:r>
            <a:r>
              <a:rPr lang="en-GB" sz="2800" b="1" u="sng" dirty="0">
                <a:solidFill>
                  <a:srgbClr val="0000FF"/>
                </a:solidFill>
                <a:latin typeface="Times New Roman" pitchFamily="18" charset="0"/>
                <a:cs typeface="Times New Roman" pitchFamily="18" charset="0"/>
              </a:rPr>
              <a:t>:</a:t>
            </a:r>
          </a:p>
        </p:txBody>
      </p:sp>
      <p:sp>
        <p:nvSpPr>
          <p:cNvPr id="2" name="Rectangle 1"/>
          <p:cNvSpPr/>
          <p:nvPr/>
        </p:nvSpPr>
        <p:spPr>
          <a:xfrm>
            <a:off x="381000" y="4634806"/>
            <a:ext cx="11353799" cy="954107"/>
          </a:xfrm>
          <a:prstGeom prst="rect">
            <a:avLst/>
          </a:prstGeom>
        </p:spPr>
        <p:txBody>
          <a:bodyPr wrap="square">
            <a:spAutoFit/>
          </a:bodyPr>
          <a:lstStyle/>
          <a:p>
            <a:pPr algn="just"/>
            <a:r>
              <a:rPr lang="en-GB" altLang="en-US" sz="2800" dirty="0">
                <a:latin typeface="Times New Roman" pitchFamily="18" charset="0"/>
                <a:cs typeface="Times New Roman" pitchFamily="18" charset="0"/>
              </a:rPr>
              <a:t>- </a:t>
            </a:r>
            <a:r>
              <a:rPr lang="en-GB" altLang="en-US" sz="2800" dirty="0" err="1">
                <a:latin typeface="Times New Roman" pitchFamily="18" charset="0"/>
                <a:cs typeface="Times New Roman" pitchFamily="18" charset="0"/>
              </a:rPr>
              <a:t>Cường</a:t>
            </a:r>
            <a:r>
              <a:rPr lang="en-GB" altLang="en-US" sz="2800" dirty="0">
                <a:latin typeface="Times New Roman" pitchFamily="18" charset="0"/>
                <a:cs typeface="Times New Roman" pitchFamily="18" charset="0"/>
              </a:rPr>
              <a:t> </a:t>
            </a:r>
            <a:r>
              <a:rPr lang="en-GB" altLang="en-US" sz="2800" dirty="0" err="1">
                <a:latin typeface="Times New Roman" pitchFamily="18" charset="0"/>
                <a:cs typeface="Times New Roman" pitchFamily="18" charset="0"/>
              </a:rPr>
              <a:t>độ</a:t>
            </a:r>
            <a:r>
              <a:rPr lang="en-GB" altLang="en-US" sz="2800" dirty="0">
                <a:latin typeface="Times New Roman" pitchFamily="18" charset="0"/>
                <a:cs typeface="Times New Roman" pitchFamily="18" charset="0"/>
              </a:rPr>
              <a:t> </a:t>
            </a:r>
            <a:r>
              <a:rPr lang="en-GB" altLang="en-US" sz="2800" dirty="0" err="1">
                <a:latin typeface="Times New Roman" pitchFamily="18" charset="0"/>
                <a:cs typeface="Times New Roman" pitchFamily="18" charset="0"/>
              </a:rPr>
              <a:t>của</a:t>
            </a:r>
            <a:r>
              <a:rPr lang="en-GB" altLang="en-US" sz="2800" dirty="0">
                <a:latin typeface="Times New Roman" pitchFamily="18" charset="0"/>
                <a:cs typeface="Times New Roman" pitchFamily="18" charset="0"/>
              </a:rPr>
              <a:t> </a:t>
            </a:r>
            <a:r>
              <a:rPr lang="en-GB" altLang="en-US" sz="2800" dirty="0" err="1">
                <a:latin typeface="Times New Roman" pitchFamily="18" charset="0"/>
                <a:cs typeface="Times New Roman" pitchFamily="18" charset="0"/>
              </a:rPr>
              <a:t>quá</a:t>
            </a:r>
            <a:r>
              <a:rPr lang="en-GB" altLang="en-US" sz="2800" dirty="0">
                <a:latin typeface="Times New Roman" pitchFamily="18" charset="0"/>
                <a:cs typeface="Times New Roman" pitchFamily="18" charset="0"/>
              </a:rPr>
              <a:t> </a:t>
            </a:r>
            <a:r>
              <a:rPr lang="en-GB" altLang="en-US" sz="2800" dirty="0" err="1">
                <a:latin typeface="Times New Roman" pitchFamily="18" charset="0"/>
                <a:cs typeface="Times New Roman" pitchFamily="18" charset="0"/>
              </a:rPr>
              <a:t>trình</a:t>
            </a:r>
            <a:r>
              <a:rPr lang="en-GB" altLang="en-US" sz="2800" dirty="0">
                <a:latin typeface="Times New Roman" pitchFamily="18" charset="0"/>
                <a:cs typeface="Times New Roman" pitchFamily="18" charset="0"/>
              </a:rPr>
              <a:t> </a:t>
            </a:r>
            <a:r>
              <a:rPr lang="en-GB" altLang="en-US" sz="2800" dirty="0" err="1">
                <a:latin typeface="Times New Roman" pitchFamily="18" charset="0"/>
                <a:cs typeface="Times New Roman" pitchFamily="18" charset="0"/>
              </a:rPr>
              <a:t>hô</a:t>
            </a:r>
            <a:r>
              <a:rPr lang="en-GB" altLang="en-US" sz="2800" dirty="0">
                <a:latin typeface="Times New Roman" pitchFamily="18" charset="0"/>
                <a:cs typeface="Times New Roman" pitchFamily="18" charset="0"/>
              </a:rPr>
              <a:t> </a:t>
            </a:r>
            <a:r>
              <a:rPr lang="en-GB" altLang="en-US" sz="2800" dirty="0" err="1">
                <a:latin typeface="Times New Roman" pitchFamily="18" charset="0"/>
                <a:cs typeface="Times New Roman" pitchFamily="18" charset="0"/>
              </a:rPr>
              <a:t>hấp</a:t>
            </a:r>
            <a:r>
              <a:rPr lang="en-GB" altLang="en-US" sz="2800" dirty="0">
                <a:latin typeface="Times New Roman" pitchFamily="18" charset="0"/>
                <a:cs typeface="Times New Roman" pitchFamily="18" charset="0"/>
              </a:rPr>
              <a:t> </a:t>
            </a:r>
            <a:r>
              <a:rPr lang="en-GB" altLang="en-US" sz="2800" dirty="0" err="1">
                <a:latin typeface="Times New Roman" pitchFamily="18" charset="0"/>
                <a:cs typeface="Times New Roman" pitchFamily="18" charset="0"/>
              </a:rPr>
              <a:t>tế</a:t>
            </a:r>
            <a:r>
              <a:rPr lang="en-GB" altLang="en-US" sz="2800" dirty="0">
                <a:latin typeface="Times New Roman" pitchFamily="18" charset="0"/>
                <a:cs typeface="Times New Roman" pitchFamily="18" charset="0"/>
              </a:rPr>
              <a:t> </a:t>
            </a:r>
            <a:r>
              <a:rPr lang="en-GB" altLang="en-US" sz="2800" dirty="0" err="1">
                <a:latin typeface="Times New Roman" pitchFamily="18" charset="0"/>
                <a:cs typeface="Times New Roman" pitchFamily="18" charset="0"/>
              </a:rPr>
              <a:t>bào</a:t>
            </a:r>
            <a:r>
              <a:rPr lang="en-GB" altLang="en-US" sz="2800" dirty="0">
                <a:latin typeface="Times New Roman" pitchFamily="18" charset="0"/>
                <a:cs typeface="Times New Roman" pitchFamily="18" charset="0"/>
              </a:rPr>
              <a:t> </a:t>
            </a:r>
            <a:r>
              <a:rPr lang="en-GB" altLang="en-US" sz="2800" dirty="0" err="1">
                <a:latin typeface="Times New Roman" pitchFamily="18" charset="0"/>
                <a:cs typeface="Times New Roman" pitchFamily="18" charset="0"/>
              </a:rPr>
              <a:t>bị</a:t>
            </a:r>
            <a:r>
              <a:rPr lang="en-GB" altLang="en-US" sz="2800" dirty="0">
                <a:latin typeface="Times New Roman" pitchFamily="18" charset="0"/>
                <a:cs typeface="Times New Roman" pitchFamily="18" charset="0"/>
              </a:rPr>
              <a:t> </a:t>
            </a:r>
            <a:r>
              <a:rPr lang="en-GB" altLang="en-US" sz="2800" dirty="0" err="1">
                <a:latin typeface="Times New Roman" pitchFamily="18" charset="0"/>
                <a:cs typeface="Times New Roman" pitchFamily="18" charset="0"/>
              </a:rPr>
              <a:t>ảnh</a:t>
            </a:r>
            <a:r>
              <a:rPr lang="en-GB" altLang="en-US" sz="2800" dirty="0">
                <a:latin typeface="Times New Roman" pitchFamily="18" charset="0"/>
                <a:cs typeface="Times New Roman" pitchFamily="18" charset="0"/>
              </a:rPr>
              <a:t> </a:t>
            </a:r>
            <a:r>
              <a:rPr lang="en-GB" altLang="en-US" sz="2800" dirty="0" err="1">
                <a:latin typeface="Times New Roman" pitchFamily="18" charset="0"/>
                <a:cs typeface="Times New Roman" pitchFamily="18" charset="0"/>
              </a:rPr>
              <a:t>hưởng</a:t>
            </a:r>
            <a:r>
              <a:rPr lang="en-GB" altLang="en-US" sz="2800" dirty="0">
                <a:latin typeface="Times New Roman" pitchFamily="18" charset="0"/>
                <a:cs typeface="Times New Roman" pitchFamily="18" charset="0"/>
              </a:rPr>
              <a:t> </a:t>
            </a:r>
            <a:r>
              <a:rPr lang="en-GB" altLang="en-US" sz="2800" dirty="0" err="1">
                <a:latin typeface="Times New Roman" pitchFamily="18" charset="0"/>
                <a:cs typeface="Times New Roman" pitchFamily="18" charset="0"/>
              </a:rPr>
              <a:t>bởi</a:t>
            </a:r>
            <a:r>
              <a:rPr lang="en-GB" altLang="en-US" sz="2800" dirty="0">
                <a:latin typeface="Times New Roman" pitchFamily="18" charset="0"/>
                <a:cs typeface="Times New Roman" pitchFamily="18" charset="0"/>
              </a:rPr>
              <a:t> </a:t>
            </a:r>
            <a:r>
              <a:rPr lang="en-GB" altLang="en-US" sz="2800" dirty="0" err="1">
                <a:latin typeface="Times New Roman" pitchFamily="18" charset="0"/>
                <a:cs typeface="Times New Roman" pitchFamily="18" charset="0"/>
              </a:rPr>
              <a:t>một</a:t>
            </a:r>
            <a:r>
              <a:rPr lang="en-GB" altLang="en-US" sz="2800" dirty="0">
                <a:latin typeface="Times New Roman" pitchFamily="18" charset="0"/>
                <a:cs typeface="Times New Roman" pitchFamily="18" charset="0"/>
              </a:rPr>
              <a:t> </a:t>
            </a:r>
            <a:r>
              <a:rPr lang="en-GB" altLang="en-US" sz="2800" dirty="0" err="1">
                <a:latin typeface="Times New Roman" pitchFamily="18" charset="0"/>
                <a:cs typeface="Times New Roman" pitchFamily="18" charset="0"/>
              </a:rPr>
              <a:t>số</a:t>
            </a:r>
            <a:r>
              <a:rPr lang="en-GB" altLang="en-US" sz="2800" dirty="0">
                <a:latin typeface="Times New Roman" pitchFamily="18" charset="0"/>
                <a:cs typeface="Times New Roman" pitchFamily="18" charset="0"/>
              </a:rPr>
              <a:t> </a:t>
            </a:r>
            <a:r>
              <a:rPr lang="en-GB" altLang="en-US" sz="2800" dirty="0" err="1">
                <a:latin typeface="Times New Roman" pitchFamily="18" charset="0"/>
                <a:cs typeface="Times New Roman" pitchFamily="18" charset="0"/>
              </a:rPr>
              <a:t>yếu</a:t>
            </a:r>
            <a:r>
              <a:rPr lang="en-GB" altLang="en-US" sz="2800" dirty="0">
                <a:latin typeface="Times New Roman" pitchFamily="18" charset="0"/>
                <a:cs typeface="Times New Roman" pitchFamily="18" charset="0"/>
              </a:rPr>
              <a:t> </a:t>
            </a:r>
            <a:r>
              <a:rPr lang="en-GB" altLang="en-US" sz="2800" dirty="0" err="1">
                <a:latin typeface="Times New Roman" pitchFamily="18" charset="0"/>
                <a:cs typeface="Times New Roman" pitchFamily="18" charset="0"/>
              </a:rPr>
              <a:t>tố</a:t>
            </a:r>
            <a:r>
              <a:rPr lang="en-GB" altLang="en-US" sz="2800" dirty="0">
                <a:latin typeface="Times New Roman" pitchFamily="18" charset="0"/>
                <a:cs typeface="Times New Roman" pitchFamily="18" charset="0"/>
              </a:rPr>
              <a:t> </a:t>
            </a:r>
            <a:r>
              <a:rPr lang="en-GB" altLang="en-US" sz="2800" dirty="0" err="1">
                <a:latin typeface="Times New Roman" pitchFamily="18" charset="0"/>
                <a:cs typeface="Times New Roman" pitchFamily="18" charset="0"/>
              </a:rPr>
              <a:t>như</a:t>
            </a:r>
            <a:r>
              <a:rPr lang="en-GB" altLang="en-US" sz="2800" dirty="0">
                <a:latin typeface="Times New Roman" pitchFamily="18" charset="0"/>
                <a:cs typeface="Times New Roman" pitchFamily="18" charset="0"/>
              </a:rPr>
              <a:t>: </a:t>
            </a:r>
            <a:r>
              <a:rPr lang="en-GB" altLang="en-US" sz="2800" dirty="0" err="1">
                <a:latin typeface="Times New Roman" pitchFamily="18" charset="0"/>
                <a:cs typeface="Times New Roman" pitchFamily="18" charset="0"/>
              </a:rPr>
              <a:t>nhiệt</a:t>
            </a:r>
            <a:r>
              <a:rPr lang="en-GB" altLang="en-US" sz="2800" dirty="0">
                <a:latin typeface="Times New Roman" pitchFamily="18" charset="0"/>
                <a:cs typeface="Times New Roman" pitchFamily="18" charset="0"/>
              </a:rPr>
              <a:t> </a:t>
            </a:r>
            <a:r>
              <a:rPr lang="en-GB" altLang="en-US" sz="2800" dirty="0" err="1">
                <a:latin typeface="Times New Roman" pitchFamily="18" charset="0"/>
                <a:cs typeface="Times New Roman" pitchFamily="18" charset="0"/>
              </a:rPr>
              <a:t>độ</a:t>
            </a:r>
            <a:r>
              <a:rPr lang="en-GB" altLang="en-US" sz="2800" dirty="0">
                <a:latin typeface="Times New Roman" pitchFamily="18" charset="0"/>
                <a:cs typeface="Times New Roman" pitchFamily="18" charset="0"/>
              </a:rPr>
              <a:t>, </a:t>
            </a:r>
            <a:r>
              <a:rPr lang="en-GB" altLang="en-US" sz="2800" dirty="0" err="1">
                <a:latin typeface="Times New Roman" pitchFamily="18" charset="0"/>
                <a:cs typeface="Times New Roman" pitchFamily="18" charset="0"/>
              </a:rPr>
              <a:t>hàm</a:t>
            </a:r>
            <a:r>
              <a:rPr lang="en-GB" altLang="en-US" sz="2800" dirty="0">
                <a:latin typeface="Times New Roman" pitchFamily="18" charset="0"/>
                <a:cs typeface="Times New Roman" pitchFamily="18" charset="0"/>
              </a:rPr>
              <a:t> </a:t>
            </a:r>
            <a:r>
              <a:rPr lang="en-GB" altLang="en-US" sz="2800" dirty="0" err="1">
                <a:latin typeface="Times New Roman" pitchFamily="18" charset="0"/>
                <a:cs typeface="Times New Roman" pitchFamily="18" charset="0"/>
              </a:rPr>
              <a:t>lượng</a:t>
            </a:r>
            <a:r>
              <a:rPr lang="en-GB" altLang="en-US" sz="2800" dirty="0">
                <a:latin typeface="Times New Roman" pitchFamily="18" charset="0"/>
                <a:cs typeface="Times New Roman" pitchFamily="18" charset="0"/>
              </a:rPr>
              <a:t> </a:t>
            </a:r>
            <a:r>
              <a:rPr lang="en-GB" altLang="en-US" sz="2800" dirty="0" err="1">
                <a:latin typeface="Times New Roman" pitchFamily="18" charset="0"/>
                <a:cs typeface="Times New Roman" pitchFamily="18" charset="0"/>
              </a:rPr>
              <a:t>nước</a:t>
            </a:r>
            <a:r>
              <a:rPr lang="en-GB" altLang="en-US" sz="2800" dirty="0">
                <a:latin typeface="Times New Roman" pitchFamily="18" charset="0"/>
                <a:cs typeface="Times New Roman" pitchFamily="18" charset="0"/>
              </a:rPr>
              <a:t>, </a:t>
            </a:r>
            <a:r>
              <a:rPr lang="en-GB" altLang="en-US" sz="2800" dirty="0" err="1">
                <a:latin typeface="Times New Roman" pitchFamily="18" charset="0"/>
                <a:cs typeface="Times New Roman" pitchFamily="18" charset="0"/>
              </a:rPr>
              <a:t>nồng</a:t>
            </a:r>
            <a:r>
              <a:rPr lang="en-GB" altLang="en-US" sz="2800" dirty="0">
                <a:latin typeface="Times New Roman" pitchFamily="18" charset="0"/>
                <a:cs typeface="Times New Roman" pitchFamily="18" charset="0"/>
              </a:rPr>
              <a:t> </a:t>
            </a:r>
            <a:r>
              <a:rPr lang="en-GB" altLang="en-US" sz="2800" dirty="0" err="1">
                <a:latin typeface="Times New Roman" pitchFamily="18" charset="0"/>
                <a:cs typeface="Times New Roman" pitchFamily="18" charset="0"/>
              </a:rPr>
              <a:t>độ</a:t>
            </a:r>
            <a:r>
              <a:rPr lang="en-GB" altLang="en-US" sz="2800" dirty="0">
                <a:latin typeface="Times New Roman" pitchFamily="18" charset="0"/>
                <a:cs typeface="Times New Roman" pitchFamily="18" charset="0"/>
              </a:rPr>
              <a:t> oxygen, </a:t>
            </a:r>
            <a:r>
              <a:rPr lang="en-GB" altLang="en-US" sz="2800" dirty="0" err="1">
                <a:latin typeface="Times New Roman" pitchFamily="18" charset="0"/>
                <a:cs typeface="Times New Roman" pitchFamily="18" charset="0"/>
              </a:rPr>
              <a:t>nồng</a:t>
            </a:r>
            <a:r>
              <a:rPr lang="en-GB" altLang="en-US" sz="2800" dirty="0">
                <a:latin typeface="Times New Roman" pitchFamily="18" charset="0"/>
                <a:cs typeface="Times New Roman" pitchFamily="18" charset="0"/>
              </a:rPr>
              <a:t> </a:t>
            </a:r>
            <a:r>
              <a:rPr lang="en-GB" altLang="en-US" sz="2800" dirty="0" err="1">
                <a:latin typeface="Times New Roman" pitchFamily="18" charset="0"/>
                <a:cs typeface="Times New Roman" pitchFamily="18" charset="0"/>
              </a:rPr>
              <a:t>độ</a:t>
            </a:r>
            <a:r>
              <a:rPr lang="en-GB" altLang="en-US" sz="2800" dirty="0">
                <a:latin typeface="Times New Roman" pitchFamily="18" charset="0"/>
                <a:cs typeface="Times New Roman" pitchFamily="18" charset="0"/>
              </a:rPr>
              <a:t> carbon dioxide.</a:t>
            </a:r>
          </a:p>
        </p:txBody>
      </p:sp>
    </p:spTree>
    <p:extLst>
      <p:ext uri="{BB962C8B-B14F-4D97-AF65-F5344CB8AC3E}">
        <p14:creationId xmlns:p14="http://schemas.microsoft.com/office/powerpoint/2010/main" val="35078679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0"/>
          <p:cNvSpPr txBox="1">
            <a:spLocks noChangeArrowheads="1"/>
          </p:cNvSpPr>
          <p:nvPr/>
        </p:nvSpPr>
        <p:spPr bwMode="auto">
          <a:xfrm>
            <a:off x="2667000" y="138491"/>
            <a:ext cx="74400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5000" b="1" dirty="0">
                <a:solidFill>
                  <a:srgbClr val="FF0000"/>
                </a:solidFill>
                <a:latin typeface="Times New Roman" pitchFamily="18" charset="0"/>
                <a:cs typeface="Times New Roman" pitchFamily="18" charset="0"/>
              </a:rPr>
              <a:t>BÀI 25. HÔ HẤP TẾ BÀO </a:t>
            </a:r>
          </a:p>
        </p:txBody>
      </p:sp>
      <p:sp>
        <p:nvSpPr>
          <p:cNvPr id="20" name="Rounded Rectangle 19"/>
          <p:cNvSpPr/>
          <p:nvPr/>
        </p:nvSpPr>
        <p:spPr>
          <a:xfrm>
            <a:off x="533400" y="1828800"/>
            <a:ext cx="5181600" cy="990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1. HÔ HẤP TẾ BÀO</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7085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 y="0"/>
            <a:ext cx="11506200"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0"/>
          <p:cNvSpPr txBox="1">
            <a:spLocks noChangeArrowheads="1"/>
          </p:cNvSpPr>
          <p:nvPr/>
        </p:nvSpPr>
        <p:spPr bwMode="auto">
          <a:xfrm>
            <a:off x="228600" y="228600"/>
            <a:ext cx="4267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3600" b="1" u="sng" dirty="0">
                <a:solidFill>
                  <a:srgbClr val="3333FF"/>
                </a:solidFill>
                <a:latin typeface="Times New Roman" pitchFamily="18" charset="0"/>
                <a:cs typeface="Times New Roman" pitchFamily="18" charset="0"/>
              </a:rPr>
              <a:t>I. </a:t>
            </a:r>
            <a:r>
              <a:rPr lang="en-US" altLang="en-US" sz="3600" b="1" u="sng" dirty="0" err="1">
                <a:solidFill>
                  <a:srgbClr val="3333FF"/>
                </a:solidFill>
                <a:latin typeface="Times New Roman" pitchFamily="18" charset="0"/>
                <a:cs typeface="Times New Roman" pitchFamily="18" charset="0"/>
              </a:rPr>
              <a:t>Hô</a:t>
            </a:r>
            <a:r>
              <a:rPr lang="en-US" altLang="en-US" sz="3600" b="1" u="sng" dirty="0">
                <a:solidFill>
                  <a:srgbClr val="3333FF"/>
                </a:solidFill>
                <a:latin typeface="Times New Roman" pitchFamily="18" charset="0"/>
                <a:cs typeface="Times New Roman" pitchFamily="18" charset="0"/>
              </a:rPr>
              <a:t> </a:t>
            </a:r>
            <a:r>
              <a:rPr lang="en-US" altLang="en-US" sz="3600" b="1" u="sng" dirty="0" err="1">
                <a:solidFill>
                  <a:srgbClr val="3333FF"/>
                </a:solidFill>
                <a:latin typeface="Times New Roman" pitchFamily="18" charset="0"/>
                <a:cs typeface="Times New Roman" pitchFamily="18" charset="0"/>
              </a:rPr>
              <a:t>hấp</a:t>
            </a:r>
            <a:r>
              <a:rPr lang="en-US" altLang="en-US" sz="3600" b="1" u="sng" dirty="0">
                <a:solidFill>
                  <a:srgbClr val="3333FF"/>
                </a:solidFill>
                <a:latin typeface="Times New Roman" pitchFamily="18" charset="0"/>
                <a:cs typeface="Times New Roman" pitchFamily="18" charset="0"/>
              </a:rPr>
              <a:t> </a:t>
            </a:r>
            <a:r>
              <a:rPr lang="en-US" altLang="en-US" sz="3600" b="1" u="sng" dirty="0" err="1">
                <a:solidFill>
                  <a:srgbClr val="3333FF"/>
                </a:solidFill>
                <a:latin typeface="Times New Roman" pitchFamily="18" charset="0"/>
                <a:cs typeface="Times New Roman" pitchFamily="18" charset="0"/>
              </a:rPr>
              <a:t>tế</a:t>
            </a:r>
            <a:r>
              <a:rPr lang="en-US" altLang="en-US" sz="3600" b="1" u="sng" dirty="0">
                <a:solidFill>
                  <a:srgbClr val="3333FF"/>
                </a:solidFill>
                <a:latin typeface="Times New Roman" pitchFamily="18" charset="0"/>
                <a:cs typeface="Times New Roman" pitchFamily="18" charset="0"/>
              </a:rPr>
              <a:t> </a:t>
            </a:r>
            <a:r>
              <a:rPr lang="en-US" altLang="en-US" sz="3600" b="1" u="sng" dirty="0" err="1">
                <a:solidFill>
                  <a:srgbClr val="3333FF"/>
                </a:solidFill>
                <a:latin typeface="Times New Roman" pitchFamily="18" charset="0"/>
                <a:cs typeface="Times New Roman" pitchFamily="18" charset="0"/>
              </a:rPr>
              <a:t>bào</a:t>
            </a:r>
            <a:r>
              <a:rPr lang="en-US" altLang="en-US" sz="3600" b="1" u="sng" dirty="0">
                <a:solidFill>
                  <a:srgbClr val="3333FF"/>
                </a:solidFill>
                <a:latin typeface="Times New Roman" pitchFamily="18" charset="0"/>
                <a:cs typeface="Times New Roman" pitchFamily="18" charset="0"/>
              </a:rPr>
              <a:t>:</a:t>
            </a:r>
          </a:p>
        </p:txBody>
      </p:sp>
    </p:spTree>
    <p:extLst>
      <p:ext uri="{BB962C8B-B14F-4D97-AF65-F5344CB8AC3E}">
        <p14:creationId xmlns:p14="http://schemas.microsoft.com/office/powerpoint/2010/main" val="2115557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arn(inVertical)">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152866"/>
            <a:ext cx="6996752" cy="523220"/>
          </a:xfrm>
          <a:prstGeom prst="rect">
            <a:avLst/>
          </a:prstGeom>
          <a:noFill/>
        </p:spPr>
        <p:txBody>
          <a:bodyPr wrap="square">
            <a:spAutoFit/>
          </a:bodyPr>
          <a:lstStyle/>
          <a:p>
            <a:pPr>
              <a:defRPr/>
            </a:pPr>
            <a:r>
              <a:rPr lang="en-GB" sz="2800" dirty="0" smtClean="0">
                <a:latin typeface="Times New Roman" panose="02020603050405020304" pitchFamily="18" charset="0"/>
                <a:cs typeface="Times New Roman" panose="02020603050405020304" pitchFamily="18" charset="0"/>
              </a:rPr>
              <a:t>1. </a:t>
            </a:r>
            <a:r>
              <a:rPr lang="en-GB" sz="2800" dirty="0" err="1" smtClean="0">
                <a:latin typeface="Times New Roman" panose="02020603050405020304" pitchFamily="18" charset="0"/>
                <a:cs typeface="Times New Roman" panose="02020603050405020304" pitchFamily="18" charset="0"/>
              </a:rPr>
              <a:t>Quan</a:t>
            </a:r>
            <a:r>
              <a:rPr lang="en-GB" sz="2800" dirty="0" smtClean="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sát</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hình</a:t>
            </a:r>
            <a:r>
              <a:rPr lang="en-GB" sz="2800" dirty="0">
                <a:latin typeface="Times New Roman" panose="02020603050405020304" pitchFamily="18" charset="0"/>
                <a:cs typeface="Times New Roman" panose="02020603050405020304" pitchFamily="18" charset="0"/>
              </a:rPr>
              <a:t> 25.1 </a:t>
            </a:r>
            <a:r>
              <a:rPr lang="en-GB" sz="2800" dirty="0" err="1">
                <a:latin typeface="Times New Roman" panose="02020603050405020304" pitchFamily="18" charset="0"/>
                <a:cs typeface="Times New Roman" panose="02020603050405020304" pitchFamily="18" charset="0"/>
              </a:rPr>
              <a:t>cho</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biết</a:t>
            </a:r>
            <a:r>
              <a:rPr lang="en-GB" sz="2800" dirty="0">
                <a:latin typeface="Times New Roman" panose="02020603050405020304" pitchFamily="18" charset="0"/>
                <a:cs typeface="Times New Roman" panose="02020603050405020304" pitchFamily="18" charset="0"/>
              </a:rPr>
              <a:t>:</a:t>
            </a:r>
          </a:p>
        </p:txBody>
      </p:sp>
      <p:sp>
        <p:nvSpPr>
          <p:cNvPr id="9" name="Rectangle 8"/>
          <p:cNvSpPr/>
          <p:nvPr/>
        </p:nvSpPr>
        <p:spPr>
          <a:xfrm>
            <a:off x="228600" y="1903842"/>
            <a:ext cx="10896600" cy="1146211"/>
          </a:xfrm>
          <a:prstGeom prst="rect">
            <a:avLst/>
          </a:prstGeom>
        </p:spPr>
        <p:txBody>
          <a:bodyPr wrap="square">
            <a:spAutoFit/>
          </a:bodyPr>
          <a:lstStyle/>
          <a:p>
            <a:pPr>
              <a:lnSpc>
                <a:spcPct val="107000"/>
              </a:lnSpc>
              <a:spcAft>
                <a:spcPts val="800"/>
              </a:spcAft>
              <a:defRPr/>
            </a:pP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Nguyên</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liệu</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tham</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sản</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phẩm</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quá</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trình</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hô</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hấp</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tế</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bào</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Từ</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đó</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hãy</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viết</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trình</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hô</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hấp</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tế</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bào</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dưới</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dạng</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chữ</a:t>
            </a:r>
            <a:r>
              <a:rPr lang="en-GB" sz="32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8197" name="Rectangle 10"/>
          <p:cNvSpPr>
            <a:spLocks noChangeArrowheads="1"/>
          </p:cNvSpPr>
          <p:nvPr/>
        </p:nvSpPr>
        <p:spPr bwMode="auto">
          <a:xfrm>
            <a:off x="304800" y="3178242"/>
            <a:ext cx="61883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3200" b="1" i="1" dirty="0">
                <a:solidFill>
                  <a:srgbClr val="FF0000"/>
                </a:solidFill>
                <a:latin typeface="Times New Roman" panose="02020603050405020304" pitchFamily="18" charset="0"/>
                <a:cs typeface="Times New Roman" panose="02020603050405020304" pitchFamily="18" charset="0"/>
              </a:rPr>
              <a:t>- </a:t>
            </a:r>
            <a:r>
              <a:rPr lang="en-GB" altLang="en-US" sz="3200" b="1" i="1" dirty="0" err="1">
                <a:solidFill>
                  <a:srgbClr val="FF0000"/>
                </a:solidFill>
                <a:latin typeface="Times New Roman" panose="02020603050405020304" pitchFamily="18" charset="0"/>
                <a:cs typeface="Times New Roman" panose="02020603050405020304" pitchFamily="18" charset="0"/>
              </a:rPr>
              <a:t>Hô</a:t>
            </a:r>
            <a:r>
              <a:rPr lang="en-GB" altLang="en-US" sz="3200" b="1" i="1" dirty="0">
                <a:solidFill>
                  <a:srgbClr val="FF0000"/>
                </a:solidFill>
                <a:latin typeface="Times New Roman" panose="02020603050405020304" pitchFamily="18" charset="0"/>
                <a:cs typeface="Times New Roman" panose="02020603050405020304" pitchFamily="18" charset="0"/>
              </a:rPr>
              <a:t> </a:t>
            </a:r>
            <a:r>
              <a:rPr lang="en-GB" altLang="en-US" sz="3200" b="1" i="1" dirty="0" err="1">
                <a:solidFill>
                  <a:srgbClr val="FF0000"/>
                </a:solidFill>
                <a:latin typeface="Times New Roman" panose="02020603050405020304" pitchFamily="18" charset="0"/>
                <a:cs typeface="Times New Roman" panose="02020603050405020304" pitchFamily="18" charset="0"/>
              </a:rPr>
              <a:t>hấp</a:t>
            </a:r>
            <a:r>
              <a:rPr lang="en-GB" altLang="en-US" sz="3200" b="1" i="1" dirty="0">
                <a:solidFill>
                  <a:srgbClr val="FF0000"/>
                </a:solidFill>
                <a:latin typeface="Times New Roman" panose="02020603050405020304" pitchFamily="18" charset="0"/>
                <a:cs typeface="Times New Roman" panose="02020603050405020304" pitchFamily="18" charset="0"/>
              </a:rPr>
              <a:t> </a:t>
            </a:r>
            <a:r>
              <a:rPr lang="en-GB" altLang="en-US" sz="3200" b="1" i="1" dirty="0" err="1">
                <a:solidFill>
                  <a:srgbClr val="FF0000"/>
                </a:solidFill>
                <a:latin typeface="Times New Roman" panose="02020603050405020304" pitchFamily="18" charset="0"/>
                <a:cs typeface="Times New Roman" panose="02020603050405020304" pitchFamily="18" charset="0"/>
              </a:rPr>
              <a:t>tế</a:t>
            </a:r>
            <a:r>
              <a:rPr lang="en-GB" altLang="en-US" sz="3200" b="1" i="1" dirty="0">
                <a:solidFill>
                  <a:srgbClr val="FF0000"/>
                </a:solidFill>
                <a:latin typeface="Times New Roman" panose="02020603050405020304" pitchFamily="18" charset="0"/>
                <a:cs typeface="Times New Roman" panose="02020603050405020304" pitchFamily="18" charset="0"/>
              </a:rPr>
              <a:t> </a:t>
            </a:r>
            <a:r>
              <a:rPr lang="en-GB" altLang="en-US" sz="3200" b="1" i="1" dirty="0" err="1">
                <a:solidFill>
                  <a:srgbClr val="FF0000"/>
                </a:solidFill>
                <a:latin typeface="Times New Roman" panose="02020603050405020304" pitchFamily="18" charset="0"/>
                <a:cs typeface="Times New Roman" panose="02020603050405020304" pitchFamily="18" charset="0"/>
              </a:rPr>
              <a:t>bào</a:t>
            </a:r>
            <a:r>
              <a:rPr lang="en-GB" altLang="en-US" sz="3200" b="1" i="1" dirty="0">
                <a:solidFill>
                  <a:srgbClr val="FF0000"/>
                </a:solidFill>
                <a:latin typeface="Times New Roman" panose="02020603050405020304" pitchFamily="18" charset="0"/>
                <a:cs typeface="Times New Roman" panose="02020603050405020304" pitchFamily="18" charset="0"/>
              </a:rPr>
              <a:t> </a:t>
            </a:r>
            <a:r>
              <a:rPr lang="en-GB" altLang="en-US" sz="3200" b="1" i="1" dirty="0" err="1">
                <a:solidFill>
                  <a:srgbClr val="FF0000"/>
                </a:solidFill>
                <a:latin typeface="Times New Roman" panose="02020603050405020304" pitchFamily="18" charset="0"/>
                <a:cs typeface="Times New Roman" panose="02020603050405020304" pitchFamily="18" charset="0"/>
              </a:rPr>
              <a:t>diễn</a:t>
            </a:r>
            <a:r>
              <a:rPr lang="en-GB" altLang="en-US" sz="3200" b="1" i="1" dirty="0">
                <a:solidFill>
                  <a:srgbClr val="FF0000"/>
                </a:solidFill>
                <a:latin typeface="Times New Roman" panose="02020603050405020304" pitchFamily="18" charset="0"/>
                <a:cs typeface="Times New Roman" panose="02020603050405020304" pitchFamily="18" charset="0"/>
              </a:rPr>
              <a:t> </a:t>
            </a:r>
            <a:r>
              <a:rPr lang="en-GB" altLang="en-US" sz="3200" b="1" i="1" dirty="0" err="1">
                <a:solidFill>
                  <a:srgbClr val="FF0000"/>
                </a:solidFill>
                <a:latin typeface="Times New Roman" panose="02020603050405020304" pitchFamily="18" charset="0"/>
                <a:cs typeface="Times New Roman" panose="02020603050405020304" pitchFamily="18" charset="0"/>
              </a:rPr>
              <a:t>ra</a:t>
            </a:r>
            <a:r>
              <a:rPr lang="en-GB" altLang="en-US" sz="3200" b="1" i="1" dirty="0">
                <a:solidFill>
                  <a:srgbClr val="FF0000"/>
                </a:solidFill>
                <a:latin typeface="Times New Roman" panose="02020603050405020304" pitchFamily="18" charset="0"/>
                <a:cs typeface="Times New Roman" panose="02020603050405020304" pitchFamily="18" charset="0"/>
              </a:rPr>
              <a:t> ở </a:t>
            </a:r>
            <a:r>
              <a:rPr lang="en-GB" altLang="en-US" sz="3200" b="1" i="1" dirty="0" err="1">
                <a:solidFill>
                  <a:srgbClr val="FF0000"/>
                </a:solidFill>
                <a:latin typeface="Times New Roman" panose="02020603050405020304" pitchFamily="18" charset="0"/>
                <a:cs typeface="Times New Roman" panose="02020603050405020304" pitchFamily="18" charset="0"/>
              </a:rPr>
              <a:t>đâu</a:t>
            </a:r>
            <a:r>
              <a:rPr lang="en-GB" altLang="en-US" sz="3200" b="1" i="1" dirty="0">
                <a:solidFill>
                  <a:srgbClr val="FF0000"/>
                </a:solidFill>
                <a:latin typeface="Times New Roman" panose="02020603050405020304" pitchFamily="18" charset="0"/>
                <a:cs typeface="Times New Roman" panose="02020603050405020304" pitchFamily="18" charset="0"/>
              </a:rPr>
              <a:t>?</a:t>
            </a:r>
          </a:p>
        </p:txBody>
      </p:sp>
      <p:sp>
        <p:nvSpPr>
          <p:cNvPr id="13" name="Rectangle 12"/>
          <p:cNvSpPr/>
          <p:nvPr/>
        </p:nvSpPr>
        <p:spPr>
          <a:xfrm>
            <a:off x="228600" y="3962087"/>
            <a:ext cx="10363200" cy="583750"/>
          </a:xfrm>
          <a:prstGeom prst="rect">
            <a:avLst/>
          </a:prstGeom>
        </p:spPr>
        <p:txBody>
          <a:bodyPr wrap="square">
            <a:spAutoFit/>
          </a:bodyPr>
          <a:lstStyle/>
          <a:p>
            <a:pPr>
              <a:lnSpc>
                <a:spcPct val="107000"/>
              </a:lnSpc>
              <a:spcAft>
                <a:spcPts val="800"/>
              </a:spcAft>
              <a:defRPr/>
            </a:pP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Hô</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hấp</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tế</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bào</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vai</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trò</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gì</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đối</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với</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cơ</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thể</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sinh</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vật</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5" name="Rectangle 14"/>
          <p:cNvSpPr/>
          <p:nvPr/>
        </p:nvSpPr>
        <p:spPr>
          <a:xfrm>
            <a:off x="251527" y="4675051"/>
            <a:ext cx="10515600" cy="1637628"/>
          </a:xfrm>
          <a:prstGeom prst="rect">
            <a:avLst/>
          </a:prstGeom>
        </p:spPr>
        <p:txBody>
          <a:bodyPr wrap="square">
            <a:spAutoFit/>
          </a:bodyPr>
          <a:lstStyle/>
          <a:p>
            <a:pPr>
              <a:lnSpc>
                <a:spcPct val="107000"/>
              </a:lnSpc>
              <a:spcAft>
                <a:spcPts val="800"/>
              </a:spcAft>
              <a:defRPr/>
            </a:pPr>
            <a:r>
              <a:rPr lang="en-GB" sz="32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So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sánh</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cường</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hô</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hấp</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vận</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viên</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đang</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thi</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đấu</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nhân</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viên</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văn</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phòng</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thích</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sự</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khác</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nhau</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đó</a:t>
            </a:r>
            <a:r>
              <a:rPr lang="en-GB"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98144"/>
            <a:ext cx="5562600" cy="294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20"/>
          <p:cNvSpPr txBox="1">
            <a:spLocks noChangeArrowheads="1"/>
          </p:cNvSpPr>
          <p:nvPr/>
        </p:nvSpPr>
        <p:spPr bwMode="auto">
          <a:xfrm>
            <a:off x="228600" y="228600"/>
            <a:ext cx="4267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3600" b="1" u="sng" dirty="0">
                <a:solidFill>
                  <a:srgbClr val="3333FF"/>
                </a:solidFill>
                <a:latin typeface="Times New Roman" pitchFamily="18" charset="0"/>
                <a:cs typeface="Times New Roman" pitchFamily="18" charset="0"/>
              </a:rPr>
              <a:t>I. </a:t>
            </a:r>
            <a:r>
              <a:rPr lang="en-US" altLang="en-US" sz="3600" b="1" u="sng" dirty="0" err="1">
                <a:solidFill>
                  <a:srgbClr val="3333FF"/>
                </a:solidFill>
                <a:latin typeface="Times New Roman" pitchFamily="18" charset="0"/>
                <a:cs typeface="Times New Roman" pitchFamily="18" charset="0"/>
              </a:rPr>
              <a:t>Hô</a:t>
            </a:r>
            <a:r>
              <a:rPr lang="en-US" altLang="en-US" sz="3600" b="1" u="sng" dirty="0">
                <a:solidFill>
                  <a:srgbClr val="3333FF"/>
                </a:solidFill>
                <a:latin typeface="Times New Roman" pitchFamily="18" charset="0"/>
                <a:cs typeface="Times New Roman" pitchFamily="18" charset="0"/>
              </a:rPr>
              <a:t> </a:t>
            </a:r>
            <a:r>
              <a:rPr lang="en-US" altLang="en-US" sz="3600" b="1" u="sng" dirty="0" err="1">
                <a:solidFill>
                  <a:srgbClr val="3333FF"/>
                </a:solidFill>
                <a:latin typeface="Times New Roman" pitchFamily="18" charset="0"/>
                <a:cs typeface="Times New Roman" pitchFamily="18" charset="0"/>
              </a:rPr>
              <a:t>hấp</a:t>
            </a:r>
            <a:r>
              <a:rPr lang="en-US" altLang="en-US" sz="3600" b="1" u="sng" dirty="0">
                <a:solidFill>
                  <a:srgbClr val="3333FF"/>
                </a:solidFill>
                <a:latin typeface="Times New Roman" pitchFamily="18" charset="0"/>
                <a:cs typeface="Times New Roman" pitchFamily="18" charset="0"/>
              </a:rPr>
              <a:t> </a:t>
            </a:r>
            <a:r>
              <a:rPr lang="en-US" altLang="en-US" sz="3600" b="1" u="sng" dirty="0" err="1">
                <a:solidFill>
                  <a:srgbClr val="3333FF"/>
                </a:solidFill>
                <a:latin typeface="Times New Roman" pitchFamily="18" charset="0"/>
                <a:cs typeface="Times New Roman" pitchFamily="18" charset="0"/>
              </a:rPr>
              <a:t>tế</a:t>
            </a:r>
            <a:r>
              <a:rPr lang="en-US" altLang="en-US" sz="3600" b="1" u="sng" dirty="0">
                <a:solidFill>
                  <a:srgbClr val="3333FF"/>
                </a:solidFill>
                <a:latin typeface="Times New Roman" pitchFamily="18" charset="0"/>
                <a:cs typeface="Times New Roman" pitchFamily="18" charset="0"/>
              </a:rPr>
              <a:t> </a:t>
            </a:r>
            <a:r>
              <a:rPr lang="en-US" altLang="en-US" sz="3600" b="1" u="sng" dirty="0" err="1">
                <a:solidFill>
                  <a:srgbClr val="3333FF"/>
                </a:solidFill>
                <a:latin typeface="Times New Roman" pitchFamily="18" charset="0"/>
                <a:cs typeface="Times New Roman" pitchFamily="18" charset="0"/>
              </a:rPr>
              <a:t>bào</a:t>
            </a:r>
            <a:r>
              <a:rPr lang="en-US" altLang="en-US" sz="3600" b="1" u="sng" dirty="0">
                <a:solidFill>
                  <a:srgbClr val="3333FF"/>
                </a:solidFill>
                <a:latin typeface="Times New Roman" pitchFamily="18" charset="0"/>
                <a:cs typeface="Times New Roman" pitchFamily="18" charset="0"/>
              </a:rPr>
              <a:t>:</a:t>
            </a:r>
          </a:p>
        </p:txBody>
      </p:sp>
    </p:spTree>
    <p:extLst>
      <p:ext uri="{BB962C8B-B14F-4D97-AF65-F5344CB8AC3E}">
        <p14:creationId xmlns:p14="http://schemas.microsoft.com/office/powerpoint/2010/main" val="2429178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197"/>
                                        </p:tgtEl>
                                        <p:attrNameLst>
                                          <p:attrName>style.visibility</p:attrName>
                                        </p:attrNameLst>
                                      </p:cBhvr>
                                      <p:to>
                                        <p:strVal val="visible"/>
                                      </p:to>
                                    </p:set>
                                    <p:animEffect transition="in" filter="barn(inVertical)">
                                      <p:cBhvr>
                                        <p:cTn id="17" dur="500"/>
                                        <p:tgtEl>
                                          <p:spTgt spid="81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8197" grpId="0"/>
      <p:bldP spid="13"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965" y="1600200"/>
            <a:ext cx="11582400" cy="3970318"/>
          </a:xfrm>
          <a:prstGeom prst="rect">
            <a:avLst/>
          </a:prstGeom>
        </p:spPr>
        <p:txBody>
          <a:bodyPr wrap="square">
            <a:spAutoFit/>
          </a:bodyPr>
          <a:lstStyle/>
          <a:p>
            <a:r>
              <a:rPr lang="en-US" sz="2800" b="1" dirty="0">
                <a:latin typeface="Times New Roman" pitchFamily="18" charset="0"/>
                <a:cs typeface="Times New Roman" pitchFamily="18" charset="0"/>
              </a:rPr>
              <a:t>=&gt;</a:t>
            </a:r>
            <a:r>
              <a:rPr lang="vi-VN" sz="2800" dirty="0">
                <a:latin typeface="Times New Roman" pitchFamily="18" charset="0"/>
                <a:cs typeface="Times New Roman" pitchFamily="18" charset="0"/>
              </a:rPr>
              <a:t> Nguyên liệu tham gia và sản phẩm, phương trình của quá trình hô hấp tế bào.</a:t>
            </a:r>
          </a:p>
          <a:p>
            <a:pPr marL="571500" indent="-571500">
              <a:buFontTx/>
              <a:buChar char="-"/>
            </a:pPr>
            <a:r>
              <a:rPr lang="vi-VN" sz="2800" dirty="0" smtClean="0">
                <a:latin typeface="Times New Roman" pitchFamily="18" charset="0"/>
                <a:cs typeface="Times New Roman" pitchFamily="18" charset="0"/>
              </a:rPr>
              <a:t>Nguyên </a:t>
            </a:r>
            <a:r>
              <a:rPr lang="vi-VN" sz="2800" dirty="0">
                <a:latin typeface="Times New Roman" pitchFamily="18" charset="0"/>
                <a:cs typeface="Times New Roman" pitchFamily="18" charset="0"/>
              </a:rPr>
              <a:t>liệu tham gia: </a:t>
            </a:r>
            <a:r>
              <a:rPr lang="vi-VN" sz="2800" b="1" dirty="0">
                <a:solidFill>
                  <a:srgbClr val="FF0000"/>
                </a:solidFill>
                <a:latin typeface="Times New Roman" pitchFamily="18" charset="0"/>
                <a:cs typeface="Times New Roman" pitchFamily="18" charset="0"/>
              </a:rPr>
              <a:t>Glucose, </a:t>
            </a:r>
            <a:r>
              <a:rPr lang="vi-VN" sz="2800" b="1" dirty="0" smtClean="0">
                <a:solidFill>
                  <a:srgbClr val="FF0000"/>
                </a:solidFill>
                <a:latin typeface="Times New Roman" pitchFamily="18" charset="0"/>
                <a:cs typeface="Times New Roman" pitchFamily="18" charset="0"/>
              </a:rPr>
              <a:t>O</a:t>
            </a:r>
            <a:r>
              <a:rPr lang="en-US" sz="2800" b="1" dirty="0" err="1" smtClean="0">
                <a:solidFill>
                  <a:srgbClr val="FF0000"/>
                </a:solidFill>
                <a:latin typeface="Times New Roman" pitchFamily="18" charset="0"/>
                <a:cs typeface="Times New Roman" pitchFamily="18" charset="0"/>
              </a:rPr>
              <a:t>xygen</a:t>
            </a:r>
            <a:endParaRPr lang="en-US" sz="2800" b="1" dirty="0" smtClean="0">
              <a:solidFill>
                <a:srgbClr val="FF0000"/>
              </a:solidFill>
              <a:latin typeface="Times New Roman" pitchFamily="18" charset="0"/>
              <a:cs typeface="Times New Roman" pitchFamily="18" charset="0"/>
            </a:endParaRPr>
          </a:p>
          <a:p>
            <a:pPr marL="571500" indent="-571500">
              <a:buFontTx/>
              <a:buChar char="-"/>
            </a:pPr>
            <a:endParaRPr lang="vi-VN" sz="2800" dirty="0">
              <a:latin typeface="Times New Roman" pitchFamily="18" charset="0"/>
              <a:cs typeface="Times New Roman" pitchFamily="18" charset="0"/>
            </a:endParaRPr>
          </a:p>
          <a:p>
            <a:pPr marL="571500" indent="-571500">
              <a:buFontTx/>
              <a:buChar char="-"/>
            </a:pPr>
            <a:r>
              <a:rPr lang="vi-VN" sz="2800" dirty="0" smtClean="0">
                <a:latin typeface="Times New Roman" pitchFamily="18" charset="0"/>
                <a:cs typeface="Times New Roman" pitchFamily="18" charset="0"/>
              </a:rPr>
              <a:t>Sản </a:t>
            </a:r>
            <a:r>
              <a:rPr lang="vi-VN" sz="2800" dirty="0">
                <a:latin typeface="Times New Roman" pitchFamily="18" charset="0"/>
                <a:cs typeface="Times New Roman" pitchFamily="18" charset="0"/>
              </a:rPr>
              <a:t>phẩm: </a:t>
            </a:r>
            <a:r>
              <a:rPr lang="vi-VN" sz="2800" b="1" dirty="0">
                <a:solidFill>
                  <a:srgbClr val="FF0000"/>
                </a:solidFill>
                <a:latin typeface="Times New Roman" pitchFamily="18" charset="0"/>
                <a:cs typeface="Times New Roman" pitchFamily="18" charset="0"/>
              </a:rPr>
              <a:t>CO</a:t>
            </a:r>
            <a:r>
              <a:rPr lang="en-US" sz="2800" b="1" baseline="-25000" dirty="0" smtClean="0">
                <a:solidFill>
                  <a:srgbClr val="FF0000"/>
                </a:solidFill>
                <a:latin typeface="Times New Roman" pitchFamily="18" charset="0"/>
                <a:cs typeface="Times New Roman" pitchFamily="18" charset="0"/>
              </a:rPr>
              <a:t>2</a:t>
            </a:r>
            <a:r>
              <a:rPr lang="vi-VN" sz="2800" b="1" dirty="0" smtClean="0">
                <a:solidFill>
                  <a:srgbClr val="FF0000"/>
                </a:solidFill>
                <a:latin typeface="Times New Roman" pitchFamily="18" charset="0"/>
                <a:cs typeface="Times New Roman" pitchFamily="18" charset="0"/>
              </a:rPr>
              <a:t>, </a:t>
            </a:r>
            <a:r>
              <a:rPr lang="vi-VN" sz="2800" b="1" dirty="0">
                <a:solidFill>
                  <a:srgbClr val="FF0000"/>
                </a:solidFill>
                <a:latin typeface="Times New Roman" pitchFamily="18" charset="0"/>
                <a:cs typeface="Times New Roman" pitchFamily="18" charset="0"/>
              </a:rPr>
              <a:t>H</a:t>
            </a:r>
            <a:r>
              <a:rPr lang="en-US" sz="2800" b="1" baseline="-25000" dirty="0">
                <a:solidFill>
                  <a:srgbClr val="FF0000"/>
                </a:solidFill>
                <a:latin typeface="Times New Roman" pitchFamily="18" charset="0"/>
                <a:cs typeface="Times New Roman" pitchFamily="18" charset="0"/>
              </a:rPr>
              <a:t>2</a:t>
            </a:r>
            <a:r>
              <a:rPr lang="vi-VN" sz="2800" b="1" dirty="0">
                <a:solidFill>
                  <a:srgbClr val="FF0000"/>
                </a:solidFill>
                <a:latin typeface="Times New Roman" pitchFamily="18" charset="0"/>
                <a:cs typeface="Times New Roman" pitchFamily="18" charset="0"/>
              </a:rPr>
              <a:t>O và năng lượng </a:t>
            </a:r>
            <a:r>
              <a:rPr lang="vi-VN" sz="2800" dirty="0">
                <a:latin typeface="Times New Roman" pitchFamily="18" charset="0"/>
                <a:cs typeface="Times New Roman" pitchFamily="18" charset="0"/>
              </a:rPr>
              <a:t>(ATP và Q</a:t>
            </a:r>
            <a:r>
              <a:rPr lang="vi-VN" sz="2800"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endParaRPr lang="vi-VN" sz="2800" dirty="0">
              <a:latin typeface="Times New Roman" pitchFamily="18" charset="0"/>
              <a:cs typeface="Times New Roman" pitchFamily="18" charset="0"/>
            </a:endParaRPr>
          </a:p>
          <a:p>
            <a:pPr marL="571500" indent="-571500">
              <a:buFontTx/>
              <a:buChar char="-"/>
            </a:pPr>
            <a:r>
              <a:rPr lang="vi-VN" sz="2800" dirty="0" smtClean="0">
                <a:latin typeface="Times New Roman" pitchFamily="18" charset="0"/>
                <a:cs typeface="Times New Roman" pitchFamily="18" charset="0"/>
              </a:rPr>
              <a:t>Phương </a:t>
            </a:r>
            <a:r>
              <a:rPr lang="vi-VN" sz="2800" dirty="0">
                <a:latin typeface="Times New Roman" pitchFamily="18" charset="0"/>
                <a:cs typeface="Times New Roman" pitchFamily="18" charset="0"/>
              </a:rPr>
              <a:t>trình: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C</a:t>
            </a:r>
            <a:r>
              <a:rPr lang="en-US" sz="2800" baseline="-25000" dirty="0">
                <a:latin typeface="Times New Roman" pitchFamily="18" charset="0"/>
                <a:cs typeface="Times New Roman" pitchFamily="18" charset="0"/>
              </a:rPr>
              <a:t>6</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H</a:t>
            </a:r>
            <a:r>
              <a:rPr lang="en-US" sz="2800" baseline="-25000" dirty="0" smtClean="0">
                <a:latin typeface="Times New Roman" pitchFamily="18" charset="0"/>
                <a:cs typeface="Times New Roman" pitchFamily="18" charset="0"/>
              </a:rPr>
              <a:t>12</a:t>
            </a:r>
            <a:r>
              <a:rPr lang="vi-VN" sz="2800" dirty="0" smtClean="0">
                <a:latin typeface="Times New Roman" pitchFamily="18" charset="0"/>
                <a:cs typeface="Times New Roman" pitchFamily="18" charset="0"/>
              </a:rPr>
              <a:t>O</a:t>
            </a:r>
            <a:r>
              <a:rPr lang="en-US" sz="2800" baseline="-25000" dirty="0">
                <a:latin typeface="Times New Roman" pitchFamily="18" charset="0"/>
                <a:cs typeface="Times New Roman" pitchFamily="18" charset="0"/>
              </a:rPr>
              <a:t>6</a:t>
            </a:r>
            <a:r>
              <a:rPr lang="vi-VN" sz="2800" dirty="0">
                <a:latin typeface="Times New Roman" pitchFamily="18" charset="0"/>
                <a:cs typeface="Times New Roman" pitchFamily="18" charset="0"/>
              </a:rPr>
              <a:t> + 6O</a:t>
            </a:r>
            <a:r>
              <a:rPr lang="en-US" sz="2800" baseline="-25000" dirty="0">
                <a:latin typeface="Times New Roman" pitchFamily="18" charset="0"/>
                <a:cs typeface="Times New Roman" pitchFamily="18" charset="0"/>
              </a:rPr>
              <a:t>2</a:t>
            </a:r>
            <a:r>
              <a:rPr lang="vi-VN" sz="2800" dirty="0">
                <a:latin typeface="Times New Roman" pitchFamily="18" charset="0"/>
                <a:cs typeface="Times New Roman" pitchFamily="18" charset="0"/>
              </a:rPr>
              <a:t> → </a:t>
            </a:r>
            <a:r>
              <a:rPr lang="vi-VN" sz="2800" dirty="0" smtClean="0">
                <a:latin typeface="Times New Roman" pitchFamily="18" charset="0"/>
                <a:cs typeface="Times New Roman" pitchFamily="18" charset="0"/>
              </a:rPr>
              <a:t>6H</a:t>
            </a:r>
            <a:r>
              <a:rPr lang="en-US" sz="2800" baseline="-25000" dirty="0" smtClean="0">
                <a:latin typeface="Times New Roman" pitchFamily="18" charset="0"/>
                <a:cs typeface="Times New Roman" pitchFamily="18" charset="0"/>
              </a:rPr>
              <a:t>2</a:t>
            </a:r>
            <a:r>
              <a:rPr lang="vi-VN" sz="2800" dirty="0" smtClean="0">
                <a:latin typeface="Times New Roman" pitchFamily="18" charset="0"/>
                <a:cs typeface="Times New Roman" pitchFamily="18" charset="0"/>
              </a:rPr>
              <a:t>O </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6 </a:t>
            </a:r>
            <a:r>
              <a:rPr lang="vi-VN" sz="2800" dirty="0">
                <a:latin typeface="Times New Roman" pitchFamily="18" charset="0"/>
                <a:cs typeface="Times New Roman" pitchFamily="18" charset="0"/>
              </a:rPr>
              <a:t>CO</a:t>
            </a:r>
            <a:r>
              <a:rPr lang="en-US" sz="2800" baseline="-25000" dirty="0">
                <a:latin typeface="Times New Roman" pitchFamily="18" charset="0"/>
                <a:cs typeface="Times New Roman" pitchFamily="18" charset="0"/>
              </a:rPr>
              <a:t>2</a:t>
            </a:r>
            <a:r>
              <a:rPr lang="vi-VN" sz="2800" dirty="0">
                <a:latin typeface="Times New Roman" pitchFamily="18" charset="0"/>
                <a:cs typeface="Times New Roman" pitchFamily="18" charset="0"/>
              </a:rPr>
              <a:t> </a:t>
            </a: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năng lượng (ATP + </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Q)</a:t>
            </a:r>
            <a:endParaRPr lang="en-US" sz="2800" dirty="0" smtClean="0">
              <a:latin typeface="Times New Roman" pitchFamily="18" charset="0"/>
              <a:cs typeface="Times New Roman" pitchFamily="18" charset="0"/>
            </a:endParaRPr>
          </a:p>
          <a:p>
            <a:r>
              <a:rPr lang="en-US" sz="2800" dirty="0" smtClean="0">
                <a:solidFill>
                  <a:srgbClr val="0000FF"/>
                </a:solidFill>
                <a:latin typeface="Times New Roman" pitchFamily="18" charset="0"/>
                <a:cs typeface="Times New Roman" pitchFamily="18" charset="0"/>
              </a:rPr>
              <a:t> Glucose +oxygen </a:t>
            </a:r>
            <a:r>
              <a:rPr lang="en-US" sz="2800" dirty="0" smtClean="0">
                <a:solidFill>
                  <a:srgbClr val="0000FF"/>
                </a:solidFill>
                <a:latin typeface="Times New Roman" pitchFamily="18" charset="0"/>
                <a:cs typeface="Times New Roman" pitchFamily="18" charset="0"/>
                <a:sym typeface="Wingdings" panose="05000000000000000000" pitchFamily="2" charset="2"/>
              </a:rPr>
              <a:t> </a:t>
            </a:r>
            <a:r>
              <a:rPr lang="en-US" sz="2800" dirty="0" err="1" smtClean="0">
                <a:solidFill>
                  <a:srgbClr val="0000FF"/>
                </a:solidFill>
                <a:latin typeface="Times New Roman" pitchFamily="18" charset="0"/>
                <a:cs typeface="Times New Roman" pitchFamily="18" charset="0"/>
                <a:sym typeface="Wingdings" panose="05000000000000000000" pitchFamily="2" charset="2"/>
              </a:rPr>
              <a:t>nước</a:t>
            </a:r>
            <a:r>
              <a:rPr lang="en-US" sz="2800" dirty="0" smtClean="0">
                <a:solidFill>
                  <a:srgbClr val="0000FF"/>
                </a:solidFill>
                <a:latin typeface="Times New Roman" pitchFamily="18" charset="0"/>
                <a:cs typeface="Times New Roman" pitchFamily="18" charset="0"/>
                <a:sym typeface="Wingdings" panose="05000000000000000000" pitchFamily="2" charset="2"/>
              </a:rPr>
              <a:t> + carbon dioxide + NL</a:t>
            </a:r>
            <a:endParaRPr lang="en-US" sz="2800" dirty="0">
              <a:solidFill>
                <a:srgbClr val="0000FF"/>
              </a:solidFill>
              <a:latin typeface="Times New Roman" pitchFamily="18" charset="0"/>
              <a:cs typeface="Times New Roman" pitchFamily="18" charset="0"/>
            </a:endParaRPr>
          </a:p>
        </p:txBody>
      </p:sp>
      <p:sp>
        <p:nvSpPr>
          <p:cNvPr id="3" name="Rectangle 2"/>
          <p:cNvSpPr/>
          <p:nvPr/>
        </p:nvSpPr>
        <p:spPr>
          <a:xfrm>
            <a:off x="289965" y="381000"/>
            <a:ext cx="11277600" cy="983283"/>
          </a:xfrm>
          <a:prstGeom prst="rect">
            <a:avLst/>
          </a:prstGeom>
        </p:spPr>
        <p:txBody>
          <a:bodyPr wrap="square">
            <a:spAutoFit/>
          </a:bodyPr>
          <a:lstStyle/>
          <a:p>
            <a:pPr>
              <a:lnSpc>
                <a:spcPct val="107000"/>
              </a:lnSpc>
              <a:spcAft>
                <a:spcPts val="800"/>
              </a:spcAft>
              <a:defRPr/>
            </a:pPr>
            <a:r>
              <a:rPr lang="en-GB" sz="28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a:t>
            </a:r>
            <a:r>
              <a:rPr lang="en-GB" sz="2800" b="1"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Nguyên</a:t>
            </a:r>
            <a:r>
              <a:rPr lang="en-GB" sz="28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liệu</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tham</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sản</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phẩm</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quá</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trình</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hô</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hấp</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tế</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bào</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Từ</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đó</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hãy</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viết</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trình</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hô</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hấp</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tế</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bào</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dưới</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dạng</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chữ</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2328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00"/>
                                        <p:tgtEl>
                                          <p:spTgt spid="2">
                                            <p:txEl>
                                              <p:pRg st="3" end="3"/>
                                            </p:txEl>
                                          </p:spTgt>
                                        </p:tgtEl>
                                      </p:cBhvr>
                                    </p:animEffect>
                                    <p:anim calcmode="lin" valueType="num">
                                      <p:cBhvr>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1000"/>
                                        <p:tgtEl>
                                          <p:spTgt spid="2">
                                            <p:txEl>
                                              <p:pRg st="5" end="5"/>
                                            </p:txEl>
                                          </p:spTgt>
                                        </p:tgtEl>
                                      </p:cBhvr>
                                    </p:animEffect>
                                    <p:anim calcmode="lin" valueType="num">
                                      <p:cBhvr>
                                        <p:cTn id="2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circle(in)">
                                      <p:cBhvr>
                                        <p:cTn id="31" dur="2000"/>
                                        <p:tgtEl>
                                          <p:spTgt spid="2">
                                            <p:txEl>
                                              <p:pRg st="6" end="6"/>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circle(in)">
                                      <p:cBhvr>
                                        <p:cTn id="34"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257800"/>
            <a:ext cx="10363200" cy="523220"/>
          </a:xfrm>
          <a:prstGeom prst="rect">
            <a:avLst/>
          </a:prstGeom>
        </p:spPr>
        <p:txBody>
          <a:bodyPr wrap="square">
            <a:spAutoFit/>
          </a:bodyPr>
          <a:lstStyle/>
          <a:p>
            <a:r>
              <a:rPr lang="en-US" sz="2800" b="1" dirty="0" smtClean="0">
                <a:latin typeface="Times New Roman" pitchFamily="18" charset="0"/>
                <a:cs typeface="Times New Roman" pitchFamily="18" charset="0"/>
              </a:rPr>
              <a:t>=&gt; </a:t>
            </a:r>
            <a:r>
              <a:rPr lang="vi-VN" sz="2800" dirty="0">
                <a:latin typeface="Times New Roman" pitchFamily="18" charset="0"/>
                <a:cs typeface="Times New Roman" pitchFamily="18" charset="0"/>
              </a:rPr>
              <a:t>Hô hấp tế bào diễn ra ở tế bào chất và ti thể</a:t>
            </a:r>
            <a:r>
              <a:rPr lang="vi-VN" sz="2800"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pic>
        <p:nvPicPr>
          <p:cNvPr id="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066800"/>
            <a:ext cx="5562600" cy="407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57200" y="429055"/>
            <a:ext cx="5054589" cy="523220"/>
          </a:xfrm>
          <a:prstGeom prst="rect">
            <a:avLst/>
          </a:prstGeom>
        </p:spPr>
        <p:txBody>
          <a:bodyPr wrap="none">
            <a:spAutoFit/>
          </a:bodyPr>
          <a:lstStyle/>
          <a:p>
            <a:r>
              <a:rPr lang="en-GB" altLang="en-US" sz="2800" b="1" i="1" dirty="0" smtClean="0">
                <a:solidFill>
                  <a:srgbClr val="FF0000"/>
                </a:solidFill>
                <a:latin typeface="Times New Roman" panose="02020603050405020304" pitchFamily="18" charset="0"/>
                <a:cs typeface="Times New Roman" panose="02020603050405020304" pitchFamily="18" charset="0"/>
              </a:rPr>
              <a:t>1b. </a:t>
            </a:r>
            <a:r>
              <a:rPr lang="en-GB" altLang="en-US" sz="2800" b="1" i="1" dirty="0" err="1">
                <a:solidFill>
                  <a:srgbClr val="FF0000"/>
                </a:solidFill>
                <a:latin typeface="Times New Roman" panose="02020603050405020304" pitchFamily="18" charset="0"/>
                <a:cs typeface="Times New Roman" panose="02020603050405020304" pitchFamily="18" charset="0"/>
              </a:rPr>
              <a:t>Hô</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hấp</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tế</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bào</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diễn</a:t>
            </a:r>
            <a:r>
              <a:rPr lang="en-GB" altLang="en-US" sz="2800" b="1" i="1" dirty="0">
                <a:solidFill>
                  <a:srgbClr val="FF0000"/>
                </a:solidFill>
                <a:latin typeface="Times New Roman" panose="02020603050405020304" pitchFamily="18" charset="0"/>
                <a:cs typeface="Times New Roman" panose="02020603050405020304" pitchFamily="18" charset="0"/>
              </a:rPr>
              <a:t> </a:t>
            </a:r>
            <a:r>
              <a:rPr lang="en-GB" altLang="en-US" sz="2800" b="1" i="1" dirty="0" err="1">
                <a:solidFill>
                  <a:srgbClr val="FF0000"/>
                </a:solidFill>
                <a:latin typeface="Times New Roman" panose="02020603050405020304" pitchFamily="18" charset="0"/>
                <a:cs typeface="Times New Roman" panose="02020603050405020304" pitchFamily="18" charset="0"/>
              </a:rPr>
              <a:t>ra</a:t>
            </a:r>
            <a:r>
              <a:rPr lang="en-GB" altLang="en-US" sz="2800" b="1" i="1" dirty="0">
                <a:solidFill>
                  <a:srgbClr val="FF0000"/>
                </a:solidFill>
                <a:latin typeface="Times New Roman" panose="02020603050405020304" pitchFamily="18" charset="0"/>
                <a:cs typeface="Times New Roman" panose="02020603050405020304" pitchFamily="18" charset="0"/>
              </a:rPr>
              <a:t> ở </a:t>
            </a:r>
            <a:r>
              <a:rPr lang="en-GB" altLang="en-US" sz="2800" b="1" i="1" dirty="0" err="1">
                <a:solidFill>
                  <a:srgbClr val="FF0000"/>
                </a:solidFill>
                <a:latin typeface="Times New Roman" panose="02020603050405020304" pitchFamily="18" charset="0"/>
                <a:cs typeface="Times New Roman" panose="02020603050405020304" pitchFamily="18" charset="0"/>
              </a:rPr>
              <a:t>đâu</a:t>
            </a:r>
            <a:r>
              <a:rPr lang="en-GB" altLang="en-US" sz="2800" b="1" i="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5935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343400"/>
            <a:ext cx="10515600" cy="954107"/>
          </a:xfrm>
          <a:prstGeom prst="rect">
            <a:avLst/>
          </a:prstGeom>
        </p:spPr>
        <p:txBody>
          <a:bodyPr wrap="square">
            <a:spAutoFit/>
          </a:bodyPr>
          <a:lstStyle/>
          <a:p>
            <a:pPr algn="just"/>
            <a:r>
              <a:rPr lang="en-US" sz="2800" b="1" dirty="0" smtClean="0">
                <a:latin typeface="Times New Roman" pitchFamily="18" charset="0"/>
                <a:cs typeface="Times New Roman" pitchFamily="18" charset="0"/>
              </a:rPr>
              <a:t>=&gt;</a:t>
            </a:r>
            <a:r>
              <a:rPr lang="vi-VN" sz="2800" b="1" dirty="0">
                <a:latin typeface="Times New Roman" pitchFamily="18" charset="0"/>
                <a:cs typeface="Times New Roman" pitchFamily="18" charset="0"/>
              </a:rPr>
              <a:t> </a:t>
            </a:r>
            <a:r>
              <a:rPr lang="vi-VN" sz="2800" dirty="0">
                <a:latin typeface="Times New Roman" pitchFamily="18" charset="0"/>
                <a:cs typeface="Times New Roman" pitchFamily="18" charset="0"/>
              </a:rPr>
              <a:t>Đối với cơ thể sinh vật, hô hấp tế bào có vai trò cung cấp năng lượng cho các hoạt động sống của tế bào và </a:t>
            </a:r>
            <a:r>
              <a:rPr lang="vi-VN" sz="2800" dirty="0" smtClean="0">
                <a:latin typeface="Times New Roman" pitchFamily="18" charset="0"/>
                <a:cs typeface="Times New Roman" pitchFamily="18" charset="0"/>
              </a:rPr>
              <a:t>cơ thể.</a:t>
            </a:r>
            <a:endParaRPr lang="en-US" sz="2800" b="1" dirty="0">
              <a:latin typeface="Times New Roman" pitchFamily="18" charset="0"/>
              <a:cs typeface="Times New Roman" pitchFamily="18" charset="0"/>
            </a:endParaRPr>
          </a:p>
        </p:txBody>
      </p:sp>
      <p:pic>
        <p:nvPicPr>
          <p:cNvPr id="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5562600" cy="294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64087" y="3635828"/>
            <a:ext cx="8076250" cy="619272"/>
          </a:xfrm>
          <a:prstGeom prst="rect">
            <a:avLst/>
          </a:prstGeom>
        </p:spPr>
        <p:txBody>
          <a:bodyPr wrap="none">
            <a:spAutoFit/>
          </a:bodyPr>
          <a:lstStyle/>
          <a:p>
            <a:pPr>
              <a:lnSpc>
                <a:spcPct val="107000"/>
              </a:lnSpc>
              <a:spcAft>
                <a:spcPts val="800"/>
              </a:spcAft>
              <a:defRPr/>
            </a:pP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Hô</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hấp</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tế</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bào</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vai</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trò</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gì</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đối</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với</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cơ</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thể</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sinh</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vật</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2050" name="Picture 2" descr="C:\Users\Trung\Desktop\quang-hop-ho-h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94754"/>
            <a:ext cx="3276600" cy="33410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162799" y="3276600"/>
            <a:ext cx="3276601" cy="28302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vi-VN" sz="1200" dirty="0" smtClean="0">
                <a:solidFill>
                  <a:schemeClr val="tx1"/>
                </a:solidFill>
              </a:rPr>
              <a:t>Năng lượng cho mọi hoạt động của tế bào </a:t>
            </a:r>
            <a:endParaRPr lang="vi-VN" sz="1200" dirty="0">
              <a:solidFill>
                <a:schemeClr val="tx1"/>
              </a:solidFill>
            </a:endParaRPr>
          </a:p>
        </p:txBody>
      </p:sp>
    </p:spTree>
    <p:extLst>
      <p:ext uri="{BB962C8B-B14F-4D97-AF65-F5344CB8AC3E}">
        <p14:creationId xmlns:p14="http://schemas.microsoft.com/office/powerpoint/2010/main" val="411963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2771" y="4292569"/>
            <a:ext cx="11353800" cy="2246769"/>
          </a:xfrm>
          <a:prstGeom prst="rect">
            <a:avLst/>
          </a:prstGeom>
        </p:spPr>
        <p:txBody>
          <a:bodyPr wrap="square">
            <a:spAutoFit/>
          </a:bodyPr>
          <a:lstStyle/>
          <a:p>
            <a:pPr algn="just"/>
            <a:r>
              <a:rPr lang="en-US" sz="2800" b="1" dirty="0" smtClean="0">
                <a:latin typeface="Times New Roman" pitchFamily="18" charset="0"/>
                <a:cs typeface="Times New Roman" pitchFamily="18" charset="0"/>
              </a:rPr>
              <a:t>=&gt;</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Cường </a:t>
            </a:r>
            <a:r>
              <a:rPr lang="vi-VN" sz="2800" dirty="0">
                <a:latin typeface="Times New Roman" pitchFamily="18" charset="0"/>
                <a:cs typeface="Times New Roman" pitchFamily="18" charset="0"/>
              </a:rPr>
              <a:t>độ hô hấp của một vận động viên đang thi đấu </a:t>
            </a:r>
            <a:r>
              <a:rPr lang="vi-VN" sz="2800" b="1" dirty="0">
                <a:solidFill>
                  <a:srgbClr val="C00000"/>
                </a:solidFill>
                <a:latin typeface="Times New Roman" pitchFamily="18" charset="0"/>
                <a:cs typeface="Times New Roman" pitchFamily="18" charset="0"/>
              </a:rPr>
              <a:t>nhanh hơn </a:t>
            </a:r>
            <a:r>
              <a:rPr lang="vi-VN" sz="2800" dirty="0">
                <a:latin typeface="Times New Roman" pitchFamily="18" charset="0"/>
                <a:cs typeface="Times New Roman" pitchFamily="18" charset="0"/>
              </a:rPr>
              <a:t>một nhân viên văn </a:t>
            </a:r>
            <a:r>
              <a:rPr lang="vi-VN" sz="2800" dirty="0" smtClean="0">
                <a:latin typeface="Times New Roman" pitchFamily="18" charset="0"/>
                <a:cs typeface="Times New Roman" pitchFamily="18" charset="0"/>
              </a:rPr>
              <a:t>phòng. </a:t>
            </a:r>
          </a:p>
          <a:p>
            <a:pPr algn="just"/>
            <a:r>
              <a:rPr lang="vi-VN" sz="2800" dirty="0" smtClean="0">
                <a:latin typeface="Times New Roman" pitchFamily="18" charset="0"/>
                <a:cs typeface="Times New Roman" pitchFamily="18" charset="0"/>
              </a:rPr>
              <a:t>    Vì  </a:t>
            </a:r>
            <a:r>
              <a:rPr lang="vi-VN" sz="2800" dirty="0">
                <a:latin typeface="Times New Roman" pitchFamily="18" charset="0"/>
                <a:cs typeface="Times New Roman" pitchFamily="18" charset="0"/>
              </a:rPr>
              <a:t>vận động viên </a:t>
            </a:r>
            <a:r>
              <a:rPr lang="vi-VN" sz="2800" dirty="0" smtClean="0">
                <a:latin typeface="Times New Roman" pitchFamily="18" charset="0"/>
                <a:cs typeface="Times New Roman" pitchFamily="18" charset="0"/>
              </a:rPr>
              <a:t>đang hoạt động mạnh, cần được cung cấp nhiều  </a:t>
            </a:r>
            <a:r>
              <a:rPr lang="vi-VN" sz="2800" dirty="0">
                <a:latin typeface="Times New Roman" pitchFamily="18" charset="0"/>
                <a:cs typeface="Times New Roman" pitchFamily="18" charset="0"/>
              </a:rPr>
              <a:t>năng lượng </a:t>
            </a:r>
            <a:r>
              <a:rPr lang="vi-VN" sz="2800" dirty="0" smtClean="0">
                <a:latin typeface="Times New Roman" pitchFamily="18" charset="0"/>
                <a:cs typeface="Times New Roman" pitchFamily="18" charset="0"/>
              </a:rPr>
              <a:t>hơn, nhịp hô hấp và nhịp tim tăng để tăng cường vận chuyển oxygen đến tế bào cơ </a:t>
            </a:r>
            <a:r>
              <a:rPr lang="vi-VN" sz="2800" dirty="0" smtClean="0">
                <a:latin typeface="Times New Roman" pitchFamily="18" charset="0"/>
                <a:cs typeface="Times New Roman" pitchFamily="18" charset="0"/>
                <a:sym typeface="Wingdings"/>
              </a:rPr>
              <a:t></a:t>
            </a:r>
            <a:r>
              <a:rPr lang="vi-VN" sz="2800" dirty="0" smtClean="0">
                <a:latin typeface="Times New Roman" pitchFamily="18" charset="0"/>
                <a:cs typeface="Times New Roman" pitchFamily="18" charset="0"/>
              </a:rPr>
              <a:t>  C</a:t>
            </a:r>
            <a:r>
              <a:rPr lang="en-US" sz="2800" dirty="0" err="1" smtClean="0">
                <a:latin typeface="Times New Roman" pitchFamily="18" charset="0"/>
                <a:cs typeface="Times New Roman" pitchFamily="18" charset="0"/>
              </a:rPr>
              <a:t>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hô</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hấp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hơn</a:t>
            </a:r>
            <a:r>
              <a:rPr lang="en-US"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343" y="381000"/>
            <a:ext cx="5257800" cy="2895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245773"/>
            <a:ext cx="5562600" cy="2954628"/>
          </a:xfrm>
          <a:prstGeom prst="rect">
            <a:avLst/>
          </a:prstGeom>
        </p:spPr>
      </p:pic>
      <p:sp>
        <p:nvSpPr>
          <p:cNvPr id="7" name="Rectangle 6"/>
          <p:cNvSpPr/>
          <p:nvPr/>
        </p:nvSpPr>
        <p:spPr>
          <a:xfrm>
            <a:off x="381000" y="3200401"/>
            <a:ext cx="11582400" cy="983283"/>
          </a:xfrm>
          <a:prstGeom prst="rect">
            <a:avLst/>
          </a:prstGeom>
        </p:spPr>
        <p:txBody>
          <a:bodyPr wrap="square">
            <a:spAutoFit/>
          </a:bodyPr>
          <a:lstStyle/>
          <a:p>
            <a:pPr>
              <a:lnSpc>
                <a:spcPct val="107000"/>
              </a:lnSpc>
              <a:spcAft>
                <a:spcPts val="800"/>
              </a:spcAft>
              <a:defRPr/>
            </a:pP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So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sánh</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cường</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hô</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hấp</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vận</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viên</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đang</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thi</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đấu</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nhân</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viên</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văn</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phòng</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thích</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sự</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khác</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nhau</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đó</a:t>
            </a:r>
            <a:r>
              <a:rPr lang="en-GB"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10309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1309</TotalTime>
  <Words>1615</Words>
  <Application>Microsoft Office PowerPoint</Application>
  <PresentationFormat>Widescreen</PresentationFormat>
  <Paragraphs>98</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131</cp:revision>
  <dcterms:created xsi:type="dcterms:W3CDTF">2022-08-17T03:38:35Z</dcterms:created>
  <dcterms:modified xsi:type="dcterms:W3CDTF">2023-10-03T15:37:25Z</dcterms:modified>
</cp:coreProperties>
</file>