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1475" r:id="rId2"/>
    <p:sldId id="387" r:id="rId3"/>
    <p:sldId id="270" r:id="rId4"/>
    <p:sldId id="271" r:id="rId5"/>
    <p:sldId id="388" r:id="rId6"/>
    <p:sldId id="273" r:id="rId7"/>
    <p:sldId id="390" r:id="rId8"/>
    <p:sldId id="395" r:id="rId9"/>
    <p:sldId id="1525" r:id="rId10"/>
    <p:sldId id="1376" r:id="rId11"/>
    <p:sldId id="1400" r:id="rId12"/>
    <p:sldId id="1507" r:id="rId13"/>
    <p:sldId id="1522" r:id="rId14"/>
    <p:sldId id="1523" r:id="rId15"/>
    <p:sldId id="1524" r:id="rId16"/>
    <p:sldId id="1526" r:id="rId17"/>
    <p:sldId id="1527" r:id="rId18"/>
    <p:sldId id="407" r:id="rId19"/>
    <p:sldId id="401" r:id="rId20"/>
    <p:sldId id="1528" r:id="rId21"/>
    <p:sldId id="1530" r:id="rId22"/>
    <p:sldId id="1529" r:id="rId23"/>
    <p:sldId id="1535" r:id="rId24"/>
    <p:sldId id="1509" r:id="rId25"/>
    <p:sldId id="1536" r:id="rId26"/>
    <p:sldId id="1511" r:id="rId27"/>
    <p:sldId id="413" r:id="rId28"/>
    <p:sldId id="1537" r:id="rId29"/>
    <p:sldId id="1513" r:id="rId30"/>
    <p:sldId id="1504" r:id="rId31"/>
    <p:sldId id="1516" r:id="rId32"/>
    <p:sldId id="1517" r:id="rId33"/>
    <p:sldId id="1518" r:id="rId34"/>
    <p:sldId id="1519" r:id="rId35"/>
    <p:sldId id="1532" r:id="rId36"/>
    <p:sldId id="1533" r:id="rId37"/>
    <p:sldId id="1506" r:id="rId38"/>
    <p:sldId id="279" r:id="rId39"/>
    <p:sldId id="1534" r:id="rId40"/>
    <p:sldId id="1022" r:id="rId41"/>
    <p:sldId id="1471" r:id="rId42"/>
    <p:sldId id="1472" r:id="rId43"/>
    <p:sldId id="1415" r:id="rId44"/>
    <p:sldId id="1514"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4FA"/>
    <a:srgbClr val="FF0066"/>
    <a:srgbClr val="FCFEB0"/>
    <a:srgbClr val="F9FECE"/>
    <a:srgbClr val="FF0000"/>
    <a:srgbClr val="3333CC"/>
    <a:srgbClr val="1C11AF"/>
    <a:srgbClr val="1503BD"/>
    <a:srgbClr val="F7F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p:scale>
          <a:sx n="67" d="100"/>
          <a:sy n="67" d="100"/>
        </p:scale>
        <p:origin x="-108" y="-6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04-Feb-23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Dân số đông tăng nhanh số ng trong độ tuổi lao động cao gây sức ép lớn đối với phát triển KT-Xh như giải quyết việc làm, đói nghèo</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714492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3423593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87223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 video</a:t>
            </a:r>
          </a:p>
        </p:txBody>
      </p:sp>
      <p:sp>
        <p:nvSpPr>
          <p:cNvPr id="4" name="Slide Number Placeholder 3"/>
          <p:cNvSpPr>
            <a:spLocks noGrp="1"/>
          </p:cNvSpPr>
          <p:nvPr>
            <p:ph type="sldNum" sz="quarter" idx="5"/>
          </p:nvPr>
        </p:nvSpPr>
        <p:spPr/>
        <p:txBody>
          <a:bodyPr/>
          <a:lstStyle/>
          <a:p>
            <a:fld id="{849C52CD-A8C5-484B-B00E-2101948BB170}" type="slidenum">
              <a:rPr lang="en-US" smtClean="0"/>
              <a:t>25</a:t>
            </a:fld>
            <a:endParaRPr lang="en-US"/>
          </a:p>
        </p:txBody>
      </p:sp>
    </p:spTree>
    <p:extLst>
      <p:ext uri="{BB962C8B-B14F-4D97-AF65-F5344CB8AC3E}">
        <p14:creationId xmlns:p14="http://schemas.microsoft.com/office/powerpoint/2010/main" val="2884511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180817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Đây là một vấn đề rất nghiêm trọng ở châu Phi.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831316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 Châu Phi là một trong những cái nôi của loài người với di sản có lịch sử từ lâu đời như: giấy, phép tính,... </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3871823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103160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 Có nhiều di sản lịch sử nổi tiếng được thế giới công nhận như: Kim tự tháp từ Gi-gia tới Đát-su (Ai Cập), thành phố cổ Tim-bút-tu (Ma-li), hoàng cung A-bô-mây (Bê-nanh)...</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1812072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https://luhanhvietnam.com.vn/du-lich/chau-phi-va-nhung-dieu-co-the-ban-chua-biet.html</a:t>
            </a:r>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399980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2</a:t>
            </a:fld>
            <a:endParaRPr lang="en-US"/>
          </a:p>
        </p:txBody>
      </p:sp>
    </p:spTree>
    <p:extLst>
      <p:ext uri="{BB962C8B-B14F-4D97-AF65-F5344CB8AC3E}">
        <p14:creationId xmlns:p14="http://schemas.microsoft.com/office/powerpoint/2010/main" val="402465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283443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102061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1132157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98277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chọn 1 trong 2 khởi động ạ!</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46698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1B04FA"/>
                </a:solidFill>
                <a:latin typeface="+mn-lt"/>
                <a:cs typeface="Arial" panose="020B0604020202020204" pitchFamily="34" charset="0"/>
              </a:rPr>
              <a:t>+ Giai đoạn từ 2010 - 2015 đến 2015 - 2020, tỉ suất gia tăng dân số tự nhiên châu Phi lại có xu hướng giảm, tuy nhiên tỉ suất này vẫn còn cao so với các khu vực trên thế giới (2,5%, giai đoạn 2010 - 2020).</a:t>
            </a:r>
            <a:endParaRPr lang="en-US" dirty="0"/>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203402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Dân cư đông lao động dồi dào và là thị trường tiêu thụ lớn.</a:t>
            </a:r>
            <a:endParaRPr lang="en-US">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646722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t>18</a:t>
            </a:fld>
            <a:endParaRPr lang="en-US"/>
          </a:p>
        </p:txBody>
      </p:sp>
    </p:spTree>
    <p:extLst>
      <p:ext uri="{BB962C8B-B14F-4D97-AF65-F5344CB8AC3E}">
        <p14:creationId xmlns:p14="http://schemas.microsoft.com/office/powerpoint/2010/main" val="143806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903601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04-Feb-23</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gif"/><Relationship Id="rId3" Type="http://schemas.openxmlformats.org/officeDocument/2006/relationships/slideLayout" Target="../slideLayouts/slideLayout3.xml"/><Relationship Id="rId7" Type="http://schemas.openxmlformats.org/officeDocument/2006/relationships/slide" Target="slide3.xml"/><Relationship Id="rId12" Type="http://schemas.openxmlformats.org/officeDocument/2006/relationships/image" Target="../media/image5.gif"/><Relationship Id="rId2" Type="http://schemas.openxmlformats.org/officeDocument/2006/relationships/audio" Target="../media/media1.wav"/><Relationship Id="rId16" Type="http://schemas.openxmlformats.org/officeDocument/2006/relationships/slide" Target="slide8.xml"/><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4.gif"/><Relationship Id="rId5" Type="http://schemas.openxmlformats.org/officeDocument/2006/relationships/image" Target="../media/image2.png"/><Relationship Id="rId15" Type="http://schemas.openxmlformats.org/officeDocument/2006/relationships/slide" Target="slide5.xml"/><Relationship Id="rId10" Type="http://schemas.openxmlformats.org/officeDocument/2006/relationships/slide" Target="slide7.xml"/><Relationship Id="rId4" Type="http://schemas.openxmlformats.org/officeDocument/2006/relationships/notesSlide" Target="../notesSlides/notesSlide2.xml"/><Relationship Id="rId9" Type="http://schemas.openxmlformats.org/officeDocument/2006/relationships/slide" Target="slide6.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7.xml"/><Relationship Id="rId7" Type="http://schemas.microsoft.com/office/2007/relationships/hdphoto" Target="../media/hdphoto5.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7.xml"/><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11" Type="http://schemas.microsoft.com/office/2007/relationships/hdphoto" Target="../media/hdphoto7.wdp"/><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12.png"/><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gif"/><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 Id="rId9"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C4DF786F-4BB4-4EDC-8D17-EBCDEDED5A82}"/>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150152"/>
            <a:ext cx="12049495" cy="6707848"/>
          </a:xfrm>
          <a:prstGeom prst="rect">
            <a:avLst/>
          </a:prstGeom>
        </p:spPr>
      </p:pic>
      <p:sp>
        <p:nvSpPr>
          <p:cNvPr id="12" name="Flowchart: Delay 11">
            <a:extLst>
              <a:ext uri="{FF2B5EF4-FFF2-40B4-BE49-F238E27FC236}">
                <a16:creationId xmlns:a16="http://schemas.microsoft.com/office/drawing/2014/main" xmlns=""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10</a:t>
            </a:r>
          </a:p>
        </p:txBody>
      </p:sp>
      <p:sp>
        <p:nvSpPr>
          <p:cNvPr id="14" name="TextBox 13">
            <a:extLst>
              <a:ext uri="{FF2B5EF4-FFF2-40B4-BE49-F238E27FC236}">
                <a16:creationId xmlns:a16="http://schemas.microsoft.com/office/drawing/2014/main" xmlns="" id="{569CDE12-625D-4FF3-89A4-DEACDC1E8305}"/>
              </a:ext>
            </a:extLst>
          </p:cNvPr>
          <p:cNvSpPr txBox="1"/>
          <p:nvPr/>
        </p:nvSpPr>
        <p:spPr>
          <a:xfrm>
            <a:off x="1470561" y="192022"/>
            <a:ext cx="10506075" cy="1323439"/>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 XÃ HỘI</a:t>
            </a:r>
          </a:p>
          <a:p>
            <a:pPr algn="ctr"/>
            <a:r>
              <a:rPr lang="en-US" sz="4000" b="1">
                <a:solidFill>
                  <a:srgbClr val="FF0066"/>
                </a:solidFill>
                <a:latin typeface="Arial" panose="020B0604020202020204" pitchFamily="34" charset="0"/>
                <a:cs typeface="Arial" panose="020B0604020202020204" pitchFamily="34" charset="0"/>
              </a:rPr>
              <a:t>CHÂU PHI</a:t>
            </a:r>
          </a:p>
        </p:txBody>
      </p:sp>
    </p:spTree>
    <p:extLst>
      <p:ext uri="{BB962C8B-B14F-4D97-AF65-F5344CB8AC3E}">
        <p14:creationId xmlns:p14="http://schemas.microsoft.com/office/powerpoint/2010/main" val="209440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2" name="Group 1">
            <a:extLst>
              <a:ext uri="{FF2B5EF4-FFF2-40B4-BE49-F238E27FC236}">
                <a16:creationId xmlns:a16="http://schemas.microsoft.com/office/drawing/2014/main" xmlns="" id="{86848CE1-ADE4-435C-B8A7-C5DB7390126B}"/>
              </a:ext>
            </a:extLst>
          </p:cNvPr>
          <p:cNvGrpSpPr/>
          <p:nvPr/>
        </p:nvGrpSpPr>
        <p:grpSpPr>
          <a:xfrm>
            <a:off x="1836080" y="2253253"/>
            <a:ext cx="7294663" cy="875873"/>
            <a:chOff x="1836080" y="2253253"/>
            <a:chExt cx="7294663" cy="875873"/>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1884577" y="2256177"/>
              <a:ext cx="7246166" cy="872949"/>
              <a:chOff x="1133366" y="2220084"/>
              <a:chExt cx="60931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2849244" y="2398721"/>
              <a:ext cx="5671901" cy="584775"/>
            </a:xfrm>
            <a:prstGeom prst="rect">
              <a:avLst/>
            </a:prstGeom>
            <a:noFill/>
          </p:spPr>
          <p:txBody>
            <a:bodyPr wrap="square" rtlCol="0">
              <a:spAutoFit/>
            </a:bodyPr>
            <a:lstStyle/>
            <a:p>
              <a:pPr algn="ctr"/>
              <a:r>
                <a:rPr lang="vi-VN" sz="3200" dirty="0">
                  <a:solidFill>
                    <a:srgbClr val="0070C0"/>
                  </a:solidFill>
                  <a:latin typeface="Arial" panose="020B0604020202020204" pitchFamily="34" charset="0"/>
                  <a:cs typeface="Arial" panose="020B0604020202020204" pitchFamily="34" charset="0"/>
                </a:rPr>
                <a:t>Những </a:t>
              </a:r>
              <a:r>
                <a:rPr lang="en-US" sz="3200" dirty="0" err="1">
                  <a:solidFill>
                    <a:srgbClr val="0070C0"/>
                  </a:solidFill>
                  <a:latin typeface="Arial" panose="020B0604020202020204" pitchFamily="34" charset="0"/>
                  <a:cs typeface="Arial" panose="020B0604020202020204" pitchFamily="34" charset="0"/>
                </a:rPr>
                <a:t>vấn</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đề</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dân</a:t>
              </a:r>
              <a:r>
                <a:rPr lang="en-US" sz="3200" dirty="0">
                  <a:solidFill>
                    <a:srgbClr val="0070C0"/>
                  </a:solidFill>
                  <a:latin typeface="Arial" panose="020B0604020202020204" pitchFamily="34" charset="0"/>
                  <a:cs typeface="Arial" panose="020B0604020202020204" pitchFamily="34" charset="0"/>
                </a:rPr>
                <a:t> c</a:t>
              </a:r>
              <a:r>
                <a:rPr lang="vi-VN" sz="3200" dirty="0">
                  <a:solidFill>
                    <a:srgbClr val="0070C0"/>
                  </a:solidFill>
                  <a:latin typeface="Arial" panose="020B0604020202020204" pitchFamily="34" charset="0"/>
                  <a:cs typeface="Arial" panose="020B0604020202020204" pitchFamily="34" charset="0"/>
                </a:rPr>
                <a:t>ư</a:t>
              </a:r>
              <a:endParaRPr lang="en-US" sz="3200" dirty="0">
                <a:solidFill>
                  <a:srgbClr val="0070C0"/>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213347" y="453545"/>
            <a:ext cx="1143000" cy="1088589"/>
          </a:xfrm>
          <a:prstGeom prst="rect">
            <a:avLst/>
          </a:prstGeom>
        </p:spPr>
      </p:pic>
      <p:grpSp>
        <p:nvGrpSpPr>
          <p:cNvPr id="5" name="Group 4">
            <a:extLst>
              <a:ext uri="{FF2B5EF4-FFF2-40B4-BE49-F238E27FC236}">
                <a16:creationId xmlns:a16="http://schemas.microsoft.com/office/drawing/2014/main" xmlns="" id="{C9E819B3-E8AF-4B4B-AB35-352E53624199}"/>
              </a:ext>
            </a:extLst>
          </p:cNvPr>
          <p:cNvGrpSpPr/>
          <p:nvPr/>
        </p:nvGrpSpPr>
        <p:grpSpPr>
          <a:xfrm>
            <a:off x="1549847" y="3834395"/>
            <a:ext cx="8367537" cy="875873"/>
            <a:chOff x="1549847" y="3834395"/>
            <a:chExt cx="8367537" cy="875873"/>
          </a:xfrm>
        </p:grpSpPr>
        <p:grpSp>
          <p:nvGrpSpPr>
            <p:cNvPr id="24" name="Group 23">
              <a:extLst>
                <a:ext uri="{FF2B5EF4-FFF2-40B4-BE49-F238E27FC236}">
                  <a16:creationId xmlns:a16="http://schemas.microsoft.com/office/drawing/2014/main" xmlns="" id="{2E7FFE3E-74EA-4B7F-8177-ADE48FBB3362}"/>
                </a:ext>
              </a:extLst>
            </p:cNvPr>
            <p:cNvGrpSpPr/>
            <p:nvPr/>
          </p:nvGrpSpPr>
          <p:grpSpPr>
            <a:xfrm>
              <a:off x="1896994" y="3837319"/>
              <a:ext cx="7113329" cy="872949"/>
              <a:chOff x="1133366" y="2220084"/>
              <a:chExt cx="6409250"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6" y="2220084"/>
                <a:ext cx="6409250"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5" name="TextBox 24">
              <a:extLst>
                <a:ext uri="{FF2B5EF4-FFF2-40B4-BE49-F238E27FC236}">
                  <a16:creationId xmlns:a16="http://schemas.microsoft.com/office/drawing/2014/main" xmlns="" id="{C2681761-2B44-40C3-94F4-2B57AA82CD23}"/>
                </a:ext>
              </a:extLst>
            </p:cNvPr>
            <p:cNvSpPr txBox="1"/>
            <p:nvPr/>
          </p:nvSpPr>
          <p:spPr>
            <a:xfrm>
              <a:off x="1549847" y="4031391"/>
              <a:ext cx="8367537"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vấn đề xã hội</a:t>
              </a:r>
              <a:endParaRPr lang="en-US" sz="3200">
                <a:solidFill>
                  <a:srgbClr val="0070C0"/>
                </a:solidFill>
                <a:latin typeface="Arial" panose="020B0604020202020204" pitchFamily="34" charset="0"/>
                <a:cs typeface="Arial" panose="020B0604020202020204" pitchFamily="34" charset="0"/>
              </a:endParaRPr>
            </a:p>
          </p:txBody>
        </p:sp>
        <p:sp>
          <p:nvSpPr>
            <p:cNvPr id="30" name="Arrow: Pentagon 29">
              <a:extLst>
                <a:ext uri="{FF2B5EF4-FFF2-40B4-BE49-F238E27FC236}">
                  <a16:creationId xmlns:a16="http://schemas.microsoft.com/office/drawing/2014/main" xmlns="" id="{D1148A92-A3DA-4E76-B6A4-D7DA5271949D}"/>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xmlns="" id="{0EEB275E-28AA-48BB-915B-46ABC6D44B91}"/>
              </a:ext>
            </a:extLst>
          </p:cNvPr>
          <p:cNvPicPr>
            <a:picLocks noChangeAspect="1"/>
          </p:cNvPicPr>
          <p:nvPr/>
        </p:nvPicPr>
        <p:blipFill>
          <a:blip r:embed="rId5"/>
          <a:stretch>
            <a:fillRect/>
          </a:stretch>
        </p:blipFill>
        <p:spPr>
          <a:xfrm>
            <a:off x="11010718" y="104652"/>
            <a:ext cx="1054691" cy="927925"/>
          </a:xfrm>
          <a:prstGeom prst="rect">
            <a:avLst/>
          </a:prstGeom>
        </p:spPr>
      </p:pic>
      <p:grpSp>
        <p:nvGrpSpPr>
          <p:cNvPr id="28" name="Group 27">
            <a:extLst>
              <a:ext uri="{FF2B5EF4-FFF2-40B4-BE49-F238E27FC236}">
                <a16:creationId xmlns:a16="http://schemas.microsoft.com/office/drawing/2014/main" xmlns="" id="{B891ABEB-6F3E-4EF1-BD2A-37BE09B00E6A}"/>
              </a:ext>
            </a:extLst>
          </p:cNvPr>
          <p:cNvGrpSpPr/>
          <p:nvPr/>
        </p:nvGrpSpPr>
        <p:grpSpPr>
          <a:xfrm>
            <a:off x="1501425" y="5160889"/>
            <a:ext cx="8367537" cy="875873"/>
            <a:chOff x="1549847" y="3834395"/>
            <a:chExt cx="8367537" cy="875873"/>
          </a:xfrm>
        </p:grpSpPr>
        <p:grpSp>
          <p:nvGrpSpPr>
            <p:cNvPr id="29" name="Group 28">
              <a:extLst>
                <a:ext uri="{FF2B5EF4-FFF2-40B4-BE49-F238E27FC236}">
                  <a16:creationId xmlns:a16="http://schemas.microsoft.com/office/drawing/2014/main" xmlns="" id="{F2427E43-6C93-4009-BEAC-0C903ED83C35}"/>
                </a:ext>
              </a:extLst>
            </p:cNvPr>
            <p:cNvGrpSpPr/>
            <p:nvPr/>
          </p:nvGrpSpPr>
          <p:grpSpPr>
            <a:xfrm>
              <a:off x="1896994" y="3837319"/>
              <a:ext cx="7113329" cy="872949"/>
              <a:chOff x="1133366" y="2220084"/>
              <a:chExt cx="6409250" cy="914400"/>
            </a:xfrm>
            <a:solidFill>
              <a:srgbClr val="FCFEB0"/>
            </a:solidFill>
          </p:grpSpPr>
          <p:sp>
            <p:nvSpPr>
              <p:cNvPr id="38" name="Arrow: Pentagon 37">
                <a:extLst>
                  <a:ext uri="{FF2B5EF4-FFF2-40B4-BE49-F238E27FC236}">
                    <a16:creationId xmlns:a16="http://schemas.microsoft.com/office/drawing/2014/main" xmlns="" id="{72FFA87A-AF96-4CDF-9D9E-815432946789}"/>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a16="http://schemas.microsoft.com/office/drawing/2014/main" xmlns="" id="{55DC2155-5A26-4547-A849-527ECA13DC2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5" name="TextBox 34">
              <a:extLst>
                <a:ext uri="{FF2B5EF4-FFF2-40B4-BE49-F238E27FC236}">
                  <a16:creationId xmlns:a16="http://schemas.microsoft.com/office/drawing/2014/main" xmlns="" id="{AB230CC5-6278-43B8-8804-906ED82531A0}"/>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a:t>
              </a:r>
            </a:p>
          </p:txBody>
        </p:sp>
        <p:sp>
          <p:nvSpPr>
            <p:cNvPr id="36" name="Arrow: Pentagon 35">
              <a:extLst>
                <a:ext uri="{FF2B5EF4-FFF2-40B4-BE49-F238E27FC236}">
                  <a16:creationId xmlns:a16="http://schemas.microsoft.com/office/drawing/2014/main" xmlns="" id="{75B92B6F-D8E2-4B66-B03B-D461171BB848}"/>
                </a:ext>
              </a:extLst>
            </p:cNvPr>
            <p:cNvSpPr/>
            <p:nvPr/>
          </p:nvSpPr>
          <p:spPr>
            <a:xfrm>
              <a:off x="1836080" y="3834395"/>
              <a:ext cx="1272571"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7" name="Isosceles Triangle 36">
              <a:extLst>
                <a:ext uri="{FF2B5EF4-FFF2-40B4-BE49-F238E27FC236}">
                  <a16:creationId xmlns:a16="http://schemas.microsoft.com/office/drawing/2014/main" xmlns="" id="{4C0C1EC3-7E5C-4C17-972D-05E86DD89B0E}"/>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0CBEA87-71DD-4476-AF1C-C7C8CCF3ECE8}"/>
              </a:ext>
            </a:extLst>
          </p:cNvPr>
          <p:cNvGrpSpPr/>
          <p:nvPr/>
        </p:nvGrpSpPr>
        <p:grpSpPr>
          <a:xfrm>
            <a:off x="113298" y="119653"/>
            <a:ext cx="6658563" cy="875874"/>
            <a:chOff x="1836080" y="2253253"/>
            <a:chExt cx="7294663" cy="875874"/>
          </a:xfrm>
        </p:grpSpPr>
        <p:grpSp>
          <p:nvGrpSpPr>
            <p:cNvPr id="3" name="Group 2">
              <a:extLst>
                <a:ext uri="{FF2B5EF4-FFF2-40B4-BE49-F238E27FC236}">
                  <a16:creationId xmlns:a16="http://schemas.microsoft.com/office/drawing/2014/main" xmlns="" id="{8D6ECF34-4989-4E18-878A-12D905FE030B}"/>
                </a:ext>
              </a:extLst>
            </p:cNvPr>
            <p:cNvGrpSpPr/>
            <p:nvPr/>
          </p:nvGrpSpPr>
          <p:grpSpPr>
            <a:xfrm>
              <a:off x="1884577" y="2256178"/>
              <a:ext cx="7246166" cy="872949"/>
              <a:chOff x="1133366" y="2220085"/>
              <a:chExt cx="6093180" cy="914400"/>
            </a:xfrm>
            <a:solidFill>
              <a:srgbClr val="FCFEB0"/>
            </a:solidFill>
          </p:grpSpPr>
          <p:sp>
            <p:nvSpPr>
              <p:cNvPr id="7" name="Arrow: Pentagon 6">
                <a:extLst>
                  <a:ext uri="{FF2B5EF4-FFF2-40B4-BE49-F238E27FC236}">
                    <a16:creationId xmlns:a16="http://schemas.microsoft.com/office/drawing/2014/main" xmlns="" id="{7202D75A-80A9-44CE-99DB-C1D67BEF76A1}"/>
                  </a:ext>
                </a:extLst>
              </p:cNvPr>
              <p:cNvSpPr/>
              <p:nvPr/>
            </p:nvSpPr>
            <p:spPr>
              <a:xfrm>
                <a:off x="1133366" y="2220085"/>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a:t>
              </a:r>
              <a:r>
                <a:rPr lang="en-US" sz="3200">
                  <a:solidFill>
                    <a:srgbClr val="0070C0"/>
                  </a:solidFill>
                  <a:latin typeface="Arial" panose="020B0604020202020204" pitchFamily="34" charset="0"/>
                  <a:cs typeface="Arial" panose="020B0604020202020204" pitchFamily="34" charset="0"/>
                </a:rPr>
                <a:t>vấn đề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xmlns=""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xmlns=""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281BBC49-B535-4960-9226-E3A845B46E9D}"/>
              </a:ext>
            </a:extLst>
          </p:cNvPr>
          <p:cNvGrpSpPr/>
          <p:nvPr/>
        </p:nvGrpSpPr>
        <p:grpSpPr>
          <a:xfrm>
            <a:off x="2813631" y="1701186"/>
            <a:ext cx="7761604" cy="1863650"/>
            <a:chOff x="2813631" y="1701186"/>
            <a:chExt cx="7761604" cy="1863650"/>
          </a:xfrm>
        </p:grpSpPr>
        <p:sp>
          <p:nvSpPr>
            <p:cNvPr id="11" name="Speech Bubble: Rectangle with Corners Rounded 10">
              <a:extLst>
                <a:ext uri="{FF2B5EF4-FFF2-40B4-BE49-F238E27FC236}">
                  <a16:creationId xmlns:a16="http://schemas.microsoft.com/office/drawing/2014/main" xmlns="" id="{89801123-1354-49E7-9F39-FF0456CBCAB9}"/>
                </a:ext>
              </a:extLst>
            </p:cNvPr>
            <p:cNvSpPr/>
            <p:nvPr/>
          </p:nvSpPr>
          <p:spPr>
            <a:xfrm>
              <a:off x="2813631" y="1701186"/>
              <a:ext cx="7761604" cy="1863650"/>
            </a:xfrm>
            <a:prstGeom prst="wedgeRoundRectCallout">
              <a:avLst>
                <a:gd name="adj1" fmla="val -58169"/>
                <a:gd name="adj2" fmla="val 146374"/>
                <a:gd name="adj3" fmla="val 16667"/>
              </a:avLst>
            </a:prstGeom>
            <a:solidFill>
              <a:schemeClr val="accent4">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BC98168-6F8B-4D50-A410-D6058F31285E}"/>
                </a:ext>
              </a:extLst>
            </p:cNvPr>
            <p:cNvSpPr/>
            <p:nvPr/>
          </p:nvSpPr>
          <p:spPr>
            <a:xfrm>
              <a:off x="3047999" y="2016285"/>
              <a:ext cx="7354958" cy="1077218"/>
            </a:xfrm>
            <a:prstGeom prst="rect">
              <a:avLst/>
            </a:prstGeom>
          </p:spPr>
          <p:txBody>
            <a:bodyPr wrap="square">
              <a:spAutoFit/>
            </a:bodyPr>
            <a:lstStyle/>
            <a:p>
              <a:pPr algn="just"/>
              <a:r>
                <a:rPr lang="en-US" sz="3200">
                  <a:solidFill>
                    <a:srgbClr val="FF0066"/>
                  </a:solidFill>
                  <a:latin typeface="Arial" panose="020B0604020202020204" pitchFamily="34" charset="0"/>
                  <a:cs typeface="Arial" panose="020B0604020202020204" pitchFamily="34" charset="0"/>
                </a:rPr>
                <a:t>Dân số Châu Phi hiện nay là bao nhiêu, chiếm bao nhiêu % dân số thế giới.</a:t>
              </a:r>
            </a:p>
          </p:txBody>
        </p:sp>
      </p:grpSp>
      <p:pic>
        <p:nvPicPr>
          <p:cNvPr id="19" name="Picture 18">
            <a:extLst>
              <a:ext uri="{FF2B5EF4-FFF2-40B4-BE49-F238E27FC236}">
                <a16:creationId xmlns:a16="http://schemas.microsoft.com/office/drawing/2014/main" xmlns="" id="{4E491685-6DB9-4D9C-B2CF-068F9AE5F6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49842" y="4999756"/>
            <a:ext cx="1396789" cy="1735667"/>
          </a:xfrm>
          <a:prstGeom prst="rect">
            <a:avLst/>
          </a:prstGeom>
        </p:spPr>
      </p:pic>
      <p:pic>
        <p:nvPicPr>
          <p:cNvPr id="14" name="Picture 13">
            <a:extLst>
              <a:ext uri="{FF2B5EF4-FFF2-40B4-BE49-F238E27FC236}">
                <a16:creationId xmlns:a16="http://schemas.microsoft.com/office/drawing/2014/main" xmlns="" id="{E3F275BA-87E7-4662-812B-95E2E8CF57F4}"/>
              </a:ext>
            </a:extLst>
          </p:cNvPr>
          <p:cNvPicPr>
            <a:picLocks noChangeAspect="1"/>
          </p:cNvPicPr>
          <p:nvPr/>
        </p:nvPicPr>
        <p:blipFill>
          <a:blip r:embed="rId4"/>
          <a:stretch>
            <a:fillRect/>
          </a:stretch>
        </p:blipFill>
        <p:spPr>
          <a:xfrm>
            <a:off x="10728353" y="25191"/>
            <a:ext cx="1350349" cy="1188047"/>
          </a:xfrm>
          <a:prstGeom prst="rect">
            <a:avLst/>
          </a:prstGeom>
        </p:spPr>
      </p:pic>
    </p:spTree>
    <p:extLst>
      <p:ext uri="{BB962C8B-B14F-4D97-AF65-F5344CB8AC3E}">
        <p14:creationId xmlns:p14="http://schemas.microsoft.com/office/powerpoint/2010/main" val="28102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BE44BC5-F4F8-4685-8F45-B0A35A367801}"/>
              </a:ext>
            </a:extLst>
          </p:cNvPr>
          <p:cNvGrpSpPr/>
          <p:nvPr/>
        </p:nvGrpSpPr>
        <p:grpSpPr>
          <a:xfrm>
            <a:off x="113298" y="119653"/>
            <a:ext cx="6658563" cy="875874"/>
            <a:chOff x="1836080" y="2253253"/>
            <a:chExt cx="7294663" cy="875874"/>
          </a:xfrm>
        </p:grpSpPr>
        <p:grpSp>
          <p:nvGrpSpPr>
            <p:cNvPr id="3" name="Group 2">
              <a:extLst>
                <a:ext uri="{FF2B5EF4-FFF2-40B4-BE49-F238E27FC236}">
                  <a16:creationId xmlns:a16="http://schemas.microsoft.com/office/drawing/2014/main" xmlns="" id="{A19AD48B-C233-4C5B-9117-99A44BA6A643}"/>
                </a:ext>
              </a:extLst>
            </p:cNvPr>
            <p:cNvGrpSpPr/>
            <p:nvPr/>
          </p:nvGrpSpPr>
          <p:grpSpPr>
            <a:xfrm>
              <a:off x="1884577" y="2256178"/>
              <a:ext cx="7246166" cy="872949"/>
              <a:chOff x="1133366" y="2220085"/>
              <a:chExt cx="6093180" cy="914400"/>
            </a:xfrm>
            <a:solidFill>
              <a:srgbClr val="FCFEB0"/>
            </a:solidFill>
          </p:grpSpPr>
          <p:sp>
            <p:nvSpPr>
              <p:cNvPr id="7" name="Arrow: Pentagon 6">
                <a:extLst>
                  <a:ext uri="{FF2B5EF4-FFF2-40B4-BE49-F238E27FC236}">
                    <a16:creationId xmlns:a16="http://schemas.microsoft.com/office/drawing/2014/main" xmlns="" id="{26EFFCE3-E960-4634-9552-B01C3C0CA72C}"/>
                  </a:ext>
                </a:extLst>
              </p:cNvPr>
              <p:cNvSpPr/>
              <p:nvPr/>
            </p:nvSpPr>
            <p:spPr>
              <a:xfrm>
                <a:off x="1133366" y="2220085"/>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F84A5071-BCAA-4EAD-BFA1-DA19014D216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ADC80E65-6F66-4D3B-B864-14930249C5DD}"/>
                </a:ext>
              </a:extLst>
            </p:cNvPr>
            <p:cNvSpPr txBox="1"/>
            <p:nvPr/>
          </p:nvSpPr>
          <p:spPr>
            <a:xfrm>
              <a:off x="2849244" y="2398721"/>
              <a:ext cx="567190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a:t>
              </a:r>
              <a:r>
                <a:rPr lang="en-US" sz="3200">
                  <a:solidFill>
                    <a:srgbClr val="0070C0"/>
                  </a:solidFill>
                  <a:latin typeface="Arial" panose="020B0604020202020204" pitchFamily="34" charset="0"/>
                  <a:cs typeface="Arial" panose="020B0604020202020204" pitchFamily="34" charset="0"/>
                </a:rPr>
                <a:t>vấn đề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xmlns="" id="{6209A8AB-CACE-4D9F-A047-7EB997E0B954}"/>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xmlns="" id="{A1616C2B-DC5C-4E1B-938D-90AE1AE436A8}"/>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C3A5EDE4-E851-4C3A-96AF-A141891E56DB}"/>
              </a:ext>
            </a:extLst>
          </p:cNvPr>
          <p:cNvPicPr>
            <a:picLocks noChangeAspect="1"/>
          </p:cNvPicPr>
          <p:nvPr/>
        </p:nvPicPr>
        <p:blipFill>
          <a:blip r:embed="rId2"/>
          <a:stretch>
            <a:fillRect/>
          </a:stretch>
        </p:blipFill>
        <p:spPr>
          <a:xfrm>
            <a:off x="10987000" y="159987"/>
            <a:ext cx="1091702" cy="960487"/>
          </a:xfrm>
          <a:prstGeom prst="rect">
            <a:avLst/>
          </a:prstGeom>
        </p:spPr>
      </p:pic>
      <p:sp>
        <p:nvSpPr>
          <p:cNvPr id="10" name="Rectangle 9">
            <a:extLst>
              <a:ext uri="{FF2B5EF4-FFF2-40B4-BE49-F238E27FC236}">
                <a16:creationId xmlns:a16="http://schemas.microsoft.com/office/drawing/2014/main" xmlns="" id="{65001DC1-3C22-4B05-8994-CEE33713BE24}"/>
              </a:ext>
            </a:extLst>
          </p:cNvPr>
          <p:cNvSpPr/>
          <p:nvPr/>
        </p:nvSpPr>
        <p:spPr>
          <a:xfrm>
            <a:off x="470808" y="1055180"/>
            <a:ext cx="11790506" cy="1078950"/>
          </a:xfrm>
          <a:prstGeom prst="rect">
            <a:avLst/>
          </a:prstGeom>
        </p:spPr>
        <p:txBody>
          <a:bodyPr wrap="square">
            <a:spAutoFit/>
          </a:bodyPr>
          <a:lstStyle/>
          <a:p>
            <a:pPr marL="57150" indent="114300" algn="just">
              <a:lnSpc>
                <a:spcPct val="120000"/>
              </a:lnSpc>
              <a:spcAft>
                <a:spcPts val="0"/>
              </a:spcAft>
              <a:tabLst>
                <a:tab pos="857250" algn="l"/>
              </a:tabLst>
            </a:pPr>
            <a:r>
              <a:rPr lang="vi-VN" sz="2800" i="1" dirty="0">
                <a:solidFill>
                  <a:srgbClr val="1B04FA"/>
                </a:solidFill>
                <a:latin typeface="Arial" panose="020B0604020202020204" pitchFamily="34" charset="0"/>
                <a:ea typeface="Cambria" panose="02040503050406030204" pitchFamily="18" charset="0"/>
                <a:cs typeface="Arial" panose="020B0604020202020204" pitchFamily="34" charset="0"/>
              </a:rPr>
              <a:t>Dân số châu Phi năm 20</a:t>
            </a:r>
            <a:r>
              <a:rPr lang="en-US" sz="2800" i="1" dirty="0">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i="1" dirty="0">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i="1" dirty="0">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i="1" dirty="0">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i="1" dirty="0">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i="1" dirty="0">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i="1" dirty="0">
                <a:solidFill>
                  <a:srgbClr val="1B04FA"/>
                </a:solidFill>
                <a:latin typeface="Arial" panose="020B0604020202020204" pitchFamily="34" charset="0"/>
                <a:ea typeface="Cambria" panose="02040503050406030204" pitchFamily="18" charset="0"/>
                <a:cs typeface="Arial" panose="020B0604020202020204" pitchFamily="34" charset="0"/>
              </a:rPr>
              <a:t>n 17 </a:t>
            </a:r>
            <a:r>
              <a:rPr lang="vi-VN" sz="2800" i="1" dirty="0">
                <a:solidFill>
                  <a:srgbClr val="1B04FA"/>
                </a:solidFill>
                <a:latin typeface="Arial" panose="020B0604020202020204" pitchFamily="34" charset="0"/>
                <a:ea typeface="Cambria" panose="02040503050406030204" pitchFamily="18" charset="0"/>
                <a:cs typeface="Arial" panose="020B0604020202020204" pitchFamily="34" charset="0"/>
              </a:rPr>
              <a:t>% dân số thế giới, Là châu lục đứng thứ hai thế giới về dân số sau châu Á. </a:t>
            </a:r>
            <a:endParaRPr lang="en-US" sz="2800" dirty="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xmlns="" id="{FFD921DE-E886-47F8-9E1D-614645BC7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000" y="2277480"/>
            <a:ext cx="9782000" cy="445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42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BE44BC5-F4F8-4685-8F45-B0A35A367801}"/>
              </a:ext>
            </a:extLst>
          </p:cNvPr>
          <p:cNvGrpSpPr/>
          <p:nvPr/>
        </p:nvGrpSpPr>
        <p:grpSpPr>
          <a:xfrm>
            <a:off x="113298" y="119653"/>
            <a:ext cx="6658563" cy="875874"/>
            <a:chOff x="1836080" y="2253253"/>
            <a:chExt cx="7294663" cy="875874"/>
          </a:xfrm>
        </p:grpSpPr>
        <p:grpSp>
          <p:nvGrpSpPr>
            <p:cNvPr id="3" name="Group 2">
              <a:extLst>
                <a:ext uri="{FF2B5EF4-FFF2-40B4-BE49-F238E27FC236}">
                  <a16:creationId xmlns:a16="http://schemas.microsoft.com/office/drawing/2014/main" xmlns="" id="{A19AD48B-C233-4C5B-9117-99A44BA6A643}"/>
                </a:ext>
              </a:extLst>
            </p:cNvPr>
            <p:cNvGrpSpPr/>
            <p:nvPr/>
          </p:nvGrpSpPr>
          <p:grpSpPr>
            <a:xfrm>
              <a:off x="1884577" y="2256178"/>
              <a:ext cx="7246166" cy="872949"/>
              <a:chOff x="1133366" y="2220085"/>
              <a:chExt cx="6093180" cy="914400"/>
            </a:xfrm>
            <a:solidFill>
              <a:srgbClr val="FCFEB0"/>
            </a:solidFill>
          </p:grpSpPr>
          <p:sp>
            <p:nvSpPr>
              <p:cNvPr id="7" name="Arrow: Pentagon 6">
                <a:extLst>
                  <a:ext uri="{FF2B5EF4-FFF2-40B4-BE49-F238E27FC236}">
                    <a16:creationId xmlns:a16="http://schemas.microsoft.com/office/drawing/2014/main" xmlns="" id="{26EFFCE3-E960-4634-9552-B01C3C0CA72C}"/>
                  </a:ext>
                </a:extLst>
              </p:cNvPr>
              <p:cNvSpPr/>
              <p:nvPr/>
            </p:nvSpPr>
            <p:spPr>
              <a:xfrm>
                <a:off x="1133366" y="2220085"/>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F84A5071-BCAA-4EAD-BFA1-DA19014D216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ADC80E65-6F66-4D3B-B864-14930249C5DD}"/>
                </a:ext>
              </a:extLst>
            </p:cNvPr>
            <p:cNvSpPr txBox="1"/>
            <p:nvPr/>
          </p:nvSpPr>
          <p:spPr>
            <a:xfrm>
              <a:off x="2849244" y="2398721"/>
              <a:ext cx="567190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a:t>
              </a:r>
              <a:r>
                <a:rPr lang="en-US" sz="3200">
                  <a:solidFill>
                    <a:srgbClr val="0070C0"/>
                  </a:solidFill>
                  <a:latin typeface="Arial" panose="020B0604020202020204" pitchFamily="34" charset="0"/>
                  <a:cs typeface="Arial" panose="020B0604020202020204" pitchFamily="34" charset="0"/>
                </a:rPr>
                <a:t>vấn đề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xmlns="" id="{6209A8AB-CACE-4D9F-A047-7EB997E0B954}"/>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xmlns="" id="{A1616C2B-DC5C-4E1B-938D-90AE1AE436A8}"/>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C3A5EDE4-E851-4C3A-96AF-A141891E56DB}"/>
              </a:ext>
            </a:extLst>
          </p:cNvPr>
          <p:cNvPicPr>
            <a:picLocks noChangeAspect="1"/>
          </p:cNvPicPr>
          <p:nvPr/>
        </p:nvPicPr>
        <p:blipFill>
          <a:blip r:embed="rId2"/>
          <a:stretch>
            <a:fillRect/>
          </a:stretch>
        </p:blipFill>
        <p:spPr>
          <a:xfrm>
            <a:off x="10987000" y="159987"/>
            <a:ext cx="1091702" cy="960487"/>
          </a:xfrm>
          <a:prstGeom prst="rect">
            <a:avLst/>
          </a:prstGeom>
        </p:spPr>
      </p:pic>
      <p:grpSp>
        <p:nvGrpSpPr>
          <p:cNvPr id="14" name="Group 13">
            <a:extLst>
              <a:ext uri="{FF2B5EF4-FFF2-40B4-BE49-F238E27FC236}">
                <a16:creationId xmlns:a16="http://schemas.microsoft.com/office/drawing/2014/main" xmlns="" id="{3DCF1B39-2E63-4AF3-B276-D7E91DC4C4B3}"/>
              </a:ext>
            </a:extLst>
          </p:cNvPr>
          <p:cNvGrpSpPr/>
          <p:nvPr/>
        </p:nvGrpSpPr>
        <p:grpSpPr>
          <a:xfrm>
            <a:off x="1896609" y="1226063"/>
            <a:ext cx="8699545" cy="5154909"/>
            <a:chOff x="1896609" y="1305739"/>
            <a:chExt cx="8699545" cy="5154909"/>
          </a:xfrm>
        </p:grpSpPr>
        <p:pic>
          <p:nvPicPr>
            <p:cNvPr id="12" name="Picture 11">
              <a:extLst>
                <a:ext uri="{FF2B5EF4-FFF2-40B4-BE49-F238E27FC236}">
                  <a16:creationId xmlns:a16="http://schemas.microsoft.com/office/drawing/2014/main" xmlns="" id="{ED3E9EDF-7646-4CAF-A942-0A8DDE3829AC}"/>
                </a:ext>
              </a:extLst>
            </p:cNvPr>
            <p:cNvPicPr>
              <a:picLocks noChangeAspect="1"/>
            </p:cNvPicPr>
            <p:nvPr/>
          </p:nvPicPr>
          <p:blipFill rotWithShape="1">
            <a:blip r:embed="rId3"/>
            <a:srcRect b="7139"/>
            <a:stretch/>
          </p:blipFill>
          <p:spPr>
            <a:xfrm>
              <a:off x="1896609" y="1305739"/>
              <a:ext cx="8203674" cy="4844697"/>
            </a:xfrm>
            <a:prstGeom prst="rect">
              <a:avLst/>
            </a:prstGeom>
          </p:spPr>
        </p:pic>
        <p:sp>
          <p:nvSpPr>
            <p:cNvPr id="13" name="TextBox 12">
              <a:extLst>
                <a:ext uri="{FF2B5EF4-FFF2-40B4-BE49-F238E27FC236}">
                  <a16:creationId xmlns:a16="http://schemas.microsoft.com/office/drawing/2014/main" xmlns="" id="{98C65738-844D-428C-B1C2-0A17A7A08C85}"/>
                </a:ext>
              </a:extLst>
            </p:cNvPr>
            <p:cNvSpPr txBox="1"/>
            <p:nvPr/>
          </p:nvSpPr>
          <p:spPr>
            <a:xfrm>
              <a:off x="2364229" y="6152871"/>
              <a:ext cx="8231925" cy="307777"/>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Tree>
    <p:extLst>
      <p:ext uri="{BB962C8B-B14F-4D97-AF65-F5344CB8AC3E}">
        <p14:creationId xmlns:p14="http://schemas.microsoft.com/office/powerpoint/2010/main" val="97269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BE44BC5-F4F8-4685-8F45-B0A35A367801}"/>
              </a:ext>
            </a:extLst>
          </p:cNvPr>
          <p:cNvGrpSpPr/>
          <p:nvPr/>
        </p:nvGrpSpPr>
        <p:grpSpPr>
          <a:xfrm>
            <a:off x="113298" y="119653"/>
            <a:ext cx="6658563" cy="875874"/>
            <a:chOff x="1836080" y="2253253"/>
            <a:chExt cx="7294663" cy="875874"/>
          </a:xfrm>
        </p:grpSpPr>
        <p:grpSp>
          <p:nvGrpSpPr>
            <p:cNvPr id="3" name="Group 2">
              <a:extLst>
                <a:ext uri="{FF2B5EF4-FFF2-40B4-BE49-F238E27FC236}">
                  <a16:creationId xmlns:a16="http://schemas.microsoft.com/office/drawing/2014/main" xmlns="" id="{A19AD48B-C233-4C5B-9117-99A44BA6A643}"/>
                </a:ext>
              </a:extLst>
            </p:cNvPr>
            <p:cNvGrpSpPr/>
            <p:nvPr/>
          </p:nvGrpSpPr>
          <p:grpSpPr>
            <a:xfrm>
              <a:off x="1884577" y="2256178"/>
              <a:ext cx="7246166" cy="872949"/>
              <a:chOff x="1133366" y="2220085"/>
              <a:chExt cx="6093180" cy="914400"/>
            </a:xfrm>
            <a:solidFill>
              <a:srgbClr val="FCFEB0"/>
            </a:solidFill>
          </p:grpSpPr>
          <p:sp>
            <p:nvSpPr>
              <p:cNvPr id="7" name="Arrow: Pentagon 6">
                <a:extLst>
                  <a:ext uri="{FF2B5EF4-FFF2-40B4-BE49-F238E27FC236}">
                    <a16:creationId xmlns:a16="http://schemas.microsoft.com/office/drawing/2014/main" xmlns="" id="{26EFFCE3-E960-4634-9552-B01C3C0CA72C}"/>
                  </a:ext>
                </a:extLst>
              </p:cNvPr>
              <p:cNvSpPr/>
              <p:nvPr/>
            </p:nvSpPr>
            <p:spPr>
              <a:xfrm>
                <a:off x="1133366" y="2220085"/>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F84A5071-BCAA-4EAD-BFA1-DA19014D216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ADC80E65-6F66-4D3B-B864-14930249C5DD}"/>
                </a:ext>
              </a:extLst>
            </p:cNvPr>
            <p:cNvSpPr txBox="1"/>
            <p:nvPr/>
          </p:nvSpPr>
          <p:spPr>
            <a:xfrm>
              <a:off x="2849244" y="2398721"/>
              <a:ext cx="567190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a:t>
              </a:r>
              <a:r>
                <a:rPr lang="en-US" sz="3200">
                  <a:solidFill>
                    <a:srgbClr val="0070C0"/>
                  </a:solidFill>
                  <a:latin typeface="Arial" panose="020B0604020202020204" pitchFamily="34" charset="0"/>
                  <a:cs typeface="Arial" panose="020B0604020202020204" pitchFamily="34" charset="0"/>
                </a:rPr>
                <a:t>vấn đề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xmlns="" id="{6209A8AB-CACE-4D9F-A047-7EB997E0B954}"/>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xmlns="" id="{A1616C2B-DC5C-4E1B-938D-90AE1AE436A8}"/>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C3A5EDE4-E851-4C3A-96AF-A141891E56DB}"/>
              </a:ext>
            </a:extLst>
          </p:cNvPr>
          <p:cNvPicPr>
            <a:picLocks noChangeAspect="1"/>
          </p:cNvPicPr>
          <p:nvPr/>
        </p:nvPicPr>
        <p:blipFill>
          <a:blip r:embed="rId4"/>
          <a:stretch>
            <a:fillRect/>
          </a:stretch>
        </p:blipFill>
        <p:spPr>
          <a:xfrm>
            <a:off x="10987000" y="27467"/>
            <a:ext cx="1091702" cy="960487"/>
          </a:xfrm>
          <a:prstGeom prst="rect">
            <a:avLst/>
          </a:prstGeom>
        </p:spPr>
      </p:pic>
      <p:sp>
        <p:nvSpPr>
          <p:cNvPr id="15" name="Rectangle 14">
            <a:extLst>
              <a:ext uri="{FF2B5EF4-FFF2-40B4-BE49-F238E27FC236}">
                <a16:creationId xmlns:a16="http://schemas.microsoft.com/office/drawing/2014/main" xmlns="" id="{AFDBAF40-8AE3-4E5F-97CA-C76E013CF8AD}"/>
              </a:ext>
            </a:extLst>
          </p:cNvPr>
          <p:cNvSpPr/>
          <p:nvPr/>
        </p:nvSpPr>
        <p:spPr>
          <a:xfrm>
            <a:off x="655217" y="2958980"/>
            <a:ext cx="10481103" cy="2246769"/>
          </a:xfrm>
          <a:prstGeom prst="rect">
            <a:avLst/>
          </a:prstGeom>
          <a:ln>
            <a:solidFill>
              <a:srgbClr val="00B050"/>
            </a:solidFill>
            <a:prstDash val="sysDash"/>
          </a:ln>
        </p:spPr>
        <p:txBody>
          <a:bodyPr wrap="square">
            <a:spAutoFit/>
          </a:bodyPr>
          <a:lstStyle/>
          <a:p>
            <a:pPr algn="just"/>
            <a:r>
              <a:rPr lang="vi-VN" sz="2800" dirty="0">
                <a:solidFill>
                  <a:srgbClr val="FF0066"/>
                </a:solidFill>
                <a:latin typeface="Arial" panose="020B0604020202020204" pitchFamily="34" charset="0"/>
                <a:cs typeface="Arial" panose="020B0604020202020204" pitchFamily="34" charset="0"/>
              </a:rPr>
              <a:t>Dựa vào hình 10.1 thông tin trong bài, em hãy :</a:t>
            </a:r>
          </a:p>
          <a:p>
            <a:pPr algn="just"/>
            <a:r>
              <a:rPr lang="vi-VN" sz="2800" dirty="0">
                <a:solidFill>
                  <a:srgbClr val="FF0066"/>
                </a:solidFill>
                <a:latin typeface="Arial" panose="020B0604020202020204" pitchFamily="34" charset="0"/>
                <a:cs typeface="Arial" panose="020B0604020202020204" pitchFamily="34" charset="0"/>
              </a:rPr>
              <a:t>- Nhận xét tỉ suất gia tăng dân số tự nhiên của châu Phi từ giai đoạn 2000 - 2005 đến giai đoạn 2015 - 2020.</a:t>
            </a:r>
          </a:p>
          <a:p>
            <a:pPr algn="just"/>
            <a:r>
              <a:rPr lang="vi-VN" sz="2800" dirty="0">
                <a:solidFill>
                  <a:srgbClr val="FF0066"/>
                </a:solidFill>
                <a:latin typeface="Arial" panose="020B0604020202020204" pitchFamily="34" charset="0"/>
                <a:cs typeface="Arial" panose="020B0604020202020204" pitchFamily="34" charset="0"/>
              </a:rPr>
              <a:t>- Cho biết dân số còn tăng nhanh ảnh hưởng như thế nào đến sự phát triển kinh tế - xã hội châu Phi?</a:t>
            </a:r>
            <a:endParaRPr lang="en-US" sz="2600" dirty="0">
              <a:solidFill>
                <a:srgbClr val="FF0066"/>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BB52871B-45EF-4D27-BF1B-1D829FE0B94F}"/>
              </a:ext>
            </a:extLst>
          </p:cNvPr>
          <p:cNvGrpSpPr/>
          <p:nvPr/>
        </p:nvGrpSpPr>
        <p:grpSpPr>
          <a:xfrm>
            <a:off x="3457899" y="1680416"/>
            <a:ext cx="5276201" cy="827835"/>
            <a:chOff x="2739812" y="730913"/>
            <a:chExt cx="3779376" cy="682233"/>
          </a:xfrm>
        </p:grpSpPr>
        <p:sp>
          <p:nvSpPr>
            <p:cNvPr id="17" name="Rectangle: Rounded Corners 16">
              <a:extLst>
                <a:ext uri="{FF2B5EF4-FFF2-40B4-BE49-F238E27FC236}">
                  <a16:creationId xmlns:a16="http://schemas.microsoft.com/office/drawing/2014/main" xmlns="" id="{26963784-DEA3-4B00-938D-5042367B41B6}"/>
                </a:ext>
              </a:extLst>
            </p:cNvPr>
            <p:cNvSpPr/>
            <p:nvPr/>
          </p:nvSpPr>
          <p:spPr>
            <a:xfrm>
              <a:off x="2739812" y="730913"/>
              <a:ext cx="3779376"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8" name="TextBox 17">
              <a:extLst>
                <a:ext uri="{FF2B5EF4-FFF2-40B4-BE49-F238E27FC236}">
                  <a16:creationId xmlns:a16="http://schemas.microsoft.com/office/drawing/2014/main" xmlns="" id="{A93E66D4-C80B-4E60-9304-97A88170D75A}"/>
                </a:ext>
              </a:extLst>
            </p:cNvPr>
            <p:cNvSpPr txBox="1"/>
            <p:nvPr/>
          </p:nvSpPr>
          <p:spPr>
            <a:xfrm>
              <a:off x="2739812" y="887397"/>
              <a:ext cx="3779376" cy="431195"/>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TỚ LÀ CHUYÊN GIA DÂN SỐ</a:t>
              </a:r>
            </a:p>
          </p:txBody>
        </p:sp>
      </p:grpSp>
      <p:sp>
        <p:nvSpPr>
          <p:cNvPr id="19" name="Rectangle 18">
            <a:extLst>
              <a:ext uri="{FF2B5EF4-FFF2-40B4-BE49-F238E27FC236}">
                <a16:creationId xmlns:a16="http://schemas.microsoft.com/office/drawing/2014/main" xmlns="" id="{04DF4CB7-BF04-4B77-BBB6-207C82B656F2}"/>
              </a:ext>
            </a:extLst>
          </p:cNvPr>
          <p:cNvSpPr/>
          <p:nvPr/>
        </p:nvSpPr>
        <p:spPr>
          <a:xfrm>
            <a:off x="8847554" y="2154114"/>
            <a:ext cx="3623083" cy="494751"/>
          </a:xfrm>
          <a:prstGeom prst="rect">
            <a:avLst/>
          </a:prstGeom>
          <a:ln w="3175">
            <a:noFill/>
            <a:prstDash val="dash"/>
          </a:ln>
        </p:spPr>
        <p:txBody>
          <a:bodyPr wrap="square">
            <a:spAutoFit/>
          </a:bodyPr>
          <a:lstStyle/>
          <a:p>
            <a:pPr marL="457200" indent="-457200">
              <a:lnSpc>
                <a:spcPct val="120000"/>
              </a:lnSpc>
              <a:spcAft>
                <a:spcPts val="600"/>
              </a:spcAft>
              <a:buFont typeface="Wingdings" panose="05000000000000000000" pitchFamily="2" charset="2"/>
              <a:buChar char="ü"/>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Thời gian: </a:t>
            </a: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3 phút</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xmlns="" id="{FC89E2B3-78DF-4B17-A17C-47EE560B6330}"/>
              </a:ext>
            </a:extLst>
          </p:cNvPr>
          <p:cNvGrpSpPr/>
          <p:nvPr/>
        </p:nvGrpSpPr>
        <p:grpSpPr>
          <a:xfrm>
            <a:off x="1210390" y="1266157"/>
            <a:ext cx="1181214" cy="892766"/>
            <a:chOff x="3634055" y="3302115"/>
            <a:chExt cx="848449" cy="796469"/>
          </a:xfrm>
        </p:grpSpPr>
        <p:pic>
          <p:nvPicPr>
            <p:cNvPr id="21" name="Picture 20">
              <a:extLst>
                <a:ext uri="{FF2B5EF4-FFF2-40B4-BE49-F238E27FC236}">
                  <a16:creationId xmlns:a16="http://schemas.microsoft.com/office/drawing/2014/main" xmlns="" id="{14D2FC64-6F93-4EF4-9DDC-C6FE686119E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xmlns="" id="{03E8E21F-656E-46B8-8E80-C896D2D58D5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3" name="Rectangle 22">
            <a:extLst>
              <a:ext uri="{FF2B5EF4-FFF2-40B4-BE49-F238E27FC236}">
                <a16:creationId xmlns:a16="http://schemas.microsoft.com/office/drawing/2014/main" xmlns="" id="{920BAB7A-9852-4AAE-A716-9D135BF2B94D}"/>
              </a:ext>
            </a:extLst>
          </p:cNvPr>
          <p:cNvSpPr/>
          <p:nvPr/>
        </p:nvSpPr>
        <p:spPr>
          <a:xfrm>
            <a:off x="519040" y="2191292"/>
            <a:ext cx="3623083" cy="494751"/>
          </a:xfrm>
          <a:prstGeom prst="rect">
            <a:avLst/>
          </a:prstGeom>
          <a:ln w="3175">
            <a:noFill/>
            <a:prstDash val="dash"/>
          </a:ln>
        </p:spPr>
        <p:txBody>
          <a:bodyPr wrap="square">
            <a:spAutoFit/>
          </a:bodyPr>
          <a:lstStyle/>
          <a:p>
            <a:pPr marL="457200" indent="-457200">
              <a:lnSpc>
                <a:spcPct val="120000"/>
              </a:lnSpc>
              <a:spcAft>
                <a:spcPts val="600"/>
              </a:spcAft>
              <a:buFont typeface="Wingdings" panose="05000000000000000000" pitchFamily="2" charset="2"/>
              <a:buChar char="ü"/>
            </a:pPr>
            <a:r>
              <a:rPr lang="vi-VN" sz="2400">
                <a:solidFill>
                  <a:srgbClr val="1B04FA"/>
                </a:solidFill>
                <a:latin typeface="Arial" panose="020B0604020202020204" pitchFamily="34" charset="0"/>
                <a:ea typeface="Times New Roman" panose="02020603050405020304" pitchFamily="18" charset="0"/>
                <a:cs typeface="Arial" panose="020B0604020202020204" pitchFamily="34" charset="0"/>
              </a:rPr>
              <a:t>HĐ:</a:t>
            </a: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CẶP</a:t>
            </a:r>
            <a:r>
              <a:rPr lang="vi-VN" sz="2400">
                <a:solidFill>
                  <a:srgbClr val="FF0000"/>
                </a:solidFill>
                <a:latin typeface="Arial" panose="020B0604020202020204" pitchFamily="34" charset="0"/>
                <a:ea typeface="Times New Roman" panose="02020603050405020304" pitchFamily="18" charset="0"/>
                <a:cs typeface="Arial" panose="020B0604020202020204" pitchFamily="34" charset="0"/>
              </a:rPr>
              <a:t> ĐÔI</a:t>
            </a:r>
            <a:endPar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4" name="3 Minute Timer (Nho)">
            <a:hlinkClick r:id="" action="ppaction://media"/>
            <a:extLst>
              <a:ext uri="{FF2B5EF4-FFF2-40B4-BE49-F238E27FC236}">
                <a16:creationId xmlns:a16="http://schemas.microsoft.com/office/drawing/2014/main" xmlns="" id="{6E3EC975-B862-4645-843C-CAAB1CC278B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297475" y="1007948"/>
            <a:ext cx="1712824" cy="1106272"/>
          </a:xfrm>
          <a:prstGeom prst="rect">
            <a:avLst/>
          </a:prstGeom>
        </p:spPr>
      </p:pic>
    </p:spTree>
    <p:extLst>
      <p:ext uri="{BB962C8B-B14F-4D97-AF65-F5344CB8AC3E}">
        <p14:creationId xmlns:p14="http://schemas.microsoft.com/office/powerpoint/2010/main" val="308803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4"/>
                </p:tgtEl>
              </p:cMediaNode>
            </p:video>
          </p:childTnLst>
        </p:cTn>
      </p:par>
    </p:tnLst>
    <p:bldLst>
      <p:bldP spid="15" grpId="0" animBg="1"/>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BE44BC5-F4F8-4685-8F45-B0A35A367801}"/>
              </a:ext>
            </a:extLst>
          </p:cNvPr>
          <p:cNvGrpSpPr/>
          <p:nvPr/>
        </p:nvGrpSpPr>
        <p:grpSpPr>
          <a:xfrm>
            <a:off x="113298" y="119653"/>
            <a:ext cx="6658563" cy="875874"/>
            <a:chOff x="1836080" y="2253253"/>
            <a:chExt cx="7294663" cy="875874"/>
          </a:xfrm>
        </p:grpSpPr>
        <p:grpSp>
          <p:nvGrpSpPr>
            <p:cNvPr id="3" name="Group 2">
              <a:extLst>
                <a:ext uri="{FF2B5EF4-FFF2-40B4-BE49-F238E27FC236}">
                  <a16:creationId xmlns:a16="http://schemas.microsoft.com/office/drawing/2014/main" xmlns="" id="{A19AD48B-C233-4C5B-9117-99A44BA6A643}"/>
                </a:ext>
              </a:extLst>
            </p:cNvPr>
            <p:cNvGrpSpPr/>
            <p:nvPr/>
          </p:nvGrpSpPr>
          <p:grpSpPr>
            <a:xfrm>
              <a:off x="1884577" y="2256178"/>
              <a:ext cx="7246166" cy="872949"/>
              <a:chOff x="1133366" y="2220085"/>
              <a:chExt cx="6093180" cy="914400"/>
            </a:xfrm>
            <a:solidFill>
              <a:srgbClr val="FCFEB0"/>
            </a:solidFill>
          </p:grpSpPr>
          <p:sp>
            <p:nvSpPr>
              <p:cNvPr id="7" name="Arrow: Pentagon 6">
                <a:extLst>
                  <a:ext uri="{FF2B5EF4-FFF2-40B4-BE49-F238E27FC236}">
                    <a16:creationId xmlns:a16="http://schemas.microsoft.com/office/drawing/2014/main" xmlns="" id="{26EFFCE3-E960-4634-9552-B01C3C0CA72C}"/>
                  </a:ext>
                </a:extLst>
              </p:cNvPr>
              <p:cNvSpPr/>
              <p:nvPr/>
            </p:nvSpPr>
            <p:spPr>
              <a:xfrm>
                <a:off x="1133366" y="2220085"/>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F84A5071-BCAA-4EAD-BFA1-DA19014D216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ADC80E65-6F66-4D3B-B864-14930249C5DD}"/>
                </a:ext>
              </a:extLst>
            </p:cNvPr>
            <p:cNvSpPr txBox="1"/>
            <p:nvPr/>
          </p:nvSpPr>
          <p:spPr>
            <a:xfrm>
              <a:off x="2849244" y="2398721"/>
              <a:ext cx="567190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a:t>
              </a:r>
              <a:r>
                <a:rPr lang="en-US" sz="3200">
                  <a:solidFill>
                    <a:srgbClr val="0070C0"/>
                  </a:solidFill>
                  <a:latin typeface="Arial" panose="020B0604020202020204" pitchFamily="34" charset="0"/>
                  <a:cs typeface="Arial" panose="020B0604020202020204" pitchFamily="34" charset="0"/>
                </a:rPr>
                <a:t>vấn đề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xmlns="" id="{6209A8AB-CACE-4D9F-A047-7EB997E0B954}"/>
                </a:ext>
              </a:extLst>
            </p:cNvPr>
            <p:cNvSpPr/>
            <p:nvPr/>
          </p:nvSpPr>
          <p:spPr>
            <a:xfrm>
              <a:off x="1836080" y="2253253"/>
              <a:ext cx="142404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a16="http://schemas.microsoft.com/office/drawing/2014/main" xmlns="" id="{A1616C2B-DC5C-4E1B-938D-90AE1AE436A8}"/>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C3A5EDE4-E851-4C3A-96AF-A141891E56DB}"/>
              </a:ext>
            </a:extLst>
          </p:cNvPr>
          <p:cNvPicPr>
            <a:picLocks noChangeAspect="1"/>
          </p:cNvPicPr>
          <p:nvPr/>
        </p:nvPicPr>
        <p:blipFill>
          <a:blip r:embed="rId3"/>
          <a:stretch>
            <a:fillRect/>
          </a:stretch>
        </p:blipFill>
        <p:spPr>
          <a:xfrm>
            <a:off x="10987000" y="159987"/>
            <a:ext cx="1091702" cy="960487"/>
          </a:xfrm>
          <a:prstGeom prst="rect">
            <a:avLst/>
          </a:prstGeom>
        </p:spPr>
      </p:pic>
      <p:grpSp>
        <p:nvGrpSpPr>
          <p:cNvPr id="14" name="Group 13">
            <a:extLst>
              <a:ext uri="{FF2B5EF4-FFF2-40B4-BE49-F238E27FC236}">
                <a16:creationId xmlns:a16="http://schemas.microsoft.com/office/drawing/2014/main" xmlns="" id="{3DCF1B39-2E63-4AF3-B276-D7E91DC4C4B3}"/>
              </a:ext>
            </a:extLst>
          </p:cNvPr>
          <p:cNvGrpSpPr/>
          <p:nvPr/>
        </p:nvGrpSpPr>
        <p:grpSpPr>
          <a:xfrm>
            <a:off x="3822211" y="1391478"/>
            <a:ext cx="8369789" cy="5187129"/>
            <a:chOff x="1896609" y="1431065"/>
            <a:chExt cx="8699545" cy="5029583"/>
          </a:xfrm>
        </p:grpSpPr>
        <p:pic>
          <p:nvPicPr>
            <p:cNvPr id="12" name="Picture 11">
              <a:extLst>
                <a:ext uri="{FF2B5EF4-FFF2-40B4-BE49-F238E27FC236}">
                  <a16:creationId xmlns:a16="http://schemas.microsoft.com/office/drawing/2014/main" xmlns="" id="{ED3E9EDF-7646-4CAF-A942-0A8DDE3829AC}"/>
                </a:ext>
              </a:extLst>
            </p:cNvPr>
            <p:cNvPicPr>
              <a:picLocks noChangeAspect="1"/>
            </p:cNvPicPr>
            <p:nvPr/>
          </p:nvPicPr>
          <p:blipFill rotWithShape="1">
            <a:blip r:embed="rId4"/>
            <a:srcRect t="2403" b="7139"/>
            <a:stretch/>
          </p:blipFill>
          <p:spPr>
            <a:xfrm>
              <a:off x="1896609" y="1431065"/>
              <a:ext cx="8203674" cy="4719371"/>
            </a:xfrm>
            <a:prstGeom prst="rect">
              <a:avLst/>
            </a:prstGeom>
          </p:spPr>
        </p:pic>
        <p:sp>
          <p:nvSpPr>
            <p:cNvPr id="13" name="TextBox 12">
              <a:extLst>
                <a:ext uri="{FF2B5EF4-FFF2-40B4-BE49-F238E27FC236}">
                  <a16:creationId xmlns:a16="http://schemas.microsoft.com/office/drawing/2014/main" xmlns="" id="{98C65738-844D-428C-B1C2-0A17A7A08C85}"/>
                </a:ext>
              </a:extLst>
            </p:cNvPr>
            <p:cNvSpPr txBox="1"/>
            <p:nvPr/>
          </p:nvSpPr>
          <p:spPr>
            <a:xfrm>
              <a:off x="2364229" y="6152871"/>
              <a:ext cx="8231925" cy="307777"/>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
        <p:nvSpPr>
          <p:cNvPr id="15" name="Rectangle 14">
            <a:extLst>
              <a:ext uri="{FF2B5EF4-FFF2-40B4-BE49-F238E27FC236}">
                <a16:creationId xmlns:a16="http://schemas.microsoft.com/office/drawing/2014/main" xmlns="" id="{4304A8AD-1C95-4B9C-94FD-F577CEEDCF20}"/>
              </a:ext>
            </a:extLst>
          </p:cNvPr>
          <p:cNvSpPr/>
          <p:nvPr/>
        </p:nvSpPr>
        <p:spPr>
          <a:xfrm>
            <a:off x="157566" y="2357979"/>
            <a:ext cx="4008128" cy="2677656"/>
          </a:xfrm>
          <a:prstGeom prst="rect">
            <a:avLst/>
          </a:prstGeom>
          <a:ln>
            <a:solidFill>
              <a:srgbClr val="00B050"/>
            </a:solidFill>
            <a:prstDash val="sysDash"/>
          </a:ln>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Tỉ suất gia tăng dân số tự nhiên : tăng từ giai đoạn 2000 - 2005 đến giai đoạn 2010 - 2015, </a:t>
            </a:r>
            <a:r>
              <a:rPr lang="vi-VN" sz="2800">
                <a:solidFill>
                  <a:srgbClr val="FF0000"/>
                </a:solidFill>
                <a:latin typeface="Arial" panose="020B0604020202020204" pitchFamily="34" charset="0"/>
                <a:cs typeface="Arial" panose="020B0604020202020204" pitchFamily="34" charset="0"/>
              </a:rPr>
              <a:t>( tăng từ 2,5% lên 2,7%).</a:t>
            </a:r>
          </a:p>
        </p:txBody>
      </p:sp>
      <p:sp>
        <p:nvSpPr>
          <p:cNvPr id="10" name="Rectangle 9">
            <a:extLst>
              <a:ext uri="{FF2B5EF4-FFF2-40B4-BE49-F238E27FC236}">
                <a16:creationId xmlns:a16="http://schemas.microsoft.com/office/drawing/2014/main" xmlns="" id="{6FE52605-B4AB-4421-93E1-CB469548CA7B}"/>
              </a:ext>
            </a:extLst>
          </p:cNvPr>
          <p:cNvSpPr/>
          <p:nvPr/>
        </p:nvSpPr>
        <p:spPr>
          <a:xfrm>
            <a:off x="5208104" y="2650435"/>
            <a:ext cx="225287"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4B752372-78C5-4915-87B2-A8D4EC6E18CB}"/>
              </a:ext>
            </a:extLst>
          </p:cNvPr>
          <p:cNvSpPr/>
          <p:nvPr/>
        </p:nvSpPr>
        <p:spPr>
          <a:xfrm>
            <a:off x="7907181" y="2371231"/>
            <a:ext cx="225287" cy="33006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0D9CF1CD-2A65-42D3-A494-251AA0C13882}"/>
              </a:ext>
            </a:extLst>
          </p:cNvPr>
          <p:cNvSpPr/>
          <p:nvPr/>
        </p:nvSpPr>
        <p:spPr>
          <a:xfrm>
            <a:off x="5075583" y="2241232"/>
            <a:ext cx="583095"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FFFF00"/>
                </a:solidFill>
              </a:rPr>
              <a:t>2.5</a:t>
            </a:r>
            <a:endParaRPr lang="en-US" b="1">
              <a:solidFill>
                <a:srgbClr val="FFFF00"/>
              </a:solidFill>
            </a:endParaRPr>
          </a:p>
        </p:txBody>
      </p:sp>
      <p:sp>
        <p:nvSpPr>
          <p:cNvPr id="17" name="Rectangle: Rounded Corners 16">
            <a:extLst>
              <a:ext uri="{FF2B5EF4-FFF2-40B4-BE49-F238E27FC236}">
                <a16:creationId xmlns:a16="http://schemas.microsoft.com/office/drawing/2014/main" xmlns="" id="{DE3AE37A-8E15-4D95-828D-4F7207C65BDF}"/>
              </a:ext>
            </a:extLst>
          </p:cNvPr>
          <p:cNvSpPr/>
          <p:nvPr/>
        </p:nvSpPr>
        <p:spPr>
          <a:xfrm>
            <a:off x="7728276" y="2060523"/>
            <a:ext cx="583095"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FFFF00"/>
                </a:solidFill>
              </a:rPr>
              <a:t>2.7</a:t>
            </a:r>
            <a:endParaRPr lang="en-US" b="1">
              <a:solidFill>
                <a:srgbClr val="FFFF00"/>
              </a:solidFill>
            </a:endParaRPr>
          </a:p>
        </p:txBody>
      </p:sp>
      <p:sp>
        <p:nvSpPr>
          <p:cNvPr id="18" name="Rectangle 17">
            <a:extLst>
              <a:ext uri="{FF2B5EF4-FFF2-40B4-BE49-F238E27FC236}">
                <a16:creationId xmlns:a16="http://schemas.microsoft.com/office/drawing/2014/main" xmlns="" id="{1B5ADDF4-DF35-4B85-8D2F-1510BBE1DF00}"/>
              </a:ext>
            </a:extLst>
          </p:cNvPr>
          <p:cNvSpPr/>
          <p:nvPr/>
        </p:nvSpPr>
        <p:spPr>
          <a:xfrm>
            <a:off x="9322904" y="2650435"/>
            <a:ext cx="225287"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F08A7073-5AC6-4E3E-83A1-67E3391B36A9}"/>
              </a:ext>
            </a:extLst>
          </p:cNvPr>
          <p:cNvSpPr/>
          <p:nvPr/>
        </p:nvSpPr>
        <p:spPr>
          <a:xfrm>
            <a:off x="8819329" y="2300867"/>
            <a:ext cx="583095"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FFFF00"/>
                </a:solidFill>
              </a:rPr>
              <a:t>2.5</a:t>
            </a:r>
            <a:endParaRPr lang="en-US" b="1">
              <a:solidFill>
                <a:srgbClr val="FFFF00"/>
              </a:solidFill>
            </a:endParaRPr>
          </a:p>
        </p:txBody>
      </p:sp>
      <p:sp>
        <p:nvSpPr>
          <p:cNvPr id="20" name="Rectangle 19">
            <a:extLst>
              <a:ext uri="{FF2B5EF4-FFF2-40B4-BE49-F238E27FC236}">
                <a16:creationId xmlns:a16="http://schemas.microsoft.com/office/drawing/2014/main" xmlns="" id="{15FC76A4-9888-4253-B463-6F7A47BA3F80}"/>
              </a:ext>
            </a:extLst>
          </p:cNvPr>
          <p:cNvSpPr/>
          <p:nvPr/>
        </p:nvSpPr>
        <p:spPr>
          <a:xfrm>
            <a:off x="173415" y="2270806"/>
            <a:ext cx="4111405" cy="2246769"/>
          </a:xfrm>
          <a:prstGeom prst="rect">
            <a:avLst/>
          </a:prstGeom>
          <a:solidFill>
            <a:schemeClr val="bg1"/>
          </a:solidFill>
          <a:ln>
            <a:solidFill>
              <a:srgbClr val="00B050"/>
            </a:solidFill>
            <a:prstDash val="sysDash"/>
          </a:ln>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Giai đoạn từ 2010 - 2015 đến 2015 - 2020, tỉ suất gia tăng dân số tự nhiên châu Phi lại có xu hướng giảm </a:t>
            </a:r>
            <a:r>
              <a:rPr lang="vi-VN" sz="2800">
                <a:solidFill>
                  <a:srgbClr val="FF0000"/>
                </a:solidFill>
                <a:latin typeface="Arial" panose="020B0604020202020204" pitchFamily="34" charset="0"/>
                <a:cs typeface="Arial" panose="020B0604020202020204" pitchFamily="34" charset="0"/>
              </a:rPr>
              <a:t>(2,5% ).</a:t>
            </a:r>
            <a:endParaRPr lang="en-US">
              <a:solidFill>
                <a:srgbClr val="FF0000"/>
              </a:solidFill>
            </a:endParaRPr>
          </a:p>
        </p:txBody>
      </p:sp>
    </p:spTree>
    <p:extLst>
      <p:ext uri="{BB962C8B-B14F-4D97-AF65-F5344CB8AC3E}">
        <p14:creationId xmlns:p14="http://schemas.microsoft.com/office/powerpoint/2010/main" val="20950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0" grpId="0" animBg="1"/>
      <p:bldP spid="16" grpId="0" animBg="1"/>
      <p:bldP spid="11"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1BC2FAA-4066-4306-8456-6F35D7E2292F}"/>
              </a:ext>
            </a:extLst>
          </p:cNvPr>
          <p:cNvSpPr/>
          <p:nvPr/>
        </p:nvSpPr>
        <p:spPr>
          <a:xfrm>
            <a:off x="92764" y="61725"/>
            <a:ext cx="2272145" cy="523220"/>
          </a:xfrm>
          <a:prstGeom prst="rect">
            <a:avLst/>
          </a:prstGeom>
          <a:solidFill>
            <a:srgbClr val="00B050"/>
          </a:solidFill>
          <a:ln>
            <a:solidFill>
              <a:srgbClr val="00B050"/>
            </a:solidFill>
          </a:ln>
        </p:spPr>
        <p:txBody>
          <a:bodyPr wrap="square">
            <a:spAutoFit/>
          </a:bodyPr>
          <a:lstStyle/>
          <a:p>
            <a:pPr algn="ctr"/>
            <a:r>
              <a:rPr lang="vi-VN" sz="2800" b="1">
                <a:solidFill>
                  <a:srgbClr val="FFFF00"/>
                </a:solidFill>
                <a:latin typeface="Arial" panose="020B0604020202020204" pitchFamily="34" charset="0"/>
                <a:cs typeface="Arial" panose="020B0604020202020204" pitchFamily="34" charset="0"/>
              </a:rPr>
              <a:t>Thuận lợi:</a:t>
            </a:r>
            <a:endParaRPr lang="en-US">
              <a:solidFill>
                <a:srgbClr val="FFFF00"/>
              </a:solidFill>
            </a:endParaRPr>
          </a:p>
        </p:txBody>
      </p:sp>
      <p:grpSp>
        <p:nvGrpSpPr>
          <p:cNvPr id="5" name="Group 4">
            <a:extLst>
              <a:ext uri="{FF2B5EF4-FFF2-40B4-BE49-F238E27FC236}">
                <a16:creationId xmlns:a16="http://schemas.microsoft.com/office/drawing/2014/main" xmlns="" id="{0C63054C-E140-43C2-9740-08E218A2BE15}"/>
              </a:ext>
            </a:extLst>
          </p:cNvPr>
          <p:cNvGrpSpPr/>
          <p:nvPr/>
        </p:nvGrpSpPr>
        <p:grpSpPr>
          <a:xfrm>
            <a:off x="209884" y="1531866"/>
            <a:ext cx="6063902" cy="4421632"/>
            <a:chOff x="209884" y="1531866"/>
            <a:chExt cx="6063902" cy="4421632"/>
          </a:xfrm>
        </p:grpSpPr>
        <p:pic>
          <p:nvPicPr>
            <p:cNvPr id="1026" name="Picture 2" descr="Phát triển nguồn lao động tại châu Phi đáp ứng yêu cầu CMCN 4.0">
              <a:extLst>
                <a:ext uri="{FF2B5EF4-FFF2-40B4-BE49-F238E27FC236}">
                  <a16:creationId xmlns:a16="http://schemas.microsoft.com/office/drawing/2014/main" xmlns="" id="{7F6747E1-5F5F-40D6-AAF3-436AFCEBF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84" y="1531866"/>
              <a:ext cx="6063902" cy="3794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150C2599-7A91-4B18-A050-2ADB0DA58EFB}"/>
                </a:ext>
              </a:extLst>
            </p:cNvPr>
            <p:cNvSpPr/>
            <p:nvPr/>
          </p:nvSpPr>
          <p:spPr>
            <a:xfrm>
              <a:off x="630640" y="5430278"/>
              <a:ext cx="5222389"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Nguồn lao động dồi dào</a:t>
              </a:r>
              <a:endParaRPr lang="en-US" sz="2800">
                <a:solidFill>
                  <a:srgbClr val="1B04FA"/>
                </a:solidFill>
              </a:endParaRPr>
            </a:p>
          </p:txBody>
        </p:sp>
      </p:grpSp>
      <p:grpSp>
        <p:nvGrpSpPr>
          <p:cNvPr id="8" name="Group 7">
            <a:extLst>
              <a:ext uri="{FF2B5EF4-FFF2-40B4-BE49-F238E27FC236}">
                <a16:creationId xmlns:a16="http://schemas.microsoft.com/office/drawing/2014/main" xmlns="" id="{DAA1B468-0108-41ED-A046-CB1F67CB0ADD}"/>
              </a:ext>
            </a:extLst>
          </p:cNvPr>
          <p:cNvGrpSpPr/>
          <p:nvPr/>
        </p:nvGrpSpPr>
        <p:grpSpPr>
          <a:xfrm>
            <a:off x="6458049" y="1531865"/>
            <a:ext cx="5549087" cy="4374130"/>
            <a:chOff x="6458049" y="1531865"/>
            <a:chExt cx="5549087" cy="4374130"/>
          </a:xfrm>
        </p:grpSpPr>
        <p:pic>
          <p:nvPicPr>
            <p:cNvPr id="4" name="Picture 3">
              <a:extLst>
                <a:ext uri="{FF2B5EF4-FFF2-40B4-BE49-F238E27FC236}">
                  <a16:creationId xmlns:a16="http://schemas.microsoft.com/office/drawing/2014/main" xmlns="" id="{93DB44F2-11C4-48B9-87D3-D7A33E7D368F}"/>
                </a:ext>
              </a:extLst>
            </p:cNvPr>
            <p:cNvPicPr>
              <a:picLocks noChangeAspect="1"/>
            </p:cNvPicPr>
            <p:nvPr/>
          </p:nvPicPr>
          <p:blipFill>
            <a:blip r:embed="rId4"/>
            <a:stretch>
              <a:fillRect/>
            </a:stretch>
          </p:blipFill>
          <p:spPr>
            <a:xfrm>
              <a:off x="6458049" y="1531865"/>
              <a:ext cx="5549087" cy="3794269"/>
            </a:xfrm>
            <a:prstGeom prst="rect">
              <a:avLst/>
            </a:prstGeom>
          </p:spPr>
        </p:pic>
        <p:sp>
          <p:nvSpPr>
            <p:cNvPr id="7" name="Rectangle 6">
              <a:extLst>
                <a:ext uri="{FF2B5EF4-FFF2-40B4-BE49-F238E27FC236}">
                  <a16:creationId xmlns:a16="http://schemas.microsoft.com/office/drawing/2014/main" xmlns="" id="{288A8C00-CEE5-4B1C-A675-428D10381F95}"/>
                </a:ext>
              </a:extLst>
            </p:cNvPr>
            <p:cNvSpPr/>
            <p:nvPr/>
          </p:nvSpPr>
          <p:spPr>
            <a:xfrm>
              <a:off x="7074791" y="5382775"/>
              <a:ext cx="4812323"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Thị trường tiêu thụ rộng lớn</a:t>
              </a:r>
              <a:endParaRPr lang="en-US" sz="2800">
                <a:solidFill>
                  <a:srgbClr val="1B04FA"/>
                </a:solidFill>
              </a:endParaRPr>
            </a:p>
          </p:txBody>
        </p:sp>
      </p:grpSp>
      <p:pic>
        <p:nvPicPr>
          <p:cNvPr id="9" name="Picture 8">
            <a:extLst>
              <a:ext uri="{FF2B5EF4-FFF2-40B4-BE49-F238E27FC236}">
                <a16:creationId xmlns:a16="http://schemas.microsoft.com/office/drawing/2014/main" xmlns="" id="{CCFE10E0-EA92-4CDE-9E1A-1093E70A2911}"/>
              </a:ext>
            </a:extLst>
          </p:cNvPr>
          <p:cNvPicPr>
            <a:picLocks noChangeAspect="1"/>
          </p:cNvPicPr>
          <p:nvPr/>
        </p:nvPicPr>
        <p:blipFill>
          <a:blip r:embed="rId5"/>
          <a:stretch>
            <a:fillRect/>
          </a:stretch>
        </p:blipFill>
        <p:spPr>
          <a:xfrm>
            <a:off x="10987000" y="159987"/>
            <a:ext cx="1091702" cy="960487"/>
          </a:xfrm>
          <a:prstGeom prst="rect">
            <a:avLst/>
          </a:prstGeom>
        </p:spPr>
      </p:pic>
    </p:spTree>
    <p:extLst>
      <p:ext uri="{BB962C8B-B14F-4D97-AF65-F5344CB8AC3E}">
        <p14:creationId xmlns:p14="http://schemas.microsoft.com/office/powerpoint/2010/main" val="291585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descr="Copy%20of%20i41_084955">
            <a:extLst>
              <a:ext uri="{FF2B5EF4-FFF2-40B4-BE49-F238E27FC236}">
                <a16:creationId xmlns:a16="http://schemas.microsoft.com/office/drawing/2014/main" xmlns="" id="{A524F52A-138B-418F-8281-2514AB6FF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8" r="17689" b="-3"/>
          <a:stretch/>
        </p:blipFill>
        <p:spPr bwMode="auto">
          <a:xfrm>
            <a:off x="321734" y="713617"/>
            <a:ext cx="3084025" cy="3021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A picture containing text, person, outdoor, person&#10;&#10;Description automatically generated">
            <a:extLst>
              <a:ext uri="{FF2B5EF4-FFF2-40B4-BE49-F238E27FC236}">
                <a16:creationId xmlns:a16="http://schemas.microsoft.com/office/drawing/2014/main" xmlns="" id="{6B619A4E-AF46-43D7-9068-1B93E32770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76" r="17847" b="-4"/>
          <a:stretch/>
        </p:blipFill>
        <p:spPr bwMode="auto">
          <a:xfrm>
            <a:off x="321734" y="3906738"/>
            <a:ext cx="3084025" cy="27859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t790925a">
            <a:extLst>
              <a:ext uri="{FF2B5EF4-FFF2-40B4-BE49-F238E27FC236}">
                <a16:creationId xmlns:a16="http://schemas.microsoft.com/office/drawing/2014/main" xmlns="" id="{65FC2C4F-DCFD-443A-AE29-73532869B3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70" r="1535" b="2"/>
          <a:stretch/>
        </p:blipFill>
        <p:spPr bwMode="auto">
          <a:xfrm>
            <a:off x="3598286" y="713617"/>
            <a:ext cx="4043250"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13171-Domorodci,_holcicka_s_chlapeckem,_Sudan,_1931">
            <a:extLst>
              <a:ext uri="{FF2B5EF4-FFF2-40B4-BE49-F238E27FC236}">
                <a16:creationId xmlns:a16="http://schemas.microsoft.com/office/drawing/2014/main" xmlns="" id="{3FB3A0C6-6731-4FD7-AE1A-B26FFB486F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391" b="2"/>
          <a:stretch/>
        </p:blipFill>
        <p:spPr bwMode="auto">
          <a:xfrm>
            <a:off x="7834063" y="713617"/>
            <a:ext cx="4036201"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FDABDAF9-EC56-4C56-87ED-468B02B4783E}"/>
              </a:ext>
            </a:extLst>
          </p:cNvPr>
          <p:cNvSpPr/>
          <p:nvPr/>
        </p:nvSpPr>
        <p:spPr>
          <a:xfrm>
            <a:off x="92765" y="61725"/>
            <a:ext cx="1985418" cy="523220"/>
          </a:xfrm>
          <a:prstGeom prst="rect">
            <a:avLst/>
          </a:prstGeom>
          <a:solidFill>
            <a:srgbClr val="00B050"/>
          </a:solidFill>
          <a:ln>
            <a:solidFill>
              <a:srgbClr val="00B050"/>
            </a:solidFill>
          </a:ln>
        </p:spPr>
        <p:txBody>
          <a:bodyPr wrap="square">
            <a:spAutoFit/>
          </a:bodyPr>
          <a:lstStyle/>
          <a:p>
            <a:pPr algn="ctr"/>
            <a:r>
              <a:rPr lang="vi-VN" sz="2800" b="1">
                <a:solidFill>
                  <a:srgbClr val="FFFF00"/>
                </a:solidFill>
                <a:latin typeface="Arial" panose="020B0604020202020204" pitchFamily="34" charset="0"/>
                <a:cs typeface="Arial" panose="020B0604020202020204" pitchFamily="34" charset="0"/>
              </a:rPr>
              <a:t>Khó khăn</a:t>
            </a:r>
            <a:endParaRPr lang="en-US">
              <a:solidFill>
                <a:srgbClr val="FFFF00"/>
              </a:solidFill>
            </a:endParaRPr>
          </a:p>
        </p:txBody>
      </p:sp>
      <p:sp>
        <p:nvSpPr>
          <p:cNvPr id="2" name="Rectangle 1">
            <a:extLst>
              <a:ext uri="{FF2B5EF4-FFF2-40B4-BE49-F238E27FC236}">
                <a16:creationId xmlns:a16="http://schemas.microsoft.com/office/drawing/2014/main" xmlns="" id="{30FB6943-11CF-4F33-BA11-757BFB2A77C6}"/>
              </a:ext>
            </a:extLst>
          </p:cNvPr>
          <p:cNvSpPr/>
          <p:nvPr/>
        </p:nvSpPr>
        <p:spPr>
          <a:xfrm>
            <a:off x="2523765" y="61725"/>
            <a:ext cx="9575470" cy="523220"/>
          </a:xfrm>
          <a:prstGeom prst="rect">
            <a:avLst/>
          </a:prstGeom>
        </p:spPr>
        <p:txBody>
          <a:bodyPr wrap="square">
            <a:spAutoFit/>
          </a:bodyPr>
          <a:lstStyle/>
          <a:p>
            <a:r>
              <a:rPr lang="vi-VN" sz="2800">
                <a:solidFill>
                  <a:srgbClr val="1B04FA"/>
                </a:solidFill>
              </a:rPr>
              <a:t>Kìm hãm sự phát triển kinh tế - xã hội, dẫn đến đói nghèo</a:t>
            </a:r>
            <a:endParaRPr lang="en-US" sz="2800">
              <a:solidFill>
                <a:srgbClr val="1B04FA"/>
              </a:solidFill>
            </a:endParaRPr>
          </a:p>
        </p:txBody>
      </p:sp>
    </p:spTree>
    <p:extLst>
      <p:ext uri="{BB962C8B-B14F-4D97-AF65-F5344CB8AC3E}">
        <p14:creationId xmlns:p14="http://schemas.microsoft.com/office/powerpoint/2010/main" val="1735392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gTinChiTiet" descr="00(10)">
            <a:extLst>
              <a:ext uri="{FF2B5EF4-FFF2-40B4-BE49-F238E27FC236}">
                <a16:creationId xmlns:a16="http://schemas.microsoft.com/office/drawing/2014/main" xmlns="" id="{0AD586B4-AAD1-4D5A-8C18-0CF16A5875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8" r="-2" b="370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8">
            <a:extLst>
              <a:ext uri="{FF2B5EF4-FFF2-40B4-BE49-F238E27FC236}">
                <a16:creationId xmlns:a16="http://schemas.microsoft.com/office/drawing/2014/main" xmlns="" id="{86D0643E-A833-4243-A4A0-C5E5BF18F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375"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b5">
            <a:extLst>
              <a:ext uri="{FF2B5EF4-FFF2-40B4-BE49-F238E27FC236}">
                <a16:creationId xmlns:a16="http://schemas.microsoft.com/office/drawing/2014/main" xmlns="" id="{6E564780-C14D-430B-A1FD-D6CC60A118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80" r="-4" b="-4"/>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b2">
            <a:extLst>
              <a:ext uri="{FF2B5EF4-FFF2-40B4-BE49-F238E27FC236}">
                <a16:creationId xmlns:a16="http://schemas.microsoft.com/office/drawing/2014/main" xmlns="" id="{505AB2A6-45D5-4EF9-A7C7-4F879921E4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35" r="7675"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38799E28-44CF-4941-849A-E31239FFBC84}"/>
              </a:ext>
            </a:extLst>
          </p:cNvPr>
          <p:cNvSpPr/>
          <p:nvPr/>
        </p:nvSpPr>
        <p:spPr>
          <a:xfrm>
            <a:off x="160576" y="6346655"/>
            <a:ext cx="9575470" cy="523220"/>
          </a:xfrm>
          <a:prstGeom prst="rect">
            <a:avLst/>
          </a:prstGeom>
        </p:spPr>
        <p:txBody>
          <a:bodyPr wrap="square">
            <a:spAutoFit/>
          </a:bodyPr>
          <a:lstStyle/>
          <a:p>
            <a:pPr algn="ctr"/>
            <a:r>
              <a:rPr lang="vi-VN" sz="2800">
                <a:solidFill>
                  <a:srgbClr val="1B04FA"/>
                </a:solidFill>
              </a:rPr>
              <a:t>Bệnh tật</a:t>
            </a:r>
            <a:endParaRPr lang="en-US" sz="2800">
              <a:solidFill>
                <a:srgbClr val="1B04FA"/>
              </a:solidFill>
            </a:endParaRPr>
          </a:p>
        </p:txBody>
      </p:sp>
    </p:spTree>
    <p:extLst>
      <p:ext uri="{BB962C8B-B14F-4D97-AF65-F5344CB8AC3E}">
        <p14:creationId xmlns:p14="http://schemas.microsoft.com/office/powerpoint/2010/main" val="18038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a16="http://schemas.microsoft.com/office/drawing/2014/main" xmlns=""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a16="http://schemas.microsoft.com/office/drawing/2014/main" xmlns=""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xmlns=""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xmlns=""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xmlns=""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xmlns=""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xmlns=""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xmlns=""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xmlns=""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xmlns=""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a16="http://schemas.microsoft.com/office/drawing/2014/main" xmlns=""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xmlns=""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xmlns=""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xmlns=""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xmlns=""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xmlns=""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xmlns=""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a16="http://schemas.microsoft.com/office/drawing/2014/main" xmlns=""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a16="http://schemas.microsoft.com/office/drawing/2014/main" xmlns=""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a16="http://schemas.microsoft.com/office/drawing/2014/main" xmlns=""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a16="http://schemas.microsoft.com/office/drawing/2014/main" xmlns=""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a16="http://schemas.microsoft.com/office/drawing/2014/main" xmlns=""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a16="http://schemas.microsoft.com/office/drawing/2014/main" xmlns=""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a16="http://schemas.microsoft.com/office/drawing/2014/main" xmlns=""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a16="http://schemas.microsoft.com/office/drawing/2014/main" xmlns=""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a16="http://schemas.microsoft.com/office/drawing/2014/main" xmlns=""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a16="http://schemas.microsoft.com/office/drawing/2014/main" xmlns=""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a16="http://schemas.microsoft.com/office/drawing/2014/main" xmlns=""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a16="http://schemas.microsoft.com/office/drawing/2014/main" xmlns=""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a16="http://schemas.microsoft.com/office/drawing/2014/main" xmlns=""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a16="http://schemas.microsoft.com/office/drawing/2014/main" xmlns=""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a16="http://schemas.microsoft.com/office/drawing/2014/main" xmlns=""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a16="http://schemas.microsoft.com/office/drawing/2014/main" xmlns=""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a16="http://schemas.microsoft.com/office/drawing/2014/main" xmlns=""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a16="http://schemas.microsoft.com/office/drawing/2014/main" xmlns=""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a16="http://schemas.microsoft.com/office/drawing/2014/main" xmlns=""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a16="http://schemas.microsoft.com/office/drawing/2014/main" xmlns=""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a16="http://schemas.microsoft.com/office/drawing/2014/main" xmlns=""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a16="http://schemas.microsoft.com/office/drawing/2014/main" xmlns=""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a16="http://schemas.microsoft.com/office/drawing/2014/main" xmlns=""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a16="http://schemas.microsoft.com/office/drawing/2014/main" xmlns=""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a16="http://schemas.microsoft.com/office/drawing/2014/main" xmlns=""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0" action="ppaction://hlinksldjump"/>
            <a:extLst>
              <a:ext uri="{FF2B5EF4-FFF2-40B4-BE49-F238E27FC236}">
                <a16:creationId xmlns:a16="http://schemas.microsoft.com/office/drawing/2014/main" xmlns=""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5" action="ppaction://hlinksldjump"/>
            <a:extLst>
              <a:ext uri="{FF2B5EF4-FFF2-40B4-BE49-F238E27FC236}">
                <a16:creationId xmlns:a16="http://schemas.microsoft.com/office/drawing/2014/main" xmlns=""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6" action="ppaction://hlinksldjump"/>
            <a:extLst>
              <a:ext uri="{FF2B5EF4-FFF2-40B4-BE49-F238E27FC236}">
                <a16:creationId xmlns:a16="http://schemas.microsoft.com/office/drawing/2014/main" xmlns=""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472A2AD-0106-48D1-A548-601EEDFC8582}"/>
              </a:ext>
            </a:extLst>
          </p:cNvPr>
          <p:cNvSpPr/>
          <p:nvPr/>
        </p:nvSpPr>
        <p:spPr>
          <a:xfrm>
            <a:off x="1" y="133537"/>
            <a:ext cx="12777848" cy="584775"/>
          </a:xfrm>
          <a:prstGeom prst="rect">
            <a:avLst/>
          </a:prstGeom>
        </p:spPr>
        <p:txBody>
          <a:bodyPr wrap="square">
            <a:spAutoFit/>
          </a:bodyPr>
          <a:lstStyle/>
          <a:p>
            <a:pPr lvl="0">
              <a:defRPr/>
            </a:pPr>
            <a:r>
              <a:rPr lang="vi-VN" sz="3200">
                <a:solidFill>
                  <a:srgbClr val="1B04FA"/>
                </a:solidFill>
              </a:rPr>
              <a:t>Tài nguyên bị khai thác kiệt quệ, suy thoái và ô nhiễm môi trường,..</a:t>
            </a:r>
            <a:endParaRPr lang="en-US" sz="3200">
              <a:solidFill>
                <a:srgbClr val="1B04FA"/>
              </a:solidFill>
            </a:endParaRPr>
          </a:p>
        </p:txBody>
      </p:sp>
      <p:grpSp>
        <p:nvGrpSpPr>
          <p:cNvPr id="8" name="Group 7">
            <a:extLst>
              <a:ext uri="{FF2B5EF4-FFF2-40B4-BE49-F238E27FC236}">
                <a16:creationId xmlns:a16="http://schemas.microsoft.com/office/drawing/2014/main" xmlns="" id="{76DD4C6C-1B74-4811-9F7F-AEE6B4149A2E}"/>
              </a:ext>
            </a:extLst>
          </p:cNvPr>
          <p:cNvGrpSpPr/>
          <p:nvPr/>
        </p:nvGrpSpPr>
        <p:grpSpPr>
          <a:xfrm>
            <a:off x="5773632" y="898828"/>
            <a:ext cx="6418368" cy="5810597"/>
            <a:chOff x="5516333" y="913866"/>
            <a:chExt cx="6418368" cy="5810597"/>
          </a:xfrm>
        </p:grpSpPr>
        <p:pic>
          <p:nvPicPr>
            <p:cNvPr id="5" name="Picture 4">
              <a:extLst>
                <a:ext uri="{FF2B5EF4-FFF2-40B4-BE49-F238E27FC236}">
                  <a16:creationId xmlns:a16="http://schemas.microsoft.com/office/drawing/2014/main" xmlns="" id="{C1B6BCB1-59AD-48FF-8E4C-A4039C524469}"/>
                </a:ext>
              </a:extLst>
            </p:cNvPr>
            <p:cNvPicPr>
              <a:picLocks noChangeAspect="1"/>
            </p:cNvPicPr>
            <p:nvPr/>
          </p:nvPicPr>
          <p:blipFill>
            <a:blip r:embed="rId3"/>
            <a:stretch>
              <a:fillRect/>
            </a:stretch>
          </p:blipFill>
          <p:spPr>
            <a:xfrm>
              <a:off x="5676372" y="913866"/>
              <a:ext cx="6098289" cy="2757205"/>
            </a:xfrm>
            <a:prstGeom prst="rect">
              <a:avLst/>
            </a:prstGeom>
          </p:spPr>
        </p:pic>
        <p:pic>
          <p:nvPicPr>
            <p:cNvPr id="6" name="Picture 5">
              <a:extLst>
                <a:ext uri="{FF2B5EF4-FFF2-40B4-BE49-F238E27FC236}">
                  <a16:creationId xmlns:a16="http://schemas.microsoft.com/office/drawing/2014/main" xmlns="" id="{BC40855B-4DE8-4B25-AA99-E8BB35AC51BC}"/>
                </a:ext>
              </a:extLst>
            </p:cNvPr>
            <p:cNvPicPr>
              <a:picLocks noChangeAspect="1"/>
            </p:cNvPicPr>
            <p:nvPr/>
          </p:nvPicPr>
          <p:blipFill>
            <a:blip r:embed="rId4"/>
            <a:stretch>
              <a:fillRect/>
            </a:stretch>
          </p:blipFill>
          <p:spPr>
            <a:xfrm>
              <a:off x="5516333" y="3913143"/>
              <a:ext cx="6418368" cy="2811320"/>
            </a:xfrm>
            <a:prstGeom prst="rect">
              <a:avLst/>
            </a:prstGeom>
          </p:spPr>
        </p:pic>
      </p:grpSp>
      <p:pic>
        <p:nvPicPr>
          <p:cNvPr id="9" name="Picture 8">
            <a:extLst>
              <a:ext uri="{FF2B5EF4-FFF2-40B4-BE49-F238E27FC236}">
                <a16:creationId xmlns:a16="http://schemas.microsoft.com/office/drawing/2014/main" xmlns="" id="{D191D9FB-B112-49C6-A055-BF5AE478E8CF}"/>
              </a:ext>
            </a:extLst>
          </p:cNvPr>
          <p:cNvPicPr>
            <a:picLocks noChangeAspect="1"/>
          </p:cNvPicPr>
          <p:nvPr/>
        </p:nvPicPr>
        <p:blipFill>
          <a:blip r:embed="rId5"/>
          <a:stretch>
            <a:fillRect/>
          </a:stretch>
        </p:blipFill>
        <p:spPr>
          <a:xfrm>
            <a:off x="160040" y="1687780"/>
            <a:ext cx="5553527" cy="4178630"/>
          </a:xfrm>
          <a:prstGeom prst="rect">
            <a:avLst/>
          </a:prstGeom>
        </p:spPr>
      </p:pic>
    </p:spTree>
    <p:extLst>
      <p:ext uri="{BB962C8B-B14F-4D97-AF65-F5344CB8AC3E}">
        <p14:creationId xmlns:p14="http://schemas.microsoft.com/office/powerpoint/2010/main" val="6846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77D64EB-7370-4AC0-ADD7-17AA431D4E68}"/>
              </a:ext>
            </a:extLst>
          </p:cNvPr>
          <p:cNvGrpSpPr/>
          <p:nvPr/>
        </p:nvGrpSpPr>
        <p:grpSpPr>
          <a:xfrm>
            <a:off x="5600334" y="0"/>
            <a:ext cx="6591666" cy="6449199"/>
            <a:chOff x="5600334" y="0"/>
            <a:chExt cx="6591666" cy="6449199"/>
          </a:xfrm>
        </p:grpSpPr>
        <p:pic>
          <p:nvPicPr>
            <p:cNvPr id="4" name="Picture 3">
              <a:extLst>
                <a:ext uri="{FF2B5EF4-FFF2-40B4-BE49-F238E27FC236}">
                  <a16:creationId xmlns:a16="http://schemas.microsoft.com/office/drawing/2014/main" xmlns="" id="{64B736AB-CCF4-4B94-9D10-9670B8636BFB}"/>
                </a:ext>
              </a:extLst>
            </p:cNvPr>
            <p:cNvPicPr>
              <a:picLocks noChangeAspect="1"/>
            </p:cNvPicPr>
            <p:nvPr/>
          </p:nvPicPr>
          <p:blipFill>
            <a:blip r:embed="rId3"/>
            <a:stretch>
              <a:fillRect/>
            </a:stretch>
          </p:blipFill>
          <p:spPr>
            <a:xfrm>
              <a:off x="5600334" y="0"/>
              <a:ext cx="6591666" cy="5878471"/>
            </a:xfrm>
            <a:prstGeom prst="rect">
              <a:avLst/>
            </a:prstGeom>
          </p:spPr>
        </p:pic>
        <p:sp>
          <p:nvSpPr>
            <p:cNvPr id="5" name="Rectangle 4">
              <a:extLst>
                <a:ext uri="{FF2B5EF4-FFF2-40B4-BE49-F238E27FC236}">
                  <a16:creationId xmlns:a16="http://schemas.microsoft.com/office/drawing/2014/main" xmlns="" id="{E56E0366-63D5-4D1C-B366-208755517980}"/>
                </a:ext>
              </a:extLst>
            </p:cNvPr>
            <p:cNvSpPr/>
            <p:nvPr/>
          </p:nvSpPr>
          <p:spPr>
            <a:xfrm>
              <a:off x="6758881" y="5987534"/>
              <a:ext cx="4828566" cy="461665"/>
            </a:xfrm>
            <a:prstGeom prst="rect">
              <a:avLst/>
            </a:prstGeom>
          </p:spPr>
          <p:txBody>
            <a:bodyPr wrap="none">
              <a:spAutoFit/>
            </a:bodyPr>
            <a:lstStyle/>
            <a:p>
              <a:r>
                <a:rPr lang="vi-VN" sz="2400">
                  <a:solidFill>
                    <a:srgbClr val="1B04FA"/>
                  </a:solidFill>
                </a:rPr>
                <a:t>T</a:t>
              </a:r>
              <a:r>
                <a:rPr lang="en-US" sz="2400">
                  <a:solidFill>
                    <a:srgbClr val="1B04FA"/>
                  </a:solidFill>
                </a:rPr>
                <a:t>háp dân số của châu Phi</a:t>
              </a:r>
              <a:r>
                <a:rPr lang="vi-VN" sz="2400">
                  <a:solidFill>
                    <a:srgbClr val="1B04FA"/>
                  </a:solidFill>
                </a:rPr>
                <a:t> năm 2020</a:t>
              </a:r>
              <a:endParaRPr lang="en-US" sz="2400">
                <a:solidFill>
                  <a:srgbClr val="1B04FA"/>
                </a:solidFill>
              </a:endParaRPr>
            </a:p>
          </p:txBody>
        </p:sp>
      </p:grpSp>
      <p:sp>
        <p:nvSpPr>
          <p:cNvPr id="8" name="TextBox 7">
            <a:extLst>
              <a:ext uri="{FF2B5EF4-FFF2-40B4-BE49-F238E27FC236}">
                <a16:creationId xmlns:a16="http://schemas.microsoft.com/office/drawing/2014/main" xmlns="" id="{964A81C5-077B-4210-8250-0598CB99A40A}"/>
              </a:ext>
            </a:extLst>
          </p:cNvPr>
          <p:cNvSpPr txBox="1"/>
          <p:nvPr/>
        </p:nvSpPr>
        <p:spPr>
          <a:xfrm>
            <a:off x="257138" y="539040"/>
            <a:ext cx="6123710" cy="584775"/>
          </a:xfrm>
          <a:prstGeom prst="rect">
            <a:avLst/>
          </a:prstGeom>
          <a:noFill/>
        </p:spPr>
        <p:txBody>
          <a:bodyPr wrap="square" rtlCol="0">
            <a:spAutoFit/>
          </a:bodyPr>
          <a:lstStyle/>
          <a:p>
            <a:r>
              <a:rPr lang="vi-VN" sz="3200">
                <a:solidFill>
                  <a:srgbClr val="FF0066"/>
                </a:solidFill>
              </a:rPr>
              <a:t>Châu Phi có cơ cấu dân số trẻ</a:t>
            </a:r>
            <a:endParaRPr lang="en-US" sz="3200">
              <a:solidFill>
                <a:srgbClr val="FF0066"/>
              </a:solidFill>
            </a:endParaRPr>
          </a:p>
        </p:txBody>
      </p:sp>
      <p:sp>
        <p:nvSpPr>
          <p:cNvPr id="9" name="TextBox 8">
            <a:extLst>
              <a:ext uri="{FF2B5EF4-FFF2-40B4-BE49-F238E27FC236}">
                <a16:creationId xmlns:a16="http://schemas.microsoft.com/office/drawing/2014/main" xmlns="" id="{5910EDCD-2124-4B9A-9A8A-3D2087354D41}"/>
              </a:ext>
            </a:extLst>
          </p:cNvPr>
          <p:cNvSpPr txBox="1"/>
          <p:nvPr/>
        </p:nvSpPr>
        <p:spPr>
          <a:xfrm>
            <a:off x="98959" y="1594711"/>
            <a:ext cx="6281889" cy="1077218"/>
          </a:xfrm>
          <a:prstGeom prst="rect">
            <a:avLst/>
          </a:prstGeom>
          <a:noFill/>
        </p:spPr>
        <p:txBody>
          <a:bodyPr wrap="square" rtlCol="0">
            <a:spAutoFit/>
          </a:bodyPr>
          <a:lstStyle/>
          <a:p>
            <a:pPr marL="342900" indent="-342900">
              <a:buFont typeface="Wingdings" panose="05000000000000000000" pitchFamily="2" charset="2"/>
              <a:buChar char="§"/>
            </a:pPr>
            <a:r>
              <a:rPr lang="vi-VN" sz="3200">
                <a:solidFill>
                  <a:srgbClr val="1B04FA"/>
                </a:solidFill>
              </a:rPr>
              <a:t>Dân số dưới độ tuổi lao động (0-14): chiếm khoảng 40.6 %</a:t>
            </a:r>
            <a:endParaRPr lang="en-US" sz="3200">
              <a:solidFill>
                <a:srgbClr val="1B04FA"/>
              </a:solidFill>
            </a:endParaRPr>
          </a:p>
        </p:txBody>
      </p:sp>
      <p:sp>
        <p:nvSpPr>
          <p:cNvPr id="10" name="TextBox 9">
            <a:extLst>
              <a:ext uri="{FF2B5EF4-FFF2-40B4-BE49-F238E27FC236}">
                <a16:creationId xmlns:a16="http://schemas.microsoft.com/office/drawing/2014/main" xmlns="" id="{47F4705E-1DC9-44CC-A2E6-E7E7608F5286}"/>
              </a:ext>
            </a:extLst>
          </p:cNvPr>
          <p:cNvSpPr txBox="1"/>
          <p:nvPr/>
        </p:nvSpPr>
        <p:spPr>
          <a:xfrm>
            <a:off x="98960" y="3142825"/>
            <a:ext cx="6281888" cy="1077218"/>
          </a:xfrm>
          <a:prstGeom prst="rect">
            <a:avLst/>
          </a:prstGeom>
          <a:noFill/>
        </p:spPr>
        <p:txBody>
          <a:bodyPr wrap="square" rtlCol="0">
            <a:spAutoFit/>
          </a:bodyPr>
          <a:lstStyle/>
          <a:p>
            <a:pPr marL="342900" indent="-342900">
              <a:buFont typeface="Wingdings" panose="05000000000000000000" pitchFamily="2" charset="2"/>
              <a:buChar char="§"/>
            </a:pPr>
            <a:r>
              <a:rPr lang="vi-VN" sz="3200">
                <a:solidFill>
                  <a:srgbClr val="1B04FA"/>
                </a:solidFill>
              </a:rPr>
              <a:t>Dân số trong độ tuổi lao động (15-64): chiếm khoảng 55.9%</a:t>
            </a:r>
            <a:endParaRPr lang="en-US" sz="3200">
              <a:solidFill>
                <a:srgbClr val="1B04FA"/>
              </a:solidFill>
            </a:endParaRPr>
          </a:p>
        </p:txBody>
      </p:sp>
    </p:spTree>
    <p:extLst>
      <p:ext uri="{BB962C8B-B14F-4D97-AF65-F5344CB8AC3E}">
        <p14:creationId xmlns:p14="http://schemas.microsoft.com/office/powerpoint/2010/main" val="19337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BF208BA-99A4-4EF7-AD89-06A2BD90443E}"/>
              </a:ext>
            </a:extLst>
          </p:cNvPr>
          <p:cNvGrpSpPr/>
          <p:nvPr/>
        </p:nvGrpSpPr>
        <p:grpSpPr>
          <a:xfrm>
            <a:off x="113298" y="119653"/>
            <a:ext cx="6658563" cy="875874"/>
            <a:chOff x="1836080" y="2253253"/>
            <a:chExt cx="7294663" cy="875874"/>
          </a:xfrm>
        </p:grpSpPr>
        <p:grpSp>
          <p:nvGrpSpPr>
            <p:cNvPr id="6" name="Group 5">
              <a:extLst>
                <a:ext uri="{FF2B5EF4-FFF2-40B4-BE49-F238E27FC236}">
                  <a16:creationId xmlns:a16="http://schemas.microsoft.com/office/drawing/2014/main" xmlns="" id="{F73B60AE-4418-42A1-89E3-08466ED1DED1}"/>
                </a:ext>
              </a:extLst>
            </p:cNvPr>
            <p:cNvGrpSpPr/>
            <p:nvPr/>
          </p:nvGrpSpPr>
          <p:grpSpPr>
            <a:xfrm>
              <a:off x="1884577" y="2256178"/>
              <a:ext cx="7246166" cy="872949"/>
              <a:chOff x="1133366" y="2220085"/>
              <a:chExt cx="6093180" cy="914400"/>
            </a:xfrm>
            <a:solidFill>
              <a:srgbClr val="FCFEB0"/>
            </a:solidFill>
          </p:grpSpPr>
          <p:sp>
            <p:nvSpPr>
              <p:cNvPr id="10" name="Arrow: Pentagon 9">
                <a:extLst>
                  <a:ext uri="{FF2B5EF4-FFF2-40B4-BE49-F238E27FC236}">
                    <a16:creationId xmlns:a16="http://schemas.microsoft.com/office/drawing/2014/main" xmlns="" id="{715122D4-09E6-4C64-A923-2E179EF9DDAF}"/>
                  </a:ext>
                </a:extLst>
              </p:cNvPr>
              <p:cNvSpPr/>
              <p:nvPr/>
            </p:nvSpPr>
            <p:spPr>
              <a:xfrm>
                <a:off x="1133366" y="2220085"/>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xmlns="" id="{51396D94-9D7A-49A6-9C25-B2E065154291}"/>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32B34665-92A9-4390-93CE-09D50097382C}"/>
                </a:ext>
              </a:extLst>
            </p:cNvPr>
            <p:cNvSpPr txBox="1"/>
            <p:nvPr/>
          </p:nvSpPr>
          <p:spPr>
            <a:xfrm>
              <a:off x="2849244" y="2398721"/>
              <a:ext cx="567190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a:t>
              </a:r>
              <a:r>
                <a:rPr lang="en-US" sz="3200">
                  <a:solidFill>
                    <a:srgbClr val="0070C0"/>
                  </a:solidFill>
                  <a:latin typeface="Arial" panose="020B0604020202020204" pitchFamily="34" charset="0"/>
                  <a:cs typeface="Arial" panose="020B0604020202020204" pitchFamily="34" charset="0"/>
                </a:rPr>
                <a:t>vấn đề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8" name="Arrow: Pentagon 7">
              <a:extLst>
                <a:ext uri="{FF2B5EF4-FFF2-40B4-BE49-F238E27FC236}">
                  <a16:creationId xmlns:a16="http://schemas.microsoft.com/office/drawing/2014/main" xmlns="" id="{1D3D75C0-6E48-4291-A77C-9967C279B5C4}"/>
                </a:ext>
              </a:extLst>
            </p:cNvPr>
            <p:cNvSpPr/>
            <p:nvPr/>
          </p:nvSpPr>
          <p:spPr>
            <a:xfrm>
              <a:off x="1836080" y="2253253"/>
              <a:ext cx="1345985"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880D1AD1-5C3D-4AAD-9EDD-A6F61B7F68B0}"/>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xmlns="" id="{07FC54B8-D118-483A-B5A5-57B91C624AD3}"/>
              </a:ext>
            </a:extLst>
          </p:cNvPr>
          <p:cNvSpPr/>
          <p:nvPr/>
        </p:nvSpPr>
        <p:spPr>
          <a:xfrm>
            <a:off x="718990" y="1605963"/>
            <a:ext cx="11126247" cy="4247317"/>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Năm 2020, số dân châu Phi khoảng 1 340 triệu người, chiếm khoảng 17% số dân thế giới.</a:t>
            </a:r>
          </a:p>
          <a:p>
            <a:pPr algn="just"/>
            <a:r>
              <a:rPr lang="vi-VN" sz="3600">
                <a:solidFill>
                  <a:srgbClr val="1B04FA"/>
                </a:solidFill>
                <a:latin typeface="Arial" panose="020B0604020202020204" pitchFamily="34" charset="0"/>
                <a:cs typeface="Arial" panose="020B0604020202020204" pitchFamily="34" charset="0"/>
              </a:rPr>
              <a:t>- Tỉ lệ tăng dân số tự nhiên cao nhất thế giới với 2,54% (giai đoạn 2015 - 2020).</a:t>
            </a:r>
          </a:p>
          <a:p>
            <a:r>
              <a:rPr lang="vi-VN" sz="3600">
                <a:solidFill>
                  <a:srgbClr val="1B04FA"/>
                </a:solidFill>
                <a:latin typeface="Arial" panose="020B0604020202020204" pitchFamily="34" charset="0"/>
                <a:cs typeface="Arial" panose="020B0604020202020204" pitchFamily="34" charset="0"/>
              </a:rPr>
              <a:t>- Gia tăng dân số quá nhanh là nguyên nhân kìm hãm sự phát triển, dẫn đến đói nghèo, tài nguyên bị khai thác kiệt quệ, suy thoái và ô nhiễm môi trường,...</a:t>
            </a:r>
            <a:r>
              <a:rPr lang="vi-VN">
                <a:solidFill>
                  <a:srgbClr val="000000"/>
                </a:solidFill>
                <a:latin typeface="OpenSans"/>
              </a:rPr>
              <a:t/>
            </a:r>
            <a:br>
              <a:rPr lang="vi-VN">
                <a:solidFill>
                  <a:srgbClr val="000000"/>
                </a:solidFill>
                <a:latin typeface="OpenSans"/>
              </a:rPr>
            </a:br>
            <a:endParaRPr lang="en-US"/>
          </a:p>
        </p:txBody>
      </p:sp>
      <p:pic>
        <p:nvPicPr>
          <p:cNvPr id="13" name="Picture 5" descr="book9">
            <a:extLst>
              <a:ext uri="{FF2B5EF4-FFF2-40B4-BE49-F238E27FC236}">
                <a16:creationId xmlns:a16="http://schemas.microsoft.com/office/drawing/2014/main" xmlns="" id="{FC9D136B-76B3-44F9-9F69-E32DF72D470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13001" y="575582"/>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20A6FF0-92FC-4E86-BC90-B60774E4C4F5}"/>
              </a:ext>
            </a:extLst>
          </p:cNvPr>
          <p:cNvPicPr>
            <a:picLocks noChangeAspect="1"/>
          </p:cNvPicPr>
          <p:nvPr/>
        </p:nvPicPr>
        <p:blipFill>
          <a:blip r:embed="rId3"/>
          <a:stretch>
            <a:fillRect/>
          </a:stretch>
        </p:blipFill>
        <p:spPr>
          <a:xfrm>
            <a:off x="10987000" y="159987"/>
            <a:ext cx="1091702" cy="960487"/>
          </a:xfrm>
          <a:prstGeom prst="rect">
            <a:avLst/>
          </a:prstGeom>
        </p:spPr>
      </p:pic>
    </p:spTree>
    <p:extLst>
      <p:ext uri="{BB962C8B-B14F-4D97-AF65-F5344CB8AC3E}">
        <p14:creationId xmlns:p14="http://schemas.microsoft.com/office/powerpoint/2010/main" val="25975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9FF1480-E395-4356-B072-35CBBE0AA0FF}"/>
              </a:ext>
            </a:extLst>
          </p:cNvPr>
          <p:cNvGrpSpPr/>
          <p:nvPr/>
        </p:nvGrpSpPr>
        <p:grpSpPr>
          <a:xfrm>
            <a:off x="4035945" y="1116868"/>
            <a:ext cx="3810866" cy="827835"/>
            <a:chOff x="3199789" y="1093088"/>
            <a:chExt cx="3514971" cy="682233"/>
          </a:xfrm>
        </p:grpSpPr>
        <p:sp>
          <p:nvSpPr>
            <p:cNvPr id="3" name="Rectangle: Rounded Corners 2">
              <a:extLst>
                <a:ext uri="{FF2B5EF4-FFF2-40B4-BE49-F238E27FC236}">
                  <a16:creationId xmlns:a16="http://schemas.microsoft.com/office/drawing/2014/main" xmlns="" id="{EB4F5F66-791B-4641-9650-5B185B807AF4}"/>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4" name="TextBox 3">
              <a:extLst>
                <a:ext uri="{FF2B5EF4-FFF2-40B4-BE49-F238E27FC236}">
                  <a16:creationId xmlns:a16="http://schemas.microsoft.com/office/drawing/2014/main" xmlns="" id="{27DAC294-9B93-4B81-A775-0D675449AD39}"/>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5" name="3 Minute Timer (Nho)">
            <a:hlinkClick r:id="" action="ppaction://media"/>
            <a:extLst>
              <a:ext uri="{FF2B5EF4-FFF2-40B4-BE49-F238E27FC236}">
                <a16:creationId xmlns:a16="http://schemas.microsoft.com/office/drawing/2014/main" xmlns="" id="{EF2E035A-F601-4435-B416-94E549F6B7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65895" y="1116868"/>
            <a:ext cx="1472856" cy="827835"/>
          </a:xfrm>
          <a:prstGeom prst="rect">
            <a:avLst/>
          </a:prstGeom>
        </p:spPr>
      </p:pic>
      <p:pic>
        <p:nvPicPr>
          <p:cNvPr id="6" name="Hình ảnh 4">
            <a:extLst>
              <a:ext uri="{FF2B5EF4-FFF2-40B4-BE49-F238E27FC236}">
                <a16:creationId xmlns:a16="http://schemas.microsoft.com/office/drawing/2014/main" xmlns="" id="{7E00D8AF-828E-401A-BECC-5E5A49A55FC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565226" y="826941"/>
            <a:ext cx="819062" cy="1308147"/>
          </a:xfrm>
          <a:prstGeom prst="rect">
            <a:avLst/>
          </a:prstGeom>
        </p:spPr>
      </p:pic>
      <p:sp>
        <p:nvSpPr>
          <p:cNvPr id="7" name="Rectangle 6">
            <a:extLst>
              <a:ext uri="{FF2B5EF4-FFF2-40B4-BE49-F238E27FC236}">
                <a16:creationId xmlns:a16="http://schemas.microsoft.com/office/drawing/2014/main" xmlns="" id="{FD385C7A-7E01-4204-B13A-4F23C8A46042}"/>
              </a:ext>
            </a:extLst>
          </p:cNvPr>
          <p:cNvSpPr/>
          <p:nvPr/>
        </p:nvSpPr>
        <p:spPr>
          <a:xfrm>
            <a:off x="854610" y="2035121"/>
            <a:ext cx="10770780" cy="1219886"/>
          </a:xfrm>
          <a:prstGeom prst="rect">
            <a:avLst/>
          </a:prstGeom>
          <a:noFill/>
          <a:ln>
            <a:solidFill>
              <a:srgbClr val="00B0F0"/>
            </a:solidFill>
            <a:prstDash val="sysDash"/>
          </a:ln>
        </p:spPr>
        <p:txBody>
          <a:bodyPr wrap="square">
            <a:spAutoFit/>
          </a:bodyPr>
          <a:lstStyle/>
          <a:p>
            <a:pPr marL="57150" algn="just">
              <a:lnSpc>
                <a:spcPct val="120000"/>
              </a:lnSpc>
              <a:tabLst>
                <a:tab pos="857250" algn="l"/>
              </a:tabLst>
            </a:pPr>
            <a:r>
              <a:rPr lang="vi-VN" sz="3200">
                <a:solidFill>
                  <a:srgbClr val="FF0066"/>
                </a:solidFill>
              </a:rPr>
              <a:t>Dựa vào thông tin mục b,c SGK và Video, các em hãy trao đổi và hoàn thiện thông tin phiếu học tập sau</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le 9">
            <a:extLst>
              <a:ext uri="{FF2B5EF4-FFF2-40B4-BE49-F238E27FC236}">
                <a16:creationId xmlns:a16="http://schemas.microsoft.com/office/drawing/2014/main" xmlns="" id="{0922226B-0D41-406E-A3D2-CED08DF0CD3B}"/>
              </a:ext>
            </a:extLst>
          </p:cNvPr>
          <p:cNvGraphicFramePr>
            <a:graphicFrameLocks noGrp="1"/>
          </p:cNvGraphicFramePr>
          <p:nvPr>
            <p:extLst>
              <p:ext uri="{D42A27DB-BD31-4B8C-83A1-F6EECF244321}">
                <p14:modId xmlns:p14="http://schemas.microsoft.com/office/powerpoint/2010/main" val="2252382103"/>
              </p:ext>
            </p:extLst>
          </p:nvPr>
        </p:nvGraphicFramePr>
        <p:xfrm>
          <a:off x="165652" y="3428999"/>
          <a:ext cx="11860695" cy="3428360"/>
        </p:xfrm>
        <a:graphic>
          <a:graphicData uri="http://schemas.openxmlformats.org/drawingml/2006/table">
            <a:tbl>
              <a:tblPr firstRow="1" bandRow="1">
                <a:tableStyleId>{5C22544A-7EE6-4342-B048-85BDC9FD1C3A}</a:tableStyleId>
              </a:tblPr>
              <a:tblGrid>
                <a:gridCol w="3670852">
                  <a:extLst>
                    <a:ext uri="{9D8B030D-6E8A-4147-A177-3AD203B41FA5}">
                      <a16:colId xmlns:a16="http://schemas.microsoft.com/office/drawing/2014/main" xmlns="" val="4254088390"/>
                    </a:ext>
                  </a:extLst>
                </a:gridCol>
                <a:gridCol w="3869635">
                  <a:extLst>
                    <a:ext uri="{9D8B030D-6E8A-4147-A177-3AD203B41FA5}">
                      <a16:colId xmlns:a16="http://schemas.microsoft.com/office/drawing/2014/main" xmlns="" val="3512023613"/>
                    </a:ext>
                  </a:extLst>
                </a:gridCol>
                <a:gridCol w="4320208">
                  <a:extLst>
                    <a:ext uri="{9D8B030D-6E8A-4147-A177-3AD203B41FA5}">
                      <a16:colId xmlns:a16="http://schemas.microsoft.com/office/drawing/2014/main" xmlns="" val="3083299321"/>
                    </a:ext>
                  </a:extLst>
                </a:gridCol>
              </a:tblGrid>
              <a:tr h="857090">
                <a:tc rowSpan="2">
                  <a:txBody>
                    <a:bodyPr/>
                    <a:lstStyle/>
                    <a:p>
                      <a:pPr marL="457200" algn="just">
                        <a:lnSpc>
                          <a:spcPct val="115000"/>
                        </a:lnSpc>
                        <a:spcAft>
                          <a:spcPts val="0"/>
                        </a:spcAft>
                      </a:pPr>
                      <a:endParaRPr lang="vi-VN" sz="2800">
                        <a:solidFill>
                          <a:srgbClr val="FFFF00"/>
                        </a:solidFill>
                        <a:effectLst/>
                      </a:endParaRPr>
                    </a:p>
                    <a:p>
                      <a:pPr marL="457200" algn="ctr">
                        <a:lnSpc>
                          <a:spcPct val="115000"/>
                        </a:lnSpc>
                        <a:spcAft>
                          <a:spcPts val="0"/>
                        </a:spcAft>
                      </a:pPr>
                      <a:r>
                        <a:rPr lang="vi-VN" sz="2800">
                          <a:solidFill>
                            <a:srgbClr val="FFFF00"/>
                          </a:solidFill>
                          <a:effectLst/>
                        </a:rPr>
                        <a:t>Nạn đói</a:t>
                      </a:r>
                      <a:endParaRPr lang="en-US" sz="2800">
                        <a:solidFill>
                          <a:srgbClr val="FFFF00"/>
                        </a:solidFill>
                        <a:effectLst/>
                      </a:endParaRPr>
                    </a:p>
                    <a:p>
                      <a:pPr marL="457200" algn="ctr">
                        <a:lnSpc>
                          <a:spcPct val="115000"/>
                        </a:lnSpc>
                        <a:spcAft>
                          <a:spcPts val="0"/>
                        </a:spcAft>
                      </a:pPr>
                      <a:r>
                        <a:rPr lang="vi-VN" sz="2800">
                          <a:solidFill>
                            <a:srgbClr val="FFFF00"/>
                          </a:solidFill>
                          <a:effectLst/>
                        </a:rPr>
                        <a:t>(nhóm 1,3)</a:t>
                      </a:r>
                      <a:endParaRPr lang="en-US" sz="28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800" b="0">
                          <a:solidFill>
                            <a:srgbClr val="1B04FA"/>
                          </a:solidFill>
                          <a:effectLst/>
                        </a:rPr>
                        <a:t>Thực trạng</a:t>
                      </a:r>
                      <a:endParaRPr lang="en-US" sz="2800" b="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xmlns="" val="1222101098"/>
                  </a:ext>
                </a:extLst>
              </a:tr>
              <a:tr h="857090">
                <a:tc vMerge="1">
                  <a:txBody>
                    <a:bodyPr/>
                    <a:lstStyle/>
                    <a:p>
                      <a:endParaRPr lang="en-US"/>
                    </a:p>
                  </a:txBody>
                  <a:tcPr/>
                </a:tc>
                <a:tc>
                  <a:txBody>
                    <a:bodyPr/>
                    <a:lstStyle/>
                    <a:p>
                      <a:pPr marL="457200" algn="just">
                        <a:lnSpc>
                          <a:spcPct val="115000"/>
                        </a:lnSpc>
                        <a:spcAft>
                          <a:spcPts val="0"/>
                        </a:spcAft>
                      </a:pPr>
                      <a:r>
                        <a:rPr lang="vi-VN" sz="2800">
                          <a:solidFill>
                            <a:srgbClr val="1B04FA"/>
                          </a:solidFill>
                          <a:effectLst/>
                        </a:rPr>
                        <a:t>Nguyên nhân</a:t>
                      </a:r>
                      <a:endParaRPr lang="en-US" sz="280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endParaRPr lang="en-US"/>
                    </a:p>
                  </a:txBody>
                  <a:tcPr>
                    <a:solidFill>
                      <a:schemeClr val="accent5">
                        <a:lumMod val="20000"/>
                        <a:lumOff val="80000"/>
                      </a:schemeClr>
                    </a:solidFill>
                  </a:tcPr>
                </a:tc>
                <a:extLst>
                  <a:ext uri="{0D108BD9-81ED-4DB2-BD59-A6C34878D82A}">
                    <a16:rowId xmlns:a16="http://schemas.microsoft.com/office/drawing/2014/main" xmlns="" val="3980788366"/>
                  </a:ext>
                </a:extLst>
              </a:tr>
              <a:tr h="857090">
                <a:tc rowSpan="2">
                  <a:txBody>
                    <a:bodyPr/>
                    <a:lstStyle/>
                    <a:p>
                      <a:pPr marL="457200" algn="ctr">
                        <a:lnSpc>
                          <a:spcPct val="115000"/>
                        </a:lnSpc>
                        <a:spcAft>
                          <a:spcPts val="0"/>
                        </a:spcAft>
                      </a:pPr>
                      <a:endParaRPr lang="vi-VN" sz="2800" b="1">
                        <a:solidFill>
                          <a:srgbClr val="FFFF00"/>
                        </a:solidFill>
                        <a:effectLst/>
                      </a:endParaRPr>
                    </a:p>
                    <a:p>
                      <a:pPr marL="457200" algn="ctr">
                        <a:lnSpc>
                          <a:spcPct val="115000"/>
                        </a:lnSpc>
                        <a:spcAft>
                          <a:spcPts val="0"/>
                        </a:spcAft>
                      </a:pPr>
                      <a:r>
                        <a:rPr lang="vi-VN" sz="2800" b="1">
                          <a:solidFill>
                            <a:srgbClr val="FFFF00"/>
                          </a:solidFill>
                          <a:effectLst/>
                        </a:rPr>
                        <a:t>Xung đột quân sự</a:t>
                      </a:r>
                      <a:endParaRPr lang="en-US" sz="2800" b="1">
                        <a:solidFill>
                          <a:srgbClr val="FFFF00"/>
                        </a:solidFill>
                        <a:effectLst/>
                      </a:endParaRPr>
                    </a:p>
                    <a:p>
                      <a:pPr marL="457200" algn="ctr">
                        <a:lnSpc>
                          <a:spcPct val="115000"/>
                        </a:lnSpc>
                        <a:spcAft>
                          <a:spcPts val="0"/>
                        </a:spcAft>
                      </a:pPr>
                      <a:r>
                        <a:rPr lang="vi-VN" sz="2800" b="1">
                          <a:solidFill>
                            <a:srgbClr val="FFFF00"/>
                          </a:solidFill>
                          <a:effectLst/>
                        </a:rPr>
                        <a:t>(nhóm 2,4)</a:t>
                      </a:r>
                      <a:endParaRPr lang="en-US" sz="28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800">
                          <a:solidFill>
                            <a:srgbClr val="1B04FA"/>
                          </a:solidFill>
                          <a:effectLst/>
                        </a:rPr>
                        <a:t>Nguyên nhân</a:t>
                      </a:r>
                    </a:p>
                  </a:txBody>
                  <a:tcPr marL="68580" marR="68580" marT="0" marB="0">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xmlns="" val="854224675"/>
                  </a:ext>
                </a:extLst>
              </a:tr>
              <a:tr h="857090">
                <a:tc vMerge="1">
                  <a:txBody>
                    <a:bodyPr/>
                    <a:lstStyle/>
                    <a:p>
                      <a:endParaRPr lang="en-US"/>
                    </a:p>
                  </a:txBody>
                  <a:tcPr/>
                </a:tc>
                <a:tc>
                  <a:txBody>
                    <a:bodyPr/>
                    <a:lstStyle/>
                    <a:p>
                      <a:pPr marL="457200" algn="just">
                        <a:lnSpc>
                          <a:spcPct val="115000"/>
                        </a:lnSpc>
                        <a:spcAft>
                          <a:spcPts val="0"/>
                        </a:spcAft>
                      </a:pPr>
                      <a:r>
                        <a:rPr lang="vi-VN" sz="2800">
                          <a:solidFill>
                            <a:srgbClr val="1B04FA"/>
                          </a:solidFill>
                          <a:effectLst/>
                        </a:rPr>
                        <a:t>Hậu quả</a:t>
                      </a:r>
                      <a:endParaRPr lang="en-US" sz="280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endParaRPr lang="en-US"/>
                    </a:p>
                  </a:txBody>
                  <a:tcPr>
                    <a:solidFill>
                      <a:schemeClr val="accent5">
                        <a:lumMod val="20000"/>
                        <a:lumOff val="80000"/>
                      </a:schemeClr>
                    </a:solidFill>
                  </a:tcPr>
                </a:tc>
                <a:extLst>
                  <a:ext uri="{0D108BD9-81ED-4DB2-BD59-A6C34878D82A}">
                    <a16:rowId xmlns:a16="http://schemas.microsoft.com/office/drawing/2014/main" xmlns="" val="2039749247"/>
                  </a:ext>
                </a:extLst>
              </a:tr>
            </a:tbl>
          </a:graphicData>
        </a:graphic>
      </p:graphicFrame>
      <p:grpSp>
        <p:nvGrpSpPr>
          <p:cNvPr id="10" name="Group 9">
            <a:extLst>
              <a:ext uri="{FF2B5EF4-FFF2-40B4-BE49-F238E27FC236}">
                <a16:creationId xmlns:a16="http://schemas.microsoft.com/office/drawing/2014/main" xmlns="" id="{BA14338F-3CE0-48A6-BE68-1326BC893879}"/>
              </a:ext>
            </a:extLst>
          </p:cNvPr>
          <p:cNvGrpSpPr/>
          <p:nvPr/>
        </p:nvGrpSpPr>
        <p:grpSpPr>
          <a:xfrm>
            <a:off x="-231452" y="105543"/>
            <a:ext cx="8367537" cy="875873"/>
            <a:chOff x="1549847" y="3834395"/>
            <a:chExt cx="8367537" cy="875873"/>
          </a:xfrm>
        </p:grpSpPr>
        <p:grpSp>
          <p:nvGrpSpPr>
            <p:cNvPr id="11" name="Group 10">
              <a:extLst>
                <a:ext uri="{FF2B5EF4-FFF2-40B4-BE49-F238E27FC236}">
                  <a16:creationId xmlns:a16="http://schemas.microsoft.com/office/drawing/2014/main" xmlns="" id="{79BC7366-3F0B-4FB5-9616-49DAB72105AB}"/>
                </a:ext>
              </a:extLst>
            </p:cNvPr>
            <p:cNvGrpSpPr/>
            <p:nvPr/>
          </p:nvGrpSpPr>
          <p:grpSpPr>
            <a:xfrm>
              <a:off x="1896994" y="3837319"/>
              <a:ext cx="7113329" cy="872949"/>
              <a:chOff x="1133366" y="2220084"/>
              <a:chExt cx="6409250" cy="914400"/>
            </a:xfrm>
            <a:solidFill>
              <a:srgbClr val="FCFEB0"/>
            </a:solidFill>
          </p:grpSpPr>
          <p:sp>
            <p:nvSpPr>
              <p:cNvPr id="15" name="Arrow: Pentagon 14">
                <a:extLst>
                  <a:ext uri="{FF2B5EF4-FFF2-40B4-BE49-F238E27FC236}">
                    <a16:creationId xmlns:a16="http://schemas.microsoft.com/office/drawing/2014/main" xmlns="" id="{5F658E07-2B99-44F8-A49C-8B0C3F6888BE}"/>
                  </a:ext>
                </a:extLst>
              </p:cNvPr>
              <p:cNvSpPr/>
              <p:nvPr/>
            </p:nvSpPr>
            <p:spPr>
              <a:xfrm>
                <a:off x="1133366" y="2220084"/>
                <a:ext cx="6409250"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xmlns="" id="{2B50FDC4-6314-42A2-85D4-4D9B229CCD6D}"/>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2" name="TextBox 11">
              <a:extLst>
                <a:ext uri="{FF2B5EF4-FFF2-40B4-BE49-F238E27FC236}">
                  <a16:creationId xmlns:a16="http://schemas.microsoft.com/office/drawing/2014/main" xmlns="" id="{CAB313E2-407C-4E91-A2E8-966BA60C5198}"/>
                </a:ext>
              </a:extLst>
            </p:cNvPr>
            <p:cNvSpPr txBox="1"/>
            <p:nvPr/>
          </p:nvSpPr>
          <p:spPr>
            <a:xfrm>
              <a:off x="1549847" y="4031391"/>
              <a:ext cx="8367537"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vấn đề xã hội</a:t>
              </a:r>
              <a:endParaRPr lang="en-US" sz="3200">
                <a:solidFill>
                  <a:srgbClr val="0070C0"/>
                </a:solidFill>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xmlns="" id="{DAF49A76-6FD6-45A1-84C6-EE74157E0EC0}"/>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4" name="Isosceles Triangle 13">
              <a:extLst>
                <a:ext uri="{FF2B5EF4-FFF2-40B4-BE49-F238E27FC236}">
                  <a16:creationId xmlns:a16="http://schemas.microsoft.com/office/drawing/2014/main" xmlns="" id="{4F3E6FE1-A4D2-43AE-B8D7-FD8442D66F02}"/>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xmlns="" id="{57BA59B3-9D36-433A-8FD1-0CDA802B7DFF}"/>
              </a:ext>
            </a:extLst>
          </p:cNvPr>
          <p:cNvPicPr>
            <a:picLocks noChangeAspect="1"/>
          </p:cNvPicPr>
          <p:nvPr/>
        </p:nvPicPr>
        <p:blipFill>
          <a:blip r:embed="rId8"/>
          <a:stretch>
            <a:fillRect/>
          </a:stretch>
        </p:blipFill>
        <p:spPr>
          <a:xfrm>
            <a:off x="10987000" y="159987"/>
            <a:ext cx="1091702" cy="960487"/>
          </a:xfrm>
          <a:prstGeom prst="rect">
            <a:avLst/>
          </a:prstGeom>
        </p:spPr>
      </p:pic>
    </p:spTree>
    <p:extLst>
      <p:ext uri="{BB962C8B-B14F-4D97-AF65-F5344CB8AC3E}">
        <p14:creationId xmlns:p14="http://schemas.microsoft.com/office/powerpoint/2010/main" val="4668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DAN- FAMINE SITUATION SHOWING SIGNS OF IMPROVING">
            <a:hlinkClick r:id="" action="ppaction://media"/>
            <a:extLst>
              <a:ext uri="{FF2B5EF4-FFF2-40B4-BE49-F238E27FC236}">
                <a16:creationId xmlns:a16="http://schemas.microsoft.com/office/drawing/2014/main" xmlns="" id="{0355EFF6-D8B8-4493-B724-0395AC5999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06788"/>
          </a:xfrm>
          <a:prstGeom prst="rect">
            <a:avLst/>
          </a:prstGeom>
        </p:spPr>
      </p:pic>
    </p:spTree>
    <p:extLst>
      <p:ext uri="{BB962C8B-B14F-4D97-AF65-F5344CB8AC3E}">
        <p14:creationId xmlns:p14="http://schemas.microsoft.com/office/powerpoint/2010/main" val="32649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VTC14Xung đột bùng phát tại CHDC Conggo_360p">
            <a:hlinkClick r:id="" action="ppaction://media"/>
            <a:extLst>
              <a:ext uri="{FF2B5EF4-FFF2-40B4-BE49-F238E27FC236}">
                <a16:creationId xmlns:a16="http://schemas.microsoft.com/office/drawing/2014/main" xmlns="" id="{1536B672-FFA0-4960-8589-4EDFF37D82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907" y="170121"/>
            <a:ext cx="11962944" cy="6542235"/>
          </a:xfrm>
          <a:prstGeom prst="rect">
            <a:avLst/>
          </a:prstGeom>
        </p:spPr>
      </p:pic>
    </p:spTree>
    <p:extLst>
      <p:ext uri="{BB962C8B-B14F-4D97-AF65-F5344CB8AC3E}">
        <p14:creationId xmlns:p14="http://schemas.microsoft.com/office/powerpoint/2010/main" val="31567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E2C0767-434F-4A43-A16A-38568C183219}"/>
              </a:ext>
            </a:extLst>
          </p:cNvPr>
          <p:cNvSpPr txBox="1"/>
          <p:nvPr/>
        </p:nvSpPr>
        <p:spPr>
          <a:xfrm>
            <a:off x="205369" y="1374711"/>
            <a:ext cx="2155068"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vi-VN" sz="3200">
                <a:solidFill>
                  <a:srgbClr val="3333CC"/>
                </a:solidFill>
                <a:latin typeface="Arial" panose="020B0604020202020204" pitchFamily="34" charset="0"/>
                <a:cs typeface="Arial" panose="020B0604020202020204" pitchFamily="34" charset="0"/>
              </a:rPr>
              <a:t>a</a:t>
            </a:r>
            <a:r>
              <a:rPr lang="en-US" sz="3200">
                <a:solidFill>
                  <a:srgbClr val="3333CC"/>
                </a:solidFill>
                <a:latin typeface="Arial" panose="020B0604020202020204" pitchFamily="34" charset="0"/>
                <a:cs typeface="Arial" panose="020B0604020202020204" pitchFamily="34" charset="0"/>
              </a:rPr>
              <a:t>.Nạn đói</a:t>
            </a:r>
          </a:p>
        </p:txBody>
      </p:sp>
      <p:sp>
        <p:nvSpPr>
          <p:cNvPr id="5" name="Rectangle 4">
            <a:extLst>
              <a:ext uri="{FF2B5EF4-FFF2-40B4-BE49-F238E27FC236}">
                <a16:creationId xmlns:a16="http://schemas.microsoft.com/office/drawing/2014/main" xmlns="" id="{E02802C9-5744-4522-8136-1BB9D6244F24}"/>
              </a:ext>
            </a:extLst>
          </p:cNvPr>
          <p:cNvSpPr/>
          <p:nvPr/>
        </p:nvSpPr>
        <p:spPr>
          <a:xfrm>
            <a:off x="503584" y="2620691"/>
            <a:ext cx="11476382" cy="2862322"/>
          </a:xfrm>
          <a:prstGeom prst="rect">
            <a:avLst/>
          </a:prstGeom>
        </p:spPr>
        <p:txBody>
          <a:bodyPr wrap="square">
            <a:spAutoFit/>
          </a:bodyPr>
          <a:lstStyle/>
          <a:p>
            <a:pPr algn="just"/>
            <a:r>
              <a:rPr lang="vi-VN" sz="3600">
                <a:solidFill>
                  <a:srgbClr val="3333CC"/>
                </a:solidFill>
                <a:latin typeface="Arial" panose="020B0604020202020204" pitchFamily="34" charset="0"/>
                <a:cs typeface="Arial" panose="020B0604020202020204" pitchFamily="34" charset="0"/>
              </a:rPr>
              <a:t>- Mỗi năm, có hàng chục triệu người bị nạn đói đe dọa; trong đó, vùng nam hoang mạc Xa-ha-ra là nơi chịu chịu ảnh hưởng nặng nề nhất.</a:t>
            </a:r>
          </a:p>
          <a:p>
            <a:pPr algn="just"/>
            <a:r>
              <a:rPr lang="vi-VN" sz="3600">
                <a:solidFill>
                  <a:srgbClr val="3333CC"/>
                </a:solidFill>
                <a:latin typeface="Arial" panose="020B0604020202020204" pitchFamily="34" charset="0"/>
                <a:cs typeface="Arial" panose="020B0604020202020204" pitchFamily="34" charset="0"/>
              </a:rPr>
              <a:t>- Hằng năm, rất nhiều quốc gia châu Phi phải phụ thuộc vào viện trợ lương thực của thế giới.</a:t>
            </a:r>
            <a:endParaRPr lang="en-US" sz="3600">
              <a:solidFill>
                <a:srgbClr val="3333CC"/>
              </a:solidFill>
            </a:endParaRPr>
          </a:p>
        </p:txBody>
      </p:sp>
      <p:pic>
        <p:nvPicPr>
          <p:cNvPr id="6" name="Picture 5" descr="book9">
            <a:extLst>
              <a:ext uri="{FF2B5EF4-FFF2-40B4-BE49-F238E27FC236}">
                <a16:creationId xmlns:a16="http://schemas.microsoft.com/office/drawing/2014/main" xmlns="" id="{1480B0AF-52A7-4B5F-A51B-ACCC9C35C2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83773" y="1258957"/>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xmlns="" id="{0B01B46E-CA55-4D98-81DC-D118966B530D}"/>
              </a:ext>
            </a:extLst>
          </p:cNvPr>
          <p:cNvGrpSpPr/>
          <p:nvPr/>
        </p:nvGrpSpPr>
        <p:grpSpPr>
          <a:xfrm>
            <a:off x="-231452" y="105543"/>
            <a:ext cx="8367537" cy="875873"/>
            <a:chOff x="1549847" y="3834395"/>
            <a:chExt cx="8367537" cy="875873"/>
          </a:xfrm>
        </p:grpSpPr>
        <p:grpSp>
          <p:nvGrpSpPr>
            <p:cNvPr id="8" name="Group 7">
              <a:extLst>
                <a:ext uri="{FF2B5EF4-FFF2-40B4-BE49-F238E27FC236}">
                  <a16:creationId xmlns:a16="http://schemas.microsoft.com/office/drawing/2014/main" xmlns="" id="{28516930-2B83-409A-8803-F5C9388C96A4}"/>
                </a:ext>
              </a:extLst>
            </p:cNvPr>
            <p:cNvGrpSpPr/>
            <p:nvPr/>
          </p:nvGrpSpPr>
          <p:grpSpPr>
            <a:xfrm>
              <a:off x="1896994" y="3837319"/>
              <a:ext cx="7113329" cy="872949"/>
              <a:chOff x="1133366" y="2220084"/>
              <a:chExt cx="6409250" cy="914400"/>
            </a:xfrm>
            <a:solidFill>
              <a:srgbClr val="FCFEB0"/>
            </a:solidFill>
          </p:grpSpPr>
          <p:sp>
            <p:nvSpPr>
              <p:cNvPr id="12" name="Arrow: Pentagon 11">
                <a:extLst>
                  <a:ext uri="{FF2B5EF4-FFF2-40B4-BE49-F238E27FC236}">
                    <a16:creationId xmlns:a16="http://schemas.microsoft.com/office/drawing/2014/main" xmlns="" id="{909BD069-D3B9-43B1-84D2-49C81A70B3EF}"/>
                  </a:ext>
                </a:extLst>
              </p:cNvPr>
              <p:cNvSpPr/>
              <p:nvPr/>
            </p:nvSpPr>
            <p:spPr>
              <a:xfrm>
                <a:off x="1133366" y="2220084"/>
                <a:ext cx="6409250"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xmlns="" id="{D1C63D91-8D18-469D-9B14-A02DBCB3D4C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xmlns="" id="{3E423FEE-E44C-40EC-838D-AE5FAB515524}"/>
                </a:ext>
              </a:extLst>
            </p:cNvPr>
            <p:cNvSpPr txBox="1"/>
            <p:nvPr/>
          </p:nvSpPr>
          <p:spPr>
            <a:xfrm>
              <a:off x="1549847" y="4031391"/>
              <a:ext cx="8367537"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vấn đề xã hội</a:t>
              </a:r>
              <a:endParaRPr lang="en-US" sz="3200">
                <a:solidFill>
                  <a:srgbClr val="0070C0"/>
                </a:solidFill>
                <a:latin typeface="Arial" panose="020B0604020202020204" pitchFamily="34" charset="0"/>
                <a:cs typeface="Arial" panose="020B0604020202020204" pitchFamily="34" charset="0"/>
              </a:endParaRPr>
            </a:p>
          </p:txBody>
        </p:sp>
        <p:sp>
          <p:nvSpPr>
            <p:cNvPr id="10" name="Arrow: Pentagon 9">
              <a:extLst>
                <a:ext uri="{FF2B5EF4-FFF2-40B4-BE49-F238E27FC236}">
                  <a16:creationId xmlns:a16="http://schemas.microsoft.com/office/drawing/2014/main" xmlns="" id="{E4435A98-BFC7-4108-9E59-535E9909BF67}"/>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xmlns="" id="{E777257D-1740-43B1-B281-E7F37E52E1F5}"/>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xmlns="" id="{42F04093-19AD-48F3-9A79-356E257C3CD0}"/>
              </a:ext>
            </a:extLst>
          </p:cNvPr>
          <p:cNvPicPr>
            <a:picLocks noChangeAspect="1"/>
          </p:cNvPicPr>
          <p:nvPr/>
        </p:nvPicPr>
        <p:blipFill>
          <a:blip r:embed="rId3"/>
          <a:stretch>
            <a:fillRect/>
          </a:stretch>
        </p:blipFill>
        <p:spPr>
          <a:xfrm>
            <a:off x="10987000" y="159987"/>
            <a:ext cx="1091702" cy="960487"/>
          </a:xfrm>
          <a:prstGeom prst="rect">
            <a:avLst/>
          </a:prstGeom>
        </p:spPr>
      </p:pic>
    </p:spTree>
    <p:extLst>
      <p:ext uri="{BB962C8B-B14F-4D97-AF65-F5344CB8AC3E}">
        <p14:creationId xmlns:p14="http://schemas.microsoft.com/office/powerpoint/2010/main" val="22585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8" descr="images1452153_image002">
            <a:extLst>
              <a:ext uri="{FF2B5EF4-FFF2-40B4-BE49-F238E27FC236}">
                <a16:creationId xmlns:a16="http://schemas.microsoft.com/office/drawing/2014/main" xmlns="" id="{3940B266-6368-4F47-B6F2-A5A7BD826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85" y="736831"/>
            <a:ext cx="3873500"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0">
            <a:extLst>
              <a:ext uri="{FF2B5EF4-FFF2-40B4-BE49-F238E27FC236}">
                <a16:creationId xmlns:a16="http://schemas.microsoft.com/office/drawing/2014/main" xmlns="" id="{96D00DC7-356C-4574-B7B6-EFE136C13FBB}"/>
              </a:ext>
            </a:extLst>
          </p:cNvPr>
          <p:cNvSpPr>
            <a:spLocks noChangeArrowheads="1"/>
          </p:cNvSpPr>
          <p:nvPr/>
        </p:nvSpPr>
        <p:spPr bwMode="auto">
          <a:xfrm>
            <a:off x="819785" y="2822806"/>
            <a:ext cx="3873499"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2000">
                <a:solidFill>
                  <a:srgbClr val="FFFFFF"/>
                </a:solidFill>
                <a:latin typeface="Arial" panose="020B0604020202020204" pitchFamily="34" charset="0"/>
                <a:cs typeface="Arial" panose="020B0604020202020204" pitchFamily="34" charset="0"/>
              </a:rPr>
              <a:t>Trẻ em bị bắt đi lính</a:t>
            </a:r>
          </a:p>
        </p:txBody>
      </p:sp>
      <p:pic>
        <p:nvPicPr>
          <p:cNvPr id="8" name="Picture 47" descr="CP2">
            <a:extLst>
              <a:ext uri="{FF2B5EF4-FFF2-40B4-BE49-F238E27FC236}">
                <a16:creationId xmlns:a16="http://schemas.microsoft.com/office/drawing/2014/main" xmlns="" id="{63586563-B20E-401C-81DE-BA19586E6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66" y="3441876"/>
            <a:ext cx="3935919" cy="2812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9">
            <a:extLst>
              <a:ext uri="{FF2B5EF4-FFF2-40B4-BE49-F238E27FC236}">
                <a16:creationId xmlns:a16="http://schemas.microsoft.com/office/drawing/2014/main" xmlns="" id="{A79C5944-2AA6-4C0C-A278-CAABCA622F3E}"/>
              </a:ext>
            </a:extLst>
          </p:cNvPr>
          <p:cNvSpPr>
            <a:spLocks noChangeArrowheads="1"/>
          </p:cNvSpPr>
          <p:nvPr/>
        </p:nvSpPr>
        <p:spPr bwMode="auto">
          <a:xfrm>
            <a:off x="757365" y="6054553"/>
            <a:ext cx="3935919"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Phân biệt chủng tộc</a:t>
            </a:r>
          </a:p>
        </p:txBody>
      </p:sp>
      <p:pic>
        <p:nvPicPr>
          <p:cNvPr id="10" name="Picture 13" descr="Copy%20of%20images172790_phunuethiophi">
            <a:extLst>
              <a:ext uri="{FF2B5EF4-FFF2-40B4-BE49-F238E27FC236}">
                <a16:creationId xmlns:a16="http://schemas.microsoft.com/office/drawing/2014/main" xmlns="" id="{5D6998B2-E2FF-49F2-83A4-873ADF66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520" y="736831"/>
            <a:ext cx="6634480" cy="297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9">
            <a:extLst>
              <a:ext uri="{FF2B5EF4-FFF2-40B4-BE49-F238E27FC236}">
                <a16:creationId xmlns:a16="http://schemas.microsoft.com/office/drawing/2014/main" xmlns="" id="{E3EC2116-A826-44EB-9ADB-B8DAB42EABF0}"/>
              </a:ext>
            </a:extLst>
          </p:cNvPr>
          <p:cNvSpPr>
            <a:spLocks noChangeArrowheads="1"/>
          </p:cNvSpPr>
          <p:nvPr/>
        </p:nvSpPr>
        <p:spPr bwMode="auto">
          <a:xfrm>
            <a:off x="9925878" y="3298825"/>
            <a:ext cx="1758122" cy="453634"/>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Ng</a:t>
            </a:r>
            <a:r>
              <a:rPr lang="vi-VN" altLang="en-US" sz="2000">
                <a:solidFill>
                  <a:srgbClr val="FFFFFF"/>
                </a:solidFill>
                <a:latin typeface="Arial" panose="020B0604020202020204" pitchFamily="34" charset="0"/>
                <a:cs typeface="Arial" panose="020B0604020202020204" pitchFamily="34" charset="0"/>
              </a:rPr>
              <a:t>ư</a:t>
            </a:r>
            <a:r>
              <a:rPr lang="en-US" altLang="en-US" sz="2000">
                <a:solidFill>
                  <a:srgbClr val="FFFFFF"/>
                </a:solidFill>
                <a:latin typeface="Arial" panose="020B0604020202020204" pitchFamily="34" charset="0"/>
                <a:cs typeface="Arial" panose="020B0604020202020204" pitchFamily="34" charset="0"/>
              </a:rPr>
              <a:t>ời tị nạn</a:t>
            </a:r>
          </a:p>
        </p:txBody>
      </p:sp>
      <p:pic>
        <p:nvPicPr>
          <p:cNvPr id="12" name="Picture 12" descr="IMG_6190">
            <a:extLst>
              <a:ext uri="{FF2B5EF4-FFF2-40B4-BE49-F238E27FC236}">
                <a16:creationId xmlns:a16="http://schemas.microsoft.com/office/drawing/2014/main" xmlns="" id="{EF6311EA-D806-497A-B06D-E111E88F23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522" t="32608" r="18478" b="25000"/>
          <a:stretch>
            <a:fillRect/>
          </a:stretch>
        </p:blipFill>
        <p:spPr bwMode="auto">
          <a:xfrm>
            <a:off x="5049520" y="3752459"/>
            <a:ext cx="6634480" cy="271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9">
            <a:extLst>
              <a:ext uri="{FF2B5EF4-FFF2-40B4-BE49-F238E27FC236}">
                <a16:creationId xmlns:a16="http://schemas.microsoft.com/office/drawing/2014/main" xmlns="" id="{A190894A-3697-4C87-B528-831151F020BD}"/>
              </a:ext>
            </a:extLst>
          </p:cNvPr>
          <p:cNvSpPr>
            <a:spLocks noChangeArrowheads="1"/>
          </p:cNvSpPr>
          <p:nvPr/>
        </p:nvSpPr>
        <p:spPr bwMode="auto">
          <a:xfrm>
            <a:off x="5764695" y="6093329"/>
            <a:ext cx="5669939" cy="387018"/>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Dòng g</a:t>
            </a:r>
            <a:r>
              <a:rPr lang="vi-VN" altLang="en-US" sz="2000">
                <a:solidFill>
                  <a:srgbClr val="FFFFFF"/>
                </a:solidFill>
                <a:latin typeface="Arial" panose="020B0604020202020204" pitchFamily="34" charset="0"/>
                <a:cs typeface="Arial" panose="020B0604020202020204" pitchFamily="34" charset="0"/>
              </a:rPr>
              <a:t>ư</a:t>
            </a:r>
            <a:r>
              <a:rPr lang="en-US" altLang="en-US" sz="2000">
                <a:solidFill>
                  <a:srgbClr val="FFFFFF"/>
                </a:solidFill>
                <a:latin typeface="Arial" panose="020B0604020202020204" pitchFamily="34" charset="0"/>
                <a:cs typeface="Arial" panose="020B0604020202020204" pitchFamily="34" charset="0"/>
              </a:rPr>
              <a:t>ời tị nạn chiến tranh ở Ru-an-da (1994)</a:t>
            </a:r>
          </a:p>
        </p:txBody>
      </p:sp>
      <p:sp>
        <p:nvSpPr>
          <p:cNvPr id="14" name="TextBox 13">
            <a:extLst>
              <a:ext uri="{FF2B5EF4-FFF2-40B4-BE49-F238E27FC236}">
                <a16:creationId xmlns:a16="http://schemas.microsoft.com/office/drawing/2014/main" xmlns="" id="{23548A83-1582-437E-B87F-B5B9096E47E4}"/>
              </a:ext>
            </a:extLst>
          </p:cNvPr>
          <p:cNvSpPr txBox="1"/>
          <p:nvPr/>
        </p:nvSpPr>
        <p:spPr>
          <a:xfrm>
            <a:off x="152359" y="80129"/>
            <a:ext cx="3886913"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vi-VN" sz="3200">
                <a:solidFill>
                  <a:srgbClr val="3333CC"/>
                </a:solidFill>
                <a:latin typeface="Arial" panose="020B0604020202020204" pitchFamily="34" charset="0"/>
                <a:cs typeface="Arial" panose="020B0604020202020204" pitchFamily="34" charset="0"/>
              </a:rPr>
              <a:t>b</a:t>
            </a:r>
            <a:r>
              <a:rPr lang="en-US" sz="3200">
                <a:solidFill>
                  <a:srgbClr val="3333CC"/>
                </a:solidFill>
                <a:latin typeface="Arial" panose="020B0604020202020204" pitchFamily="34" charset="0"/>
                <a:cs typeface="Arial" panose="020B0604020202020204" pitchFamily="34" charset="0"/>
              </a:rPr>
              <a:t>.</a:t>
            </a:r>
            <a:r>
              <a:rPr lang="vi-VN" sz="3200">
                <a:solidFill>
                  <a:srgbClr val="3333CC"/>
                </a:solidFill>
                <a:latin typeface="Arial" panose="020B0604020202020204" pitchFamily="34" charset="0"/>
                <a:cs typeface="Arial" panose="020B0604020202020204" pitchFamily="34" charset="0"/>
              </a:rPr>
              <a:t>Xung đột quân sự</a:t>
            </a:r>
            <a:endParaRPr lang="en-US" sz="320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0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05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a16="http://schemas.microsoft.com/office/drawing/2014/main" xmlns="" id="{49869BE4-BCD6-4C68-81B2-2B347776DB2C}"/>
              </a:ext>
            </a:extLst>
          </p:cNvPr>
          <p:cNvPicPr/>
          <p:nvPr/>
        </p:nvPicPr>
        <p:blipFill>
          <a:blip r:embed="rId3"/>
          <a:stretch>
            <a:fillRect/>
          </a:stretch>
        </p:blipFill>
        <p:spPr>
          <a:xfrm>
            <a:off x="1054311" y="643467"/>
            <a:ext cx="10083377" cy="5571066"/>
          </a:xfrm>
          <a:prstGeom prst="rect">
            <a:avLst/>
          </a:prstGeom>
        </p:spPr>
      </p:pic>
    </p:spTree>
    <p:extLst>
      <p:ext uri="{BB962C8B-B14F-4D97-AF65-F5344CB8AC3E}">
        <p14:creationId xmlns:p14="http://schemas.microsoft.com/office/powerpoint/2010/main" val="1691200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12531D84-0F95-4FED-8451-8FC764D3FAB1}"/>
              </a:ext>
            </a:extLst>
          </p:cNvPr>
          <p:cNvSpPr txBox="1"/>
          <p:nvPr/>
        </p:nvSpPr>
        <p:spPr>
          <a:xfrm>
            <a:off x="594135" y="1218432"/>
            <a:ext cx="3840362"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c. Xung đột quân sự</a:t>
            </a:r>
          </a:p>
        </p:txBody>
      </p:sp>
      <p:sp>
        <p:nvSpPr>
          <p:cNvPr id="11" name="Rectangle 10">
            <a:extLst>
              <a:ext uri="{FF2B5EF4-FFF2-40B4-BE49-F238E27FC236}">
                <a16:creationId xmlns:a16="http://schemas.microsoft.com/office/drawing/2014/main" xmlns="" id="{EF62E3BE-B5F4-40C9-A5CC-98BFD90DB8C2}"/>
              </a:ext>
            </a:extLst>
          </p:cNvPr>
          <p:cNvSpPr/>
          <p:nvPr/>
        </p:nvSpPr>
        <p:spPr>
          <a:xfrm>
            <a:off x="369066" y="2104727"/>
            <a:ext cx="11398864" cy="3416320"/>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Nguyên nhân: mâu thuẫn giữa các bộ tộ, cạnh tranh về tài nguyên thiên nhiên… </a:t>
            </a:r>
          </a:p>
          <a:p>
            <a:pPr algn="just"/>
            <a:r>
              <a:rPr lang="vi-VN" sz="3600">
                <a:solidFill>
                  <a:srgbClr val="1B04FA"/>
                </a:solidFill>
                <a:latin typeface="Arial" panose="020B0604020202020204" pitchFamily="34" charset="0"/>
                <a:cs typeface="Arial" panose="020B0604020202020204" pitchFamily="34" charset="0"/>
              </a:rPr>
              <a:t>- Hậu quả: thương vong về người, gia tăng nạn đói, bệnh tật, di dân, chính trị bất ổn, ảnh hưởng đến môi trường và tài nguyên thiên nhiên,... tạo cơ hội để nước ngoài can thiệp.</a:t>
            </a:r>
            <a:endParaRPr lang="en-US" sz="3600">
              <a:latin typeface="Arial" panose="020B0604020202020204" pitchFamily="34" charset="0"/>
              <a:cs typeface="Arial" panose="020B0604020202020204" pitchFamily="34" charset="0"/>
            </a:endParaRPr>
          </a:p>
        </p:txBody>
      </p:sp>
      <p:pic>
        <p:nvPicPr>
          <p:cNvPr id="12" name="Picture 5" descr="book9">
            <a:extLst>
              <a:ext uri="{FF2B5EF4-FFF2-40B4-BE49-F238E27FC236}">
                <a16:creationId xmlns:a16="http://schemas.microsoft.com/office/drawing/2014/main" xmlns="" id="{E1FAAAF1-CFCF-4596-A3C3-6887202B35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46841" y="829484"/>
            <a:ext cx="1782303" cy="112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xmlns="" id="{26CDAD19-2A91-4830-8490-B747916655DC}"/>
              </a:ext>
            </a:extLst>
          </p:cNvPr>
          <p:cNvGrpSpPr/>
          <p:nvPr/>
        </p:nvGrpSpPr>
        <p:grpSpPr>
          <a:xfrm>
            <a:off x="-231452" y="105543"/>
            <a:ext cx="8367537" cy="875873"/>
            <a:chOff x="1549847" y="3834395"/>
            <a:chExt cx="8367537" cy="875873"/>
          </a:xfrm>
        </p:grpSpPr>
        <p:grpSp>
          <p:nvGrpSpPr>
            <p:cNvPr id="14" name="Group 13">
              <a:extLst>
                <a:ext uri="{FF2B5EF4-FFF2-40B4-BE49-F238E27FC236}">
                  <a16:creationId xmlns:a16="http://schemas.microsoft.com/office/drawing/2014/main" xmlns="" id="{6B443558-6971-4EAC-98FE-C1F4FF8FFF4E}"/>
                </a:ext>
              </a:extLst>
            </p:cNvPr>
            <p:cNvGrpSpPr/>
            <p:nvPr/>
          </p:nvGrpSpPr>
          <p:grpSpPr>
            <a:xfrm>
              <a:off x="1896994" y="3837319"/>
              <a:ext cx="7113329" cy="872949"/>
              <a:chOff x="1133366" y="2220084"/>
              <a:chExt cx="6409250" cy="914400"/>
            </a:xfrm>
            <a:solidFill>
              <a:srgbClr val="FCFEB0"/>
            </a:solidFill>
          </p:grpSpPr>
          <p:sp>
            <p:nvSpPr>
              <p:cNvPr id="18" name="Arrow: Pentagon 17">
                <a:extLst>
                  <a:ext uri="{FF2B5EF4-FFF2-40B4-BE49-F238E27FC236}">
                    <a16:creationId xmlns:a16="http://schemas.microsoft.com/office/drawing/2014/main" xmlns="" id="{287758F0-56FE-4AFE-BE6F-91003427FA38}"/>
                  </a:ext>
                </a:extLst>
              </p:cNvPr>
              <p:cNvSpPr/>
              <p:nvPr/>
            </p:nvSpPr>
            <p:spPr>
              <a:xfrm>
                <a:off x="1133366" y="2220084"/>
                <a:ext cx="6409250"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921CF14A-DCE7-445B-BE11-008AF3B6126C}"/>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xmlns="" id="{A43ACD8D-BBBD-4BC6-9BC9-1EE327CF711D}"/>
                </a:ext>
              </a:extLst>
            </p:cNvPr>
            <p:cNvSpPr txBox="1"/>
            <p:nvPr/>
          </p:nvSpPr>
          <p:spPr>
            <a:xfrm>
              <a:off x="1549847" y="4031391"/>
              <a:ext cx="8367537"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Những vấn đề xã hội</a:t>
              </a:r>
              <a:endParaRPr lang="en-US" sz="3200">
                <a:solidFill>
                  <a:srgbClr val="0070C0"/>
                </a:solidFill>
                <a:latin typeface="Arial" panose="020B0604020202020204" pitchFamily="34" charset="0"/>
                <a:cs typeface="Arial" panose="020B0604020202020204" pitchFamily="34" charset="0"/>
              </a:endParaRPr>
            </a:p>
          </p:txBody>
        </p:sp>
        <p:sp>
          <p:nvSpPr>
            <p:cNvPr id="16" name="Arrow: Pentagon 15">
              <a:extLst>
                <a:ext uri="{FF2B5EF4-FFF2-40B4-BE49-F238E27FC236}">
                  <a16:creationId xmlns:a16="http://schemas.microsoft.com/office/drawing/2014/main" xmlns="" id="{AB5E1438-6955-4106-A2AE-BE7E9F96B35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7" name="Isosceles Triangle 16">
              <a:extLst>
                <a:ext uri="{FF2B5EF4-FFF2-40B4-BE49-F238E27FC236}">
                  <a16:creationId xmlns:a16="http://schemas.microsoft.com/office/drawing/2014/main" xmlns="" id="{D4301F8B-8614-4878-98D3-024970683E91}"/>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xmlns="" id="{EEA57E35-831E-4C5D-AB46-EDC964375ABF}"/>
              </a:ext>
            </a:extLst>
          </p:cNvPr>
          <p:cNvPicPr>
            <a:picLocks noChangeAspect="1"/>
          </p:cNvPicPr>
          <p:nvPr/>
        </p:nvPicPr>
        <p:blipFill>
          <a:blip r:embed="rId4"/>
          <a:stretch>
            <a:fillRect/>
          </a:stretch>
        </p:blipFill>
        <p:spPr>
          <a:xfrm>
            <a:off x="10987000" y="159987"/>
            <a:ext cx="1091702" cy="960487"/>
          </a:xfrm>
          <a:prstGeom prst="rect">
            <a:avLst/>
          </a:prstGeom>
        </p:spPr>
      </p:pic>
    </p:spTree>
    <p:extLst>
      <p:ext uri="{BB962C8B-B14F-4D97-AF65-F5344CB8AC3E}">
        <p14:creationId xmlns:p14="http://schemas.microsoft.com/office/powerpoint/2010/main" val="23079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995" y="403497"/>
            <a:ext cx="11465959"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a:p>
            <a:pPr algn="ctr">
              <a:defRPr/>
            </a:pPr>
            <a:r>
              <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Câu</a:t>
            </a:r>
            <a:r>
              <a:rPr kumimoji="0" lang="en-US" sz="4800" b="1" i="0" u="none" strike="noStrike" kern="1200" cap="none" spc="0" normalizeH="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 </a:t>
            </a:r>
            <a:r>
              <a:rPr lang="en-US" sz="4800" b="1" noProof="0">
                <a:solidFill>
                  <a:srgbClr val="FFFF00"/>
                </a:solidFill>
                <a:latin typeface="Arial" panose="020B0604020202020204" pitchFamily="34" charset="0"/>
                <a:ea typeface="Tahoma" panose="020B0604030504040204" pitchFamily="34" charset="0"/>
                <a:cs typeface="Arial" panose="020B0604020202020204" pitchFamily="34" charset="0"/>
              </a:rPr>
              <a:t>1</a:t>
            </a:r>
            <a:r>
              <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a:t>
            </a:r>
            <a:r>
              <a:rPr lang="vi-VN" i="1"/>
              <a:t> </a:t>
            </a:r>
            <a:r>
              <a:rPr lang="vi-VN" sz="4400" b="1">
                <a:solidFill>
                  <a:srgbClr val="FFFF00"/>
                </a:solidFill>
              </a:rPr>
              <a:t>Châu Phi có 1 nền văn minh </a:t>
            </a:r>
            <a:endParaRPr lang="en-US" sz="4400" b="1">
              <a:solidFill>
                <a:srgbClr val="FFFF00"/>
              </a:solidFill>
            </a:endParaRPr>
          </a:p>
          <a:p>
            <a:pPr algn="ctr">
              <a:defRPr/>
            </a:pPr>
            <a:r>
              <a:rPr lang="vi-VN" sz="4400" b="1">
                <a:solidFill>
                  <a:srgbClr val="FFFF00"/>
                </a:solidFill>
              </a:rPr>
              <a:t>cổ đại rực rỡ -? </a:t>
            </a:r>
            <a:endParaRPr lang="en-US" sz="4400" b="1">
              <a:solidFill>
                <a:srgbClr val="FFFF00"/>
              </a:solidFill>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3508161" y="3198346"/>
            <a:ext cx="5717119" cy="160238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a:t>     </a:t>
            </a:r>
            <a:r>
              <a:rPr lang="vi-VN" sz="4000" b="1" i="1"/>
              <a:t>Sông Nin – Ai Cập</a:t>
            </a:r>
            <a:endParaRPr lang="en-US" sz="4000" b="1"/>
          </a:p>
        </p:txBody>
      </p:sp>
      <p:sp>
        <p:nvSpPr>
          <p:cNvPr id="19" name="Pentagon 18"/>
          <p:cNvSpPr/>
          <p:nvPr/>
        </p:nvSpPr>
        <p:spPr>
          <a:xfrm>
            <a:off x="2281892" y="3198346"/>
            <a:ext cx="1696720" cy="160238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xmlns="" id="{B82B0A09-8936-4770-AF49-D36035776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24594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35F5D82-AD01-4A39-A6E9-F0FC5744F5C0}"/>
              </a:ext>
            </a:extLst>
          </p:cNvPr>
          <p:cNvGrpSpPr/>
          <p:nvPr/>
        </p:nvGrpSpPr>
        <p:grpSpPr>
          <a:xfrm>
            <a:off x="-1074083" y="123787"/>
            <a:ext cx="8367537" cy="875873"/>
            <a:chOff x="714960" y="3834395"/>
            <a:chExt cx="8367537" cy="875873"/>
          </a:xfrm>
        </p:grpSpPr>
        <p:grpSp>
          <p:nvGrpSpPr>
            <p:cNvPr id="3" name="Group 2">
              <a:extLst>
                <a:ext uri="{FF2B5EF4-FFF2-40B4-BE49-F238E27FC236}">
                  <a16:creationId xmlns:a16="http://schemas.microsoft.com/office/drawing/2014/main" xmlns="" id="{99B97AC1-2BF9-417F-96D5-CC59FA66C0F5}"/>
                </a:ext>
              </a:extLst>
            </p:cNvPr>
            <p:cNvGrpSpPr/>
            <p:nvPr/>
          </p:nvGrpSpPr>
          <p:grpSpPr>
            <a:xfrm>
              <a:off x="1896995" y="3837319"/>
              <a:ext cx="5723342" cy="872949"/>
              <a:chOff x="1133367" y="2220084"/>
              <a:chExt cx="5156844" cy="914400"/>
            </a:xfrm>
            <a:solidFill>
              <a:srgbClr val="FCFEB0"/>
            </a:solidFill>
          </p:grpSpPr>
          <p:sp>
            <p:nvSpPr>
              <p:cNvPr id="7" name="Arrow: Pentagon 6">
                <a:extLst>
                  <a:ext uri="{FF2B5EF4-FFF2-40B4-BE49-F238E27FC236}">
                    <a16:creationId xmlns:a16="http://schemas.microsoft.com/office/drawing/2014/main" xmlns="" id="{A0B1FE7E-4050-4A8A-A8C0-012A8184EB1D}"/>
                  </a:ext>
                </a:extLst>
              </p:cNvPr>
              <p:cNvSpPr/>
              <p:nvPr/>
            </p:nvSpPr>
            <p:spPr>
              <a:xfrm>
                <a:off x="1133367" y="2220084"/>
                <a:ext cx="5156844"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1FEB1D62-9550-4310-98B0-67286E344C05}"/>
                </a:ext>
              </a:extLst>
            </p:cNvPr>
            <p:cNvSpPr txBox="1"/>
            <p:nvPr/>
          </p:nvSpPr>
          <p:spPr>
            <a:xfrm>
              <a:off x="714960" y="4020650"/>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a:t>
              </a:r>
            </a:p>
          </p:txBody>
        </p:sp>
        <p:sp>
          <p:nvSpPr>
            <p:cNvPr id="5" name="Arrow: Pentagon 4">
              <a:extLst>
                <a:ext uri="{FF2B5EF4-FFF2-40B4-BE49-F238E27FC236}">
                  <a16:creationId xmlns:a16="http://schemas.microsoft.com/office/drawing/2014/main" xmlns=""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3</a:t>
              </a:r>
              <a:endParaRPr lang="en-US" sz="4000" b="1">
                <a:latin typeface="Arial" pitchFamily="34" charset="0"/>
                <a:cs typeface="Arial" pitchFamily="34" charset="0"/>
              </a:endParaRPr>
            </a:p>
          </p:txBody>
        </p:sp>
        <p:sp>
          <p:nvSpPr>
            <p:cNvPr id="6" name="Isosceles Triangle 5">
              <a:extLst>
                <a:ext uri="{FF2B5EF4-FFF2-40B4-BE49-F238E27FC236}">
                  <a16:creationId xmlns:a16="http://schemas.microsoft.com/office/drawing/2014/main" xmlns=""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2DFF379A-9DFC-48E7-8594-EC704E0E1781}"/>
              </a:ext>
            </a:extLst>
          </p:cNvPr>
          <p:cNvSpPr/>
          <p:nvPr/>
        </p:nvSpPr>
        <p:spPr>
          <a:xfrm>
            <a:off x="390285" y="2088125"/>
            <a:ext cx="11688417" cy="1815882"/>
          </a:xfrm>
          <a:prstGeom prst="rect">
            <a:avLst/>
          </a:prstGeom>
          <a:ln>
            <a:solidFill>
              <a:schemeClr val="accent1"/>
            </a:solidFill>
            <a:prstDash val="sysDash"/>
          </a:ln>
        </p:spPr>
        <p:txBody>
          <a:bodyPr wrap="square">
            <a:spAutoFit/>
          </a:bodyPr>
          <a:lstStyle/>
          <a:p>
            <a:pPr algn="just"/>
            <a:r>
              <a:rPr lang="vi-VN" sz="2800">
                <a:solidFill>
                  <a:srgbClr val="FF0066"/>
                </a:solidFill>
              </a:rPr>
              <a:t>Dựa vào thông tin trong bài, em hãy: </a:t>
            </a:r>
          </a:p>
          <a:p>
            <a:pPr algn="just"/>
            <a:r>
              <a:rPr lang="vi-VN" sz="2800">
                <a:solidFill>
                  <a:srgbClr val="FF0066"/>
                </a:solidFill>
              </a:rPr>
              <a:t>- Chứng minh châu Phi có nhiều di sản lịch sử.</a:t>
            </a:r>
          </a:p>
          <a:p>
            <a:pPr algn="just"/>
            <a:r>
              <a:rPr lang="vi-VN" sz="2800">
                <a:solidFill>
                  <a:srgbClr val="FF0066"/>
                </a:solidFill>
              </a:rPr>
              <a:t>- Cho biết trong việc khai thác và phát huy các di sản, châu Phi cần lưu ý những vấn đề gì?</a:t>
            </a:r>
          </a:p>
        </p:txBody>
      </p:sp>
      <p:pic>
        <p:nvPicPr>
          <p:cNvPr id="18" name="Picture 17">
            <a:extLst>
              <a:ext uri="{FF2B5EF4-FFF2-40B4-BE49-F238E27FC236}">
                <a16:creationId xmlns:a16="http://schemas.microsoft.com/office/drawing/2014/main" xmlns="" id="{694F9C5C-9DDF-499B-9D52-138267A8FE2C}"/>
              </a:ext>
            </a:extLst>
          </p:cNvPr>
          <p:cNvPicPr>
            <a:picLocks noChangeAspect="1"/>
          </p:cNvPicPr>
          <p:nvPr/>
        </p:nvPicPr>
        <p:blipFill>
          <a:blip r:embed="rId4"/>
          <a:stretch>
            <a:fillRect/>
          </a:stretch>
        </p:blipFill>
        <p:spPr>
          <a:xfrm>
            <a:off x="10987000" y="159987"/>
            <a:ext cx="1091702" cy="960487"/>
          </a:xfrm>
          <a:prstGeom prst="rect">
            <a:avLst/>
          </a:prstGeom>
        </p:spPr>
      </p:pic>
      <p:pic>
        <p:nvPicPr>
          <p:cNvPr id="19" name="Picture 18">
            <a:extLst>
              <a:ext uri="{FF2B5EF4-FFF2-40B4-BE49-F238E27FC236}">
                <a16:creationId xmlns:a16="http://schemas.microsoft.com/office/drawing/2014/main" xmlns="" id="{9A007138-1A44-4030-A530-3412CC70CE8F}"/>
              </a:ext>
            </a:extLst>
          </p:cNvPr>
          <p:cNvPicPr>
            <a:picLocks noChangeAspect="1"/>
          </p:cNvPicPr>
          <p:nvPr/>
        </p:nvPicPr>
        <p:blipFill rotWithShape="1">
          <a:blip r:embed="rId5"/>
          <a:srcRect l="40687" t="6098" b="3256"/>
          <a:stretch/>
        </p:blipFill>
        <p:spPr>
          <a:xfrm>
            <a:off x="7452308" y="3918502"/>
            <a:ext cx="3417946" cy="2804808"/>
          </a:xfrm>
          <a:prstGeom prst="rect">
            <a:avLst/>
          </a:prstGeom>
        </p:spPr>
      </p:pic>
      <p:grpSp>
        <p:nvGrpSpPr>
          <p:cNvPr id="20" name="Group 19">
            <a:extLst>
              <a:ext uri="{FF2B5EF4-FFF2-40B4-BE49-F238E27FC236}">
                <a16:creationId xmlns:a16="http://schemas.microsoft.com/office/drawing/2014/main" xmlns="" id="{5EC5626D-9748-4A2A-8BBF-EE9F7147B81E}"/>
              </a:ext>
            </a:extLst>
          </p:cNvPr>
          <p:cNvGrpSpPr/>
          <p:nvPr/>
        </p:nvGrpSpPr>
        <p:grpSpPr>
          <a:xfrm>
            <a:off x="4769034" y="1181613"/>
            <a:ext cx="3786418" cy="827835"/>
            <a:chOff x="2772995" y="1124996"/>
            <a:chExt cx="3492421" cy="682233"/>
          </a:xfrm>
        </p:grpSpPr>
        <p:sp>
          <p:nvSpPr>
            <p:cNvPr id="21" name="Rectangle: Rounded Corners 20">
              <a:extLst>
                <a:ext uri="{FF2B5EF4-FFF2-40B4-BE49-F238E27FC236}">
                  <a16:creationId xmlns:a16="http://schemas.microsoft.com/office/drawing/2014/main" xmlns="" id="{7E4C3496-65E1-42F9-B99A-78B458FB9620}"/>
                </a:ext>
              </a:extLst>
            </p:cNvPr>
            <p:cNvSpPr/>
            <p:nvPr/>
          </p:nvSpPr>
          <p:spPr>
            <a:xfrm>
              <a:off x="2772995" y="112499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2" name="TextBox 21">
              <a:extLst>
                <a:ext uri="{FF2B5EF4-FFF2-40B4-BE49-F238E27FC236}">
                  <a16:creationId xmlns:a16="http://schemas.microsoft.com/office/drawing/2014/main" xmlns="" id="{68253866-EE82-4294-B3D3-B736CF3EBCAC}"/>
                </a:ext>
              </a:extLst>
            </p:cNvPr>
            <p:cNvSpPr txBox="1"/>
            <p:nvPr/>
          </p:nvSpPr>
          <p:spPr>
            <a:xfrm>
              <a:off x="2812389" y="122515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3" name="Hình ảnh 4">
            <a:extLst>
              <a:ext uri="{FF2B5EF4-FFF2-40B4-BE49-F238E27FC236}">
                <a16:creationId xmlns:a16="http://schemas.microsoft.com/office/drawing/2014/main" xmlns="" id="{B763DC48-258D-48A6-97DF-D7CB3A5FB7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3761037" y="884323"/>
            <a:ext cx="819062" cy="1308147"/>
          </a:xfrm>
          <a:prstGeom prst="rect">
            <a:avLst/>
          </a:prstGeom>
        </p:spPr>
      </p:pic>
      <p:sp>
        <p:nvSpPr>
          <p:cNvPr id="24" name="Rectangle 23">
            <a:extLst>
              <a:ext uri="{FF2B5EF4-FFF2-40B4-BE49-F238E27FC236}">
                <a16:creationId xmlns:a16="http://schemas.microsoft.com/office/drawing/2014/main" xmlns="" id="{FD5E2B99-6309-43D7-8D89-60C68A6A20C8}"/>
              </a:ext>
            </a:extLst>
          </p:cNvPr>
          <p:cNvSpPr/>
          <p:nvPr/>
        </p:nvSpPr>
        <p:spPr>
          <a:xfrm>
            <a:off x="2284021" y="4772791"/>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5" name="Rectangle 24">
            <a:extLst>
              <a:ext uri="{FF2B5EF4-FFF2-40B4-BE49-F238E27FC236}">
                <a16:creationId xmlns:a16="http://schemas.microsoft.com/office/drawing/2014/main" xmlns="" id="{FF5C75BF-DDCA-4198-8CCE-F4561CE63420}"/>
              </a:ext>
            </a:extLst>
          </p:cNvPr>
          <p:cNvSpPr/>
          <p:nvPr/>
        </p:nvSpPr>
        <p:spPr>
          <a:xfrm>
            <a:off x="1006757" y="590781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3</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xmlns="" id="{51BDB31F-3194-48A7-A970-CA446B9C54BA}"/>
              </a:ext>
            </a:extLst>
          </p:cNvPr>
          <p:cNvGrpSpPr/>
          <p:nvPr/>
        </p:nvGrpSpPr>
        <p:grpSpPr>
          <a:xfrm>
            <a:off x="1052599" y="4069881"/>
            <a:ext cx="1094053" cy="848554"/>
            <a:chOff x="3634055" y="3302115"/>
            <a:chExt cx="848449" cy="796469"/>
          </a:xfrm>
        </p:grpSpPr>
        <p:pic>
          <p:nvPicPr>
            <p:cNvPr id="27" name="Picture 26">
              <a:extLst>
                <a:ext uri="{FF2B5EF4-FFF2-40B4-BE49-F238E27FC236}">
                  <a16:creationId xmlns:a16="http://schemas.microsoft.com/office/drawing/2014/main" xmlns="" id="{B93D7FB1-472E-400C-8CDB-2C36D5DE53F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8" name="Picture 27">
              <a:extLst>
                <a:ext uri="{FF2B5EF4-FFF2-40B4-BE49-F238E27FC236}">
                  <a16:creationId xmlns:a16="http://schemas.microsoft.com/office/drawing/2014/main" xmlns="" id="{C057A618-73C6-4C19-82EF-3BCD018CEB6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9" name="3 Minute Timer (Nho)">
            <a:hlinkClick r:id="" action="ppaction://media"/>
            <a:extLst>
              <a:ext uri="{FF2B5EF4-FFF2-40B4-BE49-F238E27FC236}">
                <a16:creationId xmlns:a16="http://schemas.microsoft.com/office/drawing/2014/main" xmlns="" id="{C7334164-3214-439E-895A-8461BD6EBD3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365487" y="5296011"/>
            <a:ext cx="1487158" cy="960520"/>
          </a:xfrm>
          <a:prstGeom prst="rect">
            <a:avLst/>
          </a:prstGeom>
        </p:spPr>
      </p:pic>
    </p:spTree>
    <p:extLst>
      <p:ext uri="{BB962C8B-B14F-4D97-AF65-F5344CB8AC3E}">
        <p14:creationId xmlns:p14="http://schemas.microsoft.com/office/powerpoint/2010/main" val="12942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par>
                                <p:cTn id="24" presetID="22" presetClass="entr" presetSubtype="2"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9511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9"/>
                                        </p:tgtEl>
                                      </p:cBhvr>
                                    </p:cmd>
                                  </p:childTnLst>
                                </p:cTn>
                              </p:par>
                            </p:childTnLst>
                          </p:cTn>
                        </p:par>
                      </p:childTnLst>
                    </p:cTn>
                  </p:par>
                </p:childTnLst>
              </p:cTn>
              <p:nextCondLst>
                <p:cond evt="onClick" delay="0">
                  <p:tgtEl>
                    <p:spTgt spid="29"/>
                  </p:tgtEl>
                </p:cond>
              </p:nextCondLst>
            </p:seq>
            <p:video>
              <p:cMediaNode vol="80000">
                <p:cTn id="41" fill="hold" display="0">
                  <p:stCondLst>
                    <p:cond delay="indefinite"/>
                  </p:stCondLst>
                </p:cTn>
                <p:tgtEl>
                  <p:spTgt spid="29"/>
                </p:tgtEl>
              </p:cMediaNode>
            </p:video>
          </p:childTnLst>
        </p:cTn>
      </p:par>
    </p:tnLst>
    <p:bldLst>
      <p:bldP spid="10" grpId="0" animBg="1"/>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35F5D82-AD01-4A39-A6E9-F0FC5744F5C0}"/>
              </a:ext>
            </a:extLst>
          </p:cNvPr>
          <p:cNvGrpSpPr/>
          <p:nvPr/>
        </p:nvGrpSpPr>
        <p:grpSpPr>
          <a:xfrm>
            <a:off x="-239196" y="123787"/>
            <a:ext cx="8367537" cy="875873"/>
            <a:chOff x="1549847" y="3834395"/>
            <a:chExt cx="8367537" cy="875873"/>
          </a:xfrm>
        </p:grpSpPr>
        <p:grpSp>
          <p:nvGrpSpPr>
            <p:cNvPr id="3" name="Group 2">
              <a:extLst>
                <a:ext uri="{FF2B5EF4-FFF2-40B4-BE49-F238E27FC236}">
                  <a16:creationId xmlns:a16="http://schemas.microsoft.com/office/drawing/2014/main" xmlns="" id="{99B97AC1-2BF9-417F-96D5-CC59FA66C0F5}"/>
                </a:ext>
              </a:extLst>
            </p:cNvPr>
            <p:cNvGrpSpPr/>
            <p:nvPr/>
          </p:nvGrpSpPr>
          <p:grpSpPr>
            <a:xfrm>
              <a:off x="1896994" y="3837319"/>
              <a:ext cx="7113329" cy="872949"/>
              <a:chOff x="1133366" y="2220084"/>
              <a:chExt cx="6409250" cy="914400"/>
            </a:xfrm>
            <a:solidFill>
              <a:srgbClr val="FCFEB0"/>
            </a:solidFill>
          </p:grpSpPr>
          <p:sp>
            <p:nvSpPr>
              <p:cNvPr id="7" name="Arrow: Pentagon 6">
                <a:extLst>
                  <a:ext uri="{FF2B5EF4-FFF2-40B4-BE49-F238E27FC236}">
                    <a16:creationId xmlns:a16="http://schemas.microsoft.com/office/drawing/2014/main" xmlns="" id="{A0B1FE7E-4050-4A8A-A8C0-012A8184EB1D}"/>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1FEB1D62-9550-4310-98B0-67286E344C05}"/>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a:t>
              </a:r>
            </a:p>
          </p:txBody>
        </p:sp>
        <p:sp>
          <p:nvSpPr>
            <p:cNvPr id="5" name="Arrow: Pentagon 4">
              <a:extLst>
                <a:ext uri="{FF2B5EF4-FFF2-40B4-BE49-F238E27FC236}">
                  <a16:creationId xmlns:a16="http://schemas.microsoft.com/office/drawing/2014/main" xmlns=""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3</a:t>
              </a:r>
              <a:endParaRPr lang="en-US" sz="4000" b="1">
                <a:latin typeface="Arial" pitchFamily="34" charset="0"/>
                <a:cs typeface="Arial" pitchFamily="34" charset="0"/>
              </a:endParaRPr>
            </a:p>
          </p:txBody>
        </p:sp>
        <p:sp>
          <p:nvSpPr>
            <p:cNvPr id="6" name="Isosceles Triangle 5">
              <a:extLst>
                <a:ext uri="{FF2B5EF4-FFF2-40B4-BE49-F238E27FC236}">
                  <a16:creationId xmlns:a16="http://schemas.microsoft.com/office/drawing/2014/main" xmlns=""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picture containing water, outdoor, sky, sailing vessel&#10;&#10;Description automatically generated">
            <a:extLst>
              <a:ext uri="{FF2B5EF4-FFF2-40B4-BE49-F238E27FC236}">
                <a16:creationId xmlns:a16="http://schemas.microsoft.com/office/drawing/2014/main" xmlns="" id="{B4621884-C3DF-479C-ACCF-106D2E779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54" y="2760558"/>
            <a:ext cx="4591878" cy="3443909"/>
          </a:xfrm>
          <a:prstGeom prst="rect">
            <a:avLst/>
          </a:prstGeom>
        </p:spPr>
      </p:pic>
      <p:pic>
        <p:nvPicPr>
          <p:cNvPr id="2050" name="Picture 2" descr="Bức tranh toàn cảnh về Ai Cập cổ đại: Cái nôi nền văn minh nhân loại -  Redsvn.net">
            <a:extLst>
              <a:ext uri="{FF2B5EF4-FFF2-40B4-BE49-F238E27FC236}">
                <a16:creationId xmlns:a16="http://schemas.microsoft.com/office/drawing/2014/main" xmlns="" id="{08C1C587-B656-41FA-9D88-17886D3EF8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8684" y="2760558"/>
            <a:ext cx="5164268" cy="34439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79495D09-0E94-4BEF-9D51-AF86376F076E}"/>
              </a:ext>
            </a:extLst>
          </p:cNvPr>
          <p:cNvSpPr/>
          <p:nvPr/>
        </p:nvSpPr>
        <p:spPr>
          <a:xfrm>
            <a:off x="2997619" y="6275607"/>
            <a:ext cx="6995761" cy="523220"/>
          </a:xfrm>
          <a:prstGeom prst="rect">
            <a:avLst/>
          </a:prstGeom>
        </p:spPr>
        <p:txBody>
          <a:bodyPr wrap="none">
            <a:spAutoFit/>
          </a:bodyPr>
          <a:lstStyle/>
          <a:p>
            <a:r>
              <a:rPr lang="vi-VN" sz="2800">
                <a:solidFill>
                  <a:srgbClr val="00B050"/>
                </a:solidFill>
                <a:cs typeface="Arial" panose="020B0604020202020204" pitchFamily="34" charset="0"/>
              </a:rPr>
              <a:t>Nền văn minh sông Nin (3 000 năm TCN): </a:t>
            </a:r>
            <a:endParaRPr lang="en-US" sz="2800"/>
          </a:p>
        </p:txBody>
      </p:sp>
      <p:pic>
        <p:nvPicPr>
          <p:cNvPr id="16" name="Picture 15">
            <a:extLst>
              <a:ext uri="{FF2B5EF4-FFF2-40B4-BE49-F238E27FC236}">
                <a16:creationId xmlns:a16="http://schemas.microsoft.com/office/drawing/2014/main" xmlns="" id="{6AFB499F-EC7A-401D-A4AF-C0D709D40AFE}"/>
              </a:ext>
            </a:extLst>
          </p:cNvPr>
          <p:cNvPicPr>
            <a:picLocks noChangeAspect="1"/>
          </p:cNvPicPr>
          <p:nvPr/>
        </p:nvPicPr>
        <p:blipFill>
          <a:blip r:embed="rId5"/>
          <a:stretch>
            <a:fillRect/>
          </a:stretch>
        </p:blipFill>
        <p:spPr>
          <a:xfrm>
            <a:off x="11053261" y="9987"/>
            <a:ext cx="1091702" cy="960487"/>
          </a:xfrm>
          <a:prstGeom prst="rect">
            <a:avLst/>
          </a:prstGeom>
        </p:spPr>
      </p:pic>
      <p:sp>
        <p:nvSpPr>
          <p:cNvPr id="10" name="Rectangle 9">
            <a:extLst>
              <a:ext uri="{FF2B5EF4-FFF2-40B4-BE49-F238E27FC236}">
                <a16:creationId xmlns:a16="http://schemas.microsoft.com/office/drawing/2014/main" xmlns="" id="{6603DE69-F223-4C30-9ECC-EF27B8B085B1}"/>
              </a:ext>
            </a:extLst>
          </p:cNvPr>
          <p:cNvSpPr/>
          <p:nvPr/>
        </p:nvSpPr>
        <p:spPr>
          <a:xfrm>
            <a:off x="683322" y="1352170"/>
            <a:ext cx="11140588" cy="1077218"/>
          </a:xfrm>
          <a:prstGeom prst="rect">
            <a:avLst/>
          </a:prstGeom>
          <a:solidFill>
            <a:schemeClr val="bg1"/>
          </a:solidFill>
        </p:spPr>
        <p:txBody>
          <a:bodyPr wrap="square">
            <a:spAutoFit/>
          </a:bodyPr>
          <a:lstStyle/>
          <a:p>
            <a:pPr marL="457200" lvl="0" indent="-457200">
              <a:buFont typeface="Wingdings" panose="05000000000000000000" pitchFamily="2" charset="2"/>
              <a:buChar char="v"/>
              <a:defRPr/>
            </a:pPr>
            <a:r>
              <a:rPr lang="vi-VN" sz="3200">
                <a:solidFill>
                  <a:srgbClr val="FF0066"/>
                </a:solidFill>
              </a:rPr>
              <a:t>Châu Phi là một trong những cái nôi của loài người với di sản có lịch sử từ lâu đời như: giấy, phép tính,... </a:t>
            </a:r>
          </a:p>
        </p:txBody>
      </p:sp>
      <p:sp>
        <p:nvSpPr>
          <p:cNvPr id="18" name="Rectangle 17">
            <a:extLst>
              <a:ext uri="{FF2B5EF4-FFF2-40B4-BE49-F238E27FC236}">
                <a16:creationId xmlns:a16="http://schemas.microsoft.com/office/drawing/2014/main" xmlns="" id="{CCE5732A-B228-49FB-8426-9C81DA1A8C26}"/>
              </a:ext>
            </a:extLst>
          </p:cNvPr>
          <p:cNvSpPr/>
          <p:nvPr/>
        </p:nvSpPr>
        <p:spPr>
          <a:xfrm>
            <a:off x="640458" y="1310832"/>
            <a:ext cx="11329105" cy="1384995"/>
          </a:xfrm>
          <a:prstGeom prst="rect">
            <a:avLst/>
          </a:prstGeom>
          <a:solidFill>
            <a:schemeClr val="bg1"/>
          </a:solidFill>
        </p:spPr>
        <p:txBody>
          <a:bodyPr wrap="square">
            <a:spAutoFit/>
          </a:bodyPr>
          <a:lstStyle/>
          <a:p>
            <a:pPr algn="ctr"/>
            <a:r>
              <a:rPr lang="vi-VN" sz="2800">
                <a:solidFill>
                  <a:srgbClr val="1B04FA"/>
                </a:solidFill>
                <a:latin typeface="Arial" panose="020B0604020202020204" pitchFamily="34" charset="0"/>
                <a:cs typeface="Arial" panose="020B0604020202020204" pitchFamily="34" charset="0"/>
              </a:rPr>
              <a:t>Ra đời ở lưu vực sông Nin vùng Đông Bắc châu Phi, nền văn minh Ai Cập cổ đại là một trong những nền văn minh cổ xưa nhất và rực rỡ nhất của nhân loại.</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28F32442-3D49-4AD7-BD5A-826A14E14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46" y="223869"/>
            <a:ext cx="6667500" cy="3752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C4801EE-AC25-4B0D-984E-BF21768F62F3}"/>
              </a:ext>
            </a:extLst>
          </p:cNvPr>
          <p:cNvSpPr/>
          <p:nvPr/>
        </p:nvSpPr>
        <p:spPr>
          <a:xfrm>
            <a:off x="408646" y="4084441"/>
            <a:ext cx="6885332" cy="2677656"/>
          </a:xfrm>
          <a:prstGeom prst="rect">
            <a:avLst/>
          </a:prstGeom>
          <a:ln>
            <a:solidFill>
              <a:schemeClr val="accent1"/>
            </a:solidFill>
            <a:prstDash val="sysDash"/>
          </a:ln>
        </p:spPr>
        <p:txBody>
          <a:bodyPr wrap="square">
            <a:spAutoFit/>
          </a:bodyPr>
          <a:lstStyle/>
          <a:p>
            <a:r>
              <a:rPr lang="vi-VN" sz="2800">
                <a:solidFill>
                  <a:srgbClr val="00B050"/>
                </a:solidFill>
                <a:latin typeface="Arial" panose="020B0604020202020204" pitchFamily="34" charset="0"/>
                <a:cs typeface="Arial" panose="020B0604020202020204" pitchFamily="34" charset="0"/>
              </a:rPr>
              <a:t>Chữ viết tượng hình</a:t>
            </a:r>
            <a:r>
              <a:rPr lang="vi-VN" sz="2800">
                <a:solidFill>
                  <a:srgbClr val="1B04FA"/>
                </a:solidFill>
                <a:latin typeface="Arial" panose="020B0604020202020204" pitchFamily="34" charset="0"/>
                <a:cs typeface="Arial" panose="020B0604020202020204" pitchFamily="34" charset="0"/>
              </a:rPr>
              <a:t>, có tên bắt nguồn từ chữ tượng hình, từ tiếng Hy Lạp có nghĩa là “chạm khắc thiêng liêng”, đã được tìm thấy trên các bức tường đá cách đây hơn 5.000 năm và được sử dụng cho đến thế kỷ thứ 4 sau Công nguyên.</a:t>
            </a:r>
            <a:endParaRPr lang="en-US" sz="2800">
              <a:solidFill>
                <a:srgbClr val="1B04FA"/>
              </a:solidFill>
              <a:latin typeface="Arial" panose="020B0604020202020204" pitchFamily="34" charset="0"/>
              <a:cs typeface="Arial" panose="020B0604020202020204" pitchFamily="34" charset="0"/>
            </a:endParaRPr>
          </a:p>
        </p:txBody>
      </p:sp>
      <p:pic>
        <p:nvPicPr>
          <p:cNvPr id="3076" name="Picture 4" descr="Người Ai Cập viết trên giấy Pa pi rút : - Lịch sử 6 - Đoàn Thị Hồng Điệp -  Chào mừng bạn đến với website của Đoàn Thị Hồng Điệp">
            <a:extLst>
              <a:ext uri="{FF2B5EF4-FFF2-40B4-BE49-F238E27FC236}">
                <a16:creationId xmlns:a16="http://schemas.microsoft.com/office/drawing/2014/main" xmlns="" id="{20465C34-6A30-4B8E-BC04-4668AA33E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978" y="223869"/>
            <a:ext cx="4716946" cy="3603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EA580096-C2FA-4882-A934-8F3D7CEAD2DB}"/>
              </a:ext>
            </a:extLst>
          </p:cNvPr>
          <p:cNvSpPr/>
          <p:nvPr/>
        </p:nvSpPr>
        <p:spPr>
          <a:xfrm>
            <a:off x="7425672" y="3870064"/>
            <a:ext cx="4585252" cy="2893100"/>
          </a:xfrm>
          <a:prstGeom prst="rect">
            <a:avLst/>
          </a:prstGeom>
          <a:ln>
            <a:solidFill>
              <a:schemeClr val="accent1"/>
            </a:solidFill>
            <a:prstDash val="sysDash"/>
          </a:ln>
        </p:spPr>
        <p:txBody>
          <a:bodyPr wrap="square">
            <a:spAutoFit/>
          </a:bodyPr>
          <a:lstStyle/>
          <a:p>
            <a:pPr algn="just"/>
            <a:r>
              <a:rPr lang="vi-VN" sz="2600">
                <a:solidFill>
                  <a:srgbClr val="00B050"/>
                </a:solidFill>
                <a:latin typeface="Arial" panose="020B0604020202020204" pitchFamily="34" charset="0"/>
                <a:cs typeface="Arial" panose="020B0604020202020204" pitchFamily="34" charset="0"/>
              </a:rPr>
              <a:t>Giấy papyrus </a:t>
            </a:r>
            <a:r>
              <a:rPr lang="vi-VN" sz="2600">
                <a:solidFill>
                  <a:srgbClr val="3333CC"/>
                </a:solidFill>
                <a:latin typeface="Arial" panose="020B0604020202020204" pitchFamily="34" charset="0"/>
                <a:cs typeface="Arial" panose="020B0604020202020204" pitchFamily="34" charset="0"/>
              </a:rPr>
              <a:t>có màu ngà, nâu vàng, cứng nhưng có thể uốn cong, và đặc biệt rất bền, được làm từ lõi của một loại cói có tên papyrus, cao khoảng 2-3m mọc hai bên bờ sông Nile.</a:t>
            </a:r>
            <a:endParaRPr lang="en-US" sz="260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8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ông nghệ tính toán thời cổ - Phần 5">
            <a:extLst>
              <a:ext uri="{FF2B5EF4-FFF2-40B4-BE49-F238E27FC236}">
                <a16:creationId xmlns:a16="http://schemas.microsoft.com/office/drawing/2014/main" xmlns="" id="{CE2F18F0-73FD-4D40-8078-EF1C30147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5" y="746458"/>
            <a:ext cx="5404402" cy="3518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D6DC4619-EFD3-4ECD-9F9E-124C1067F79C}"/>
              </a:ext>
            </a:extLst>
          </p:cNvPr>
          <p:cNvSpPr/>
          <p:nvPr/>
        </p:nvSpPr>
        <p:spPr>
          <a:xfrm>
            <a:off x="4122785" y="4543049"/>
            <a:ext cx="4264309" cy="461665"/>
          </a:xfrm>
          <a:prstGeom prst="rect">
            <a:avLst/>
          </a:prstGeom>
        </p:spPr>
        <p:txBody>
          <a:bodyPr wrap="none">
            <a:spAutoFit/>
          </a:bodyPr>
          <a:lstStyle/>
          <a:p>
            <a:r>
              <a:rPr lang="vi-VN" sz="2400" b="1">
                <a:solidFill>
                  <a:srgbClr val="00B050"/>
                </a:solidFill>
                <a:latin typeface="Arial" panose="020B0604020202020204" pitchFamily="34" charset="0"/>
                <a:cs typeface="Arial" panose="020B0604020202020204" pitchFamily="34" charset="0"/>
              </a:rPr>
              <a:t>Phép tính diện tích các hình</a:t>
            </a:r>
            <a:endParaRPr lang="en-US" sz="2400" b="1">
              <a:latin typeface="Arial" panose="020B0604020202020204" pitchFamily="34" charset="0"/>
              <a:cs typeface="Arial" panose="020B0604020202020204" pitchFamily="34" charset="0"/>
            </a:endParaRPr>
          </a:p>
        </p:txBody>
      </p:sp>
      <p:pic>
        <p:nvPicPr>
          <p:cNvPr id="4100" name="Picture 4" descr="Những thành tựu khoa học của người Ai Cập cổ đại">
            <a:extLst>
              <a:ext uri="{FF2B5EF4-FFF2-40B4-BE49-F238E27FC236}">
                <a16:creationId xmlns:a16="http://schemas.microsoft.com/office/drawing/2014/main" xmlns="" id="{C96DE1BD-F0A6-41E0-8305-7CBF6BBB1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327" y="746458"/>
            <a:ext cx="6249898" cy="351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5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72">
            <a:extLst>
              <a:ext uri="{FF2B5EF4-FFF2-40B4-BE49-F238E27FC236}">
                <a16:creationId xmlns:a16="http://schemas.microsoft.com/office/drawing/2014/main" xmlns="" id="{11BE3FA7-0D70-4431-814F-D8C40576E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Kim tự tháp Ai Cập và tượng Nhân sư từng bị chìm dưới mực nước biển - DKN  News">
            <a:extLst>
              <a:ext uri="{FF2B5EF4-FFF2-40B4-BE49-F238E27FC236}">
                <a16:creationId xmlns:a16="http://schemas.microsoft.com/office/drawing/2014/main" xmlns="" id="{791818CF-0FDB-4D49-BAD2-C5E06527A9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57" r="24412" b="2"/>
          <a:stretch/>
        </p:blipFill>
        <p:spPr bwMode="auto">
          <a:xfrm>
            <a:off x="321731" y="640313"/>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ác kim tự tháp của Ai Cập được tạo ra từ công nghệ… bê tông cổ đại? | Báo  Dân trí">
            <a:extLst>
              <a:ext uri="{FF2B5EF4-FFF2-40B4-BE49-F238E27FC236}">
                <a16:creationId xmlns:a16="http://schemas.microsoft.com/office/drawing/2014/main" xmlns="" id="{11F3629B-1FDE-46A8-BE78-7A8A20F412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53" r="37276" b="2"/>
          <a:stretch/>
        </p:blipFill>
        <p:spPr bwMode="auto">
          <a:xfrm>
            <a:off x="6195375" y="640313"/>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0E73735C-B873-41AD-85C6-E68730E15259}"/>
              </a:ext>
            </a:extLst>
          </p:cNvPr>
          <p:cNvSpPr/>
          <p:nvPr/>
        </p:nvSpPr>
        <p:spPr>
          <a:xfrm>
            <a:off x="2700523" y="6363959"/>
            <a:ext cx="7220198" cy="523220"/>
          </a:xfrm>
          <a:prstGeom prst="rect">
            <a:avLst/>
          </a:prstGeom>
        </p:spPr>
        <p:txBody>
          <a:bodyPr wrap="square">
            <a:spAutoFit/>
          </a:bodyPr>
          <a:lstStyle/>
          <a:p>
            <a:pPr algn="ct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im tự tháp, tượng nhân sư ở Ai Cập)</a:t>
            </a:r>
            <a:endParaRPr lang="en-US" sz="2800">
              <a:solidFill>
                <a:srgbClr val="1B04FA"/>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D61CBB1E-AA6B-4B34-B752-C97FD398D444}"/>
              </a:ext>
            </a:extLst>
          </p:cNvPr>
          <p:cNvSpPr/>
          <p:nvPr/>
        </p:nvSpPr>
        <p:spPr>
          <a:xfrm>
            <a:off x="321731" y="0"/>
            <a:ext cx="11548537" cy="584775"/>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vi-VN" sz="3200">
                <a:solidFill>
                  <a:srgbClr val="FF0066"/>
                </a:solidFill>
              </a:rPr>
              <a:t> Có nhiều di sản lịch sử nổi tiếng được thế giới công nhận</a:t>
            </a:r>
          </a:p>
        </p:txBody>
      </p:sp>
      <p:grpSp>
        <p:nvGrpSpPr>
          <p:cNvPr id="4" name="Group 3">
            <a:extLst>
              <a:ext uri="{FF2B5EF4-FFF2-40B4-BE49-F238E27FC236}">
                <a16:creationId xmlns:a16="http://schemas.microsoft.com/office/drawing/2014/main" xmlns="" id="{AF8454F6-838E-4127-8C92-7D0A91E43C34}"/>
              </a:ext>
            </a:extLst>
          </p:cNvPr>
          <p:cNvGrpSpPr/>
          <p:nvPr/>
        </p:nvGrpSpPr>
        <p:grpSpPr>
          <a:xfrm>
            <a:off x="101821" y="640312"/>
            <a:ext cx="11768447" cy="6246867"/>
            <a:chOff x="101821" y="474070"/>
            <a:chExt cx="11768447" cy="6413110"/>
          </a:xfrm>
        </p:grpSpPr>
        <p:pic>
          <p:nvPicPr>
            <p:cNvPr id="7" name="Picture 6">
              <a:extLst>
                <a:ext uri="{FF2B5EF4-FFF2-40B4-BE49-F238E27FC236}">
                  <a16:creationId xmlns:a16="http://schemas.microsoft.com/office/drawing/2014/main" xmlns="" id="{0884A841-24BC-4142-92D6-C961D58E6AA7}"/>
                </a:ext>
              </a:extLst>
            </p:cNvPr>
            <p:cNvPicPr>
              <a:picLocks noChangeAspect="1"/>
            </p:cNvPicPr>
            <p:nvPr/>
          </p:nvPicPr>
          <p:blipFill rotWithShape="1">
            <a:blip r:embed="rId5"/>
            <a:srcRect l="40687" t="6098" b="3256"/>
            <a:stretch/>
          </p:blipFill>
          <p:spPr>
            <a:xfrm>
              <a:off x="101821" y="474070"/>
              <a:ext cx="11768447" cy="6413110"/>
            </a:xfrm>
            <a:prstGeom prst="rect">
              <a:avLst/>
            </a:prstGeom>
          </p:spPr>
        </p:pic>
        <p:sp>
          <p:nvSpPr>
            <p:cNvPr id="3" name="TextBox 2">
              <a:extLst>
                <a:ext uri="{FF2B5EF4-FFF2-40B4-BE49-F238E27FC236}">
                  <a16:creationId xmlns:a16="http://schemas.microsoft.com/office/drawing/2014/main" xmlns="" id="{480A4AFE-E836-4179-BAFD-CC0249C04570}"/>
                </a:ext>
              </a:extLst>
            </p:cNvPr>
            <p:cNvSpPr txBox="1"/>
            <p:nvPr/>
          </p:nvSpPr>
          <p:spPr>
            <a:xfrm>
              <a:off x="2599822" y="6363958"/>
              <a:ext cx="7220197" cy="461665"/>
            </a:xfrm>
            <a:prstGeom prst="rect">
              <a:avLst/>
            </a:prstGeom>
            <a:solidFill>
              <a:schemeClr val="bg1"/>
            </a:solidFill>
          </p:spPr>
          <p:txBody>
            <a:bodyPr wrap="square" rtlCol="0">
              <a:spAutoFit/>
            </a:bodyPr>
            <a:lstStyle/>
            <a:p>
              <a:pPr algn="ctr"/>
              <a:r>
                <a:rPr lang="vi-VN" sz="2400">
                  <a:solidFill>
                    <a:srgbClr val="1B04FA"/>
                  </a:solidFill>
                </a:rPr>
                <a:t>Hình 10.2. Quần thể kim tự tháp Gi-gia</a:t>
              </a:r>
              <a:endParaRPr lang="en-US" sz="2400">
                <a:solidFill>
                  <a:srgbClr val="1B04FA"/>
                </a:solidFill>
              </a:endParaRPr>
            </a:p>
          </p:txBody>
        </p:sp>
      </p:grpSp>
    </p:spTree>
    <p:extLst>
      <p:ext uri="{BB962C8B-B14F-4D97-AF65-F5344CB8AC3E}">
        <p14:creationId xmlns:p14="http://schemas.microsoft.com/office/powerpoint/2010/main" val="28020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E12BC2F-218C-4C53-909A-2BF7B48DF3F2}"/>
              </a:ext>
            </a:extLst>
          </p:cNvPr>
          <p:cNvGrpSpPr/>
          <p:nvPr/>
        </p:nvGrpSpPr>
        <p:grpSpPr>
          <a:xfrm>
            <a:off x="1019382" y="460397"/>
            <a:ext cx="10153235" cy="5937206"/>
            <a:chOff x="746382" y="429207"/>
            <a:chExt cx="6645241" cy="4486060"/>
          </a:xfrm>
        </p:grpSpPr>
        <p:pic>
          <p:nvPicPr>
            <p:cNvPr id="2" name="Picture 1">
              <a:extLst>
                <a:ext uri="{FF2B5EF4-FFF2-40B4-BE49-F238E27FC236}">
                  <a16:creationId xmlns:a16="http://schemas.microsoft.com/office/drawing/2014/main" xmlns="" id="{B8E90E84-7EC7-4DAE-BF7B-B2E36ACD7826}"/>
                </a:ext>
              </a:extLst>
            </p:cNvPr>
            <p:cNvPicPr>
              <a:picLocks noChangeAspect="1"/>
            </p:cNvPicPr>
            <p:nvPr/>
          </p:nvPicPr>
          <p:blipFill>
            <a:blip r:embed="rId2"/>
            <a:stretch>
              <a:fillRect/>
            </a:stretch>
          </p:blipFill>
          <p:spPr>
            <a:xfrm>
              <a:off x="746382" y="429207"/>
              <a:ext cx="6645241" cy="3739382"/>
            </a:xfrm>
            <a:prstGeom prst="rect">
              <a:avLst/>
            </a:prstGeom>
          </p:spPr>
        </p:pic>
        <p:sp>
          <p:nvSpPr>
            <p:cNvPr id="3" name="Rectangle 2">
              <a:extLst>
                <a:ext uri="{FF2B5EF4-FFF2-40B4-BE49-F238E27FC236}">
                  <a16:creationId xmlns:a16="http://schemas.microsoft.com/office/drawing/2014/main" xmlns="" id="{28440F38-4647-4029-AC8F-0144F1BB5B61}"/>
                </a:ext>
              </a:extLst>
            </p:cNvPr>
            <p:cNvSpPr/>
            <p:nvPr/>
          </p:nvSpPr>
          <p:spPr>
            <a:xfrm>
              <a:off x="1175352" y="4194359"/>
              <a:ext cx="5302651" cy="720908"/>
            </a:xfrm>
            <a:prstGeom prst="rect">
              <a:avLst/>
            </a:prstGeom>
          </p:spPr>
          <p:txBody>
            <a:bodyPr wrap="none">
              <a:spAutoFit/>
            </a:bodyPr>
            <a:lstStyle/>
            <a:p>
              <a:pPr algn="ctr"/>
              <a:r>
                <a:rPr lang="vi-VN" sz="2400">
                  <a:solidFill>
                    <a:srgbClr val="1B04FA"/>
                  </a:solidFill>
                  <a:latin typeface="Arial" panose="020B0604020202020204" pitchFamily="34" charset="0"/>
                  <a:cs typeface="Arial" panose="020B0604020202020204" pitchFamily="34" charset="0"/>
                </a:rPr>
                <a:t>T</a:t>
              </a:r>
              <a:r>
                <a:rPr lang="en-US" sz="2800">
                  <a:solidFill>
                    <a:srgbClr val="1B04FA"/>
                  </a:solidFill>
                  <a:latin typeface="Arial" panose="020B0604020202020204" pitchFamily="34" charset="0"/>
                  <a:cs typeface="Arial" panose="020B0604020202020204" pitchFamily="34" charset="0"/>
                </a:rPr>
                <a:t>hành phố cổ Tim-bút-tu (Ma-li)</a:t>
              </a:r>
              <a:r>
                <a:rPr lang="vi-VN" sz="2800">
                  <a:solidFill>
                    <a:srgbClr val="1B04FA"/>
                  </a:solidFill>
                  <a:latin typeface="Arial" panose="020B0604020202020204" pitchFamily="34" charset="0"/>
                  <a:cs typeface="Arial" panose="020B0604020202020204" pitchFamily="34" charset="0"/>
                </a:rPr>
                <a:t> </a:t>
              </a:r>
              <a:r>
                <a:rPr lang="en-US" sz="2800">
                  <a:solidFill>
                    <a:srgbClr val="1B04FA"/>
                  </a:solidFill>
                  <a:latin typeface="Arial" panose="020B0604020202020204" pitchFamily="34" charset="0"/>
                  <a:cs typeface="Arial" panose="020B0604020202020204" pitchFamily="34" charset="0"/>
                </a:rPr>
                <a:t>mang dáng dấp</a:t>
              </a:r>
              <a:endParaRPr lang="vi-VN" sz="2800">
                <a:solidFill>
                  <a:srgbClr val="1B04FA"/>
                </a:solidFill>
                <a:latin typeface="Arial" panose="020B0604020202020204" pitchFamily="34" charset="0"/>
                <a:cs typeface="Arial" panose="020B0604020202020204" pitchFamily="34" charset="0"/>
              </a:endParaRPr>
            </a:p>
            <a:p>
              <a:pPr algn="ctr"/>
              <a:r>
                <a:rPr lang="en-US" sz="2800">
                  <a:solidFill>
                    <a:srgbClr val="1B04FA"/>
                  </a:solidFill>
                  <a:latin typeface="Arial" panose="020B0604020202020204" pitchFamily="34" charset="0"/>
                  <a:cs typeface="Arial" panose="020B0604020202020204" pitchFamily="34" charset="0"/>
                </a:rPr>
                <a:t> xinh đẹp với những ngôi nhà xây bằng gạch bùn.</a:t>
              </a:r>
            </a:p>
          </p:txBody>
        </p:sp>
      </p:grpSp>
    </p:spTree>
    <p:extLst>
      <p:ext uri="{BB962C8B-B14F-4D97-AF65-F5344CB8AC3E}">
        <p14:creationId xmlns:p14="http://schemas.microsoft.com/office/powerpoint/2010/main" val="124093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35F5D82-AD01-4A39-A6E9-F0FC5744F5C0}"/>
              </a:ext>
            </a:extLst>
          </p:cNvPr>
          <p:cNvGrpSpPr/>
          <p:nvPr/>
        </p:nvGrpSpPr>
        <p:grpSpPr>
          <a:xfrm>
            <a:off x="-822292" y="123787"/>
            <a:ext cx="8367537" cy="875873"/>
            <a:chOff x="966751" y="3834395"/>
            <a:chExt cx="8367537" cy="875873"/>
          </a:xfrm>
        </p:grpSpPr>
        <p:grpSp>
          <p:nvGrpSpPr>
            <p:cNvPr id="3" name="Group 2">
              <a:extLst>
                <a:ext uri="{FF2B5EF4-FFF2-40B4-BE49-F238E27FC236}">
                  <a16:creationId xmlns:a16="http://schemas.microsoft.com/office/drawing/2014/main" xmlns="" id="{99B97AC1-2BF9-417F-96D5-CC59FA66C0F5}"/>
                </a:ext>
              </a:extLst>
            </p:cNvPr>
            <p:cNvGrpSpPr/>
            <p:nvPr/>
          </p:nvGrpSpPr>
          <p:grpSpPr>
            <a:xfrm>
              <a:off x="1896994" y="3837319"/>
              <a:ext cx="6120571" cy="872949"/>
              <a:chOff x="1133366" y="2220084"/>
              <a:chExt cx="5514755" cy="914400"/>
            </a:xfrm>
            <a:solidFill>
              <a:srgbClr val="FCFEB0"/>
            </a:solidFill>
          </p:grpSpPr>
          <p:sp>
            <p:nvSpPr>
              <p:cNvPr id="7" name="Arrow: Pentagon 6">
                <a:extLst>
                  <a:ext uri="{FF2B5EF4-FFF2-40B4-BE49-F238E27FC236}">
                    <a16:creationId xmlns:a16="http://schemas.microsoft.com/office/drawing/2014/main" xmlns="" id="{A0B1FE7E-4050-4A8A-A8C0-012A8184EB1D}"/>
                  </a:ext>
                </a:extLst>
              </p:cNvPr>
              <p:cNvSpPr/>
              <p:nvPr/>
            </p:nvSpPr>
            <p:spPr>
              <a:xfrm>
                <a:off x="1133366" y="2220084"/>
                <a:ext cx="551475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1FEB1D62-9550-4310-98B0-67286E344C05}"/>
                </a:ext>
              </a:extLst>
            </p:cNvPr>
            <p:cNvSpPr txBox="1"/>
            <p:nvPr/>
          </p:nvSpPr>
          <p:spPr>
            <a:xfrm>
              <a:off x="966751" y="397036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a:t>
              </a:r>
            </a:p>
          </p:txBody>
        </p:sp>
        <p:sp>
          <p:nvSpPr>
            <p:cNvPr id="5" name="Arrow: Pentagon 4">
              <a:extLst>
                <a:ext uri="{FF2B5EF4-FFF2-40B4-BE49-F238E27FC236}">
                  <a16:creationId xmlns:a16="http://schemas.microsoft.com/office/drawing/2014/main" xmlns=""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3</a:t>
              </a:r>
              <a:endParaRPr lang="en-US" sz="4000" b="1">
                <a:latin typeface="Arial" pitchFamily="34" charset="0"/>
                <a:cs typeface="Arial" pitchFamily="34" charset="0"/>
              </a:endParaRPr>
            </a:p>
          </p:txBody>
        </p:sp>
        <p:sp>
          <p:nvSpPr>
            <p:cNvPr id="6" name="Isosceles Triangle 5">
              <a:extLst>
                <a:ext uri="{FF2B5EF4-FFF2-40B4-BE49-F238E27FC236}">
                  <a16:creationId xmlns:a16="http://schemas.microsoft.com/office/drawing/2014/main" xmlns=""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xmlns="" id="{C655D1D1-3779-4DEA-90ED-BC66B81D1612}"/>
              </a:ext>
            </a:extLst>
          </p:cNvPr>
          <p:cNvPicPr>
            <a:picLocks noChangeAspect="1"/>
          </p:cNvPicPr>
          <p:nvPr/>
        </p:nvPicPr>
        <p:blipFill>
          <a:blip r:embed="rId2"/>
          <a:stretch>
            <a:fillRect/>
          </a:stretch>
        </p:blipFill>
        <p:spPr>
          <a:xfrm>
            <a:off x="10987000" y="159987"/>
            <a:ext cx="1091702" cy="960487"/>
          </a:xfrm>
          <a:prstGeom prst="rect">
            <a:avLst/>
          </a:prstGeom>
        </p:spPr>
      </p:pic>
      <p:sp>
        <p:nvSpPr>
          <p:cNvPr id="9" name="Rectangle 8">
            <a:extLst>
              <a:ext uri="{FF2B5EF4-FFF2-40B4-BE49-F238E27FC236}">
                <a16:creationId xmlns:a16="http://schemas.microsoft.com/office/drawing/2014/main" xmlns="" id="{A94D8CA3-283E-4A8C-9B39-44D5F4AE9E26}"/>
              </a:ext>
            </a:extLst>
          </p:cNvPr>
          <p:cNvSpPr/>
          <p:nvPr/>
        </p:nvSpPr>
        <p:spPr>
          <a:xfrm>
            <a:off x="107951" y="1253516"/>
            <a:ext cx="11685320" cy="1200329"/>
          </a:xfrm>
          <a:prstGeom prst="rect">
            <a:avLst/>
          </a:prstGeom>
        </p:spPr>
        <p:txBody>
          <a:bodyPr wrap="square">
            <a:spAutoFit/>
          </a:bodyPr>
          <a:lstStyle/>
          <a:p>
            <a:pPr algn="just"/>
            <a:r>
              <a:rPr lang="vi-VN" sz="3600">
                <a:solidFill>
                  <a:srgbClr val="FF0066"/>
                </a:solidFill>
                <a:latin typeface="Arial" panose="020B0604020202020204" pitchFamily="34" charset="0"/>
                <a:cs typeface="Arial" panose="020B0604020202020204" pitchFamily="34" charset="0"/>
              </a:rPr>
              <a:t>- Trong việc khai thác và phát huy các di sản, châu Phi cần lưu ý những vấn đề:</a:t>
            </a:r>
            <a:endParaRPr lang="en-US"/>
          </a:p>
        </p:txBody>
      </p:sp>
      <p:sp>
        <p:nvSpPr>
          <p:cNvPr id="13" name="Rectangle 12">
            <a:extLst>
              <a:ext uri="{FF2B5EF4-FFF2-40B4-BE49-F238E27FC236}">
                <a16:creationId xmlns:a16="http://schemas.microsoft.com/office/drawing/2014/main" xmlns="" id="{5D82B4DF-4681-40DA-96D4-91FF1C7C4654}"/>
              </a:ext>
            </a:extLst>
          </p:cNvPr>
          <p:cNvSpPr/>
          <p:nvPr/>
        </p:nvSpPr>
        <p:spPr>
          <a:xfrm>
            <a:off x="301389" y="2586887"/>
            <a:ext cx="11363613" cy="2862322"/>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Chăm sóc, bảo vệ các di sản như công tác trùng tu, bảo tồn;</a:t>
            </a:r>
          </a:p>
          <a:p>
            <a:pPr algn="just"/>
            <a:r>
              <a:rPr lang="vi-VN" sz="3600">
                <a:solidFill>
                  <a:srgbClr val="1B04FA"/>
                </a:solidFill>
                <a:latin typeface="Arial" panose="020B0604020202020204" pitchFamily="34" charset="0"/>
                <a:cs typeface="Arial" panose="020B0604020202020204" pitchFamily="34" charset="0"/>
              </a:rPr>
              <a:t>+ Nguy cơ xung đột quân sự;</a:t>
            </a:r>
          </a:p>
          <a:p>
            <a:pPr algn="just"/>
            <a:r>
              <a:rPr lang="vi-VN" sz="3600">
                <a:solidFill>
                  <a:srgbClr val="1B04FA"/>
                </a:solidFill>
                <a:latin typeface="Arial" panose="020B0604020202020204" pitchFamily="34" charset="0"/>
                <a:cs typeface="Arial" panose="020B0604020202020204" pitchFamily="34" charset="0"/>
              </a:rPr>
              <a:t>+ Hoạt động khủng bố;</a:t>
            </a:r>
          </a:p>
          <a:p>
            <a:pPr algn="just"/>
            <a:r>
              <a:rPr lang="vi-VN" sz="3600">
                <a:solidFill>
                  <a:srgbClr val="1B04FA"/>
                </a:solidFill>
                <a:latin typeface="Arial" panose="020B0604020202020204" pitchFamily="34" charset="0"/>
                <a:cs typeface="Arial" panose="020B0604020202020204" pitchFamily="34" charset="0"/>
              </a:rPr>
              <a:t>+ Ảnh hưởng của thiên tai,...</a:t>
            </a:r>
            <a:endParaRPr lang="en-US"/>
          </a:p>
        </p:txBody>
      </p:sp>
    </p:spTree>
    <p:extLst>
      <p:ext uri="{BB962C8B-B14F-4D97-AF65-F5344CB8AC3E}">
        <p14:creationId xmlns:p14="http://schemas.microsoft.com/office/powerpoint/2010/main" val="218375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35F5D82-AD01-4A39-A6E9-F0FC5744F5C0}"/>
              </a:ext>
            </a:extLst>
          </p:cNvPr>
          <p:cNvGrpSpPr/>
          <p:nvPr/>
        </p:nvGrpSpPr>
        <p:grpSpPr>
          <a:xfrm>
            <a:off x="-822292" y="123787"/>
            <a:ext cx="8367537" cy="875873"/>
            <a:chOff x="966751" y="3834395"/>
            <a:chExt cx="8367537" cy="875873"/>
          </a:xfrm>
        </p:grpSpPr>
        <p:grpSp>
          <p:nvGrpSpPr>
            <p:cNvPr id="3" name="Group 2">
              <a:extLst>
                <a:ext uri="{FF2B5EF4-FFF2-40B4-BE49-F238E27FC236}">
                  <a16:creationId xmlns:a16="http://schemas.microsoft.com/office/drawing/2014/main" xmlns="" id="{99B97AC1-2BF9-417F-96D5-CC59FA66C0F5}"/>
                </a:ext>
              </a:extLst>
            </p:cNvPr>
            <p:cNvGrpSpPr/>
            <p:nvPr/>
          </p:nvGrpSpPr>
          <p:grpSpPr>
            <a:xfrm>
              <a:off x="1896994" y="3837319"/>
              <a:ext cx="6120571" cy="872949"/>
              <a:chOff x="1133366" y="2220084"/>
              <a:chExt cx="5514755" cy="914400"/>
            </a:xfrm>
            <a:solidFill>
              <a:srgbClr val="FCFEB0"/>
            </a:solidFill>
          </p:grpSpPr>
          <p:sp>
            <p:nvSpPr>
              <p:cNvPr id="7" name="Arrow: Pentagon 6">
                <a:extLst>
                  <a:ext uri="{FF2B5EF4-FFF2-40B4-BE49-F238E27FC236}">
                    <a16:creationId xmlns:a16="http://schemas.microsoft.com/office/drawing/2014/main" xmlns="" id="{A0B1FE7E-4050-4A8A-A8C0-012A8184EB1D}"/>
                  </a:ext>
                </a:extLst>
              </p:cNvPr>
              <p:cNvSpPr/>
              <p:nvPr/>
            </p:nvSpPr>
            <p:spPr>
              <a:xfrm>
                <a:off x="1133366" y="2220084"/>
                <a:ext cx="551475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1FEB1D62-9550-4310-98B0-67286E344C05}"/>
                </a:ext>
              </a:extLst>
            </p:cNvPr>
            <p:cNvSpPr txBox="1"/>
            <p:nvPr/>
          </p:nvSpPr>
          <p:spPr>
            <a:xfrm>
              <a:off x="966751" y="397036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a:t>
              </a:r>
            </a:p>
          </p:txBody>
        </p:sp>
        <p:sp>
          <p:nvSpPr>
            <p:cNvPr id="5" name="Arrow: Pentagon 4">
              <a:extLst>
                <a:ext uri="{FF2B5EF4-FFF2-40B4-BE49-F238E27FC236}">
                  <a16:creationId xmlns:a16="http://schemas.microsoft.com/office/drawing/2014/main" xmlns=""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3</a:t>
              </a:r>
              <a:endParaRPr lang="en-US" sz="4000" b="1">
                <a:latin typeface="Arial" pitchFamily="34" charset="0"/>
                <a:cs typeface="Arial" pitchFamily="34" charset="0"/>
              </a:endParaRPr>
            </a:p>
          </p:txBody>
        </p:sp>
        <p:sp>
          <p:nvSpPr>
            <p:cNvPr id="6" name="Isosceles Triangle 5">
              <a:extLst>
                <a:ext uri="{FF2B5EF4-FFF2-40B4-BE49-F238E27FC236}">
                  <a16:creationId xmlns:a16="http://schemas.microsoft.com/office/drawing/2014/main" xmlns=""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B2EEFE53-1897-4E6A-B4B2-AC063B09F75C}"/>
              </a:ext>
            </a:extLst>
          </p:cNvPr>
          <p:cNvSpPr/>
          <p:nvPr/>
        </p:nvSpPr>
        <p:spPr>
          <a:xfrm>
            <a:off x="301389" y="1720840"/>
            <a:ext cx="11508678" cy="3416320"/>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 </a:t>
            </a:r>
            <a:r>
              <a:rPr lang="vi-VN" sz="3600">
                <a:solidFill>
                  <a:srgbClr val="1B04FA"/>
                </a:solidFill>
                <a:latin typeface="Arial" panose="020B0604020202020204" pitchFamily="34" charset="0"/>
                <a:cs typeface="Arial" panose="020B0604020202020204" pitchFamily="34" charset="0"/>
              </a:rPr>
              <a:t> Châu Phi là một trong những cái nôi của loài người với di sản có lịch sử từ lâu đời như: giấy, phép tính,... </a:t>
            </a:r>
          </a:p>
          <a:p>
            <a:r>
              <a:rPr lang="vi-VN" sz="3600">
                <a:solidFill>
                  <a:srgbClr val="1B04FA"/>
                </a:solidFill>
                <a:latin typeface="Arial" panose="020B0604020202020204" pitchFamily="34" charset="0"/>
                <a:cs typeface="Arial" panose="020B0604020202020204" pitchFamily="34" charset="0"/>
              </a:rPr>
              <a:t>-  Có nhiều di sản lịch sử nổi tiếng được thế giới công nhận như: Kim tự tháp từ Gi-gia tới Đát-su (Ai Cập), thành phố cổ Tim-bút-tu (Ma-li), hoàng cung A-bô-mây (Bê-nanh)...</a:t>
            </a:r>
            <a:endParaRPr lang="en-US" sz="3600">
              <a:solidFill>
                <a:srgbClr val="1B04FA"/>
              </a:solidFill>
              <a:latin typeface="Arial" panose="020B0604020202020204" pitchFamily="34" charset="0"/>
              <a:cs typeface="Arial" panose="020B0604020202020204" pitchFamily="34" charset="0"/>
            </a:endParaRPr>
          </a:p>
        </p:txBody>
      </p:sp>
      <p:pic>
        <p:nvPicPr>
          <p:cNvPr id="11" name="Picture 5" descr="book9">
            <a:extLst>
              <a:ext uri="{FF2B5EF4-FFF2-40B4-BE49-F238E27FC236}">
                <a16:creationId xmlns:a16="http://schemas.microsoft.com/office/drawing/2014/main" xmlns="" id="{0D8772F8-6223-444E-AB65-6953DF5F87D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29957" y="116028"/>
            <a:ext cx="1817451" cy="114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C655D1D1-3779-4DEA-90ED-BC66B81D1612}"/>
              </a:ext>
            </a:extLst>
          </p:cNvPr>
          <p:cNvPicPr>
            <a:picLocks noChangeAspect="1"/>
          </p:cNvPicPr>
          <p:nvPr/>
        </p:nvPicPr>
        <p:blipFill>
          <a:blip r:embed="rId3"/>
          <a:stretch>
            <a:fillRect/>
          </a:stretch>
        </p:blipFill>
        <p:spPr>
          <a:xfrm>
            <a:off x="10987000" y="159987"/>
            <a:ext cx="1091702" cy="960487"/>
          </a:xfrm>
          <a:prstGeom prst="rect">
            <a:avLst/>
          </a:prstGeom>
        </p:spPr>
      </p:pic>
    </p:spTree>
    <p:extLst>
      <p:ext uri="{BB962C8B-B14F-4D97-AF65-F5344CB8AC3E}">
        <p14:creationId xmlns:p14="http://schemas.microsoft.com/office/powerpoint/2010/main" val="8725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E51F0B7-7703-45E6-8C0D-5D0D3DB4B323}"/>
              </a:ext>
            </a:extLst>
          </p:cNvPr>
          <p:cNvSpPr/>
          <p:nvPr/>
        </p:nvSpPr>
        <p:spPr>
          <a:xfrm>
            <a:off x="558140" y="960543"/>
            <a:ext cx="11336977" cy="1077218"/>
          </a:xfrm>
          <a:prstGeom prst="rect">
            <a:avLst/>
          </a:prstGeom>
          <a:ln>
            <a:solidFill>
              <a:schemeClr val="accent1">
                <a:shade val="50000"/>
              </a:schemeClr>
            </a:solidFill>
            <a:prstDash val="sysDash"/>
          </a:ln>
        </p:spPr>
        <p:txBody>
          <a:bodyPr wrap="square">
            <a:spAutoFit/>
          </a:bodyPr>
          <a:lstStyle/>
          <a:p>
            <a:r>
              <a:rPr lang="en-US" sz="3200">
                <a:solidFill>
                  <a:srgbClr val="FF0066"/>
                </a:solidFill>
                <a:latin typeface="Arial" panose="020B0604020202020204" pitchFamily="34" charset="0"/>
                <a:cs typeface="Arial" panose="020B0604020202020204" pitchFamily="34" charset="0"/>
              </a:rPr>
              <a:t>Em hãy hoàn thành bảng tổng hợp thông tin về các vấn đề xã hội nổi cộm ở châu Phi theo mẫu sau:</a:t>
            </a:r>
            <a:endParaRPr lang="en-US">
              <a:solidFill>
                <a:srgbClr val="FF0066"/>
              </a:solidFill>
            </a:endParaRPr>
          </a:p>
        </p:txBody>
      </p:sp>
      <p:grpSp>
        <p:nvGrpSpPr>
          <p:cNvPr id="8" name="Group 7">
            <a:extLst>
              <a:ext uri="{FF2B5EF4-FFF2-40B4-BE49-F238E27FC236}">
                <a16:creationId xmlns:a16="http://schemas.microsoft.com/office/drawing/2014/main" xmlns="" id="{8DAB99FF-05E8-4B07-A56A-803CB6102C56}"/>
              </a:ext>
            </a:extLst>
          </p:cNvPr>
          <p:cNvGrpSpPr/>
          <p:nvPr/>
        </p:nvGrpSpPr>
        <p:grpSpPr>
          <a:xfrm>
            <a:off x="4399723" y="142504"/>
            <a:ext cx="3657598" cy="712520"/>
            <a:chOff x="4041914" y="142504"/>
            <a:chExt cx="3657598" cy="712520"/>
          </a:xfrm>
        </p:grpSpPr>
        <p:sp>
          <p:nvSpPr>
            <p:cNvPr id="6" name="Rectangle: Rounded Corners 5">
              <a:extLst>
                <a:ext uri="{FF2B5EF4-FFF2-40B4-BE49-F238E27FC236}">
                  <a16:creationId xmlns:a16="http://schemas.microsoft.com/office/drawing/2014/main" xmlns="" id="{51386407-5E54-4C1F-A1CA-5784F38044FC}"/>
                </a:ext>
              </a:extLst>
            </p:cNvPr>
            <p:cNvSpPr/>
            <p:nvPr/>
          </p:nvSpPr>
          <p:spPr>
            <a:xfrm>
              <a:off x="4041914" y="142504"/>
              <a:ext cx="2976404" cy="7125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TextBox 6">
              <a:extLst>
                <a:ext uri="{FF2B5EF4-FFF2-40B4-BE49-F238E27FC236}">
                  <a16:creationId xmlns:a16="http://schemas.microsoft.com/office/drawing/2014/main" xmlns="" id="{F01FA7EE-C059-4DB8-B043-CC53CE8D02FF}"/>
                </a:ext>
              </a:extLst>
            </p:cNvPr>
            <p:cNvSpPr txBox="1"/>
            <p:nvPr/>
          </p:nvSpPr>
          <p:spPr>
            <a:xfrm>
              <a:off x="4215739" y="154379"/>
              <a:ext cx="3483773" cy="646331"/>
            </a:xfrm>
            <a:prstGeom prst="rect">
              <a:avLst/>
            </a:prstGeom>
            <a:noFill/>
          </p:spPr>
          <p:txBody>
            <a:bodyPr wrap="square" rtlCol="0">
              <a:spAutoFit/>
            </a:bodyPr>
            <a:lstStyle/>
            <a:p>
              <a:r>
                <a:rPr lang="vi-VN" sz="3600" b="1">
                  <a:solidFill>
                    <a:srgbClr val="FFFF00"/>
                  </a:solidFill>
                </a:rPr>
                <a:t>LUYỆN TẬP</a:t>
              </a:r>
              <a:endParaRPr lang="en-US" sz="3600" b="1">
                <a:solidFill>
                  <a:srgbClr val="FFFF00"/>
                </a:solidFill>
              </a:endParaRPr>
            </a:p>
          </p:txBody>
        </p:sp>
      </p:grpSp>
      <p:graphicFrame>
        <p:nvGraphicFramePr>
          <p:cNvPr id="9" name="Table 9">
            <a:extLst>
              <a:ext uri="{FF2B5EF4-FFF2-40B4-BE49-F238E27FC236}">
                <a16:creationId xmlns:a16="http://schemas.microsoft.com/office/drawing/2014/main" xmlns="" id="{9D8A291E-FD32-480C-90BC-BD869F36F653}"/>
              </a:ext>
            </a:extLst>
          </p:cNvPr>
          <p:cNvGraphicFramePr>
            <a:graphicFrameLocks noGrp="1"/>
          </p:cNvGraphicFramePr>
          <p:nvPr>
            <p:extLst>
              <p:ext uri="{D42A27DB-BD31-4B8C-83A1-F6EECF244321}">
                <p14:modId xmlns:p14="http://schemas.microsoft.com/office/powerpoint/2010/main" val="1900959207"/>
              </p:ext>
            </p:extLst>
          </p:nvPr>
        </p:nvGraphicFramePr>
        <p:xfrm>
          <a:off x="1183860" y="2687318"/>
          <a:ext cx="10531062" cy="2906536"/>
        </p:xfrm>
        <a:graphic>
          <a:graphicData uri="http://schemas.openxmlformats.org/drawingml/2006/table">
            <a:tbl>
              <a:tblPr firstRow="1" bandRow="1">
                <a:tableStyleId>{5C22544A-7EE6-4342-B048-85BDC9FD1C3A}</a:tableStyleId>
              </a:tblPr>
              <a:tblGrid>
                <a:gridCol w="5265531">
                  <a:extLst>
                    <a:ext uri="{9D8B030D-6E8A-4147-A177-3AD203B41FA5}">
                      <a16:colId xmlns:a16="http://schemas.microsoft.com/office/drawing/2014/main" xmlns="" val="3748605729"/>
                    </a:ext>
                  </a:extLst>
                </a:gridCol>
                <a:gridCol w="5265531">
                  <a:extLst>
                    <a:ext uri="{9D8B030D-6E8A-4147-A177-3AD203B41FA5}">
                      <a16:colId xmlns:a16="http://schemas.microsoft.com/office/drawing/2014/main" xmlns="" val="1802251661"/>
                    </a:ext>
                  </a:extLst>
                </a:gridCol>
              </a:tblGrid>
              <a:tr h="1142560">
                <a:tc>
                  <a:txBody>
                    <a:bodyPr/>
                    <a:lstStyle/>
                    <a:p>
                      <a:pPr algn="ctr" fontAlgn="t"/>
                      <a:r>
                        <a:rPr lang="en-US" sz="3200" b="1" i="0">
                          <a:solidFill>
                            <a:schemeClr val="bg1"/>
                          </a:solidFill>
                          <a:effectLst/>
                          <a:latin typeface="Arial" panose="020B0604020202020204" pitchFamily="34" charset="0"/>
                          <a:cs typeface="Arial" panose="020B0604020202020204" pitchFamily="34" charset="0"/>
                        </a:rPr>
                        <a:t>Vấn đề xã hội</a:t>
                      </a:r>
                      <a:endParaRPr lang="en-US" sz="3200" b="0" i="0">
                        <a:solidFill>
                          <a:schemeClr val="bg1"/>
                        </a:solidFill>
                        <a:effectLst/>
                        <a:latin typeface="Arial" panose="020B0604020202020204" pitchFamily="34" charset="0"/>
                        <a:cs typeface="Arial" panose="020B0604020202020204" pitchFamily="34" charset="0"/>
                      </a:endParaRPr>
                    </a:p>
                  </a:txBody>
                  <a:tcPr marL="31750" marR="31750" marT="31750" marB="31750">
                    <a:solidFill>
                      <a:schemeClr val="accent5">
                        <a:lumMod val="75000"/>
                      </a:schemeClr>
                    </a:solidFill>
                  </a:tcPr>
                </a:tc>
                <a:tc>
                  <a:txBody>
                    <a:bodyPr/>
                    <a:lstStyle/>
                    <a:p>
                      <a:pPr algn="ctr" fontAlgn="t"/>
                      <a:r>
                        <a:rPr lang="vi-VN" sz="3200" b="1" i="0">
                          <a:solidFill>
                            <a:schemeClr val="bg1"/>
                          </a:solidFill>
                          <a:effectLst/>
                          <a:latin typeface="Arial" panose="020B0604020202020204" pitchFamily="34" charset="0"/>
                          <a:cs typeface="Arial" panose="020B0604020202020204" pitchFamily="34" charset="0"/>
                        </a:rPr>
                        <a:t>Ảnh hưởng đến đời sống người dân</a:t>
                      </a:r>
                      <a:endParaRPr lang="vi-VN" sz="3200" b="0" i="0">
                        <a:solidFill>
                          <a:schemeClr val="bg1"/>
                        </a:solidFill>
                        <a:effectLst/>
                        <a:latin typeface="Arial" panose="020B0604020202020204" pitchFamily="34" charset="0"/>
                        <a:cs typeface="Arial" panose="020B0604020202020204" pitchFamily="34" charset="0"/>
                      </a:endParaRPr>
                    </a:p>
                  </a:txBody>
                  <a:tcPr marL="31750" marR="31750" marT="31750" marB="31750">
                    <a:solidFill>
                      <a:schemeClr val="accent5">
                        <a:lumMod val="75000"/>
                      </a:schemeClr>
                    </a:solidFill>
                  </a:tcPr>
                </a:tc>
                <a:extLst>
                  <a:ext uri="{0D108BD9-81ED-4DB2-BD59-A6C34878D82A}">
                    <a16:rowId xmlns:a16="http://schemas.microsoft.com/office/drawing/2014/main" xmlns="" val="1968679072"/>
                  </a:ext>
                </a:extLst>
              </a:tr>
              <a:tr h="1763976">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a16="http://schemas.microsoft.com/office/drawing/2014/main" xmlns="" val="3276875023"/>
                  </a:ext>
                </a:extLst>
              </a:tr>
            </a:tbl>
          </a:graphicData>
        </a:graphic>
      </p:graphicFrame>
    </p:spTree>
    <p:extLst>
      <p:ext uri="{BB962C8B-B14F-4D97-AF65-F5344CB8AC3E}">
        <p14:creationId xmlns:p14="http://schemas.microsoft.com/office/powerpoint/2010/main" val="96142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noProof="0">
                <a:solidFill>
                  <a:srgbClr val="FFFF00"/>
                </a:solidFill>
                <a:latin typeface="Arial" panose="020B0604020202020204" pitchFamily="34" charset="0"/>
                <a:ea typeface="Tahoma" panose="020B0604030504040204" pitchFamily="34" charset="0"/>
                <a:cs typeface="Arial" panose="020B0604020202020204" pitchFamily="34" charset="0"/>
              </a:rPr>
              <a:t>Câu 2.</a:t>
            </a:r>
            <a:r>
              <a:rPr lang="vi-VN" sz="4400" b="1">
                <a:solidFill>
                  <a:srgbClr val="FFFF00"/>
                </a:solidFill>
                <a:latin typeface="Arial" panose="020B0604020202020204" pitchFamily="34" charset="0"/>
                <a:cs typeface="Arial" panose="020B0604020202020204" pitchFamily="34" charset="0"/>
              </a:rPr>
              <a:t> </a:t>
            </a:r>
            <a:r>
              <a:rPr lang="en-US" sz="4400" b="1">
                <a:solidFill>
                  <a:srgbClr val="FFFF00"/>
                </a:solidFill>
                <a:latin typeface="Arial" panose="020B0604020202020204" pitchFamily="34" charset="0"/>
                <a:cs typeface="Arial" panose="020B0604020202020204" pitchFamily="34" charset="0"/>
              </a:rPr>
              <a:t>Châu </a:t>
            </a:r>
            <a:r>
              <a:rPr lang="vi-VN" sz="4400" b="1">
                <a:solidFill>
                  <a:srgbClr val="FFFF00"/>
                </a:solidFill>
                <a:latin typeface="Arial" panose="020B0604020202020204" pitchFamily="34" charset="0"/>
                <a:cs typeface="Arial" panose="020B0604020202020204" pitchFamily="34" charset="0"/>
              </a:rPr>
              <a:t>lục có dân số đông nhất thế giới? </a:t>
            </a:r>
            <a:endParaRPr lang="en-US" sz="4400" b="1">
              <a:solidFill>
                <a:srgbClr val="FFFF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3563420" y="3598815"/>
            <a:ext cx="6228080" cy="15211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t>   </a:t>
            </a:r>
            <a:r>
              <a:rPr lang="vi-VN" sz="4000" b="1" i="1"/>
              <a:t>Châu Á</a:t>
            </a:r>
            <a:endParaRPr lang="en-US" sz="4000" b="1"/>
          </a:p>
        </p:txBody>
      </p:sp>
      <p:sp>
        <p:nvSpPr>
          <p:cNvPr id="19" name="Pentagon 18"/>
          <p:cNvSpPr/>
          <p:nvPr/>
        </p:nvSpPr>
        <p:spPr>
          <a:xfrm>
            <a:off x="1876860" y="3598813"/>
            <a:ext cx="2004417" cy="152110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xmlns="" id="{0D44CBD0-DC78-4A78-8AC6-DEE52847E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20137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265471" y="943897"/>
            <a:ext cx="5914103" cy="2862322"/>
          </a:xfrm>
          <a:prstGeom prst="rect">
            <a:avLst/>
          </a:prstGeom>
          <a:solidFill>
            <a:schemeClr val="accent4">
              <a:lumMod val="20000"/>
              <a:lumOff val="80000"/>
            </a:schemeClr>
          </a:solidFill>
          <a:ln w="9525">
            <a:solidFill>
              <a:schemeClr val="accent1"/>
            </a:solidFill>
            <a:prstDash val="dash"/>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Nếu</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em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là</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lãnh</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đạo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em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sẽ</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làm</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gì</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đế</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giúp</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người</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dân châu Phi/1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quốc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gia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nào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đó</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857250" algn="l"/>
              </a:tabLst>
            </a:pP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thoát</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khỏi</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tình</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err="1">
                <a:ln>
                  <a:noFill/>
                </a:ln>
                <a:solidFill>
                  <a:srgbClr val="0070C0"/>
                </a:solidFill>
                <a:effectLst/>
                <a:latin typeface="Arial" pitchFamily="34" charset="0"/>
                <a:ea typeface="Cambria" pitchFamily="18" charset="0"/>
                <a:cs typeface="Cambria" pitchFamily="18" charset="0"/>
              </a:rPr>
              <a:t>trạng</a:t>
            </a:r>
            <a:r>
              <a:rPr kumimoji="0" lang="vi-VN" sz="3600" b="0" i="0" u="none" strike="noStrike" cap="none" normalizeH="0" baseline="0">
                <a:ln>
                  <a:noFill/>
                </a:ln>
                <a:solidFill>
                  <a:srgbClr val="0070C0"/>
                </a:solidFill>
                <a:effectLst/>
                <a:latin typeface="Arial" pitchFamily="34" charset="0"/>
                <a:ea typeface="Cambria" pitchFamily="18" charset="0"/>
                <a:cs typeface="Cambria" pitchFamily="18" charset="0"/>
              </a:rPr>
              <a:t> </a:t>
            </a:r>
            <a:r>
              <a:rPr kumimoji="0" lang="en-US" sz="3600" b="0" i="0" u="none" strike="noStrike" cap="none" normalizeH="0" baseline="0">
                <a:ln>
                  <a:noFill/>
                </a:ln>
                <a:solidFill>
                  <a:srgbClr val="0070C0"/>
                </a:solidFill>
                <a:effectLst/>
                <a:latin typeface="Arial" pitchFamily="34" charset="0"/>
                <a:ea typeface="Cambria" pitchFamily="18" charset="0"/>
                <a:cs typeface="Cambria" pitchFamily="18" charset="0"/>
              </a:rPr>
              <a:t>nghèo</a:t>
            </a:r>
            <a:r>
              <a:rPr kumimoji="0" lang="en-US" sz="3600" b="0" i="0" u="none" strike="noStrike" cap="none" normalizeH="0">
                <a:ln>
                  <a:noFill/>
                </a:ln>
                <a:solidFill>
                  <a:srgbClr val="0070C0"/>
                </a:solidFill>
                <a:effectLst/>
                <a:latin typeface="Arial" pitchFamily="34" charset="0"/>
                <a:ea typeface="Cambria" pitchFamily="18" charset="0"/>
                <a:cs typeface="Cambria" pitchFamily="18" charset="0"/>
              </a:rPr>
              <a:t> đói</a:t>
            </a:r>
            <a:r>
              <a:rPr kumimoji="0" lang="vi-VN" sz="3600" b="0" i="0" u="none" strike="noStrike" cap="none" normalizeH="0" baseline="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như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hiện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nay?</a:t>
            </a:r>
            <a:endParaRPr kumimoji="0" lang="vi-VN" sz="3600" b="0" i="0" u="none" strike="noStrike" cap="none" normalizeH="0" baseline="0" dirty="0">
              <a:ln>
                <a:noFill/>
              </a:ln>
              <a:solidFill>
                <a:srgbClr val="0070C0"/>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2280930" y="223683"/>
            <a:ext cx="8087185" cy="64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3600" b="1" dirty="0">
                <a:solidFill>
                  <a:srgbClr val="FF0066"/>
                </a:solidFill>
                <a:latin typeface="Arial" panose="020B0604020202020204" pitchFamily="34" charset="0"/>
                <a:ea typeface="Kids"/>
                <a:cs typeface="Arial" panose="020B0604020202020204" pitchFamily="34" charset="0"/>
              </a:rPr>
              <a:t>TÔI LÀ THỦ TƯỚNG CHÍNH PHỦ</a:t>
            </a:r>
          </a:p>
        </p:txBody>
      </p:sp>
      <p:sp>
        <p:nvSpPr>
          <p:cNvPr id="6" name="Hình Chữ nhật 5"/>
          <p:cNvSpPr/>
          <p:nvPr/>
        </p:nvSpPr>
        <p:spPr>
          <a:xfrm>
            <a:off x="6476868" y="1589516"/>
            <a:ext cx="5506065" cy="1384995"/>
          </a:xfrm>
          <a:prstGeom prst="rect">
            <a:avLst/>
          </a:prstGeom>
          <a:ln w="9525">
            <a:solidFill>
              <a:srgbClr val="0070C0"/>
            </a:solidFill>
            <a:prstDash val="dash"/>
          </a:ln>
        </p:spPr>
        <p:txBody>
          <a:bodyPr wrap="square">
            <a:spAutoFit/>
          </a:bodyPr>
          <a:lstStyle/>
          <a:p>
            <a:pPr>
              <a:buFont typeface="Wingdings" pitchFamily="2" charset="2"/>
              <a:buChar char="ü"/>
            </a:pPr>
            <a:r>
              <a:rPr lang="en-US" dirty="0"/>
              <a:t> </a:t>
            </a:r>
            <a:r>
              <a:rPr lang="en-US" sz="2800" dirty="0" err="1">
                <a:solidFill>
                  <a:srgbClr val="7030A0"/>
                </a:solidFill>
                <a:latin typeface="Arial" pitchFamily="34" charset="0"/>
                <a:cs typeface="Arial" pitchFamily="34" charset="0"/>
              </a:rPr>
              <a:t>Gh</a:t>
            </a:r>
            <a:r>
              <a:rPr lang="vi-VN" sz="2800" dirty="0">
                <a:solidFill>
                  <a:srgbClr val="7030A0"/>
                </a:solidFill>
                <a:latin typeface="Arial" pitchFamily="34" charset="0"/>
                <a:cs typeface="Arial" pitchFamily="34" charset="0"/>
              </a:rPr>
              <a:t>i ý </a:t>
            </a:r>
            <a:r>
              <a:rPr lang="vi-VN" sz="2800" dirty="0" err="1">
                <a:solidFill>
                  <a:srgbClr val="7030A0"/>
                </a:solidFill>
                <a:latin typeface="Arial" pitchFamily="34" charset="0"/>
                <a:cs typeface="Arial" pitchFamily="34" charset="0"/>
              </a:rPr>
              <a:t>kiến</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cá</a:t>
            </a:r>
            <a:r>
              <a:rPr lang="vi-VN" sz="2800" dirty="0">
                <a:solidFill>
                  <a:srgbClr val="7030A0"/>
                </a:solidFill>
                <a:latin typeface="Arial" pitchFamily="34" charset="0"/>
                <a:cs typeface="Arial" pitchFamily="34" charset="0"/>
              </a:rPr>
              <a:t> nhân ra </a:t>
            </a:r>
            <a:r>
              <a:rPr lang="vi-VN" sz="2800" dirty="0" err="1">
                <a:solidFill>
                  <a:srgbClr val="7030A0"/>
                </a:solidFill>
                <a:latin typeface="Arial" pitchFamily="34" charset="0"/>
                <a:cs typeface="Arial" pitchFamily="34" charset="0"/>
              </a:rPr>
              <a:t>giấy</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note</a:t>
            </a:r>
            <a:r>
              <a:rPr lang="vi-VN" sz="2800" dirty="0">
                <a:solidFill>
                  <a:srgbClr val="7030A0"/>
                </a:solidFill>
                <a:latin typeface="Arial" pitchFamily="34" charset="0"/>
                <a:cs typeface="Arial" pitchFamily="34" charset="0"/>
              </a:rPr>
              <a:t> </a:t>
            </a:r>
            <a:endParaRPr lang="en-US" sz="2800" dirty="0">
              <a:solidFill>
                <a:srgbClr val="7030A0"/>
              </a:solidFill>
              <a:latin typeface="Arial" pitchFamily="34" charset="0"/>
              <a:cs typeface="Arial" pitchFamily="34" charset="0"/>
            </a:endParaRPr>
          </a:p>
          <a:p>
            <a:pPr>
              <a:buFont typeface="Wingdings" pitchFamily="2" charset="2"/>
              <a:buChar char="ü"/>
            </a:pPr>
            <a:r>
              <a:rPr lang="vi-VN" sz="2800">
                <a:solidFill>
                  <a:srgbClr val="7030A0"/>
                </a:solidFill>
                <a:latin typeface="Arial" pitchFamily="34" charset="0"/>
                <a:cs typeface="Arial" pitchFamily="34" charset="0"/>
              </a:rPr>
              <a:t>Thời gian </a:t>
            </a:r>
            <a:r>
              <a:rPr lang="en-US" sz="2800">
                <a:solidFill>
                  <a:srgbClr val="7030A0"/>
                </a:solidFill>
                <a:latin typeface="Arial" pitchFamily="34" charset="0"/>
                <a:cs typeface="Arial" pitchFamily="34" charset="0"/>
              </a:rPr>
              <a:t>3</a:t>
            </a:r>
            <a:r>
              <a:rPr lang="vi-VN" sz="280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phút</a:t>
            </a:r>
            <a:endParaRPr lang="en-US" sz="2800" dirty="0">
              <a:solidFill>
                <a:srgbClr val="7030A0"/>
              </a:solidFill>
              <a:latin typeface="Arial" pitchFamily="34" charset="0"/>
              <a:cs typeface="Arial" pitchFamily="34" charset="0"/>
            </a:endParaRPr>
          </a:p>
          <a:p>
            <a:pPr>
              <a:buFont typeface="Wingdings" pitchFamily="2" charset="2"/>
              <a:buChar char="ü"/>
            </a:pP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Trình</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bày</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theo</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vòng</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tròn</a:t>
            </a:r>
            <a:endParaRPr lang="en-US" sz="2800" dirty="0">
              <a:solidFill>
                <a:srgbClr val="7030A0"/>
              </a:solidFill>
              <a:latin typeface="Arial" pitchFamily="34" charset="0"/>
              <a:cs typeface="Arial" pitchFamily="34" charset="0"/>
            </a:endParaRPr>
          </a:p>
        </p:txBody>
      </p:sp>
      <p:pic>
        <p:nvPicPr>
          <p:cNvPr id="8194" name="Picture 2" descr="C:\Users\tuankhanh\Desktop\CHINH\CÁC ICON HỖ TRỢ SOẠN GIẢNG PPT\hạ tầng.png"/>
          <p:cNvPicPr>
            <a:picLocks noChangeAspect="1" noChangeArrowheads="1"/>
          </p:cNvPicPr>
          <p:nvPr/>
        </p:nvPicPr>
        <p:blipFill>
          <a:blip r:embed="rId3"/>
          <a:srcRect/>
          <a:stretch>
            <a:fillRect/>
          </a:stretch>
        </p:blipFill>
        <p:spPr bwMode="auto">
          <a:xfrm>
            <a:off x="9229901" y="4129545"/>
            <a:ext cx="2962099" cy="2123769"/>
          </a:xfrm>
          <a:prstGeom prst="rect">
            <a:avLst/>
          </a:prstGeom>
          <a:noFill/>
        </p:spPr>
      </p:pic>
      <p:pic>
        <p:nvPicPr>
          <p:cNvPr id="8195" name="Picture 3" descr="C:\Users\tuankhanh\Desktop\CHINH\CÁC ICON HỖ TRỢ SOẠN GIẢNG PPT\30.jpg"/>
          <p:cNvPicPr>
            <a:picLocks noChangeAspect="1" noChangeArrowheads="1"/>
          </p:cNvPicPr>
          <p:nvPr/>
        </p:nvPicPr>
        <p:blipFill>
          <a:blip r:embed="rId4"/>
          <a:srcRect l="6376" t="9472" r="10619" b="17434"/>
          <a:stretch>
            <a:fillRect/>
          </a:stretch>
        </p:blipFill>
        <p:spPr bwMode="auto">
          <a:xfrm>
            <a:off x="6105196" y="4055801"/>
            <a:ext cx="3356841" cy="2227007"/>
          </a:xfrm>
          <a:prstGeom prst="rect">
            <a:avLst/>
          </a:prstGeom>
          <a:noFill/>
        </p:spPr>
      </p:pic>
      <p:sp>
        <p:nvSpPr>
          <p:cNvPr id="8197" name="AutoShape 5" descr="Education costs measure on scales value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8" name="Picture 6"/>
          <p:cNvPicPr>
            <a:picLocks noChangeAspect="1" noChangeArrowheads="1"/>
          </p:cNvPicPr>
          <p:nvPr/>
        </p:nvPicPr>
        <p:blipFill>
          <a:blip r:embed="rId5"/>
          <a:srcRect l="83767" t="39516" r="2404" b="38105"/>
          <a:stretch>
            <a:fillRect/>
          </a:stretch>
        </p:blipFill>
        <p:spPr bwMode="auto">
          <a:xfrm>
            <a:off x="3310079" y="4144293"/>
            <a:ext cx="2668177" cy="2138515"/>
          </a:xfrm>
          <a:prstGeom prst="rect">
            <a:avLst/>
          </a:prstGeom>
          <a:noFill/>
          <a:ln w="9525">
            <a:noFill/>
            <a:miter lim="800000"/>
            <a:headEnd/>
            <a:tailEnd/>
          </a:ln>
          <a:effectLst/>
        </p:spPr>
      </p:pic>
      <p:pic>
        <p:nvPicPr>
          <p:cNvPr id="11" name="Ảnh 10" descr="21824259.jpg"/>
          <p:cNvPicPr>
            <a:picLocks noChangeAspect="1"/>
          </p:cNvPicPr>
          <p:nvPr/>
        </p:nvPicPr>
        <p:blipFill>
          <a:blip r:embed="rId6" cstate="print"/>
          <a:srcRect b="10968"/>
          <a:stretch>
            <a:fillRect/>
          </a:stretch>
        </p:blipFill>
        <p:spPr>
          <a:xfrm>
            <a:off x="327036" y="4173789"/>
            <a:ext cx="2737557" cy="2109019"/>
          </a:xfrm>
          <a:prstGeom prst="rect">
            <a:avLst/>
          </a:prstGeom>
        </p:spPr>
      </p:pic>
    </p:spTree>
    <p:extLst>
      <p:ext uri="{BB962C8B-B14F-4D97-AF65-F5344CB8AC3E}">
        <p14:creationId xmlns:p14="http://schemas.microsoft.com/office/powerpoint/2010/main" val="30906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193"/>
                                        </p:tgtEl>
                                        <p:attrNameLst>
                                          <p:attrName>style.visibility</p:attrName>
                                        </p:attrNameLst>
                                      </p:cBhvr>
                                      <p:to>
                                        <p:strVal val="visible"/>
                                      </p:to>
                                    </p:set>
                                    <p:animEffect transition="in" filter="barn(inVertical)">
                                      <p:cBhvr>
                                        <p:cTn id="16" dur="500"/>
                                        <p:tgtEl>
                                          <p:spTgt spid="819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barn(inVertical)">
                                      <p:cBhvr>
                                        <p:cTn id="26" dur="500"/>
                                        <p:tgtEl>
                                          <p:spTgt spid="819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195"/>
                                        </p:tgtEl>
                                        <p:attrNameLst>
                                          <p:attrName>style.visibility</p:attrName>
                                        </p:attrNameLst>
                                      </p:cBhvr>
                                      <p:to>
                                        <p:strVal val="visible"/>
                                      </p:to>
                                    </p:set>
                                    <p:animEffect transition="in" filter="barn(inVertical)">
                                      <p:cBhvr>
                                        <p:cTn id="31" dur="500"/>
                                        <p:tgtEl>
                                          <p:spTgt spid="819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198"/>
                                        </p:tgtEl>
                                        <p:attrNameLst>
                                          <p:attrName>style.visibility</p:attrName>
                                        </p:attrNameLst>
                                      </p:cBhvr>
                                      <p:to>
                                        <p:strVal val="visible"/>
                                      </p:to>
                                    </p:set>
                                    <p:animEffect transition="in" filter="barn(inVertical)">
                                      <p:cBhvr>
                                        <p:cTn id="36" dur="500"/>
                                        <p:tgtEl>
                                          <p:spTgt spid="819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animBg="1"/>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289452" y="1148086"/>
            <a:ext cx="11608904" cy="1754326"/>
          </a:xfrm>
          <a:prstGeom prst="rect">
            <a:avLst/>
          </a:prstGeom>
          <a:noFill/>
          <a:ln>
            <a:solidFill>
              <a:srgbClr val="0070C0"/>
            </a:solidFill>
            <a:prstDash val="sysDash"/>
          </a:ln>
        </p:spPr>
        <p:txBody>
          <a:bodyPr wrap="square" rtlCol="0">
            <a:spAutoFit/>
          </a:bodyPr>
          <a:lstStyle/>
          <a:p>
            <a:pPr algn="ctr"/>
            <a:r>
              <a:rPr lang="vi-VN" sz="3600">
                <a:solidFill>
                  <a:srgbClr val="1B04FA"/>
                </a:solidFill>
              </a:rPr>
              <a:t>Hãy sưu tầm thông tin, hình ảnh từ sách báo và mạng internet về một di sản lịch sử của châu Phi và chia sẻ với các bạn cùn lớp.</a:t>
            </a:r>
            <a:endParaRPr lang="en-US" sz="3600" dirty="0">
              <a:solidFill>
                <a:srgbClr val="1B04FA"/>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F81C2DA3-4C7A-4FED-AFD1-B2D7403B9513}"/>
              </a:ext>
            </a:extLst>
          </p:cNvPr>
          <p:cNvGrpSpPr/>
          <p:nvPr/>
        </p:nvGrpSpPr>
        <p:grpSpPr>
          <a:xfrm>
            <a:off x="8301847" y="3773293"/>
            <a:ext cx="3223109" cy="1903630"/>
            <a:chOff x="-769674" y="3854172"/>
            <a:chExt cx="6240129" cy="3075981"/>
          </a:xfrm>
        </p:grpSpPr>
        <p:pic>
          <p:nvPicPr>
            <p:cNvPr id="2" name="Picture 1">
              <a:extLst>
                <a:ext uri="{FF2B5EF4-FFF2-40B4-BE49-F238E27FC236}">
                  <a16:creationId xmlns:a16="http://schemas.microsoft.com/office/drawing/2014/main" xmlns="" id="{7DA00A1B-BC0F-4148-99FA-1DC5C88EABB8}"/>
                </a:ext>
              </a:extLst>
            </p:cNvPr>
            <p:cNvPicPr>
              <a:picLocks noChangeAspect="1"/>
            </p:cNvPicPr>
            <p:nvPr/>
          </p:nvPicPr>
          <p:blipFill rotWithShape="1">
            <a:blip r:embed="rId3"/>
            <a:srcRect t="4374"/>
            <a:stretch/>
          </p:blipFill>
          <p:spPr>
            <a:xfrm>
              <a:off x="-769674" y="3854172"/>
              <a:ext cx="6240129" cy="2645063"/>
            </a:xfrm>
            <a:prstGeom prst="rect">
              <a:avLst/>
            </a:prstGeom>
          </p:spPr>
        </p:pic>
        <p:sp>
          <p:nvSpPr>
            <p:cNvPr id="3" name="Rectangle 2">
              <a:extLst>
                <a:ext uri="{FF2B5EF4-FFF2-40B4-BE49-F238E27FC236}">
                  <a16:creationId xmlns:a16="http://schemas.microsoft.com/office/drawing/2014/main" xmlns="" id="{1F37D517-0DFC-4CB1-84DA-CD35DDB04E78}"/>
                </a:ext>
              </a:extLst>
            </p:cNvPr>
            <p:cNvSpPr/>
            <p:nvPr/>
          </p:nvSpPr>
          <p:spPr>
            <a:xfrm>
              <a:off x="-769674" y="6560821"/>
              <a:ext cx="3483069" cy="369332"/>
            </a:xfrm>
            <a:prstGeom prst="rect">
              <a:avLst/>
            </a:prstGeom>
          </p:spPr>
          <p:txBody>
            <a:bodyPr wrap="none">
              <a:spAutoFit/>
            </a:bodyPr>
            <a:lstStyle/>
            <a:p>
              <a:r>
                <a:rPr lang="en-US" i="1">
                  <a:solidFill>
                    <a:srgbClr val="1B04FA"/>
                  </a:solidFill>
                  <a:latin typeface="Arial" panose="020B0604020202020204" pitchFamily="34" charset="0"/>
                  <a:cs typeface="Arial" panose="020B0604020202020204" pitchFamily="34" charset="0"/>
                </a:rPr>
                <a:t>Cung điện hoàng gia ở Abomey </a:t>
              </a:r>
              <a:endParaRPr lang="en-US">
                <a:solidFill>
                  <a:srgbClr val="1B04FA"/>
                </a:solidFill>
                <a:latin typeface="Arial" panose="020B0604020202020204" pitchFamily="34" charset="0"/>
                <a:cs typeface="Arial" panose="020B0604020202020204" pitchFamily="34" charset="0"/>
              </a:endParaRPr>
            </a:p>
          </p:txBody>
        </p:sp>
      </p:grpSp>
      <p:pic>
        <p:nvPicPr>
          <p:cNvPr id="11" name="Picture 10" descr="A picture containing text&#10;&#10;Description automatically generated">
            <a:extLst>
              <a:ext uri="{FF2B5EF4-FFF2-40B4-BE49-F238E27FC236}">
                <a16:creationId xmlns:a16="http://schemas.microsoft.com/office/drawing/2014/main" xmlns="" id="{F5F35BB6-9304-44E2-B4A3-62F2024952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00" t="8748" r="11440" b="18501"/>
          <a:stretch/>
        </p:blipFill>
        <p:spPr>
          <a:xfrm>
            <a:off x="1451961" y="163618"/>
            <a:ext cx="805716" cy="943537"/>
          </a:xfrm>
          <a:prstGeom prst="rect">
            <a:avLst/>
          </a:prstGeom>
        </p:spPr>
      </p:pic>
      <p:sp>
        <p:nvSpPr>
          <p:cNvPr id="15" name="TextBox 14">
            <a:extLst>
              <a:ext uri="{FF2B5EF4-FFF2-40B4-BE49-F238E27FC236}">
                <a16:creationId xmlns:a16="http://schemas.microsoft.com/office/drawing/2014/main" xmlns="" id="{43D506F8-67ED-4584-876E-B924B29D7D16}"/>
              </a:ext>
            </a:extLst>
          </p:cNvPr>
          <p:cNvSpPr txBox="1"/>
          <p:nvPr/>
        </p:nvSpPr>
        <p:spPr>
          <a:xfrm>
            <a:off x="4148439" y="2824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6" name="Rectangle 15">
            <a:extLst>
              <a:ext uri="{FF2B5EF4-FFF2-40B4-BE49-F238E27FC236}">
                <a16:creationId xmlns:a16="http://schemas.microsoft.com/office/drawing/2014/main" xmlns="" id="{69A17607-23A5-4C0E-945D-A6C4B71F66F8}"/>
              </a:ext>
            </a:extLst>
          </p:cNvPr>
          <p:cNvSpPr/>
          <p:nvPr/>
        </p:nvSpPr>
        <p:spPr>
          <a:xfrm>
            <a:off x="5137135"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7" name="Rectangle 16">
            <a:extLst>
              <a:ext uri="{FF2B5EF4-FFF2-40B4-BE49-F238E27FC236}">
                <a16:creationId xmlns:a16="http://schemas.microsoft.com/office/drawing/2014/main" xmlns="" id="{50E57EC3-7D34-482A-9862-AC238788E190}"/>
              </a:ext>
            </a:extLst>
          </p:cNvPr>
          <p:cNvSpPr/>
          <p:nvPr/>
        </p:nvSpPr>
        <p:spPr>
          <a:xfrm>
            <a:off x="5137135"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8" name="Rectangle 17">
            <a:extLst>
              <a:ext uri="{FF2B5EF4-FFF2-40B4-BE49-F238E27FC236}">
                <a16:creationId xmlns:a16="http://schemas.microsoft.com/office/drawing/2014/main" xmlns="" id="{B723F679-4D22-4086-BFD0-1CA45DA7FF7D}"/>
              </a:ext>
            </a:extLst>
          </p:cNvPr>
          <p:cNvSpPr/>
          <p:nvPr/>
        </p:nvSpPr>
        <p:spPr>
          <a:xfrm>
            <a:off x="5137134" y="4119032"/>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9" name="Picture 18">
            <a:extLst>
              <a:ext uri="{FF2B5EF4-FFF2-40B4-BE49-F238E27FC236}">
                <a16:creationId xmlns:a16="http://schemas.microsoft.com/office/drawing/2014/main" xmlns="" id="{7965990C-1696-4D6A-9988-522FFD8EFB28}"/>
              </a:ext>
            </a:extLst>
          </p:cNvPr>
          <p:cNvPicPr>
            <a:picLocks noChangeAspect="1"/>
          </p:cNvPicPr>
          <p:nvPr/>
        </p:nvPicPr>
        <p:blipFill rotWithShape="1">
          <a:blip r:embed="rId5"/>
          <a:srcRect l="12833" t="48222" r="77167" b="28445"/>
          <a:stretch/>
        </p:blipFill>
        <p:spPr>
          <a:xfrm>
            <a:off x="294231" y="3006590"/>
            <a:ext cx="1219200" cy="1600200"/>
          </a:xfrm>
          <a:prstGeom prst="rect">
            <a:avLst/>
          </a:prstGeom>
        </p:spPr>
      </p:pic>
      <p:sp>
        <p:nvSpPr>
          <p:cNvPr id="20" name="TextBox 19">
            <a:extLst>
              <a:ext uri="{FF2B5EF4-FFF2-40B4-BE49-F238E27FC236}">
                <a16:creationId xmlns:a16="http://schemas.microsoft.com/office/drawing/2014/main" xmlns="" id="{8B53AB1C-7DF7-4AFD-B15A-161B15616375}"/>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21" name="TextBox 20">
            <a:extLst>
              <a:ext uri="{FF2B5EF4-FFF2-40B4-BE49-F238E27FC236}">
                <a16:creationId xmlns:a16="http://schemas.microsoft.com/office/drawing/2014/main" xmlns="" id="{6E5B285B-87D9-42E1-BFA1-FF61FAF1E776}"/>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2" name="TextBox 21">
            <a:extLst>
              <a:ext uri="{FF2B5EF4-FFF2-40B4-BE49-F238E27FC236}">
                <a16:creationId xmlns:a16="http://schemas.microsoft.com/office/drawing/2014/main" xmlns="" id="{2EA72017-DDE8-4775-AE7D-805770A55D7C}"/>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3" name="Picture 4" descr="Chương trình đào tạo học sinh thi tuyển vào các đại học hàng đầu tại Mỹ">
            <a:extLst>
              <a:ext uri="{FF2B5EF4-FFF2-40B4-BE49-F238E27FC236}">
                <a16:creationId xmlns:a16="http://schemas.microsoft.com/office/drawing/2014/main" xmlns="" id="{F9D788F7-0C7F-437D-939D-44DDC6F92DE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3FD4E58A-DEED-43CE-9D20-763F5A4AC67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xmlns="" id="{93A7164C-AC01-47C9-A991-7DA46DB1AED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P spid="18" grpId="0"/>
      <p:bldP spid="20"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98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42E84A9-D411-4DC6-9327-C2E5113DCD51}"/>
              </a:ext>
            </a:extLst>
          </p:cNvPr>
          <p:cNvSpPr/>
          <p:nvPr/>
        </p:nvSpPr>
        <p:spPr>
          <a:xfrm>
            <a:off x="107950" y="1264604"/>
            <a:ext cx="11852177" cy="5262979"/>
          </a:xfrm>
          <a:prstGeom prst="rect">
            <a:avLst/>
          </a:prstGeom>
        </p:spPr>
        <p:txBody>
          <a:bodyPr wrap="square">
            <a:spAutoFit/>
          </a:bodyPr>
          <a:lstStyle/>
          <a:p>
            <a:r>
              <a:rPr lang="vi-VN" sz="2400" b="1">
                <a:solidFill>
                  <a:srgbClr val="FF0000"/>
                </a:solidFill>
                <a:latin typeface="Arial" panose="020B0604020202020204" pitchFamily="34" charset="0"/>
                <a:cs typeface="Arial" panose="020B0604020202020204" pitchFamily="34" charset="0"/>
              </a:rPr>
              <a:t>Ví dụ: Di sản lịch sử kim tự tháp ở châu Phi.</a:t>
            </a:r>
          </a:p>
          <a:p>
            <a:pPr algn="just"/>
            <a:r>
              <a:rPr lang="vi-VN" sz="2400">
                <a:solidFill>
                  <a:srgbClr val="FF0000"/>
                </a:solidFill>
                <a:latin typeface="Arial" panose="020B0604020202020204" pitchFamily="34" charset="0"/>
                <a:cs typeface="Arial" panose="020B0604020202020204" pitchFamily="34" charset="0"/>
              </a:rPr>
              <a:t>- Trong số những thành tựu văn minh tiêu biểu của thế giới cổ đại, kim tự tháp chính là công trình kỳ bí bậc nhất. </a:t>
            </a:r>
          </a:p>
          <a:p>
            <a:pPr algn="just"/>
            <a:r>
              <a:rPr lang="vi-VN" sz="2400">
                <a:solidFill>
                  <a:srgbClr val="FF0000"/>
                </a:solidFill>
                <a:latin typeface="Arial" panose="020B0604020202020204" pitchFamily="34" charset="0"/>
                <a:cs typeface="Arial" panose="020B0604020202020204" pitchFamily="34" charset="0"/>
              </a:rPr>
              <a:t>- Kim tự tháp là cách gọi chung của các kiến trúc hình chóp có đáy là hình vuông với bốn mặt bên là tam giác đều. </a:t>
            </a:r>
          </a:p>
          <a:p>
            <a:pPr algn="just"/>
            <a:r>
              <a:rPr lang="vi-VN" sz="2400">
                <a:solidFill>
                  <a:srgbClr val="FF0000"/>
                </a:solidFill>
                <a:latin typeface="Arial" panose="020B0604020202020204" pitchFamily="34" charset="0"/>
                <a:cs typeface="Arial" panose="020B0604020202020204" pitchFamily="34" charset="0"/>
              </a:rPr>
              <a:t>- Ở Ai Cập đến nay người ta tìm ra 138 kim tự tháp. Tất cả đều được xây ở tả ngạn sông Nin, dòng sông dài nhất thế giới với hơn 6 nghìn km. </a:t>
            </a:r>
          </a:p>
          <a:p>
            <a:pPr algn="just"/>
            <a:r>
              <a:rPr lang="vi-VN" sz="2400">
                <a:solidFill>
                  <a:srgbClr val="FF0000"/>
                </a:solidFill>
                <a:latin typeface="Arial" panose="020B0604020202020204" pitchFamily="34" charset="0"/>
                <a:cs typeface="Arial" panose="020B0604020202020204" pitchFamily="34" charset="0"/>
              </a:rPr>
              <a:t>- Theo các nghiên cứu thì hệ thống kim tự tháp cũng chính là lăng mộ của những vị Pharaon (tước hiệu chỉ các vị vua của Ai Cập cổ đại). </a:t>
            </a:r>
          </a:p>
          <a:p>
            <a:r>
              <a:rPr lang="vi-VN" sz="2400">
                <a:solidFill>
                  <a:srgbClr val="FF0000"/>
                </a:solidFill>
                <a:latin typeface="Arial" panose="020B0604020202020204" pitchFamily="34" charset="0"/>
                <a:cs typeface="Arial" panose="020B0604020202020204" pitchFamily="34" charset="0"/>
              </a:rPr>
              <a:t>- Ở đó, không chỉ chứa xác ướp của các bậc quyền uy tối cao nhất thời bấy giờ mà còn có cả vàng bạc, thức ăn, đồ nội thất, thậm chí cả xác ướp của những người thân, quan chức và linh mục theo hầu. Nhiều nhà khảo cổ cũng đã khẳng định rằng, kim tự tháp là nơi các Pharaon… tiếp tục cuộc sống sau cái chết (theo quan niệm thời bấy giờ).</a:t>
            </a:r>
            <a:endParaRPr lang="en-US" sz="2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84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272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3.</a:t>
            </a:r>
            <a:r>
              <a:rPr lang="vi-VN" sz="4800" b="1">
                <a:solidFill>
                  <a:srgbClr val="FFFF00"/>
                </a:solidFill>
                <a:latin typeface="Arial" panose="020B0604020202020204" pitchFamily="34" charset="0"/>
                <a:cs typeface="Arial" panose="020B0604020202020204" pitchFamily="34" charset="0"/>
              </a:rPr>
              <a:t> Hoang mạc lớn nhất thế giới nằm ở châu lục này tên gì</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pic>
        <p:nvPicPr>
          <p:cNvPr id="3" name="Picture 2" descr="A picture containing text, building, window&#10;&#10;Description automatically generated">
            <a:hlinkClick r:id="rId3" action="ppaction://hlinksldjump"/>
            <a:extLst>
              <a:ext uri="{FF2B5EF4-FFF2-40B4-BE49-F238E27FC236}">
                <a16:creationId xmlns:a16="http://schemas.microsoft.com/office/drawing/2014/main" xmlns="" id="{BB50C60D-B9E0-4781-A9EB-F013A3A2A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
        <p:nvSpPr>
          <p:cNvPr id="6" name="Rectangle 5">
            <a:extLst>
              <a:ext uri="{FF2B5EF4-FFF2-40B4-BE49-F238E27FC236}">
                <a16:creationId xmlns:a16="http://schemas.microsoft.com/office/drawing/2014/main" xmlns="" id="{3BF94FB1-BE6C-4F38-83FC-754DC1E928CA}"/>
              </a:ext>
            </a:extLst>
          </p:cNvPr>
          <p:cNvSpPr/>
          <p:nvPr/>
        </p:nvSpPr>
        <p:spPr>
          <a:xfrm>
            <a:off x="3097650" y="3232332"/>
            <a:ext cx="8312075"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Tahoma" panose="020B0604030504040204" pitchFamily="34" charset="0"/>
                <a:cs typeface="Arial" panose="020B0604020202020204" pitchFamily="34" charset="0"/>
              </a:rPr>
              <a:t>   </a:t>
            </a:r>
            <a:r>
              <a:rPr lang="en-US" sz="4400" b="1">
                <a:latin typeface="Arial" panose="020B0604020202020204" pitchFamily="34" charset="0"/>
                <a:ea typeface="Tahoma" panose="020B0604030504040204" pitchFamily="34" charset="0"/>
                <a:cs typeface="Arial" panose="020B0604020202020204" pitchFamily="34" charset="0"/>
              </a:rPr>
              <a:t>Xa ha ra</a:t>
            </a:r>
          </a:p>
        </p:txBody>
      </p:sp>
      <p:sp>
        <p:nvSpPr>
          <p:cNvPr id="7" name="Pentagon 15">
            <a:extLst>
              <a:ext uri="{FF2B5EF4-FFF2-40B4-BE49-F238E27FC236}">
                <a16:creationId xmlns:a16="http://schemas.microsoft.com/office/drawing/2014/main" xmlns="" id="{84817F96-1FCD-49BE-8CFF-E973004C9D25}"/>
              </a:ext>
            </a:extLst>
          </p:cNvPr>
          <p:cNvSpPr/>
          <p:nvPr/>
        </p:nvSpPr>
        <p:spPr>
          <a:xfrm>
            <a:off x="1506699" y="3232331"/>
            <a:ext cx="2028982"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6"/>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4.</a:t>
            </a:r>
            <a:r>
              <a:rPr lang="vi-VN" sz="4800" b="1">
                <a:solidFill>
                  <a:srgbClr val="FFFF00"/>
                </a:solidFill>
                <a:latin typeface="Arial" panose="020B0604020202020204" pitchFamily="34" charset="0"/>
                <a:cs typeface="Arial" panose="020B0604020202020204" pitchFamily="34" charset="0"/>
              </a:rPr>
              <a:t> Đây là 1 trong 3 kênh đào nhân tạo lớn của thế giới</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                                </a:t>
            </a:r>
            <a:r>
              <a:rPr lang="en-US" sz="4800" b="1"/>
              <a:t>K</a:t>
            </a:r>
            <a:r>
              <a:rPr lang="vi-VN" sz="4800" b="1"/>
              <a:t>ênh Xuy</a:t>
            </a:r>
            <a:r>
              <a:rPr lang="en-US" sz="4800" b="1"/>
              <a:t>-</a:t>
            </a:r>
            <a:r>
              <a:rPr lang="vi-VN" sz="4800" b="1"/>
              <a:t>ê</a:t>
            </a:r>
            <a:endParaRPr lang="en-US" sz="4800" b="1"/>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xmlns=""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30292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5.</a:t>
            </a:r>
            <a:r>
              <a:rPr lang="vi-VN" sz="4800" b="1" i="1">
                <a:solidFill>
                  <a:srgbClr val="FFFF00"/>
                </a:solidFill>
                <a:latin typeface="Arial" panose="020B0604020202020204" pitchFamily="34" charset="0"/>
                <a:cs typeface="Arial" panose="020B0604020202020204" pitchFamily="34" charset="0"/>
              </a:rPr>
              <a:t> Nêu tên các đới khí hậu ở ch</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40083" y="3232332"/>
            <a:ext cx="8621486"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OpenSans"/>
              </a:rPr>
              <a:t>+</a:t>
            </a:r>
            <a:r>
              <a:rPr lang="vi-VN" sz="4400">
                <a:solidFill>
                  <a:srgbClr val="000000"/>
                </a:solidFill>
                <a:latin typeface="OpenSans"/>
              </a:rPr>
              <a:t>    </a:t>
            </a:r>
            <a:r>
              <a:rPr lang="en-US" sz="4400">
                <a:solidFill>
                  <a:srgbClr val="000000"/>
                </a:solidFill>
                <a:latin typeface="OpenSans"/>
              </a:rPr>
              <a:t> </a:t>
            </a:r>
            <a:r>
              <a:rPr lang="en-US" sz="3200">
                <a:solidFill>
                  <a:srgbClr val="000000"/>
                </a:solidFill>
                <a:latin typeface="Arial" panose="020B0604020202020204" pitchFamily="34" charset="0"/>
                <a:cs typeface="Arial" panose="020B0604020202020204" pitchFamily="34" charset="0"/>
              </a:rPr>
              <a:t>Đới khí hậu xích đạo; cận</a:t>
            </a:r>
            <a:r>
              <a:rPr lang="vi-VN" sz="3200">
                <a:solidFill>
                  <a:srgbClr val="000000"/>
                </a:solidFill>
                <a:latin typeface="Arial" panose="020B0604020202020204" pitchFamily="34" charset="0"/>
                <a:cs typeface="Arial" panose="020B0604020202020204" pitchFamily="34" charset="0"/>
              </a:rPr>
              <a:t>  </a:t>
            </a:r>
            <a:r>
              <a:rPr lang="en-US" sz="3200">
                <a:solidFill>
                  <a:srgbClr val="000000"/>
                </a:solidFill>
                <a:latin typeface="Arial" panose="020B0604020202020204" pitchFamily="34" charset="0"/>
                <a:cs typeface="Arial" panose="020B0604020202020204" pitchFamily="34" charset="0"/>
              </a:rPr>
              <a:t>xích đạo; </a:t>
            </a:r>
            <a:endParaRPr lang="vi-VN" sz="3200">
              <a:solidFill>
                <a:srgbClr val="000000"/>
              </a:solidFill>
              <a:latin typeface="Arial" panose="020B0604020202020204" pitchFamily="34" charset="0"/>
              <a:cs typeface="Arial" panose="020B0604020202020204" pitchFamily="34" charset="0"/>
            </a:endParaRPr>
          </a:p>
          <a:p>
            <a:pPr algn="just"/>
            <a:r>
              <a:rPr lang="vi-VN" sz="3200">
                <a:solidFill>
                  <a:srgbClr val="000000"/>
                </a:solidFill>
                <a:latin typeface="Arial" panose="020B0604020202020204" pitchFamily="34" charset="0"/>
                <a:cs typeface="Arial" panose="020B0604020202020204" pitchFamily="34" charset="0"/>
              </a:rPr>
              <a:t>       </a:t>
            </a:r>
            <a:r>
              <a:rPr lang="en-US" sz="3200">
                <a:solidFill>
                  <a:srgbClr val="000000"/>
                </a:solidFill>
                <a:latin typeface="Arial" panose="020B0604020202020204" pitchFamily="34" charset="0"/>
                <a:cs typeface="Arial" panose="020B0604020202020204" pitchFamily="34" charset="0"/>
              </a:rPr>
              <a:t>Đới khí hậu nhiệt đới; hậu cận nhiệt.</a:t>
            </a:r>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xmlns=""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11866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6.</a:t>
            </a:r>
            <a:r>
              <a:rPr lang="vi-VN" sz="4800" b="1" i="1">
                <a:solidFill>
                  <a:srgbClr val="FFFF00"/>
                </a:solidFill>
                <a:latin typeface="Arial" panose="020B0604020202020204" pitchFamily="34" charset="0"/>
                <a:cs typeface="Arial" panose="020B0604020202020204" pitchFamily="34" charset="0"/>
              </a:rPr>
              <a:t> </a:t>
            </a:r>
            <a:r>
              <a:rPr lang="vi-VN" sz="4800" b="1" i="1">
                <a:solidFill>
                  <a:srgbClr val="FFFF00"/>
                </a:solidFill>
              </a:rPr>
              <a:t>Con sông dài nhất thế giới nằm ở châu lục này tên gì? </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Sông Nin</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a16="http://schemas.microsoft.com/office/drawing/2014/main" xmlns=""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19171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4 triệu trẻ em có nguy cơ chết đói">
            <a:hlinkClick r:id="" action="ppaction://media"/>
            <a:extLst>
              <a:ext uri="{FF2B5EF4-FFF2-40B4-BE49-F238E27FC236}">
                <a16:creationId xmlns:a16="http://schemas.microsoft.com/office/drawing/2014/main" xmlns="" id="{039076A0-DAFE-4807-BE0E-0B59392C7F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B4B5A62C-FBE8-4D22-9A41-BBB5B3901F75}"/>
              </a:ext>
            </a:extLst>
          </p:cNvPr>
          <p:cNvSpPr/>
          <p:nvPr/>
        </p:nvSpPr>
        <p:spPr>
          <a:xfrm>
            <a:off x="87086" y="6302014"/>
            <a:ext cx="12017828" cy="555986"/>
          </a:xfrm>
          <a:prstGeom prst="rect">
            <a:avLst/>
          </a:prstGeom>
          <a:solidFill>
            <a:schemeClr val="bg1"/>
          </a:solidFill>
        </p:spPr>
        <p:txBody>
          <a:bodyPr wrap="square">
            <a:spAutoFit/>
          </a:bodyPr>
          <a:lstStyle/>
          <a:p>
            <a:pPr algn="ctr">
              <a:lnSpc>
                <a:spcPct val="115000"/>
              </a:lnSpc>
              <a:spcAft>
                <a:spcPts val="800"/>
              </a:spcAft>
            </a:pPr>
            <a:r>
              <a:rPr lang="vi-VN" sz="2800">
                <a:solidFill>
                  <a:srgbClr val="1503BD"/>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Nêu lên suy nghĩ của em về vấn đề được nói đến trong đoạn video.</a:t>
            </a:r>
            <a:endParaRPr lang="en-US" sz="2800">
              <a:solidFill>
                <a:srgbClr val="1503BD"/>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81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1683</Words>
  <Application>Microsoft Office PowerPoint</Application>
  <PresentationFormat>Custom</PresentationFormat>
  <Paragraphs>220</Paragraphs>
  <Slides>44</Slides>
  <Notes>24</Notes>
  <HiddenSlides>0</HiddenSlides>
  <MMClips>7</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 7</cp:lastModifiedBy>
  <cp:revision>5</cp:revision>
  <dcterms:created xsi:type="dcterms:W3CDTF">2022-07-11T22:02:17Z</dcterms:created>
  <dcterms:modified xsi:type="dcterms:W3CDTF">2023-02-04T02:40:13Z</dcterms:modified>
</cp:coreProperties>
</file>