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1473" r:id="rId2"/>
    <p:sldId id="1461" r:id="rId3"/>
    <p:sldId id="1460" r:id="rId4"/>
    <p:sldId id="1462" r:id="rId5"/>
    <p:sldId id="1464" r:id="rId6"/>
    <p:sldId id="1474" r:id="rId7"/>
    <p:sldId id="1466" r:id="rId8"/>
    <p:sldId id="1467" r:id="rId9"/>
    <p:sldId id="1475" r:id="rId10"/>
    <p:sldId id="1468" r:id="rId11"/>
    <p:sldId id="308" r:id="rId12"/>
    <p:sldId id="1469" r:id="rId13"/>
    <p:sldId id="1472" r:id="rId14"/>
    <p:sldId id="271" r:id="rId15"/>
    <p:sldId id="272" r:id="rId16"/>
    <p:sldId id="270" r:id="rId17"/>
    <p:sldId id="749" r:id="rId18"/>
    <p:sldId id="740" r:id="rId19"/>
    <p:sldId id="280" r:id="rId20"/>
    <p:sldId id="281" r:id="rId21"/>
    <p:sldId id="754" r:id="rId22"/>
    <p:sldId id="750" r:id="rId23"/>
    <p:sldId id="1481" r:id="rId24"/>
    <p:sldId id="1470" r:id="rId25"/>
    <p:sldId id="1471" r:id="rId26"/>
    <p:sldId id="1480" r:id="rId27"/>
    <p:sldId id="285" r:id="rId28"/>
    <p:sldId id="1415" r:id="rId29"/>
    <p:sldId id="1476" r:id="rId30"/>
    <p:sldId id="1477" r:id="rId31"/>
    <p:sldId id="1479" r:id="rId32"/>
    <p:sldId id="1478"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04FA"/>
    <a:srgbClr val="FF0066"/>
    <a:srgbClr val="F9FECE"/>
    <a:srgbClr val="FF0000"/>
    <a:srgbClr val="3333CC"/>
    <a:srgbClr val="F7FA76"/>
    <a:srgbClr val="1C11AF"/>
    <a:srgbClr val="FCFEB0"/>
    <a:srgbClr val="1503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55" autoAdjust="0"/>
  </p:normalViewPr>
  <p:slideViewPr>
    <p:cSldViewPr snapToGrid="0">
      <p:cViewPr varScale="1">
        <p:scale>
          <a:sx n="75" d="100"/>
          <a:sy n="75" d="100"/>
        </p:scale>
        <p:origin x="77" y="4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5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852B7B-34B2-4118-8875-D5CD0C2E48F4}" type="datetimeFigureOut">
              <a:rPr lang="en-US" smtClean="0"/>
              <a:t>27-08-2022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1CF8A-28E2-4785-8151-098E1A36ED42}" type="slidenum">
              <a:rPr lang="en-US" smtClean="0"/>
              <a:t>‹#›</a:t>
            </a:fld>
            <a:endParaRPr lang="en-US"/>
          </a:p>
        </p:txBody>
      </p:sp>
    </p:spTree>
    <p:extLst>
      <p:ext uri="{BB962C8B-B14F-4D97-AF65-F5344CB8AC3E}">
        <p14:creationId xmlns:p14="http://schemas.microsoft.com/office/powerpoint/2010/main" val="1763531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a:t>
            </a:fld>
            <a:endParaRPr lang="en-US"/>
          </a:p>
        </p:txBody>
      </p:sp>
    </p:spTree>
    <p:extLst>
      <p:ext uri="{BB962C8B-B14F-4D97-AF65-F5344CB8AC3E}">
        <p14:creationId xmlns:p14="http://schemas.microsoft.com/office/powerpoint/2010/main" val="1609894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13</a:t>
            </a:fld>
            <a:endParaRPr lang="en-US"/>
          </a:p>
        </p:txBody>
      </p:sp>
    </p:spTree>
    <p:extLst>
      <p:ext uri="{BB962C8B-B14F-4D97-AF65-F5344CB8AC3E}">
        <p14:creationId xmlns:p14="http://schemas.microsoft.com/office/powerpoint/2010/main" val="345175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2</a:t>
            </a:fld>
            <a:endParaRPr lang="en-US"/>
          </a:p>
        </p:txBody>
      </p:sp>
    </p:spTree>
    <p:extLst>
      <p:ext uri="{BB962C8B-B14F-4D97-AF65-F5344CB8AC3E}">
        <p14:creationId xmlns:p14="http://schemas.microsoft.com/office/powerpoint/2010/main" val="1195304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3</a:t>
            </a:fld>
            <a:endParaRPr lang="en-US"/>
          </a:p>
        </p:txBody>
      </p:sp>
    </p:spTree>
    <p:extLst>
      <p:ext uri="{BB962C8B-B14F-4D97-AF65-F5344CB8AC3E}">
        <p14:creationId xmlns:p14="http://schemas.microsoft.com/office/powerpoint/2010/main" val="2321586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4</a:t>
            </a:fld>
            <a:endParaRPr lang="en-US"/>
          </a:p>
        </p:txBody>
      </p:sp>
    </p:spTree>
    <p:extLst>
      <p:ext uri="{BB962C8B-B14F-4D97-AF65-F5344CB8AC3E}">
        <p14:creationId xmlns:p14="http://schemas.microsoft.com/office/powerpoint/2010/main" val="3215017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a:solidFill>
                  <a:schemeClr val="tx1"/>
                </a:solidFill>
                <a:effectLst/>
                <a:latin typeface="+mn-lt"/>
                <a:ea typeface="+mn-ea"/>
                <a:cs typeface="+mn-cs"/>
              </a:rPr>
              <a:t>Gấu trúc là con vật biểu tượng của Trung Quốc.</a:t>
            </a:r>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5</a:t>
            </a:fld>
            <a:endParaRPr lang="en-US"/>
          </a:p>
        </p:txBody>
      </p:sp>
    </p:spTree>
    <p:extLst>
      <p:ext uri="{BB962C8B-B14F-4D97-AF65-F5344CB8AC3E}">
        <p14:creationId xmlns:p14="http://schemas.microsoft.com/office/powerpoint/2010/main" val="32601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6</a:t>
            </a:fld>
            <a:endParaRPr lang="en-US"/>
          </a:p>
        </p:txBody>
      </p:sp>
    </p:spTree>
    <p:extLst>
      <p:ext uri="{BB962C8B-B14F-4D97-AF65-F5344CB8AC3E}">
        <p14:creationId xmlns:p14="http://schemas.microsoft.com/office/powerpoint/2010/main" val="24293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bốc thăm quốc gia để báo cáo</a:t>
            </a:r>
          </a:p>
        </p:txBody>
      </p:sp>
      <p:sp>
        <p:nvSpPr>
          <p:cNvPr id="4" name="Slide Number Placeholder 3"/>
          <p:cNvSpPr>
            <a:spLocks noGrp="1"/>
          </p:cNvSpPr>
          <p:nvPr>
            <p:ph type="sldNum" sz="quarter" idx="5"/>
          </p:nvPr>
        </p:nvSpPr>
        <p:spPr/>
        <p:txBody>
          <a:bodyPr/>
          <a:lstStyle/>
          <a:p>
            <a:fld id="{6661CF8A-28E2-4785-8151-098E1A36ED42}" type="slidenum">
              <a:rPr lang="en-US" smtClean="0"/>
              <a:t>7</a:t>
            </a:fld>
            <a:endParaRPr lang="en-US"/>
          </a:p>
        </p:txBody>
      </p:sp>
    </p:spTree>
    <p:extLst>
      <p:ext uri="{BB962C8B-B14F-4D97-AF65-F5344CB8AC3E}">
        <p14:creationId xmlns:p14="http://schemas.microsoft.com/office/powerpoint/2010/main" val="2040791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1B04FA"/>
                </a:solidFill>
                <a:latin typeface="Arial" panose="020B0604020202020204" pitchFamily="34" charset="0"/>
                <a:cs typeface="Arial" panose="020B0604020202020204" pitchFamily="34" charset="0"/>
              </a:rPr>
              <a:t>Trình bày các thông tin, số liệu biểu đồ,hình ảnh s</a:t>
            </a:r>
            <a:r>
              <a:rPr lang="vi-VN" sz="1200">
                <a:solidFill>
                  <a:srgbClr val="1B04FA"/>
                </a:solidFill>
                <a:latin typeface="+mn-lt"/>
                <a:cs typeface="Arial" panose="020B0604020202020204" pitchFamily="34" charset="0"/>
              </a:rPr>
              <a:t>ư</a:t>
            </a:r>
            <a:r>
              <a:rPr lang="en-US" sz="1200">
                <a:solidFill>
                  <a:srgbClr val="1B04FA"/>
                </a:solidFill>
                <a:latin typeface="Arial" panose="020B0604020202020204" pitchFamily="34" charset="0"/>
                <a:cs typeface="Arial" panose="020B0604020202020204" pitchFamily="34" charset="0"/>
              </a:rPr>
              <a:t>u tầm đ</a:t>
            </a:r>
            <a:r>
              <a:rPr lang="vi-VN" sz="1200">
                <a:solidFill>
                  <a:srgbClr val="1B04FA"/>
                </a:solidFill>
                <a:latin typeface="+mn-lt"/>
                <a:cs typeface="Arial" panose="020B0604020202020204" pitchFamily="34" charset="0"/>
              </a:rPr>
              <a:t>ư</a:t>
            </a:r>
            <a:r>
              <a:rPr lang="en-US" sz="1200">
                <a:solidFill>
                  <a:srgbClr val="1B04FA"/>
                </a:solidFill>
                <a:latin typeface="Arial" panose="020B0604020202020204" pitchFamily="34" charset="0"/>
                <a:cs typeface="Arial" panose="020B0604020202020204" pitchFamily="34" charset="0"/>
              </a:rPr>
              <a:t>ợc</a:t>
            </a:r>
          </a:p>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11</a:t>
            </a:fld>
            <a:endParaRPr lang="en-US"/>
          </a:p>
        </p:txBody>
      </p:sp>
    </p:spTree>
    <p:extLst>
      <p:ext uri="{BB962C8B-B14F-4D97-AF65-F5344CB8AC3E}">
        <p14:creationId xmlns:p14="http://schemas.microsoft.com/office/powerpoint/2010/main" val="4052888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1B04FA"/>
                </a:solidFill>
                <a:latin typeface="Arial" panose="020B0604020202020204" pitchFamily="34" charset="0"/>
                <a:cs typeface="Arial" panose="020B0604020202020204" pitchFamily="34" charset="0"/>
              </a:rPr>
              <a:t>Trình bày các thông tin, số liệu biểu đồ,hình ảnh s</a:t>
            </a:r>
            <a:r>
              <a:rPr lang="vi-VN" sz="1200">
                <a:solidFill>
                  <a:srgbClr val="1B04FA"/>
                </a:solidFill>
                <a:latin typeface="+mn-lt"/>
                <a:cs typeface="Arial" panose="020B0604020202020204" pitchFamily="34" charset="0"/>
              </a:rPr>
              <a:t>ư</a:t>
            </a:r>
            <a:r>
              <a:rPr lang="en-US" sz="1200">
                <a:solidFill>
                  <a:srgbClr val="1B04FA"/>
                </a:solidFill>
                <a:latin typeface="Arial" panose="020B0604020202020204" pitchFamily="34" charset="0"/>
                <a:cs typeface="Arial" panose="020B0604020202020204" pitchFamily="34" charset="0"/>
              </a:rPr>
              <a:t>u tầm đ</a:t>
            </a:r>
            <a:r>
              <a:rPr lang="vi-VN" sz="1200">
                <a:solidFill>
                  <a:srgbClr val="1B04FA"/>
                </a:solidFill>
                <a:latin typeface="+mn-lt"/>
                <a:cs typeface="Arial" panose="020B0604020202020204" pitchFamily="34" charset="0"/>
              </a:rPr>
              <a:t>ư</a:t>
            </a:r>
            <a:r>
              <a:rPr lang="en-US" sz="1200">
                <a:solidFill>
                  <a:srgbClr val="1B04FA"/>
                </a:solidFill>
                <a:latin typeface="Arial" panose="020B0604020202020204" pitchFamily="34" charset="0"/>
                <a:cs typeface="Arial" panose="020B0604020202020204" pitchFamily="34" charset="0"/>
              </a:rPr>
              <a:t>ợc</a:t>
            </a:r>
          </a:p>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12</a:t>
            </a:fld>
            <a:endParaRPr lang="en-US"/>
          </a:p>
        </p:txBody>
      </p:sp>
    </p:spTree>
    <p:extLst>
      <p:ext uri="{BB962C8B-B14F-4D97-AF65-F5344CB8AC3E}">
        <p14:creationId xmlns:p14="http://schemas.microsoft.com/office/powerpoint/2010/main" val="1071208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80194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82023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314442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443563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401891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211689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015499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648704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94423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132117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366741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853206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259796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417979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666364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C0EE5-6A38-4C9A-8782-153599207A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B1311C-4BCA-485B-A5FA-4F57957FA4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8FA37B-A4E7-4F3E-ACA3-DC2332FB15CE}"/>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5" name="Footer Placeholder 4">
            <a:extLst>
              <a:ext uri="{FF2B5EF4-FFF2-40B4-BE49-F238E27FC236}">
                <a16:creationId xmlns:a16="http://schemas.microsoft.com/office/drawing/2014/main" id="{E3F34388-F4F7-42F9-8F0E-DB30C12B7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DD6EB-8013-4D77-AA66-3C9743F29387}"/>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628789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90218-487F-4AA6-AB0C-CD352E8C54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14C484-F236-45A2-8888-54AA9A97A7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328E16-8A89-45F3-B2CB-E85D2EA01F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24AC11-0EAC-4FCE-9DAA-4C333CB461B2}"/>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6" name="Footer Placeholder 5">
            <a:extLst>
              <a:ext uri="{FF2B5EF4-FFF2-40B4-BE49-F238E27FC236}">
                <a16:creationId xmlns:a16="http://schemas.microsoft.com/office/drawing/2014/main" id="{A37CFDE6-0926-445A-99FD-0003D565FD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75CD8-CC0B-47BD-A497-CB1B47FB62BA}"/>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255643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BA92-1B6F-47D2-86F5-66AA2FA53D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4F17EC-6D85-4596-9E00-C596F9D17A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34067D-47BC-48CE-87C2-18ABADDC1E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78A983-6472-4996-BD92-3A07446648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B42AA2-26E9-4901-A134-A297812797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59A4A9-352E-45B4-9A76-0228D72FB6CB}"/>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8" name="Footer Placeholder 7">
            <a:extLst>
              <a:ext uri="{FF2B5EF4-FFF2-40B4-BE49-F238E27FC236}">
                <a16:creationId xmlns:a16="http://schemas.microsoft.com/office/drawing/2014/main" id="{CAEDAC4C-F79A-4DAB-966A-A2D145C27A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337198-B4B5-4BA5-8855-514A21916066}"/>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591808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D9B4B-5B6A-49CC-B306-7BD24E5DB6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80C360-0B23-426A-8A46-E05D4BF1858E}"/>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4" name="Footer Placeholder 3">
            <a:extLst>
              <a:ext uri="{FF2B5EF4-FFF2-40B4-BE49-F238E27FC236}">
                <a16:creationId xmlns:a16="http://schemas.microsoft.com/office/drawing/2014/main" id="{A2EF6148-F941-4EDC-AFE5-36B30C78B8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A0AA77-7B38-41B9-883F-3808D98F02FA}"/>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254364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4346652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55504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42705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554102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5854539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530429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547294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4054677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81061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784309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0226051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623380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551772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57708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40971664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2670376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829718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059606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528B-8E57-4CA5-8365-92BCB5725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2AB05D-89E8-4081-A1E4-316BC928CA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3AF7A8-8969-47B1-B145-95B4E8ED8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410A16-5B70-49EA-956C-6C1286968D81}"/>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6" name="Footer Placeholder 5">
            <a:extLst>
              <a:ext uri="{FF2B5EF4-FFF2-40B4-BE49-F238E27FC236}">
                <a16:creationId xmlns:a16="http://schemas.microsoft.com/office/drawing/2014/main" id="{B218DE60-C80B-4C48-9178-D4B0834AC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368AF8-FDD4-4B21-ADAB-D7D5E309C3C6}"/>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5476804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54180-18F2-4F34-A3FC-AEFDF7C9A9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410162-7496-44D0-BF70-2851212B81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4AE83E-8C43-4AB8-960C-961C9612C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2138D7-D4A0-4F93-B300-3E2263B80248}"/>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6" name="Footer Placeholder 5">
            <a:extLst>
              <a:ext uri="{FF2B5EF4-FFF2-40B4-BE49-F238E27FC236}">
                <a16:creationId xmlns:a16="http://schemas.microsoft.com/office/drawing/2014/main" id="{FA65148B-5AE9-4CA6-8FBC-4184827F1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73F3A3-5FF3-4518-BE8D-0F1A71B9E9F1}"/>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6370690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70DC1-596F-4B28-9241-273BD659F6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3F4F7A-5493-403B-B044-9A53001953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0DDED-C05D-47AA-A272-2758E6162C2C}"/>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5" name="Footer Placeholder 4">
            <a:extLst>
              <a:ext uri="{FF2B5EF4-FFF2-40B4-BE49-F238E27FC236}">
                <a16:creationId xmlns:a16="http://schemas.microsoft.com/office/drawing/2014/main" id="{104B48F7-2F56-4AC5-99BD-38FA73387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575223-7A7A-43DD-B171-269C7E87FEAA}"/>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3003498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3F72F8-ED8D-4531-BB35-78507F5383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EFD618-1F98-4419-B706-ED6A4A19D8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B8F42-75D9-4605-AE55-B8E8818F1D61}"/>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5" name="Footer Placeholder 4">
            <a:extLst>
              <a:ext uri="{FF2B5EF4-FFF2-40B4-BE49-F238E27FC236}">
                <a16:creationId xmlns:a16="http://schemas.microsoft.com/office/drawing/2014/main" id="{1958E2AE-9EEC-480A-A9E1-55FAA4DA1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F0AEDA-680C-4DA3-B7FF-757CAE8CA166}"/>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8525402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0425F354-EC54-4E3E-BC10-124166569DC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030781F-2443-4C76-843D-4072E5E02B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332611F-4703-4268-9EE3-868BDFC3A2B7}"/>
              </a:ext>
            </a:extLst>
          </p:cNvPr>
          <p:cNvSpPr>
            <a:spLocks noGrp="1" noChangeArrowheads="1"/>
          </p:cNvSpPr>
          <p:nvPr>
            <p:ph type="sldNum" sz="quarter" idx="12"/>
          </p:nvPr>
        </p:nvSpPr>
        <p:spPr>
          <a:ln/>
        </p:spPr>
        <p:txBody>
          <a:bodyPr/>
          <a:lstStyle>
            <a:lvl1pPr>
              <a:defRPr/>
            </a:lvl1pPr>
          </a:lstStyle>
          <a:p>
            <a:pPr>
              <a:defRPr/>
            </a:pPr>
            <a:fld id="{BCBAFDDD-4ED1-4720-85F2-029E82AAA068}" type="slidenum">
              <a:rPr lang="en-US" altLang="en-US"/>
              <a:pPr>
                <a:defRPr/>
              </a:pPr>
              <a:t>‹#›</a:t>
            </a:fld>
            <a:endParaRPr lang="en-US" altLang="en-US"/>
          </a:p>
        </p:txBody>
      </p:sp>
    </p:spTree>
    <p:extLst>
      <p:ext uri="{BB962C8B-B14F-4D97-AF65-F5344CB8AC3E}">
        <p14:creationId xmlns:p14="http://schemas.microsoft.com/office/powerpoint/2010/main" val="65532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898333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72525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4256140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432621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27-08-2022</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96334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4F66F9-C659-4502-9482-4B8A55A6D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9A1648-7158-4D6E-A53A-32C00F90BD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951FB-E3EE-4DCB-AF65-BA0DCE198F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DF02E-2989-4500-BEC6-028E9283B66F}" type="datetimeFigureOut">
              <a:rPr lang="en-US" smtClean="0"/>
              <a:t>27-08-2022</a:t>
            </a:fld>
            <a:endParaRPr lang="en-US"/>
          </a:p>
        </p:txBody>
      </p:sp>
      <p:sp>
        <p:nvSpPr>
          <p:cNvPr id="5" name="Footer Placeholder 4">
            <a:extLst>
              <a:ext uri="{FF2B5EF4-FFF2-40B4-BE49-F238E27FC236}">
                <a16:creationId xmlns:a16="http://schemas.microsoft.com/office/drawing/2014/main" id="{A1B4AF8C-C96A-4781-89A0-793C148908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676426-973E-4D93-AAA0-DFB7F37E58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637D0-8FB2-471E-A45F-2D580B0C06B5}" type="slidenum">
              <a:rPr lang="en-US" smtClean="0"/>
              <a:t>‹#›</a:t>
            </a:fld>
            <a:endParaRPr lang="en-US"/>
          </a:p>
        </p:txBody>
      </p:sp>
    </p:spTree>
    <p:extLst>
      <p:ext uri="{BB962C8B-B14F-4D97-AF65-F5344CB8AC3E}">
        <p14:creationId xmlns:p14="http://schemas.microsoft.com/office/powerpoint/2010/main" val="2938181553"/>
      </p:ext>
    </p:extLst>
  </p:cSld>
  <p:clrMap bg1="lt1" tx1="dk1" bg2="lt2" tx2="dk2" accent1="accent1" accent2="accent2" accent3="accent3" accent4="accent4" accent5="accent5" accent6="accent6" hlink="hlink" folHlink="folHlink"/>
  <p:sldLayoutIdLst>
    <p:sldLayoutId id="2147483649" r:id="rId1"/>
    <p:sldLayoutId id="2147483726" r:id="rId2"/>
    <p:sldLayoutId id="2147483650" r:id="rId3"/>
    <p:sldLayoutId id="2147483760" r:id="rId4"/>
    <p:sldLayoutId id="2147483759" r:id="rId5"/>
    <p:sldLayoutId id="2147483758" r:id="rId6"/>
    <p:sldLayoutId id="2147483757" r:id="rId7"/>
    <p:sldLayoutId id="2147483756" r:id="rId8"/>
    <p:sldLayoutId id="2147483755" r:id="rId9"/>
    <p:sldLayoutId id="2147483754" r:id="rId10"/>
    <p:sldLayoutId id="2147483753" r:id="rId11"/>
    <p:sldLayoutId id="2147483752" r:id="rId12"/>
    <p:sldLayoutId id="2147483751" r:id="rId13"/>
    <p:sldLayoutId id="2147483750" r:id="rId14"/>
    <p:sldLayoutId id="2147483749" r:id="rId15"/>
    <p:sldLayoutId id="2147483748" r:id="rId16"/>
    <p:sldLayoutId id="2147483747" r:id="rId17"/>
    <p:sldLayoutId id="2147483746" r:id="rId18"/>
    <p:sldLayoutId id="2147483743" r:id="rId19"/>
    <p:sldLayoutId id="2147483741" r:id="rId20"/>
    <p:sldLayoutId id="2147483740" r:id="rId21"/>
    <p:sldLayoutId id="2147483739" r:id="rId22"/>
    <p:sldLayoutId id="2147483651" r:id="rId23"/>
    <p:sldLayoutId id="2147483652" r:id="rId24"/>
    <p:sldLayoutId id="2147483653" r:id="rId25"/>
    <p:sldLayoutId id="2147483654" r:id="rId26"/>
    <p:sldLayoutId id="2147483655" r:id="rId27"/>
    <p:sldLayoutId id="2147483745" r:id="rId28"/>
    <p:sldLayoutId id="2147483744" r:id="rId29"/>
    <p:sldLayoutId id="2147483742" r:id="rId30"/>
    <p:sldLayoutId id="2147483738" r:id="rId31"/>
    <p:sldLayoutId id="2147483737" r:id="rId32"/>
    <p:sldLayoutId id="2147483736" r:id="rId33"/>
    <p:sldLayoutId id="2147483735" r:id="rId34"/>
    <p:sldLayoutId id="2147483734" r:id="rId35"/>
    <p:sldLayoutId id="2147483733" r:id="rId36"/>
    <p:sldLayoutId id="2147483732" r:id="rId37"/>
    <p:sldLayoutId id="2147483731" r:id="rId38"/>
    <p:sldLayoutId id="2147483730" r:id="rId39"/>
    <p:sldLayoutId id="2147483729" r:id="rId40"/>
    <p:sldLayoutId id="2147483728" r:id="rId41"/>
    <p:sldLayoutId id="2147483727" r:id="rId42"/>
    <p:sldLayoutId id="2147483656" r:id="rId43"/>
    <p:sldLayoutId id="2147483657" r:id="rId44"/>
    <p:sldLayoutId id="2147483658" r:id="rId45"/>
    <p:sldLayoutId id="2147483659" r:id="rId46"/>
    <p:sldLayoutId id="2147483761" r:id="rId4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7.xml"/><Relationship Id="rId5" Type="http://schemas.openxmlformats.org/officeDocument/2006/relationships/image" Target="../media/image19.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7.xml"/><Relationship Id="rId5" Type="http://schemas.openxmlformats.org/officeDocument/2006/relationships/image" Target="../media/image19.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vn/imgres?imgurl=http://www.agro.gov.vn/images/2008/02/R070705002.jpg&amp;imgrefurl=http://www.agro.gov.vn/news/groups_news.asp%3FCAT_ID%3D14&amp;usg=__T8qc3tVPHS6fRIZd5K5BhVJthyQ=&amp;h=333&amp;w=500&amp;sz=187&amp;hl=vi&amp;start=4&amp;zoom=1&amp;tbnid=OOQHE0NKqZ7UIM:&amp;tbnh=87&amp;tbnw=130&amp;prev=/images%3Fq%3DN%25C3%25B4ng%2Bnghi%25E1%25BB%2587p%2Btrung%2BQu%25E1%25BB%2591c%26hl%3Dvi%26sa%3DX%26tbs%3Disch:1&amp;itbs=1" TargetMode="External"/><Relationship Id="rId7" Type="http://schemas.openxmlformats.org/officeDocument/2006/relationships/image" Target="../media/image50.jpeg"/><Relationship Id="rId2" Type="http://schemas.openxmlformats.org/officeDocument/2006/relationships/image" Target="../media/image47.jpeg"/><Relationship Id="rId1" Type="http://schemas.openxmlformats.org/officeDocument/2006/relationships/slideLayout" Target="../slideLayouts/slideLayout3.xml"/><Relationship Id="rId6" Type="http://schemas.openxmlformats.org/officeDocument/2006/relationships/hyperlink" Target="http://www.khoahocphattrien.com.vn/dataimages/original3753_10a.jpg" TargetMode="External"/><Relationship Id="rId5" Type="http://schemas.openxmlformats.org/officeDocument/2006/relationships/image" Target="../media/image49.jpe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image" Target="../media/image18.png"/><Relationship Id="rId1" Type="http://schemas.openxmlformats.org/officeDocument/2006/relationships/slideLayout" Target="../slideLayouts/slideLayout27.xml"/><Relationship Id="rId4" Type="http://schemas.openxmlformats.org/officeDocument/2006/relationships/hyperlink" Target="https://databank.worldbank.org/source/world-development-indicato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0CD46B-EEC4-4D36-8DE2-E09BB98A9151}"/>
              </a:ext>
            </a:extLst>
          </p:cNvPr>
          <p:cNvPicPr>
            <a:picLocks noChangeAspect="1"/>
          </p:cNvPicPr>
          <p:nvPr/>
        </p:nvPicPr>
        <p:blipFill rotWithShape="1">
          <a:blip r:embed="rId3"/>
          <a:srcRect t="25836"/>
          <a:stretch/>
        </p:blipFill>
        <p:spPr>
          <a:xfrm>
            <a:off x="0" y="0"/>
            <a:ext cx="12191999" cy="6857999"/>
          </a:xfrm>
          <a:prstGeom prst="rect">
            <a:avLst/>
          </a:prstGeom>
        </p:spPr>
      </p:pic>
    </p:spTree>
    <p:extLst>
      <p:ext uri="{BB962C8B-B14F-4D97-AF65-F5344CB8AC3E}">
        <p14:creationId xmlns:p14="http://schemas.microsoft.com/office/powerpoint/2010/main" val="524226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10116;p73">
            <a:extLst>
              <a:ext uri="{FF2B5EF4-FFF2-40B4-BE49-F238E27FC236}">
                <a16:creationId xmlns:a16="http://schemas.microsoft.com/office/drawing/2014/main" id="{3F783E2F-62A3-4656-B769-808669D04A74}"/>
              </a:ext>
            </a:extLst>
          </p:cNvPr>
          <p:cNvGrpSpPr/>
          <p:nvPr/>
        </p:nvGrpSpPr>
        <p:grpSpPr>
          <a:xfrm rot="5400000">
            <a:off x="4522444" y="-3506093"/>
            <a:ext cx="1997487" cy="9546952"/>
            <a:chOff x="8075075" y="3754290"/>
            <a:chExt cx="255613" cy="613194"/>
          </a:xfrm>
          <a:solidFill>
            <a:srgbClr val="0070C0"/>
          </a:solidFill>
        </p:grpSpPr>
        <p:sp>
          <p:nvSpPr>
            <p:cNvPr id="5" name="Google Shape;10117;p73">
              <a:extLst>
                <a:ext uri="{FF2B5EF4-FFF2-40B4-BE49-F238E27FC236}">
                  <a16:creationId xmlns:a16="http://schemas.microsoft.com/office/drawing/2014/main" id="{CFE6C315-25FA-41EF-8BA2-76461C440850}"/>
                </a:ext>
              </a:extLst>
            </p:cNvPr>
            <p:cNvSpPr/>
            <p:nvPr/>
          </p:nvSpPr>
          <p:spPr>
            <a:xfrm>
              <a:off x="8075075" y="4252967"/>
              <a:ext cx="255612" cy="114517"/>
            </a:xfrm>
            <a:custGeom>
              <a:avLst/>
              <a:gdLst/>
              <a:ahLst/>
              <a:cxnLst/>
              <a:rect l="l" t="t" r="r" b="b"/>
              <a:pathLst>
                <a:path w="16734" h="7497" extrusionOk="0">
                  <a:moveTo>
                    <a:pt x="1" y="1"/>
                  </a:moveTo>
                  <a:lnTo>
                    <a:pt x="8369" y="7496"/>
                  </a:lnTo>
                  <a:lnTo>
                    <a:pt x="16734" y="1"/>
                  </a:lnTo>
                  <a:close/>
                </a:path>
              </a:pathLst>
            </a:custGeom>
            <a:grpFill/>
            <a:ln w="28575" cap="flat" cmpd="sng">
              <a:no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sp>
          <p:nvSpPr>
            <p:cNvPr id="6" name="Google Shape;10118;p73">
              <a:extLst>
                <a:ext uri="{FF2B5EF4-FFF2-40B4-BE49-F238E27FC236}">
                  <a16:creationId xmlns:a16="http://schemas.microsoft.com/office/drawing/2014/main" id="{0FFC4E13-0873-42FC-B2CE-15513F9FDFF6}"/>
                </a:ext>
              </a:extLst>
            </p:cNvPr>
            <p:cNvSpPr/>
            <p:nvPr/>
          </p:nvSpPr>
          <p:spPr>
            <a:xfrm>
              <a:off x="8075076" y="3754290"/>
              <a:ext cx="255612" cy="498713"/>
            </a:xfrm>
            <a:custGeom>
              <a:avLst/>
              <a:gdLst/>
              <a:ahLst/>
              <a:cxnLst/>
              <a:rect l="l" t="t" r="r" b="b"/>
              <a:pathLst>
                <a:path w="16734" h="32649" extrusionOk="0">
                  <a:moveTo>
                    <a:pt x="8369" y="0"/>
                  </a:moveTo>
                  <a:cubicBezTo>
                    <a:pt x="3747" y="0"/>
                    <a:pt x="1" y="3747"/>
                    <a:pt x="1" y="8366"/>
                  </a:cubicBezTo>
                  <a:lnTo>
                    <a:pt x="1" y="32649"/>
                  </a:lnTo>
                  <a:lnTo>
                    <a:pt x="16734" y="32649"/>
                  </a:lnTo>
                  <a:lnTo>
                    <a:pt x="16734" y="8366"/>
                  </a:lnTo>
                  <a:cubicBezTo>
                    <a:pt x="16734" y="3744"/>
                    <a:pt x="12987" y="0"/>
                    <a:pt x="8369" y="0"/>
                  </a:cubicBezTo>
                  <a:close/>
                </a:path>
              </a:pathLst>
            </a:custGeom>
            <a:grpFill/>
            <a:ln w="28575" cap="flat" cmpd="sng">
              <a:no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grpSp>
      <p:sp>
        <p:nvSpPr>
          <p:cNvPr id="8" name="Hộp Văn bản 25">
            <a:extLst>
              <a:ext uri="{FF2B5EF4-FFF2-40B4-BE49-F238E27FC236}">
                <a16:creationId xmlns:a16="http://schemas.microsoft.com/office/drawing/2014/main" id="{42124BBE-5A6F-4A74-A5EF-77B2FA355426}"/>
              </a:ext>
            </a:extLst>
          </p:cNvPr>
          <p:cNvSpPr txBox="1"/>
          <p:nvPr/>
        </p:nvSpPr>
        <p:spPr>
          <a:xfrm>
            <a:off x="1495838" y="725406"/>
            <a:ext cx="8798824" cy="1488969"/>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000">
                <a:solidFill>
                  <a:schemeClr val="bg1"/>
                </a:solidFill>
                <a:latin typeface="Arial" panose="020B0604020202020204" pitchFamily="34" charset="0"/>
                <a:cs typeface="Arial" panose="020B0604020202020204" pitchFamily="34" charset="0"/>
              </a:rPr>
              <a:t>d. Chọn lọc, xử lí thông tin</a:t>
            </a:r>
          </a:p>
          <a:p>
            <a:pPr algn="ctr" defTabSz="914400">
              <a:lnSpc>
                <a:spcPct val="90000"/>
              </a:lnSpc>
              <a:spcBef>
                <a:spcPct val="0"/>
              </a:spcBef>
              <a:spcAft>
                <a:spcPts val="600"/>
              </a:spcAft>
            </a:pPr>
            <a:r>
              <a:rPr lang="en-US" sz="3600">
                <a:solidFill>
                  <a:schemeClr val="bg1"/>
                </a:solidFill>
                <a:latin typeface="SVN-Comic Sans MS" panose="02040603050506020204" pitchFamily="18" charset="0"/>
                <a:ea typeface="+mj-ea"/>
                <a:cs typeface="+mj-cs"/>
              </a:rPr>
              <a:t> </a:t>
            </a:r>
          </a:p>
        </p:txBody>
      </p:sp>
      <p:sp>
        <p:nvSpPr>
          <p:cNvPr id="9" name="TextBox 8">
            <a:extLst>
              <a:ext uri="{FF2B5EF4-FFF2-40B4-BE49-F238E27FC236}">
                <a16:creationId xmlns:a16="http://schemas.microsoft.com/office/drawing/2014/main" id="{54EC3BD5-A7DB-4F09-8369-B0199E478EA5}"/>
              </a:ext>
            </a:extLst>
          </p:cNvPr>
          <p:cNvSpPr txBox="1"/>
          <p:nvPr/>
        </p:nvSpPr>
        <p:spPr>
          <a:xfrm>
            <a:off x="404967" y="2671134"/>
            <a:ext cx="11787033" cy="707886"/>
          </a:xfrm>
          <a:prstGeom prst="rect">
            <a:avLst/>
          </a:prstGeom>
          <a:noFill/>
        </p:spPr>
        <p:txBody>
          <a:bodyPr wrap="square" rtlCol="0">
            <a:spAutoFit/>
          </a:bodyPr>
          <a:lstStyle/>
          <a:p>
            <a:pPr marL="457200" indent="-457200">
              <a:buFont typeface="Wingdings" panose="05000000000000000000" pitchFamily="2" charset="2"/>
              <a:buChar char="ü"/>
            </a:pPr>
            <a:r>
              <a:rPr lang="en-US" sz="4000">
                <a:solidFill>
                  <a:srgbClr val="1B04FA"/>
                </a:solidFill>
                <a:latin typeface="Arial" panose="020B0604020202020204" pitchFamily="34" charset="0"/>
                <a:cs typeface="Arial" panose="020B0604020202020204" pitchFamily="34" charset="0"/>
              </a:rPr>
              <a:t>Chọn lọc t</a:t>
            </a:r>
            <a:r>
              <a:rPr lang="vi-VN" sz="4000">
                <a:solidFill>
                  <a:srgbClr val="1B04FA"/>
                </a:solidFill>
                <a:latin typeface="Arial" panose="020B0604020202020204" pitchFamily="34" charset="0"/>
                <a:cs typeface="Arial" panose="020B0604020202020204" pitchFamily="34" charset="0"/>
              </a:rPr>
              <a:t>ư</a:t>
            </a:r>
            <a:r>
              <a:rPr lang="en-US" sz="4000">
                <a:solidFill>
                  <a:srgbClr val="1B04FA"/>
                </a:solidFill>
                <a:latin typeface="Arial" panose="020B0604020202020204" pitchFamily="34" charset="0"/>
                <a:cs typeface="Arial" panose="020B0604020202020204" pitchFamily="34" charset="0"/>
              </a:rPr>
              <a:t> liệu từ các nguồn đã tìm</a:t>
            </a:r>
          </a:p>
        </p:txBody>
      </p:sp>
      <p:sp>
        <p:nvSpPr>
          <p:cNvPr id="10" name="TextBox 9">
            <a:extLst>
              <a:ext uri="{FF2B5EF4-FFF2-40B4-BE49-F238E27FC236}">
                <a16:creationId xmlns:a16="http://schemas.microsoft.com/office/drawing/2014/main" id="{E9C7F1BD-6934-4ECA-AA5E-203D9374344B}"/>
              </a:ext>
            </a:extLst>
          </p:cNvPr>
          <p:cNvSpPr txBox="1"/>
          <p:nvPr/>
        </p:nvSpPr>
        <p:spPr>
          <a:xfrm>
            <a:off x="461901" y="3696168"/>
            <a:ext cx="11787033" cy="707886"/>
          </a:xfrm>
          <a:prstGeom prst="rect">
            <a:avLst/>
          </a:prstGeom>
          <a:noFill/>
        </p:spPr>
        <p:txBody>
          <a:bodyPr wrap="square" rtlCol="0">
            <a:spAutoFit/>
          </a:bodyPr>
          <a:lstStyle/>
          <a:p>
            <a:pPr marL="457200" indent="-457200">
              <a:buFont typeface="Wingdings" panose="05000000000000000000" pitchFamily="2" charset="2"/>
              <a:buChar char="ü"/>
            </a:pPr>
            <a:r>
              <a:rPr lang="en-US" sz="4000">
                <a:solidFill>
                  <a:srgbClr val="1B04FA"/>
                </a:solidFill>
                <a:latin typeface="Arial" panose="020B0604020202020204" pitchFamily="34" charset="0"/>
                <a:cs typeface="Arial" panose="020B0604020202020204" pitchFamily="34" charset="0"/>
              </a:rPr>
              <a:t>Xử lí số liệu, t</a:t>
            </a:r>
            <a:r>
              <a:rPr lang="vi-VN" sz="4000">
                <a:solidFill>
                  <a:srgbClr val="1B04FA"/>
                </a:solidFill>
                <a:latin typeface="Arial" panose="020B0604020202020204" pitchFamily="34" charset="0"/>
                <a:cs typeface="Arial" panose="020B0604020202020204" pitchFamily="34" charset="0"/>
              </a:rPr>
              <a:t>ư</a:t>
            </a:r>
            <a:r>
              <a:rPr lang="en-US" sz="4000">
                <a:solidFill>
                  <a:srgbClr val="1B04FA"/>
                </a:solidFill>
                <a:latin typeface="Arial" panose="020B0604020202020204" pitchFamily="34" charset="0"/>
                <a:cs typeface="Arial" panose="020B0604020202020204" pitchFamily="34" charset="0"/>
              </a:rPr>
              <a:t> liệu,hình ảnh</a:t>
            </a:r>
          </a:p>
        </p:txBody>
      </p:sp>
      <p:sp>
        <p:nvSpPr>
          <p:cNvPr id="11" name="TextBox 10">
            <a:extLst>
              <a:ext uri="{FF2B5EF4-FFF2-40B4-BE49-F238E27FC236}">
                <a16:creationId xmlns:a16="http://schemas.microsoft.com/office/drawing/2014/main" id="{A325BE5E-80F1-4983-AE17-CADFDA27A781}"/>
              </a:ext>
            </a:extLst>
          </p:cNvPr>
          <p:cNvSpPr txBox="1"/>
          <p:nvPr/>
        </p:nvSpPr>
        <p:spPr>
          <a:xfrm>
            <a:off x="404966" y="4720092"/>
            <a:ext cx="11787033" cy="1323439"/>
          </a:xfrm>
          <a:prstGeom prst="rect">
            <a:avLst/>
          </a:prstGeom>
          <a:noFill/>
        </p:spPr>
        <p:txBody>
          <a:bodyPr wrap="square" rtlCol="0">
            <a:spAutoFit/>
          </a:bodyPr>
          <a:lstStyle/>
          <a:p>
            <a:pPr marL="457200" indent="-457200">
              <a:buFont typeface="Wingdings" panose="05000000000000000000" pitchFamily="2" charset="2"/>
              <a:buChar char="ü"/>
            </a:pPr>
            <a:r>
              <a:rPr lang="en-US" sz="4000">
                <a:solidFill>
                  <a:srgbClr val="1B04FA"/>
                </a:solidFill>
                <a:latin typeface="Arial" panose="020B0604020202020204" pitchFamily="34" charset="0"/>
                <a:cs typeface="Arial" panose="020B0604020202020204" pitchFamily="34" charset="0"/>
              </a:rPr>
              <a:t>Sắp xếp các thông tin, số liệu,.. theo đề c</a:t>
            </a:r>
            <a:r>
              <a:rPr lang="vi-VN" sz="4000">
                <a:solidFill>
                  <a:srgbClr val="1B04FA"/>
                </a:solidFill>
                <a:latin typeface="Arial" panose="020B0604020202020204" pitchFamily="34" charset="0"/>
                <a:cs typeface="Arial" panose="020B0604020202020204" pitchFamily="34" charset="0"/>
              </a:rPr>
              <a:t>ư</a:t>
            </a:r>
            <a:r>
              <a:rPr lang="en-US" sz="4000">
                <a:solidFill>
                  <a:srgbClr val="1B04FA"/>
                </a:solidFill>
                <a:latin typeface="Arial" panose="020B0604020202020204" pitchFamily="34" charset="0"/>
                <a:cs typeface="Arial" panose="020B0604020202020204" pitchFamily="34" charset="0"/>
              </a:rPr>
              <a:t>ơng đã xây dựng</a:t>
            </a:r>
          </a:p>
        </p:txBody>
      </p:sp>
      <p:pic>
        <p:nvPicPr>
          <p:cNvPr id="13" name="Picture 12">
            <a:extLst>
              <a:ext uri="{FF2B5EF4-FFF2-40B4-BE49-F238E27FC236}">
                <a16:creationId xmlns:a16="http://schemas.microsoft.com/office/drawing/2014/main" id="{AAA14E05-EB16-452C-A002-4FBDD67D7A89}"/>
              </a:ext>
            </a:extLst>
          </p:cNvPr>
          <p:cNvPicPr>
            <a:picLocks noChangeAspect="1"/>
          </p:cNvPicPr>
          <p:nvPr/>
        </p:nvPicPr>
        <p:blipFill rotWithShape="1">
          <a:blip r:embed="rId2"/>
          <a:srcRect l="3751" t="-1" r="75234" b="82326"/>
          <a:stretch/>
        </p:blipFill>
        <p:spPr>
          <a:xfrm>
            <a:off x="339652" y="215254"/>
            <a:ext cx="2085605" cy="2001243"/>
          </a:xfrm>
          <a:prstGeom prst="flowChartConnector">
            <a:avLst/>
          </a:prstGeom>
        </p:spPr>
      </p:pic>
      <p:pic>
        <p:nvPicPr>
          <p:cNvPr id="14" name="Picture 13">
            <a:extLst>
              <a:ext uri="{FF2B5EF4-FFF2-40B4-BE49-F238E27FC236}">
                <a16:creationId xmlns:a16="http://schemas.microsoft.com/office/drawing/2014/main" id="{A074A1BB-5031-466A-8A6B-257585049E7E}"/>
              </a:ext>
            </a:extLst>
          </p:cNvPr>
          <p:cNvPicPr>
            <a:picLocks noChangeAspect="1"/>
          </p:cNvPicPr>
          <p:nvPr/>
        </p:nvPicPr>
        <p:blipFill>
          <a:blip r:embed="rId3"/>
          <a:stretch>
            <a:fillRect/>
          </a:stretch>
        </p:blipFill>
        <p:spPr>
          <a:xfrm>
            <a:off x="11010718" y="104652"/>
            <a:ext cx="1054691" cy="927925"/>
          </a:xfrm>
          <a:prstGeom prst="rect">
            <a:avLst/>
          </a:prstGeom>
        </p:spPr>
      </p:pic>
    </p:spTree>
    <p:extLst>
      <p:ext uri="{BB962C8B-B14F-4D97-AF65-F5344CB8AC3E}">
        <p14:creationId xmlns:p14="http://schemas.microsoft.com/office/powerpoint/2010/main" val="47164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ộp Văn bản 22">
            <a:extLst>
              <a:ext uri="{FF2B5EF4-FFF2-40B4-BE49-F238E27FC236}">
                <a16:creationId xmlns:a16="http://schemas.microsoft.com/office/drawing/2014/main" id="{F979D273-4037-4968-BC1C-9DA0164DB482}"/>
              </a:ext>
            </a:extLst>
          </p:cNvPr>
          <p:cNvSpPr txBox="1"/>
          <p:nvPr/>
        </p:nvSpPr>
        <p:spPr>
          <a:xfrm>
            <a:off x="4024014" y="216689"/>
            <a:ext cx="6096000" cy="923330"/>
          </a:xfrm>
          <a:prstGeom prst="rect">
            <a:avLst/>
          </a:prstGeom>
          <a:noFill/>
        </p:spPr>
        <p:txBody>
          <a:bodyPr wrap="square">
            <a:spAutoFit/>
          </a:bodyPr>
          <a:lstStyle/>
          <a:p>
            <a:r>
              <a:rPr lang="en-US" sz="5400">
                <a:solidFill>
                  <a:srgbClr val="FF0066"/>
                </a:solidFill>
                <a:latin typeface="#9Slide03 BoosterNextFYBlack" panose="02000A03000000020004" pitchFamily="2" charset="0"/>
              </a:rPr>
              <a:t>2. VIẾT BÁO CÁO</a:t>
            </a:r>
          </a:p>
        </p:txBody>
      </p:sp>
      <p:pic>
        <p:nvPicPr>
          <p:cNvPr id="14" name="Hình ảnh 13">
            <a:extLst>
              <a:ext uri="{FF2B5EF4-FFF2-40B4-BE49-F238E27FC236}">
                <a16:creationId xmlns:a16="http://schemas.microsoft.com/office/drawing/2014/main" id="{253B8620-4C18-446C-AF78-E3E5DA4C969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831" b="96568" l="3974" r="98234">
                        <a14:foregroundMark x1="37528" y1="9840" x2="37528" y2="9840"/>
                        <a14:foregroundMark x1="19426" y1="16934" x2="19426" y2="16934"/>
                        <a14:foregroundMark x1="13687" y1="22426" x2="12583" y2="25172"/>
                        <a14:foregroundMark x1="10155" y1="28833" x2="9272" y2="32723"/>
                        <a14:foregroundMark x1="6402" y1="43249" x2="26049" y2="69336"/>
                        <a14:foregroundMark x1="26049" y1="69336" x2="63797" y2="51030"/>
                        <a14:foregroundMark x1="63797" y1="51030" x2="45695" y2="47368"/>
                        <a14:foregroundMark x1="31788" y1="7323" x2="53863" y2="7551"/>
                        <a14:foregroundMark x1="53863" y1="7551" x2="80795" y2="42792"/>
                        <a14:foregroundMark x1="80795" y1="42792" x2="63355" y2="75973"/>
                        <a14:foregroundMark x1="63355" y1="75973" x2="43488" y2="53089"/>
                        <a14:foregroundMark x1="43488" y1="53089" x2="44150" y2="29977"/>
                        <a14:foregroundMark x1="44150" y1="29977" x2="50331" y2="56293"/>
                        <a14:foregroundMark x1="50331" y1="56293" x2="18764" y2="53547"/>
                        <a14:foregroundMark x1="18764" y1="53547" x2="40839" y2="48284"/>
                        <a14:foregroundMark x1="40839" y1="48284" x2="57616" y2="81236"/>
                        <a14:foregroundMark x1="57616" y1="81236" x2="46578" y2="51259"/>
                        <a14:foregroundMark x1="46578" y1="51259" x2="82561" y2="52174"/>
                        <a14:foregroundMark x1="82561" y1="52174" x2="73068" y2="22883"/>
                        <a14:foregroundMark x1="52759" y1="14416" x2="29581" y2="33181"/>
                        <a14:foregroundMark x1="29581" y1="33181" x2="48124" y2="66590"/>
                        <a14:foregroundMark x1="48124" y1="66590" x2="18543" y2="47140"/>
                        <a14:foregroundMark x1="18543" y1="47140" x2="57616" y2="45538"/>
                        <a14:foregroundMark x1="57616" y1="45538" x2="55188" y2="61098"/>
                        <a14:foregroundMark x1="55188" y1="61098" x2="51656" y2="46682"/>
                        <a14:foregroundMark x1="51656" y1="46682" x2="45254" y2="58810"/>
                        <a14:foregroundMark x1="45254" y1="58810" x2="49007" y2="57666"/>
                        <a14:foregroundMark x1="90508" y1="32723" x2="90508" y2="32723"/>
                        <a14:foregroundMark x1="91391" y1="32265" x2="91391" y2="32265"/>
                        <a14:foregroundMark x1="91391" y1="32265" x2="91832" y2="31579"/>
                        <a14:foregroundMark x1="93598" y1="24485" x2="93598" y2="24485"/>
                        <a14:foregroundMark x1="88962" y1="35698" x2="88521" y2="38673"/>
                        <a14:foregroundMark x1="88742" y1="38673" x2="92274" y2="40961"/>
                        <a14:foregroundMark x1="92936" y1="42563" x2="94040" y2="41648"/>
                        <a14:foregroundMark x1="97351" y1="40961" x2="98234" y2="37986"/>
                        <a14:foregroundMark x1="97351" y1="41419" x2="97351" y2="41419"/>
                        <a14:foregroundMark x1="51435" y1="4119" x2="51435" y2="4119"/>
                        <a14:foregroundMark x1="40397" y1="3661" x2="40397" y2="3661"/>
                        <a14:foregroundMark x1="31347" y1="5034" x2="29581" y2="5950"/>
                        <a14:foregroundMark x1="8830" y1="22197" x2="6843" y2="29977"/>
                        <a14:foregroundMark x1="3974" y1="40732" x2="8168" y2="57666"/>
                        <a14:foregroundMark x1="8168" y1="57666" x2="37086" y2="75515"/>
                        <a14:foregroundMark x1="37086" y1="75515" x2="58499" y2="71396"/>
                        <a14:foregroundMark x1="58499" y1="71396" x2="59161" y2="69565"/>
                        <a14:foregroundMark x1="29139" y1="90389" x2="29139" y2="90389"/>
                        <a14:foregroundMark x1="29139" y1="92677" x2="35099" y2="91991"/>
                        <a14:foregroundMark x1="38190" y1="92906" x2="44592" y2="95652"/>
                        <a14:foregroundMark x1="47682" y1="96796" x2="61589" y2="94966"/>
                        <a14:foregroundMark x1="61589" y1="94966" x2="61589" y2="94966"/>
                        <a14:foregroundMark x1="61589" y1="94966" x2="62031" y2="94050"/>
                        <a14:foregroundMark x1="66446" y1="91533" x2="66446" y2="91533"/>
                        <a14:foregroundMark x1="66446" y1="90847" x2="57616" y2="91076"/>
                        <a14:foregroundMark x1="56512" y1="91076" x2="58940" y2="91304"/>
                        <a14:foregroundMark x1="61589" y1="91304" x2="65563" y2="89474"/>
                        <a14:foregroundMark x1="66004" y1="89474" x2="62914" y2="91076"/>
                        <a14:foregroundMark x1="48565" y1="94508" x2="46578" y2="94737"/>
                        <a14:foregroundMark x1="66004" y1="76888" x2="71523" y2="79176"/>
                        <a14:foregroundMark x1="74393" y1="78719" x2="76159" y2="75286"/>
                        <a14:foregroundMark x1="47020" y1="81922" x2="39956" y2="82380"/>
                        <a14:foregroundMark x1="32671" y1="84211" x2="28035" y2="79863"/>
                        <a14:foregroundMark x1="24503" y1="76430" x2="24283" y2="75286"/>
                        <a14:foregroundMark x1="19205" y1="70252" x2="22517" y2="74142"/>
                        <a14:foregroundMark x1="33775" y1="84439" x2="45695" y2="82151"/>
                        <a14:foregroundMark x1="45695" y1="82151" x2="60265" y2="81693"/>
                        <a14:foregroundMark x1="60265" y1="81693" x2="61148" y2="79634"/>
                        <a14:foregroundMark x1="61148" y1="79634" x2="60706" y2="80778"/>
                        <a14:foregroundMark x1="45254" y1="85812" x2="45254" y2="85812"/>
                        <a14:foregroundMark x1="46137" y1="88330" x2="52980" y2="86041"/>
                        <a14:foregroundMark x1="52980" y1="85812" x2="51435" y2="85812"/>
                        <a14:foregroundMark x1="43488" y1="86728" x2="47682" y2="88558"/>
                        <a14:foregroundMark x1="25386" y1="6178" x2="26269" y2="5721"/>
                        <a14:foregroundMark x1="39073" y1="1831" x2="35099" y2="2746"/>
                        <a14:foregroundMark x1="34437" y1="2746" x2="30022" y2="4577"/>
                        <a14:foregroundMark x1="28256" y1="5492" x2="29139" y2="5721"/>
                      </a14:backgroundRemoval>
                    </a14:imgEffect>
                  </a14:imgLayer>
                </a14:imgProps>
              </a:ext>
            </a:extLst>
          </a:blip>
          <a:stretch>
            <a:fillRect/>
          </a:stretch>
        </p:blipFill>
        <p:spPr>
          <a:xfrm flipH="1">
            <a:off x="2597333" y="127184"/>
            <a:ext cx="1143000" cy="1088589"/>
          </a:xfrm>
          <a:prstGeom prst="rect">
            <a:avLst/>
          </a:prstGeom>
        </p:spPr>
      </p:pic>
      <p:sp>
        <p:nvSpPr>
          <p:cNvPr id="27" name="Hộp Văn bản 26">
            <a:extLst>
              <a:ext uri="{FF2B5EF4-FFF2-40B4-BE49-F238E27FC236}">
                <a16:creationId xmlns:a16="http://schemas.microsoft.com/office/drawing/2014/main" id="{E0B75ABB-A135-4B5B-A500-6C2CACDC9BB8}"/>
              </a:ext>
            </a:extLst>
          </p:cNvPr>
          <p:cNvSpPr txBox="1"/>
          <p:nvPr/>
        </p:nvSpPr>
        <p:spPr>
          <a:xfrm rot="5400000">
            <a:off x="5241914" y="3599089"/>
            <a:ext cx="2103860" cy="786384"/>
          </a:xfrm>
          <a:prstGeom prst="rect">
            <a:avLst/>
          </a:prstGeom>
        </p:spPr>
        <p:txBody>
          <a:bodyPr vert="horz" lIns="91440" tIns="45720" rIns="91440" bIns="45720" rtlCol="0" anchor="ctr">
            <a:noAutofit/>
          </a:bodyPr>
          <a:lstStyle/>
          <a:p>
            <a:pPr algn="ctr" defTabSz="914400">
              <a:lnSpc>
                <a:spcPct val="90000"/>
              </a:lnSpc>
              <a:spcBef>
                <a:spcPct val="0"/>
              </a:spcBef>
              <a:spcAft>
                <a:spcPts val="600"/>
              </a:spcAft>
            </a:pPr>
            <a:endParaRPr lang="en-US" sz="3600">
              <a:solidFill>
                <a:schemeClr val="bg1"/>
              </a:solidFill>
              <a:latin typeface="SVN-Comic Sans MS" panose="02040603050506020204" pitchFamily="18" charset="0"/>
              <a:ea typeface="+mj-ea"/>
              <a:cs typeface="+mj-cs"/>
            </a:endParaRPr>
          </a:p>
        </p:txBody>
      </p:sp>
      <p:sp>
        <p:nvSpPr>
          <p:cNvPr id="13" name="TextBox 12">
            <a:extLst>
              <a:ext uri="{FF2B5EF4-FFF2-40B4-BE49-F238E27FC236}">
                <a16:creationId xmlns:a16="http://schemas.microsoft.com/office/drawing/2014/main" id="{9E05545E-E265-4872-888F-050DC38C0AB4}"/>
              </a:ext>
            </a:extLst>
          </p:cNvPr>
          <p:cNvSpPr txBox="1"/>
          <p:nvPr/>
        </p:nvSpPr>
        <p:spPr>
          <a:xfrm>
            <a:off x="1421683" y="2232465"/>
            <a:ext cx="11787033" cy="707886"/>
          </a:xfrm>
          <a:prstGeom prst="rect">
            <a:avLst/>
          </a:prstGeom>
          <a:noFill/>
        </p:spPr>
        <p:txBody>
          <a:bodyPr wrap="square" rtlCol="0">
            <a:spAutoFit/>
          </a:bodyPr>
          <a:lstStyle/>
          <a:p>
            <a:pPr marL="457200" indent="-457200">
              <a:buFont typeface="Wingdings" panose="05000000000000000000" pitchFamily="2" charset="2"/>
              <a:buChar char="ü"/>
            </a:pPr>
            <a:r>
              <a:rPr lang="en-US" sz="4000">
                <a:solidFill>
                  <a:srgbClr val="1B04FA"/>
                </a:solidFill>
                <a:latin typeface="Arial" panose="020B0604020202020204" pitchFamily="34" charset="0"/>
                <a:cs typeface="Arial" panose="020B0604020202020204" pitchFamily="34" charset="0"/>
              </a:rPr>
              <a:t>Giới thiệu khái quát về nền kinh tế</a:t>
            </a:r>
          </a:p>
        </p:txBody>
      </p:sp>
      <p:sp>
        <p:nvSpPr>
          <p:cNvPr id="24" name="TextBox 23">
            <a:extLst>
              <a:ext uri="{FF2B5EF4-FFF2-40B4-BE49-F238E27FC236}">
                <a16:creationId xmlns:a16="http://schemas.microsoft.com/office/drawing/2014/main" id="{3E7100BD-456D-4A07-85B8-340D6C23BBFB}"/>
              </a:ext>
            </a:extLst>
          </p:cNvPr>
          <p:cNvSpPr txBox="1"/>
          <p:nvPr/>
        </p:nvSpPr>
        <p:spPr>
          <a:xfrm>
            <a:off x="1659233" y="1464567"/>
            <a:ext cx="2449805" cy="707886"/>
          </a:xfrm>
          <a:prstGeom prst="rect">
            <a:avLst/>
          </a:prstGeom>
          <a:solidFill>
            <a:srgbClr val="F7FA76"/>
          </a:solidFill>
        </p:spPr>
        <p:txBody>
          <a:bodyPr wrap="square" rtlCol="0">
            <a:spAutoFit/>
          </a:bodyPr>
          <a:lstStyle/>
          <a:p>
            <a:pPr marL="571500" indent="-571500">
              <a:buFont typeface="Wingdings" panose="05000000000000000000" pitchFamily="2" charset="2"/>
              <a:buChar char="v"/>
            </a:pPr>
            <a:r>
              <a:rPr lang="en-US" sz="4000">
                <a:solidFill>
                  <a:srgbClr val="1B04FA"/>
                </a:solidFill>
                <a:latin typeface="Arial" panose="020B0604020202020204" pitchFamily="34" charset="0"/>
                <a:cs typeface="Arial" panose="020B0604020202020204" pitchFamily="34" charset="0"/>
              </a:rPr>
              <a:t>Mở bài</a:t>
            </a:r>
          </a:p>
        </p:txBody>
      </p:sp>
      <p:sp>
        <p:nvSpPr>
          <p:cNvPr id="25" name="TextBox 24">
            <a:extLst>
              <a:ext uri="{FF2B5EF4-FFF2-40B4-BE49-F238E27FC236}">
                <a16:creationId xmlns:a16="http://schemas.microsoft.com/office/drawing/2014/main" id="{C36E89C0-31D5-41E7-A610-17AD010B4CC9}"/>
              </a:ext>
            </a:extLst>
          </p:cNvPr>
          <p:cNvSpPr txBox="1"/>
          <p:nvPr/>
        </p:nvSpPr>
        <p:spPr>
          <a:xfrm>
            <a:off x="1659233" y="3111696"/>
            <a:ext cx="4423515" cy="707886"/>
          </a:xfrm>
          <a:prstGeom prst="rect">
            <a:avLst/>
          </a:prstGeom>
          <a:solidFill>
            <a:srgbClr val="F7FA76"/>
          </a:solidFill>
        </p:spPr>
        <p:txBody>
          <a:bodyPr wrap="square" rtlCol="0">
            <a:spAutoFit/>
          </a:bodyPr>
          <a:lstStyle/>
          <a:p>
            <a:pPr marL="571500" indent="-571500">
              <a:buFont typeface="Wingdings" panose="05000000000000000000" pitchFamily="2" charset="2"/>
              <a:buChar char="v"/>
            </a:pPr>
            <a:r>
              <a:rPr lang="en-US" sz="4000">
                <a:solidFill>
                  <a:srgbClr val="1B04FA"/>
                </a:solidFill>
                <a:latin typeface="Arial" panose="020B0604020202020204" pitchFamily="34" charset="0"/>
                <a:cs typeface="Arial" panose="020B0604020202020204" pitchFamily="34" charset="0"/>
              </a:rPr>
              <a:t>Nội dung chính</a:t>
            </a:r>
          </a:p>
        </p:txBody>
      </p:sp>
      <p:sp>
        <p:nvSpPr>
          <p:cNvPr id="28" name="TextBox 27">
            <a:extLst>
              <a:ext uri="{FF2B5EF4-FFF2-40B4-BE49-F238E27FC236}">
                <a16:creationId xmlns:a16="http://schemas.microsoft.com/office/drawing/2014/main" id="{DC702A73-CF34-45AA-AFEF-74CCFB493148}"/>
              </a:ext>
            </a:extLst>
          </p:cNvPr>
          <p:cNvSpPr txBox="1"/>
          <p:nvPr/>
        </p:nvSpPr>
        <p:spPr>
          <a:xfrm>
            <a:off x="1659233" y="4040101"/>
            <a:ext cx="11787033" cy="707886"/>
          </a:xfrm>
          <a:prstGeom prst="rect">
            <a:avLst/>
          </a:prstGeom>
          <a:noFill/>
        </p:spPr>
        <p:txBody>
          <a:bodyPr wrap="square" rtlCol="0">
            <a:spAutoFit/>
          </a:bodyPr>
          <a:lstStyle/>
          <a:p>
            <a:pPr marL="457200" indent="-457200">
              <a:buFont typeface="Wingdings" panose="05000000000000000000" pitchFamily="2" charset="2"/>
              <a:buChar char="ü"/>
            </a:pPr>
            <a:r>
              <a:rPr lang="en-US" sz="4000">
                <a:solidFill>
                  <a:srgbClr val="1B04FA"/>
                </a:solidFill>
                <a:latin typeface="Arial" panose="020B0604020202020204" pitchFamily="34" charset="0"/>
                <a:cs typeface="Arial" panose="020B0604020202020204" pitchFamily="34" charset="0"/>
              </a:rPr>
              <a:t>Quá trình phát triển</a:t>
            </a:r>
          </a:p>
        </p:txBody>
      </p:sp>
      <p:sp>
        <p:nvSpPr>
          <p:cNvPr id="29" name="TextBox 28">
            <a:extLst>
              <a:ext uri="{FF2B5EF4-FFF2-40B4-BE49-F238E27FC236}">
                <a16:creationId xmlns:a16="http://schemas.microsoft.com/office/drawing/2014/main" id="{21A544E2-729A-48D3-A8B1-91BC9F3162D7}"/>
              </a:ext>
            </a:extLst>
          </p:cNvPr>
          <p:cNvSpPr txBox="1"/>
          <p:nvPr/>
        </p:nvSpPr>
        <p:spPr>
          <a:xfrm>
            <a:off x="1659233" y="4724474"/>
            <a:ext cx="11787033" cy="707886"/>
          </a:xfrm>
          <a:prstGeom prst="rect">
            <a:avLst/>
          </a:prstGeom>
          <a:noFill/>
        </p:spPr>
        <p:txBody>
          <a:bodyPr wrap="square" rtlCol="0">
            <a:spAutoFit/>
          </a:bodyPr>
          <a:lstStyle/>
          <a:p>
            <a:pPr marL="457200" indent="-457200">
              <a:buFont typeface="Wingdings" panose="05000000000000000000" pitchFamily="2" charset="2"/>
              <a:buChar char="ü"/>
            </a:pPr>
            <a:r>
              <a:rPr lang="en-US" sz="4000">
                <a:solidFill>
                  <a:srgbClr val="1B04FA"/>
                </a:solidFill>
                <a:latin typeface="Arial" panose="020B0604020202020204" pitchFamily="34" charset="0"/>
                <a:cs typeface="Arial" panose="020B0604020202020204" pitchFamily="34" charset="0"/>
              </a:rPr>
              <a:t>Hiện trạng nền kinh tế</a:t>
            </a:r>
          </a:p>
        </p:txBody>
      </p:sp>
      <p:sp>
        <p:nvSpPr>
          <p:cNvPr id="30" name="TextBox 29">
            <a:extLst>
              <a:ext uri="{FF2B5EF4-FFF2-40B4-BE49-F238E27FC236}">
                <a16:creationId xmlns:a16="http://schemas.microsoft.com/office/drawing/2014/main" id="{44DE5823-C24E-40A7-964F-7BA4C33495ED}"/>
              </a:ext>
            </a:extLst>
          </p:cNvPr>
          <p:cNvSpPr txBox="1"/>
          <p:nvPr/>
        </p:nvSpPr>
        <p:spPr>
          <a:xfrm>
            <a:off x="1619527" y="5432360"/>
            <a:ext cx="11787033" cy="707886"/>
          </a:xfrm>
          <a:prstGeom prst="rect">
            <a:avLst/>
          </a:prstGeom>
          <a:noFill/>
        </p:spPr>
        <p:txBody>
          <a:bodyPr wrap="square" rtlCol="0">
            <a:spAutoFit/>
          </a:bodyPr>
          <a:lstStyle/>
          <a:p>
            <a:pPr marL="457200" indent="-457200">
              <a:buFont typeface="Wingdings" panose="05000000000000000000" pitchFamily="2" charset="2"/>
              <a:buChar char="ü"/>
            </a:pPr>
            <a:r>
              <a:rPr lang="en-US" sz="4000">
                <a:solidFill>
                  <a:srgbClr val="1B04FA"/>
                </a:solidFill>
                <a:latin typeface="Arial" panose="020B0604020202020204" pitchFamily="34" charset="0"/>
                <a:cs typeface="Arial" panose="020B0604020202020204" pitchFamily="34" charset="0"/>
              </a:rPr>
              <a:t>Nguyên nhân</a:t>
            </a:r>
          </a:p>
        </p:txBody>
      </p:sp>
      <p:sp>
        <p:nvSpPr>
          <p:cNvPr id="31" name="TextBox 30">
            <a:extLst>
              <a:ext uri="{FF2B5EF4-FFF2-40B4-BE49-F238E27FC236}">
                <a16:creationId xmlns:a16="http://schemas.microsoft.com/office/drawing/2014/main" id="{4C1550F5-4A1A-42AB-8411-8AD36AC15FC4}"/>
              </a:ext>
            </a:extLst>
          </p:cNvPr>
          <p:cNvSpPr txBox="1"/>
          <p:nvPr/>
        </p:nvSpPr>
        <p:spPr>
          <a:xfrm>
            <a:off x="1579821" y="6140246"/>
            <a:ext cx="11787033" cy="707886"/>
          </a:xfrm>
          <a:prstGeom prst="rect">
            <a:avLst/>
          </a:prstGeom>
          <a:noFill/>
        </p:spPr>
        <p:txBody>
          <a:bodyPr wrap="square" rtlCol="0">
            <a:spAutoFit/>
          </a:bodyPr>
          <a:lstStyle/>
          <a:p>
            <a:pPr marL="457200" indent="-457200">
              <a:buFont typeface="Wingdings" panose="05000000000000000000" pitchFamily="2" charset="2"/>
              <a:buChar char="ü"/>
            </a:pPr>
            <a:r>
              <a:rPr lang="en-US" sz="4000">
                <a:solidFill>
                  <a:srgbClr val="1B04FA"/>
                </a:solidFill>
                <a:latin typeface="Arial" panose="020B0604020202020204" pitchFamily="34" charset="0"/>
                <a:cs typeface="Arial" panose="020B0604020202020204" pitchFamily="34" charset="0"/>
              </a:rPr>
              <a:t>Kết luận</a:t>
            </a:r>
          </a:p>
        </p:txBody>
      </p:sp>
      <p:pic>
        <p:nvPicPr>
          <p:cNvPr id="16" name="Picture 15">
            <a:extLst>
              <a:ext uri="{FF2B5EF4-FFF2-40B4-BE49-F238E27FC236}">
                <a16:creationId xmlns:a16="http://schemas.microsoft.com/office/drawing/2014/main" id="{7C8B41C0-4843-41FE-BE93-DBD3EAB265F7}"/>
              </a:ext>
            </a:extLst>
          </p:cNvPr>
          <p:cNvPicPr>
            <a:picLocks noChangeAspect="1"/>
          </p:cNvPicPr>
          <p:nvPr/>
        </p:nvPicPr>
        <p:blipFill>
          <a:blip r:embed="rId5"/>
          <a:stretch>
            <a:fillRect/>
          </a:stretch>
        </p:blipFill>
        <p:spPr>
          <a:xfrm>
            <a:off x="11010718" y="104652"/>
            <a:ext cx="1054691" cy="927925"/>
          </a:xfrm>
          <a:prstGeom prst="rect">
            <a:avLst/>
          </a:prstGeom>
        </p:spPr>
      </p:pic>
    </p:spTree>
    <p:extLst>
      <p:ext uri="{BB962C8B-B14F-4D97-AF65-F5344CB8AC3E}">
        <p14:creationId xmlns:p14="http://schemas.microsoft.com/office/powerpoint/2010/main" val="52264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left)">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3" grpId="0"/>
      <p:bldP spid="24" grpId="0" animBg="1"/>
      <p:bldP spid="25" grpId="0" animBg="1"/>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ộp Văn bản 22">
            <a:extLst>
              <a:ext uri="{FF2B5EF4-FFF2-40B4-BE49-F238E27FC236}">
                <a16:creationId xmlns:a16="http://schemas.microsoft.com/office/drawing/2014/main" id="{F979D273-4037-4968-BC1C-9DA0164DB482}"/>
              </a:ext>
            </a:extLst>
          </p:cNvPr>
          <p:cNvSpPr txBox="1"/>
          <p:nvPr/>
        </p:nvSpPr>
        <p:spPr>
          <a:xfrm>
            <a:off x="2941983" y="216689"/>
            <a:ext cx="7758305" cy="923330"/>
          </a:xfrm>
          <a:prstGeom prst="rect">
            <a:avLst/>
          </a:prstGeom>
          <a:noFill/>
        </p:spPr>
        <p:txBody>
          <a:bodyPr wrap="square">
            <a:spAutoFit/>
          </a:bodyPr>
          <a:lstStyle/>
          <a:p>
            <a:r>
              <a:rPr lang="en-US" sz="5400">
                <a:solidFill>
                  <a:srgbClr val="FF0066"/>
                </a:solidFill>
                <a:latin typeface="#9Slide03 BoosterNextFYBlack" panose="02000A03000000020004" pitchFamily="2" charset="0"/>
              </a:rPr>
              <a:t>3. TRÌNH BÀY BÁO CÁO</a:t>
            </a:r>
          </a:p>
        </p:txBody>
      </p:sp>
      <p:sp>
        <p:nvSpPr>
          <p:cNvPr id="27" name="Hộp Văn bản 26">
            <a:extLst>
              <a:ext uri="{FF2B5EF4-FFF2-40B4-BE49-F238E27FC236}">
                <a16:creationId xmlns:a16="http://schemas.microsoft.com/office/drawing/2014/main" id="{E0B75ABB-A135-4B5B-A500-6C2CACDC9BB8}"/>
              </a:ext>
            </a:extLst>
          </p:cNvPr>
          <p:cNvSpPr txBox="1"/>
          <p:nvPr/>
        </p:nvSpPr>
        <p:spPr>
          <a:xfrm rot="5400000">
            <a:off x="5241914" y="3599089"/>
            <a:ext cx="2103860" cy="786384"/>
          </a:xfrm>
          <a:prstGeom prst="rect">
            <a:avLst/>
          </a:prstGeom>
        </p:spPr>
        <p:txBody>
          <a:bodyPr vert="horz" lIns="91440" tIns="45720" rIns="91440" bIns="45720" rtlCol="0" anchor="ctr">
            <a:noAutofit/>
          </a:bodyPr>
          <a:lstStyle/>
          <a:p>
            <a:pPr algn="ctr" defTabSz="914400">
              <a:lnSpc>
                <a:spcPct val="90000"/>
              </a:lnSpc>
              <a:spcBef>
                <a:spcPct val="0"/>
              </a:spcBef>
              <a:spcAft>
                <a:spcPts val="600"/>
              </a:spcAft>
            </a:pPr>
            <a:endParaRPr lang="en-US" sz="3600">
              <a:solidFill>
                <a:schemeClr val="bg1"/>
              </a:solidFill>
              <a:latin typeface="SVN-Comic Sans MS" panose="02040603050506020204" pitchFamily="18" charset="0"/>
              <a:ea typeface="+mj-ea"/>
              <a:cs typeface="+mj-cs"/>
            </a:endParaRPr>
          </a:p>
        </p:txBody>
      </p:sp>
      <p:sp>
        <p:nvSpPr>
          <p:cNvPr id="13" name="TextBox 12">
            <a:extLst>
              <a:ext uri="{FF2B5EF4-FFF2-40B4-BE49-F238E27FC236}">
                <a16:creationId xmlns:a16="http://schemas.microsoft.com/office/drawing/2014/main" id="{9E05545E-E265-4872-888F-050DC38C0AB4}"/>
              </a:ext>
            </a:extLst>
          </p:cNvPr>
          <p:cNvSpPr txBox="1"/>
          <p:nvPr/>
        </p:nvSpPr>
        <p:spPr>
          <a:xfrm>
            <a:off x="793519" y="1686242"/>
            <a:ext cx="11787033" cy="707886"/>
          </a:xfrm>
          <a:prstGeom prst="rect">
            <a:avLst/>
          </a:prstGeom>
          <a:noFill/>
        </p:spPr>
        <p:txBody>
          <a:bodyPr wrap="square" rtlCol="0">
            <a:spAutoFit/>
          </a:bodyPr>
          <a:lstStyle/>
          <a:p>
            <a:pPr marL="457200" indent="-457200">
              <a:buFont typeface="Wingdings" panose="05000000000000000000" pitchFamily="2" charset="2"/>
              <a:buChar char="ü"/>
            </a:pPr>
            <a:r>
              <a:rPr lang="en-US" sz="4000">
                <a:solidFill>
                  <a:srgbClr val="1B04FA"/>
                </a:solidFill>
                <a:latin typeface="Arial" panose="020B0604020202020204" pitchFamily="34" charset="0"/>
                <a:cs typeface="Arial" panose="020B0604020202020204" pitchFamily="34" charset="0"/>
              </a:rPr>
              <a:t>Trình bày báo cáo theo nội dung phân công</a:t>
            </a:r>
          </a:p>
        </p:txBody>
      </p:sp>
      <p:pic>
        <p:nvPicPr>
          <p:cNvPr id="15" name="Hình ảnh 9">
            <a:extLst>
              <a:ext uri="{FF2B5EF4-FFF2-40B4-BE49-F238E27FC236}">
                <a16:creationId xmlns:a16="http://schemas.microsoft.com/office/drawing/2014/main" id="{46B6766A-9B5C-44A5-9EE7-C68E345AB90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backgroundMark x1="45341" y1="35326" x2="45341" y2="35326"/>
                      </a14:backgroundRemoval>
                    </a14:imgEffect>
                  </a14:imgLayer>
                </a14:imgProps>
              </a:ext>
            </a:extLst>
          </a:blip>
          <a:stretch>
            <a:fillRect/>
          </a:stretch>
        </p:blipFill>
        <p:spPr>
          <a:xfrm>
            <a:off x="1244346" y="-178809"/>
            <a:ext cx="1639789" cy="1714325"/>
          </a:xfrm>
          <a:prstGeom prst="rect">
            <a:avLst/>
          </a:prstGeom>
        </p:spPr>
      </p:pic>
      <p:sp>
        <p:nvSpPr>
          <p:cNvPr id="8" name="TextBox 7">
            <a:extLst>
              <a:ext uri="{FF2B5EF4-FFF2-40B4-BE49-F238E27FC236}">
                <a16:creationId xmlns:a16="http://schemas.microsoft.com/office/drawing/2014/main" id="{F9A55D28-8AA4-4F8B-954D-9205208217B3}"/>
              </a:ext>
            </a:extLst>
          </p:cNvPr>
          <p:cNvSpPr txBox="1"/>
          <p:nvPr/>
        </p:nvSpPr>
        <p:spPr>
          <a:xfrm>
            <a:off x="793518" y="2774042"/>
            <a:ext cx="11787033" cy="1323439"/>
          </a:xfrm>
          <a:prstGeom prst="rect">
            <a:avLst/>
          </a:prstGeom>
          <a:noFill/>
        </p:spPr>
        <p:txBody>
          <a:bodyPr wrap="square" rtlCol="0">
            <a:spAutoFit/>
          </a:bodyPr>
          <a:lstStyle/>
          <a:p>
            <a:pPr marL="457200" indent="-457200">
              <a:buFont typeface="Wingdings" panose="05000000000000000000" pitchFamily="2" charset="2"/>
              <a:buChar char="ü"/>
            </a:pPr>
            <a:r>
              <a:rPr lang="en-US" sz="4000">
                <a:solidFill>
                  <a:srgbClr val="1B04FA"/>
                </a:solidFill>
                <a:latin typeface="Arial" panose="020B0604020202020204" pitchFamily="34" charset="0"/>
                <a:cs typeface="Arial" panose="020B0604020202020204" pitchFamily="34" charset="0"/>
              </a:rPr>
              <a:t>Hình thức: thuyết trình Powerpoint,poster, sân khấu hóa…</a:t>
            </a:r>
          </a:p>
        </p:txBody>
      </p:sp>
      <p:pic>
        <p:nvPicPr>
          <p:cNvPr id="9" name="Picture 8">
            <a:extLst>
              <a:ext uri="{FF2B5EF4-FFF2-40B4-BE49-F238E27FC236}">
                <a16:creationId xmlns:a16="http://schemas.microsoft.com/office/drawing/2014/main" id="{97A9113A-17DA-4843-9DA6-80CDE5C89B66}"/>
              </a:ext>
            </a:extLst>
          </p:cNvPr>
          <p:cNvPicPr>
            <a:picLocks noChangeAspect="1"/>
          </p:cNvPicPr>
          <p:nvPr/>
        </p:nvPicPr>
        <p:blipFill>
          <a:blip r:embed="rId5"/>
          <a:stretch>
            <a:fillRect/>
          </a:stretch>
        </p:blipFill>
        <p:spPr>
          <a:xfrm>
            <a:off x="11010718" y="104652"/>
            <a:ext cx="1054691" cy="927925"/>
          </a:xfrm>
          <a:prstGeom prst="rect">
            <a:avLst/>
          </a:prstGeom>
        </p:spPr>
      </p:pic>
    </p:spTree>
    <p:extLst>
      <p:ext uri="{BB962C8B-B14F-4D97-AF65-F5344CB8AC3E}">
        <p14:creationId xmlns:p14="http://schemas.microsoft.com/office/powerpoint/2010/main" val="322795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1" presetClass="emph" presetSubtype="0" fill="hold" nodeType="withEffect">
                                  <p:stCondLst>
                                    <p:cond delay="0"/>
                                  </p:stCondLst>
                                  <p:childTnLst>
                                    <p:animClr clrSpc="hsl" dir="cw">
                                      <p:cBhvr override="childStyle">
                                        <p:cTn id="15" dur="500" fill="hold"/>
                                        <p:tgtEl>
                                          <p:spTgt spid="15"/>
                                        </p:tgtEl>
                                        <p:attrNameLst>
                                          <p:attrName>style.color</p:attrName>
                                        </p:attrNameLst>
                                      </p:cBhvr>
                                      <p:by>
                                        <p:hsl h="7200000" s="0" l="0"/>
                                      </p:by>
                                    </p:animClr>
                                    <p:animClr clrSpc="hsl" dir="cw">
                                      <p:cBhvr>
                                        <p:cTn id="16" dur="500" fill="hold"/>
                                        <p:tgtEl>
                                          <p:spTgt spid="15"/>
                                        </p:tgtEl>
                                        <p:attrNameLst>
                                          <p:attrName>fillcolor</p:attrName>
                                        </p:attrNameLst>
                                      </p:cBhvr>
                                      <p:by>
                                        <p:hsl h="7200000" s="0" l="0"/>
                                      </p:by>
                                    </p:animClr>
                                    <p:animClr clrSpc="hsl" dir="cw">
                                      <p:cBhvr>
                                        <p:cTn id="17" dur="500" fill="hold"/>
                                        <p:tgtEl>
                                          <p:spTgt spid="15"/>
                                        </p:tgtEl>
                                        <p:attrNameLst>
                                          <p:attrName>stroke.color</p:attrName>
                                        </p:attrNameLst>
                                      </p:cBhvr>
                                      <p:by>
                                        <p:hsl h="7200000" s="0" l="0"/>
                                      </p:by>
                                    </p:animClr>
                                    <p:set>
                                      <p:cBhvr>
                                        <p:cTn id="18" dur="500" fill="hold"/>
                                        <p:tgtEl>
                                          <p:spTgt spid="15"/>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3"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C28F4E-87D3-4DE9-92B3-B724CF885A97}"/>
              </a:ext>
            </a:extLst>
          </p:cNvPr>
          <p:cNvSpPr txBox="1"/>
          <p:nvPr/>
        </p:nvSpPr>
        <p:spPr>
          <a:xfrm>
            <a:off x="3684103" y="457761"/>
            <a:ext cx="5857461" cy="830997"/>
          </a:xfrm>
          <a:prstGeom prst="rect">
            <a:avLst/>
          </a:prstGeom>
          <a:noFill/>
        </p:spPr>
        <p:txBody>
          <a:bodyPr wrap="square" rtlCol="0">
            <a:spAutoFit/>
          </a:bodyPr>
          <a:lstStyle/>
          <a:p>
            <a:r>
              <a:rPr lang="en-US" sz="4800" b="1">
                <a:solidFill>
                  <a:srgbClr val="FF0000"/>
                </a:solidFill>
                <a:latin typeface="Arial" panose="020B0604020202020204" pitchFamily="34" charset="0"/>
                <a:cs typeface="Arial" panose="020B0604020202020204" pitchFamily="34" charset="0"/>
              </a:rPr>
              <a:t>GỢI Ý BÁO CÁO</a:t>
            </a:r>
          </a:p>
        </p:txBody>
      </p:sp>
      <p:grpSp>
        <p:nvGrpSpPr>
          <p:cNvPr id="10" name="Group 9">
            <a:extLst>
              <a:ext uri="{FF2B5EF4-FFF2-40B4-BE49-F238E27FC236}">
                <a16:creationId xmlns:a16="http://schemas.microsoft.com/office/drawing/2014/main" id="{57BA4D3D-98F8-4604-A960-D80EE8A572E3}"/>
              </a:ext>
            </a:extLst>
          </p:cNvPr>
          <p:cNvGrpSpPr/>
          <p:nvPr/>
        </p:nvGrpSpPr>
        <p:grpSpPr>
          <a:xfrm>
            <a:off x="724739" y="1400916"/>
            <a:ext cx="10993537" cy="4681832"/>
            <a:chOff x="1864426" y="2222551"/>
            <a:chExt cx="10993537" cy="4681832"/>
          </a:xfrm>
        </p:grpSpPr>
        <p:sp>
          <p:nvSpPr>
            <p:cNvPr id="4" name="Rectangle: Rounded Corners 3">
              <a:extLst>
                <a:ext uri="{FF2B5EF4-FFF2-40B4-BE49-F238E27FC236}">
                  <a16:creationId xmlns:a16="http://schemas.microsoft.com/office/drawing/2014/main" id="{CF9B2639-005C-4131-8583-7280D5329F66}"/>
                </a:ext>
              </a:extLst>
            </p:cNvPr>
            <p:cNvSpPr/>
            <p:nvPr/>
          </p:nvSpPr>
          <p:spPr>
            <a:xfrm>
              <a:off x="1864426" y="2222551"/>
              <a:ext cx="10552861" cy="4681832"/>
            </a:xfrm>
            <a:prstGeom prst="roundRect">
              <a:avLst/>
            </a:prstGeom>
            <a:solidFill>
              <a:srgbClr val="F9FE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5ED5CD7-206A-485B-A9E9-C8C94FF3C731}"/>
                </a:ext>
              </a:extLst>
            </p:cNvPr>
            <p:cNvSpPr txBox="1"/>
            <p:nvPr/>
          </p:nvSpPr>
          <p:spPr>
            <a:xfrm>
              <a:off x="4992282" y="2326350"/>
              <a:ext cx="6414053" cy="923330"/>
            </a:xfrm>
            <a:prstGeom prst="rect">
              <a:avLst/>
            </a:prstGeom>
            <a:noFill/>
          </p:spPr>
          <p:txBody>
            <a:bodyPr wrap="square" rtlCol="0">
              <a:spAutoFit/>
            </a:bodyPr>
            <a:lstStyle/>
            <a:p>
              <a:r>
                <a:rPr lang="en-US" sz="3600" b="1">
                  <a:solidFill>
                    <a:srgbClr val="1B04FA"/>
                  </a:solidFill>
                  <a:latin typeface="Arial" panose="020B0604020202020204" pitchFamily="34" charset="0"/>
                  <a:cs typeface="Arial" panose="020B0604020202020204" pitchFamily="34" charset="0"/>
                </a:rPr>
                <a:t>TÊN QUỐC GIA</a:t>
              </a:r>
            </a:p>
            <a:p>
              <a:endParaRPr lang="en-US"/>
            </a:p>
          </p:txBody>
        </p:sp>
        <p:sp>
          <p:nvSpPr>
            <p:cNvPr id="6" name="TextBox 5">
              <a:extLst>
                <a:ext uri="{FF2B5EF4-FFF2-40B4-BE49-F238E27FC236}">
                  <a16:creationId xmlns:a16="http://schemas.microsoft.com/office/drawing/2014/main" id="{84A9D483-2769-4A79-8673-1F62E7DFF50E}"/>
                </a:ext>
              </a:extLst>
            </p:cNvPr>
            <p:cNvSpPr txBox="1"/>
            <p:nvPr/>
          </p:nvSpPr>
          <p:spPr>
            <a:xfrm>
              <a:off x="2338149" y="3098971"/>
              <a:ext cx="8916644" cy="923330"/>
            </a:xfrm>
            <a:prstGeom prst="rect">
              <a:avLst/>
            </a:prstGeom>
            <a:noFill/>
          </p:spPr>
          <p:txBody>
            <a:bodyPr wrap="square" rtlCol="0">
              <a:spAutoFit/>
            </a:bodyPr>
            <a:lstStyle/>
            <a:p>
              <a:r>
                <a:rPr lang="en-US" sz="3600">
                  <a:solidFill>
                    <a:srgbClr val="1B04FA"/>
                  </a:solidFill>
                  <a:latin typeface="Arial" panose="020B0604020202020204" pitchFamily="34" charset="0"/>
                  <a:cs typeface="Arial" panose="020B0604020202020204" pitchFamily="34" charset="0"/>
                </a:rPr>
                <a:t>1.Khái quát về nền kinh tế của quốc gia</a:t>
              </a:r>
            </a:p>
            <a:p>
              <a:endParaRPr lang="en-US"/>
            </a:p>
          </p:txBody>
        </p:sp>
        <p:sp>
          <p:nvSpPr>
            <p:cNvPr id="7" name="TextBox 6">
              <a:extLst>
                <a:ext uri="{FF2B5EF4-FFF2-40B4-BE49-F238E27FC236}">
                  <a16:creationId xmlns:a16="http://schemas.microsoft.com/office/drawing/2014/main" id="{0FE4CF68-180C-407D-A7A0-FCD22B4665F3}"/>
                </a:ext>
              </a:extLst>
            </p:cNvPr>
            <p:cNvSpPr txBox="1"/>
            <p:nvPr/>
          </p:nvSpPr>
          <p:spPr>
            <a:xfrm>
              <a:off x="2338149" y="3813786"/>
              <a:ext cx="8916644" cy="646331"/>
            </a:xfrm>
            <a:prstGeom prst="rect">
              <a:avLst/>
            </a:prstGeom>
            <a:noFill/>
          </p:spPr>
          <p:txBody>
            <a:bodyPr wrap="square" rtlCol="0">
              <a:spAutoFit/>
            </a:bodyPr>
            <a:lstStyle/>
            <a:p>
              <a:r>
                <a:rPr lang="en-US" sz="3600">
                  <a:solidFill>
                    <a:srgbClr val="1B04FA"/>
                  </a:solidFill>
                  <a:latin typeface="Arial" panose="020B0604020202020204" pitchFamily="34" charset="0"/>
                  <a:cs typeface="Arial" panose="020B0604020202020204" pitchFamily="34" charset="0"/>
                </a:rPr>
                <a:t>2. Đặc điểm nền kinh tế</a:t>
              </a:r>
              <a:endParaRPr lang="en-US"/>
            </a:p>
          </p:txBody>
        </p:sp>
        <p:sp>
          <p:nvSpPr>
            <p:cNvPr id="8" name="TextBox 7">
              <a:extLst>
                <a:ext uri="{FF2B5EF4-FFF2-40B4-BE49-F238E27FC236}">
                  <a16:creationId xmlns:a16="http://schemas.microsoft.com/office/drawing/2014/main" id="{7DA1497C-8D4C-40D5-A52D-84029F0936A8}"/>
                </a:ext>
              </a:extLst>
            </p:cNvPr>
            <p:cNvSpPr txBox="1"/>
            <p:nvPr/>
          </p:nvSpPr>
          <p:spPr>
            <a:xfrm>
              <a:off x="2919396" y="4377892"/>
              <a:ext cx="8916644" cy="646331"/>
            </a:xfrm>
            <a:prstGeom prst="rect">
              <a:avLst/>
            </a:prstGeom>
            <a:noFill/>
          </p:spPr>
          <p:txBody>
            <a:bodyPr wrap="square" rtlCol="0">
              <a:spAutoFit/>
            </a:bodyPr>
            <a:lstStyle/>
            <a:p>
              <a:r>
                <a:rPr lang="en-US" sz="3600">
                  <a:solidFill>
                    <a:srgbClr val="1B04FA"/>
                  </a:solidFill>
                  <a:latin typeface="Arial" panose="020B0604020202020204" pitchFamily="34" charset="0"/>
                  <a:cs typeface="Arial" panose="020B0604020202020204" pitchFamily="34" charset="0"/>
                </a:rPr>
                <a:t>a. Lịch sử phát triển nền kinh tế</a:t>
              </a:r>
              <a:endParaRPr lang="en-US"/>
            </a:p>
          </p:txBody>
        </p:sp>
        <p:sp>
          <p:nvSpPr>
            <p:cNvPr id="9" name="TextBox 8">
              <a:extLst>
                <a:ext uri="{FF2B5EF4-FFF2-40B4-BE49-F238E27FC236}">
                  <a16:creationId xmlns:a16="http://schemas.microsoft.com/office/drawing/2014/main" id="{5D425B03-D132-4FA1-9C13-CCE175F7A173}"/>
                </a:ext>
              </a:extLst>
            </p:cNvPr>
            <p:cNvSpPr txBox="1"/>
            <p:nvPr/>
          </p:nvSpPr>
          <p:spPr>
            <a:xfrm>
              <a:off x="2919396" y="5007601"/>
              <a:ext cx="8916644" cy="646331"/>
            </a:xfrm>
            <a:prstGeom prst="rect">
              <a:avLst/>
            </a:prstGeom>
            <a:noFill/>
          </p:spPr>
          <p:txBody>
            <a:bodyPr wrap="square" rtlCol="0">
              <a:spAutoFit/>
            </a:bodyPr>
            <a:lstStyle/>
            <a:p>
              <a:r>
                <a:rPr lang="en-US" sz="3600">
                  <a:solidFill>
                    <a:srgbClr val="1B04FA"/>
                  </a:solidFill>
                  <a:latin typeface="Arial" panose="020B0604020202020204" pitchFamily="34" charset="0"/>
                  <a:cs typeface="Arial" panose="020B0604020202020204" pitchFamily="34" charset="0"/>
                </a:rPr>
                <a:t>b. Cơ cấu nền kinh tế</a:t>
              </a:r>
              <a:endParaRPr lang="en-US"/>
            </a:p>
          </p:txBody>
        </p:sp>
        <p:sp>
          <p:nvSpPr>
            <p:cNvPr id="13" name="TextBox 12">
              <a:extLst>
                <a:ext uri="{FF2B5EF4-FFF2-40B4-BE49-F238E27FC236}">
                  <a16:creationId xmlns:a16="http://schemas.microsoft.com/office/drawing/2014/main" id="{23B4007D-8FCE-4FEA-80F0-8D5C07E7227B}"/>
                </a:ext>
              </a:extLst>
            </p:cNvPr>
            <p:cNvSpPr txBox="1"/>
            <p:nvPr/>
          </p:nvSpPr>
          <p:spPr>
            <a:xfrm>
              <a:off x="1864426" y="5552270"/>
              <a:ext cx="10993537" cy="1200329"/>
            </a:xfrm>
            <a:prstGeom prst="rect">
              <a:avLst/>
            </a:prstGeom>
            <a:noFill/>
          </p:spPr>
          <p:txBody>
            <a:bodyPr wrap="square" rtlCol="0">
              <a:spAutoFit/>
            </a:bodyPr>
            <a:lstStyle/>
            <a:p>
              <a:pPr algn="ctr"/>
              <a:r>
                <a:rPr lang="en-US" sz="3600">
                  <a:solidFill>
                    <a:srgbClr val="1B04FA"/>
                  </a:solidFill>
                  <a:latin typeface="Arial" panose="020B0604020202020204" pitchFamily="34" charset="0"/>
                  <a:cs typeface="Arial" panose="020B0604020202020204" pitchFamily="34" charset="0"/>
                </a:rPr>
                <a:t>c. Một số ngành kinh tế (nông nghiệp, công nghiệp,dịch vụ)</a:t>
              </a:r>
              <a:endParaRPr lang="en-US"/>
            </a:p>
          </p:txBody>
        </p:sp>
      </p:grpSp>
      <p:pic>
        <p:nvPicPr>
          <p:cNvPr id="12" name="Picture 11">
            <a:extLst>
              <a:ext uri="{FF2B5EF4-FFF2-40B4-BE49-F238E27FC236}">
                <a16:creationId xmlns:a16="http://schemas.microsoft.com/office/drawing/2014/main" id="{2609FE52-2CAD-4953-9E08-0A5D48CEB973}"/>
              </a:ext>
            </a:extLst>
          </p:cNvPr>
          <p:cNvPicPr>
            <a:picLocks noChangeAspect="1"/>
          </p:cNvPicPr>
          <p:nvPr/>
        </p:nvPicPr>
        <p:blipFill>
          <a:blip r:embed="rId3"/>
          <a:stretch>
            <a:fillRect/>
          </a:stretch>
        </p:blipFill>
        <p:spPr>
          <a:xfrm>
            <a:off x="11010718" y="104652"/>
            <a:ext cx="1054691" cy="927925"/>
          </a:xfrm>
          <a:prstGeom prst="rect">
            <a:avLst/>
          </a:prstGeom>
        </p:spPr>
      </p:pic>
    </p:spTree>
    <p:extLst>
      <p:ext uri="{BB962C8B-B14F-4D97-AF65-F5344CB8AC3E}">
        <p14:creationId xmlns:p14="http://schemas.microsoft.com/office/powerpoint/2010/main" val="726885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9" name="Text Box 11">
            <a:extLst>
              <a:ext uri="{FF2B5EF4-FFF2-40B4-BE49-F238E27FC236}">
                <a16:creationId xmlns:a16="http://schemas.microsoft.com/office/drawing/2014/main" id="{2CD14718-4983-4904-86A7-643E21F09225}"/>
              </a:ext>
            </a:extLst>
          </p:cNvPr>
          <p:cNvSpPr txBox="1">
            <a:spLocks noChangeArrowheads="1"/>
          </p:cNvSpPr>
          <p:nvPr/>
        </p:nvSpPr>
        <p:spPr bwMode="auto">
          <a:xfrm>
            <a:off x="146900" y="165823"/>
            <a:ext cx="2724035" cy="584775"/>
          </a:xfrm>
          <a:prstGeom prst="rect">
            <a:avLst/>
          </a:prstGeom>
          <a:solidFill>
            <a:schemeClr val="accent5">
              <a:lumMod val="20000"/>
              <a:lumOff val="80000"/>
            </a:schemeClr>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solidFill>
                  <a:srgbClr val="0000FF"/>
                </a:solidFill>
              </a:rPr>
              <a:t>1. Nhật Bản</a:t>
            </a:r>
          </a:p>
        </p:txBody>
      </p:sp>
      <p:pic>
        <p:nvPicPr>
          <p:cNvPr id="22540" name="Picture 12" descr="Picture1">
            <a:extLst>
              <a:ext uri="{FF2B5EF4-FFF2-40B4-BE49-F238E27FC236}">
                <a16:creationId xmlns:a16="http://schemas.microsoft.com/office/drawing/2014/main" id="{4CE28579-4A19-4ADD-B79E-F6553C253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3070" y="541338"/>
            <a:ext cx="5257800" cy="5562600"/>
          </a:xfrm>
          <a:prstGeom prst="rect">
            <a:avLst/>
          </a:prstGeom>
          <a:noFill/>
          <a:ln w="57150" cmpd="thinThick">
            <a:noFill/>
            <a:miter lim="800000"/>
            <a:headEnd/>
            <a:tailEnd/>
          </a:ln>
          <a:extLst>
            <a:ext uri="{909E8E84-426E-40DD-AFC4-6F175D3DCCD1}">
              <a14:hiddenFill xmlns:a14="http://schemas.microsoft.com/office/drawing/2010/main">
                <a:solidFill>
                  <a:srgbClr val="FFFFFF"/>
                </a:solidFill>
              </a14:hiddenFill>
            </a:ext>
          </a:extLst>
        </p:spPr>
      </p:pic>
      <p:sp>
        <p:nvSpPr>
          <p:cNvPr id="22542" name="Text Box 14">
            <a:extLst>
              <a:ext uri="{FF2B5EF4-FFF2-40B4-BE49-F238E27FC236}">
                <a16:creationId xmlns:a16="http://schemas.microsoft.com/office/drawing/2014/main" id="{FC46DE88-EFA9-4D16-8C9C-86DB41D14AFF}"/>
              </a:ext>
            </a:extLst>
          </p:cNvPr>
          <p:cNvSpPr txBox="1">
            <a:spLocks noChangeArrowheads="1"/>
          </p:cNvSpPr>
          <p:nvPr/>
        </p:nvSpPr>
        <p:spPr bwMode="auto">
          <a:xfrm>
            <a:off x="146900" y="1126332"/>
            <a:ext cx="465557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70C0"/>
                </a:solidFill>
              </a:rPr>
              <a:t>- Là nước công nghiệp phát triển cao. Có nhiều ngành công nghiệp hàng đầu thế giới : ô tô, tàu biển, điện tử, hàng tiêu dùng </a:t>
            </a:r>
          </a:p>
        </p:txBody>
      </p:sp>
      <p:sp>
        <p:nvSpPr>
          <p:cNvPr id="22547" name="Rectangle 19">
            <a:extLst>
              <a:ext uri="{FF2B5EF4-FFF2-40B4-BE49-F238E27FC236}">
                <a16:creationId xmlns:a16="http://schemas.microsoft.com/office/drawing/2014/main" id="{429B2F1D-C8DB-4A2A-8821-94AA658A5420}"/>
              </a:ext>
            </a:extLst>
          </p:cNvPr>
          <p:cNvSpPr>
            <a:spLocks noChangeArrowheads="1"/>
          </p:cNvSpPr>
          <p:nvPr/>
        </p:nvSpPr>
        <p:spPr bwMode="auto">
          <a:xfrm>
            <a:off x="9736477" y="5661918"/>
            <a:ext cx="19748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00FF"/>
                </a:solidFill>
              </a:rPr>
              <a:t>DT: 377.837 km2</a:t>
            </a:r>
          </a:p>
        </p:txBody>
      </p:sp>
      <p:sp>
        <p:nvSpPr>
          <p:cNvPr id="15" name="Text Box 14">
            <a:extLst>
              <a:ext uri="{FF2B5EF4-FFF2-40B4-BE49-F238E27FC236}">
                <a16:creationId xmlns:a16="http://schemas.microsoft.com/office/drawing/2014/main" id="{B36C0B59-3B0D-4AB0-B5A6-B3B1A4E4F58E}"/>
              </a:ext>
            </a:extLst>
          </p:cNvPr>
          <p:cNvSpPr txBox="1">
            <a:spLocks noChangeArrowheads="1"/>
          </p:cNvSpPr>
          <p:nvPr/>
        </p:nvSpPr>
        <p:spPr bwMode="auto">
          <a:xfrm>
            <a:off x="234388" y="2907139"/>
            <a:ext cx="465557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0070C0"/>
                </a:solidFill>
              </a:rPr>
              <a:t>- </a:t>
            </a:r>
            <a:r>
              <a:rPr lang="en-US" altLang="en-US" sz="2400">
                <a:solidFill>
                  <a:srgbClr val="0070C0"/>
                </a:solidFill>
              </a:rPr>
              <a:t>Cơ cấu kinh tế hiện đại, chất lượng cuộc sống cao và ổn định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539"/>
                                        </p:tgtEl>
                                        <p:attrNameLst>
                                          <p:attrName>style.visibility</p:attrName>
                                        </p:attrNameLst>
                                      </p:cBhvr>
                                      <p:to>
                                        <p:strVal val="visible"/>
                                      </p:to>
                                    </p:set>
                                    <p:animEffect transition="in" filter="diamond(in)">
                                      <p:cBhvr>
                                        <p:cTn id="7" dur="500"/>
                                        <p:tgtEl>
                                          <p:spTgt spid="225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22540"/>
                                        </p:tgtEl>
                                        <p:attrNameLst>
                                          <p:attrName>style.visibility</p:attrName>
                                        </p:attrNameLst>
                                      </p:cBhvr>
                                      <p:to>
                                        <p:strVal val="visible"/>
                                      </p:to>
                                    </p:set>
                                    <p:animEffect transition="in" filter="wheel(4)">
                                      <p:cBhvr>
                                        <p:cTn id="12" dur="1000"/>
                                        <p:tgtEl>
                                          <p:spTgt spid="22540"/>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22547"/>
                                        </p:tgtEl>
                                        <p:attrNameLst>
                                          <p:attrName>style.visibility</p:attrName>
                                        </p:attrNameLst>
                                      </p:cBhvr>
                                      <p:to>
                                        <p:strVal val="visible"/>
                                      </p:to>
                                    </p:set>
                                    <p:animEffect transition="in" filter="wheel(4)">
                                      <p:cBhvr>
                                        <p:cTn id="15" dur="1000"/>
                                        <p:tgtEl>
                                          <p:spTgt spid="2254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xit" presetSubtype="16" fill="hold" grpId="1" nodeType="clickEffect">
                                  <p:stCondLst>
                                    <p:cond delay="0"/>
                                  </p:stCondLst>
                                  <p:childTnLst>
                                    <p:animEffect transition="out" filter="diamond(in)">
                                      <p:cBhvr>
                                        <p:cTn id="19" dur="500"/>
                                        <p:tgtEl>
                                          <p:spTgt spid="22547"/>
                                        </p:tgtEl>
                                      </p:cBhvr>
                                    </p:animEffect>
                                    <p:set>
                                      <p:cBhvr>
                                        <p:cTn id="20" dur="1" fill="hold">
                                          <p:stCondLst>
                                            <p:cond delay="499"/>
                                          </p:stCondLst>
                                        </p:cTn>
                                        <p:tgtEl>
                                          <p:spTgt spid="22547"/>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xit" presetSubtype="16" fill="hold" nodeType="clickEffect">
                                  <p:stCondLst>
                                    <p:cond delay="0"/>
                                  </p:stCondLst>
                                  <p:childTnLst>
                                    <p:animEffect transition="out" filter="box(in)">
                                      <p:cBhvr>
                                        <p:cTn id="24" dur="500"/>
                                        <p:tgtEl>
                                          <p:spTgt spid="22540"/>
                                        </p:tgtEl>
                                      </p:cBhvr>
                                    </p:animEffect>
                                    <p:set>
                                      <p:cBhvr>
                                        <p:cTn id="25" dur="1" fill="hold">
                                          <p:stCondLst>
                                            <p:cond delay="499"/>
                                          </p:stCondLst>
                                        </p:cTn>
                                        <p:tgtEl>
                                          <p:spTgt spid="22540"/>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22542"/>
                                        </p:tgtEl>
                                        <p:attrNameLst>
                                          <p:attrName>style.visibility</p:attrName>
                                        </p:attrNameLst>
                                      </p:cBhvr>
                                      <p:to>
                                        <p:strVal val="visible"/>
                                      </p:to>
                                    </p:set>
                                    <p:animEffect transition="in" filter="wheel(4)">
                                      <p:cBhvr>
                                        <p:cTn id="30" dur="500"/>
                                        <p:tgtEl>
                                          <p:spTgt spid="22542"/>
                                        </p:tgtEl>
                                      </p:cBhvr>
                                    </p:animEffect>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to="" calcmode="lin" valueType="num">
                                      <p:cBhvr>
                                        <p:cTn id="35" dur="1" fill="hold"/>
                                        <p:tgtEl>
                                          <p:spTgt spid="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animBg="1"/>
      <p:bldP spid="22542" grpId="0"/>
      <p:bldP spid="22547" grpId="0" animBg="1"/>
      <p:bldP spid="22547" grpId="1"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A536715F-83C2-4902-89B2-16B1F4CCA9E2}"/>
              </a:ext>
            </a:extLst>
          </p:cNvPr>
          <p:cNvSpPr txBox="1">
            <a:spLocks noChangeArrowheads="1"/>
          </p:cNvSpPr>
          <p:nvPr/>
        </p:nvSpPr>
        <p:spPr bwMode="auto">
          <a:xfrm>
            <a:off x="2193925" y="423863"/>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sz="3600">
              <a:cs typeface="Arial" panose="020B0604020202020204" pitchFamily="34" charset="0"/>
            </a:endParaRPr>
          </a:p>
        </p:txBody>
      </p:sp>
      <p:pic>
        <p:nvPicPr>
          <p:cNvPr id="8" name="Picture 8" descr="honda1">
            <a:extLst>
              <a:ext uri="{FF2B5EF4-FFF2-40B4-BE49-F238E27FC236}">
                <a16:creationId xmlns:a16="http://schemas.microsoft.com/office/drawing/2014/main" id="{BF1AEBF5-4F9A-48F5-BE43-79F60A8FB942}"/>
              </a:ext>
            </a:extLst>
          </p:cNvPr>
          <p:cNvPicPr>
            <a:picLocks noChangeAspect="1" noChangeArrowheads="1"/>
          </p:cNvPicPr>
          <p:nvPr/>
        </p:nvPicPr>
        <p:blipFill>
          <a:blip r:embed="rId2"/>
          <a:srcRect/>
          <a:stretch>
            <a:fillRect/>
          </a:stretch>
        </p:blipFill>
        <p:spPr bwMode="auto">
          <a:xfrm>
            <a:off x="1905000" y="228600"/>
            <a:ext cx="2667000" cy="2209800"/>
          </a:xfrm>
          <a:prstGeom prst="rect">
            <a:avLst/>
          </a:prstGeom>
          <a:ln>
            <a:noFill/>
          </a:ln>
          <a:effectLst>
            <a:outerShdw blurRad="292100" dist="139700" dir="2700000" algn="tl" rotWithShape="0">
              <a:srgbClr val="333333">
                <a:alpha val="65000"/>
              </a:srgbClr>
            </a:outerShdw>
          </a:effectLst>
        </p:spPr>
      </p:pic>
      <p:pic>
        <p:nvPicPr>
          <p:cNvPr id="18436" name="Picture 10" descr="untitled">
            <a:extLst>
              <a:ext uri="{FF2B5EF4-FFF2-40B4-BE49-F238E27FC236}">
                <a16:creationId xmlns:a16="http://schemas.microsoft.com/office/drawing/2014/main" id="{DB0AEB9B-5A92-4922-AD63-F9B8D2570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819400"/>
            <a:ext cx="28194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descr="quayphim">
            <a:extLst>
              <a:ext uri="{FF2B5EF4-FFF2-40B4-BE49-F238E27FC236}">
                <a16:creationId xmlns:a16="http://schemas.microsoft.com/office/drawing/2014/main" id="{B4B45F79-989C-4DD4-B9F9-EB84F37BEC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5097464"/>
            <a:ext cx="2743200"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7" descr="thanh tuu KH-KT cua Nhat">
            <a:extLst>
              <a:ext uri="{FF2B5EF4-FFF2-40B4-BE49-F238E27FC236}">
                <a16:creationId xmlns:a16="http://schemas.microsoft.com/office/drawing/2014/main" id="{75E81BE7-D499-44B6-A7C8-5CE1ECC59C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22860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8" descr="080421-tosiba2">
            <a:extLst>
              <a:ext uri="{FF2B5EF4-FFF2-40B4-BE49-F238E27FC236}">
                <a16:creationId xmlns:a16="http://schemas.microsoft.com/office/drawing/2014/main" id="{F6149C64-C228-4F8F-9AA7-1DBB03FEA2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895601"/>
            <a:ext cx="27432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9" descr="5C37BD143524571F65F863295BFD5336[1]">
            <a:extLst>
              <a:ext uri="{FF2B5EF4-FFF2-40B4-BE49-F238E27FC236}">
                <a16:creationId xmlns:a16="http://schemas.microsoft.com/office/drawing/2014/main" id="{ADC83A66-21BE-4771-A1D6-DFE652674731}"/>
              </a:ext>
            </a:extLst>
          </p:cNvP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5029200"/>
            <a:ext cx="2514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0">
            <a:extLst>
              <a:ext uri="{FF2B5EF4-FFF2-40B4-BE49-F238E27FC236}">
                <a16:creationId xmlns:a16="http://schemas.microsoft.com/office/drawing/2014/main" id="{7893420D-C938-46EF-93A3-3CC75BC2F4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0" y="2590800"/>
            <a:ext cx="30480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2" name="Picture 11">
            <a:extLst>
              <a:ext uri="{FF2B5EF4-FFF2-40B4-BE49-F238E27FC236}">
                <a16:creationId xmlns:a16="http://schemas.microsoft.com/office/drawing/2014/main" id="{67D35127-195D-4F7C-809D-B4F8479AAC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2400" y="4800600"/>
            <a:ext cx="2895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3" name="Picture 12" descr="Wald-Toyota-Land-Cruiser-3">
            <a:extLst>
              <a:ext uri="{FF2B5EF4-FFF2-40B4-BE49-F238E27FC236}">
                <a16:creationId xmlns:a16="http://schemas.microsoft.com/office/drawing/2014/main" id="{65A43FC8-FA61-4324-8E8E-D5C8B7BBFE2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0"/>
            <a:ext cx="3276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dt_22620101821_57">
            <a:extLst>
              <a:ext uri="{FF2B5EF4-FFF2-40B4-BE49-F238E27FC236}">
                <a16:creationId xmlns:a16="http://schemas.microsoft.com/office/drawing/2014/main" id="{56AD7152-9F25-4DBC-9DC3-7BC0CB7948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0"/>
            <a:ext cx="4648200" cy="3124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9459" name="Picture 6" descr="nongnghiep">
            <a:extLst>
              <a:ext uri="{FF2B5EF4-FFF2-40B4-BE49-F238E27FC236}">
                <a16:creationId xmlns:a16="http://schemas.microsoft.com/office/drawing/2014/main" id="{B5EFA7D5-8F9D-4247-BA71-9860F563C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419600" cy="3124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9" descr="NT5433811">
            <a:extLst>
              <a:ext uri="{FF2B5EF4-FFF2-40B4-BE49-F238E27FC236}">
                <a16:creationId xmlns:a16="http://schemas.microsoft.com/office/drawing/2014/main" id="{7E1D4760-7A34-405B-BDC6-91B91B48CB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200400"/>
            <a:ext cx="4343400" cy="29718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11" descr="tokyo_underground01">
            <a:extLst>
              <a:ext uri="{FF2B5EF4-FFF2-40B4-BE49-F238E27FC236}">
                <a16:creationId xmlns:a16="http://schemas.microsoft.com/office/drawing/2014/main" id="{5266A840-187B-45B5-8D64-3D28916A90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0" y="3200400"/>
            <a:ext cx="4762500" cy="30099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9462" name="Text Box 12">
            <a:extLst>
              <a:ext uri="{FF2B5EF4-FFF2-40B4-BE49-F238E27FC236}">
                <a16:creationId xmlns:a16="http://schemas.microsoft.com/office/drawing/2014/main" id="{FF00E28A-9760-4A5E-B7E6-1919D59ACE08}"/>
              </a:ext>
            </a:extLst>
          </p:cNvPr>
          <p:cNvSpPr txBox="1">
            <a:spLocks noChangeArrowheads="1"/>
          </p:cNvSpPr>
          <p:nvPr/>
        </p:nvSpPr>
        <p:spPr bwMode="auto">
          <a:xfrm>
            <a:off x="1905000" y="6324601"/>
            <a:ext cx="830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a:solidFill>
                  <a:srgbClr val="FF0000"/>
                </a:solidFill>
              </a:rPr>
              <a:t>Thành tựu trong nông nghiệp Nhật bản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289.png">
            <a:extLst>
              <a:ext uri="{FF2B5EF4-FFF2-40B4-BE49-F238E27FC236}">
                <a16:creationId xmlns:a16="http://schemas.microsoft.com/office/drawing/2014/main" id="{0F42F95F-9E06-4C84-B5FA-DE53DA9C427C}"/>
              </a:ext>
            </a:extLst>
          </p:cNvPr>
          <p:cNvPicPr/>
          <p:nvPr/>
        </p:nvPicPr>
        <p:blipFill>
          <a:blip r:embed="rId2"/>
          <a:srcRect/>
          <a:stretch>
            <a:fillRect/>
          </a:stretch>
        </p:blipFill>
        <p:spPr>
          <a:xfrm>
            <a:off x="850606" y="1584251"/>
            <a:ext cx="10345478" cy="4146698"/>
          </a:xfrm>
          <a:prstGeom prst="rect">
            <a:avLst/>
          </a:prstGeom>
          <a:ln/>
        </p:spPr>
      </p:pic>
    </p:spTree>
    <p:extLst>
      <p:ext uri="{BB962C8B-B14F-4D97-AF65-F5344CB8AC3E}">
        <p14:creationId xmlns:p14="http://schemas.microsoft.com/office/powerpoint/2010/main" val="1026831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a:extLst>
              <a:ext uri="{FF2B5EF4-FFF2-40B4-BE49-F238E27FC236}">
                <a16:creationId xmlns:a16="http://schemas.microsoft.com/office/drawing/2014/main" id="{49B7834F-1B57-47E1-933E-29E8728B5E74}"/>
              </a:ext>
            </a:extLst>
          </p:cNvPr>
          <p:cNvSpPr txBox="1">
            <a:spLocks noChangeArrowheads="1"/>
          </p:cNvSpPr>
          <p:nvPr/>
        </p:nvSpPr>
        <p:spPr bwMode="auto">
          <a:xfrm>
            <a:off x="140412" y="130995"/>
            <a:ext cx="2756900" cy="523220"/>
          </a:xfrm>
          <a:prstGeom prst="rect">
            <a:avLst/>
          </a:prstGeom>
          <a:solidFill>
            <a:schemeClr val="accent5">
              <a:lumMod val="20000"/>
              <a:lumOff val="80000"/>
            </a:schemeClr>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0070C0"/>
                </a:solidFill>
              </a:rPr>
              <a:t>2. Trung Quốc</a:t>
            </a:r>
          </a:p>
        </p:txBody>
      </p:sp>
      <p:pic>
        <p:nvPicPr>
          <p:cNvPr id="5" name="Picture 12" descr="Bando_TrungQuoc">
            <a:extLst>
              <a:ext uri="{FF2B5EF4-FFF2-40B4-BE49-F238E27FC236}">
                <a16:creationId xmlns:a16="http://schemas.microsoft.com/office/drawing/2014/main" id="{69E928DA-2075-4AE7-917B-030228283B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678" y="310793"/>
            <a:ext cx="5907640" cy="6421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6FFA4FE7-940C-4028-A5FB-7A1AB057B6A4}"/>
              </a:ext>
            </a:extLst>
          </p:cNvPr>
          <p:cNvSpPr txBox="1">
            <a:spLocks noChangeArrowheads="1"/>
          </p:cNvSpPr>
          <p:nvPr/>
        </p:nvSpPr>
        <p:spPr bwMode="auto">
          <a:xfrm>
            <a:off x="314794" y="1177088"/>
            <a:ext cx="468250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70C0"/>
                </a:solidFill>
              </a:rPr>
              <a:t>Là nước đông dân nhất thế giới: &gt;1,4 tỉ người ( 2020 )</a:t>
            </a:r>
          </a:p>
        </p:txBody>
      </p:sp>
      <p:sp>
        <p:nvSpPr>
          <p:cNvPr id="7" name="Rectangle 14">
            <a:extLst>
              <a:ext uri="{FF2B5EF4-FFF2-40B4-BE49-F238E27FC236}">
                <a16:creationId xmlns:a16="http://schemas.microsoft.com/office/drawing/2014/main" id="{DBA1C94C-A182-47A2-A97A-44D1A64CDCA7}"/>
              </a:ext>
            </a:extLst>
          </p:cNvPr>
          <p:cNvSpPr>
            <a:spLocks noChangeArrowheads="1"/>
          </p:cNvSpPr>
          <p:nvPr/>
        </p:nvSpPr>
        <p:spPr bwMode="auto">
          <a:xfrm>
            <a:off x="5836505" y="6272373"/>
            <a:ext cx="21653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00FF"/>
                </a:solidFill>
              </a:rPr>
              <a:t>DT: 9.571.300 km2</a:t>
            </a:r>
          </a:p>
        </p:txBody>
      </p:sp>
      <p:sp>
        <p:nvSpPr>
          <p:cNvPr id="8" name="Text Box 12">
            <a:extLst>
              <a:ext uri="{FF2B5EF4-FFF2-40B4-BE49-F238E27FC236}">
                <a16:creationId xmlns:a16="http://schemas.microsoft.com/office/drawing/2014/main" id="{290ED2AA-A05C-4F36-9CCC-8268CCE276D4}"/>
              </a:ext>
            </a:extLst>
          </p:cNvPr>
          <p:cNvSpPr txBox="1">
            <a:spLocks noChangeArrowheads="1"/>
          </p:cNvSpPr>
          <p:nvPr/>
        </p:nvSpPr>
        <p:spPr bwMode="auto">
          <a:xfrm>
            <a:off x="229734" y="2122967"/>
            <a:ext cx="476756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70C0"/>
                </a:solidFill>
              </a:rPr>
              <a:t>Có tốc độ tăng trưởng cao và ổn định. Chất lượng cuộc sống của người dân được nâng cao rõ rệt</a:t>
            </a:r>
          </a:p>
        </p:txBody>
      </p:sp>
    </p:spTree>
    <p:extLst>
      <p:ext uri="{BB962C8B-B14F-4D97-AF65-F5344CB8AC3E}">
        <p14:creationId xmlns:p14="http://schemas.microsoft.com/office/powerpoint/2010/main" val="420424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to="" calcmode="lin" valueType="num">
                                      <p:cBhvr>
                                        <p:cTn id="20" dur="1" fill="hold"/>
                                        <p:tgtEl>
                                          <p:spTgt spid="6"/>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3FD201AB-3557-4677-9FC0-73EEF5B49109}"/>
              </a:ext>
            </a:extLst>
          </p:cNvPr>
          <p:cNvSpPr txBox="1">
            <a:spLocks noChangeArrowheads="1"/>
          </p:cNvSpPr>
          <p:nvPr/>
        </p:nvSpPr>
        <p:spPr bwMode="auto">
          <a:xfrm>
            <a:off x="2193925" y="423863"/>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sz="3600">
              <a:cs typeface="Arial" panose="020B0604020202020204" pitchFamily="34" charset="0"/>
            </a:endParaRPr>
          </a:p>
        </p:txBody>
      </p:sp>
      <p:pic>
        <p:nvPicPr>
          <p:cNvPr id="26627" name="Picture 3" descr="vetinh_TQ[1]">
            <a:extLst>
              <a:ext uri="{FF2B5EF4-FFF2-40B4-BE49-F238E27FC236}">
                <a16:creationId xmlns:a16="http://schemas.microsoft.com/office/drawing/2014/main" id="{4E8E389D-FF2C-49E4-AE9B-6FFB3EDF4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481" y="3798888"/>
            <a:ext cx="3417013"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Vu_tru_TrungQuoc">
            <a:extLst>
              <a:ext uri="{FF2B5EF4-FFF2-40B4-BE49-F238E27FC236}">
                <a16:creationId xmlns:a16="http://schemas.microsoft.com/office/drawing/2014/main" id="{23D227E5-981F-41AA-8BF7-7B1CE3F80B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7716" y="3798888"/>
            <a:ext cx="3417011"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5">
            <a:extLst>
              <a:ext uri="{FF2B5EF4-FFF2-40B4-BE49-F238E27FC236}">
                <a16:creationId xmlns:a16="http://schemas.microsoft.com/office/drawing/2014/main" id="{67F79CE1-3F0B-410C-8708-EB2427E664CC}"/>
              </a:ext>
            </a:extLst>
          </p:cNvPr>
          <p:cNvSpPr txBox="1">
            <a:spLocks noChangeArrowheads="1"/>
          </p:cNvSpPr>
          <p:nvPr/>
        </p:nvSpPr>
        <p:spPr bwMode="auto">
          <a:xfrm>
            <a:off x="2514600" y="3214688"/>
            <a:ext cx="7162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rgbClr val="FF0000"/>
                </a:solidFill>
                <a:cs typeface="Arial" panose="020B0604020202020204" pitchFamily="34" charset="0"/>
              </a:rPr>
              <a:t>Công nghiệp vũ trụ của Trung Quốc</a:t>
            </a:r>
          </a:p>
        </p:txBody>
      </p:sp>
      <p:pic>
        <p:nvPicPr>
          <p:cNvPr id="26630" name="Picture 6" descr="thanchau6">
            <a:extLst>
              <a:ext uri="{FF2B5EF4-FFF2-40B4-BE49-F238E27FC236}">
                <a16:creationId xmlns:a16="http://schemas.microsoft.com/office/drawing/2014/main" id="{EF33E046-4DF2-42A9-8F6F-FEBCA8C78D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5694" y="3821113"/>
            <a:ext cx="3596814"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1" name="Picture 7" descr="Ve tinh tham do mat trang cua Trung quoc ">
            <a:extLst>
              <a:ext uri="{FF2B5EF4-FFF2-40B4-BE49-F238E27FC236}">
                <a16:creationId xmlns:a16="http://schemas.microsoft.com/office/drawing/2014/main" id="{B921F387-139A-4B13-B2F8-C08F16D035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481" y="177800"/>
            <a:ext cx="4854538"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2" name="Picture 8" descr="Cach mang KHKT">
            <a:extLst>
              <a:ext uri="{FF2B5EF4-FFF2-40B4-BE49-F238E27FC236}">
                <a16:creationId xmlns:a16="http://schemas.microsoft.com/office/drawing/2014/main" id="{4298E270-EA93-4B65-A3A5-BB8E3A072E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199" y="304800"/>
            <a:ext cx="5262937"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slide(fromBottom)">
                                      <p:cBhvr>
                                        <p:cTn id="7"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1A14D8-D00D-4EE6-BCCA-40E2486C7F41}"/>
              </a:ext>
            </a:extLst>
          </p:cNvPr>
          <p:cNvSpPr txBox="1"/>
          <p:nvPr/>
        </p:nvSpPr>
        <p:spPr>
          <a:xfrm>
            <a:off x="2755073" y="282310"/>
            <a:ext cx="7873342" cy="738968"/>
          </a:xfrm>
          <a:prstGeom prst="rect">
            <a:avLst/>
          </a:prstGeom>
        </p:spPr>
        <p:txBody>
          <a:bodyPr vert="horz" lIns="91440" tIns="45720" rIns="91440" bIns="45720" rtlCol="0" anchor="t">
            <a:noAutofit/>
          </a:bodyPr>
          <a:lstStyle/>
          <a:p>
            <a:pPr>
              <a:lnSpc>
                <a:spcPct val="90000"/>
              </a:lnSpc>
              <a:spcBef>
                <a:spcPct val="0"/>
              </a:spcBef>
              <a:spcAft>
                <a:spcPts val="600"/>
              </a:spcAft>
            </a:pPr>
            <a:r>
              <a:rPr lang="en-US" sz="6000" b="1" kern="1200">
                <a:solidFill>
                  <a:srgbClr val="FF0000"/>
                </a:solidFill>
                <a:latin typeface="Arial" panose="020B0604020202020204" pitchFamily="34" charset="0"/>
                <a:ea typeface="+mj-ea"/>
                <a:cs typeface="Arial" panose="020B0604020202020204" pitchFamily="34" charset="0"/>
              </a:rPr>
              <a:t>HIỂU Ý ĐỒNG ĐỘI</a:t>
            </a:r>
          </a:p>
        </p:txBody>
      </p:sp>
      <p:sp>
        <p:nvSpPr>
          <p:cNvPr id="2" name="Rectangle 1">
            <a:extLst>
              <a:ext uri="{FF2B5EF4-FFF2-40B4-BE49-F238E27FC236}">
                <a16:creationId xmlns:a16="http://schemas.microsoft.com/office/drawing/2014/main" id="{DC758BF8-1F02-43A3-9271-EE706061A504}"/>
              </a:ext>
            </a:extLst>
          </p:cNvPr>
          <p:cNvSpPr/>
          <p:nvPr/>
        </p:nvSpPr>
        <p:spPr>
          <a:xfrm>
            <a:off x="1781041" y="1323079"/>
            <a:ext cx="9576243" cy="3576813"/>
          </a:xfrm>
          <a:prstGeom prst="rect">
            <a:avLst/>
          </a:prstGeom>
          <a:ln>
            <a:noFill/>
            <a:prstDash val="sysDash"/>
          </a:ln>
        </p:spPr>
        <p:txBody>
          <a:bodyPr wrap="square">
            <a:spAutoFit/>
          </a:bodyPr>
          <a:lstStyle/>
          <a:p>
            <a:pPr marL="457200" indent="-457200" algn="just">
              <a:lnSpc>
                <a:spcPct val="120000"/>
              </a:lnSpc>
              <a:spcAft>
                <a:spcPts val="0"/>
              </a:spcAft>
              <a:buFont typeface="Wingdings" panose="05000000000000000000" pitchFamily="2" charset="2"/>
              <a:buChar char="ü"/>
              <a:tabLst>
                <a:tab pos="180340" algn="l"/>
                <a:tab pos="450215" algn="l"/>
              </a:tabLst>
            </a:pPr>
            <a:r>
              <a:rPr lang="en-US" sz="4800">
                <a:solidFill>
                  <a:srgbClr val="1B04FA"/>
                </a:solidFill>
                <a:latin typeface="Arial" panose="020B0604020202020204" pitchFamily="34" charset="0"/>
                <a:ea typeface="Times New Roman" panose="02020603050405020304" pitchFamily="18" charset="0"/>
                <a:cs typeface="Arial" panose="020B0604020202020204" pitchFamily="34" charset="0"/>
              </a:rPr>
              <a:t> </a:t>
            </a:r>
            <a:r>
              <a:rPr lang="en-US" sz="3600">
                <a:solidFill>
                  <a:srgbClr val="1B04FA"/>
                </a:solidFill>
                <a:latin typeface="Arial" panose="020B0604020202020204" pitchFamily="34" charset="0"/>
                <a:ea typeface="Times New Roman" panose="02020603050405020304" pitchFamily="18" charset="0"/>
                <a:cs typeface="Arial" panose="020B0604020202020204" pitchFamily="34" charset="0"/>
              </a:rPr>
              <a:t>2 HS đại diện nhóm Nam và Nữ</a:t>
            </a:r>
          </a:p>
          <a:p>
            <a:pPr marL="457200" indent="-457200" algn="just">
              <a:lnSpc>
                <a:spcPct val="120000"/>
              </a:lnSpc>
              <a:spcAft>
                <a:spcPts val="0"/>
              </a:spcAft>
              <a:buFont typeface="Wingdings" panose="05000000000000000000" pitchFamily="2" charset="2"/>
              <a:buChar char="ü"/>
              <a:tabLst>
                <a:tab pos="180340" algn="l"/>
                <a:tab pos="450215" algn="l"/>
              </a:tabLst>
            </a:pPr>
            <a:r>
              <a:rPr lang="en-US" sz="3600">
                <a:solidFill>
                  <a:srgbClr val="1B04FA"/>
                </a:solidFill>
                <a:latin typeface="Arial" panose="020B0604020202020204" pitchFamily="34" charset="0"/>
                <a:ea typeface="Times New Roman" panose="02020603050405020304" pitchFamily="18" charset="0"/>
                <a:cs typeface="Arial" panose="020B0604020202020204" pitchFamily="34" charset="0"/>
              </a:rPr>
              <a:t> Quay lưng vào bảng</a:t>
            </a:r>
          </a:p>
          <a:p>
            <a:pPr marL="457200" indent="-457200" algn="just">
              <a:lnSpc>
                <a:spcPct val="120000"/>
              </a:lnSpc>
              <a:spcAft>
                <a:spcPts val="0"/>
              </a:spcAft>
              <a:buFont typeface="Wingdings" panose="05000000000000000000" pitchFamily="2" charset="2"/>
              <a:buChar char="ü"/>
              <a:tabLst>
                <a:tab pos="180340" algn="l"/>
                <a:tab pos="450215" algn="l"/>
              </a:tabLst>
            </a:pPr>
            <a:r>
              <a:rPr lang="en-US" sz="3600">
                <a:solidFill>
                  <a:srgbClr val="1B04FA"/>
                </a:solidFill>
                <a:latin typeface="Arial" panose="020B0604020202020204" pitchFamily="34" charset="0"/>
                <a:ea typeface="Times New Roman" panose="02020603050405020304" pitchFamily="18" charset="0"/>
                <a:cs typeface="Arial" panose="020B0604020202020204" pitchFamily="34" charset="0"/>
              </a:rPr>
              <a:t> GV dùng hình ảnh để các thành viên dưới lớp gợi ý cho 2 thành viên đoán.</a:t>
            </a:r>
          </a:p>
          <a:p>
            <a:pPr marL="457200" indent="-457200" algn="just">
              <a:lnSpc>
                <a:spcPct val="120000"/>
              </a:lnSpc>
              <a:spcAft>
                <a:spcPts val="0"/>
              </a:spcAft>
              <a:buFont typeface="Wingdings" panose="05000000000000000000" pitchFamily="2" charset="2"/>
              <a:buChar char="ü"/>
              <a:tabLst>
                <a:tab pos="180340" algn="l"/>
                <a:tab pos="450215" algn="l"/>
              </a:tabLst>
            </a:pPr>
            <a:r>
              <a:rPr lang="en-US" sz="3600">
                <a:solidFill>
                  <a:srgbClr val="1B04FA"/>
                </a:solidFill>
                <a:latin typeface="Arial" panose="020B0604020202020204" pitchFamily="34" charset="0"/>
                <a:ea typeface="Times New Roman" panose="02020603050405020304" pitchFamily="18" charset="0"/>
                <a:cs typeface="Arial" panose="020B0604020202020204" pitchFamily="34" charset="0"/>
              </a:rPr>
              <a:t> Người gợi ý không lặp từ, tách từ</a:t>
            </a:r>
            <a:endParaRPr lang="en-US" sz="3600">
              <a:solidFill>
                <a:srgbClr val="1B04FA"/>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 name="Picture 5" descr="Diagram&#10;&#10;Description automatically generated">
            <a:extLst>
              <a:ext uri="{FF2B5EF4-FFF2-40B4-BE49-F238E27FC236}">
                <a16:creationId xmlns:a16="http://schemas.microsoft.com/office/drawing/2014/main" id="{4C3AB23D-F3E1-4F55-B4A3-D35DE28C38CF}"/>
              </a:ext>
            </a:extLst>
          </p:cNvPr>
          <p:cNvPicPr>
            <a:picLocks noChangeAspect="1"/>
          </p:cNvPicPr>
          <p:nvPr/>
        </p:nvPicPr>
        <p:blipFill rotWithShape="1">
          <a:blip r:embed="rId3">
            <a:extLst>
              <a:ext uri="{28A0092B-C50C-407E-A947-70E740481C1C}">
                <a14:useLocalDpi xmlns:a14="http://schemas.microsoft.com/office/drawing/2010/main" val="0"/>
              </a:ext>
            </a:extLst>
          </a:blip>
          <a:srcRect b="9558"/>
          <a:stretch/>
        </p:blipFill>
        <p:spPr>
          <a:xfrm>
            <a:off x="9541565" y="4899892"/>
            <a:ext cx="2481336" cy="1871632"/>
          </a:xfrm>
          <a:prstGeom prst="rect">
            <a:avLst/>
          </a:prstGeom>
        </p:spPr>
      </p:pic>
      <p:pic>
        <p:nvPicPr>
          <p:cNvPr id="7" name="Picture 6" descr="Diagram&#10;&#10;Description automatically generated">
            <a:extLst>
              <a:ext uri="{FF2B5EF4-FFF2-40B4-BE49-F238E27FC236}">
                <a16:creationId xmlns:a16="http://schemas.microsoft.com/office/drawing/2014/main" id="{D44944D7-0845-4CC7-86CB-59101B1059EF}"/>
              </a:ext>
            </a:extLst>
          </p:cNvPr>
          <p:cNvPicPr>
            <a:picLocks noChangeAspect="1"/>
          </p:cNvPicPr>
          <p:nvPr/>
        </p:nvPicPr>
        <p:blipFill rotWithShape="1">
          <a:blip r:embed="rId3">
            <a:extLst>
              <a:ext uri="{28A0092B-C50C-407E-A947-70E740481C1C}">
                <a14:useLocalDpi xmlns:a14="http://schemas.microsoft.com/office/drawing/2010/main" val="0"/>
              </a:ext>
            </a:extLst>
          </a:blip>
          <a:srcRect b="9558"/>
          <a:stretch/>
        </p:blipFill>
        <p:spPr>
          <a:xfrm>
            <a:off x="84549" y="4986368"/>
            <a:ext cx="2481336" cy="1871632"/>
          </a:xfrm>
          <a:prstGeom prst="rect">
            <a:avLst/>
          </a:prstGeom>
        </p:spPr>
      </p:pic>
    </p:spTree>
    <p:extLst>
      <p:ext uri="{BB962C8B-B14F-4D97-AF65-F5344CB8AC3E}">
        <p14:creationId xmlns:p14="http://schemas.microsoft.com/office/powerpoint/2010/main" val="132379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5418D6AF-D8AA-4884-BF33-E2D702FCE95C}"/>
              </a:ext>
            </a:extLst>
          </p:cNvPr>
          <p:cNvSpPr txBox="1">
            <a:spLocks noChangeArrowheads="1"/>
          </p:cNvSpPr>
          <p:nvPr/>
        </p:nvSpPr>
        <p:spPr bwMode="auto">
          <a:xfrm>
            <a:off x="2193925" y="423863"/>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sz="3600">
              <a:cs typeface="Arial" panose="020B0604020202020204" pitchFamily="34" charset="0"/>
            </a:endParaRPr>
          </a:p>
        </p:txBody>
      </p:sp>
      <p:pic>
        <p:nvPicPr>
          <p:cNvPr id="27651" name="Picture 3" descr="chuhai">
            <a:extLst>
              <a:ext uri="{FF2B5EF4-FFF2-40B4-BE49-F238E27FC236}">
                <a16:creationId xmlns:a16="http://schemas.microsoft.com/office/drawing/2014/main" id="{0D5D74DA-4AA8-4FC0-A6A5-5283FC400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56" y="3647281"/>
            <a:ext cx="4971836"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hainam">
            <a:extLst>
              <a:ext uri="{FF2B5EF4-FFF2-40B4-BE49-F238E27FC236}">
                <a16:creationId xmlns:a16="http://schemas.microsoft.com/office/drawing/2014/main" id="{3153EAE5-07EF-4D17-99D2-37CFF0E69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56" y="914400"/>
            <a:ext cx="352403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hamôn">
            <a:extLst>
              <a:ext uri="{FF2B5EF4-FFF2-40B4-BE49-F238E27FC236}">
                <a16:creationId xmlns:a16="http://schemas.microsoft.com/office/drawing/2014/main" id="{A46CF32C-77C1-4441-9FAF-3A202EF015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75" y="3627439"/>
            <a:ext cx="4576281"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descr="sandau">
            <a:extLst>
              <a:ext uri="{FF2B5EF4-FFF2-40B4-BE49-F238E27FC236}">
                <a16:creationId xmlns:a16="http://schemas.microsoft.com/office/drawing/2014/main" id="{8798476A-BD23-4B29-8742-BA52C09C20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4976" y="908050"/>
            <a:ext cx="3524036"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7" descr="thamquyen">
            <a:extLst>
              <a:ext uri="{FF2B5EF4-FFF2-40B4-BE49-F238E27FC236}">
                <a16:creationId xmlns:a16="http://schemas.microsoft.com/office/drawing/2014/main" id="{DFB9D206-F2E3-4465-B29B-427D8AF2B0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6879" y="914400"/>
            <a:ext cx="3309991"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 Box 8">
            <a:extLst>
              <a:ext uri="{FF2B5EF4-FFF2-40B4-BE49-F238E27FC236}">
                <a16:creationId xmlns:a16="http://schemas.microsoft.com/office/drawing/2014/main" id="{BF17452B-2237-4DF3-B51D-EE7C8803D3F8}"/>
              </a:ext>
            </a:extLst>
          </p:cNvPr>
          <p:cNvSpPr txBox="1">
            <a:spLocks noChangeArrowheads="1"/>
          </p:cNvSpPr>
          <p:nvPr/>
        </p:nvSpPr>
        <p:spPr bwMode="auto">
          <a:xfrm>
            <a:off x="2743200" y="152400"/>
            <a:ext cx="67505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0000"/>
                </a:solidFill>
                <a:cs typeface="Arial" panose="020B0604020202020204" pitchFamily="34" charset="0"/>
              </a:rPr>
              <a:t>ĐẶC KHU KINH TẾ TRUNG QUỐC</a:t>
            </a:r>
          </a:p>
        </p:txBody>
      </p:sp>
      <p:sp>
        <p:nvSpPr>
          <p:cNvPr id="27657" name="Text Box 9">
            <a:extLst>
              <a:ext uri="{FF2B5EF4-FFF2-40B4-BE49-F238E27FC236}">
                <a16:creationId xmlns:a16="http://schemas.microsoft.com/office/drawing/2014/main" id="{74C314BC-3CC1-41C2-BDB1-DAACEE795EBB}"/>
              </a:ext>
            </a:extLst>
          </p:cNvPr>
          <p:cNvSpPr txBox="1">
            <a:spLocks noChangeArrowheads="1"/>
          </p:cNvSpPr>
          <p:nvPr/>
        </p:nvSpPr>
        <p:spPr bwMode="auto">
          <a:xfrm>
            <a:off x="5241925" y="3190439"/>
            <a:ext cx="170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2A08B8"/>
                </a:solidFill>
                <a:cs typeface="Arial" panose="020B0604020202020204" pitchFamily="34" charset="0"/>
              </a:rPr>
              <a:t>THẨM QUYẾN</a:t>
            </a:r>
          </a:p>
        </p:txBody>
      </p:sp>
      <p:sp>
        <p:nvSpPr>
          <p:cNvPr id="27658" name="Text Box 10">
            <a:extLst>
              <a:ext uri="{FF2B5EF4-FFF2-40B4-BE49-F238E27FC236}">
                <a16:creationId xmlns:a16="http://schemas.microsoft.com/office/drawing/2014/main" id="{12BA6E72-1EB3-4046-A6CE-01BAC4F2CB70}"/>
              </a:ext>
            </a:extLst>
          </p:cNvPr>
          <p:cNvSpPr txBox="1">
            <a:spLocks noChangeArrowheads="1"/>
          </p:cNvSpPr>
          <p:nvPr/>
        </p:nvSpPr>
        <p:spPr bwMode="auto">
          <a:xfrm>
            <a:off x="1637372" y="3223012"/>
            <a:ext cx="1136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2A08B8"/>
                </a:solidFill>
                <a:cs typeface="Arial" panose="020B0604020202020204" pitchFamily="34" charset="0"/>
              </a:rPr>
              <a:t>HẢI NAM</a:t>
            </a:r>
          </a:p>
        </p:txBody>
      </p:sp>
      <p:sp>
        <p:nvSpPr>
          <p:cNvPr id="27659" name="Text Box 11">
            <a:extLst>
              <a:ext uri="{FF2B5EF4-FFF2-40B4-BE49-F238E27FC236}">
                <a16:creationId xmlns:a16="http://schemas.microsoft.com/office/drawing/2014/main" id="{B67FB5DA-2FF6-4103-884E-702699C4C3B6}"/>
              </a:ext>
            </a:extLst>
          </p:cNvPr>
          <p:cNvSpPr txBox="1">
            <a:spLocks noChangeArrowheads="1"/>
          </p:cNvSpPr>
          <p:nvPr/>
        </p:nvSpPr>
        <p:spPr bwMode="auto">
          <a:xfrm>
            <a:off x="8483600" y="6477001"/>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2A08B8"/>
                </a:solidFill>
                <a:cs typeface="Arial" panose="020B0604020202020204" pitchFamily="34" charset="0"/>
              </a:rPr>
              <a:t>HẠ MÔN</a:t>
            </a:r>
          </a:p>
        </p:txBody>
      </p:sp>
      <p:sp>
        <p:nvSpPr>
          <p:cNvPr id="27660" name="Text Box 12">
            <a:extLst>
              <a:ext uri="{FF2B5EF4-FFF2-40B4-BE49-F238E27FC236}">
                <a16:creationId xmlns:a16="http://schemas.microsoft.com/office/drawing/2014/main" id="{6141CE34-38E2-4053-BE4F-D4D6C65E4252}"/>
              </a:ext>
            </a:extLst>
          </p:cNvPr>
          <p:cNvSpPr txBox="1">
            <a:spLocks noChangeArrowheads="1"/>
          </p:cNvSpPr>
          <p:nvPr/>
        </p:nvSpPr>
        <p:spPr bwMode="auto">
          <a:xfrm>
            <a:off x="9265578" y="3194383"/>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2A08B8"/>
                </a:solidFill>
                <a:cs typeface="Arial" panose="020B0604020202020204" pitchFamily="34" charset="0"/>
              </a:rPr>
              <a:t>SÁN ĐẦU</a:t>
            </a:r>
          </a:p>
        </p:txBody>
      </p:sp>
      <p:sp>
        <p:nvSpPr>
          <p:cNvPr id="27661" name="Text Box 13">
            <a:extLst>
              <a:ext uri="{FF2B5EF4-FFF2-40B4-BE49-F238E27FC236}">
                <a16:creationId xmlns:a16="http://schemas.microsoft.com/office/drawing/2014/main" id="{0B5BD4E0-8F2A-475C-9DB8-B23E3A7656EA}"/>
              </a:ext>
            </a:extLst>
          </p:cNvPr>
          <p:cNvSpPr txBox="1">
            <a:spLocks noChangeArrowheads="1"/>
          </p:cNvSpPr>
          <p:nvPr/>
        </p:nvSpPr>
        <p:spPr bwMode="auto">
          <a:xfrm>
            <a:off x="2471292" y="6467833"/>
            <a:ext cx="1123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2A08B8"/>
                </a:solidFill>
                <a:cs typeface="Arial" panose="020B0604020202020204" pitchFamily="34" charset="0"/>
              </a:rPr>
              <a:t>CHU HẢI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arn(inVertical)">
                                      <p:cBhvr>
                                        <p:cTn id="7" dur="500"/>
                                        <p:tgtEl>
                                          <p:spTgt spid="2765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658"/>
                                        </p:tgtEl>
                                        <p:attrNameLst>
                                          <p:attrName>style.visibility</p:attrName>
                                        </p:attrNameLst>
                                      </p:cBhvr>
                                      <p:to>
                                        <p:strVal val="visible"/>
                                      </p:to>
                                    </p:set>
                                    <p:animEffect transition="in" filter="barn(inVertical)">
                                      <p:cBhvr>
                                        <p:cTn id="10" dur="500"/>
                                        <p:tgtEl>
                                          <p:spTgt spid="27658"/>
                                        </p:tgtEl>
                                      </p:cBhvr>
                                    </p:animEffect>
                                  </p:childTnLst>
                                </p:cTn>
                              </p:par>
                              <p:par>
                                <p:cTn id="11" presetID="16" presetClass="entr" presetSubtype="21" fill="hold" nodeType="withEffect">
                                  <p:stCondLst>
                                    <p:cond delay="0"/>
                                  </p:stCondLst>
                                  <p:childTnLst>
                                    <p:set>
                                      <p:cBhvr>
                                        <p:cTn id="12" dur="1" fill="hold">
                                          <p:stCondLst>
                                            <p:cond delay="0"/>
                                          </p:stCondLst>
                                        </p:cTn>
                                        <p:tgtEl>
                                          <p:spTgt spid="27655"/>
                                        </p:tgtEl>
                                        <p:attrNameLst>
                                          <p:attrName>style.visibility</p:attrName>
                                        </p:attrNameLst>
                                      </p:cBhvr>
                                      <p:to>
                                        <p:strVal val="visible"/>
                                      </p:to>
                                    </p:set>
                                    <p:animEffect transition="in" filter="barn(inVertical)">
                                      <p:cBhvr>
                                        <p:cTn id="13" dur="500"/>
                                        <p:tgtEl>
                                          <p:spTgt spid="2765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7657"/>
                                        </p:tgtEl>
                                        <p:attrNameLst>
                                          <p:attrName>style.visibility</p:attrName>
                                        </p:attrNameLst>
                                      </p:cBhvr>
                                      <p:to>
                                        <p:strVal val="visible"/>
                                      </p:to>
                                    </p:set>
                                    <p:animEffect transition="in" filter="barn(inVertical)">
                                      <p:cBhvr>
                                        <p:cTn id="16" dur="500"/>
                                        <p:tgtEl>
                                          <p:spTgt spid="27657"/>
                                        </p:tgtEl>
                                      </p:cBhvr>
                                    </p:animEffect>
                                  </p:childTnLst>
                                </p:cTn>
                              </p:par>
                              <p:par>
                                <p:cTn id="17" presetID="16" presetClass="entr" presetSubtype="21" fill="hold" nodeType="withEffect">
                                  <p:stCondLst>
                                    <p:cond delay="0"/>
                                  </p:stCondLst>
                                  <p:childTnLst>
                                    <p:set>
                                      <p:cBhvr>
                                        <p:cTn id="18" dur="1" fill="hold">
                                          <p:stCondLst>
                                            <p:cond delay="0"/>
                                          </p:stCondLst>
                                        </p:cTn>
                                        <p:tgtEl>
                                          <p:spTgt spid="27654"/>
                                        </p:tgtEl>
                                        <p:attrNameLst>
                                          <p:attrName>style.visibility</p:attrName>
                                        </p:attrNameLst>
                                      </p:cBhvr>
                                      <p:to>
                                        <p:strVal val="visible"/>
                                      </p:to>
                                    </p:set>
                                    <p:animEffect transition="in" filter="barn(inVertical)">
                                      <p:cBhvr>
                                        <p:cTn id="19" dur="500"/>
                                        <p:tgtEl>
                                          <p:spTgt spid="2765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7660"/>
                                        </p:tgtEl>
                                        <p:attrNameLst>
                                          <p:attrName>style.visibility</p:attrName>
                                        </p:attrNameLst>
                                      </p:cBhvr>
                                      <p:to>
                                        <p:strVal val="visible"/>
                                      </p:to>
                                    </p:set>
                                    <p:animEffect transition="in" filter="barn(inVertical)">
                                      <p:cBhvr>
                                        <p:cTn id="22" dur="500"/>
                                        <p:tgtEl>
                                          <p:spTgt spid="27660"/>
                                        </p:tgtEl>
                                      </p:cBhvr>
                                    </p:animEffect>
                                  </p:childTnLst>
                                </p:cTn>
                              </p:par>
                              <p:par>
                                <p:cTn id="23" presetID="16" presetClass="entr" presetSubtype="21" fill="hold" nodeType="withEffect">
                                  <p:stCondLst>
                                    <p:cond delay="0"/>
                                  </p:stCondLst>
                                  <p:childTnLst>
                                    <p:set>
                                      <p:cBhvr>
                                        <p:cTn id="24" dur="1" fill="hold">
                                          <p:stCondLst>
                                            <p:cond delay="0"/>
                                          </p:stCondLst>
                                        </p:cTn>
                                        <p:tgtEl>
                                          <p:spTgt spid="27651"/>
                                        </p:tgtEl>
                                        <p:attrNameLst>
                                          <p:attrName>style.visibility</p:attrName>
                                        </p:attrNameLst>
                                      </p:cBhvr>
                                      <p:to>
                                        <p:strVal val="visible"/>
                                      </p:to>
                                    </p:set>
                                    <p:animEffect transition="in" filter="barn(inVertical)">
                                      <p:cBhvr>
                                        <p:cTn id="25" dur="500"/>
                                        <p:tgtEl>
                                          <p:spTgt spid="2765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7661"/>
                                        </p:tgtEl>
                                        <p:attrNameLst>
                                          <p:attrName>style.visibility</p:attrName>
                                        </p:attrNameLst>
                                      </p:cBhvr>
                                      <p:to>
                                        <p:strVal val="visible"/>
                                      </p:to>
                                    </p:set>
                                    <p:animEffect transition="in" filter="barn(inVertical)">
                                      <p:cBhvr>
                                        <p:cTn id="28" dur="500"/>
                                        <p:tgtEl>
                                          <p:spTgt spid="27661"/>
                                        </p:tgtEl>
                                      </p:cBhvr>
                                    </p:animEffect>
                                  </p:childTnLst>
                                </p:cTn>
                              </p:par>
                              <p:par>
                                <p:cTn id="29" presetID="16" presetClass="entr" presetSubtype="21" fill="hold" nodeType="withEffect">
                                  <p:stCondLst>
                                    <p:cond delay="0"/>
                                  </p:stCondLst>
                                  <p:childTnLst>
                                    <p:set>
                                      <p:cBhvr>
                                        <p:cTn id="30" dur="1" fill="hold">
                                          <p:stCondLst>
                                            <p:cond delay="0"/>
                                          </p:stCondLst>
                                        </p:cTn>
                                        <p:tgtEl>
                                          <p:spTgt spid="27653"/>
                                        </p:tgtEl>
                                        <p:attrNameLst>
                                          <p:attrName>style.visibility</p:attrName>
                                        </p:attrNameLst>
                                      </p:cBhvr>
                                      <p:to>
                                        <p:strVal val="visible"/>
                                      </p:to>
                                    </p:set>
                                    <p:animEffect transition="in" filter="barn(inVertical)">
                                      <p:cBhvr>
                                        <p:cTn id="31" dur="500"/>
                                        <p:tgtEl>
                                          <p:spTgt spid="2765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7659"/>
                                        </p:tgtEl>
                                        <p:attrNameLst>
                                          <p:attrName>style.visibility</p:attrName>
                                        </p:attrNameLst>
                                      </p:cBhvr>
                                      <p:to>
                                        <p:strVal val="visible"/>
                                      </p:to>
                                    </p:set>
                                    <p:animEffect transition="in" filter="barn(inVertical)">
                                      <p:cBhvr>
                                        <p:cTn id="34" dur="500"/>
                                        <p:tgtEl>
                                          <p:spTgt spid="27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p:bldP spid="27658" grpId="0"/>
      <p:bldP spid="27659" grpId="0"/>
      <p:bldP spid="27660" grpId="0"/>
      <p:bldP spid="2766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0607Ec06L">
            <a:extLst>
              <a:ext uri="{FF2B5EF4-FFF2-40B4-BE49-F238E27FC236}">
                <a16:creationId xmlns:a16="http://schemas.microsoft.com/office/drawing/2014/main" id="{D8B1A249-073B-40F5-8EEB-EBC264AF3E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89" r="20754" b="1"/>
          <a:stretch/>
        </p:blipFill>
        <p:spPr bwMode="auto">
          <a:xfrm>
            <a:off x="-2" y="10"/>
            <a:ext cx="7995504"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R070705002">
            <a:hlinkClick r:id="rId3"/>
            <a:extLst>
              <a:ext uri="{FF2B5EF4-FFF2-40B4-BE49-F238E27FC236}">
                <a16:creationId xmlns:a16="http://schemas.microsoft.com/office/drawing/2014/main" id="{4FFC3C9E-6693-42C3-B599-08FCBB7C9B2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825" r="1" b="1"/>
          <a:stretch/>
        </p:blipFill>
        <p:spPr bwMode="auto">
          <a:xfrm>
            <a:off x="8188032" y="10"/>
            <a:ext cx="4003968" cy="22287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mxanh">
            <a:extLst>
              <a:ext uri="{FF2B5EF4-FFF2-40B4-BE49-F238E27FC236}">
                <a16:creationId xmlns:a16="http://schemas.microsoft.com/office/drawing/2014/main" id="{A23A0C70-A9C9-44E7-A4BD-F3FB0C0731F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8973" b="23891"/>
          <a:stretch/>
        </p:blipFill>
        <p:spPr bwMode="auto">
          <a:xfrm>
            <a:off x="8188029" y="2400472"/>
            <a:ext cx="4003969" cy="20570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umb3753_10a">
            <a:hlinkClick r:id="rId6"/>
            <a:extLst>
              <a:ext uri="{FF2B5EF4-FFF2-40B4-BE49-F238E27FC236}">
                <a16:creationId xmlns:a16="http://schemas.microsoft.com/office/drawing/2014/main" id="{969E6F6F-4A44-4969-9278-EB1026B8B23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8556" r="1" b="14667"/>
          <a:stretch/>
        </p:blipFill>
        <p:spPr bwMode="auto">
          <a:xfrm>
            <a:off x="8188029" y="4629229"/>
            <a:ext cx="4003969" cy="2228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303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306.png">
            <a:extLst>
              <a:ext uri="{FF2B5EF4-FFF2-40B4-BE49-F238E27FC236}">
                <a16:creationId xmlns:a16="http://schemas.microsoft.com/office/drawing/2014/main" id="{974C1A72-523E-458A-B79B-328171FDBCF3}"/>
              </a:ext>
            </a:extLst>
          </p:cNvPr>
          <p:cNvPicPr/>
          <p:nvPr/>
        </p:nvPicPr>
        <p:blipFill>
          <a:blip r:embed="rId2"/>
          <a:srcRect/>
          <a:stretch>
            <a:fillRect/>
          </a:stretch>
        </p:blipFill>
        <p:spPr>
          <a:xfrm>
            <a:off x="125359" y="1515460"/>
            <a:ext cx="11794891" cy="4907374"/>
          </a:xfrm>
          <a:prstGeom prst="rect">
            <a:avLst/>
          </a:prstGeom>
          <a:ln/>
        </p:spPr>
      </p:pic>
    </p:spTree>
    <p:extLst>
      <p:ext uri="{BB962C8B-B14F-4D97-AF65-F5344CB8AC3E}">
        <p14:creationId xmlns:p14="http://schemas.microsoft.com/office/powerpoint/2010/main" val="752829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18C5CD-363E-42A4-AE31-659EECE3D1D8}"/>
              </a:ext>
            </a:extLst>
          </p:cNvPr>
          <p:cNvSpPr txBox="1"/>
          <p:nvPr/>
        </p:nvSpPr>
        <p:spPr>
          <a:xfrm>
            <a:off x="2761614" y="114183"/>
            <a:ext cx="7264672" cy="646331"/>
          </a:xfrm>
          <a:prstGeom prst="rect">
            <a:avLst/>
          </a:prstGeom>
          <a:noFill/>
        </p:spPr>
        <p:txBody>
          <a:bodyPr wrap="square" rtlCol="0">
            <a:spAutoFit/>
          </a:bodyPr>
          <a:lstStyle/>
          <a:p>
            <a:r>
              <a:rPr lang="en-US" sz="3600">
                <a:solidFill>
                  <a:srgbClr val="FF0000"/>
                </a:solidFill>
                <a:latin typeface="#9Slide07 Stormtrooper" panose="020B0500000000000000" pitchFamily="34" charset="0"/>
              </a:rPr>
              <a:t>TỚ LÀ CHUYÊN GIA kinh tế</a:t>
            </a:r>
          </a:p>
        </p:txBody>
      </p:sp>
      <p:sp>
        <p:nvSpPr>
          <p:cNvPr id="6" name="Rectangle 5">
            <a:extLst>
              <a:ext uri="{FF2B5EF4-FFF2-40B4-BE49-F238E27FC236}">
                <a16:creationId xmlns:a16="http://schemas.microsoft.com/office/drawing/2014/main" id="{2B1CF865-7106-4616-AE54-82D1D778F32D}"/>
              </a:ext>
            </a:extLst>
          </p:cNvPr>
          <p:cNvSpPr/>
          <p:nvPr/>
        </p:nvSpPr>
        <p:spPr>
          <a:xfrm>
            <a:off x="643867" y="654322"/>
            <a:ext cx="11311847" cy="1219886"/>
          </a:xfrm>
          <a:prstGeom prst="rect">
            <a:avLst/>
          </a:prstGeom>
        </p:spPr>
        <p:txBody>
          <a:bodyPr wrap="square">
            <a:spAutoFit/>
          </a:bodyPr>
          <a:lstStyle/>
          <a:p>
            <a:pPr lvl="0" algn="just">
              <a:lnSpc>
                <a:spcPct val="120000"/>
              </a:lnSpc>
              <a:spcAft>
                <a:spcPts val="0"/>
              </a:spcAft>
              <a:tabLst>
                <a:tab pos="180340" algn="l"/>
                <a:tab pos="228600" algn="l"/>
                <a:tab pos="450215" algn="l"/>
              </a:tabLst>
            </a:pPr>
            <a:r>
              <a:rPr lang="en-US" sz="3200">
                <a:solidFill>
                  <a:srgbClr val="00B050"/>
                </a:solidFill>
                <a:latin typeface="Arial" panose="020B0604020202020204" pitchFamily="34" charset="0"/>
                <a:ea typeface="Times New Roman" panose="02020603050405020304" pitchFamily="18" charset="0"/>
                <a:cs typeface="Arial" panose="020B0604020202020204" pitchFamily="34" charset="0"/>
              </a:rPr>
              <a:t>Kể tên các mặt hành xuất khẩu, nhập khẩu của Việt Nam với một số quốc gia Đông Á vào bảng:</a:t>
            </a:r>
            <a:endParaRPr lang="en-US" sz="320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9" name="Table 8">
            <a:extLst>
              <a:ext uri="{FF2B5EF4-FFF2-40B4-BE49-F238E27FC236}">
                <a16:creationId xmlns:a16="http://schemas.microsoft.com/office/drawing/2014/main" id="{A6745F5C-DD22-4F27-85F5-F928B8CC1B4D}"/>
              </a:ext>
            </a:extLst>
          </p:cNvPr>
          <p:cNvGraphicFramePr>
            <a:graphicFrameLocks noGrp="1"/>
          </p:cNvGraphicFramePr>
          <p:nvPr/>
        </p:nvGraphicFramePr>
        <p:xfrm>
          <a:off x="646814" y="1964715"/>
          <a:ext cx="8152801" cy="3957003"/>
        </p:xfrm>
        <a:graphic>
          <a:graphicData uri="http://schemas.openxmlformats.org/drawingml/2006/table">
            <a:tbl>
              <a:tblPr bandRow="1">
                <a:tableStyleId>{5C22544A-7EE6-4342-B048-85BDC9FD1C3A}</a:tableStyleId>
              </a:tblPr>
              <a:tblGrid>
                <a:gridCol w="2136143">
                  <a:extLst>
                    <a:ext uri="{9D8B030D-6E8A-4147-A177-3AD203B41FA5}">
                      <a16:colId xmlns:a16="http://schemas.microsoft.com/office/drawing/2014/main" val="382226520"/>
                    </a:ext>
                  </a:extLst>
                </a:gridCol>
                <a:gridCol w="2638019">
                  <a:extLst>
                    <a:ext uri="{9D8B030D-6E8A-4147-A177-3AD203B41FA5}">
                      <a16:colId xmlns:a16="http://schemas.microsoft.com/office/drawing/2014/main" val="1724090482"/>
                    </a:ext>
                  </a:extLst>
                </a:gridCol>
                <a:gridCol w="3378639">
                  <a:extLst>
                    <a:ext uri="{9D8B030D-6E8A-4147-A177-3AD203B41FA5}">
                      <a16:colId xmlns:a16="http://schemas.microsoft.com/office/drawing/2014/main" val="3259035904"/>
                    </a:ext>
                  </a:extLst>
                </a:gridCol>
              </a:tblGrid>
              <a:tr h="895266">
                <a:tc>
                  <a:txBody>
                    <a:bodyPr/>
                    <a:lstStyle/>
                    <a:p>
                      <a:pPr indent="180340" algn="just">
                        <a:lnSpc>
                          <a:spcPct val="120000"/>
                        </a:lnSpc>
                        <a:spcAft>
                          <a:spcPts val="600"/>
                        </a:spcAft>
                        <a:tabLst>
                          <a:tab pos="180340" algn="l"/>
                          <a:tab pos="450215" algn="l"/>
                        </a:tabLst>
                      </a:pPr>
                      <a:r>
                        <a:rPr lang="en-US" sz="2000" b="1">
                          <a:solidFill>
                            <a:schemeClr val="bg1"/>
                          </a:solidFill>
                          <a:effectLst/>
                          <a:latin typeface="Arial" panose="020B0604020202020204" pitchFamily="34" charset="0"/>
                          <a:cs typeface="Arial" panose="020B0604020202020204" pitchFamily="34" charset="0"/>
                        </a:rPr>
                        <a:t>Quốc gia</a:t>
                      </a:r>
                      <a:endParaRPr lang="vi-VN" sz="2000" b="1">
                        <a:solidFill>
                          <a:schemeClr val="bg1"/>
                        </a:solidFill>
                        <a:effectLst/>
                        <a:latin typeface="Arial" panose="020B0604020202020204" pitchFamily="34" charset="0"/>
                        <a:cs typeface="Arial" panose="020B0604020202020204" pitchFamily="34" charset="0"/>
                      </a:endParaRPr>
                    </a:p>
                    <a:p>
                      <a:pPr indent="180340" algn="just">
                        <a:lnSpc>
                          <a:spcPct val="120000"/>
                        </a:lnSpc>
                        <a:spcAft>
                          <a:spcPts val="600"/>
                        </a:spcAft>
                        <a:tabLst>
                          <a:tab pos="180340" algn="l"/>
                          <a:tab pos="450215" algn="l"/>
                        </a:tabLst>
                      </a:pPr>
                      <a:endParaRPr lang="vi-VN" sz="20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indent="180340" algn="just">
                        <a:lnSpc>
                          <a:spcPct val="120000"/>
                        </a:lnSpc>
                        <a:spcAft>
                          <a:spcPts val="600"/>
                        </a:spcAft>
                        <a:tabLst>
                          <a:tab pos="180340" algn="l"/>
                          <a:tab pos="450215" algn="l"/>
                        </a:tabLst>
                      </a:pPr>
                      <a:endParaRPr lang="en-US" sz="20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1B04FA"/>
                    </a:solidFill>
                  </a:tcPr>
                </a:tc>
                <a:tc>
                  <a:txBody>
                    <a:bodyPr/>
                    <a:lstStyle/>
                    <a:p>
                      <a:pPr indent="180340" algn="ctr">
                        <a:lnSpc>
                          <a:spcPct val="120000"/>
                        </a:lnSpc>
                        <a:spcAft>
                          <a:spcPts val="600"/>
                        </a:spcAft>
                        <a:tabLst>
                          <a:tab pos="180340" algn="l"/>
                          <a:tab pos="450215" algn="l"/>
                        </a:tabLst>
                      </a:pPr>
                      <a:r>
                        <a:rPr lang="en-US" sz="2000" b="1">
                          <a:solidFill>
                            <a:schemeClr val="bg1"/>
                          </a:solidFill>
                          <a:effectLst/>
                          <a:latin typeface="Arial" panose="020B0604020202020204" pitchFamily="34" charset="0"/>
                          <a:cs typeface="Arial" panose="020B0604020202020204" pitchFamily="34" charset="0"/>
                        </a:rPr>
                        <a:t>Mặt hàng xuất khẩu sang Việt Nam</a:t>
                      </a:r>
                      <a:endParaRPr lang="en-US" sz="20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1B04FA"/>
                    </a:solidFill>
                  </a:tcPr>
                </a:tc>
                <a:tc>
                  <a:txBody>
                    <a:bodyPr/>
                    <a:lstStyle/>
                    <a:p>
                      <a:pPr indent="180340" algn="ctr">
                        <a:lnSpc>
                          <a:spcPct val="120000"/>
                        </a:lnSpc>
                        <a:spcAft>
                          <a:spcPts val="600"/>
                        </a:spcAft>
                        <a:tabLst>
                          <a:tab pos="180340" algn="l"/>
                          <a:tab pos="450215" algn="l"/>
                        </a:tabLst>
                      </a:pPr>
                      <a:r>
                        <a:rPr lang="en-US" sz="2000" b="1">
                          <a:solidFill>
                            <a:schemeClr val="bg1"/>
                          </a:solidFill>
                          <a:effectLst/>
                          <a:latin typeface="Arial" panose="020B0604020202020204" pitchFamily="34" charset="0"/>
                          <a:cs typeface="Arial" panose="020B0604020202020204" pitchFamily="34" charset="0"/>
                        </a:rPr>
                        <a:t>Mặt hàng nhập khẩu từ </a:t>
                      </a:r>
                    </a:p>
                    <a:p>
                      <a:pPr indent="180340" algn="ctr">
                        <a:lnSpc>
                          <a:spcPct val="120000"/>
                        </a:lnSpc>
                        <a:spcAft>
                          <a:spcPts val="600"/>
                        </a:spcAft>
                        <a:tabLst>
                          <a:tab pos="180340" algn="l"/>
                          <a:tab pos="450215" algn="l"/>
                        </a:tabLst>
                      </a:pPr>
                      <a:r>
                        <a:rPr lang="en-US" sz="2000" b="1">
                          <a:solidFill>
                            <a:schemeClr val="bg1"/>
                          </a:solidFill>
                          <a:effectLst/>
                          <a:latin typeface="Arial" panose="020B0604020202020204" pitchFamily="34" charset="0"/>
                          <a:cs typeface="Arial" panose="020B0604020202020204" pitchFamily="34" charset="0"/>
                        </a:rPr>
                        <a:t>Việt Nam</a:t>
                      </a:r>
                      <a:endParaRPr lang="en-US" sz="20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1B04FA"/>
                    </a:solidFill>
                  </a:tcPr>
                </a:tc>
                <a:extLst>
                  <a:ext uri="{0D108BD9-81ED-4DB2-BD59-A6C34878D82A}">
                    <a16:rowId xmlns:a16="http://schemas.microsoft.com/office/drawing/2014/main" val="489698915"/>
                  </a:ext>
                </a:extLst>
              </a:tr>
              <a:tr h="895266">
                <a:tc>
                  <a:txBody>
                    <a:bodyPr/>
                    <a:lstStyle/>
                    <a:p>
                      <a:pPr indent="180340" algn="just">
                        <a:lnSpc>
                          <a:spcPct val="120000"/>
                        </a:lnSpc>
                        <a:spcAft>
                          <a:spcPts val="600"/>
                        </a:spcAft>
                        <a:tabLst>
                          <a:tab pos="180340" algn="l"/>
                          <a:tab pos="450215" algn="l"/>
                        </a:tabLst>
                      </a:pPr>
                      <a:r>
                        <a:rPr lang="en-US" sz="2400">
                          <a:solidFill>
                            <a:srgbClr val="2A08B8"/>
                          </a:solidFill>
                          <a:effectLst/>
                          <a:latin typeface="Arial" panose="020B0604020202020204" pitchFamily="34" charset="0"/>
                          <a:cs typeface="Arial" panose="020B0604020202020204" pitchFamily="34" charset="0"/>
                        </a:rPr>
                        <a:t>Nhật Bản</a:t>
                      </a:r>
                      <a:endParaRPr lang="en-US" sz="2400">
                        <a:solidFill>
                          <a:srgbClr val="2A08B8"/>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9FECE"/>
                    </a:solidFill>
                  </a:tcPr>
                </a:tc>
                <a:tc>
                  <a:txBody>
                    <a:bodyPr/>
                    <a:lstStyle/>
                    <a:p>
                      <a:pPr indent="180340" algn="just">
                        <a:lnSpc>
                          <a:spcPct val="120000"/>
                        </a:lnSpc>
                        <a:spcAft>
                          <a:spcPts val="600"/>
                        </a:spcAft>
                        <a:tabLst>
                          <a:tab pos="180340" algn="l"/>
                          <a:tab pos="450215" algn="l"/>
                        </a:tabLst>
                      </a:pPr>
                      <a:r>
                        <a:rPr lang="en-US" sz="2400">
                          <a:solidFill>
                            <a:srgbClr val="2A08B8"/>
                          </a:solidFill>
                          <a:effectLst/>
                          <a:latin typeface="Arial" panose="020B0604020202020204" pitchFamily="34" charset="0"/>
                          <a:cs typeface="Arial" panose="020B0604020202020204" pitchFamily="34" charset="0"/>
                        </a:rPr>
                        <a:t> </a:t>
                      </a:r>
                    </a:p>
                    <a:p>
                      <a:pPr indent="180340" algn="just">
                        <a:lnSpc>
                          <a:spcPct val="120000"/>
                        </a:lnSpc>
                        <a:spcAft>
                          <a:spcPts val="600"/>
                        </a:spcAft>
                        <a:tabLst>
                          <a:tab pos="180340" algn="l"/>
                          <a:tab pos="450215" algn="l"/>
                        </a:tabLst>
                      </a:pPr>
                      <a:r>
                        <a:rPr lang="en-US" sz="2400">
                          <a:solidFill>
                            <a:srgbClr val="2A08B8"/>
                          </a:solidFill>
                          <a:effectLst/>
                          <a:latin typeface="Arial" panose="020B0604020202020204" pitchFamily="34" charset="0"/>
                          <a:cs typeface="Arial" panose="020B0604020202020204" pitchFamily="34" charset="0"/>
                        </a:rPr>
                        <a:t> </a:t>
                      </a:r>
                      <a:endParaRPr lang="en-US" sz="2400">
                        <a:solidFill>
                          <a:srgbClr val="2A08B8"/>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9FECE"/>
                    </a:solidFill>
                  </a:tcPr>
                </a:tc>
                <a:tc>
                  <a:txBody>
                    <a:bodyPr/>
                    <a:lstStyle/>
                    <a:p>
                      <a:pPr indent="180340" algn="just">
                        <a:lnSpc>
                          <a:spcPct val="120000"/>
                        </a:lnSpc>
                        <a:spcAft>
                          <a:spcPts val="600"/>
                        </a:spcAft>
                        <a:tabLst>
                          <a:tab pos="180340" algn="l"/>
                          <a:tab pos="450215" algn="l"/>
                        </a:tabLst>
                      </a:pPr>
                      <a:r>
                        <a:rPr lang="en-US" sz="2400">
                          <a:solidFill>
                            <a:srgbClr val="2A08B8"/>
                          </a:solidFill>
                          <a:effectLst/>
                          <a:latin typeface="Arial" panose="020B0604020202020204" pitchFamily="34" charset="0"/>
                          <a:cs typeface="Arial" panose="020B0604020202020204" pitchFamily="34" charset="0"/>
                        </a:rPr>
                        <a:t> </a:t>
                      </a:r>
                      <a:endParaRPr lang="en-US" sz="2400">
                        <a:solidFill>
                          <a:srgbClr val="2A08B8"/>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9FECE"/>
                    </a:solidFill>
                  </a:tcPr>
                </a:tc>
                <a:extLst>
                  <a:ext uri="{0D108BD9-81ED-4DB2-BD59-A6C34878D82A}">
                    <a16:rowId xmlns:a16="http://schemas.microsoft.com/office/drawing/2014/main" val="3093982416"/>
                  </a:ext>
                </a:extLst>
              </a:tr>
              <a:tr h="895266">
                <a:tc>
                  <a:txBody>
                    <a:bodyPr/>
                    <a:lstStyle/>
                    <a:p>
                      <a:pPr indent="180340" algn="just">
                        <a:lnSpc>
                          <a:spcPct val="120000"/>
                        </a:lnSpc>
                        <a:spcAft>
                          <a:spcPts val="600"/>
                        </a:spcAft>
                        <a:tabLst>
                          <a:tab pos="180340" algn="l"/>
                          <a:tab pos="450215" algn="l"/>
                        </a:tabLst>
                      </a:pPr>
                      <a:r>
                        <a:rPr lang="en-US" sz="2400">
                          <a:solidFill>
                            <a:srgbClr val="2A08B8"/>
                          </a:solidFill>
                          <a:effectLst/>
                          <a:latin typeface="Arial" panose="020B0604020202020204" pitchFamily="34" charset="0"/>
                          <a:cs typeface="Arial" panose="020B0604020202020204" pitchFamily="34" charset="0"/>
                        </a:rPr>
                        <a:t>Trung Quốc</a:t>
                      </a:r>
                      <a:endParaRPr lang="en-US" sz="2400">
                        <a:solidFill>
                          <a:srgbClr val="2A08B8"/>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indent="180340" algn="just">
                        <a:lnSpc>
                          <a:spcPct val="120000"/>
                        </a:lnSpc>
                        <a:spcAft>
                          <a:spcPts val="600"/>
                        </a:spcAft>
                        <a:tabLst>
                          <a:tab pos="180340" algn="l"/>
                          <a:tab pos="450215" algn="l"/>
                        </a:tabLst>
                      </a:pPr>
                      <a:r>
                        <a:rPr lang="en-US" sz="2400">
                          <a:solidFill>
                            <a:srgbClr val="2A08B8"/>
                          </a:solidFill>
                          <a:effectLst/>
                          <a:latin typeface="Arial" panose="020B0604020202020204" pitchFamily="34" charset="0"/>
                          <a:cs typeface="Arial" panose="020B0604020202020204" pitchFamily="34" charset="0"/>
                        </a:rPr>
                        <a:t> </a:t>
                      </a:r>
                    </a:p>
                    <a:p>
                      <a:pPr indent="180340" algn="just">
                        <a:lnSpc>
                          <a:spcPct val="120000"/>
                        </a:lnSpc>
                        <a:spcAft>
                          <a:spcPts val="600"/>
                        </a:spcAft>
                        <a:tabLst>
                          <a:tab pos="180340" algn="l"/>
                          <a:tab pos="450215" algn="l"/>
                        </a:tabLst>
                      </a:pPr>
                      <a:r>
                        <a:rPr lang="en-US" sz="2400">
                          <a:solidFill>
                            <a:srgbClr val="2A08B8"/>
                          </a:solidFill>
                          <a:effectLst/>
                          <a:latin typeface="Arial" panose="020B0604020202020204" pitchFamily="34" charset="0"/>
                          <a:cs typeface="Arial" panose="020B0604020202020204" pitchFamily="34" charset="0"/>
                        </a:rPr>
                        <a:t> </a:t>
                      </a:r>
                      <a:endParaRPr lang="en-US" sz="2400">
                        <a:solidFill>
                          <a:srgbClr val="2A08B8"/>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indent="180340" algn="just">
                        <a:lnSpc>
                          <a:spcPct val="120000"/>
                        </a:lnSpc>
                        <a:spcAft>
                          <a:spcPts val="600"/>
                        </a:spcAft>
                        <a:tabLst>
                          <a:tab pos="180340" algn="l"/>
                          <a:tab pos="450215" algn="l"/>
                        </a:tabLst>
                      </a:pPr>
                      <a:r>
                        <a:rPr lang="en-US" sz="2400">
                          <a:solidFill>
                            <a:srgbClr val="2A08B8"/>
                          </a:solidFill>
                          <a:effectLst/>
                          <a:latin typeface="Arial" panose="020B0604020202020204" pitchFamily="34" charset="0"/>
                          <a:cs typeface="Arial" panose="020B0604020202020204" pitchFamily="34" charset="0"/>
                        </a:rPr>
                        <a:t> </a:t>
                      </a:r>
                      <a:endParaRPr lang="en-US" sz="2400">
                        <a:solidFill>
                          <a:srgbClr val="2A08B8"/>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290043795"/>
                  </a:ext>
                </a:extLst>
              </a:tr>
              <a:tr h="895266">
                <a:tc>
                  <a:txBody>
                    <a:bodyPr/>
                    <a:lstStyle/>
                    <a:p>
                      <a:pPr indent="180340" algn="just">
                        <a:lnSpc>
                          <a:spcPct val="120000"/>
                        </a:lnSpc>
                        <a:spcAft>
                          <a:spcPts val="600"/>
                        </a:spcAft>
                        <a:tabLst>
                          <a:tab pos="180340" algn="l"/>
                          <a:tab pos="450215" algn="l"/>
                        </a:tabLst>
                      </a:pPr>
                      <a:r>
                        <a:rPr lang="en-US" sz="2400">
                          <a:solidFill>
                            <a:srgbClr val="2A08B8"/>
                          </a:solidFill>
                          <a:effectLst/>
                          <a:latin typeface="Arial" panose="020B0604020202020204" pitchFamily="34" charset="0"/>
                          <a:cs typeface="Arial" panose="020B0604020202020204" pitchFamily="34" charset="0"/>
                        </a:rPr>
                        <a:t>Hàn Quốc</a:t>
                      </a:r>
                      <a:endParaRPr lang="en-US" sz="2400">
                        <a:solidFill>
                          <a:srgbClr val="2A08B8"/>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4">
                        <a:lumMod val="20000"/>
                        <a:lumOff val="80000"/>
                      </a:schemeClr>
                    </a:solidFill>
                  </a:tcPr>
                </a:tc>
                <a:tc>
                  <a:txBody>
                    <a:bodyPr/>
                    <a:lstStyle/>
                    <a:p>
                      <a:pPr indent="180340" algn="just">
                        <a:lnSpc>
                          <a:spcPct val="120000"/>
                        </a:lnSpc>
                        <a:spcAft>
                          <a:spcPts val="600"/>
                        </a:spcAft>
                        <a:tabLst>
                          <a:tab pos="180340" algn="l"/>
                          <a:tab pos="450215" algn="l"/>
                        </a:tabLst>
                      </a:pPr>
                      <a:r>
                        <a:rPr lang="en-US" sz="2400">
                          <a:solidFill>
                            <a:srgbClr val="2A08B8"/>
                          </a:solidFill>
                          <a:effectLst/>
                          <a:latin typeface="Arial" panose="020B0604020202020204" pitchFamily="34" charset="0"/>
                          <a:cs typeface="Arial" panose="020B0604020202020204" pitchFamily="34" charset="0"/>
                        </a:rPr>
                        <a:t> </a:t>
                      </a:r>
                    </a:p>
                    <a:p>
                      <a:pPr indent="180340" algn="just">
                        <a:lnSpc>
                          <a:spcPct val="120000"/>
                        </a:lnSpc>
                        <a:spcAft>
                          <a:spcPts val="600"/>
                        </a:spcAft>
                        <a:tabLst>
                          <a:tab pos="180340" algn="l"/>
                          <a:tab pos="450215" algn="l"/>
                        </a:tabLst>
                      </a:pPr>
                      <a:r>
                        <a:rPr lang="en-US" sz="2400">
                          <a:solidFill>
                            <a:srgbClr val="2A08B8"/>
                          </a:solidFill>
                          <a:effectLst/>
                          <a:latin typeface="Arial" panose="020B0604020202020204" pitchFamily="34" charset="0"/>
                          <a:cs typeface="Arial" panose="020B0604020202020204" pitchFamily="34" charset="0"/>
                        </a:rPr>
                        <a:t> </a:t>
                      </a:r>
                      <a:endParaRPr lang="en-US" sz="2400">
                        <a:solidFill>
                          <a:srgbClr val="2A08B8"/>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4">
                        <a:lumMod val="20000"/>
                        <a:lumOff val="80000"/>
                      </a:schemeClr>
                    </a:solidFill>
                  </a:tcPr>
                </a:tc>
                <a:tc>
                  <a:txBody>
                    <a:bodyPr/>
                    <a:lstStyle/>
                    <a:p>
                      <a:pPr indent="180340" algn="just">
                        <a:lnSpc>
                          <a:spcPct val="120000"/>
                        </a:lnSpc>
                        <a:spcAft>
                          <a:spcPts val="600"/>
                        </a:spcAft>
                        <a:tabLst>
                          <a:tab pos="180340" algn="l"/>
                          <a:tab pos="450215" algn="l"/>
                        </a:tabLst>
                      </a:pPr>
                      <a:r>
                        <a:rPr lang="en-US" sz="2400">
                          <a:solidFill>
                            <a:srgbClr val="2A08B8"/>
                          </a:solidFill>
                          <a:effectLst/>
                          <a:latin typeface="Arial" panose="020B0604020202020204" pitchFamily="34" charset="0"/>
                          <a:cs typeface="Arial" panose="020B0604020202020204" pitchFamily="34" charset="0"/>
                        </a:rPr>
                        <a:t> </a:t>
                      </a:r>
                      <a:endParaRPr lang="en-US" sz="2400">
                        <a:solidFill>
                          <a:srgbClr val="2A08B8"/>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953588489"/>
                  </a:ext>
                </a:extLst>
              </a:tr>
            </a:tbl>
          </a:graphicData>
        </a:graphic>
      </p:graphicFrame>
      <p:sp>
        <p:nvSpPr>
          <p:cNvPr id="12" name="Rectangle 11">
            <a:extLst>
              <a:ext uri="{FF2B5EF4-FFF2-40B4-BE49-F238E27FC236}">
                <a16:creationId xmlns:a16="http://schemas.microsoft.com/office/drawing/2014/main" id="{55487CF3-620B-48DB-B75E-20BE90F676EA}"/>
              </a:ext>
            </a:extLst>
          </p:cNvPr>
          <p:cNvSpPr/>
          <p:nvPr/>
        </p:nvSpPr>
        <p:spPr>
          <a:xfrm>
            <a:off x="8938004" y="1964715"/>
            <a:ext cx="3121474" cy="4040337"/>
          </a:xfrm>
          <a:prstGeom prst="rect">
            <a:avLst/>
          </a:prstGeom>
          <a:ln>
            <a:solidFill>
              <a:srgbClr val="00B0F0"/>
            </a:solidFill>
            <a:prstDash val="sysDash"/>
          </a:ln>
        </p:spPr>
        <p:txBody>
          <a:bodyPr wrap="square">
            <a:spAutoFit/>
          </a:bodyPr>
          <a:lstStyle/>
          <a:p>
            <a:pPr indent="180340" algn="just">
              <a:lnSpc>
                <a:spcPct val="120000"/>
              </a:lnSpc>
              <a:spcAft>
                <a:spcPts val="0"/>
              </a:spcAft>
              <a:tabLst>
                <a:tab pos="180340" algn="l"/>
                <a:tab pos="450215" algn="l"/>
              </a:tabLst>
            </a:pPr>
            <a:r>
              <a:rPr lang="en-US" sz="2400">
                <a:solidFill>
                  <a:srgbClr val="FF0066"/>
                </a:solidFill>
                <a:latin typeface="Arial" panose="020B0604020202020204" pitchFamily="34" charset="0"/>
                <a:ea typeface="Times New Roman" panose="02020603050405020304" pitchFamily="18" charset="0"/>
                <a:cs typeface="Arial" panose="020B0604020202020204" pitchFamily="34" charset="0"/>
              </a:rPr>
              <a:t>+ Nêu nhận xét về các mặt hàng xuất khẩu, nhập khẩu của Việt Nam với một số quốc gia Đông Á?</a:t>
            </a:r>
          </a:p>
          <a:p>
            <a:pPr indent="180340" algn="just">
              <a:lnSpc>
                <a:spcPct val="120000"/>
              </a:lnSpc>
              <a:spcAft>
                <a:spcPts val="0"/>
              </a:spcAft>
              <a:tabLst>
                <a:tab pos="180340" algn="l"/>
                <a:tab pos="450215" algn="l"/>
              </a:tabLst>
            </a:pPr>
            <a:r>
              <a:rPr lang="en-US" sz="2400">
                <a:solidFill>
                  <a:srgbClr val="FF0066"/>
                </a:solidFill>
                <a:latin typeface="Arial" panose="020B0604020202020204" pitchFamily="34" charset="0"/>
                <a:ea typeface="Times New Roman" panose="02020603050405020304" pitchFamily="18" charset="0"/>
                <a:cs typeface="Arial" panose="020B0604020202020204" pitchFamily="34" charset="0"/>
              </a:rPr>
              <a:t>+ Làm thế nào để hàng hóa VN có thể tới các nước HQ và NB nhiều hơn nữa?</a:t>
            </a:r>
            <a:endParaRPr lang="en-US" sz="2400">
              <a:solidFill>
                <a:srgbClr val="FF0066"/>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132507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308.png" descr="Image result for CÃ¡c máº·t hÃ ng nháº­p kháº©u tá»« hÃ n Quá»c">
            <a:extLst>
              <a:ext uri="{FF2B5EF4-FFF2-40B4-BE49-F238E27FC236}">
                <a16:creationId xmlns:a16="http://schemas.microsoft.com/office/drawing/2014/main" id="{6ADE969B-FF2A-4D7B-9565-F70C5420A039}"/>
              </a:ext>
            </a:extLst>
          </p:cNvPr>
          <p:cNvPicPr/>
          <p:nvPr/>
        </p:nvPicPr>
        <p:blipFill>
          <a:blip r:embed="rId2"/>
          <a:srcRect/>
          <a:stretch>
            <a:fillRect/>
          </a:stretch>
        </p:blipFill>
        <p:spPr>
          <a:xfrm>
            <a:off x="125612" y="387110"/>
            <a:ext cx="5677737" cy="4299374"/>
          </a:xfrm>
          <a:prstGeom prst="rect">
            <a:avLst/>
          </a:prstGeom>
          <a:ln/>
        </p:spPr>
      </p:pic>
      <p:pic>
        <p:nvPicPr>
          <p:cNvPr id="6" name="image312.jpg" descr="Image result for CÃ¡c máº·t hÃ ng nháº­p kháº©u tá»« hÃ n Quá»c">
            <a:extLst>
              <a:ext uri="{FF2B5EF4-FFF2-40B4-BE49-F238E27FC236}">
                <a16:creationId xmlns:a16="http://schemas.microsoft.com/office/drawing/2014/main" id="{8E1140AA-E3DC-4A3F-A16F-95F4A1112E66}"/>
              </a:ext>
            </a:extLst>
          </p:cNvPr>
          <p:cNvPicPr/>
          <p:nvPr/>
        </p:nvPicPr>
        <p:blipFill>
          <a:blip r:embed="rId3"/>
          <a:srcRect/>
          <a:stretch>
            <a:fillRect/>
          </a:stretch>
        </p:blipFill>
        <p:spPr>
          <a:xfrm>
            <a:off x="6388653" y="387110"/>
            <a:ext cx="5313612" cy="4235662"/>
          </a:xfrm>
          <a:prstGeom prst="rect">
            <a:avLst/>
          </a:prstGeom>
          <a:ln/>
        </p:spPr>
      </p:pic>
      <p:sp>
        <p:nvSpPr>
          <p:cNvPr id="7" name="Rectangle 6">
            <a:extLst>
              <a:ext uri="{FF2B5EF4-FFF2-40B4-BE49-F238E27FC236}">
                <a16:creationId xmlns:a16="http://schemas.microsoft.com/office/drawing/2014/main" id="{3AEAC2C9-AF35-4EDB-8976-95FBBAD80D2B}"/>
              </a:ext>
            </a:extLst>
          </p:cNvPr>
          <p:cNvSpPr/>
          <p:nvPr/>
        </p:nvSpPr>
        <p:spPr>
          <a:xfrm>
            <a:off x="3027647" y="5101022"/>
            <a:ext cx="5849037" cy="494751"/>
          </a:xfrm>
          <a:prstGeom prst="rect">
            <a:avLst/>
          </a:prstGeom>
        </p:spPr>
        <p:txBody>
          <a:bodyPr wrap="none">
            <a:spAutoFit/>
          </a:bodyPr>
          <a:lstStyle/>
          <a:p>
            <a:pPr indent="180340" algn="just">
              <a:lnSpc>
                <a:spcPct val="120000"/>
              </a:lnSpc>
              <a:spcAft>
                <a:spcPts val="0"/>
              </a:spcAft>
              <a:tabLst>
                <a:tab pos="180340" algn="l"/>
                <a:tab pos="450215" algn="l"/>
              </a:tabLst>
            </a:pPr>
            <a:r>
              <a:rPr lang="en-US" sz="2400" b="1">
                <a:solidFill>
                  <a:srgbClr val="00B050"/>
                </a:solidFill>
                <a:latin typeface="Arial" panose="020B0604020202020204" pitchFamily="34" charset="0"/>
                <a:ea typeface="Times New Roman" panose="02020603050405020304" pitchFamily="18" charset="0"/>
                <a:cs typeface="Arial" panose="020B0604020202020204" pitchFamily="34" charset="0"/>
              </a:rPr>
              <a:t>Một số sản phẩm nhập khẩu tiêu biểu</a:t>
            </a:r>
            <a:endParaRPr lang="en-US" sz="2400" b="1">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4542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03.png" descr="Image result for GiÃ¡ trá» xuáº¥t kháº©u Viá»t Nam Trung quá»c">
            <a:extLst>
              <a:ext uri="{FF2B5EF4-FFF2-40B4-BE49-F238E27FC236}">
                <a16:creationId xmlns:a16="http://schemas.microsoft.com/office/drawing/2014/main" id="{B06C47F5-182D-4975-BD2B-B9769F5B6DC5}"/>
              </a:ext>
            </a:extLst>
          </p:cNvPr>
          <p:cNvPicPr/>
          <p:nvPr/>
        </p:nvPicPr>
        <p:blipFill>
          <a:blip r:embed="rId2"/>
          <a:stretch>
            <a:fillRect/>
          </a:stretch>
        </p:blipFill>
        <p:spPr>
          <a:xfrm>
            <a:off x="1573693" y="857485"/>
            <a:ext cx="9224446" cy="5143029"/>
          </a:xfrm>
          <a:prstGeom prst="rect">
            <a:avLst/>
          </a:prstGeom>
        </p:spPr>
      </p:pic>
    </p:spTree>
    <p:extLst>
      <p:ext uri="{BB962C8B-B14F-4D97-AF65-F5344CB8AC3E}">
        <p14:creationId xmlns:p14="http://schemas.microsoft.com/office/powerpoint/2010/main" val="153803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96270C62-C7FF-4F17-9B95-4040791217B0}"/>
              </a:ext>
            </a:extLst>
          </p:cNvPr>
          <p:cNvPicPr/>
          <p:nvPr/>
        </p:nvPicPr>
        <p:blipFill rotWithShape="1">
          <a:blip r:embed="rId2"/>
          <a:srcRect t="87" b="375"/>
          <a:stretch/>
        </p:blipFill>
        <p:spPr>
          <a:xfrm>
            <a:off x="20" y="1282"/>
            <a:ext cx="12191980" cy="6856718"/>
          </a:xfrm>
          <a:prstGeom prst="rect">
            <a:avLst/>
          </a:prstGeom>
        </p:spPr>
      </p:pic>
    </p:spTree>
    <p:extLst>
      <p:ext uri="{BB962C8B-B14F-4D97-AF65-F5344CB8AC3E}">
        <p14:creationId xmlns:p14="http://schemas.microsoft.com/office/powerpoint/2010/main" val="1467663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7AC302E1-8070-4DFA-A4FB-E95D13044F31}"/>
              </a:ext>
            </a:extLst>
          </p:cNvPr>
          <p:cNvPicPr>
            <a:picLocks noChangeAspect="1"/>
          </p:cNvPicPr>
          <p:nvPr/>
        </p:nvPicPr>
        <p:blipFill>
          <a:blip r:embed="rId2"/>
          <a:stretch>
            <a:fillRect/>
          </a:stretch>
        </p:blipFill>
        <p:spPr>
          <a:xfrm>
            <a:off x="-11130" y="0"/>
            <a:ext cx="12192000" cy="6858000"/>
          </a:xfrm>
          <a:prstGeom prst="rect">
            <a:avLst/>
          </a:prstGeom>
        </p:spPr>
      </p:pic>
      <p:sp>
        <p:nvSpPr>
          <p:cNvPr id="98320" name="Rectangle 16"/>
          <p:cNvSpPr>
            <a:spLocks noChangeArrowheads="1"/>
          </p:cNvSpPr>
          <p:nvPr/>
        </p:nvSpPr>
        <p:spPr bwMode="auto">
          <a:xfrm>
            <a:off x="4531224" y="1016764"/>
            <a:ext cx="3776663" cy="715963"/>
          </a:xfrm>
          <a:prstGeom prst="rect">
            <a:avLst/>
          </a:prstGeom>
          <a:noFill/>
          <a:ln w="9525">
            <a:noFill/>
            <a:miter lim="800000"/>
            <a:headEnd/>
            <a:tailEnd/>
          </a:ln>
        </p:spPr>
        <p:txBody>
          <a:bodyPr wrap="none" anchor="ctr"/>
          <a:lstStyle>
            <a:lvl1pPr defTabSz="685800">
              <a:spcBef>
                <a:spcPct val="20000"/>
              </a:spcBef>
              <a:buChar char="•"/>
              <a:defRPr sz="2400">
                <a:solidFill>
                  <a:schemeClr val="tx1"/>
                </a:solidFill>
                <a:latin typeface="Arial" panose="020B0604020202020204" pitchFamily="34" charset="0"/>
              </a:defRPr>
            </a:lvl1pPr>
            <a:lvl2pPr defTabSz="685800">
              <a:spcBef>
                <a:spcPct val="20000"/>
              </a:spcBef>
              <a:buChar char="–"/>
              <a:defRPr sz="2100">
                <a:solidFill>
                  <a:schemeClr val="tx1"/>
                </a:solidFill>
                <a:latin typeface="Arial" panose="020B0604020202020204" pitchFamily="34" charset="0"/>
              </a:defRPr>
            </a:lvl2pPr>
            <a:lvl3pPr defTabSz="685800">
              <a:spcBef>
                <a:spcPct val="20000"/>
              </a:spcBef>
              <a:buChar char="•"/>
              <a:defRPr>
                <a:solidFill>
                  <a:schemeClr val="tx1"/>
                </a:solidFill>
                <a:latin typeface="Arial" panose="020B0604020202020204" pitchFamily="34" charset="0"/>
              </a:defRPr>
            </a:lvl3pPr>
            <a:lvl4pPr defTabSz="685800">
              <a:spcBef>
                <a:spcPct val="20000"/>
              </a:spcBef>
              <a:buChar char="–"/>
              <a:defRPr sz="1500">
                <a:solidFill>
                  <a:schemeClr val="tx1"/>
                </a:solidFill>
                <a:latin typeface="Arial" panose="020B0604020202020204" pitchFamily="34" charset="0"/>
              </a:defRPr>
            </a:lvl4pPr>
            <a:lvl5pPr defTabSz="685800">
              <a:spcBef>
                <a:spcPct val="20000"/>
              </a:spcBef>
              <a:buChar char="»"/>
              <a:defRPr sz="15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vi-VN" sz="4000" b="1" i="0" u="none" strike="noStrike" kern="1200" cap="none" spc="0" normalizeH="0" baseline="0" noProof="0">
                <a:ln>
                  <a:noFill/>
                </a:ln>
                <a:solidFill>
                  <a:srgbClr val="FFFF00"/>
                </a:solidFill>
                <a:effectLst/>
                <a:uLnTx/>
                <a:uFillTx/>
                <a:cs typeface="Arial" panose="020B0604020202020204" pitchFamily="34" charset="0"/>
              </a:rPr>
              <a:t>HƯỚNG DẪN VỀ NHÀ</a:t>
            </a:r>
          </a:p>
        </p:txBody>
      </p:sp>
      <p:sp>
        <p:nvSpPr>
          <p:cNvPr id="98330" name="Text Box 26"/>
          <p:cNvSpPr txBox="1">
            <a:spLocks noChangeArrowheads="1"/>
          </p:cNvSpPr>
          <p:nvPr/>
        </p:nvSpPr>
        <p:spPr bwMode="auto">
          <a:xfrm>
            <a:off x="3113946" y="1944690"/>
            <a:ext cx="73010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2400">
                <a:solidFill>
                  <a:schemeClr val="tx1"/>
                </a:solidFill>
                <a:latin typeface="Arial" panose="020B0604020202020204" pitchFamily="34" charset="0"/>
              </a:defRPr>
            </a:lvl1pPr>
            <a:lvl2pPr marL="557213" indent="-214313" defTabSz="685800">
              <a:spcBef>
                <a:spcPct val="20000"/>
              </a:spcBef>
              <a:buChar char="–"/>
              <a:defRPr sz="2100">
                <a:solidFill>
                  <a:schemeClr val="tx1"/>
                </a:solidFill>
                <a:latin typeface="Arial" panose="020B0604020202020204" pitchFamily="34" charset="0"/>
              </a:defRPr>
            </a:lvl2pPr>
            <a:lvl3pPr defTabSz="685800">
              <a:spcBef>
                <a:spcPct val="20000"/>
              </a:spcBef>
              <a:buChar char="•"/>
              <a:defRPr>
                <a:solidFill>
                  <a:schemeClr val="tx1"/>
                </a:solidFill>
                <a:latin typeface="Arial" panose="020B0604020202020204" pitchFamily="34" charset="0"/>
              </a:defRPr>
            </a:lvl3pPr>
            <a:lvl4pPr defTabSz="685800">
              <a:spcBef>
                <a:spcPct val="20000"/>
              </a:spcBef>
              <a:buChar char="–"/>
              <a:defRPr sz="1500">
                <a:solidFill>
                  <a:schemeClr val="tx1"/>
                </a:solidFill>
                <a:latin typeface="Arial" panose="020B0604020202020204" pitchFamily="34" charset="0"/>
              </a:defRPr>
            </a:lvl4pPr>
            <a:lvl5pPr defTabSz="685800">
              <a:spcBef>
                <a:spcPct val="20000"/>
              </a:spcBef>
              <a:buChar char="»"/>
              <a:defRPr sz="15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vi-VN" sz="4800" b="1" i="0" u="none" strike="noStrike" kern="1200" cap="none" spc="0" normalizeH="0" baseline="0" noProof="0" dirty="0">
                <a:ln>
                  <a:noFill/>
                </a:ln>
                <a:solidFill>
                  <a:schemeClr val="bg1"/>
                </a:solidFill>
                <a:effectLst/>
                <a:uLnTx/>
                <a:uFillTx/>
                <a:latin typeface="#9Slide07 IcielFinch" panose="02000508040000020003" pitchFamily="2" charset="0"/>
                <a:cs typeface="Times New Roman" panose="02020603050405020304" pitchFamily="18" charset="0"/>
              </a:rPr>
              <a:t>1</a:t>
            </a:r>
            <a:r>
              <a:rPr kumimoji="0" lang="en-US" altLang="vi-VN" sz="4800" b="1" i="0" u="none" strike="noStrike" kern="1200" cap="none" spc="0" normalizeH="0" baseline="0" noProof="0">
                <a:ln>
                  <a:noFill/>
                </a:ln>
                <a:solidFill>
                  <a:schemeClr val="bg1"/>
                </a:solidFill>
                <a:effectLst/>
                <a:uLnTx/>
                <a:uFillTx/>
                <a:latin typeface="#9Slide07 IcielFinch" panose="02000508040000020003" pitchFamily="2" charset="0"/>
                <a:cs typeface="Times New Roman" panose="02020603050405020304" pitchFamily="18" charset="0"/>
              </a:rPr>
              <a:t>. </a:t>
            </a:r>
            <a:r>
              <a:rPr lang="en-US" altLang="vi-VN" sz="4800" b="1" noProof="0">
                <a:solidFill>
                  <a:schemeClr val="bg1"/>
                </a:solidFill>
                <a:latin typeface="#9Slide07 IcielFinch" panose="02000508040000020003" pitchFamily="2" charset="0"/>
                <a:cs typeface="Times New Roman" panose="02020603050405020304" pitchFamily="18" charset="0"/>
              </a:rPr>
              <a:t>Hoàn thành bài báo cáo</a:t>
            </a:r>
            <a:endParaRPr kumimoji="0" lang="en-US" altLang="vi-VN" sz="4800" b="1" i="0" u="none" strike="noStrike" kern="1200" cap="none" spc="0" normalizeH="0" baseline="0" noProof="0" dirty="0">
              <a:ln>
                <a:noFill/>
              </a:ln>
              <a:solidFill>
                <a:schemeClr val="bg1"/>
              </a:solidFill>
              <a:effectLst/>
              <a:uLnTx/>
              <a:uFillTx/>
              <a:latin typeface="#9Slide07 IcielFinch" panose="02000508040000020003" pitchFamily="2" charset="0"/>
              <a:cs typeface="Times New Roman" panose="02020603050405020304" pitchFamily="18" charset="0"/>
            </a:endParaRPr>
          </a:p>
        </p:txBody>
      </p:sp>
      <p:sp>
        <p:nvSpPr>
          <p:cNvPr id="98331" name="Text Box 27"/>
          <p:cNvSpPr txBox="1">
            <a:spLocks noChangeArrowheads="1"/>
          </p:cNvSpPr>
          <p:nvPr/>
        </p:nvSpPr>
        <p:spPr bwMode="auto">
          <a:xfrm>
            <a:off x="3113946" y="2987650"/>
            <a:ext cx="45590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2400">
                <a:solidFill>
                  <a:schemeClr val="tx1"/>
                </a:solidFill>
                <a:latin typeface="Arial" panose="020B0604020202020204" pitchFamily="34" charset="0"/>
              </a:defRPr>
            </a:lvl1pPr>
            <a:lvl2pPr marL="557213" indent="-214313" defTabSz="685800">
              <a:spcBef>
                <a:spcPct val="20000"/>
              </a:spcBef>
              <a:buChar char="–"/>
              <a:defRPr sz="2100">
                <a:solidFill>
                  <a:schemeClr val="tx1"/>
                </a:solidFill>
                <a:latin typeface="Arial" panose="020B0604020202020204" pitchFamily="34" charset="0"/>
              </a:defRPr>
            </a:lvl2pPr>
            <a:lvl3pPr defTabSz="685800">
              <a:spcBef>
                <a:spcPct val="20000"/>
              </a:spcBef>
              <a:buChar char="•"/>
              <a:defRPr>
                <a:solidFill>
                  <a:schemeClr val="tx1"/>
                </a:solidFill>
                <a:latin typeface="Arial" panose="020B0604020202020204" pitchFamily="34" charset="0"/>
              </a:defRPr>
            </a:lvl3pPr>
            <a:lvl4pPr defTabSz="685800">
              <a:spcBef>
                <a:spcPct val="20000"/>
              </a:spcBef>
              <a:buChar char="–"/>
              <a:defRPr sz="1500">
                <a:solidFill>
                  <a:schemeClr val="tx1"/>
                </a:solidFill>
                <a:latin typeface="Arial" panose="020B0604020202020204" pitchFamily="34" charset="0"/>
              </a:defRPr>
            </a:lvl4pPr>
            <a:lvl5pPr defTabSz="685800">
              <a:spcBef>
                <a:spcPct val="20000"/>
              </a:spcBef>
              <a:buChar char="»"/>
              <a:defRPr sz="15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vi-VN" sz="4800" b="1" i="0" u="none" strike="noStrike" kern="1200" cap="none" spc="0" normalizeH="0" baseline="0" noProof="0" dirty="0">
                <a:ln>
                  <a:noFill/>
                </a:ln>
                <a:solidFill>
                  <a:schemeClr val="bg1"/>
                </a:solidFill>
                <a:effectLst/>
                <a:uLnTx/>
                <a:uFillTx/>
                <a:latin typeface="#9Slide07 IcielFinch" panose="02000508040000020003" pitchFamily="2" charset="0"/>
                <a:cs typeface="Times New Roman" panose="02020603050405020304" pitchFamily="18" charset="0"/>
              </a:rPr>
              <a:t>2. </a:t>
            </a:r>
            <a:r>
              <a:rPr kumimoji="0" lang="en-US" altLang="vi-VN" sz="4800" b="1" i="0" u="none" strike="noStrike" kern="1200" cap="none" spc="0" normalizeH="0" baseline="0" noProof="0" dirty="0" err="1">
                <a:ln>
                  <a:noFill/>
                </a:ln>
                <a:solidFill>
                  <a:schemeClr val="bg1"/>
                </a:solidFill>
                <a:effectLst/>
                <a:uLnTx/>
                <a:uFillTx/>
                <a:latin typeface="#9Slide07 IcielFinch" panose="02000508040000020003" pitchFamily="2" charset="0"/>
                <a:cs typeface="Times New Roman" panose="02020603050405020304" pitchFamily="18" charset="0"/>
              </a:rPr>
              <a:t>Tìm</a:t>
            </a:r>
            <a:r>
              <a:rPr kumimoji="0" lang="en-US" altLang="vi-VN" sz="4800" b="1" i="0" u="none" strike="noStrike" kern="1200" cap="none" spc="0" normalizeH="0" baseline="0" noProof="0" dirty="0">
                <a:ln>
                  <a:noFill/>
                </a:ln>
                <a:solidFill>
                  <a:schemeClr val="bg1"/>
                </a:solidFill>
                <a:effectLst/>
                <a:uLnTx/>
                <a:uFillTx/>
                <a:latin typeface="#9Slide07 IcielFinch" panose="02000508040000020003" pitchFamily="2" charset="0"/>
                <a:cs typeface="Times New Roman" panose="02020603050405020304" pitchFamily="18" charset="0"/>
              </a:rPr>
              <a:t> </a:t>
            </a:r>
            <a:r>
              <a:rPr kumimoji="0" lang="en-US" altLang="vi-VN" sz="4800" b="1" i="0" u="none" strike="noStrike" kern="1200" cap="none" spc="0" normalizeH="0" baseline="0" noProof="0" err="1">
                <a:ln>
                  <a:noFill/>
                </a:ln>
                <a:solidFill>
                  <a:schemeClr val="bg1"/>
                </a:solidFill>
                <a:effectLst/>
                <a:uLnTx/>
                <a:uFillTx/>
                <a:latin typeface="#9Slide07 IcielFinch" panose="02000508040000020003" pitchFamily="2" charset="0"/>
                <a:cs typeface="Times New Roman" panose="02020603050405020304" pitchFamily="18" charset="0"/>
              </a:rPr>
              <a:t>hiểu</a:t>
            </a:r>
            <a:r>
              <a:rPr kumimoji="0" lang="en-US" altLang="vi-VN" sz="4800" b="1" i="0" u="none" strike="noStrike" kern="1200" cap="none" spc="0" normalizeH="0" baseline="0" noProof="0">
                <a:ln>
                  <a:noFill/>
                </a:ln>
                <a:solidFill>
                  <a:schemeClr val="bg1"/>
                </a:solidFill>
                <a:effectLst/>
                <a:uLnTx/>
                <a:uFillTx/>
                <a:latin typeface="#9Slide07 IcielFinch" panose="02000508040000020003" pitchFamily="2" charset="0"/>
                <a:cs typeface="Times New Roman" panose="02020603050405020304" pitchFamily="18" charset="0"/>
              </a:rPr>
              <a:t> bài</a:t>
            </a:r>
            <a:r>
              <a:rPr kumimoji="0" lang="en-US" altLang="vi-VN" sz="4800" b="1" i="0" u="none" strike="noStrike" kern="1200" cap="none" spc="0" normalizeH="0" noProof="0">
                <a:ln>
                  <a:noFill/>
                </a:ln>
                <a:solidFill>
                  <a:schemeClr val="bg1"/>
                </a:solidFill>
                <a:effectLst/>
                <a:uLnTx/>
                <a:uFillTx/>
                <a:latin typeface="#9Slide07 IcielFinch" panose="02000508040000020003" pitchFamily="2" charset="0"/>
                <a:cs typeface="Times New Roman" panose="02020603050405020304" pitchFamily="18" charset="0"/>
              </a:rPr>
              <a:t> mới</a:t>
            </a:r>
            <a:endParaRPr kumimoji="0" lang="en-US" altLang="vi-VN" sz="4800" b="1" i="0" u="none" strike="noStrike" kern="1200" cap="none" spc="0" normalizeH="0" baseline="0" noProof="0" dirty="0">
              <a:ln>
                <a:noFill/>
              </a:ln>
              <a:solidFill>
                <a:schemeClr val="bg1"/>
              </a:solidFill>
              <a:effectLst/>
              <a:uLnTx/>
              <a:uFillTx/>
              <a:latin typeface="#9Slide07 IcielFinch" panose="02000508040000020003" pitchFamily="2" charset="0"/>
              <a:cs typeface="Times New Roman" panose="02020603050405020304" pitchFamily="18" charset="0"/>
            </a:endParaRPr>
          </a:p>
        </p:txBody>
      </p:sp>
      <p:pic>
        <p:nvPicPr>
          <p:cNvPr id="2" name="Hình ảnh 1">
            <a:extLst>
              <a:ext uri="{FF2B5EF4-FFF2-40B4-BE49-F238E27FC236}">
                <a16:creationId xmlns:a16="http://schemas.microsoft.com/office/drawing/2014/main" id="{406F26C8-511F-4AEA-9970-1826E1CD4073}"/>
              </a:ext>
            </a:extLst>
          </p:cNvPr>
          <p:cNvPicPr>
            <a:picLocks noChangeAspect="1"/>
          </p:cNvPicPr>
          <p:nvPr/>
        </p:nvPicPr>
        <p:blipFill>
          <a:blip r:embed="rId3"/>
          <a:stretch>
            <a:fillRect/>
          </a:stretch>
        </p:blipFill>
        <p:spPr>
          <a:xfrm>
            <a:off x="8300181" y="3429000"/>
            <a:ext cx="3890963" cy="3429000"/>
          </a:xfrm>
          <a:prstGeom prst="rect">
            <a:avLst/>
          </a:prstGeom>
        </p:spPr>
      </p:pic>
    </p:spTree>
    <p:extLst>
      <p:ext uri="{BB962C8B-B14F-4D97-AF65-F5344CB8AC3E}">
        <p14:creationId xmlns:p14="http://schemas.microsoft.com/office/powerpoint/2010/main" val="1992484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8320"/>
                                        </p:tgtEl>
                                        <p:attrNameLst>
                                          <p:attrName>style.visibility</p:attrName>
                                        </p:attrNameLst>
                                      </p:cBhvr>
                                      <p:to>
                                        <p:strVal val="visible"/>
                                      </p:to>
                                    </p:set>
                                    <p:anim calcmode="lin" valueType="num">
                                      <p:cBhvr>
                                        <p:cTn id="7" dur="500" fill="hold"/>
                                        <p:tgtEl>
                                          <p:spTgt spid="98320"/>
                                        </p:tgtEl>
                                        <p:attrNameLst>
                                          <p:attrName>ppt_w</p:attrName>
                                        </p:attrNameLst>
                                      </p:cBhvr>
                                      <p:tavLst>
                                        <p:tav tm="0">
                                          <p:val>
                                            <p:fltVal val="0"/>
                                          </p:val>
                                        </p:tav>
                                        <p:tav tm="100000">
                                          <p:val>
                                            <p:strVal val="#ppt_w"/>
                                          </p:val>
                                        </p:tav>
                                      </p:tavLst>
                                    </p:anim>
                                    <p:anim calcmode="lin" valueType="num">
                                      <p:cBhvr>
                                        <p:cTn id="8" dur="500" fill="hold"/>
                                        <p:tgtEl>
                                          <p:spTgt spid="98320"/>
                                        </p:tgtEl>
                                        <p:attrNameLst>
                                          <p:attrName>ppt_h</p:attrName>
                                        </p:attrNameLst>
                                      </p:cBhvr>
                                      <p:tavLst>
                                        <p:tav tm="0">
                                          <p:val>
                                            <p:fltVal val="0"/>
                                          </p:val>
                                        </p:tav>
                                        <p:tav tm="100000">
                                          <p:val>
                                            <p:strVal val="#ppt_h"/>
                                          </p:val>
                                        </p:tav>
                                      </p:tavLst>
                                    </p:anim>
                                    <p:animEffect transition="in" filter="fade">
                                      <p:cBhvr>
                                        <p:cTn id="9" dur="500"/>
                                        <p:tgtEl>
                                          <p:spTgt spid="9832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98330"/>
                                        </p:tgtEl>
                                        <p:attrNameLst>
                                          <p:attrName>style.visibility</p:attrName>
                                        </p:attrNameLst>
                                      </p:cBhvr>
                                      <p:to>
                                        <p:strVal val="visible"/>
                                      </p:to>
                                    </p:set>
                                    <p:anim from="(-#ppt_w/2)" to="(#ppt_x)" calcmode="lin" valueType="num">
                                      <p:cBhvr>
                                        <p:cTn id="14" dur="600" fill="hold">
                                          <p:stCondLst>
                                            <p:cond delay="0"/>
                                          </p:stCondLst>
                                        </p:cTn>
                                        <p:tgtEl>
                                          <p:spTgt spid="98330"/>
                                        </p:tgtEl>
                                        <p:attrNameLst>
                                          <p:attrName>ppt_x</p:attrName>
                                        </p:attrNameLst>
                                      </p:cBhvr>
                                    </p:anim>
                                    <p:anim from="0" to="-1.0" calcmode="lin" valueType="num">
                                      <p:cBhvr>
                                        <p:cTn id="15" dur="200" decel="50000" autoRev="1" fill="hold">
                                          <p:stCondLst>
                                            <p:cond delay="600"/>
                                          </p:stCondLst>
                                        </p:cTn>
                                        <p:tgtEl>
                                          <p:spTgt spid="98330"/>
                                        </p:tgtEl>
                                        <p:attrNameLst>
                                          <p:attrName>xshear</p:attrName>
                                        </p:attrNameLst>
                                      </p:cBhvr>
                                    </p:anim>
                                    <p:animScale>
                                      <p:cBhvr>
                                        <p:cTn id="16" dur="200" decel="100000" autoRev="1" fill="hold">
                                          <p:stCondLst>
                                            <p:cond delay="600"/>
                                          </p:stCondLst>
                                        </p:cTn>
                                        <p:tgtEl>
                                          <p:spTgt spid="98330"/>
                                        </p:tgtEl>
                                      </p:cBhvr>
                                      <p:from x="100000" y="100000"/>
                                      <p:to x="80000" y="100000"/>
                                    </p:animScale>
                                    <p:anim by="(#ppt_h/3+#ppt_w*0.1)" calcmode="lin" valueType="num">
                                      <p:cBhvr additive="sum">
                                        <p:cTn id="17" dur="200" decel="100000" autoRev="1" fill="hold">
                                          <p:stCondLst>
                                            <p:cond delay="600"/>
                                          </p:stCondLst>
                                        </p:cTn>
                                        <p:tgtEl>
                                          <p:spTgt spid="98330"/>
                                        </p:tgtEl>
                                        <p:attrNameLst>
                                          <p:attrName>ppt_x</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98331"/>
                                        </p:tgtEl>
                                        <p:attrNameLst>
                                          <p:attrName>style.visibility</p:attrName>
                                        </p:attrNameLst>
                                      </p:cBhvr>
                                      <p:to>
                                        <p:strVal val="visible"/>
                                      </p:to>
                                    </p:set>
                                    <p:animEffect transition="in" filter="fade">
                                      <p:cBhvr>
                                        <p:cTn id="22" dur="800" decel="100000"/>
                                        <p:tgtEl>
                                          <p:spTgt spid="98331"/>
                                        </p:tgtEl>
                                      </p:cBhvr>
                                    </p:animEffect>
                                    <p:anim calcmode="lin" valueType="num">
                                      <p:cBhvr>
                                        <p:cTn id="23" dur="800" decel="100000" fill="hold"/>
                                        <p:tgtEl>
                                          <p:spTgt spid="98331"/>
                                        </p:tgtEl>
                                        <p:attrNameLst>
                                          <p:attrName>style.rotation</p:attrName>
                                        </p:attrNameLst>
                                      </p:cBhvr>
                                      <p:tavLst>
                                        <p:tav tm="0">
                                          <p:val>
                                            <p:fltVal val="-90"/>
                                          </p:val>
                                        </p:tav>
                                        <p:tav tm="100000">
                                          <p:val>
                                            <p:fltVal val="0"/>
                                          </p:val>
                                        </p:tav>
                                      </p:tavLst>
                                    </p:anim>
                                    <p:anim calcmode="lin" valueType="num">
                                      <p:cBhvr>
                                        <p:cTn id="24" dur="800" decel="100000" fill="hold"/>
                                        <p:tgtEl>
                                          <p:spTgt spid="98331"/>
                                        </p:tgtEl>
                                        <p:attrNameLst>
                                          <p:attrName>ppt_x</p:attrName>
                                        </p:attrNameLst>
                                      </p:cBhvr>
                                      <p:tavLst>
                                        <p:tav tm="0">
                                          <p:val>
                                            <p:strVal val="#ppt_x+0.4"/>
                                          </p:val>
                                        </p:tav>
                                        <p:tav tm="100000">
                                          <p:val>
                                            <p:strVal val="#ppt_x-0.05"/>
                                          </p:val>
                                        </p:tav>
                                      </p:tavLst>
                                    </p:anim>
                                    <p:anim calcmode="lin" valueType="num">
                                      <p:cBhvr>
                                        <p:cTn id="25" dur="800" decel="100000" fill="hold"/>
                                        <p:tgtEl>
                                          <p:spTgt spid="98331"/>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98331"/>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9833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20" grpId="0"/>
      <p:bldP spid="98330" grpId="0"/>
      <p:bldP spid="983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p hình nền cảm ơn Thank You đẹp dễ thương và ý nghĩa nhất">
            <a:extLst>
              <a:ext uri="{FF2B5EF4-FFF2-40B4-BE49-F238E27FC236}">
                <a16:creationId xmlns:a16="http://schemas.microsoft.com/office/drawing/2014/main" id="{3C98EE2A-9ACE-4614-83A5-D7B71BAF65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297" r="-1" b="2603"/>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498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55983A-3930-4DE5-B625-79049C1464BF}"/>
              </a:ext>
            </a:extLst>
          </p:cNvPr>
          <p:cNvSpPr/>
          <p:nvPr/>
        </p:nvSpPr>
        <p:spPr>
          <a:xfrm>
            <a:off x="190005" y="632194"/>
            <a:ext cx="11720946" cy="4524315"/>
          </a:xfrm>
          <a:prstGeom prst="rect">
            <a:avLst/>
          </a:prstGeom>
        </p:spPr>
        <p:txBody>
          <a:bodyPr wrap="square">
            <a:spAutoFit/>
          </a:bodyPr>
          <a:lstStyle/>
          <a:p>
            <a:pPr algn="ctr"/>
            <a:r>
              <a:rPr lang="vi-VN" sz="3200" b="1">
                <a:solidFill>
                  <a:srgbClr val="1B04FA"/>
                </a:solidFill>
              </a:rPr>
              <a:t>NHẬT BẢN</a:t>
            </a:r>
            <a:r>
              <a:rPr lang="vi-VN" sz="3200">
                <a:solidFill>
                  <a:srgbClr val="1B04FA"/>
                </a:solidFill>
              </a:rPr>
              <a:t> </a:t>
            </a:r>
          </a:p>
          <a:p>
            <a:pPr algn="just"/>
            <a:r>
              <a:rPr lang="vi-VN" sz="3200" b="1">
                <a:solidFill>
                  <a:srgbClr val="1B04FA"/>
                </a:solidFill>
              </a:rPr>
              <a:t>1. Khái quát về nền kinh tế của quốc gia</a:t>
            </a:r>
            <a:endParaRPr lang="vi-VN" sz="3200">
              <a:solidFill>
                <a:srgbClr val="1B04FA"/>
              </a:solidFill>
            </a:endParaRPr>
          </a:p>
          <a:p>
            <a:r>
              <a:rPr lang="vi-VN" sz="3200">
                <a:solidFill>
                  <a:srgbClr val="1B04FA"/>
                </a:solidFill>
              </a:rPr>
              <a:t>- Nhật Bản là một trong các quốc gia hàng đầu thế giới về kinh tế, tài chính.</a:t>
            </a:r>
          </a:p>
          <a:p>
            <a:r>
              <a:rPr lang="vi-VN" sz="3200">
                <a:solidFill>
                  <a:srgbClr val="1B04FA"/>
                </a:solidFill>
              </a:rPr>
              <a:t>- GDP Nhật Bản đạt 4975,42 tỉ USD (2020), chiếm 4,4% trong tổng GDP thế giới </a:t>
            </a:r>
            <a:r>
              <a:rPr lang="vi-VN" sz="3200" i="1">
                <a:solidFill>
                  <a:srgbClr val="1B04FA"/>
                </a:solidFill>
              </a:rPr>
              <a:t>(Nguồn: World Bank)</a:t>
            </a:r>
            <a:r>
              <a:rPr lang="vi-VN" sz="3200">
                <a:solidFill>
                  <a:srgbClr val="1B04FA"/>
                </a:solidFill>
              </a:rPr>
              <a:t>.</a:t>
            </a:r>
          </a:p>
          <a:p>
            <a:r>
              <a:rPr lang="vi-VN" sz="3200">
                <a:solidFill>
                  <a:srgbClr val="1B04FA"/>
                </a:solidFill>
              </a:rPr>
              <a:t>- GDP/người đạt 39,5 nghìn USD/người.</a:t>
            </a:r>
          </a:p>
          <a:p>
            <a:pPr algn="just"/>
            <a:br>
              <a:rPr lang="vi-VN" sz="3200">
                <a:solidFill>
                  <a:srgbClr val="1B04FA"/>
                </a:solidFill>
              </a:rPr>
            </a:br>
            <a:endParaRPr lang="en-US" sz="3200">
              <a:solidFill>
                <a:srgbClr val="1B04FA"/>
              </a:solidFill>
            </a:endParaRPr>
          </a:p>
        </p:txBody>
      </p:sp>
    </p:spTree>
    <p:extLst>
      <p:ext uri="{BB962C8B-B14F-4D97-AF65-F5344CB8AC3E}">
        <p14:creationId xmlns:p14="http://schemas.microsoft.com/office/powerpoint/2010/main" val="2930950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05.png" descr="Image result for hanbok icon">
            <a:extLst>
              <a:ext uri="{FF2B5EF4-FFF2-40B4-BE49-F238E27FC236}">
                <a16:creationId xmlns:a16="http://schemas.microsoft.com/office/drawing/2014/main" id="{D0810965-190A-493A-961E-8280BE78DD12}"/>
              </a:ext>
            </a:extLst>
          </p:cNvPr>
          <p:cNvPicPr/>
          <p:nvPr/>
        </p:nvPicPr>
        <p:blipFill>
          <a:blip r:embed="rId3"/>
          <a:srcRect/>
          <a:stretch>
            <a:fillRect/>
          </a:stretch>
        </p:blipFill>
        <p:spPr>
          <a:xfrm>
            <a:off x="332847" y="251531"/>
            <a:ext cx="3692888" cy="2539170"/>
          </a:xfrm>
          <a:prstGeom prst="rect">
            <a:avLst/>
          </a:prstGeom>
          <a:ln/>
        </p:spPr>
      </p:pic>
      <p:pic>
        <p:nvPicPr>
          <p:cNvPr id="6" name="image283.jpg" descr="Image result for kim chi hÃ n quá»c">
            <a:extLst>
              <a:ext uri="{FF2B5EF4-FFF2-40B4-BE49-F238E27FC236}">
                <a16:creationId xmlns:a16="http://schemas.microsoft.com/office/drawing/2014/main" id="{CE95F762-0CBF-4AD0-B56E-5BF555F4DC9B}"/>
              </a:ext>
            </a:extLst>
          </p:cNvPr>
          <p:cNvPicPr/>
          <p:nvPr/>
        </p:nvPicPr>
        <p:blipFill>
          <a:blip r:embed="rId4"/>
          <a:srcRect/>
          <a:stretch>
            <a:fillRect/>
          </a:stretch>
        </p:blipFill>
        <p:spPr>
          <a:xfrm>
            <a:off x="6585882" y="478349"/>
            <a:ext cx="2983837" cy="2085534"/>
          </a:xfrm>
          <a:prstGeom prst="rect">
            <a:avLst/>
          </a:prstGeom>
          <a:ln/>
        </p:spPr>
      </p:pic>
      <p:pic>
        <p:nvPicPr>
          <p:cNvPr id="8" name="image298.jpg" descr="Image result for Seoul icon">
            <a:extLst>
              <a:ext uri="{FF2B5EF4-FFF2-40B4-BE49-F238E27FC236}">
                <a16:creationId xmlns:a16="http://schemas.microsoft.com/office/drawing/2014/main" id="{0CADCE23-0767-4CA3-9A56-56589C321065}"/>
              </a:ext>
            </a:extLst>
          </p:cNvPr>
          <p:cNvPicPr/>
          <p:nvPr/>
        </p:nvPicPr>
        <p:blipFill rotWithShape="1">
          <a:blip r:embed="rId5"/>
          <a:srcRect b="7905"/>
          <a:stretch/>
        </p:blipFill>
        <p:spPr>
          <a:xfrm>
            <a:off x="2884392" y="2883468"/>
            <a:ext cx="5193408" cy="3723001"/>
          </a:xfrm>
          <a:prstGeom prst="rect">
            <a:avLst/>
          </a:prstGeom>
          <a:ln/>
        </p:spPr>
      </p:pic>
    </p:spTree>
    <p:extLst>
      <p:ext uri="{BB962C8B-B14F-4D97-AF65-F5344CB8AC3E}">
        <p14:creationId xmlns:p14="http://schemas.microsoft.com/office/powerpoint/2010/main" val="359085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29C70E-C06D-4DF0-974A-13363DA42E49}"/>
              </a:ext>
            </a:extLst>
          </p:cNvPr>
          <p:cNvSpPr/>
          <p:nvPr/>
        </p:nvSpPr>
        <p:spPr>
          <a:xfrm>
            <a:off x="332510" y="210188"/>
            <a:ext cx="11067802" cy="6771084"/>
          </a:xfrm>
          <a:prstGeom prst="rect">
            <a:avLst/>
          </a:prstGeom>
        </p:spPr>
        <p:txBody>
          <a:bodyPr wrap="square">
            <a:spAutoFit/>
          </a:bodyPr>
          <a:lstStyle/>
          <a:p>
            <a:pPr algn="just"/>
            <a:r>
              <a:rPr lang="vi-VN" sz="3200" b="1">
                <a:solidFill>
                  <a:srgbClr val="1B04FA"/>
                </a:solidFill>
              </a:rPr>
              <a:t>2. Đặc điểm nền kinh tế</a:t>
            </a:r>
            <a:endParaRPr lang="vi-VN" sz="3200">
              <a:solidFill>
                <a:srgbClr val="1B04FA"/>
              </a:solidFill>
            </a:endParaRPr>
          </a:p>
          <a:p>
            <a:pPr algn="just"/>
            <a:r>
              <a:rPr lang="vi-VN" sz="3200" i="1">
                <a:solidFill>
                  <a:srgbClr val="1B04FA"/>
                </a:solidFill>
              </a:rPr>
              <a:t>a. Lịch sử phát triển nền kinh tế</a:t>
            </a:r>
            <a:endParaRPr lang="vi-VN" sz="3200">
              <a:solidFill>
                <a:srgbClr val="1B04FA"/>
              </a:solidFill>
            </a:endParaRPr>
          </a:p>
          <a:p>
            <a:pPr algn="just"/>
            <a:r>
              <a:rPr lang="vi-VN" sz="3200">
                <a:solidFill>
                  <a:srgbClr val="1B04FA"/>
                </a:solidFill>
              </a:rPr>
              <a:t>- Sau Chiến tranh thế giới thứ hai, nền kinh tế Nhật Bản bị suy sụp nghiêm trọng, nhưng đến năm 1952 kinh tế đã khôi phục ngang mức trước chiến tranh và phát triển với tốc độ cao trong giai đoạn 1955 - 1973.</a:t>
            </a:r>
          </a:p>
          <a:p>
            <a:pPr algn="just"/>
            <a:r>
              <a:rPr lang="vi-VN" sz="3200">
                <a:solidFill>
                  <a:srgbClr val="1B04FA"/>
                </a:solidFill>
              </a:rPr>
              <a:t>- Những năm 1973 - 1974 và 1979 - 1980, do khủng hoảng dầu mỏ, tốc độ tăng trưởng nền kinh tế giảm xuống (còn 2,6% năm 1980).</a:t>
            </a:r>
          </a:p>
          <a:p>
            <a:pPr algn="just"/>
            <a:r>
              <a:rPr lang="vi-VN" sz="3200">
                <a:solidFill>
                  <a:srgbClr val="1B04FA"/>
                </a:solidFill>
              </a:rPr>
              <a:t>- Nhờ điều chỉnh chiến lược phát triển nên đến những năm 1986 - 1990, tốc độ tăng GDP trung bình đã đạt 5,3%.</a:t>
            </a:r>
          </a:p>
          <a:p>
            <a:pPr algn="just"/>
            <a:r>
              <a:rPr lang="vi-VN" sz="3200">
                <a:solidFill>
                  <a:srgbClr val="1B04FA"/>
                </a:solidFill>
              </a:rPr>
              <a:t>- Từ năm 1991, tốc độ tăng trưởng kinh tế Nhật Bản đã chậm lại.</a:t>
            </a:r>
          </a:p>
          <a:p>
            <a:pPr algn="just"/>
            <a:endParaRPr lang="en-US"/>
          </a:p>
        </p:txBody>
      </p:sp>
    </p:spTree>
    <p:extLst>
      <p:ext uri="{BB962C8B-B14F-4D97-AF65-F5344CB8AC3E}">
        <p14:creationId xmlns:p14="http://schemas.microsoft.com/office/powerpoint/2010/main" val="2755563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C5CBBB-99CA-4E2B-A1D9-921D10EC009C}"/>
              </a:ext>
            </a:extLst>
          </p:cNvPr>
          <p:cNvSpPr/>
          <p:nvPr/>
        </p:nvSpPr>
        <p:spPr>
          <a:xfrm>
            <a:off x="376051" y="208393"/>
            <a:ext cx="11523023" cy="2554545"/>
          </a:xfrm>
          <a:prstGeom prst="rect">
            <a:avLst/>
          </a:prstGeom>
        </p:spPr>
        <p:txBody>
          <a:bodyPr wrap="square">
            <a:spAutoFit/>
          </a:bodyPr>
          <a:lstStyle/>
          <a:p>
            <a:pPr algn="just"/>
            <a:r>
              <a:rPr lang="vi-VN" sz="3200" i="1">
                <a:solidFill>
                  <a:srgbClr val="1B04FA"/>
                </a:solidFill>
              </a:rPr>
              <a:t>b. Cơ cấu nền kinh tế (Số liệu năm 2012)</a:t>
            </a:r>
            <a:endParaRPr lang="vi-VN" sz="3200">
              <a:solidFill>
                <a:srgbClr val="1B04FA"/>
              </a:solidFill>
            </a:endParaRPr>
          </a:p>
          <a:p>
            <a:pPr algn="just"/>
            <a:r>
              <a:rPr lang="vi-VN" sz="3200">
                <a:solidFill>
                  <a:srgbClr val="1B04FA"/>
                </a:solidFill>
              </a:rPr>
              <a:t>- Ngành dịch vụ chiếm tỉ trọng lớn nhất trong cơ cấu GDP (73,2%).</a:t>
            </a:r>
          </a:p>
          <a:p>
            <a:pPr algn="just"/>
            <a:r>
              <a:rPr lang="vi-VN" sz="3200">
                <a:solidFill>
                  <a:srgbClr val="1B04FA"/>
                </a:solidFill>
              </a:rPr>
              <a:t>- Tiếp đến là ngành công nghiệp (25,6%).</a:t>
            </a:r>
          </a:p>
          <a:p>
            <a:pPr algn="just"/>
            <a:r>
              <a:rPr lang="vi-VN" sz="3200">
                <a:solidFill>
                  <a:srgbClr val="1B04FA"/>
                </a:solidFill>
              </a:rPr>
              <a:t>- Ngành nông nghiệp chiếm tỉ trọng rất nhỏ, chỉ 1,2%.</a:t>
            </a:r>
          </a:p>
        </p:txBody>
      </p:sp>
      <p:sp>
        <p:nvSpPr>
          <p:cNvPr id="3" name="Rectangle 2">
            <a:extLst>
              <a:ext uri="{FF2B5EF4-FFF2-40B4-BE49-F238E27FC236}">
                <a16:creationId xmlns:a16="http://schemas.microsoft.com/office/drawing/2014/main" id="{BB869171-82BB-45E5-A06F-211D4B82DF3F}"/>
              </a:ext>
            </a:extLst>
          </p:cNvPr>
          <p:cNvSpPr/>
          <p:nvPr/>
        </p:nvSpPr>
        <p:spPr>
          <a:xfrm>
            <a:off x="376051" y="2762938"/>
            <a:ext cx="11523023" cy="4031873"/>
          </a:xfrm>
          <a:prstGeom prst="rect">
            <a:avLst/>
          </a:prstGeom>
        </p:spPr>
        <p:txBody>
          <a:bodyPr wrap="square">
            <a:spAutoFit/>
          </a:bodyPr>
          <a:lstStyle/>
          <a:p>
            <a:pPr algn="just"/>
            <a:r>
              <a:rPr lang="vi-VN" sz="3200" i="1">
                <a:solidFill>
                  <a:srgbClr val="1B04FA"/>
                </a:solidFill>
              </a:rPr>
              <a:t>c. Một số ngành kinh tế</a:t>
            </a:r>
            <a:endParaRPr lang="vi-VN" sz="3200">
              <a:solidFill>
                <a:srgbClr val="1B04FA"/>
              </a:solidFill>
            </a:endParaRPr>
          </a:p>
          <a:p>
            <a:pPr algn="just"/>
            <a:r>
              <a:rPr lang="vi-VN" sz="3200">
                <a:solidFill>
                  <a:srgbClr val="1B04FA"/>
                </a:solidFill>
              </a:rPr>
              <a:t>- Công nghiệp:</a:t>
            </a:r>
          </a:p>
          <a:p>
            <a:pPr algn="just"/>
            <a:r>
              <a:rPr lang="vi-VN" sz="3200">
                <a:solidFill>
                  <a:srgbClr val="1B04FA"/>
                </a:solidFill>
              </a:rPr>
              <a:t>+ Giá trị sản lượng công nghiệp của Nhật Bản đứng thứ 2 thế giới, sau Hoa Kì.</a:t>
            </a:r>
          </a:p>
          <a:p>
            <a:pPr algn="just"/>
            <a:r>
              <a:rPr lang="vi-VN" sz="3200">
                <a:solidFill>
                  <a:srgbClr val="1B04FA"/>
                </a:solidFill>
              </a:rPr>
              <a:t>+ Nhật Bản chiếm vị trí cao trên thế giới về sản xuất máy công nghiệp và thiết bị điện tử, người máy, tàu biển, thép, ô tô, vô tuyến truyền hình, máy ảnh, sản phẩm tơ tằm và sợi tổng hợp, giấy in báo,...</a:t>
            </a:r>
          </a:p>
        </p:txBody>
      </p:sp>
    </p:spTree>
    <p:extLst>
      <p:ext uri="{BB962C8B-B14F-4D97-AF65-F5344CB8AC3E}">
        <p14:creationId xmlns:p14="http://schemas.microsoft.com/office/powerpoint/2010/main" val="685722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9F069A-E4A0-4EEF-9032-A22EB208A7E6}"/>
              </a:ext>
            </a:extLst>
          </p:cNvPr>
          <p:cNvSpPr/>
          <p:nvPr/>
        </p:nvSpPr>
        <p:spPr>
          <a:xfrm>
            <a:off x="93022" y="114357"/>
            <a:ext cx="11901055" cy="7417415"/>
          </a:xfrm>
          <a:prstGeom prst="rect">
            <a:avLst/>
          </a:prstGeom>
        </p:spPr>
        <p:txBody>
          <a:bodyPr wrap="square">
            <a:spAutoFit/>
          </a:bodyPr>
          <a:lstStyle/>
          <a:p>
            <a:pPr algn="just"/>
            <a:r>
              <a:rPr lang="vi-VN" sz="2800">
                <a:solidFill>
                  <a:srgbClr val="1B04FA"/>
                </a:solidFill>
              </a:rPr>
              <a:t>- Dịch vụ:</a:t>
            </a:r>
          </a:p>
          <a:p>
            <a:pPr algn="just"/>
            <a:r>
              <a:rPr lang="vi-VN" sz="2800">
                <a:solidFill>
                  <a:srgbClr val="1B04FA"/>
                </a:solidFill>
              </a:rPr>
              <a:t>+ Thương mại và tài chính là 2 ngành có vai trò hết sức to lớn.</a:t>
            </a:r>
          </a:p>
          <a:p>
            <a:pPr algn="just"/>
            <a:r>
              <a:rPr lang="vi-VN" sz="2800">
                <a:solidFill>
                  <a:srgbClr val="1B04FA"/>
                </a:solidFill>
              </a:rPr>
              <a:t>+ Nhật Bản đứng hàng thứ 4 thế giới về thương mại.</a:t>
            </a:r>
          </a:p>
          <a:p>
            <a:pPr algn="just"/>
            <a:r>
              <a:rPr lang="vi-VN" sz="2800">
                <a:solidFill>
                  <a:srgbClr val="1B04FA"/>
                </a:solidFill>
              </a:rPr>
              <a:t>+ Ngành giao thông vận tải biển có vị trí đặc biệt quan trọng, đứng thứ 3 thế giới.</a:t>
            </a:r>
          </a:p>
          <a:p>
            <a:pPr algn="just"/>
            <a:r>
              <a:rPr lang="vi-VN" sz="2800">
                <a:solidFill>
                  <a:srgbClr val="1B04FA"/>
                </a:solidFill>
              </a:rPr>
              <a:t>+ Ngành tài chính, ngân hàng đứng hàng đầu thế giới, hoạt động đầu tư ra nước ngoài ngày càng phát triển.</a:t>
            </a:r>
          </a:p>
          <a:p>
            <a:pPr algn="just"/>
            <a:r>
              <a:rPr lang="vi-VN" sz="2800">
                <a:solidFill>
                  <a:srgbClr val="1B04FA"/>
                </a:solidFill>
              </a:rPr>
              <a:t>- Nông nghiệp:</a:t>
            </a:r>
          </a:p>
          <a:p>
            <a:pPr algn="just"/>
            <a:r>
              <a:rPr lang="vi-VN" sz="2800">
                <a:solidFill>
                  <a:srgbClr val="1B04FA"/>
                </a:solidFill>
              </a:rPr>
              <a:t>+ Nông nghiệp có vai trò thứ yếu trong nền kinh tế Nhật Bản, tỉ trọng nông nghiệp trong GDP rất thấp.</a:t>
            </a:r>
          </a:p>
          <a:p>
            <a:pPr algn="just"/>
            <a:r>
              <a:rPr lang="vi-VN" sz="2800">
                <a:solidFill>
                  <a:srgbClr val="1B04FA"/>
                </a:solidFill>
              </a:rPr>
              <a:t>+ Nông nghiệp phát triển theo hướng thâm canh, ứng dụng nhanh tiến bộ khoa học - kĩ thuật và công nghệ hiện đại để tăng năng suất cây trồng, vật nuôi và tăng chất lượng nông sản.</a:t>
            </a:r>
          </a:p>
          <a:p>
            <a:pPr algn="just"/>
            <a:r>
              <a:rPr lang="vi-VN" sz="2800">
                <a:solidFill>
                  <a:srgbClr val="1B04FA"/>
                </a:solidFill>
              </a:rPr>
              <a:t>+ Cây trồng chính (lúa gạo), cây trồng phổ biến (chè, thuốc lá, dâu tằm), các vật nuôi chính (bò, lợn, gà), nghề nuôi trồng hải sản phát triển.</a:t>
            </a:r>
          </a:p>
          <a:p>
            <a:br>
              <a:rPr lang="vi-VN" sz="2800">
                <a:solidFill>
                  <a:srgbClr val="1B04FA"/>
                </a:solidFill>
              </a:rPr>
            </a:br>
            <a:endParaRPr lang="en-US" sz="2800">
              <a:solidFill>
                <a:srgbClr val="1B04FA"/>
              </a:solidFill>
            </a:endParaRPr>
          </a:p>
        </p:txBody>
      </p:sp>
    </p:spTree>
    <p:extLst>
      <p:ext uri="{BB962C8B-B14F-4D97-AF65-F5344CB8AC3E}">
        <p14:creationId xmlns:p14="http://schemas.microsoft.com/office/powerpoint/2010/main" val="2635267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ìm Hiểu Ngay: Hoa Anh Đào Nở Vào Tháng Mấy ? Tìm Hiểu Ngay: Hoa Anh Đào Nở  Vào Mùa Nào">
            <a:extLst>
              <a:ext uri="{FF2B5EF4-FFF2-40B4-BE49-F238E27FC236}">
                <a16:creationId xmlns:a16="http://schemas.microsoft.com/office/drawing/2014/main" id="{9A20DAA5-CF14-4284-B4A9-6B5C14D62D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71" y="198782"/>
            <a:ext cx="4952076" cy="32302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ậu quả nếu núi lửa Phú Sĩ phun trào - VnExpress">
            <a:extLst>
              <a:ext uri="{FF2B5EF4-FFF2-40B4-BE49-F238E27FC236}">
                <a16:creationId xmlns:a16="http://schemas.microsoft.com/office/drawing/2014/main" id="{F10D3A40-5A5A-499C-A2D8-8F4378FDEF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71" y="3552341"/>
            <a:ext cx="4952076" cy="323021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310.jpg" descr="Image result for Tokyo icon">
            <a:extLst>
              <a:ext uri="{FF2B5EF4-FFF2-40B4-BE49-F238E27FC236}">
                <a16:creationId xmlns:a16="http://schemas.microsoft.com/office/drawing/2014/main" id="{8CF6E7C8-B4EE-41E0-9CC5-A3A1DB53F24C}"/>
              </a:ext>
            </a:extLst>
          </p:cNvPr>
          <p:cNvPicPr/>
          <p:nvPr/>
        </p:nvPicPr>
        <p:blipFill rotWithShape="1">
          <a:blip r:embed="rId5"/>
          <a:srcRect l="12753" t="9750" r="10685"/>
          <a:stretch/>
        </p:blipFill>
        <p:spPr>
          <a:xfrm>
            <a:off x="5357812" y="1813891"/>
            <a:ext cx="2357438" cy="2700337"/>
          </a:xfrm>
          <a:prstGeom prst="rect">
            <a:avLst/>
          </a:prstGeom>
          <a:ln/>
        </p:spPr>
      </p:pic>
      <p:pic>
        <p:nvPicPr>
          <p:cNvPr id="1032" name="Picture 8" descr="Kimono 1 trong những trang phục truyền thống của nhật bản - Du học Hòa Bình">
            <a:extLst>
              <a:ext uri="{FF2B5EF4-FFF2-40B4-BE49-F238E27FC236}">
                <a16:creationId xmlns:a16="http://schemas.microsoft.com/office/drawing/2014/main" id="{59EF7D0F-766C-4AA6-BD56-1CE7644CF4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5250" y="435147"/>
            <a:ext cx="4297579" cy="5987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91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barn(inVertical)">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barn(inVertical)">
                                      <p:cBhvr>
                                        <p:cTn id="17" dur="500"/>
                                        <p:tgtEl>
                                          <p:spTgt spid="103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am quan Khu bảo tồn Gấu trúc lớn Tứ Xuyên ở Trung Quốc">
            <a:extLst>
              <a:ext uri="{FF2B5EF4-FFF2-40B4-BE49-F238E27FC236}">
                <a16:creationId xmlns:a16="http://schemas.microsoft.com/office/drawing/2014/main" id="{5C6F0231-C02A-4DE3-A814-6A2DBB7D1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5123" y="455542"/>
            <a:ext cx="3516244" cy="26371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photo-17-02-09-04-54-49">
            <a:extLst>
              <a:ext uri="{FF2B5EF4-FFF2-40B4-BE49-F238E27FC236}">
                <a16:creationId xmlns:a16="http://schemas.microsoft.com/office/drawing/2014/main" id="{605DFD1F-06AE-403A-9770-A087529D31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999" r="3" b="3"/>
          <a:stretch/>
        </p:blipFill>
        <p:spPr bwMode="auto">
          <a:xfrm>
            <a:off x="1489370" y="239797"/>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33873D54-E706-464C-B90B-676EE40E4972}"/>
              </a:ext>
            </a:extLst>
          </p:cNvPr>
          <p:cNvPicPr>
            <a:picLocks noChangeAspect="1"/>
          </p:cNvPicPr>
          <p:nvPr/>
        </p:nvPicPr>
        <p:blipFill>
          <a:blip r:embed="rId5"/>
          <a:stretch>
            <a:fillRect/>
          </a:stretch>
        </p:blipFill>
        <p:spPr>
          <a:xfrm>
            <a:off x="1202506" y="3313046"/>
            <a:ext cx="4893494" cy="2994989"/>
          </a:xfrm>
          <a:prstGeom prst="rect">
            <a:avLst/>
          </a:prstGeom>
        </p:spPr>
      </p:pic>
      <p:pic>
        <p:nvPicPr>
          <p:cNvPr id="2052" name="Picture 4" descr="Thủ đô của Trung Quốc - một Bắc Kinh cổ kính mà tráng lệ">
            <a:extLst>
              <a:ext uri="{FF2B5EF4-FFF2-40B4-BE49-F238E27FC236}">
                <a16:creationId xmlns:a16="http://schemas.microsoft.com/office/drawing/2014/main" id="{BE918854-AF1F-41E7-8DA3-AD2639A1AB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9592" y="3313046"/>
            <a:ext cx="4709902" cy="2994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05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barn(inVertical)">
                                      <p:cBhvr>
                                        <p:cTn id="2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166AAA0-3B94-426D-AC5C-B5C437E262F5}"/>
              </a:ext>
            </a:extLst>
          </p:cNvPr>
          <p:cNvSpPr txBox="1"/>
          <p:nvPr/>
        </p:nvSpPr>
        <p:spPr>
          <a:xfrm>
            <a:off x="294770" y="314504"/>
            <a:ext cx="3217741" cy="830997"/>
          </a:xfrm>
          <a:prstGeom prst="rect">
            <a:avLst/>
          </a:prstGeom>
          <a:noFill/>
        </p:spPr>
        <p:txBody>
          <a:bodyPr wrap="square" rtlCol="0">
            <a:spAutoFit/>
          </a:bodyPr>
          <a:lstStyle/>
          <a:p>
            <a:r>
              <a:rPr lang="en-US" sz="4800" b="1">
                <a:solidFill>
                  <a:schemeClr val="bg1"/>
                </a:solidFill>
                <a:latin typeface="Arial" panose="020B0604020202020204" pitchFamily="34" charset="0"/>
                <a:cs typeface="Arial" panose="020B0604020202020204" pitchFamily="34" charset="0"/>
              </a:rPr>
              <a:t>BÀI 7</a:t>
            </a:r>
          </a:p>
        </p:txBody>
      </p:sp>
      <p:pic>
        <p:nvPicPr>
          <p:cNvPr id="4" name="Picture 3" descr="Map&#10;&#10;Description automatically generated">
            <a:extLst>
              <a:ext uri="{FF2B5EF4-FFF2-40B4-BE49-F238E27FC236}">
                <a16:creationId xmlns:a16="http://schemas.microsoft.com/office/drawing/2014/main" id="{EFD1D602-22A1-4839-A4D1-FFD2839D5334}"/>
              </a:ext>
            </a:extLst>
          </p:cNvPr>
          <p:cNvPicPr>
            <a:picLocks noChangeAspect="1"/>
          </p:cNvPicPr>
          <p:nvPr/>
        </p:nvPicPr>
        <p:blipFill rotWithShape="1">
          <a:blip r:embed="rId3">
            <a:extLst>
              <a:ext uri="{28A0092B-C50C-407E-A947-70E740481C1C}">
                <a14:useLocalDpi xmlns:a14="http://schemas.microsoft.com/office/drawing/2010/main" val="0"/>
              </a:ext>
            </a:extLst>
          </a:blip>
          <a:srcRect l="-872" t="5735" r="-349" b="5171"/>
          <a:stretch/>
        </p:blipFill>
        <p:spPr>
          <a:xfrm>
            <a:off x="2541319" y="1438333"/>
            <a:ext cx="7418491" cy="5419667"/>
          </a:xfrm>
          <a:prstGeom prst="rect">
            <a:avLst/>
          </a:prstGeom>
        </p:spPr>
      </p:pic>
      <p:pic>
        <p:nvPicPr>
          <p:cNvPr id="6" name="Picture 5" descr="Map&#10;&#10;Description automatically generated">
            <a:extLst>
              <a:ext uri="{FF2B5EF4-FFF2-40B4-BE49-F238E27FC236}">
                <a16:creationId xmlns:a16="http://schemas.microsoft.com/office/drawing/2014/main" id="{48FBDB52-DE16-4D4B-9435-622C7DFFF0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5351" y="1378752"/>
            <a:ext cx="10161691" cy="5390183"/>
          </a:xfrm>
          <a:prstGeom prst="rect">
            <a:avLst/>
          </a:prstGeom>
        </p:spPr>
      </p:pic>
      <p:pic>
        <p:nvPicPr>
          <p:cNvPr id="10" name="Picture 9">
            <a:extLst>
              <a:ext uri="{FF2B5EF4-FFF2-40B4-BE49-F238E27FC236}">
                <a16:creationId xmlns:a16="http://schemas.microsoft.com/office/drawing/2014/main" id="{45EC6D53-3A48-4DFC-A0FD-1705967236C5}"/>
              </a:ext>
            </a:extLst>
          </p:cNvPr>
          <p:cNvPicPr>
            <a:picLocks noChangeAspect="1"/>
          </p:cNvPicPr>
          <p:nvPr/>
        </p:nvPicPr>
        <p:blipFill rotWithShape="1">
          <a:blip r:embed="rId5">
            <a:extLst>
              <a:ext uri="{28A0092B-C50C-407E-A947-70E740481C1C}">
                <a14:useLocalDpi xmlns:a14="http://schemas.microsoft.com/office/drawing/2010/main" val="0"/>
              </a:ext>
            </a:extLst>
          </a:blip>
          <a:srcRect b="40259"/>
          <a:stretch/>
        </p:blipFill>
        <p:spPr>
          <a:xfrm>
            <a:off x="1046076" y="1370939"/>
            <a:ext cx="10860239" cy="5397995"/>
          </a:xfrm>
          <a:prstGeom prst="rect">
            <a:avLst/>
          </a:prstGeom>
        </p:spPr>
      </p:pic>
      <p:sp>
        <p:nvSpPr>
          <p:cNvPr id="11" name="Rectangle 10">
            <a:extLst>
              <a:ext uri="{FF2B5EF4-FFF2-40B4-BE49-F238E27FC236}">
                <a16:creationId xmlns:a16="http://schemas.microsoft.com/office/drawing/2014/main" id="{5D4A617E-9D24-4A6C-8B58-74F3EA01192D}"/>
              </a:ext>
            </a:extLst>
          </p:cNvPr>
          <p:cNvSpPr/>
          <p:nvPr/>
        </p:nvSpPr>
        <p:spPr>
          <a:xfrm>
            <a:off x="29688" y="890"/>
            <a:ext cx="12132623" cy="1377862"/>
          </a:xfrm>
          <a:prstGeom prst="rect">
            <a:avLst/>
          </a:prstGeom>
          <a:solidFill>
            <a:srgbClr val="F8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8F5EF"/>
                </a:solidFill>
              </a:ln>
            </a:endParaRPr>
          </a:p>
        </p:txBody>
      </p:sp>
      <p:sp>
        <p:nvSpPr>
          <p:cNvPr id="12" name="TextBox 11">
            <a:extLst>
              <a:ext uri="{FF2B5EF4-FFF2-40B4-BE49-F238E27FC236}">
                <a16:creationId xmlns:a16="http://schemas.microsoft.com/office/drawing/2014/main" id="{2DDAC16E-191E-4FE8-895B-09F88E5DC2B9}"/>
              </a:ext>
            </a:extLst>
          </p:cNvPr>
          <p:cNvSpPr txBox="1"/>
          <p:nvPr/>
        </p:nvSpPr>
        <p:spPr>
          <a:xfrm>
            <a:off x="294770" y="196641"/>
            <a:ext cx="3217741" cy="830997"/>
          </a:xfrm>
          <a:prstGeom prst="rect">
            <a:avLst/>
          </a:prstGeom>
          <a:noFill/>
        </p:spPr>
        <p:txBody>
          <a:bodyPr wrap="square" rtlCol="0">
            <a:spAutoFit/>
          </a:bodyPr>
          <a:lstStyle/>
          <a:p>
            <a:r>
              <a:rPr lang="vi-VN" sz="4800" b="1">
                <a:solidFill>
                  <a:srgbClr val="3333FF"/>
                </a:solidFill>
                <a:latin typeface="Arial" panose="020B0604020202020204" pitchFamily="34" charset="0"/>
                <a:cs typeface="Arial" panose="020B0604020202020204" pitchFamily="34" charset="0"/>
              </a:rPr>
              <a:t>Bài </a:t>
            </a:r>
            <a:r>
              <a:rPr lang="en-US" sz="4800" b="1">
                <a:solidFill>
                  <a:srgbClr val="3333FF"/>
                </a:solidFill>
                <a:latin typeface="Arial" panose="020B0604020202020204" pitchFamily="34" charset="0"/>
                <a:cs typeface="Arial" panose="020B0604020202020204" pitchFamily="34" charset="0"/>
              </a:rPr>
              <a:t>8</a:t>
            </a:r>
            <a:endParaRPr lang="en-US" sz="4800" b="1">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ACFB61D-7BBE-49A5-AFA5-7DF2562464CB}"/>
              </a:ext>
            </a:extLst>
          </p:cNvPr>
          <p:cNvSpPr txBox="1"/>
          <p:nvPr/>
        </p:nvSpPr>
        <p:spPr>
          <a:xfrm>
            <a:off x="1685925" y="204931"/>
            <a:ext cx="10506075" cy="1077218"/>
          </a:xfrm>
          <a:prstGeom prst="rect">
            <a:avLst/>
          </a:prstGeom>
          <a:noFill/>
        </p:spPr>
        <p:txBody>
          <a:bodyPr wrap="square" rtlCol="0">
            <a:spAutoFit/>
          </a:bodyPr>
          <a:lstStyle/>
          <a:p>
            <a:pPr algn="ctr"/>
            <a:r>
              <a:rPr lang="en-US" sz="3200" b="1">
                <a:solidFill>
                  <a:srgbClr val="FF0000"/>
                </a:solidFill>
                <a:latin typeface="Arial" panose="020B0604020202020204" pitchFamily="34" charset="0"/>
                <a:cs typeface="Arial" panose="020B0604020202020204" pitchFamily="34" charset="0"/>
              </a:rPr>
              <a:t>THỰC HÀNH TÌM HIỂU CÁC NỀN KINH TẾ LỚN</a:t>
            </a:r>
          </a:p>
          <a:p>
            <a:pPr algn="ctr"/>
            <a:r>
              <a:rPr lang="en-US" sz="3200" b="1">
                <a:solidFill>
                  <a:srgbClr val="FF0000"/>
                </a:solidFill>
                <a:latin typeface="Arial" panose="020B0604020202020204" pitchFamily="34" charset="0"/>
                <a:cs typeface="Arial" panose="020B0604020202020204" pitchFamily="34" charset="0"/>
              </a:rPr>
              <a:t> VÀ KINH TẾ MỚI NỔI CỦA CHÂU Á</a:t>
            </a:r>
          </a:p>
        </p:txBody>
      </p:sp>
      <p:cxnSp>
        <p:nvCxnSpPr>
          <p:cNvPr id="14" name="Straight Connector 13">
            <a:extLst>
              <a:ext uri="{FF2B5EF4-FFF2-40B4-BE49-F238E27FC236}">
                <a16:creationId xmlns:a16="http://schemas.microsoft.com/office/drawing/2014/main" id="{ECCCA4A4-0697-4E36-A1DD-1B8F2F79CA71}"/>
              </a:ext>
            </a:extLst>
          </p:cNvPr>
          <p:cNvCxnSpPr/>
          <p:nvPr/>
        </p:nvCxnSpPr>
        <p:spPr>
          <a:xfrm>
            <a:off x="0" y="1027638"/>
            <a:ext cx="1903640" cy="0"/>
          </a:xfrm>
          <a:prstGeom prst="line">
            <a:avLst/>
          </a:prstGeom>
          <a:ln w="53975">
            <a:solidFill>
              <a:srgbClr val="1B04F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9499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10116;p73">
            <a:extLst>
              <a:ext uri="{FF2B5EF4-FFF2-40B4-BE49-F238E27FC236}">
                <a16:creationId xmlns:a16="http://schemas.microsoft.com/office/drawing/2014/main" id="{9F48B93B-F0B6-492C-A31D-F5259F3C3696}"/>
              </a:ext>
            </a:extLst>
          </p:cNvPr>
          <p:cNvGrpSpPr/>
          <p:nvPr/>
        </p:nvGrpSpPr>
        <p:grpSpPr>
          <a:xfrm rot="5400000">
            <a:off x="5091757" y="-3137842"/>
            <a:ext cx="1411719" cy="10509392"/>
            <a:chOff x="8075075" y="3754290"/>
            <a:chExt cx="255613" cy="613194"/>
          </a:xfrm>
          <a:solidFill>
            <a:srgbClr val="00B050"/>
          </a:solidFill>
        </p:grpSpPr>
        <p:sp>
          <p:nvSpPr>
            <p:cNvPr id="11" name="Google Shape;10117;p73">
              <a:extLst>
                <a:ext uri="{FF2B5EF4-FFF2-40B4-BE49-F238E27FC236}">
                  <a16:creationId xmlns:a16="http://schemas.microsoft.com/office/drawing/2014/main" id="{D4A6DC6A-415C-40F8-870C-E6045AFF99D6}"/>
                </a:ext>
              </a:extLst>
            </p:cNvPr>
            <p:cNvSpPr/>
            <p:nvPr/>
          </p:nvSpPr>
          <p:spPr>
            <a:xfrm>
              <a:off x="8075075" y="4252967"/>
              <a:ext cx="255612" cy="114517"/>
            </a:xfrm>
            <a:custGeom>
              <a:avLst/>
              <a:gdLst/>
              <a:ahLst/>
              <a:cxnLst/>
              <a:rect l="l" t="t" r="r" b="b"/>
              <a:pathLst>
                <a:path w="16734" h="7497" extrusionOk="0">
                  <a:moveTo>
                    <a:pt x="1" y="1"/>
                  </a:moveTo>
                  <a:lnTo>
                    <a:pt x="8369" y="7496"/>
                  </a:lnTo>
                  <a:lnTo>
                    <a:pt x="16734" y="1"/>
                  </a:lnTo>
                  <a:close/>
                </a:path>
              </a:pathLst>
            </a:custGeom>
            <a:grpFill/>
            <a:ln w="2857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sp>
          <p:nvSpPr>
            <p:cNvPr id="12" name="Google Shape;10118;p73">
              <a:extLst>
                <a:ext uri="{FF2B5EF4-FFF2-40B4-BE49-F238E27FC236}">
                  <a16:creationId xmlns:a16="http://schemas.microsoft.com/office/drawing/2014/main" id="{FF59D34B-BAB9-4102-96C8-6A8C8D35EC1E}"/>
                </a:ext>
              </a:extLst>
            </p:cNvPr>
            <p:cNvSpPr/>
            <p:nvPr/>
          </p:nvSpPr>
          <p:spPr>
            <a:xfrm>
              <a:off x="8075076" y="3754290"/>
              <a:ext cx="255612" cy="498713"/>
            </a:xfrm>
            <a:custGeom>
              <a:avLst/>
              <a:gdLst/>
              <a:ahLst/>
              <a:cxnLst/>
              <a:rect l="l" t="t" r="r" b="b"/>
              <a:pathLst>
                <a:path w="16734" h="32649" extrusionOk="0">
                  <a:moveTo>
                    <a:pt x="8369" y="0"/>
                  </a:moveTo>
                  <a:cubicBezTo>
                    <a:pt x="3747" y="0"/>
                    <a:pt x="1" y="3747"/>
                    <a:pt x="1" y="8366"/>
                  </a:cubicBezTo>
                  <a:lnTo>
                    <a:pt x="1" y="32649"/>
                  </a:lnTo>
                  <a:lnTo>
                    <a:pt x="16734" y="32649"/>
                  </a:lnTo>
                  <a:lnTo>
                    <a:pt x="16734" y="8366"/>
                  </a:lnTo>
                  <a:cubicBezTo>
                    <a:pt x="16734" y="3744"/>
                    <a:pt x="12987" y="0"/>
                    <a:pt x="8369" y="0"/>
                  </a:cubicBezTo>
                  <a:close/>
                </a:path>
              </a:pathLst>
            </a:custGeom>
            <a:grpFill/>
            <a:ln w="2857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grpSp>
      <p:sp>
        <p:nvSpPr>
          <p:cNvPr id="15" name="Hộp Văn bản 14">
            <a:extLst>
              <a:ext uri="{FF2B5EF4-FFF2-40B4-BE49-F238E27FC236}">
                <a16:creationId xmlns:a16="http://schemas.microsoft.com/office/drawing/2014/main" id="{4F923337-6C7E-48EC-871D-F47987C53DF0}"/>
              </a:ext>
            </a:extLst>
          </p:cNvPr>
          <p:cNvSpPr txBox="1"/>
          <p:nvPr/>
        </p:nvSpPr>
        <p:spPr>
          <a:xfrm>
            <a:off x="2504984" y="1410989"/>
            <a:ext cx="8315828" cy="786384"/>
          </a:xfrm>
          <a:prstGeom prst="rect">
            <a:avLst/>
          </a:prstGeom>
        </p:spPr>
        <p:txBody>
          <a:bodyPr vert="horz" lIns="91440" tIns="45720" rIns="91440" bIns="45720" rtlCol="0" anchor="ctr">
            <a:noAutofit/>
          </a:bodyPr>
          <a:lstStyle/>
          <a:p>
            <a:pPr algn="ctr" defTabSz="914400">
              <a:lnSpc>
                <a:spcPct val="90000"/>
              </a:lnSpc>
              <a:spcBef>
                <a:spcPct val="0"/>
              </a:spcBef>
              <a:spcAft>
                <a:spcPts val="600"/>
              </a:spcAft>
            </a:pPr>
            <a:endParaRPr lang="en-US" sz="4800">
              <a:solidFill>
                <a:schemeClr val="bg1"/>
              </a:solidFill>
              <a:latin typeface="SVN-Comic Sans MS" panose="02040603050506020204" pitchFamily="18" charset="0"/>
              <a:ea typeface="+mj-ea"/>
              <a:cs typeface="+mj-cs"/>
            </a:endParaRPr>
          </a:p>
          <a:p>
            <a:pPr algn="ctr" defTabSz="914400">
              <a:lnSpc>
                <a:spcPct val="90000"/>
              </a:lnSpc>
              <a:spcBef>
                <a:spcPct val="0"/>
              </a:spcBef>
              <a:spcAft>
                <a:spcPts val="600"/>
              </a:spcAft>
            </a:pPr>
            <a:r>
              <a:rPr lang="en-US" sz="4400">
                <a:solidFill>
                  <a:schemeClr val="bg1"/>
                </a:solidFill>
                <a:latin typeface="Arial" panose="020B0604020202020204" pitchFamily="34" charset="0"/>
                <a:ea typeface="+mj-ea"/>
                <a:cs typeface="Arial" panose="020B0604020202020204" pitchFamily="34" charset="0"/>
              </a:rPr>
              <a:t>a. Lựạ chọn nội dung tìm hiểu</a:t>
            </a:r>
          </a:p>
        </p:txBody>
      </p:sp>
      <p:sp>
        <p:nvSpPr>
          <p:cNvPr id="23" name="Hộp Văn bản 22">
            <a:extLst>
              <a:ext uri="{FF2B5EF4-FFF2-40B4-BE49-F238E27FC236}">
                <a16:creationId xmlns:a16="http://schemas.microsoft.com/office/drawing/2014/main" id="{F979D273-4037-4968-BC1C-9DA0164DB482}"/>
              </a:ext>
            </a:extLst>
          </p:cNvPr>
          <p:cNvSpPr txBox="1"/>
          <p:nvPr/>
        </p:nvSpPr>
        <p:spPr>
          <a:xfrm>
            <a:off x="4584009" y="145685"/>
            <a:ext cx="6096000" cy="1107996"/>
          </a:xfrm>
          <a:prstGeom prst="rect">
            <a:avLst/>
          </a:prstGeom>
          <a:noFill/>
        </p:spPr>
        <p:txBody>
          <a:bodyPr wrap="square">
            <a:spAutoFit/>
          </a:bodyPr>
          <a:lstStyle/>
          <a:p>
            <a:r>
              <a:rPr lang="en-US" sz="6600">
                <a:solidFill>
                  <a:srgbClr val="FF0066"/>
                </a:solidFill>
                <a:latin typeface="#9Slide03 BoosterNextFYBlack" panose="02000A03000000020004" pitchFamily="2" charset="0"/>
              </a:rPr>
              <a:t>1.CHUẨN BỊ</a:t>
            </a:r>
          </a:p>
        </p:txBody>
      </p:sp>
      <p:pic>
        <p:nvPicPr>
          <p:cNvPr id="14" name="Hình ảnh 13">
            <a:extLst>
              <a:ext uri="{FF2B5EF4-FFF2-40B4-BE49-F238E27FC236}">
                <a16:creationId xmlns:a16="http://schemas.microsoft.com/office/drawing/2014/main" id="{253B8620-4C18-446C-AF78-E3E5DA4C969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831" b="96568" l="3974" r="98234">
                        <a14:foregroundMark x1="37528" y1="9840" x2="37528" y2="9840"/>
                        <a14:foregroundMark x1="19426" y1="16934" x2="19426" y2="16934"/>
                        <a14:foregroundMark x1="13687" y1="22426" x2="12583" y2="25172"/>
                        <a14:foregroundMark x1="10155" y1="28833" x2="9272" y2="32723"/>
                        <a14:foregroundMark x1="6402" y1="43249" x2="26049" y2="69336"/>
                        <a14:foregroundMark x1="26049" y1="69336" x2="63797" y2="51030"/>
                        <a14:foregroundMark x1="63797" y1="51030" x2="45695" y2="47368"/>
                        <a14:foregroundMark x1="31788" y1="7323" x2="53863" y2="7551"/>
                        <a14:foregroundMark x1="53863" y1="7551" x2="80795" y2="42792"/>
                        <a14:foregroundMark x1="80795" y1="42792" x2="63355" y2="75973"/>
                        <a14:foregroundMark x1="63355" y1="75973" x2="43488" y2="53089"/>
                        <a14:foregroundMark x1="43488" y1="53089" x2="44150" y2="29977"/>
                        <a14:foregroundMark x1="44150" y1="29977" x2="50331" y2="56293"/>
                        <a14:foregroundMark x1="50331" y1="56293" x2="18764" y2="53547"/>
                        <a14:foregroundMark x1="18764" y1="53547" x2="40839" y2="48284"/>
                        <a14:foregroundMark x1="40839" y1="48284" x2="57616" y2="81236"/>
                        <a14:foregroundMark x1="57616" y1="81236" x2="46578" y2="51259"/>
                        <a14:foregroundMark x1="46578" y1="51259" x2="82561" y2="52174"/>
                        <a14:foregroundMark x1="82561" y1="52174" x2="73068" y2="22883"/>
                        <a14:foregroundMark x1="52759" y1="14416" x2="29581" y2="33181"/>
                        <a14:foregroundMark x1="29581" y1="33181" x2="48124" y2="66590"/>
                        <a14:foregroundMark x1="48124" y1="66590" x2="18543" y2="47140"/>
                        <a14:foregroundMark x1="18543" y1="47140" x2="57616" y2="45538"/>
                        <a14:foregroundMark x1="57616" y1="45538" x2="55188" y2="61098"/>
                        <a14:foregroundMark x1="55188" y1="61098" x2="51656" y2="46682"/>
                        <a14:foregroundMark x1="51656" y1="46682" x2="45254" y2="58810"/>
                        <a14:foregroundMark x1="45254" y1="58810" x2="49007" y2="57666"/>
                        <a14:foregroundMark x1="90508" y1="32723" x2="90508" y2="32723"/>
                        <a14:foregroundMark x1="91391" y1="32265" x2="91391" y2="32265"/>
                        <a14:foregroundMark x1="91391" y1="32265" x2="91832" y2="31579"/>
                        <a14:foregroundMark x1="93598" y1="24485" x2="93598" y2="24485"/>
                        <a14:foregroundMark x1="88962" y1="35698" x2="88521" y2="38673"/>
                        <a14:foregroundMark x1="88742" y1="38673" x2="92274" y2="40961"/>
                        <a14:foregroundMark x1="92936" y1="42563" x2="94040" y2="41648"/>
                        <a14:foregroundMark x1="97351" y1="40961" x2="98234" y2="37986"/>
                        <a14:foregroundMark x1="97351" y1="41419" x2="97351" y2="41419"/>
                        <a14:foregroundMark x1="51435" y1="4119" x2="51435" y2="4119"/>
                        <a14:foregroundMark x1="40397" y1="3661" x2="40397" y2="3661"/>
                        <a14:foregroundMark x1="31347" y1="5034" x2="29581" y2="5950"/>
                        <a14:foregroundMark x1="8830" y1="22197" x2="6843" y2="29977"/>
                        <a14:foregroundMark x1="3974" y1="40732" x2="8168" y2="57666"/>
                        <a14:foregroundMark x1="8168" y1="57666" x2="37086" y2="75515"/>
                        <a14:foregroundMark x1="37086" y1="75515" x2="58499" y2="71396"/>
                        <a14:foregroundMark x1="58499" y1="71396" x2="59161" y2="69565"/>
                        <a14:foregroundMark x1="29139" y1="90389" x2="29139" y2="90389"/>
                        <a14:foregroundMark x1="29139" y1="92677" x2="35099" y2="91991"/>
                        <a14:foregroundMark x1="38190" y1="92906" x2="44592" y2="95652"/>
                        <a14:foregroundMark x1="47682" y1="96796" x2="61589" y2="94966"/>
                        <a14:foregroundMark x1="61589" y1="94966" x2="61589" y2="94966"/>
                        <a14:foregroundMark x1="61589" y1="94966" x2="62031" y2="94050"/>
                        <a14:foregroundMark x1="66446" y1="91533" x2="66446" y2="91533"/>
                        <a14:foregroundMark x1="66446" y1="90847" x2="57616" y2="91076"/>
                        <a14:foregroundMark x1="56512" y1="91076" x2="58940" y2="91304"/>
                        <a14:foregroundMark x1="61589" y1="91304" x2="65563" y2="89474"/>
                        <a14:foregroundMark x1="66004" y1="89474" x2="62914" y2="91076"/>
                        <a14:foregroundMark x1="48565" y1="94508" x2="46578" y2="94737"/>
                        <a14:foregroundMark x1="66004" y1="76888" x2="71523" y2="79176"/>
                        <a14:foregroundMark x1="74393" y1="78719" x2="76159" y2="75286"/>
                        <a14:foregroundMark x1="47020" y1="81922" x2="39956" y2="82380"/>
                        <a14:foregroundMark x1="32671" y1="84211" x2="28035" y2="79863"/>
                        <a14:foregroundMark x1="24503" y1="76430" x2="24283" y2="75286"/>
                        <a14:foregroundMark x1="19205" y1="70252" x2="22517" y2="74142"/>
                        <a14:foregroundMark x1="33775" y1="84439" x2="45695" y2="82151"/>
                        <a14:foregroundMark x1="45695" y1="82151" x2="60265" y2="81693"/>
                        <a14:foregroundMark x1="60265" y1="81693" x2="61148" y2="79634"/>
                        <a14:foregroundMark x1="61148" y1="79634" x2="60706" y2="80778"/>
                        <a14:foregroundMark x1="45254" y1="85812" x2="45254" y2="85812"/>
                        <a14:foregroundMark x1="46137" y1="88330" x2="52980" y2="86041"/>
                        <a14:foregroundMark x1="52980" y1="85812" x2="51435" y2="85812"/>
                        <a14:foregroundMark x1="43488" y1="86728" x2="47682" y2="88558"/>
                        <a14:foregroundMark x1="25386" y1="6178" x2="26269" y2="5721"/>
                        <a14:foregroundMark x1="39073" y1="1831" x2="35099" y2="2746"/>
                        <a14:foregroundMark x1="34437" y1="2746" x2="30022" y2="4577"/>
                        <a14:foregroundMark x1="28256" y1="5492" x2="29139" y2="5721"/>
                      </a14:backgroundRemoval>
                    </a14:imgEffect>
                  </a14:imgLayer>
                </a14:imgProps>
              </a:ext>
            </a:extLst>
          </a:blip>
          <a:stretch>
            <a:fillRect/>
          </a:stretch>
        </p:blipFill>
        <p:spPr>
          <a:xfrm flipH="1">
            <a:off x="3121590" y="198006"/>
            <a:ext cx="1143000" cy="1088589"/>
          </a:xfrm>
          <a:prstGeom prst="rect">
            <a:avLst/>
          </a:prstGeom>
        </p:spPr>
      </p:pic>
      <p:sp>
        <p:nvSpPr>
          <p:cNvPr id="27" name="Hộp Văn bản 26">
            <a:extLst>
              <a:ext uri="{FF2B5EF4-FFF2-40B4-BE49-F238E27FC236}">
                <a16:creationId xmlns:a16="http://schemas.microsoft.com/office/drawing/2014/main" id="{E0B75ABB-A135-4B5B-A500-6C2CACDC9BB8}"/>
              </a:ext>
            </a:extLst>
          </p:cNvPr>
          <p:cNvSpPr txBox="1"/>
          <p:nvPr/>
        </p:nvSpPr>
        <p:spPr>
          <a:xfrm rot="5400000">
            <a:off x="5241914" y="3599089"/>
            <a:ext cx="2103860" cy="786384"/>
          </a:xfrm>
          <a:prstGeom prst="rect">
            <a:avLst/>
          </a:prstGeom>
        </p:spPr>
        <p:txBody>
          <a:bodyPr vert="horz" lIns="91440" tIns="45720" rIns="91440" bIns="45720" rtlCol="0" anchor="ctr">
            <a:noAutofit/>
          </a:bodyPr>
          <a:lstStyle/>
          <a:p>
            <a:pPr algn="ctr" defTabSz="914400">
              <a:lnSpc>
                <a:spcPct val="90000"/>
              </a:lnSpc>
              <a:spcBef>
                <a:spcPct val="0"/>
              </a:spcBef>
              <a:spcAft>
                <a:spcPts val="600"/>
              </a:spcAft>
            </a:pPr>
            <a:endParaRPr lang="en-US" sz="3600">
              <a:solidFill>
                <a:schemeClr val="bg1"/>
              </a:solidFill>
              <a:latin typeface="SVN-Comic Sans MS" panose="02040603050506020204" pitchFamily="18" charset="0"/>
              <a:ea typeface="+mj-ea"/>
              <a:cs typeface="+mj-cs"/>
            </a:endParaRPr>
          </a:p>
        </p:txBody>
      </p:sp>
      <p:pic>
        <p:nvPicPr>
          <p:cNvPr id="21" name="Picture 20">
            <a:extLst>
              <a:ext uri="{FF2B5EF4-FFF2-40B4-BE49-F238E27FC236}">
                <a16:creationId xmlns:a16="http://schemas.microsoft.com/office/drawing/2014/main" id="{7A0B30B8-5514-4E34-8B8A-CFC18542EBF1}"/>
              </a:ext>
            </a:extLst>
          </p:cNvPr>
          <p:cNvPicPr>
            <a:picLocks noChangeAspect="1"/>
          </p:cNvPicPr>
          <p:nvPr/>
        </p:nvPicPr>
        <p:blipFill rotWithShape="1">
          <a:blip r:embed="rId5"/>
          <a:srcRect l="3751" t="-1" r="75234" b="82326"/>
          <a:stretch/>
        </p:blipFill>
        <p:spPr>
          <a:xfrm>
            <a:off x="542924" y="1194603"/>
            <a:ext cx="2085605" cy="2001243"/>
          </a:xfrm>
          <a:prstGeom prst="flowChartConnector">
            <a:avLst/>
          </a:prstGeom>
        </p:spPr>
      </p:pic>
      <p:sp>
        <p:nvSpPr>
          <p:cNvPr id="2" name="TextBox 1">
            <a:extLst>
              <a:ext uri="{FF2B5EF4-FFF2-40B4-BE49-F238E27FC236}">
                <a16:creationId xmlns:a16="http://schemas.microsoft.com/office/drawing/2014/main" id="{4864875B-9ED2-4064-967B-E833C860B921}"/>
              </a:ext>
            </a:extLst>
          </p:cNvPr>
          <p:cNvSpPr txBox="1"/>
          <p:nvPr/>
        </p:nvSpPr>
        <p:spPr>
          <a:xfrm>
            <a:off x="202483" y="3437901"/>
            <a:ext cx="11787033" cy="1200329"/>
          </a:xfrm>
          <a:prstGeom prst="rect">
            <a:avLst/>
          </a:prstGeom>
          <a:noFill/>
        </p:spPr>
        <p:txBody>
          <a:bodyPr wrap="square" rtlCol="0">
            <a:spAutoFit/>
          </a:bodyPr>
          <a:lstStyle/>
          <a:p>
            <a:pPr marL="457200" indent="-457200">
              <a:buFont typeface="Wingdings" panose="05000000000000000000" pitchFamily="2" charset="2"/>
              <a:buChar char="ü"/>
            </a:pPr>
            <a:r>
              <a:rPr lang="en-US" sz="3600">
                <a:solidFill>
                  <a:srgbClr val="1B04FA"/>
                </a:solidFill>
                <a:latin typeface="Arial" panose="020B0604020202020204" pitchFamily="34" charset="0"/>
                <a:cs typeface="Arial" panose="020B0604020202020204" pitchFamily="34" charset="0"/>
              </a:rPr>
              <a:t>S</a:t>
            </a:r>
            <a:r>
              <a:rPr lang="vi-VN" sz="3600">
                <a:solidFill>
                  <a:srgbClr val="1B04FA"/>
                </a:solidFill>
                <a:latin typeface="Arial" panose="020B0604020202020204" pitchFamily="34" charset="0"/>
                <a:cs typeface="Arial" panose="020B0604020202020204" pitchFamily="34" charset="0"/>
              </a:rPr>
              <a:t>ư</a:t>
            </a:r>
            <a:r>
              <a:rPr lang="en-US" sz="3600">
                <a:solidFill>
                  <a:srgbClr val="1B04FA"/>
                </a:solidFill>
                <a:latin typeface="Arial" panose="020B0604020202020204" pitchFamily="34" charset="0"/>
                <a:cs typeface="Arial" panose="020B0604020202020204" pitchFamily="34" charset="0"/>
              </a:rPr>
              <a:t>u tầm tài liệu,viết một báo cáo ngắn về một trong các nền kinh tế lớn và nền kinh tế mới nổi của Châu Á</a:t>
            </a:r>
          </a:p>
        </p:txBody>
      </p:sp>
      <p:sp>
        <p:nvSpPr>
          <p:cNvPr id="22" name="TextBox 21">
            <a:extLst>
              <a:ext uri="{FF2B5EF4-FFF2-40B4-BE49-F238E27FC236}">
                <a16:creationId xmlns:a16="http://schemas.microsoft.com/office/drawing/2014/main" id="{E635F301-F9C8-4D37-8EE8-B42F65631D9D}"/>
              </a:ext>
            </a:extLst>
          </p:cNvPr>
          <p:cNvSpPr txBox="1"/>
          <p:nvPr/>
        </p:nvSpPr>
        <p:spPr>
          <a:xfrm>
            <a:off x="1455003" y="4835887"/>
            <a:ext cx="3399777" cy="646331"/>
          </a:xfrm>
          <a:prstGeom prst="rect">
            <a:avLst/>
          </a:prstGeom>
          <a:solidFill>
            <a:srgbClr val="F7FA76"/>
          </a:solidFill>
        </p:spPr>
        <p:txBody>
          <a:bodyPr wrap="square" rtlCol="0">
            <a:spAutoFit/>
          </a:bodyPr>
          <a:lstStyle/>
          <a:p>
            <a:pPr marL="571500" indent="-571500">
              <a:buFont typeface="Wingdings" panose="05000000000000000000" pitchFamily="2" charset="2"/>
              <a:buChar char="v"/>
            </a:pPr>
            <a:r>
              <a:rPr lang="en-US" sz="3600">
                <a:solidFill>
                  <a:srgbClr val="1B04FA"/>
                </a:solidFill>
                <a:latin typeface="Arial" panose="020B0604020202020204" pitchFamily="34" charset="0"/>
                <a:cs typeface="Arial" panose="020B0604020202020204" pitchFamily="34" charset="0"/>
              </a:rPr>
              <a:t>Trung Quốc</a:t>
            </a:r>
          </a:p>
        </p:txBody>
      </p:sp>
      <p:sp>
        <p:nvSpPr>
          <p:cNvPr id="24" name="TextBox 23">
            <a:extLst>
              <a:ext uri="{FF2B5EF4-FFF2-40B4-BE49-F238E27FC236}">
                <a16:creationId xmlns:a16="http://schemas.microsoft.com/office/drawing/2014/main" id="{B0F92340-C171-411E-B2DC-CF3F622CA37B}"/>
              </a:ext>
            </a:extLst>
          </p:cNvPr>
          <p:cNvSpPr txBox="1"/>
          <p:nvPr/>
        </p:nvSpPr>
        <p:spPr>
          <a:xfrm>
            <a:off x="1455002" y="5809537"/>
            <a:ext cx="3399777" cy="646331"/>
          </a:xfrm>
          <a:prstGeom prst="rect">
            <a:avLst/>
          </a:prstGeom>
          <a:solidFill>
            <a:srgbClr val="F7FA76"/>
          </a:solidFill>
        </p:spPr>
        <p:txBody>
          <a:bodyPr wrap="square" rtlCol="0">
            <a:spAutoFit/>
          </a:bodyPr>
          <a:lstStyle/>
          <a:p>
            <a:pPr marL="571500" indent="-571500">
              <a:buFont typeface="Wingdings" panose="05000000000000000000" pitchFamily="2" charset="2"/>
              <a:buChar char="v"/>
            </a:pPr>
            <a:r>
              <a:rPr lang="en-US" sz="3600">
                <a:solidFill>
                  <a:srgbClr val="1B04FA"/>
                </a:solidFill>
                <a:latin typeface="Arial" panose="020B0604020202020204" pitchFamily="34" charset="0"/>
                <a:cs typeface="Arial" panose="020B0604020202020204" pitchFamily="34" charset="0"/>
              </a:rPr>
              <a:t>Nhật Bản</a:t>
            </a:r>
          </a:p>
        </p:txBody>
      </p:sp>
      <p:sp>
        <p:nvSpPr>
          <p:cNvPr id="25" name="TextBox 24">
            <a:extLst>
              <a:ext uri="{FF2B5EF4-FFF2-40B4-BE49-F238E27FC236}">
                <a16:creationId xmlns:a16="http://schemas.microsoft.com/office/drawing/2014/main" id="{13C6EACA-8504-4524-9157-3F6D8B1988B1}"/>
              </a:ext>
            </a:extLst>
          </p:cNvPr>
          <p:cNvSpPr txBox="1"/>
          <p:nvPr/>
        </p:nvSpPr>
        <p:spPr>
          <a:xfrm>
            <a:off x="5620273" y="4870924"/>
            <a:ext cx="3399777" cy="646331"/>
          </a:xfrm>
          <a:prstGeom prst="rect">
            <a:avLst/>
          </a:prstGeom>
          <a:solidFill>
            <a:srgbClr val="F7FA76"/>
          </a:solidFill>
        </p:spPr>
        <p:txBody>
          <a:bodyPr wrap="square" rtlCol="0">
            <a:spAutoFit/>
          </a:bodyPr>
          <a:lstStyle/>
          <a:p>
            <a:pPr marL="571500" indent="-571500">
              <a:buFont typeface="Wingdings" panose="05000000000000000000" pitchFamily="2" charset="2"/>
              <a:buChar char="v"/>
            </a:pPr>
            <a:r>
              <a:rPr lang="en-US" sz="3600">
                <a:solidFill>
                  <a:srgbClr val="1B04FA"/>
                </a:solidFill>
                <a:latin typeface="Arial" panose="020B0604020202020204" pitchFamily="34" charset="0"/>
                <a:cs typeface="Arial" panose="020B0604020202020204" pitchFamily="34" charset="0"/>
              </a:rPr>
              <a:t>Hàn Quốc</a:t>
            </a:r>
          </a:p>
        </p:txBody>
      </p:sp>
      <p:sp>
        <p:nvSpPr>
          <p:cNvPr id="28" name="TextBox 27">
            <a:extLst>
              <a:ext uri="{FF2B5EF4-FFF2-40B4-BE49-F238E27FC236}">
                <a16:creationId xmlns:a16="http://schemas.microsoft.com/office/drawing/2014/main" id="{1B387541-1FBF-4CAD-8452-851A491B848F}"/>
              </a:ext>
            </a:extLst>
          </p:cNvPr>
          <p:cNvSpPr txBox="1"/>
          <p:nvPr/>
        </p:nvSpPr>
        <p:spPr>
          <a:xfrm>
            <a:off x="5618797" y="5802083"/>
            <a:ext cx="3399777" cy="646331"/>
          </a:xfrm>
          <a:prstGeom prst="rect">
            <a:avLst/>
          </a:prstGeom>
          <a:solidFill>
            <a:srgbClr val="F7FA76"/>
          </a:solidFill>
        </p:spPr>
        <p:txBody>
          <a:bodyPr wrap="square" rtlCol="0">
            <a:spAutoFit/>
          </a:bodyPr>
          <a:lstStyle/>
          <a:p>
            <a:pPr marL="571500" indent="-571500">
              <a:buFont typeface="Wingdings" panose="05000000000000000000" pitchFamily="2" charset="2"/>
              <a:buChar char="v"/>
            </a:pPr>
            <a:r>
              <a:rPr lang="en-US" sz="3600">
                <a:solidFill>
                  <a:srgbClr val="1B04FA"/>
                </a:solidFill>
                <a:latin typeface="Arial" panose="020B0604020202020204" pitchFamily="34" charset="0"/>
                <a:cs typeface="Arial" panose="020B0604020202020204" pitchFamily="34" charset="0"/>
              </a:rPr>
              <a:t>Xin-ga-po</a:t>
            </a:r>
          </a:p>
        </p:txBody>
      </p:sp>
      <p:pic>
        <p:nvPicPr>
          <p:cNvPr id="16" name="Picture 15">
            <a:extLst>
              <a:ext uri="{FF2B5EF4-FFF2-40B4-BE49-F238E27FC236}">
                <a16:creationId xmlns:a16="http://schemas.microsoft.com/office/drawing/2014/main" id="{D6E54F7C-AE38-4432-8E66-E39B855BEE12}"/>
              </a:ext>
            </a:extLst>
          </p:cNvPr>
          <p:cNvPicPr>
            <a:picLocks noChangeAspect="1"/>
          </p:cNvPicPr>
          <p:nvPr/>
        </p:nvPicPr>
        <p:blipFill>
          <a:blip r:embed="rId6"/>
          <a:stretch>
            <a:fillRect/>
          </a:stretch>
        </p:blipFill>
        <p:spPr>
          <a:xfrm>
            <a:off x="11010718" y="104652"/>
            <a:ext cx="1054691" cy="927925"/>
          </a:xfrm>
          <a:prstGeom prst="rect">
            <a:avLst/>
          </a:prstGeom>
        </p:spPr>
      </p:pic>
    </p:spTree>
    <p:extLst>
      <p:ext uri="{BB962C8B-B14F-4D97-AF65-F5344CB8AC3E}">
        <p14:creationId xmlns:p14="http://schemas.microsoft.com/office/powerpoint/2010/main" val="188076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4EC3BD5-A7DB-4F09-8369-B0199E478EA5}"/>
              </a:ext>
            </a:extLst>
          </p:cNvPr>
          <p:cNvSpPr txBox="1"/>
          <p:nvPr/>
        </p:nvSpPr>
        <p:spPr>
          <a:xfrm>
            <a:off x="1505190" y="2939663"/>
            <a:ext cx="11787033" cy="707886"/>
          </a:xfrm>
          <a:prstGeom prst="rect">
            <a:avLst/>
          </a:prstGeom>
          <a:noFill/>
        </p:spPr>
        <p:txBody>
          <a:bodyPr wrap="square" rtlCol="0">
            <a:spAutoFit/>
          </a:bodyPr>
          <a:lstStyle/>
          <a:p>
            <a:pPr marL="457200" indent="-457200">
              <a:buFont typeface="Wingdings" panose="05000000000000000000" pitchFamily="2" charset="2"/>
              <a:buChar char="ü"/>
            </a:pPr>
            <a:r>
              <a:rPr lang="en-US" sz="4000">
                <a:solidFill>
                  <a:srgbClr val="1B04FA"/>
                </a:solidFill>
                <a:latin typeface="Arial" panose="020B0604020202020204" pitchFamily="34" charset="0"/>
                <a:cs typeface="Arial" panose="020B0604020202020204" pitchFamily="34" charset="0"/>
              </a:rPr>
              <a:t>Lập đề c</a:t>
            </a:r>
            <a:r>
              <a:rPr lang="vi-VN" sz="4000">
                <a:solidFill>
                  <a:srgbClr val="1B04FA"/>
                </a:solidFill>
                <a:latin typeface="Arial" panose="020B0604020202020204" pitchFamily="34" charset="0"/>
                <a:cs typeface="Arial" panose="020B0604020202020204" pitchFamily="34" charset="0"/>
              </a:rPr>
              <a:t>ư</a:t>
            </a:r>
            <a:r>
              <a:rPr lang="en-US" sz="4000">
                <a:solidFill>
                  <a:srgbClr val="1B04FA"/>
                </a:solidFill>
                <a:latin typeface="Arial" panose="020B0604020202020204" pitchFamily="34" charset="0"/>
                <a:cs typeface="Arial" panose="020B0604020202020204" pitchFamily="34" charset="0"/>
              </a:rPr>
              <a:t>ơng (đề mục và nội dung)</a:t>
            </a:r>
          </a:p>
        </p:txBody>
      </p:sp>
      <p:sp>
        <p:nvSpPr>
          <p:cNvPr id="10" name="TextBox 9">
            <a:extLst>
              <a:ext uri="{FF2B5EF4-FFF2-40B4-BE49-F238E27FC236}">
                <a16:creationId xmlns:a16="http://schemas.microsoft.com/office/drawing/2014/main" id="{E9C7F1BD-6934-4ECA-AA5E-203D9374344B}"/>
              </a:ext>
            </a:extLst>
          </p:cNvPr>
          <p:cNvSpPr txBox="1"/>
          <p:nvPr/>
        </p:nvSpPr>
        <p:spPr>
          <a:xfrm>
            <a:off x="1562124" y="3964697"/>
            <a:ext cx="11787033" cy="707886"/>
          </a:xfrm>
          <a:prstGeom prst="rect">
            <a:avLst/>
          </a:prstGeom>
          <a:noFill/>
        </p:spPr>
        <p:txBody>
          <a:bodyPr wrap="square" rtlCol="0">
            <a:spAutoFit/>
          </a:bodyPr>
          <a:lstStyle/>
          <a:p>
            <a:pPr marL="457200" indent="-457200">
              <a:buFont typeface="Wingdings" panose="05000000000000000000" pitchFamily="2" charset="2"/>
              <a:buChar char="ü"/>
            </a:pPr>
            <a:r>
              <a:rPr lang="en-US" sz="4000">
                <a:solidFill>
                  <a:srgbClr val="1B04FA"/>
                </a:solidFill>
                <a:latin typeface="Arial" panose="020B0604020202020204" pitchFamily="34" charset="0"/>
                <a:cs typeface="Arial" panose="020B0604020202020204" pitchFamily="34" charset="0"/>
              </a:rPr>
              <a:t>Phân công viết báo cáo theo nội dung</a:t>
            </a:r>
          </a:p>
        </p:txBody>
      </p:sp>
      <p:grpSp>
        <p:nvGrpSpPr>
          <p:cNvPr id="11" name="Google Shape;10116;p73">
            <a:extLst>
              <a:ext uri="{FF2B5EF4-FFF2-40B4-BE49-F238E27FC236}">
                <a16:creationId xmlns:a16="http://schemas.microsoft.com/office/drawing/2014/main" id="{E7EDEDA0-1DB3-4A73-B268-0AF34B761D4F}"/>
              </a:ext>
            </a:extLst>
          </p:cNvPr>
          <p:cNvGrpSpPr/>
          <p:nvPr/>
        </p:nvGrpSpPr>
        <p:grpSpPr>
          <a:xfrm rot="5400000">
            <a:off x="5585265" y="-4049064"/>
            <a:ext cx="1782440" cy="10529888"/>
            <a:chOff x="8075075" y="3754290"/>
            <a:chExt cx="255613" cy="613194"/>
          </a:xfrm>
          <a:solidFill>
            <a:srgbClr val="7030A0">
              <a:alpha val="93000"/>
            </a:srgbClr>
          </a:solidFill>
        </p:grpSpPr>
        <p:sp>
          <p:nvSpPr>
            <p:cNvPr id="12" name="Google Shape;10117;p73">
              <a:extLst>
                <a:ext uri="{FF2B5EF4-FFF2-40B4-BE49-F238E27FC236}">
                  <a16:creationId xmlns:a16="http://schemas.microsoft.com/office/drawing/2014/main" id="{14824BF5-AA46-4F4B-8DBA-F6E03362D477}"/>
                </a:ext>
              </a:extLst>
            </p:cNvPr>
            <p:cNvSpPr/>
            <p:nvPr/>
          </p:nvSpPr>
          <p:spPr>
            <a:xfrm>
              <a:off x="8075075" y="4252967"/>
              <a:ext cx="255612" cy="114517"/>
            </a:xfrm>
            <a:custGeom>
              <a:avLst/>
              <a:gdLst/>
              <a:ahLst/>
              <a:cxnLst/>
              <a:rect l="l" t="t" r="r" b="b"/>
              <a:pathLst>
                <a:path w="16734" h="7497" extrusionOk="0">
                  <a:moveTo>
                    <a:pt x="1" y="1"/>
                  </a:moveTo>
                  <a:lnTo>
                    <a:pt x="8369" y="7496"/>
                  </a:lnTo>
                  <a:lnTo>
                    <a:pt x="16734" y="1"/>
                  </a:lnTo>
                  <a:close/>
                </a:path>
              </a:pathLst>
            </a:custGeom>
            <a:grpFill/>
            <a:ln w="28575" cap="flat" cmpd="sng">
              <a:no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sp>
          <p:nvSpPr>
            <p:cNvPr id="13" name="Google Shape;10118;p73">
              <a:extLst>
                <a:ext uri="{FF2B5EF4-FFF2-40B4-BE49-F238E27FC236}">
                  <a16:creationId xmlns:a16="http://schemas.microsoft.com/office/drawing/2014/main" id="{955D5B65-16AE-40E0-8925-22A14DF33DCE}"/>
                </a:ext>
              </a:extLst>
            </p:cNvPr>
            <p:cNvSpPr/>
            <p:nvPr/>
          </p:nvSpPr>
          <p:spPr>
            <a:xfrm>
              <a:off x="8075076" y="3754290"/>
              <a:ext cx="255612" cy="498713"/>
            </a:xfrm>
            <a:custGeom>
              <a:avLst/>
              <a:gdLst/>
              <a:ahLst/>
              <a:cxnLst/>
              <a:rect l="l" t="t" r="r" b="b"/>
              <a:pathLst>
                <a:path w="16734" h="32649" extrusionOk="0">
                  <a:moveTo>
                    <a:pt x="8369" y="0"/>
                  </a:moveTo>
                  <a:cubicBezTo>
                    <a:pt x="3747" y="0"/>
                    <a:pt x="1" y="3747"/>
                    <a:pt x="1" y="8366"/>
                  </a:cubicBezTo>
                  <a:lnTo>
                    <a:pt x="1" y="32649"/>
                  </a:lnTo>
                  <a:lnTo>
                    <a:pt x="16734" y="32649"/>
                  </a:lnTo>
                  <a:lnTo>
                    <a:pt x="16734" y="8366"/>
                  </a:lnTo>
                  <a:cubicBezTo>
                    <a:pt x="16734" y="3744"/>
                    <a:pt x="12987" y="0"/>
                    <a:pt x="8369" y="0"/>
                  </a:cubicBezTo>
                  <a:close/>
                </a:path>
              </a:pathLst>
            </a:custGeom>
            <a:grpFill/>
            <a:ln w="28575" cap="flat" cmpd="sng">
              <a:no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grpSp>
      <p:sp>
        <p:nvSpPr>
          <p:cNvPr id="14" name="Hộp Văn bản 25">
            <a:extLst>
              <a:ext uri="{FF2B5EF4-FFF2-40B4-BE49-F238E27FC236}">
                <a16:creationId xmlns:a16="http://schemas.microsoft.com/office/drawing/2014/main" id="{DB44F6BD-E4C0-48AB-8F16-A251EEB35852}"/>
              </a:ext>
            </a:extLst>
          </p:cNvPr>
          <p:cNvSpPr txBox="1"/>
          <p:nvPr/>
        </p:nvSpPr>
        <p:spPr>
          <a:xfrm>
            <a:off x="2362587" y="901195"/>
            <a:ext cx="8798824" cy="1488969"/>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3600">
                <a:solidFill>
                  <a:schemeClr val="bg1"/>
                </a:solidFill>
                <a:latin typeface="Arial" panose="020B0604020202020204" pitchFamily="34" charset="0"/>
                <a:cs typeface="Arial" panose="020B0604020202020204" pitchFamily="34" charset="0"/>
              </a:rPr>
              <a:t>b. lập đề cương báo cáo và phân công nhiệm vụ</a:t>
            </a:r>
          </a:p>
          <a:p>
            <a:pPr algn="ctr" defTabSz="914400">
              <a:lnSpc>
                <a:spcPct val="90000"/>
              </a:lnSpc>
              <a:spcBef>
                <a:spcPct val="0"/>
              </a:spcBef>
              <a:spcAft>
                <a:spcPts val="600"/>
              </a:spcAft>
            </a:pPr>
            <a:r>
              <a:rPr lang="en-US" sz="3600">
                <a:solidFill>
                  <a:schemeClr val="bg1"/>
                </a:solidFill>
                <a:latin typeface="Arial" panose="020B0604020202020204" pitchFamily="34" charset="0"/>
                <a:ea typeface="+mj-ea"/>
                <a:cs typeface="Arial" panose="020B0604020202020204" pitchFamily="34" charset="0"/>
              </a:rPr>
              <a:t> </a:t>
            </a:r>
          </a:p>
        </p:txBody>
      </p:sp>
      <p:pic>
        <p:nvPicPr>
          <p:cNvPr id="15" name="Picture 14">
            <a:extLst>
              <a:ext uri="{FF2B5EF4-FFF2-40B4-BE49-F238E27FC236}">
                <a16:creationId xmlns:a16="http://schemas.microsoft.com/office/drawing/2014/main" id="{616B0B65-CFDB-43A9-A663-A179F98E58EB}"/>
              </a:ext>
            </a:extLst>
          </p:cNvPr>
          <p:cNvPicPr>
            <a:picLocks noChangeAspect="1"/>
          </p:cNvPicPr>
          <p:nvPr/>
        </p:nvPicPr>
        <p:blipFill rotWithShape="1">
          <a:blip r:embed="rId2"/>
          <a:srcRect l="3751" t="-1" r="75234" b="82326"/>
          <a:stretch/>
        </p:blipFill>
        <p:spPr>
          <a:xfrm>
            <a:off x="339652" y="215254"/>
            <a:ext cx="2085605" cy="2001243"/>
          </a:xfrm>
          <a:prstGeom prst="flowChartConnector">
            <a:avLst/>
          </a:prstGeom>
        </p:spPr>
      </p:pic>
    </p:spTree>
    <p:extLst>
      <p:ext uri="{BB962C8B-B14F-4D97-AF65-F5344CB8AC3E}">
        <p14:creationId xmlns:p14="http://schemas.microsoft.com/office/powerpoint/2010/main" val="131613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4EC3BD5-A7DB-4F09-8369-B0199E478EA5}"/>
              </a:ext>
            </a:extLst>
          </p:cNvPr>
          <p:cNvSpPr txBox="1"/>
          <p:nvPr/>
        </p:nvSpPr>
        <p:spPr>
          <a:xfrm>
            <a:off x="2194795" y="2325902"/>
            <a:ext cx="11787033" cy="830997"/>
          </a:xfrm>
          <a:prstGeom prst="rect">
            <a:avLst/>
          </a:prstGeom>
          <a:noFill/>
        </p:spPr>
        <p:txBody>
          <a:bodyPr wrap="square" rtlCol="0">
            <a:spAutoFit/>
          </a:bodyPr>
          <a:lstStyle/>
          <a:p>
            <a:pPr marL="457200" indent="-457200">
              <a:buFont typeface="Wingdings" panose="05000000000000000000" pitchFamily="2" charset="2"/>
              <a:buChar char="ü"/>
            </a:pPr>
            <a:r>
              <a:rPr lang="en-US" sz="4800">
                <a:solidFill>
                  <a:srgbClr val="1B04FA"/>
                </a:solidFill>
                <a:latin typeface="Arial" panose="020B0604020202020204" pitchFamily="34" charset="0"/>
                <a:cs typeface="Arial" panose="020B0604020202020204" pitchFamily="34" charset="0"/>
              </a:rPr>
              <a:t>Mạng Internet</a:t>
            </a:r>
          </a:p>
        </p:txBody>
      </p:sp>
      <p:sp>
        <p:nvSpPr>
          <p:cNvPr id="10" name="TextBox 9">
            <a:extLst>
              <a:ext uri="{FF2B5EF4-FFF2-40B4-BE49-F238E27FC236}">
                <a16:creationId xmlns:a16="http://schemas.microsoft.com/office/drawing/2014/main" id="{E9C7F1BD-6934-4ECA-AA5E-203D9374344B}"/>
              </a:ext>
            </a:extLst>
          </p:cNvPr>
          <p:cNvSpPr txBox="1"/>
          <p:nvPr/>
        </p:nvSpPr>
        <p:spPr>
          <a:xfrm>
            <a:off x="2362587" y="5811749"/>
            <a:ext cx="11787033" cy="830997"/>
          </a:xfrm>
          <a:prstGeom prst="rect">
            <a:avLst/>
          </a:prstGeom>
          <a:noFill/>
        </p:spPr>
        <p:txBody>
          <a:bodyPr wrap="square" rtlCol="0">
            <a:spAutoFit/>
          </a:bodyPr>
          <a:lstStyle/>
          <a:p>
            <a:pPr marL="457200" indent="-457200">
              <a:buFont typeface="Wingdings" panose="05000000000000000000" pitchFamily="2" charset="2"/>
              <a:buChar char="ü"/>
            </a:pPr>
            <a:r>
              <a:rPr lang="en-US" sz="4800">
                <a:solidFill>
                  <a:srgbClr val="1B04FA"/>
                </a:solidFill>
                <a:latin typeface="Arial" panose="020B0604020202020204" pitchFamily="34" charset="0"/>
                <a:cs typeface="Arial" panose="020B0604020202020204" pitchFamily="34" charset="0"/>
              </a:rPr>
              <a:t>Sách, báo, tạp chí</a:t>
            </a:r>
          </a:p>
        </p:txBody>
      </p:sp>
      <p:grpSp>
        <p:nvGrpSpPr>
          <p:cNvPr id="11" name="Google Shape;10116;p73">
            <a:extLst>
              <a:ext uri="{FF2B5EF4-FFF2-40B4-BE49-F238E27FC236}">
                <a16:creationId xmlns:a16="http://schemas.microsoft.com/office/drawing/2014/main" id="{E7EDEDA0-1DB3-4A73-B268-0AF34B761D4F}"/>
              </a:ext>
            </a:extLst>
          </p:cNvPr>
          <p:cNvGrpSpPr/>
          <p:nvPr/>
        </p:nvGrpSpPr>
        <p:grpSpPr>
          <a:xfrm rot="5400000">
            <a:off x="5585265" y="-4049064"/>
            <a:ext cx="1782440" cy="10529888"/>
            <a:chOff x="8075075" y="3754290"/>
            <a:chExt cx="255613" cy="613194"/>
          </a:xfrm>
          <a:solidFill>
            <a:schemeClr val="accent2">
              <a:alpha val="93000"/>
            </a:schemeClr>
          </a:solidFill>
        </p:grpSpPr>
        <p:sp>
          <p:nvSpPr>
            <p:cNvPr id="12" name="Google Shape;10117;p73">
              <a:extLst>
                <a:ext uri="{FF2B5EF4-FFF2-40B4-BE49-F238E27FC236}">
                  <a16:creationId xmlns:a16="http://schemas.microsoft.com/office/drawing/2014/main" id="{14824BF5-AA46-4F4B-8DBA-F6E03362D477}"/>
                </a:ext>
              </a:extLst>
            </p:cNvPr>
            <p:cNvSpPr/>
            <p:nvPr/>
          </p:nvSpPr>
          <p:spPr>
            <a:xfrm>
              <a:off x="8075075" y="4252967"/>
              <a:ext cx="255612" cy="114517"/>
            </a:xfrm>
            <a:custGeom>
              <a:avLst/>
              <a:gdLst/>
              <a:ahLst/>
              <a:cxnLst/>
              <a:rect l="l" t="t" r="r" b="b"/>
              <a:pathLst>
                <a:path w="16734" h="7497" extrusionOk="0">
                  <a:moveTo>
                    <a:pt x="1" y="1"/>
                  </a:moveTo>
                  <a:lnTo>
                    <a:pt x="8369" y="7496"/>
                  </a:lnTo>
                  <a:lnTo>
                    <a:pt x="16734" y="1"/>
                  </a:lnTo>
                  <a:close/>
                </a:path>
              </a:pathLst>
            </a:custGeom>
            <a:grpFill/>
            <a:ln w="28575" cap="flat" cmpd="sng">
              <a:no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sp>
          <p:nvSpPr>
            <p:cNvPr id="13" name="Google Shape;10118;p73">
              <a:extLst>
                <a:ext uri="{FF2B5EF4-FFF2-40B4-BE49-F238E27FC236}">
                  <a16:creationId xmlns:a16="http://schemas.microsoft.com/office/drawing/2014/main" id="{955D5B65-16AE-40E0-8925-22A14DF33DCE}"/>
                </a:ext>
              </a:extLst>
            </p:cNvPr>
            <p:cNvSpPr/>
            <p:nvPr/>
          </p:nvSpPr>
          <p:spPr>
            <a:xfrm>
              <a:off x="8075076" y="3754290"/>
              <a:ext cx="255612" cy="498713"/>
            </a:xfrm>
            <a:custGeom>
              <a:avLst/>
              <a:gdLst/>
              <a:ahLst/>
              <a:cxnLst/>
              <a:rect l="l" t="t" r="r" b="b"/>
              <a:pathLst>
                <a:path w="16734" h="32649" extrusionOk="0">
                  <a:moveTo>
                    <a:pt x="8369" y="0"/>
                  </a:moveTo>
                  <a:cubicBezTo>
                    <a:pt x="3747" y="0"/>
                    <a:pt x="1" y="3747"/>
                    <a:pt x="1" y="8366"/>
                  </a:cubicBezTo>
                  <a:lnTo>
                    <a:pt x="1" y="32649"/>
                  </a:lnTo>
                  <a:lnTo>
                    <a:pt x="16734" y="32649"/>
                  </a:lnTo>
                  <a:lnTo>
                    <a:pt x="16734" y="8366"/>
                  </a:lnTo>
                  <a:cubicBezTo>
                    <a:pt x="16734" y="3744"/>
                    <a:pt x="12987" y="0"/>
                    <a:pt x="8369" y="0"/>
                  </a:cubicBezTo>
                  <a:close/>
                </a:path>
              </a:pathLst>
            </a:custGeom>
            <a:grpFill/>
            <a:ln w="28575" cap="flat" cmpd="sng">
              <a:no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grpSp>
      <p:sp>
        <p:nvSpPr>
          <p:cNvPr id="14" name="Hộp Văn bản 25">
            <a:extLst>
              <a:ext uri="{FF2B5EF4-FFF2-40B4-BE49-F238E27FC236}">
                <a16:creationId xmlns:a16="http://schemas.microsoft.com/office/drawing/2014/main" id="{DB44F6BD-E4C0-48AB-8F16-A251EEB35852}"/>
              </a:ext>
            </a:extLst>
          </p:cNvPr>
          <p:cNvSpPr txBox="1"/>
          <p:nvPr/>
        </p:nvSpPr>
        <p:spPr>
          <a:xfrm>
            <a:off x="2425257" y="784522"/>
            <a:ext cx="8798824" cy="1488969"/>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3600">
                <a:solidFill>
                  <a:schemeClr val="bg1"/>
                </a:solidFill>
                <a:latin typeface="Arial" panose="020B0604020202020204" pitchFamily="34" charset="0"/>
                <a:cs typeface="Arial" panose="020B0604020202020204" pitchFamily="34" charset="0"/>
              </a:rPr>
              <a:t>c. Sưu tầm tài liệu</a:t>
            </a:r>
          </a:p>
          <a:p>
            <a:pPr algn="ctr" defTabSz="914400">
              <a:lnSpc>
                <a:spcPct val="90000"/>
              </a:lnSpc>
              <a:spcBef>
                <a:spcPct val="0"/>
              </a:spcBef>
              <a:spcAft>
                <a:spcPts val="600"/>
              </a:spcAft>
            </a:pPr>
            <a:r>
              <a:rPr lang="en-US" sz="3600">
                <a:solidFill>
                  <a:schemeClr val="bg1"/>
                </a:solidFill>
                <a:latin typeface="Arial" panose="020B0604020202020204" pitchFamily="34" charset="0"/>
                <a:ea typeface="+mj-ea"/>
                <a:cs typeface="Arial" panose="020B0604020202020204" pitchFamily="34" charset="0"/>
              </a:rPr>
              <a:t> </a:t>
            </a:r>
          </a:p>
        </p:txBody>
      </p:sp>
      <p:pic>
        <p:nvPicPr>
          <p:cNvPr id="15" name="Picture 14">
            <a:extLst>
              <a:ext uri="{FF2B5EF4-FFF2-40B4-BE49-F238E27FC236}">
                <a16:creationId xmlns:a16="http://schemas.microsoft.com/office/drawing/2014/main" id="{616B0B65-CFDB-43A9-A663-A179F98E58EB}"/>
              </a:ext>
            </a:extLst>
          </p:cNvPr>
          <p:cNvPicPr>
            <a:picLocks noChangeAspect="1"/>
          </p:cNvPicPr>
          <p:nvPr/>
        </p:nvPicPr>
        <p:blipFill rotWithShape="1">
          <a:blip r:embed="rId2"/>
          <a:srcRect l="3751" t="-1" r="75234" b="82326"/>
          <a:stretch/>
        </p:blipFill>
        <p:spPr>
          <a:xfrm>
            <a:off x="339652" y="215254"/>
            <a:ext cx="2085605" cy="2001243"/>
          </a:xfrm>
          <a:prstGeom prst="flowChartConnector">
            <a:avLst/>
          </a:prstGeom>
        </p:spPr>
      </p:pic>
      <p:sp>
        <p:nvSpPr>
          <p:cNvPr id="3" name="Rectangle 2">
            <a:extLst>
              <a:ext uri="{FF2B5EF4-FFF2-40B4-BE49-F238E27FC236}">
                <a16:creationId xmlns:a16="http://schemas.microsoft.com/office/drawing/2014/main" id="{E62CF674-BB80-42DE-AE31-D7C806B8FB7C}"/>
              </a:ext>
            </a:extLst>
          </p:cNvPr>
          <p:cNvSpPr/>
          <p:nvPr/>
        </p:nvSpPr>
        <p:spPr>
          <a:xfrm>
            <a:off x="501042" y="3176761"/>
            <a:ext cx="11787033" cy="2554545"/>
          </a:xfrm>
          <a:prstGeom prst="rect">
            <a:avLst/>
          </a:prstGeom>
        </p:spPr>
        <p:txBody>
          <a:bodyPr wrap="square">
            <a:spAutoFit/>
          </a:bodyPr>
          <a:lstStyle/>
          <a:p>
            <a:pPr algn="just"/>
            <a:r>
              <a:rPr lang="vi-VN" sz="3200">
                <a:solidFill>
                  <a:srgbClr val="FF0066"/>
                </a:solidFill>
                <a:ea typeface="Noto Sans" panose="020B0502040504020204" pitchFamily="34" charset="0"/>
                <a:cs typeface="Noto Sans" panose="020B0502040504020204" pitchFamily="34" charset="0"/>
              </a:rPr>
              <a:t>- Website cung cấp thông tin cơ bản về tự nhiên, dân cư, kinh tế của từng quốc gia: </a:t>
            </a:r>
            <a:r>
              <a:rPr lang="vi-VN" sz="3200">
                <a:solidFill>
                  <a:srgbClr val="FF0066"/>
                </a:solidFill>
                <a:ea typeface="Noto Sans" panose="020B0502040504020204" pitchFamily="34" charset="0"/>
                <a:cs typeface="Noto Sans" panose="020B0502040504020204" pitchFamily="34" charset="0"/>
                <a:hlinkClick r:id="rId3">
                  <a:extLst>
                    <a:ext uri="{A12FA001-AC4F-418D-AE19-62706E023703}">
                      <ahyp:hlinkClr xmlns:ahyp="http://schemas.microsoft.com/office/drawing/2018/hyperlinkcolor" val="tx"/>
                    </a:ext>
                  </a:extLst>
                </a:hlinkClick>
              </a:rPr>
              <a:t>https://www.britannica.com/</a:t>
            </a:r>
            <a:endParaRPr lang="vi-VN" sz="3200">
              <a:solidFill>
                <a:srgbClr val="FF0066"/>
              </a:solidFill>
              <a:ea typeface="Noto Sans" panose="020B0502040504020204" pitchFamily="34" charset="0"/>
              <a:cs typeface="Noto Sans" panose="020B0502040504020204" pitchFamily="34" charset="0"/>
            </a:endParaRPr>
          </a:p>
          <a:p>
            <a:pPr algn="just"/>
            <a:r>
              <a:rPr lang="vi-VN" sz="3200">
                <a:solidFill>
                  <a:srgbClr val="FF0066"/>
                </a:solidFill>
                <a:ea typeface="Noto Sans" panose="020B0502040504020204" pitchFamily="34" charset="0"/>
                <a:cs typeface="Noto Sans" panose="020B0502040504020204" pitchFamily="34" charset="0"/>
              </a:rPr>
              <a:t>- Website cung cấp số liệu của từng quốc gia: </a:t>
            </a:r>
            <a:r>
              <a:rPr lang="vi-VN" sz="3200">
                <a:solidFill>
                  <a:srgbClr val="FF0066"/>
                </a:solidFill>
                <a:ea typeface="Noto Sans" panose="020B0502040504020204" pitchFamily="34" charset="0"/>
                <a:cs typeface="Noto Sans" panose="020B0502040504020204" pitchFamily="34" charset="0"/>
                <a:hlinkClick r:id="rId4">
                  <a:extLst>
                    <a:ext uri="{A12FA001-AC4F-418D-AE19-62706E023703}">
                      <ahyp:hlinkClr xmlns:ahyp="http://schemas.microsoft.com/office/drawing/2018/hyperlinkcolor" val="tx"/>
                    </a:ext>
                  </a:extLst>
                </a:hlinkClick>
              </a:rPr>
              <a:t>https://databank.worldbank.org/source/world-development-indicators</a:t>
            </a:r>
            <a:endParaRPr lang="en-US"/>
          </a:p>
        </p:txBody>
      </p:sp>
    </p:spTree>
    <p:extLst>
      <p:ext uri="{BB962C8B-B14F-4D97-AF65-F5344CB8AC3E}">
        <p14:creationId xmlns:p14="http://schemas.microsoft.com/office/powerpoint/2010/main" val="31735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3361156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1249</Words>
  <Application>Microsoft Office PowerPoint</Application>
  <PresentationFormat>Widescreen</PresentationFormat>
  <Paragraphs>134</Paragraphs>
  <Slides>32</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#9Slide03 BoosterNextFYBlack</vt:lpstr>
      <vt:lpstr>#9Slide07 IcielFinch</vt:lpstr>
      <vt:lpstr>#9Slide07 Stormtrooper</vt:lpstr>
      <vt:lpstr>Arial</vt:lpstr>
      <vt:lpstr>Calibri</vt:lpstr>
      <vt:lpstr>Calibri Light</vt:lpstr>
      <vt:lpstr>SVN-Comic Sans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NGUYỄN THỊ MINH THƯ</cp:lastModifiedBy>
  <cp:revision>20</cp:revision>
  <dcterms:created xsi:type="dcterms:W3CDTF">2022-04-24T01:51:04Z</dcterms:created>
  <dcterms:modified xsi:type="dcterms:W3CDTF">2022-08-27T07:48:07Z</dcterms:modified>
</cp:coreProperties>
</file>