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1426" r:id="rId3"/>
    <p:sldId id="379" r:id="rId4"/>
    <p:sldId id="408" r:id="rId5"/>
    <p:sldId id="409" r:id="rId6"/>
    <p:sldId id="1376" r:id="rId7"/>
    <p:sldId id="1427" r:id="rId8"/>
    <p:sldId id="1430" r:id="rId9"/>
    <p:sldId id="1429" r:id="rId10"/>
    <p:sldId id="630" r:id="rId11"/>
    <p:sldId id="631" r:id="rId12"/>
    <p:sldId id="1431" r:id="rId13"/>
    <p:sldId id="632" r:id="rId14"/>
    <p:sldId id="1428" r:id="rId15"/>
    <p:sldId id="590" r:id="rId16"/>
    <p:sldId id="1434" r:id="rId17"/>
    <p:sldId id="1421" r:id="rId18"/>
    <p:sldId id="1433" r:id="rId19"/>
    <p:sldId id="1435" r:id="rId20"/>
    <p:sldId id="1436" r:id="rId21"/>
    <p:sldId id="315" r:id="rId22"/>
    <p:sldId id="617" r:id="rId23"/>
    <p:sldId id="621" r:id="rId24"/>
    <p:sldId id="318" r:id="rId25"/>
    <p:sldId id="311" r:id="rId26"/>
    <p:sldId id="312" r:id="rId27"/>
    <p:sldId id="313" r:id="rId28"/>
    <p:sldId id="618" r:id="rId29"/>
    <p:sldId id="300" r:id="rId30"/>
    <p:sldId id="638" r:id="rId31"/>
    <p:sldId id="639" r:id="rId32"/>
    <p:sldId id="1424" r:id="rId33"/>
    <p:sldId id="1438" r:id="rId34"/>
    <p:sldId id="601" r:id="rId35"/>
    <p:sldId id="317" r:id="rId36"/>
    <p:sldId id="1439"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9FECE"/>
    <a:srgbClr val="1B04FA"/>
    <a:srgbClr val="F7FA76"/>
    <a:srgbClr val="FF0000"/>
    <a:srgbClr val="1503BD"/>
    <a:srgbClr val="FCFEB0"/>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p:scale>
          <a:sx n="67" d="100"/>
          <a:sy n="67" d="100"/>
        </p:scale>
        <p:origin x="-108" y="-6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22-Nov-22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99604A-0174-459E-82B1-6075CC25BAE4}" type="slidenum">
              <a:rPr lang="en-US" smtClean="0"/>
              <a:t>1</a:t>
            </a:fld>
            <a:endParaRPr lang="en-US"/>
          </a:p>
        </p:txBody>
      </p:sp>
    </p:spTree>
    <p:extLst>
      <p:ext uri="{BB962C8B-B14F-4D97-AF65-F5344CB8AC3E}">
        <p14:creationId xmlns:p14="http://schemas.microsoft.com/office/powerpoint/2010/main" val="1779933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1703717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a:solidFill>
                  <a:srgbClr val="1B04FA"/>
                </a:solidFill>
                <a:latin typeface="+mn-lt"/>
                <a:cs typeface="Arial" panose="020B0604020202020204" pitchFamily="34" charset="0"/>
              </a:rPr>
              <a:t>1. </a:t>
            </a:r>
            <a:r>
              <a:rPr lang="vi-VN" sz="1200">
                <a:solidFill>
                  <a:srgbClr val="1B04FA"/>
                </a:solidFill>
                <a:latin typeface="+mn-lt"/>
                <a:cs typeface="Arial" panose="020B0604020202020204" pitchFamily="34" charset="0"/>
              </a:rPr>
              <a:t>Tô-ky-ô (Nhật Bản), </a:t>
            </a:r>
            <a:r>
              <a:rPr lang="vi-VN" sz="1200" b="1">
                <a:solidFill>
                  <a:srgbClr val="1B04FA"/>
                </a:solidFill>
                <a:latin typeface="+mn-lt"/>
                <a:cs typeface="Arial" panose="020B0604020202020204" pitchFamily="34" charset="0"/>
              </a:rPr>
              <a:t>2. </a:t>
            </a:r>
            <a:r>
              <a:rPr lang="vi-VN" sz="1200">
                <a:solidFill>
                  <a:srgbClr val="1B04FA"/>
                </a:solidFill>
                <a:latin typeface="+mn-lt"/>
                <a:cs typeface="Arial" panose="020B0604020202020204" pitchFamily="34" charset="0"/>
              </a:rPr>
              <a:t>Niu Đê-li (Ấn Độ), </a:t>
            </a:r>
            <a:r>
              <a:rPr lang="vi-VN" sz="1200" b="1">
                <a:solidFill>
                  <a:srgbClr val="1B04FA"/>
                </a:solidFill>
                <a:latin typeface="+mn-lt"/>
                <a:cs typeface="Arial" panose="020B0604020202020204" pitchFamily="34" charset="0"/>
              </a:rPr>
              <a:t>3.</a:t>
            </a:r>
            <a:r>
              <a:rPr lang="vi-VN" sz="1200">
                <a:solidFill>
                  <a:srgbClr val="1B04FA"/>
                </a:solidFill>
                <a:latin typeface="+mn-lt"/>
                <a:cs typeface="Arial" panose="020B0604020202020204" pitchFamily="34" charset="0"/>
              </a:rPr>
              <a:t> Thượng Hải (Trung Quốc), </a:t>
            </a:r>
            <a:r>
              <a:rPr lang="vi-VN" sz="1200" b="1">
                <a:solidFill>
                  <a:srgbClr val="1B04FA"/>
                </a:solidFill>
                <a:latin typeface="+mn-lt"/>
                <a:cs typeface="Arial" panose="020B0604020202020204" pitchFamily="34" charset="0"/>
              </a:rPr>
              <a:t>4. </a:t>
            </a:r>
            <a:r>
              <a:rPr lang="vi-VN" sz="1200">
                <a:solidFill>
                  <a:srgbClr val="1B04FA"/>
                </a:solidFill>
                <a:latin typeface="+mn-lt"/>
                <a:cs typeface="Arial" panose="020B0604020202020204" pitchFamily="34" charset="0"/>
              </a:rPr>
              <a:t>Đắc-ca (Băng-la-đét), </a:t>
            </a:r>
            <a:r>
              <a:rPr lang="vi-VN" sz="1200" b="1">
                <a:solidFill>
                  <a:srgbClr val="1B04FA"/>
                </a:solidFill>
                <a:latin typeface="+mn-lt"/>
                <a:cs typeface="Arial" panose="020B0604020202020204" pitchFamily="34" charset="0"/>
              </a:rPr>
              <a:t>5. </a:t>
            </a:r>
            <a:r>
              <a:rPr lang="vi-VN" sz="1200">
                <a:solidFill>
                  <a:srgbClr val="1B04FA"/>
                </a:solidFill>
                <a:latin typeface="+mn-lt"/>
                <a:cs typeface="Arial" panose="020B0604020202020204" pitchFamily="34" charset="0"/>
              </a:rPr>
              <a:t>Bắc Kinh (Trung Quốc), </a:t>
            </a:r>
            <a:r>
              <a:rPr lang="vi-VN" sz="1200" b="1">
                <a:solidFill>
                  <a:srgbClr val="1B04FA"/>
                </a:solidFill>
                <a:latin typeface="+mn-lt"/>
                <a:cs typeface="Arial" panose="020B0604020202020204" pitchFamily="34" charset="0"/>
              </a:rPr>
              <a:t>6. </a:t>
            </a:r>
            <a:r>
              <a:rPr lang="vi-VN" sz="1200">
                <a:solidFill>
                  <a:srgbClr val="1B04FA"/>
                </a:solidFill>
                <a:latin typeface="+mn-lt"/>
                <a:cs typeface="Arial" panose="020B0604020202020204" pitchFamily="34" charset="0"/>
              </a:rPr>
              <a:t>Mum-bai (Ấn Độ), </a:t>
            </a:r>
            <a:r>
              <a:rPr lang="vi-VN" sz="1200" b="1">
                <a:solidFill>
                  <a:srgbClr val="1B04FA"/>
                </a:solidFill>
                <a:latin typeface="+mn-lt"/>
                <a:cs typeface="Arial" panose="020B0604020202020204" pitchFamily="34" charset="0"/>
              </a:rPr>
              <a:t>7.</a:t>
            </a:r>
            <a:r>
              <a:rPr lang="vi-VN" sz="1200">
                <a:solidFill>
                  <a:srgbClr val="1B04FA"/>
                </a:solidFill>
                <a:latin typeface="+mn-lt"/>
                <a:cs typeface="Arial" panose="020B0604020202020204" pitchFamily="34" charset="0"/>
              </a:rPr>
              <a:t> Ô-xa-ca (Nhật Bản), </a:t>
            </a:r>
            <a:r>
              <a:rPr lang="vi-VN" sz="1200" b="1">
                <a:solidFill>
                  <a:srgbClr val="1B04FA"/>
                </a:solidFill>
                <a:latin typeface="+mn-lt"/>
                <a:cs typeface="Arial" panose="020B0604020202020204" pitchFamily="34" charset="0"/>
              </a:rPr>
              <a:t>8. </a:t>
            </a:r>
            <a:r>
              <a:rPr lang="vi-VN" sz="1200">
                <a:solidFill>
                  <a:srgbClr val="1B04FA"/>
                </a:solidFill>
                <a:latin typeface="+mn-lt"/>
                <a:cs typeface="Arial" panose="020B0604020202020204" pitchFamily="34" charset="0"/>
              </a:rPr>
              <a:t>Ca-ra-si (Pa-ki-xtan), </a:t>
            </a:r>
            <a:r>
              <a:rPr lang="vi-VN" sz="1200" b="1">
                <a:solidFill>
                  <a:srgbClr val="1B04FA"/>
                </a:solidFill>
                <a:latin typeface="+mn-lt"/>
                <a:cs typeface="Arial" panose="020B0604020202020204" pitchFamily="34" charset="0"/>
              </a:rPr>
              <a:t>9.</a:t>
            </a:r>
            <a:r>
              <a:rPr lang="vi-VN" sz="1200">
                <a:solidFill>
                  <a:srgbClr val="1B04FA"/>
                </a:solidFill>
                <a:latin typeface="+mn-lt"/>
                <a:cs typeface="Arial" panose="020B0604020202020204" pitchFamily="34" charset="0"/>
              </a:rPr>
              <a:t> Trùng Khánh (Trung Quốc), </a:t>
            </a:r>
            <a:r>
              <a:rPr lang="vi-VN" sz="1200" b="1">
                <a:solidFill>
                  <a:srgbClr val="1B04FA"/>
                </a:solidFill>
                <a:latin typeface="+mn-lt"/>
                <a:cs typeface="Arial" panose="020B0604020202020204" pitchFamily="34" charset="0"/>
              </a:rPr>
              <a:t>10. </a:t>
            </a:r>
            <a:r>
              <a:rPr lang="vi-VN" sz="1200">
                <a:solidFill>
                  <a:srgbClr val="1B04FA"/>
                </a:solidFill>
                <a:latin typeface="+mn-lt"/>
                <a:cs typeface="Arial" panose="020B0604020202020204" pitchFamily="34" charset="0"/>
              </a:rPr>
              <a:t>I-xtan-bun (Thổ Nhĩ Kỳ).</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3374610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1200">
              <a:solidFill>
                <a:srgbClr val="00206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2389461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3912988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Năm 2005, dân số châu Á là 3,98 tỉ người, năm 2020 là 4,64 tỉ người (tăng thêm 660 triệu người trong vòng 15 năm, trung bình mỗi năm tăng thêm 44 triệu người).</a:t>
            </a:r>
          </a:p>
          <a:p>
            <a:pPr rtl="0"/>
            <a:r>
              <a:rPr lang="vi-VN" sz="1200" b="0" i="0" kern="1200">
                <a:solidFill>
                  <a:schemeClr val="tx1"/>
                </a:solidFill>
                <a:effectLst/>
                <a:latin typeface="+mn-lt"/>
                <a:ea typeface="+mn-ea"/>
                <a:cs typeface="+mn-cs"/>
              </a:rPr>
              <a:t>- Tỉ lệ dân thành thị năm 2020 là 50,9%, tăng 9,9% so với năm 2005.</a:t>
            </a:r>
          </a:p>
          <a:p>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3852638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35</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1609894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xmlns=""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xmlns=""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xmlns=""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3</a:t>
            </a:fld>
            <a:endParaRPr lang="en-US" altLang="en-US" sz="1200"/>
          </a:p>
        </p:txBody>
      </p:sp>
    </p:spTree>
    <p:extLst>
      <p:ext uri="{BB962C8B-B14F-4D97-AF65-F5344CB8AC3E}">
        <p14:creationId xmlns:p14="http://schemas.microsoft.com/office/powerpoint/2010/main" val="130333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ghi lại nhanh đáp án trong giấy note</a:t>
            </a:r>
          </a:p>
        </p:txBody>
      </p:sp>
      <p:sp>
        <p:nvSpPr>
          <p:cNvPr id="4" name="Slide Number Placeholder 3"/>
          <p:cNvSpPr>
            <a:spLocks noGrp="1"/>
          </p:cNvSpPr>
          <p:nvPr>
            <p:ph type="sldNum" sz="quarter" idx="5"/>
          </p:nvPr>
        </p:nvSpPr>
        <p:spPr/>
        <p:txBody>
          <a:bodyPr/>
          <a:lstStyle/>
          <a:p>
            <a:fld id="{9D0D961D-546B-4B47-B190-CEE8F668F95D}" type="slidenum">
              <a:rPr lang="en-US" smtClean="0"/>
              <a:t>4</a:t>
            </a:fld>
            <a:endParaRPr lang="en-US"/>
          </a:p>
        </p:txBody>
      </p:sp>
    </p:spTree>
    <p:extLst>
      <p:ext uri="{BB962C8B-B14F-4D97-AF65-F5344CB8AC3E}">
        <p14:creationId xmlns:p14="http://schemas.microsoft.com/office/powerpoint/2010/main" val="53996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1726635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10</a:t>
            </a:fld>
            <a:endParaRPr lang="en-US"/>
          </a:p>
        </p:txBody>
      </p:sp>
    </p:spTree>
    <p:extLst>
      <p:ext uri="{BB962C8B-B14F-4D97-AF65-F5344CB8AC3E}">
        <p14:creationId xmlns:p14="http://schemas.microsoft.com/office/powerpoint/2010/main" val="401567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403230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13</a:t>
            </a:fld>
            <a:endParaRPr lang="en-US"/>
          </a:p>
        </p:txBody>
      </p:sp>
    </p:spTree>
    <p:extLst>
      <p:ext uri="{BB962C8B-B14F-4D97-AF65-F5344CB8AC3E}">
        <p14:creationId xmlns:p14="http://schemas.microsoft.com/office/powerpoint/2010/main" val="13575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22-Nov-22</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35.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20.jpeg"/><Relationship Id="rId7" Type="http://schemas.openxmlformats.org/officeDocument/2006/relationships/image" Target="../media/image41.png"/><Relationship Id="rId12"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jpeg"/><Relationship Id="rId1" Type="http://schemas.openxmlformats.org/officeDocument/2006/relationships/slideLayout" Target="../slideLayouts/slideLayout3.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jpeg"/><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8" Type="http://schemas.openxmlformats.org/officeDocument/2006/relationships/hyperlink" Target="https://vi.wikipedia.org/wiki/%E1%BA%A2_R%E1%BA%ADp_X%C3%AA_%C3%9At" TargetMode="External"/><Relationship Id="rId3" Type="http://schemas.openxmlformats.org/officeDocument/2006/relationships/image" Target="../media/image76.jpeg"/><Relationship Id="rId7" Type="http://schemas.openxmlformats.org/officeDocument/2006/relationships/hyperlink" Target="https://vi.wikipedia.org/wiki/Mecca" TargetMode="External"/><Relationship Id="rId2" Type="http://schemas.openxmlformats.org/officeDocument/2006/relationships/image" Target="../media/image75.jpeg"/><Relationship Id="rId1" Type="http://schemas.openxmlformats.org/officeDocument/2006/relationships/slideLayout" Target="../slideLayouts/slideLayout1.xml"/><Relationship Id="rId6" Type="http://schemas.openxmlformats.org/officeDocument/2006/relationships/hyperlink" Target="https://vi.wikipedia.org/wiki/H%E1%BB%93i_gi%C3%A1o" TargetMode="External"/><Relationship Id="rId5" Type="http://schemas.openxmlformats.org/officeDocument/2006/relationships/hyperlink" Target="https://vi.wikipedia.org/wiki/Al-Masjid_al-Haram#cite_note-GME-1" TargetMode="External"/><Relationship Id="rId4" Type="http://schemas.openxmlformats.org/officeDocument/2006/relationships/hyperlink" Target="https://vi.wikipedia.org/wiki/Ti%E1%BA%BFng_%E1%BA%A2_R%E1%BA%ADp" TargetMode="External"/><Relationship Id="rId9" Type="http://schemas.openxmlformats.org/officeDocument/2006/relationships/hyperlink" Target="https://vi.wikipedia.org/wiki/Th%C3%A1nh_%C4%91%C6%B0%E1%BB%9Dng_H%E1%BB%93i_gi%C3%A1o"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NUL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8.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72215C0-68CE-4A44-89FC-36BE625E3FF4}"/>
              </a:ext>
            </a:extLst>
          </p:cNvPr>
          <p:cNvPicPr>
            <a:picLocks noChangeAspect="1"/>
          </p:cNvPicPr>
          <p:nvPr/>
        </p:nvPicPr>
        <p:blipFill>
          <a:blip r:embed="rId3"/>
          <a:stretch>
            <a:fillRect/>
          </a:stretch>
        </p:blipFill>
        <p:spPr>
          <a:xfrm>
            <a:off x="-116114" y="-106879"/>
            <a:ext cx="12308114" cy="13040395"/>
          </a:xfrm>
          <a:prstGeom prst="rect">
            <a:avLst/>
          </a:prstGeom>
        </p:spPr>
      </p:pic>
      <p:pic>
        <p:nvPicPr>
          <p:cNvPr id="3" name="Picture 2">
            <a:extLst>
              <a:ext uri="{FF2B5EF4-FFF2-40B4-BE49-F238E27FC236}">
                <a16:creationId xmlns:a16="http://schemas.microsoft.com/office/drawing/2014/main" xmlns="" id="{ED6D161D-11C6-45A3-BE5A-2D19A59CE6BD}"/>
              </a:ext>
            </a:extLst>
          </p:cNvPr>
          <p:cNvPicPr>
            <a:picLocks noChangeAspect="1"/>
          </p:cNvPicPr>
          <p:nvPr/>
        </p:nvPicPr>
        <p:blipFill>
          <a:blip r:embed="rId4"/>
          <a:stretch>
            <a:fillRect/>
          </a:stretch>
        </p:blipFill>
        <p:spPr>
          <a:xfrm>
            <a:off x="-116114" y="0"/>
            <a:ext cx="1054265" cy="797822"/>
          </a:xfrm>
          <a:prstGeom prst="rect">
            <a:avLst/>
          </a:prstGeom>
        </p:spPr>
      </p:pic>
    </p:spTree>
    <p:extLst>
      <p:ext uri="{BB962C8B-B14F-4D97-AF65-F5344CB8AC3E}">
        <p14:creationId xmlns:p14="http://schemas.microsoft.com/office/powerpoint/2010/main" val="3918931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cebjh1248089490[1]">
            <a:extLst>
              <a:ext uri="{FF2B5EF4-FFF2-40B4-BE49-F238E27FC236}">
                <a16:creationId xmlns:a16="http://schemas.microsoft.com/office/drawing/2014/main" xmlns="" id="{22766904-A9C1-4F96-9A3E-A5FBEAD0AF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21" r="12557"/>
          <a:stretch/>
        </p:blipFill>
        <p:spPr bwMode="auto">
          <a:xfrm>
            <a:off x="20" y="-1"/>
            <a:ext cx="4654276"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olar%20ice%20melt[1]">
            <a:extLst>
              <a:ext uri="{FF2B5EF4-FFF2-40B4-BE49-F238E27FC236}">
                <a16:creationId xmlns:a16="http://schemas.microsoft.com/office/drawing/2014/main" xmlns="" id="{FE98F439-052F-405A-8255-17A79AFD20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5"/>
          <a:stretch/>
        </p:blipFill>
        <p:spPr bwMode="auto">
          <a:xfrm>
            <a:off x="4774005" y="10"/>
            <a:ext cx="7417994" cy="4526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261445780-diem-choi-giang-sinh-3[1]">
            <a:extLst>
              <a:ext uri="{FF2B5EF4-FFF2-40B4-BE49-F238E27FC236}">
                <a16:creationId xmlns:a16="http://schemas.microsoft.com/office/drawing/2014/main" xmlns="" id="{118D0BF0-5055-4F26-9AE5-B513140698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296" b="4"/>
          <a:stretch/>
        </p:blipFill>
        <p:spPr bwMode="auto">
          <a:xfrm>
            <a:off x="4774005" y="4629736"/>
            <a:ext cx="2392858" cy="2228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xmlns="" id="{CA592E47-33AD-4CEB-B5B7-A8334416E4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372" r="28275" b="3"/>
          <a:stretch/>
        </p:blipFill>
        <p:spPr bwMode="auto">
          <a:xfrm>
            <a:off x="7270322" y="4629737"/>
            <a:ext cx="2409107" cy="2228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snow, outdoor, sky, nature&#10;&#10;Description automatically generated">
            <a:extLst>
              <a:ext uri="{FF2B5EF4-FFF2-40B4-BE49-F238E27FC236}">
                <a16:creationId xmlns:a16="http://schemas.microsoft.com/office/drawing/2014/main" xmlns="" id="{25BF5916-2FFD-49F4-9614-CC6977D387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45" r="11492" b="6"/>
          <a:stretch/>
        </p:blipFill>
        <p:spPr bwMode="auto">
          <a:xfrm>
            <a:off x="9783443" y="4629735"/>
            <a:ext cx="2408549" cy="2228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44D6B6E3-F562-4679-8998-0EA5E41651F1}"/>
              </a:ext>
            </a:extLst>
          </p:cNvPr>
          <p:cNvSpPr txBox="1"/>
          <p:nvPr/>
        </p:nvSpPr>
        <p:spPr>
          <a:xfrm>
            <a:off x="4932671" y="4029571"/>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Vùng cực bắc lạnh giá</a:t>
            </a:r>
          </a:p>
        </p:txBody>
      </p:sp>
    </p:spTree>
    <p:extLst>
      <p:ext uri="{BB962C8B-B14F-4D97-AF65-F5344CB8AC3E}">
        <p14:creationId xmlns:p14="http://schemas.microsoft.com/office/powerpoint/2010/main" val="394777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3000" fill="hold"/>
                                        <p:tgtEl>
                                          <p:spTgt spid="11"/>
                                        </p:tgtEl>
                                        <p:attrNameLst>
                                          <p:attrName>ppt_w</p:attrName>
                                        </p:attrNameLst>
                                      </p:cBhvr>
                                      <p:tavLst>
                                        <p:tav tm="0">
                                          <p:val>
                                            <p:fltVal val="0"/>
                                          </p:val>
                                        </p:tav>
                                        <p:tav tm="100000">
                                          <p:val>
                                            <p:strVal val="#ppt_w"/>
                                          </p:val>
                                        </p:tav>
                                      </p:tavLst>
                                    </p:anim>
                                    <p:anim calcmode="lin" valueType="num">
                                      <p:cBhvr>
                                        <p:cTn id="14" dur="3000" fill="hold"/>
                                        <p:tgtEl>
                                          <p:spTgt spid="11"/>
                                        </p:tgtEl>
                                        <p:attrNameLst>
                                          <p:attrName>ppt_h</p:attrName>
                                        </p:attrNameLst>
                                      </p:cBhvr>
                                      <p:tavLst>
                                        <p:tav tm="0">
                                          <p:val>
                                            <p:fltVal val="0"/>
                                          </p:val>
                                        </p:tav>
                                        <p:tav tm="100000">
                                          <p:val>
                                            <p:strVal val="#ppt_h"/>
                                          </p:val>
                                        </p:tav>
                                      </p:tavLst>
                                    </p:anim>
                                    <p:animEffect transition="in" filter="fade">
                                      <p:cBhvr>
                                        <p:cTn id="15" dur="3000"/>
                                        <p:tgtEl>
                                          <p:spTgt spid="11"/>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ppt_w</p:attrName>
                                        </p:attrNameLst>
                                      </p:cBhvr>
                                      <p:tavLst>
                                        <p:tav tm="0">
                                          <p:val>
                                            <p:fltVal val="0"/>
                                          </p:val>
                                        </p:tav>
                                        <p:tav tm="100000">
                                          <p:val>
                                            <p:strVal val="#ppt_w"/>
                                          </p:val>
                                        </p:tav>
                                      </p:tavLst>
                                    </p:anim>
                                    <p:anim calcmode="lin" valueType="num">
                                      <p:cBhvr>
                                        <p:cTn id="20" dur="3000" fill="hold"/>
                                        <p:tgtEl>
                                          <p:spTgt spid="10"/>
                                        </p:tgtEl>
                                        <p:attrNameLst>
                                          <p:attrName>ppt_h</p:attrName>
                                        </p:attrNameLst>
                                      </p:cBhvr>
                                      <p:tavLst>
                                        <p:tav tm="0">
                                          <p:val>
                                            <p:fltVal val="0"/>
                                          </p:val>
                                        </p:tav>
                                        <p:tav tm="100000">
                                          <p:val>
                                            <p:strVal val="#ppt_h"/>
                                          </p:val>
                                        </p:tav>
                                      </p:tavLst>
                                    </p:anim>
                                    <p:animEffect transition="in" filter="fade">
                                      <p:cBhvr>
                                        <p:cTn id="21" dur="3000"/>
                                        <p:tgtEl>
                                          <p:spTgt spid="10"/>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0" fill="hold"/>
                                        <p:tgtEl>
                                          <p:spTgt spid="7"/>
                                        </p:tgtEl>
                                        <p:attrNameLst>
                                          <p:attrName>ppt_w</p:attrName>
                                        </p:attrNameLst>
                                      </p:cBhvr>
                                      <p:tavLst>
                                        <p:tav tm="0">
                                          <p:val>
                                            <p:fltVal val="0"/>
                                          </p:val>
                                        </p:tav>
                                        <p:tav tm="100000">
                                          <p:val>
                                            <p:strVal val="#ppt_w"/>
                                          </p:val>
                                        </p:tav>
                                      </p:tavLst>
                                    </p:anim>
                                    <p:anim calcmode="lin" valueType="num">
                                      <p:cBhvr>
                                        <p:cTn id="26" dur="3000" fill="hold"/>
                                        <p:tgtEl>
                                          <p:spTgt spid="7"/>
                                        </p:tgtEl>
                                        <p:attrNameLst>
                                          <p:attrName>ppt_h</p:attrName>
                                        </p:attrNameLst>
                                      </p:cBhvr>
                                      <p:tavLst>
                                        <p:tav tm="0">
                                          <p:val>
                                            <p:fltVal val="0"/>
                                          </p:val>
                                        </p:tav>
                                        <p:tav tm="100000">
                                          <p:val>
                                            <p:strVal val="#ppt_h"/>
                                          </p:val>
                                        </p:tav>
                                      </p:tavLst>
                                    </p:anim>
                                    <p:animEffect transition="in" filter="fade">
                                      <p:cBhvr>
                                        <p:cTn id="2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 picture containing water, sky, nature, outdoor&#10;&#10;Description automatically generated">
            <a:extLst>
              <a:ext uri="{FF2B5EF4-FFF2-40B4-BE49-F238E27FC236}">
                <a16:creationId xmlns:a16="http://schemas.microsoft.com/office/drawing/2014/main" xmlns="" id="{DEE1FB23-BAD7-404A-98AD-DAA40B91A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177" b="-1"/>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A picture containing mountain, sky, nature, outdoor&#10;&#10;Description automatically generated">
            <a:extLst>
              <a:ext uri="{FF2B5EF4-FFF2-40B4-BE49-F238E27FC236}">
                <a16:creationId xmlns:a16="http://schemas.microsoft.com/office/drawing/2014/main" xmlns="" id="{A993A26A-54BA-4B36-B4A3-52B0C29D74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4" b="2"/>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 picture containing mountain, grass, nature, green&#10;&#10;Description automatically generated">
            <a:extLst>
              <a:ext uri="{FF2B5EF4-FFF2-40B4-BE49-F238E27FC236}">
                <a16:creationId xmlns:a16="http://schemas.microsoft.com/office/drawing/2014/main" xmlns="" id="{0914C8B3-FE12-466A-845F-A4FEA42799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66" r="1" b="1"/>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B0DE41D6-A876-4B3B-BFEF-780F13B16B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580" r="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50C8BE0E-3069-4325-B4C2-E21411327595}"/>
              </a:ext>
            </a:extLst>
          </p:cNvPr>
          <p:cNvSpPr txBox="1"/>
          <p:nvPr/>
        </p:nvSpPr>
        <p:spPr>
          <a:xfrm>
            <a:off x="5092548" y="6457880"/>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Phía tây Trung Quốc</a:t>
            </a:r>
          </a:p>
        </p:txBody>
      </p:sp>
    </p:spTree>
    <p:extLst>
      <p:ext uri="{BB962C8B-B14F-4D97-AF65-F5344CB8AC3E}">
        <p14:creationId xmlns:p14="http://schemas.microsoft.com/office/powerpoint/2010/main" val="41793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47409B18-287D-4C5A-906E-501C6FD2E763}"/>
              </a:ext>
            </a:extLst>
          </p:cNvPr>
          <p:cNvSpPr txBox="1"/>
          <p:nvPr/>
        </p:nvSpPr>
        <p:spPr>
          <a:xfrm>
            <a:off x="218456" y="1986312"/>
            <a:ext cx="6169092" cy="1077218"/>
          </a:xfrm>
          <a:prstGeom prst="rect">
            <a:avLst/>
          </a:prstGeom>
          <a:noFill/>
        </p:spPr>
        <p:txBody>
          <a:bodyPr wrap="square" rtlCol="0">
            <a:spAutoFit/>
          </a:bodyPr>
          <a:lstStyle/>
          <a:p>
            <a:pPr algn="just"/>
            <a:r>
              <a:rPr lang="vi-VN" sz="3200">
                <a:solidFill>
                  <a:srgbClr val="FF0000"/>
                </a:solidFill>
                <a:latin typeface="Arial" panose="020B0604020202020204" pitchFamily="34" charset="0"/>
                <a:cs typeface="Arial" panose="020B0604020202020204" pitchFamily="34" charset="0"/>
              </a:rPr>
              <a:t>Trung Quốc, Ấn Độ,</a:t>
            </a:r>
            <a:r>
              <a:rPr lang="en-US" sz="3200">
                <a:solidFill>
                  <a:srgbClr val="FF0000"/>
                </a:solidFill>
                <a:latin typeface="Arial" panose="020B0604020202020204" pitchFamily="34" charset="0"/>
                <a:cs typeface="Arial" panose="020B0604020202020204" pitchFamily="34" charset="0"/>
              </a:rPr>
              <a:t> </a:t>
            </a:r>
            <a:r>
              <a:rPr lang="vi-VN" sz="3200">
                <a:solidFill>
                  <a:srgbClr val="FF0000"/>
                </a:solidFill>
                <a:latin typeface="Arial" panose="020B0604020202020204" pitchFamily="34" charset="0"/>
                <a:cs typeface="Arial" panose="020B0604020202020204" pitchFamily="34" charset="0"/>
              </a:rPr>
              <a:t>Nhật Bản, Philippin, Việt Nam</a:t>
            </a:r>
            <a:endParaRPr lang="en-US" sz="320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BCF7C510-489C-43F8-8196-809D977A7845}"/>
              </a:ext>
            </a:extLst>
          </p:cNvPr>
          <p:cNvSpPr txBox="1"/>
          <p:nvPr/>
        </p:nvSpPr>
        <p:spPr>
          <a:xfrm>
            <a:off x="126591" y="45394"/>
            <a:ext cx="4409783"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b. Phân bố dân cư châu Á</a:t>
            </a:r>
          </a:p>
        </p:txBody>
      </p:sp>
      <p:grpSp>
        <p:nvGrpSpPr>
          <p:cNvPr id="18" name="Group 17">
            <a:extLst>
              <a:ext uri="{FF2B5EF4-FFF2-40B4-BE49-F238E27FC236}">
                <a16:creationId xmlns:a16="http://schemas.microsoft.com/office/drawing/2014/main" xmlns="" id="{1C7AC896-FCD1-43A4-8643-F5B2DC93534F}"/>
              </a:ext>
            </a:extLst>
          </p:cNvPr>
          <p:cNvGrpSpPr/>
          <p:nvPr/>
        </p:nvGrpSpPr>
        <p:grpSpPr>
          <a:xfrm>
            <a:off x="6507678" y="104769"/>
            <a:ext cx="5658330" cy="6721469"/>
            <a:chOff x="5322581" y="47012"/>
            <a:chExt cx="6626087" cy="7183049"/>
          </a:xfrm>
        </p:grpSpPr>
        <p:pic>
          <p:nvPicPr>
            <p:cNvPr id="19" name="Picture 2">
              <a:extLst>
                <a:ext uri="{FF2B5EF4-FFF2-40B4-BE49-F238E27FC236}">
                  <a16:creationId xmlns:a16="http://schemas.microsoft.com/office/drawing/2014/main" xmlns="" id="{90C0B9CA-46DE-4458-A7F4-02C954833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3E67C2B-33E4-438A-8597-413CA5E8E423}"/>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2" name="Rectangle 1">
            <a:extLst>
              <a:ext uri="{FF2B5EF4-FFF2-40B4-BE49-F238E27FC236}">
                <a16:creationId xmlns:a16="http://schemas.microsoft.com/office/drawing/2014/main" xmlns="" id="{C2093B42-7258-4747-AB96-370B3856CD3E}"/>
              </a:ext>
            </a:extLst>
          </p:cNvPr>
          <p:cNvSpPr/>
          <p:nvPr/>
        </p:nvSpPr>
        <p:spPr>
          <a:xfrm>
            <a:off x="-251792" y="899512"/>
            <a:ext cx="7726017" cy="595356"/>
          </a:xfrm>
          <a:prstGeom prst="rect">
            <a:avLst/>
          </a:prstGeom>
        </p:spPr>
        <p:txBody>
          <a:bodyPr wrap="square">
            <a:spAutoFit/>
          </a:bodyPr>
          <a:lstStyle/>
          <a:p>
            <a:pPr marL="674370" indent="-457200">
              <a:lnSpc>
                <a:spcPct val="120000"/>
              </a:lnSpc>
              <a:spcAft>
                <a:spcPts val="0"/>
              </a:spcAft>
              <a:buFont typeface="Wingdings" panose="05000000000000000000" pitchFamily="2" charset="2"/>
              <a:buChar char="v"/>
              <a:tabLst>
                <a:tab pos="180340" algn="l"/>
                <a:tab pos="450215" algn="l"/>
              </a:tabLst>
            </a:pPr>
            <a:r>
              <a:rPr lang="en-US" sz="3000">
                <a:solidFill>
                  <a:srgbClr val="0070C0"/>
                </a:solidFill>
                <a:latin typeface="Arial" panose="020B0604020202020204" pitchFamily="34" charset="0"/>
                <a:ea typeface="Times New Roman" panose="02020603050405020304" pitchFamily="18" charset="0"/>
                <a:cs typeface="Arial" panose="020B0604020202020204" pitchFamily="34" charset="0"/>
              </a:rPr>
              <a:t>Các quốc gia đông dân của Châu</a:t>
            </a:r>
            <a:r>
              <a:rPr lang="vi-VN" sz="30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0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30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00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252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3" descr="100606%20Bao%20cat%20khong%20lo%203">
            <a:extLst>
              <a:ext uri="{FF2B5EF4-FFF2-40B4-BE49-F238E27FC236}">
                <a16:creationId xmlns:a16="http://schemas.microsoft.com/office/drawing/2014/main" xmlns="" id="{73FD911C-0022-41BD-AEA4-4DB3DF22D5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r="12805" b="-1"/>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4248470176_e5b2c9ae7f_b">
            <a:extLst>
              <a:ext uri="{FF2B5EF4-FFF2-40B4-BE49-F238E27FC236}">
                <a16:creationId xmlns:a16="http://schemas.microsoft.com/office/drawing/2014/main" xmlns="" id="{6CBD3C29-040B-44BC-8817-D1EE5A6786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84" r="15459"/>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4">
            <a:extLst>
              <a:ext uri="{FF2B5EF4-FFF2-40B4-BE49-F238E27FC236}">
                <a16:creationId xmlns:a16="http://schemas.microsoft.com/office/drawing/2014/main" xmlns="" id="{865BA012-31ED-469F-9263-6F4B4DB4EFE6}"/>
              </a:ext>
            </a:extLst>
          </p:cNvPr>
          <p:cNvSpPr txBox="1">
            <a:spLocks noChangeArrowheads="1"/>
          </p:cNvSpPr>
          <p:nvPr/>
        </p:nvSpPr>
        <p:spPr bwMode="auto">
          <a:xfrm>
            <a:off x="771235" y="5866829"/>
            <a:ext cx="4343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70C0"/>
                </a:solidFill>
                <a:latin typeface="Arial" panose="020B0604020202020204" pitchFamily="34" charset="0"/>
                <a:cs typeface="Arial" panose="020B0604020202020204" pitchFamily="34" charset="0"/>
              </a:rPr>
              <a:t>BÃO CÁT TỪ SA MẠC GÔ BI</a:t>
            </a:r>
          </a:p>
        </p:txBody>
      </p:sp>
    </p:spTree>
    <p:extLst>
      <p:ext uri="{BB962C8B-B14F-4D97-AF65-F5344CB8AC3E}">
        <p14:creationId xmlns:p14="http://schemas.microsoft.com/office/powerpoint/2010/main" val="228560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par>
                          <p:cTn id="15" fill="hold">
                            <p:stCondLst>
                              <p:cond delay="5000"/>
                            </p:stCondLst>
                            <p:childTnLst>
                              <p:par>
                                <p:cTn id="16" presetID="53" presetClass="entr" presetSubtype="16"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animEffect transition="in" filter="fade">
                                      <p:cBhvr>
                                        <p:cTn id="2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588CED2-3E63-4609-A1F0-4DC5B617440B}"/>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xmlns="" id="{14AA459D-CB93-4E1E-B1C8-A6975EF3437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4CC7A9B0-E517-4A87-9C2C-A15AB627ABEA}"/>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08B65722-CDB3-4705-8AB8-BB9C553E2172}"/>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8" name="Group 7">
            <a:extLst>
              <a:ext uri="{FF2B5EF4-FFF2-40B4-BE49-F238E27FC236}">
                <a16:creationId xmlns:a16="http://schemas.microsoft.com/office/drawing/2014/main" xmlns="" id="{4EA15BBF-06A6-4883-B5F3-EAF7E31BE4F5}"/>
              </a:ext>
            </a:extLst>
          </p:cNvPr>
          <p:cNvGrpSpPr/>
          <p:nvPr/>
        </p:nvGrpSpPr>
        <p:grpSpPr>
          <a:xfrm>
            <a:off x="1181282" y="52490"/>
            <a:ext cx="1301952" cy="872949"/>
            <a:chOff x="344605" y="154323"/>
            <a:chExt cx="1301952" cy="872949"/>
          </a:xfrm>
        </p:grpSpPr>
        <p:sp>
          <p:nvSpPr>
            <p:cNvPr id="9" name="Arrow: Pentagon 8">
              <a:extLst>
                <a:ext uri="{FF2B5EF4-FFF2-40B4-BE49-F238E27FC236}">
                  <a16:creationId xmlns:a16="http://schemas.microsoft.com/office/drawing/2014/main" xmlns="" id="{312AF15E-5761-4E70-B782-4BD16225DC7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1AC46EF3-AE23-4197-ABAB-01CDAF56742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descr="Dân Số-vector Clip Nghệ Thuật-miễn Phí Vector Miễn Phí Tải Về">
            <a:extLst>
              <a:ext uri="{FF2B5EF4-FFF2-40B4-BE49-F238E27FC236}">
                <a16:creationId xmlns:a16="http://schemas.microsoft.com/office/drawing/2014/main" xmlns="" id="{C43322E0-692B-4A0B-8F11-4FAE1D84B3B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0588"/>
          <a:stretch/>
        </p:blipFill>
        <p:spPr bwMode="auto">
          <a:xfrm>
            <a:off x="40415" y="52490"/>
            <a:ext cx="1054691" cy="982519"/>
          </a:xfrm>
          <a:prstGeom prst="ellipse">
            <a:avLst/>
          </a:prstGeom>
          <a:solidFill>
            <a:srgbClr val="FFC000"/>
          </a:solidFill>
        </p:spPr>
      </p:pic>
      <p:pic>
        <p:nvPicPr>
          <p:cNvPr id="12" name="Picture 11">
            <a:extLst>
              <a:ext uri="{FF2B5EF4-FFF2-40B4-BE49-F238E27FC236}">
                <a16:creationId xmlns:a16="http://schemas.microsoft.com/office/drawing/2014/main" xmlns="" id="{7FDD8CBA-B2FE-4D71-BDEF-31FE5C94D405}"/>
              </a:ext>
            </a:extLst>
          </p:cNvPr>
          <p:cNvPicPr>
            <a:picLocks noChangeAspect="1"/>
          </p:cNvPicPr>
          <p:nvPr/>
        </p:nvPicPr>
        <p:blipFill>
          <a:blip r:embed="rId3"/>
          <a:stretch>
            <a:fillRect/>
          </a:stretch>
        </p:blipFill>
        <p:spPr>
          <a:xfrm>
            <a:off x="11010718" y="104652"/>
            <a:ext cx="1054691" cy="927925"/>
          </a:xfrm>
          <a:prstGeom prst="rect">
            <a:avLst/>
          </a:prstGeom>
        </p:spPr>
      </p:pic>
      <p:sp>
        <p:nvSpPr>
          <p:cNvPr id="13" name="Rectangle 12">
            <a:extLst>
              <a:ext uri="{FF2B5EF4-FFF2-40B4-BE49-F238E27FC236}">
                <a16:creationId xmlns:a16="http://schemas.microsoft.com/office/drawing/2014/main" xmlns="" id="{84DCA3E2-300B-4120-807C-499304A10397}"/>
              </a:ext>
            </a:extLst>
          </p:cNvPr>
          <p:cNvSpPr/>
          <p:nvPr/>
        </p:nvSpPr>
        <p:spPr>
          <a:xfrm>
            <a:off x="460181" y="2093131"/>
            <a:ext cx="11719699" cy="4356321"/>
          </a:xfrm>
          <a:prstGeom prst="rect">
            <a:avLst/>
          </a:prstGeom>
        </p:spPr>
        <p:txBody>
          <a:bodyPr wrap="square">
            <a:spAutoFit/>
          </a:bodyPr>
          <a:lstStyle/>
          <a:p>
            <a:pPr indent="179705" algn="just">
              <a:lnSpc>
                <a:spcPct val="107000"/>
              </a:lnSpc>
              <a:spcAft>
                <a:spcPts val="600"/>
              </a:spcAft>
            </a:pPr>
            <a:r>
              <a:rPr lang="en-US" sz="3600">
                <a:solidFill>
                  <a:srgbClr val="1B04FA"/>
                </a:solidFill>
                <a:latin typeface="Arial" panose="020B0604020202020204" pitchFamily="34" charset="0"/>
                <a:ea typeface="Times New Roman" panose="02020603050405020304" pitchFamily="18" charset="0"/>
                <a:cs typeface="Arial" panose="020B0604020202020204" pitchFamily="34" charset="0"/>
              </a:rPr>
              <a:t>- Dân cư châu Á phân bố không đều:</a:t>
            </a:r>
          </a:p>
          <a:p>
            <a:pPr indent="179705" algn="just">
              <a:lnSpc>
                <a:spcPct val="107000"/>
              </a:lnSpc>
              <a:spcAft>
                <a:spcPts val="600"/>
              </a:spcAft>
            </a:pPr>
            <a:r>
              <a:rPr lang="en-US" sz="3600">
                <a:solidFill>
                  <a:srgbClr val="1B04FA"/>
                </a:solidFill>
                <a:latin typeface="Arial" panose="020B0604020202020204" pitchFamily="34" charset="0"/>
                <a:ea typeface="Times New Roman" panose="02020603050405020304" pitchFamily="18" charset="0"/>
                <a:cs typeface="Arial" panose="020B0604020202020204" pitchFamily="34" charset="0"/>
              </a:rPr>
              <a:t>+ Dân cư tập trung đông đúc tại các đồng bằng, vùng ven biển, ở Đông Á, Đông Nam Á và Nam Á.</a:t>
            </a:r>
          </a:p>
          <a:p>
            <a:pPr indent="179705" algn="just">
              <a:lnSpc>
                <a:spcPct val="107000"/>
              </a:lnSpc>
              <a:spcAft>
                <a:spcPts val="600"/>
              </a:spcAft>
            </a:pPr>
            <a:r>
              <a:rPr lang="en-US" sz="3600">
                <a:solidFill>
                  <a:srgbClr val="1B04FA"/>
                </a:solidFill>
                <a:latin typeface="Arial" panose="020B0604020202020204" pitchFamily="34" charset="0"/>
                <a:ea typeface="Times New Roman" panose="02020603050405020304" pitchFamily="18" charset="0"/>
                <a:cs typeface="Arial" panose="020B0604020202020204" pitchFamily="34" charset="0"/>
              </a:rPr>
              <a:t>+ Dân cư thưa thớt ở Bắc Á, Trung Á và Tây Nam Á.</a:t>
            </a:r>
          </a:p>
          <a:p>
            <a:pPr algn="just"/>
            <a:r>
              <a:rPr lang="en-US" sz="3600">
                <a:solidFill>
                  <a:srgbClr val="1B04FA"/>
                </a:solidFill>
                <a:latin typeface="Arial" panose="020B0604020202020204" pitchFamily="34" charset="0"/>
                <a:ea typeface="Times New Roman" panose="02020603050405020304" pitchFamily="18" charset="0"/>
                <a:cs typeface="Arial" panose="020B0604020202020204" pitchFamily="34" charset="0"/>
              </a:rPr>
              <a:t>- Nguyên nhân: Phân bố dân cư phụ thuộc nhiều vào điều kiện tự nhiên (địa hình, khí hậu, tài nguyên) và kinh tế xã hội (cơ sở hạ tầng, trình dộ phát triển kinh tế…)</a:t>
            </a:r>
            <a:endParaRPr lang="en-US" sz="3600">
              <a:solidFill>
                <a:srgbClr val="1B04FA"/>
              </a:solidFill>
              <a:latin typeface="Arial" panose="020B0604020202020204" pitchFamily="34" charset="0"/>
              <a:cs typeface="Arial" panose="020B0604020202020204" pitchFamily="34" charset="0"/>
            </a:endParaRPr>
          </a:p>
        </p:txBody>
      </p:sp>
      <p:pic>
        <p:nvPicPr>
          <p:cNvPr id="14" name="Picture 13" descr="book9">
            <a:extLst>
              <a:ext uri="{FF2B5EF4-FFF2-40B4-BE49-F238E27FC236}">
                <a16:creationId xmlns:a16="http://schemas.microsoft.com/office/drawing/2014/main" xmlns="" id="{044FA28A-1A6B-4F21-93A9-F798C1A945E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53708" y="925439"/>
            <a:ext cx="1703156" cy="105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xmlns="" id="{459D1623-D8A7-47A7-9A01-B44519618F91}"/>
              </a:ext>
            </a:extLst>
          </p:cNvPr>
          <p:cNvSpPr txBox="1"/>
          <p:nvPr/>
        </p:nvSpPr>
        <p:spPr>
          <a:xfrm>
            <a:off x="1258688" y="1200917"/>
            <a:ext cx="4409783"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b. Phân bố dân cư châu Á</a:t>
            </a:r>
          </a:p>
        </p:txBody>
      </p:sp>
    </p:spTree>
    <p:extLst>
      <p:ext uri="{BB962C8B-B14F-4D97-AF65-F5344CB8AC3E}">
        <p14:creationId xmlns:p14="http://schemas.microsoft.com/office/powerpoint/2010/main" val="289113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E9A40E5-92DA-445F-ABC6-B4F625B8B631}"/>
              </a:ext>
            </a:extLst>
          </p:cNvPr>
          <p:cNvGrpSpPr/>
          <p:nvPr/>
        </p:nvGrpSpPr>
        <p:grpSpPr>
          <a:xfrm>
            <a:off x="2534190" y="1095052"/>
            <a:ext cx="9468027" cy="1991986"/>
            <a:chOff x="2701004" y="1049663"/>
            <a:chExt cx="9252830" cy="1951022"/>
          </a:xfrm>
        </p:grpSpPr>
        <p:sp>
          <p:nvSpPr>
            <p:cNvPr id="7" name="Rectangle 9">
              <a:extLst>
                <a:ext uri="{FF2B5EF4-FFF2-40B4-BE49-F238E27FC236}">
                  <a16:creationId xmlns:a16="http://schemas.microsoft.com/office/drawing/2014/main" xmlns="" id="{656BADA6-230E-42FE-83C3-4E3810BCB776}"/>
                </a:ext>
              </a:extLst>
            </p:cNvPr>
            <p:cNvSpPr/>
            <p:nvPr/>
          </p:nvSpPr>
          <p:spPr>
            <a:xfrm>
              <a:off x="2701004" y="1049663"/>
              <a:ext cx="9252830" cy="1658417"/>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F1F274DE-866D-4706-B67E-2538048CF9F2}"/>
                </a:ext>
              </a:extLst>
            </p:cNvPr>
            <p:cNvSpPr/>
            <p:nvPr/>
          </p:nvSpPr>
          <p:spPr>
            <a:xfrm>
              <a:off x="3005997" y="1282435"/>
              <a:ext cx="8859168" cy="1718250"/>
            </a:xfrm>
            <a:prstGeom prst="rect">
              <a:avLst/>
            </a:prstGeom>
          </p:spPr>
          <p:txBody>
            <a:bodyPr wrap="square">
              <a:spAutoFit/>
            </a:bodyPr>
            <a:lstStyle/>
            <a:p>
              <a:r>
                <a:rPr lang="fr-FR" sz="3600" b="1">
                  <a:solidFill>
                    <a:srgbClr val="FF0066"/>
                  </a:solidFill>
                  <a:latin typeface="Arial" panose="020B0604020202020204" pitchFamily="34" charset="0"/>
                  <a:ea typeface="Calibri" panose="020F0502020204030204" pitchFamily="34" charset="0"/>
                  <a:cs typeface="Arial" panose="020B0604020202020204" pitchFamily="34" charset="0"/>
                </a:rPr>
                <a:t>Nhiệm vụ 1: </a:t>
              </a:r>
              <a:r>
                <a:rPr lang="en-US" sz="3600">
                  <a:solidFill>
                    <a:srgbClr val="1B04FA"/>
                  </a:solidFill>
                  <a:latin typeface="Arial" panose="020B0604020202020204" pitchFamily="34" charset="0"/>
                  <a:cs typeface="Arial" panose="020B0604020202020204" pitchFamily="34" charset="0"/>
                </a:rPr>
                <a:t>Xác định 10 đô thị đông dân nhất ở châu Á (không tính Liên bang Nga).</a:t>
              </a:r>
              <a:r>
                <a:rPr lang="en-US" sz="3600">
                  <a:solidFill>
                    <a:srgbClr val="000000"/>
                  </a:solidFill>
                  <a:latin typeface="OpenSans"/>
                </a:rPr>
                <a:t/>
              </a:r>
              <a:br>
                <a:rPr lang="en-US" sz="3600">
                  <a:solidFill>
                    <a:srgbClr val="000000"/>
                  </a:solidFill>
                  <a:latin typeface="OpenSans"/>
                </a:rPr>
              </a:br>
              <a:endParaRPr lang="en-US" sz="3600">
                <a:solidFill>
                  <a:srgbClr val="0070C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xmlns="" id="{32C70DC7-90FA-4FD7-A249-1BC7113EB84E}"/>
              </a:ext>
            </a:extLst>
          </p:cNvPr>
          <p:cNvGrpSpPr/>
          <p:nvPr/>
        </p:nvGrpSpPr>
        <p:grpSpPr>
          <a:xfrm>
            <a:off x="0" y="2347015"/>
            <a:ext cx="2634665" cy="2634665"/>
            <a:chOff x="163827" y="1365896"/>
            <a:chExt cx="2183374" cy="2183374"/>
          </a:xfrm>
        </p:grpSpPr>
        <p:sp>
          <p:nvSpPr>
            <p:cNvPr id="10" name="Arrow: Circular 9">
              <a:extLst>
                <a:ext uri="{FF2B5EF4-FFF2-40B4-BE49-F238E27FC236}">
                  <a16:creationId xmlns:a16="http://schemas.microsoft.com/office/drawing/2014/main" xmlns=""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xmlns="" id="{2776E63E-AC69-41F9-A565-A0F952E3498A}"/>
                </a:ext>
              </a:extLst>
            </p:cNvPr>
            <p:cNvGrpSpPr/>
            <p:nvPr/>
          </p:nvGrpSpPr>
          <p:grpSpPr>
            <a:xfrm>
              <a:off x="274846" y="1484305"/>
              <a:ext cx="1942833" cy="1942833"/>
              <a:chOff x="274846" y="1484305"/>
              <a:chExt cx="1942833" cy="1942833"/>
            </a:xfrm>
          </p:grpSpPr>
          <p:grpSp>
            <p:nvGrpSpPr>
              <p:cNvPr id="12" name="Group 11">
                <a:extLst>
                  <a:ext uri="{FF2B5EF4-FFF2-40B4-BE49-F238E27FC236}">
                    <a16:creationId xmlns:a16="http://schemas.microsoft.com/office/drawing/2014/main" xmlns="" id="{96F19271-F7FA-4B1B-9F62-672AFCE7E5FD}"/>
                  </a:ext>
                </a:extLst>
              </p:cNvPr>
              <p:cNvGrpSpPr/>
              <p:nvPr/>
            </p:nvGrpSpPr>
            <p:grpSpPr>
              <a:xfrm>
                <a:off x="274846" y="1484305"/>
                <a:ext cx="1942833" cy="1942833"/>
                <a:chOff x="610892" y="388856"/>
                <a:chExt cx="1942833" cy="1942833"/>
              </a:xfrm>
            </p:grpSpPr>
            <p:sp>
              <p:nvSpPr>
                <p:cNvPr id="14" name="Oval 13">
                  <a:extLst>
                    <a:ext uri="{FF2B5EF4-FFF2-40B4-BE49-F238E27FC236}">
                      <a16:creationId xmlns:a16="http://schemas.microsoft.com/office/drawing/2014/main" xmlns="" id="{9041ED0C-8C46-4DA4-A43C-ADE1802D29FD}"/>
                    </a:ext>
                  </a:extLst>
                </p:cNvPr>
                <p:cNvSpPr/>
                <p:nvPr/>
              </p:nvSpPr>
              <p:spPr>
                <a:xfrm>
                  <a:off x="610892" y="388856"/>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xmlns=""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xmlns="" id="{7DB21001-9581-45C2-9031-4B1A79A58503}"/>
                  </a:ext>
                </a:extLst>
              </p:cNvPr>
              <p:cNvSpPr txBox="1"/>
              <p:nvPr/>
            </p:nvSpPr>
            <p:spPr>
              <a:xfrm>
                <a:off x="385864" y="1939959"/>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 name="Group 2">
            <a:extLst>
              <a:ext uri="{FF2B5EF4-FFF2-40B4-BE49-F238E27FC236}">
                <a16:creationId xmlns:a16="http://schemas.microsoft.com/office/drawing/2014/main" xmlns="" id="{5D8ABEB5-4652-4259-A4DF-3B4C2AB9A542}"/>
              </a:ext>
            </a:extLst>
          </p:cNvPr>
          <p:cNvGrpSpPr/>
          <p:nvPr/>
        </p:nvGrpSpPr>
        <p:grpSpPr>
          <a:xfrm>
            <a:off x="2590011" y="4308765"/>
            <a:ext cx="9490351" cy="1966033"/>
            <a:chOff x="2612336" y="3301497"/>
            <a:chExt cx="9224494" cy="2358792"/>
          </a:xfrm>
        </p:grpSpPr>
        <p:sp>
          <p:nvSpPr>
            <p:cNvPr id="16" name="Rectangle 9">
              <a:extLst>
                <a:ext uri="{FF2B5EF4-FFF2-40B4-BE49-F238E27FC236}">
                  <a16:creationId xmlns:a16="http://schemas.microsoft.com/office/drawing/2014/main" xmlns="" id="{C51199DF-8B6C-4C0B-B9CD-ED1C14F82B6F}"/>
                </a:ext>
              </a:extLst>
            </p:cNvPr>
            <p:cNvSpPr/>
            <p:nvPr/>
          </p:nvSpPr>
          <p:spPr>
            <a:xfrm>
              <a:off x="2612336" y="3301497"/>
              <a:ext cx="9094283" cy="2309415"/>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49314180-0E05-41CE-A39A-37013A48CD25}"/>
                </a:ext>
              </a:extLst>
            </p:cNvPr>
            <p:cNvSpPr/>
            <p:nvPr/>
          </p:nvSpPr>
          <p:spPr>
            <a:xfrm>
              <a:off x="2785952" y="3598499"/>
              <a:ext cx="9050878" cy="2061790"/>
            </a:xfrm>
            <a:prstGeom prst="rect">
              <a:avLst/>
            </a:prstGeom>
          </p:spPr>
          <p:txBody>
            <a:bodyPr wrap="square">
              <a:spAutoFit/>
            </a:bodyPr>
            <a:lstStyle/>
            <a:p>
              <a:r>
                <a:rPr lang="fr-FR" sz="3600" b="1">
                  <a:solidFill>
                    <a:srgbClr val="FF0066"/>
                  </a:solidFill>
                  <a:latin typeface="Arial" panose="020B0604020202020204" pitchFamily="34" charset="0"/>
                  <a:ea typeface="Calibri" panose="020F0502020204030204" pitchFamily="34" charset="0"/>
                  <a:cs typeface="Arial" panose="020B0604020202020204" pitchFamily="34" charset="0"/>
                </a:rPr>
                <a:t>Nhiệm vụ 2: </a:t>
              </a:r>
              <a:r>
                <a:rPr lang="en-US" sz="3600">
                  <a:solidFill>
                    <a:srgbClr val="1B04FA"/>
                  </a:solidFill>
                  <a:latin typeface="Arial" panose="020B0604020202020204" pitchFamily="34" charset="0"/>
                  <a:ea typeface="Calibri" panose="020F0502020204030204" pitchFamily="34" charset="0"/>
                  <a:cs typeface="Arial" panose="020B0604020202020204" pitchFamily="34" charset="0"/>
                </a:rPr>
                <a:t>C</a:t>
              </a:r>
              <a:r>
                <a:rPr lang="vi-VN" sz="3600">
                  <a:solidFill>
                    <a:srgbClr val="1B04FA"/>
                  </a:solidFill>
                  <a:latin typeface="Arial" panose="020B0604020202020204" pitchFamily="34" charset="0"/>
                  <a:cs typeface="Arial" panose="020B0604020202020204" pitchFamily="34" charset="0"/>
                </a:rPr>
                <a:t>ác đô thị lớn của châu Á thường tập trung tại khu vực nào? Vì sao</a:t>
              </a:r>
              <a:r>
                <a:rPr lang="en-US" sz="3600">
                  <a:solidFill>
                    <a:srgbClr val="1B04FA"/>
                  </a:solidFill>
                  <a:latin typeface="Arial" panose="020B0604020202020204" pitchFamily="34" charset="0"/>
                  <a:ea typeface="Noto Sans Symbols"/>
                  <a:cs typeface="Arial" panose="020B0604020202020204" pitchFamily="34" charset="0"/>
                </a:rPr>
                <a:t>? </a:t>
              </a:r>
            </a:p>
            <a:p>
              <a:pPr>
                <a:lnSpc>
                  <a:spcPct val="115000"/>
                </a:lnSpc>
                <a:spcAft>
                  <a:spcPts val="0"/>
                </a:spcAft>
              </a:pPr>
              <a:endParaRPr lang="en-US" sz="32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05B1A9FE-7C1B-4D07-BFEF-5B78A2CEEA1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6272047" y="3146230"/>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3 Minute Timer (Nho)">
            <a:hlinkClick r:id="" action="ppaction://media"/>
            <a:extLst>
              <a:ext uri="{FF2B5EF4-FFF2-40B4-BE49-F238E27FC236}">
                <a16:creationId xmlns:a16="http://schemas.microsoft.com/office/drawing/2014/main" xmlns=""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33886" y="3060467"/>
            <a:ext cx="1470991" cy="826787"/>
          </a:xfrm>
          <a:prstGeom prst="rect">
            <a:avLst/>
          </a:prstGeom>
        </p:spPr>
      </p:pic>
      <p:sp>
        <p:nvSpPr>
          <p:cNvPr id="23" name="TextBox 22">
            <a:extLst>
              <a:ext uri="{FF2B5EF4-FFF2-40B4-BE49-F238E27FC236}">
                <a16:creationId xmlns:a16="http://schemas.microsoft.com/office/drawing/2014/main" xmlns="" id="{79C61BF7-6ECE-45C2-A741-DB74957050C0}"/>
              </a:ext>
            </a:extLst>
          </p:cNvPr>
          <p:cNvSpPr txBox="1"/>
          <p:nvPr/>
        </p:nvSpPr>
        <p:spPr>
          <a:xfrm>
            <a:off x="107677" y="92137"/>
            <a:ext cx="3088025"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c. Các đô thị lớn</a:t>
            </a:r>
          </a:p>
        </p:txBody>
      </p:sp>
      <p:pic>
        <p:nvPicPr>
          <p:cNvPr id="24" name="Picture 23">
            <a:extLst>
              <a:ext uri="{FF2B5EF4-FFF2-40B4-BE49-F238E27FC236}">
                <a16:creationId xmlns:a16="http://schemas.microsoft.com/office/drawing/2014/main" xmlns="" id="{850F18B8-17F6-4DCF-B25A-C9D0B75F1CB9}"/>
              </a:ext>
            </a:extLst>
          </p:cNvPr>
          <p:cNvPicPr>
            <a:picLocks noChangeAspect="1"/>
          </p:cNvPicPr>
          <p:nvPr/>
        </p:nvPicPr>
        <p:blipFill>
          <a:blip r:embed="rId7"/>
          <a:stretch>
            <a:fillRect/>
          </a:stretch>
        </p:blipFill>
        <p:spPr>
          <a:xfrm>
            <a:off x="11137309" y="9031"/>
            <a:ext cx="1054691" cy="927925"/>
          </a:xfrm>
          <a:prstGeom prst="rect">
            <a:avLst/>
          </a:prstGeom>
        </p:spPr>
      </p:pic>
      <p:sp>
        <p:nvSpPr>
          <p:cNvPr id="4" name="Rectangle 3">
            <a:extLst>
              <a:ext uri="{FF2B5EF4-FFF2-40B4-BE49-F238E27FC236}">
                <a16:creationId xmlns:a16="http://schemas.microsoft.com/office/drawing/2014/main" xmlns="" id="{E5DEF6A4-0FBF-453A-AF65-D0DB7D2FF319}"/>
              </a:ext>
            </a:extLst>
          </p:cNvPr>
          <p:cNvSpPr/>
          <p:nvPr/>
        </p:nvSpPr>
        <p:spPr>
          <a:xfrm>
            <a:off x="3864398" y="20687"/>
            <a:ext cx="6096000" cy="646331"/>
          </a:xfrm>
          <a:prstGeom prst="rect">
            <a:avLst/>
          </a:prstGeom>
        </p:spPr>
        <p:txBody>
          <a:bodyPr>
            <a:spAutoFit/>
          </a:bodyPr>
          <a:lstStyle/>
          <a:p>
            <a:r>
              <a:rPr lang="en-US">
                <a:solidFill>
                  <a:srgbClr val="000000"/>
                </a:solidFill>
                <a:latin typeface="OpenSans"/>
              </a:rPr>
              <a:t/>
            </a:r>
            <a:br>
              <a:rPr lang="en-US">
                <a:solidFill>
                  <a:srgbClr val="000000"/>
                </a:solidFill>
                <a:latin typeface="OpenSans"/>
              </a:rPr>
            </a:br>
            <a:endParaRPr lang="en-US"/>
          </a:p>
        </p:txBody>
      </p:sp>
    </p:spTree>
    <p:extLst>
      <p:ext uri="{BB962C8B-B14F-4D97-AF65-F5344CB8AC3E}">
        <p14:creationId xmlns:p14="http://schemas.microsoft.com/office/powerpoint/2010/main" val="170295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5118"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9"/>
                                        </p:tgtEl>
                                      </p:cBhvr>
                                    </p:cmd>
                                  </p:childTnLst>
                                </p:cTn>
                              </p:par>
                            </p:childTnLst>
                          </p:cTn>
                        </p:par>
                      </p:childTnLst>
                    </p:cTn>
                  </p:par>
                </p:childTnLst>
              </p:cTn>
              <p:nextCondLst>
                <p:cond evt="onClick" delay="0">
                  <p:tgtEl>
                    <p:spTgt spid="19"/>
                  </p:tgtEl>
                </p:cond>
              </p:nextCondLst>
            </p:seq>
            <p:video>
              <p:cMediaNode vol="80000">
                <p:cTn id="34" fill="hold" display="0">
                  <p:stCondLst>
                    <p:cond delay="indefinite"/>
                  </p:stCondLst>
                </p:cTn>
                <p:tgtEl>
                  <p:spTgt spid="19"/>
                </p:tgtEl>
              </p:cMediaNode>
            </p:video>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91F81DA-21C5-4436-80E5-6DA0C01AA9A8}"/>
              </a:ext>
            </a:extLst>
          </p:cNvPr>
          <p:cNvGrpSpPr/>
          <p:nvPr/>
        </p:nvGrpSpPr>
        <p:grpSpPr>
          <a:xfrm>
            <a:off x="5403273" y="1"/>
            <a:ext cx="6762735" cy="6826238"/>
            <a:chOff x="5322581" y="47012"/>
            <a:chExt cx="6626087" cy="7183049"/>
          </a:xfrm>
        </p:grpSpPr>
        <p:pic>
          <p:nvPicPr>
            <p:cNvPr id="3" name="Picture 2">
              <a:extLst>
                <a:ext uri="{FF2B5EF4-FFF2-40B4-BE49-F238E27FC236}">
                  <a16:creationId xmlns:a16="http://schemas.microsoft.com/office/drawing/2014/main" xmlns="" id="{4F89627D-B341-452F-95F9-1126285FC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DCD55CB0-058D-4330-A6A1-504398DE6C40}"/>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6" name="Flowchart: Connector 5">
            <a:extLst>
              <a:ext uri="{FF2B5EF4-FFF2-40B4-BE49-F238E27FC236}">
                <a16:creationId xmlns:a16="http://schemas.microsoft.com/office/drawing/2014/main" xmlns="" id="{9A6BC457-67E0-49FA-9666-E65513931634}"/>
              </a:ext>
            </a:extLst>
          </p:cNvPr>
          <p:cNvSpPr/>
          <p:nvPr/>
        </p:nvSpPr>
        <p:spPr>
          <a:xfrm>
            <a:off x="11003870" y="252433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40E4F848-1222-4BF9-A864-F848679FDD4F}"/>
              </a:ext>
            </a:extLst>
          </p:cNvPr>
          <p:cNvGrpSpPr/>
          <p:nvPr/>
        </p:nvGrpSpPr>
        <p:grpSpPr>
          <a:xfrm>
            <a:off x="149998" y="1665345"/>
            <a:ext cx="5253275" cy="3384806"/>
            <a:chOff x="149998" y="1665345"/>
            <a:chExt cx="5253275" cy="3384806"/>
          </a:xfrm>
        </p:grpSpPr>
        <p:pic>
          <p:nvPicPr>
            <p:cNvPr id="7" name="Picture 6">
              <a:extLst>
                <a:ext uri="{FF2B5EF4-FFF2-40B4-BE49-F238E27FC236}">
                  <a16:creationId xmlns:a16="http://schemas.microsoft.com/office/drawing/2014/main" xmlns="" id="{F86CADC8-1C58-4F26-A2F5-427FBEE8E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98" y="1665345"/>
              <a:ext cx="5253275" cy="338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6A140056-22C3-4971-BB84-6FA6B0A49EFC}"/>
                </a:ext>
              </a:extLst>
            </p:cNvPr>
            <p:cNvSpPr txBox="1">
              <a:spLocks noChangeArrowheads="1"/>
            </p:cNvSpPr>
            <p:nvPr/>
          </p:nvSpPr>
          <p:spPr bwMode="auto">
            <a:xfrm>
              <a:off x="235048" y="1762829"/>
              <a:ext cx="3073915" cy="40011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000" b="1">
                  <a:solidFill>
                    <a:srgbClr val="FF0066"/>
                  </a:solidFill>
                  <a:latin typeface="Arial" panose="020B0604020202020204" pitchFamily="34" charset="0"/>
                  <a:cs typeface="Arial" panose="020B0604020202020204" pitchFamily="34" charset="0"/>
                </a:rPr>
                <a:t>1. TÔ-KY-Ô (Nhật Bản)</a:t>
              </a:r>
              <a:endParaRPr lang="en-US" sz="2000" b="1" dirty="0">
                <a:solidFill>
                  <a:srgbClr val="FF0066"/>
                </a:solidFill>
                <a:latin typeface="Arial" panose="020B0604020202020204" pitchFamily="34" charset="0"/>
                <a:cs typeface="Arial" panose="020B0604020202020204" pitchFamily="34" charset="0"/>
              </a:endParaRPr>
            </a:p>
          </p:txBody>
        </p:sp>
      </p:grpSp>
      <p:sp>
        <p:nvSpPr>
          <p:cNvPr id="10" name="Flowchart: Connector 9">
            <a:extLst>
              <a:ext uri="{FF2B5EF4-FFF2-40B4-BE49-F238E27FC236}">
                <a16:creationId xmlns:a16="http://schemas.microsoft.com/office/drawing/2014/main" xmlns="" id="{87D73FED-D384-457A-A0DD-024890A504E8}"/>
              </a:ext>
            </a:extLst>
          </p:cNvPr>
          <p:cNvSpPr/>
          <p:nvPr/>
        </p:nvSpPr>
        <p:spPr>
          <a:xfrm>
            <a:off x="7899394" y="355342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172F0117-BF0D-453A-8C8D-35DF4C169F48}"/>
              </a:ext>
            </a:extLst>
          </p:cNvPr>
          <p:cNvGrpSpPr/>
          <p:nvPr/>
        </p:nvGrpSpPr>
        <p:grpSpPr>
          <a:xfrm>
            <a:off x="157475" y="1665346"/>
            <a:ext cx="5253275" cy="3384805"/>
            <a:chOff x="157475" y="1665346"/>
            <a:chExt cx="5253275" cy="3384805"/>
          </a:xfrm>
        </p:grpSpPr>
        <p:pic>
          <p:nvPicPr>
            <p:cNvPr id="11" name="Picture 2" descr="The BEST New Delhi Train Tours 2022 - FREE Cancellation | GetYourGuide">
              <a:extLst>
                <a:ext uri="{FF2B5EF4-FFF2-40B4-BE49-F238E27FC236}">
                  <a16:creationId xmlns:a16="http://schemas.microsoft.com/office/drawing/2014/main" xmlns="" id="{4F6C3BA4-F00A-4778-B41F-F71E1B8BC0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475" y="1665346"/>
              <a:ext cx="5253275" cy="33848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1933C714-7AB5-47D5-BE3C-80FA93423B2A}"/>
                </a:ext>
              </a:extLst>
            </p:cNvPr>
            <p:cNvSpPr txBox="1"/>
            <p:nvPr/>
          </p:nvSpPr>
          <p:spPr>
            <a:xfrm>
              <a:off x="325055" y="1750654"/>
              <a:ext cx="3167643" cy="461665"/>
            </a:xfrm>
            <a:prstGeom prst="rect">
              <a:avLst/>
            </a:prstGeom>
            <a:solidFill>
              <a:schemeClr val="bg1"/>
            </a:solid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2.Niu- Đê – li ( Ấn Độ)</a:t>
              </a:r>
            </a:p>
          </p:txBody>
        </p:sp>
      </p:grpSp>
      <p:sp>
        <p:nvSpPr>
          <p:cNvPr id="14" name="Flowchart: Connector 13">
            <a:extLst>
              <a:ext uri="{FF2B5EF4-FFF2-40B4-BE49-F238E27FC236}">
                <a16:creationId xmlns:a16="http://schemas.microsoft.com/office/drawing/2014/main" xmlns="" id="{AD3A6BAD-1ABF-4119-9171-02F935052150}"/>
              </a:ext>
            </a:extLst>
          </p:cNvPr>
          <p:cNvSpPr/>
          <p:nvPr/>
        </p:nvSpPr>
        <p:spPr>
          <a:xfrm>
            <a:off x="10271651" y="319650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BAB7705F-3483-4614-931E-C3755954225F}"/>
              </a:ext>
            </a:extLst>
          </p:cNvPr>
          <p:cNvGrpSpPr/>
          <p:nvPr/>
        </p:nvGrpSpPr>
        <p:grpSpPr>
          <a:xfrm>
            <a:off x="124811" y="1676200"/>
            <a:ext cx="5253275" cy="3373952"/>
            <a:chOff x="6566860" y="872755"/>
            <a:chExt cx="4598159" cy="3164942"/>
          </a:xfrm>
        </p:grpSpPr>
        <p:pic>
          <p:nvPicPr>
            <p:cNvPr id="16" name="Picture 2" descr="Những thành phố thương mại lớn nhất thế giới (Phần 1) (2)">
              <a:extLst>
                <a:ext uri="{FF2B5EF4-FFF2-40B4-BE49-F238E27FC236}">
                  <a16:creationId xmlns:a16="http://schemas.microsoft.com/office/drawing/2014/main" xmlns="" id="{41605D52-5804-4D02-8F61-D203E968A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6860" y="872755"/>
              <a:ext cx="4598159" cy="316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xmlns="" id="{BC2D8FD1-9DAF-486B-8712-B9E3851F7525}"/>
                </a:ext>
              </a:extLst>
            </p:cNvPr>
            <p:cNvSpPr txBox="1">
              <a:spLocks noChangeArrowheads="1"/>
            </p:cNvSpPr>
            <p:nvPr/>
          </p:nvSpPr>
          <p:spPr bwMode="auto">
            <a:xfrm>
              <a:off x="6648809" y="907395"/>
              <a:ext cx="3033774" cy="34645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3. THƯỢNG HẢI (Trung Quốc)</a:t>
              </a:r>
              <a:endParaRPr lang="en-US" sz="1800" b="1" dirty="0">
                <a:solidFill>
                  <a:srgbClr val="1B04FA"/>
                </a:solidFill>
                <a:latin typeface="Arial" panose="020B0604020202020204" pitchFamily="34" charset="0"/>
                <a:cs typeface="Arial" panose="020B0604020202020204" pitchFamily="34" charset="0"/>
              </a:endParaRPr>
            </a:p>
          </p:txBody>
        </p:sp>
      </p:grpSp>
      <p:sp>
        <p:nvSpPr>
          <p:cNvPr id="19" name="Flowchart: Connector 18">
            <a:extLst>
              <a:ext uri="{FF2B5EF4-FFF2-40B4-BE49-F238E27FC236}">
                <a16:creationId xmlns:a16="http://schemas.microsoft.com/office/drawing/2014/main" xmlns="" id="{B1210684-4FE9-4CCA-BC49-88D7CF5AF2A7}"/>
              </a:ext>
            </a:extLst>
          </p:cNvPr>
          <p:cNvSpPr/>
          <p:nvPr/>
        </p:nvSpPr>
        <p:spPr>
          <a:xfrm>
            <a:off x="8679445" y="3884078"/>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 id="{6172E45A-DF08-4057-8F24-E022709BA620}"/>
              </a:ext>
            </a:extLst>
          </p:cNvPr>
          <p:cNvGrpSpPr/>
          <p:nvPr/>
        </p:nvGrpSpPr>
        <p:grpSpPr>
          <a:xfrm>
            <a:off x="100931" y="1663790"/>
            <a:ext cx="5309818" cy="3384805"/>
            <a:chOff x="-4345020" y="404710"/>
            <a:chExt cx="4703437" cy="3238268"/>
          </a:xfrm>
        </p:grpSpPr>
        <p:pic>
          <p:nvPicPr>
            <p:cNvPr id="21" name="Picture 20">
              <a:extLst>
                <a:ext uri="{FF2B5EF4-FFF2-40B4-BE49-F238E27FC236}">
                  <a16:creationId xmlns:a16="http://schemas.microsoft.com/office/drawing/2014/main" xmlns="" id="{FA04C61E-22C3-40CD-933E-D4D5C423B2F7}"/>
                </a:ext>
              </a:extLst>
            </p:cNvPr>
            <p:cNvPicPr>
              <a:picLocks noChangeAspect="1"/>
            </p:cNvPicPr>
            <p:nvPr/>
          </p:nvPicPr>
          <p:blipFill>
            <a:blip r:embed="rId7"/>
            <a:stretch>
              <a:fillRect/>
            </a:stretch>
          </p:blipFill>
          <p:spPr>
            <a:xfrm>
              <a:off x="-4338397" y="404710"/>
              <a:ext cx="4696814" cy="3238268"/>
            </a:xfrm>
            <a:prstGeom prst="rect">
              <a:avLst/>
            </a:prstGeom>
          </p:spPr>
        </p:pic>
        <p:sp>
          <p:nvSpPr>
            <p:cNvPr id="22" name="TextBox 21">
              <a:extLst>
                <a:ext uri="{FF2B5EF4-FFF2-40B4-BE49-F238E27FC236}">
                  <a16:creationId xmlns:a16="http://schemas.microsoft.com/office/drawing/2014/main" xmlns="" id="{5152CDC0-A8D1-4729-B921-522478868714}"/>
                </a:ext>
              </a:extLst>
            </p:cNvPr>
            <p:cNvSpPr txBox="1">
              <a:spLocks noChangeArrowheads="1"/>
            </p:cNvSpPr>
            <p:nvPr/>
          </p:nvSpPr>
          <p:spPr bwMode="auto">
            <a:xfrm>
              <a:off x="-4345020" y="438638"/>
              <a:ext cx="2691741" cy="35334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4. ĐĂC-CA ( Băng- la-đét)</a:t>
              </a:r>
              <a:endParaRPr lang="en-US" sz="1800" b="1" dirty="0">
                <a:solidFill>
                  <a:srgbClr val="1B04FA"/>
                </a:solidFill>
                <a:latin typeface="Arial" panose="020B0604020202020204" pitchFamily="34" charset="0"/>
                <a:cs typeface="Arial" panose="020B0604020202020204" pitchFamily="34" charset="0"/>
              </a:endParaRPr>
            </a:p>
          </p:txBody>
        </p:sp>
      </p:grpSp>
      <p:sp>
        <p:nvSpPr>
          <p:cNvPr id="23" name="Flowchart: Connector 22">
            <a:extLst>
              <a:ext uri="{FF2B5EF4-FFF2-40B4-BE49-F238E27FC236}">
                <a16:creationId xmlns:a16="http://schemas.microsoft.com/office/drawing/2014/main" xmlns="" id="{221BDDFA-5931-4E55-91D9-6D4CEF3967A3}"/>
              </a:ext>
            </a:extLst>
          </p:cNvPr>
          <p:cNvSpPr/>
          <p:nvPr/>
        </p:nvSpPr>
        <p:spPr>
          <a:xfrm>
            <a:off x="9895293" y="276876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xmlns="" id="{FFB6C168-4728-4C5B-8DD3-BD6D7DD55354}"/>
              </a:ext>
            </a:extLst>
          </p:cNvPr>
          <p:cNvGrpSpPr/>
          <p:nvPr/>
        </p:nvGrpSpPr>
        <p:grpSpPr>
          <a:xfrm>
            <a:off x="108406" y="1674642"/>
            <a:ext cx="5309819" cy="3373951"/>
            <a:chOff x="108407" y="1674642"/>
            <a:chExt cx="5253274" cy="3373951"/>
          </a:xfrm>
        </p:grpSpPr>
        <p:pic>
          <p:nvPicPr>
            <p:cNvPr id="24" name="Picture 4" descr="Những thành phố thương mại lớn nhất thế giới (Phần 1) (6)">
              <a:extLst>
                <a:ext uri="{FF2B5EF4-FFF2-40B4-BE49-F238E27FC236}">
                  <a16:creationId xmlns:a16="http://schemas.microsoft.com/office/drawing/2014/main" xmlns="" id="{C3F43DC9-47AA-4706-82DC-29F65059B8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407" y="1674642"/>
              <a:ext cx="5253274" cy="337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xmlns="" id="{35D086E9-891A-4CC9-BF87-08C9E939937F}"/>
                </a:ext>
              </a:extLst>
            </p:cNvPr>
            <p:cNvSpPr txBox="1">
              <a:spLocks noChangeArrowheads="1"/>
            </p:cNvSpPr>
            <p:nvPr/>
          </p:nvSpPr>
          <p:spPr bwMode="auto">
            <a:xfrm>
              <a:off x="212003" y="4504626"/>
              <a:ext cx="3167643"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5. BẮC KINH (Trung Quốc)</a:t>
              </a:r>
              <a:endParaRPr lang="en-US" sz="1800" b="1" dirty="0">
                <a:solidFill>
                  <a:srgbClr val="1B04FA"/>
                </a:solidFill>
                <a:latin typeface="Arial" panose="020B0604020202020204" pitchFamily="34" charset="0"/>
                <a:cs typeface="Arial" panose="020B0604020202020204" pitchFamily="34" charset="0"/>
              </a:endParaRPr>
            </a:p>
          </p:txBody>
        </p:sp>
      </p:grpSp>
      <p:sp>
        <p:nvSpPr>
          <p:cNvPr id="27" name="Flowchart: Connector 26">
            <a:extLst>
              <a:ext uri="{FF2B5EF4-FFF2-40B4-BE49-F238E27FC236}">
                <a16:creationId xmlns:a16="http://schemas.microsoft.com/office/drawing/2014/main" xmlns="" id="{7D7F3DF2-90F5-438A-BFBA-D1D3262BFD76}"/>
              </a:ext>
            </a:extLst>
          </p:cNvPr>
          <p:cNvSpPr/>
          <p:nvPr/>
        </p:nvSpPr>
        <p:spPr>
          <a:xfrm>
            <a:off x="7608508" y="4090462"/>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xmlns="" id="{B58A4524-1E68-4B9F-B79F-C313E58961B1}"/>
              </a:ext>
            </a:extLst>
          </p:cNvPr>
          <p:cNvGrpSpPr/>
          <p:nvPr/>
        </p:nvGrpSpPr>
        <p:grpSpPr>
          <a:xfrm>
            <a:off x="84672" y="1669618"/>
            <a:ext cx="5333553" cy="3373950"/>
            <a:chOff x="6974541" y="3447372"/>
            <a:chExt cx="4694341" cy="3204340"/>
          </a:xfrm>
        </p:grpSpPr>
        <p:pic>
          <p:nvPicPr>
            <p:cNvPr id="29" name="Picture 2" descr="Những thành phố thương mại lớn nhất thế giới (Phần 1) (4)">
              <a:extLst>
                <a:ext uri="{FF2B5EF4-FFF2-40B4-BE49-F238E27FC236}">
                  <a16:creationId xmlns:a16="http://schemas.microsoft.com/office/drawing/2014/main" xmlns="" id="{3D9D0EFD-C051-4105-A6EB-507148C014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4541" y="3447372"/>
              <a:ext cx="4694341" cy="3204340"/>
            </a:xfrm>
            <a:prstGeom prst="rect">
              <a:avLst/>
            </a:prstGeom>
            <a:solidFill>
              <a:schemeClr val="bg1"/>
            </a:solidFill>
            <a:ln>
              <a:noFill/>
            </a:ln>
          </p:spPr>
        </p:pic>
        <p:sp>
          <p:nvSpPr>
            <p:cNvPr id="30" name="TextBox 29">
              <a:extLst>
                <a:ext uri="{FF2B5EF4-FFF2-40B4-BE49-F238E27FC236}">
                  <a16:creationId xmlns:a16="http://schemas.microsoft.com/office/drawing/2014/main" xmlns="" id="{96E34E84-ED68-4417-95A3-87AC18E437D2}"/>
                </a:ext>
              </a:extLst>
            </p:cNvPr>
            <p:cNvSpPr txBox="1">
              <a:spLocks noChangeArrowheads="1"/>
            </p:cNvSpPr>
            <p:nvPr/>
          </p:nvSpPr>
          <p:spPr bwMode="auto">
            <a:xfrm>
              <a:off x="7032852" y="3497201"/>
              <a:ext cx="2503036"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6. MUN BAI (Ấn Độ)</a:t>
              </a:r>
              <a:endParaRPr lang="en-US" sz="1800" b="1" dirty="0">
                <a:solidFill>
                  <a:srgbClr val="1B04FA"/>
                </a:solidFill>
                <a:latin typeface="Arial" panose="020B0604020202020204" pitchFamily="34" charset="0"/>
                <a:cs typeface="Arial" panose="020B0604020202020204" pitchFamily="34" charset="0"/>
              </a:endParaRPr>
            </a:p>
          </p:txBody>
        </p:sp>
      </p:grpSp>
      <p:sp>
        <p:nvSpPr>
          <p:cNvPr id="31" name="Flowchart: Connector 30">
            <a:extLst>
              <a:ext uri="{FF2B5EF4-FFF2-40B4-BE49-F238E27FC236}">
                <a16:creationId xmlns:a16="http://schemas.microsoft.com/office/drawing/2014/main" xmlns="" id="{9EF535B6-D776-434B-A157-D677845B8209}"/>
              </a:ext>
            </a:extLst>
          </p:cNvPr>
          <p:cNvSpPr/>
          <p:nvPr/>
        </p:nvSpPr>
        <p:spPr>
          <a:xfrm>
            <a:off x="10820660" y="2775163"/>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xmlns="" id="{10FBE364-15D4-4398-B387-C34208864170}"/>
              </a:ext>
            </a:extLst>
          </p:cNvPr>
          <p:cNvGrpSpPr/>
          <p:nvPr/>
        </p:nvGrpSpPr>
        <p:grpSpPr>
          <a:xfrm>
            <a:off x="24574" y="1658762"/>
            <a:ext cx="5489110" cy="3522837"/>
            <a:chOff x="24574" y="1658763"/>
            <a:chExt cx="5489110" cy="3373950"/>
          </a:xfrm>
        </p:grpSpPr>
        <p:pic>
          <p:nvPicPr>
            <p:cNvPr id="32" name="Picture 31">
              <a:extLst>
                <a:ext uri="{FF2B5EF4-FFF2-40B4-BE49-F238E27FC236}">
                  <a16:creationId xmlns:a16="http://schemas.microsoft.com/office/drawing/2014/main" xmlns="" id="{520E9422-5BD1-4762-B1A3-A365F3C151EB}"/>
                </a:ext>
              </a:extLst>
            </p:cNvPr>
            <p:cNvPicPr>
              <a:picLocks noChangeAspect="1"/>
            </p:cNvPicPr>
            <p:nvPr/>
          </p:nvPicPr>
          <p:blipFill>
            <a:blip r:embed="rId10"/>
            <a:stretch>
              <a:fillRect/>
            </a:stretch>
          </p:blipFill>
          <p:spPr>
            <a:xfrm>
              <a:off x="24574" y="1658763"/>
              <a:ext cx="5489110" cy="3373950"/>
            </a:xfrm>
            <a:prstGeom prst="rect">
              <a:avLst/>
            </a:prstGeom>
          </p:spPr>
        </p:pic>
        <p:sp>
          <p:nvSpPr>
            <p:cNvPr id="33" name="TextBox 32">
              <a:extLst>
                <a:ext uri="{FF2B5EF4-FFF2-40B4-BE49-F238E27FC236}">
                  <a16:creationId xmlns:a16="http://schemas.microsoft.com/office/drawing/2014/main" xmlns="" id="{E914A0A8-90ED-46C9-AEA0-37AFCF2F0DE9}"/>
                </a:ext>
              </a:extLst>
            </p:cNvPr>
            <p:cNvSpPr txBox="1">
              <a:spLocks noChangeArrowheads="1"/>
            </p:cNvSpPr>
            <p:nvPr/>
          </p:nvSpPr>
          <p:spPr bwMode="auto">
            <a:xfrm>
              <a:off x="196041" y="4399084"/>
              <a:ext cx="3073915"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7.Osaka (Nhật Bản)</a:t>
              </a:r>
              <a:endParaRPr lang="en-US" b="1" dirty="0">
                <a:solidFill>
                  <a:srgbClr val="1B04FA"/>
                </a:solidFill>
                <a:latin typeface="Arial" panose="020B0604020202020204" pitchFamily="34" charset="0"/>
                <a:cs typeface="Arial" panose="020B0604020202020204" pitchFamily="34" charset="0"/>
              </a:endParaRPr>
            </a:p>
          </p:txBody>
        </p:sp>
      </p:grpSp>
      <p:sp>
        <p:nvSpPr>
          <p:cNvPr id="35" name="Flowchart: Connector 34">
            <a:extLst>
              <a:ext uri="{FF2B5EF4-FFF2-40B4-BE49-F238E27FC236}">
                <a16:creationId xmlns:a16="http://schemas.microsoft.com/office/drawing/2014/main" xmlns="" id="{B570BCEB-B5AB-4538-A4BD-EAD7B62457DD}"/>
              </a:ext>
            </a:extLst>
          </p:cNvPr>
          <p:cNvSpPr/>
          <p:nvPr/>
        </p:nvSpPr>
        <p:spPr>
          <a:xfrm>
            <a:off x="7283270" y="371305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xmlns="" id="{E612B836-33DC-4E47-A986-969EE51992C5}"/>
              </a:ext>
            </a:extLst>
          </p:cNvPr>
          <p:cNvGrpSpPr/>
          <p:nvPr/>
        </p:nvGrpSpPr>
        <p:grpSpPr>
          <a:xfrm>
            <a:off x="29513" y="1087559"/>
            <a:ext cx="5414060" cy="4665241"/>
            <a:chOff x="99624" y="1220803"/>
            <a:chExt cx="5414060" cy="4665241"/>
          </a:xfrm>
        </p:grpSpPr>
        <p:pic>
          <p:nvPicPr>
            <p:cNvPr id="36" name="Picture 6">
              <a:extLst>
                <a:ext uri="{FF2B5EF4-FFF2-40B4-BE49-F238E27FC236}">
                  <a16:creationId xmlns:a16="http://schemas.microsoft.com/office/drawing/2014/main" xmlns="" id="{62C940C0-3429-490B-8D5E-3C39F05A7F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1974"/>
            <a:stretch/>
          </p:blipFill>
          <p:spPr bwMode="auto">
            <a:xfrm>
              <a:off x="99624" y="1220803"/>
              <a:ext cx="5414060" cy="466524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199E453B-E382-4308-8F23-45B66F6D94A1}"/>
                </a:ext>
              </a:extLst>
            </p:cNvPr>
            <p:cNvSpPr txBox="1">
              <a:spLocks noChangeArrowheads="1"/>
            </p:cNvSpPr>
            <p:nvPr/>
          </p:nvSpPr>
          <p:spPr bwMode="auto">
            <a:xfrm>
              <a:off x="108405" y="2289586"/>
              <a:ext cx="2694172" cy="40011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000">
                  <a:solidFill>
                    <a:srgbClr val="1B04FA"/>
                  </a:solidFill>
                  <a:latin typeface="Arial" panose="020B0604020202020204" pitchFamily="34" charset="0"/>
                  <a:cs typeface="Arial" panose="020B0604020202020204" pitchFamily="34" charset="0"/>
                </a:rPr>
                <a:t>8.Ca-ra-si (Pa-ki-xtan)</a:t>
              </a:r>
              <a:endParaRPr lang="en-US" sz="2000" dirty="0">
                <a:solidFill>
                  <a:srgbClr val="1B04FA"/>
                </a:solidFill>
                <a:latin typeface="Arial" panose="020B0604020202020204" pitchFamily="34" charset="0"/>
                <a:cs typeface="Arial" panose="020B0604020202020204" pitchFamily="34" charset="0"/>
              </a:endParaRPr>
            </a:p>
          </p:txBody>
        </p:sp>
      </p:grpSp>
      <p:sp>
        <p:nvSpPr>
          <p:cNvPr id="39" name="Flowchart: Connector 38">
            <a:extLst>
              <a:ext uri="{FF2B5EF4-FFF2-40B4-BE49-F238E27FC236}">
                <a16:creationId xmlns:a16="http://schemas.microsoft.com/office/drawing/2014/main" xmlns="" id="{D4412795-FB05-40A8-964F-22B3D6C92ED7}"/>
              </a:ext>
            </a:extLst>
          </p:cNvPr>
          <p:cNvSpPr/>
          <p:nvPr/>
        </p:nvSpPr>
        <p:spPr>
          <a:xfrm>
            <a:off x="9560670" y="3483036"/>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xmlns="" id="{4120C6F9-BA79-425C-95E7-FD152F81BD5A}"/>
              </a:ext>
            </a:extLst>
          </p:cNvPr>
          <p:cNvGrpSpPr/>
          <p:nvPr/>
        </p:nvGrpSpPr>
        <p:grpSpPr>
          <a:xfrm>
            <a:off x="25057" y="1666177"/>
            <a:ext cx="5400643" cy="3966180"/>
            <a:chOff x="83127" y="0"/>
            <a:chExt cx="4737251" cy="3966180"/>
          </a:xfrm>
        </p:grpSpPr>
        <p:pic>
          <p:nvPicPr>
            <p:cNvPr id="41" name="Picture 8" descr="Có nên chọn du học Trung Quốc tại thành phố Trùng Khánh?">
              <a:extLst>
                <a:ext uri="{FF2B5EF4-FFF2-40B4-BE49-F238E27FC236}">
                  <a16:creationId xmlns:a16="http://schemas.microsoft.com/office/drawing/2014/main" xmlns="" id="{5F16AE10-A6A4-4E85-ACCB-3D007D9C57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127" y="0"/>
              <a:ext cx="4737251" cy="396618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xmlns="" id="{8DA15E70-32B8-48F5-9782-B8B8EBADE720}"/>
                </a:ext>
              </a:extLst>
            </p:cNvPr>
            <p:cNvSpPr txBox="1">
              <a:spLocks noChangeArrowheads="1"/>
            </p:cNvSpPr>
            <p:nvPr/>
          </p:nvSpPr>
          <p:spPr bwMode="auto">
            <a:xfrm>
              <a:off x="183965" y="3539351"/>
              <a:ext cx="3746768" cy="40011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000" b="1">
                  <a:solidFill>
                    <a:srgbClr val="1B04FA"/>
                  </a:solidFill>
                  <a:latin typeface="Arial" panose="020B0604020202020204" pitchFamily="34" charset="0"/>
                  <a:cs typeface="Arial" panose="020B0604020202020204" pitchFamily="34" charset="0"/>
                </a:rPr>
                <a:t>9.Trùng Khánh (Trung Quốc)</a:t>
              </a:r>
              <a:endParaRPr lang="en-US" sz="2000" b="1" dirty="0">
                <a:solidFill>
                  <a:srgbClr val="1B04FA"/>
                </a:solidFill>
                <a:latin typeface="Arial" panose="020B0604020202020204" pitchFamily="34" charset="0"/>
                <a:cs typeface="Arial" panose="020B0604020202020204" pitchFamily="34" charset="0"/>
              </a:endParaRPr>
            </a:p>
          </p:txBody>
        </p:sp>
      </p:grpSp>
      <p:sp>
        <p:nvSpPr>
          <p:cNvPr id="43" name="Flowchart: Connector 42">
            <a:extLst>
              <a:ext uri="{FF2B5EF4-FFF2-40B4-BE49-F238E27FC236}">
                <a16:creationId xmlns:a16="http://schemas.microsoft.com/office/drawing/2014/main" xmlns="" id="{9F9329C5-F234-4C78-822F-C932A9542942}"/>
              </a:ext>
            </a:extLst>
          </p:cNvPr>
          <p:cNvSpPr/>
          <p:nvPr/>
        </p:nvSpPr>
        <p:spPr>
          <a:xfrm>
            <a:off x="5963714" y="193837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xmlns="" id="{91132BF6-8A7C-4F55-B9DD-95353AF65527}"/>
              </a:ext>
            </a:extLst>
          </p:cNvPr>
          <p:cNvGrpSpPr/>
          <p:nvPr/>
        </p:nvGrpSpPr>
        <p:grpSpPr>
          <a:xfrm>
            <a:off x="-29110" y="1638626"/>
            <a:ext cx="5499057" cy="4114174"/>
            <a:chOff x="-29110" y="1638626"/>
            <a:chExt cx="5499057" cy="4114174"/>
          </a:xfrm>
        </p:grpSpPr>
        <p:pic>
          <p:nvPicPr>
            <p:cNvPr id="44" name="Picture 43">
              <a:extLst>
                <a:ext uri="{FF2B5EF4-FFF2-40B4-BE49-F238E27FC236}">
                  <a16:creationId xmlns:a16="http://schemas.microsoft.com/office/drawing/2014/main" xmlns="" id="{0F97280B-F1E0-4452-A69E-132E5154DD3A}"/>
                </a:ext>
              </a:extLst>
            </p:cNvPr>
            <p:cNvPicPr>
              <a:picLocks noChangeAspect="1"/>
            </p:cNvPicPr>
            <p:nvPr/>
          </p:nvPicPr>
          <p:blipFill>
            <a:blip r:embed="rId13"/>
            <a:stretch>
              <a:fillRect/>
            </a:stretch>
          </p:blipFill>
          <p:spPr>
            <a:xfrm>
              <a:off x="-29110" y="1638626"/>
              <a:ext cx="5499057" cy="4114174"/>
            </a:xfrm>
            <a:prstGeom prst="rect">
              <a:avLst/>
            </a:prstGeom>
          </p:spPr>
        </p:pic>
        <p:sp>
          <p:nvSpPr>
            <p:cNvPr id="45" name="TextBox 44">
              <a:extLst>
                <a:ext uri="{FF2B5EF4-FFF2-40B4-BE49-F238E27FC236}">
                  <a16:creationId xmlns:a16="http://schemas.microsoft.com/office/drawing/2014/main" xmlns="" id="{029F62B8-B226-4DFB-801B-32C8B208B07A}"/>
                </a:ext>
              </a:extLst>
            </p:cNvPr>
            <p:cNvSpPr txBox="1">
              <a:spLocks noChangeArrowheads="1"/>
            </p:cNvSpPr>
            <p:nvPr/>
          </p:nvSpPr>
          <p:spPr bwMode="auto">
            <a:xfrm>
              <a:off x="98755" y="5158747"/>
              <a:ext cx="3995422"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10. I-xtan-bun (Thỗ Nhĩ Kì)</a:t>
              </a:r>
              <a:endParaRPr lang="en-US" b="1" dirty="0">
                <a:solidFill>
                  <a:srgbClr val="1B04FA"/>
                </a:solidFill>
                <a:latin typeface="Arial" panose="020B0604020202020204" pitchFamily="34" charset="0"/>
                <a:cs typeface="Arial" panose="020B0604020202020204" pitchFamily="34" charset="0"/>
              </a:endParaRPr>
            </a:p>
          </p:txBody>
        </p:sp>
      </p:grpSp>
      <p:sp>
        <p:nvSpPr>
          <p:cNvPr id="47" name="Rectangle 46">
            <a:extLst>
              <a:ext uri="{FF2B5EF4-FFF2-40B4-BE49-F238E27FC236}">
                <a16:creationId xmlns:a16="http://schemas.microsoft.com/office/drawing/2014/main" xmlns="" id="{1D6145EC-989E-4BF9-86CD-A43BC9234D2B}"/>
              </a:ext>
            </a:extLst>
          </p:cNvPr>
          <p:cNvSpPr/>
          <p:nvPr/>
        </p:nvSpPr>
        <p:spPr>
          <a:xfrm>
            <a:off x="64064" y="52680"/>
            <a:ext cx="5541252" cy="954107"/>
          </a:xfrm>
          <a:prstGeom prst="rect">
            <a:avLst/>
          </a:prstGeom>
          <a:ln>
            <a:solidFill>
              <a:srgbClr val="00B0F0"/>
            </a:solidFill>
            <a:prstDash val="sysDash"/>
          </a:ln>
        </p:spPr>
        <p:txBody>
          <a:bodyPr wrap="square">
            <a:spAutoFit/>
          </a:bodyPr>
          <a:lstStyle/>
          <a:p>
            <a:pPr marL="457200" indent="-457200" algn="just">
              <a:buFont typeface="Wingdings" panose="05000000000000000000" pitchFamily="2" charset="2"/>
              <a:buChar char="v"/>
            </a:pPr>
            <a:r>
              <a:rPr lang="en-US" sz="2800">
                <a:solidFill>
                  <a:srgbClr val="1B04FA"/>
                </a:solidFill>
                <a:latin typeface="Arial" panose="020B0604020202020204" pitchFamily="34" charset="0"/>
                <a:cs typeface="Arial" panose="020B0604020202020204" pitchFamily="34" charset="0"/>
              </a:rPr>
              <a:t>10 đô thị đông dân nhất ở Châu Á ( không tính LB Nga)</a:t>
            </a:r>
          </a:p>
        </p:txBody>
      </p:sp>
    </p:spTree>
    <p:extLst>
      <p:ext uri="{BB962C8B-B14F-4D97-AF65-F5344CB8AC3E}">
        <p14:creationId xmlns:p14="http://schemas.microsoft.com/office/powerpoint/2010/main" val="295077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par>
                          <p:cTn id="43" fill="hold">
                            <p:stCondLst>
                              <p:cond delay="500"/>
                            </p:stCondLst>
                            <p:childTnLst>
                              <p:par>
                                <p:cTn id="44" presetID="16" presetClass="entr" presetSubtype="21"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par>
                          <p:cTn id="54" fill="hold">
                            <p:stCondLst>
                              <p:cond delay="500"/>
                            </p:stCondLst>
                            <p:childTnLst>
                              <p:par>
                                <p:cTn id="55" presetID="16" presetClass="entr" presetSubtype="21"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childTnLst>
                          </p:cTn>
                        </p:par>
                        <p:par>
                          <p:cTn id="65" fill="hold">
                            <p:stCondLst>
                              <p:cond delay="500"/>
                            </p:stCondLst>
                            <p:childTnLst>
                              <p:par>
                                <p:cTn id="66" presetID="16" presetClass="entr" presetSubtype="21" fill="hold"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childTnLst>
                          </p:cTn>
                        </p:par>
                        <p:par>
                          <p:cTn id="76" fill="hold">
                            <p:stCondLst>
                              <p:cond delay="500"/>
                            </p:stCondLst>
                            <p:childTnLst>
                              <p:par>
                                <p:cTn id="77" presetID="16" presetClass="entr" presetSubtype="21"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barn(inVertical)">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500" fill="hold"/>
                                        <p:tgtEl>
                                          <p:spTgt spid="35"/>
                                        </p:tgtEl>
                                        <p:attrNameLst>
                                          <p:attrName>ppt_w</p:attrName>
                                        </p:attrNameLst>
                                      </p:cBhvr>
                                      <p:tavLst>
                                        <p:tav tm="0">
                                          <p:val>
                                            <p:fltVal val="0"/>
                                          </p:val>
                                        </p:tav>
                                        <p:tav tm="100000">
                                          <p:val>
                                            <p:strVal val="#ppt_w"/>
                                          </p:val>
                                        </p:tav>
                                      </p:tavLst>
                                    </p:anim>
                                    <p:anim calcmode="lin" valueType="num">
                                      <p:cBhvr>
                                        <p:cTn id="85" dur="500" fill="hold"/>
                                        <p:tgtEl>
                                          <p:spTgt spid="35"/>
                                        </p:tgtEl>
                                        <p:attrNameLst>
                                          <p:attrName>ppt_h</p:attrName>
                                        </p:attrNameLst>
                                      </p:cBhvr>
                                      <p:tavLst>
                                        <p:tav tm="0">
                                          <p:val>
                                            <p:fltVal val="0"/>
                                          </p:val>
                                        </p:tav>
                                        <p:tav tm="100000">
                                          <p:val>
                                            <p:strVal val="#ppt_h"/>
                                          </p:val>
                                        </p:tav>
                                      </p:tavLst>
                                    </p:anim>
                                    <p:animEffect transition="in" filter="fade">
                                      <p:cBhvr>
                                        <p:cTn id="86" dur="500"/>
                                        <p:tgtEl>
                                          <p:spTgt spid="35"/>
                                        </p:tgtEl>
                                      </p:cBhvr>
                                    </p:animEffect>
                                  </p:childTnLst>
                                </p:cTn>
                              </p:par>
                            </p:childTnLst>
                          </p:cTn>
                        </p:par>
                        <p:par>
                          <p:cTn id="87" fill="hold">
                            <p:stCondLst>
                              <p:cond delay="500"/>
                            </p:stCondLst>
                            <p:childTnLst>
                              <p:par>
                                <p:cTn id="88" presetID="16" presetClass="entr" presetSubtype="21" fill="hold"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arn(inVertical)">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p:cTn id="95" dur="500" fill="hold"/>
                                        <p:tgtEl>
                                          <p:spTgt spid="39"/>
                                        </p:tgtEl>
                                        <p:attrNameLst>
                                          <p:attrName>ppt_w</p:attrName>
                                        </p:attrNameLst>
                                      </p:cBhvr>
                                      <p:tavLst>
                                        <p:tav tm="0">
                                          <p:val>
                                            <p:fltVal val="0"/>
                                          </p:val>
                                        </p:tav>
                                        <p:tav tm="100000">
                                          <p:val>
                                            <p:strVal val="#ppt_w"/>
                                          </p:val>
                                        </p:tav>
                                      </p:tavLst>
                                    </p:anim>
                                    <p:anim calcmode="lin" valueType="num">
                                      <p:cBhvr>
                                        <p:cTn id="96" dur="500" fill="hold"/>
                                        <p:tgtEl>
                                          <p:spTgt spid="39"/>
                                        </p:tgtEl>
                                        <p:attrNameLst>
                                          <p:attrName>ppt_h</p:attrName>
                                        </p:attrNameLst>
                                      </p:cBhvr>
                                      <p:tavLst>
                                        <p:tav tm="0">
                                          <p:val>
                                            <p:fltVal val="0"/>
                                          </p:val>
                                        </p:tav>
                                        <p:tav tm="100000">
                                          <p:val>
                                            <p:strVal val="#ppt_h"/>
                                          </p:val>
                                        </p:tav>
                                      </p:tavLst>
                                    </p:anim>
                                    <p:animEffect transition="in" filter="fade">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38"/>
                                        </p:tgtEl>
                                      </p:cBhvr>
                                    </p:animEffect>
                                    <p:set>
                                      <p:cBhvr>
                                        <p:cTn id="102" dur="1" fill="hold">
                                          <p:stCondLst>
                                            <p:cond delay="499"/>
                                          </p:stCondLst>
                                        </p:cTn>
                                        <p:tgtEl>
                                          <p:spTgt spid="38"/>
                                        </p:tgtEl>
                                        <p:attrNameLst>
                                          <p:attrName>style.visibility</p:attrName>
                                        </p:attrNameLst>
                                      </p:cBhvr>
                                      <p:to>
                                        <p:strVal val="hidden"/>
                                      </p:to>
                                    </p:set>
                                  </p:childTnLst>
                                </p:cTn>
                              </p:par>
                            </p:childTnLst>
                          </p:cTn>
                        </p:par>
                        <p:par>
                          <p:cTn id="103" fill="hold">
                            <p:stCondLst>
                              <p:cond delay="500"/>
                            </p:stCondLst>
                            <p:childTnLst>
                              <p:par>
                                <p:cTn id="104" presetID="16" presetClass="entr" presetSubtype="21" fill="hold" nodeType="after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arn(inVertical)">
                                      <p:cBhvr>
                                        <p:cTn id="106" dur="500"/>
                                        <p:tgtEl>
                                          <p:spTgt spid="40"/>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 calcmode="lin" valueType="num">
                                      <p:cBhvr>
                                        <p:cTn id="111" dur="500" fill="hold"/>
                                        <p:tgtEl>
                                          <p:spTgt spid="43"/>
                                        </p:tgtEl>
                                        <p:attrNameLst>
                                          <p:attrName>ppt_w</p:attrName>
                                        </p:attrNameLst>
                                      </p:cBhvr>
                                      <p:tavLst>
                                        <p:tav tm="0">
                                          <p:val>
                                            <p:fltVal val="0"/>
                                          </p:val>
                                        </p:tav>
                                        <p:tav tm="100000">
                                          <p:val>
                                            <p:strVal val="#ppt_w"/>
                                          </p:val>
                                        </p:tav>
                                      </p:tavLst>
                                    </p:anim>
                                    <p:anim calcmode="lin" valueType="num">
                                      <p:cBhvr>
                                        <p:cTn id="112" dur="500" fill="hold"/>
                                        <p:tgtEl>
                                          <p:spTgt spid="43"/>
                                        </p:tgtEl>
                                        <p:attrNameLst>
                                          <p:attrName>ppt_h</p:attrName>
                                        </p:attrNameLst>
                                      </p:cBhvr>
                                      <p:tavLst>
                                        <p:tav tm="0">
                                          <p:val>
                                            <p:fltVal val="0"/>
                                          </p:val>
                                        </p:tav>
                                        <p:tav tm="100000">
                                          <p:val>
                                            <p:strVal val="#ppt_h"/>
                                          </p:val>
                                        </p:tav>
                                      </p:tavLst>
                                    </p:anim>
                                    <p:animEffect transition="in" filter="fade">
                                      <p:cBhvr>
                                        <p:cTn id="113" dur="500"/>
                                        <p:tgtEl>
                                          <p:spTgt spid="43"/>
                                        </p:tgtEl>
                                      </p:cBhvr>
                                    </p:animEffect>
                                  </p:childTnLst>
                                </p:cTn>
                              </p:par>
                            </p:childTnLst>
                          </p:cTn>
                        </p:par>
                        <p:par>
                          <p:cTn id="114" fill="hold">
                            <p:stCondLst>
                              <p:cond delay="500"/>
                            </p:stCondLst>
                            <p:childTnLst>
                              <p:par>
                                <p:cTn id="115" presetID="16" presetClass="entr" presetSubtype="21" fill="hold" nodeType="after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barn(inVertical)">
                                      <p:cBhvr>
                                        <p:cTn id="1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P spid="19" grpId="0" animBg="1"/>
      <p:bldP spid="23" grpId="0" animBg="1"/>
      <p:bldP spid="27" grpId="0" animBg="1"/>
      <p:bldP spid="31" grpId="0" animBg="1"/>
      <p:bldP spid="35" grpId="0" animBg="1"/>
      <p:bldP spid="39"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36EDAF23-996B-4A61-8EC1-6A71BB767386}"/>
              </a:ext>
            </a:extLst>
          </p:cNvPr>
          <p:cNvSpPr/>
          <p:nvPr/>
        </p:nvSpPr>
        <p:spPr>
          <a:xfrm>
            <a:off x="25148" y="923976"/>
            <a:ext cx="5584136" cy="2363980"/>
          </a:xfrm>
          <a:prstGeom prst="rect">
            <a:avLst/>
          </a:prstGeom>
          <a:ln>
            <a:solidFill>
              <a:srgbClr val="00B0F0"/>
            </a:solidFill>
            <a:prstDash val="sysDash"/>
          </a:ln>
        </p:spPr>
        <p:txBody>
          <a:bodyPr wrap="square">
            <a:spAutoFit/>
          </a:bodyPr>
          <a:lstStyle/>
          <a:p>
            <a:pPr indent="179705" algn="just">
              <a:lnSpc>
                <a:spcPct val="107000"/>
              </a:lnSpc>
              <a:spcAft>
                <a:spcPts val="600"/>
              </a:spcAft>
            </a:pPr>
            <a:r>
              <a:rPr lang="en-US" sz="2800">
                <a:solidFill>
                  <a:srgbClr val="1B04FA"/>
                </a:solidFill>
                <a:latin typeface="Arial" panose="020B0604020202020204" pitchFamily="34" charset="0"/>
                <a:ea typeface="Times New Roman" panose="02020603050405020304" pitchFamily="18" charset="0"/>
                <a:cs typeface="Arial" panose="020B0604020202020204" pitchFamily="34" charset="0"/>
              </a:rPr>
              <a:t>- Các đô thị lớn của châu Á thường </a:t>
            </a:r>
            <a:r>
              <a:rPr lang="en-US" sz="2800">
                <a:solidFill>
                  <a:srgbClr val="FF0066"/>
                </a:solidFill>
                <a:latin typeface="Arial" panose="020B0604020202020204" pitchFamily="34" charset="0"/>
                <a:ea typeface="Times New Roman" panose="02020603050405020304" pitchFamily="18" charset="0"/>
                <a:cs typeface="Arial" panose="020B0604020202020204" pitchFamily="34" charset="0"/>
              </a:rPr>
              <a:t>tập trung ở ven biển </a:t>
            </a:r>
            <a:r>
              <a:rPr lang="en-US" sz="2800">
                <a:solidFill>
                  <a:srgbClr val="1B04FA"/>
                </a:solidFill>
                <a:latin typeface="Arial" panose="020B0604020202020204" pitchFamily="34" charset="0"/>
                <a:ea typeface="Times New Roman" panose="02020603050405020304" pitchFamily="18" charset="0"/>
                <a:cs typeface="Arial" panose="020B0604020202020204" pitchFamily="34" charset="0"/>
              </a:rPr>
              <a:t>(ven hai đại dương lớn: Thái Bình Dương và Ấn Độ Dương), và ven các con sông lớn.</a:t>
            </a:r>
          </a:p>
        </p:txBody>
      </p:sp>
      <p:sp>
        <p:nvSpPr>
          <p:cNvPr id="46" name="Rectangle 45">
            <a:extLst>
              <a:ext uri="{FF2B5EF4-FFF2-40B4-BE49-F238E27FC236}">
                <a16:creationId xmlns:a16="http://schemas.microsoft.com/office/drawing/2014/main" xmlns="" id="{2FB2CC64-8D3D-496A-9EE5-DA10FA781AFC}"/>
              </a:ext>
            </a:extLst>
          </p:cNvPr>
          <p:cNvSpPr/>
          <p:nvPr/>
        </p:nvSpPr>
        <p:spPr>
          <a:xfrm>
            <a:off x="0" y="3481771"/>
            <a:ext cx="5368773" cy="3212033"/>
          </a:xfrm>
          <a:prstGeom prst="rect">
            <a:avLst/>
          </a:prstGeom>
          <a:ln>
            <a:solidFill>
              <a:srgbClr val="00B0F0"/>
            </a:solidFill>
            <a:prstDash val="sysDash"/>
          </a:ln>
        </p:spPr>
        <p:txBody>
          <a:bodyPr wrap="square">
            <a:spAutoFit/>
          </a:bodyPr>
          <a:lstStyle/>
          <a:p>
            <a:pPr algn="just">
              <a:lnSpc>
                <a:spcPct val="107000"/>
              </a:lnSpc>
              <a:spcAft>
                <a:spcPts val="600"/>
              </a:spcAft>
            </a:pPr>
            <a:r>
              <a:rPr lang="en-US" sz="2400" b="1" i="1">
                <a:solidFill>
                  <a:srgbClr val="1B04FA"/>
                </a:solidFill>
                <a:latin typeface="Arial" panose="020B0604020202020204" pitchFamily="34" charset="0"/>
                <a:ea typeface="Times New Roman" panose="02020603050405020304" pitchFamily="18" charset="0"/>
                <a:cs typeface="Arial" panose="020B0604020202020204" pitchFamily="34" charset="0"/>
              </a:rPr>
              <a:t>- </a:t>
            </a:r>
            <a:r>
              <a:rPr lang="en-US" sz="2600" b="1" i="1">
                <a:solidFill>
                  <a:srgbClr val="1B04FA"/>
                </a:solidFill>
                <a:latin typeface="Arial" panose="020B0604020202020204" pitchFamily="34" charset="0"/>
                <a:ea typeface="Times New Roman" panose="02020603050405020304" pitchFamily="18" charset="0"/>
                <a:cs typeface="Arial" panose="020B0604020202020204" pitchFamily="34" charset="0"/>
              </a:rPr>
              <a:t>Nguyên nhân</a:t>
            </a:r>
            <a:r>
              <a:rPr lang="en-US" sz="2600" i="1">
                <a:solidFill>
                  <a:srgbClr val="1B04FA"/>
                </a:solidFill>
                <a:latin typeface="Arial" panose="020B0604020202020204" pitchFamily="34" charset="0"/>
                <a:ea typeface="Times New Roman" panose="02020603050405020304" pitchFamily="18" charset="0"/>
                <a:cs typeface="Arial" panose="020B0604020202020204" pitchFamily="34" charset="0"/>
              </a:rPr>
              <a:t>:</a:t>
            </a:r>
            <a:r>
              <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rPr>
              <a:t> Các khu vực này có </a:t>
            </a:r>
            <a:r>
              <a:rPr lang="en-US" sz="2600">
                <a:solidFill>
                  <a:srgbClr val="FF0066"/>
                </a:solidFill>
                <a:latin typeface="Arial" panose="020B0604020202020204" pitchFamily="34" charset="0"/>
                <a:ea typeface="Times New Roman" panose="02020603050405020304" pitchFamily="18" charset="0"/>
                <a:cs typeface="Arial" panose="020B0604020202020204" pitchFamily="34" charset="0"/>
              </a:rPr>
              <a:t>điều kiện tự nhiên thuận lợi </a:t>
            </a:r>
            <a:r>
              <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rPr>
              <a:t>cho </a:t>
            </a:r>
            <a:r>
              <a:rPr lang="vi-VN" sz="2600">
                <a:solidFill>
                  <a:srgbClr val="1B04FA"/>
                </a:solidFill>
                <a:latin typeface="Arial" panose="020B0604020202020204" pitchFamily="34" charset="0"/>
                <a:cs typeface="Arial" panose="020B0604020202020204" pitchFamily="34" charset="0"/>
              </a:rPr>
              <a:t>cho đời sống và sản xuất, trao đổi, buôn bán với các nước.</a:t>
            </a:r>
            <a:endParaRPr lang="en-US" sz="2600">
              <a:solidFill>
                <a:srgbClr val="1B04FA"/>
              </a:solidFill>
              <a:latin typeface="Arial" panose="020B0604020202020204" pitchFamily="34" charset="0"/>
              <a:cs typeface="Arial" panose="020B0604020202020204" pitchFamily="34" charset="0"/>
            </a:endParaRPr>
          </a:p>
          <a:p>
            <a:pPr algn="just">
              <a:lnSpc>
                <a:spcPct val="107000"/>
              </a:lnSpc>
              <a:spcAft>
                <a:spcPts val="600"/>
              </a:spcAft>
            </a:pPr>
            <a:r>
              <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rPr>
              <a:t>+ Đồng bằng châu thổ màu mỡ, rộng lớn. </a:t>
            </a:r>
          </a:p>
          <a:p>
            <a:pPr algn="just">
              <a:lnSpc>
                <a:spcPct val="107000"/>
              </a:lnSpc>
              <a:spcAft>
                <a:spcPts val="600"/>
              </a:spcAft>
            </a:pPr>
            <a:r>
              <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rPr>
              <a:t>+ Khí hậu nhiệt đới gió mùa.</a:t>
            </a:r>
          </a:p>
        </p:txBody>
      </p:sp>
      <p:grpSp>
        <p:nvGrpSpPr>
          <p:cNvPr id="23" name="Group 22">
            <a:extLst>
              <a:ext uri="{FF2B5EF4-FFF2-40B4-BE49-F238E27FC236}">
                <a16:creationId xmlns:a16="http://schemas.microsoft.com/office/drawing/2014/main" xmlns="" id="{67FAE7E1-9EF4-4FF4-99C1-A3B152674BD7}"/>
              </a:ext>
            </a:extLst>
          </p:cNvPr>
          <p:cNvGrpSpPr/>
          <p:nvPr/>
        </p:nvGrpSpPr>
        <p:grpSpPr>
          <a:xfrm>
            <a:off x="5403273" y="1"/>
            <a:ext cx="6762735" cy="6826238"/>
            <a:chOff x="5322581" y="47012"/>
            <a:chExt cx="6626087" cy="7183049"/>
          </a:xfrm>
        </p:grpSpPr>
        <p:pic>
          <p:nvPicPr>
            <p:cNvPr id="30" name="Picture 29">
              <a:extLst>
                <a:ext uri="{FF2B5EF4-FFF2-40B4-BE49-F238E27FC236}">
                  <a16:creationId xmlns:a16="http://schemas.microsoft.com/office/drawing/2014/main" xmlns="" id="{0C950421-8441-45A6-A24C-610A165B4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CEFEACDB-1500-4F2C-A9C3-A690887DB821}"/>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33" name="Flowchart: Connector 32">
            <a:extLst>
              <a:ext uri="{FF2B5EF4-FFF2-40B4-BE49-F238E27FC236}">
                <a16:creationId xmlns:a16="http://schemas.microsoft.com/office/drawing/2014/main" xmlns="" id="{0B0CFB04-11EB-464C-9C89-AC1F77561FA8}"/>
              </a:ext>
            </a:extLst>
          </p:cNvPr>
          <p:cNvSpPr/>
          <p:nvPr/>
        </p:nvSpPr>
        <p:spPr>
          <a:xfrm>
            <a:off x="11003870" y="252433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xmlns="" id="{259E0BE0-CA84-4244-8A62-B7E0438519D5}"/>
              </a:ext>
            </a:extLst>
          </p:cNvPr>
          <p:cNvSpPr/>
          <p:nvPr/>
        </p:nvSpPr>
        <p:spPr>
          <a:xfrm>
            <a:off x="7899394" y="355342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xmlns="" id="{6F952183-A616-4250-B0F3-041B5C535B49}"/>
              </a:ext>
            </a:extLst>
          </p:cNvPr>
          <p:cNvSpPr/>
          <p:nvPr/>
        </p:nvSpPr>
        <p:spPr>
          <a:xfrm>
            <a:off x="10271651" y="319650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xmlns="" id="{66D50470-9934-4FE0-8453-65673D5B0D1E}"/>
              </a:ext>
            </a:extLst>
          </p:cNvPr>
          <p:cNvSpPr/>
          <p:nvPr/>
        </p:nvSpPr>
        <p:spPr>
          <a:xfrm>
            <a:off x="8679445" y="3884078"/>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xmlns="" id="{DFB8624F-AB6E-4D70-AE32-1E998635241A}"/>
              </a:ext>
            </a:extLst>
          </p:cNvPr>
          <p:cNvSpPr/>
          <p:nvPr/>
        </p:nvSpPr>
        <p:spPr>
          <a:xfrm>
            <a:off x="9895293" y="276876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xmlns="" id="{A73F5745-5D78-4E03-A804-56988F73D347}"/>
              </a:ext>
            </a:extLst>
          </p:cNvPr>
          <p:cNvSpPr/>
          <p:nvPr/>
        </p:nvSpPr>
        <p:spPr>
          <a:xfrm>
            <a:off x="7608508" y="4090462"/>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xmlns="" id="{6718F588-FB2C-48E8-8A82-64A58C2413F0}"/>
              </a:ext>
            </a:extLst>
          </p:cNvPr>
          <p:cNvSpPr/>
          <p:nvPr/>
        </p:nvSpPr>
        <p:spPr>
          <a:xfrm>
            <a:off x="10820660" y="2775163"/>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xmlns="" id="{503C0D24-9C40-48A0-829A-E5F34FC26E5A}"/>
              </a:ext>
            </a:extLst>
          </p:cNvPr>
          <p:cNvSpPr/>
          <p:nvPr/>
        </p:nvSpPr>
        <p:spPr>
          <a:xfrm>
            <a:off x="7283270" y="371305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xmlns="" id="{B7AA5043-8262-4627-ABF0-31F333C5A833}"/>
              </a:ext>
            </a:extLst>
          </p:cNvPr>
          <p:cNvSpPr/>
          <p:nvPr/>
        </p:nvSpPr>
        <p:spPr>
          <a:xfrm>
            <a:off x="9560670" y="3483036"/>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xmlns="" id="{5CCF68EB-2CF3-48D0-9AA7-67D34947097E}"/>
              </a:ext>
            </a:extLst>
          </p:cNvPr>
          <p:cNvSpPr/>
          <p:nvPr/>
        </p:nvSpPr>
        <p:spPr>
          <a:xfrm>
            <a:off x="5963714" y="193837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xmlns="" id="{463849D5-9FA4-4651-A302-6293651062E9}"/>
              </a:ext>
            </a:extLst>
          </p:cNvPr>
          <p:cNvSpPr txBox="1"/>
          <p:nvPr/>
        </p:nvSpPr>
        <p:spPr>
          <a:xfrm>
            <a:off x="168002" y="78137"/>
            <a:ext cx="3088025"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c. Các đô thị lớn</a:t>
            </a:r>
          </a:p>
        </p:txBody>
      </p:sp>
      <p:pic>
        <p:nvPicPr>
          <p:cNvPr id="5" name="Picture 4">
            <a:extLst>
              <a:ext uri="{FF2B5EF4-FFF2-40B4-BE49-F238E27FC236}">
                <a16:creationId xmlns:a16="http://schemas.microsoft.com/office/drawing/2014/main" xmlns="" id="{431A6A41-6F4C-4B77-B99C-949DBB757408}"/>
              </a:ext>
            </a:extLst>
          </p:cNvPr>
          <p:cNvPicPr>
            <a:picLocks noChangeAspect="1"/>
          </p:cNvPicPr>
          <p:nvPr/>
        </p:nvPicPr>
        <p:blipFill>
          <a:blip r:embed="rId4"/>
          <a:stretch>
            <a:fillRect/>
          </a:stretch>
        </p:blipFill>
        <p:spPr>
          <a:xfrm>
            <a:off x="5457565" y="31761"/>
            <a:ext cx="6762735" cy="6780441"/>
          </a:xfrm>
          <a:prstGeom prst="rect">
            <a:avLst/>
          </a:prstGeom>
        </p:spPr>
      </p:pic>
    </p:spTree>
    <p:extLst>
      <p:ext uri="{BB962C8B-B14F-4D97-AF65-F5344CB8AC3E}">
        <p14:creationId xmlns:p14="http://schemas.microsoft.com/office/powerpoint/2010/main" val="27876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11300" fill="hold" grpId="0" nodeType="clickEffect">
                                  <p:stCondLst>
                                    <p:cond delay="0"/>
                                  </p:stCondLst>
                                  <p:childTnLst>
                                    <p:animClr clrSpc="hsl" dir="cw">
                                      <p:cBhvr override="childStyle">
                                        <p:cTn id="6" dur="500" fill="hold"/>
                                        <p:tgtEl>
                                          <p:spTgt spid="42"/>
                                        </p:tgtEl>
                                        <p:attrNameLst>
                                          <p:attrName>style.color</p:attrName>
                                        </p:attrNameLst>
                                      </p:cBhvr>
                                      <p:by>
                                        <p:hsl h="7200000" s="0" l="0"/>
                                      </p:by>
                                    </p:animClr>
                                    <p:animClr clrSpc="hsl" dir="cw">
                                      <p:cBhvr>
                                        <p:cTn id="7" dur="500" fill="hold"/>
                                        <p:tgtEl>
                                          <p:spTgt spid="42"/>
                                        </p:tgtEl>
                                        <p:attrNameLst>
                                          <p:attrName>fillcolor</p:attrName>
                                        </p:attrNameLst>
                                      </p:cBhvr>
                                      <p:by>
                                        <p:hsl h="7200000" s="0" l="0"/>
                                      </p:by>
                                    </p:animClr>
                                    <p:animClr clrSpc="hsl" dir="cw">
                                      <p:cBhvr>
                                        <p:cTn id="8" dur="500" fill="hold"/>
                                        <p:tgtEl>
                                          <p:spTgt spid="42"/>
                                        </p:tgtEl>
                                        <p:attrNameLst>
                                          <p:attrName>stroke.color</p:attrName>
                                        </p:attrNameLst>
                                      </p:cBhvr>
                                      <p:by>
                                        <p:hsl h="7200000" s="0" l="0"/>
                                      </p:by>
                                    </p:animClr>
                                    <p:set>
                                      <p:cBhvr>
                                        <p:cTn id="9" dur="500" fill="hold"/>
                                        <p:tgtEl>
                                          <p:spTgt spid="42"/>
                                        </p:tgtEl>
                                        <p:attrNameLst>
                                          <p:attrName>fill.type</p:attrName>
                                        </p:attrNameLst>
                                      </p:cBhvr>
                                      <p:to>
                                        <p:strVal val="solid"/>
                                      </p:to>
                                    </p:set>
                                  </p:childTnLst>
                                </p:cTn>
                              </p:par>
                              <p:par>
                                <p:cTn id="10" presetID="21" presetClass="emph" presetSubtype="0" repeatCount="indefinite" fill="hold" grpId="0" nodeType="withEffect">
                                  <p:stCondLst>
                                    <p:cond delay="0"/>
                                  </p:stCondLst>
                                  <p:childTnLst>
                                    <p:animClr clrSpc="hsl" dir="cw">
                                      <p:cBhvr override="childStyle">
                                        <p:cTn id="11" dur="500" fill="hold"/>
                                        <p:tgtEl>
                                          <p:spTgt spid="33"/>
                                        </p:tgtEl>
                                        <p:attrNameLst>
                                          <p:attrName>style.color</p:attrName>
                                        </p:attrNameLst>
                                      </p:cBhvr>
                                      <p:by>
                                        <p:hsl h="7200000" s="0" l="0"/>
                                      </p:by>
                                    </p:animClr>
                                    <p:animClr clrSpc="hsl" dir="cw">
                                      <p:cBhvr>
                                        <p:cTn id="12" dur="500" fill="hold"/>
                                        <p:tgtEl>
                                          <p:spTgt spid="33"/>
                                        </p:tgtEl>
                                        <p:attrNameLst>
                                          <p:attrName>fillcolor</p:attrName>
                                        </p:attrNameLst>
                                      </p:cBhvr>
                                      <p:by>
                                        <p:hsl h="7200000" s="0" l="0"/>
                                      </p:by>
                                    </p:animClr>
                                    <p:animClr clrSpc="hsl" dir="cw">
                                      <p:cBhvr>
                                        <p:cTn id="13" dur="500" fill="hold"/>
                                        <p:tgtEl>
                                          <p:spTgt spid="33"/>
                                        </p:tgtEl>
                                        <p:attrNameLst>
                                          <p:attrName>stroke.color</p:attrName>
                                        </p:attrNameLst>
                                      </p:cBhvr>
                                      <p:by>
                                        <p:hsl h="7200000" s="0" l="0"/>
                                      </p:by>
                                    </p:animClr>
                                    <p:set>
                                      <p:cBhvr>
                                        <p:cTn id="14" dur="500" fill="hold"/>
                                        <p:tgtEl>
                                          <p:spTgt spid="33"/>
                                        </p:tgtEl>
                                        <p:attrNameLst>
                                          <p:attrName>fill.type</p:attrName>
                                        </p:attrNameLst>
                                      </p:cBhvr>
                                      <p:to>
                                        <p:strVal val="solid"/>
                                      </p:to>
                                    </p:set>
                                  </p:childTnLst>
                                </p:cTn>
                              </p:par>
                              <p:par>
                                <p:cTn id="15" presetID="21" presetClass="emph" presetSubtype="0" repeatCount="indefinite" fill="hold" grpId="0" nodeType="withEffect">
                                  <p:stCondLst>
                                    <p:cond delay="0"/>
                                  </p:stCondLst>
                                  <p:childTnLst>
                                    <p:animClr clrSpc="hsl" dir="cw">
                                      <p:cBhvr override="childStyle">
                                        <p:cTn id="16" dur="500" fill="hold"/>
                                        <p:tgtEl>
                                          <p:spTgt spid="39"/>
                                        </p:tgtEl>
                                        <p:attrNameLst>
                                          <p:attrName>style.color</p:attrName>
                                        </p:attrNameLst>
                                      </p:cBhvr>
                                      <p:by>
                                        <p:hsl h="7200000" s="0" l="0"/>
                                      </p:by>
                                    </p:animClr>
                                    <p:animClr clrSpc="hsl" dir="cw">
                                      <p:cBhvr>
                                        <p:cTn id="17" dur="500" fill="hold"/>
                                        <p:tgtEl>
                                          <p:spTgt spid="39"/>
                                        </p:tgtEl>
                                        <p:attrNameLst>
                                          <p:attrName>fillcolor</p:attrName>
                                        </p:attrNameLst>
                                      </p:cBhvr>
                                      <p:by>
                                        <p:hsl h="7200000" s="0" l="0"/>
                                      </p:by>
                                    </p:animClr>
                                    <p:animClr clrSpc="hsl" dir="cw">
                                      <p:cBhvr>
                                        <p:cTn id="18" dur="500" fill="hold"/>
                                        <p:tgtEl>
                                          <p:spTgt spid="39"/>
                                        </p:tgtEl>
                                        <p:attrNameLst>
                                          <p:attrName>stroke.color</p:attrName>
                                        </p:attrNameLst>
                                      </p:cBhvr>
                                      <p:by>
                                        <p:hsl h="7200000" s="0" l="0"/>
                                      </p:by>
                                    </p:animClr>
                                    <p:set>
                                      <p:cBhvr>
                                        <p:cTn id="19" dur="500" fill="hold"/>
                                        <p:tgtEl>
                                          <p:spTgt spid="39"/>
                                        </p:tgtEl>
                                        <p:attrNameLst>
                                          <p:attrName>fill.type</p:attrName>
                                        </p:attrNameLst>
                                      </p:cBhvr>
                                      <p:to>
                                        <p:strVal val="solid"/>
                                      </p:to>
                                    </p:set>
                                  </p:childTnLst>
                                </p:cTn>
                              </p:par>
                              <p:par>
                                <p:cTn id="20" presetID="21" presetClass="emph" presetSubtype="0" repeatCount="indefinite" fill="hold" grpId="0" nodeType="withEffect">
                                  <p:stCondLst>
                                    <p:cond delay="0"/>
                                  </p:stCondLst>
                                  <p:childTnLst>
                                    <p:animClr clrSpc="hsl" dir="cw">
                                      <p:cBhvr override="childStyle">
                                        <p:cTn id="21" dur="500" fill="hold"/>
                                        <p:tgtEl>
                                          <p:spTgt spid="35"/>
                                        </p:tgtEl>
                                        <p:attrNameLst>
                                          <p:attrName>style.color</p:attrName>
                                        </p:attrNameLst>
                                      </p:cBhvr>
                                      <p:by>
                                        <p:hsl h="7200000" s="0" l="0"/>
                                      </p:by>
                                    </p:animClr>
                                    <p:animClr clrSpc="hsl" dir="cw">
                                      <p:cBhvr>
                                        <p:cTn id="22" dur="500" fill="hold"/>
                                        <p:tgtEl>
                                          <p:spTgt spid="35"/>
                                        </p:tgtEl>
                                        <p:attrNameLst>
                                          <p:attrName>fillcolor</p:attrName>
                                        </p:attrNameLst>
                                      </p:cBhvr>
                                      <p:by>
                                        <p:hsl h="7200000" s="0" l="0"/>
                                      </p:by>
                                    </p:animClr>
                                    <p:animClr clrSpc="hsl" dir="cw">
                                      <p:cBhvr>
                                        <p:cTn id="23" dur="500" fill="hold"/>
                                        <p:tgtEl>
                                          <p:spTgt spid="35"/>
                                        </p:tgtEl>
                                        <p:attrNameLst>
                                          <p:attrName>stroke.color</p:attrName>
                                        </p:attrNameLst>
                                      </p:cBhvr>
                                      <p:by>
                                        <p:hsl h="7200000" s="0" l="0"/>
                                      </p:by>
                                    </p:animClr>
                                    <p:set>
                                      <p:cBhvr>
                                        <p:cTn id="24" dur="500" fill="hold"/>
                                        <p:tgtEl>
                                          <p:spTgt spid="35"/>
                                        </p:tgtEl>
                                        <p:attrNameLst>
                                          <p:attrName>fill.type</p:attrName>
                                        </p:attrNameLst>
                                      </p:cBhvr>
                                      <p:to>
                                        <p:strVal val="solid"/>
                                      </p:to>
                                    </p:set>
                                  </p:childTnLst>
                                </p:cTn>
                              </p:par>
                              <p:par>
                                <p:cTn id="25" presetID="21" presetClass="emph" presetSubtype="0" repeatCount="indefinite" fill="hold" grpId="0" nodeType="withEffect">
                                  <p:stCondLst>
                                    <p:cond delay="0"/>
                                  </p:stCondLst>
                                  <p:childTnLst>
                                    <p:animClr clrSpc="hsl" dir="cw">
                                      <p:cBhvr override="childStyle">
                                        <p:cTn id="26" dur="500" fill="hold"/>
                                        <p:tgtEl>
                                          <p:spTgt spid="37"/>
                                        </p:tgtEl>
                                        <p:attrNameLst>
                                          <p:attrName>style.color</p:attrName>
                                        </p:attrNameLst>
                                      </p:cBhvr>
                                      <p:by>
                                        <p:hsl h="7200000" s="0" l="0"/>
                                      </p:by>
                                    </p:animClr>
                                    <p:animClr clrSpc="hsl" dir="cw">
                                      <p:cBhvr>
                                        <p:cTn id="27" dur="500" fill="hold"/>
                                        <p:tgtEl>
                                          <p:spTgt spid="37"/>
                                        </p:tgtEl>
                                        <p:attrNameLst>
                                          <p:attrName>fillcolor</p:attrName>
                                        </p:attrNameLst>
                                      </p:cBhvr>
                                      <p:by>
                                        <p:hsl h="7200000" s="0" l="0"/>
                                      </p:by>
                                    </p:animClr>
                                    <p:animClr clrSpc="hsl" dir="cw">
                                      <p:cBhvr>
                                        <p:cTn id="28" dur="500" fill="hold"/>
                                        <p:tgtEl>
                                          <p:spTgt spid="37"/>
                                        </p:tgtEl>
                                        <p:attrNameLst>
                                          <p:attrName>stroke.color</p:attrName>
                                        </p:attrNameLst>
                                      </p:cBhvr>
                                      <p:by>
                                        <p:hsl h="7200000" s="0" l="0"/>
                                      </p:by>
                                    </p:animClr>
                                    <p:set>
                                      <p:cBhvr>
                                        <p:cTn id="29" dur="500" fill="hold"/>
                                        <p:tgtEl>
                                          <p:spTgt spid="37"/>
                                        </p:tgtEl>
                                        <p:attrNameLst>
                                          <p:attrName>fill.type</p:attrName>
                                        </p:attrNameLst>
                                      </p:cBhvr>
                                      <p:to>
                                        <p:strVal val="solid"/>
                                      </p:to>
                                    </p:set>
                                  </p:childTnLst>
                                </p:cTn>
                              </p:par>
                              <p:par>
                                <p:cTn id="30" presetID="21" presetClass="emph" presetSubtype="0" repeatCount="indefinite" fill="hold" grpId="0" nodeType="withEffect">
                                  <p:stCondLst>
                                    <p:cond delay="0"/>
                                  </p:stCondLst>
                                  <p:childTnLst>
                                    <p:animClr clrSpc="hsl" dir="cw">
                                      <p:cBhvr override="childStyle">
                                        <p:cTn id="31" dur="500" fill="hold"/>
                                        <p:tgtEl>
                                          <p:spTgt spid="41"/>
                                        </p:tgtEl>
                                        <p:attrNameLst>
                                          <p:attrName>style.color</p:attrName>
                                        </p:attrNameLst>
                                      </p:cBhvr>
                                      <p:by>
                                        <p:hsl h="7200000" s="0" l="0"/>
                                      </p:by>
                                    </p:animClr>
                                    <p:animClr clrSpc="hsl" dir="cw">
                                      <p:cBhvr>
                                        <p:cTn id="32" dur="500" fill="hold"/>
                                        <p:tgtEl>
                                          <p:spTgt spid="41"/>
                                        </p:tgtEl>
                                        <p:attrNameLst>
                                          <p:attrName>fillcolor</p:attrName>
                                        </p:attrNameLst>
                                      </p:cBhvr>
                                      <p:by>
                                        <p:hsl h="7200000" s="0" l="0"/>
                                      </p:by>
                                    </p:animClr>
                                    <p:animClr clrSpc="hsl" dir="cw">
                                      <p:cBhvr>
                                        <p:cTn id="33" dur="500" fill="hold"/>
                                        <p:tgtEl>
                                          <p:spTgt spid="41"/>
                                        </p:tgtEl>
                                        <p:attrNameLst>
                                          <p:attrName>stroke.color</p:attrName>
                                        </p:attrNameLst>
                                      </p:cBhvr>
                                      <p:by>
                                        <p:hsl h="7200000" s="0" l="0"/>
                                      </p:by>
                                    </p:animClr>
                                    <p:set>
                                      <p:cBhvr>
                                        <p:cTn id="34" dur="500" fill="hold"/>
                                        <p:tgtEl>
                                          <p:spTgt spid="41"/>
                                        </p:tgtEl>
                                        <p:attrNameLst>
                                          <p:attrName>fill.type</p:attrName>
                                        </p:attrNameLst>
                                      </p:cBhvr>
                                      <p:to>
                                        <p:strVal val="solid"/>
                                      </p:to>
                                    </p:set>
                                  </p:childTnLst>
                                </p:cTn>
                              </p:par>
                              <p:par>
                                <p:cTn id="35" presetID="21" presetClass="emph" presetSubtype="0" repeatCount="indefinite" fill="hold" grpId="0" nodeType="withEffect">
                                  <p:stCondLst>
                                    <p:cond delay="0"/>
                                  </p:stCondLst>
                                  <p:childTnLst>
                                    <p:animClr clrSpc="hsl" dir="cw">
                                      <p:cBhvr override="childStyle">
                                        <p:cTn id="36" dur="500" fill="hold"/>
                                        <p:tgtEl>
                                          <p:spTgt spid="36"/>
                                        </p:tgtEl>
                                        <p:attrNameLst>
                                          <p:attrName>style.color</p:attrName>
                                        </p:attrNameLst>
                                      </p:cBhvr>
                                      <p:by>
                                        <p:hsl h="7200000" s="0" l="0"/>
                                      </p:by>
                                    </p:animClr>
                                    <p:animClr clrSpc="hsl" dir="cw">
                                      <p:cBhvr>
                                        <p:cTn id="37" dur="500" fill="hold"/>
                                        <p:tgtEl>
                                          <p:spTgt spid="36"/>
                                        </p:tgtEl>
                                        <p:attrNameLst>
                                          <p:attrName>fillcolor</p:attrName>
                                        </p:attrNameLst>
                                      </p:cBhvr>
                                      <p:by>
                                        <p:hsl h="7200000" s="0" l="0"/>
                                      </p:by>
                                    </p:animClr>
                                    <p:animClr clrSpc="hsl" dir="cw">
                                      <p:cBhvr>
                                        <p:cTn id="38" dur="500" fill="hold"/>
                                        <p:tgtEl>
                                          <p:spTgt spid="36"/>
                                        </p:tgtEl>
                                        <p:attrNameLst>
                                          <p:attrName>stroke.color</p:attrName>
                                        </p:attrNameLst>
                                      </p:cBhvr>
                                      <p:by>
                                        <p:hsl h="7200000" s="0" l="0"/>
                                      </p:by>
                                    </p:animClr>
                                    <p:set>
                                      <p:cBhvr>
                                        <p:cTn id="39" dur="500" fill="hold"/>
                                        <p:tgtEl>
                                          <p:spTgt spid="36"/>
                                        </p:tgtEl>
                                        <p:attrNameLst>
                                          <p:attrName>fill.type</p:attrName>
                                        </p:attrNameLst>
                                      </p:cBhvr>
                                      <p:to>
                                        <p:strVal val="solid"/>
                                      </p:to>
                                    </p:set>
                                  </p:childTnLst>
                                </p:cTn>
                              </p:par>
                              <p:par>
                                <p:cTn id="40" presetID="21" presetClass="emph" presetSubtype="0" repeatCount="indefinite" fill="hold" grpId="0" nodeType="withEffect">
                                  <p:stCondLst>
                                    <p:cond delay="0"/>
                                  </p:stCondLst>
                                  <p:childTnLst>
                                    <p:animClr clrSpc="hsl" dir="cw">
                                      <p:cBhvr override="childStyle">
                                        <p:cTn id="41" dur="500" fill="hold"/>
                                        <p:tgtEl>
                                          <p:spTgt spid="34"/>
                                        </p:tgtEl>
                                        <p:attrNameLst>
                                          <p:attrName>style.color</p:attrName>
                                        </p:attrNameLst>
                                      </p:cBhvr>
                                      <p:by>
                                        <p:hsl h="7200000" s="0" l="0"/>
                                      </p:by>
                                    </p:animClr>
                                    <p:animClr clrSpc="hsl" dir="cw">
                                      <p:cBhvr>
                                        <p:cTn id="42" dur="500" fill="hold"/>
                                        <p:tgtEl>
                                          <p:spTgt spid="34"/>
                                        </p:tgtEl>
                                        <p:attrNameLst>
                                          <p:attrName>fillcolor</p:attrName>
                                        </p:attrNameLst>
                                      </p:cBhvr>
                                      <p:by>
                                        <p:hsl h="7200000" s="0" l="0"/>
                                      </p:by>
                                    </p:animClr>
                                    <p:animClr clrSpc="hsl" dir="cw">
                                      <p:cBhvr>
                                        <p:cTn id="43" dur="500" fill="hold"/>
                                        <p:tgtEl>
                                          <p:spTgt spid="34"/>
                                        </p:tgtEl>
                                        <p:attrNameLst>
                                          <p:attrName>stroke.color</p:attrName>
                                        </p:attrNameLst>
                                      </p:cBhvr>
                                      <p:by>
                                        <p:hsl h="7200000" s="0" l="0"/>
                                      </p:by>
                                    </p:animClr>
                                    <p:set>
                                      <p:cBhvr>
                                        <p:cTn id="44" dur="500" fill="hold"/>
                                        <p:tgtEl>
                                          <p:spTgt spid="34"/>
                                        </p:tgtEl>
                                        <p:attrNameLst>
                                          <p:attrName>fill.type</p:attrName>
                                        </p:attrNameLst>
                                      </p:cBhvr>
                                      <p:to>
                                        <p:strVal val="solid"/>
                                      </p:to>
                                    </p:set>
                                  </p:childTnLst>
                                </p:cTn>
                              </p:par>
                              <p:par>
                                <p:cTn id="45" presetID="21" presetClass="emph" presetSubtype="0" repeatCount="indefinite" fill="hold" grpId="0" nodeType="withEffect">
                                  <p:stCondLst>
                                    <p:cond delay="0"/>
                                  </p:stCondLst>
                                  <p:childTnLst>
                                    <p:animClr clrSpc="hsl" dir="cw">
                                      <p:cBhvr override="childStyle">
                                        <p:cTn id="46" dur="500" fill="hold"/>
                                        <p:tgtEl>
                                          <p:spTgt spid="38"/>
                                        </p:tgtEl>
                                        <p:attrNameLst>
                                          <p:attrName>style.color</p:attrName>
                                        </p:attrNameLst>
                                      </p:cBhvr>
                                      <p:by>
                                        <p:hsl h="7200000" s="0" l="0"/>
                                      </p:by>
                                    </p:animClr>
                                    <p:animClr clrSpc="hsl" dir="cw">
                                      <p:cBhvr>
                                        <p:cTn id="47" dur="500" fill="hold"/>
                                        <p:tgtEl>
                                          <p:spTgt spid="38"/>
                                        </p:tgtEl>
                                        <p:attrNameLst>
                                          <p:attrName>fillcolor</p:attrName>
                                        </p:attrNameLst>
                                      </p:cBhvr>
                                      <p:by>
                                        <p:hsl h="7200000" s="0" l="0"/>
                                      </p:by>
                                    </p:animClr>
                                    <p:animClr clrSpc="hsl" dir="cw">
                                      <p:cBhvr>
                                        <p:cTn id="48" dur="500" fill="hold"/>
                                        <p:tgtEl>
                                          <p:spTgt spid="38"/>
                                        </p:tgtEl>
                                        <p:attrNameLst>
                                          <p:attrName>stroke.color</p:attrName>
                                        </p:attrNameLst>
                                      </p:cBhvr>
                                      <p:by>
                                        <p:hsl h="7200000" s="0" l="0"/>
                                      </p:by>
                                    </p:animClr>
                                    <p:set>
                                      <p:cBhvr>
                                        <p:cTn id="49" dur="500" fill="hold"/>
                                        <p:tgtEl>
                                          <p:spTgt spid="38"/>
                                        </p:tgtEl>
                                        <p:attrNameLst>
                                          <p:attrName>fill.type</p:attrName>
                                        </p:attrNameLst>
                                      </p:cBhvr>
                                      <p:to>
                                        <p:strVal val="solid"/>
                                      </p:to>
                                    </p:set>
                                  </p:childTnLst>
                                </p:cTn>
                              </p:par>
                              <p:par>
                                <p:cTn id="50" presetID="21" presetClass="emph" presetSubtype="0" repeatCount="indefinite" fill="hold" grpId="0" nodeType="withEffect">
                                  <p:stCondLst>
                                    <p:cond delay="0"/>
                                  </p:stCondLst>
                                  <p:childTnLst>
                                    <p:animClr clrSpc="hsl" dir="cw">
                                      <p:cBhvr override="childStyle">
                                        <p:cTn id="51" dur="500" fill="hold"/>
                                        <p:tgtEl>
                                          <p:spTgt spid="40"/>
                                        </p:tgtEl>
                                        <p:attrNameLst>
                                          <p:attrName>style.color</p:attrName>
                                        </p:attrNameLst>
                                      </p:cBhvr>
                                      <p:by>
                                        <p:hsl h="7200000" s="0" l="0"/>
                                      </p:by>
                                    </p:animClr>
                                    <p:animClr clrSpc="hsl" dir="cw">
                                      <p:cBhvr>
                                        <p:cTn id="52" dur="500" fill="hold"/>
                                        <p:tgtEl>
                                          <p:spTgt spid="40"/>
                                        </p:tgtEl>
                                        <p:attrNameLst>
                                          <p:attrName>fillcolor</p:attrName>
                                        </p:attrNameLst>
                                      </p:cBhvr>
                                      <p:by>
                                        <p:hsl h="7200000" s="0" l="0"/>
                                      </p:by>
                                    </p:animClr>
                                    <p:animClr clrSpc="hsl" dir="cw">
                                      <p:cBhvr>
                                        <p:cTn id="53" dur="500" fill="hold"/>
                                        <p:tgtEl>
                                          <p:spTgt spid="40"/>
                                        </p:tgtEl>
                                        <p:attrNameLst>
                                          <p:attrName>stroke.color</p:attrName>
                                        </p:attrNameLst>
                                      </p:cBhvr>
                                      <p:by>
                                        <p:hsl h="7200000" s="0" l="0"/>
                                      </p:by>
                                    </p:animClr>
                                    <p:set>
                                      <p:cBhvr>
                                        <p:cTn id="54" dur="500" fill="hold"/>
                                        <p:tgtEl>
                                          <p:spTgt spid="40"/>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barn(inVertical)">
                                      <p:cBhvr>
                                        <p:cTn id="6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588CED2-3E63-4609-A1F0-4DC5B617440B}"/>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xmlns="" id="{14AA459D-CB93-4E1E-B1C8-A6975EF3437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4CC7A9B0-E517-4A87-9C2C-A15AB627ABEA}"/>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08B65722-CDB3-4705-8AB8-BB9C553E2172}"/>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8" name="Group 7">
            <a:extLst>
              <a:ext uri="{FF2B5EF4-FFF2-40B4-BE49-F238E27FC236}">
                <a16:creationId xmlns:a16="http://schemas.microsoft.com/office/drawing/2014/main" xmlns="" id="{4EA15BBF-06A6-4883-B5F3-EAF7E31BE4F5}"/>
              </a:ext>
            </a:extLst>
          </p:cNvPr>
          <p:cNvGrpSpPr/>
          <p:nvPr/>
        </p:nvGrpSpPr>
        <p:grpSpPr>
          <a:xfrm>
            <a:off x="1181282" y="52490"/>
            <a:ext cx="1301952" cy="872949"/>
            <a:chOff x="344605" y="154323"/>
            <a:chExt cx="1301952" cy="872949"/>
          </a:xfrm>
        </p:grpSpPr>
        <p:sp>
          <p:nvSpPr>
            <p:cNvPr id="9" name="Arrow: Pentagon 8">
              <a:extLst>
                <a:ext uri="{FF2B5EF4-FFF2-40B4-BE49-F238E27FC236}">
                  <a16:creationId xmlns:a16="http://schemas.microsoft.com/office/drawing/2014/main" xmlns="" id="{312AF15E-5761-4E70-B782-4BD16225DC7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1AC46EF3-AE23-4197-ABAB-01CDAF56742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descr="Dân Số-vector Clip Nghệ Thuật-miễn Phí Vector Miễn Phí Tải Về">
            <a:extLst>
              <a:ext uri="{FF2B5EF4-FFF2-40B4-BE49-F238E27FC236}">
                <a16:creationId xmlns:a16="http://schemas.microsoft.com/office/drawing/2014/main" xmlns="" id="{C43322E0-692B-4A0B-8F11-4FAE1D84B3B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0588"/>
          <a:stretch/>
        </p:blipFill>
        <p:spPr bwMode="auto">
          <a:xfrm>
            <a:off x="40415" y="52490"/>
            <a:ext cx="1054691" cy="982519"/>
          </a:xfrm>
          <a:prstGeom prst="ellipse">
            <a:avLst/>
          </a:prstGeom>
          <a:solidFill>
            <a:srgbClr val="FFC000"/>
          </a:solidFill>
        </p:spPr>
      </p:pic>
      <p:pic>
        <p:nvPicPr>
          <p:cNvPr id="12" name="Picture 11">
            <a:extLst>
              <a:ext uri="{FF2B5EF4-FFF2-40B4-BE49-F238E27FC236}">
                <a16:creationId xmlns:a16="http://schemas.microsoft.com/office/drawing/2014/main" xmlns="" id="{7FDD8CBA-B2FE-4D71-BDEF-31FE5C94D405}"/>
              </a:ext>
            </a:extLst>
          </p:cNvPr>
          <p:cNvPicPr>
            <a:picLocks noChangeAspect="1"/>
          </p:cNvPicPr>
          <p:nvPr/>
        </p:nvPicPr>
        <p:blipFill>
          <a:blip r:embed="rId3"/>
          <a:stretch>
            <a:fillRect/>
          </a:stretch>
        </p:blipFill>
        <p:spPr>
          <a:xfrm>
            <a:off x="11010718" y="104652"/>
            <a:ext cx="1054691" cy="927925"/>
          </a:xfrm>
          <a:prstGeom prst="rect">
            <a:avLst/>
          </a:prstGeom>
        </p:spPr>
      </p:pic>
      <p:sp>
        <p:nvSpPr>
          <p:cNvPr id="15" name="TextBox 14">
            <a:extLst>
              <a:ext uri="{FF2B5EF4-FFF2-40B4-BE49-F238E27FC236}">
                <a16:creationId xmlns:a16="http://schemas.microsoft.com/office/drawing/2014/main" xmlns="" id="{459D1623-D8A7-47A7-9A01-B44519618F91}"/>
              </a:ext>
            </a:extLst>
          </p:cNvPr>
          <p:cNvSpPr txBox="1"/>
          <p:nvPr/>
        </p:nvSpPr>
        <p:spPr>
          <a:xfrm>
            <a:off x="1212850" y="1100656"/>
            <a:ext cx="3088025"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c. Các đô thị lớn</a:t>
            </a:r>
          </a:p>
        </p:txBody>
      </p:sp>
      <p:sp>
        <p:nvSpPr>
          <p:cNvPr id="2" name="Rectangle 1">
            <a:extLst>
              <a:ext uri="{FF2B5EF4-FFF2-40B4-BE49-F238E27FC236}">
                <a16:creationId xmlns:a16="http://schemas.microsoft.com/office/drawing/2014/main" xmlns="" id="{2B056AD0-414B-4212-B68A-01E3C315C833}"/>
              </a:ext>
            </a:extLst>
          </p:cNvPr>
          <p:cNvSpPr/>
          <p:nvPr/>
        </p:nvSpPr>
        <p:spPr>
          <a:xfrm>
            <a:off x="188025" y="1890824"/>
            <a:ext cx="11530941" cy="1754326"/>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 </a:t>
            </a:r>
            <a:r>
              <a:rPr lang="vi-VN" sz="3600">
                <a:solidFill>
                  <a:srgbClr val="1B04FA"/>
                </a:solidFill>
                <a:latin typeface="Arial" panose="020B0604020202020204" pitchFamily="34" charset="0"/>
                <a:cs typeface="Arial" panose="020B0604020202020204" pitchFamily="34" charset="0"/>
              </a:rPr>
              <a:t>Các đô thị lớn của châu Á thường tập trung ở khu vực </a:t>
            </a:r>
            <a:r>
              <a:rPr lang="vi-VN" sz="3600">
                <a:solidFill>
                  <a:srgbClr val="FF0066"/>
                </a:solidFill>
                <a:latin typeface="Arial" panose="020B0604020202020204" pitchFamily="34" charset="0"/>
                <a:cs typeface="Arial" panose="020B0604020202020204" pitchFamily="34" charset="0"/>
              </a:rPr>
              <a:t>ven biển</a:t>
            </a:r>
            <a:r>
              <a:rPr lang="vi-VN" sz="3600">
                <a:solidFill>
                  <a:srgbClr val="1B04FA"/>
                </a:solidFill>
                <a:latin typeface="Arial" panose="020B0604020202020204" pitchFamily="34" charset="0"/>
                <a:cs typeface="Arial" panose="020B0604020202020204" pitchFamily="34" charset="0"/>
              </a:rPr>
              <a:t> do có </a:t>
            </a:r>
            <a:r>
              <a:rPr lang="vi-VN" sz="3600">
                <a:solidFill>
                  <a:srgbClr val="FF0066"/>
                </a:solidFill>
                <a:latin typeface="Arial" panose="020B0604020202020204" pitchFamily="34" charset="0"/>
                <a:cs typeface="Arial" panose="020B0604020202020204" pitchFamily="34" charset="0"/>
              </a:rPr>
              <a:t>điều kiện </a:t>
            </a:r>
            <a:r>
              <a:rPr lang="vi-VN" sz="3600">
                <a:solidFill>
                  <a:srgbClr val="1B04FA"/>
                </a:solidFill>
                <a:latin typeface="Arial" panose="020B0604020202020204" pitchFamily="34" charset="0"/>
                <a:cs typeface="Arial" panose="020B0604020202020204" pitchFamily="34" charset="0"/>
              </a:rPr>
              <a:t>thuận lợi cho đời sống và sản xuất, trao đổi, buôn bán với các nước.</a:t>
            </a:r>
            <a:endParaRPr lang="en-US"/>
          </a:p>
        </p:txBody>
      </p:sp>
      <p:pic>
        <p:nvPicPr>
          <p:cNvPr id="20" name="Picture 19" descr="book9">
            <a:extLst>
              <a:ext uri="{FF2B5EF4-FFF2-40B4-BE49-F238E27FC236}">
                <a16:creationId xmlns:a16="http://schemas.microsoft.com/office/drawing/2014/main" xmlns="" id="{0CFA75BA-41A8-4142-AEB6-4646CD4F895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79071" y="16381"/>
            <a:ext cx="1703156" cy="105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01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203AF7D-562D-42DE-98D5-3397937A4BB7}"/>
              </a:ext>
            </a:extLst>
          </p:cNvPr>
          <p:cNvGrpSpPr/>
          <p:nvPr/>
        </p:nvGrpSpPr>
        <p:grpSpPr>
          <a:xfrm>
            <a:off x="1641883" y="195550"/>
            <a:ext cx="6337242" cy="872949"/>
            <a:chOff x="1133366" y="2220084"/>
            <a:chExt cx="5681780" cy="914400"/>
          </a:xfrm>
          <a:solidFill>
            <a:srgbClr val="F7FA76"/>
          </a:solidFill>
        </p:grpSpPr>
        <p:sp>
          <p:nvSpPr>
            <p:cNvPr id="5" name="Arrow: Pentagon 4">
              <a:extLst>
                <a:ext uri="{FF2B5EF4-FFF2-40B4-BE49-F238E27FC236}">
                  <a16:creationId xmlns:a16="http://schemas.microsoft.com/office/drawing/2014/main" xmlns="" id="{7C2EE4D8-A098-404C-8942-7475D1BC6BD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31197350-ACE6-46AE-BED9-E086081EA45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FF7F2413-F3DA-41BF-AB9F-6151310C7F03}"/>
              </a:ext>
            </a:extLst>
          </p:cNvPr>
          <p:cNvSpPr txBox="1"/>
          <p:nvPr/>
        </p:nvSpPr>
        <p:spPr>
          <a:xfrm>
            <a:off x="1641883" y="380033"/>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Tôn giáo ở châu Á</a:t>
            </a:r>
          </a:p>
        </p:txBody>
      </p:sp>
      <p:sp>
        <p:nvSpPr>
          <p:cNvPr id="8" name="Arrow: Pentagon 7">
            <a:extLst>
              <a:ext uri="{FF2B5EF4-FFF2-40B4-BE49-F238E27FC236}">
                <a16:creationId xmlns:a16="http://schemas.microsoft.com/office/drawing/2014/main" xmlns="" id="{1A581108-0FB6-4977-BDC1-E7AF5FE241E9}"/>
              </a:ext>
            </a:extLst>
          </p:cNvPr>
          <p:cNvSpPr/>
          <p:nvPr/>
        </p:nvSpPr>
        <p:spPr>
          <a:xfrm>
            <a:off x="1579563" y="192626"/>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xmlns="" id="{8B3B0276-7C72-401E-8CE6-F12846B738B1}"/>
              </a:ext>
            </a:extLst>
          </p:cNvPr>
          <p:cNvSpPr/>
          <p:nvPr/>
        </p:nvSpPr>
        <p:spPr>
          <a:xfrm rot="5400000">
            <a:off x="2522795" y="499999"/>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China Planificación Familiar, Sociedad Armoniosa, Control De La Población,  Planificación Familiar China PNG y PSD para Descargar Gratis | Pngtree">
            <a:extLst>
              <a:ext uri="{FF2B5EF4-FFF2-40B4-BE49-F238E27FC236}">
                <a16:creationId xmlns:a16="http://schemas.microsoft.com/office/drawing/2014/main" xmlns="" id="{DC55A631-7182-496B-A886-9772EB98E1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46388" cy="1446388"/>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D602E02-B752-403C-8700-3652ED6935F8}"/>
              </a:ext>
            </a:extLst>
          </p:cNvPr>
          <p:cNvPicPr>
            <a:picLocks noChangeAspect="1"/>
          </p:cNvPicPr>
          <p:nvPr/>
        </p:nvPicPr>
        <p:blipFill>
          <a:blip r:embed="rId3"/>
          <a:stretch>
            <a:fillRect/>
          </a:stretch>
        </p:blipFill>
        <p:spPr>
          <a:xfrm>
            <a:off x="11010718" y="104652"/>
            <a:ext cx="1054691" cy="927925"/>
          </a:xfrm>
          <a:prstGeom prst="rect">
            <a:avLst/>
          </a:prstGeom>
        </p:spPr>
      </p:pic>
      <p:sp>
        <p:nvSpPr>
          <p:cNvPr id="13" name="Speech Bubble: Rectangle with Corners Rounded 12">
            <a:extLst>
              <a:ext uri="{FF2B5EF4-FFF2-40B4-BE49-F238E27FC236}">
                <a16:creationId xmlns:a16="http://schemas.microsoft.com/office/drawing/2014/main" xmlns="" id="{E0CF700A-B168-4807-A481-07D7E0E278A3}"/>
              </a:ext>
            </a:extLst>
          </p:cNvPr>
          <p:cNvSpPr/>
          <p:nvPr/>
        </p:nvSpPr>
        <p:spPr>
          <a:xfrm>
            <a:off x="1836281" y="2539490"/>
            <a:ext cx="8924484" cy="1779019"/>
          </a:xfrm>
          <a:prstGeom prst="wedgeRoundRectCallout">
            <a:avLst>
              <a:gd name="adj1" fmla="val -25434"/>
              <a:gd name="adj2" fmla="val 49740"/>
              <a:gd name="adj3" fmla="val 16667"/>
            </a:avLst>
          </a:prstGeom>
          <a:solidFill>
            <a:srgbClr val="F9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BB66B8D-754E-4220-9D35-7AB5F58932FB}"/>
              </a:ext>
            </a:extLst>
          </p:cNvPr>
          <p:cNvSpPr/>
          <p:nvPr/>
        </p:nvSpPr>
        <p:spPr>
          <a:xfrm>
            <a:off x="1778607" y="2729875"/>
            <a:ext cx="9232111" cy="2554545"/>
          </a:xfrm>
          <a:prstGeom prst="rect">
            <a:avLst/>
          </a:prstGeom>
        </p:spPr>
        <p:txBody>
          <a:bodyPr wrap="square">
            <a:spAutoFit/>
          </a:bodyPr>
          <a:lstStyle/>
          <a:p>
            <a:pPr algn="ctr"/>
            <a:r>
              <a:rPr lang="en-US" sz="4000">
                <a:solidFill>
                  <a:srgbClr val="FF0066"/>
                </a:solidFill>
                <a:latin typeface="Arial" panose="020B0604020202020204" pitchFamily="34" charset="0"/>
                <a:cs typeface="Arial" panose="020B0604020202020204" pitchFamily="34" charset="0"/>
              </a:rPr>
              <a:t>Dựa vào thông tin trong bài, em hãy trình bày đặc điểm tôn giáo ở châu Á.</a:t>
            </a:r>
            <a:br>
              <a:rPr lang="en-US" sz="4000">
                <a:solidFill>
                  <a:srgbClr val="FF0066"/>
                </a:solidFill>
                <a:latin typeface="Arial" panose="020B0604020202020204" pitchFamily="34" charset="0"/>
                <a:cs typeface="Arial" panose="020B0604020202020204" pitchFamily="34" charset="0"/>
              </a:rPr>
            </a:br>
            <a:r>
              <a:rPr lang="en-US" sz="4000">
                <a:solidFill>
                  <a:srgbClr val="FF0066"/>
                </a:solidFill>
                <a:latin typeface="OpenSans"/>
              </a:rPr>
              <a:t/>
            </a:r>
            <a:br>
              <a:rPr lang="en-US" sz="4000">
                <a:solidFill>
                  <a:srgbClr val="FF0066"/>
                </a:solidFill>
                <a:latin typeface="OpenSans"/>
              </a:rPr>
            </a:br>
            <a:endParaRPr lang="en-US" sz="4000">
              <a:solidFill>
                <a:srgbClr val="FF0066"/>
              </a:solidFill>
            </a:endParaRPr>
          </a:p>
        </p:txBody>
      </p:sp>
      <p:grpSp>
        <p:nvGrpSpPr>
          <p:cNvPr id="15" name="Group 14">
            <a:extLst>
              <a:ext uri="{FF2B5EF4-FFF2-40B4-BE49-F238E27FC236}">
                <a16:creationId xmlns:a16="http://schemas.microsoft.com/office/drawing/2014/main" xmlns="" id="{AB1FAE36-FC19-4F87-8B62-F1BC470E5D67}"/>
              </a:ext>
            </a:extLst>
          </p:cNvPr>
          <p:cNvGrpSpPr/>
          <p:nvPr/>
        </p:nvGrpSpPr>
        <p:grpSpPr>
          <a:xfrm>
            <a:off x="5057741" y="1376001"/>
            <a:ext cx="3810866" cy="827835"/>
            <a:chOff x="3199789" y="1093088"/>
            <a:chExt cx="3514971" cy="682233"/>
          </a:xfrm>
        </p:grpSpPr>
        <p:sp>
          <p:nvSpPr>
            <p:cNvPr id="16" name="Rectangle: Rounded Corners 15">
              <a:extLst>
                <a:ext uri="{FF2B5EF4-FFF2-40B4-BE49-F238E27FC236}">
                  <a16:creationId xmlns:a16="http://schemas.microsoft.com/office/drawing/2014/main" xmlns="" id="{1B7917EE-91A5-4748-87EB-C12C3330EA6F}"/>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7" name="TextBox 16">
              <a:extLst>
                <a:ext uri="{FF2B5EF4-FFF2-40B4-BE49-F238E27FC236}">
                  <a16:creationId xmlns:a16="http://schemas.microsoft.com/office/drawing/2014/main" xmlns="" id="{192198A4-977F-430E-8261-571F868383EC}"/>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8" name="Hình ảnh 4">
            <a:extLst>
              <a:ext uri="{FF2B5EF4-FFF2-40B4-BE49-F238E27FC236}">
                <a16:creationId xmlns:a16="http://schemas.microsoft.com/office/drawing/2014/main" xmlns="" id="{89E44391-FFA7-4585-A65B-83C65FC768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3587022" y="1086074"/>
            <a:ext cx="819062" cy="1308147"/>
          </a:xfrm>
          <a:prstGeom prst="rect">
            <a:avLst/>
          </a:prstGeom>
        </p:spPr>
      </p:pic>
      <p:pic>
        <p:nvPicPr>
          <p:cNvPr id="19" name="Picture 18">
            <a:extLst>
              <a:ext uri="{FF2B5EF4-FFF2-40B4-BE49-F238E27FC236}">
                <a16:creationId xmlns:a16="http://schemas.microsoft.com/office/drawing/2014/main" xmlns="" id="{1B002D45-3DE1-464C-B0D5-AC8B3437DE20}"/>
              </a:ext>
            </a:extLst>
          </p:cNvPr>
          <p:cNvPicPr>
            <a:picLocks noChangeAspect="1"/>
          </p:cNvPicPr>
          <p:nvPr/>
        </p:nvPicPr>
        <p:blipFill rotWithShape="1">
          <a:blip r:embed="rId6"/>
          <a:srcRect l="9000" t="35851" r="71917" b="32445"/>
          <a:stretch/>
        </p:blipFill>
        <p:spPr>
          <a:xfrm>
            <a:off x="8868607" y="1206431"/>
            <a:ext cx="1278899" cy="1195128"/>
          </a:xfrm>
          <a:prstGeom prst="rect">
            <a:avLst/>
          </a:prstGeom>
        </p:spPr>
      </p:pic>
    </p:spTree>
    <p:extLst>
      <p:ext uri="{BB962C8B-B14F-4D97-AF65-F5344CB8AC3E}">
        <p14:creationId xmlns:p14="http://schemas.microsoft.com/office/powerpoint/2010/main" val="152128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40CD46B-EEC4-4D36-8DE2-E09BB98A9151}"/>
              </a:ext>
            </a:extLst>
          </p:cNvPr>
          <p:cNvPicPr>
            <a:picLocks noChangeAspect="1"/>
          </p:cNvPicPr>
          <p:nvPr/>
        </p:nvPicPr>
        <p:blipFill rotWithShape="1">
          <a:blip r:embed="rId3"/>
          <a:srcRect t="25836"/>
          <a:stretch/>
        </p:blipFill>
        <p:spPr>
          <a:xfrm>
            <a:off x="0" y="0"/>
            <a:ext cx="12191999" cy="6857999"/>
          </a:xfrm>
          <a:prstGeom prst="rect">
            <a:avLst/>
          </a:prstGeom>
        </p:spPr>
      </p:pic>
    </p:spTree>
    <p:extLst>
      <p:ext uri="{BB962C8B-B14F-4D97-AF65-F5344CB8AC3E}">
        <p14:creationId xmlns:p14="http://schemas.microsoft.com/office/powerpoint/2010/main" val="52422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203AF7D-562D-42DE-98D5-3397937A4BB7}"/>
              </a:ext>
            </a:extLst>
          </p:cNvPr>
          <p:cNvGrpSpPr/>
          <p:nvPr/>
        </p:nvGrpSpPr>
        <p:grpSpPr>
          <a:xfrm>
            <a:off x="1641883" y="195550"/>
            <a:ext cx="6337242" cy="872949"/>
            <a:chOff x="1133366" y="2220084"/>
            <a:chExt cx="5681780" cy="914400"/>
          </a:xfrm>
          <a:solidFill>
            <a:srgbClr val="F7FA76"/>
          </a:solidFill>
        </p:grpSpPr>
        <p:sp>
          <p:nvSpPr>
            <p:cNvPr id="5" name="Arrow: Pentagon 4">
              <a:extLst>
                <a:ext uri="{FF2B5EF4-FFF2-40B4-BE49-F238E27FC236}">
                  <a16:creationId xmlns:a16="http://schemas.microsoft.com/office/drawing/2014/main" xmlns="" id="{7C2EE4D8-A098-404C-8942-7475D1BC6BD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31197350-ACE6-46AE-BED9-E086081EA45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FF7F2413-F3DA-41BF-AB9F-6151310C7F03}"/>
              </a:ext>
            </a:extLst>
          </p:cNvPr>
          <p:cNvSpPr txBox="1"/>
          <p:nvPr/>
        </p:nvSpPr>
        <p:spPr>
          <a:xfrm>
            <a:off x="1641883" y="380033"/>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Tôn giáo ở châu Á</a:t>
            </a:r>
          </a:p>
        </p:txBody>
      </p:sp>
      <p:sp>
        <p:nvSpPr>
          <p:cNvPr id="8" name="Arrow: Pentagon 7">
            <a:extLst>
              <a:ext uri="{FF2B5EF4-FFF2-40B4-BE49-F238E27FC236}">
                <a16:creationId xmlns:a16="http://schemas.microsoft.com/office/drawing/2014/main" xmlns="" id="{1A581108-0FB6-4977-BDC1-E7AF5FE241E9}"/>
              </a:ext>
            </a:extLst>
          </p:cNvPr>
          <p:cNvSpPr/>
          <p:nvPr/>
        </p:nvSpPr>
        <p:spPr>
          <a:xfrm>
            <a:off x="1579563" y="192626"/>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xmlns="" id="{8B3B0276-7C72-401E-8CE6-F12846B738B1}"/>
              </a:ext>
            </a:extLst>
          </p:cNvPr>
          <p:cNvSpPr/>
          <p:nvPr/>
        </p:nvSpPr>
        <p:spPr>
          <a:xfrm rot="5400000">
            <a:off x="2522795" y="499999"/>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China Planificación Familiar, Sociedad Armoniosa, Control De La Población,  Planificación Familiar China PNG y PSD para Descargar Gratis | Pngtree">
            <a:extLst>
              <a:ext uri="{FF2B5EF4-FFF2-40B4-BE49-F238E27FC236}">
                <a16:creationId xmlns:a16="http://schemas.microsoft.com/office/drawing/2014/main" xmlns="" id="{DC55A631-7182-496B-A886-9772EB98E1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446388" cy="1446388"/>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D602E02-B752-403C-8700-3652ED6935F8}"/>
              </a:ext>
            </a:extLst>
          </p:cNvPr>
          <p:cNvPicPr>
            <a:picLocks noChangeAspect="1"/>
          </p:cNvPicPr>
          <p:nvPr/>
        </p:nvPicPr>
        <p:blipFill>
          <a:blip r:embed="rId4"/>
          <a:stretch>
            <a:fillRect/>
          </a:stretch>
        </p:blipFill>
        <p:spPr>
          <a:xfrm>
            <a:off x="11010718" y="104652"/>
            <a:ext cx="1054691" cy="927925"/>
          </a:xfrm>
          <a:prstGeom prst="rect">
            <a:avLst/>
          </a:prstGeom>
        </p:spPr>
      </p:pic>
      <p:grpSp>
        <p:nvGrpSpPr>
          <p:cNvPr id="3" name="Group 2">
            <a:extLst>
              <a:ext uri="{FF2B5EF4-FFF2-40B4-BE49-F238E27FC236}">
                <a16:creationId xmlns:a16="http://schemas.microsoft.com/office/drawing/2014/main" xmlns="" id="{D7CC8F48-D51A-4AC5-9AC5-7D6B6012E5C7}"/>
              </a:ext>
            </a:extLst>
          </p:cNvPr>
          <p:cNvGrpSpPr/>
          <p:nvPr/>
        </p:nvGrpSpPr>
        <p:grpSpPr>
          <a:xfrm>
            <a:off x="4279436" y="1826596"/>
            <a:ext cx="7993390" cy="4561133"/>
            <a:chOff x="3982430" y="1766539"/>
            <a:chExt cx="7993390" cy="4561133"/>
          </a:xfrm>
        </p:grpSpPr>
        <p:pic>
          <p:nvPicPr>
            <p:cNvPr id="12" name="Picture 11">
              <a:extLst>
                <a:ext uri="{FF2B5EF4-FFF2-40B4-BE49-F238E27FC236}">
                  <a16:creationId xmlns:a16="http://schemas.microsoft.com/office/drawing/2014/main" xmlns="" id="{1153E5B7-6CB3-4C46-9F5D-9EF3EEA09C71}"/>
                </a:ext>
              </a:extLst>
            </p:cNvPr>
            <p:cNvPicPr>
              <a:picLocks noChangeAspect="1"/>
            </p:cNvPicPr>
            <p:nvPr/>
          </p:nvPicPr>
          <p:blipFill rotWithShape="1">
            <a:blip r:embed="rId5"/>
            <a:srcRect l="28417" t="23259" r="30250" b="39621"/>
            <a:stretch/>
          </p:blipFill>
          <p:spPr>
            <a:xfrm>
              <a:off x="3982430" y="1766539"/>
              <a:ext cx="7993390" cy="4037913"/>
            </a:xfrm>
            <a:prstGeom prst="rect">
              <a:avLst/>
            </a:prstGeom>
          </p:spPr>
        </p:pic>
        <p:sp>
          <p:nvSpPr>
            <p:cNvPr id="2" name="TextBox 1">
              <a:extLst>
                <a:ext uri="{FF2B5EF4-FFF2-40B4-BE49-F238E27FC236}">
                  <a16:creationId xmlns:a16="http://schemas.microsoft.com/office/drawing/2014/main" xmlns="" id="{3BF0FF2C-2CE8-46BE-A629-C9DB8378640A}"/>
                </a:ext>
              </a:extLst>
            </p:cNvPr>
            <p:cNvSpPr txBox="1"/>
            <p:nvPr/>
          </p:nvSpPr>
          <p:spPr>
            <a:xfrm>
              <a:off x="5719269" y="5804452"/>
              <a:ext cx="5894119" cy="523220"/>
            </a:xfrm>
            <a:prstGeom prst="rect">
              <a:avLst/>
            </a:prstGeom>
            <a:solidFill>
              <a:schemeClr val="bg1"/>
            </a:solidFill>
          </p:spPr>
          <p:txBody>
            <a:bodyPr wrap="square" rtlCol="0">
              <a:spAutoFit/>
            </a:bodyPr>
            <a:lstStyle/>
            <a:p>
              <a:r>
                <a:rPr lang="en-US" sz="2800">
                  <a:solidFill>
                    <a:srgbClr val="1B04FA"/>
                  </a:solidFill>
                  <a:latin typeface="Arial" panose="020B0604020202020204" pitchFamily="34" charset="0"/>
                  <a:cs typeface="Arial" panose="020B0604020202020204" pitchFamily="34" charset="0"/>
                </a:rPr>
                <a:t>N</a:t>
              </a:r>
              <a:r>
                <a:rPr lang="vi-VN" sz="2800">
                  <a:solidFill>
                    <a:srgbClr val="1B04FA"/>
                  </a:solidFill>
                  <a:latin typeface="Arial" panose="020B0604020202020204" pitchFamily="34" charset="0"/>
                  <a:cs typeface="Arial" panose="020B0604020202020204" pitchFamily="34" charset="0"/>
                </a:rPr>
                <a:t>ơ</a:t>
              </a:r>
              <a:r>
                <a:rPr lang="en-US" sz="2800">
                  <a:solidFill>
                    <a:srgbClr val="1B04FA"/>
                  </a:solidFill>
                  <a:latin typeface="Arial" panose="020B0604020202020204" pitchFamily="34" charset="0"/>
                  <a:cs typeface="Arial" panose="020B0604020202020204" pitchFamily="34" charset="0"/>
                </a:rPr>
                <a:t>i làm lễ của một số tôn giáo</a:t>
              </a:r>
            </a:p>
          </p:txBody>
        </p:sp>
      </p:grpSp>
      <p:sp>
        <p:nvSpPr>
          <p:cNvPr id="13" name="Rectangle 12">
            <a:extLst>
              <a:ext uri="{FF2B5EF4-FFF2-40B4-BE49-F238E27FC236}">
                <a16:creationId xmlns:a16="http://schemas.microsoft.com/office/drawing/2014/main" xmlns="" id="{6441D141-63F7-46CC-BFEB-7DD3937FEE18}"/>
              </a:ext>
            </a:extLst>
          </p:cNvPr>
          <p:cNvSpPr/>
          <p:nvPr/>
        </p:nvSpPr>
        <p:spPr>
          <a:xfrm>
            <a:off x="74274" y="1896579"/>
            <a:ext cx="4306956" cy="2062103"/>
          </a:xfrm>
          <a:prstGeom prst="rect">
            <a:avLst/>
          </a:prstGeom>
          <a:ln>
            <a:solidFill>
              <a:srgbClr val="0070C0"/>
            </a:solidFill>
            <a:prstDash val="sysDash"/>
          </a:ln>
        </p:spPr>
        <p:txBody>
          <a:bodyPr wrap="square">
            <a:spAutoFit/>
          </a:bodyPr>
          <a:lstStyle/>
          <a:p>
            <a:r>
              <a:rPr lang="vi-VN" sz="3200">
                <a:solidFill>
                  <a:srgbClr val="1B04FA"/>
                </a:solidFill>
                <a:latin typeface="Arial" panose="020B0604020202020204" pitchFamily="34" charset="0"/>
                <a:cs typeface="Arial" panose="020B0604020202020204" pitchFamily="34" charset="0"/>
              </a:rPr>
              <a:t>- Nơi ra đời của 4 tôn giáo lớn: Ấn Độ giáo, Phật giáo, Ki-tô giáo và Hồi giáo.</a:t>
            </a:r>
            <a:endParaRPr lang="en-US" sz="2800">
              <a:solidFill>
                <a:srgbClr val="1B04FA"/>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95EC3AB7-21C1-4F0D-B6AE-AC1EB017507A}"/>
              </a:ext>
            </a:extLst>
          </p:cNvPr>
          <p:cNvSpPr/>
          <p:nvPr/>
        </p:nvSpPr>
        <p:spPr>
          <a:xfrm>
            <a:off x="74273" y="4107163"/>
            <a:ext cx="4306957" cy="1815882"/>
          </a:xfrm>
          <a:prstGeom prst="rect">
            <a:avLst/>
          </a:prstGeom>
          <a:ln>
            <a:solidFill>
              <a:srgbClr val="00B0F0"/>
            </a:solidFill>
            <a:prstDash val="sysDash"/>
          </a:ln>
        </p:spPr>
        <p:txBody>
          <a:bodyPr wrap="square">
            <a:spAutoFit/>
          </a:bodyPr>
          <a:lstStyle/>
          <a:p>
            <a:r>
              <a:rPr lang="en-US" sz="2800">
                <a:solidFill>
                  <a:srgbClr val="1B04FA"/>
                </a:solidFill>
                <a:latin typeface="Arial" panose="020B0604020202020204" pitchFamily="34" charset="0"/>
                <a:cs typeface="Arial" panose="020B0604020202020204" pitchFamily="34" charset="0"/>
              </a:rPr>
              <a:t>- </a:t>
            </a:r>
            <a:r>
              <a:rPr lang="vi-VN" sz="2800">
                <a:solidFill>
                  <a:srgbClr val="1B04FA"/>
                </a:solidFill>
                <a:latin typeface="Arial" panose="020B0604020202020204" pitchFamily="34" charset="0"/>
                <a:cs typeface="Arial" panose="020B0604020202020204" pitchFamily="34" charset="0"/>
              </a:rPr>
              <a:t>Tôn giáo ảnh hưởng sâu sắc đến văn hóa, kiến trúc, du lịch và lễ hội của các quốc gia châu Á.</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26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ndogiao2">
            <a:extLst>
              <a:ext uri="{FF2B5EF4-FFF2-40B4-BE49-F238E27FC236}">
                <a16:creationId xmlns:a16="http://schemas.microsoft.com/office/drawing/2014/main" xmlns="" id="{188281F6-481A-417E-A0DB-62D7F1F48537}"/>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t="9616" b="3847"/>
          <a:stretch>
            <a:fillRect/>
          </a:stretch>
        </p:blipFill>
        <p:spPr bwMode="auto">
          <a:xfrm>
            <a:off x="5350632" y="365198"/>
            <a:ext cx="3505200" cy="36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andogiao5">
            <a:extLst>
              <a:ext uri="{FF2B5EF4-FFF2-40B4-BE49-F238E27FC236}">
                <a16:creationId xmlns:a16="http://schemas.microsoft.com/office/drawing/2014/main" xmlns="" id="{E2B0E3A9-25BC-4417-85EA-49FB18046349}"/>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b="2702"/>
          <a:stretch>
            <a:fillRect/>
          </a:stretch>
        </p:blipFill>
        <p:spPr bwMode="auto">
          <a:xfrm>
            <a:off x="495298" y="3615669"/>
            <a:ext cx="400050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andogiao1">
            <a:extLst>
              <a:ext uri="{FF2B5EF4-FFF2-40B4-BE49-F238E27FC236}">
                <a16:creationId xmlns:a16="http://schemas.microsoft.com/office/drawing/2014/main" xmlns="" id="{D7ED07D8-492C-4706-A3EB-48006F7C1338}"/>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8874884" y="3065329"/>
            <a:ext cx="3317116" cy="379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angco-vat">
            <a:extLst>
              <a:ext uri="{FF2B5EF4-FFF2-40B4-BE49-F238E27FC236}">
                <a16:creationId xmlns:a16="http://schemas.microsoft.com/office/drawing/2014/main" xmlns="" id="{D8B3014E-A811-414A-891E-12A6C55B7968}"/>
              </a:ext>
            </a:extLst>
          </p:cNvPr>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b="3320"/>
          <a:stretch>
            <a:fillRect/>
          </a:stretch>
        </p:blipFill>
        <p:spPr bwMode="auto">
          <a:xfrm>
            <a:off x="457200" y="321365"/>
            <a:ext cx="4038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a:extLst>
              <a:ext uri="{FF2B5EF4-FFF2-40B4-BE49-F238E27FC236}">
                <a16:creationId xmlns:a16="http://schemas.microsoft.com/office/drawing/2014/main" xmlns="" id="{4720CAB5-B08E-44FB-B625-3D4A674E3958}"/>
              </a:ext>
            </a:extLst>
          </p:cNvPr>
          <p:cNvSpPr txBox="1">
            <a:spLocks noChangeArrowheads="1"/>
          </p:cNvSpPr>
          <p:nvPr/>
        </p:nvSpPr>
        <p:spPr bwMode="auto">
          <a:xfrm>
            <a:off x="514347" y="3178003"/>
            <a:ext cx="3962401" cy="400110"/>
          </a:xfrm>
          <a:prstGeom prst="rect">
            <a:avLst/>
          </a:prstGeom>
          <a:solidFill>
            <a:srgbClr val="FCFEB0"/>
          </a:solidFill>
          <a:ln w="9525">
            <a:noFill/>
            <a:miter lim="800000"/>
            <a:headEnd/>
            <a:tailEnd/>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1B04FA"/>
                </a:solidFill>
                <a:latin typeface="Arial" panose="020B0604020202020204" pitchFamily="34" charset="0"/>
                <a:cs typeface="Arial" panose="020B0604020202020204" pitchFamily="34" charset="0"/>
              </a:rPr>
              <a:t>Một thánh địa của Ấn Độ giáo</a:t>
            </a:r>
          </a:p>
        </p:txBody>
      </p:sp>
      <p:sp>
        <p:nvSpPr>
          <p:cNvPr id="23559" name="Text Box 7">
            <a:extLst>
              <a:ext uri="{FF2B5EF4-FFF2-40B4-BE49-F238E27FC236}">
                <a16:creationId xmlns:a16="http://schemas.microsoft.com/office/drawing/2014/main" xmlns="" id="{FC613B58-EA1D-4C2D-8A90-C3B3414FBB7F}"/>
              </a:ext>
            </a:extLst>
          </p:cNvPr>
          <p:cNvSpPr txBox="1">
            <a:spLocks noChangeArrowheads="1"/>
          </p:cNvSpPr>
          <p:nvPr/>
        </p:nvSpPr>
        <p:spPr bwMode="auto">
          <a:xfrm>
            <a:off x="676275" y="6457950"/>
            <a:ext cx="3657600" cy="400050"/>
          </a:xfrm>
          <a:prstGeom prst="rect">
            <a:avLst/>
          </a:prstGeom>
          <a:solidFill>
            <a:srgbClr val="FCFEB0"/>
          </a:solid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1B04FA"/>
                </a:solidFill>
                <a:latin typeface="Arial" panose="020B0604020202020204" pitchFamily="34" charset="0"/>
                <a:cs typeface="Arial" panose="020B0604020202020204" pitchFamily="34" charset="0"/>
              </a:rPr>
              <a:t>Một nghi lễ của Ấn Độ giáo</a:t>
            </a:r>
          </a:p>
        </p:txBody>
      </p:sp>
      <p:sp>
        <p:nvSpPr>
          <p:cNvPr id="23560" name="Text Box 8">
            <a:extLst>
              <a:ext uri="{FF2B5EF4-FFF2-40B4-BE49-F238E27FC236}">
                <a16:creationId xmlns:a16="http://schemas.microsoft.com/office/drawing/2014/main" xmlns="" id="{12D38837-76BE-4ADD-8809-D41C8F35FCB8}"/>
              </a:ext>
            </a:extLst>
          </p:cNvPr>
          <p:cNvSpPr txBox="1">
            <a:spLocks noChangeArrowheads="1"/>
          </p:cNvSpPr>
          <p:nvPr/>
        </p:nvSpPr>
        <p:spPr bwMode="auto">
          <a:xfrm>
            <a:off x="9313032" y="1862621"/>
            <a:ext cx="2421768" cy="907941"/>
          </a:xfrm>
          <a:prstGeom prst="rect">
            <a:avLst/>
          </a:prstGeom>
          <a:solidFill>
            <a:srgbClr val="FCFEB0"/>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ts val="600"/>
              </a:spcBef>
              <a:buFontTx/>
              <a:buNone/>
            </a:pPr>
            <a:r>
              <a:rPr lang="en-US" altLang="en-US" sz="2400" b="1">
                <a:solidFill>
                  <a:srgbClr val="1B04FA"/>
                </a:solidFill>
                <a:latin typeface="Arial" panose="020B0604020202020204" pitchFamily="34" charset="0"/>
                <a:cs typeface="Arial" panose="020B0604020202020204" pitchFamily="34" charset="0"/>
              </a:rPr>
              <a:t>Các vị thần </a:t>
            </a:r>
          </a:p>
          <a:p>
            <a:pPr algn="ctr" eaLnBrk="1" hangingPunct="1">
              <a:spcBef>
                <a:spcPts val="600"/>
              </a:spcBef>
              <a:buFontTx/>
              <a:buNone/>
            </a:pPr>
            <a:r>
              <a:rPr lang="en-US" altLang="en-US" sz="2400" b="1">
                <a:solidFill>
                  <a:srgbClr val="1B04FA"/>
                </a:solidFill>
                <a:latin typeface="Arial" panose="020B0604020202020204" pitchFamily="34" charset="0"/>
                <a:cs typeface="Arial" panose="020B0604020202020204" pitchFamily="34" charset="0"/>
              </a:rPr>
              <a:t>của Ấn Độ giáo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diamond(in)">
                                      <p:cBhvr>
                                        <p:cTn id="7" dur="2000"/>
                                        <p:tgtEl>
                                          <p:spTgt spid="2355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3558"/>
                                        </p:tgtEl>
                                        <p:attrNameLst>
                                          <p:attrName>style.visibility</p:attrName>
                                        </p:attrNameLst>
                                      </p:cBhvr>
                                      <p:to>
                                        <p:strVal val="visible"/>
                                      </p:to>
                                    </p:set>
                                    <p:animEffect transition="in" filter="diamond(in)">
                                      <p:cBhvr>
                                        <p:cTn id="10" dur="2000"/>
                                        <p:tgtEl>
                                          <p:spTgt spid="23558"/>
                                        </p:tgtEl>
                                      </p:cBhvr>
                                    </p:animEffect>
                                  </p:childTnLst>
                                </p:cTn>
                              </p:par>
                              <p:par>
                                <p:cTn id="11" presetID="8" presetClass="entr" presetSubtype="16" fill="hold" nodeType="withEffect">
                                  <p:stCondLst>
                                    <p:cond delay="0"/>
                                  </p:stCondLst>
                                  <p:childTnLst>
                                    <p:set>
                                      <p:cBhvr>
                                        <p:cTn id="12" dur="1" fill="hold">
                                          <p:stCondLst>
                                            <p:cond delay="0"/>
                                          </p:stCondLst>
                                        </p:cTn>
                                        <p:tgtEl>
                                          <p:spTgt spid="23555"/>
                                        </p:tgtEl>
                                        <p:attrNameLst>
                                          <p:attrName>style.visibility</p:attrName>
                                        </p:attrNameLst>
                                      </p:cBhvr>
                                      <p:to>
                                        <p:strVal val="visible"/>
                                      </p:to>
                                    </p:set>
                                    <p:animEffect transition="in" filter="diamond(in)">
                                      <p:cBhvr>
                                        <p:cTn id="13" dur="2000"/>
                                        <p:tgtEl>
                                          <p:spTgt spid="23555"/>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3559"/>
                                        </p:tgtEl>
                                        <p:attrNameLst>
                                          <p:attrName>style.visibility</p:attrName>
                                        </p:attrNameLst>
                                      </p:cBhvr>
                                      <p:to>
                                        <p:strVal val="visible"/>
                                      </p:to>
                                    </p:set>
                                    <p:animEffect transition="in" filter="diamond(in)">
                                      <p:cBhvr>
                                        <p:cTn id="16" dur="2000"/>
                                        <p:tgtEl>
                                          <p:spTgt spid="235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6" fill="hold" nodeType="clickEffect">
                                  <p:stCondLst>
                                    <p:cond delay="0"/>
                                  </p:stCondLst>
                                  <p:childTnLst>
                                    <p:set>
                                      <p:cBhvr>
                                        <p:cTn id="20" dur="1" fill="hold">
                                          <p:stCondLst>
                                            <p:cond delay="0"/>
                                          </p:stCondLst>
                                        </p:cTn>
                                        <p:tgtEl>
                                          <p:spTgt spid="23556"/>
                                        </p:tgtEl>
                                        <p:attrNameLst>
                                          <p:attrName>style.visibility</p:attrName>
                                        </p:attrNameLst>
                                      </p:cBhvr>
                                      <p:to>
                                        <p:strVal val="visible"/>
                                      </p:to>
                                    </p:set>
                                    <p:animEffect transition="in" filter="barn(inHorizontal)">
                                      <p:cBhvr>
                                        <p:cTn id="21" dur="500"/>
                                        <p:tgtEl>
                                          <p:spTgt spid="23556"/>
                                        </p:tgtEl>
                                      </p:cBhvr>
                                    </p:animEffect>
                                  </p:childTnLst>
                                </p:cTn>
                              </p:par>
                              <p:par>
                                <p:cTn id="22" presetID="16" presetClass="entr" presetSubtype="26" fill="hold" nodeType="withEffect">
                                  <p:stCondLst>
                                    <p:cond delay="0"/>
                                  </p:stCondLst>
                                  <p:childTnLst>
                                    <p:set>
                                      <p:cBhvr>
                                        <p:cTn id="23" dur="1" fill="hold">
                                          <p:stCondLst>
                                            <p:cond delay="0"/>
                                          </p:stCondLst>
                                        </p:cTn>
                                        <p:tgtEl>
                                          <p:spTgt spid="23554"/>
                                        </p:tgtEl>
                                        <p:attrNameLst>
                                          <p:attrName>style.visibility</p:attrName>
                                        </p:attrNameLst>
                                      </p:cBhvr>
                                      <p:to>
                                        <p:strVal val="visible"/>
                                      </p:to>
                                    </p:set>
                                    <p:animEffect transition="in" filter="barn(inHorizontal)">
                                      <p:cBhvr>
                                        <p:cTn id="24" dur="500"/>
                                        <p:tgtEl>
                                          <p:spTgt spid="23554"/>
                                        </p:tgtEl>
                                      </p:cBhvr>
                                    </p:animEffect>
                                  </p:childTnLst>
                                </p:cTn>
                              </p:par>
                              <p:par>
                                <p:cTn id="25" presetID="16" presetClass="entr" presetSubtype="26" fill="hold" grpId="0" nodeType="withEffect">
                                  <p:stCondLst>
                                    <p:cond delay="0"/>
                                  </p:stCondLst>
                                  <p:childTnLst>
                                    <p:set>
                                      <p:cBhvr>
                                        <p:cTn id="26" dur="1" fill="hold">
                                          <p:stCondLst>
                                            <p:cond delay="0"/>
                                          </p:stCondLst>
                                        </p:cTn>
                                        <p:tgtEl>
                                          <p:spTgt spid="23560"/>
                                        </p:tgtEl>
                                        <p:attrNameLst>
                                          <p:attrName>style.visibility</p:attrName>
                                        </p:attrNameLst>
                                      </p:cBhvr>
                                      <p:to>
                                        <p:strVal val="visible"/>
                                      </p:to>
                                    </p:set>
                                    <p:animEffect transition="in" filter="barn(inHorizontal)">
                                      <p:cBhvr>
                                        <p:cTn id="27" dur="5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23559" grpId="0" animBg="1"/>
      <p:bldP spid="2356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oigiao7">
            <a:extLst>
              <a:ext uri="{FF2B5EF4-FFF2-40B4-BE49-F238E27FC236}">
                <a16:creationId xmlns:a16="http://schemas.microsoft.com/office/drawing/2014/main" xmlns="" id="{2053D57A-7DA7-4656-890E-C98ABFC22DA7}"/>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r="8571"/>
          <a:stretch>
            <a:fillRect/>
          </a:stretch>
        </p:blipFill>
        <p:spPr bwMode="auto">
          <a:xfrm>
            <a:off x="5941887" y="3559863"/>
            <a:ext cx="5236395" cy="279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hoi giao mec ca">
            <a:extLst>
              <a:ext uri="{FF2B5EF4-FFF2-40B4-BE49-F238E27FC236}">
                <a16:creationId xmlns:a16="http://schemas.microsoft.com/office/drawing/2014/main" xmlns="" id="{BCC58DC2-BF06-4840-927E-271D65A1FB64}"/>
              </a:ext>
            </a:extLst>
          </p:cNvPr>
          <p:cNvPicPr>
            <a:picLocks noChangeAspect="1" noChangeArrowheads="1"/>
          </p:cNvPicPr>
          <p:nvPr/>
        </p:nvPicPr>
        <p:blipFill>
          <a:blip r:embed="rId3">
            <a:lum bright="24000" contrast="6000"/>
            <a:extLst>
              <a:ext uri="{28A0092B-C50C-407E-A947-70E740481C1C}">
                <a14:useLocalDpi xmlns:a14="http://schemas.microsoft.com/office/drawing/2010/main" val="0"/>
              </a:ext>
            </a:extLst>
          </a:blip>
          <a:srcRect/>
          <a:stretch>
            <a:fillRect/>
          </a:stretch>
        </p:blipFill>
        <p:spPr bwMode="auto">
          <a:xfrm>
            <a:off x="5941887" y="-40481"/>
            <a:ext cx="523639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oi giao">
            <a:extLst>
              <a:ext uri="{FF2B5EF4-FFF2-40B4-BE49-F238E27FC236}">
                <a16:creationId xmlns:a16="http://schemas.microsoft.com/office/drawing/2014/main" xmlns="" id="{46CC6879-48BF-435A-BD2F-3EAD6BC4F417}"/>
              </a:ext>
            </a:extLst>
          </p:cNvPr>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t="4546" b="2272"/>
          <a:stretch>
            <a:fillRect/>
          </a:stretch>
        </p:blipFill>
        <p:spPr bwMode="auto">
          <a:xfrm>
            <a:off x="565079" y="3536052"/>
            <a:ext cx="5106255" cy="281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hoi giao 4">
            <a:extLst>
              <a:ext uri="{FF2B5EF4-FFF2-40B4-BE49-F238E27FC236}">
                <a16:creationId xmlns:a16="http://schemas.microsoft.com/office/drawing/2014/main" xmlns="" id="{85D5288F-62EE-41B7-9E4B-0556E89763F4}"/>
              </a:ext>
            </a:extLst>
          </p:cNvPr>
          <p:cNvPicPr>
            <a:picLocks noChangeAspect="1" noChangeArrowheads="1"/>
          </p:cNvPicPr>
          <p:nvPr/>
        </p:nvPicPr>
        <p:blipFill>
          <a:blip r:embed="rId5">
            <a:lum bright="18000" contrast="6000"/>
            <a:extLst>
              <a:ext uri="{28A0092B-C50C-407E-A947-70E740481C1C}">
                <a14:useLocalDpi xmlns:a14="http://schemas.microsoft.com/office/drawing/2010/main" val="0"/>
              </a:ext>
            </a:extLst>
          </a:blip>
          <a:srcRect r="34000" b="20088"/>
          <a:stretch>
            <a:fillRect/>
          </a:stretch>
        </p:blipFill>
        <p:spPr bwMode="auto">
          <a:xfrm>
            <a:off x="565079" y="114650"/>
            <a:ext cx="4981253" cy="281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a:extLst>
              <a:ext uri="{FF2B5EF4-FFF2-40B4-BE49-F238E27FC236}">
                <a16:creationId xmlns:a16="http://schemas.microsoft.com/office/drawing/2014/main" xmlns="" id="{5062F382-8439-4502-BA55-F28F039A55EC}"/>
              </a:ext>
            </a:extLst>
          </p:cNvPr>
          <p:cNvSpPr txBox="1">
            <a:spLocks noChangeArrowheads="1"/>
          </p:cNvSpPr>
          <p:nvPr/>
        </p:nvSpPr>
        <p:spPr bwMode="auto">
          <a:xfrm>
            <a:off x="1917201" y="2988228"/>
            <a:ext cx="2590800" cy="400050"/>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00B050"/>
                </a:solidFill>
                <a:latin typeface="Times New Roman" panose="02020603050405020304" pitchFamily="18" charset="0"/>
              </a:rPr>
              <a:t>Nhà thờ Hồi giáo</a:t>
            </a:r>
          </a:p>
        </p:txBody>
      </p:sp>
      <p:sp>
        <p:nvSpPr>
          <p:cNvPr id="11" name="Text Box 8">
            <a:extLst>
              <a:ext uri="{FF2B5EF4-FFF2-40B4-BE49-F238E27FC236}">
                <a16:creationId xmlns:a16="http://schemas.microsoft.com/office/drawing/2014/main" xmlns="" id="{DA6984D1-01E0-4E11-91BD-D8ACC389C9AB}"/>
              </a:ext>
            </a:extLst>
          </p:cNvPr>
          <p:cNvSpPr txBox="1">
            <a:spLocks noChangeArrowheads="1"/>
          </p:cNvSpPr>
          <p:nvPr/>
        </p:nvSpPr>
        <p:spPr bwMode="auto">
          <a:xfrm>
            <a:off x="7200900" y="2993231"/>
            <a:ext cx="2362200" cy="400050"/>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00B050"/>
                </a:solidFill>
                <a:latin typeface="Times New Roman" panose="02020603050405020304" pitchFamily="18" charset="0"/>
              </a:rPr>
              <a:t>Thánh địa Mec-ca </a:t>
            </a:r>
          </a:p>
        </p:txBody>
      </p:sp>
      <p:sp>
        <p:nvSpPr>
          <p:cNvPr id="12" name="Text Box 9">
            <a:extLst>
              <a:ext uri="{FF2B5EF4-FFF2-40B4-BE49-F238E27FC236}">
                <a16:creationId xmlns:a16="http://schemas.microsoft.com/office/drawing/2014/main" xmlns="" id="{1F039B15-79C8-4392-97EE-35419042CA3A}"/>
              </a:ext>
            </a:extLst>
          </p:cNvPr>
          <p:cNvSpPr txBox="1">
            <a:spLocks noChangeArrowheads="1"/>
          </p:cNvSpPr>
          <p:nvPr/>
        </p:nvSpPr>
        <p:spPr bwMode="auto">
          <a:xfrm>
            <a:off x="4022334" y="6447676"/>
            <a:ext cx="4267200" cy="400050"/>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00B050"/>
                </a:solidFill>
                <a:latin typeface="Times New Roman" panose="02020603050405020304" pitchFamily="18" charset="0"/>
              </a:rPr>
              <a:t>Tín đồ đạo Hồi đang cầu nguyện</a:t>
            </a:r>
          </a:p>
        </p:txBody>
      </p:sp>
    </p:spTree>
    <p:extLst>
      <p:ext uri="{BB962C8B-B14F-4D97-AF65-F5344CB8AC3E}">
        <p14:creationId xmlns:p14="http://schemas.microsoft.com/office/powerpoint/2010/main" val="87163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edge">
                                      <p:cBhvr>
                                        <p:cTn id="10" dur="2000"/>
                                        <p:tgtEl>
                                          <p:spTgt spid="10"/>
                                        </p:tgtEl>
                                      </p:cBhvr>
                                    </p:animEffect>
                                  </p:childTnLst>
                                </p:cTn>
                              </p:par>
                              <p:par>
                                <p:cTn id="11" presetID="2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edge">
                                      <p:cBhvr>
                                        <p:cTn id="13" dur="2000"/>
                                        <p:tgtEl>
                                          <p:spTgt spid="7"/>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edge">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4)">
                                      <p:cBhvr>
                                        <p:cTn id="21" dur="2000"/>
                                        <p:tgtEl>
                                          <p:spTgt spid="8"/>
                                        </p:tgtEl>
                                      </p:cBhvr>
                                    </p:animEffect>
                                  </p:childTnLst>
                                </p:cTn>
                              </p:par>
                              <p:par>
                                <p:cTn id="22" presetID="21"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4)">
                                      <p:cBhvr>
                                        <p:cTn id="24" dur="2000"/>
                                        <p:tgtEl>
                                          <p:spTgt spid="6"/>
                                        </p:tgtEl>
                                      </p:cBhvr>
                                    </p:animEffect>
                                  </p:childTnLst>
                                </p:cTn>
                              </p:par>
                              <p:par>
                                <p:cTn id="25" presetID="21"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4)">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quanam">
            <a:extLst>
              <a:ext uri="{FF2B5EF4-FFF2-40B4-BE49-F238E27FC236}">
                <a16:creationId xmlns:a16="http://schemas.microsoft.com/office/drawing/2014/main" xmlns="" id="{D7D7F9FD-9892-4016-A863-D568E26DB775}"/>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6096000" y="3429000"/>
            <a:ext cx="4572000" cy="307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A4P1N9ACAMXIG9UCAWVP3SCCACU3XPLCAE3UZSZCAJG21CHCANPQTGVCAY80846CA20CTFGCAAVZLPRCAT8ZXSSCAXT5FCICA24K261CAWS0X0MCA9GXP54CAEUX106CA6DV1XCCAVYMS7ZCAD23DCFCA4M4LX9">
            <a:extLst>
              <a:ext uri="{FF2B5EF4-FFF2-40B4-BE49-F238E27FC236}">
                <a16:creationId xmlns:a16="http://schemas.microsoft.com/office/drawing/2014/main" xmlns="" id="{473C80B6-A884-446E-BCE2-88DF8BB97581}"/>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821934" y="3489327"/>
            <a:ext cx="425349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Kathmandu_1024_768">
            <a:extLst>
              <a:ext uri="{FF2B5EF4-FFF2-40B4-BE49-F238E27FC236}">
                <a16:creationId xmlns:a16="http://schemas.microsoft.com/office/drawing/2014/main" xmlns="" id="{FDFB6497-7107-4FFD-B182-9C34D054F56C}"/>
              </a:ext>
            </a:extLst>
          </p:cNvPr>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6095999" y="350043"/>
            <a:ext cx="4404190" cy="300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Lumbini3">
            <a:extLst>
              <a:ext uri="{FF2B5EF4-FFF2-40B4-BE49-F238E27FC236}">
                <a16:creationId xmlns:a16="http://schemas.microsoft.com/office/drawing/2014/main" xmlns="" id="{DDCBD74D-C298-4BBF-AFFE-6CD36E941B15}"/>
              </a:ext>
            </a:extLst>
          </p:cNvPr>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821934" y="404020"/>
            <a:ext cx="4253500" cy="304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6">
            <a:extLst>
              <a:ext uri="{FF2B5EF4-FFF2-40B4-BE49-F238E27FC236}">
                <a16:creationId xmlns:a16="http://schemas.microsoft.com/office/drawing/2014/main" xmlns="" id="{85FB05B8-7656-4E10-A5E8-30819E5B4DA5}"/>
              </a:ext>
            </a:extLst>
          </p:cNvPr>
          <p:cNvSpPr txBox="1">
            <a:spLocks noChangeArrowheads="1"/>
          </p:cNvSpPr>
          <p:nvPr/>
        </p:nvSpPr>
        <p:spPr bwMode="auto">
          <a:xfrm>
            <a:off x="4838699" y="0"/>
            <a:ext cx="2514600"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Nơi ra đời đạo Phật</a:t>
            </a:r>
          </a:p>
        </p:txBody>
      </p:sp>
      <p:sp>
        <p:nvSpPr>
          <p:cNvPr id="28679" name="Text Box 7">
            <a:extLst>
              <a:ext uri="{FF2B5EF4-FFF2-40B4-BE49-F238E27FC236}">
                <a16:creationId xmlns:a16="http://schemas.microsoft.com/office/drawing/2014/main" xmlns="" id="{BB0E8F91-1288-445C-9F36-2DA060D01F7A}"/>
              </a:ext>
            </a:extLst>
          </p:cNvPr>
          <p:cNvSpPr txBox="1">
            <a:spLocks noChangeArrowheads="1"/>
          </p:cNvSpPr>
          <p:nvPr/>
        </p:nvSpPr>
        <p:spPr bwMode="auto">
          <a:xfrm>
            <a:off x="2095500" y="6504255"/>
            <a:ext cx="2057400"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Phật Thích ca</a:t>
            </a:r>
          </a:p>
        </p:txBody>
      </p:sp>
      <p:sp>
        <p:nvSpPr>
          <p:cNvPr id="28680" name="Text Box 8">
            <a:extLst>
              <a:ext uri="{FF2B5EF4-FFF2-40B4-BE49-F238E27FC236}">
                <a16:creationId xmlns:a16="http://schemas.microsoft.com/office/drawing/2014/main" xmlns="" id="{417A3C7D-721E-4523-A214-3C6636FBE1C7}"/>
              </a:ext>
            </a:extLst>
          </p:cNvPr>
          <p:cNvSpPr txBox="1">
            <a:spLocks noChangeArrowheads="1"/>
          </p:cNvSpPr>
          <p:nvPr/>
        </p:nvSpPr>
        <p:spPr bwMode="auto">
          <a:xfrm>
            <a:off x="7630275" y="6475413"/>
            <a:ext cx="2362200"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Quan âm bồ tát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dissolve">
                                      <p:cBhvr>
                                        <p:cTn id="7" dur="500"/>
                                        <p:tgtEl>
                                          <p:spTgt spid="28677"/>
                                        </p:tgtEl>
                                      </p:cBhvr>
                                    </p:animEffect>
                                  </p:childTnLst>
                                </p:cTn>
                              </p:par>
                              <p:par>
                                <p:cTn id="8" presetID="9" presetClass="entr" presetSubtype="0" fill="hold" nodeType="withEffect">
                                  <p:stCondLst>
                                    <p:cond delay="0"/>
                                  </p:stCondLst>
                                  <p:childTnLst>
                                    <p:set>
                                      <p:cBhvr>
                                        <p:cTn id="9" dur="1" fill="hold">
                                          <p:stCondLst>
                                            <p:cond delay="0"/>
                                          </p:stCondLst>
                                        </p:cTn>
                                        <p:tgtEl>
                                          <p:spTgt spid="28676"/>
                                        </p:tgtEl>
                                        <p:attrNameLst>
                                          <p:attrName>style.visibility</p:attrName>
                                        </p:attrNameLst>
                                      </p:cBhvr>
                                      <p:to>
                                        <p:strVal val="visible"/>
                                      </p:to>
                                    </p:set>
                                    <p:animEffect transition="in" filter="dissolve">
                                      <p:cBhvr>
                                        <p:cTn id="10" dur="500"/>
                                        <p:tgtEl>
                                          <p:spTgt spid="2867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8678"/>
                                        </p:tgtEl>
                                        <p:attrNameLst>
                                          <p:attrName>style.visibility</p:attrName>
                                        </p:attrNameLst>
                                      </p:cBhvr>
                                      <p:to>
                                        <p:strVal val="visible"/>
                                      </p:to>
                                    </p:set>
                                    <p:animEffect transition="in" filter="dissolve">
                                      <p:cBhvr>
                                        <p:cTn id="13" dur="500"/>
                                        <p:tgtEl>
                                          <p:spTgt spid="2867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nodeType="clickEffect">
                                  <p:stCondLst>
                                    <p:cond delay="0"/>
                                  </p:stCondLst>
                                  <p:childTnLst>
                                    <p:set>
                                      <p:cBhvr>
                                        <p:cTn id="17" dur="1" fill="hold">
                                          <p:stCondLst>
                                            <p:cond delay="0"/>
                                          </p:stCondLst>
                                        </p:cTn>
                                        <p:tgtEl>
                                          <p:spTgt spid="28675"/>
                                        </p:tgtEl>
                                        <p:attrNameLst>
                                          <p:attrName>style.visibility</p:attrName>
                                        </p:attrNameLst>
                                      </p:cBhvr>
                                      <p:to>
                                        <p:strVal val="visible"/>
                                      </p:to>
                                    </p:set>
                                    <p:animEffect transition="in" filter="barn(inHorizontal)">
                                      <p:cBhvr>
                                        <p:cTn id="18" dur="500"/>
                                        <p:tgtEl>
                                          <p:spTgt spid="28675"/>
                                        </p:tgtEl>
                                      </p:cBhvr>
                                    </p:animEffect>
                                  </p:childTnLst>
                                </p:cTn>
                              </p:par>
                              <p:par>
                                <p:cTn id="19" presetID="16" presetClass="entr" presetSubtype="26" fill="hold" nodeType="withEffect">
                                  <p:stCondLst>
                                    <p:cond delay="0"/>
                                  </p:stCondLst>
                                  <p:childTnLst>
                                    <p:set>
                                      <p:cBhvr>
                                        <p:cTn id="20" dur="1" fill="hold">
                                          <p:stCondLst>
                                            <p:cond delay="0"/>
                                          </p:stCondLst>
                                        </p:cTn>
                                        <p:tgtEl>
                                          <p:spTgt spid="28674"/>
                                        </p:tgtEl>
                                        <p:attrNameLst>
                                          <p:attrName>style.visibility</p:attrName>
                                        </p:attrNameLst>
                                      </p:cBhvr>
                                      <p:to>
                                        <p:strVal val="visible"/>
                                      </p:to>
                                    </p:set>
                                    <p:animEffect transition="in" filter="barn(inHorizontal)">
                                      <p:cBhvr>
                                        <p:cTn id="21" dur="500"/>
                                        <p:tgtEl>
                                          <p:spTgt spid="28674"/>
                                        </p:tgtEl>
                                      </p:cBhvr>
                                    </p:animEffect>
                                  </p:childTnLst>
                                </p:cTn>
                              </p:par>
                              <p:par>
                                <p:cTn id="22" presetID="16" presetClass="entr" presetSubtype="26" fill="hold" grpId="0" nodeType="withEffect">
                                  <p:stCondLst>
                                    <p:cond delay="0"/>
                                  </p:stCondLst>
                                  <p:childTnLst>
                                    <p:set>
                                      <p:cBhvr>
                                        <p:cTn id="23" dur="1" fill="hold">
                                          <p:stCondLst>
                                            <p:cond delay="0"/>
                                          </p:stCondLst>
                                        </p:cTn>
                                        <p:tgtEl>
                                          <p:spTgt spid="28680"/>
                                        </p:tgtEl>
                                        <p:attrNameLst>
                                          <p:attrName>style.visibility</p:attrName>
                                        </p:attrNameLst>
                                      </p:cBhvr>
                                      <p:to>
                                        <p:strVal val="visible"/>
                                      </p:to>
                                    </p:set>
                                    <p:animEffect transition="in" filter="barn(inHorizontal)">
                                      <p:cBhvr>
                                        <p:cTn id="24" dur="500"/>
                                        <p:tgtEl>
                                          <p:spTgt spid="28680"/>
                                        </p:tgtEl>
                                      </p:cBhvr>
                                    </p:animEffect>
                                  </p:childTnLst>
                                </p:cTn>
                              </p:par>
                              <p:par>
                                <p:cTn id="25" presetID="16" presetClass="entr" presetSubtype="26" fill="hold" grpId="0" nodeType="withEffect">
                                  <p:stCondLst>
                                    <p:cond delay="0"/>
                                  </p:stCondLst>
                                  <p:childTnLst>
                                    <p:set>
                                      <p:cBhvr>
                                        <p:cTn id="26" dur="1" fill="hold">
                                          <p:stCondLst>
                                            <p:cond delay="0"/>
                                          </p:stCondLst>
                                        </p:cTn>
                                        <p:tgtEl>
                                          <p:spTgt spid="28679"/>
                                        </p:tgtEl>
                                        <p:attrNameLst>
                                          <p:attrName>style.visibility</p:attrName>
                                        </p:attrNameLst>
                                      </p:cBhvr>
                                      <p:to>
                                        <p:strVal val="visible"/>
                                      </p:to>
                                    </p:set>
                                    <p:animEffect transition="in" filter="barn(inHorizontal)">
                                      <p:cBhvr>
                                        <p:cTn id="27" dur="5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79" grpId="0"/>
      <p:bldP spid="2868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ndogiao5">
            <a:extLst>
              <a:ext uri="{FF2B5EF4-FFF2-40B4-BE49-F238E27FC236}">
                <a16:creationId xmlns:a16="http://schemas.microsoft.com/office/drawing/2014/main" xmlns="" id="{F04C5EA2-6BE4-41A4-BA39-7B178CBE49EA}"/>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b="2702"/>
          <a:stretch>
            <a:fillRect/>
          </a:stretch>
        </p:blipFill>
        <p:spPr bwMode="auto">
          <a:xfrm>
            <a:off x="1752600" y="173218"/>
            <a:ext cx="4419600" cy="274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hoi giao 4">
            <a:extLst>
              <a:ext uri="{FF2B5EF4-FFF2-40B4-BE49-F238E27FC236}">
                <a16:creationId xmlns:a16="http://schemas.microsoft.com/office/drawing/2014/main" xmlns="" id="{F10C01FB-9DB2-4824-BE60-530C32B6D754}"/>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r="34000" b="20088"/>
          <a:stretch>
            <a:fillRect/>
          </a:stretch>
        </p:blipFill>
        <p:spPr bwMode="auto">
          <a:xfrm>
            <a:off x="6248400" y="173218"/>
            <a:ext cx="4191000" cy="274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Lumbini3">
            <a:extLst>
              <a:ext uri="{FF2B5EF4-FFF2-40B4-BE49-F238E27FC236}">
                <a16:creationId xmlns:a16="http://schemas.microsoft.com/office/drawing/2014/main" xmlns="" id="{872537DA-BD31-4C5B-8E75-9DCDB1D78FEC}"/>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6248400" y="3352800"/>
            <a:ext cx="4191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a:extLst>
              <a:ext uri="{FF2B5EF4-FFF2-40B4-BE49-F238E27FC236}">
                <a16:creationId xmlns:a16="http://schemas.microsoft.com/office/drawing/2014/main" xmlns="" id="{56F5219B-C3F7-445D-850A-134F00DBFCD8}"/>
              </a:ext>
            </a:extLst>
          </p:cNvPr>
          <p:cNvSpPr txBox="1">
            <a:spLocks noChangeArrowheads="1"/>
          </p:cNvSpPr>
          <p:nvPr/>
        </p:nvSpPr>
        <p:spPr bwMode="auto">
          <a:xfrm>
            <a:off x="2743200" y="2957245"/>
            <a:ext cx="2895600"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 Một nghi lễ củaẤn Độ giáo</a:t>
            </a:r>
          </a:p>
        </p:txBody>
      </p:sp>
      <p:sp>
        <p:nvSpPr>
          <p:cNvPr id="30726" name="Text Box 6">
            <a:extLst>
              <a:ext uri="{FF2B5EF4-FFF2-40B4-BE49-F238E27FC236}">
                <a16:creationId xmlns:a16="http://schemas.microsoft.com/office/drawing/2014/main" xmlns="" id="{A8F4F114-C4EE-46F8-91C8-A09EDF64AEC9}"/>
              </a:ext>
            </a:extLst>
          </p:cNvPr>
          <p:cNvSpPr txBox="1">
            <a:spLocks noChangeArrowheads="1"/>
          </p:cNvSpPr>
          <p:nvPr/>
        </p:nvSpPr>
        <p:spPr bwMode="auto">
          <a:xfrm>
            <a:off x="7467600" y="2971801"/>
            <a:ext cx="2389188"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Nhà thờ Hồi giáo</a:t>
            </a:r>
          </a:p>
        </p:txBody>
      </p:sp>
      <p:sp>
        <p:nvSpPr>
          <p:cNvPr id="30727" name="Text Box 7">
            <a:extLst>
              <a:ext uri="{FF2B5EF4-FFF2-40B4-BE49-F238E27FC236}">
                <a16:creationId xmlns:a16="http://schemas.microsoft.com/office/drawing/2014/main" xmlns="" id="{E9879AE3-42DD-478F-9AAE-B5FCE3C14897}"/>
              </a:ext>
            </a:extLst>
          </p:cNvPr>
          <p:cNvSpPr txBox="1">
            <a:spLocks noChangeArrowheads="1"/>
          </p:cNvSpPr>
          <p:nvPr/>
        </p:nvSpPr>
        <p:spPr bwMode="auto">
          <a:xfrm>
            <a:off x="7315201" y="6447889"/>
            <a:ext cx="2816225"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Nơi ra đời đạo Phật</a:t>
            </a:r>
          </a:p>
        </p:txBody>
      </p:sp>
      <p:pic>
        <p:nvPicPr>
          <p:cNvPr id="30728" name="Picture 8" descr="Lebanon4">
            <a:extLst>
              <a:ext uri="{FF2B5EF4-FFF2-40B4-BE49-F238E27FC236}">
                <a16:creationId xmlns:a16="http://schemas.microsoft.com/office/drawing/2014/main" xmlns="" id="{2AC25674-5510-446C-A284-08FBE65216DA}"/>
              </a:ext>
            </a:extLst>
          </p:cNvPr>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1752600" y="335280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ext Box 9">
            <a:extLst>
              <a:ext uri="{FF2B5EF4-FFF2-40B4-BE49-F238E27FC236}">
                <a16:creationId xmlns:a16="http://schemas.microsoft.com/office/drawing/2014/main" xmlns="" id="{5B181BF2-E284-48F5-9116-13C3F22F8C2C}"/>
              </a:ext>
            </a:extLst>
          </p:cNvPr>
          <p:cNvSpPr txBox="1">
            <a:spLocks noChangeArrowheads="1"/>
          </p:cNvSpPr>
          <p:nvPr/>
        </p:nvSpPr>
        <p:spPr bwMode="auto">
          <a:xfrm>
            <a:off x="2971801" y="6447889"/>
            <a:ext cx="2816225"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Nhà thờ Ki-tô giáo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circle(in)">
                                      <p:cBhvr>
                                        <p:cTn id="7" dur="2000"/>
                                        <p:tgtEl>
                                          <p:spTgt spid="307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25"/>
                                        </p:tgtEl>
                                        <p:attrNameLst>
                                          <p:attrName>style.visibility</p:attrName>
                                        </p:attrNameLst>
                                      </p:cBhvr>
                                      <p:to>
                                        <p:strVal val="visible"/>
                                      </p:to>
                                    </p:set>
                                    <p:animEffect transition="in" filter="circle(in)">
                                      <p:cBhvr>
                                        <p:cTn id="10" dur="2000"/>
                                        <p:tgtEl>
                                          <p:spTgt spid="30725"/>
                                        </p:tgtEl>
                                      </p:cBhvr>
                                    </p:animEffect>
                                  </p:childTnLst>
                                </p:cTn>
                              </p:par>
                              <p:par>
                                <p:cTn id="11" presetID="6" presetClass="entr" presetSubtype="16" fill="hold" nodeType="withEffect">
                                  <p:stCondLst>
                                    <p:cond delay="0"/>
                                  </p:stCondLst>
                                  <p:childTnLst>
                                    <p:set>
                                      <p:cBhvr>
                                        <p:cTn id="12" dur="1" fill="hold">
                                          <p:stCondLst>
                                            <p:cond delay="0"/>
                                          </p:stCondLst>
                                        </p:cTn>
                                        <p:tgtEl>
                                          <p:spTgt spid="30724"/>
                                        </p:tgtEl>
                                        <p:attrNameLst>
                                          <p:attrName>style.visibility</p:attrName>
                                        </p:attrNameLst>
                                      </p:cBhvr>
                                      <p:to>
                                        <p:strVal val="visible"/>
                                      </p:to>
                                    </p:set>
                                    <p:animEffect transition="in" filter="circle(in)">
                                      <p:cBhvr>
                                        <p:cTn id="13" dur="2000"/>
                                        <p:tgtEl>
                                          <p:spTgt spid="3072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0727"/>
                                        </p:tgtEl>
                                        <p:attrNameLst>
                                          <p:attrName>style.visibility</p:attrName>
                                        </p:attrNameLst>
                                      </p:cBhvr>
                                      <p:to>
                                        <p:strVal val="visible"/>
                                      </p:to>
                                    </p:set>
                                    <p:animEffect transition="in" filter="circle(in)">
                                      <p:cBhvr>
                                        <p:cTn id="16" dur="2000"/>
                                        <p:tgtEl>
                                          <p:spTgt spid="307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3" presetClass="entr" presetSubtype="16" fill="hold" nodeType="clickEffect">
                                  <p:stCondLst>
                                    <p:cond delay="0"/>
                                  </p:stCondLst>
                                  <p:childTnLst>
                                    <p:set>
                                      <p:cBhvr>
                                        <p:cTn id="20" dur="1" fill="hold">
                                          <p:stCondLst>
                                            <p:cond delay="0"/>
                                          </p:stCondLst>
                                        </p:cTn>
                                        <p:tgtEl>
                                          <p:spTgt spid="30728"/>
                                        </p:tgtEl>
                                        <p:attrNameLst>
                                          <p:attrName>style.visibility</p:attrName>
                                        </p:attrNameLst>
                                      </p:cBhvr>
                                      <p:to>
                                        <p:strVal val="visible"/>
                                      </p:to>
                                    </p:set>
                                    <p:animEffect transition="in" filter="plus(in)">
                                      <p:cBhvr>
                                        <p:cTn id="21" dur="2000"/>
                                        <p:tgtEl>
                                          <p:spTgt spid="30728"/>
                                        </p:tgtEl>
                                      </p:cBhvr>
                                    </p:animEffect>
                                  </p:childTnLst>
                                </p:cTn>
                              </p:par>
                              <p:par>
                                <p:cTn id="22" presetID="13" presetClass="entr" presetSubtype="16" fill="hold" grpId="0" nodeType="withEffect">
                                  <p:stCondLst>
                                    <p:cond delay="0"/>
                                  </p:stCondLst>
                                  <p:childTnLst>
                                    <p:set>
                                      <p:cBhvr>
                                        <p:cTn id="23" dur="1" fill="hold">
                                          <p:stCondLst>
                                            <p:cond delay="0"/>
                                          </p:stCondLst>
                                        </p:cTn>
                                        <p:tgtEl>
                                          <p:spTgt spid="30729"/>
                                        </p:tgtEl>
                                        <p:attrNameLst>
                                          <p:attrName>style.visibility</p:attrName>
                                        </p:attrNameLst>
                                      </p:cBhvr>
                                      <p:to>
                                        <p:strVal val="visible"/>
                                      </p:to>
                                    </p:set>
                                    <p:animEffect transition="in" filter="plus(in)">
                                      <p:cBhvr>
                                        <p:cTn id="24" dur="2000"/>
                                        <p:tgtEl>
                                          <p:spTgt spid="30729"/>
                                        </p:tgtEl>
                                      </p:cBhvr>
                                    </p:animEffect>
                                  </p:childTnLst>
                                </p:cTn>
                              </p:par>
                              <p:par>
                                <p:cTn id="25" presetID="13" presetClass="entr" presetSubtype="16" fill="hold" nodeType="withEffect">
                                  <p:stCondLst>
                                    <p:cond delay="0"/>
                                  </p:stCondLst>
                                  <p:childTnLst>
                                    <p:set>
                                      <p:cBhvr>
                                        <p:cTn id="26" dur="1" fill="hold">
                                          <p:stCondLst>
                                            <p:cond delay="0"/>
                                          </p:stCondLst>
                                        </p:cTn>
                                        <p:tgtEl>
                                          <p:spTgt spid="30723"/>
                                        </p:tgtEl>
                                        <p:attrNameLst>
                                          <p:attrName>style.visibility</p:attrName>
                                        </p:attrNameLst>
                                      </p:cBhvr>
                                      <p:to>
                                        <p:strVal val="visible"/>
                                      </p:to>
                                    </p:set>
                                    <p:animEffect transition="in" filter="plus(in)">
                                      <p:cBhvr>
                                        <p:cTn id="27" dur="2000"/>
                                        <p:tgtEl>
                                          <p:spTgt spid="30723"/>
                                        </p:tgtEl>
                                      </p:cBhvr>
                                    </p:animEffect>
                                  </p:childTnLst>
                                </p:cTn>
                              </p:par>
                              <p:par>
                                <p:cTn id="28" presetID="13" presetClass="entr" presetSubtype="16" fill="hold" grpId="0" nodeType="withEffect">
                                  <p:stCondLst>
                                    <p:cond delay="0"/>
                                  </p:stCondLst>
                                  <p:childTnLst>
                                    <p:set>
                                      <p:cBhvr>
                                        <p:cTn id="29" dur="1" fill="hold">
                                          <p:stCondLst>
                                            <p:cond delay="0"/>
                                          </p:stCondLst>
                                        </p:cTn>
                                        <p:tgtEl>
                                          <p:spTgt spid="30726"/>
                                        </p:tgtEl>
                                        <p:attrNameLst>
                                          <p:attrName>style.visibility</p:attrName>
                                        </p:attrNameLst>
                                      </p:cBhvr>
                                      <p:to>
                                        <p:strVal val="visible"/>
                                      </p:to>
                                    </p:set>
                                    <p:animEffect transition="in" filter="plus(in)">
                                      <p:cBhvr>
                                        <p:cTn id="30" dur="20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30726" grpId="0"/>
      <p:bldP spid="30727" grpId="0"/>
      <p:bldP spid="307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3" descr="Kết quả hình ảnh cho hinh anh chua hoang phap o Viet nam">
            <a:extLst>
              <a:ext uri="{FF2B5EF4-FFF2-40B4-BE49-F238E27FC236}">
                <a16:creationId xmlns:a16="http://schemas.microsoft.com/office/drawing/2014/main" xmlns="" id="{143A3297-4DA3-4226-8CB7-06DBF424AC74}"/>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800"/>
          </a:p>
        </p:txBody>
      </p:sp>
      <p:pic>
        <p:nvPicPr>
          <p:cNvPr id="24579" name="Picture 5" descr="Kết quả hình ảnh cho hinh anh chua hoang phap o Viet nam">
            <a:extLst>
              <a:ext uri="{FF2B5EF4-FFF2-40B4-BE49-F238E27FC236}">
                <a16:creationId xmlns:a16="http://schemas.microsoft.com/office/drawing/2014/main" xmlns="" id="{CB6D6659-6FDD-4135-8330-77B447935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91" y="829923"/>
            <a:ext cx="4123362" cy="267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 descr="thumbnail">
            <a:extLst>
              <a:ext uri="{FF2B5EF4-FFF2-40B4-BE49-F238E27FC236}">
                <a16:creationId xmlns:a16="http://schemas.microsoft.com/office/drawing/2014/main" xmlns="" id="{318C1BCF-D378-413F-8D9F-C1EC9C8DB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795620"/>
            <a:ext cx="4331416" cy="288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9" descr="Kết quả hình ảnh cho hinh anh chua hoang phap o Viet nam">
            <a:extLst>
              <a:ext uri="{FF2B5EF4-FFF2-40B4-BE49-F238E27FC236}">
                <a16:creationId xmlns:a16="http://schemas.microsoft.com/office/drawing/2014/main" xmlns="" id="{C5C961B7-3DEE-4F97-80F7-C18DCDCAA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991" y="3791164"/>
            <a:ext cx="4123362" cy="288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6">
            <a:extLst>
              <a:ext uri="{FF2B5EF4-FFF2-40B4-BE49-F238E27FC236}">
                <a16:creationId xmlns:a16="http://schemas.microsoft.com/office/drawing/2014/main" xmlns="" id="{C60D7705-27D7-4AAC-876A-DC4AB7CCCD55}"/>
              </a:ext>
            </a:extLst>
          </p:cNvPr>
          <p:cNvSpPr txBox="1">
            <a:spLocks noChangeArrowheads="1"/>
          </p:cNvSpPr>
          <p:nvPr/>
        </p:nvSpPr>
        <p:spPr bwMode="auto">
          <a:xfrm>
            <a:off x="1482902" y="130715"/>
            <a:ext cx="5318589" cy="369332"/>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Comic Sans MS" panose="030F0702030302020204" pitchFamily="66" charset="0"/>
              </a:rPr>
              <a:t>Những nét đặc trưng của Phật giáo</a:t>
            </a:r>
          </a:p>
        </p:txBody>
      </p:sp>
      <p:pic>
        <p:nvPicPr>
          <p:cNvPr id="24583" name="Picture 34" descr="dao phat">
            <a:extLst>
              <a:ext uri="{FF2B5EF4-FFF2-40B4-BE49-F238E27FC236}">
                <a16:creationId xmlns:a16="http://schemas.microsoft.com/office/drawing/2014/main" xmlns="" id="{4297DE8F-9284-4BFB-A5A6-9762A6C1FB0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829923"/>
            <a:ext cx="4331416" cy="267527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Lebanon4">
            <a:extLst>
              <a:ext uri="{FF2B5EF4-FFF2-40B4-BE49-F238E27FC236}">
                <a16:creationId xmlns:a16="http://schemas.microsoft.com/office/drawing/2014/main" xmlns="" id="{A98DB30E-9972-4C5F-92CE-FCB0F3B5C994}"/>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966202" y="441789"/>
            <a:ext cx="4965843" cy="293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ThanhTam_0">
            <a:extLst>
              <a:ext uri="{FF2B5EF4-FFF2-40B4-BE49-F238E27FC236}">
                <a16:creationId xmlns:a16="http://schemas.microsoft.com/office/drawing/2014/main" xmlns="" id="{C75449D0-C77F-4D09-AD47-0EB6B2F0F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267" y="441789"/>
            <a:ext cx="4965842" cy="293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descr="Kết quả hình ảnh cho hinh anh hanh lễ thien chua giao">
            <a:extLst>
              <a:ext uri="{FF2B5EF4-FFF2-40B4-BE49-F238E27FC236}">
                <a16:creationId xmlns:a16="http://schemas.microsoft.com/office/drawing/2014/main" xmlns="" id="{4CE709B1-ED4C-4208-97C8-44A214759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395" y="3585682"/>
            <a:ext cx="4965843" cy="307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0" descr="IMG_6773-600x422">
            <a:extLst>
              <a:ext uri="{FF2B5EF4-FFF2-40B4-BE49-F238E27FC236}">
                <a16:creationId xmlns:a16="http://schemas.microsoft.com/office/drawing/2014/main" xmlns="" id="{01474D7D-BE80-4B6A-BB71-66268CBD5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267" y="3505200"/>
            <a:ext cx="4965842" cy="315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a:extLst>
              <a:ext uri="{FF2B5EF4-FFF2-40B4-BE49-F238E27FC236}">
                <a16:creationId xmlns:a16="http://schemas.microsoft.com/office/drawing/2014/main" xmlns="" id="{7F6B3328-0E24-46AF-B44D-70BCF733CCF3}"/>
              </a:ext>
            </a:extLst>
          </p:cNvPr>
          <p:cNvSpPr txBox="1">
            <a:spLocks noChangeArrowheads="1"/>
          </p:cNvSpPr>
          <p:nvPr/>
        </p:nvSpPr>
        <p:spPr bwMode="auto">
          <a:xfrm>
            <a:off x="1212778" y="8830"/>
            <a:ext cx="4503505" cy="369332"/>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Comic Sans MS" panose="030F0702030302020204" pitchFamily="66" charset="0"/>
              </a:rPr>
              <a:t>Những nét đặc trưng của đạo Ki - tô</a:t>
            </a:r>
          </a:p>
        </p:txBody>
      </p:sp>
    </p:spTree>
  </p:cSld>
  <p:clrMapOvr>
    <a:masterClrMapping/>
  </p:clrMapOvr>
  <p:transition spd="med">
    <p:zoom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hoi giao 4">
            <a:extLst>
              <a:ext uri="{FF2B5EF4-FFF2-40B4-BE49-F238E27FC236}">
                <a16:creationId xmlns:a16="http://schemas.microsoft.com/office/drawing/2014/main" xmlns="" id="{4756CD77-148E-4EE4-B0FB-492E6CBEC8B4}"/>
              </a:ext>
            </a:extLst>
          </p:cNvPr>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r="34000" b="20088"/>
          <a:stretch>
            <a:fillRect/>
          </a:stretch>
        </p:blipFill>
        <p:spPr bwMode="auto">
          <a:xfrm>
            <a:off x="930367" y="633951"/>
            <a:ext cx="4911047" cy="294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descr="1412220445-3-1443084262621">
            <a:extLst>
              <a:ext uri="{FF2B5EF4-FFF2-40B4-BE49-F238E27FC236}">
                <a16:creationId xmlns:a16="http://schemas.microsoft.com/office/drawing/2014/main" xmlns="" id="{AE54BF69-512D-45C1-8254-F373A0D38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864" y="592855"/>
            <a:ext cx="4911047" cy="30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8" descr="Mohammad-va-dai-thien-su-jibril">
            <a:extLst>
              <a:ext uri="{FF2B5EF4-FFF2-40B4-BE49-F238E27FC236}">
                <a16:creationId xmlns:a16="http://schemas.microsoft.com/office/drawing/2014/main" xmlns="" id="{82C774B1-3194-4C21-A944-26FB47CE8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510" y="3782698"/>
            <a:ext cx="5613886" cy="294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0" descr="UUUUUUUUUUUU4">
            <a:extLst>
              <a:ext uri="{FF2B5EF4-FFF2-40B4-BE49-F238E27FC236}">
                <a16:creationId xmlns:a16="http://schemas.microsoft.com/office/drawing/2014/main" xmlns="" id="{7E2D6ADE-DB60-428D-944E-7C0E007F7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5864" y="3792268"/>
            <a:ext cx="4911047" cy="289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a:extLst>
              <a:ext uri="{FF2B5EF4-FFF2-40B4-BE49-F238E27FC236}">
                <a16:creationId xmlns:a16="http://schemas.microsoft.com/office/drawing/2014/main" xmlns="" id="{E95DF1D3-ACA7-4D09-A7D6-42386527514F}"/>
              </a:ext>
            </a:extLst>
          </p:cNvPr>
          <p:cNvSpPr txBox="1">
            <a:spLocks noChangeArrowheads="1"/>
          </p:cNvSpPr>
          <p:nvPr/>
        </p:nvSpPr>
        <p:spPr bwMode="auto">
          <a:xfrm>
            <a:off x="722616" y="134382"/>
            <a:ext cx="4343400" cy="369888"/>
          </a:xfrm>
          <a:prstGeom prst="rect">
            <a:avLst/>
          </a:prstGeom>
          <a:noFill/>
          <a:ln w="9525">
            <a:no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Comic Sans MS" panose="030F0702030302020204" pitchFamily="66" charset="0"/>
              </a:rPr>
              <a:t>Những</a:t>
            </a:r>
            <a:r>
              <a:rPr lang="en-US" altLang="en-US" sz="1800" b="1">
                <a:latin typeface="Comic Sans MS" panose="030F0702030302020204" pitchFamily="66" charset="0"/>
              </a:rPr>
              <a:t> </a:t>
            </a:r>
            <a:r>
              <a:rPr lang="en-US" altLang="en-US" sz="1800" b="1">
                <a:solidFill>
                  <a:srgbClr val="00B050"/>
                </a:solidFill>
                <a:latin typeface="Comic Sans MS" panose="030F0702030302020204" pitchFamily="66" charset="0"/>
              </a:rPr>
              <a:t>nét đặc trưng của Hồi giáo</a:t>
            </a:r>
          </a:p>
        </p:txBody>
      </p:sp>
    </p:spTree>
  </p:cSld>
  <p:clrMapOvr>
    <a:masterClrMapping/>
  </p:clrMapOvr>
  <p:transition spd="med">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CEF7B649-DC3B-448D-AF14-9540ED83D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68" y="251791"/>
            <a:ext cx="4281149" cy="376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xmlns="" id="{5ED80FED-AB07-4BAD-8D23-69B0C24A8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287" y="3067974"/>
            <a:ext cx="4185145" cy="379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xmlns="" id="{2AAD9738-515C-4C6A-90DE-E5D0E568BD7D}"/>
              </a:ext>
            </a:extLst>
          </p:cNvPr>
          <p:cNvSpPr>
            <a:spLocks noChangeArrowheads="1"/>
          </p:cNvSpPr>
          <p:nvPr/>
        </p:nvSpPr>
        <p:spPr bwMode="auto">
          <a:xfrm>
            <a:off x="4783701" y="877689"/>
            <a:ext cx="7115710" cy="1938992"/>
          </a:xfrm>
          <a:prstGeom prst="rect">
            <a:avLst/>
          </a:prstGeom>
          <a:solidFill>
            <a:srgbClr val="FCFEB0"/>
          </a:solidFill>
          <a:ln w="9525">
            <a:solidFill>
              <a:schemeClr val="accent5">
                <a:lumMod val="40000"/>
                <a:lumOff val="60000"/>
              </a:schemeClr>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400" b="1">
                <a:solidFill>
                  <a:srgbClr val="1B04FA"/>
                </a:solidFill>
                <a:latin typeface="+mn-lt"/>
              </a:rPr>
              <a:t>l-Masjid Al-Haram</a:t>
            </a:r>
            <a:r>
              <a:rPr lang="vi-VN" altLang="en-US" sz="2400">
                <a:solidFill>
                  <a:srgbClr val="1B04FA"/>
                </a:solidFill>
                <a:latin typeface="+mn-lt"/>
              </a:rPr>
              <a:t> (</a:t>
            </a:r>
            <a:r>
              <a:rPr lang="vi-VN" altLang="en-US" sz="2400">
                <a:solidFill>
                  <a:srgbClr val="1B04FA"/>
                </a:solidFill>
                <a:latin typeface="+mn-lt"/>
                <a:hlinkClick r:id="rId4" tooltip="Tiếng Ả Rập">
                  <a:extLst>
                    <a:ext uri="{A12FA001-AC4F-418D-AE19-62706E023703}">
                      <ahyp:hlinkClr xmlns:ahyp="http://schemas.microsoft.com/office/drawing/2018/hyperlinkcolor" xmlns="" val="tx"/>
                    </a:ext>
                  </a:extLst>
                </a:hlinkClick>
              </a:rPr>
              <a:t>tiếng Ả Rập</a:t>
            </a:r>
            <a:r>
              <a:rPr lang="vi-VN" altLang="en-US" sz="2400">
                <a:solidFill>
                  <a:srgbClr val="1B04FA"/>
                </a:solidFill>
                <a:latin typeface="+mn-lt"/>
              </a:rPr>
              <a:t>: </a:t>
            </a:r>
            <a:r>
              <a:rPr lang="ar-AE" altLang="en-US" sz="2400">
                <a:solidFill>
                  <a:srgbClr val="1B04FA"/>
                </a:solidFill>
                <a:latin typeface="+mn-lt"/>
              </a:rPr>
              <a:t>المسجد الحرام, </a:t>
            </a:r>
            <a:r>
              <a:rPr lang="vi-VN" altLang="en-US" sz="2400">
                <a:solidFill>
                  <a:srgbClr val="1B04FA"/>
                </a:solidFill>
                <a:latin typeface="+mn-lt"/>
              </a:rPr>
              <a:t>Nhà thờ Hồi giáo linh thiêng hay The Grand Mosque)</a:t>
            </a:r>
            <a:r>
              <a:rPr lang="vi-VN" altLang="en-US" sz="2400" baseline="30000">
                <a:solidFill>
                  <a:srgbClr val="1B04FA"/>
                </a:solidFill>
                <a:latin typeface="+mn-lt"/>
                <a:hlinkClick r:id="rId5">
                  <a:extLst>
                    <a:ext uri="{A12FA001-AC4F-418D-AE19-62706E023703}">
                      <ahyp:hlinkClr xmlns:ahyp="http://schemas.microsoft.com/office/drawing/2018/hyperlinkcolor" xmlns="" val="tx"/>
                    </a:ext>
                  </a:extLst>
                </a:hlinkClick>
              </a:rPr>
              <a:t>[1]</a:t>
            </a:r>
            <a:r>
              <a:rPr lang="vi-VN" altLang="en-US" sz="2400">
                <a:solidFill>
                  <a:srgbClr val="1B04FA"/>
                </a:solidFill>
                <a:latin typeface="+mn-lt"/>
              </a:rPr>
              <a:t> là nhà thờ </a:t>
            </a:r>
            <a:r>
              <a:rPr lang="vi-VN" altLang="en-US" sz="2400">
                <a:solidFill>
                  <a:srgbClr val="1B04FA"/>
                </a:solidFill>
                <a:latin typeface="+mn-lt"/>
                <a:hlinkClick r:id="rId6" tooltip="Hồi giáo">
                  <a:extLst>
                    <a:ext uri="{A12FA001-AC4F-418D-AE19-62706E023703}">
                      <ahyp:hlinkClr xmlns:ahyp="http://schemas.microsoft.com/office/drawing/2018/hyperlinkcolor" xmlns="" val="tx"/>
                    </a:ext>
                  </a:extLst>
                </a:hlinkClick>
              </a:rPr>
              <a:t>Hồi giáo</a:t>
            </a:r>
            <a:r>
              <a:rPr lang="vi-VN" altLang="en-US" sz="2400">
                <a:solidFill>
                  <a:srgbClr val="1B04FA"/>
                </a:solidFill>
                <a:latin typeface="+mn-lt"/>
              </a:rPr>
              <a:t> tại thành phố </a:t>
            </a:r>
            <a:r>
              <a:rPr lang="vi-VN" altLang="en-US" sz="2400">
                <a:solidFill>
                  <a:srgbClr val="1B04FA"/>
                </a:solidFill>
                <a:latin typeface="+mn-lt"/>
                <a:hlinkClick r:id="rId7" tooltip="Mecca">
                  <a:extLst>
                    <a:ext uri="{A12FA001-AC4F-418D-AE19-62706E023703}">
                      <ahyp:hlinkClr xmlns:ahyp="http://schemas.microsoft.com/office/drawing/2018/hyperlinkcolor" xmlns="" val="tx"/>
                    </a:ext>
                  </a:extLst>
                </a:hlinkClick>
              </a:rPr>
              <a:t>Mecca</a:t>
            </a:r>
            <a:r>
              <a:rPr lang="vi-VN" altLang="en-US" sz="2400">
                <a:solidFill>
                  <a:srgbClr val="1B04FA"/>
                </a:solidFill>
                <a:latin typeface="+mn-lt"/>
              </a:rPr>
              <a:t>, </a:t>
            </a:r>
            <a:r>
              <a:rPr lang="vi-VN" altLang="en-US" sz="2400">
                <a:solidFill>
                  <a:srgbClr val="1B04FA"/>
                </a:solidFill>
                <a:latin typeface="+mn-lt"/>
                <a:hlinkClick r:id="rId8" tooltip="Ả Rập Xê Út">
                  <a:extLst>
                    <a:ext uri="{A12FA001-AC4F-418D-AE19-62706E023703}">
                      <ahyp:hlinkClr xmlns:ahyp="http://schemas.microsoft.com/office/drawing/2018/hyperlinkcolor" xmlns="" val="tx"/>
                    </a:ext>
                  </a:extLst>
                </a:hlinkClick>
              </a:rPr>
              <a:t>Ả Rập Xê Út</a:t>
            </a:r>
            <a:r>
              <a:rPr lang="vi-VN" altLang="en-US" sz="2400">
                <a:solidFill>
                  <a:srgbClr val="1B04FA"/>
                </a:solidFill>
                <a:latin typeface="+mn-lt"/>
              </a:rPr>
              <a:t>. Đây là </a:t>
            </a:r>
            <a:r>
              <a:rPr lang="vi-VN" altLang="en-US" sz="2400">
                <a:solidFill>
                  <a:srgbClr val="1B04FA"/>
                </a:solidFill>
                <a:latin typeface="+mn-lt"/>
                <a:hlinkClick r:id="rId9" tooltip="Thánh đường Hồi giáo">
                  <a:extLst>
                    <a:ext uri="{A12FA001-AC4F-418D-AE19-62706E023703}">
                      <ahyp:hlinkClr xmlns:ahyp="http://schemas.microsoft.com/office/drawing/2018/hyperlinkcolor" xmlns="" val="tx"/>
                    </a:ext>
                  </a:extLst>
                </a:hlinkClick>
              </a:rPr>
              <a:t>thánh đường Hồi giáo</a:t>
            </a:r>
            <a:r>
              <a:rPr lang="vi-VN" altLang="en-US" sz="2400">
                <a:solidFill>
                  <a:srgbClr val="1B04FA"/>
                </a:solidFill>
                <a:latin typeface="+mn-lt"/>
              </a:rPr>
              <a:t> lớn nhất thế giới</a:t>
            </a:r>
          </a:p>
        </p:txBody>
      </p:sp>
      <p:sp>
        <p:nvSpPr>
          <p:cNvPr id="9" name="Rectangle 4">
            <a:extLst>
              <a:ext uri="{FF2B5EF4-FFF2-40B4-BE49-F238E27FC236}">
                <a16:creationId xmlns:a16="http://schemas.microsoft.com/office/drawing/2014/main" xmlns="" id="{A57BC262-45ED-480F-8CA2-A36B0F405194}"/>
              </a:ext>
            </a:extLst>
          </p:cNvPr>
          <p:cNvSpPr>
            <a:spLocks noChangeArrowheads="1"/>
          </p:cNvSpPr>
          <p:nvPr/>
        </p:nvSpPr>
        <p:spPr bwMode="auto">
          <a:xfrm>
            <a:off x="331305" y="4779982"/>
            <a:ext cx="7314218" cy="830997"/>
          </a:xfrm>
          <a:prstGeom prst="rect">
            <a:avLst/>
          </a:prstGeom>
          <a:solidFill>
            <a:srgbClr val="FCFEB0"/>
          </a:solidFill>
          <a:ln>
            <a:solidFill>
              <a:schemeClr val="accent2">
                <a:lumMod val="60000"/>
                <a:lumOff val="40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400">
                <a:solidFill>
                  <a:srgbClr val="1B04FA"/>
                </a:solidFill>
                <a:latin typeface="+mn-lt"/>
              </a:rPr>
              <a:t>Chùa Shwedagon (hay Chùa Vàng) ở Yangon, là ngôi đền Phật giáo linh thiêng nhất ở Miến Điện</a:t>
            </a:r>
          </a:p>
        </p:txBody>
      </p:sp>
    </p:spTree>
    <p:extLst>
      <p:ext uri="{BB962C8B-B14F-4D97-AF65-F5344CB8AC3E}">
        <p14:creationId xmlns:p14="http://schemas.microsoft.com/office/powerpoint/2010/main" val="5121422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righ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146564" y="5162751"/>
            <a:ext cx="6297474" cy="1671574"/>
            <a:chOff x="6778038" y="2742002"/>
            <a:chExt cx="5200603" cy="1671574"/>
          </a:xfrm>
        </p:grpSpPr>
        <p:sp>
          <p:nvSpPr>
            <p:cNvPr id="9" name="Rectangle 8"/>
            <p:cNvSpPr/>
            <p:nvPr/>
          </p:nvSpPr>
          <p:spPr>
            <a:xfrm>
              <a:off x="6778038" y="2818139"/>
              <a:ext cx="3966162" cy="1595437"/>
            </a:xfrm>
            <a:prstGeom prst="rect">
              <a:avLst/>
            </a:prstGeom>
          </p:spPr>
          <p:txBody>
            <a:bodyPr wrap="square">
              <a:spAutoFit/>
            </a:bodyPr>
            <a:lstStyle/>
            <a:p>
              <a:pPr marR="0" lvl="0" algn="just">
                <a:lnSpc>
                  <a:spcPct val="120000"/>
                </a:lnSpc>
                <a:spcBef>
                  <a:spcPts val="0"/>
                </a:spcBef>
                <a:spcAft>
                  <a:spcPts val="0"/>
                </a:spcAft>
              </a:pP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Sau</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10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tiếng</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đếm</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của</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GV,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đồng</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loạt</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giơ</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bảng</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lên</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a:t>
              </a:r>
              <a:endParaRPr lang="en-US" sz="2000" b="1" dirty="0">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11" name="Picture 6" descr="Hình ảnh Bảng điểm Cậu Bé, Cậu Bé Clipart, Phim Hoạt Hình, Ký Clipart  Vector và PNG với nền trong suốt để tải xuống miễn ph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750" b="94750" l="10000" r="90000">
                          <a14:foregroundMark x1="66417" y1="94750" x2="66417" y2="94750"/>
                          <a14:foregroundMark x1="67750" y1="77000" x2="67750" y2="77000"/>
                          <a14:foregroundMark x1="55250" y1="19000" x2="55250" y2="19000"/>
                          <a14:foregroundMark x1="63500" y1="6583" x2="63500" y2="6583"/>
                          <a14:foregroundMark x1="58750" y1="4750" x2="58750" y2="4750"/>
                        </a14:backgroundRemoval>
                      </a14:imgEffect>
                    </a14:imgLayer>
                  </a14:imgProps>
                </a:ext>
                <a:ext uri="{28A0092B-C50C-407E-A947-70E740481C1C}">
                  <a14:useLocalDpi xmlns:a14="http://schemas.microsoft.com/office/drawing/2010/main" val="0"/>
                </a:ext>
              </a:extLst>
            </a:blip>
            <a:srcRect l="23240" r="10647" b="11725"/>
            <a:stretch/>
          </p:blipFill>
          <p:spPr bwMode="auto">
            <a:xfrm>
              <a:off x="10881361" y="2742002"/>
              <a:ext cx="1097280" cy="1465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92530" y="1419512"/>
            <a:ext cx="3293187" cy="1137258"/>
            <a:chOff x="312163" y="1593928"/>
            <a:chExt cx="3293187" cy="1137258"/>
          </a:xfrm>
        </p:grpSpPr>
        <p:sp>
          <p:nvSpPr>
            <p:cNvPr id="13" name="Rectangle 12"/>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4" name="Picture 10" descr="Green, Plant and Concept Vector | Thiệp hoa, Biểu trưng, Thiệ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47290"/>
            <a:ext cx="5135053" cy="1511345"/>
            <a:chOff x="148014" y="-47290"/>
            <a:chExt cx="4802589" cy="1511345"/>
          </a:xfrm>
        </p:grpSpPr>
        <p:sp>
          <p:nvSpPr>
            <p:cNvPr id="16" name="Rectangle 15"/>
            <p:cNvSpPr/>
            <p:nvPr/>
          </p:nvSpPr>
          <p:spPr>
            <a:xfrm>
              <a:off x="250380" y="82583"/>
              <a:ext cx="4700223"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80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7" name="Hình ảnh 4">
              <a:extLst>
                <a:ext uri="{FF2B5EF4-FFF2-40B4-BE49-F238E27FC236}">
                  <a16:creationId xmlns:a16="http://schemas.microsoft.com/office/drawing/2014/main" xmlns="" id="{C41E5DA5-E68D-4D65-B82E-8681E976871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
        <p:nvSpPr>
          <p:cNvPr id="2" name="Rectangle 1"/>
          <p:cNvSpPr/>
          <p:nvPr/>
        </p:nvSpPr>
        <p:spPr>
          <a:xfrm>
            <a:off x="5135053" y="1379847"/>
            <a:ext cx="6732885" cy="1569660"/>
          </a:xfrm>
          <a:prstGeom prst="rect">
            <a:avLst/>
          </a:prstGeom>
          <a:ln>
            <a:solidFill>
              <a:schemeClr val="tx1"/>
            </a:solidFill>
            <a:prstDash val="sysDot"/>
          </a:ln>
        </p:spPr>
        <p:txBody>
          <a:bodyPr wrap="square">
            <a:spAutoFit/>
          </a:bodyPr>
          <a:lstStyle/>
          <a:p>
            <a:pPr algn="just"/>
            <a:r>
              <a:rPr lang="vi-VN" sz="3200" b="1" dirty="0">
                <a:solidFill>
                  <a:srgbClr val="FF0000"/>
                </a:solidFill>
                <a:latin typeface="Arial" panose="020B0604020202020204" pitchFamily="34" charset="0"/>
                <a:cs typeface="Arial" panose="020B0604020202020204" pitchFamily="34" charset="0"/>
              </a:rPr>
              <a:t>Quan sát </a:t>
            </a:r>
            <a:r>
              <a:rPr lang="en-US" sz="3200" b="1" dirty="0" err="1">
                <a:solidFill>
                  <a:srgbClr val="FF0000"/>
                </a:solidFill>
                <a:latin typeface="Arial" panose="020B0604020202020204" pitchFamily="34" charset="0"/>
                <a:cs typeface="Arial" panose="020B0604020202020204" pitchFamily="34" charset="0"/>
              </a:rPr>
              <a:t>hình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ảnh</a:t>
            </a:r>
            <a:r>
              <a:rPr lang="vi-VN" sz="3200" b="1" dirty="0">
                <a:solidFill>
                  <a:srgbClr val="FF0000"/>
                </a:solidFill>
                <a:latin typeface="Arial" panose="020B0604020202020204" pitchFamily="34" charset="0"/>
                <a:cs typeface="Arial" panose="020B0604020202020204" pitchFamily="34" charset="0"/>
              </a:rPr>
              <a:t>, </a:t>
            </a:r>
            <a:r>
              <a:rPr lang="vi-VN" sz="3200" b="1">
                <a:solidFill>
                  <a:srgbClr val="FF0000"/>
                </a:solidFill>
                <a:latin typeface="Arial" panose="020B0604020202020204" pitchFamily="34" charset="0"/>
                <a:cs typeface="Arial" panose="020B0604020202020204" pitchFamily="34" charset="0"/>
              </a:rPr>
              <a:t>hãy</a:t>
            </a:r>
            <a:r>
              <a:rPr lang="en-US" sz="3200" b="1">
                <a:solidFill>
                  <a:srgbClr val="FF0000"/>
                </a:solidFill>
                <a:latin typeface="Arial" panose="020B0604020202020204" pitchFamily="34" charset="0"/>
                <a:cs typeface="Arial" panose="020B0604020202020204" pitchFamily="34" charset="0"/>
              </a:rPr>
              <a:t> </a:t>
            </a:r>
            <a:r>
              <a:rPr lang="vi-VN" sz="3200" b="1">
                <a:solidFill>
                  <a:srgbClr val="FF0000"/>
                </a:solidFill>
                <a:latin typeface="Arial" panose="020B0604020202020204" pitchFamily="34" charset="0"/>
                <a:cs typeface="Arial" panose="020B0604020202020204" pitchFamily="34" charset="0"/>
              </a:rPr>
              <a:t>đoán tên </a:t>
            </a:r>
            <a:endParaRPr lang="en-US" sz="3200" b="1">
              <a:solidFill>
                <a:srgbClr val="FF0000"/>
              </a:solidFill>
              <a:latin typeface="Arial" panose="020B0604020202020204" pitchFamily="34" charset="0"/>
              <a:cs typeface="Arial" panose="020B0604020202020204" pitchFamily="34" charset="0"/>
            </a:endParaRPr>
          </a:p>
          <a:p>
            <a:pPr algn="just"/>
            <a:r>
              <a:rPr lang="en-US" sz="3200" b="1">
                <a:solidFill>
                  <a:srgbClr val="FF0000"/>
                </a:solidFill>
                <a:latin typeface="Arial" panose="020B0604020202020204" pitchFamily="34" charset="0"/>
                <a:cs typeface="Arial" panose="020B0604020202020204" pitchFamily="34" charset="0"/>
              </a:rPr>
              <a:t>quốc gia liên quan đến nội dung bức ảnh</a:t>
            </a:r>
            <a:r>
              <a:rPr lang="vi-VN" sz="3200" b="1">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6431529" y="3528360"/>
            <a:ext cx="4121332" cy="954107"/>
          </a:xfrm>
          <a:prstGeom prst="rect">
            <a:avLst/>
          </a:prstGeom>
        </p:spPr>
        <p:txBody>
          <a:bodyPr wrap="square">
            <a:spAutoFit/>
          </a:bodyPr>
          <a:lstStyle/>
          <a:p>
            <a:pPr algn="just"/>
            <a:r>
              <a:rPr lang="en-US" altLang="en-US" sz="2800" b="1">
                <a:solidFill>
                  <a:srgbClr val="1503BD"/>
                </a:solidFill>
                <a:latin typeface="#9Slide03 SFU Futura_03" panose="00000400000000000000" pitchFamily="2" charset="0"/>
                <a:cs typeface="Arial" panose="020B0604020202020204" pitchFamily="34" charset="0"/>
              </a:rPr>
              <a:t>HS ghi lại ra giấy theo  số thứ tự từ 1 đến 7</a:t>
            </a:r>
            <a:endParaRPr lang="en-US" sz="2800" b="1" dirty="0">
              <a:solidFill>
                <a:srgbClr val="1503BD"/>
              </a:solidFill>
              <a:latin typeface="#9Slide03 SFU Futura_03" panose="00000400000000000000" pitchFamily="2" charset="0"/>
            </a:endParaRPr>
          </a:p>
        </p:txBody>
      </p:sp>
      <p:grpSp>
        <p:nvGrpSpPr>
          <p:cNvPr id="3" name="Group 2"/>
          <p:cNvGrpSpPr/>
          <p:nvPr/>
        </p:nvGrpSpPr>
        <p:grpSpPr>
          <a:xfrm>
            <a:off x="292928" y="3284854"/>
            <a:ext cx="5467544" cy="1500303"/>
            <a:chOff x="251365" y="2736747"/>
            <a:chExt cx="5467544" cy="1500303"/>
          </a:xfrm>
        </p:grpSpPr>
        <p:sp>
          <p:nvSpPr>
            <p:cNvPr id="4" name="Rectangle 3"/>
            <p:cNvSpPr/>
            <p:nvPr/>
          </p:nvSpPr>
          <p:spPr>
            <a:xfrm>
              <a:off x="251365" y="2852055"/>
              <a:ext cx="3834465" cy="1384995"/>
            </a:xfrm>
            <a:prstGeom prst="rect">
              <a:avLst/>
            </a:prstGeom>
          </p:spPr>
          <p:txBody>
            <a:bodyPr wrap="square">
              <a:spAutoFit/>
            </a:bodyPr>
            <a:lstStyle/>
            <a:p>
              <a:pPr algn="just"/>
              <a:r>
                <a:rPr lang="en-US" sz="2800" b="1" dirty="0">
                  <a:solidFill>
                    <a:srgbClr val="1503BD"/>
                  </a:solidFill>
                  <a:latin typeface="#9Slide03 SFU Futura_12" panose="00000400000000000000" pitchFamily="2" charset="0"/>
                  <a:cs typeface="Arial" panose="020B0604020202020204" pitchFamily="34" charset="0"/>
                </a:rPr>
                <a:t>GV </a:t>
              </a:r>
              <a:r>
                <a:rPr lang="en-US" sz="2800" b="1" dirty="0" err="1">
                  <a:solidFill>
                    <a:srgbClr val="1503BD"/>
                  </a:solidFill>
                  <a:latin typeface="#9Slide03 SFU Futura_12" panose="00000400000000000000" pitchFamily="2" charset="0"/>
                  <a:cs typeface="Arial" panose="020B0604020202020204" pitchFamily="34" charset="0"/>
                </a:rPr>
                <a:t>chiếu</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lần</a:t>
              </a:r>
              <a:r>
                <a:rPr lang="en-US" sz="2800" b="1" dirty="0">
                  <a:solidFill>
                    <a:srgbClr val="1503BD"/>
                  </a:solidFill>
                  <a:latin typeface="#9Slide03 SFU Futura_12" panose="00000400000000000000" pitchFamily="2" charset="0"/>
                  <a:cs typeface="Arial" panose="020B0604020202020204" pitchFamily="34" charset="0"/>
                </a:rPr>
                <a:t> </a:t>
              </a:r>
              <a:r>
                <a:rPr lang="en-US" sz="2800" b="1" err="1">
                  <a:solidFill>
                    <a:srgbClr val="1503BD"/>
                  </a:solidFill>
                  <a:latin typeface="#9Slide03 SFU Futura_12" panose="00000400000000000000" pitchFamily="2" charset="0"/>
                  <a:cs typeface="Arial" panose="020B0604020202020204" pitchFamily="34" charset="0"/>
                </a:rPr>
                <a:t>lượt</a:t>
              </a:r>
              <a:r>
                <a:rPr lang="en-US" sz="2800" b="1">
                  <a:solidFill>
                    <a:srgbClr val="1503BD"/>
                  </a:solidFill>
                  <a:latin typeface="#9Slide03 SFU Futura_12" panose="00000400000000000000" pitchFamily="2" charset="0"/>
                  <a:cs typeface="Arial" panose="020B0604020202020204" pitchFamily="34" charset="0"/>
                </a:rPr>
                <a:t> 7 </a:t>
              </a:r>
              <a:r>
                <a:rPr lang="en-US" sz="2800" b="1" dirty="0" err="1">
                  <a:solidFill>
                    <a:srgbClr val="1503BD"/>
                  </a:solidFill>
                  <a:latin typeface="#9Slide03 SFU Futura_12" panose="00000400000000000000" pitchFamily="2" charset="0"/>
                  <a:cs typeface="Arial" panose="020B0604020202020204" pitchFamily="34" charset="0"/>
                </a:rPr>
                <a:t>hình</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ảnh</a:t>
              </a:r>
              <a:r>
                <a:rPr lang="en-US" sz="2800" b="1" dirty="0">
                  <a:solidFill>
                    <a:srgbClr val="1503BD"/>
                  </a:solidFill>
                  <a:latin typeface="#9Slide03 SFU Futura_12" panose="00000400000000000000" pitchFamily="2" charset="0"/>
                  <a:cs typeface="Arial" panose="020B0604020202020204" pitchFamily="34" charset="0"/>
                </a:rPr>
                <a:t>. HS </a:t>
              </a:r>
              <a:r>
                <a:rPr lang="en-US" sz="2800" b="1" dirty="0" err="1">
                  <a:solidFill>
                    <a:srgbClr val="1503BD"/>
                  </a:solidFill>
                  <a:latin typeface="#9Slide03 SFU Futura_12" panose="00000400000000000000" pitchFamily="2" charset="0"/>
                  <a:cs typeface="Arial" panose="020B0604020202020204" pitchFamily="34" charset="0"/>
                </a:rPr>
                <a:t>ghi</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vào</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giấy</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a:solidFill>
                    <a:srgbClr val="FF0000"/>
                  </a:solidFill>
                  <a:latin typeface="#9Slide03 SFU Futura_12" panose="00000400000000000000" pitchFamily="2" charset="0"/>
                  <a:cs typeface="Arial" panose="020B0604020202020204" pitchFamily="34" charset="0"/>
                </a:rPr>
                <a:t>A4</a:t>
              </a:r>
              <a:endParaRPr lang="en-US" sz="2800" b="1" dirty="0">
                <a:solidFill>
                  <a:srgbClr val="FF0000"/>
                </a:solidFill>
                <a:latin typeface="#9Slide03 SFU Futura_12" panose="00000400000000000000" pitchFamily="2" charset="0"/>
              </a:endParaRPr>
            </a:p>
          </p:txBody>
        </p:sp>
        <p:pic>
          <p:nvPicPr>
            <p:cNvPr id="19" name="Picture 2" descr="Album Ảnh"/>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7795" b="7061"/>
            <a:stretch/>
          </p:blipFill>
          <p:spPr bwMode="auto">
            <a:xfrm>
              <a:off x="4085830" y="2736747"/>
              <a:ext cx="1633079" cy="139046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a:extLst>
              <a:ext uri="{FF2B5EF4-FFF2-40B4-BE49-F238E27FC236}">
                <a16:creationId xmlns:a16="http://schemas.microsoft.com/office/drawing/2014/main" xmlns="" id="{7A9F290E-70B7-4375-8943-44CBF926821A}"/>
              </a:ext>
            </a:extLst>
          </p:cNvPr>
          <p:cNvPicPr>
            <a:picLocks noChangeAspect="1"/>
          </p:cNvPicPr>
          <p:nvPr/>
        </p:nvPicPr>
        <p:blipFill rotWithShape="1">
          <a:blip r:embed="rId10"/>
          <a:srcRect b="50000"/>
          <a:stretch/>
        </p:blipFill>
        <p:spPr>
          <a:xfrm>
            <a:off x="10356494" y="3908493"/>
            <a:ext cx="1835506" cy="563791"/>
          </a:xfrm>
          <a:prstGeom prst="rect">
            <a:avLst/>
          </a:prstGeom>
        </p:spPr>
      </p:pic>
    </p:spTree>
    <p:extLst>
      <p:ext uri="{BB962C8B-B14F-4D97-AF65-F5344CB8AC3E}">
        <p14:creationId xmlns:p14="http://schemas.microsoft.com/office/powerpoint/2010/main" val="1271029451"/>
      </p:ext>
    </p:extLst>
  </p:cSld>
  <p:clrMapOvr>
    <a:masterClrMapping/>
  </p:clrMapOvr>
  <p:transition spd="slow" advClick="0">
    <p:fade/>
    <p:sndAc>
      <p:stSnd>
        <p:snd r:embed="rId3"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7C26739-F97A-4FEC-85C7-2E6EC93D3123}"/>
              </a:ext>
            </a:extLst>
          </p:cNvPr>
          <p:cNvSpPr>
            <a:spLocks noGrp="1" noChangeArrowheads="1"/>
          </p:cNvSpPr>
          <p:nvPr>
            <p:ph idx="1"/>
          </p:nvPr>
        </p:nvSpPr>
        <p:spPr>
          <a:xfrm>
            <a:off x="1552353" y="514350"/>
            <a:ext cx="10058399" cy="442580"/>
          </a:xfrm>
          <a:extLst>
            <a:ext uri="{91240B29-F687-4F45-9708-019B960494DF}">
              <a14:hiddenLine xmlns:a14="http://schemas.microsoft.com/office/drawing/2010/main" w="9525">
                <a:solidFill>
                  <a:srgbClr val="FF0000"/>
                </a:solidFill>
                <a:miter lim="800000"/>
                <a:headEnd/>
                <a:tailEnd/>
              </a14:hiddenLine>
            </a:ext>
          </a:extLst>
        </p:spPr>
        <p:txBody>
          <a:bodyPr>
            <a:normAutofit fontScale="85000" lnSpcReduction="20000"/>
          </a:bodyPr>
          <a:lstStyle/>
          <a:p>
            <a:pPr marL="609600" indent="-609600" eaLnBrk="1" hangingPunct="1">
              <a:buFont typeface="Wingdings" panose="05000000000000000000" pitchFamily="2" charset="2"/>
              <a:buNone/>
            </a:pPr>
            <a:r>
              <a:rPr lang="en-US" altLang="en-US" sz="38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pic>
        <p:nvPicPr>
          <p:cNvPr id="5" name="image176.jpg" descr="Related image">
            <a:extLst>
              <a:ext uri="{FF2B5EF4-FFF2-40B4-BE49-F238E27FC236}">
                <a16:creationId xmlns:a16="http://schemas.microsoft.com/office/drawing/2014/main" xmlns="" id="{0EC7F16C-ED21-47F2-A815-87BE890F6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746" y="1190625"/>
            <a:ext cx="4314383"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83.jpg" descr="Image result for Há» ChÃ­ Minh city">
            <a:extLst>
              <a:ext uri="{FF2B5EF4-FFF2-40B4-BE49-F238E27FC236}">
                <a16:creationId xmlns:a16="http://schemas.microsoft.com/office/drawing/2014/main" xmlns="" id="{E0AB2960-D968-42F3-8F0D-4E9125565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747" y="1192212"/>
            <a:ext cx="4314383"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1BF5384F-EB88-4833-9D9C-C69AB36CBAA4}"/>
              </a:ext>
            </a:extLst>
          </p:cNvPr>
          <p:cNvSpPr>
            <a:spLocks noChangeArrowheads="1"/>
          </p:cNvSpPr>
          <p:nvPr/>
        </p:nvSpPr>
        <p:spPr bwMode="auto">
          <a:xfrm>
            <a:off x="1734990" y="5848899"/>
            <a:ext cx="3320461"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1. Hà Nội: Hồ Gươm</a:t>
            </a:r>
            <a:endParaRPr lang="en-US" altLang="en-US" sz="2000" b="1">
              <a:solidFill>
                <a:srgbClr val="1182BB"/>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F1FB9359-39DB-4DF7-9735-2B7D0BD6508E}"/>
              </a:ext>
            </a:extLst>
          </p:cNvPr>
          <p:cNvSpPr>
            <a:spLocks noChangeArrowheads="1"/>
          </p:cNvSpPr>
          <p:nvPr/>
        </p:nvSpPr>
        <p:spPr bwMode="auto">
          <a:xfrm>
            <a:off x="6096000" y="5665787"/>
            <a:ext cx="4572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2. Thành phố Hồ Chí Minh: Nhà thờ Đức Bà</a:t>
            </a:r>
            <a:endParaRPr lang="en-US" altLang="en-US" sz="2000" b="1">
              <a:solidFill>
                <a:srgbClr val="1182B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20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p:cTn id="2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05DCC251-7844-41E7-ADD6-3CDC317D913A}"/>
              </a:ext>
            </a:extLst>
          </p:cNvPr>
          <p:cNvSpPr>
            <a:spLocks noGrp="1" noChangeArrowheads="1"/>
          </p:cNvSpPr>
          <p:nvPr>
            <p:ph idx="1"/>
          </p:nvPr>
        </p:nvSpPr>
        <p:spPr>
          <a:xfrm>
            <a:off x="652130" y="228600"/>
            <a:ext cx="10887740" cy="1072079"/>
          </a:xfrm>
          <a:extLst>
            <a:ext uri="{91240B29-F687-4F45-9708-019B960494DF}">
              <a14:hiddenLine xmlns:a14="http://schemas.microsoft.com/office/drawing/2010/main" w="9525">
                <a:solidFill>
                  <a:srgbClr val="FF0000"/>
                </a:solidFill>
                <a:miter lim="800000"/>
                <a:headEnd/>
                <a:tailEnd/>
              </a14:hiddenLine>
            </a:ext>
          </a:extLst>
        </p:spPr>
        <p:txBody>
          <a:bodyPr/>
          <a:lstStyle/>
          <a:p>
            <a:pPr marL="609600" indent="-609600" eaLnBrk="1" hangingPunct="1">
              <a:buFont typeface="Wingdings" panose="05000000000000000000" pitchFamily="2" charset="2"/>
              <a:buNone/>
            </a:pPr>
            <a:r>
              <a:rPr lang="en-US" altLang="en-US" sz="36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pic>
        <p:nvPicPr>
          <p:cNvPr id="3" name="image179.jpg" descr="Image result for Huáº¿">
            <a:extLst>
              <a:ext uri="{FF2B5EF4-FFF2-40B4-BE49-F238E27FC236}">
                <a16:creationId xmlns:a16="http://schemas.microsoft.com/office/drawing/2014/main" xmlns="" id="{FC27E862-E028-46E2-9BB4-1EA3F5954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524" y="1058067"/>
            <a:ext cx="40386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94.jpg" descr="Image result for Háº£i Phoo2ng">
            <a:extLst>
              <a:ext uri="{FF2B5EF4-FFF2-40B4-BE49-F238E27FC236}">
                <a16:creationId xmlns:a16="http://schemas.microsoft.com/office/drawing/2014/main" xmlns="" id="{F3053E51-F82F-422F-95D2-938252381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518" y="1048543"/>
            <a:ext cx="44958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240FE1C8-26FB-4CEE-8A7D-1CDEF467985A}"/>
              </a:ext>
            </a:extLst>
          </p:cNvPr>
          <p:cNvSpPr>
            <a:spLocks noChangeArrowheads="1"/>
          </p:cNvSpPr>
          <p:nvPr/>
        </p:nvSpPr>
        <p:spPr bwMode="auto">
          <a:xfrm>
            <a:off x="1315937" y="5892153"/>
            <a:ext cx="39290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1182BB"/>
                </a:solidFill>
                <a:latin typeface="Arial" panose="020B0604020202020204" pitchFamily="34" charset="0"/>
                <a:cs typeface="Arial" panose="020B0604020202020204" pitchFamily="34" charset="0"/>
              </a:rPr>
              <a:t>5. Huế: Cầu Trường Tiền</a:t>
            </a:r>
          </a:p>
        </p:txBody>
      </p:sp>
      <p:sp>
        <p:nvSpPr>
          <p:cNvPr id="6" name="Rectangle 5">
            <a:extLst>
              <a:ext uri="{FF2B5EF4-FFF2-40B4-BE49-F238E27FC236}">
                <a16:creationId xmlns:a16="http://schemas.microsoft.com/office/drawing/2014/main" xmlns="" id="{0E884714-572C-4FE9-9C2D-84742AC55FDA}"/>
              </a:ext>
            </a:extLst>
          </p:cNvPr>
          <p:cNvSpPr>
            <a:spLocks noChangeArrowheads="1"/>
          </p:cNvSpPr>
          <p:nvPr/>
        </p:nvSpPr>
        <p:spPr bwMode="auto">
          <a:xfrm>
            <a:off x="5750072" y="5896232"/>
            <a:ext cx="4552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1182BB"/>
                </a:solidFill>
                <a:latin typeface="Arial" panose="020B0604020202020204" pitchFamily="34" charset="0"/>
                <a:cs typeface="Arial" panose="020B0604020202020204" pitchFamily="34" charset="0"/>
              </a:rPr>
              <a:t>6. Hải Phòng: Hoa ph</a:t>
            </a:r>
            <a:r>
              <a:rPr lang="vi-VN" altLang="en-US" b="1">
                <a:solidFill>
                  <a:srgbClr val="1182BB"/>
                </a:solidFill>
                <a:latin typeface="Arial" panose="020B0604020202020204" pitchFamily="34" charset="0"/>
                <a:cs typeface="Arial" panose="020B0604020202020204" pitchFamily="34" charset="0"/>
              </a:rPr>
              <a:t>ư</a:t>
            </a:r>
            <a:r>
              <a:rPr lang="en-US" altLang="en-US" b="1">
                <a:solidFill>
                  <a:srgbClr val="1182BB"/>
                </a:solidFill>
                <a:latin typeface="Arial" panose="020B0604020202020204" pitchFamily="34" charset="0"/>
                <a:cs typeface="Arial" panose="020B0604020202020204" pitchFamily="34" charset="0"/>
              </a:rPr>
              <a:t>ợng đỏ</a:t>
            </a:r>
          </a:p>
        </p:txBody>
      </p:sp>
    </p:spTree>
    <p:extLst>
      <p:ext uri="{BB962C8B-B14F-4D97-AF65-F5344CB8AC3E}">
        <p14:creationId xmlns:p14="http://schemas.microsoft.com/office/powerpoint/2010/main" val="40501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11FF55F-CBDE-4246-A13C-1E7300AF8A4F}"/>
              </a:ext>
            </a:extLst>
          </p:cNvPr>
          <p:cNvSpPr txBox="1"/>
          <p:nvPr/>
        </p:nvSpPr>
        <p:spPr>
          <a:xfrm>
            <a:off x="4527451" y="127486"/>
            <a:ext cx="3465647" cy="769441"/>
          </a:xfrm>
          <a:prstGeom prst="rect">
            <a:avLst/>
          </a:prstGeom>
          <a:noFill/>
        </p:spPr>
        <p:txBody>
          <a:bodyPr wrap="square" rtlCol="0">
            <a:spAutoFit/>
          </a:bodyPr>
          <a:lstStyle/>
          <a:p>
            <a:r>
              <a:rPr lang="en-US" sz="4400">
                <a:solidFill>
                  <a:srgbClr val="FF0000"/>
                </a:solidFill>
                <a:latin typeface="#9Slide03 IcielNovecento sans E" panose="00000900000000000000" pitchFamily="2" charset="0"/>
              </a:rPr>
              <a:t>LUYỆN TẬP</a:t>
            </a:r>
            <a:endParaRPr lang="en-US" sz="5400">
              <a:solidFill>
                <a:srgbClr val="FF0000"/>
              </a:solidFill>
              <a:latin typeface="#9Slide03 IcielNovecento sans E" panose="00000900000000000000" pitchFamily="2" charset="0"/>
            </a:endParaRPr>
          </a:p>
        </p:txBody>
      </p:sp>
      <p:sp>
        <p:nvSpPr>
          <p:cNvPr id="3" name="Rectangle 2">
            <a:extLst>
              <a:ext uri="{FF2B5EF4-FFF2-40B4-BE49-F238E27FC236}">
                <a16:creationId xmlns:a16="http://schemas.microsoft.com/office/drawing/2014/main" xmlns="" id="{250B9FB9-EA29-4CD2-8FF2-BD2CA0733552}"/>
              </a:ext>
            </a:extLst>
          </p:cNvPr>
          <p:cNvSpPr/>
          <p:nvPr/>
        </p:nvSpPr>
        <p:spPr>
          <a:xfrm>
            <a:off x="522514" y="1209675"/>
            <a:ext cx="10865922" cy="1077218"/>
          </a:xfrm>
          <a:prstGeom prst="rect">
            <a:avLst/>
          </a:prstGeom>
          <a:ln>
            <a:solidFill>
              <a:srgbClr val="00B0F0"/>
            </a:solidFill>
            <a:prstDash val="sysDash"/>
          </a:ln>
        </p:spPr>
        <p:txBody>
          <a:bodyPr wrap="square">
            <a:spAutoFit/>
          </a:bodyPr>
          <a:lstStyle/>
          <a:p>
            <a:r>
              <a:rPr lang="en-US" sz="3200">
                <a:solidFill>
                  <a:srgbClr val="FF0066"/>
                </a:solidFill>
                <a:latin typeface="Arial" panose="020B0604020202020204" pitchFamily="34" charset="0"/>
                <a:cs typeface="Arial" panose="020B0604020202020204" pitchFamily="34" charset="0"/>
              </a:rPr>
              <a:t>Dựa vào bảng 6.2, em hãy nhận xét sự thay đổi số dân và tỉ lệ dân thành thị của châu Á trong giai đoạn 2005 - 2020.</a:t>
            </a:r>
          </a:p>
        </p:txBody>
      </p:sp>
      <p:graphicFrame>
        <p:nvGraphicFramePr>
          <p:cNvPr id="4" name="Table 5">
            <a:extLst>
              <a:ext uri="{FF2B5EF4-FFF2-40B4-BE49-F238E27FC236}">
                <a16:creationId xmlns:a16="http://schemas.microsoft.com/office/drawing/2014/main" xmlns="" id="{1DE930BD-B4F6-434A-B47B-BB78CB561DD2}"/>
              </a:ext>
            </a:extLst>
          </p:cNvPr>
          <p:cNvGraphicFramePr>
            <a:graphicFrameLocks noGrp="1"/>
          </p:cNvGraphicFramePr>
          <p:nvPr>
            <p:extLst>
              <p:ext uri="{D42A27DB-BD31-4B8C-83A1-F6EECF244321}">
                <p14:modId xmlns:p14="http://schemas.microsoft.com/office/powerpoint/2010/main" val="3087731192"/>
              </p:ext>
            </p:extLst>
          </p:nvPr>
        </p:nvGraphicFramePr>
        <p:xfrm>
          <a:off x="623715" y="3385353"/>
          <a:ext cx="10865920" cy="1554480"/>
        </p:xfrm>
        <a:graphic>
          <a:graphicData uri="http://schemas.openxmlformats.org/drawingml/2006/table">
            <a:tbl>
              <a:tblPr firstRow="1" bandRow="1">
                <a:tableStyleId>{5C22544A-7EE6-4342-B048-85BDC9FD1C3A}</a:tableStyleId>
              </a:tblPr>
              <a:tblGrid>
                <a:gridCol w="3757938">
                  <a:extLst>
                    <a:ext uri="{9D8B030D-6E8A-4147-A177-3AD203B41FA5}">
                      <a16:colId xmlns:a16="http://schemas.microsoft.com/office/drawing/2014/main" xmlns="" val="953114806"/>
                    </a:ext>
                  </a:extLst>
                </a:gridCol>
                <a:gridCol w="1828800">
                  <a:extLst>
                    <a:ext uri="{9D8B030D-6E8A-4147-A177-3AD203B41FA5}">
                      <a16:colId xmlns:a16="http://schemas.microsoft.com/office/drawing/2014/main" xmlns="" val="2340250957"/>
                    </a:ext>
                  </a:extLst>
                </a:gridCol>
                <a:gridCol w="1881809">
                  <a:extLst>
                    <a:ext uri="{9D8B030D-6E8A-4147-A177-3AD203B41FA5}">
                      <a16:colId xmlns:a16="http://schemas.microsoft.com/office/drawing/2014/main" xmlns="" val="2478116386"/>
                    </a:ext>
                  </a:extLst>
                </a:gridCol>
                <a:gridCol w="1775791">
                  <a:extLst>
                    <a:ext uri="{9D8B030D-6E8A-4147-A177-3AD203B41FA5}">
                      <a16:colId xmlns:a16="http://schemas.microsoft.com/office/drawing/2014/main" xmlns="" val="2572851608"/>
                    </a:ext>
                  </a:extLst>
                </a:gridCol>
                <a:gridCol w="1621582">
                  <a:extLst>
                    <a:ext uri="{9D8B030D-6E8A-4147-A177-3AD203B41FA5}">
                      <a16:colId xmlns:a16="http://schemas.microsoft.com/office/drawing/2014/main" xmlns="" val="2776122121"/>
                    </a:ext>
                  </a:extLst>
                </a:gridCol>
              </a:tblGrid>
              <a:tr h="370840">
                <a:tc>
                  <a:txBody>
                    <a:bodyPr/>
                    <a:lstStyle/>
                    <a:p>
                      <a:pPr algn="ctr"/>
                      <a:r>
                        <a:rPr lang="en-US" sz="2800">
                          <a:latin typeface="Arial" panose="020B0604020202020204" pitchFamily="34" charset="0"/>
                          <a:cs typeface="Arial" panose="020B0604020202020204" pitchFamily="34" charset="0"/>
                        </a:rPr>
                        <a:t>Năm</a:t>
                      </a:r>
                    </a:p>
                  </a:txBody>
                  <a:tcPr/>
                </a:tc>
                <a:tc>
                  <a:txBody>
                    <a:bodyPr/>
                    <a:lstStyle/>
                    <a:p>
                      <a:pPr algn="ctr"/>
                      <a:r>
                        <a:rPr lang="en-US" sz="2800">
                          <a:latin typeface="Arial" panose="020B0604020202020204" pitchFamily="34" charset="0"/>
                          <a:cs typeface="Arial" panose="020B0604020202020204" pitchFamily="34" charset="0"/>
                        </a:rPr>
                        <a:t>2005</a:t>
                      </a:r>
                    </a:p>
                  </a:txBody>
                  <a:tcPr/>
                </a:tc>
                <a:tc>
                  <a:txBody>
                    <a:bodyPr/>
                    <a:lstStyle/>
                    <a:p>
                      <a:pPr algn="ctr"/>
                      <a:r>
                        <a:rPr lang="en-US" sz="2800">
                          <a:latin typeface="Arial" panose="020B0604020202020204" pitchFamily="34" charset="0"/>
                          <a:cs typeface="Arial" panose="020B0604020202020204" pitchFamily="34" charset="0"/>
                        </a:rPr>
                        <a:t>2010</a:t>
                      </a:r>
                    </a:p>
                  </a:txBody>
                  <a:tcPr/>
                </a:tc>
                <a:tc>
                  <a:txBody>
                    <a:bodyPr/>
                    <a:lstStyle/>
                    <a:p>
                      <a:pPr algn="ctr"/>
                      <a:r>
                        <a:rPr lang="en-US" sz="2800">
                          <a:latin typeface="Arial" panose="020B0604020202020204" pitchFamily="34" charset="0"/>
                          <a:cs typeface="Arial" panose="020B0604020202020204" pitchFamily="34" charset="0"/>
                        </a:rPr>
                        <a:t>2015</a:t>
                      </a:r>
                    </a:p>
                  </a:txBody>
                  <a:tcPr/>
                </a:tc>
                <a:tc>
                  <a:txBody>
                    <a:bodyPr/>
                    <a:lstStyle/>
                    <a:p>
                      <a:pPr algn="ctr"/>
                      <a:r>
                        <a:rPr lang="en-US" sz="2800">
                          <a:latin typeface="Arial" panose="020B0604020202020204" pitchFamily="34" charset="0"/>
                          <a:cs typeface="Arial" panose="020B0604020202020204" pitchFamily="34" charset="0"/>
                        </a:rPr>
                        <a:t>2020</a:t>
                      </a:r>
                    </a:p>
                  </a:txBody>
                  <a:tcPr/>
                </a:tc>
                <a:extLst>
                  <a:ext uri="{0D108BD9-81ED-4DB2-BD59-A6C34878D82A}">
                    <a16:rowId xmlns:a16="http://schemas.microsoft.com/office/drawing/2014/main" xmlns="" val="3007959161"/>
                  </a:ext>
                </a:extLst>
              </a:tr>
              <a:tr h="370840">
                <a:tc>
                  <a:txBody>
                    <a:bodyPr/>
                    <a:lstStyle/>
                    <a:p>
                      <a:r>
                        <a:rPr lang="en-US" sz="2800">
                          <a:solidFill>
                            <a:srgbClr val="1B04FA"/>
                          </a:solidFill>
                          <a:latin typeface="Arial" panose="020B0604020202020204" pitchFamily="34" charset="0"/>
                          <a:cs typeface="Arial" panose="020B0604020202020204" pitchFamily="34" charset="0"/>
                        </a:rPr>
                        <a:t>Số dân (tỉ ng</a:t>
                      </a:r>
                      <a:r>
                        <a:rPr lang="vi-VN" sz="2800">
                          <a:solidFill>
                            <a:srgbClr val="1B04FA"/>
                          </a:solidFill>
                          <a:latin typeface="Arial" panose="020B0604020202020204" pitchFamily="34" charset="0"/>
                          <a:cs typeface="Arial" panose="020B0604020202020204" pitchFamily="34" charset="0"/>
                        </a:rPr>
                        <a:t>ư</a:t>
                      </a:r>
                      <a:r>
                        <a:rPr lang="en-US" sz="2800">
                          <a:solidFill>
                            <a:srgbClr val="1B04FA"/>
                          </a:solidFill>
                          <a:latin typeface="Arial" panose="020B0604020202020204" pitchFamily="34" charset="0"/>
                          <a:cs typeface="Arial" panose="020B0604020202020204" pitchFamily="34" charset="0"/>
                        </a:rPr>
                        <a:t>ời)</a:t>
                      </a:r>
                    </a:p>
                  </a:txBody>
                  <a:tcPr>
                    <a:solidFill>
                      <a:srgbClr val="F7FA76"/>
                    </a:solidFill>
                  </a:tcPr>
                </a:tc>
                <a:tc>
                  <a:txBody>
                    <a:bodyPr/>
                    <a:lstStyle/>
                    <a:p>
                      <a:pPr algn="ctr"/>
                      <a:r>
                        <a:rPr lang="en-US" sz="2800">
                          <a:solidFill>
                            <a:srgbClr val="1B04FA"/>
                          </a:solidFill>
                          <a:latin typeface="Arial" panose="020B0604020202020204" pitchFamily="34" charset="0"/>
                          <a:cs typeface="Arial" panose="020B0604020202020204" pitchFamily="34" charset="0"/>
                        </a:rPr>
                        <a:t>3.98</a:t>
                      </a:r>
                    </a:p>
                  </a:txBody>
                  <a:tcPr>
                    <a:solidFill>
                      <a:srgbClr val="F7FA76"/>
                    </a:solidFill>
                  </a:tcPr>
                </a:tc>
                <a:tc>
                  <a:txBody>
                    <a:bodyPr/>
                    <a:lstStyle/>
                    <a:p>
                      <a:pPr algn="ctr"/>
                      <a:r>
                        <a:rPr lang="en-US" sz="2800">
                          <a:solidFill>
                            <a:srgbClr val="1B04FA"/>
                          </a:solidFill>
                          <a:latin typeface="Arial" panose="020B0604020202020204" pitchFamily="34" charset="0"/>
                          <a:cs typeface="Arial" panose="020B0604020202020204" pitchFamily="34" charset="0"/>
                        </a:rPr>
                        <a:t>4.21</a:t>
                      </a:r>
                    </a:p>
                  </a:txBody>
                  <a:tcPr>
                    <a:solidFill>
                      <a:srgbClr val="F7FA76"/>
                    </a:solidFill>
                  </a:tcPr>
                </a:tc>
                <a:tc>
                  <a:txBody>
                    <a:bodyPr/>
                    <a:lstStyle/>
                    <a:p>
                      <a:pPr algn="ctr"/>
                      <a:r>
                        <a:rPr lang="en-US" sz="2800">
                          <a:solidFill>
                            <a:srgbClr val="1B04FA"/>
                          </a:solidFill>
                          <a:latin typeface="Arial" panose="020B0604020202020204" pitchFamily="34" charset="0"/>
                          <a:cs typeface="Arial" panose="020B0604020202020204" pitchFamily="34" charset="0"/>
                        </a:rPr>
                        <a:t>4.43</a:t>
                      </a:r>
                    </a:p>
                  </a:txBody>
                  <a:tcPr>
                    <a:solidFill>
                      <a:srgbClr val="F7FA76"/>
                    </a:solidFill>
                  </a:tcPr>
                </a:tc>
                <a:tc>
                  <a:txBody>
                    <a:bodyPr/>
                    <a:lstStyle/>
                    <a:p>
                      <a:pPr algn="ctr"/>
                      <a:r>
                        <a:rPr lang="en-US" sz="2800">
                          <a:solidFill>
                            <a:srgbClr val="1B04FA"/>
                          </a:solidFill>
                          <a:latin typeface="Arial" panose="020B0604020202020204" pitchFamily="34" charset="0"/>
                          <a:cs typeface="Arial" panose="020B0604020202020204" pitchFamily="34" charset="0"/>
                        </a:rPr>
                        <a:t>4.64</a:t>
                      </a:r>
                    </a:p>
                  </a:txBody>
                  <a:tcPr>
                    <a:solidFill>
                      <a:srgbClr val="F7FA76"/>
                    </a:solidFill>
                  </a:tcPr>
                </a:tc>
                <a:extLst>
                  <a:ext uri="{0D108BD9-81ED-4DB2-BD59-A6C34878D82A}">
                    <a16:rowId xmlns:a16="http://schemas.microsoft.com/office/drawing/2014/main" xmlns="" val="1965230804"/>
                  </a:ext>
                </a:extLst>
              </a:tr>
              <a:tr h="370840">
                <a:tc>
                  <a:txBody>
                    <a:bodyPr/>
                    <a:lstStyle/>
                    <a:p>
                      <a:r>
                        <a:rPr lang="en-US" sz="2800">
                          <a:solidFill>
                            <a:srgbClr val="1B04FA"/>
                          </a:solidFill>
                          <a:latin typeface="Arial" panose="020B0604020202020204" pitchFamily="34" charset="0"/>
                          <a:cs typeface="Arial" panose="020B0604020202020204" pitchFamily="34" charset="0"/>
                        </a:rPr>
                        <a:t>Tỉ lệ dân thành thị (%)</a:t>
                      </a:r>
                    </a:p>
                  </a:txBody>
                  <a:tcPr>
                    <a:solidFill>
                      <a:schemeClr val="accent2">
                        <a:lumMod val="40000"/>
                        <a:lumOff val="60000"/>
                      </a:schemeClr>
                    </a:solidFill>
                  </a:tcPr>
                </a:tc>
                <a:tc>
                  <a:txBody>
                    <a:bodyPr/>
                    <a:lstStyle/>
                    <a:p>
                      <a:pPr algn="ctr"/>
                      <a:r>
                        <a:rPr lang="en-US" sz="2800">
                          <a:solidFill>
                            <a:srgbClr val="1B04FA"/>
                          </a:solidFill>
                          <a:latin typeface="Arial" panose="020B0604020202020204" pitchFamily="34" charset="0"/>
                          <a:cs typeface="Arial" panose="020B0604020202020204" pitchFamily="34" charset="0"/>
                        </a:rPr>
                        <a:t>41.0</a:t>
                      </a:r>
                    </a:p>
                  </a:txBody>
                  <a:tcPr>
                    <a:solidFill>
                      <a:schemeClr val="accent2">
                        <a:lumMod val="40000"/>
                        <a:lumOff val="60000"/>
                      </a:schemeClr>
                    </a:solidFill>
                  </a:tcPr>
                </a:tc>
                <a:tc>
                  <a:txBody>
                    <a:bodyPr/>
                    <a:lstStyle/>
                    <a:p>
                      <a:pPr algn="ctr"/>
                      <a:r>
                        <a:rPr lang="en-US" sz="2800">
                          <a:solidFill>
                            <a:srgbClr val="1B04FA"/>
                          </a:solidFill>
                          <a:latin typeface="Arial" panose="020B0604020202020204" pitchFamily="34" charset="0"/>
                          <a:cs typeface="Arial" panose="020B0604020202020204" pitchFamily="34" charset="0"/>
                        </a:rPr>
                        <a:t>44.6</a:t>
                      </a:r>
                    </a:p>
                  </a:txBody>
                  <a:tcPr>
                    <a:solidFill>
                      <a:schemeClr val="accent2">
                        <a:lumMod val="40000"/>
                        <a:lumOff val="60000"/>
                      </a:schemeClr>
                    </a:solidFill>
                  </a:tcPr>
                </a:tc>
                <a:tc>
                  <a:txBody>
                    <a:bodyPr/>
                    <a:lstStyle/>
                    <a:p>
                      <a:pPr algn="ctr"/>
                      <a:r>
                        <a:rPr lang="en-US" sz="2800">
                          <a:solidFill>
                            <a:srgbClr val="1B04FA"/>
                          </a:solidFill>
                          <a:latin typeface="Arial" panose="020B0604020202020204" pitchFamily="34" charset="0"/>
                          <a:cs typeface="Arial" panose="020B0604020202020204" pitchFamily="34" charset="0"/>
                        </a:rPr>
                        <a:t>47.8</a:t>
                      </a:r>
                    </a:p>
                  </a:txBody>
                  <a:tcPr>
                    <a:solidFill>
                      <a:schemeClr val="accent2">
                        <a:lumMod val="40000"/>
                        <a:lumOff val="60000"/>
                      </a:schemeClr>
                    </a:solidFill>
                  </a:tcPr>
                </a:tc>
                <a:tc>
                  <a:txBody>
                    <a:bodyPr/>
                    <a:lstStyle/>
                    <a:p>
                      <a:pPr algn="ctr"/>
                      <a:r>
                        <a:rPr lang="en-US" sz="2800">
                          <a:solidFill>
                            <a:srgbClr val="1B04FA"/>
                          </a:solidFill>
                          <a:latin typeface="Arial" panose="020B0604020202020204" pitchFamily="34" charset="0"/>
                          <a:cs typeface="Arial" panose="020B0604020202020204" pitchFamily="34" charset="0"/>
                        </a:rPr>
                        <a:t>50.9</a:t>
                      </a:r>
                    </a:p>
                  </a:txBody>
                  <a:tcPr>
                    <a:solidFill>
                      <a:schemeClr val="accent2">
                        <a:lumMod val="40000"/>
                        <a:lumOff val="60000"/>
                      </a:schemeClr>
                    </a:solidFill>
                  </a:tcPr>
                </a:tc>
                <a:extLst>
                  <a:ext uri="{0D108BD9-81ED-4DB2-BD59-A6C34878D82A}">
                    <a16:rowId xmlns:a16="http://schemas.microsoft.com/office/drawing/2014/main" xmlns="" val="3575128782"/>
                  </a:ext>
                </a:extLst>
              </a:tr>
            </a:tbl>
          </a:graphicData>
        </a:graphic>
      </p:graphicFrame>
      <p:sp>
        <p:nvSpPr>
          <p:cNvPr id="7" name="TextBox 6">
            <a:extLst>
              <a:ext uri="{FF2B5EF4-FFF2-40B4-BE49-F238E27FC236}">
                <a16:creationId xmlns:a16="http://schemas.microsoft.com/office/drawing/2014/main" xmlns="" id="{3D910FD9-C6C8-43D5-AFEE-59F49E23F26A}"/>
              </a:ext>
            </a:extLst>
          </p:cNvPr>
          <p:cNvSpPr txBox="1"/>
          <p:nvPr/>
        </p:nvSpPr>
        <p:spPr>
          <a:xfrm>
            <a:off x="803564" y="2544417"/>
            <a:ext cx="10686071" cy="830997"/>
          </a:xfrm>
          <a:prstGeom prst="rect">
            <a:avLst/>
          </a:prstGeom>
          <a:noFill/>
        </p:spPr>
        <p:txBody>
          <a:bodyPr wrap="square" rtlCol="0">
            <a:spAutoFit/>
          </a:bodyPr>
          <a:lstStyle/>
          <a:p>
            <a:pPr algn="ctr"/>
            <a:r>
              <a:rPr lang="en-US" sz="2400">
                <a:solidFill>
                  <a:srgbClr val="00B050"/>
                </a:solidFill>
                <a:latin typeface="Arial" panose="020B0604020202020204" pitchFamily="34" charset="0"/>
                <a:cs typeface="Arial" panose="020B0604020202020204" pitchFamily="34" charset="0"/>
              </a:rPr>
              <a:t>Bảng 6.2. Số dân và tỉ lệ dân thành thị của châu Á (không tính dân số của Liên Bang Nga)  trong giai đoạn 2005-2020</a:t>
            </a:r>
          </a:p>
        </p:txBody>
      </p:sp>
      <p:sp>
        <p:nvSpPr>
          <p:cNvPr id="8" name="Rectangle 7">
            <a:extLst>
              <a:ext uri="{FF2B5EF4-FFF2-40B4-BE49-F238E27FC236}">
                <a16:creationId xmlns:a16="http://schemas.microsoft.com/office/drawing/2014/main" xmlns="" id="{411A0A3F-027A-42B9-9574-24AD92ED121D}"/>
              </a:ext>
            </a:extLst>
          </p:cNvPr>
          <p:cNvSpPr/>
          <p:nvPr/>
        </p:nvSpPr>
        <p:spPr>
          <a:xfrm>
            <a:off x="692384" y="5047862"/>
            <a:ext cx="10728581"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7030A0"/>
                </a:solidFill>
                <a:latin typeface="Arial" panose="020B0604020202020204" pitchFamily="34" charset="0"/>
                <a:cs typeface="Arial" panose="020B0604020202020204" pitchFamily="34" charset="0"/>
              </a:rPr>
              <a:t>Số dân và tỉ lệ dân thành thị của châu Á có xu hướng tăng trong giai đoạn 2005 - 2020</a:t>
            </a:r>
            <a:endParaRPr lang="en-US" sz="2800">
              <a:solidFill>
                <a:srgbClr val="7030A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CD11E4A2-0A81-42F4-A86E-FDE2A62F92EC}"/>
              </a:ext>
            </a:extLst>
          </p:cNvPr>
          <p:cNvSpPr/>
          <p:nvPr/>
        </p:nvSpPr>
        <p:spPr>
          <a:xfrm>
            <a:off x="4797287" y="3949148"/>
            <a:ext cx="1007165" cy="3843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Arial" panose="020B0604020202020204" pitchFamily="34" charset="0"/>
                <a:cs typeface="Arial" panose="020B0604020202020204" pitchFamily="34" charset="0"/>
              </a:rPr>
              <a:t>3.98</a:t>
            </a:r>
          </a:p>
        </p:txBody>
      </p:sp>
      <p:sp>
        <p:nvSpPr>
          <p:cNvPr id="10" name="Rectangle: Rounded Corners 9">
            <a:extLst>
              <a:ext uri="{FF2B5EF4-FFF2-40B4-BE49-F238E27FC236}">
                <a16:creationId xmlns:a16="http://schemas.microsoft.com/office/drawing/2014/main" xmlns="" id="{09969B63-C847-4230-A91C-55804585033D}"/>
              </a:ext>
            </a:extLst>
          </p:cNvPr>
          <p:cNvSpPr/>
          <p:nvPr/>
        </p:nvSpPr>
        <p:spPr>
          <a:xfrm>
            <a:off x="10196685" y="3970436"/>
            <a:ext cx="1007165" cy="3843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Arial" panose="020B0604020202020204" pitchFamily="34" charset="0"/>
                <a:cs typeface="Arial" panose="020B0604020202020204" pitchFamily="34" charset="0"/>
              </a:rPr>
              <a:t>5.64</a:t>
            </a:r>
          </a:p>
        </p:txBody>
      </p:sp>
      <p:sp>
        <p:nvSpPr>
          <p:cNvPr id="11" name="Rectangle 10">
            <a:extLst>
              <a:ext uri="{FF2B5EF4-FFF2-40B4-BE49-F238E27FC236}">
                <a16:creationId xmlns:a16="http://schemas.microsoft.com/office/drawing/2014/main" xmlns="" id="{D89C1C37-79D2-49A6-8CFF-932664976896}"/>
              </a:ext>
            </a:extLst>
          </p:cNvPr>
          <p:cNvSpPr/>
          <p:nvPr/>
        </p:nvSpPr>
        <p:spPr>
          <a:xfrm>
            <a:off x="658048" y="5084186"/>
            <a:ext cx="10977101" cy="954107"/>
          </a:xfrm>
          <a:prstGeom prst="rect">
            <a:avLst/>
          </a:prstGeom>
          <a:solidFill>
            <a:schemeClr val="bg1"/>
          </a:solidFill>
        </p:spPr>
        <p:txBody>
          <a:bodyPr wrap="square">
            <a:spAutoFit/>
          </a:bodyPr>
          <a:lstStyle/>
          <a:p>
            <a:pPr marL="285750" indent="-285750">
              <a:buFont typeface="Wingdings" panose="05000000000000000000" pitchFamily="2" charset="2"/>
              <a:buChar char="ü"/>
            </a:pPr>
            <a:r>
              <a:rPr lang="vi-VN" sz="2800">
                <a:solidFill>
                  <a:srgbClr val="7030A0"/>
                </a:solidFill>
              </a:rPr>
              <a:t>Năm 2005</a:t>
            </a:r>
            <a:r>
              <a:rPr lang="en-US" sz="2800">
                <a:solidFill>
                  <a:srgbClr val="7030A0"/>
                </a:solidFill>
              </a:rPr>
              <a:t>-</a:t>
            </a:r>
            <a:r>
              <a:rPr lang="vi-VN" sz="2800">
                <a:solidFill>
                  <a:srgbClr val="7030A0"/>
                </a:solidFill>
              </a:rPr>
              <a:t>2020</a:t>
            </a:r>
            <a:r>
              <a:rPr lang="en-US" sz="2800">
                <a:solidFill>
                  <a:srgbClr val="7030A0"/>
                </a:solidFill>
              </a:rPr>
              <a:t>: </a:t>
            </a:r>
            <a:r>
              <a:rPr lang="vi-VN" sz="2800">
                <a:solidFill>
                  <a:srgbClr val="7030A0"/>
                </a:solidFill>
              </a:rPr>
              <a:t> </a:t>
            </a:r>
            <a:r>
              <a:rPr lang="en-US" sz="2800">
                <a:solidFill>
                  <a:srgbClr val="7030A0"/>
                </a:solidFill>
              </a:rPr>
              <a:t>số dân </a:t>
            </a:r>
            <a:r>
              <a:rPr lang="vi-VN" sz="2800">
                <a:solidFill>
                  <a:srgbClr val="FF0066"/>
                </a:solidFill>
              </a:rPr>
              <a:t>tăng thêm 660 triệu người</a:t>
            </a:r>
            <a:r>
              <a:rPr lang="vi-VN" sz="2800">
                <a:solidFill>
                  <a:srgbClr val="7030A0"/>
                </a:solidFill>
              </a:rPr>
              <a:t> trong vòng </a:t>
            </a:r>
            <a:r>
              <a:rPr lang="vi-VN" sz="2800">
                <a:solidFill>
                  <a:srgbClr val="FF0066"/>
                </a:solidFill>
              </a:rPr>
              <a:t>15 năm</a:t>
            </a:r>
            <a:r>
              <a:rPr lang="vi-VN" sz="2800">
                <a:solidFill>
                  <a:srgbClr val="7030A0"/>
                </a:solidFill>
              </a:rPr>
              <a:t>, trung bình mỗi năm tăng thêm 44 triệu người).</a:t>
            </a:r>
            <a:endParaRPr lang="en-US" sz="2800">
              <a:solidFill>
                <a:srgbClr val="7030A0"/>
              </a:solidFill>
            </a:endParaRPr>
          </a:p>
        </p:txBody>
      </p:sp>
      <p:sp>
        <p:nvSpPr>
          <p:cNvPr id="12" name="Rectangle 11">
            <a:extLst>
              <a:ext uri="{FF2B5EF4-FFF2-40B4-BE49-F238E27FC236}">
                <a16:creationId xmlns:a16="http://schemas.microsoft.com/office/drawing/2014/main" xmlns="" id="{22EBF4F1-00F2-4436-B854-CD52D19591D2}"/>
              </a:ext>
            </a:extLst>
          </p:cNvPr>
          <p:cNvSpPr/>
          <p:nvPr/>
        </p:nvSpPr>
        <p:spPr>
          <a:xfrm>
            <a:off x="576726" y="6123672"/>
            <a:ext cx="11367095" cy="523220"/>
          </a:xfrm>
          <a:prstGeom prst="rect">
            <a:avLst/>
          </a:prstGeom>
        </p:spPr>
        <p:txBody>
          <a:bodyPr wrap="square">
            <a:spAutoFit/>
          </a:bodyPr>
          <a:lstStyle/>
          <a:p>
            <a:pPr marL="285750" indent="-285750">
              <a:buFont typeface="Wingdings" panose="05000000000000000000" pitchFamily="2" charset="2"/>
              <a:buChar char="ü"/>
            </a:pPr>
            <a:r>
              <a:rPr lang="vi-VN" sz="2800">
                <a:solidFill>
                  <a:srgbClr val="7030A0"/>
                </a:solidFill>
              </a:rPr>
              <a:t>Tỉ lệ dân thành thị năm 2020 là 50,9%, tăng </a:t>
            </a:r>
            <a:r>
              <a:rPr lang="vi-VN" sz="2800">
                <a:solidFill>
                  <a:srgbClr val="FF0066"/>
                </a:solidFill>
              </a:rPr>
              <a:t>9,9%</a:t>
            </a:r>
            <a:r>
              <a:rPr lang="vi-VN" sz="2800">
                <a:solidFill>
                  <a:srgbClr val="7030A0"/>
                </a:solidFill>
              </a:rPr>
              <a:t> so với năm 2005.</a:t>
            </a:r>
          </a:p>
        </p:txBody>
      </p:sp>
      <p:sp>
        <p:nvSpPr>
          <p:cNvPr id="13" name="Rectangle: Rounded Corners 12">
            <a:extLst>
              <a:ext uri="{FF2B5EF4-FFF2-40B4-BE49-F238E27FC236}">
                <a16:creationId xmlns:a16="http://schemas.microsoft.com/office/drawing/2014/main" xmlns="" id="{75AC8A9E-0D12-42CC-8C37-2599F446F766}"/>
              </a:ext>
            </a:extLst>
          </p:cNvPr>
          <p:cNvSpPr/>
          <p:nvPr/>
        </p:nvSpPr>
        <p:spPr>
          <a:xfrm>
            <a:off x="10196684" y="4495722"/>
            <a:ext cx="1007165" cy="38431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Arial" panose="020B0604020202020204" pitchFamily="34" charset="0"/>
                <a:cs typeface="Arial" panose="020B0604020202020204" pitchFamily="34" charset="0"/>
              </a:rPr>
              <a:t>50.9</a:t>
            </a:r>
          </a:p>
        </p:txBody>
      </p:sp>
    </p:spTree>
    <p:extLst>
      <p:ext uri="{BB962C8B-B14F-4D97-AF65-F5344CB8AC3E}">
        <p14:creationId xmlns:p14="http://schemas.microsoft.com/office/powerpoint/2010/main" val="342532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10" grpId="0" animBg="1"/>
      <p:bldP spid="11" grpId="0" animBg="1"/>
      <p:bldP spid="1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Text&#10;&#10;Description automatically generated">
            <a:extLst>
              <a:ext uri="{FF2B5EF4-FFF2-40B4-BE49-F238E27FC236}">
                <a16:creationId xmlns:a16="http://schemas.microsoft.com/office/drawing/2014/main" xmlns="" id="{5E5A9AE3-FDB7-4677-A529-686D7A3508E5}"/>
              </a:ext>
            </a:extLst>
          </p:cNvPr>
          <p:cNvPicPr>
            <a:picLocks noChangeAspect="1"/>
          </p:cNvPicPr>
          <p:nvPr/>
        </p:nvPicPr>
        <p:blipFill rotWithShape="1">
          <a:blip r:embed="rId2"/>
          <a:srcRect b="1334"/>
          <a:stretch/>
        </p:blipFill>
        <p:spPr>
          <a:xfrm>
            <a:off x="20" y="1282"/>
            <a:ext cx="12191980" cy="6856718"/>
          </a:xfrm>
          <a:prstGeom prst="rect">
            <a:avLst/>
          </a:prstGeom>
        </p:spPr>
      </p:pic>
    </p:spTree>
    <p:extLst>
      <p:ext uri="{BB962C8B-B14F-4D97-AF65-F5344CB8AC3E}">
        <p14:creationId xmlns:p14="http://schemas.microsoft.com/office/powerpoint/2010/main" val="2366933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11FF55F-CBDE-4246-A13C-1E7300AF8A4F}"/>
              </a:ext>
            </a:extLst>
          </p:cNvPr>
          <p:cNvSpPr txBox="1"/>
          <p:nvPr/>
        </p:nvSpPr>
        <p:spPr>
          <a:xfrm>
            <a:off x="2855640" y="131966"/>
            <a:ext cx="7416824" cy="830997"/>
          </a:xfrm>
          <a:prstGeom prst="rect">
            <a:avLst/>
          </a:prstGeom>
          <a:noFill/>
        </p:spPr>
        <p:txBody>
          <a:bodyPr wrap="square" rtlCol="0">
            <a:spAutoFit/>
          </a:bodyPr>
          <a:lstStyle/>
          <a:p>
            <a:r>
              <a:rPr lang="en-US" sz="4800">
                <a:solidFill>
                  <a:srgbClr val="FF0000"/>
                </a:solidFill>
                <a:latin typeface="#9Slide03 IcielNovecento sans E" panose="00000900000000000000" pitchFamily="2" charset="0"/>
              </a:rPr>
              <a:t>VẬN DỤNG- mở rộng</a:t>
            </a:r>
          </a:p>
        </p:txBody>
      </p:sp>
      <p:sp>
        <p:nvSpPr>
          <p:cNvPr id="6" name="Rectangle 5">
            <a:extLst>
              <a:ext uri="{FF2B5EF4-FFF2-40B4-BE49-F238E27FC236}">
                <a16:creationId xmlns:a16="http://schemas.microsoft.com/office/drawing/2014/main" xmlns="" id="{7D215964-5E16-4ABA-A5A4-835A98C4A55D}"/>
              </a:ext>
            </a:extLst>
          </p:cNvPr>
          <p:cNvSpPr/>
          <p:nvPr/>
        </p:nvSpPr>
        <p:spPr>
          <a:xfrm>
            <a:off x="140501" y="1151667"/>
            <a:ext cx="11321397" cy="1200329"/>
          </a:xfrm>
          <a:prstGeom prst="rect">
            <a:avLst/>
          </a:prstGeom>
          <a:solidFill>
            <a:srgbClr val="FCFEB0"/>
          </a:solidFill>
          <a:ln>
            <a:solidFill>
              <a:srgbClr val="00B050"/>
            </a:solidFill>
          </a:ln>
        </p:spPr>
        <p:txBody>
          <a:bodyPr wrap="square">
            <a:spAutoFit/>
          </a:bodyPr>
          <a:lstStyle/>
          <a:p>
            <a:r>
              <a:rPr lang="en-US"/>
              <a:t> </a:t>
            </a:r>
            <a:r>
              <a:rPr lang="en-US" sz="3600">
                <a:solidFill>
                  <a:srgbClr val="0070C0"/>
                </a:solidFill>
                <a:latin typeface="Arial" panose="020B0604020202020204" pitchFamily="34" charset="0"/>
                <a:cs typeface="Arial" panose="020B0604020202020204" pitchFamily="34" charset="0"/>
              </a:rPr>
              <a:t>Các tôn giáo của châu Á sẽ có những thuận lợi và khó khăn như thế nào đến phát triển kinh tế - xã hội?</a:t>
            </a:r>
          </a:p>
        </p:txBody>
      </p:sp>
      <p:pic>
        <p:nvPicPr>
          <p:cNvPr id="7" name="image70.png" descr="Image result for kÄ© thuáº­t khÄn phá»§ bÃ n">
            <a:extLst>
              <a:ext uri="{FF2B5EF4-FFF2-40B4-BE49-F238E27FC236}">
                <a16:creationId xmlns:a16="http://schemas.microsoft.com/office/drawing/2014/main" xmlns="" id="{391CD05E-9968-4B0B-9996-5D54DCFA5122}"/>
              </a:ext>
            </a:extLst>
          </p:cNvPr>
          <p:cNvPicPr/>
          <p:nvPr/>
        </p:nvPicPr>
        <p:blipFill>
          <a:blip r:embed="rId2"/>
          <a:srcRect/>
          <a:stretch>
            <a:fillRect/>
          </a:stretch>
        </p:blipFill>
        <p:spPr>
          <a:xfrm>
            <a:off x="871871" y="2415159"/>
            <a:ext cx="2583712" cy="1629312"/>
          </a:xfrm>
          <a:prstGeom prst="rect">
            <a:avLst/>
          </a:prstGeom>
          <a:ln/>
        </p:spPr>
      </p:pic>
      <p:sp>
        <p:nvSpPr>
          <p:cNvPr id="2" name="Rectangle 1">
            <a:extLst>
              <a:ext uri="{FF2B5EF4-FFF2-40B4-BE49-F238E27FC236}">
                <a16:creationId xmlns:a16="http://schemas.microsoft.com/office/drawing/2014/main" xmlns="" id="{7F872BDD-774D-4D0C-8D88-02B2D326BE22}"/>
              </a:ext>
            </a:extLst>
          </p:cNvPr>
          <p:cNvSpPr/>
          <p:nvPr/>
        </p:nvSpPr>
        <p:spPr>
          <a:xfrm>
            <a:off x="3540690" y="2415159"/>
            <a:ext cx="7921208" cy="1596014"/>
          </a:xfrm>
          <a:prstGeom prst="rect">
            <a:avLst/>
          </a:prstGeom>
          <a:solidFill>
            <a:schemeClr val="accent5">
              <a:lumMod val="20000"/>
              <a:lumOff val="80000"/>
            </a:schemeClr>
          </a:solidFill>
          <a:ln>
            <a:solidFill>
              <a:srgbClr val="589802"/>
            </a:solidFill>
          </a:ln>
        </p:spPr>
        <p:txBody>
          <a:bodyPr wrap="square">
            <a:spAutoFit/>
          </a:bodyPr>
          <a:lstStyle/>
          <a:p>
            <a:pPr marL="342900" lvl="0" indent="-342900" algn="just">
              <a:lnSpc>
                <a:spcPct val="120000"/>
              </a:lnSpc>
              <a:spcAft>
                <a:spcPts val="0"/>
              </a:spcAft>
              <a:buFont typeface="Arial" panose="020B0604020202020204" pitchFamily="34" charset="0"/>
              <a:buChar char="✔"/>
              <a:tabLst>
                <a:tab pos="180340" algn="l"/>
                <a:tab pos="450215" algn="l"/>
              </a:tabLst>
            </a:pPr>
            <a:r>
              <a:rPr lang="en-US" sz="2800">
                <a:solidFill>
                  <a:srgbClr val="0070C0"/>
                </a:solidFill>
                <a:latin typeface="Arial" panose="020B0604020202020204" pitchFamily="34" charset="0"/>
                <a:ea typeface="Noto Sans Symbols"/>
                <a:cs typeface="Arial" panose="020B0604020202020204" pitchFamily="34" charset="0"/>
              </a:rPr>
              <a:t>HS có 2 phút suy nghĩ và trả lời cá nhân</a:t>
            </a:r>
          </a:p>
          <a:p>
            <a:pPr marL="342900" lvl="0" indent="-342900" algn="just">
              <a:lnSpc>
                <a:spcPct val="120000"/>
              </a:lnSpc>
              <a:spcAft>
                <a:spcPts val="0"/>
              </a:spcAft>
              <a:buFont typeface="Arial" panose="020B0604020202020204" pitchFamily="34" charset="0"/>
              <a:buChar char="✔"/>
              <a:tabLst>
                <a:tab pos="180340" algn="l"/>
                <a:tab pos="450215" algn="l"/>
              </a:tabLst>
            </a:pPr>
            <a:r>
              <a:rPr lang="en-US" sz="2800">
                <a:solidFill>
                  <a:srgbClr val="0070C0"/>
                </a:solidFill>
                <a:latin typeface="Arial" panose="020B0604020202020204" pitchFamily="34" charset="0"/>
                <a:ea typeface="Noto Sans Symbols"/>
                <a:cs typeface="Arial" panose="020B0604020202020204" pitchFamily="34" charset="0"/>
              </a:rPr>
              <a:t>HS có 3 phút để hoàn thành thông tin trả lời trên bảng nhóm</a:t>
            </a:r>
            <a:endParaRPr lang="en-US" sz="2800">
              <a:solidFill>
                <a:srgbClr val="0070C0"/>
              </a:solidFill>
              <a:effectLst/>
              <a:latin typeface="Arial" panose="020B0604020202020204" pitchFamily="34" charset="0"/>
              <a:ea typeface="Noto Sans Symbols"/>
              <a:cs typeface="Arial" panose="020B0604020202020204" pitchFamily="34" charset="0"/>
            </a:endParaRPr>
          </a:p>
        </p:txBody>
      </p:sp>
    </p:spTree>
    <p:extLst>
      <p:ext uri="{BB962C8B-B14F-4D97-AF65-F5344CB8AC3E}">
        <p14:creationId xmlns:p14="http://schemas.microsoft.com/office/powerpoint/2010/main" val="215049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4925" y="327363"/>
            <a:ext cx="10610850" cy="1200329"/>
          </a:xfrm>
          <a:prstGeom prst="rect">
            <a:avLst/>
          </a:prstGeom>
        </p:spPr>
        <p:txBody>
          <a:bodyPr wrap="square">
            <a:spAutoFit/>
          </a:bodyPr>
          <a:lstStyle/>
          <a:p>
            <a:r>
              <a:rPr lang="vi-VN" b="1" dirty="0"/>
              <a:t>Thánh địa Mecca, Ả Rập:</a:t>
            </a:r>
            <a:r>
              <a:rPr lang="vi-VN" dirty="0"/>
              <a:t> Nhắc tới hai từ “hành hương”, có lẽ cái tên Mecca là địa danh ai cũng nghĩ tới đầu tiên. Vùng đất linh thiêng này nằm ở trung tâm Ảrập, là trung tâm tín ngưỡng của người đạo Hồi. Nhiều người tin rằng hành hương về Mecca, đặc biệt trong lễ hành hương lớn nhất có tên Hajj, là hành trình quan trọng nhất của đời người.</a:t>
            </a:r>
            <a:endParaRPr lang="en-US" dirty="0"/>
          </a:p>
        </p:txBody>
      </p:sp>
      <p:sp>
        <p:nvSpPr>
          <p:cNvPr id="3" name="Rectangle 2"/>
          <p:cNvSpPr/>
          <p:nvPr/>
        </p:nvSpPr>
        <p:spPr>
          <a:xfrm>
            <a:off x="1519237" y="1674674"/>
            <a:ext cx="10267950" cy="1200329"/>
          </a:xfrm>
          <a:prstGeom prst="rect">
            <a:avLst/>
          </a:prstGeom>
        </p:spPr>
        <p:txBody>
          <a:bodyPr wrap="square">
            <a:spAutoFit/>
          </a:bodyPr>
          <a:lstStyle/>
          <a:p>
            <a:r>
              <a:rPr lang="vi-VN" dirty="0"/>
              <a:t>Sông Hằng, Ấn Độ: Dòng sông nổi tiếng ở phía bắc Ấn Độ là nơi linh thiêng của người theo đạo Hindu, đặc biệt là thành phố Varanasi bên bờ sông Hằng. Là một trong những thành phố cổ nhất thế giới, Varanasi là nơi nhiều người chọn làm điểm kết thúc cuộc đời với niềm tin rằng, họ sẽ thoát khỏi </a:t>
            </a:r>
            <a:endParaRPr lang="en-US" dirty="0"/>
          </a:p>
        </p:txBody>
      </p:sp>
      <p:sp>
        <p:nvSpPr>
          <p:cNvPr id="5" name="Rectangle 4"/>
          <p:cNvSpPr/>
          <p:nvPr/>
        </p:nvSpPr>
        <p:spPr>
          <a:xfrm>
            <a:off x="1845469" y="2883577"/>
            <a:ext cx="9529761" cy="1200329"/>
          </a:xfrm>
          <a:prstGeom prst="rect">
            <a:avLst/>
          </a:prstGeom>
        </p:spPr>
        <p:txBody>
          <a:bodyPr wrap="square">
            <a:spAutoFit/>
          </a:bodyPr>
          <a:lstStyle/>
          <a:p>
            <a:r>
              <a:rPr lang="vi-VN" b="1" dirty="0"/>
              <a:t>Bahai Garden, Haifa, Israel: </a:t>
            </a:r>
            <a:r>
              <a:rPr lang="vi-VN" dirty="0"/>
              <a:t>Nhà tiên tri Baha’u’llah của đạo Baha'i dành những ngày cuối đời tại Haifa, Israel. Bahá’í là một tôn giáo ít được biết đến, mặc dù nó là một trong những tôn giáo phát triển nhanh nhất với hơn 5 triệu tín đồ. Hằng năm, hàng ngàn người đến đây hành hương trong suốt 9 ngày.</a:t>
            </a:r>
            <a:endParaRPr lang="en-US" dirty="0"/>
          </a:p>
        </p:txBody>
      </p:sp>
      <p:sp>
        <p:nvSpPr>
          <p:cNvPr id="6" name="Rectangle 5"/>
          <p:cNvSpPr/>
          <p:nvPr/>
        </p:nvSpPr>
        <p:spPr>
          <a:xfrm>
            <a:off x="1909762" y="4285182"/>
            <a:ext cx="9486899" cy="1477328"/>
          </a:xfrm>
          <a:prstGeom prst="rect">
            <a:avLst/>
          </a:prstGeom>
        </p:spPr>
        <p:txBody>
          <a:bodyPr wrap="square">
            <a:spAutoFit/>
          </a:bodyPr>
          <a:lstStyle/>
          <a:p>
            <a:r>
              <a:rPr lang="vi-VN" b="1" dirty="0" smtClean="0"/>
              <a:t>Đền Vàng Amritsar, Ấn Độ: </a:t>
            </a:r>
            <a:r>
              <a:rPr lang="vi-VN" dirty="0" smtClean="0"/>
              <a:t>Còn gọi là Harmandir Sahib theo tiếng Hindi, đây là một trong những đền đài linh thiêng nhất của đạo Sikh, dát vàng toàn bộ. Trong tín ngưỡng của người Sikh, đền Vàng tượng trưng cho sự độc lập về đời sống tâm linh và trạng thái tự do vô hạn. Mỗi năm có hàng triệu người Sikh đến hành hương cùng vô vàn khách du lịch khắp nơi trên thế giới.</a:t>
            </a:r>
            <a:endParaRPr lang="en-US" dirty="0"/>
          </a:p>
        </p:txBody>
      </p:sp>
      <p:sp>
        <p:nvSpPr>
          <p:cNvPr id="7" name="Rectangle 6"/>
          <p:cNvSpPr/>
          <p:nvPr/>
        </p:nvSpPr>
        <p:spPr>
          <a:xfrm>
            <a:off x="1719263" y="5822696"/>
            <a:ext cx="10196512" cy="923330"/>
          </a:xfrm>
          <a:prstGeom prst="rect">
            <a:avLst/>
          </a:prstGeom>
        </p:spPr>
        <p:txBody>
          <a:bodyPr wrap="square">
            <a:spAutoFit/>
          </a:bodyPr>
          <a:lstStyle/>
          <a:p>
            <a:r>
              <a:rPr lang="vi-VN" b="1" dirty="0"/>
              <a:t>he Western Wall, Jerusalem: </a:t>
            </a:r>
            <a:r>
              <a:rPr lang="vi-VN" dirty="0"/>
              <a:t>Còn được gọi là Bức tường than khóc, đây là địa danh thiêng liêng nhất của người Do Thái trên khắp thế giới, tọa lạc ở thành phố thánh Jerusalem trên đỉnh Núi Đền (Temple Mount). Các tín đồ từ khắp nơi đổ về đây để cầu nguyện mỗi ngày</a:t>
            </a:r>
            <a:endParaRPr lang="en-US" dirty="0"/>
          </a:p>
        </p:txBody>
      </p:sp>
      <p:pic>
        <p:nvPicPr>
          <p:cNvPr id="8" name="image86.png"/>
          <p:cNvPicPr/>
          <p:nvPr/>
        </p:nvPicPr>
        <p:blipFill>
          <a:blip r:embed="rId2"/>
          <a:srcRect/>
          <a:stretch>
            <a:fillRect/>
          </a:stretch>
        </p:blipFill>
        <p:spPr>
          <a:xfrm>
            <a:off x="133350" y="208072"/>
            <a:ext cx="1171575" cy="719455"/>
          </a:xfrm>
          <a:prstGeom prst="rect">
            <a:avLst/>
          </a:prstGeom>
          <a:ln/>
        </p:spPr>
      </p:pic>
      <p:pic>
        <p:nvPicPr>
          <p:cNvPr id="9" name="image96.png"/>
          <p:cNvPicPr/>
          <p:nvPr/>
        </p:nvPicPr>
        <p:blipFill>
          <a:blip r:embed="rId3"/>
          <a:srcRect/>
          <a:stretch>
            <a:fillRect/>
          </a:stretch>
        </p:blipFill>
        <p:spPr>
          <a:xfrm>
            <a:off x="347662" y="1314946"/>
            <a:ext cx="1171575" cy="719455"/>
          </a:xfrm>
          <a:prstGeom prst="rect">
            <a:avLst/>
          </a:prstGeom>
          <a:ln/>
        </p:spPr>
      </p:pic>
      <p:pic>
        <p:nvPicPr>
          <p:cNvPr id="10" name="image92.png"/>
          <p:cNvPicPr/>
          <p:nvPr/>
        </p:nvPicPr>
        <p:blipFill>
          <a:blip r:embed="rId4"/>
          <a:srcRect/>
          <a:stretch>
            <a:fillRect/>
          </a:stretch>
        </p:blipFill>
        <p:spPr>
          <a:xfrm>
            <a:off x="673894" y="4426584"/>
            <a:ext cx="1171575" cy="719455"/>
          </a:xfrm>
          <a:prstGeom prst="rect">
            <a:avLst/>
          </a:prstGeom>
          <a:ln/>
        </p:spPr>
      </p:pic>
      <p:pic>
        <p:nvPicPr>
          <p:cNvPr id="11" name="image80.png"/>
          <p:cNvPicPr/>
          <p:nvPr/>
        </p:nvPicPr>
        <p:blipFill>
          <a:blip r:embed="rId5"/>
          <a:srcRect/>
          <a:stretch>
            <a:fillRect/>
          </a:stretch>
        </p:blipFill>
        <p:spPr>
          <a:xfrm>
            <a:off x="516731" y="3069271"/>
            <a:ext cx="1238250" cy="719455"/>
          </a:xfrm>
          <a:prstGeom prst="rect">
            <a:avLst/>
          </a:prstGeom>
          <a:ln/>
        </p:spPr>
      </p:pic>
      <p:pic>
        <p:nvPicPr>
          <p:cNvPr id="12" name="image84.png"/>
          <p:cNvPicPr/>
          <p:nvPr/>
        </p:nvPicPr>
        <p:blipFill>
          <a:blip r:embed="rId6"/>
          <a:srcRect/>
          <a:stretch>
            <a:fillRect/>
          </a:stretch>
        </p:blipFill>
        <p:spPr>
          <a:xfrm>
            <a:off x="516731" y="5762510"/>
            <a:ext cx="952500" cy="719455"/>
          </a:xfrm>
          <a:prstGeom prst="rect">
            <a:avLst/>
          </a:prstGeom>
          <a:ln/>
        </p:spPr>
      </p:pic>
    </p:spTree>
    <p:extLst>
      <p:ext uri="{BB962C8B-B14F-4D97-AF65-F5344CB8AC3E}">
        <p14:creationId xmlns:p14="http://schemas.microsoft.com/office/powerpoint/2010/main" val="2851154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9.jpg" descr="Related image">
            <a:extLst>
              <a:ext uri="{FF2B5EF4-FFF2-40B4-BE49-F238E27FC236}">
                <a16:creationId xmlns:a16="http://schemas.microsoft.com/office/drawing/2014/main" xmlns="" id="{630FDC93-5770-4BE0-9EDD-8EF0D9990752}"/>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9355" y="38100"/>
            <a:ext cx="2819400" cy="2667000"/>
          </a:xfrm>
        </p:spPr>
      </p:pic>
      <p:pic>
        <p:nvPicPr>
          <p:cNvPr id="5" name="image106.jpg" descr="Related image">
            <a:extLst>
              <a:ext uri="{FF2B5EF4-FFF2-40B4-BE49-F238E27FC236}">
                <a16:creationId xmlns:a16="http://schemas.microsoft.com/office/drawing/2014/main" xmlns="" id="{8F13DA95-302B-445E-81CA-F3199AC94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4064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03.jpg" descr="Related image">
            <a:extLst>
              <a:ext uri="{FF2B5EF4-FFF2-40B4-BE49-F238E27FC236}">
                <a16:creationId xmlns:a16="http://schemas.microsoft.com/office/drawing/2014/main" xmlns="" id="{F0EC7D39-A925-4BF7-B60A-2747C2669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7528" y="92710"/>
            <a:ext cx="2667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110.jpg" descr="Related image">
            <a:extLst>
              <a:ext uri="{FF2B5EF4-FFF2-40B4-BE49-F238E27FC236}">
                <a16:creationId xmlns:a16="http://schemas.microsoft.com/office/drawing/2014/main" xmlns="" id="{913F707C-431D-43A5-BC87-33489556C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8580" y="2790826"/>
            <a:ext cx="243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113.jpg" descr="Related image">
            <a:extLst>
              <a:ext uri="{FF2B5EF4-FFF2-40B4-BE49-F238E27FC236}">
                <a16:creationId xmlns:a16="http://schemas.microsoft.com/office/drawing/2014/main" xmlns="" id="{CB2CB19E-55A0-43A6-A612-DCCC5E123D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700" y="27432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121.jpg" descr="Related image">
            <a:extLst>
              <a:ext uri="{FF2B5EF4-FFF2-40B4-BE49-F238E27FC236}">
                <a16:creationId xmlns:a16="http://schemas.microsoft.com/office/drawing/2014/main" xmlns="" id="{89DAC022-30D6-48FC-B248-3421A5B4D5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6128" y="2888299"/>
            <a:ext cx="2438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124.jpg" descr="Image result for Dress Indonesia icon">
            <a:extLst>
              <a:ext uri="{FF2B5EF4-FFF2-40B4-BE49-F238E27FC236}">
                <a16:creationId xmlns:a16="http://schemas.microsoft.com/office/drawing/2014/main" xmlns="" id="{46B4F7C9-786B-407A-9F84-738F7E4658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4307"/>
          <a:stretch>
            <a:fillRect/>
          </a:stretch>
        </p:blipFill>
        <p:spPr bwMode="auto">
          <a:xfrm>
            <a:off x="4379914" y="4954588"/>
            <a:ext cx="27828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E6CBF651-8C59-42D9-B1B6-D6420C287FCA}"/>
              </a:ext>
            </a:extLst>
          </p:cNvPr>
          <p:cNvSpPr txBox="1">
            <a:spLocks noChangeArrowheads="1"/>
          </p:cNvSpPr>
          <p:nvPr/>
        </p:nvSpPr>
        <p:spPr bwMode="auto">
          <a:xfrm>
            <a:off x="1254443"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1</a:t>
            </a:r>
          </a:p>
        </p:txBody>
      </p:sp>
      <p:sp>
        <p:nvSpPr>
          <p:cNvPr id="14" name="TextBox 13">
            <a:extLst>
              <a:ext uri="{FF2B5EF4-FFF2-40B4-BE49-F238E27FC236}">
                <a16:creationId xmlns:a16="http://schemas.microsoft.com/office/drawing/2014/main" xmlns="" id="{70B92598-00F6-4514-BBB0-33E5193FC0D0}"/>
              </a:ext>
            </a:extLst>
          </p:cNvPr>
          <p:cNvSpPr txBox="1">
            <a:spLocks noChangeArrowheads="1"/>
          </p:cNvSpPr>
          <p:nvPr/>
        </p:nvSpPr>
        <p:spPr bwMode="auto">
          <a:xfrm>
            <a:off x="4703763" y="7239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2</a:t>
            </a:r>
          </a:p>
        </p:txBody>
      </p:sp>
      <p:sp>
        <p:nvSpPr>
          <p:cNvPr id="15" name="TextBox 14">
            <a:extLst>
              <a:ext uri="{FF2B5EF4-FFF2-40B4-BE49-F238E27FC236}">
                <a16:creationId xmlns:a16="http://schemas.microsoft.com/office/drawing/2014/main" xmlns="" id="{BC885654-64C3-4174-B78D-1995221684E0}"/>
              </a:ext>
            </a:extLst>
          </p:cNvPr>
          <p:cNvSpPr txBox="1">
            <a:spLocks noChangeArrowheads="1"/>
          </p:cNvSpPr>
          <p:nvPr/>
        </p:nvSpPr>
        <p:spPr bwMode="auto">
          <a:xfrm>
            <a:off x="8119428" y="9271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3</a:t>
            </a:r>
          </a:p>
        </p:txBody>
      </p:sp>
      <p:sp>
        <p:nvSpPr>
          <p:cNvPr id="16" name="TextBox 15">
            <a:extLst>
              <a:ext uri="{FF2B5EF4-FFF2-40B4-BE49-F238E27FC236}">
                <a16:creationId xmlns:a16="http://schemas.microsoft.com/office/drawing/2014/main" xmlns="" id="{A200342C-1C06-442A-9C83-CD63D85C197D}"/>
              </a:ext>
            </a:extLst>
          </p:cNvPr>
          <p:cNvSpPr txBox="1">
            <a:spLocks noChangeArrowheads="1"/>
          </p:cNvSpPr>
          <p:nvPr/>
        </p:nvSpPr>
        <p:spPr bwMode="auto">
          <a:xfrm>
            <a:off x="1375093" y="28273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4</a:t>
            </a:r>
          </a:p>
        </p:txBody>
      </p:sp>
      <p:sp>
        <p:nvSpPr>
          <p:cNvPr id="17" name="TextBox 16">
            <a:extLst>
              <a:ext uri="{FF2B5EF4-FFF2-40B4-BE49-F238E27FC236}">
                <a16:creationId xmlns:a16="http://schemas.microsoft.com/office/drawing/2014/main" xmlns="" id="{81868712-CB78-4EA7-9771-3D507BA2771F}"/>
              </a:ext>
            </a:extLst>
          </p:cNvPr>
          <p:cNvSpPr txBox="1">
            <a:spLocks noChangeArrowheads="1"/>
          </p:cNvSpPr>
          <p:nvPr/>
        </p:nvSpPr>
        <p:spPr bwMode="auto">
          <a:xfrm>
            <a:off x="4838700" y="27908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5</a:t>
            </a:r>
          </a:p>
        </p:txBody>
      </p:sp>
      <p:sp>
        <p:nvSpPr>
          <p:cNvPr id="18" name="TextBox 17">
            <a:extLst>
              <a:ext uri="{FF2B5EF4-FFF2-40B4-BE49-F238E27FC236}">
                <a16:creationId xmlns:a16="http://schemas.microsoft.com/office/drawing/2014/main" xmlns="" id="{84530839-8471-4D80-AFD1-178FB524C52F}"/>
              </a:ext>
            </a:extLst>
          </p:cNvPr>
          <p:cNvSpPr txBox="1">
            <a:spLocks noChangeArrowheads="1"/>
          </p:cNvSpPr>
          <p:nvPr/>
        </p:nvSpPr>
        <p:spPr bwMode="auto">
          <a:xfrm>
            <a:off x="8198803" y="281368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6</a:t>
            </a:r>
          </a:p>
        </p:txBody>
      </p:sp>
      <p:sp>
        <p:nvSpPr>
          <p:cNvPr id="19" name="TextBox 18">
            <a:extLst>
              <a:ext uri="{FF2B5EF4-FFF2-40B4-BE49-F238E27FC236}">
                <a16:creationId xmlns:a16="http://schemas.microsoft.com/office/drawing/2014/main" xmlns="" id="{86051981-F36D-4D37-95A8-3DD7AAA68805}"/>
              </a:ext>
            </a:extLst>
          </p:cNvPr>
          <p:cNvSpPr txBox="1">
            <a:spLocks noChangeArrowheads="1"/>
          </p:cNvSpPr>
          <p:nvPr/>
        </p:nvSpPr>
        <p:spPr bwMode="auto">
          <a:xfrm>
            <a:off x="6753225" y="6345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FF00"/>
                </a:solidFill>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9.jpg" descr="Related image">
            <a:extLst>
              <a:ext uri="{FF2B5EF4-FFF2-40B4-BE49-F238E27FC236}">
                <a16:creationId xmlns:a16="http://schemas.microsoft.com/office/drawing/2014/main" xmlns="" id="{04FF8FF0-8474-4EEA-996F-80A32D8D38C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5275" y="38100"/>
            <a:ext cx="2819400" cy="2667000"/>
          </a:xfrm>
        </p:spPr>
      </p:pic>
      <p:pic>
        <p:nvPicPr>
          <p:cNvPr id="5" name="image106.jpg" descr="Related image">
            <a:extLst>
              <a:ext uri="{FF2B5EF4-FFF2-40B4-BE49-F238E27FC236}">
                <a16:creationId xmlns:a16="http://schemas.microsoft.com/office/drawing/2014/main" xmlns="" id="{A05ECC53-E539-4A37-8C82-9C5CD742F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03.jpg" descr="Related image">
            <a:extLst>
              <a:ext uri="{FF2B5EF4-FFF2-40B4-BE49-F238E27FC236}">
                <a16:creationId xmlns:a16="http://schemas.microsoft.com/office/drawing/2014/main" xmlns="" id="{F79C733A-1318-4685-8288-4EE50144F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288" y="31750"/>
            <a:ext cx="2667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110.jpg" descr="Related image">
            <a:extLst>
              <a:ext uri="{FF2B5EF4-FFF2-40B4-BE49-F238E27FC236}">
                <a16:creationId xmlns:a16="http://schemas.microsoft.com/office/drawing/2014/main" xmlns="" id="{66393D98-21D9-4DCE-A315-55D2D3E58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2790826"/>
            <a:ext cx="243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113.jpg" descr="Related image">
            <a:extLst>
              <a:ext uri="{FF2B5EF4-FFF2-40B4-BE49-F238E27FC236}">
                <a16:creationId xmlns:a16="http://schemas.microsoft.com/office/drawing/2014/main" xmlns="" id="{806356DF-4D57-4276-8A3A-4F658B255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6416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121.jpg" descr="Related image">
            <a:extLst>
              <a:ext uri="{FF2B5EF4-FFF2-40B4-BE49-F238E27FC236}">
                <a16:creationId xmlns:a16="http://schemas.microsoft.com/office/drawing/2014/main" xmlns="" id="{4B0CF29F-C5AE-465C-B3D9-9E4F5182D7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5888" y="2827339"/>
            <a:ext cx="2438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124.jpg" descr="Image result for Dress Indonesia icon">
            <a:extLst>
              <a:ext uri="{FF2B5EF4-FFF2-40B4-BE49-F238E27FC236}">
                <a16:creationId xmlns:a16="http://schemas.microsoft.com/office/drawing/2014/main" xmlns="" id="{6938AC87-866A-42D5-B72B-F978493E1F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4307"/>
          <a:stretch>
            <a:fillRect/>
          </a:stretch>
        </p:blipFill>
        <p:spPr bwMode="auto">
          <a:xfrm>
            <a:off x="4379914" y="4954588"/>
            <a:ext cx="27828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65393912-BC98-4DE0-B213-D68E68E2785E}"/>
              </a:ext>
            </a:extLst>
          </p:cNvPr>
          <p:cNvSpPr txBox="1">
            <a:spLocks noChangeArrowheads="1"/>
          </p:cNvSpPr>
          <p:nvPr/>
        </p:nvSpPr>
        <p:spPr bwMode="auto">
          <a:xfrm>
            <a:off x="1630363"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1</a:t>
            </a:r>
          </a:p>
        </p:txBody>
      </p:sp>
      <p:sp>
        <p:nvSpPr>
          <p:cNvPr id="14" name="TextBox 13">
            <a:extLst>
              <a:ext uri="{FF2B5EF4-FFF2-40B4-BE49-F238E27FC236}">
                <a16:creationId xmlns:a16="http://schemas.microsoft.com/office/drawing/2014/main" xmlns="" id="{BB7932BC-FEE7-4D48-8875-14F8C6BD2747}"/>
              </a:ext>
            </a:extLst>
          </p:cNvPr>
          <p:cNvSpPr txBox="1">
            <a:spLocks noChangeArrowheads="1"/>
          </p:cNvSpPr>
          <p:nvPr/>
        </p:nvSpPr>
        <p:spPr bwMode="auto">
          <a:xfrm>
            <a:off x="4702175"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2</a:t>
            </a:r>
          </a:p>
        </p:txBody>
      </p:sp>
      <p:sp>
        <p:nvSpPr>
          <p:cNvPr id="15" name="TextBox 14">
            <a:extLst>
              <a:ext uri="{FF2B5EF4-FFF2-40B4-BE49-F238E27FC236}">
                <a16:creationId xmlns:a16="http://schemas.microsoft.com/office/drawing/2014/main" xmlns="" id="{58E8264F-C5DD-48B3-AB4C-B727EE17A98D}"/>
              </a:ext>
            </a:extLst>
          </p:cNvPr>
          <p:cNvSpPr txBox="1">
            <a:spLocks noChangeArrowheads="1"/>
          </p:cNvSpPr>
          <p:nvPr/>
        </p:nvSpPr>
        <p:spPr bwMode="auto">
          <a:xfrm>
            <a:off x="7469188"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3</a:t>
            </a:r>
          </a:p>
        </p:txBody>
      </p:sp>
      <p:sp>
        <p:nvSpPr>
          <p:cNvPr id="16" name="TextBox 15">
            <a:extLst>
              <a:ext uri="{FF2B5EF4-FFF2-40B4-BE49-F238E27FC236}">
                <a16:creationId xmlns:a16="http://schemas.microsoft.com/office/drawing/2014/main" xmlns="" id="{112A7166-B31F-48B5-A218-07E5845C5B7D}"/>
              </a:ext>
            </a:extLst>
          </p:cNvPr>
          <p:cNvSpPr txBox="1">
            <a:spLocks noChangeArrowheads="1"/>
          </p:cNvSpPr>
          <p:nvPr/>
        </p:nvSpPr>
        <p:spPr bwMode="auto">
          <a:xfrm>
            <a:off x="1751013" y="28273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4</a:t>
            </a:r>
          </a:p>
        </p:txBody>
      </p:sp>
      <p:sp>
        <p:nvSpPr>
          <p:cNvPr id="17" name="TextBox 16">
            <a:extLst>
              <a:ext uri="{FF2B5EF4-FFF2-40B4-BE49-F238E27FC236}">
                <a16:creationId xmlns:a16="http://schemas.microsoft.com/office/drawing/2014/main" xmlns="" id="{D9918B93-227B-4C76-8E16-A412AC64FB7D}"/>
              </a:ext>
            </a:extLst>
          </p:cNvPr>
          <p:cNvSpPr txBox="1">
            <a:spLocks noChangeArrowheads="1"/>
          </p:cNvSpPr>
          <p:nvPr/>
        </p:nvSpPr>
        <p:spPr bwMode="auto">
          <a:xfrm>
            <a:off x="4838700" y="27908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5</a:t>
            </a:r>
          </a:p>
        </p:txBody>
      </p:sp>
      <p:sp>
        <p:nvSpPr>
          <p:cNvPr id="18" name="TextBox 17">
            <a:extLst>
              <a:ext uri="{FF2B5EF4-FFF2-40B4-BE49-F238E27FC236}">
                <a16:creationId xmlns:a16="http://schemas.microsoft.com/office/drawing/2014/main" xmlns="" id="{7D067448-5BA5-4BF5-97C9-B057239456B0}"/>
              </a:ext>
            </a:extLst>
          </p:cNvPr>
          <p:cNvSpPr txBox="1">
            <a:spLocks noChangeArrowheads="1"/>
          </p:cNvSpPr>
          <p:nvPr/>
        </p:nvSpPr>
        <p:spPr bwMode="auto">
          <a:xfrm>
            <a:off x="7548563" y="27527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6</a:t>
            </a:r>
          </a:p>
        </p:txBody>
      </p:sp>
      <p:sp>
        <p:nvSpPr>
          <p:cNvPr id="10255" name="TextBox 18">
            <a:extLst>
              <a:ext uri="{FF2B5EF4-FFF2-40B4-BE49-F238E27FC236}">
                <a16:creationId xmlns:a16="http://schemas.microsoft.com/office/drawing/2014/main" xmlns="" id="{32D6D222-CAD7-4704-AA53-735A44F4A7BB}"/>
              </a:ext>
            </a:extLst>
          </p:cNvPr>
          <p:cNvSpPr txBox="1">
            <a:spLocks noChangeArrowheads="1"/>
          </p:cNvSpPr>
          <p:nvPr/>
        </p:nvSpPr>
        <p:spPr bwMode="auto">
          <a:xfrm>
            <a:off x="6753225" y="6345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FF00"/>
                </a:solidFill>
              </a:rPr>
              <a:t>7</a:t>
            </a:r>
          </a:p>
        </p:txBody>
      </p:sp>
      <p:sp>
        <p:nvSpPr>
          <p:cNvPr id="2" name="Rectangle 1">
            <a:extLst>
              <a:ext uri="{FF2B5EF4-FFF2-40B4-BE49-F238E27FC236}">
                <a16:creationId xmlns:a16="http://schemas.microsoft.com/office/drawing/2014/main" xmlns="" id="{31817B24-7FAA-4018-AFF2-1377FF227803}"/>
              </a:ext>
            </a:extLst>
          </p:cNvPr>
          <p:cNvSpPr/>
          <p:nvPr/>
        </p:nvSpPr>
        <p:spPr>
          <a:xfrm>
            <a:off x="5996496" y="2202006"/>
            <a:ext cx="979755" cy="369332"/>
          </a:xfrm>
          <a:prstGeom prst="rect">
            <a:avLst/>
          </a:prstGeom>
        </p:spPr>
        <p:txBody>
          <a:bodyPr wrap="none">
            <a:spAutoFit/>
          </a:bodyPr>
          <a:lstStyle/>
          <a:p>
            <a:pPr eaLnBrk="1" hangingPunct="1">
              <a:defRPr/>
            </a:pPr>
            <a:r>
              <a:rPr lang="en-US" b="1">
                <a:highlight>
                  <a:srgbClr val="FFFF00"/>
                </a:highlight>
              </a:rPr>
              <a:t>Thái Lan</a:t>
            </a:r>
            <a:endParaRPr lang="en-US" dirty="0"/>
          </a:p>
        </p:txBody>
      </p:sp>
      <p:sp>
        <p:nvSpPr>
          <p:cNvPr id="3" name="Rectangle 2">
            <a:extLst>
              <a:ext uri="{FF2B5EF4-FFF2-40B4-BE49-F238E27FC236}">
                <a16:creationId xmlns:a16="http://schemas.microsoft.com/office/drawing/2014/main" xmlns="" id="{8D3CF52D-BB82-47B5-A65F-4865119286AB}"/>
              </a:ext>
            </a:extLst>
          </p:cNvPr>
          <p:cNvSpPr/>
          <p:nvPr/>
        </p:nvSpPr>
        <p:spPr>
          <a:xfrm>
            <a:off x="3349939" y="4284"/>
            <a:ext cx="1077539"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Việt</a:t>
            </a:r>
            <a:r>
              <a:rPr lang="en-US" b="1" dirty="0">
                <a:highlight>
                  <a:srgbClr val="FFFF00"/>
                </a:highlight>
                <a:ea typeface="Times New Roman" panose="02020603050405020304" pitchFamily="18" charset="0"/>
              </a:rPr>
              <a:t> Nam</a:t>
            </a:r>
            <a:endParaRPr lang="en-US" dirty="0"/>
          </a:p>
        </p:txBody>
      </p:sp>
      <p:sp>
        <p:nvSpPr>
          <p:cNvPr id="7" name="Rectangle 6">
            <a:extLst>
              <a:ext uri="{FF2B5EF4-FFF2-40B4-BE49-F238E27FC236}">
                <a16:creationId xmlns:a16="http://schemas.microsoft.com/office/drawing/2014/main" xmlns="" id="{0A044DE9-CA3D-4D7B-B927-4F731817977C}"/>
              </a:ext>
            </a:extLst>
          </p:cNvPr>
          <p:cNvSpPr/>
          <p:nvPr/>
        </p:nvSpPr>
        <p:spPr>
          <a:xfrm>
            <a:off x="1906915" y="2790595"/>
            <a:ext cx="1072217" cy="369332"/>
          </a:xfrm>
          <a:prstGeom prst="rect">
            <a:avLst/>
          </a:prstGeom>
        </p:spPr>
        <p:txBody>
          <a:bodyPr wrap="none">
            <a:spAutoFit/>
          </a:bodyPr>
          <a:lstStyle/>
          <a:p>
            <a:pPr eaLnBrk="1" hangingPunct="1">
              <a:defRPr/>
            </a:pPr>
            <a:r>
              <a:rPr lang="en-US" b="1" dirty="0" err="1">
                <a:highlight>
                  <a:srgbClr val="FFFF00"/>
                </a:highlight>
              </a:rPr>
              <a:t>Nhật</a:t>
            </a:r>
            <a:r>
              <a:rPr lang="en-US" b="1" dirty="0">
                <a:highlight>
                  <a:srgbClr val="FFFF00"/>
                </a:highlight>
              </a:rPr>
              <a:t> </a:t>
            </a:r>
            <a:r>
              <a:rPr lang="en-US" b="1" dirty="0" err="1">
                <a:highlight>
                  <a:srgbClr val="FFFF00"/>
                </a:highlight>
              </a:rPr>
              <a:t>Bản</a:t>
            </a:r>
            <a:endParaRPr lang="en-US" dirty="0"/>
          </a:p>
        </p:txBody>
      </p:sp>
      <p:sp>
        <p:nvSpPr>
          <p:cNvPr id="8" name="Rectangle 7">
            <a:extLst>
              <a:ext uri="{FF2B5EF4-FFF2-40B4-BE49-F238E27FC236}">
                <a16:creationId xmlns:a16="http://schemas.microsoft.com/office/drawing/2014/main" xmlns="" id="{BE73871A-D67A-48B5-9438-27282F3F2731}"/>
              </a:ext>
            </a:extLst>
          </p:cNvPr>
          <p:cNvSpPr/>
          <p:nvPr/>
        </p:nvSpPr>
        <p:spPr>
          <a:xfrm>
            <a:off x="9141621" y="40507"/>
            <a:ext cx="1122423"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Hàn</a:t>
            </a:r>
            <a:r>
              <a:rPr lang="en-US" b="1" dirty="0">
                <a:highlight>
                  <a:srgbClr val="FFFF00"/>
                </a:highlight>
                <a:ea typeface="Times New Roman" panose="02020603050405020304" pitchFamily="18" charset="0"/>
              </a:rPr>
              <a:t> </a:t>
            </a:r>
            <a:r>
              <a:rPr lang="en-US" b="1" dirty="0" err="1">
                <a:highlight>
                  <a:srgbClr val="FFFF00"/>
                </a:highlight>
                <a:ea typeface="Times New Roman" panose="02020603050405020304" pitchFamily="18" charset="0"/>
              </a:rPr>
              <a:t>Quốc</a:t>
            </a:r>
            <a:endParaRPr lang="en-US" dirty="0"/>
          </a:p>
        </p:txBody>
      </p:sp>
      <p:sp>
        <p:nvSpPr>
          <p:cNvPr id="20" name="Rectangle 19">
            <a:extLst>
              <a:ext uri="{FF2B5EF4-FFF2-40B4-BE49-F238E27FC236}">
                <a16:creationId xmlns:a16="http://schemas.microsoft.com/office/drawing/2014/main" xmlns="" id="{99D57D03-EEB7-40B6-A47C-DE33FE955F4C}"/>
              </a:ext>
            </a:extLst>
          </p:cNvPr>
          <p:cNvSpPr/>
          <p:nvPr/>
        </p:nvSpPr>
        <p:spPr>
          <a:xfrm>
            <a:off x="5706104" y="2559762"/>
            <a:ext cx="771365"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Ấn</a:t>
            </a:r>
            <a:r>
              <a:rPr lang="en-US" b="1" dirty="0">
                <a:highlight>
                  <a:srgbClr val="FFFF00"/>
                </a:highlight>
                <a:ea typeface="Times New Roman" panose="02020603050405020304" pitchFamily="18" charset="0"/>
              </a:rPr>
              <a:t> </a:t>
            </a:r>
            <a:r>
              <a:rPr lang="en-US" b="1" dirty="0" err="1">
                <a:highlight>
                  <a:srgbClr val="FFFF00"/>
                </a:highlight>
                <a:ea typeface="Times New Roman" panose="02020603050405020304" pitchFamily="18" charset="0"/>
              </a:rPr>
              <a:t>Độ</a:t>
            </a:r>
            <a:endParaRPr lang="en-US" dirty="0"/>
          </a:p>
        </p:txBody>
      </p:sp>
      <p:sp>
        <p:nvSpPr>
          <p:cNvPr id="21" name="Rectangle 20">
            <a:extLst>
              <a:ext uri="{FF2B5EF4-FFF2-40B4-BE49-F238E27FC236}">
                <a16:creationId xmlns:a16="http://schemas.microsoft.com/office/drawing/2014/main" xmlns="" id="{F52A9BBC-0291-4743-B2D9-C34817559916}"/>
              </a:ext>
            </a:extLst>
          </p:cNvPr>
          <p:cNvSpPr/>
          <p:nvPr/>
        </p:nvSpPr>
        <p:spPr>
          <a:xfrm>
            <a:off x="8351181" y="4874566"/>
            <a:ext cx="1148071" cy="369332"/>
          </a:xfrm>
          <a:prstGeom prst="rect">
            <a:avLst/>
          </a:prstGeom>
        </p:spPr>
        <p:txBody>
          <a:bodyPr wrap="none">
            <a:spAutoFit/>
          </a:bodyPr>
          <a:lstStyle/>
          <a:p>
            <a:pPr eaLnBrk="1" hangingPunct="1">
              <a:defRPr/>
            </a:pPr>
            <a:r>
              <a:rPr lang="en-US" b="1" dirty="0">
                <a:highlight>
                  <a:srgbClr val="FFFF00"/>
                </a:highlight>
                <a:ea typeface="Times New Roman" panose="02020603050405020304" pitchFamily="18" charset="0"/>
              </a:rPr>
              <a:t>Cambodia</a:t>
            </a:r>
            <a:endParaRPr lang="en-US" dirty="0"/>
          </a:p>
        </p:txBody>
      </p:sp>
      <p:sp>
        <p:nvSpPr>
          <p:cNvPr id="22" name="Rectangle 21">
            <a:extLst>
              <a:ext uri="{FF2B5EF4-FFF2-40B4-BE49-F238E27FC236}">
                <a16:creationId xmlns:a16="http://schemas.microsoft.com/office/drawing/2014/main" xmlns="" id="{1F874DAC-F1BC-444E-B408-1868C72E4C2F}"/>
              </a:ext>
            </a:extLst>
          </p:cNvPr>
          <p:cNvSpPr/>
          <p:nvPr/>
        </p:nvSpPr>
        <p:spPr>
          <a:xfrm>
            <a:off x="7080869" y="6422053"/>
            <a:ext cx="1116011" cy="369332"/>
          </a:xfrm>
          <a:prstGeom prst="rect">
            <a:avLst/>
          </a:prstGeom>
        </p:spPr>
        <p:txBody>
          <a:bodyPr wrap="none">
            <a:spAutoFit/>
          </a:bodyPr>
          <a:lstStyle/>
          <a:p>
            <a:pPr eaLnBrk="1" hangingPunct="1">
              <a:defRPr/>
            </a:pPr>
            <a:r>
              <a:rPr lang="en-US" b="1" dirty="0">
                <a:highlight>
                  <a:srgbClr val="FFFF00"/>
                </a:highlight>
                <a:ea typeface="Times New Roman" panose="02020603050405020304" pitchFamily="18" charset="0"/>
              </a:rPr>
              <a:t>Indonesia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2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par>
                                <p:cTn id="63" presetID="2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down)">
                                      <p:cBhvr>
                                        <p:cTn id="65" dur="500"/>
                                        <p:tgtEl>
                                          <p:spTgt spid="11"/>
                                        </p:tgtEl>
                                      </p:cBhvr>
                                    </p:animEffect>
                                  </p:childTnLst>
                                </p:cTn>
                              </p:par>
                              <p:par>
                                <p:cTn id="66" presetID="22" presetClass="entr" presetSubtype="4"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4"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00"/>
                                        <p:tgtEl>
                                          <p:spTgt spid="1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6" presetClass="entr" presetSubtype="21"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barn(inVertical)">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6</a:t>
            </a:r>
          </a:p>
        </p:txBody>
      </p:sp>
      <p:pic>
        <p:nvPicPr>
          <p:cNvPr id="2" name="Picture 1">
            <a:extLst>
              <a:ext uri="{FF2B5EF4-FFF2-40B4-BE49-F238E27FC236}">
                <a16:creationId xmlns:a16="http://schemas.microsoft.com/office/drawing/2014/main" xmlns="" id="{3066D927-42CF-41D3-89A4-8517E82840E1}"/>
              </a:ext>
            </a:extLst>
          </p:cNvPr>
          <p:cNvPicPr>
            <a:picLocks noChangeAspect="1"/>
          </p:cNvPicPr>
          <p:nvPr/>
        </p:nvPicPr>
        <p:blipFill>
          <a:blip r:embed="rId3"/>
          <a:stretch>
            <a:fillRect/>
          </a:stretch>
        </p:blipFill>
        <p:spPr>
          <a:xfrm>
            <a:off x="294770" y="1542748"/>
            <a:ext cx="11529936" cy="5319964"/>
          </a:xfrm>
          <a:prstGeom prst="rect">
            <a:avLst/>
          </a:prstGeom>
        </p:spPr>
      </p:pic>
      <p:pic>
        <p:nvPicPr>
          <p:cNvPr id="10" name="Picture 9">
            <a:extLst>
              <a:ext uri="{FF2B5EF4-FFF2-40B4-BE49-F238E27FC236}">
                <a16:creationId xmlns:a16="http://schemas.microsoft.com/office/drawing/2014/main" xmlns="" id="{6796E35D-01C0-4CAC-A81F-8F3DC655C68E}"/>
              </a:ext>
            </a:extLst>
          </p:cNvPr>
          <p:cNvPicPr>
            <a:picLocks noChangeAspect="1"/>
          </p:cNvPicPr>
          <p:nvPr/>
        </p:nvPicPr>
        <p:blipFill rotWithShape="1">
          <a:blip r:embed="rId4"/>
          <a:srcRect l="33000" t="24000" r="34346" b="10835"/>
          <a:stretch/>
        </p:blipFill>
        <p:spPr>
          <a:xfrm>
            <a:off x="294770" y="1416844"/>
            <a:ext cx="4735085" cy="5441156"/>
          </a:xfrm>
          <a:prstGeom prst="rect">
            <a:avLst/>
          </a:prstGeom>
        </p:spPr>
      </p:pic>
      <p:sp>
        <p:nvSpPr>
          <p:cNvPr id="11" name="Rectangle 10">
            <a:extLst>
              <a:ext uri="{FF2B5EF4-FFF2-40B4-BE49-F238E27FC236}">
                <a16:creationId xmlns:a16="http://schemas.microsoft.com/office/drawing/2014/main" xmlns="" id="{DA54CDF7-3C4C-4D6B-8A49-B9521E0CB108}"/>
              </a:ext>
            </a:extLst>
          </p:cNvPr>
          <p:cNvSpPr/>
          <p:nvPr/>
        </p:nvSpPr>
        <p:spPr>
          <a:xfrm>
            <a:off x="29688" y="1"/>
            <a:ext cx="12132623" cy="1377862"/>
          </a:xfrm>
          <a:prstGeom prst="rect">
            <a:avLst/>
          </a:prstGeom>
          <a:solidFill>
            <a:srgbClr val="F8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8F5EF"/>
                </a:solidFill>
              </a:ln>
            </a:endParaRPr>
          </a:p>
        </p:txBody>
      </p:sp>
      <p:sp>
        <p:nvSpPr>
          <p:cNvPr id="12" name="TextBox 11">
            <a:extLst>
              <a:ext uri="{FF2B5EF4-FFF2-40B4-BE49-F238E27FC236}">
                <a16:creationId xmlns:a16="http://schemas.microsoft.com/office/drawing/2014/main" xmlns="" id="{BACEFF0F-0F6B-4401-BCEB-316475FAB7C3}"/>
              </a:ext>
            </a:extLst>
          </p:cNvPr>
          <p:cNvSpPr txBox="1"/>
          <p:nvPr/>
        </p:nvSpPr>
        <p:spPr>
          <a:xfrm>
            <a:off x="294770" y="314504"/>
            <a:ext cx="3217741" cy="830997"/>
          </a:xfrm>
          <a:prstGeom prst="rect">
            <a:avLst/>
          </a:prstGeom>
          <a:noFill/>
        </p:spPr>
        <p:txBody>
          <a:bodyPr wrap="square" rtlCol="0">
            <a:spAutoFit/>
          </a:bodyPr>
          <a:lstStyle/>
          <a:p>
            <a:r>
              <a:rPr lang="vi-VN" sz="4800" b="1">
                <a:solidFill>
                  <a:srgbClr val="3333FF"/>
                </a:solidFill>
                <a:latin typeface="Arial" panose="020B0604020202020204" pitchFamily="34" charset="0"/>
                <a:cs typeface="Arial" panose="020B0604020202020204" pitchFamily="34" charset="0"/>
              </a:rPr>
              <a:t>Bài </a:t>
            </a:r>
            <a:r>
              <a:rPr lang="en-US" sz="4800" b="1">
                <a:solidFill>
                  <a:srgbClr val="3333FF"/>
                </a:solidFill>
                <a:latin typeface="Arial" panose="020B0604020202020204" pitchFamily="34" charset="0"/>
                <a:cs typeface="Arial" panose="020B0604020202020204" pitchFamily="34" charset="0"/>
              </a:rPr>
              <a:t>6</a:t>
            </a:r>
            <a:endParaRPr lang="en-US" sz="4800" b="1">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10793846-7A96-40E4-8A03-89765C8DB853}"/>
              </a:ext>
            </a:extLst>
          </p:cNvPr>
          <p:cNvSpPr txBox="1"/>
          <p:nvPr/>
        </p:nvSpPr>
        <p:spPr>
          <a:xfrm>
            <a:off x="1862667" y="476596"/>
            <a:ext cx="10506075" cy="707886"/>
          </a:xfrm>
          <a:prstGeom prst="rect">
            <a:avLst/>
          </a:prstGeom>
          <a:noFill/>
        </p:spPr>
        <p:txBody>
          <a:bodyPr wrap="square" rtlCol="0">
            <a:spAutoFit/>
          </a:bodyPr>
          <a:lstStyle/>
          <a:p>
            <a:pPr algn="ctr"/>
            <a:r>
              <a:rPr lang="en-US" sz="4000" b="1">
                <a:solidFill>
                  <a:srgbClr val="FF0066"/>
                </a:solidFill>
                <a:latin typeface="Arial" panose="020B0604020202020204" pitchFamily="34" charset="0"/>
                <a:cs typeface="Arial" panose="020B0604020202020204" pitchFamily="34" charset="0"/>
              </a:rPr>
              <a:t>ĐẶC ĐIỂM DÂN C</a:t>
            </a:r>
            <a:r>
              <a:rPr lang="vi-VN" sz="4000" b="1">
                <a:solidFill>
                  <a:srgbClr val="FF0066"/>
                </a:solidFill>
                <a:latin typeface="Arial" panose="020B0604020202020204" pitchFamily="34" charset="0"/>
                <a:cs typeface="Arial" panose="020B0604020202020204" pitchFamily="34" charset="0"/>
              </a:rPr>
              <a:t>Ư</a:t>
            </a:r>
            <a:r>
              <a:rPr lang="en-US" sz="4000" b="1">
                <a:solidFill>
                  <a:srgbClr val="FF0066"/>
                </a:solidFill>
                <a:latin typeface="Arial" panose="020B0604020202020204" pitchFamily="34" charset="0"/>
                <a:cs typeface="Arial" panose="020B0604020202020204" pitchFamily="34" charset="0"/>
              </a:rPr>
              <a:t>, XÃ HỘI </a:t>
            </a:r>
            <a:r>
              <a:rPr lang="vi-VN" sz="4000" b="1">
                <a:solidFill>
                  <a:srgbClr val="FF0066"/>
                </a:solidFill>
                <a:latin typeface="Arial" panose="020B0604020202020204" pitchFamily="34" charset="0"/>
                <a:cs typeface="Arial" panose="020B0604020202020204" pitchFamily="34" charset="0"/>
              </a:rPr>
              <a:t>CHÂU Á (TT)</a:t>
            </a:r>
            <a:endParaRPr lang="en-US" sz="4000" b="1">
              <a:solidFill>
                <a:srgbClr val="FF0066"/>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01DFDE59-CA7A-4F82-A871-07DCF7511913}"/>
              </a:ext>
            </a:extLst>
          </p:cNvPr>
          <p:cNvCxnSpPr/>
          <p:nvPr/>
        </p:nvCxnSpPr>
        <p:spPr>
          <a:xfrm>
            <a:off x="0" y="1145501"/>
            <a:ext cx="1903640" cy="0"/>
          </a:xfrm>
          <a:prstGeom prst="line">
            <a:avLst/>
          </a:prstGeom>
          <a:ln w="53975">
            <a:solidFill>
              <a:srgbClr val="1B04F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xmlns="" id="{14AA459D-CB93-4E1E-B1C8-A6975EF34375}"/>
              </a:ext>
            </a:extLst>
          </p:cNvPr>
          <p:cNvSpPr/>
          <p:nvPr/>
        </p:nvSpPr>
        <p:spPr>
          <a:xfrm>
            <a:off x="1810990" y="52490"/>
            <a:ext cx="4730215" cy="872949"/>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 name="TextBox 6">
            <a:extLst>
              <a:ext uri="{FF2B5EF4-FFF2-40B4-BE49-F238E27FC236}">
                <a16:creationId xmlns:a16="http://schemas.microsoft.com/office/drawing/2014/main" xmlns="" id="{08B65722-CDB3-4705-8AB8-BB9C553E2172}"/>
              </a:ext>
            </a:extLst>
          </p:cNvPr>
          <p:cNvSpPr txBox="1"/>
          <p:nvPr/>
        </p:nvSpPr>
        <p:spPr>
          <a:xfrm>
            <a:off x="2598530" y="209010"/>
            <a:ext cx="357287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8" name="Group 7">
            <a:extLst>
              <a:ext uri="{FF2B5EF4-FFF2-40B4-BE49-F238E27FC236}">
                <a16:creationId xmlns:a16="http://schemas.microsoft.com/office/drawing/2014/main" xmlns="" id="{4EA15BBF-06A6-4883-B5F3-EAF7E31BE4F5}"/>
              </a:ext>
            </a:extLst>
          </p:cNvPr>
          <p:cNvGrpSpPr/>
          <p:nvPr/>
        </p:nvGrpSpPr>
        <p:grpSpPr>
          <a:xfrm>
            <a:off x="1048762" y="52490"/>
            <a:ext cx="1301952" cy="872949"/>
            <a:chOff x="344605" y="154323"/>
            <a:chExt cx="1301952" cy="872949"/>
          </a:xfrm>
        </p:grpSpPr>
        <p:sp>
          <p:nvSpPr>
            <p:cNvPr id="9" name="Arrow: Pentagon 8">
              <a:extLst>
                <a:ext uri="{FF2B5EF4-FFF2-40B4-BE49-F238E27FC236}">
                  <a16:creationId xmlns:a16="http://schemas.microsoft.com/office/drawing/2014/main" xmlns="" id="{312AF15E-5761-4E70-B782-4BD16225DC7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1AC46EF3-AE23-4197-ABAB-01CDAF56742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descr="Dân Số-vector Clip Nghệ Thuật-miễn Phí Vector Miễn Phí Tải Về">
            <a:extLst>
              <a:ext uri="{FF2B5EF4-FFF2-40B4-BE49-F238E27FC236}">
                <a16:creationId xmlns:a16="http://schemas.microsoft.com/office/drawing/2014/main" xmlns="" id="{C43322E0-692B-4A0B-8F11-4FAE1D84B3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588"/>
          <a:stretch/>
        </p:blipFill>
        <p:spPr bwMode="auto">
          <a:xfrm>
            <a:off x="-52053" y="40058"/>
            <a:ext cx="1054691" cy="982519"/>
          </a:xfrm>
          <a:prstGeom prst="ellipse">
            <a:avLst/>
          </a:prstGeom>
          <a:solidFill>
            <a:srgbClr val="FFC000"/>
          </a:solidFill>
        </p:spPr>
      </p:pic>
      <p:pic>
        <p:nvPicPr>
          <p:cNvPr id="12" name="Picture 11">
            <a:extLst>
              <a:ext uri="{FF2B5EF4-FFF2-40B4-BE49-F238E27FC236}">
                <a16:creationId xmlns:a16="http://schemas.microsoft.com/office/drawing/2014/main" xmlns="" id="{7FDD8CBA-B2FE-4D71-BDEF-31FE5C94D405}"/>
              </a:ext>
            </a:extLst>
          </p:cNvPr>
          <p:cNvPicPr>
            <a:picLocks noChangeAspect="1"/>
          </p:cNvPicPr>
          <p:nvPr/>
        </p:nvPicPr>
        <p:blipFill>
          <a:blip r:embed="rId5"/>
          <a:stretch>
            <a:fillRect/>
          </a:stretch>
        </p:blipFill>
        <p:spPr>
          <a:xfrm>
            <a:off x="11010718" y="104652"/>
            <a:ext cx="1054691" cy="927925"/>
          </a:xfrm>
          <a:prstGeom prst="rect">
            <a:avLst/>
          </a:prstGeom>
        </p:spPr>
      </p:pic>
      <p:sp>
        <p:nvSpPr>
          <p:cNvPr id="13" name="TextBox 12">
            <a:extLst>
              <a:ext uri="{FF2B5EF4-FFF2-40B4-BE49-F238E27FC236}">
                <a16:creationId xmlns:a16="http://schemas.microsoft.com/office/drawing/2014/main" xmlns="" id="{56A2459B-468E-498F-92DD-E97B9F429AD2}"/>
              </a:ext>
            </a:extLst>
          </p:cNvPr>
          <p:cNvSpPr txBox="1"/>
          <p:nvPr/>
        </p:nvSpPr>
        <p:spPr>
          <a:xfrm>
            <a:off x="1181282" y="1053037"/>
            <a:ext cx="4409783"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b. Phân bố dân cư châu Á</a:t>
            </a:r>
          </a:p>
        </p:txBody>
      </p:sp>
      <p:grpSp>
        <p:nvGrpSpPr>
          <p:cNvPr id="17" name="Group 16">
            <a:extLst>
              <a:ext uri="{FF2B5EF4-FFF2-40B4-BE49-F238E27FC236}">
                <a16:creationId xmlns:a16="http://schemas.microsoft.com/office/drawing/2014/main" xmlns="" id="{7AABB847-41B9-471D-8BE3-D67437DCDFDD}"/>
              </a:ext>
            </a:extLst>
          </p:cNvPr>
          <p:cNvGrpSpPr/>
          <p:nvPr/>
        </p:nvGrpSpPr>
        <p:grpSpPr>
          <a:xfrm>
            <a:off x="6308545" y="79512"/>
            <a:ext cx="5857463" cy="6687352"/>
            <a:chOff x="5322581" y="47012"/>
            <a:chExt cx="6626087" cy="7183049"/>
          </a:xfrm>
        </p:grpSpPr>
        <p:pic>
          <p:nvPicPr>
            <p:cNvPr id="18" name="Picture 2">
              <a:extLst>
                <a:ext uri="{FF2B5EF4-FFF2-40B4-BE49-F238E27FC236}">
                  <a16:creationId xmlns:a16="http://schemas.microsoft.com/office/drawing/2014/main" xmlns="" id="{B9A9E211-872D-42E0-8BB0-D332E5BA36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89F99663-2543-454B-82B8-CE44C95D8002}"/>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16" name="Rectangle 15">
            <a:extLst>
              <a:ext uri="{FF2B5EF4-FFF2-40B4-BE49-F238E27FC236}">
                <a16:creationId xmlns:a16="http://schemas.microsoft.com/office/drawing/2014/main" xmlns="" id="{F8A9AD61-3AAD-4FAC-9D25-786A23CB23E6}"/>
              </a:ext>
            </a:extLst>
          </p:cNvPr>
          <p:cNvSpPr/>
          <p:nvPr/>
        </p:nvSpPr>
        <p:spPr>
          <a:xfrm>
            <a:off x="-62674" y="2967003"/>
            <a:ext cx="6499045" cy="1078950"/>
          </a:xfrm>
          <a:prstGeom prst="rect">
            <a:avLst/>
          </a:prstGeom>
          <a:solidFill>
            <a:srgbClr val="F9FECE"/>
          </a:solidFill>
          <a:ln>
            <a:solidFill>
              <a:srgbClr val="00B0F0"/>
            </a:solidFill>
          </a:ln>
        </p:spPr>
        <p:txBody>
          <a:bodyPr wrap="square">
            <a:spAutoFit/>
          </a:bodyPr>
          <a:lstStyle/>
          <a:p>
            <a:pPr indent="180340" algn="just">
              <a:lnSpc>
                <a:spcPct val="120000"/>
              </a:lnSpc>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Trình bày sự phân bố dân cư châu Á. Giải thích nguyên nhân?</a:t>
            </a:r>
            <a:endPar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image67.png" descr="Image result for KÄ© thuáº­t khÄn tráº£i bÃ n">
            <a:extLst>
              <a:ext uri="{FF2B5EF4-FFF2-40B4-BE49-F238E27FC236}">
                <a16:creationId xmlns:a16="http://schemas.microsoft.com/office/drawing/2014/main" xmlns="" id="{F956646C-D542-423A-A7DC-8F614D6A779D}"/>
              </a:ext>
            </a:extLst>
          </p:cNvPr>
          <p:cNvPicPr/>
          <p:nvPr/>
        </p:nvPicPr>
        <p:blipFill>
          <a:blip r:embed="rId7"/>
          <a:srcRect/>
          <a:stretch>
            <a:fillRect/>
          </a:stretch>
        </p:blipFill>
        <p:spPr>
          <a:xfrm>
            <a:off x="-62675" y="4144816"/>
            <a:ext cx="2150095" cy="1729893"/>
          </a:xfrm>
          <a:prstGeom prst="rect">
            <a:avLst/>
          </a:prstGeom>
          <a:ln/>
        </p:spPr>
      </p:pic>
      <p:sp>
        <p:nvSpPr>
          <p:cNvPr id="21" name="TextBox 20">
            <a:extLst>
              <a:ext uri="{FF2B5EF4-FFF2-40B4-BE49-F238E27FC236}">
                <a16:creationId xmlns:a16="http://schemas.microsoft.com/office/drawing/2014/main" xmlns="" id="{B97E8CDE-67DD-443E-99C8-6FD6E077C029}"/>
              </a:ext>
            </a:extLst>
          </p:cNvPr>
          <p:cNvSpPr txBox="1"/>
          <p:nvPr/>
        </p:nvSpPr>
        <p:spPr>
          <a:xfrm>
            <a:off x="2135456" y="4120384"/>
            <a:ext cx="4300915" cy="1754326"/>
          </a:xfrm>
          <a:prstGeom prst="rect">
            <a:avLst/>
          </a:prstGeom>
          <a:solidFill>
            <a:schemeClr val="accent4">
              <a:lumMod val="20000"/>
              <a:lumOff val="80000"/>
              <a:alpha val="54000"/>
            </a:schemeClr>
          </a:solidFill>
          <a:ln>
            <a:solidFill>
              <a:srgbClr val="00B0F0"/>
            </a:solidFill>
          </a:ln>
        </p:spPr>
        <p:txBody>
          <a:bodyPr wrap="square" rtlCol="0">
            <a:spAutoFit/>
          </a:bodyPr>
          <a:lstStyle/>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Viết ý kiến cá nhân ra giấy note trong 1 phút</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Chia sẻ ý kiến trong nhóm</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Thư kí ghi tổng hợp vào PHT (dán trung tâm bảng phụ)</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Trình bày theo vòng tròn</a:t>
            </a:r>
          </a:p>
        </p:txBody>
      </p:sp>
      <p:pic>
        <p:nvPicPr>
          <p:cNvPr id="22" name="3 Minute Timer (Nho)">
            <a:hlinkClick r:id="" action="ppaction://media"/>
            <a:extLst>
              <a:ext uri="{FF2B5EF4-FFF2-40B4-BE49-F238E27FC236}">
                <a16:creationId xmlns:a16="http://schemas.microsoft.com/office/drawing/2014/main" xmlns="" id="{40E83FED-72B7-498B-AE7B-4D4932FDA4C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182374" y="2181112"/>
            <a:ext cx="1243957" cy="687027"/>
          </a:xfrm>
          <a:prstGeom prst="rect">
            <a:avLst/>
          </a:prstGeom>
        </p:spPr>
      </p:pic>
      <p:sp>
        <p:nvSpPr>
          <p:cNvPr id="23" name="Rectangle: Rounded Corners 22">
            <a:extLst>
              <a:ext uri="{FF2B5EF4-FFF2-40B4-BE49-F238E27FC236}">
                <a16:creationId xmlns:a16="http://schemas.microsoft.com/office/drawing/2014/main" xmlns="" id="{C734C995-D0D3-40B3-B957-42D08780993B}"/>
              </a:ext>
            </a:extLst>
          </p:cNvPr>
          <p:cNvSpPr/>
          <p:nvPr/>
        </p:nvSpPr>
        <p:spPr>
          <a:xfrm>
            <a:off x="1181282" y="2218329"/>
            <a:ext cx="3850361" cy="61635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latin typeface="Arial" panose="020B0604020202020204" pitchFamily="34" charset="0"/>
                <a:cs typeface="Arial" panose="020B0604020202020204" pitchFamily="34" charset="0"/>
              </a:rPr>
              <a:t>THẢO LUẬN </a:t>
            </a:r>
            <a:r>
              <a:rPr lang="en-US" sz="2800" b="1">
                <a:solidFill>
                  <a:srgbClr val="FFFF00"/>
                </a:solidFill>
                <a:latin typeface="Arial" panose="020B0604020202020204" pitchFamily="34" charset="0"/>
                <a:cs typeface="Arial" panose="020B0604020202020204" pitchFamily="34" charset="0"/>
              </a:rPr>
              <a:t>NHÓM 4</a:t>
            </a:r>
          </a:p>
        </p:txBody>
      </p:sp>
      <p:pic>
        <p:nvPicPr>
          <p:cNvPr id="24" name="Picture 23">
            <a:extLst>
              <a:ext uri="{FF2B5EF4-FFF2-40B4-BE49-F238E27FC236}">
                <a16:creationId xmlns:a16="http://schemas.microsoft.com/office/drawing/2014/main" xmlns="" id="{C210985B-69CF-4BC6-99D9-2678F9E8453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62675" y="2074124"/>
            <a:ext cx="1243957" cy="794015"/>
          </a:xfrm>
          <a:prstGeom prst="rect">
            <a:avLst/>
          </a:prstGeom>
        </p:spPr>
      </p:pic>
    </p:spTree>
    <p:extLst>
      <p:ext uri="{BB962C8B-B14F-4D97-AF65-F5344CB8AC3E}">
        <p14:creationId xmlns:p14="http://schemas.microsoft.com/office/powerpoint/2010/main" val="38284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5118" fill="hold"/>
                                        <p:tgtEl>
                                          <p:spTgt spid="22"/>
                                        </p:tgtEl>
                                      </p:cBhvr>
                                    </p:cmd>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2"/>
                                        </p:tgtEl>
                                      </p:cBhvr>
                                    </p:cmd>
                                  </p:childTnLst>
                                </p:cTn>
                              </p:par>
                            </p:childTnLst>
                          </p:cTn>
                        </p:par>
                      </p:childTnLst>
                    </p:cTn>
                  </p:par>
                </p:childTnLst>
              </p:cTn>
              <p:nextCondLst>
                <p:cond evt="onClick" delay="0">
                  <p:tgtEl>
                    <p:spTgt spid="22"/>
                  </p:tgtEl>
                </p:cond>
              </p:nextCondLst>
            </p:seq>
            <p:video>
              <p:cMediaNode vol="80000">
                <p:cTn id="36" fill="hold" display="0">
                  <p:stCondLst>
                    <p:cond delay="indefinite"/>
                  </p:stCondLst>
                </p:cTn>
                <p:tgtEl>
                  <p:spTgt spid="22"/>
                </p:tgtEl>
              </p:cMediaNode>
            </p:video>
          </p:childTnLst>
        </p:cTn>
      </p:par>
    </p:tnLst>
    <p:bldLst>
      <p:bldP spid="16" grpId="0" animBg="1"/>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CB66B5F-C41A-4B5C-87E4-5D357606315A}"/>
              </a:ext>
            </a:extLst>
          </p:cNvPr>
          <p:cNvSpPr/>
          <p:nvPr/>
        </p:nvSpPr>
        <p:spPr>
          <a:xfrm>
            <a:off x="455219" y="1587183"/>
            <a:ext cx="11281559" cy="4684809"/>
          </a:xfrm>
          <a:prstGeom prst="rect">
            <a:avLst/>
          </a:prstGeom>
          <a:solidFill>
            <a:srgbClr val="F9FECE"/>
          </a:solidFill>
          <a:ln>
            <a:solidFill>
              <a:schemeClr val="accent1">
                <a:shade val="50000"/>
              </a:schemeClr>
            </a:solidFill>
          </a:ln>
        </p:spPr>
        <p:txBody>
          <a:bodyPr wrap="square">
            <a:spAutoFit/>
          </a:bodyPr>
          <a:lstStyle/>
          <a:p>
            <a:pPr marL="560070" indent="-342900">
              <a:lnSpc>
                <a:spcPct val="120000"/>
              </a:lnSpc>
              <a:spcAft>
                <a:spcPts val="0"/>
              </a:spcAft>
              <a:buFont typeface="Wingdings" panose="05000000000000000000" pitchFamily="2" charset="2"/>
              <a:buChar char="ü"/>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tập trung đông ở khu vực. Vì sao?</a:t>
            </a:r>
          </a:p>
          <a:p>
            <a:pPr marL="217170">
              <a:lnSpc>
                <a:spcPct val="120000"/>
              </a:lnSpc>
              <a:spcAft>
                <a:spcPts val="0"/>
              </a:spcAft>
              <a:tabLst>
                <a:tab pos="180340" algn="l"/>
                <a:tab pos="450215" algn="l"/>
              </a:tabLst>
            </a:pP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560070" indent="-342900">
              <a:lnSpc>
                <a:spcPct val="120000"/>
              </a:lnSpc>
              <a:spcAft>
                <a:spcPts val="0"/>
              </a:spcAft>
              <a:buFont typeface="Wingdings" panose="05000000000000000000" pitchFamily="2" charset="2"/>
              <a:buChar char="ü"/>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thưa thớt ở khu</a:t>
            </a: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vực. Vì sao?</a:t>
            </a:r>
          </a:p>
          <a:p>
            <a:pPr marL="217170">
              <a:lnSpc>
                <a:spcPct val="120000"/>
              </a:lnSpc>
              <a:spcAft>
                <a:spcPts val="0"/>
              </a:spcAft>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674370" indent="-457200">
              <a:lnSpc>
                <a:spcPct val="120000"/>
              </a:lnSpc>
              <a:spcAft>
                <a:spcPts val="0"/>
              </a:spcAft>
              <a:buFont typeface="Wingdings" panose="05000000000000000000" pitchFamily="2" charset="2"/>
              <a:buChar char="v"/>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Kể tên các quốc gia đông dân của Châu</a:t>
            </a: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srgbClr val="0070C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26665BD5-BCA3-476D-9A96-BC1534668953}"/>
              </a:ext>
            </a:extLst>
          </p:cNvPr>
          <p:cNvSpPr/>
          <p:nvPr/>
        </p:nvSpPr>
        <p:spPr>
          <a:xfrm>
            <a:off x="3962916" y="497312"/>
            <a:ext cx="4266167" cy="79564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BDBA8BDE-6B5B-4B19-B128-04D64A2446A8}"/>
              </a:ext>
            </a:extLst>
          </p:cNvPr>
          <p:cNvSpPr txBox="1"/>
          <p:nvPr/>
        </p:nvSpPr>
        <p:spPr>
          <a:xfrm>
            <a:off x="4247923" y="586008"/>
            <a:ext cx="4441371" cy="646331"/>
          </a:xfrm>
          <a:prstGeom prst="rect">
            <a:avLst/>
          </a:prstGeom>
          <a:noFill/>
          <a:ln>
            <a:noFill/>
          </a:ln>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PHIẾU HỌC TẬP</a:t>
            </a:r>
          </a:p>
        </p:txBody>
      </p:sp>
      <p:pic>
        <p:nvPicPr>
          <p:cNvPr id="8" name="3 Minute Timer (Nho)">
            <a:hlinkClick r:id="" action="ppaction://media"/>
            <a:extLst>
              <a:ext uri="{FF2B5EF4-FFF2-40B4-BE49-F238E27FC236}">
                <a16:creationId xmlns:a16="http://schemas.microsoft.com/office/drawing/2014/main" xmlns="" id="{097F9126-55F3-4938-AB21-24D5EC1916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14090" y="565659"/>
            <a:ext cx="1440628" cy="795647"/>
          </a:xfrm>
          <a:prstGeom prst="rect">
            <a:avLst/>
          </a:prstGeom>
        </p:spPr>
      </p:pic>
      <p:pic>
        <p:nvPicPr>
          <p:cNvPr id="9" name="Picture 8">
            <a:extLst>
              <a:ext uri="{FF2B5EF4-FFF2-40B4-BE49-F238E27FC236}">
                <a16:creationId xmlns:a16="http://schemas.microsoft.com/office/drawing/2014/main" xmlns="" id="{DC545A2B-E27B-4942-9F19-7BA47D27127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075513" y="410463"/>
            <a:ext cx="1243957" cy="794015"/>
          </a:xfrm>
          <a:prstGeom prst="rect">
            <a:avLst/>
          </a:prstGeom>
        </p:spPr>
      </p:pic>
    </p:spTree>
    <p:extLst>
      <p:ext uri="{BB962C8B-B14F-4D97-AF65-F5344CB8AC3E}">
        <p14:creationId xmlns:p14="http://schemas.microsoft.com/office/powerpoint/2010/main" val="170955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5118" fill="hold"/>
                                        <p:tgtEl>
                                          <p:spTgt spid="8"/>
                                        </p:tgtEl>
                                      </p:cBhvr>
                                    </p:cmd>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video>
              <p:cMediaNode vol="80000">
                <p:cTn id="23" fill="hold" display="0">
                  <p:stCondLst>
                    <p:cond delay="indefinite"/>
                  </p:stCondLst>
                </p:cTn>
                <p:tgtEl>
                  <p:spTgt spid="8"/>
                </p:tgtEl>
              </p:cMediaNode>
            </p:video>
          </p:childTnLst>
        </p:cTn>
      </p:par>
    </p:tnLst>
    <p:bldLst>
      <p:bldP spid="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8F1CE-A1C2-4137-A8B4-351A3FDBC278}"/>
              </a:ext>
            </a:extLst>
          </p:cNvPr>
          <p:cNvSpPr txBox="1"/>
          <p:nvPr/>
        </p:nvSpPr>
        <p:spPr>
          <a:xfrm>
            <a:off x="126591" y="45394"/>
            <a:ext cx="4409783"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b. Phân bố dân cư châu Á</a:t>
            </a:r>
          </a:p>
        </p:txBody>
      </p:sp>
      <p:grpSp>
        <p:nvGrpSpPr>
          <p:cNvPr id="3" name="Group 2">
            <a:extLst>
              <a:ext uri="{FF2B5EF4-FFF2-40B4-BE49-F238E27FC236}">
                <a16:creationId xmlns:a16="http://schemas.microsoft.com/office/drawing/2014/main" xmlns="" id="{434CF264-3EFF-452D-A511-5E225472BC53}"/>
              </a:ext>
            </a:extLst>
          </p:cNvPr>
          <p:cNvGrpSpPr/>
          <p:nvPr/>
        </p:nvGrpSpPr>
        <p:grpSpPr>
          <a:xfrm>
            <a:off x="5949538" y="104769"/>
            <a:ext cx="6216470" cy="6721469"/>
            <a:chOff x="5322581" y="47012"/>
            <a:chExt cx="6626087" cy="7183049"/>
          </a:xfrm>
        </p:grpSpPr>
        <p:pic>
          <p:nvPicPr>
            <p:cNvPr id="4" name="Picture 2">
              <a:extLst>
                <a:ext uri="{FF2B5EF4-FFF2-40B4-BE49-F238E27FC236}">
                  <a16:creationId xmlns:a16="http://schemas.microsoft.com/office/drawing/2014/main" xmlns="" id="{6B516181-AD7E-4681-B445-38D5C8A2B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5ABB4211-196A-4EA4-B46C-AA5E3074E138}"/>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6" name="Rectangle 5">
            <a:extLst>
              <a:ext uri="{FF2B5EF4-FFF2-40B4-BE49-F238E27FC236}">
                <a16:creationId xmlns:a16="http://schemas.microsoft.com/office/drawing/2014/main" xmlns="" id="{8FEB85F7-CC0F-4A94-B215-7F3EA293F75A}"/>
              </a:ext>
            </a:extLst>
          </p:cNvPr>
          <p:cNvSpPr>
            <a:spLocks noChangeArrowheads="1"/>
          </p:cNvSpPr>
          <p:nvPr/>
        </p:nvSpPr>
        <p:spPr bwMode="auto">
          <a:xfrm>
            <a:off x="123782" y="4801726"/>
            <a:ext cx="5825756" cy="1637115"/>
          </a:xfrm>
          <a:prstGeom prst="rect">
            <a:avLst/>
          </a:prstGeom>
          <a:noFill/>
          <a:ln w="9525">
            <a:noFill/>
            <a:prstDash val="sysDash"/>
            <a:miter lim="800000"/>
            <a:headEnd/>
            <a:tailEnd/>
          </a:ln>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07000"/>
              </a:lnSpc>
              <a:spcAft>
                <a:spcPts val="600"/>
              </a:spcAft>
            </a:pPr>
            <a:r>
              <a:rPr lang="en-US" altLang="en-US" sz="3200">
                <a:solidFill>
                  <a:srgbClr val="1B04FA"/>
                </a:solidFill>
                <a:latin typeface="Arial" panose="020B0604020202020204" pitchFamily="34" charset="0"/>
                <a:cs typeface="Arial" panose="020B0604020202020204" pitchFamily="34" charset="0"/>
              </a:rPr>
              <a:t>+ Dân cư thưa thớt ở Bắc Á, Trung Á và một phần Tây Nam Á</a:t>
            </a:r>
            <a:r>
              <a:rPr lang="en-US" sz="3200">
                <a:solidFill>
                  <a:srgbClr val="1B04FA"/>
                </a:solidFill>
                <a:latin typeface="Arial" panose="020B0604020202020204" pitchFamily="34" charset="0"/>
                <a:cs typeface="Arial" panose="020B0604020202020204" pitchFamily="34" charset="0"/>
              </a:rPr>
              <a:t>(A-rập-xê-út)</a:t>
            </a:r>
            <a:r>
              <a:rPr lang="en-US" altLang="en-US" sz="3200">
                <a:solidFill>
                  <a:srgbClr val="1B04FA"/>
                </a:solidFill>
                <a:latin typeface="Arial" panose="020B0604020202020204" pitchFamily="34" charset="0"/>
                <a:cs typeface="Arial" panose="020B0604020202020204" pitchFamily="34" charset="0"/>
              </a:rPr>
              <a:t>.</a:t>
            </a:r>
            <a:endParaRPr lang="en-US" altLang="en-US" sz="3200" b="1">
              <a:solidFill>
                <a:srgbClr val="1B04F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2C1B98CC-A025-4193-A8EB-9B669CF8D4C9}"/>
              </a:ext>
            </a:extLst>
          </p:cNvPr>
          <p:cNvSpPr>
            <a:spLocks noChangeArrowheads="1"/>
          </p:cNvSpPr>
          <p:nvPr/>
        </p:nvSpPr>
        <p:spPr bwMode="auto">
          <a:xfrm>
            <a:off x="123782" y="678468"/>
            <a:ext cx="5825756" cy="1107932"/>
          </a:xfrm>
          <a:prstGeom prst="rect">
            <a:avLst/>
          </a:prstGeom>
          <a:noFill/>
          <a:ln w="9525">
            <a:noFill/>
            <a:prstDash val="sysDash"/>
            <a:miter lim="800000"/>
            <a:headEnd/>
            <a:tailEnd/>
          </a:ln>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07000"/>
              </a:lnSpc>
              <a:spcAft>
                <a:spcPts val="600"/>
              </a:spcAft>
              <a:buFontTx/>
              <a:buChar char="-"/>
            </a:pPr>
            <a:r>
              <a:rPr lang="en-US" altLang="en-US" sz="3200">
                <a:solidFill>
                  <a:srgbClr val="1B04FA"/>
                </a:solidFill>
                <a:latin typeface="Arial" panose="020B0604020202020204" pitchFamily="34" charset="0"/>
                <a:cs typeface="Arial" panose="020B0604020202020204" pitchFamily="34" charset="0"/>
              </a:rPr>
              <a:t>Dân cư châu Á phân bố không đều: </a:t>
            </a:r>
          </a:p>
        </p:txBody>
      </p:sp>
      <p:sp>
        <p:nvSpPr>
          <p:cNvPr id="8" name="Rectangle 7">
            <a:extLst>
              <a:ext uri="{FF2B5EF4-FFF2-40B4-BE49-F238E27FC236}">
                <a16:creationId xmlns:a16="http://schemas.microsoft.com/office/drawing/2014/main" xmlns="" id="{1CC3EC6F-0AB9-4D3F-BAD9-41F1A23A8EC2}"/>
              </a:ext>
            </a:extLst>
          </p:cNvPr>
          <p:cNvSpPr>
            <a:spLocks noChangeArrowheads="1"/>
          </p:cNvSpPr>
          <p:nvPr/>
        </p:nvSpPr>
        <p:spPr bwMode="auto">
          <a:xfrm>
            <a:off x="123782" y="1949688"/>
            <a:ext cx="5825756" cy="2688749"/>
          </a:xfrm>
          <a:prstGeom prst="rect">
            <a:avLst/>
          </a:prstGeom>
          <a:noFill/>
          <a:ln w="9525">
            <a:noFill/>
            <a:prstDash val="sysDash"/>
            <a:miter lim="800000"/>
            <a:headEnd/>
            <a:tailEnd/>
          </a:ln>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07000"/>
              </a:lnSpc>
              <a:spcAft>
                <a:spcPts val="600"/>
              </a:spcAft>
            </a:pPr>
            <a:r>
              <a:rPr lang="en-US" altLang="en-US" sz="3200">
                <a:solidFill>
                  <a:srgbClr val="1B04FA"/>
                </a:solidFill>
                <a:latin typeface="Arial" panose="020B0604020202020204" pitchFamily="34" charset="0"/>
                <a:cs typeface="Arial" panose="020B0604020202020204" pitchFamily="34" charset="0"/>
              </a:rPr>
              <a:t>+ Dân cư tập trung đông đúc tại các đồng bằng, vùng ven biển, khu vực có hoạt động của gió mùa ở Đông Á, Đông Nam Á và Nam Á.</a:t>
            </a:r>
          </a:p>
        </p:txBody>
      </p:sp>
    </p:spTree>
    <p:extLst>
      <p:ext uri="{BB962C8B-B14F-4D97-AF65-F5344CB8AC3E}">
        <p14:creationId xmlns:p14="http://schemas.microsoft.com/office/powerpoint/2010/main" val="117700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1817</Words>
  <Application>Microsoft Office PowerPoint</Application>
  <PresentationFormat>Custom</PresentationFormat>
  <Paragraphs>192</Paragraphs>
  <Slides>36</Slides>
  <Notes>15</Notes>
  <HiddenSlides>0</HiddenSlides>
  <MMClips>3</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 7</cp:lastModifiedBy>
  <cp:revision>3</cp:revision>
  <dcterms:created xsi:type="dcterms:W3CDTF">2022-07-11T13:32:58Z</dcterms:created>
  <dcterms:modified xsi:type="dcterms:W3CDTF">2022-11-22T11:40:59Z</dcterms:modified>
</cp:coreProperties>
</file>