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7" r:id="rId2"/>
    <p:sldId id="1376" r:id="rId3"/>
    <p:sldId id="1567" r:id="rId4"/>
    <p:sldId id="1550" r:id="rId5"/>
    <p:sldId id="1400" r:id="rId6"/>
    <p:sldId id="1542" r:id="rId7"/>
    <p:sldId id="1575" r:id="rId8"/>
    <p:sldId id="1554" r:id="rId9"/>
    <p:sldId id="1560" r:id="rId10"/>
    <p:sldId id="1558" r:id="rId11"/>
    <p:sldId id="1561" r:id="rId12"/>
    <p:sldId id="1556" r:id="rId13"/>
    <p:sldId id="1576" r:id="rId14"/>
    <p:sldId id="1569" r:id="rId15"/>
    <p:sldId id="1577" r:id="rId16"/>
    <p:sldId id="1545" r:id="rId17"/>
    <p:sldId id="1552" r:id="rId18"/>
    <p:sldId id="1581" r:id="rId19"/>
    <p:sldId id="1547" r:id="rId20"/>
    <p:sldId id="1551" r:id="rId21"/>
    <p:sldId id="1582" r:id="rId22"/>
    <p:sldId id="1578" r:id="rId23"/>
    <p:sldId id="1543" r:id="rId24"/>
    <p:sldId id="1583" r:id="rId25"/>
    <p:sldId id="1580" r:id="rId26"/>
    <p:sldId id="1585" r:id="rId27"/>
    <p:sldId id="1584" r:id="rId28"/>
    <p:sldId id="1566" r:id="rId29"/>
    <p:sldId id="279" r:id="rId30"/>
    <p:sldId id="1471" r:id="rId31"/>
    <p:sldId id="1521" r:id="rId32"/>
    <p:sldId id="1472" r:id="rId33"/>
    <p:sldId id="625"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04FA"/>
    <a:srgbClr val="FF0066"/>
    <a:srgbClr val="3333FF"/>
    <a:srgbClr val="1C11AF"/>
    <a:srgbClr val="F8F5EF"/>
    <a:srgbClr val="1503BD"/>
    <a:srgbClr val="F7FA76"/>
    <a:srgbClr val="F4FEFF"/>
    <a:srgbClr val="FCFEB0"/>
    <a:srgbClr val="33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86455" autoAdjust="0"/>
  </p:normalViewPr>
  <p:slideViewPr>
    <p:cSldViewPr snapToGrid="0">
      <p:cViewPr>
        <p:scale>
          <a:sx n="67" d="100"/>
          <a:sy n="67" d="100"/>
        </p:scale>
        <p:origin x="-108" y="-636"/>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851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52B7B-34B2-4118-8875-D5CD0C2E48F4}" type="datetimeFigureOut">
              <a:rPr lang="en-US" smtClean="0"/>
              <a:t>06-Oct-22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661CF8A-28E2-4785-8151-098E1A36ED42}" type="slidenum">
              <a:rPr lang="en-US" smtClean="0"/>
              <a:t>‹#›</a:t>
            </a:fld>
            <a:endParaRPr lang="en-US"/>
          </a:p>
        </p:txBody>
      </p:sp>
    </p:spTree>
    <p:extLst>
      <p:ext uri="{BB962C8B-B14F-4D97-AF65-F5344CB8AC3E}">
        <p14:creationId xmlns:p14="http://schemas.microsoft.com/office/powerpoint/2010/main" val="1763531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899604A-0174-459E-82B1-6075CC25BAE4}" type="slidenum">
              <a:rPr lang="en-US" smtClean="0"/>
              <a:t>1</a:t>
            </a:fld>
            <a:endParaRPr lang="en-US"/>
          </a:p>
        </p:txBody>
      </p:sp>
    </p:spTree>
    <p:extLst>
      <p:ext uri="{BB962C8B-B14F-4D97-AF65-F5344CB8AC3E}">
        <p14:creationId xmlns:p14="http://schemas.microsoft.com/office/powerpoint/2010/main" val="1779933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10</a:t>
            </a:fld>
            <a:endParaRPr lang="en-US"/>
          </a:p>
        </p:txBody>
      </p:sp>
    </p:spTree>
    <p:extLst>
      <p:ext uri="{BB962C8B-B14F-4D97-AF65-F5344CB8AC3E}">
        <p14:creationId xmlns:p14="http://schemas.microsoft.com/office/powerpoint/2010/main" val="3817691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11</a:t>
            </a:fld>
            <a:endParaRPr lang="en-US"/>
          </a:p>
        </p:txBody>
      </p:sp>
    </p:spTree>
    <p:extLst>
      <p:ext uri="{BB962C8B-B14F-4D97-AF65-F5344CB8AC3E}">
        <p14:creationId xmlns:p14="http://schemas.microsoft.com/office/powerpoint/2010/main" val="254711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12</a:t>
            </a:fld>
            <a:endParaRPr lang="en-US"/>
          </a:p>
        </p:txBody>
      </p:sp>
    </p:spTree>
    <p:extLst>
      <p:ext uri="{BB962C8B-B14F-4D97-AF65-F5344CB8AC3E}">
        <p14:creationId xmlns:p14="http://schemas.microsoft.com/office/powerpoint/2010/main" val="6352041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13</a:t>
            </a:fld>
            <a:endParaRPr lang="en-US"/>
          </a:p>
        </p:txBody>
      </p:sp>
    </p:spTree>
    <p:extLst>
      <p:ext uri="{BB962C8B-B14F-4D97-AF65-F5344CB8AC3E}">
        <p14:creationId xmlns:p14="http://schemas.microsoft.com/office/powerpoint/2010/main" val="1929891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14</a:t>
            </a:fld>
            <a:endParaRPr lang="en-US"/>
          </a:p>
        </p:txBody>
      </p:sp>
    </p:spTree>
    <p:extLst>
      <p:ext uri="{BB962C8B-B14F-4D97-AF65-F5344CB8AC3E}">
        <p14:creationId xmlns:p14="http://schemas.microsoft.com/office/powerpoint/2010/main" val="910232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15</a:t>
            </a:fld>
            <a:endParaRPr lang="en-US"/>
          </a:p>
        </p:txBody>
      </p:sp>
    </p:spTree>
    <p:extLst>
      <p:ext uri="{BB962C8B-B14F-4D97-AF65-F5344CB8AC3E}">
        <p14:creationId xmlns:p14="http://schemas.microsoft.com/office/powerpoint/2010/main" val="11145021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https://www.dw.com/en/air-pollution-is-top-health-hazard-in-europe/a-36489555</a:t>
            </a:r>
          </a:p>
        </p:txBody>
      </p:sp>
      <p:sp>
        <p:nvSpPr>
          <p:cNvPr id="4" name="Slide Number Placeholder 3"/>
          <p:cNvSpPr>
            <a:spLocks noGrp="1"/>
          </p:cNvSpPr>
          <p:nvPr>
            <p:ph type="sldNum" sz="quarter" idx="5"/>
          </p:nvPr>
        </p:nvSpPr>
        <p:spPr/>
        <p:txBody>
          <a:bodyPr/>
          <a:lstStyle/>
          <a:p>
            <a:fld id="{6661CF8A-28E2-4785-8151-098E1A36ED42}" type="slidenum">
              <a:rPr lang="en-US" smtClean="0"/>
              <a:t>16</a:t>
            </a:fld>
            <a:endParaRPr lang="en-US"/>
          </a:p>
        </p:txBody>
      </p:sp>
    </p:spTree>
    <p:extLst>
      <p:ext uri="{BB962C8B-B14F-4D97-AF65-F5344CB8AC3E}">
        <p14:creationId xmlns:p14="http://schemas.microsoft.com/office/powerpoint/2010/main" val="25016548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http://vem.tapchimoitruong.vn/pages/article.aspx?item=Th%E1%BB%A5y-%C4%90i%E1%BB%83n:-H%C6%B0%E1%BB%9Bng-%C4%91%E1%BA%BFn-ph%C3%A1t-tri%E1%BB%83n-xanh-48059</a:t>
            </a:r>
          </a:p>
        </p:txBody>
      </p:sp>
      <p:sp>
        <p:nvSpPr>
          <p:cNvPr id="4" name="Slide Number Placeholder 3"/>
          <p:cNvSpPr>
            <a:spLocks noGrp="1"/>
          </p:cNvSpPr>
          <p:nvPr>
            <p:ph type="sldNum" sz="quarter" idx="5"/>
          </p:nvPr>
        </p:nvSpPr>
        <p:spPr/>
        <p:txBody>
          <a:bodyPr/>
          <a:lstStyle/>
          <a:p>
            <a:fld id="{6661CF8A-28E2-4785-8151-098E1A36ED42}" type="slidenum">
              <a:rPr lang="en-US" smtClean="0"/>
              <a:t>17</a:t>
            </a:fld>
            <a:endParaRPr lang="en-US"/>
          </a:p>
        </p:txBody>
      </p:sp>
    </p:spTree>
    <p:extLst>
      <p:ext uri="{BB962C8B-B14F-4D97-AF65-F5344CB8AC3E}">
        <p14:creationId xmlns:p14="http://schemas.microsoft.com/office/powerpoint/2010/main" val="19031375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https://vov.vn/o-to-xe-may/o-to/tieu-chuan-khi-thai-euro-7-co-the-la-dau-cham-het-cho-o-to-dong-co-dot-trong-862376.vov</a:t>
            </a:r>
          </a:p>
        </p:txBody>
      </p:sp>
      <p:sp>
        <p:nvSpPr>
          <p:cNvPr id="4" name="Slide Number Placeholder 3"/>
          <p:cNvSpPr>
            <a:spLocks noGrp="1"/>
          </p:cNvSpPr>
          <p:nvPr>
            <p:ph type="sldNum" sz="quarter" idx="5"/>
          </p:nvPr>
        </p:nvSpPr>
        <p:spPr/>
        <p:txBody>
          <a:bodyPr/>
          <a:lstStyle/>
          <a:p>
            <a:fld id="{6661CF8A-28E2-4785-8151-098E1A36ED42}" type="slidenum">
              <a:rPr lang="en-US" smtClean="0"/>
              <a:t>18</a:t>
            </a:fld>
            <a:endParaRPr lang="en-US"/>
          </a:p>
        </p:txBody>
      </p:sp>
    </p:spTree>
    <p:extLst>
      <p:ext uri="{BB962C8B-B14F-4D97-AF65-F5344CB8AC3E}">
        <p14:creationId xmlns:p14="http://schemas.microsoft.com/office/powerpoint/2010/main" val="2000557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https://sfarm.vn/the-nao-la-phat-trien-nong-nghiep-ben-vung/</a:t>
            </a:r>
          </a:p>
          <a:p>
            <a:r>
              <a:rPr lang="en-US"/>
              <a:t>https://ictvietnam.vn/thanh-pho-chau-au-ung-dung-cong-nghe-de-giam-thieu-o-nhiem-khong-khi-9392.htm</a:t>
            </a:r>
          </a:p>
        </p:txBody>
      </p:sp>
      <p:sp>
        <p:nvSpPr>
          <p:cNvPr id="4" name="Slide Number Placeholder 3"/>
          <p:cNvSpPr>
            <a:spLocks noGrp="1"/>
          </p:cNvSpPr>
          <p:nvPr>
            <p:ph type="sldNum" sz="quarter" idx="5"/>
          </p:nvPr>
        </p:nvSpPr>
        <p:spPr/>
        <p:txBody>
          <a:bodyPr/>
          <a:lstStyle/>
          <a:p>
            <a:fld id="{6661CF8A-28E2-4785-8151-098E1A36ED42}" type="slidenum">
              <a:rPr lang="en-US" smtClean="0"/>
              <a:t>21</a:t>
            </a:fld>
            <a:endParaRPr lang="en-US"/>
          </a:p>
        </p:txBody>
      </p:sp>
    </p:spTree>
    <p:extLst>
      <p:ext uri="{BB962C8B-B14F-4D97-AF65-F5344CB8AC3E}">
        <p14:creationId xmlns:p14="http://schemas.microsoft.com/office/powerpoint/2010/main" val="40655940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a:t>
            </a:fld>
            <a:endParaRPr lang="en-US"/>
          </a:p>
        </p:txBody>
      </p:sp>
    </p:spTree>
    <p:extLst>
      <p:ext uri="{BB962C8B-B14F-4D97-AF65-F5344CB8AC3E}">
        <p14:creationId xmlns:p14="http://schemas.microsoft.com/office/powerpoint/2010/main" val="242939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vi-VN" sz="1200" b="0" i="0" kern="1200">
                <a:solidFill>
                  <a:schemeClr val="tx1"/>
                </a:solidFill>
                <a:effectLst/>
                <a:latin typeface="+mn-lt"/>
                <a:ea typeface="+mn-ea"/>
                <a:cs typeface="+mn-cs"/>
              </a:rPr>
              <a:t>- Vai trò của rừng ở châu Âu: Vai trò quan trọng đối với môi trường, sự phát triển kinh tế, có ý nghĩa văn hóa, lịch sử.</a:t>
            </a:r>
          </a:p>
          <a:p>
            <a:pPr rtl="0"/>
            <a:r>
              <a:rPr lang="vi-VN" sz="1200" b="0" i="0" kern="1200">
                <a:solidFill>
                  <a:schemeClr val="tx1"/>
                </a:solidFill>
                <a:effectLst/>
                <a:latin typeface="+mn-lt"/>
                <a:ea typeface="+mn-ea"/>
                <a:cs typeface="+mn-cs"/>
              </a:rPr>
              <a:t>- Hiện trạng rừng:</a:t>
            </a:r>
          </a:p>
          <a:p>
            <a:pPr rtl="0"/>
            <a:r>
              <a:rPr lang="vi-VN" sz="1200" b="0" i="0" kern="1200">
                <a:solidFill>
                  <a:schemeClr val="tx1"/>
                </a:solidFill>
                <a:effectLst/>
                <a:latin typeface="+mn-lt"/>
                <a:ea typeface="+mn-ea"/>
                <a:cs typeface="+mn-cs"/>
              </a:rPr>
              <a:t>+ Toàn châu lục có khoảng 39,7% tổng diện tích đất có rừng bao phủ.</a:t>
            </a:r>
          </a:p>
          <a:p>
            <a:pPr rtl="0"/>
            <a:r>
              <a:rPr lang="vi-VN" sz="1200" b="0" i="0" kern="1200">
                <a:solidFill>
                  <a:schemeClr val="tx1"/>
                </a:solidFill>
                <a:effectLst/>
                <a:latin typeface="+mn-lt"/>
                <a:ea typeface="+mn-ea"/>
                <a:cs typeface="+mn-cs"/>
              </a:rPr>
              <a:t>+ Biến đổi khí hậu và nhu cầu gỗ tăng cao ở nhiều quốc gia =&gt; suy giảm diện tích rừng tự nhiên.</a:t>
            </a:r>
          </a:p>
          <a:p>
            <a:pPr rtl="0"/>
            <a:r>
              <a:rPr lang="vi-VN" sz="1200" b="0" i="0" kern="1200">
                <a:solidFill>
                  <a:schemeClr val="tx1"/>
                </a:solidFill>
                <a:effectLst/>
                <a:latin typeface="+mn-lt"/>
                <a:ea typeface="+mn-ea"/>
                <a:cs typeface="+mn-cs"/>
              </a:rPr>
              <a:t>- Biện pháp bảo vệ và phát triển rừng bền vững:</a:t>
            </a:r>
          </a:p>
          <a:p>
            <a:pPr rtl="0"/>
            <a:r>
              <a:rPr lang="vi-VN" sz="1200" b="0" i="0" kern="1200">
                <a:solidFill>
                  <a:schemeClr val="tx1"/>
                </a:solidFill>
                <a:effectLst/>
                <a:latin typeface="+mn-lt"/>
                <a:ea typeface="+mn-ea"/>
                <a:cs typeface="+mn-cs"/>
              </a:rPr>
              <a:t>+ Tất cả các quốc gia ở châu Âu đều thực hiện luật bảo vệ rừng.</a:t>
            </a:r>
          </a:p>
          <a:p>
            <a:pPr rtl="0"/>
            <a:r>
              <a:rPr lang="vi-VN" sz="1200" b="0" i="0" kern="1200">
                <a:solidFill>
                  <a:schemeClr val="tx1"/>
                </a:solidFill>
                <a:effectLst/>
                <a:latin typeface="+mn-lt"/>
                <a:ea typeface="+mn-ea"/>
                <a:cs typeface="+mn-cs"/>
              </a:rPr>
              <a:t>+ Năm 2015, Liên minh Châu Âu (EU) đã đưa ra “Chiến lược rừng” nhằm phục hồi các hệ sinh thái rừng. EU đã chi 82 tỉ Ơ-rô để trồng mới và phục hồi các hệ sinh thái rừng, áp dụng công nghệ tiên tiến để kiểm soát và ngăn ngừa cháy rừng.</a:t>
            </a:r>
          </a:p>
          <a:p>
            <a:pPr rtl="0"/>
            <a:r>
              <a:rPr lang="vi-VN" sz="1200" b="0" i="0" kern="1200">
                <a:solidFill>
                  <a:schemeClr val="tx1"/>
                </a:solidFill>
                <a:effectLst/>
                <a:latin typeface="+mn-lt"/>
                <a:ea typeface="+mn-ea"/>
                <a:cs typeface="+mn-cs"/>
              </a:rPr>
              <a:t>+ Áp dụng nhiều biện pháp trong khai thác gỗ như: quy định những vùng được phép khai thác, dán nhãn sinh thái lên các cây gỗ được khai thác nhằm đáp ứng nguyên tắc “đúng cây, đúng nơi, đúng mục đích”.</a:t>
            </a:r>
          </a:p>
          <a:p>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r>
              <a:rPr lang="vi-VN" sz="1200" b="0" i="0" kern="1200">
                <a:solidFill>
                  <a:schemeClr val="tx1"/>
                </a:solidFill>
                <a:effectLst/>
                <a:latin typeface="+mn-lt"/>
                <a:ea typeface="+mn-ea"/>
                <a:cs typeface="+mn-cs"/>
              </a:rPr>
              <a:t/>
            </a:r>
            <a:br>
              <a:rPr lang="vi-VN" sz="1200" b="0" i="0" kern="1200">
                <a:solidFill>
                  <a:schemeClr val="tx1"/>
                </a:solidFill>
                <a:effectLst/>
                <a:latin typeface="+mn-lt"/>
                <a:ea typeface="+mn-ea"/>
                <a:cs typeface="+mn-cs"/>
              </a:rPr>
            </a:b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23</a:t>
            </a:fld>
            <a:endParaRPr lang="en-US"/>
          </a:p>
        </p:txBody>
      </p:sp>
    </p:spTree>
    <p:extLst>
      <p:ext uri="{BB962C8B-B14F-4D97-AF65-F5344CB8AC3E}">
        <p14:creationId xmlns:p14="http://schemas.microsoft.com/office/powerpoint/2010/main" val="4768236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29</a:t>
            </a:fld>
            <a:endParaRPr lang="en-US"/>
          </a:p>
        </p:txBody>
      </p:sp>
    </p:spTree>
    <p:extLst>
      <p:ext uri="{BB962C8B-B14F-4D97-AF65-F5344CB8AC3E}">
        <p14:creationId xmlns:p14="http://schemas.microsoft.com/office/powerpoint/2010/main" val="460309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Hoàn</a:t>
            </a:r>
            <a:r>
              <a:rPr lang="en-US" baseline="0"/>
              <a:t> thành bài nào GV linh động viết vào nhé</a:t>
            </a:r>
            <a:endParaRPr lang="en-US"/>
          </a:p>
        </p:txBody>
      </p:sp>
      <p:sp>
        <p:nvSpPr>
          <p:cNvPr id="4" name="Slide Number Placeholder 3"/>
          <p:cNvSpPr>
            <a:spLocks noGrp="1"/>
          </p:cNvSpPr>
          <p:nvPr>
            <p:ph type="sldNum" sz="quarter" idx="10"/>
          </p:nvPr>
        </p:nvSpPr>
        <p:spPr/>
        <p:txBody>
          <a:bodyPr/>
          <a:lstStyle/>
          <a:p>
            <a:fld id="{A7F0B64C-F99D-4875-B5C8-ED5FC3D30133}" type="slidenum">
              <a:rPr lang="en-US" smtClean="0"/>
              <a:pPr/>
              <a:t>32</a:t>
            </a:fld>
            <a:endParaRPr lang="en-US"/>
          </a:p>
        </p:txBody>
      </p:sp>
    </p:spTree>
    <p:extLst>
      <p:ext uri="{BB962C8B-B14F-4D97-AF65-F5344CB8AC3E}">
        <p14:creationId xmlns:p14="http://schemas.microsoft.com/office/powerpoint/2010/main" val="2983648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Xem video em có suy nghĩ gì</a:t>
            </a:r>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3</a:t>
            </a:fld>
            <a:endParaRPr lang="en-US"/>
          </a:p>
        </p:txBody>
      </p:sp>
    </p:spTree>
    <p:extLst>
      <p:ext uri="{BB962C8B-B14F-4D97-AF65-F5344CB8AC3E}">
        <p14:creationId xmlns:p14="http://schemas.microsoft.com/office/powerpoint/2010/main" val="81162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Em có suy nghi gì khi xem bức tranh này</a:t>
            </a:r>
            <a:endParaRPr lang="en-US"/>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4</a:t>
            </a:fld>
            <a:endParaRPr lang="en-US"/>
          </a:p>
        </p:txBody>
      </p:sp>
    </p:spTree>
    <p:extLst>
      <p:ext uri="{BB962C8B-B14F-4D97-AF65-F5344CB8AC3E}">
        <p14:creationId xmlns:p14="http://schemas.microsoft.com/office/powerpoint/2010/main" val="1264107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5</a:t>
            </a:fld>
            <a:endParaRPr lang="en-US"/>
          </a:p>
        </p:txBody>
      </p:sp>
    </p:spTree>
    <p:extLst>
      <p:ext uri="{BB962C8B-B14F-4D97-AF65-F5344CB8AC3E}">
        <p14:creationId xmlns:p14="http://schemas.microsoft.com/office/powerpoint/2010/main" val="30109689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6</a:t>
            </a:fld>
            <a:endParaRPr lang="en-US"/>
          </a:p>
        </p:txBody>
      </p:sp>
    </p:spTree>
    <p:extLst>
      <p:ext uri="{BB962C8B-B14F-4D97-AF65-F5344CB8AC3E}">
        <p14:creationId xmlns:p14="http://schemas.microsoft.com/office/powerpoint/2010/main" val="3836930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B050"/>
                </a:solidFill>
              </a:rPr>
              <a:t>Tác giả biên soạn: :Lê Thị Chinh: Zalo: 0982276629. Fb:https://www.facebook.com/ti.gon.566. Nhóm chia sẻ tài </a:t>
            </a:r>
            <a:r>
              <a:rPr lang="en-US"/>
              <a:t>liệu:https://www.facebook.com/groups/1448467355535530. Mong nhận đ</a:t>
            </a:r>
            <a:r>
              <a:rPr lang="vi-VN"/>
              <a:t>ư</a:t>
            </a:r>
            <a:r>
              <a:rPr lang="en-US"/>
              <a:t>ợc sự phản hồi,góp ý từ quý thầy cô để bộ giáo án đ</a:t>
            </a:r>
            <a:r>
              <a:rPr lang="vi-VN"/>
              <a:t>ư</a:t>
            </a:r>
            <a:r>
              <a:rPr lang="en-US"/>
              <a:t>ợc hoàn thiện. Trân trọng!</a:t>
            </a:r>
          </a:p>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7</a:t>
            </a:fld>
            <a:endParaRPr lang="en-US"/>
          </a:p>
        </p:txBody>
      </p:sp>
    </p:spTree>
    <p:extLst>
      <p:ext uri="{BB962C8B-B14F-4D97-AF65-F5344CB8AC3E}">
        <p14:creationId xmlns:p14="http://schemas.microsoft.com/office/powerpoint/2010/main" val="3661181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661CF8A-28E2-4785-8151-098E1A36ED42}" type="slidenum">
              <a:rPr lang="en-US" smtClean="0"/>
              <a:t>8</a:t>
            </a:fld>
            <a:endParaRPr lang="en-US"/>
          </a:p>
        </p:txBody>
      </p:sp>
    </p:spTree>
    <p:extLst>
      <p:ext uri="{BB962C8B-B14F-4D97-AF65-F5344CB8AC3E}">
        <p14:creationId xmlns:p14="http://schemas.microsoft.com/office/powerpoint/2010/main" val="154953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661CF8A-28E2-4785-8151-098E1A36ED42}" type="slidenum">
              <a:rPr lang="en-US" smtClean="0"/>
              <a:t>9</a:t>
            </a:fld>
            <a:endParaRPr lang="en-US"/>
          </a:p>
        </p:txBody>
      </p:sp>
    </p:spTree>
    <p:extLst>
      <p:ext uri="{BB962C8B-B14F-4D97-AF65-F5344CB8AC3E}">
        <p14:creationId xmlns:p14="http://schemas.microsoft.com/office/powerpoint/2010/main" val="9619006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0194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20233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1444232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43563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01891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116894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154991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48704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44234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1321171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366741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5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47F3D-9245-44A6-AA3F-A2B8B568D6F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9F9283B-9385-4C6D-A251-71CF89BA9F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2D559B7-EAB5-4594-A268-B76FACD848A3}"/>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4AC42311-4061-450F-8A24-33E954183B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4F6BCF3C-DB24-4ED8-9084-2DA05E53FB3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5320602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2597960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179793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663644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C0EE5-6A38-4C9A-8782-153599207A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7B1311C-4BCA-485B-A5FA-4F57957FA4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8A8FA37B-A4E7-4F3E-ACA3-DC2332FB15CE}"/>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E3F34388-F4F7-42F9-8F0E-DB30C12B7B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CCDD6EB-8013-4D77-AA66-3C9743F29387}"/>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6287893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D90218-487F-4AA6-AB0C-CD352E8C54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114C484-F236-45A2-8888-54AA9A97A7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B328E16-8A89-45F3-B2CB-E85D2EA01F9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24AC11-0EAC-4FCE-9DAA-4C333CB461B2}"/>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6" name="Footer Placeholder 5">
            <a:extLst>
              <a:ext uri="{FF2B5EF4-FFF2-40B4-BE49-F238E27FC236}">
                <a16:creationId xmlns:a16="http://schemas.microsoft.com/office/drawing/2014/main" xmlns="" id="{A37CFDE6-0926-445A-99FD-0003D565FD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6375CD8-CC0B-47BD-A497-CB1B47FB62B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25564316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5EBA92-1B6F-47D2-86F5-66AA2FA53D3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34F17EC-6D85-4596-9E00-C596F9D17A3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234067D-47BC-48CE-87C2-18ABADDC1E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978A983-6472-4996-BD92-3A074466488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9B42AA2-26E9-4901-A134-A297812797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659A4A9-352E-45B4-9A76-0228D72FB6CB}"/>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8" name="Footer Placeholder 7">
            <a:extLst>
              <a:ext uri="{FF2B5EF4-FFF2-40B4-BE49-F238E27FC236}">
                <a16:creationId xmlns:a16="http://schemas.microsoft.com/office/drawing/2014/main" xmlns="" id="{CAEDAC4C-F79A-4DAB-966A-A2D145C27A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7A337198-B4B5-4BA5-8855-514A219160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918083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9B4B-5B6A-49CC-B306-7BD24E5DB68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E480C360-0B23-426A-8A46-E05D4BF1858E}"/>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4" name="Footer Placeholder 3">
            <a:extLst>
              <a:ext uri="{FF2B5EF4-FFF2-40B4-BE49-F238E27FC236}">
                <a16:creationId xmlns:a16="http://schemas.microsoft.com/office/drawing/2014/main" xmlns="" id="{A2EF6148-F941-4EDC-AFE5-36B30C78B80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DEA0AA77-7B38-41B9-883F-3808D98F02F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543647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4346652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504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270530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41028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5854539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30429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54729460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54677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10613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843098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0226051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62338019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517726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5770852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097166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2670376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829718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4B4939A-4CB7-46E1-8C30-FCBDC52C27FF}"/>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3" name="Footer Placeholder 2">
            <a:extLst>
              <a:ext uri="{FF2B5EF4-FFF2-40B4-BE49-F238E27FC236}">
                <a16:creationId xmlns:a16="http://schemas.microsoft.com/office/drawing/2014/main" xmlns="" id="{47D8F2D6-EB85-457B-B2E1-E9FEC9264CB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997DDD9F-1F05-484B-A92E-C9C82FB905FC}"/>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0596060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59528B-8E57-4CA5-8365-92BCB5725F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42AB05D-89E8-4081-A1E4-316BC928CA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A3AF7A8-8969-47B1-B145-95B4E8ED80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46410A16-5B70-49EA-956C-6C1286968D81}"/>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6" name="Footer Placeholder 5">
            <a:extLst>
              <a:ext uri="{FF2B5EF4-FFF2-40B4-BE49-F238E27FC236}">
                <a16:creationId xmlns:a16="http://schemas.microsoft.com/office/drawing/2014/main" xmlns="" id="{B218DE60-C80B-4C48-9178-D4B0834AC8E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8368AF8-FDD4-4B21-ADAB-D7D5E309C3C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5476804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054180-18F2-4F34-A3FC-AEFDF7C9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6410162-7496-44D0-BF70-2851212B81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D34AE83E-8C43-4AB8-960C-961C9612C7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42138D7-D4A0-4F93-B300-3E2263B80248}"/>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6" name="Footer Placeholder 5">
            <a:extLst>
              <a:ext uri="{FF2B5EF4-FFF2-40B4-BE49-F238E27FC236}">
                <a16:creationId xmlns:a16="http://schemas.microsoft.com/office/drawing/2014/main" xmlns="" id="{FA65148B-5AE9-4CA6-8FBC-4184827F1F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B73F3A3-5FF3-4518-BE8D-0F1A71B9E9F1}"/>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6370690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F370DC1-596F-4B28-9241-273BD659F6C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C3F4F7A-5493-403B-B044-9A53001953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510DDED-C05D-47AA-A272-2758E6162C2C}"/>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104B48F7-2F56-4AC5-99BD-38FA73387D9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9575223-7A7A-43DD-B171-269C7E87FEAA}"/>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3003498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3F72F8-ED8D-4531-BB35-78507F5383E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FEFD618-1F98-4419-B706-ED6A4A19D8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AAB8F42-75D9-4605-AE55-B8E8818F1D61}"/>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1958E2AE-9EEC-480A-A9E1-55FAA4DA1F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86F0AEDA-680C-4DA3-B7FF-757CAE8CA166}"/>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8525402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898333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2725251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42561405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1432621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6EC0F8-2315-4D1B-885E-A13EE93E3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3DA741F-9A70-4E87-971D-44152C2B9B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9F2BBAE-A0A5-4301-BF39-5B44D512221A}"/>
              </a:ext>
            </a:extLst>
          </p:cNvPr>
          <p:cNvSpPr>
            <a:spLocks noGrp="1"/>
          </p:cNvSpPr>
          <p:nvPr>
            <p:ph type="dt" sz="half" idx="10"/>
          </p:nvPr>
        </p:nvSpPr>
        <p:spPr/>
        <p:txBody>
          <a:body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692C6A36-3AA6-4EA6-82BB-63DD8F11E2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C75BB-EBE6-4593-AC05-18C9F93DA9EB}"/>
              </a:ext>
            </a:extLst>
          </p:cNvPr>
          <p:cNvSpPr>
            <a:spLocks noGrp="1"/>
          </p:cNvSpPr>
          <p:nvPr>
            <p:ph type="sldNum" sz="quarter" idx="12"/>
          </p:nvPr>
        </p:nvSpPr>
        <p:spPr/>
        <p:txBody>
          <a:bodyPr/>
          <a:lstStyle/>
          <a:p>
            <a:fld id="{A76637D0-8FB2-471E-A45F-2D580B0C06B5}" type="slidenum">
              <a:rPr lang="en-US" smtClean="0"/>
              <a:t>‹#›</a:t>
            </a:fld>
            <a:endParaRPr lang="en-US"/>
          </a:p>
        </p:txBody>
      </p:sp>
    </p:spTree>
    <p:extLst>
      <p:ext uri="{BB962C8B-B14F-4D97-AF65-F5344CB8AC3E}">
        <p14:creationId xmlns:p14="http://schemas.microsoft.com/office/powerpoint/2010/main" val="3963341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E94F66F9-C659-4502-9482-4B8A55A6DB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9A1648-7158-4D6E-A53A-32C00F90BD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F9951FB-E3EE-4DCB-AF65-BA0DCE198F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3DF02E-2989-4500-BEC6-028E9283B66F}" type="datetimeFigureOut">
              <a:rPr lang="en-US" smtClean="0"/>
              <a:t>06-Oct-22</a:t>
            </a:fld>
            <a:endParaRPr lang="en-US"/>
          </a:p>
        </p:txBody>
      </p:sp>
      <p:sp>
        <p:nvSpPr>
          <p:cNvPr id="5" name="Footer Placeholder 4">
            <a:extLst>
              <a:ext uri="{FF2B5EF4-FFF2-40B4-BE49-F238E27FC236}">
                <a16:creationId xmlns:a16="http://schemas.microsoft.com/office/drawing/2014/main" xmlns="" id="{A1B4AF8C-C96A-4781-89A0-793C148908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0B676426-973E-4D93-AAA0-DFB7F37E58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6637D0-8FB2-471E-A45F-2D580B0C06B5}" type="slidenum">
              <a:rPr lang="en-US" smtClean="0"/>
              <a:t>‹#›</a:t>
            </a:fld>
            <a:endParaRPr lang="en-US"/>
          </a:p>
        </p:txBody>
      </p:sp>
    </p:spTree>
    <p:extLst>
      <p:ext uri="{BB962C8B-B14F-4D97-AF65-F5344CB8AC3E}">
        <p14:creationId xmlns:p14="http://schemas.microsoft.com/office/powerpoint/2010/main" val="2938181553"/>
      </p:ext>
    </p:extLst>
  </p:cSld>
  <p:clrMap bg1="lt1" tx1="dk1" bg2="lt2" tx2="dk2" accent1="accent1" accent2="accent2" accent3="accent3" accent4="accent4" accent5="accent5" accent6="accent6" hlink="hlink" folHlink="folHlink"/>
  <p:sldLayoutIdLst>
    <p:sldLayoutId id="2147483649" r:id="rId1"/>
    <p:sldLayoutId id="2147483726" r:id="rId2"/>
    <p:sldLayoutId id="2147483650" r:id="rId3"/>
    <p:sldLayoutId id="2147483760" r:id="rId4"/>
    <p:sldLayoutId id="2147483759" r:id="rId5"/>
    <p:sldLayoutId id="2147483758" r:id="rId6"/>
    <p:sldLayoutId id="2147483757" r:id="rId7"/>
    <p:sldLayoutId id="2147483756" r:id="rId8"/>
    <p:sldLayoutId id="2147483755" r:id="rId9"/>
    <p:sldLayoutId id="2147483754" r:id="rId10"/>
    <p:sldLayoutId id="2147483753" r:id="rId11"/>
    <p:sldLayoutId id="2147483752" r:id="rId12"/>
    <p:sldLayoutId id="2147483751" r:id="rId13"/>
    <p:sldLayoutId id="2147483750" r:id="rId14"/>
    <p:sldLayoutId id="2147483749" r:id="rId15"/>
    <p:sldLayoutId id="2147483748" r:id="rId16"/>
    <p:sldLayoutId id="2147483747" r:id="rId17"/>
    <p:sldLayoutId id="2147483746" r:id="rId18"/>
    <p:sldLayoutId id="2147483743" r:id="rId19"/>
    <p:sldLayoutId id="2147483741" r:id="rId20"/>
    <p:sldLayoutId id="2147483740" r:id="rId21"/>
    <p:sldLayoutId id="2147483739" r:id="rId22"/>
    <p:sldLayoutId id="2147483651" r:id="rId23"/>
    <p:sldLayoutId id="2147483652" r:id="rId24"/>
    <p:sldLayoutId id="2147483653" r:id="rId25"/>
    <p:sldLayoutId id="2147483654" r:id="rId26"/>
    <p:sldLayoutId id="2147483655" r:id="rId27"/>
    <p:sldLayoutId id="2147483745" r:id="rId28"/>
    <p:sldLayoutId id="2147483744" r:id="rId29"/>
    <p:sldLayoutId id="2147483742" r:id="rId30"/>
    <p:sldLayoutId id="2147483738" r:id="rId31"/>
    <p:sldLayoutId id="2147483737" r:id="rId32"/>
    <p:sldLayoutId id="2147483736" r:id="rId33"/>
    <p:sldLayoutId id="2147483735" r:id="rId34"/>
    <p:sldLayoutId id="2147483734" r:id="rId35"/>
    <p:sldLayoutId id="2147483733" r:id="rId36"/>
    <p:sldLayoutId id="2147483732" r:id="rId37"/>
    <p:sldLayoutId id="2147483731" r:id="rId38"/>
    <p:sldLayoutId id="2147483730" r:id="rId39"/>
    <p:sldLayoutId id="2147483729" r:id="rId40"/>
    <p:sldLayoutId id="2147483728" r:id="rId41"/>
    <p:sldLayoutId id="2147483727" r:id="rId42"/>
    <p:sldLayoutId id="2147483656" r:id="rId43"/>
    <p:sldLayoutId id="2147483657" r:id="rId44"/>
    <p:sldLayoutId id="2147483658" r:id="rId45"/>
    <p:sldLayoutId id="2147483659" r:id="rId4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7.xml"/><Relationship Id="rId5" Type="http://schemas.openxmlformats.org/officeDocument/2006/relationships/image" Target="../media/image8.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12.xml"/><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27.xml"/><Relationship Id="rId7" Type="http://schemas.openxmlformats.org/officeDocument/2006/relationships/image" Target="../media/image12.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6.png"/><Relationship Id="rId5" Type="http://schemas.openxmlformats.org/officeDocument/2006/relationships/image" Target="../media/image25.jpeg"/><Relationship Id="rId10" Type="http://schemas.microsoft.com/office/2007/relationships/hdphoto" Target="../media/hdphoto5.wdp"/><Relationship Id="rId4" Type="http://schemas.openxmlformats.org/officeDocument/2006/relationships/notesSlide" Target="../notesSlides/notesSlide13.xml"/><Relationship Id="rId9"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2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8.png"/><Relationship Id="rId1" Type="http://schemas.openxmlformats.org/officeDocument/2006/relationships/slideLayout" Target="../slideLayouts/slideLayout27.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9.png"/><Relationship Id="rId1" Type="http://schemas.openxmlformats.org/officeDocument/2006/relationships/slideLayout" Target="../slideLayouts/slideLayout27.xml"/><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8.pn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27.xml"/><Relationship Id="rId7" Type="http://schemas.openxmlformats.org/officeDocument/2006/relationships/image" Target="../media/image11.png"/><Relationship Id="rId2" Type="http://schemas.openxmlformats.org/officeDocument/2006/relationships/video" Target="../media/media2.mp4"/><Relationship Id="rId1" Type="http://schemas.microsoft.com/office/2007/relationships/media" Target="../media/media2.mp4"/><Relationship Id="rId6" Type="http://schemas.microsoft.com/office/2007/relationships/hdphoto" Target="../media/hdphoto2.wdp"/><Relationship Id="rId11" Type="http://schemas.openxmlformats.org/officeDocument/2006/relationships/image" Target="../media/image44.png"/><Relationship Id="rId5" Type="http://schemas.openxmlformats.org/officeDocument/2006/relationships/image" Target="../media/image10.png"/><Relationship Id="rId10" Type="http://schemas.openxmlformats.org/officeDocument/2006/relationships/image" Target="../media/image8.png"/><Relationship Id="rId4" Type="http://schemas.openxmlformats.org/officeDocument/2006/relationships/notesSlide" Target="../notesSlides/notesSlide20.xml"/><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7.xml"/><Relationship Id="rId4" Type="http://schemas.openxmlformats.org/officeDocument/2006/relationships/image" Target="../media/image24.gif"/></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7.xml"/><Relationship Id="rId4" Type="http://schemas.openxmlformats.org/officeDocument/2006/relationships/image" Target="../media/image24.gif"/></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3.png"/><Relationship Id="rId7" Type="http://schemas.microsoft.com/office/2007/relationships/hdphoto" Target="../media/hdphoto6.wdp"/><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25.jpe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7.gif"/><Relationship Id="rId2" Type="http://schemas.openxmlformats.org/officeDocument/2006/relationships/notesSlide" Target="../notesSlides/notesSlide22.xml"/><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7.xml"/><Relationship Id="rId5" Type="http://schemas.openxmlformats.org/officeDocument/2006/relationships/image" Target="../media/image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microsoft.com/office/2007/relationships/hdphoto" Target="../media/hdphoto5.wdp"/><Relationship Id="rId3" Type="http://schemas.openxmlformats.org/officeDocument/2006/relationships/slideLayout" Target="../slideLayouts/slideLayout27.xml"/><Relationship Id="rId7" Type="http://schemas.microsoft.com/office/2007/relationships/hdphoto" Target="../media/hdphoto2.wdp"/><Relationship Id="rId12" Type="http://schemas.openxmlformats.org/officeDocument/2006/relationships/image" Target="../media/image13.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0.png"/><Relationship Id="rId11" Type="http://schemas.microsoft.com/office/2007/relationships/hdphoto" Target="../media/hdphoto4.wdp"/><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image" Target="../media/image12.png"/><Relationship Id="rId4" Type="http://schemas.openxmlformats.org/officeDocument/2006/relationships/notesSlide" Target="../notesSlides/notesSlide6.xml"/><Relationship Id="rId9" Type="http://schemas.microsoft.com/office/2007/relationships/hdphoto" Target="../media/hdphoto3.wdp"/><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27.xml"/><Relationship Id="rId5" Type="http://schemas.openxmlformats.org/officeDocument/2006/relationships/image" Target="../media/image8.pn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7.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72215C0-68CE-4A44-89FC-36BE625E3FF4}"/>
              </a:ext>
            </a:extLst>
          </p:cNvPr>
          <p:cNvPicPr>
            <a:picLocks noChangeAspect="1"/>
          </p:cNvPicPr>
          <p:nvPr/>
        </p:nvPicPr>
        <p:blipFill>
          <a:blip r:embed="rId3"/>
          <a:stretch>
            <a:fillRect/>
          </a:stretch>
        </p:blipFill>
        <p:spPr>
          <a:xfrm>
            <a:off x="-116114" y="-106879"/>
            <a:ext cx="12308114" cy="13040395"/>
          </a:xfrm>
          <a:prstGeom prst="rect">
            <a:avLst/>
          </a:prstGeom>
        </p:spPr>
      </p:pic>
      <p:pic>
        <p:nvPicPr>
          <p:cNvPr id="3" name="Picture 2">
            <a:extLst>
              <a:ext uri="{FF2B5EF4-FFF2-40B4-BE49-F238E27FC236}">
                <a16:creationId xmlns:a16="http://schemas.microsoft.com/office/drawing/2014/main" xmlns="" id="{ED6D161D-11C6-45A3-BE5A-2D19A59CE6BD}"/>
              </a:ext>
            </a:extLst>
          </p:cNvPr>
          <p:cNvPicPr>
            <a:picLocks noChangeAspect="1"/>
          </p:cNvPicPr>
          <p:nvPr/>
        </p:nvPicPr>
        <p:blipFill>
          <a:blip r:embed="rId4"/>
          <a:stretch>
            <a:fillRect/>
          </a:stretch>
        </p:blipFill>
        <p:spPr>
          <a:xfrm>
            <a:off x="-116114" y="0"/>
            <a:ext cx="1054265" cy="797822"/>
          </a:xfrm>
          <a:prstGeom prst="rect">
            <a:avLst/>
          </a:prstGeom>
        </p:spPr>
      </p:pic>
    </p:spTree>
    <p:extLst>
      <p:ext uri="{BB962C8B-B14F-4D97-AF65-F5344CB8AC3E}">
        <p14:creationId xmlns:p14="http://schemas.microsoft.com/office/powerpoint/2010/main" val="39189317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4701757-50F9-48CF-AA2E-DD52D75A3FF2}"/>
              </a:ext>
            </a:extLst>
          </p:cNvPr>
          <p:cNvSpPr txBox="1"/>
          <p:nvPr/>
        </p:nvSpPr>
        <p:spPr>
          <a:xfrm>
            <a:off x="188390" y="235556"/>
            <a:ext cx="4699750" cy="523220"/>
          </a:xfrm>
          <a:prstGeom prst="rect">
            <a:avLst/>
          </a:prstGeom>
          <a:solidFill>
            <a:srgbClr val="00B050"/>
          </a:solidFill>
        </p:spPr>
        <p:txBody>
          <a:bodyPr wrap="square" rtlCol="0">
            <a:spAutoFit/>
          </a:bodyPr>
          <a:lstStyle/>
          <a:p>
            <a:r>
              <a:rPr lang="vi-VN" sz="2800">
                <a:solidFill>
                  <a:schemeClr val="bg1"/>
                </a:solidFill>
              </a:rPr>
              <a:t>b. Bảo vệ môi trường nước</a:t>
            </a:r>
            <a:endParaRPr lang="en-US" sz="2800">
              <a:solidFill>
                <a:schemeClr val="bg1"/>
              </a:solidFill>
            </a:endParaRPr>
          </a:p>
        </p:txBody>
      </p:sp>
      <p:sp>
        <p:nvSpPr>
          <p:cNvPr id="11" name="Rectangle 10">
            <a:extLst>
              <a:ext uri="{FF2B5EF4-FFF2-40B4-BE49-F238E27FC236}">
                <a16:creationId xmlns:a16="http://schemas.microsoft.com/office/drawing/2014/main" xmlns="" id="{D7046C4F-661B-4AA9-B864-9C84D6745403}"/>
              </a:ext>
            </a:extLst>
          </p:cNvPr>
          <p:cNvSpPr/>
          <p:nvPr/>
        </p:nvSpPr>
        <p:spPr>
          <a:xfrm>
            <a:off x="186478" y="1062917"/>
            <a:ext cx="11818080" cy="553998"/>
          </a:xfrm>
          <a:prstGeom prst="rect">
            <a:avLst/>
          </a:prstGeom>
        </p:spPr>
        <p:txBody>
          <a:bodyPr wrap="square">
            <a:spAutoFit/>
          </a:bodyPr>
          <a:lstStyle/>
          <a:p>
            <a:pPr marL="457200" indent="-457200" algn="just">
              <a:buFont typeface="Wingdings" panose="05000000000000000000" pitchFamily="2" charset="2"/>
              <a:buChar char="ü"/>
            </a:pPr>
            <a:r>
              <a:rPr lang="vi-VN" sz="3000">
                <a:solidFill>
                  <a:srgbClr val="1B04FA"/>
                </a:solidFill>
              </a:rPr>
              <a:t>Kiểm soát, xử lí các nguồn gây ô nhiễm từ hoạt động kinh tế biển.</a:t>
            </a:r>
          </a:p>
        </p:txBody>
      </p:sp>
      <p:pic>
        <p:nvPicPr>
          <p:cNvPr id="1028" name="Picture 4">
            <a:extLst>
              <a:ext uri="{FF2B5EF4-FFF2-40B4-BE49-F238E27FC236}">
                <a16:creationId xmlns:a16="http://schemas.microsoft.com/office/drawing/2014/main" xmlns="" id="{49AB144F-4C73-4554-9C87-924646B944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287" y="1921057"/>
            <a:ext cx="9130748" cy="477343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xmlns="" id="{DEB15729-3F2F-40DC-A349-A30EAC595D1B}"/>
              </a:ext>
            </a:extLst>
          </p:cNvPr>
          <p:cNvPicPr>
            <a:picLocks noChangeAspect="1"/>
          </p:cNvPicPr>
          <p:nvPr/>
        </p:nvPicPr>
        <p:blipFill>
          <a:blip r:embed="rId4"/>
          <a:stretch>
            <a:fillRect/>
          </a:stretch>
        </p:blipFill>
        <p:spPr>
          <a:xfrm>
            <a:off x="10880035" y="0"/>
            <a:ext cx="1222629" cy="1075678"/>
          </a:xfrm>
          <a:prstGeom prst="rect">
            <a:avLst/>
          </a:prstGeom>
        </p:spPr>
      </p:pic>
    </p:spTree>
    <p:extLst>
      <p:ext uri="{BB962C8B-B14F-4D97-AF65-F5344CB8AC3E}">
        <p14:creationId xmlns:p14="http://schemas.microsoft.com/office/powerpoint/2010/main" val="253134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barn(inVertical)">
                                      <p:cBhvr>
                                        <p:cTn id="1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94701757-50F9-48CF-AA2E-DD52D75A3FF2}"/>
              </a:ext>
            </a:extLst>
          </p:cNvPr>
          <p:cNvSpPr txBox="1"/>
          <p:nvPr/>
        </p:nvSpPr>
        <p:spPr>
          <a:xfrm>
            <a:off x="188390" y="235556"/>
            <a:ext cx="4699750" cy="523220"/>
          </a:xfrm>
          <a:prstGeom prst="rect">
            <a:avLst/>
          </a:prstGeom>
          <a:solidFill>
            <a:srgbClr val="00B050"/>
          </a:solidFill>
        </p:spPr>
        <p:txBody>
          <a:bodyPr wrap="square" rtlCol="0">
            <a:spAutoFit/>
          </a:bodyPr>
          <a:lstStyle/>
          <a:p>
            <a:r>
              <a:rPr lang="vi-VN" sz="2800">
                <a:solidFill>
                  <a:schemeClr val="bg1"/>
                </a:solidFill>
              </a:rPr>
              <a:t>b. Bảo vệ môi trường nước</a:t>
            </a:r>
            <a:endParaRPr lang="en-US" sz="2800">
              <a:solidFill>
                <a:schemeClr val="bg1"/>
              </a:solidFill>
            </a:endParaRPr>
          </a:p>
        </p:txBody>
      </p:sp>
      <p:sp>
        <p:nvSpPr>
          <p:cNvPr id="12" name="Rectangle 11">
            <a:extLst>
              <a:ext uri="{FF2B5EF4-FFF2-40B4-BE49-F238E27FC236}">
                <a16:creationId xmlns:a16="http://schemas.microsoft.com/office/drawing/2014/main" xmlns="" id="{990C9D61-8401-472E-9489-4CABD0ADB044}"/>
              </a:ext>
            </a:extLst>
          </p:cNvPr>
          <p:cNvSpPr/>
          <p:nvPr/>
        </p:nvSpPr>
        <p:spPr>
          <a:xfrm>
            <a:off x="95624" y="1370664"/>
            <a:ext cx="11907985" cy="553998"/>
          </a:xfrm>
          <a:prstGeom prst="rect">
            <a:avLst/>
          </a:prstGeom>
        </p:spPr>
        <p:txBody>
          <a:bodyPr wrap="square">
            <a:spAutoFit/>
          </a:bodyPr>
          <a:lstStyle/>
          <a:p>
            <a:pPr marL="457200" indent="-457200" algn="just">
              <a:buFont typeface="Wingdings" panose="05000000000000000000" pitchFamily="2" charset="2"/>
              <a:buChar char="ü"/>
            </a:pPr>
            <a:r>
              <a:rPr lang="vi-VN" sz="3000">
                <a:solidFill>
                  <a:srgbClr val="1B04FA"/>
                </a:solidFill>
              </a:rPr>
              <a:t>Nâng cao ý thức của người dân trong bảo vệ môi trường nước,…</a:t>
            </a:r>
            <a:endParaRPr lang="en-US" sz="3000">
              <a:solidFill>
                <a:srgbClr val="1B04FA"/>
              </a:solidFill>
            </a:endParaRPr>
          </a:p>
        </p:txBody>
      </p:sp>
      <p:grpSp>
        <p:nvGrpSpPr>
          <p:cNvPr id="13" name="Group 12">
            <a:extLst>
              <a:ext uri="{FF2B5EF4-FFF2-40B4-BE49-F238E27FC236}">
                <a16:creationId xmlns:a16="http://schemas.microsoft.com/office/drawing/2014/main" xmlns="" id="{91CCA50F-2EDE-4F41-B7A7-D05F74A57174}"/>
              </a:ext>
            </a:extLst>
          </p:cNvPr>
          <p:cNvGrpSpPr/>
          <p:nvPr/>
        </p:nvGrpSpPr>
        <p:grpSpPr>
          <a:xfrm>
            <a:off x="6507377" y="2399552"/>
            <a:ext cx="5496233" cy="3990686"/>
            <a:chOff x="3009899" y="294837"/>
            <a:chExt cx="7744475" cy="6268325"/>
          </a:xfrm>
        </p:grpSpPr>
        <p:pic>
          <p:nvPicPr>
            <p:cNvPr id="14" name="Picture 13">
              <a:extLst>
                <a:ext uri="{FF2B5EF4-FFF2-40B4-BE49-F238E27FC236}">
                  <a16:creationId xmlns:a16="http://schemas.microsoft.com/office/drawing/2014/main" xmlns="" id="{AD271D5A-ACC2-49BE-A1A2-24AE4C381DE7}"/>
                </a:ext>
              </a:extLst>
            </p:cNvPr>
            <p:cNvPicPr>
              <a:picLocks noChangeAspect="1"/>
            </p:cNvPicPr>
            <p:nvPr/>
          </p:nvPicPr>
          <p:blipFill rotWithShape="1">
            <a:blip r:embed="rId3"/>
            <a:srcRect l="16876"/>
            <a:stretch/>
          </p:blipFill>
          <p:spPr>
            <a:xfrm>
              <a:off x="3009899" y="294837"/>
              <a:ext cx="7744475" cy="6268325"/>
            </a:xfrm>
            <a:prstGeom prst="rect">
              <a:avLst/>
            </a:prstGeom>
          </p:spPr>
        </p:pic>
        <p:sp>
          <p:nvSpPr>
            <p:cNvPr id="15" name="Rectangle 14">
              <a:extLst>
                <a:ext uri="{FF2B5EF4-FFF2-40B4-BE49-F238E27FC236}">
                  <a16:creationId xmlns:a16="http://schemas.microsoft.com/office/drawing/2014/main" xmlns="" id="{452C242E-3D83-486F-ADB0-B60AC3473E2D}"/>
                </a:ext>
              </a:extLst>
            </p:cNvPr>
            <p:cNvSpPr/>
            <p:nvPr/>
          </p:nvSpPr>
          <p:spPr>
            <a:xfrm>
              <a:off x="3009899" y="1099930"/>
              <a:ext cx="1721127" cy="2729948"/>
            </a:xfrm>
            <a:prstGeom prst="rect">
              <a:avLst/>
            </a:prstGeom>
            <a:solidFill>
              <a:srgbClr val="F4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4FEFF"/>
                </a:solidFill>
              </a:endParaRPr>
            </a:p>
          </p:txBody>
        </p:sp>
      </p:grpSp>
      <p:pic>
        <p:nvPicPr>
          <p:cNvPr id="3" name="Picture 2">
            <a:extLst>
              <a:ext uri="{FF2B5EF4-FFF2-40B4-BE49-F238E27FC236}">
                <a16:creationId xmlns:a16="http://schemas.microsoft.com/office/drawing/2014/main" xmlns="" id="{99A6CE9B-29F6-4764-A7D7-734D1F310280}"/>
              </a:ext>
            </a:extLst>
          </p:cNvPr>
          <p:cNvPicPr>
            <a:picLocks noChangeAspect="1"/>
          </p:cNvPicPr>
          <p:nvPr/>
        </p:nvPicPr>
        <p:blipFill>
          <a:blip r:embed="rId4"/>
          <a:stretch>
            <a:fillRect/>
          </a:stretch>
        </p:blipFill>
        <p:spPr>
          <a:xfrm>
            <a:off x="188390" y="2399551"/>
            <a:ext cx="6208351" cy="3990686"/>
          </a:xfrm>
          <a:prstGeom prst="rect">
            <a:avLst/>
          </a:prstGeom>
        </p:spPr>
      </p:pic>
      <p:pic>
        <p:nvPicPr>
          <p:cNvPr id="10" name="Picture 9">
            <a:extLst>
              <a:ext uri="{FF2B5EF4-FFF2-40B4-BE49-F238E27FC236}">
                <a16:creationId xmlns:a16="http://schemas.microsoft.com/office/drawing/2014/main" xmlns="" id="{BE40DCC9-D81D-4A82-BBB4-E719A55D3C03}"/>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288456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714B234-372D-4CFD-8326-5CAE93893B9D}"/>
              </a:ext>
            </a:extLst>
          </p:cNvPr>
          <p:cNvGrpSpPr/>
          <p:nvPr/>
        </p:nvGrpSpPr>
        <p:grpSpPr>
          <a:xfrm>
            <a:off x="103277" y="47175"/>
            <a:ext cx="5892795" cy="872949"/>
            <a:chOff x="1133366" y="2220084"/>
            <a:chExt cx="6093180" cy="914400"/>
          </a:xfrm>
          <a:solidFill>
            <a:srgbClr val="FCFEB0"/>
          </a:solidFill>
        </p:grpSpPr>
        <p:sp>
          <p:nvSpPr>
            <p:cNvPr id="3" name="Arrow: Pentagon 2">
              <a:extLst>
                <a:ext uri="{FF2B5EF4-FFF2-40B4-BE49-F238E27FC236}">
                  <a16:creationId xmlns:a16="http://schemas.microsoft.com/office/drawing/2014/main" xmlns="" id="{81B6173B-4D66-49C0-9F53-FB658B24870E}"/>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798C421-D242-431E-AA2F-CECA18E260C7}"/>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94AA1628-26E4-47DE-956E-D92FE568E0AA}"/>
              </a:ext>
            </a:extLst>
          </p:cNvPr>
          <p:cNvSpPr txBox="1"/>
          <p:nvPr/>
        </p:nvSpPr>
        <p:spPr>
          <a:xfrm>
            <a:off x="-713354" y="22692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nước</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303F98CD-D4E1-4696-A71D-D1047A2EF6DE}"/>
              </a:ext>
            </a:extLst>
          </p:cNvPr>
          <p:cNvSpPr/>
          <p:nvPr/>
        </p:nvSpPr>
        <p:spPr>
          <a:xfrm>
            <a:off x="54781" y="44251"/>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7" name="Isosceles Triangle 6">
            <a:extLst>
              <a:ext uri="{FF2B5EF4-FFF2-40B4-BE49-F238E27FC236}">
                <a16:creationId xmlns:a16="http://schemas.microsoft.com/office/drawing/2014/main" xmlns="" id="{5FBAC20B-1D00-4EE8-A0BD-12A71E171853}"/>
              </a:ext>
            </a:extLst>
          </p:cNvPr>
          <p:cNvSpPr/>
          <p:nvPr/>
        </p:nvSpPr>
        <p:spPr>
          <a:xfrm rot="5400000">
            <a:off x="759693" y="379794"/>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xmlns="" id="{4A2A828D-BA9B-4C00-98EE-BE06239A9B9A}"/>
              </a:ext>
            </a:extLst>
          </p:cNvPr>
          <p:cNvSpPr/>
          <p:nvPr/>
        </p:nvSpPr>
        <p:spPr>
          <a:xfrm>
            <a:off x="288318" y="1858545"/>
            <a:ext cx="11615364" cy="2862322"/>
          </a:xfrm>
          <a:prstGeom prst="rect">
            <a:avLst/>
          </a:prstGeom>
        </p:spPr>
        <p:txBody>
          <a:bodyPr wrap="square">
            <a:spAutoFit/>
          </a:bodyPr>
          <a:lstStyle/>
          <a:p>
            <a:pPr algn="just"/>
            <a:r>
              <a:rPr lang="vi-VN" sz="3600">
                <a:solidFill>
                  <a:srgbClr val="1B04FA"/>
                </a:solidFill>
              </a:rPr>
              <a:t>-Tình trạng khai thác nguồn nước quá mức, các hóa chất từ sản xuất nông nghiệp, nước thải từ sản xuất công nghiệp, sinh hoạt,…=&gt; Còn khoảng 44% nguồn nước sông, hồ và 75% nguồn nước ngầm đạt chất lượng tốt.</a:t>
            </a:r>
          </a:p>
        </p:txBody>
      </p:sp>
      <p:pic>
        <p:nvPicPr>
          <p:cNvPr id="10" name="Picture 9" descr="book9">
            <a:extLst>
              <a:ext uri="{FF2B5EF4-FFF2-40B4-BE49-F238E27FC236}">
                <a16:creationId xmlns:a16="http://schemas.microsoft.com/office/drawing/2014/main" xmlns="" id="{BB4E7296-1C37-4F09-B127-2CE42AB0E2C0}"/>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516296" y="347427"/>
            <a:ext cx="1565699" cy="107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a:extLst>
              <a:ext uri="{FF2B5EF4-FFF2-40B4-BE49-F238E27FC236}">
                <a16:creationId xmlns:a16="http://schemas.microsoft.com/office/drawing/2014/main" xmlns="" id="{9AB0FF2E-0FDA-40AA-9B2B-0392B545808D}"/>
              </a:ext>
            </a:extLst>
          </p:cNvPr>
          <p:cNvPicPr>
            <a:picLocks noChangeAspect="1"/>
          </p:cNvPicPr>
          <p:nvPr/>
        </p:nvPicPr>
        <p:blipFill>
          <a:blip r:embed="rId4"/>
          <a:stretch>
            <a:fillRect/>
          </a:stretch>
        </p:blipFill>
        <p:spPr>
          <a:xfrm>
            <a:off x="10791608" y="148865"/>
            <a:ext cx="1222629" cy="1075678"/>
          </a:xfrm>
          <a:prstGeom prst="rect">
            <a:avLst/>
          </a:prstGeom>
        </p:spPr>
      </p:pic>
      <p:sp>
        <p:nvSpPr>
          <p:cNvPr id="11" name="Rectangle 10">
            <a:extLst>
              <a:ext uri="{FF2B5EF4-FFF2-40B4-BE49-F238E27FC236}">
                <a16:creationId xmlns:a16="http://schemas.microsoft.com/office/drawing/2014/main" xmlns="" id="{4B796A47-F99D-483A-B9B6-A9373E8CEA31}"/>
              </a:ext>
            </a:extLst>
          </p:cNvPr>
          <p:cNvSpPr/>
          <p:nvPr/>
        </p:nvSpPr>
        <p:spPr>
          <a:xfrm>
            <a:off x="288318" y="1096947"/>
            <a:ext cx="2871299" cy="584775"/>
          </a:xfrm>
          <a:prstGeom prst="rect">
            <a:avLst/>
          </a:prstGeom>
        </p:spPr>
        <p:txBody>
          <a:bodyPr wrap="none">
            <a:spAutoFit/>
          </a:bodyPr>
          <a:lstStyle/>
          <a:p>
            <a:r>
              <a:rPr lang="vi-VN" sz="3200" b="1">
                <a:solidFill>
                  <a:srgbClr val="1B04FA"/>
                </a:solidFill>
              </a:rPr>
              <a:t>* Thực trạng: </a:t>
            </a:r>
            <a:endParaRPr lang="en-US" sz="3200" b="1"/>
          </a:p>
        </p:txBody>
      </p:sp>
      <p:sp>
        <p:nvSpPr>
          <p:cNvPr id="13" name="Rectangle 12">
            <a:extLst>
              <a:ext uri="{FF2B5EF4-FFF2-40B4-BE49-F238E27FC236}">
                <a16:creationId xmlns:a16="http://schemas.microsoft.com/office/drawing/2014/main" xmlns="" id="{B15A7830-3A6A-4A66-84FB-4744719C44C3}"/>
              </a:ext>
            </a:extLst>
          </p:cNvPr>
          <p:cNvSpPr/>
          <p:nvPr/>
        </p:nvSpPr>
        <p:spPr>
          <a:xfrm>
            <a:off x="288318" y="4897690"/>
            <a:ext cx="6096000" cy="1077218"/>
          </a:xfrm>
          <a:prstGeom prst="rect">
            <a:avLst/>
          </a:prstGeom>
        </p:spPr>
        <p:txBody>
          <a:bodyPr>
            <a:spAutoFit/>
          </a:bodyPr>
          <a:lstStyle/>
          <a:p>
            <a:pPr algn="just"/>
            <a:r>
              <a:rPr lang="vi-VN" sz="3200" b="1">
                <a:solidFill>
                  <a:srgbClr val="1B04FA"/>
                </a:solidFill>
              </a:rPr>
              <a:t>* Giải pháp:</a:t>
            </a:r>
          </a:p>
          <a:p>
            <a:pPr algn="just"/>
            <a:r>
              <a:rPr lang="vi-VN" sz="3200">
                <a:solidFill>
                  <a:srgbClr val="FF0066"/>
                </a:solidFill>
              </a:rPr>
              <a:t> 	(sgk)</a:t>
            </a:r>
            <a:endParaRPr lang="en-US" sz="3200">
              <a:solidFill>
                <a:srgbClr val="FF0066"/>
              </a:solidFill>
            </a:endParaRPr>
          </a:p>
        </p:txBody>
      </p:sp>
    </p:spTree>
    <p:extLst>
      <p:ext uri="{BB962C8B-B14F-4D97-AF65-F5344CB8AC3E}">
        <p14:creationId xmlns:p14="http://schemas.microsoft.com/office/powerpoint/2010/main" val="1135229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E800AFA-D2EA-4B28-9247-3A1C34EDDAC2}"/>
              </a:ext>
            </a:extLst>
          </p:cNvPr>
          <p:cNvGrpSpPr/>
          <p:nvPr/>
        </p:nvGrpSpPr>
        <p:grpSpPr>
          <a:xfrm>
            <a:off x="126649" y="98007"/>
            <a:ext cx="6986667" cy="872949"/>
            <a:chOff x="1133366" y="2220084"/>
            <a:chExt cx="6409250" cy="914400"/>
          </a:xfrm>
          <a:solidFill>
            <a:srgbClr val="FCFEB0"/>
          </a:solidFill>
        </p:grpSpPr>
        <p:sp>
          <p:nvSpPr>
            <p:cNvPr id="3" name="Arrow: Pentagon 2">
              <a:extLst>
                <a:ext uri="{FF2B5EF4-FFF2-40B4-BE49-F238E27FC236}">
                  <a16:creationId xmlns:a16="http://schemas.microsoft.com/office/drawing/2014/main" xmlns="" id="{9BF1B363-598C-4E92-A306-BD6490DFD898}"/>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2C5874C-76B3-4F99-A635-157457C286A1}"/>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6935E350-FBFB-43C7-93D4-F6045BA4B577}"/>
              </a:ext>
            </a:extLst>
          </p:cNvPr>
          <p:cNvSpPr/>
          <p:nvPr/>
        </p:nvSpPr>
        <p:spPr>
          <a:xfrm>
            <a:off x="65737" y="95083"/>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xmlns="" id="{F94145E0-7940-468A-B3CE-8DC3F1199282}"/>
              </a:ext>
            </a:extLst>
          </p:cNvPr>
          <p:cNvSpPr/>
          <p:nvPr/>
        </p:nvSpPr>
        <p:spPr>
          <a:xfrm rot="5400000">
            <a:off x="830347" y="40532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E511DC86-7F24-4E58-B5FD-A621EC940B77}"/>
              </a:ext>
            </a:extLst>
          </p:cNvPr>
          <p:cNvSpPr txBox="1"/>
          <p:nvPr/>
        </p:nvSpPr>
        <p:spPr>
          <a:xfrm>
            <a:off x="-109094" y="33529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5721F52D-6EDB-494A-A917-CFBCAEB6C64C}"/>
              </a:ext>
            </a:extLst>
          </p:cNvPr>
          <p:cNvSpPr/>
          <p:nvPr/>
        </p:nvSpPr>
        <p:spPr>
          <a:xfrm>
            <a:off x="462416" y="2442522"/>
            <a:ext cx="11538857" cy="2554545"/>
          </a:xfrm>
          <a:prstGeom prst="rect">
            <a:avLst/>
          </a:prstGeom>
          <a:ln>
            <a:solidFill>
              <a:srgbClr val="FF0000"/>
            </a:solidFill>
            <a:prstDash val="sysDash"/>
          </a:ln>
        </p:spPr>
        <p:txBody>
          <a:bodyPr wrap="square">
            <a:spAutoFit/>
          </a:bodyPr>
          <a:lstStyle/>
          <a:p>
            <a:pPr algn="just"/>
            <a:r>
              <a:rPr lang="vi-VN" sz="3200">
                <a:solidFill>
                  <a:srgbClr val="1B04FA"/>
                </a:solidFill>
              </a:rPr>
              <a:t>Quan sát hình 3.3 và dựa vào thông tin trong bài, em hãy:</a:t>
            </a:r>
          </a:p>
          <a:p>
            <a:pPr algn="just"/>
            <a:r>
              <a:rPr lang="vi-VN" sz="3200">
                <a:solidFill>
                  <a:srgbClr val="1B04FA"/>
                </a:solidFill>
              </a:rPr>
              <a:t>- Nhận xét sự thay đổi tỉ lệ một số chất gây ô nhiễm không khí ở châu Âu năm 2019 so với năm 2005. Giải thích vì sao có sự thay đổi đó?</a:t>
            </a:r>
          </a:p>
          <a:p>
            <a:pPr algn="just"/>
            <a:r>
              <a:rPr lang="vi-VN" sz="3200">
                <a:solidFill>
                  <a:srgbClr val="1B04FA"/>
                </a:solidFill>
              </a:rPr>
              <a:t>- Nêu các biện pháp bảo vệ môi trường không khí ở châu Âu.</a:t>
            </a:r>
            <a:endParaRPr lang="en-US" sz="3200">
              <a:solidFill>
                <a:srgbClr val="1B04FA"/>
              </a:solidFill>
            </a:endParaRPr>
          </a:p>
        </p:txBody>
      </p:sp>
      <p:sp>
        <p:nvSpPr>
          <p:cNvPr id="9" name="Rectangle 8">
            <a:extLst>
              <a:ext uri="{FF2B5EF4-FFF2-40B4-BE49-F238E27FC236}">
                <a16:creationId xmlns:a16="http://schemas.microsoft.com/office/drawing/2014/main" xmlns="" id="{B85FE307-65D1-477E-A3A7-C34D00A8390C}"/>
              </a:ext>
            </a:extLst>
          </p:cNvPr>
          <p:cNvSpPr/>
          <p:nvPr/>
        </p:nvSpPr>
        <p:spPr>
          <a:xfrm>
            <a:off x="1957036" y="1689322"/>
            <a:ext cx="4120231" cy="523220"/>
          </a:xfrm>
          <a:prstGeom prst="rect">
            <a:avLst/>
          </a:prstGeom>
        </p:spPr>
        <p:txBody>
          <a:bodyPr wrap="square">
            <a:spAutoFit/>
          </a:bodyPr>
          <a:lstStyle/>
          <a:p>
            <a:pPr algn="just"/>
            <a:r>
              <a:rPr lang="en-US" sz="2800" b="1" dirty="0">
                <a:solidFill>
                  <a:srgbClr val="2B26F6"/>
                </a:solidFill>
                <a:latin typeface="#9Slide03 SFU Futura_12" panose="00000400000000000000" pitchFamily="2" charset="0"/>
                <a:cs typeface="Arial" panose="020B0604020202020204" pitchFamily="34" charset="0"/>
              </a:rPr>
              <a:t>HĐ</a:t>
            </a:r>
            <a:r>
              <a:rPr lang="en-US" sz="2800" b="1">
                <a:solidFill>
                  <a:srgbClr val="2B26F6"/>
                </a:solidFill>
                <a:latin typeface="#9Slide03 SFU Futura_12" panose="00000400000000000000" pitchFamily="2" charset="0"/>
                <a:cs typeface="Arial" panose="020B0604020202020204" pitchFamily="34" charset="0"/>
              </a:rPr>
              <a:t>: </a:t>
            </a:r>
            <a:r>
              <a:rPr lang="en-US" sz="2800" b="1">
                <a:solidFill>
                  <a:srgbClr val="FF0000"/>
                </a:solidFill>
                <a:latin typeface="#9Slide03 SFU Futura_12" panose="00000400000000000000" pitchFamily="2" charset="0"/>
                <a:cs typeface="Arial" panose="020B0604020202020204" pitchFamily="34" charset="0"/>
              </a:rPr>
              <a:t>nhóm 4</a:t>
            </a:r>
            <a:endParaRPr lang="en-US" sz="2800" b="1" dirty="0">
              <a:solidFill>
                <a:srgbClr val="FF0000"/>
              </a:solidFill>
              <a:latin typeface="#9Slide03 SFU Futura_12" panose="00000400000000000000" pitchFamily="2" charset="0"/>
            </a:endParaRPr>
          </a:p>
        </p:txBody>
      </p:sp>
      <p:sp>
        <p:nvSpPr>
          <p:cNvPr id="10" name="Rectangle 9">
            <a:extLst>
              <a:ext uri="{FF2B5EF4-FFF2-40B4-BE49-F238E27FC236}">
                <a16:creationId xmlns:a16="http://schemas.microsoft.com/office/drawing/2014/main" xmlns="" id="{1794BABF-90C7-42DA-9DFE-C1784EE9B8A9}"/>
              </a:ext>
            </a:extLst>
          </p:cNvPr>
          <p:cNvSpPr/>
          <p:nvPr/>
        </p:nvSpPr>
        <p:spPr>
          <a:xfrm>
            <a:off x="7952209" y="1662318"/>
            <a:ext cx="3417946" cy="523220"/>
          </a:xfrm>
          <a:prstGeom prst="rect">
            <a:avLst/>
          </a:prstGeom>
        </p:spPr>
        <p:txBody>
          <a:bodyPr wrap="square">
            <a:spAutoFit/>
          </a:bodyPr>
          <a:lstStyle/>
          <a:p>
            <a:pPr algn="just"/>
            <a:r>
              <a:rPr lang="en-US" sz="2800" b="1">
                <a:solidFill>
                  <a:srgbClr val="2B26F6"/>
                </a:solidFill>
                <a:latin typeface="#9Slide03 SFU Futura_12" panose="00000400000000000000" pitchFamily="2" charset="0"/>
                <a:ea typeface="Tahoma" panose="020B0604030504040204" pitchFamily="34" charset="0"/>
                <a:cs typeface="Tahoma" panose="020B0604030504040204" pitchFamily="34" charset="0"/>
              </a:rPr>
              <a:t>Thời gian </a:t>
            </a:r>
            <a:r>
              <a:rPr lang="en-US" sz="2800" b="1">
                <a:solidFill>
                  <a:srgbClr val="FF0000"/>
                </a:solidFill>
                <a:latin typeface="#9Slide03 SFU Futura_12" panose="00000400000000000000" pitchFamily="2" charset="0"/>
                <a:cs typeface="Arial" panose="020B0604020202020204" pitchFamily="34" charset="0"/>
              </a:rPr>
              <a:t>( 4 phút)</a:t>
            </a:r>
            <a:r>
              <a:rPr lang="en-US" sz="2800" b="1">
                <a:solidFill>
                  <a:srgbClr val="FF0000"/>
                </a:solidFill>
                <a:latin typeface="#9Slide03 SFU Futura_12" panose="00000400000000000000" pitchFamily="2" charset="0"/>
                <a:ea typeface="Tahoma" panose="020B0604030504040204" pitchFamily="34" charset="0"/>
                <a:cs typeface="Tahoma" panose="020B0604030504040204" pitchFamily="34" charset="0"/>
              </a:rPr>
              <a:t> </a:t>
            </a:r>
            <a:endParaRPr lang="en-US" sz="2800" b="1" dirty="0">
              <a:solidFill>
                <a:srgbClr val="FF0000"/>
              </a:solidFill>
              <a:latin typeface="#9Slide03 SFU Futura_12" panose="00000400000000000000" pitchFamily="2" charset="0"/>
              <a:ea typeface="Tahoma" panose="020B0604030504040204" pitchFamily="34" charset="0"/>
              <a:cs typeface="Tahoma" panose="020B0604030504040204" pitchFamily="34" charset="0"/>
            </a:endParaRPr>
          </a:p>
        </p:txBody>
      </p:sp>
      <p:sp>
        <p:nvSpPr>
          <p:cNvPr id="11" name="Rectangle: Rounded Corners 10">
            <a:extLst>
              <a:ext uri="{FF2B5EF4-FFF2-40B4-BE49-F238E27FC236}">
                <a16:creationId xmlns:a16="http://schemas.microsoft.com/office/drawing/2014/main" xmlns="" id="{04FFD1DD-F8AF-40D1-A047-C53795C0A9AD}"/>
              </a:ext>
            </a:extLst>
          </p:cNvPr>
          <p:cNvSpPr/>
          <p:nvPr/>
        </p:nvSpPr>
        <p:spPr>
          <a:xfrm>
            <a:off x="4270144" y="1571595"/>
            <a:ext cx="3614245" cy="605928"/>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rgbClr val="FFFF00"/>
                </a:solidFill>
              </a:rPr>
              <a:t>NHÓM TÀI NĂNG</a:t>
            </a:r>
            <a:endParaRPr lang="en-US" sz="2800" b="1">
              <a:solidFill>
                <a:srgbClr val="FFFF00"/>
              </a:solidFill>
            </a:endParaRPr>
          </a:p>
        </p:txBody>
      </p:sp>
      <p:pic>
        <p:nvPicPr>
          <p:cNvPr id="12"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09FAF23A-20E3-41F5-83D7-50A2AAC78C64}"/>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316642" y="1107094"/>
            <a:ext cx="1695886" cy="734789"/>
          </a:xfrm>
          <a:prstGeom prst="rect">
            <a:avLst/>
          </a:prstGeom>
          <a:noFill/>
          <a:extLst>
            <a:ext uri="{909E8E84-426E-40DD-AFC4-6F175D3DCCD1}">
              <a14:hiddenFill xmlns:a14="http://schemas.microsoft.com/office/drawing/2010/main">
                <a:solidFill>
                  <a:srgbClr val="FFFFFF"/>
                </a:solidFill>
              </a14:hiddenFill>
            </a:ext>
          </a:extLst>
        </p:spPr>
      </p:pic>
      <p:pic>
        <p:nvPicPr>
          <p:cNvPr id="13" name="4 Minute Timer (Nho)">
            <a:hlinkClick r:id="" action="ppaction://media"/>
            <a:extLst>
              <a:ext uri="{FF2B5EF4-FFF2-40B4-BE49-F238E27FC236}">
                <a16:creationId xmlns:a16="http://schemas.microsoft.com/office/drawing/2014/main" xmlns="" id="{8458A1D5-C87A-4BFF-994D-5D91552ECB9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0142005" y="688872"/>
            <a:ext cx="1499252" cy="886881"/>
          </a:xfrm>
          <a:prstGeom prst="rect">
            <a:avLst/>
          </a:prstGeom>
        </p:spPr>
      </p:pic>
      <p:sp>
        <p:nvSpPr>
          <p:cNvPr id="14" name="Rectangle 13">
            <a:extLst>
              <a:ext uri="{FF2B5EF4-FFF2-40B4-BE49-F238E27FC236}">
                <a16:creationId xmlns:a16="http://schemas.microsoft.com/office/drawing/2014/main" xmlns="" id="{BD799685-9D96-4EE1-918B-CA9F26F40FE3}"/>
              </a:ext>
            </a:extLst>
          </p:cNvPr>
          <p:cNvSpPr/>
          <p:nvPr/>
        </p:nvSpPr>
        <p:spPr>
          <a:xfrm>
            <a:off x="2879090" y="5367083"/>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a:t>
            </a:r>
            <a:r>
              <a:rPr lang="vi-VN">
                <a:solidFill>
                  <a:srgbClr val="1503BD"/>
                </a:solidFill>
                <a:latin typeface="Arial" panose="020B0604020202020204" pitchFamily="34" charset="0"/>
                <a:ea typeface="Times New Roman" panose="02020603050405020304" pitchFamily="18" charset="0"/>
                <a:cs typeface="Arial" panose="020B0604020202020204" pitchFamily="34" charset="0"/>
              </a:rPr>
              <a:t>ghi ý kiến ra giấy NOTE</a:t>
            </a:r>
            <a:endParaRPr lang="en-US">
              <a:solidFill>
                <a:srgbClr val="1503BD"/>
              </a:solidFill>
              <a:latin typeface="Arial" panose="020B0604020202020204" pitchFamily="34" charset="0"/>
              <a:ea typeface="Times New Roman" panose="02020603050405020304" pitchFamily="18" charset="0"/>
              <a:cs typeface="Arial" panose="020B0604020202020204" pitchFamily="34" charset="0"/>
            </a:endParaRPr>
          </a:p>
        </p:txBody>
      </p:sp>
      <p:sp>
        <p:nvSpPr>
          <p:cNvPr id="15" name="Rectangle 14">
            <a:extLst>
              <a:ext uri="{FF2B5EF4-FFF2-40B4-BE49-F238E27FC236}">
                <a16:creationId xmlns:a16="http://schemas.microsoft.com/office/drawing/2014/main" xmlns="" id="{8D9E5193-C2C8-4592-8A7A-890E9D54D7FE}"/>
              </a:ext>
            </a:extLst>
          </p:cNvPr>
          <p:cNvSpPr/>
          <p:nvPr/>
        </p:nvSpPr>
        <p:spPr>
          <a:xfrm>
            <a:off x="1809565" y="5363909"/>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16" name="Picture 15">
            <a:extLst>
              <a:ext uri="{FF2B5EF4-FFF2-40B4-BE49-F238E27FC236}">
                <a16:creationId xmlns:a16="http://schemas.microsoft.com/office/drawing/2014/main" xmlns="" id="{248086CF-BE4C-4DC6-BD62-4A1B5BE07627}"/>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732664" y="5899229"/>
            <a:ext cx="1024640" cy="654026"/>
          </a:xfrm>
          <a:prstGeom prst="rect">
            <a:avLst/>
          </a:prstGeom>
        </p:spPr>
      </p:pic>
      <p:pic>
        <p:nvPicPr>
          <p:cNvPr id="17" name="Picture 2" descr="Giấy Máy Tính Biểu Tượng Bút Chì - biểu tượng bút chì png tải về - Miễn phí  trong suốt Trắng png Tải về.">
            <a:extLst>
              <a:ext uri="{FF2B5EF4-FFF2-40B4-BE49-F238E27FC236}">
                <a16:creationId xmlns:a16="http://schemas.microsoft.com/office/drawing/2014/main" xmlns="" id="{E15F4E99-6A19-4038-8ABF-ED38844296BC}"/>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953187" y="5140976"/>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xmlns="" id="{0034F7FD-ABFD-4877-98D4-E68350219E36}"/>
              </a:ext>
            </a:extLst>
          </p:cNvPr>
          <p:cNvSpPr/>
          <p:nvPr/>
        </p:nvSpPr>
        <p:spPr>
          <a:xfrm>
            <a:off x="2816460" y="5940174"/>
            <a:ext cx="3952496"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cá nhân</a:t>
            </a:r>
          </a:p>
        </p:txBody>
      </p:sp>
      <p:sp>
        <p:nvSpPr>
          <p:cNvPr id="19" name="Rectangle 18">
            <a:extLst>
              <a:ext uri="{FF2B5EF4-FFF2-40B4-BE49-F238E27FC236}">
                <a16:creationId xmlns:a16="http://schemas.microsoft.com/office/drawing/2014/main" xmlns="" id="{3BEA3DE4-50D2-40B1-8425-1DFEC7387AC3}"/>
              </a:ext>
            </a:extLst>
          </p:cNvPr>
          <p:cNvSpPr/>
          <p:nvPr/>
        </p:nvSpPr>
        <p:spPr>
          <a:xfrm>
            <a:off x="1734744" y="5940174"/>
            <a:ext cx="1024639" cy="400110"/>
          </a:xfrm>
          <a:prstGeom prst="rect">
            <a:avLst/>
          </a:prstGeom>
          <a:solidFill>
            <a:srgbClr val="00B0F0"/>
          </a:solidFill>
          <a:ln>
            <a:solidFill>
              <a:srgbClr val="00B050"/>
            </a:solidFill>
          </a:ln>
        </p:spPr>
        <p:txBody>
          <a:bodyPr wrap="none">
            <a:spAutoFit/>
          </a:bodyPr>
          <a:lstStyle/>
          <a:p>
            <a:r>
              <a:rPr lang="vi-VN" sz="2000" b="1">
                <a:solidFill>
                  <a:schemeClr val="bg1"/>
                </a:solidFill>
                <a:latin typeface="Arial" panose="020B0604020202020204" pitchFamily="34" charset="0"/>
                <a:ea typeface="Times New Roman" panose="02020603050405020304" pitchFamily="18" charset="0"/>
                <a:cs typeface="Arial" panose="020B0604020202020204" pitchFamily="34" charset="0"/>
              </a:rPr>
              <a:t>2 </a:t>
            </a:r>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phút </a:t>
            </a:r>
            <a:endParaRPr lang="en-US" sz="2000" b="1">
              <a:solidFill>
                <a:schemeClr val="bg1"/>
              </a:solidFill>
            </a:endParaRPr>
          </a:p>
        </p:txBody>
      </p:sp>
    </p:spTree>
    <p:extLst>
      <p:ext uri="{BB962C8B-B14F-4D97-AF65-F5344CB8AC3E}">
        <p14:creationId xmlns:p14="http://schemas.microsoft.com/office/powerpoint/2010/main" val="307365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barn(inVertical)">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13"/>
                </p:tgtEl>
              </p:cMediaNode>
            </p:video>
          </p:childTnLst>
        </p:cTn>
      </p:par>
    </p:tnLst>
    <p:bldLst>
      <p:bldP spid="9"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16AD8A6-7351-44B1-802B-542336E06FA4}"/>
              </a:ext>
            </a:extLst>
          </p:cNvPr>
          <p:cNvGrpSpPr/>
          <p:nvPr/>
        </p:nvGrpSpPr>
        <p:grpSpPr>
          <a:xfrm>
            <a:off x="1722782" y="367460"/>
            <a:ext cx="9197009" cy="6324888"/>
            <a:chOff x="3710608" y="566243"/>
            <a:chExt cx="7553740" cy="5411434"/>
          </a:xfrm>
        </p:grpSpPr>
        <p:pic>
          <p:nvPicPr>
            <p:cNvPr id="2" name="Picture 1">
              <a:extLst>
                <a:ext uri="{FF2B5EF4-FFF2-40B4-BE49-F238E27FC236}">
                  <a16:creationId xmlns:a16="http://schemas.microsoft.com/office/drawing/2014/main" xmlns="" id="{E0047BD7-E38F-491F-87C4-80C20CFABA9D}"/>
                </a:ext>
              </a:extLst>
            </p:cNvPr>
            <p:cNvPicPr>
              <a:picLocks noChangeAspect="1"/>
            </p:cNvPicPr>
            <p:nvPr/>
          </p:nvPicPr>
          <p:blipFill rotWithShape="1">
            <a:blip r:embed="rId3"/>
            <a:srcRect r="13869" b="13510"/>
            <a:stretch/>
          </p:blipFill>
          <p:spPr>
            <a:xfrm>
              <a:off x="3710608" y="566243"/>
              <a:ext cx="7407966" cy="4790093"/>
            </a:xfrm>
            <a:prstGeom prst="rect">
              <a:avLst/>
            </a:prstGeom>
          </p:spPr>
        </p:pic>
        <p:sp>
          <p:nvSpPr>
            <p:cNvPr id="3" name="TextBox 2">
              <a:extLst>
                <a:ext uri="{FF2B5EF4-FFF2-40B4-BE49-F238E27FC236}">
                  <a16:creationId xmlns:a16="http://schemas.microsoft.com/office/drawing/2014/main" xmlns="" id="{5C01A053-51D5-4F4D-9620-9B00F9DFCBD9}"/>
                </a:ext>
              </a:extLst>
            </p:cNvPr>
            <p:cNvSpPr txBox="1"/>
            <p:nvPr/>
          </p:nvSpPr>
          <p:spPr>
            <a:xfrm>
              <a:off x="3710608" y="5356336"/>
              <a:ext cx="7553740" cy="621341"/>
            </a:xfrm>
            <a:prstGeom prst="rect">
              <a:avLst/>
            </a:prstGeom>
            <a:solidFill>
              <a:schemeClr val="bg1"/>
            </a:solidFill>
          </p:spPr>
          <p:txBody>
            <a:bodyPr wrap="square" rtlCol="0">
              <a:spAutoFit/>
            </a:bodyPr>
            <a:lstStyle/>
            <a:p>
              <a:pPr algn="ctr"/>
              <a:r>
                <a:rPr lang="vi-VN" sz="2000">
                  <a:solidFill>
                    <a:srgbClr val="1B04FA"/>
                  </a:solidFill>
                </a:rPr>
                <a:t>Hình 3. So sánh tỉ lệ một số chất gây ô nhiễm không khí ở châu Âu,</a:t>
              </a:r>
            </a:p>
            <a:p>
              <a:pPr algn="ctr"/>
              <a:r>
                <a:rPr lang="vi-VN" sz="2000">
                  <a:solidFill>
                    <a:srgbClr val="1B04FA"/>
                  </a:solidFill>
                </a:rPr>
                <a:t>năm 2019 so với năm 2005 (lấy năm 2005= 100%)</a:t>
              </a:r>
              <a:endParaRPr lang="en-US" sz="2000">
                <a:solidFill>
                  <a:srgbClr val="1B04FA"/>
                </a:solidFill>
              </a:endParaRPr>
            </a:p>
          </p:txBody>
        </p:sp>
      </p:grpSp>
    </p:spTree>
    <p:extLst>
      <p:ext uri="{BB962C8B-B14F-4D97-AF65-F5344CB8AC3E}">
        <p14:creationId xmlns:p14="http://schemas.microsoft.com/office/powerpoint/2010/main" val="23392186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D16AD8A6-7351-44B1-802B-542336E06FA4}"/>
              </a:ext>
            </a:extLst>
          </p:cNvPr>
          <p:cNvGrpSpPr/>
          <p:nvPr/>
        </p:nvGrpSpPr>
        <p:grpSpPr>
          <a:xfrm>
            <a:off x="6205170" y="1035305"/>
            <a:ext cx="5986829" cy="5050430"/>
            <a:chOff x="3710608" y="566243"/>
            <a:chExt cx="7553740" cy="5995893"/>
          </a:xfrm>
        </p:grpSpPr>
        <p:pic>
          <p:nvPicPr>
            <p:cNvPr id="2" name="Picture 1">
              <a:extLst>
                <a:ext uri="{FF2B5EF4-FFF2-40B4-BE49-F238E27FC236}">
                  <a16:creationId xmlns:a16="http://schemas.microsoft.com/office/drawing/2014/main" xmlns="" id="{E0047BD7-E38F-491F-87C4-80C20CFABA9D}"/>
                </a:ext>
              </a:extLst>
            </p:cNvPr>
            <p:cNvPicPr>
              <a:picLocks noChangeAspect="1"/>
            </p:cNvPicPr>
            <p:nvPr/>
          </p:nvPicPr>
          <p:blipFill rotWithShape="1">
            <a:blip r:embed="rId3"/>
            <a:srcRect r="13869" b="13510"/>
            <a:stretch/>
          </p:blipFill>
          <p:spPr>
            <a:xfrm>
              <a:off x="3710608" y="566243"/>
              <a:ext cx="7407966" cy="4790093"/>
            </a:xfrm>
            <a:prstGeom prst="rect">
              <a:avLst/>
            </a:prstGeom>
          </p:spPr>
        </p:pic>
        <p:sp>
          <p:nvSpPr>
            <p:cNvPr id="3" name="TextBox 2">
              <a:extLst>
                <a:ext uri="{FF2B5EF4-FFF2-40B4-BE49-F238E27FC236}">
                  <a16:creationId xmlns:a16="http://schemas.microsoft.com/office/drawing/2014/main" xmlns="" id="{5C01A053-51D5-4F4D-9620-9B00F9DFCBD9}"/>
                </a:ext>
              </a:extLst>
            </p:cNvPr>
            <p:cNvSpPr txBox="1"/>
            <p:nvPr/>
          </p:nvSpPr>
          <p:spPr>
            <a:xfrm>
              <a:off x="3710608" y="5356336"/>
              <a:ext cx="7553740" cy="1205800"/>
            </a:xfrm>
            <a:prstGeom prst="rect">
              <a:avLst/>
            </a:prstGeom>
            <a:solidFill>
              <a:schemeClr val="bg1"/>
            </a:solidFill>
          </p:spPr>
          <p:txBody>
            <a:bodyPr wrap="square" rtlCol="0">
              <a:spAutoFit/>
            </a:bodyPr>
            <a:lstStyle/>
            <a:p>
              <a:pPr algn="ctr"/>
              <a:r>
                <a:rPr lang="vi-VN" sz="2000">
                  <a:solidFill>
                    <a:srgbClr val="00B050"/>
                  </a:solidFill>
                </a:rPr>
                <a:t>Hình 3. So sánh tỉ lệ một số chất gây ô nhiễm không khí ở châu Âu,năm 2019 so với năm 2005 (lấy năm 2005= 100%)</a:t>
              </a:r>
              <a:endParaRPr lang="en-US" sz="2000">
                <a:solidFill>
                  <a:srgbClr val="00B050"/>
                </a:solidFill>
              </a:endParaRPr>
            </a:p>
          </p:txBody>
        </p:sp>
      </p:grpSp>
      <p:sp>
        <p:nvSpPr>
          <p:cNvPr id="5" name="Rectangle 4">
            <a:extLst>
              <a:ext uri="{FF2B5EF4-FFF2-40B4-BE49-F238E27FC236}">
                <a16:creationId xmlns:a16="http://schemas.microsoft.com/office/drawing/2014/main" xmlns="" id="{5E31646D-AAB2-4C4D-9B2D-BEB74AC39D5D}"/>
              </a:ext>
            </a:extLst>
          </p:cNvPr>
          <p:cNvSpPr/>
          <p:nvPr/>
        </p:nvSpPr>
        <p:spPr>
          <a:xfrm>
            <a:off x="652509" y="2314329"/>
            <a:ext cx="6096000" cy="1815882"/>
          </a:xfrm>
          <a:prstGeom prst="rect">
            <a:avLst/>
          </a:prstGeom>
        </p:spPr>
        <p:txBody>
          <a:bodyPr>
            <a:spAutoFit/>
          </a:bodyPr>
          <a:lstStyle/>
          <a:p>
            <a:pPr algn="just"/>
            <a:r>
              <a:rPr lang="vi-VN" sz="2800">
                <a:solidFill>
                  <a:srgbClr val="3333FF"/>
                </a:solidFill>
              </a:rPr>
              <a:t>+ NH3 :  giảm 8%</a:t>
            </a:r>
          </a:p>
          <a:p>
            <a:pPr algn="just"/>
            <a:r>
              <a:rPr lang="vi-VN" sz="2800">
                <a:solidFill>
                  <a:srgbClr val="3333FF"/>
                </a:solidFill>
              </a:rPr>
              <a:t>+ NO2 : giảm 42% </a:t>
            </a:r>
          </a:p>
          <a:p>
            <a:pPr algn="just"/>
            <a:r>
              <a:rPr lang="vi-VN" sz="2800">
                <a:solidFill>
                  <a:srgbClr val="3333FF"/>
                </a:solidFill>
              </a:rPr>
              <a:t>+ PM2.5: giảm 29%</a:t>
            </a:r>
          </a:p>
          <a:p>
            <a:pPr algn="just"/>
            <a:r>
              <a:rPr lang="vi-VN" sz="2800">
                <a:solidFill>
                  <a:srgbClr val="3333FF"/>
                </a:solidFill>
              </a:rPr>
              <a:t>+ SO2 : giảm 76%</a:t>
            </a:r>
            <a:endParaRPr lang="en-US" sz="2800"/>
          </a:p>
        </p:txBody>
      </p:sp>
      <p:sp>
        <p:nvSpPr>
          <p:cNvPr id="6" name="Rectangle 5">
            <a:extLst>
              <a:ext uri="{FF2B5EF4-FFF2-40B4-BE49-F238E27FC236}">
                <a16:creationId xmlns:a16="http://schemas.microsoft.com/office/drawing/2014/main" xmlns="" id="{5D7CC962-ACDB-4411-94BC-4018D8946E3B}"/>
              </a:ext>
            </a:extLst>
          </p:cNvPr>
          <p:cNvSpPr/>
          <p:nvPr/>
        </p:nvSpPr>
        <p:spPr>
          <a:xfrm>
            <a:off x="201936" y="4391567"/>
            <a:ext cx="5297716" cy="1815882"/>
          </a:xfrm>
          <a:prstGeom prst="rect">
            <a:avLst/>
          </a:prstGeom>
        </p:spPr>
        <p:txBody>
          <a:bodyPr wrap="square">
            <a:spAutoFit/>
          </a:bodyPr>
          <a:lstStyle/>
          <a:p>
            <a:pPr algn="just"/>
            <a:r>
              <a:rPr lang="vi-VN" sz="2800">
                <a:solidFill>
                  <a:srgbClr val="FF0066"/>
                </a:solidFill>
              </a:rPr>
              <a:t>=&gt; Do châu Âu đã triển khai các biện pháp nhằm làm giảm lượng phát thải chất gây ô nhiễm không khí.</a:t>
            </a:r>
            <a:endParaRPr lang="en-US" sz="2800"/>
          </a:p>
        </p:txBody>
      </p:sp>
      <p:sp>
        <p:nvSpPr>
          <p:cNvPr id="7" name="Rectangle 6">
            <a:extLst>
              <a:ext uri="{FF2B5EF4-FFF2-40B4-BE49-F238E27FC236}">
                <a16:creationId xmlns:a16="http://schemas.microsoft.com/office/drawing/2014/main" xmlns="" id="{0D441419-ACA7-42C0-AA18-E5A106AA66E9}"/>
              </a:ext>
            </a:extLst>
          </p:cNvPr>
          <p:cNvSpPr/>
          <p:nvPr/>
        </p:nvSpPr>
        <p:spPr>
          <a:xfrm>
            <a:off x="554695" y="67205"/>
            <a:ext cx="11300951" cy="954107"/>
          </a:xfrm>
          <a:prstGeom prst="rect">
            <a:avLst/>
          </a:prstGeom>
        </p:spPr>
        <p:txBody>
          <a:bodyPr wrap="square">
            <a:spAutoFit/>
          </a:bodyPr>
          <a:lstStyle/>
          <a:p>
            <a:pPr algn="ctr"/>
            <a:r>
              <a:rPr lang="vi-VN" sz="2800">
                <a:solidFill>
                  <a:srgbClr val="1B04FA"/>
                </a:solidFill>
              </a:rPr>
              <a:t>Tỉ lệ một số chất gây ô nhiễm không khí ở châu Âu năm 2019 giảm rất nhiều so với năm 2005:</a:t>
            </a:r>
          </a:p>
        </p:txBody>
      </p:sp>
    </p:spTree>
    <p:extLst>
      <p:ext uri="{BB962C8B-B14F-4D97-AF65-F5344CB8AC3E}">
        <p14:creationId xmlns:p14="http://schemas.microsoft.com/office/powerpoint/2010/main" val="3504821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left)">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left)">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left)">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TC14_Báo động tình trạng ô nhiễm không khí ở Paris, Pháp">
            <a:hlinkClick r:id="" action="ppaction://media"/>
            <a:extLst>
              <a:ext uri="{FF2B5EF4-FFF2-40B4-BE49-F238E27FC236}">
                <a16:creationId xmlns:a16="http://schemas.microsoft.com/office/drawing/2014/main" xmlns="" id="{FF047C19-078A-46CD-BAEC-1D48C71C2BCA}"/>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094795" cy="6858000"/>
          </a:xfrm>
          <a:prstGeom prst="rect">
            <a:avLst/>
          </a:prstGeom>
        </p:spPr>
      </p:pic>
    </p:spTree>
    <p:extLst>
      <p:ext uri="{BB962C8B-B14F-4D97-AF65-F5344CB8AC3E}">
        <p14:creationId xmlns:p14="http://schemas.microsoft.com/office/powerpoint/2010/main" val="325549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14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5E53F06-EDB0-4742-A06D-31A9ED5BC642}"/>
              </a:ext>
            </a:extLst>
          </p:cNvPr>
          <p:cNvGrpSpPr/>
          <p:nvPr/>
        </p:nvGrpSpPr>
        <p:grpSpPr>
          <a:xfrm>
            <a:off x="325767" y="1011803"/>
            <a:ext cx="4218728" cy="923330"/>
            <a:chOff x="536532" y="3673391"/>
            <a:chExt cx="4218728" cy="923330"/>
          </a:xfrm>
        </p:grpSpPr>
        <p:sp>
          <p:nvSpPr>
            <p:cNvPr id="9" name="TextBox 8">
              <a:extLst>
                <a:ext uri="{FF2B5EF4-FFF2-40B4-BE49-F238E27FC236}">
                  <a16:creationId xmlns:a16="http://schemas.microsoft.com/office/drawing/2014/main" xmlns="" id="{E01C2375-F695-4990-9F9F-DB261283B6D2}"/>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0" name="TextBox 9">
              <a:extLst>
                <a:ext uri="{FF2B5EF4-FFF2-40B4-BE49-F238E27FC236}">
                  <a16:creationId xmlns:a16="http://schemas.microsoft.com/office/drawing/2014/main" xmlns="" id="{F369F758-FC64-45DB-BA82-2482CC162ABE}"/>
                </a:ext>
              </a:extLst>
            </p:cNvPr>
            <p:cNvSpPr txBox="1"/>
            <p:nvPr/>
          </p:nvSpPr>
          <p:spPr>
            <a:xfrm>
              <a:off x="1296443" y="3821629"/>
              <a:ext cx="3458817" cy="523220"/>
            </a:xfrm>
            <a:prstGeom prst="rect">
              <a:avLst/>
            </a:prstGeom>
            <a:noFill/>
          </p:spPr>
          <p:txBody>
            <a:bodyPr wrap="square" rtlCol="0">
              <a:spAutoFit/>
            </a:bodyPr>
            <a:lstStyle/>
            <a:p>
              <a:r>
                <a:rPr lang="vi-VN" sz="2800" b="1">
                  <a:solidFill>
                    <a:srgbClr val="00B050"/>
                  </a:solidFill>
                  <a:sym typeface="Wingdings" panose="05000000000000000000" pitchFamily="2" charset="2"/>
                </a:rPr>
                <a:t>Giải pháp</a:t>
              </a:r>
              <a:endParaRPr lang="en-US" sz="2800" b="1">
                <a:solidFill>
                  <a:srgbClr val="00B050"/>
                </a:solidFill>
              </a:endParaRPr>
            </a:p>
          </p:txBody>
        </p:sp>
      </p:grpSp>
      <p:pic>
        <p:nvPicPr>
          <p:cNvPr id="14" name="Picture 13">
            <a:extLst>
              <a:ext uri="{FF2B5EF4-FFF2-40B4-BE49-F238E27FC236}">
                <a16:creationId xmlns:a16="http://schemas.microsoft.com/office/drawing/2014/main" xmlns="" id="{3FF9B5E2-9AF2-487A-A602-9062764C777F}"/>
              </a:ext>
            </a:extLst>
          </p:cNvPr>
          <p:cNvPicPr>
            <a:picLocks noChangeAspect="1"/>
          </p:cNvPicPr>
          <p:nvPr/>
        </p:nvPicPr>
        <p:blipFill>
          <a:blip r:embed="rId3"/>
          <a:stretch>
            <a:fillRect/>
          </a:stretch>
        </p:blipFill>
        <p:spPr>
          <a:xfrm>
            <a:off x="10791608" y="148865"/>
            <a:ext cx="1222629" cy="1075678"/>
          </a:xfrm>
          <a:prstGeom prst="rect">
            <a:avLst/>
          </a:prstGeom>
        </p:spPr>
      </p:pic>
      <p:grpSp>
        <p:nvGrpSpPr>
          <p:cNvPr id="15" name="Group 14">
            <a:extLst>
              <a:ext uri="{FF2B5EF4-FFF2-40B4-BE49-F238E27FC236}">
                <a16:creationId xmlns:a16="http://schemas.microsoft.com/office/drawing/2014/main" xmlns="" id="{EDD19631-9086-476E-8578-99D91B4AA874}"/>
              </a:ext>
            </a:extLst>
          </p:cNvPr>
          <p:cNvGrpSpPr/>
          <p:nvPr/>
        </p:nvGrpSpPr>
        <p:grpSpPr>
          <a:xfrm>
            <a:off x="126649" y="98007"/>
            <a:ext cx="6986667" cy="872949"/>
            <a:chOff x="1133366" y="2220084"/>
            <a:chExt cx="6409250" cy="914400"/>
          </a:xfrm>
          <a:solidFill>
            <a:srgbClr val="FCFEB0"/>
          </a:solidFill>
        </p:grpSpPr>
        <p:sp>
          <p:nvSpPr>
            <p:cNvPr id="16" name="Arrow: Pentagon 15">
              <a:extLst>
                <a:ext uri="{FF2B5EF4-FFF2-40B4-BE49-F238E27FC236}">
                  <a16:creationId xmlns:a16="http://schemas.microsoft.com/office/drawing/2014/main" xmlns="" id="{39B8AAF3-5881-4ED4-ADED-0625CC6C5BFC}"/>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7" name="TextBox 16">
              <a:extLst>
                <a:ext uri="{FF2B5EF4-FFF2-40B4-BE49-F238E27FC236}">
                  <a16:creationId xmlns:a16="http://schemas.microsoft.com/office/drawing/2014/main" xmlns="" id="{D48445BE-4E8F-497C-84AE-E9B293274FD9}"/>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8" name="Arrow: Pentagon 17">
            <a:extLst>
              <a:ext uri="{FF2B5EF4-FFF2-40B4-BE49-F238E27FC236}">
                <a16:creationId xmlns:a16="http://schemas.microsoft.com/office/drawing/2014/main" xmlns="" id="{8F56ADBB-515E-4C10-B149-245809D3B11B}"/>
              </a:ext>
            </a:extLst>
          </p:cNvPr>
          <p:cNvSpPr/>
          <p:nvPr/>
        </p:nvSpPr>
        <p:spPr>
          <a:xfrm>
            <a:off x="65737" y="95083"/>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19" name="Isosceles Triangle 18">
            <a:extLst>
              <a:ext uri="{FF2B5EF4-FFF2-40B4-BE49-F238E27FC236}">
                <a16:creationId xmlns:a16="http://schemas.microsoft.com/office/drawing/2014/main" xmlns="" id="{8E873737-EEED-49E9-AF3C-4A4B5F094FBC}"/>
              </a:ext>
            </a:extLst>
          </p:cNvPr>
          <p:cNvSpPr/>
          <p:nvPr/>
        </p:nvSpPr>
        <p:spPr>
          <a:xfrm rot="5400000">
            <a:off x="830347" y="40532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29E16D2A-14B3-4E2C-A31F-0FB8F500A767}"/>
              </a:ext>
            </a:extLst>
          </p:cNvPr>
          <p:cNvSpPr txBox="1"/>
          <p:nvPr/>
        </p:nvSpPr>
        <p:spPr>
          <a:xfrm>
            <a:off x="-109094" y="33529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3B727B7C-37FB-4516-913C-AE7BC3B8BA9E}"/>
              </a:ext>
            </a:extLst>
          </p:cNvPr>
          <p:cNvSpPr/>
          <p:nvPr/>
        </p:nvSpPr>
        <p:spPr>
          <a:xfrm>
            <a:off x="596530" y="1703669"/>
            <a:ext cx="10539151" cy="1200329"/>
          </a:xfrm>
          <a:prstGeom prst="rect">
            <a:avLst/>
          </a:prstGeom>
        </p:spPr>
        <p:txBody>
          <a:bodyPr wrap="square">
            <a:spAutoFit/>
          </a:bodyPr>
          <a:lstStyle/>
          <a:p>
            <a:pPr marL="285750" indent="-285750" algn="just">
              <a:buFont typeface="Wingdings" panose="05000000000000000000" pitchFamily="2" charset="2"/>
              <a:buChar char="ü"/>
            </a:pPr>
            <a:r>
              <a:rPr lang="vi-VN" sz="3600">
                <a:solidFill>
                  <a:srgbClr val="3333FF"/>
                </a:solidFill>
              </a:rPr>
              <a:t>Giảm sử dụng than đá, dầu mỏ, khí tự nhiên,… trong sản xuất điện.</a:t>
            </a:r>
          </a:p>
        </p:txBody>
      </p:sp>
      <p:pic>
        <p:nvPicPr>
          <p:cNvPr id="21" name="Picture 20">
            <a:extLst>
              <a:ext uri="{FF2B5EF4-FFF2-40B4-BE49-F238E27FC236}">
                <a16:creationId xmlns:a16="http://schemas.microsoft.com/office/drawing/2014/main" xmlns="" id="{A6DE039B-EDC6-4279-B39F-606CD7D98DB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530" y="2903998"/>
            <a:ext cx="5296541" cy="3354801"/>
          </a:xfrm>
          <a:prstGeom prst="rect">
            <a:avLst/>
          </a:prstGeom>
        </p:spPr>
      </p:pic>
      <p:pic>
        <p:nvPicPr>
          <p:cNvPr id="22" name="Picture 6" descr="Anh xây &quot;trang trại&quot; phong điện trên biển lớn nhất thế giới - Quy Nhơn  Computer">
            <a:extLst>
              <a:ext uri="{FF2B5EF4-FFF2-40B4-BE49-F238E27FC236}">
                <a16:creationId xmlns:a16="http://schemas.microsoft.com/office/drawing/2014/main" xmlns="" id="{A6F25B7E-32E3-4845-9635-8B96274E0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903998"/>
            <a:ext cx="5708764" cy="33548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Năng lượng thủy triều - Nguồn năng lượng tái tạo vô tận cho ngành công  nghiệp điện">
            <a:extLst>
              <a:ext uri="{FF2B5EF4-FFF2-40B4-BE49-F238E27FC236}">
                <a16:creationId xmlns:a16="http://schemas.microsoft.com/office/drawing/2014/main" xmlns="" id="{1AB43BCB-EB8C-4DBE-B867-534C53D573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6530" y="2903998"/>
            <a:ext cx="5394968" cy="33548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Thiết bị chuyển đổi năng lượng sóng biển | ĐẠI HỌC QUỐC GIA HÀ NỘI">
            <a:extLst>
              <a:ext uri="{FF2B5EF4-FFF2-40B4-BE49-F238E27FC236}">
                <a16:creationId xmlns:a16="http://schemas.microsoft.com/office/drawing/2014/main" xmlns="" id="{D7A7F7F0-9CD6-4803-A076-F94DCE4191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5999" y="2903998"/>
            <a:ext cx="5708763" cy="33548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xmlns="" id="{C55816B0-C2AE-490D-8B59-DB7D353215E4}"/>
              </a:ext>
            </a:extLst>
          </p:cNvPr>
          <p:cNvSpPr/>
          <p:nvPr/>
        </p:nvSpPr>
        <p:spPr>
          <a:xfrm>
            <a:off x="2259852" y="6341567"/>
            <a:ext cx="7672293" cy="523220"/>
          </a:xfrm>
          <a:prstGeom prst="rect">
            <a:avLst/>
          </a:prstGeom>
        </p:spPr>
        <p:txBody>
          <a:bodyPr wrap="none">
            <a:spAutoFit/>
          </a:bodyPr>
          <a:lstStyle/>
          <a:p>
            <a:r>
              <a:rPr lang="en-US" sz="2800">
                <a:solidFill>
                  <a:srgbClr val="FF0066"/>
                </a:solidFill>
                <a:latin typeface="Arial" panose="020B0604020202020204" pitchFamily="34" charset="0"/>
                <a:cs typeface="Arial" panose="020B0604020202020204" pitchFamily="34" charset="0"/>
              </a:rPr>
              <a:t>Sử dụng năng l</a:t>
            </a:r>
            <a:r>
              <a:rPr lang="vi-VN" sz="2800">
                <a:solidFill>
                  <a:srgbClr val="FF0066"/>
                </a:solidFill>
                <a:cs typeface="Arial" panose="020B0604020202020204" pitchFamily="34" charset="0"/>
              </a:rPr>
              <a:t>ư</a:t>
            </a:r>
            <a:r>
              <a:rPr lang="en-US" sz="2800">
                <a:solidFill>
                  <a:srgbClr val="FF0066"/>
                </a:solidFill>
                <a:latin typeface="Arial" panose="020B0604020202020204" pitchFamily="34" charset="0"/>
                <a:cs typeface="Arial" panose="020B0604020202020204" pitchFamily="34" charset="0"/>
              </a:rPr>
              <a:t>ợng Mặt trời, gió, thủy triều,…</a:t>
            </a:r>
            <a:endParaRPr lang="en-US" sz="2800">
              <a:solidFill>
                <a:srgbClr val="FF0066"/>
              </a:solidFill>
            </a:endParaRPr>
          </a:p>
        </p:txBody>
      </p:sp>
    </p:spTree>
    <p:extLst>
      <p:ext uri="{BB962C8B-B14F-4D97-AF65-F5344CB8AC3E}">
        <p14:creationId xmlns:p14="http://schemas.microsoft.com/office/powerpoint/2010/main" val="3784581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barn(inVertical)">
                                      <p:cBhvr>
                                        <p:cTn id="24" dur="500"/>
                                        <p:tgtEl>
                                          <p:spTgt spid="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barn(inVertical)">
                                      <p:cBhvr>
                                        <p:cTn id="29" dur="500"/>
                                        <p:tgtEl>
                                          <p:spTgt spid="24"/>
                                        </p:tgtEl>
                                      </p:cBhvr>
                                    </p:animEffect>
                                  </p:childTnLst>
                                </p:cTn>
                              </p:par>
                              <p:par>
                                <p:cTn id="30" presetID="16" presetClass="entr" presetSubtype="21"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5E53F06-EDB0-4742-A06D-31A9ED5BC642}"/>
              </a:ext>
            </a:extLst>
          </p:cNvPr>
          <p:cNvGrpSpPr/>
          <p:nvPr/>
        </p:nvGrpSpPr>
        <p:grpSpPr>
          <a:xfrm>
            <a:off x="364355" y="827088"/>
            <a:ext cx="4205866" cy="923330"/>
            <a:chOff x="536532" y="3673391"/>
            <a:chExt cx="4205866" cy="923330"/>
          </a:xfrm>
        </p:grpSpPr>
        <p:sp>
          <p:nvSpPr>
            <p:cNvPr id="9" name="TextBox 8">
              <a:extLst>
                <a:ext uri="{FF2B5EF4-FFF2-40B4-BE49-F238E27FC236}">
                  <a16:creationId xmlns:a16="http://schemas.microsoft.com/office/drawing/2014/main" xmlns="" id="{E01C2375-F695-4990-9F9F-DB261283B6D2}"/>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0" name="TextBox 9">
              <a:extLst>
                <a:ext uri="{FF2B5EF4-FFF2-40B4-BE49-F238E27FC236}">
                  <a16:creationId xmlns:a16="http://schemas.microsoft.com/office/drawing/2014/main" xmlns="" id="{F369F758-FC64-45DB-BA82-2482CC162ABE}"/>
                </a:ext>
              </a:extLst>
            </p:cNvPr>
            <p:cNvSpPr txBox="1"/>
            <p:nvPr/>
          </p:nvSpPr>
          <p:spPr>
            <a:xfrm>
              <a:off x="1283581" y="3828447"/>
              <a:ext cx="3458817" cy="523220"/>
            </a:xfrm>
            <a:prstGeom prst="rect">
              <a:avLst/>
            </a:prstGeom>
            <a:noFill/>
          </p:spPr>
          <p:txBody>
            <a:bodyPr wrap="square" rtlCol="0">
              <a:spAutoFit/>
            </a:bodyPr>
            <a:lstStyle/>
            <a:p>
              <a:r>
                <a:rPr lang="vi-VN" sz="2800">
                  <a:solidFill>
                    <a:srgbClr val="00B050"/>
                  </a:solidFill>
                  <a:sym typeface="Wingdings" panose="05000000000000000000" pitchFamily="2" charset="2"/>
                </a:rPr>
                <a:t>Giải pháp</a:t>
              </a:r>
              <a:endParaRPr lang="en-US" sz="2800">
                <a:solidFill>
                  <a:srgbClr val="00B050"/>
                </a:solidFill>
              </a:endParaRPr>
            </a:p>
          </p:txBody>
        </p:sp>
      </p:grpSp>
      <p:sp>
        <p:nvSpPr>
          <p:cNvPr id="13" name="Rectangle 12">
            <a:extLst>
              <a:ext uri="{FF2B5EF4-FFF2-40B4-BE49-F238E27FC236}">
                <a16:creationId xmlns:a16="http://schemas.microsoft.com/office/drawing/2014/main" xmlns="" id="{A610C2DD-3568-4261-8A56-5936D822EB17}"/>
              </a:ext>
            </a:extLst>
          </p:cNvPr>
          <p:cNvSpPr/>
          <p:nvPr/>
        </p:nvSpPr>
        <p:spPr>
          <a:xfrm>
            <a:off x="103276" y="1536745"/>
            <a:ext cx="12057321" cy="584775"/>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rPr>
              <a:t> Làm sạch khí thải nhà máy điện và các nhà máy công nghiệp.</a:t>
            </a:r>
            <a:endParaRPr lang="en-US"/>
          </a:p>
        </p:txBody>
      </p:sp>
      <p:pic>
        <p:nvPicPr>
          <p:cNvPr id="16" name="Picture 15">
            <a:extLst>
              <a:ext uri="{FF2B5EF4-FFF2-40B4-BE49-F238E27FC236}">
                <a16:creationId xmlns:a16="http://schemas.microsoft.com/office/drawing/2014/main" xmlns="" id="{525E5012-B61D-4458-A448-7031E67EFFCB}"/>
              </a:ext>
            </a:extLst>
          </p:cNvPr>
          <p:cNvPicPr>
            <a:picLocks noChangeAspect="1"/>
          </p:cNvPicPr>
          <p:nvPr/>
        </p:nvPicPr>
        <p:blipFill>
          <a:blip r:embed="rId3"/>
          <a:stretch>
            <a:fillRect/>
          </a:stretch>
        </p:blipFill>
        <p:spPr>
          <a:xfrm>
            <a:off x="10937969" y="-9877"/>
            <a:ext cx="1222629" cy="1075678"/>
          </a:xfrm>
          <a:prstGeom prst="rect">
            <a:avLst/>
          </a:prstGeom>
        </p:spPr>
      </p:pic>
      <p:grpSp>
        <p:nvGrpSpPr>
          <p:cNvPr id="17" name="Group 16">
            <a:extLst>
              <a:ext uri="{FF2B5EF4-FFF2-40B4-BE49-F238E27FC236}">
                <a16:creationId xmlns:a16="http://schemas.microsoft.com/office/drawing/2014/main" xmlns="" id="{DF9C37FC-2FAA-44DA-8937-4B28CE791C7E}"/>
              </a:ext>
            </a:extLst>
          </p:cNvPr>
          <p:cNvGrpSpPr/>
          <p:nvPr/>
        </p:nvGrpSpPr>
        <p:grpSpPr>
          <a:xfrm>
            <a:off x="126649" y="-34513"/>
            <a:ext cx="6986667" cy="872949"/>
            <a:chOff x="1133366" y="2220084"/>
            <a:chExt cx="6409250" cy="914400"/>
          </a:xfrm>
          <a:solidFill>
            <a:srgbClr val="FCFEB0"/>
          </a:solidFill>
        </p:grpSpPr>
        <p:sp>
          <p:nvSpPr>
            <p:cNvPr id="19" name="Arrow: Pentagon 18">
              <a:extLst>
                <a:ext uri="{FF2B5EF4-FFF2-40B4-BE49-F238E27FC236}">
                  <a16:creationId xmlns:a16="http://schemas.microsoft.com/office/drawing/2014/main" xmlns="" id="{F6B5302E-2113-47B0-A006-DDA05156773F}"/>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xmlns="" id="{8E794FE6-9016-49CF-A04E-2C252AF95E3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1" name="Arrow: Pentagon 20">
            <a:extLst>
              <a:ext uri="{FF2B5EF4-FFF2-40B4-BE49-F238E27FC236}">
                <a16:creationId xmlns:a16="http://schemas.microsoft.com/office/drawing/2014/main" xmlns="" id="{4B7E17E7-6227-428A-AD86-017B499CFDF1}"/>
              </a:ext>
            </a:extLst>
          </p:cNvPr>
          <p:cNvSpPr/>
          <p:nvPr/>
        </p:nvSpPr>
        <p:spPr>
          <a:xfrm>
            <a:off x="65737" y="-37437"/>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xmlns="" id="{A21C5E09-08B4-4A45-AB68-4EC1E7E5CAEA}"/>
              </a:ext>
            </a:extLst>
          </p:cNvPr>
          <p:cNvSpPr/>
          <p:nvPr/>
        </p:nvSpPr>
        <p:spPr>
          <a:xfrm rot="5400000">
            <a:off x="830347" y="27280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245C6C1C-F0B8-43C3-8FC1-BC3F762B9BB3}"/>
              </a:ext>
            </a:extLst>
          </p:cNvPr>
          <p:cNvSpPr txBox="1"/>
          <p:nvPr/>
        </p:nvSpPr>
        <p:spPr>
          <a:xfrm>
            <a:off x="-109094" y="20277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xmlns="" id="{4A6DEF2C-EBB5-41FD-AD96-639524269882}"/>
              </a:ext>
            </a:extLst>
          </p:cNvPr>
          <p:cNvSpPr/>
          <p:nvPr/>
        </p:nvSpPr>
        <p:spPr>
          <a:xfrm>
            <a:off x="179303" y="2121520"/>
            <a:ext cx="11981294" cy="1077218"/>
          </a:xfrm>
          <a:prstGeom prst="rect">
            <a:avLst/>
          </a:prstGeom>
        </p:spPr>
        <p:txBody>
          <a:bodyPr wrap="square">
            <a:spAutoFit/>
          </a:bodyPr>
          <a:lstStyle/>
          <a:p>
            <a:pPr marL="285750" indent="-285750">
              <a:buFont typeface="Wingdings" panose="05000000000000000000" pitchFamily="2" charset="2"/>
              <a:buChar char="ü"/>
            </a:pPr>
            <a:r>
              <a:rPr lang="en-US" sz="3200">
                <a:solidFill>
                  <a:srgbClr val="3333FF"/>
                </a:solidFill>
              </a:rPr>
              <a:t> </a:t>
            </a:r>
            <a:r>
              <a:rPr lang="vi-VN" sz="3200">
                <a:solidFill>
                  <a:srgbClr val="3333FF"/>
                </a:solidFill>
              </a:rPr>
              <a:t>Xây dựng các khu phát thải thấp ở các thành phố, sử dụng tiêu chuẩn xe ô tô của châu Âu để hạn chế nguồn khí phát thải.</a:t>
            </a:r>
          </a:p>
        </p:txBody>
      </p:sp>
      <p:pic>
        <p:nvPicPr>
          <p:cNvPr id="3" name="Picture 2">
            <a:extLst>
              <a:ext uri="{FF2B5EF4-FFF2-40B4-BE49-F238E27FC236}">
                <a16:creationId xmlns:a16="http://schemas.microsoft.com/office/drawing/2014/main" xmlns="" id="{E65EC993-2748-41E2-8937-A1F53F6CE32B}"/>
              </a:ext>
            </a:extLst>
          </p:cNvPr>
          <p:cNvPicPr>
            <a:picLocks noChangeAspect="1"/>
          </p:cNvPicPr>
          <p:nvPr/>
        </p:nvPicPr>
        <p:blipFill>
          <a:blip r:embed="rId4"/>
          <a:stretch>
            <a:fillRect/>
          </a:stretch>
        </p:blipFill>
        <p:spPr>
          <a:xfrm>
            <a:off x="682062" y="3429000"/>
            <a:ext cx="5379523" cy="3226226"/>
          </a:xfrm>
          <a:prstGeom prst="rect">
            <a:avLst/>
          </a:prstGeom>
        </p:spPr>
      </p:pic>
      <p:pic>
        <p:nvPicPr>
          <p:cNvPr id="4" name="Picture 3">
            <a:extLst>
              <a:ext uri="{FF2B5EF4-FFF2-40B4-BE49-F238E27FC236}">
                <a16:creationId xmlns:a16="http://schemas.microsoft.com/office/drawing/2014/main" xmlns="" id="{820095E8-213E-4805-957E-9BC5444A4069}"/>
              </a:ext>
            </a:extLst>
          </p:cNvPr>
          <p:cNvPicPr>
            <a:picLocks noChangeAspect="1"/>
          </p:cNvPicPr>
          <p:nvPr/>
        </p:nvPicPr>
        <p:blipFill>
          <a:blip r:embed="rId5"/>
          <a:stretch>
            <a:fillRect/>
          </a:stretch>
        </p:blipFill>
        <p:spPr>
          <a:xfrm>
            <a:off x="6264229" y="3429000"/>
            <a:ext cx="5379523" cy="3225262"/>
          </a:xfrm>
          <a:prstGeom prst="rect">
            <a:avLst/>
          </a:prstGeom>
        </p:spPr>
      </p:pic>
      <p:pic>
        <p:nvPicPr>
          <p:cNvPr id="5" name="Picture 4">
            <a:extLst>
              <a:ext uri="{FF2B5EF4-FFF2-40B4-BE49-F238E27FC236}">
                <a16:creationId xmlns:a16="http://schemas.microsoft.com/office/drawing/2014/main" xmlns="" id="{AD748DF8-9B1B-4275-97CE-5A952D818390}"/>
              </a:ext>
            </a:extLst>
          </p:cNvPr>
          <p:cNvPicPr>
            <a:picLocks noChangeAspect="1"/>
          </p:cNvPicPr>
          <p:nvPr/>
        </p:nvPicPr>
        <p:blipFill>
          <a:blip r:embed="rId6"/>
          <a:stretch>
            <a:fillRect/>
          </a:stretch>
        </p:blipFill>
        <p:spPr>
          <a:xfrm>
            <a:off x="6012875" y="3429000"/>
            <a:ext cx="5862452" cy="3277194"/>
          </a:xfrm>
          <a:prstGeom prst="rect">
            <a:avLst/>
          </a:prstGeom>
        </p:spPr>
      </p:pic>
      <p:pic>
        <p:nvPicPr>
          <p:cNvPr id="6" name="Picture 5">
            <a:extLst>
              <a:ext uri="{FF2B5EF4-FFF2-40B4-BE49-F238E27FC236}">
                <a16:creationId xmlns:a16="http://schemas.microsoft.com/office/drawing/2014/main" xmlns="" id="{E1A166AC-5D6F-4926-987E-866A2FEEE1F7}"/>
              </a:ext>
            </a:extLst>
          </p:cNvPr>
          <p:cNvPicPr>
            <a:picLocks noChangeAspect="1"/>
          </p:cNvPicPr>
          <p:nvPr/>
        </p:nvPicPr>
        <p:blipFill>
          <a:blip r:embed="rId7"/>
          <a:stretch>
            <a:fillRect/>
          </a:stretch>
        </p:blipFill>
        <p:spPr>
          <a:xfrm>
            <a:off x="280888" y="3454966"/>
            <a:ext cx="5697572" cy="3225262"/>
          </a:xfrm>
          <a:prstGeom prst="rect">
            <a:avLst/>
          </a:prstGeom>
        </p:spPr>
      </p:pic>
    </p:spTree>
    <p:extLst>
      <p:ext uri="{BB962C8B-B14F-4D97-AF65-F5344CB8AC3E}">
        <p14:creationId xmlns:p14="http://schemas.microsoft.com/office/powerpoint/2010/main" val="3064347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3"/>
                                        </p:tgtEl>
                                      </p:cBhvr>
                                    </p:animEffect>
                                    <p:set>
                                      <p:cBhvr>
                                        <p:cTn id="30" dur="1" fill="hold">
                                          <p:stCondLst>
                                            <p:cond delay="499"/>
                                          </p:stCondLst>
                                        </p:cTn>
                                        <p:tgtEl>
                                          <p:spTgt spid="3"/>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par>
                                <p:cTn id="39" presetID="16" presetClass="entr" presetSubtype="21"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barn(inVertical)">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5E53F06-EDB0-4742-A06D-31A9ED5BC642}"/>
              </a:ext>
            </a:extLst>
          </p:cNvPr>
          <p:cNvGrpSpPr/>
          <p:nvPr/>
        </p:nvGrpSpPr>
        <p:grpSpPr>
          <a:xfrm>
            <a:off x="364355" y="827088"/>
            <a:ext cx="4205866" cy="923330"/>
            <a:chOff x="536532" y="3673391"/>
            <a:chExt cx="4205866" cy="923330"/>
          </a:xfrm>
        </p:grpSpPr>
        <p:sp>
          <p:nvSpPr>
            <p:cNvPr id="9" name="TextBox 8">
              <a:extLst>
                <a:ext uri="{FF2B5EF4-FFF2-40B4-BE49-F238E27FC236}">
                  <a16:creationId xmlns:a16="http://schemas.microsoft.com/office/drawing/2014/main" xmlns="" id="{E01C2375-F695-4990-9F9F-DB261283B6D2}"/>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0" name="TextBox 9">
              <a:extLst>
                <a:ext uri="{FF2B5EF4-FFF2-40B4-BE49-F238E27FC236}">
                  <a16:creationId xmlns:a16="http://schemas.microsoft.com/office/drawing/2014/main" xmlns="" id="{F369F758-FC64-45DB-BA82-2482CC162ABE}"/>
                </a:ext>
              </a:extLst>
            </p:cNvPr>
            <p:cNvSpPr txBox="1"/>
            <p:nvPr/>
          </p:nvSpPr>
          <p:spPr>
            <a:xfrm>
              <a:off x="1283581" y="3828447"/>
              <a:ext cx="3458817" cy="523220"/>
            </a:xfrm>
            <a:prstGeom prst="rect">
              <a:avLst/>
            </a:prstGeom>
            <a:noFill/>
          </p:spPr>
          <p:txBody>
            <a:bodyPr wrap="square" rtlCol="0">
              <a:spAutoFit/>
            </a:bodyPr>
            <a:lstStyle/>
            <a:p>
              <a:r>
                <a:rPr lang="vi-VN" sz="2800">
                  <a:solidFill>
                    <a:srgbClr val="00B050"/>
                  </a:solidFill>
                  <a:sym typeface="Wingdings" panose="05000000000000000000" pitchFamily="2" charset="2"/>
                </a:rPr>
                <a:t>Giải pháp</a:t>
              </a:r>
              <a:endParaRPr lang="en-US" sz="2800">
                <a:solidFill>
                  <a:srgbClr val="00B050"/>
                </a:solidFill>
              </a:endParaRPr>
            </a:p>
          </p:txBody>
        </p:sp>
      </p:grpSp>
      <p:sp>
        <p:nvSpPr>
          <p:cNvPr id="13" name="Rectangle 12">
            <a:extLst>
              <a:ext uri="{FF2B5EF4-FFF2-40B4-BE49-F238E27FC236}">
                <a16:creationId xmlns:a16="http://schemas.microsoft.com/office/drawing/2014/main" xmlns="" id="{A610C2DD-3568-4261-8A56-5936D822EB17}"/>
              </a:ext>
            </a:extLst>
          </p:cNvPr>
          <p:cNvSpPr/>
          <p:nvPr/>
        </p:nvSpPr>
        <p:spPr>
          <a:xfrm>
            <a:off x="103277" y="1536745"/>
            <a:ext cx="11103428" cy="1077218"/>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1B04FA"/>
                </a:solidFill>
              </a:rPr>
              <a:t>Đầu tư phát triển công nghệ xanh, sử dụng năng lượng tái tạo dần thay thế năng lượng hóa thạch.</a:t>
            </a:r>
            <a:endParaRPr lang="en-US"/>
          </a:p>
        </p:txBody>
      </p:sp>
      <p:pic>
        <p:nvPicPr>
          <p:cNvPr id="16" name="Picture 15">
            <a:extLst>
              <a:ext uri="{FF2B5EF4-FFF2-40B4-BE49-F238E27FC236}">
                <a16:creationId xmlns:a16="http://schemas.microsoft.com/office/drawing/2014/main" xmlns="" id="{525E5012-B61D-4458-A448-7031E67EFFCB}"/>
              </a:ext>
            </a:extLst>
          </p:cNvPr>
          <p:cNvPicPr>
            <a:picLocks noChangeAspect="1"/>
          </p:cNvPicPr>
          <p:nvPr/>
        </p:nvPicPr>
        <p:blipFill>
          <a:blip r:embed="rId2"/>
          <a:stretch>
            <a:fillRect/>
          </a:stretch>
        </p:blipFill>
        <p:spPr>
          <a:xfrm>
            <a:off x="10937969" y="-9877"/>
            <a:ext cx="1222629" cy="1075678"/>
          </a:xfrm>
          <a:prstGeom prst="rect">
            <a:avLst/>
          </a:prstGeom>
        </p:spPr>
      </p:pic>
      <p:grpSp>
        <p:nvGrpSpPr>
          <p:cNvPr id="17" name="Group 16">
            <a:extLst>
              <a:ext uri="{FF2B5EF4-FFF2-40B4-BE49-F238E27FC236}">
                <a16:creationId xmlns:a16="http://schemas.microsoft.com/office/drawing/2014/main" xmlns="" id="{DF9C37FC-2FAA-44DA-8937-4B28CE791C7E}"/>
              </a:ext>
            </a:extLst>
          </p:cNvPr>
          <p:cNvGrpSpPr/>
          <p:nvPr/>
        </p:nvGrpSpPr>
        <p:grpSpPr>
          <a:xfrm>
            <a:off x="126649" y="-34513"/>
            <a:ext cx="6986667" cy="872949"/>
            <a:chOff x="1133366" y="2220084"/>
            <a:chExt cx="6409250" cy="914400"/>
          </a:xfrm>
          <a:solidFill>
            <a:srgbClr val="FCFEB0"/>
          </a:solidFill>
        </p:grpSpPr>
        <p:sp>
          <p:nvSpPr>
            <p:cNvPr id="19" name="Arrow: Pentagon 18">
              <a:extLst>
                <a:ext uri="{FF2B5EF4-FFF2-40B4-BE49-F238E27FC236}">
                  <a16:creationId xmlns:a16="http://schemas.microsoft.com/office/drawing/2014/main" xmlns="" id="{F6B5302E-2113-47B0-A006-DDA05156773F}"/>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0" name="TextBox 19">
              <a:extLst>
                <a:ext uri="{FF2B5EF4-FFF2-40B4-BE49-F238E27FC236}">
                  <a16:creationId xmlns:a16="http://schemas.microsoft.com/office/drawing/2014/main" xmlns="" id="{8E794FE6-9016-49CF-A04E-2C252AF95E3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1" name="Arrow: Pentagon 20">
            <a:extLst>
              <a:ext uri="{FF2B5EF4-FFF2-40B4-BE49-F238E27FC236}">
                <a16:creationId xmlns:a16="http://schemas.microsoft.com/office/drawing/2014/main" xmlns="" id="{4B7E17E7-6227-428A-AD86-017B499CFDF1}"/>
              </a:ext>
            </a:extLst>
          </p:cNvPr>
          <p:cNvSpPr/>
          <p:nvPr/>
        </p:nvSpPr>
        <p:spPr>
          <a:xfrm>
            <a:off x="65737" y="-37437"/>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2" name="Isosceles Triangle 21">
            <a:extLst>
              <a:ext uri="{FF2B5EF4-FFF2-40B4-BE49-F238E27FC236}">
                <a16:creationId xmlns:a16="http://schemas.microsoft.com/office/drawing/2014/main" xmlns="" id="{A21C5E09-08B4-4A45-AB68-4EC1E7E5CAEA}"/>
              </a:ext>
            </a:extLst>
          </p:cNvPr>
          <p:cNvSpPr/>
          <p:nvPr/>
        </p:nvSpPr>
        <p:spPr>
          <a:xfrm rot="5400000">
            <a:off x="830347" y="27280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xmlns="" id="{245C6C1C-F0B8-43C3-8FC1-BC3F762B9BB3}"/>
              </a:ext>
            </a:extLst>
          </p:cNvPr>
          <p:cNvSpPr txBox="1"/>
          <p:nvPr/>
        </p:nvSpPr>
        <p:spPr>
          <a:xfrm>
            <a:off x="-109094" y="20277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1C950346-4682-46A5-B3A6-3B9AFF8C8D65}"/>
              </a:ext>
            </a:extLst>
          </p:cNvPr>
          <p:cNvGrpSpPr/>
          <p:nvPr/>
        </p:nvGrpSpPr>
        <p:grpSpPr>
          <a:xfrm>
            <a:off x="475013" y="2873829"/>
            <a:ext cx="5438899" cy="3971422"/>
            <a:chOff x="475013" y="2873829"/>
            <a:chExt cx="5438899" cy="3971422"/>
          </a:xfrm>
        </p:grpSpPr>
        <p:pic>
          <p:nvPicPr>
            <p:cNvPr id="24" name="Picture 23">
              <a:extLst>
                <a:ext uri="{FF2B5EF4-FFF2-40B4-BE49-F238E27FC236}">
                  <a16:creationId xmlns:a16="http://schemas.microsoft.com/office/drawing/2014/main" xmlns="" id="{B66757F1-81A8-462B-BF13-59EE6FD1EEEF}"/>
                </a:ext>
              </a:extLst>
            </p:cNvPr>
            <p:cNvPicPr>
              <a:picLocks noChangeAspect="1"/>
            </p:cNvPicPr>
            <p:nvPr/>
          </p:nvPicPr>
          <p:blipFill rotWithShape="1">
            <a:blip r:embed="rId3"/>
            <a:srcRect l="2918" t="2835" r="3144" b="13980"/>
            <a:stretch/>
          </p:blipFill>
          <p:spPr>
            <a:xfrm>
              <a:off x="475013" y="2873829"/>
              <a:ext cx="5438899" cy="3289465"/>
            </a:xfrm>
            <a:prstGeom prst="rect">
              <a:avLst/>
            </a:prstGeom>
          </p:spPr>
        </p:pic>
        <p:sp>
          <p:nvSpPr>
            <p:cNvPr id="3" name="TextBox 2">
              <a:extLst>
                <a:ext uri="{FF2B5EF4-FFF2-40B4-BE49-F238E27FC236}">
                  <a16:creationId xmlns:a16="http://schemas.microsoft.com/office/drawing/2014/main" xmlns="" id="{C76EF9DC-C3A6-4410-955B-AC461BBBCA00}"/>
                </a:ext>
              </a:extLst>
            </p:cNvPr>
            <p:cNvSpPr txBox="1"/>
            <p:nvPr/>
          </p:nvSpPr>
          <p:spPr>
            <a:xfrm>
              <a:off x="975130" y="6198920"/>
              <a:ext cx="4438663" cy="646331"/>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Một đoạn đ</a:t>
              </a:r>
              <a:r>
                <a:rPr lang="vi-VN">
                  <a:solidFill>
                    <a:srgbClr val="00B050"/>
                  </a:solidFill>
                  <a:latin typeface="Arial" panose="020B0604020202020204" pitchFamily="34" charset="0"/>
                  <a:cs typeface="Arial" panose="020B0604020202020204" pitchFamily="34" charset="0"/>
                </a:rPr>
                <a:t>ư</a:t>
              </a:r>
              <a:r>
                <a:rPr lang="en-US">
                  <a:solidFill>
                    <a:srgbClr val="00B050"/>
                  </a:solidFill>
                  <a:latin typeface="Arial" panose="020B0604020202020204" pitchFamily="34" charset="0"/>
                  <a:cs typeface="Arial" panose="020B0604020202020204" pitchFamily="34" charset="0"/>
                </a:rPr>
                <a:t>ờng hầm năng l</a:t>
              </a:r>
              <a:r>
                <a:rPr lang="vi-VN">
                  <a:solidFill>
                    <a:srgbClr val="00B050"/>
                  </a:solidFill>
                  <a:latin typeface="Arial" panose="020B0604020202020204" pitchFamily="34" charset="0"/>
                  <a:cs typeface="Arial" panose="020B0604020202020204" pitchFamily="34" charset="0"/>
                </a:rPr>
                <a:t>ư</a:t>
              </a:r>
              <a:r>
                <a:rPr lang="en-US">
                  <a:solidFill>
                    <a:srgbClr val="00B050"/>
                  </a:solidFill>
                  <a:latin typeface="Arial" panose="020B0604020202020204" pitchFamily="34" charset="0"/>
                  <a:cs typeface="Arial" panose="020B0604020202020204" pitchFamily="34" charset="0"/>
                </a:rPr>
                <a:t>ợng mặt trời nối liền Pa-ri (Pháp) với Am-x téc</a:t>
              </a:r>
            </a:p>
          </p:txBody>
        </p:sp>
      </p:grpSp>
      <p:grpSp>
        <p:nvGrpSpPr>
          <p:cNvPr id="6" name="Group 5">
            <a:extLst>
              <a:ext uri="{FF2B5EF4-FFF2-40B4-BE49-F238E27FC236}">
                <a16:creationId xmlns:a16="http://schemas.microsoft.com/office/drawing/2014/main" xmlns="" id="{62270E13-CCE1-4812-A77E-4DE88D890ED1}"/>
              </a:ext>
            </a:extLst>
          </p:cNvPr>
          <p:cNvGrpSpPr/>
          <p:nvPr/>
        </p:nvGrpSpPr>
        <p:grpSpPr>
          <a:xfrm>
            <a:off x="6064598" y="2886814"/>
            <a:ext cx="6096000" cy="3971186"/>
            <a:chOff x="6064598" y="2886814"/>
            <a:chExt cx="6096000" cy="3971186"/>
          </a:xfrm>
        </p:grpSpPr>
        <p:pic>
          <p:nvPicPr>
            <p:cNvPr id="2" name="Picture 1">
              <a:extLst>
                <a:ext uri="{FF2B5EF4-FFF2-40B4-BE49-F238E27FC236}">
                  <a16:creationId xmlns:a16="http://schemas.microsoft.com/office/drawing/2014/main" xmlns="" id="{A7C2C947-7667-4E97-8FD2-E9CCA655F101}"/>
                </a:ext>
              </a:extLst>
            </p:cNvPr>
            <p:cNvPicPr>
              <a:picLocks noChangeAspect="1"/>
            </p:cNvPicPr>
            <p:nvPr/>
          </p:nvPicPr>
          <p:blipFill>
            <a:blip r:embed="rId4"/>
            <a:stretch>
              <a:fillRect/>
            </a:stretch>
          </p:blipFill>
          <p:spPr>
            <a:xfrm>
              <a:off x="6064598" y="2886814"/>
              <a:ext cx="5970317" cy="3289465"/>
            </a:xfrm>
            <a:prstGeom prst="rect">
              <a:avLst/>
            </a:prstGeom>
          </p:spPr>
        </p:pic>
        <p:sp>
          <p:nvSpPr>
            <p:cNvPr id="5" name="Rectangle 4">
              <a:extLst>
                <a:ext uri="{FF2B5EF4-FFF2-40B4-BE49-F238E27FC236}">
                  <a16:creationId xmlns:a16="http://schemas.microsoft.com/office/drawing/2014/main" xmlns="" id="{0B44BE1E-9823-4F5B-950C-A7CE6869F531}"/>
                </a:ext>
              </a:extLst>
            </p:cNvPr>
            <p:cNvSpPr/>
            <p:nvPr/>
          </p:nvSpPr>
          <p:spPr>
            <a:xfrm>
              <a:off x="6064598" y="6211669"/>
              <a:ext cx="6096000" cy="646331"/>
            </a:xfrm>
            <a:prstGeom prst="rect">
              <a:avLst/>
            </a:prstGeom>
          </p:spPr>
          <p:txBody>
            <a:bodyPr>
              <a:spAutoFit/>
            </a:bodyPr>
            <a:lstStyle/>
            <a:p>
              <a:r>
                <a:rPr lang="vi-VN">
                  <a:solidFill>
                    <a:srgbClr val="00B050"/>
                  </a:solidFill>
                  <a:latin typeface="arial" panose="020B0604020202020204" pitchFamily="34" charset="0"/>
                </a:rPr>
                <a:t>Liên minh châu Âu muốn phát triển năng lượng tái tạo để chấm dứt sự phụ thuộc vào nguồn năng lượng của Nga.</a:t>
              </a:r>
              <a:endParaRPr lang="en-US">
                <a:solidFill>
                  <a:srgbClr val="00B050"/>
                </a:solidFill>
              </a:endParaRPr>
            </a:p>
          </p:txBody>
        </p:sp>
      </p:grpSp>
    </p:spTree>
    <p:extLst>
      <p:ext uri="{BB962C8B-B14F-4D97-AF65-F5344CB8AC3E}">
        <p14:creationId xmlns:p14="http://schemas.microsoft.com/office/powerpoint/2010/main" val="86954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par>
                                <p:cTn id="18" presetID="16" presetClass="entr" presetSubtype="2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inVertic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Vẻ đẹp khó cưỡng của châu Âu trong lòng du khách - Viet Sun Travel">
            <a:extLst>
              <a:ext uri="{FF2B5EF4-FFF2-40B4-BE49-F238E27FC236}">
                <a16:creationId xmlns:a16="http://schemas.microsoft.com/office/drawing/2014/main" xmlns="" id="{321733AC-8716-4BEC-A6BD-080711CBF1C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7 cảnh quan thiên nhiên tuyệt đẹp ở Châu Âu">
            <a:extLst>
              <a:ext uri="{FF2B5EF4-FFF2-40B4-BE49-F238E27FC236}">
                <a16:creationId xmlns:a16="http://schemas.microsoft.com/office/drawing/2014/main" xmlns="" id="{337DA710-2965-464D-9A9F-C526A078D0F0}"/>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xmlns="" id="{60C4C9DF-CDB3-4610-95F6-E09A092BECE3}"/>
              </a:ext>
            </a:extLst>
          </p:cNvPr>
          <p:cNvPicPr>
            <a:picLocks noChangeAspect="1"/>
          </p:cNvPicPr>
          <p:nvPr/>
        </p:nvPicPr>
        <p:blipFill>
          <a:blip r:embed="rId3"/>
          <a:stretch>
            <a:fillRect/>
          </a:stretch>
        </p:blipFill>
        <p:spPr>
          <a:xfrm>
            <a:off x="59377" y="1854185"/>
            <a:ext cx="6036624" cy="4662592"/>
          </a:xfrm>
          <a:prstGeom prst="rect">
            <a:avLst/>
          </a:prstGeom>
        </p:spPr>
      </p:pic>
      <p:pic>
        <p:nvPicPr>
          <p:cNvPr id="7" name="Picture 6">
            <a:extLst>
              <a:ext uri="{FF2B5EF4-FFF2-40B4-BE49-F238E27FC236}">
                <a16:creationId xmlns:a16="http://schemas.microsoft.com/office/drawing/2014/main" xmlns="" id="{7E6FA1DC-5D3B-4002-9748-95F4F1BB8A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886999"/>
            <a:ext cx="6036624" cy="4629777"/>
          </a:xfrm>
          <a:prstGeom prst="rect">
            <a:avLst/>
          </a:prstGeom>
        </p:spPr>
      </p:pic>
      <p:sp>
        <p:nvSpPr>
          <p:cNvPr id="9" name="Rectangle 8">
            <a:extLst>
              <a:ext uri="{FF2B5EF4-FFF2-40B4-BE49-F238E27FC236}">
                <a16:creationId xmlns:a16="http://schemas.microsoft.com/office/drawing/2014/main" xmlns="" id="{585EF24D-603E-4E8F-9383-63D66C83E3D9}"/>
              </a:ext>
            </a:extLst>
          </p:cNvPr>
          <p:cNvSpPr/>
          <p:nvPr/>
        </p:nvSpPr>
        <p:spPr>
          <a:xfrm>
            <a:off x="29688" y="0"/>
            <a:ext cx="12132623" cy="1854185"/>
          </a:xfrm>
          <a:prstGeom prst="rect">
            <a:avLst/>
          </a:prstGeom>
          <a:solidFill>
            <a:srgbClr val="F8F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F8F5EF"/>
                </a:solidFill>
              </a:ln>
            </a:endParaRPr>
          </a:p>
        </p:txBody>
      </p:sp>
      <p:grpSp>
        <p:nvGrpSpPr>
          <p:cNvPr id="15" name="Group 14">
            <a:extLst>
              <a:ext uri="{FF2B5EF4-FFF2-40B4-BE49-F238E27FC236}">
                <a16:creationId xmlns:a16="http://schemas.microsoft.com/office/drawing/2014/main" xmlns="" id="{CDAA2343-2EE3-4E43-9B08-56A242D09E71}"/>
              </a:ext>
            </a:extLst>
          </p:cNvPr>
          <p:cNvGrpSpPr/>
          <p:nvPr/>
        </p:nvGrpSpPr>
        <p:grpSpPr>
          <a:xfrm>
            <a:off x="0" y="314503"/>
            <a:ext cx="12300355" cy="1077218"/>
            <a:chOff x="0" y="314503"/>
            <a:chExt cx="12300355" cy="1077218"/>
          </a:xfrm>
        </p:grpSpPr>
        <p:sp>
          <p:nvSpPr>
            <p:cNvPr id="16" name="TextBox 15">
              <a:extLst>
                <a:ext uri="{FF2B5EF4-FFF2-40B4-BE49-F238E27FC236}">
                  <a16:creationId xmlns:a16="http://schemas.microsoft.com/office/drawing/2014/main" xmlns="" id="{32960C54-8634-4681-8D90-D4BE188273C1}"/>
                </a:ext>
              </a:extLst>
            </p:cNvPr>
            <p:cNvSpPr txBox="1"/>
            <p:nvPr/>
          </p:nvSpPr>
          <p:spPr>
            <a:xfrm>
              <a:off x="294770" y="314504"/>
              <a:ext cx="3217741" cy="830997"/>
            </a:xfrm>
            <a:prstGeom prst="rect">
              <a:avLst/>
            </a:prstGeom>
            <a:noFill/>
          </p:spPr>
          <p:txBody>
            <a:bodyPr wrap="square" rtlCol="0">
              <a:spAutoFit/>
            </a:bodyPr>
            <a:lstStyle/>
            <a:p>
              <a:r>
                <a:rPr lang="vi-VN" sz="4800" b="1">
                  <a:solidFill>
                    <a:srgbClr val="3333FF"/>
                  </a:solidFill>
                  <a:latin typeface="Arial" panose="020B0604020202020204" pitchFamily="34" charset="0"/>
                  <a:cs typeface="Arial" panose="020B0604020202020204" pitchFamily="34" charset="0"/>
                </a:rPr>
                <a:t>Bài 3</a:t>
              </a:r>
              <a:endParaRPr lang="en-US" sz="4800" b="1">
                <a:solidFill>
                  <a:schemeClr val="bg1"/>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8A26F50E-1B48-465F-878E-BA3A2BD470FE}"/>
                </a:ext>
              </a:extLst>
            </p:cNvPr>
            <p:cNvSpPr txBox="1"/>
            <p:nvPr/>
          </p:nvSpPr>
          <p:spPr>
            <a:xfrm>
              <a:off x="1794280" y="314503"/>
              <a:ext cx="10506075" cy="1077218"/>
            </a:xfrm>
            <a:prstGeom prst="rect">
              <a:avLst/>
            </a:prstGeom>
            <a:noFill/>
          </p:spPr>
          <p:txBody>
            <a:bodyPr wrap="square" rtlCol="0">
              <a:spAutoFit/>
            </a:bodyPr>
            <a:lstStyle/>
            <a:p>
              <a:pPr algn="ctr"/>
              <a:r>
                <a:rPr lang="vi-VN" sz="3200" b="1">
                  <a:solidFill>
                    <a:srgbClr val="FF0066"/>
                  </a:solidFill>
                  <a:latin typeface="Arial" panose="020B0604020202020204" pitchFamily="34" charset="0"/>
                  <a:cs typeface="Arial" panose="020B0604020202020204" pitchFamily="34" charset="0"/>
                </a:rPr>
                <a:t>PHƯƠNG THỨC CON NGƯỜI </a:t>
              </a:r>
              <a:r>
                <a:rPr lang="en-US" sz="3200" b="1">
                  <a:solidFill>
                    <a:srgbClr val="FF0066"/>
                  </a:solidFill>
                  <a:latin typeface="Arial" panose="020B0604020202020204" pitchFamily="34" charset="0"/>
                  <a:cs typeface="Arial" panose="020B0604020202020204" pitchFamily="34" charset="0"/>
                </a:rPr>
                <a:t>KHAI THÁC</a:t>
              </a:r>
              <a:r>
                <a:rPr lang="vi-VN" sz="3200" b="1">
                  <a:solidFill>
                    <a:srgbClr val="FF0066"/>
                  </a:solidFill>
                  <a:latin typeface="Arial" panose="020B0604020202020204" pitchFamily="34" charset="0"/>
                  <a:cs typeface="Arial" panose="020B0604020202020204" pitchFamily="34" charset="0"/>
                </a:rPr>
                <a:t>,</a:t>
              </a:r>
            </a:p>
            <a:p>
              <a:pPr algn="ctr"/>
              <a:r>
                <a:rPr lang="vi-VN" sz="3200" b="1">
                  <a:solidFill>
                    <a:srgbClr val="FF0066"/>
                  </a:solidFill>
                  <a:latin typeface="Arial" panose="020B0604020202020204" pitchFamily="34" charset="0"/>
                  <a:cs typeface="Arial" panose="020B0604020202020204" pitchFamily="34" charset="0"/>
                </a:rPr>
                <a:t> SỬ DỤNG VÀ BẢO VỆ </a:t>
              </a:r>
              <a:r>
                <a:rPr lang="en-US" sz="3200" b="1">
                  <a:solidFill>
                    <a:srgbClr val="FF0066"/>
                  </a:solidFill>
                  <a:latin typeface="Arial" panose="020B0604020202020204" pitchFamily="34" charset="0"/>
                  <a:cs typeface="Arial" panose="020B0604020202020204" pitchFamily="34" charset="0"/>
                </a:rPr>
                <a:t>THIÊN NHIÊN</a:t>
              </a:r>
              <a:r>
                <a:rPr lang="vi-VN" sz="3200" b="1">
                  <a:solidFill>
                    <a:srgbClr val="FF0066"/>
                  </a:solidFill>
                  <a:latin typeface="Arial" panose="020B0604020202020204" pitchFamily="34" charset="0"/>
                  <a:cs typeface="Arial" panose="020B0604020202020204" pitchFamily="34" charset="0"/>
                </a:rPr>
                <a:t> Ở CHÂU ÂU</a:t>
              </a:r>
              <a:endParaRPr lang="en-US" sz="3200" b="1">
                <a:solidFill>
                  <a:srgbClr val="FF0066"/>
                </a:solidFill>
                <a:latin typeface="Arial" panose="020B060402020202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xmlns="" id="{F3C8B3B8-1BFF-48DE-9DF4-E7D007B44037}"/>
                </a:ext>
              </a:extLst>
            </p:cNvPr>
            <p:cNvCxnSpPr/>
            <p:nvPr/>
          </p:nvCxnSpPr>
          <p:spPr>
            <a:xfrm>
              <a:off x="0" y="1145501"/>
              <a:ext cx="1903640" cy="0"/>
            </a:xfrm>
            <a:prstGeom prst="line">
              <a:avLst/>
            </a:prstGeom>
            <a:ln w="53975">
              <a:solidFill>
                <a:srgbClr val="1B04FA"/>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44070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25E53F06-EDB0-4742-A06D-31A9ED5BC642}"/>
              </a:ext>
            </a:extLst>
          </p:cNvPr>
          <p:cNvGrpSpPr/>
          <p:nvPr/>
        </p:nvGrpSpPr>
        <p:grpSpPr>
          <a:xfrm>
            <a:off x="364355" y="827088"/>
            <a:ext cx="4205866" cy="923330"/>
            <a:chOff x="536532" y="3673391"/>
            <a:chExt cx="4205866" cy="923330"/>
          </a:xfrm>
        </p:grpSpPr>
        <p:sp>
          <p:nvSpPr>
            <p:cNvPr id="9" name="TextBox 8">
              <a:extLst>
                <a:ext uri="{FF2B5EF4-FFF2-40B4-BE49-F238E27FC236}">
                  <a16:creationId xmlns:a16="http://schemas.microsoft.com/office/drawing/2014/main" xmlns="" id="{E01C2375-F695-4990-9F9F-DB261283B6D2}"/>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10" name="TextBox 9">
              <a:extLst>
                <a:ext uri="{FF2B5EF4-FFF2-40B4-BE49-F238E27FC236}">
                  <a16:creationId xmlns:a16="http://schemas.microsoft.com/office/drawing/2014/main" xmlns="" id="{F369F758-FC64-45DB-BA82-2482CC162ABE}"/>
                </a:ext>
              </a:extLst>
            </p:cNvPr>
            <p:cNvSpPr txBox="1"/>
            <p:nvPr/>
          </p:nvSpPr>
          <p:spPr>
            <a:xfrm>
              <a:off x="1283581" y="3881455"/>
              <a:ext cx="3458817" cy="523220"/>
            </a:xfrm>
            <a:prstGeom prst="rect">
              <a:avLst/>
            </a:prstGeom>
            <a:noFill/>
          </p:spPr>
          <p:txBody>
            <a:bodyPr wrap="square" rtlCol="0">
              <a:spAutoFit/>
            </a:bodyPr>
            <a:lstStyle/>
            <a:p>
              <a:r>
                <a:rPr lang="vi-VN" sz="2800">
                  <a:solidFill>
                    <a:srgbClr val="00B050"/>
                  </a:solidFill>
                  <a:sym typeface="Wingdings" panose="05000000000000000000" pitchFamily="2" charset="2"/>
                </a:rPr>
                <a:t>Giải pháp</a:t>
              </a:r>
              <a:endParaRPr lang="en-US" sz="2800">
                <a:solidFill>
                  <a:srgbClr val="00B050"/>
                </a:solidFill>
              </a:endParaRPr>
            </a:p>
          </p:txBody>
        </p:sp>
      </p:grpSp>
      <p:sp>
        <p:nvSpPr>
          <p:cNvPr id="11" name="Rectangle 10">
            <a:extLst>
              <a:ext uri="{FF2B5EF4-FFF2-40B4-BE49-F238E27FC236}">
                <a16:creationId xmlns:a16="http://schemas.microsoft.com/office/drawing/2014/main" xmlns="" id="{CA6D221C-28BA-4A0E-ABC8-719E8C4AC787}"/>
              </a:ext>
            </a:extLst>
          </p:cNvPr>
          <p:cNvSpPr/>
          <p:nvPr/>
        </p:nvSpPr>
        <p:spPr>
          <a:xfrm>
            <a:off x="444358" y="1648782"/>
            <a:ext cx="11103428" cy="954107"/>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1B04FA"/>
                </a:solidFill>
              </a:rPr>
              <a:t> Kiểm soát lượng khí thải trong khí quyển</a:t>
            </a:r>
            <a:r>
              <a:rPr lang="en-US" sz="2800">
                <a:solidFill>
                  <a:srgbClr val="1B04FA"/>
                </a:solidFill>
              </a:rPr>
              <a:t>,</a:t>
            </a:r>
            <a:r>
              <a:rPr lang="vi-VN" sz="2800">
                <a:solidFill>
                  <a:srgbClr val="1B04FA"/>
                </a:solidFill>
              </a:rPr>
              <a:t> Có các biện pháp giảm lượng khí thải trong thành phố.</a:t>
            </a:r>
            <a:endParaRPr lang="en-US" sz="2800"/>
          </a:p>
        </p:txBody>
      </p:sp>
      <p:pic>
        <p:nvPicPr>
          <p:cNvPr id="15" name="Picture 14">
            <a:extLst>
              <a:ext uri="{FF2B5EF4-FFF2-40B4-BE49-F238E27FC236}">
                <a16:creationId xmlns:a16="http://schemas.microsoft.com/office/drawing/2014/main" xmlns="" id="{4234DC61-9847-4878-940C-F63E7F28BD89}"/>
              </a:ext>
            </a:extLst>
          </p:cNvPr>
          <p:cNvPicPr>
            <a:picLocks noChangeAspect="1"/>
          </p:cNvPicPr>
          <p:nvPr/>
        </p:nvPicPr>
        <p:blipFill>
          <a:blip r:embed="rId2"/>
          <a:stretch>
            <a:fillRect/>
          </a:stretch>
        </p:blipFill>
        <p:spPr>
          <a:xfrm>
            <a:off x="535697" y="2788613"/>
            <a:ext cx="5560303" cy="3671128"/>
          </a:xfrm>
          <a:prstGeom prst="rect">
            <a:avLst/>
          </a:prstGeom>
        </p:spPr>
      </p:pic>
      <p:pic>
        <p:nvPicPr>
          <p:cNvPr id="14" name="Picture 13">
            <a:extLst>
              <a:ext uri="{FF2B5EF4-FFF2-40B4-BE49-F238E27FC236}">
                <a16:creationId xmlns:a16="http://schemas.microsoft.com/office/drawing/2014/main" xmlns="" id="{4D6CB0D9-01C6-47FC-A492-9FEEFAFC6D18}"/>
              </a:ext>
            </a:extLst>
          </p:cNvPr>
          <p:cNvPicPr>
            <a:picLocks noChangeAspect="1"/>
          </p:cNvPicPr>
          <p:nvPr/>
        </p:nvPicPr>
        <p:blipFill>
          <a:blip r:embed="rId3"/>
          <a:stretch>
            <a:fillRect/>
          </a:stretch>
        </p:blipFill>
        <p:spPr>
          <a:xfrm>
            <a:off x="10791608" y="148865"/>
            <a:ext cx="1222629" cy="1075678"/>
          </a:xfrm>
          <a:prstGeom prst="rect">
            <a:avLst/>
          </a:prstGeom>
        </p:spPr>
      </p:pic>
      <p:grpSp>
        <p:nvGrpSpPr>
          <p:cNvPr id="16" name="Group 15">
            <a:extLst>
              <a:ext uri="{FF2B5EF4-FFF2-40B4-BE49-F238E27FC236}">
                <a16:creationId xmlns:a16="http://schemas.microsoft.com/office/drawing/2014/main" xmlns="" id="{3FF509CE-8EB0-4A06-B451-A679CB7B6860}"/>
              </a:ext>
            </a:extLst>
          </p:cNvPr>
          <p:cNvGrpSpPr/>
          <p:nvPr/>
        </p:nvGrpSpPr>
        <p:grpSpPr>
          <a:xfrm>
            <a:off x="126649" y="98007"/>
            <a:ext cx="6986667" cy="872949"/>
            <a:chOff x="1133366" y="2220084"/>
            <a:chExt cx="6409250" cy="914400"/>
          </a:xfrm>
          <a:solidFill>
            <a:srgbClr val="FCFEB0"/>
          </a:solidFill>
        </p:grpSpPr>
        <p:sp>
          <p:nvSpPr>
            <p:cNvPr id="17" name="Arrow: Pentagon 16">
              <a:extLst>
                <a:ext uri="{FF2B5EF4-FFF2-40B4-BE49-F238E27FC236}">
                  <a16:creationId xmlns:a16="http://schemas.microsoft.com/office/drawing/2014/main" xmlns="" id="{15A68A3E-CF80-443A-90BD-1FB3F36087F4}"/>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8" name="TextBox 17">
              <a:extLst>
                <a:ext uri="{FF2B5EF4-FFF2-40B4-BE49-F238E27FC236}">
                  <a16:creationId xmlns:a16="http://schemas.microsoft.com/office/drawing/2014/main" xmlns="" id="{36886501-FA0E-42C6-86E2-37BE821CD01C}"/>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19" name="Arrow: Pentagon 18">
            <a:extLst>
              <a:ext uri="{FF2B5EF4-FFF2-40B4-BE49-F238E27FC236}">
                <a16:creationId xmlns:a16="http://schemas.microsoft.com/office/drawing/2014/main" xmlns="" id="{8AC04692-BE75-4D06-9A06-A27B034C08D6}"/>
              </a:ext>
            </a:extLst>
          </p:cNvPr>
          <p:cNvSpPr/>
          <p:nvPr/>
        </p:nvSpPr>
        <p:spPr>
          <a:xfrm>
            <a:off x="65737" y="95083"/>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20" name="Isosceles Triangle 19">
            <a:extLst>
              <a:ext uri="{FF2B5EF4-FFF2-40B4-BE49-F238E27FC236}">
                <a16:creationId xmlns:a16="http://schemas.microsoft.com/office/drawing/2014/main" xmlns="" id="{1793FB52-A5AD-45D7-BA96-64F623D88460}"/>
              </a:ext>
            </a:extLst>
          </p:cNvPr>
          <p:cNvSpPr/>
          <p:nvPr/>
        </p:nvSpPr>
        <p:spPr>
          <a:xfrm rot="5400000">
            <a:off x="830347" y="40532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xmlns="" id="{9E854F9C-5358-4C05-9AA1-132F8C50BE6E}"/>
              </a:ext>
            </a:extLst>
          </p:cNvPr>
          <p:cNvSpPr txBox="1"/>
          <p:nvPr/>
        </p:nvSpPr>
        <p:spPr>
          <a:xfrm>
            <a:off x="-211929" y="212705"/>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pic>
        <p:nvPicPr>
          <p:cNvPr id="22" name="Picture 21">
            <a:extLst>
              <a:ext uri="{FF2B5EF4-FFF2-40B4-BE49-F238E27FC236}">
                <a16:creationId xmlns:a16="http://schemas.microsoft.com/office/drawing/2014/main" xmlns="" id="{65ED1A6B-4531-4A5B-B29E-83C467EE119B}"/>
              </a:ext>
            </a:extLst>
          </p:cNvPr>
          <p:cNvPicPr>
            <a:picLocks noChangeAspect="1"/>
          </p:cNvPicPr>
          <p:nvPr/>
        </p:nvPicPr>
        <p:blipFill>
          <a:blip r:embed="rId4"/>
          <a:stretch>
            <a:fillRect/>
          </a:stretch>
        </p:blipFill>
        <p:spPr>
          <a:xfrm>
            <a:off x="6270336" y="2788612"/>
            <a:ext cx="5132586" cy="3671128"/>
          </a:xfrm>
          <a:prstGeom prst="rect">
            <a:avLst/>
          </a:prstGeom>
        </p:spPr>
      </p:pic>
    </p:spTree>
    <p:extLst>
      <p:ext uri="{BB962C8B-B14F-4D97-AF65-F5344CB8AC3E}">
        <p14:creationId xmlns:p14="http://schemas.microsoft.com/office/powerpoint/2010/main" val="29908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arn(inVertical)">
                                      <p:cBhvr>
                                        <p:cTn id="17" dur="500"/>
                                        <p:tgtEl>
                                          <p:spTgt spid="15"/>
                                        </p:tgtEl>
                                      </p:cBhvr>
                                    </p:animEffect>
                                  </p:childTnLst>
                                </p:cTn>
                              </p:par>
                              <p:par>
                                <p:cTn id="18" presetID="16" presetClass="entr" presetSubtype="2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xmlns="" id="{07795503-B98E-4B11-A4E2-1F4F6B78CF3F}"/>
              </a:ext>
            </a:extLst>
          </p:cNvPr>
          <p:cNvSpPr/>
          <p:nvPr/>
        </p:nvSpPr>
        <p:spPr>
          <a:xfrm>
            <a:off x="263325" y="732521"/>
            <a:ext cx="11665349" cy="1077218"/>
          </a:xfrm>
          <a:prstGeom prst="rect">
            <a:avLst/>
          </a:prstGeom>
        </p:spPr>
        <p:txBody>
          <a:bodyPr wrap="square">
            <a:spAutoFit/>
          </a:bodyPr>
          <a:lstStyle/>
          <a:p>
            <a:pPr marL="457200" indent="-457200">
              <a:buFont typeface="Wingdings" panose="05000000000000000000" pitchFamily="2" charset="2"/>
              <a:buChar char="ü"/>
            </a:pPr>
            <a:r>
              <a:rPr lang="en-US" sz="3200">
                <a:solidFill>
                  <a:srgbClr val="1B04FA"/>
                </a:solidFill>
                <a:latin typeface="Arial" panose="020B0604020202020204" pitchFamily="34" charset="0"/>
                <a:cs typeface="Arial" panose="020B0604020202020204" pitchFamily="34" charset="0"/>
              </a:rPr>
              <a:t>Phát triển nông nghiệp sinh thái giúp giảm thiểu ô nhiếm chất thải của sản xuất nông nghiệp.</a:t>
            </a:r>
            <a:endParaRPr lang="vi-VN" sz="3200">
              <a:solidFill>
                <a:srgbClr val="1B04FA"/>
              </a:solidFill>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xmlns="" id="{618969B9-7DB9-4CA6-B189-9381C9525526}"/>
              </a:ext>
            </a:extLst>
          </p:cNvPr>
          <p:cNvGrpSpPr/>
          <p:nvPr/>
        </p:nvGrpSpPr>
        <p:grpSpPr>
          <a:xfrm>
            <a:off x="162474" y="40396"/>
            <a:ext cx="4205866" cy="923330"/>
            <a:chOff x="536532" y="3673391"/>
            <a:chExt cx="4205866" cy="923330"/>
          </a:xfrm>
        </p:grpSpPr>
        <p:sp>
          <p:nvSpPr>
            <p:cNvPr id="5" name="TextBox 4">
              <a:extLst>
                <a:ext uri="{FF2B5EF4-FFF2-40B4-BE49-F238E27FC236}">
                  <a16:creationId xmlns:a16="http://schemas.microsoft.com/office/drawing/2014/main" xmlns="" id="{B59D5D47-F636-4E7A-8F7A-90892ABBCA20}"/>
                </a:ext>
              </a:extLst>
            </p:cNvPr>
            <p:cNvSpPr txBox="1"/>
            <p:nvPr/>
          </p:nvSpPr>
          <p:spPr>
            <a:xfrm>
              <a:off x="536532" y="367339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6" name="TextBox 5">
              <a:extLst>
                <a:ext uri="{FF2B5EF4-FFF2-40B4-BE49-F238E27FC236}">
                  <a16:creationId xmlns:a16="http://schemas.microsoft.com/office/drawing/2014/main" xmlns="" id="{7F99417B-F64C-421D-BA9E-CA6344CB02A6}"/>
                </a:ext>
              </a:extLst>
            </p:cNvPr>
            <p:cNvSpPr txBox="1"/>
            <p:nvPr/>
          </p:nvSpPr>
          <p:spPr>
            <a:xfrm>
              <a:off x="1283581" y="3828447"/>
              <a:ext cx="3458817" cy="523220"/>
            </a:xfrm>
            <a:prstGeom prst="rect">
              <a:avLst/>
            </a:prstGeom>
            <a:noFill/>
          </p:spPr>
          <p:txBody>
            <a:bodyPr wrap="square" rtlCol="0">
              <a:spAutoFit/>
            </a:bodyPr>
            <a:lstStyle/>
            <a:p>
              <a:r>
                <a:rPr lang="vi-VN" sz="2800" b="1">
                  <a:solidFill>
                    <a:srgbClr val="00B050"/>
                  </a:solidFill>
                  <a:sym typeface="Wingdings" panose="05000000000000000000" pitchFamily="2" charset="2"/>
                </a:rPr>
                <a:t>Giải pháp</a:t>
              </a:r>
              <a:endParaRPr lang="en-US" sz="2800" b="1">
                <a:solidFill>
                  <a:srgbClr val="00B050"/>
                </a:solidFill>
              </a:endParaRPr>
            </a:p>
          </p:txBody>
        </p:sp>
      </p:grpSp>
      <p:pic>
        <p:nvPicPr>
          <p:cNvPr id="8" name="Picture 7">
            <a:extLst>
              <a:ext uri="{FF2B5EF4-FFF2-40B4-BE49-F238E27FC236}">
                <a16:creationId xmlns:a16="http://schemas.microsoft.com/office/drawing/2014/main" xmlns="" id="{9133FECF-6190-4B71-B5DD-93CE5ED7210A}"/>
              </a:ext>
            </a:extLst>
          </p:cNvPr>
          <p:cNvPicPr>
            <a:picLocks noChangeAspect="1"/>
          </p:cNvPicPr>
          <p:nvPr/>
        </p:nvPicPr>
        <p:blipFill>
          <a:blip r:embed="rId3"/>
          <a:stretch>
            <a:fillRect/>
          </a:stretch>
        </p:blipFill>
        <p:spPr>
          <a:xfrm>
            <a:off x="10969371" y="40396"/>
            <a:ext cx="1222629" cy="1075678"/>
          </a:xfrm>
          <a:prstGeom prst="rect">
            <a:avLst/>
          </a:prstGeom>
        </p:spPr>
      </p:pic>
      <p:sp>
        <p:nvSpPr>
          <p:cNvPr id="2" name="Rectangle 1">
            <a:extLst>
              <a:ext uri="{FF2B5EF4-FFF2-40B4-BE49-F238E27FC236}">
                <a16:creationId xmlns:a16="http://schemas.microsoft.com/office/drawing/2014/main" xmlns="" id="{6F08FC00-2933-46F3-A864-63A3AF6A79F0}"/>
              </a:ext>
            </a:extLst>
          </p:cNvPr>
          <p:cNvSpPr/>
          <p:nvPr/>
        </p:nvSpPr>
        <p:spPr>
          <a:xfrm>
            <a:off x="263325" y="1876018"/>
            <a:ext cx="12130379"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1B04FA"/>
                </a:solidFill>
                <a:latin typeface="Arial" panose="020B0604020202020204" pitchFamily="34" charset="0"/>
                <a:cs typeface="Arial" panose="020B0604020202020204" pitchFamily="34" charset="0"/>
              </a:rPr>
              <a:t> </a:t>
            </a:r>
            <a:r>
              <a:rPr lang="vi-VN" sz="3200">
                <a:solidFill>
                  <a:srgbClr val="1B04FA"/>
                </a:solidFill>
                <a:latin typeface="Arial" panose="020B0604020202020204" pitchFamily="34" charset="0"/>
                <a:cs typeface="Arial" panose="020B0604020202020204" pitchFamily="34" charset="0"/>
              </a:rPr>
              <a:t>Đẩy mạnh ứng dụng công nghệ để kiểm soát lượng không khí.</a:t>
            </a:r>
            <a:endParaRPr lang="en-US" sz="3200">
              <a:solidFill>
                <a:srgbClr val="1B04FA"/>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037A134B-9997-4421-A569-29D6F7D0853D}"/>
              </a:ext>
            </a:extLst>
          </p:cNvPr>
          <p:cNvPicPr>
            <a:picLocks noChangeAspect="1"/>
          </p:cNvPicPr>
          <p:nvPr/>
        </p:nvPicPr>
        <p:blipFill>
          <a:blip r:embed="rId4"/>
          <a:stretch>
            <a:fillRect/>
          </a:stretch>
        </p:blipFill>
        <p:spPr>
          <a:xfrm>
            <a:off x="7113320" y="2814452"/>
            <a:ext cx="4087355" cy="3943400"/>
          </a:xfrm>
          <a:prstGeom prst="rect">
            <a:avLst/>
          </a:prstGeom>
        </p:spPr>
      </p:pic>
      <p:pic>
        <p:nvPicPr>
          <p:cNvPr id="11" name="Picture 10">
            <a:extLst>
              <a:ext uri="{FF2B5EF4-FFF2-40B4-BE49-F238E27FC236}">
                <a16:creationId xmlns:a16="http://schemas.microsoft.com/office/drawing/2014/main" xmlns="" id="{070FB7C6-F51A-44C1-95BD-5E5313FCC910}"/>
              </a:ext>
            </a:extLst>
          </p:cNvPr>
          <p:cNvPicPr>
            <a:picLocks noChangeAspect="1"/>
          </p:cNvPicPr>
          <p:nvPr/>
        </p:nvPicPr>
        <p:blipFill>
          <a:blip r:embed="rId5"/>
          <a:stretch>
            <a:fillRect/>
          </a:stretch>
        </p:blipFill>
        <p:spPr>
          <a:xfrm>
            <a:off x="557638" y="2713021"/>
            <a:ext cx="6220693" cy="4144979"/>
          </a:xfrm>
          <a:prstGeom prst="rect">
            <a:avLst/>
          </a:prstGeom>
        </p:spPr>
      </p:pic>
      <p:grpSp>
        <p:nvGrpSpPr>
          <p:cNvPr id="14" name="Group 13">
            <a:extLst>
              <a:ext uri="{FF2B5EF4-FFF2-40B4-BE49-F238E27FC236}">
                <a16:creationId xmlns:a16="http://schemas.microsoft.com/office/drawing/2014/main" xmlns="" id="{0851B6C6-F10A-428C-B698-7880423142A0}"/>
              </a:ext>
            </a:extLst>
          </p:cNvPr>
          <p:cNvGrpSpPr/>
          <p:nvPr/>
        </p:nvGrpSpPr>
        <p:grpSpPr>
          <a:xfrm>
            <a:off x="3702863" y="2611059"/>
            <a:ext cx="5666168" cy="4146793"/>
            <a:chOff x="3787253" y="2611059"/>
            <a:chExt cx="5666168" cy="4146793"/>
          </a:xfrm>
        </p:grpSpPr>
        <p:pic>
          <p:nvPicPr>
            <p:cNvPr id="12" name="Picture 11">
              <a:extLst>
                <a:ext uri="{FF2B5EF4-FFF2-40B4-BE49-F238E27FC236}">
                  <a16:creationId xmlns:a16="http://schemas.microsoft.com/office/drawing/2014/main" xmlns="" id="{60534A37-F1E1-4B95-A264-6228B75AC248}"/>
                </a:ext>
              </a:extLst>
            </p:cNvPr>
            <p:cNvPicPr>
              <a:picLocks noChangeAspect="1"/>
            </p:cNvPicPr>
            <p:nvPr/>
          </p:nvPicPr>
          <p:blipFill rotWithShape="1">
            <a:blip r:embed="rId6"/>
            <a:srcRect b="9083"/>
            <a:stretch/>
          </p:blipFill>
          <p:spPr>
            <a:xfrm>
              <a:off x="3787253" y="2611059"/>
              <a:ext cx="5666168" cy="3694716"/>
            </a:xfrm>
            <a:prstGeom prst="rect">
              <a:avLst/>
            </a:prstGeom>
          </p:spPr>
        </p:pic>
        <p:sp>
          <p:nvSpPr>
            <p:cNvPr id="13" name="TextBox 12">
              <a:extLst>
                <a:ext uri="{FF2B5EF4-FFF2-40B4-BE49-F238E27FC236}">
                  <a16:creationId xmlns:a16="http://schemas.microsoft.com/office/drawing/2014/main" xmlns="" id="{B3A0AD76-780D-474C-B257-A33BB1FEFAA6}"/>
                </a:ext>
              </a:extLst>
            </p:cNvPr>
            <p:cNvSpPr txBox="1"/>
            <p:nvPr/>
          </p:nvSpPr>
          <p:spPr>
            <a:xfrm>
              <a:off x="3871971" y="6326965"/>
              <a:ext cx="5496732" cy="430887"/>
            </a:xfrm>
            <a:prstGeom prst="rect">
              <a:avLst/>
            </a:prstGeom>
            <a:solidFill>
              <a:schemeClr val="bg1"/>
            </a:solidFill>
          </p:spPr>
          <p:txBody>
            <a:bodyPr wrap="square" rtlCol="0">
              <a:spAutoFit/>
            </a:bodyPr>
            <a:lstStyle/>
            <a:p>
              <a:r>
                <a:rPr lang="en-US" sz="2200">
                  <a:solidFill>
                    <a:srgbClr val="00B050"/>
                  </a:solidFill>
                  <a:latin typeface="Arial" panose="020B0604020202020204" pitchFamily="34" charset="0"/>
                  <a:cs typeface="Arial" panose="020B0604020202020204" pitchFamily="34" charset="0"/>
                </a:rPr>
                <a:t>Ứng dụng theo dõi l</a:t>
              </a:r>
              <a:r>
                <a:rPr lang="vi-VN" sz="2200">
                  <a:solidFill>
                    <a:srgbClr val="00B050"/>
                  </a:solidFill>
                  <a:latin typeface="Arial" panose="020B0604020202020204" pitchFamily="34" charset="0"/>
                  <a:cs typeface="Arial" panose="020B0604020202020204" pitchFamily="34" charset="0"/>
                </a:rPr>
                <a:t>ư</a:t>
              </a:r>
              <a:r>
                <a:rPr lang="en-US" sz="2200">
                  <a:solidFill>
                    <a:srgbClr val="00B050"/>
                  </a:solidFill>
                  <a:latin typeface="Arial" panose="020B0604020202020204" pitchFamily="34" charset="0"/>
                  <a:cs typeface="Arial" panose="020B0604020202020204" pitchFamily="34" charset="0"/>
                </a:rPr>
                <a:t>ợng không khí MyAir</a:t>
              </a:r>
            </a:p>
          </p:txBody>
        </p:sp>
      </p:grpSp>
    </p:spTree>
    <p:extLst>
      <p:ext uri="{BB962C8B-B14F-4D97-AF65-F5344CB8AC3E}">
        <p14:creationId xmlns:p14="http://schemas.microsoft.com/office/powerpoint/2010/main" val="39559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7"/>
                                        </p:tgtEl>
                                      </p:cBhvr>
                                    </p:animEffect>
                                    <p:set>
                                      <p:cBhvr>
                                        <p:cTn id="25" dur="1" fill="hold">
                                          <p:stCondLst>
                                            <p:cond delay="499"/>
                                          </p:stCondLst>
                                        </p:cTn>
                                        <p:tgtEl>
                                          <p:spTgt spid="7"/>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D6AAD1A0-BA11-4214-8592-05E1C0FE4471}"/>
              </a:ext>
            </a:extLst>
          </p:cNvPr>
          <p:cNvGrpSpPr/>
          <p:nvPr/>
        </p:nvGrpSpPr>
        <p:grpSpPr>
          <a:xfrm>
            <a:off x="139041" y="37254"/>
            <a:ext cx="6986667" cy="872949"/>
            <a:chOff x="1133366" y="2220084"/>
            <a:chExt cx="6409250" cy="914400"/>
          </a:xfrm>
          <a:solidFill>
            <a:srgbClr val="FCFEB0"/>
          </a:solidFill>
        </p:grpSpPr>
        <p:sp>
          <p:nvSpPr>
            <p:cNvPr id="3" name="Arrow: Pentagon 2">
              <a:extLst>
                <a:ext uri="{FF2B5EF4-FFF2-40B4-BE49-F238E27FC236}">
                  <a16:creationId xmlns:a16="http://schemas.microsoft.com/office/drawing/2014/main" xmlns="" id="{FC00BE0A-75F8-468D-86AE-995F3C281CBC}"/>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8E5BA6AD-C742-4A85-BF82-9F833CC2EB73}"/>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16DC543B-7FB3-4464-9681-7E6EB9A9435A}"/>
              </a:ext>
            </a:extLst>
          </p:cNvPr>
          <p:cNvSpPr/>
          <p:nvPr/>
        </p:nvSpPr>
        <p:spPr>
          <a:xfrm>
            <a:off x="78129" y="34330"/>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6" name="Isosceles Triangle 5">
            <a:extLst>
              <a:ext uri="{FF2B5EF4-FFF2-40B4-BE49-F238E27FC236}">
                <a16:creationId xmlns:a16="http://schemas.microsoft.com/office/drawing/2014/main" xmlns="" id="{51A4B0B9-E125-4E05-A83D-06116F694D17}"/>
              </a:ext>
            </a:extLst>
          </p:cNvPr>
          <p:cNvSpPr/>
          <p:nvPr/>
        </p:nvSpPr>
        <p:spPr>
          <a:xfrm rot="5400000">
            <a:off x="842739" y="344569"/>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1ABB48CD-6370-4B70-B24C-2CBD0A0BA51B}"/>
              </a:ext>
            </a:extLst>
          </p:cNvPr>
          <p:cNvSpPr txBox="1"/>
          <p:nvPr/>
        </p:nvSpPr>
        <p:spPr>
          <a:xfrm>
            <a:off x="-96702" y="274541"/>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xmlns="" id="{AA205BD2-CF7B-4020-BCF5-13607BA9288F}"/>
              </a:ext>
            </a:extLst>
          </p:cNvPr>
          <p:cNvPicPr>
            <a:picLocks noChangeAspect="1"/>
          </p:cNvPicPr>
          <p:nvPr/>
        </p:nvPicPr>
        <p:blipFill>
          <a:blip r:embed="rId2"/>
          <a:stretch>
            <a:fillRect/>
          </a:stretch>
        </p:blipFill>
        <p:spPr>
          <a:xfrm>
            <a:off x="10791608" y="148865"/>
            <a:ext cx="1222629" cy="1075678"/>
          </a:xfrm>
          <a:prstGeom prst="rect">
            <a:avLst/>
          </a:prstGeom>
        </p:spPr>
      </p:pic>
      <p:sp>
        <p:nvSpPr>
          <p:cNvPr id="12" name="Rectangle 11">
            <a:extLst>
              <a:ext uri="{FF2B5EF4-FFF2-40B4-BE49-F238E27FC236}">
                <a16:creationId xmlns:a16="http://schemas.microsoft.com/office/drawing/2014/main" xmlns="" id="{288C57C6-493D-4E9C-A9E5-35A5BEADF943}"/>
              </a:ext>
            </a:extLst>
          </p:cNvPr>
          <p:cNvSpPr/>
          <p:nvPr/>
        </p:nvSpPr>
        <p:spPr>
          <a:xfrm>
            <a:off x="149441" y="2277335"/>
            <a:ext cx="12128182" cy="1138773"/>
          </a:xfrm>
          <a:prstGeom prst="rect">
            <a:avLst/>
          </a:prstGeom>
        </p:spPr>
        <p:txBody>
          <a:bodyPr wrap="square">
            <a:spAutoFit/>
          </a:bodyPr>
          <a:lstStyle/>
          <a:p>
            <a:pPr algn="just"/>
            <a:r>
              <a:rPr lang="en-US" sz="3400">
                <a:solidFill>
                  <a:srgbClr val="3333FF"/>
                </a:solidFill>
                <a:latin typeface="Arial" panose="020B0604020202020204" pitchFamily="34" charset="0"/>
                <a:cs typeface="Arial" panose="020B0604020202020204" pitchFamily="34" charset="0"/>
              </a:rPr>
              <a:t>- Chất l</a:t>
            </a:r>
            <a:r>
              <a:rPr lang="vi-VN" sz="3400">
                <a:solidFill>
                  <a:srgbClr val="3333FF"/>
                </a:solidFill>
                <a:latin typeface="Arial" panose="020B0604020202020204" pitchFamily="34" charset="0"/>
                <a:cs typeface="Arial" panose="020B0604020202020204" pitchFamily="34" charset="0"/>
              </a:rPr>
              <a:t>ư</a:t>
            </a:r>
            <a:r>
              <a:rPr lang="en-US" sz="3400">
                <a:solidFill>
                  <a:srgbClr val="3333FF"/>
                </a:solidFill>
                <a:latin typeface="Arial" panose="020B0604020202020204" pitchFamily="34" charset="0"/>
                <a:cs typeface="Arial" panose="020B0604020202020204" pitchFamily="34" charset="0"/>
              </a:rPr>
              <a:t>ợng môi tr</a:t>
            </a:r>
            <a:r>
              <a:rPr lang="vi-VN" sz="3400">
                <a:solidFill>
                  <a:srgbClr val="3333FF"/>
                </a:solidFill>
                <a:latin typeface="Arial" panose="020B0604020202020204" pitchFamily="34" charset="0"/>
                <a:cs typeface="Arial" panose="020B0604020202020204" pitchFamily="34" charset="0"/>
              </a:rPr>
              <a:t>ư</a:t>
            </a:r>
            <a:r>
              <a:rPr lang="en-US" sz="3400">
                <a:solidFill>
                  <a:srgbClr val="3333FF"/>
                </a:solidFill>
                <a:latin typeface="Arial" panose="020B0604020202020204" pitchFamily="34" charset="0"/>
                <a:cs typeface="Arial" panose="020B0604020202020204" pitchFamily="34" charset="0"/>
              </a:rPr>
              <a:t>ờng không khí đ</a:t>
            </a:r>
            <a:r>
              <a:rPr lang="vi-VN" sz="3400">
                <a:solidFill>
                  <a:srgbClr val="3333FF"/>
                </a:solidFill>
                <a:latin typeface="Arial" panose="020B0604020202020204" pitchFamily="34" charset="0"/>
                <a:cs typeface="Arial" panose="020B0604020202020204" pitchFamily="34" charset="0"/>
              </a:rPr>
              <a:t>ư</a:t>
            </a:r>
            <a:r>
              <a:rPr lang="en-US" sz="3400">
                <a:solidFill>
                  <a:srgbClr val="3333FF"/>
                </a:solidFill>
                <a:latin typeface="Arial" panose="020B0604020202020204" pitchFamily="34" charset="0"/>
                <a:cs typeface="Arial" panose="020B0604020202020204" pitchFamily="34" charset="0"/>
              </a:rPr>
              <a:t>ợc cải thiện rõ rệt,mức độ ô nhiễm đã giảm.</a:t>
            </a:r>
          </a:p>
        </p:txBody>
      </p:sp>
      <p:sp>
        <p:nvSpPr>
          <p:cNvPr id="13" name="Rectangle 12">
            <a:extLst>
              <a:ext uri="{FF2B5EF4-FFF2-40B4-BE49-F238E27FC236}">
                <a16:creationId xmlns:a16="http://schemas.microsoft.com/office/drawing/2014/main" xmlns="" id="{FE0AB63F-4569-493F-AB89-CE66B64EB45E}"/>
              </a:ext>
            </a:extLst>
          </p:cNvPr>
          <p:cNvSpPr/>
          <p:nvPr/>
        </p:nvSpPr>
        <p:spPr>
          <a:xfrm>
            <a:off x="400346" y="1390417"/>
            <a:ext cx="2871299" cy="584775"/>
          </a:xfrm>
          <a:prstGeom prst="rect">
            <a:avLst/>
          </a:prstGeom>
        </p:spPr>
        <p:txBody>
          <a:bodyPr wrap="none">
            <a:spAutoFit/>
          </a:bodyPr>
          <a:lstStyle/>
          <a:p>
            <a:r>
              <a:rPr lang="vi-VN" sz="3200" b="1">
                <a:solidFill>
                  <a:srgbClr val="1B04FA"/>
                </a:solidFill>
              </a:rPr>
              <a:t>* Thực trạng: </a:t>
            </a:r>
            <a:endParaRPr lang="en-US" sz="3200" b="1"/>
          </a:p>
        </p:txBody>
      </p:sp>
      <p:sp>
        <p:nvSpPr>
          <p:cNvPr id="14" name="Rectangle 13">
            <a:extLst>
              <a:ext uri="{FF2B5EF4-FFF2-40B4-BE49-F238E27FC236}">
                <a16:creationId xmlns:a16="http://schemas.microsoft.com/office/drawing/2014/main" xmlns="" id="{7AC9A0A9-8C8E-4B54-A346-D4A107478C05}"/>
              </a:ext>
            </a:extLst>
          </p:cNvPr>
          <p:cNvSpPr/>
          <p:nvPr/>
        </p:nvSpPr>
        <p:spPr>
          <a:xfrm>
            <a:off x="514009" y="3634541"/>
            <a:ext cx="6096000" cy="1077218"/>
          </a:xfrm>
          <a:prstGeom prst="rect">
            <a:avLst/>
          </a:prstGeom>
        </p:spPr>
        <p:txBody>
          <a:bodyPr>
            <a:spAutoFit/>
          </a:bodyPr>
          <a:lstStyle/>
          <a:p>
            <a:pPr algn="just"/>
            <a:r>
              <a:rPr lang="vi-VN" sz="3200" b="1">
                <a:solidFill>
                  <a:srgbClr val="1B04FA"/>
                </a:solidFill>
              </a:rPr>
              <a:t>* Giải pháp:</a:t>
            </a:r>
          </a:p>
          <a:p>
            <a:pPr algn="just"/>
            <a:r>
              <a:rPr lang="vi-VN" sz="3200">
                <a:solidFill>
                  <a:srgbClr val="FF0066"/>
                </a:solidFill>
              </a:rPr>
              <a:t> 	(sgk)</a:t>
            </a:r>
            <a:endParaRPr lang="en-US" sz="3200">
              <a:solidFill>
                <a:srgbClr val="FF0066"/>
              </a:solidFill>
            </a:endParaRPr>
          </a:p>
        </p:txBody>
      </p:sp>
      <p:pic>
        <p:nvPicPr>
          <p:cNvPr id="15" name="Picture 14" descr="book9">
            <a:extLst>
              <a:ext uri="{FF2B5EF4-FFF2-40B4-BE49-F238E27FC236}">
                <a16:creationId xmlns:a16="http://schemas.microsoft.com/office/drawing/2014/main" xmlns="" id="{8D53D4DB-1E39-4CD0-AC5A-7C050FD4734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11071" y="1120139"/>
            <a:ext cx="1139740" cy="78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379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171D1E32-9A33-4FCE-8139-0E6F1550AB5B}"/>
              </a:ext>
            </a:extLst>
          </p:cNvPr>
          <p:cNvSpPr/>
          <p:nvPr/>
        </p:nvSpPr>
        <p:spPr>
          <a:xfrm>
            <a:off x="316642" y="1843380"/>
            <a:ext cx="11212088" cy="1200329"/>
          </a:xfrm>
          <a:custGeom>
            <a:avLst/>
            <a:gdLst>
              <a:gd name="connsiteX0" fmla="*/ 0 w 11212088"/>
              <a:gd name="connsiteY0" fmla="*/ 0 h 1200329"/>
              <a:gd name="connsiteX1" fmla="*/ 590110 w 11212088"/>
              <a:gd name="connsiteY1" fmla="*/ 0 h 1200329"/>
              <a:gd name="connsiteX2" fmla="*/ 1068099 w 11212088"/>
              <a:gd name="connsiteY2" fmla="*/ 0 h 1200329"/>
              <a:gd name="connsiteX3" fmla="*/ 1658209 w 11212088"/>
              <a:gd name="connsiteY3" fmla="*/ 0 h 1200329"/>
              <a:gd name="connsiteX4" fmla="*/ 2360440 w 11212088"/>
              <a:gd name="connsiteY4" fmla="*/ 0 h 1200329"/>
              <a:gd name="connsiteX5" fmla="*/ 3062670 w 11212088"/>
              <a:gd name="connsiteY5" fmla="*/ 0 h 1200329"/>
              <a:gd name="connsiteX6" fmla="*/ 3764901 w 11212088"/>
              <a:gd name="connsiteY6" fmla="*/ 0 h 1200329"/>
              <a:gd name="connsiteX7" fmla="*/ 4579253 w 11212088"/>
              <a:gd name="connsiteY7" fmla="*/ 0 h 1200329"/>
              <a:gd name="connsiteX8" fmla="*/ 5169363 w 11212088"/>
              <a:gd name="connsiteY8" fmla="*/ 0 h 1200329"/>
              <a:gd name="connsiteX9" fmla="*/ 5871593 w 11212088"/>
              <a:gd name="connsiteY9" fmla="*/ 0 h 1200329"/>
              <a:gd name="connsiteX10" fmla="*/ 6461703 w 11212088"/>
              <a:gd name="connsiteY10" fmla="*/ 0 h 1200329"/>
              <a:gd name="connsiteX11" fmla="*/ 7051813 w 11212088"/>
              <a:gd name="connsiteY11" fmla="*/ 0 h 1200329"/>
              <a:gd name="connsiteX12" fmla="*/ 7641923 w 11212088"/>
              <a:gd name="connsiteY12" fmla="*/ 0 h 1200329"/>
              <a:gd name="connsiteX13" fmla="*/ 7895670 w 11212088"/>
              <a:gd name="connsiteY13" fmla="*/ 0 h 1200329"/>
              <a:gd name="connsiteX14" fmla="*/ 8597901 w 11212088"/>
              <a:gd name="connsiteY14" fmla="*/ 0 h 1200329"/>
              <a:gd name="connsiteX15" fmla="*/ 8851648 w 11212088"/>
              <a:gd name="connsiteY15" fmla="*/ 0 h 1200329"/>
              <a:gd name="connsiteX16" fmla="*/ 9441758 w 11212088"/>
              <a:gd name="connsiteY16" fmla="*/ 0 h 1200329"/>
              <a:gd name="connsiteX17" fmla="*/ 10256110 w 11212088"/>
              <a:gd name="connsiteY17" fmla="*/ 0 h 1200329"/>
              <a:gd name="connsiteX18" fmla="*/ 11212088 w 11212088"/>
              <a:gd name="connsiteY18" fmla="*/ 0 h 1200329"/>
              <a:gd name="connsiteX19" fmla="*/ 11212088 w 11212088"/>
              <a:gd name="connsiteY19" fmla="*/ 412113 h 1200329"/>
              <a:gd name="connsiteX20" fmla="*/ 11212088 w 11212088"/>
              <a:gd name="connsiteY20" fmla="*/ 788216 h 1200329"/>
              <a:gd name="connsiteX21" fmla="*/ 11212088 w 11212088"/>
              <a:gd name="connsiteY21" fmla="*/ 1200329 h 1200329"/>
              <a:gd name="connsiteX22" fmla="*/ 10621978 w 11212088"/>
              <a:gd name="connsiteY22" fmla="*/ 1200329 h 1200329"/>
              <a:gd name="connsiteX23" fmla="*/ 9807626 w 11212088"/>
              <a:gd name="connsiteY23" fmla="*/ 1200329 h 1200329"/>
              <a:gd name="connsiteX24" fmla="*/ 8993275 w 11212088"/>
              <a:gd name="connsiteY24" fmla="*/ 1200329 h 1200329"/>
              <a:gd name="connsiteX25" fmla="*/ 8403165 w 11212088"/>
              <a:gd name="connsiteY25" fmla="*/ 1200329 h 1200329"/>
              <a:gd name="connsiteX26" fmla="*/ 7588813 w 11212088"/>
              <a:gd name="connsiteY26" fmla="*/ 1200329 h 1200329"/>
              <a:gd name="connsiteX27" fmla="*/ 6998703 w 11212088"/>
              <a:gd name="connsiteY27" fmla="*/ 1200329 h 1200329"/>
              <a:gd name="connsiteX28" fmla="*/ 6296473 w 11212088"/>
              <a:gd name="connsiteY28" fmla="*/ 1200329 h 1200329"/>
              <a:gd name="connsiteX29" fmla="*/ 6042725 w 11212088"/>
              <a:gd name="connsiteY29" fmla="*/ 1200329 h 1200329"/>
              <a:gd name="connsiteX30" fmla="*/ 5228374 w 11212088"/>
              <a:gd name="connsiteY30" fmla="*/ 1200329 h 1200329"/>
              <a:gd name="connsiteX31" fmla="*/ 4750385 w 11212088"/>
              <a:gd name="connsiteY31" fmla="*/ 1200329 h 1200329"/>
              <a:gd name="connsiteX32" fmla="*/ 4048154 w 11212088"/>
              <a:gd name="connsiteY32" fmla="*/ 1200329 h 1200329"/>
              <a:gd name="connsiteX33" fmla="*/ 3794407 w 11212088"/>
              <a:gd name="connsiteY33" fmla="*/ 1200329 h 1200329"/>
              <a:gd name="connsiteX34" fmla="*/ 2980055 w 11212088"/>
              <a:gd name="connsiteY34" fmla="*/ 1200329 h 1200329"/>
              <a:gd name="connsiteX35" fmla="*/ 2502066 w 11212088"/>
              <a:gd name="connsiteY35" fmla="*/ 1200329 h 1200329"/>
              <a:gd name="connsiteX36" fmla="*/ 1911956 w 11212088"/>
              <a:gd name="connsiteY36" fmla="*/ 1200329 h 1200329"/>
              <a:gd name="connsiteX37" fmla="*/ 1546088 w 11212088"/>
              <a:gd name="connsiteY37" fmla="*/ 1200329 h 1200329"/>
              <a:gd name="connsiteX38" fmla="*/ 843857 w 11212088"/>
              <a:gd name="connsiteY38" fmla="*/ 1200329 h 1200329"/>
              <a:gd name="connsiteX39" fmla="*/ 0 w 11212088"/>
              <a:gd name="connsiteY39" fmla="*/ 1200329 h 1200329"/>
              <a:gd name="connsiteX40" fmla="*/ 0 w 11212088"/>
              <a:gd name="connsiteY40" fmla="*/ 812223 h 1200329"/>
              <a:gd name="connsiteX41" fmla="*/ 0 w 11212088"/>
              <a:gd name="connsiteY41" fmla="*/ 448123 h 1200329"/>
              <a:gd name="connsiteX42" fmla="*/ 0 w 11212088"/>
              <a:gd name="connsiteY42"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212088" h="1200329" fill="none" extrusionOk="0">
                <a:moveTo>
                  <a:pt x="0" y="0"/>
                </a:moveTo>
                <a:cubicBezTo>
                  <a:pt x="252974" y="-44098"/>
                  <a:pt x="450633" y="57095"/>
                  <a:pt x="590110" y="0"/>
                </a:cubicBezTo>
                <a:cubicBezTo>
                  <a:pt x="729587" y="-57095"/>
                  <a:pt x="934119" y="57253"/>
                  <a:pt x="1068099" y="0"/>
                </a:cubicBezTo>
                <a:cubicBezTo>
                  <a:pt x="1202079" y="-57253"/>
                  <a:pt x="1507697" y="10492"/>
                  <a:pt x="1658209" y="0"/>
                </a:cubicBezTo>
                <a:cubicBezTo>
                  <a:pt x="1808721" y="-10492"/>
                  <a:pt x="2202629" y="71965"/>
                  <a:pt x="2360440" y="0"/>
                </a:cubicBezTo>
                <a:cubicBezTo>
                  <a:pt x="2518251" y="-71965"/>
                  <a:pt x="2821322" y="9124"/>
                  <a:pt x="3062670" y="0"/>
                </a:cubicBezTo>
                <a:cubicBezTo>
                  <a:pt x="3304018" y="-9124"/>
                  <a:pt x="3583779" y="7004"/>
                  <a:pt x="3764901" y="0"/>
                </a:cubicBezTo>
                <a:cubicBezTo>
                  <a:pt x="3946023" y="-7004"/>
                  <a:pt x="4295679" y="32860"/>
                  <a:pt x="4579253" y="0"/>
                </a:cubicBezTo>
                <a:cubicBezTo>
                  <a:pt x="4862827" y="-32860"/>
                  <a:pt x="4941384" y="8972"/>
                  <a:pt x="5169363" y="0"/>
                </a:cubicBezTo>
                <a:cubicBezTo>
                  <a:pt x="5397342" y="-8972"/>
                  <a:pt x="5526653" y="14177"/>
                  <a:pt x="5871593" y="0"/>
                </a:cubicBezTo>
                <a:cubicBezTo>
                  <a:pt x="6216533" y="-14177"/>
                  <a:pt x="6174789" y="61532"/>
                  <a:pt x="6461703" y="0"/>
                </a:cubicBezTo>
                <a:cubicBezTo>
                  <a:pt x="6748617" y="-61532"/>
                  <a:pt x="6871835" y="65910"/>
                  <a:pt x="7051813" y="0"/>
                </a:cubicBezTo>
                <a:cubicBezTo>
                  <a:pt x="7231791" y="-65910"/>
                  <a:pt x="7368894" y="24054"/>
                  <a:pt x="7641923" y="0"/>
                </a:cubicBezTo>
                <a:cubicBezTo>
                  <a:pt x="7914952" y="-24054"/>
                  <a:pt x="7791878" y="11441"/>
                  <a:pt x="7895670" y="0"/>
                </a:cubicBezTo>
                <a:cubicBezTo>
                  <a:pt x="7999462" y="-11441"/>
                  <a:pt x="8253449" y="24556"/>
                  <a:pt x="8597901" y="0"/>
                </a:cubicBezTo>
                <a:cubicBezTo>
                  <a:pt x="8942353" y="-24556"/>
                  <a:pt x="8776525" y="13526"/>
                  <a:pt x="8851648" y="0"/>
                </a:cubicBezTo>
                <a:cubicBezTo>
                  <a:pt x="8926771" y="-13526"/>
                  <a:pt x="9166565" y="14878"/>
                  <a:pt x="9441758" y="0"/>
                </a:cubicBezTo>
                <a:cubicBezTo>
                  <a:pt x="9716951" y="-14878"/>
                  <a:pt x="9889088" y="75138"/>
                  <a:pt x="10256110" y="0"/>
                </a:cubicBezTo>
                <a:cubicBezTo>
                  <a:pt x="10623132" y="-75138"/>
                  <a:pt x="10932081" y="37091"/>
                  <a:pt x="11212088" y="0"/>
                </a:cubicBezTo>
                <a:cubicBezTo>
                  <a:pt x="11232580" y="92443"/>
                  <a:pt x="11190315" y="292389"/>
                  <a:pt x="11212088" y="412113"/>
                </a:cubicBezTo>
                <a:cubicBezTo>
                  <a:pt x="11233861" y="531837"/>
                  <a:pt x="11184338" y="640500"/>
                  <a:pt x="11212088" y="788216"/>
                </a:cubicBezTo>
                <a:cubicBezTo>
                  <a:pt x="11239838" y="935932"/>
                  <a:pt x="11189374" y="1091184"/>
                  <a:pt x="11212088" y="1200329"/>
                </a:cubicBezTo>
                <a:cubicBezTo>
                  <a:pt x="10995348" y="1213672"/>
                  <a:pt x="10796638" y="1134503"/>
                  <a:pt x="10621978" y="1200329"/>
                </a:cubicBezTo>
                <a:cubicBezTo>
                  <a:pt x="10447318" y="1266155"/>
                  <a:pt x="10068133" y="1135959"/>
                  <a:pt x="9807626" y="1200329"/>
                </a:cubicBezTo>
                <a:cubicBezTo>
                  <a:pt x="9547119" y="1264699"/>
                  <a:pt x="9304525" y="1116596"/>
                  <a:pt x="8993275" y="1200329"/>
                </a:cubicBezTo>
                <a:cubicBezTo>
                  <a:pt x="8682025" y="1284062"/>
                  <a:pt x="8528545" y="1140978"/>
                  <a:pt x="8403165" y="1200329"/>
                </a:cubicBezTo>
                <a:cubicBezTo>
                  <a:pt x="8277785" y="1259680"/>
                  <a:pt x="7946167" y="1103752"/>
                  <a:pt x="7588813" y="1200329"/>
                </a:cubicBezTo>
                <a:cubicBezTo>
                  <a:pt x="7231459" y="1296906"/>
                  <a:pt x="7174863" y="1140681"/>
                  <a:pt x="6998703" y="1200329"/>
                </a:cubicBezTo>
                <a:cubicBezTo>
                  <a:pt x="6822543" y="1259977"/>
                  <a:pt x="6632692" y="1150030"/>
                  <a:pt x="6296473" y="1200329"/>
                </a:cubicBezTo>
                <a:cubicBezTo>
                  <a:pt x="5960254" y="1250628"/>
                  <a:pt x="6107977" y="1173881"/>
                  <a:pt x="6042725" y="1200329"/>
                </a:cubicBezTo>
                <a:cubicBezTo>
                  <a:pt x="5977473" y="1226777"/>
                  <a:pt x="5571762" y="1116486"/>
                  <a:pt x="5228374" y="1200329"/>
                </a:cubicBezTo>
                <a:cubicBezTo>
                  <a:pt x="4884986" y="1284172"/>
                  <a:pt x="4880384" y="1172984"/>
                  <a:pt x="4750385" y="1200329"/>
                </a:cubicBezTo>
                <a:cubicBezTo>
                  <a:pt x="4620386" y="1227674"/>
                  <a:pt x="4309283" y="1172174"/>
                  <a:pt x="4048154" y="1200329"/>
                </a:cubicBezTo>
                <a:cubicBezTo>
                  <a:pt x="3787025" y="1228484"/>
                  <a:pt x="3895851" y="1170516"/>
                  <a:pt x="3794407" y="1200329"/>
                </a:cubicBezTo>
                <a:cubicBezTo>
                  <a:pt x="3692963" y="1230142"/>
                  <a:pt x="3266376" y="1106774"/>
                  <a:pt x="2980055" y="1200329"/>
                </a:cubicBezTo>
                <a:cubicBezTo>
                  <a:pt x="2693734" y="1293884"/>
                  <a:pt x="2704475" y="1166598"/>
                  <a:pt x="2502066" y="1200329"/>
                </a:cubicBezTo>
                <a:cubicBezTo>
                  <a:pt x="2299657" y="1234060"/>
                  <a:pt x="2067483" y="1192325"/>
                  <a:pt x="1911956" y="1200329"/>
                </a:cubicBezTo>
                <a:cubicBezTo>
                  <a:pt x="1756429" y="1208333"/>
                  <a:pt x="1678435" y="1176197"/>
                  <a:pt x="1546088" y="1200329"/>
                </a:cubicBezTo>
                <a:cubicBezTo>
                  <a:pt x="1413741" y="1224461"/>
                  <a:pt x="1128908" y="1163937"/>
                  <a:pt x="843857" y="1200329"/>
                </a:cubicBezTo>
                <a:cubicBezTo>
                  <a:pt x="558806" y="1236721"/>
                  <a:pt x="347112" y="1182388"/>
                  <a:pt x="0" y="1200329"/>
                </a:cubicBezTo>
                <a:cubicBezTo>
                  <a:pt x="-41813" y="1118579"/>
                  <a:pt x="13482" y="916544"/>
                  <a:pt x="0" y="812223"/>
                </a:cubicBezTo>
                <a:cubicBezTo>
                  <a:pt x="-13482" y="707902"/>
                  <a:pt x="17323" y="566163"/>
                  <a:pt x="0" y="448123"/>
                </a:cubicBezTo>
                <a:cubicBezTo>
                  <a:pt x="-17323" y="330083"/>
                  <a:pt x="35301" y="131098"/>
                  <a:pt x="0" y="0"/>
                </a:cubicBezTo>
                <a:close/>
              </a:path>
              <a:path w="11212088" h="1200329" stroke="0" extrusionOk="0">
                <a:moveTo>
                  <a:pt x="0" y="0"/>
                </a:moveTo>
                <a:cubicBezTo>
                  <a:pt x="140855" y="-9659"/>
                  <a:pt x="341962" y="39039"/>
                  <a:pt x="477989" y="0"/>
                </a:cubicBezTo>
                <a:cubicBezTo>
                  <a:pt x="614016" y="-39039"/>
                  <a:pt x="636326" y="12307"/>
                  <a:pt x="731736" y="0"/>
                </a:cubicBezTo>
                <a:cubicBezTo>
                  <a:pt x="827146" y="-12307"/>
                  <a:pt x="1273463" y="89803"/>
                  <a:pt x="1546088" y="0"/>
                </a:cubicBezTo>
                <a:cubicBezTo>
                  <a:pt x="1818713" y="-89803"/>
                  <a:pt x="1913709" y="21099"/>
                  <a:pt x="2024077" y="0"/>
                </a:cubicBezTo>
                <a:cubicBezTo>
                  <a:pt x="2134445" y="-21099"/>
                  <a:pt x="2362172" y="16542"/>
                  <a:pt x="2502066" y="0"/>
                </a:cubicBezTo>
                <a:cubicBezTo>
                  <a:pt x="2641960" y="-16542"/>
                  <a:pt x="3150593" y="90047"/>
                  <a:pt x="3316418" y="0"/>
                </a:cubicBezTo>
                <a:cubicBezTo>
                  <a:pt x="3482243" y="-90047"/>
                  <a:pt x="3506402" y="27420"/>
                  <a:pt x="3682286" y="0"/>
                </a:cubicBezTo>
                <a:cubicBezTo>
                  <a:pt x="3858170" y="-27420"/>
                  <a:pt x="4267644" y="46103"/>
                  <a:pt x="4496637" y="0"/>
                </a:cubicBezTo>
                <a:cubicBezTo>
                  <a:pt x="4725630" y="-46103"/>
                  <a:pt x="5102624" y="8341"/>
                  <a:pt x="5310989" y="0"/>
                </a:cubicBezTo>
                <a:cubicBezTo>
                  <a:pt x="5519354" y="-8341"/>
                  <a:pt x="5649938" y="37148"/>
                  <a:pt x="5901099" y="0"/>
                </a:cubicBezTo>
                <a:cubicBezTo>
                  <a:pt x="6152260" y="-37148"/>
                  <a:pt x="6525099" y="78489"/>
                  <a:pt x="6715451" y="0"/>
                </a:cubicBezTo>
                <a:cubicBezTo>
                  <a:pt x="6905803" y="-78489"/>
                  <a:pt x="7060451" y="17206"/>
                  <a:pt x="7193440" y="0"/>
                </a:cubicBezTo>
                <a:cubicBezTo>
                  <a:pt x="7326429" y="-17206"/>
                  <a:pt x="7459768" y="3059"/>
                  <a:pt x="7671429" y="0"/>
                </a:cubicBezTo>
                <a:cubicBezTo>
                  <a:pt x="7883090" y="-3059"/>
                  <a:pt x="8153991" y="36808"/>
                  <a:pt x="8373659" y="0"/>
                </a:cubicBezTo>
                <a:cubicBezTo>
                  <a:pt x="8593327" y="-36808"/>
                  <a:pt x="8628712" y="51520"/>
                  <a:pt x="8851648" y="0"/>
                </a:cubicBezTo>
                <a:cubicBezTo>
                  <a:pt x="9074584" y="-51520"/>
                  <a:pt x="9296695" y="95104"/>
                  <a:pt x="9666000" y="0"/>
                </a:cubicBezTo>
                <a:cubicBezTo>
                  <a:pt x="10035305" y="-95104"/>
                  <a:pt x="10214570" y="56875"/>
                  <a:pt x="10480352" y="0"/>
                </a:cubicBezTo>
                <a:cubicBezTo>
                  <a:pt x="10746134" y="-56875"/>
                  <a:pt x="10883146" y="81792"/>
                  <a:pt x="11212088" y="0"/>
                </a:cubicBezTo>
                <a:cubicBezTo>
                  <a:pt x="11249999" y="117253"/>
                  <a:pt x="11165948" y="235690"/>
                  <a:pt x="11212088" y="388106"/>
                </a:cubicBezTo>
                <a:cubicBezTo>
                  <a:pt x="11258228" y="540522"/>
                  <a:pt x="11176615" y="634906"/>
                  <a:pt x="11212088" y="752206"/>
                </a:cubicBezTo>
                <a:cubicBezTo>
                  <a:pt x="11247561" y="869506"/>
                  <a:pt x="11171776" y="1036263"/>
                  <a:pt x="11212088" y="1200329"/>
                </a:cubicBezTo>
                <a:cubicBezTo>
                  <a:pt x="10992052" y="1258940"/>
                  <a:pt x="10811496" y="1134977"/>
                  <a:pt x="10509857" y="1200329"/>
                </a:cubicBezTo>
                <a:cubicBezTo>
                  <a:pt x="10208218" y="1265681"/>
                  <a:pt x="10286713" y="1194941"/>
                  <a:pt x="10143989" y="1200329"/>
                </a:cubicBezTo>
                <a:cubicBezTo>
                  <a:pt x="10001265" y="1205717"/>
                  <a:pt x="9690262" y="1133541"/>
                  <a:pt x="9553879" y="1200329"/>
                </a:cubicBezTo>
                <a:cubicBezTo>
                  <a:pt x="9417496" y="1267117"/>
                  <a:pt x="9378257" y="1185181"/>
                  <a:pt x="9300132" y="1200329"/>
                </a:cubicBezTo>
                <a:cubicBezTo>
                  <a:pt x="9222007" y="1215477"/>
                  <a:pt x="9167672" y="1175065"/>
                  <a:pt x="9046385" y="1200329"/>
                </a:cubicBezTo>
                <a:cubicBezTo>
                  <a:pt x="8925098" y="1225593"/>
                  <a:pt x="8666757" y="1191329"/>
                  <a:pt x="8456275" y="1200329"/>
                </a:cubicBezTo>
                <a:cubicBezTo>
                  <a:pt x="8245793" y="1209329"/>
                  <a:pt x="8192086" y="1169506"/>
                  <a:pt x="8090407" y="1200329"/>
                </a:cubicBezTo>
                <a:cubicBezTo>
                  <a:pt x="7988728" y="1231152"/>
                  <a:pt x="7638299" y="1198917"/>
                  <a:pt x="7388176" y="1200329"/>
                </a:cubicBezTo>
                <a:cubicBezTo>
                  <a:pt x="7138053" y="1201741"/>
                  <a:pt x="7121388" y="1177166"/>
                  <a:pt x="7022308" y="1200329"/>
                </a:cubicBezTo>
                <a:cubicBezTo>
                  <a:pt x="6923228" y="1223492"/>
                  <a:pt x="6501965" y="1188517"/>
                  <a:pt x="6320077" y="1200329"/>
                </a:cubicBezTo>
                <a:cubicBezTo>
                  <a:pt x="6138189" y="1212141"/>
                  <a:pt x="6177158" y="1176582"/>
                  <a:pt x="6066330" y="1200329"/>
                </a:cubicBezTo>
                <a:cubicBezTo>
                  <a:pt x="5955502" y="1224076"/>
                  <a:pt x="5579158" y="1182183"/>
                  <a:pt x="5364099" y="1200329"/>
                </a:cubicBezTo>
                <a:cubicBezTo>
                  <a:pt x="5149040" y="1218475"/>
                  <a:pt x="5141931" y="1199541"/>
                  <a:pt x="4998231" y="1200329"/>
                </a:cubicBezTo>
                <a:cubicBezTo>
                  <a:pt x="4854531" y="1201117"/>
                  <a:pt x="4852466" y="1174340"/>
                  <a:pt x="4744484" y="1200329"/>
                </a:cubicBezTo>
                <a:cubicBezTo>
                  <a:pt x="4636502" y="1226318"/>
                  <a:pt x="4495130" y="1197547"/>
                  <a:pt x="4378615" y="1200329"/>
                </a:cubicBezTo>
                <a:cubicBezTo>
                  <a:pt x="4262100" y="1203111"/>
                  <a:pt x="3972579" y="1172179"/>
                  <a:pt x="3676385" y="1200329"/>
                </a:cubicBezTo>
                <a:cubicBezTo>
                  <a:pt x="3380191" y="1228479"/>
                  <a:pt x="3391822" y="1189328"/>
                  <a:pt x="3310517" y="1200329"/>
                </a:cubicBezTo>
                <a:cubicBezTo>
                  <a:pt x="3229212" y="1211330"/>
                  <a:pt x="3138171" y="1199849"/>
                  <a:pt x="3056769" y="1200329"/>
                </a:cubicBezTo>
                <a:cubicBezTo>
                  <a:pt x="2975367" y="1200809"/>
                  <a:pt x="2844924" y="1195225"/>
                  <a:pt x="2690901" y="1200329"/>
                </a:cubicBezTo>
                <a:cubicBezTo>
                  <a:pt x="2536878" y="1205433"/>
                  <a:pt x="2336828" y="1192273"/>
                  <a:pt x="2212912" y="1200329"/>
                </a:cubicBezTo>
                <a:cubicBezTo>
                  <a:pt x="2088996" y="1208385"/>
                  <a:pt x="1753419" y="1146598"/>
                  <a:pt x="1622802" y="1200329"/>
                </a:cubicBezTo>
                <a:cubicBezTo>
                  <a:pt x="1492185" y="1254060"/>
                  <a:pt x="1336892" y="1173878"/>
                  <a:pt x="1256934" y="1200329"/>
                </a:cubicBezTo>
                <a:cubicBezTo>
                  <a:pt x="1176976" y="1226780"/>
                  <a:pt x="271232" y="1164152"/>
                  <a:pt x="0" y="1200329"/>
                </a:cubicBezTo>
                <a:cubicBezTo>
                  <a:pt x="-13905" y="1115900"/>
                  <a:pt x="43366" y="985511"/>
                  <a:pt x="0" y="800219"/>
                </a:cubicBezTo>
                <a:cubicBezTo>
                  <a:pt x="-43366" y="614927"/>
                  <a:pt x="46227" y="512883"/>
                  <a:pt x="0" y="400110"/>
                </a:cubicBezTo>
                <a:cubicBezTo>
                  <a:pt x="-46227" y="287337"/>
                  <a:pt x="2117" y="150425"/>
                  <a:pt x="0" y="0"/>
                </a:cubicBezTo>
                <a:close/>
              </a:path>
            </a:pathLst>
          </a:custGeom>
          <a:ln>
            <a:solidFill>
              <a:srgbClr val="00B050"/>
            </a:solidFill>
            <a:extLst>
              <a:ext uri="{C807C97D-BFC1-408E-A445-0C87EB9F89A2}">
                <ask:lineSketchStyleProps xmlns:ask="http://schemas.microsoft.com/office/drawing/2018/sketchyshapes" xmlns="" sd="1219033472">
                  <a:prstGeom prst="rect">
                    <a:avLst/>
                  </a:prstGeom>
                  <ask:type>
                    <ask:lineSketchScribble/>
                  </ask:type>
                </ask:lineSketchStyleProps>
              </a:ext>
            </a:extLst>
          </a:ln>
        </p:spPr>
        <p:txBody>
          <a:bodyPr wrap="square">
            <a:spAutoFit/>
          </a:bodyPr>
          <a:lstStyle/>
          <a:p>
            <a:pPr algn="ctr"/>
            <a:r>
              <a:rPr lang="en-US" sz="3600">
                <a:solidFill>
                  <a:srgbClr val="FF0066"/>
                </a:solidFill>
                <a:latin typeface="Arial" panose="020B0604020202020204" pitchFamily="34" charset="0"/>
                <a:cs typeface="Arial" panose="020B0604020202020204" pitchFamily="34" charset="0"/>
              </a:rPr>
              <a:t>Dựa vào thông tin </a:t>
            </a:r>
            <a:r>
              <a:rPr lang="vi-VN" sz="3600">
                <a:solidFill>
                  <a:srgbClr val="FF0066"/>
                </a:solidFill>
                <a:latin typeface="Arial" panose="020B0604020202020204" pitchFamily="34" charset="0"/>
                <a:cs typeface="Arial" panose="020B0604020202020204" pitchFamily="34" charset="0"/>
              </a:rPr>
              <a:t>mục </a:t>
            </a:r>
            <a:r>
              <a:rPr lang="en-US" sz="3600">
                <a:solidFill>
                  <a:srgbClr val="FF0066"/>
                </a:solidFill>
                <a:latin typeface="Arial" panose="020B0604020202020204" pitchFamily="34" charset="0"/>
                <a:cs typeface="Arial" panose="020B0604020202020204" pitchFamily="34" charset="0"/>
              </a:rPr>
              <a:t>3</a:t>
            </a:r>
            <a:r>
              <a:rPr lang="vi-VN" sz="3600">
                <a:solidFill>
                  <a:srgbClr val="FF0066"/>
                </a:solidFill>
                <a:latin typeface="Arial" panose="020B0604020202020204" pitchFamily="34" charset="0"/>
                <a:cs typeface="Arial" panose="020B0604020202020204" pitchFamily="34" charset="0"/>
              </a:rPr>
              <a:t> </a:t>
            </a:r>
            <a:r>
              <a:rPr lang="en-US" sz="3600">
                <a:solidFill>
                  <a:srgbClr val="FF0066"/>
                </a:solidFill>
                <a:latin typeface="Arial" panose="020B0604020202020204" pitchFamily="34" charset="0"/>
                <a:cs typeface="Arial" panose="020B0604020202020204" pitchFamily="34" charset="0"/>
              </a:rPr>
              <a:t>và bảng số liệu</a:t>
            </a:r>
            <a:r>
              <a:rPr lang="vi-VN" sz="3600">
                <a:solidFill>
                  <a:srgbClr val="FF0066"/>
                </a:solidFill>
                <a:latin typeface="Arial" panose="020B0604020202020204" pitchFamily="34" charset="0"/>
                <a:cs typeface="Arial" panose="020B0604020202020204" pitchFamily="34" charset="0"/>
              </a:rPr>
              <a:t> sau</a:t>
            </a:r>
            <a:r>
              <a:rPr lang="en-US" sz="3600">
                <a:solidFill>
                  <a:srgbClr val="FF0066"/>
                </a:solidFill>
                <a:latin typeface="Arial" panose="020B0604020202020204" pitchFamily="34" charset="0"/>
                <a:cs typeface="Arial" panose="020B0604020202020204" pitchFamily="34" charset="0"/>
              </a:rPr>
              <a:t>, hãy trình bày vấn đề bảo vệ đa dạng sinh học ở châu Âu.</a:t>
            </a:r>
          </a:p>
        </p:txBody>
      </p:sp>
      <p:graphicFrame>
        <p:nvGraphicFramePr>
          <p:cNvPr id="11" name="Table 11">
            <a:extLst>
              <a:ext uri="{FF2B5EF4-FFF2-40B4-BE49-F238E27FC236}">
                <a16:creationId xmlns:a16="http://schemas.microsoft.com/office/drawing/2014/main" xmlns="" id="{6D678183-964A-48B3-82D9-9C72A770A80E}"/>
              </a:ext>
            </a:extLst>
          </p:cNvPr>
          <p:cNvGraphicFramePr>
            <a:graphicFrameLocks noGrp="1"/>
          </p:cNvGraphicFramePr>
          <p:nvPr>
            <p:extLst>
              <p:ext uri="{D42A27DB-BD31-4B8C-83A1-F6EECF244321}">
                <p14:modId xmlns:p14="http://schemas.microsoft.com/office/powerpoint/2010/main" val="3341265093"/>
              </p:ext>
            </p:extLst>
          </p:nvPr>
        </p:nvGraphicFramePr>
        <p:xfrm>
          <a:off x="5584365" y="3778802"/>
          <a:ext cx="6321661" cy="2773680"/>
        </p:xfrm>
        <a:graphic>
          <a:graphicData uri="http://schemas.openxmlformats.org/drawingml/2006/table">
            <a:tbl>
              <a:tblPr firstRow="1" bandRow="1">
                <a:tableStyleId>{5C22544A-7EE6-4342-B048-85BDC9FD1C3A}</a:tableStyleId>
              </a:tblPr>
              <a:tblGrid>
                <a:gridCol w="1676614">
                  <a:extLst>
                    <a:ext uri="{9D8B030D-6E8A-4147-A177-3AD203B41FA5}">
                      <a16:colId xmlns:a16="http://schemas.microsoft.com/office/drawing/2014/main" xmlns="" val="429001966"/>
                    </a:ext>
                  </a:extLst>
                </a:gridCol>
                <a:gridCol w="4645047">
                  <a:extLst>
                    <a:ext uri="{9D8B030D-6E8A-4147-A177-3AD203B41FA5}">
                      <a16:colId xmlns:a16="http://schemas.microsoft.com/office/drawing/2014/main" xmlns="" val="2462926606"/>
                    </a:ext>
                  </a:extLst>
                </a:gridCol>
              </a:tblGrid>
              <a:tr h="370840">
                <a:tc>
                  <a:txBody>
                    <a:bodyPr/>
                    <a:lstStyle/>
                    <a:p>
                      <a:pPr algn="ctr"/>
                      <a:endParaRPr lang="en-US" sz="2000">
                        <a:solidFill>
                          <a:srgbClr val="1B04FA"/>
                        </a:solidFill>
                        <a:latin typeface="Arial" panose="020B0604020202020204" pitchFamily="34" charset="0"/>
                        <a:cs typeface="Arial" panose="020B0604020202020204" pitchFamily="34" charset="0"/>
                      </a:endParaRPr>
                    </a:p>
                  </a:txBody>
                  <a:tcPr>
                    <a:solidFill>
                      <a:srgbClr val="7030A0"/>
                    </a:solidFill>
                  </a:tcPr>
                </a:tc>
                <a:tc>
                  <a:txBody>
                    <a:bodyPr/>
                    <a:lstStyle/>
                    <a:p>
                      <a:pPr algn="ctr"/>
                      <a:r>
                        <a:rPr lang="vi-VN" sz="2000">
                          <a:latin typeface="Arial" panose="020B0604020202020204" pitchFamily="34" charset="0"/>
                          <a:cs typeface="Arial" panose="020B0604020202020204" pitchFamily="34" charset="0"/>
                        </a:rPr>
                        <a:t>Tỉ lệ che phủ rừng (%)</a:t>
                      </a:r>
                      <a:endParaRPr lang="en-US" sz="2000">
                        <a:latin typeface="Arial" panose="020B0604020202020204" pitchFamily="34" charset="0"/>
                        <a:cs typeface="Arial" panose="020B0604020202020204" pitchFamily="34" charset="0"/>
                      </a:endParaRPr>
                    </a:p>
                  </a:txBody>
                  <a:tcPr>
                    <a:solidFill>
                      <a:srgbClr val="7030A0"/>
                    </a:solidFill>
                  </a:tcPr>
                </a:tc>
                <a:extLst>
                  <a:ext uri="{0D108BD9-81ED-4DB2-BD59-A6C34878D82A}">
                    <a16:rowId xmlns:a16="http://schemas.microsoft.com/office/drawing/2014/main" xmlns="" val="142063561"/>
                  </a:ext>
                </a:extLst>
              </a:tr>
              <a:tr h="370840">
                <a:tc>
                  <a:txBody>
                    <a:bodyPr/>
                    <a:lstStyle/>
                    <a:p>
                      <a:r>
                        <a:rPr lang="vi-VN" sz="2000">
                          <a:solidFill>
                            <a:srgbClr val="1B04FA"/>
                          </a:solidFill>
                        </a:rPr>
                        <a:t>Châu Âu</a:t>
                      </a:r>
                      <a:endParaRPr lang="en-US" sz="2000">
                        <a:solidFill>
                          <a:srgbClr val="1B04FA"/>
                        </a:solidFill>
                      </a:endParaRPr>
                    </a:p>
                  </a:txBody>
                  <a:tcPr>
                    <a:solidFill>
                      <a:srgbClr val="F4FEFF"/>
                    </a:solidFill>
                  </a:tcPr>
                </a:tc>
                <a:tc>
                  <a:txBody>
                    <a:bodyPr/>
                    <a:lstStyle/>
                    <a:p>
                      <a:pPr algn="ctr"/>
                      <a:r>
                        <a:rPr lang="vi-VN" sz="2000">
                          <a:solidFill>
                            <a:srgbClr val="1B04FA"/>
                          </a:solidFill>
                          <a:latin typeface="Arial" panose="020B0604020202020204" pitchFamily="34" charset="0"/>
                          <a:cs typeface="Arial" panose="020B0604020202020204" pitchFamily="34" charset="0"/>
                        </a:rPr>
                        <a:t>35</a:t>
                      </a:r>
                      <a:endParaRPr lang="en-US" sz="2000">
                        <a:solidFill>
                          <a:srgbClr val="1B04FA"/>
                        </a:solidFill>
                        <a:latin typeface="Arial" panose="020B0604020202020204" pitchFamily="34" charset="0"/>
                        <a:cs typeface="Arial" panose="020B0604020202020204" pitchFamily="34" charset="0"/>
                      </a:endParaRPr>
                    </a:p>
                  </a:txBody>
                  <a:tcPr>
                    <a:solidFill>
                      <a:srgbClr val="F4FEFF"/>
                    </a:solidFill>
                  </a:tcPr>
                </a:tc>
                <a:extLst>
                  <a:ext uri="{0D108BD9-81ED-4DB2-BD59-A6C34878D82A}">
                    <a16:rowId xmlns:a16="http://schemas.microsoft.com/office/drawing/2014/main" xmlns="" val="212041912"/>
                  </a:ext>
                </a:extLst>
              </a:tr>
              <a:tr h="370840">
                <a:tc>
                  <a:txBody>
                    <a:bodyPr/>
                    <a:lstStyle/>
                    <a:p>
                      <a:r>
                        <a:rPr lang="vi-VN" sz="2000">
                          <a:solidFill>
                            <a:srgbClr val="1B04FA"/>
                          </a:solidFill>
                        </a:rPr>
                        <a:t>Phần Lan</a:t>
                      </a:r>
                      <a:endParaRPr lang="en-US" sz="2000">
                        <a:solidFill>
                          <a:srgbClr val="1B04FA"/>
                        </a:solidFill>
                      </a:endParaRPr>
                    </a:p>
                  </a:txBody>
                  <a:tcPr>
                    <a:solidFill>
                      <a:srgbClr val="F7FA76"/>
                    </a:solidFill>
                  </a:tcPr>
                </a:tc>
                <a:tc>
                  <a:txBody>
                    <a:bodyPr/>
                    <a:lstStyle/>
                    <a:p>
                      <a:pPr algn="ctr"/>
                      <a:r>
                        <a:rPr lang="vi-VN" sz="2000">
                          <a:solidFill>
                            <a:srgbClr val="1B04FA"/>
                          </a:solidFill>
                          <a:latin typeface="Arial" panose="020B0604020202020204" pitchFamily="34" charset="0"/>
                          <a:cs typeface="Arial" panose="020B0604020202020204" pitchFamily="34" charset="0"/>
                        </a:rPr>
                        <a:t>66</a:t>
                      </a:r>
                      <a:endParaRPr lang="en-US" sz="2000">
                        <a:solidFill>
                          <a:srgbClr val="1B04FA"/>
                        </a:solidFill>
                        <a:latin typeface="Arial" panose="020B0604020202020204" pitchFamily="34" charset="0"/>
                        <a:cs typeface="Arial" panose="020B0604020202020204" pitchFamily="34" charset="0"/>
                      </a:endParaRPr>
                    </a:p>
                  </a:txBody>
                  <a:tcPr>
                    <a:solidFill>
                      <a:srgbClr val="F7FA76"/>
                    </a:solidFill>
                  </a:tcPr>
                </a:tc>
                <a:extLst>
                  <a:ext uri="{0D108BD9-81ED-4DB2-BD59-A6C34878D82A}">
                    <a16:rowId xmlns:a16="http://schemas.microsoft.com/office/drawing/2014/main" xmlns="" val="359388299"/>
                  </a:ext>
                </a:extLst>
              </a:tr>
              <a:tr h="370840">
                <a:tc>
                  <a:txBody>
                    <a:bodyPr/>
                    <a:lstStyle/>
                    <a:p>
                      <a:r>
                        <a:rPr lang="vi-VN" sz="2000">
                          <a:solidFill>
                            <a:srgbClr val="1B04FA"/>
                          </a:solidFill>
                        </a:rPr>
                        <a:t>Thụy Điển</a:t>
                      </a:r>
                      <a:endParaRPr lang="en-US" sz="2000">
                        <a:solidFill>
                          <a:srgbClr val="1B04FA"/>
                        </a:solidFill>
                      </a:endParaRPr>
                    </a:p>
                  </a:txBody>
                  <a:tcPr>
                    <a:solidFill>
                      <a:schemeClr val="accent4">
                        <a:lumMod val="40000"/>
                        <a:lumOff val="60000"/>
                      </a:schemeClr>
                    </a:solidFill>
                  </a:tcPr>
                </a:tc>
                <a:tc>
                  <a:txBody>
                    <a:bodyPr/>
                    <a:lstStyle/>
                    <a:p>
                      <a:pPr algn="ctr"/>
                      <a:r>
                        <a:rPr lang="vi-VN" sz="2000">
                          <a:solidFill>
                            <a:srgbClr val="1B04FA"/>
                          </a:solidFill>
                          <a:latin typeface="Arial" panose="020B0604020202020204" pitchFamily="34" charset="0"/>
                          <a:cs typeface="Arial" panose="020B0604020202020204" pitchFamily="34" charset="0"/>
                        </a:rPr>
                        <a:t>63</a:t>
                      </a:r>
                      <a:endParaRPr lang="en-US" sz="2000">
                        <a:solidFill>
                          <a:srgbClr val="1B04FA"/>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xmlns="" val="205770124"/>
                  </a:ext>
                </a:extLst>
              </a:tr>
              <a:tr h="370840">
                <a:tc>
                  <a:txBody>
                    <a:bodyPr/>
                    <a:lstStyle/>
                    <a:p>
                      <a:r>
                        <a:rPr lang="vi-VN" sz="2000">
                          <a:solidFill>
                            <a:srgbClr val="1B04FA"/>
                          </a:solidFill>
                        </a:rPr>
                        <a:t>Đức</a:t>
                      </a:r>
                      <a:endParaRPr lang="en-US" sz="2000">
                        <a:solidFill>
                          <a:srgbClr val="1B04FA"/>
                        </a:solidFill>
                      </a:endParaRPr>
                    </a:p>
                  </a:txBody>
                  <a:tcPr>
                    <a:solidFill>
                      <a:schemeClr val="accent1">
                        <a:lumMod val="20000"/>
                        <a:lumOff val="80000"/>
                      </a:schemeClr>
                    </a:solidFill>
                  </a:tcPr>
                </a:tc>
                <a:tc>
                  <a:txBody>
                    <a:bodyPr/>
                    <a:lstStyle/>
                    <a:p>
                      <a:pPr algn="ctr"/>
                      <a:r>
                        <a:rPr lang="vi-VN" sz="2000">
                          <a:solidFill>
                            <a:srgbClr val="1B04FA"/>
                          </a:solidFill>
                          <a:latin typeface="Arial" panose="020B0604020202020204" pitchFamily="34" charset="0"/>
                          <a:cs typeface="Arial" panose="020B0604020202020204" pitchFamily="34" charset="0"/>
                        </a:rPr>
                        <a:t>32</a:t>
                      </a:r>
                      <a:endParaRPr lang="en-US" sz="2000">
                        <a:solidFill>
                          <a:srgbClr val="1B04FA"/>
                        </a:solidFill>
                        <a:latin typeface="Arial" panose="020B0604020202020204" pitchFamily="34" charset="0"/>
                        <a:cs typeface="Arial" panose="020B0604020202020204" pitchFamily="34" charset="0"/>
                      </a:endParaRPr>
                    </a:p>
                  </a:txBody>
                  <a:tcPr>
                    <a:solidFill>
                      <a:schemeClr val="accent1">
                        <a:lumMod val="20000"/>
                        <a:lumOff val="80000"/>
                      </a:schemeClr>
                    </a:solidFill>
                  </a:tcPr>
                </a:tc>
                <a:extLst>
                  <a:ext uri="{0D108BD9-81ED-4DB2-BD59-A6C34878D82A}">
                    <a16:rowId xmlns:a16="http://schemas.microsoft.com/office/drawing/2014/main" xmlns="" val="1858124818"/>
                  </a:ext>
                </a:extLst>
              </a:tr>
              <a:tr h="370840">
                <a:tc>
                  <a:txBody>
                    <a:bodyPr/>
                    <a:lstStyle/>
                    <a:p>
                      <a:r>
                        <a:rPr lang="vi-VN" sz="2000">
                          <a:solidFill>
                            <a:srgbClr val="1B04FA"/>
                          </a:solidFill>
                        </a:rPr>
                        <a:t>I-ta-li-a</a:t>
                      </a:r>
                      <a:endParaRPr lang="en-US" sz="2000">
                        <a:solidFill>
                          <a:srgbClr val="1B04FA"/>
                        </a:solidFill>
                      </a:endParaRPr>
                    </a:p>
                  </a:txBody>
                  <a:tcPr>
                    <a:solidFill>
                      <a:schemeClr val="accent4">
                        <a:lumMod val="40000"/>
                        <a:lumOff val="60000"/>
                      </a:schemeClr>
                    </a:solidFill>
                  </a:tcPr>
                </a:tc>
                <a:tc>
                  <a:txBody>
                    <a:bodyPr/>
                    <a:lstStyle/>
                    <a:p>
                      <a:pPr algn="ctr"/>
                      <a:r>
                        <a:rPr lang="vi-VN" sz="2000">
                          <a:solidFill>
                            <a:srgbClr val="1B04FA"/>
                          </a:solidFill>
                          <a:latin typeface="Arial" panose="020B0604020202020204" pitchFamily="34" charset="0"/>
                          <a:cs typeface="Arial" panose="020B0604020202020204" pitchFamily="34" charset="0"/>
                        </a:rPr>
                        <a:t>32</a:t>
                      </a:r>
                      <a:endParaRPr lang="en-US" sz="2000">
                        <a:solidFill>
                          <a:srgbClr val="1B04FA"/>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xmlns="" val="3176223220"/>
                  </a:ext>
                </a:extLst>
              </a:tr>
              <a:tr h="370840">
                <a:tc>
                  <a:txBody>
                    <a:bodyPr/>
                    <a:lstStyle/>
                    <a:p>
                      <a:r>
                        <a:rPr lang="vi-VN" sz="2000">
                          <a:solidFill>
                            <a:srgbClr val="1B04FA"/>
                          </a:solidFill>
                        </a:rPr>
                        <a:t>Pháp</a:t>
                      </a:r>
                      <a:endParaRPr lang="en-US" sz="2000">
                        <a:solidFill>
                          <a:srgbClr val="1B04FA"/>
                        </a:solidFill>
                      </a:endParaRPr>
                    </a:p>
                  </a:txBody>
                  <a:tcPr>
                    <a:solidFill>
                      <a:srgbClr val="F7FA76"/>
                    </a:solidFill>
                  </a:tcPr>
                </a:tc>
                <a:tc>
                  <a:txBody>
                    <a:bodyPr/>
                    <a:lstStyle/>
                    <a:p>
                      <a:pPr algn="ctr"/>
                      <a:r>
                        <a:rPr lang="vi-VN" sz="2000">
                          <a:solidFill>
                            <a:srgbClr val="1B04FA"/>
                          </a:solidFill>
                          <a:latin typeface="Arial" panose="020B0604020202020204" pitchFamily="34" charset="0"/>
                          <a:cs typeface="Arial" panose="020B0604020202020204" pitchFamily="34" charset="0"/>
                        </a:rPr>
                        <a:t>31</a:t>
                      </a:r>
                      <a:endParaRPr lang="en-US" sz="2000">
                        <a:solidFill>
                          <a:srgbClr val="1B04FA"/>
                        </a:solidFill>
                        <a:latin typeface="Arial" panose="020B0604020202020204" pitchFamily="34" charset="0"/>
                        <a:cs typeface="Arial" panose="020B0604020202020204" pitchFamily="34" charset="0"/>
                      </a:endParaRPr>
                    </a:p>
                  </a:txBody>
                  <a:tcPr>
                    <a:solidFill>
                      <a:srgbClr val="F7FA76"/>
                    </a:solidFill>
                  </a:tcPr>
                </a:tc>
                <a:extLst>
                  <a:ext uri="{0D108BD9-81ED-4DB2-BD59-A6C34878D82A}">
                    <a16:rowId xmlns:a16="http://schemas.microsoft.com/office/drawing/2014/main" xmlns="" val="766649989"/>
                  </a:ext>
                </a:extLst>
              </a:tr>
            </a:tbl>
          </a:graphicData>
        </a:graphic>
      </p:graphicFrame>
      <p:sp>
        <p:nvSpPr>
          <p:cNvPr id="13" name="TextBox 12">
            <a:extLst>
              <a:ext uri="{FF2B5EF4-FFF2-40B4-BE49-F238E27FC236}">
                <a16:creationId xmlns:a16="http://schemas.microsoft.com/office/drawing/2014/main" xmlns="" id="{E33B13A5-C10A-48A5-BD67-D7FA67BBBA23}"/>
              </a:ext>
            </a:extLst>
          </p:cNvPr>
          <p:cNvSpPr txBox="1"/>
          <p:nvPr/>
        </p:nvSpPr>
        <p:spPr>
          <a:xfrm>
            <a:off x="5998226" y="3145333"/>
            <a:ext cx="5338624" cy="646331"/>
          </a:xfrm>
          <a:prstGeom prst="rect">
            <a:avLst/>
          </a:prstGeom>
          <a:noFill/>
        </p:spPr>
        <p:txBody>
          <a:bodyPr wrap="square" rtlCol="0">
            <a:spAutoFit/>
          </a:bodyPr>
          <a:lstStyle/>
          <a:p>
            <a:pPr algn="ctr"/>
            <a:r>
              <a:rPr lang="vi-VN">
                <a:solidFill>
                  <a:srgbClr val="1B04FA"/>
                </a:solidFill>
              </a:rPr>
              <a:t>Tỉ lệ che phủ rừng bình quân của châu Âu và </a:t>
            </a:r>
          </a:p>
          <a:p>
            <a:pPr algn="ctr"/>
            <a:r>
              <a:rPr lang="vi-VN">
                <a:solidFill>
                  <a:srgbClr val="1B04FA"/>
                </a:solidFill>
              </a:rPr>
              <a:t>một số quốc gia Châu Âu, năm 2020</a:t>
            </a:r>
            <a:endParaRPr lang="en-US">
              <a:solidFill>
                <a:srgbClr val="1B04FA"/>
              </a:solidFill>
            </a:endParaRPr>
          </a:p>
        </p:txBody>
      </p:sp>
      <p:grpSp>
        <p:nvGrpSpPr>
          <p:cNvPr id="15" name="Group 14">
            <a:extLst>
              <a:ext uri="{FF2B5EF4-FFF2-40B4-BE49-F238E27FC236}">
                <a16:creationId xmlns:a16="http://schemas.microsoft.com/office/drawing/2014/main" xmlns="" id="{3CC8D77B-1C42-4B7B-8F91-BE3A5560718A}"/>
              </a:ext>
            </a:extLst>
          </p:cNvPr>
          <p:cNvGrpSpPr/>
          <p:nvPr/>
        </p:nvGrpSpPr>
        <p:grpSpPr>
          <a:xfrm>
            <a:off x="3383236" y="959080"/>
            <a:ext cx="848449" cy="796469"/>
            <a:chOff x="3634055" y="3302115"/>
            <a:chExt cx="848449" cy="796469"/>
          </a:xfrm>
        </p:grpSpPr>
        <p:pic>
          <p:nvPicPr>
            <p:cNvPr id="16" name="Picture 15">
              <a:extLst>
                <a:ext uri="{FF2B5EF4-FFF2-40B4-BE49-F238E27FC236}">
                  <a16:creationId xmlns:a16="http://schemas.microsoft.com/office/drawing/2014/main" xmlns="" id="{F30E0FFB-25FD-4372-AE2B-236AEE6E9F78}"/>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17" name="Picture 16">
              <a:extLst>
                <a:ext uri="{FF2B5EF4-FFF2-40B4-BE49-F238E27FC236}">
                  <a16:creationId xmlns:a16="http://schemas.microsoft.com/office/drawing/2014/main" xmlns="" id="{BCE3F0AC-2D8E-4D1D-9655-2542D2CD57BE}"/>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18" name="Rectangle: Rounded Corners 17">
            <a:extLst>
              <a:ext uri="{FF2B5EF4-FFF2-40B4-BE49-F238E27FC236}">
                <a16:creationId xmlns:a16="http://schemas.microsoft.com/office/drawing/2014/main" xmlns="" id="{288BB702-A243-44BB-9E82-32FDB173B583}"/>
              </a:ext>
            </a:extLst>
          </p:cNvPr>
          <p:cNvSpPr/>
          <p:nvPr/>
        </p:nvSpPr>
        <p:spPr>
          <a:xfrm>
            <a:off x="4686365" y="1048667"/>
            <a:ext cx="3112151" cy="68954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rgbClr val="F7FA76"/>
                </a:solidFill>
              </a:rPr>
              <a:t>TÔI TÀI NĂNG</a:t>
            </a:r>
            <a:endParaRPr lang="en-US" sz="3200" b="1">
              <a:solidFill>
                <a:srgbClr val="F7FA76"/>
              </a:solidFill>
            </a:endParaRPr>
          </a:p>
        </p:txBody>
      </p:sp>
      <p:pic>
        <p:nvPicPr>
          <p:cNvPr id="19" name="3 Minute Timer (Nho)">
            <a:hlinkClick r:id="" action="ppaction://media"/>
            <a:extLst>
              <a:ext uri="{FF2B5EF4-FFF2-40B4-BE49-F238E27FC236}">
                <a16:creationId xmlns:a16="http://schemas.microsoft.com/office/drawing/2014/main" xmlns="" id="{525468BB-1337-42EC-B6E7-98C0B18702F7}"/>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8363843" y="962960"/>
            <a:ext cx="1472856" cy="827835"/>
          </a:xfrm>
          <a:prstGeom prst="rect">
            <a:avLst/>
          </a:prstGeom>
        </p:spPr>
      </p:pic>
      <p:pic>
        <p:nvPicPr>
          <p:cNvPr id="20" name="Picture 19">
            <a:extLst>
              <a:ext uri="{FF2B5EF4-FFF2-40B4-BE49-F238E27FC236}">
                <a16:creationId xmlns:a16="http://schemas.microsoft.com/office/drawing/2014/main" xmlns="" id="{5222468D-BE4A-4E51-B07C-E64CA3FD422D}"/>
              </a:ext>
            </a:extLst>
          </p:cNvPr>
          <p:cNvPicPr>
            <a:picLocks noChangeAspect="1"/>
          </p:cNvPicPr>
          <p:nvPr/>
        </p:nvPicPr>
        <p:blipFill>
          <a:blip r:embed="rId10"/>
          <a:stretch>
            <a:fillRect/>
          </a:stretch>
        </p:blipFill>
        <p:spPr>
          <a:xfrm>
            <a:off x="10791608" y="148865"/>
            <a:ext cx="1222629" cy="1075678"/>
          </a:xfrm>
          <a:prstGeom prst="rect">
            <a:avLst/>
          </a:prstGeom>
        </p:spPr>
      </p:pic>
      <p:grpSp>
        <p:nvGrpSpPr>
          <p:cNvPr id="21" name="Group 20">
            <a:extLst>
              <a:ext uri="{FF2B5EF4-FFF2-40B4-BE49-F238E27FC236}">
                <a16:creationId xmlns:a16="http://schemas.microsoft.com/office/drawing/2014/main" xmlns="" id="{69467E61-CEE9-41D0-B370-F938E919C2FF}"/>
              </a:ext>
            </a:extLst>
          </p:cNvPr>
          <p:cNvGrpSpPr/>
          <p:nvPr/>
        </p:nvGrpSpPr>
        <p:grpSpPr>
          <a:xfrm>
            <a:off x="165545" y="-12933"/>
            <a:ext cx="6986661" cy="872949"/>
            <a:chOff x="1133366" y="2220084"/>
            <a:chExt cx="6409250" cy="914400"/>
          </a:xfrm>
          <a:solidFill>
            <a:schemeClr val="accent6">
              <a:lumMod val="20000"/>
              <a:lumOff val="80000"/>
            </a:schemeClr>
          </a:solidFill>
        </p:grpSpPr>
        <p:sp>
          <p:nvSpPr>
            <p:cNvPr id="22" name="Arrow: Pentagon 21">
              <a:extLst>
                <a:ext uri="{FF2B5EF4-FFF2-40B4-BE49-F238E27FC236}">
                  <a16:creationId xmlns:a16="http://schemas.microsoft.com/office/drawing/2014/main" xmlns="" id="{E23B2F30-9B1D-49E0-9D94-9DDEA9927FF6}"/>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23" name="TextBox 22">
              <a:extLst>
                <a:ext uri="{FF2B5EF4-FFF2-40B4-BE49-F238E27FC236}">
                  <a16:creationId xmlns:a16="http://schemas.microsoft.com/office/drawing/2014/main" xmlns="" id="{741C4049-96D6-48C1-A65E-A435FDFBA7F0}"/>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4" name="Arrow: Pentagon 23">
            <a:extLst>
              <a:ext uri="{FF2B5EF4-FFF2-40B4-BE49-F238E27FC236}">
                <a16:creationId xmlns:a16="http://schemas.microsoft.com/office/drawing/2014/main" xmlns="" id="{BD84873B-CB42-475A-AE62-BA6F8ED12B7E}"/>
              </a:ext>
            </a:extLst>
          </p:cNvPr>
          <p:cNvSpPr/>
          <p:nvPr/>
        </p:nvSpPr>
        <p:spPr>
          <a:xfrm>
            <a:off x="104633" y="-15857"/>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25" name="Isosceles Triangle 24">
            <a:extLst>
              <a:ext uri="{FF2B5EF4-FFF2-40B4-BE49-F238E27FC236}">
                <a16:creationId xmlns:a16="http://schemas.microsoft.com/office/drawing/2014/main" xmlns="" id="{3F5C9A2B-C1A7-4BF9-AC56-D671AE3B757B}"/>
              </a:ext>
            </a:extLst>
          </p:cNvPr>
          <p:cNvSpPr/>
          <p:nvPr/>
        </p:nvSpPr>
        <p:spPr>
          <a:xfrm rot="5400000">
            <a:off x="869243" y="294382"/>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FABEAE71-8D55-42AC-8207-DE5618138217}"/>
              </a:ext>
            </a:extLst>
          </p:cNvPr>
          <p:cNvSpPr txBox="1"/>
          <p:nvPr/>
        </p:nvSpPr>
        <p:spPr>
          <a:xfrm>
            <a:off x="-463520" y="201146"/>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xmlns="" id="{93ADE9B9-E4B6-46C8-A252-2717AE96E217}"/>
              </a:ext>
            </a:extLst>
          </p:cNvPr>
          <p:cNvPicPr>
            <a:picLocks noChangeAspect="1"/>
          </p:cNvPicPr>
          <p:nvPr/>
        </p:nvPicPr>
        <p:blipFill>
          <a:blip r:embed="rId11"/>
          <a:stretch>
            <a:fillRect/>
          </a:stretch>
        </p:blipFill>
        <p:spPr>
          <a:xfrm>
            <a:off x="86487" y="3662547"/>
            <a:ext cx="5497878" cy="2889934"/>
          </a:xfrm>
          <a:prstGeom prst="rect">
            <a:avLst/>
          </a:prstGeom>
        </p:spPr>
      </p:pic>
    </p:spTree>
    <p:extLst>
      <p:ext uri="{BB962C8B-B14F-4D97-AF65-F5344CB8AC3E}">
        <p14:creationId xmlns:p14="http://schemas.microsoft.com/office/powerpoint/2010/main" val="2025805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19"/>
                                        </p:tgtEl>
                                      </p:cBhvr>
                                    </p:cmd>
                                  </p:childTnLst>
                                </p:cTn>
                              </p:par>
                              <p:par>
                                <p:cTn id="7" presetID="16" presetClass="entr" presetSubtype="21"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barn(inVertical)">
                                      <p:cBhvr>
                                        <p:cTn id="9" dur="500"/>
                                        <p:tgtEl>
                                          <p:spTgt spid="11"/>
                                        </p:tgtEl>
                                      </p:cBhvr>
                                    </p:animEffect>
                                  </p:childTnLst>
                                </p:cTn>
                              </p:par>
                              <p:par>
                                <p:cTn id="10" presetID="16" presetClass="entr" presetSubtype="21"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9"/>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9"/>
                                        </p:tgtEl>
                                      </p:cBhvr>
                                    </p:cmd>
                                  </p:childTnLst>
                                </p:cTn>
                              </p:par>
                            </p:childTnLst>
                          </p:cTn>
                        </p:par>
                      </p:childTnLst>
                    </p:cTn>
                  </p:par>
                </p:childTnLst>
              </p:cTn>
              <p:nextCondLst>
                <p:cond evt="onClick" delay="0">
                  <p:tgtEl>
                    <p:spTgt spid="19"/>
                  </p:tgtEl>
                </p:cond>
              </p:nextCondLst>
            </p:seq>
            <p:video>
              <p:cMediaNode vol="80000">
                <p:cTn id="23" fill="hold" display="0">
                  <p:stCondLst>
                    <p:cond delay="indefinite"/>
                  </p:stCondLst>
                </p:cTn>
                <p:tgtEl>
                  <p:spTgt spid="19"/>
                </p:tgtEl>
              </p:cMediaNode>
            </p:video>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8D03CC5-BEA7-42D1-853F-085B9701FBE6}"/>
              </a:ext>
            </a:extLst>
          </p:cNvPr>
          <p:cNvGrpSpPr/>
          <p:nvPr/>
        </p:nvGrpSpPr>
        <p:grpSpPr>
          <a:xfrm>
            <a:off x="165545" y="132839"/>
            <a:ext cx="6986661"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6390E483-78D8-4897-96A2-8585931DBCCB}"/>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58BB581D-204B-412E-BC92-B03BDFC63492}"/>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FA10E242-786B-4535-ACC5-147A7EC40F63}"/>
              </a:ext>
            </a:extLst>
          </p:cNvPr>
          <p:cNvSpPr/>
          <p:nvPr/>
        </p:nvSpPr>
        <p:spPr>
          <a:xfrm>
            <a:off x="104633" y="12991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xmlns="" id="{752F06F6-86FA-4B3C-A4F4-A9B37C74CA21}"/>
              </a:ext>
            </a:extLst>
          </p:cNvPr>
          <p:cNvSpPr/>
          <p:nvPr/>
        </p:nvSpPr>
        <p:spPr>
          <a:xfrm rot="5400000">
            <a:off x="869243" y="44015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C828C5-695E-4833-BAE4-4997918B9660}"/>
              </a:ext>
            </a:extLst>
          </p:cNvPr>
          <p:cNvSpPr txBox="1"/>
          <p:nvPr/>
        </p:nvSpPr>
        <p:spPr>
          <a:xfrm>
            <a:off x="-463520" y="346918"/>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22966A97-7799-49F0-ADD6-5F61C9D6B7AA}"/>
              </a:ext>
            </a:extLst>
          </p:cNvPr>
          <p:cNvSpPr/>
          <p:nvPr/>
        </p:nvSpPr>
        <p:spPr>
          <a:xfrm>
            <a:off x="177769" y="1889759"/>
            <a:ext cx="11836462" cy="954107"/>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3333FF"/>
                </a:solidFill>
                <a:latin typeface="Arial" panose="020B0604020202020204" pitchFamily="34" charset="0"/>
                <a:cs typeface="Arial" panose="020B0604020202020204" pitchFamily="34" charset="0"/>
              </a:rPr>
              <a:t> Rừng góp phần điều hòa khí hậu, giữ đất, giữ nước, bảo vệ đa dạng sinh học, cung cấp gỗ,…</a:t>
            </a:r>
            <a:endParaRPr lang="en-US" sz="2800">
              <a:solidFill>
                <a:srgbClr val="3333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0B4E0E7E-3CA2-4112-8401-93EE4A369685}"/>
              </a:ext>
            </a:extLst>
          </p:cNvPr>
          <p:cNvSpPr/>
          <p:nvPr/>
        </p:nvSpPr>
        <p:spPr>
          <a:xfrm>
            <a:off x="724888" y="1216941"/>
            <a:ext cx="1355704" cy="461665"/>
          </a:xfrm>
          <a:prstGeom prst="rect">
            <a:avLst/>
          </a:prstGeom>
          <a:solidFill>
            <a:srgbClr val="00B050"/>
          </a:solidFill>
        </p:spPr>
        <p:txBody>
          <a:bodyPr wrap="square">
            <a:spAutoFit/>
          </a:bodyPr>
          <a:lstStyle/>
          <a:p>
            <a:pPr algn="just"/>
            <a:r>
              <a:rPr lang="vi-VN" sz="2400">
                <a:solidFill>
                  <a:schemeClr val="bg1"/>
                </a:solidFill>
                <a:latin typeface="Arial" panose="020B0604020202020204" pitchFamily="34" charset="0"/>
                <a:cs typeface="Arial" panose="020B0604020202020204" pitchFamily="34" charset="0"/>
              </a:rPr>
              <a:t> </a:t>
            </a:r>
            <a:r>
              <a:rPr lang="vi-VN" sz="2400" b="1">
                <a:solidFill>
                  <a:srgbClr val="FFFF00"/>
                </a:solidFill>
                <a:latin typeface="Arial" panose="020B0604020202020204" pitchFamily="34" charset="0"/>
                <a:cs typeface="Arial" panose="020B0604020202020204" pitchFamily="34" charset="0"/>
              </a:rPr>
              <a:t>Vai trò </a:t>
            </a:r>
          </a:p>
        </p:txBody>
      </p:sp>
      <p:pic>
        <p:nvPicPr>
          <p:cNvPr id="1026" name="Picture 2" descr="Khoa học tự nhiên 6 Cánh diều Bài 20: Vai trò của thực vật trong đời sống  và trong tự nhiên">
            <a:extLst>
              <a:ext uri="{FF2B5EF4-FFF2-40B4-BE49-F238E27FC236}">
                <a16:creationId xmlns:a16="http://schemas.microsoft.com/office/drawing/2014/main" xmlns="" id="{3E8F9E77-5C92-435A-96EF-A0AD90109F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4574" y="2955812"/>
            <a:ext cx="4790768" cy="305203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fographics] Ngay Quoc te ve Rung: 5 vai tro cua rung hinh anh 1">
            <a:extLst>
              <a:ext uri="{FF2B5EF4-FFF2-40B4-BE49-F238E27FC236}">
                <a16:creationId xmlns:a16="http://schemas.microsoft.com/office/drawing/2014/main" xmlns="" id="{240C71E6-7FC7-4C1C-B30D-60561885D7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062" b="8406"/>
          <a:stretch/>
        </p:blipFill>
        <p:spPr bwMode="auto">
          <a:xfrm>
            <a:off x="6381508" y="2395314"/>
            <a:ext cx="4790768" cy="4173031"/>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xmlns="" id="{C528FDFA-E118-4DBC-A7A9-9EE64EBA0EE2}"/>
              </a:ext>
            </a:extLst>
          </p:cNvPr>
          <p:cNvSpPr/>
          <p:nvPr/>
        </p:nvSpPr>
        <p:spPr>
          <a:xfrm>
            <a:off x="177769" y="2955812"/>
            <a:ext cx="11410122" cy="523220"/>
          </a:xfrm>
          <a:prstGeom prst="rect">
            <a:avLst/>
          </a:prstGeom>
          <a:solidFill>
            <a:schemeClr val="bg1"/>
          </a:solidFill>
        </p:spPr>
        <p:txBody>
          <a:bodyPr wrap="square">
            <a:spAutoFit/>
          </a:bodyPr>
          <a:lstStyle/>
          <a:p>
            <a:pPr marL="342900" indent="-342900" algn="just">
              <a:buFont typeface="Wingdings" panose="05000000000000000000" pitchFamily="2" charset="2"/>
              <a:buChar char="ü"/>
            </a:pPr>
            <a:r>
              <a:rPr lang="vi-VN" sz="2800">
                <a:solidFill>
                  <a:srgbClr val="3333FF"/>
                </a:solidFill>
                <a:cs typeface="Arial" panose="020B0604020202020204" pitchFamily="34" charset="0"/>
              </a:rPr>
              <a:t> Sinh vật biển thúc đẩy sự phát triển mạnh của ngành thủy sản.</a:t>
            </a:r>
          </a:p>
        </p:txBody>
      </p:sp>
      <p:pic>
        <p:nvPicPr>
          <p:cNvPr id="14" name="Picture 13" descr="book9">
            <a:extLst>
              <a:ext uri="{FF2B5EF4-FFF2-40B4-BE49-F238E27FC236}">
                <a16:creationId xmlns:a16="http://schemas.microsoft.com/office/drawing/2014/main" xmlns="" id="{2AF1F60F-B4E7-41FF-836A-869E8D9292B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89005" y="1046635"/>
            <a:ext cx="1139740" cy="78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3632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500"/>
                                        <p:tgtEl>
                                          <p:spTgt spid="1026"/>
                                        </p:tgtEl>
                                      </p:cBhvr>
                                    </p:animEffect>
                                  </p:childTnLst>
                                </p:cTn>
                              </p:par>
                              <p:par>
                                <p:cTn id="13" presetID="16" presetClass="entr" presetSubtype="21" fill="hold" nodeType="withEffect">
                                  <p:stCondLst>
                                    <p:cond delay="0"/>
                                  </p:stCondLst>
                                  <p:childTnLst>
                                    <p:set>
                                      <p:cBhvr>
                                        <p:cTn id="14" dur="1" fill="hold">
                                          <p:stCondLst>
                                            <p:cond delay="0"/>
                                          </p:stCondLst>
                                        </p:cTn>
                                        <p:tgtEl>
                                          <p:spTgt spid="1030"/>
                                        </p:tgtEl>
                                        <p:attrNameLst>
                                          <p:attrName>style.visibility</p:attrName>
                                        </p:attrNameLst>
                                      </p:cBhvr>
                                      <p:to>
                                        <p:strVal val="visible"/>
                                      </p:to>
                                    </p:set>
                                    <p:animEffect transition="in" filter="barn(inVertical)">
                                      <p:cBhvr>
                                        <p:cTn id="15" dur="500"/>
                                        <p:tgtEl>
                                          <p:spTgt spid="103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026"/>
                                        </p:tgtEl>
                                      </p:cBhvr>
                                    </p:animEffect>
                                    <p:set>
                                      <p:cBhvr>
                                        <p:cTn id="20" dur="1" fill="hold">
                                          <p:stCondLst>
                                            <p:cond delay="499"/>
                                          </p:stCondLst>
                                        </p:cTn>
                                        <p:tgtEl>
                                          <p:spTgt spid="1026"/>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030"/>
                                        </p:tgtEl>
                                      </p:cBhvr>
                                    </p:animEffect>
                                    <p:set>
                                      <p:cBhvr>
                                        <p:cTn id="23" dur="1" fill="hold">
                                          <p:stCondLst>
                                            <p:cond delay="499"/>
                                          </p:stCondLst>
                                        </p:cTn>
                                        <p:tgtEl>
                                          <p:spTgt spid="103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left)">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8D03CC5-BEA7-42D1-853F-085B9701FBE6}"/>
              </a:ext>
            </a:extLst>
          </p:cNvPr>
          <p:cNvGrpSpPr/>
          <p:nvPr/>
        </p:nvGrpSpPr>
        <p:grpSpPr>
          <a:xfrm>
            <a:off x="165545" y="132839"/>
            <a:ext cx="6986661"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6390E483-78D8-4897-96A2-8585931DBCCB}"/>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58BB581D-204B-412E-BC92-B03BDFC63492}"/>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FA10E242-786B-4535-ACC5-147A7EC40F63}"/>
              </a:ext>
            </a:extLst>
          </p:cNvPr>
          <p:cNvSpPr/>
          <p:nvPr/>
        </p:nvSpPr>
        <p:spPr>
          <a:xfrm>
            <a:off x="104633" y="12991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xmlns="" id="{752F06F6-86FA-4B3C-A4F4-A9B37C74CA21}"/>
              </a:ext>
            </a:extLst>
          </p:cNvPr>
          <p:cNvSpPr/>
          <p:nvPr/>
        </p:nvSpPr>
        <p:spPr>
          <a:xfrm rot="5400000">
            <a:off x="869243" y="44015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C828C5-695E-4833-BAE4-4997918B9660}"/>
              </a:ext>
            </a:extLst>
          </p:cNvPr>
          <p:cNvSpPr txBox="1"/>
          <p:nvPr/>
        </p:nvSpPr>
        <p:spPr>
          <a:xfrm>
            <a:off x="-463520" y="346918"/>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22966A97-7799-49F0-ADD6-5F61C9D6B7AA}"/>
              </a:ext>
            </a:extLst>
          </p:cNvPr>
          <p:cNvSpPr/>
          <p:nvPr/>
        </p:nvSpPr>
        <p:spPr>
          <a:xfrm>
            <a:off x="355538" y="1889759"/>
            <a:ext cx="11836462" cy="954107"/>
          </a:xfrm>
          <a:prstGeom prst="rect">
            <a:avLst/>
          </a:prstGeom>
        </p:spPr>
        <p:txBody>
          <a:bodyPr wrap="square">
            <a:spAutoFit/>
          </a:bodyPr>
          <a:lstStyle/>
          <a:p>
            <a:pPr marL="457200" indent="-457200" algn="just">
              <a:buFont typeface="Wingdings" panose="05000000000000000000" pitchFamily="2" charset="2"/>
              <a:buChar char="ü"/>
            </a:pPr>
            <a:r>
              <a:rPr lang="vi-VN" sz="2800">
                <a:solidFill>
                  <a:srgbClr val="3333FF"/>
                </a:solidFill>
                <a:latin typeface="Arial" panose="020B0604020202020204" pitchFamily="34" charset="0"/>
                <a:cs typeface="Arial" panose="020B0604020202020204" pitchFamily="34" charset="0"/>
              </a:rPr>
              <a:t>Hoạt động khai thác quá mức tài nguyên, ô nhiễm không khí, nước, biến đổi khí hậu,… =&gt; suy giảm đa dạng sinh học.</a:t>
            </a:r>
            <a:endParaRPr lang="en-US" sz="2800">
              <a:solidFill>
                <a:srgbClr val="3333FF"/>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0B4E0E7E-3CA2-4112-8401-93EE4A369685}"/>
              </a:ext>
            </a:extLst>
          </p:cNvPr>
          <p:cNvSpPr/>
          <p:nvPr/>
        </p:nvSpPr>
        <p:spPr>
          <a:xfrm>
            <a:off x="724887" y="1216941"/>
            <a:ext cx="1978555" cy="461665"/>
          </a:xfrm>
          <a:prstGeom prst="rect">
            <a:avLst/>
          </a:prstGeom>
          <a:solidFill>
            <a:srgbClr val="00B050"/>
          </a:solidFill>
        </p:spPr>
        <p:txBody>
          <a:bodyPr wrap="square">
            <a:spAutoFit/>
          </a:bodyPr>
          <a:lstStyle/>
          <a:p>
            <a:pPr algn="just"/>
            <a:r>
              <a:rPr lang="vi-VN" sz="2400">
                <a:solidFill>
                  <a:schemeClr val="bg1"/>
                </a:solidFill>
                <a:latin typeface="Arial" panose="020B0604020202020204" pitchFamily="34" charset="0"/>
                <a:cs typeface="Arial" panose="020B0604020202020204" pitchFamily="34" charset="0"/>
              </a:rPr>
              <a:t> </a:t>
            </a:r>
            <a:r>
              <a:rPr lang="en-US" sz="2400" b="1">
                <a:solidFill>
                  <a:srgbClr val="FFFF00"/>
                </a:solidFill>
                <a:latin typeface="Arial" panose="020B0604020202020204" pitchFamily="34" charset="0"/>
                <a:cs typeface="Arial" panose="020B0604020202020204" pitchFamily="34" charset="0"/>
              </a:rPr>
              <a:t>Hiện trạng</a:t>
            </a:r>
            <a:endParaRPr lang="vi-VN" sz="2400" b="1">
              <a:solidFill>
                <a:srgbClr val="FFFF00"/>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xmlns="" id="{BA446ECA-A4D4-4302-ACB7-345AC1011BD0}"/>
              </a:ext>
            </a:extLst>
          </p:cNvPr>
          <p:cNvGrpSpPr/>
          <p:nvPr/>
        </p:nvGrpSpPr>
        <p:grpSpPr>
          <a:xfrm>
            <a:off x="1000439" y="2843866"/>
            <a:ext cx="5201577" cy="4005768"/>
            <a:chOff x="876306" y="2562577"/>
            <a:chExt cx="4416956" cy="4005768"/>
          </a:xfrm>
        </p:grpSpPr>
        <p:pic>
          <p:nvPicPr>
            <p:cNvPr id="10" name="Picture 2">
              <a:extLst>
                <a:ext uri="{FF2B5EF4-FFF2-40B4-BE49-F238E27FC236}">
                  <a16:creationId xmlns:a16="http://schemas.microsoft.com/office/drawing/2014/main" xmlns="" id="{BBD790C1-F33F-416C-9711-A203734300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4431"/>
            <a:stretch/>
          </p:blipFill>
          <p:spPr bwMode="auto">
            <a:xfrm>
              <a:off x="876306" y="2562577"/>
              <a:ext cx="4416956" cy="338764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xmlns="" id="{8D8AA824-337D-4B09-AA55-F694E0BE6B12}"/>
                </a:ext>
              </a:extLst>
            </p:cNvPr>
            <p:cNvSpPr txBox="1"/>
            <p:nvPr/>
          </p:nvSpPr>
          <p:spPr>
            <a:xfrm>
              <a:off x="876306" y="5922014"/>
              <a:ext cx="4416956" cy="646331"/>
            </a:xfrm>
            <a:prstGeom prst="rect">
              <a:avLst/>
            </a:prstGeom>
            <a:noFill/>
          </p:spPr>
          <p:txBody>
            <a:bodyPr wrap="square" rtlCol="0">
              <a:spAutoFit/>
            </a:bodyPr>
            <a:lstStyle/>
            <a:p>
              <a:pPr algn="ctr"/>
              <a:r>
                <a:rPr lang="en-US">
                  <a:solidFill>
                    <a:srgbClr val="00B050"/>
                  </a:solidFill>
                  <a:latin typeface="Arial" panose="020B0604020202020204" pitchFamily="34" charset="0"/>
                  <a:cs typeface="Arial" panose="020B0604020202020204" pitchFamily="34" charset="0"/>
                </a:rPr>
                <a:t>Nắng nóng,nhiệt độ tăng cao khiến cháy rừng lan rộng ở Tây Ban Nha năm 2021</a:t>
              </a:r>
            </a:p>
          </p:txBody>
        </p:sp>
      </p:grpSp>
      <p:pic>
        <p:nvPicPr>
          <p:cNvPr id="13" name="Picture 12">
            <a:extLst>
              <a:ext uri="{FF2B5EF4-FFF2-40B4-BE49-F238E27FC236}">
                <a16:creationId xmlns:a16="http://schemas.microsoft.com/office/drawing/2014/main" xmlns="" id="{0742D08E-082E-4300-840B-668B05C06EF4}"/>
              </a:ext>
            </a:extLst>
          </p:cNvPr>
          <p:cNvPicPr>
            <a:picLocks noChangeAspect="1"/>
          </p:cNvPicPr>
          <p:nvPr/>
        </p:nvPicPr>
        <p:blipFill>
          <a:blip r:embed="rId3"/>
          <a:stretch>
            <a:fillRect/>
          </a:stretch>
        </p:blipFill>
        <p:spPr>
          <a:xfrm>
            <a:off x="6482665" y="2931501"/>
            <a:ext cx="4887701" cy="3159370"/>
          </a:xfrm>
          <a:prstGeom prst="rect">
            <a:avLst/>
          </a:prstGeom>
        </p:spPr>
      </p:pic>
      <p:pic>
        <p:nvPicPr>
          <p:cNvPr id="14" name="Picture 13" descr="book9">
            <a:extLst>
              <a:ext uri="{FF2B5EF4-FFF2-40B4-BE49-F238E27FC236}">
                <a16:creationId xmlns:a16="http://schemas.microsoft.com/office/drawing/2014/main" xmlns="" id="{318AD0B3-790C-4C46-942F-616BB70BC0D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56976" y="1081291"/>
            <a:ext cx="1139740" cy="783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3709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8D03CC5-BEA7-42D1-853F-085B9701FBE6}"/>
              </a:ext>
            </a:extLst>
          </p:cNvPr>
          <p:cNvGrpSpPr/>
          <p:nvPr/>
        </p:nvGrpSpPr>
        <p:grpSpPr>
          <a:xfrm>
            <a:off x="165545" y="132839"/>
            <a:ext cx="6986661"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6390E483-78D8-4897-96A2-8585931DBCCB}"/>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58BB581D-204B-412E-BC92-B03BDFC63492}"/>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FA10E242-786B-4535-ACC5-147A7EC40F63}"/>
              </a:ext>
            </a:extLst>
          </p:cNvPr>
          <p:cNvSpPr/>
          <p:nvPr/>
        </p:nvSpPr>
        <p:spPr>
          <a:xfrm>
            <a:off x="104633" y="12991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xmlns="" id="{752F06F6-86FA-4B3C-A4F4-A9B37C74CA21}"/>
              </a:ext>
            </a:extLst>
          </p:cNvPr>
          <p:cNvSpPr/>
          <p:nvPr/>
        </p:nvSpPr>
        <p:spPr>
          <a:xfrm rot="5400000">
            <a:off x="869243" y="44015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C828C5-695E-4833-BAE4-4997918B9660}"/>
              </a:ext>
            </a:extLst>
          </p:cNvPr>
          <p:cNvSpPr txBox="1"/>
          <p:nvPr/>
        </p:nvSpPr>
        <p:spPr>
          <a:xfrm>
            <a:off x="-463520" y="346918"/>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22966A97-7799-49F0-ADD6-5F61C9D6B7AA}"/>
              </a:ext>
            </a:extLst>
          </p:cNvPr>
          <p:cNvSpPr/>
          <p:nvPr/>
        </p:nvSpPr>
        <p:spPr>
          <a:xfrm>
            <a:off x="104633" y="1930290"/>
            <a:ext cx="10948566" cy="584775"/>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latin typeface="Arial" panose="020B0604020202020204" pitchFamily="34" charset="0"/>
                <a:cs typeface="Arial" panose="020B0604020202020204" pitchFamily="34" charset="0"/>
              </a:rPr>
              <a:t>Thành lập các khu bảo tồn thiên nhiên.</a:t>
            </a:r>
          </a:p>
        </p:txBody>
      </p:sp>
      <p:sp>
        <p:nvSpPr>
          <p:cNvPr id="9" name="Rectangle 8">
            <a:extLst>
              <a:ext uri="{FF2B5EF4-FFF2-40B4-BE49-F238E27FC236}">
                <a16:creationId xmlns:a16="http://schemas.microsoft.com/office/drawing/2014/main" xmlns="" id="{0B4E0E7E-3CA2-4112-8401-93EE4A369685}"/>
              </a:ext>
            </a:extLst>
          </p:cNvPr>
          <p:cNvSpPr/>
          <p:nvPr/>
        </p:nvSpPr>
        <p:spPr>
          <a:xfrm>
            <a:off x="724887" y="1216941"/>
            <a:ext cx="1978555" cy="461665"/>
          </a:xfrm>
          <a:prstGeom prst="rect">
            <a:avLst/>
          </a:prstGeom>
          <a:solidFill>
            <a:srgbClr val="00B050"/>
          </a:solidFill>
        </p:spPr>
        <p:txBody>
          <a:bodyPr wrap="square">
            <a:spAutoFit/>
          </a:bodyPr>
          <a:lstStyle/>
          <a:p>
            <a:pPr algn="just"/>
            <a:r>
              <a:rPr lang="vi-VN" sz="2400">
                <a:solidFill>
                  <a:schemeClr val="bg1"/>
                </a:solidFill>
                <a:latin typeface="Arial" panose="020B0604020202020204" pitchFamily="34" charset="0"/>
                <a:cs typeface="Arial" panose="020B0604020202020204" pitchFamily="34" charset="0"/>
              </a:rPr>
              <a:t> </a:t>
            </a:r>
            <a:r>
              <a:rPr lang="en-US" sz="2400" b="1">
                <a:solidFill>
                  <a:srgbClr val="FFFF00"/>
                </a:solidFill>
                <a:latin typeface="Arial" panose="020B0604020202020204" pitchFamily="34" charset="0"/>
                <a:cs typeface="Arial" panose="020B0604020202020204" pitchFamily="34" charset="0"/>
              </a:rPr>
              <a:t>Biện pháp</a:t>
            </a:r>
            <a:endParaRPr lang="vi-VN" sz="2400" b="1">
              <a:solidFill>
                <a:srgbClr val="FFFF00"/>
              </a:solidFill>
              <a:latin typeface="Arial" panose="020B0604020202020204" pitchFamily="34" charset="0"/>
              <a:cs typeface="Arial" panose="020B0604020202020204" pitchFamily="34" charset="0"/>
            </a:endParaRPr>
          </a:p>
        </p:txBody>
      </p:sp>
      <p:pic>
        <p:nvPicPr>
          <p:cNvPr id="10" name="Picture 9" descr="Diagram&#10;&#10;Description automatically generated">
            <a:extLst>
              <a:ext uri="{FF2B5EF4-FFF2-40B4-BE49-F238E27FC236}">
                <a16:creationId xmlns:a16="http://schemas.microsoft.com/office/drawing/2014/main" xmlns="" id="{2F0DAE2D-71C4-4265-BA51-2CF0993939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0145"/>
          <a:stretch/>
        </p:blipFill>
        <p:spPr>
          <a:xfrm>
            <a:off x="7059945" y="3734934"/>
            <a:ext cx="3502038" cy="2504820"/>
          </a:xfrm>
          <a:prstGeom prst="rect">
            <a:avLst/>
          </a:prstGeom>
        </p:spPr>
      </p:pic>
      <p:sp>
        <p:nvSpPr>
          <p:cNvPr id="13" name="Rectangle 12">
            <a:extLst>
              <a:ext uri="{FF2B5EF4-FFF2-40B4-BE49-F238E27FC236}">
                <a16:creationId xmlns:a16="http://schemas.microsoft.com/office/drawing/2014/main" xmlns="" id="{F197A31E-9DDF-4AD9-B51F-AAB3D3A77889}"/>
              </a:ext>
            </a:extLst>
          </p:cNvPr>
          <p:cNvSpPr/>
          <p:nvPr/>
        </p:nvSpPr>
        <p:spPr>
          <a:xfrm>
            <a:off x="165545" y="5348671"/>
            <a:ext cx="10948566" cy="584775"/>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latin typeface="Arial" panose="020B0604020202020204" pitchFamily="34" charset="0"/>
                <a:cs typeface="Arial" panose="020B0604020202020204" pitchFamily="34" charset="0"/>
              </a:rPr>
              <a:t>Trồng rừng, quản lí rừng chặt chẽ.</a:t>
            </a:r>
          </a:p>
        </p:txBody>
      </p:sp>
      <p:pic>
        <p:nvPicPr>
          <p:cNvPr id="15" name="Picture 14">
            <a:extLst>
              <a:ext uri="{FF2B5EF4-FFF2-40B4-BE49-F238E27FC236}">
                <a16:creationId xmlns:a16="http://schemas.microsoft.com/office/drawing/2014/main" xmlns="" id="{D814A245-0262-4119-A108-35DD7086555B}"/>
              </a:ext>
            </a:extLst>
          </p:cNvPr>
          <p:cNvPicPr>
            <a:picLocks noChangeAspect="1"/>
          </p:cNvPicPr>
          <p:nvPr/>
        </p:nvPicPr>
        <p:blipFill>
          <a:blip r:embed="rId3"/>
          <a:stretch>
            <a:fillRect/>
          </a:stretch>
        </p:blipFill>
        <p:spPr>
          <a:xfrm>
            <a:off x="8250476" y="930476"/>
            <a:ext cx="2863635" cy="2387730"/>
          </a:xfrm>
          <a:prstGeom prst="rect">
            <a:avLst/>
          </a:prstGeom>
        </p:spPr>
      </p:pic>
    </p:spTree>
    <p:extLst>
      <p:ext uri="{BB962C8B-B14F-4D97-AF65-F5344CB8AC3E}">
        <p14:creationId xmlns:p14="http://schemas.microsoft.com/office/powerpoint/2010/main" val="172326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left)">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par>
                                <p:cTn id="16" presetID="22" presetClass="entr" presetSubtype="8"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8D03CC5-BEA7-42D1-853F-085B9701FBE6}"/>
              </a:ext>
            </a:extLst>
          </p:cNvPr>
          <p:cNvGrpSpPr/>
          <p:nvPr/>
        </p:nvGrpSpPr>
        <p:grpSpPr>
          <a:xfrm>
            <a:off x="165545" y="132839"/>
            <a:ext cx="6986661"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6390E483-78D8-4897-96A2-8585931DBCCB}"/>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58BB581D-204B-412E-BC92-B03BDFC63492}"/>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FA10E242-786B-4535-ACC5-147A7EC40F63}"/>
              </a:ext>
            </a:extLst>
          </p:cNvPr>
          <p:cNvSpPr/>
          <p:nvPr/>
        </p:nvSpPr>
        <p:spPr>
          <a:xfrm>
            <a:off x="104633" y="12991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xmlns="" id="{752F06F6-86FA-4B3C-A4F4-A9B37C74CA21}"/>
              </a:ext>
            </a:extLst>
          </p:cNvPr>
          <p:cNvSpPr/>
          <p:nvPr/>
        </p:nvSpPr>
        <p:spPr>
          <a:xfrm rot="5400000">
            <a:off x="869243" y="44015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F2C828C5-695E-4833-BAE4-4997918B9660}"/>
              </a:ext>
            </a:extLst>
          </p:cNvPr>
          <p:cNvSpPr txBox="1"/>
          <p:nvPr/>
        </p:nvSpPr>
        <p:spPr>
          <a:xfrm>
            <a:off x="-463520" y="346918"/>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xmlns="" id="{0B4E0E7E-3CA2-4112-8401-93EE4A369685}"/>
              </a:ext>
            </a:extLst>
          </p:cNvPr>
          <p:cNvSpPr/>
          <p:nvPr/>
        </p:nvSpPr>
        <p:spPr>
          <a:xfrm>
            <a:off x="724887" y="1216941"/>
            <a:ext cx="1978555" cy="461665"/>
          </a:xfrm>
          <a:prstGeom prst="rect">
            <a:avLst/>
          </a:prstGeom>
          <a:solidFill>
            <a:srgbClr val="00B050"/>
          </a:solidFill>
        </p:spPr>
        <p:txBody>
          <a:bodyPr wrap="square">
            <a:spAutoFit/>
          </a:bodyPr>
          <a:lstStyle/>
          <a:p>
            <a:pPr algn="just"/>
            <a:r>
              <a:rPr lang="vi-VN" sz="2400">
                <a:solidFill>
                  <a:schemeClr val="bg1"/>
                </a:solidFill>
                <a:latin typeface="Arial" panose="020B0604020202020204" pitchFamily="34" charset="0"/>
                <a:cs typeface="Arial" panose="020B0604020202020204" pitchFamily="34" charset="0"/>
              </a:rPr>
              <a:t> </a:t>
            </a:r>
            <a:r>
              <a:rPr lang="en-US" sz="2400" b="1">
                <a:solidFill>
                  <a:srgbClr val="FFFF00"/>
                </a:solidFill>
                <a:latin typeface="Arial" panose="020B0604020202020204" pitchFamily="34" charset="0"/>
                <a:cs typeface="Arial" panose="020B0604020202020204" pitchFamily="34" charset="0"/>
              </a:rPr>
              <a:t>Biện pháp</a:t>
            </a:r>
            <a:endParaRPr lang="vi-VN" sz="2400" b="1">
              <a:solidFill>
                <a:srgbClr val="FFFF00"/>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xmlns="" id="{8F3DA99F-9743-4B06-906F-72C7C6E2B2D4}"/>
              </a:ext>
            </a:extLst>
          </p:cNvPr>
          <p:cNvSpPr/>
          <p:nvPr/>
        </p:nvSpPr>
        <p:spPr>
          <a:xfrm>
            <a:off x="165545" y="2150011"/>
            <a:ext cx="12211985" cy="584775"/>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latin typeface="Arial" panose="020B0604020202020204" pitchFamily="34" charset="0"/>
                <a:cs typeface="Arial" panose="020B0604020202020204" pitchFamily="34" charset="0"/>
              </a:rPr>
              <a:t>Áp dụng các quy định rất nghiêm ngặt trong đánh bắt thủy sản.</a:t>
            </a:r>
          </a:p>
        </p:txBody>
      </p:sp>
      <p:sp>
        <p:nvSpPr>
          <p:cNvPr id="12" name="Rectangle 11">
            <a:extLst>
              <a:ext uri="{FF2B5EF4-FFF2-40B4-BE49-F238E27FC236}">
                <a16:creationId xmlns:a16="http://schemas.microsoft.com/office/drawing/2014/main" xmlns="" id="{3D1D749F-2CE7-476C-8908-6F7F260FD32B}"/>
              </a:ext>
            </a:extLst>
          </p:cNvPr>
          <p:cNvSpPr/>
          <p:nvPr/>
        </p:nvSpPr>
        <p:spPr>
          <a:xfrm>
            <a:off x="185530" y="3275075"/>
            <a:ext cx="10948566" cy="1077218"/>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latin typeface="Arial" panose="020B0604020202020204" pitchFamily="34" charset="0"/>
                <a:cs typeface="Arial" panose="020B0604020202020204" pitchFamily="34" charset="0"/>
              </a:rPr>
              <a:t>Áp dụng các quy định bảo tồn thành phần loài và môi trường sống của chúng,…</a:t>
            </a:r>
            <a:endParaRPr lang="en-US" sz="3200">
              <a:solidFill>
                <a:srgbClr val="3333FF"/>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A7FD019B-D3DB-4C12-8912-F90A8B4AE273}"/>
              </a:ext>
            </a:extLst>
          </p:cNvPr>
          <p:cNvSpPr/>
          <p:nvPr/>
        </p:nvSpPr>
        <p:spPr>
          <a:xfrm>
            <a:off x="185530" y="4678380"/>
            <a:ext cx="10948566" cy="1077218"/>
          </a:xfrm>
          <a:prstGeom prst="rect">
            <a:avLst/>
          </a:prstGeom>
        </p:spPr>
        <p:txBody>
          <a:bodyPr wrap="square">
            <a:spAutoFit/>
          </a:bodyPr>
          <a:lstStyle/>
          <a:p>
            <a:pPr marL="457200" indent="-457200" algn="just">
              <a:buFont typeface="Wingdings" panose="05000000000000000000" pitchFamily="2" charset="2"/>
              <a:buChar char="ü"/>
            </a:pPr>
            <a:r>
              <a:rPr lang="vi-VN" sz="3200">
                <a:solidFill>
                  <a:srgbClr val="3333FF"/>
                </a:solidFill>
                <a:latin typeface="Arial" panose="020B0604020202020204" pitchFamily="34" charset="0"/>
                <a:cs typeface="Arial" panose="020B0604020202020204" pitchFamily="34" charset="0"/>
              </a:rPr>
              <a:t>Áp dụng các quy định bảo tồn thành phần loài và môi trường sống của chúng,…</a:t>
            </a:r>
            <a:endParaRPr lang="en-US" sz="3200">
              <a:solidFill>
                <a:srgbClr val="3333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21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8100B70D-3D37-415A-85C6-86DA7E717927}"/>
              </a:ext>
            </a:extLst>
          </p:cNvPr>
          <p:cNvGrpSpPr/>
          <p:nvPr/>
        </p:nvGrpSpPr>
        <p:grpSpPr>
          <a:xfrm>
            <a:off x="126652" y="86049"/>
            <a:ext cx="7834456" cy="872949"/>
            <a:chOff x="1133366" y="2220084"/>
            <a:chExt cx="6409250" cy="914400"/>
          </a:xfrm>
          <a:solidFill>
            <a:schemeClr val="accent6">
              <a:lumMod val="20000"/>
              <a:lumOff val="80000"/>
            </a:schemeClr>
          </a:solidFill>
        </p:grpSpPr>
        <p:sp>
          <p:nvSpPr>
            <p:cNvPr id="3" name="Arrow: Pentagon 2">
              <a:extLst>
                <a:ext uri="{FF2B5EF4-FFF2-40B4-BE49-F238E27FC236}">
                  <a16:creationId xmlns:a16="http://schemas.microsoft.com/office/drawing/2014/main" xmlns="" id="{5D8B2D58-F8F2-4977-B633-C2868137C0D1}"/>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A5BC5C8A-BF70-4F66-9A37-3FA4B8361D86}"/>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Arrow: Pentagon 4">
            <a:extLst>
              <a:ext uri="{FF2B5EF4-FFF2-40B4-BE49-F238E27FC236}">
                <a16:creationId xmlns:a16="http://schemas.microsoft.com/office/drawing/2014/main" xmlns="" id="{BED013CA-7A65-41BD-8BFA-DA590716F8CB}"/>
              </a:ext>
            </a:extLst>
          </p:cNvPr>
          <p:cNvSpPr/>
          <p:nvPr/>
        </p:nvSpPr>
        <p:spPr>
          <a:xfrm>
            <a:off x="65739" y="83125"/>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6" name="Isosceles Triangle 5">
            <a:extLst>
              <a:ext uri="{FF2B5EF4-FFF2-40B4-BE49-F238E27FC236}">
                <a16:creationId xmlns:a16="http://schemas.microsoft.com/office/drawing/2014/main" xmlns="" id="{B0E199D8-8A05-47F5-A523-C78B9E08A073}"/>
              </a:ext>
            </a:extLst>
          </p:cNvPr>
          <p:cNvSpPr/>
          <p:nvPr/>
        </p:nvSpPr>
        <p:spPr>
          <a:xfrm rot="5400000">
            <a:off x="830349" y="393364"/>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47DE8C75-A5CD-45BB-9604-C815A8950A60}"/>
              </a:ext>
            </a:extLst>
          </p:cNvPr>
          <p:cNvSpPr txBox="1"/>
          <p:nvPr/>
        </p:nvSpPr>
        <p:spPr>
          <a:xfrm>
            <a:off x="183714" y="281337"/>
            <a:ext cx="8380732" cy="523220"/>
          </a:xfrm>
          <a:prstGeom prst="rect">
            <a:avLst/>
          </a:prstGeom>
          <a:noFill/>
        </p:spPr>
        <p:txBody>
          <a:bodyPr wrap="square" rtlCol="0">
            <a:spAutoFit/>
          </a:bodyPr>
          <a:lstStyle/>
          <a:p>
            <a:pPr algn="ctr"/>
            <a:r>
              <a:rPr lang="vi-VN" sz="2800">
                <a:solidFill>
                  <a:srgbClr val="0070C0"/>
                </a:solidFill>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xmlns="" id="{A0C2FE73-6331-41D4-BED6-B7DA6D271638}"/>
              </a:ext>
            </a:extLst>
          </p:cNvPr>
          <p:cNvSpPr/>
          <p:nvPr/>
        </p:nvSpPr>
        <p:spPr>
          <a:xfrm>
            <a:off x="724887" y="1216941"/>
            <a:ext cx="5636155" cy="461665"/>
          </a:xfrm>
          <a:prstGeom prst="rect">
            <a:avLst/>
          </a:prstGeom>
          <a:solidFill>
            <a:srgbClr val="00B050"/>
          </a:solidFill>
        </p:spPr>
        <p:txBody>
          <a:bodyPr wrap="square">
            <a:spAutoFit/>
          </a:bodyPr>
          <a:lstStyle/>
          <a:p>
            <a:pPr algn="just"/>
            <a:r>
              <a:rPr lang="vi-VN" sz="2400">
                <a:solidFill>
                  <a:schemeClr val="bg1"/>
                </a:solidFill>
                <a:latin typeface="Arial" panose="020B0604020202020204" pitchFamily="34" charset="0"/>
                <a:cs typeface="Arial" panose="020B0604020202020204" pitchFamily="34" charset="0"/>
              </a:rPr>
              <a:t> </a:t>
            </a:r>
            <a:r>
              <a:rPr lang="en-US" sz="2400" b="1">
                <a:solidFill>
                  <a:srgbClr val="FFFF00"/>
                </a:solidFill>
                <a:latin typeface="Arial" panose="020B0604020202020204" pitchFamily="34" charset="0"/>
                <a:cs typeface="Arial" panose="020B0604020202020204" pitchFamily="34" charset="0"/>
              </a:rPr>
              <a:t>Biện pháp bảo vệ đa dạng sinh học</a:t>
            </a:r>
            <a:endParaRPr lang="vi-VN" sz="2400" b="1">
              <a:solidFill>
                <a:srgbClr val="FFFF00"/>
              </a:solidFill>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xmlns="" id="{993EC787-D317-48E9-ABB4-5606F4E00C18}"/>
              </a:ext>
            </a:extLst>
          </p:cNvPr>
          <p:cNvSpPr/>
          <p:nvPr/>
        </p:nvSpPr>
        <p:spPr>
          <a:xfrm>
            <a:off x="3375047" y="1936549"/>
            <a:ext cx="1095172" cy="584775"/>
          </a:xfrm>
          <a:prstGeom prst="rect">
            <a:avLst/>
          </a:prstGeom>
        </p:spPr>
        <p:txBody>
          <a:bodyPr wrap="none">
            <a:spAutoFit/>
          </a:bodyPr>
          <a:lstStyle/>
          <a:p>
            <a:r>
              <a:rPr lang="vi-VN" sz="3200">
                <a:solidFill>
                  <a:srgbClr val="FF0066"/>
                </a:solidFill>
              </a:rPr>
              <a:t>(sgk)</a:t>
            </a:r>
            <a:endParaRPr lang="en-US" sz="3200"/>
          </a:p>
        </p:txBody>
      </p:sp>
    </p:spTree>
    <p:extLst>
      <p:ext uri="{BB962C8B-B14F-4D97-AF65-F5344CB8AC3E}">
        <p14:creationId xmlns:p14="http://schemas.microsoft.com/office/powerpoint/2010/main" val="40171716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a:extLst>
              <a:ext uri="{FF2B5EF4-FFF2-40B4-BE49-F238E27FC236}">
                <a16:creationId xmlns:a16="http://schemas.microsoft.com/office/drawing/2014/main" xmlns="" id="{0CEB9080-D9D4-4E82-86F3-C3C77DAE7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417" t="23775" r="29166" b="21182"/>
          <a:stretch>
            <a:fillRect/>
          </a:stretch>
        </p:blipFill>
        <p:spPr bwMode="auto">
          <a:xfrm>
            <a:off x="538163" y="254000"/>
            <a:ext cx="11653837" cy="669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xmlns="" id="{44FE511D-2CB7-4F71-A19D-CB7F358E0D54}"/>
              </a:ext>
            </a:extLst>
          </p:cNvPr>
          <p:cNvSpPr txBox="1">
            <a:spLocks noChangeArrowheads="1"/>
          </p:cNvSpPr>
          <p:nvPr/>
        </p:nvSpPr>
        <p:spPr bwMode="auto">
          <a:xfrm>
            <a:off x="1528763" y="533400"/>
            <a:ext cx="91313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a:solidFill>
                  <a:srgbClr val="000000"/>
                </a:solidFill>
                <a:miter lim="800000"/>
                <a:headEnd/>
                <a:tailEnd/>
              </a14:hiddenLine>
            </a:ext>
          </a:extLst>
        </p:spPr>
        <p:txBody>
          <a:bodyPr lIns="91078" tIns="45539" rIns="91078" bIns="45539">
            <a:spAutoFit/>
          </a:bodyPr>
          <a:lstStyle>
            <a:lvl1pPr>
              <a:spcBef>
                <a:spcPct val="20000"/>
              </a:spcBef>
              <a:buChar char="•"/>
              <a:defRPr sz="3200">
                <a:solidFill>
                  <a:schemeClr val="tx1"/>
                </a:solidFill>
                <a:latin typeface="Verdana" panose="020B0604030504040204" pitchFamily="34" charset="0"/>
              </a:defRPr>
            </a:lvl1pPr>
            <a:lvl2pPr marL="742950" indent="-285750">
              <a:spcBef>
                <a:spcPct val="20000"/>
              </a:spcBef>
              <a:buChar char="–"/>
              <a:defRPr sz="2800">
                <a:solidFill>
                  <a:schemeClr val="tx1"/>
                </a:solidFill>
                <a:latin typeface="Verdana" panose="020B0604030504040204" pitchFamily="34" charset="0"/>
              </a:defRPr>
            </a:lvl2pPr>
            <a:lvl3pPr marL="1143000" indent="-228600">
              <a:spcBef>
                <a:spcPct val="20000"/>
              </a:spcBef>
              <a:buChar char="•"/>
              <a:defRPr sz="2400">
                <a:solidFill>
                  <a:schemeClr val="tx1"/>
                </a:solidFill>
                <a:latin typeface="Verdana" panose="020B0604030504040204" pitchFamily="34" charset="0"/>
              </a:defRPr>
            </a:lvl3pPr>
            <a:lvl4pPr marL="1600200" indent="-228600">
              <a:spcBef>
                <a:spcPct val="20000"/>
              </a:spcBef>
              <a:buChar char="–"/>
              <a:defRPr sz="2000">
                <a:solidFill>
                  <a:schemeClr val="tx1"/>
                </a:solidFill>
                <a:latin typeface="Verdana" panose="020B0604030504040204" pitchFamily="34" charset="0"/>
              </a:defRPr>
            </a:lvl4pPr>
            <a:lvl5pPr marL="2057400" indent="-228600">
              <a:spcBef>
                <a:spcPct val="20000"/>
              </a:spcBef>
              <a:buChar char="»"/>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defRPr>
            </a:lvl9pPr>
          </a:lstStyle>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LUYỆN TẬP</a:t>
            </a:r>
          </a:p>
          <a:p>
            <a:pPr algn="ctr">
              <a:spcBef>
                <a:spcPts val="600"/>
              </a:spcBef>
              <a:buFontTx/>
              <a:buNone/>
            </a:pPr>
            <a:r>
              <a:rPr lang="en-US" altLang="en-US" sz="4400" b="1">
                <a:solidFill>
                  <a:srgbClr val="FF0066"/>
                </a:solidFill>
                <a:latin typeface="Arial" panose="020B0604020202020204" pitchFamily="34" charset="0"/>
                <a:ea typeface="Kids"/>
                <a:cs typeface="Arial" panose="020B0604020202020204" pitchFamily="34" charset="0"/>
              </a:rPr>
              <a:t> VÀ VẬN DỤNG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8" presetClass="entr" presetSubtype="0" accel="50000" fill="hold" grpId="0" nodeType="with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set>
                                      <p:cBhvr>
                                        <p:cTn id="7" dur="114" fill="hold">
                                          <p:stCondLst>
                                            <p:cond delay="0"/>
                                          </p:stCondLst>
                                        </p:cTn>
                                        <p:tgtEl>
                                          <p:spTgt spid="4"/>
                                        </p:tgtEl>
                                        <p:attrNameLst>
                                          <p:attrName>style.rotation</p:attrName>
                                        </p:attrNameLst>
                                      </p:cBhvr>
                                      <p:to>
                                        <p:strVal val="-45.0"/>
                                      </p:to>
                                    </p:set>
                                    <p:anim calcmode="lin" valueType="num">
                                      <p:cBhvr>
                                        <p:cTn id="8" dur="114" fill="hold">
                                          <p:stCondLst>
                                            <p:cond delay="114"/>
                                          </p:stCondLst>
                                        </p:cTn>
                                        <p:tgtEl>
                                          <p:spTgt spid="4"/>
                                        </p:tgtEl>
                                        <p:attrNameLst>
                                          <p:attrName>style.rotation</p:attrName>
                                        </p:attrNameLst>
                                      </p:cBhvr>
                                      <p:tavLst>
                                        <p:tav tm="0">
                                          <p:val>
                                            <p:fltVal val="-45"/>
                                          </p:val>
                                        </p:tav>
                                        <p:tav tm="69900">
                                          <p:val>
                                            <p:fltVal val="45"/>
                                          </p:val>
                                        </p:tav>
                                        <p:tav tm="100000">
                                          <p:val>
                                            <p:fltVal val="0"/>
                                          </p:val>
                                        </p:tav>
                                      </p:tavLst>
                                    </p:anim>
                                    <p:anim calcmode="lin" valueType="num">
                                      <p:cBhvr>
                                        <p:cTn id="9" dur="114" fill="hold">
                                          <p:stCondLst>
                                            <p:cond delay="0"/>
                                          </p:stCondLst>
                                        </p:cTn>
                                        <p:tgtEl>
                                          <p:spTgt spid="4"/>
                                        </p:tgtEl>
                                        <p:attrNameLst>
                                          <p:attrName>ppt_y</p:attrName>
                                        </p:attrNameLst>
                                      </p:cBhvr>
                                      <p:tavLst>
                                        <p:tav tm="0">
                                          <p:val>
                                            <p:strVal val="#ppt_y-1"/>
                                          </p:val>
                                        </p:tav>
                                        <p:tav tm="100000">
                                          <p:val>
                                            <p:strVal val="#ppt_y-(0.354*#ppt_w-0.172*#ppt_h)"/>
                                          </p:val>
                                        </p:tav>
                                      </p:tavLst>
                                    </p:anim>
                                    <p:anim calcmode="lin" valueType="num">
                                      <p:cBhvr>
                                        <p:cTn id="10" dur="39" decel="50000" autoRev="1" fill="hold">
                                          <p:stCondLst>
                                            <p:cond delay="114"/>
                                          </p:stCondLst>
                                        </p:cTn>
                                        <p:tgtEl>
                                          <p:spTgt spid="4"/>
                                        </p:tgtEl>
                                        <p:attrNameLst>
                                          <p:attrName>ppt_y</p:attrName>
                                        </p:attrNameLst>
                                      </p:cBhvr>
                                      <p:tavLst>
                                        <p:tav tm="0">
                                          <p:val>
                                            <p:strVal val="#ppt_y-(0.354*#ppt_w-0.172*#ppt_h)"/>
                                          </p:val>
                                        </p:tav>
                                        <p:tav tm="100000">
                                          <p:val>
                                            <p:strVal val="#ppt_y-(0.354*#ppt_w-0.172*#ppt_h)-#ppt_h/2"/>
                                          </p:val>
                                        </p:tav>
                                      </p:tavLst>
                                    </p:anim>
                                    <p:anim calcmode="lin" valueType="num">
                                      <p:cBhvr>
                                        <p:cTn id="11" dur="34" fill="hold">
                                          <p:stCondLst>
                                            <p:cond delay="216"/>
                                          </p:stCondLst>
                                        </p:cTn>
                                        <p:tgtEl>
                                          <p:spTgt spid="4"/>
                                        </p:tgtEl>
                                        <p:attrNameLst>
                                          <p:attrName>ppt_y</p:attrName>
                                        </p:attrNameLst>
                                      </p:cBhvr>
                                      <p:tavLst>
                                        <p:tav tm="0">
                                          <p:val>
                                            <p:strVal val="#ppt_y-(0.354*#ppt_w-0.172*#ppt_h)"/>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TC14 -Châu Âu sẽ thường xuyên đối mặt với những mùa hè nóng kỷ lục">
            <a:hlinkClick r:id="" action="ppaction://media"/>
            <a:extLst>
              <a:ext uri="{FF2B5EF4-FFF2-40B4-BE49-F238E27FC236}">
                <a16:creationId xmlns:a16="http://schemas.microsoft.com/office/drawing/2014/main" xmlns="" id="{68EA3102-2761-43D6-B74E-D9229850CDC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1305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EAAF909-09B6-4F77-A107-4E80ACD6B788}"/>
              </a:ext>
            </a:extLst>
          </p:cNvPr>
          <p:cNvSpPr txBox="1"/>
          <p:nvPr/>
        </p:nvSpPr>
        <p:spPr>
          <a:xfrm>
            <a:off x="0" y="1191018"/>
            <a:ext cx="12510051" cy="1077218"/>
          </a:xfrm>
          <a:prstGeom prst="rect">
            <a:avLst/>
          </a:prstGeom>
          <a:noFill/>
          <a:ln>
            <a:noFill/>
            <a:prstDash val="sysDash"/>
          </a:ln>
        </p:spPr>
        <p:txBody>
          <a:bodyPr wrap="square" rtlCol="0">
            <a:spAutoFit/>
          </a:bodyPr>
          <a:lstStyle/>
          <a:p>
            <a:r>
              <a:rPr lang="vi-VN" sz="3200">
                <a:solidFill>
                  <a:srgbClr val="FF0066"/>
                </a:solidFill>
                <a:latin typeface="Arial" panose="020B0604020202020204" pitchFamily="34" charset="0"/>
                <a:cs typeface="Arial" panose="020B0604020202020204" pitchFamily="34" charset="0"/>
              </a:rPr>
              <a:t>Em hãy liệt kê các biện pháp bảo vệ môi trường nước, môi trường không khí và đa dạng sinh học ở châu Âu vào bảng theo mẫu sau:</a:t>
            </a:r>
          </a:p>
        </p:txBody>
      </p:sp>
      <p:grpSp>
        <p:nvGrpSpPr>
          <p:cNvPr id="7" name="Group 6">
            <a:extLst>
              <a:ext uri="{FF2B5EF4-FFF2-40B4-BE49-F238E27FC236}">
                <a16:creationId xmlns:a16="http://schemas.microsoft.com/office/drawing/2014/main" xmlns="" id="{6B028959-D5B0-4B5E-96E5-8B61E66A85F9}"/>
              </a:ext>
            </a:extLst>
          </p:cNvPr>
          <p:cNvGrpSpPr/>
          <p:nvPr/>
        </p:nvGrpSpPr>
        <p:grpSpPr>
          <a:xfrm>
            <a:off x="3994216" y="181158"/>
            <a:ext cx="7814366" cy="969189"/>
            <a:chOff x="3596651" y="85910"/>
            <a:chExt cx="7814366" cy="969189"/>
          </a:xfrm>
        </p:grpSpPr>
        <p:sp>
          <p:nvSpPr>
            <p:cNvPr id="5" name="Rectangle: Rounded Corners 4">
              <a:extLst>
                <a:ext uri="{FF2B5EF4-FFF2-40B4-BE49-F238E27FC236}">
                  <a16:creationId xmlns:a16="http://schemas.microsoft.com/office/drawing/2014/main" xmlns="" id="{4230B021-2B94-48E6-A7EA-0D9C0115F5E3}"/>
                </a:ext>
              </a:extLst>
            </p:cNvPr>
            <p:cNvSpPr/>
            <p:nvPr/>
          </p:nvSpPr>
          <p:spPr>
            <a:xfrm>
              <a:off x="3596651" y="85910"/>
              <a:ext cx="3466757" cy="969189"/>
            </a:xfrm>
            <a:prstGeom prst="round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xmlns="" id="{F041EB5C-3C41-4809-BC11-88DC0043499C}"/>
                </a:ext>
              </a:extLst>
            </p:cNvPr>
            <p:cNvSpPr txBox="1"/>
            <p:nvPr/>
          </p:nvSpPr>
          <p:spPr>
            <a:xfrm>
              <a:off x="3821497" y="186049"/>
              <a:ext cx="7589520" cy="707886"/>
            </a:xfrm>
            <a:prstGeom prst="rect">
              <a:avLst/>
            </a:prstGeom>
            <a:noFill/>
          </p:spPr>
          <p:txBody>
            <a:bodyPr wrap="square" rtlCol="0">
              <a:spAutoFit/>
            </a:bodyPr>
            <a:lstStyle/>
            <a:p>
              <a:r>
                <a:rPr lang="vi-VN" sz="4000" b="1">
                  <a:solidFill>
                    <a:srgbClr val="FFFF00"/>
                  </a:solidFill>
                  <a:latin typeface="Arial" panose="020B0604020202020204" pitchFamily="34" charset="0"/>
                  <a:cs typeface="Arial" panose="020B0604020202020204" pitchFamily="34" charset="0"/>
                </a:rPr>
                <a:t>LUYỆN TẬP</a:t>
              </a:r>
              <a:endParaRPr lang="en-US" sz="4000" b="1">
                <a:solidFill>
                  <a:srgbClr val="FFFF00"/>
                </a:solidFill>
                <a:latin typeface="Arial" panose="020B0604020202020204" pitchFamily="34" charset="0"/>
                <a:cs typeface="Arial" panose="020B0604020202020204" pitchFamily="34" charset="0"/>
              </a:endParaRPr>
            </a:p>
          </p:txBody>
        </p:sp>
      </p:grpSp>
      <p:graphicFrame>
        <p:nvGraphicFramePr>
          <p:cNvPr id="2" name="Table 2">
            <a:extLst>
              <a:ext uri="{FF2B5EF4-FFF2-40B4-BE49-F238E27FC236}">
                <a16:creationId xmlns:a16="http://schemas.microsoft.com/office/drawing/2014/main" xmlns="" id="{3CA6E1D7-D8F9-477D-A253-6B5CD27B2C57}"/>
              </a:ext>
            </a:extLst>
          </p:cNvPr>
          <p:cNvGraphicFramePr>
            <a:graphicFrameLocks noGrp="1"/>
          </p:cNvGraphicFramePr>
          <p:nvPr>
            <p:extLst>
              <p:ext uri="{D42A27DB-BD31-4B8C-83A1-F6EECF244321}">
                <p14:modId xmlns:p14="http://schemas.microsoft.com/office/powerpoint/2010/main" val="656896545"/>
              </p:ext>
            </p:extLst>
          </p:nvPr>
        </p:nvGraphicFramePr>
        <p:xfrm>
          <a:off x="740916" y="2470071"/>
          <a:ext cx="10231883" cy="3806152"/>
        </p:xfrm>
        <a:graphic>
          <a:graphicData uri="http://schemas.openxmlformats.org/drawingml/2006/table">
            <a:tbl>
              <a:tblPr firstRow="1" bandRow="1">
                <a:tableStyleId>{5C22544A-7EE6-4342-B048-85BDC9FD1C3A}</a:tableStyleId>
              </a:tblPr>
              <a:tblGrid>
                <a:gridCol w="4703654">
                  <a:extLst>
                    <a:ext uri="{9D8B030D-6E8A-4147-A177-3AD203B41FA5}">
                      <a16:colId xmlns:a16="http://schemas.microsoft.com/office/drawing/2014/main" xmlns="" val="2509902104"/>
                    </a:ext>
                  </a:extLst>
                </a:gridCol>
                <a:gridCol w="5528229">
                  <a:extLst>
                    <a:ext uri="{9D8B030D-6E8A-4147-A177-3AD203B41FA5}">
                      <a16:colId xmlns:a16="http://schemas.microsoft.com/office/drawing/2014/main" xmlns="" val="320320744"/>
                    </a:ext>
                  </a:extLst>
                </a:gridCol>
              </a:tblGrid>
              <a:tr h="841012">
                <a:tc>
                  <a:txBody>
                    <a:bodyPr/>
                    <a:lstStyle/>
                    <a:p>
                      <a:pPr algn="ctr"/>
                      <a:r>
                        <a:rPr lang="vi-VN" sz="2800">
                          <a:latin typeface="Arial" panose="020B0604020202020204" pitchFamily="34" charset="0"/>
                          <a:cs typeface="Arial" panose="020B0604020202020204" pitchFamily="34" charset="0"/>
                        </a:rPr>
                        <a:t>Loại Môi trường</a:t>
                      </a:r>
                      <a:endParaRPr lang="en-US" sz="2800">
                        <a:latin typeface="Arial" panose="020B0604020202020204" pitchFamily="34" charset="0"/>
                        <a:cs typeface="Arial" panose="020B0604020202020204" pitchFamily="34" charset="0"/>
                      </a:endParaRPr>
                    </a:p>
                  </a:txBody>
                  <a:tcPr/>
                </a:tc>
                <a:tc>
                  <a:txBody>
                    <a:bodyPr/>
                    <a:lstStyle/>
                    <a:p>
                      <a:pPr algn="ctr"/>
                      <a:r>
                        <a:rPr lang="vi-VN" sz="2800">
                          <a:latin typeface="Arial" panose="020B0604020202020204" pitchFamily="34" charset="0"/>
                          <a:cs typeface="Arial" panose="020B0604020202020204" pitchFamily="34" charset="0"/>
                        </a:rPr>
                        <a:t>Biện pháp bảo vệ</a:t>
                      </a:r>
                      <a:endParaRPr lang="en-US" sz="28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xmlns="" val="1138931916"/>
                  </a:ext>
                </a:extLst>
              </a:tr>
              <a:tr h="1075380">
                <a:tc>
                  <a:txBody>
                    <a:bodyPr/>
                    <a:lstStyle/>
                    <a:p>
                      <a:r>
                        <a:rPr lang="vi-VN" sz="2800" b="0">
                          <a:solidFill>
                            <a:srgbClr val="1B04FA"/>
                          </a:solidFill>
                          <a:latin typeface="Arial" panose="020B0604020202020204" pitchFamily="34" charset="0"/>
                          <a:cs typeface="Arial" panose="020B0604020202020204" pitchFamily="34" charset="0"/>
                        </a:rPr>
                        <a:t>Môi trường không khí</a:t>
                      </a:r>
                    </a:p>
                    <a:p>
                      <a:endParaRPr lang="en-US" sz="2800" b="0">
                        <a:solidFill>
                          <a:srgbClr val="1B04FA"/>
                        </a:solidFill>
                        <a:latin typeface="Arial" panose="020B0604020202020204" pitchFamily="34" charset="0"/>
                        <a:cs typeface="Arial" panose="020B0604020202020204" pitchFamily="34" charset="0"/>
                      </a:endParaRPr>
                    </a:p>
                  </a:txBody>
                  <a:tcPr>
                    <a:solidFill>
                      <a:srgbClr val="FCFEB0"/>
                    </a:solidFill>
                  </a:tcPr>
                </a:tc>
                <a:tc>
                  <a:txBody>
                    <a:bodyPr/>
                    <a:lstStyle/>
                    <a:p>
                      <a:endParaRPr lang="en-US" sz="2800">
                        <a:latin typeface="Arial" panose="020B0604020202020204" pitchFamily="34" charset="0"/>
                        <a:cs typeface="Arial" panose="020B0604020202020204" pitchFamily="34" charset="0"/>
                      </a:endParaRPr>
                    </a:p>
                  </a:txBody>
                  <a:tcPr>
                    <a:solidFill>
                      <a:srgbClr val="FCFEB0"/>
                    </a:solidFill>
                  </a:tcPr>
                </a:tc>
                <a:extLst>
                  <a:ext uri="{0D108BD9-81ED-4DB2-BD59-A6C34878D82A}">
                    <a16:rowId xmlns:a16="http://schemas.microsoft.com/office/drawing/2014/main" xmlns="" val="1748902597"/>
                  </a:ext>
                </a:extLst>
              </a:tr>
              <a:tr h="589725">
                <a:tc>
                  <a:txBody>
                    <a:bodyPr/>
                    <a:lstStyle/>
                    <a:p>
                      <a:r>
                        <a:rPr lang="vi-VN" sz="2800" b="0">
                          <a:solidFill>
                            <a:srgbClr val="1B04FA"/>
                          </a:solidFill>
                          <a:latin typeface="Arial" panose="020B0604020202020204" pitchFamily="34" charset="0"/>
                          <a:cs typeface="Arial" panose="020B0604020202020204" pitchFamily="34" charset="0"/>
                        </a:rPr>
                        <a:t>Môi trường nước</a:t>
                      </a:r>
                      <a:endParaRPr lang="en-US" sz="2800" b="0">
                        <a:solidFill>
                          <a:srgbClr val="1B04FA"/>
                        </a:solidFill>
                        <a:latin typeface="Arial" panose="020B0604020202020204" pitchFamily="34" charset="0"/>
                        <a:cs typeface="Arial" panose="020B0604020202020204" pitchFamily="34" charset="0"/>
                      </a:endParaRPr>
                    </a:p>
                    <a:p>
                      <a:endParaRPr lang="en-US" sz="2800" b="0">
                        <a:solidFill>
                          <a:srgbClr val="1B04FA"/>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800">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xmlns="" val="1396493868"/>
                  </a:ext>
                </a:extLst>
              </a:tr>
              <a:tr h="589725">
                <a:tc>
                  <a:txBody>
                    <a:bodyPr/>
                    <a:lstStyle/>
                    <a:p>
                      <a:r>
                        <a:rPr lang="en-US" sz="2800" b="0">
                          <a:solidFill>
                            <a:srgbClr val="1B04FA"/>
                          </a:solidFill>
                          <a:latin typeface="Arial" panose="020B0604020202020204" pitchFamily="34" charset="0"/>
                          <a:cs typeface="Arial" panose="020B0604020202020204" pitchFamily="34" charset="0"/>
                        </a:rPr>
                        <a:t>Đa dạng sinh học</a:t>
                      </a:r>
                    </a:p>
                    <a:p>
                      <a:endParaRPr lang="en-US" sz="2800" b="0">
                        <a:solidFill>
                          <a:srgbClr val="1B04FA"/>
                        </a:solidFill>
                        <a:latin typeface="Arial" panose="020B0604020202020204" pitchFamily="34" charset="0"/>
                        <a:cs typeface="Arial" panose="020B0604020202020204" pitchFamily="34" charset="0"/>
                      </a:endParaRPr>
                    </a:p>
                  </a:txBody>
                  <a:tcPr>
                    <a:solidFill>
                      <a:schemeClr val="accent4">
                        <a:lumMod val="40000"/>
                        <a:lumOff val="60000"/>
                      </a:schemeClr>
                    </a:solidFill>
                  </a:tcPr>
                </a:tc>
                <a:tc>
                  <a:txBody>
                    <a:bodyPr/>
                    <a:lstStyle/>
                    <a:p>
                      <a:endParaRPr lang="en-US" sz="2800">
                        <a:latin typeface="Arial" panose="020B0604020202020204" pitchFamily="34" charset="0"/>
                        <a:cs typeface="Arial" panose="020B0604020202020204" pitchFamily="34" charset="0"/>
                      </a:endParaRPr>
                    </a:p>
                  </a:txBody>
                  <a:tcPr>
                    <a:solidFill>
                      <a:schemeClr val="accent4">
                        <a:lumMod val="40000"/>
                        <a:lumOff val="60000"/>
                      </a:schemeClr>
                    </a:solidFill>
                  </a:tcPr>
                </a:tc>
                <a:extLst>
                  <a:ext uri="{0D108BD9-81ED-4DB2-BD59-A6C34878D82A}">
                    <a16:rowId xmlns:a16="http://schemas.microsoft.com/office/drawing/2014/main" xmlns="" val="3150337499"/>
                  </a:ext>
                </a:extLst>
              </a:tr>
            </a:tbl>
          </a:graphicData>
        </a:graphic>
      </p:graphicFrame>
    </p:spTree>
    <p:extLst>
      <p:ext uri="{BB962C8B-B14F-4D97-AF65-F5344CB8AC3E}">
        <p14:creationId xmlns:p14="http://schemas.microsoft.com/office/powerpoint/2010/main" val="1306492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217FD781-E026-4842-9A08-6B8F287C2960}"/>
              </a:ext>
            </a:extLst>
          </p:cNvPr>
          <p:cNvSpPr txBox="1"/>
          <p:nvPr/>
        </p:nvSpPr>
        <p:spPr>
          <a:xfrm>
            <a:off x="569844" y="1413930"/>
            <a:ext cx="11208974" cy="1200329"/>
          </a:xfrm>
          <a:prstGeom prst="rect">
            <a:avLst/>
          </a:prstGeom>
          <a:noFill/>
          <a:ln>
            <a:solidFill>
              <a:srgbClr val="00B050"/>
            </a:solidFill>
            <a:prstDash val="sysDash"/>
          </a:ln>
        </p:spPr>
        <p:txBody>
          <a:bodyPr wrap="square" rtlCol="0">
            <a:spAutoFit/>
          </a:bodyPr>
          <a:lstStyle/>
          <a:p>
            <a:pPr algn="ctr"/>
            <a:r>
              <a:rPr lang="vi-VN" sz="3600">
                <a:solidFill>
                  <a:srgbClr val="1B04FA"/>
                </a:solidFill>
                <a:latin typeface="Arial" panose="020B0604020202020204" pitchFamily="34" charset="0"/>
                <a:cs typeface="Arial" panose="020B0604020202020204" pitchFamily="34" charset="0"/>
              </a:rPr>
              <a:t>Tìm hiểu về việc khai thác, sử dụng tài nguyên thiên nhiên và bảo vệ môi trường ở một quốc gia châu Âu.</a:t>
            </a:r>
            <a:endParaRPr lang="en-US" sz="3600">
              <a:solidFill>
                <a:srgbClr val="1B04FA"/>
              </a:solidFill>
              <a:latin typeface="Arial" panose="020B0604020202020204" pitchFamily="34" charset="0"/>
              <a:cs typeface="Arial" panose="020B0604020202020204" pitchFamily="34" charset="0"/>
            </a:endParaRPr>
          </a:p>
        </p:txBody>
      </p:sp>
      <p:pic>
        <p:nvPicPr>
          <p:cNvPr id="8" name="Picture 7" descr="A picture containing text&#10;&#10;Description automatically generated">
            <a:extLst>
              <a:ext uri="{FF2B5EF4-FFF2-40B4-BE49-F238E27FC236}">
                <a16:creationId xmlns:a16="http://schemas.microsoft.com/office/drawing/2014/main" xmlns="" id="{1C0E14F9-A934-40C9-A966-234C3A14C80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600" t="8748" r="11440" b="18501"/>
          <a:stretch/>
        </p:blipFill>
        <p:spPr>
          <a:xfrm>
            <a:off x="725656" y="164431"/>
            <a:ext cx="805716" cy="943537"/>
          </a:xfrm>
          <a:prstGeom prst="rect">
            <a:avLst/>
          </a:prstGeom>
        </p:spPr>
      </p:pic>
      <p:sp>
        <p:nvSpPr>
          <p:cNvPr id="9" name="Rectangle 8">
            <a:extLst>
              <a:ext uri="{FF2B5EF4-FFF2-40B4-BE49-F238E27FC236}">
                <a16:creationId xmlns:a16="http://schemas.microsoft.com/office/drawing/2014/main" xmlns="" id="{9165D76C-FE58-4B06-82CD-13E9265A4312}"/>
              </a:ext>
            </a:extLst>
          </p:cNvPr>
          <p:cNvSpPr/>
          <p:nvPr/>
        </p:nvSpPr>
        <p:spPr>
          <a:xfrm>
            <a:off x="6402261" y="2963545"/>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Viết đoạn văn ngắn</a:t>
            </a:r>
          </a:p>
        </p:txBody>
      </p:sp>
      <p:sp>
        <p:nvSpPr>
          <p:cNvPr id="10" name="Rectangle 9">
            <a:extLst>
              <a:ext uri="{FF2B5EF4-FFF2-40B4-BE49-F238E27FC236}">
                <a16:creationId xmlns:a16="http://schemas.microsoft.com/office/drawing/2014/main" xmlns="" id="{E5DDC94A-B737-438F-B1AD-2E47631CAF6F}"/>
              </a:ext>
            </a:extLst>
          </p:cNvPr>
          <p:cNvSpPr/>
          <p:nvPr/>
        </p:nvSpPr>
        <p:spPr>
          <a:xfrm>
            <a:off x="6402261" y="3548320"/>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Làm Video</a:t>
            </a:r>
          </a:p>
        </p:txBody>
      </p:sp>
      <p:sp>
        <p:nvSpPr>
          <p:cNvPr id="14" name="Rectangle 13">
            <a:extLst>
              <a:ext uri="{FF2B5EF4-FFF2-40B4-BE49-F238E27FC236}">
                <a16:creationId xmlns:a16="http://schemas.microsoft.com/office/drawing/2014/main" xmlns="" id="{6EEB0EDF-AE49-4207-92F0-783C2C8F24D8}"/>
              </a:ext>
            </a:extLst>
          </p:cNvPr>
          <p:cNvSpPr/>
          <p:nvPr/>
        </p:nvSpPr>
        <p:spPr>
          <a:xfrm>
            <a:off x="6402261" y="4178054"/>
            <a:ext cx="8176591" cy="584775"/>
          </a:xfrm>
          <a:prstGeom prst="rect">
            <a:avLst/>
          </a:prstGeom>
        </p:spPr>
        <p:txBody>
          <a:bodyPr wrap="square">
            <a:spAutoFit/>
          </a:bodyPr>
          <a:lstStyle/>
          <a:p>
            <a:pPr marL="285750" indent="-285750">
              <a:buFont typeface="Wingdings" panose="05000000000000000000" pitchFamily="2" charset="2"/>
              <a:buChar char="ü"/>
            </a:pPr>
            <a:r>
              <a:rPr lang="en-US" sz="3200">
                <a:solidFill>
                  <a:srgbClr val="FF0066"/>
                </a:solidFill>
                <a:latin typeface="Arial" panose="020B0604020202020204" pitchFamily="34" charset="0"/>
                <a:cs typeface="Arial" panose="020B0604020202020204" pitchFamily="34" charset="0"/>
              </a:rPr>
              <a:t>Infographic</a:t>
            </a:r>
          </a:p>
        </p:txBody>
      </p:sp>
      <p:pic>
        <p:nvPicPr>
          <p:cNvPr id="15" name="Picture 14">
            <a:extLst>
              <a:ext uri="{FF2B5EF4-FFF2-40B4-BE49-F238E27FC236}">
                <a16:creationId xmlns:a16="http://schemas.microsoft.com/office/drawing/2014/main" xmlns="" id="{B377B3F6-15D5-4615-ADB0-81A63A8A2EA6}"/>
              </a:ext>
            </a:extLst>
          </p:cNvPr>
          <p:cNvPicPr>
            <a:picLocks noChangeAspect="1"/>
          </p:cNvPicPr>
          <p:nvPr/>
        </p:nvPicPr>
        <p:blipFill rotWithShape="1">
          <a:blip r:embed="rId3"/>
          <a:srcRect l="12833" t="48222" r="77167" b="28445"/>
          <a:stretch/>
        </p:blipFill>
        <p:spPr>
          <a:xfrm>
            <a:off x="470675" y="2774111"/>
            <a:ext cx="1219200" cy="1600200"/>
          </a:xfrm>
          <a:prstGeom prst="rect">
            <a:avLst/>
          </a:prstGeom>
        </p:spPr>
      </p:pic>
      <p:sp>
        <p:nvSpPr>
          <p:cNvPr id="16" name="TextBox 15">
            <a:extLst>
              <a:ext uri="{FF2B5EF4-FFF2-40B4-BE49-F238E27FC236}">
                <a16:creationId xmlns:a16="http://schemas.microsoft.com/office/drawing/2014/main" xmlns="" id="{43691258-C049-4ABF-B964-DCE751DE70C3}"/>
              </a:ext>
            </a:extLst>
          </p:cNvPr>
          <p:cNvSpPr txBox="1"/>
          <p:nvPr/>
        </p:nvSpPr>
        <p:spPr>
          <a:xfrm>
            <a:off x="1689874" y="3233652"/>
            <a:ext cx="3941020" cy="1077218"/>
          </a:xfrm>
          <a:prstGeom prst="rect">
            <a:avLst/>
          </a:prstGeom>
          <a:noFill/>
        </p:spPr>
        <p:txBody>
          <a:bodyPr wrap="square" rtlCol="0">
            <a:spAutoFit/>
          </a:bodyPr>
          <a:lstStyle/>
          <a:p>
            <a:pPr algn="ctr"/>
            <a:r>
              <a:rPr lang="en-US" sz="2800" b="1">
                <a:solidFill>
                  <a:srgbClr val="0ABA27"/>
                </a:solidFill>
                <a:latin typeface="Arial" panose="020B0604020202020204" pitchFamily="34" charset="0"/>
                <a:cs typeface="Arial" panose="020B0604020202020204" pitchFamily="34" charset="0"/>
              </a:rPr>
              <a:t> </a:t>
            </a:r>
            <a:r>
              <a:rPr lang="vi-VN" sz="3200">
                <a:solidFill>
                  <a:srgbClr val="1503BD"/>
                </a:solidFill>
                <a:latin typeface="Arial" panose="020B0604020202020204" pitchFamily="34" charset="0"/>
                <a:cs typeface="Arial" panose="020B0604020202020204" pitchFamily="34" charset="0"/>
              </a:rPr>
              <a:t>T</a:t>
            </a:r>
            <a:r>
              <a:rPr lang="en-US" sz="3200">
                <a:solidFill>
                  <a:srgbClr val="1503BD"/>
                </a:solidFill>
                <a:latin typeface="Arial" panose="020B0604020202020204" pitchFamily="34" charset="0"/>
                <a:cs typeface="Arial" panose="020B0604020202020204" pitchFamily="34" charset="0"/>
              </a:rPr>
              <a:t>ìm hiểu thông tin trên Internet.</a:t>
            </a:r>
            <a:endParaRPr lang="en-US" sz="3200" i="1">
              <a:solidFill>
                <a:srgbClr val="1503BD"/>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xmlns="" id="{BEAFD0C9-25B1-4015-A605-DA1EDAB20624}"/>
              </a:ext>
            </a:extLst>
          </p:cNvPr>
          <p:cNvSpPr txBox="1"/>
          <p:nvPr/>
        </p:nvSpPr>
        <p:spPr>
          <a:xfrm>
            <a:off x="3696200" y="69505"/>
            <a:ext cx="5202803" cy="1015663"/>
          </a:xfrm>
          <a:prstGeom prst="rect">
            <a:avLst/>
          </a:prstGeom>
          <a:noFill/>
        </p:spPr>
        <p:txBody>
          <a:bodyPr wrap="square" rtlCol="0">
            <a:spAutoFit/>
          </a:bodyPr>
          <a:lstStyle/>
          <a:p>
            <a:r>
              <a:rPr lang="en-US" sz="6000">
                <a:solidFill>
                  <a:srgbClr val="FF0000"/>
                </a:solidFill>
                <a:latin typeface="#9Slide03 IcielNovecento sans E" panose="00000900000000000000" pitchFamily="2" charset="0"/>
              </a:rPr>
              <a:t>VẬN DỤNG</a:t>
            </a:r>
          </a:p>
        </p:txBody>
      </p:sp>
      <p:sp>
        <p:nvSpPr>
          <p:cNvPr id="19" name="TextBox 18">
            <a:extLst>
              <a:ext uri="{FF2B5EF4-FFF2-40B4-BE49-F238E27FC236}">
                <a16:creationId xmlns:a16="http://schemas.microsoft.com/office/drawing/2014/main" xmlns="" id="{2C9CC0DA-D317-4E9D-9579-7F06379DB0F3}"/>
              </a:ext>
            </a:extLst>
          </p:cNvPr>
          <p:cNvSpPr txBox="1"/>
          <p:nvPr/>
        </p:nvSpPr>
        <p:spPr>
          <a:xfrm>
            <a:off x="1244856" y="5085190"/>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Thời gian nộp bài: </a:t>
            </a:r>
            <a:r>
              <a:rPr lang="en-US" sz="2800" b="1" i="1">
                <a:solidFill>
                  <a:srgbClr val="FF0066"/>
                </a:solidFill>
                <a:latin typeface="Arial" panose="020B0604020202020204" pitchFamily="34" charset="0"/>
                <a:cs typeface="Arial" panose="020B0604020202020204" pitchFamily="34" charset="0"/>
              </a:rPr>
              <a:t>1 tuần</a:t>
            </a:r>
          </a:p>
        </p:txBody>
      </p:sp>
      <p:sp>
        <p:nvSpPr>
          <p:cNvPr id="21" name="TextBox 20">
            <a:extLst>
              <a:ext uri="{FF2B5EF4-FFF2-40B4-BE49-F238E27FC236}">
                <a16:creationId xmlns:a16="http://schemas.microsoft.com/office/drawing/2014/main" xmlns="" id="{A01B2151-0D4B-45CA-BB24-832534EB4304}"/>
              </a:ext>
            </a:extLst>
          </p:cNvPr>
          <p:cNvSpPr txBox="1"/>
          <p:nvPr/>
        </p:nvSpPr>
        <p:spPr>
          <a:xfrm>
            <a:off x="6402261" y="6069654"/>
            <a:ext cx="5528989" cy="523220"/>
          </a:xfrm>
          <a:prstGeom prst="rect">
            <a:avLst/>
          </a:prstGeom>
          <a:noFill/>
        </p:spPr>
        <p:txBody>
          <a:bodyPr wrap="square" rtlCol="0">
            <a:spAutoFit/>
          </a:bodyPr>
          <a:lstStyle/>
          <a:p>
            <a:pPr marL="457200" indent="-457200">
              <a:buFont typeface="Wingdings" panose="05000000000000000000" pitchFamily="2" charset="2"/>
              <a:buChar char="ü"/>
            </a:pPr>
            <a:r>
              <a:rPr lang="en-US" sz="2800" b="1">
                <a:solidFill>
                  <a:srgbClr val="00B050"/>
                </a:solidFill>
                <a:latin typeface="Arial" panose="020B0604020202020204" pitchFamily="34" charset="0"/>
                <a:cs typeface="Arial" panose="020B0604020202020204" pitchFamily="34" charset="0"/>
              </a:rPr>
              <a:t> </a:t>
            </a:r>
            <a:r>
              <a:rPr lang="en-US" sz="2800" b="1" i="1">
                <a:solidFill>
                  <a:srgbClr val="00B050"/>
                </a:solidFill>
                <a:latin typeface="Arial" panose="020B0604020202020204" pitchFamily="34" charset="0"/>
                <a:cs typeface="Arial" panose="020B0604020202020204" pitchFamily="34" charset="0"/>
              </a:rPr>
              <a:t>Cá nhân hoặc nhóm</a:t>
            </a:r>
            <a:endParaRPr lang="en-US" sz="2800" b="1" i="1">
              <a:solidFill>
                <a:srgbClr val="FF0066"/>
              </a:solidFill>
              <a:latin typeface="Arial" panose="020B0604020202020204" pitchFamily="34" charset="0"/>
              <a:cs typeface="Arial" panose="020B0604020202020204" pitchFamily="34" charset="0"/>
            </a:endParaRPr>
          </a:p>
        </p:txBody>
      </p:sp>
      <p:pic>
        <p:nvPicPr>
          <p:cNvPr id="22" name="Picture 4" descr="Chương trình đào tạo học sinh thi tuyển vào các đại học hàng đầu tại Mỹ">
            <a:extLst>
              <a:ext uri="{FF2B5EF4-FFF2-40B4-BE49-F238E27FC236}">
                <a16:creationId xmlns:a16="http://schemas.microsoft.com/office/drawing/2014/main" xmlns="" id="{9096D3B2-96C8-4F4F-86E8-A9BE87747D4A}"/>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0467" t="13295" r="14207" b="13729"/>
          <a:stretch/>
        </p:blipFill>
        <p:spPr bwMode="auto">
          <a:xfrm>
            <a:off x="5630894" y="5815244"/>
            <a:ext cx="830729" cy="92799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eople Logo Team Welcome. Vector Icon Design Stock Vector #business  #communication #concept #design #group #icon #i… | People logo, Vector icon  design, Icon design">
            <a:extLst>
              <a:ext uri="{FF2B5EF4-FFF2-40B4-BE49-F238E27FC236}">
                <a16:creationId xmlns:a16="http://schemas.microsoft.com/office/drawing/2014/main" xmlns="" id="{D6765460-BCF6-40F8-9CE7-A3BE184546D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8317" t="33855" r="19901" b="41111"/>
          <a:stretch/>
        </p:blipFill>
        <p:spPr bwMode="auto">
          <a:xfrm>
            <a:off x="10646868" y="5954896"/>
            <a:ext cx="1284382" cy="78834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Biểu tượng máy tính Đồng hồ báo thức Đồng hồ bấm giờ &amp; chấm công, thời  gian, Đồng hồ báo thức, đồng hồ png | PNGEgg">
            <a:extLst>
              <a:ext uri="{FF2B5EF4-FFF2-40B4-BE49-F238E27FC236}">
                <a16:creationId xmlns:a16="http://schemas.microsoft.com/office/drawing/2014/main" xmlns="" id="{581D5B66-0E78-41A0-A8BA-64577470897F}"/>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28247" t="13005" r="31350" b="15971"/>
          <a:stretch/>
        </p:blipFill>
        <p:spPr bwMode="auto">
          <a:xfrm>
            <a:off x="261657" y="4882801"/>
            <a:ext cx="927998" cy="92799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xmlns="" id="{5EDD4D30-3D3E-4FE4-87FE-CEFD165168C7}"/>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9542323" y="3574211"/>
            <a:ext cx="1919605" cy="1115695"/>
          </a:xfrm>
          <a:prstGeom prst="rect">
            <a:avLst/>
          </a:prstGeom>
          <a:noFill/>
        </p:spPr>
      </p:pic>
    </p:spTree>
    <p:extLst>
      <p:ext uri="{BB962C8B-B14F-4D97-AF65-F5344CB8AC3E}">
        <p14:creationId xmlns:p14="http://schemas.microsoft.com/office/powerpoint/2010/main" val="407313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par>
                                <p:cTn id="36" presetID="16" presetClass="entr" presetSubtype="21" fill="hold" nodeType="with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barn(inVertical)">
                                      <p:cBhvr>
                                        <p:cTn id="38" dur="500"/>
                                        <p:tgtEl>
                                          <p:spTgt spid="24"/>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inVertical)">
                                      <p:cBhvr>
                                        <p:cTn id="43" dur="500"/>
                                        <p:tgtEl>
                                          <p:spTgt spid="21"/>
                                        </p:tgtEl>
                                      </p:cBhvr>
                                    </p:animEffect>
                                  </p:childTnLst>
                                </p:cTn>
                              </p:par>
                              <p:par>
                                <p:cTn id="44" presetID="16" presetClass="entr" presetSubtype="2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inVertical)">
                                      <p:cBhvr>
                                        <p:cTn id="46" dur="500"/>
                                        <p:tgtEl>
                                          <p:spTgt spid="22"/>
                                        </p:tgtEl>
                                      </p:cBhvr>
                                    </p:animEffect>
                                  </p:childTnLst>
                                </p:cTn>
                              </p:par>
                              <p:par>
                                <p:cTn id="47" presetID="16" presetClass="entr" presetSubtype="21"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inVertical)">
                                      <p:cBhvr>
                                        <p:cTn id="4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16" grpId="0"/>
      <p:bldP spid="19" grpId="0"/>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a:xfrm>
            <a:off x="-735946" y="1731680"/>
            <a:ext cx="3410603" cy="341376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21821" tIns="60910" rIns="121821" bIns="60910" rtlCol="0" anchor="ctr"/>
          <a:lstStyle/>
          <a:p>
            <a:pPr algn="ctr"/>
            <a:r>
              <a:rPr lang="en-US" sz="4329" b="1">
                <a:latin typeface="Arial" pitchFamily="34" charset="0"/>
                <a:cs typeface="Arial" pitchFamily="34" charset="0"/>
              </a:rPr>
              <a:t>  </a:t>
            </a:r>
            <a:r>
              <a:rPr lang="en-US" sz="6000" b="1">
                <a:latin typeface="Arial" pitchFamily="34" charset="0"/>
                <a:cs typeface="Arial" pitchFamily="34" charset="0"/>
              </a:rPr>
              <a:t>Dặn dò</a:t>
            </a:r>
          </a:p>
        </p:txBody>
      </p:sp>
      <p:sp>
        <p:nvSpPr>
          <p:cNvPr id="5" name="Block Arc 4"/>
          <p:cNvSpPr/>
          <p:nvPr/>
        </p:nvSpPr>
        <p:spPr>
          <a:xfrm>
            <a:off x="-3898054" y="-219541"/>
            <a:ext cx="7290338" cy="7297088"/>
          </a:xfrm>
          <a:prstGeom prst="blockArc">
            <a:avLst>
              <a:gd name="adj1" fmla="val 18900000"/>
              <a:gd name="adj2" fmla="val 2700000"/>
              <a:gd name="adj3" fmla="val 395"/>
            </a:avLst>
          </a:prstGeom>
        </p:spPr>
        <p:style>
          <a:lnRef idx="2">
            <a:schemeClr val="accent1">
              <a:shade val="60000"/>
              <a:hueOff val="0"/>
              <a:satOff val="0"/>
              <a:lumOff val="0"/>
              <a:alphaOff val="0"/>
            </a:schemeClr>
          </a:lnRef>
          <a:fillRef idx="0">
            <a:schemeClr val="accent1">
              <a:hueOff val="0"/>
              <a:satOff val="0"/>
              <a:lumOff val="0"/>
              <a:alphaOff val="0"/>
            </a:schemeClr>
          </a:fillRef>
          <a:effectRef idx="0">
            <a:schemeClr val="accent1">
              <a:hueOff val="0"/>
              <a:satOff val="0"/>
              <a:lumOff val="0"/>
              <a:alphaOff val="0"/>
            </a:schemeClr>
          </a:effectRef>
          <a:fontRef idx="minor">
            <a:schemeClr val="tx1">
              <a:hueOff val="0"/>
              <a:satOff val="0"/>
              <a:lumOff val="0"/>
              <a:alphaOff val="0"/>
            </a:schemeClr>
          </a:fontRef>
        </p:style>
      </p:sp>
      <p:sp>
        <p:nvSpPr>
          <p:cNvPr id="6" name="Freeform 5"/>
          <p:cNvSpPr/>
          <p:nvPr/>
        </p:nvSpPr>
        <p:spPr>
          <a:xfrm>
            <a:off x="2974669" y="1261535"/>
            <a:ext cx="9019958" cy="1083733"/>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00B050"/>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00B050"/>
                </a:solidFill>
                <a:latin typeface="Arial" pitchFamily="34" charset="0"/>
                <a:cs typeface="Arial" pitchFamily="34" charset="0"/>
              </a:rPr>
              <a:t>Xem lại bài đã học</a:t>
            </a:r>
          </a:p>
        </p:txBody>
      </p:sp>
      <p:sp>
        <p:nvSpPr>
          <p:cNvPr id="7" name="Oval 6"/>
          <p:cNvSpPr/>
          <p:nvPr/>
        </p:nvSpPr>
        <p:spPr>
          <a:xfrm>
            <a:off x="2297962" y="1126068"/>
            <a:ext cx="1353413" cy="1354666"/>
          </a:xfrm>
          <a:prstGeom prst="ellipse">
            <a:avLst/>
          </a:prstGeom>
          <a:solidFill>
            <a:srgbClr val="00B050"/>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spcBef>
                <a:spcPts val="799"/>
              </a:spcBef>
            </a:pPr>
            <a:r>
              <a:rPr lang="en-US" sz="5328" b="1">
                <a:solidFill>
                  <a:schemeClr val="bg1"/>
                </a:solidFill>
                <a:latin typeface="Arial" pitchFamily="34" charset="0"/>
                <a:cs typeface="Arial" pitchFamily="34" charset="0"/>
              </a:rPr>
              <a:t>1</a:t>
            </a:r>
          </a:p>
        </p:txBody>
      </p:sp>
      <p:sp>
        <p:nvSpPr>
          <p:cNvPr id="8" name="Freeform 7"/>
          <p:cNvSpPr/>
          <p:nvPr/>
        </p:nvSpPr>
        <p:spPr>
          <a:xfrm>
            <a:off x="3368241" y="2887134"/>
            <a:ext cx="8626387" cy="1083733"/>
          </a:xfrm>
          <a:custGeom>
            <a:avLst/>
            <a:gdLst>
              <a:gd name="connsiteX0" fmla="*/ 0 w 6475780"/>
              <a:gd name="connsiteY0" fmla="*/ 0 h 812800"/>
              <a:gd name="connsiteX1" fmla="*/ 6475780 w 6475780"/>
              <a:gd name="connsiteY1" fmla="*/ 0 h 812800"/>
              <a:gd name="connsiteX2" fmla="*/ 6475780 w 6475780"/>
              <a:gd name="connsiteY2" fmla="*/ 812800 h 812800"/>
              <a:gd name="connsiteX3" fmla="*/ 0 w 6475780"/>
              <a:gd name="connsiteY3" fmla="*/ 812800 h 812800"/>
              <a:gd name="connsiteX4" fmla="*/ 0 w 6475780"/>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5780" h="812800">
                <a:moveTo>
                  <a:pt x="0" y="0"/>
                </a:moveTo>
                <a:lnTo>
                  <a:pt x="6475780" y="0"/>
                </a:lnTo>
                <a:lnTo>
                  <a:pt x="6475780" y="812800"/>
                </a:lnTo>
                <a:lnTo>
                  <a:pt x="0" y="812800"/>
                </a:lnTo>
                <a:lnTo>
                  <a:pt x="0" y="0"/>
                </a:lnTo>
                <a:close/>
              </a:path>
            </a:pathLst>
          </a:custGeom>
          <a:noFill/>
          <a:ln>
            <a:solidFill>
              <a:srgbClr val="FF99CC"/>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pPr defTabSz="1657994">
              <a:lnSpc>
                <a:spcPct val="90000"/>
              </a:lnSpc>
              <a:spcBef>
                <a:spcPct val="0"/>
              </a:spcBef>
              <a:spcAft>
                <a:spcPct val="35000"/>
              </a:spcAft>
            </a:pPr>
            <a:r>
              <a:rPr lang="en-US" sz="3730" b="1">
                <a:solidFill>
                  <a:srgbClr val="FF99CC"/>
                </a:solidFill>
                <a:latin typeface="Arial" pitchFamily="34" charset="0"/>
                <a:cs typeface="Arial" pitchFamily="34" charset="0"/>
              </a:rPr>
              <a:t>Hoàn thành bài tập SBT</a:t>
            </a:r>
          </a:p>
        </p:txBody>
      </p:sp>
      <p:sp>
        <p:nvSpPr>
          <p:cNvPr id="9" name="Oval 8"/>
          <p:cNvSpPr/>
          <p:nvPr/>
        </p:nvSpPr>
        <p:spPr>
          <a:xfrm>
            <a:off x="2691535" y="2751666"/>
            <a:ext cx="1353413" cy="1354666"/>
          </a:xfrm>
          <a:prstGeom prst="ellipse">
            <a:avLst/>
          </a:prstGeom>
          <a:solidFill>
            <a:srgbClr val="FF99CC"/>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5328" b="1">
                <a:solidFill>
                  <a:schemeClr val="bg1"/>
                </a:solidFill>
                <a:latin typeface="Arial" pitchFamily="34" charset="0"/>
                <a:cs typeface="Arial" pitchFamily="34" charset="0"/>
              </a:rPr>
              <a:t>2</a:t>
            </a:r>
          </a:p>
        </p:txBody>
      </p:sp>
      <p:sp>
        <p:nvSpPr>
          <p:cNvPr id="10" name="Freeform 9"/>
          <p:cNvSpPr/>
          <p:nvPr/>
        </p:nvSpPr>
        <p:spPr>
          <a:xfrm>
            <a:off x="2974669" y="4241800"/>
            <a:ext cx="9019958" cy="1761065"/>
          </a:xfrm>
          <a:custGeom>
            <a:avLst/>
            <a:gdLst>
              <a:gd name="connsiteX0" fmla="*/ 0 w 6771233"/>
              <a:gd name="connsiteY0" fmla="*/ 0 h 812800"/>
              <a:gd name="connsiteX1" fmla="*/ 6771233 w 6771233"/>
              <a:gd name="connsiteY1" fmla="*/ 0 h 812800"/>
              <a:gd name="connsiteX2" fmla="*/ 6771233 w 6771233"/>
              <a:gd name="connsiteY2" fmla="*/ 812800 h 812800"/>
              <a:gd name="connsiteX3" fmla="*/ 0 w 6771233"/>
              <a:gd name="connsiteY3" fmla="*/ 812800 h 812800"/>
              <a:gd name="connsiteX4" fmla="*/ 0 w 6771233"/>
              <a:gd name="connsiteY4" fmla="*/ 0 h 812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71233" h="812800">
                <a:moveTo>
                  <a:pt x="0" y="0"/>
                </a:moveTo>
                <a:lnTo>
                  <a:pt x="6771233" y="0"/>
                </a:lnTo>
                <a:lnTo>
                  <a:pt x="6771233" y="812800"/>
                </a:lnTo>
                <a:lnTo>
                  <a:pt x="0" y="812800"/>
                </a:lnTo>
                <a:lnTo>
                  <a:pt x="0" y="0"/>
                </a:lnTo>
                <a:close/>
              </a:path>
            </a:pathLst>
          </a:custGeom>
          <a:noFill/>
          <a:ln>
            <a:solidFill>
              <a:srgbClr val="3399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spcFirstLastPara="0" vert="horz" wrap="square" lIns="859514" tIns="94750" rIns="94750" bIns="94750" numCol="1" spcCol="2541" anchor="ctr" anchorCtr="0">
            <a:noAutofit/>
          </a:bodyPr>
          <a:lstStyle/>
          <a:p>
            <a:r>
              <a:rPr lang="en-US" sz="3730" b="1">
                <a:solidFill>
                  <a:srgbClr val="3399FF"/>
                </a:solidFill>
                <a:latin typeface="Arial" pitchFamily="34" charset="0"/>
                <a:cs typeface="Arial" pitchFamily="34" charset="0"/>
              </a:rPr>
              <a:t>Chuẩn bị bài 30: Kinh tế Châu Phi.</a:t>
            </a:r>
            <a:endParaRPr lang="en-US" sz="4000" b="1">
              <a:solidFill>
                <a:srgbClr val="00B0F0"/>
              </a:solidFill>
              <a:latin typeface="Arial" panose="020B0604020202020204" pitchFamily="34" charset="0"/>
              <a:cs typeface="Arial" panose="020B0604020202020204" pitchFamily="34" charset="0"/>
            </a:endParaRPr>
          </a:p>
        </p:txBody>
      </p:sp>
      <p:sp>
        <p:nvSpPr>
          <p:cNvPr id="11" name="Oval 10"/>
          <p:cNvSpPr/>
          <p:nvPr/>
        </p:nvSpPr>
        <p:spPr>
          <a:xfrm>
            <a:off x="2297962" y="4377267"/>
            <a:ext cx="1353413" cy="1354666"/>
          </a:xfrm>
          <a:prstGeom prst="ellipse">
            <a:avLst/>
          </a:prstGeom>
          <a:solidFill>
            <a:srgbClr val="3399FF"/>
          </a:solidFill>
          <a:ln>
            <a:noFill/>
          </a:ln>
        </p:spPr>
        <p:style>
          <a:lnRef idx="2">
            <a:scrgbClr r="0" g="0" b="0"/>
          </a:lnRef>
          <a:fillRef idx="1">
            <a:scrgbClr r="0" g="0" b="0"/>
          </a:fillRef>
          <a:effectRef idx="0">
            <a:schemeClr val="lt1">
              <a:hueOff val="0"/>
              <a:satOff val="0"/>
              <a:lumOff val="0"/>
              <a:alphaOff val="0"/>
            </a:schemeClr>
          </a:effectRef>
          <a:fontRef idx="minor">
            <a:schemeClr val="dk1">
              <a:hueOff val="0"/>
              <a:satOff val="0"/>
              <a:lumOff val="0"/>
              <a:alphaOff val="0"/>
            </a:schemeClr>
          </a:fontRef>
        </p:style>
        <p:txBody>
          <a:bodyPr lIns="121821" tIns="60910" rIns="121821" bIns="60910"/>
          <a:lstStyle/>
          <a:p>
            <a:pPr algn="ctr"/>
            <a:r>
              <a:rPr lang="en-US" sz="4795" b="1">
                <a:solidFill>
                  <a:schemeClr val="bg1"/>
                </a:solidFill>
                <a:latin typeface="Arial" pitchFamily="34" charset="0"/>
                <a:cs typeface="Arial" pitchFamily="34" charset="0"/>
              </a:rPr>
              <a:t>3</a:t>
            </a: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2687" y="97855"/>
            <a:ext cx="2943674" cy="2056426"/>
          </a:xfrm>
          <a:prstGeom prst="rect">
            <a:avLst/>
          </a:prstGeom>
        </p:spPr>
      </p:pic>
    </p:spTree>
    <p:extLst>
      <p:ext uri="{BB962C8B-B14F-4D97-AF65-F5344CB8AC3E}">
        <p14:creationId xmlns:p14="http://schemas.microsoft.com/office/powerpoint/2010/main" val="146273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par>
                          <p:cTn id="24" fill="hold">
                            <p:stCondLst>
                              <p:cond delay="1500"/>
                            </p:stCondLst>
                            <p:childTnLst>
                              <p:par>
                                <p:cTn id="25" presetID="22" presetClass="entr" presetSubtype="8"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500"/>
                                        <p:tgtEl>
                                          <p:spTgt spid="8"/>
                                        </p:tgtEl>
                                      </p:cBhvr>
                                    </p:animEffect>
                                  </p:childTnLst>
                                </p:cTn>
                              </p:par>
                            </p:childTnLst>
                          </p:cTn>
                        </p:par>
                        <p:par>
                          <p:cTn id="28" fill="hold">
                            <p:stCondLst>
                              <p:cond delay="2000"/>
                            </p:stCondLst>
                            <p:childTnLst>
                              <p:par>
                                <p:cTn id="29" presetID="22" presetClass="entr" presetSubtype="8"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8" grpId="0" animBg="1"/>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op hình nền cảm ơn Thank You đẹp dễ thương và ý nghĩa nhất">
            <a:extLst>
              <a:ext uri="{FF2B5EF4-FFF2-40B4-BE49-F238E27FC236}">
                <a16:creationId xmlns:a16="http://schemas.microsoft.com/office/drawing/2014/main" xmlns="" id="{3C98EE2A-9ACE-4614-83A5-D7B71BAF6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1297" r="-1" b="2603"/>
          <a:stretch/>
        </p:blipFill>
        <p:spPr bwMode="auto">
          <a:xfrm>
            <a:off x="321733" y="321733"/>
            <a:ext cx="11548534" cy="6214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19107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3000"/>
                <a:satMod val="150000"/>
                <a:shade val="98000"/>
                <a:lumMod val="102000"/>
              </a:schemeClr>
            </a:gs>
            <a:gs pos="50000">
              <a:schemeClr val="bg1">
                <a:tint val="98000"/>
                <a:satMod val="130000"/>
                <a:shade val="90000"/>
                <a:lumMod val="103000"/>
              </a:schemeClr>
            </a:gs>
            <a:gs pos="100000">
              <a:schemeClr val="bg1">
                <a:shade val="63000"/>
                <a:satMod val="120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xmlns="" id="{A2509F26-B5DC-4BA7-B476-4CB044237A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sp>
        <p:nvSpPr>
          <p:cNvPr id="11" name="Rectangle 10">
            <a:extLst>
              <a:ext uri="{FF2B5EF4-FFF2-40B4-BE49-F238E27FC236}">
                <a16:creationId xmlns:a16="http://schemas.microsoft.com/office/drawing/2014/main" xmlns="" id="{DB103EB1-B135-4526-B883-33228FC27F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21480000">
            <a:off x="815340" y="683404"/>
            <a:ext cx="10561320" cy="5404104"/>
          </a:xfrm>
          <a:prstGeom prst="rect">
            <a:avLst/>
          </a:prstGeom>
          <a:solidFill>
            <a:srgbClr val="FFFFFF"/>
          </a:solidFill>
          <a:ln w="3175" cap="sq" cmpd="thinThick">
            <a:solidFill>
              <a:srgbClr val="DDDDDD"/>
            </a:solidFill>
            <a:miter lim="800000"/>
          </a:ln>
          <a:effectLst>
            <a:outerShdw blurRad="266700" dist="1143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Impact" panose="020B0806030902050204"/>
              <a:ea typeface="+mn-ea"/>
              <a:cs typeface="+mn-cs"/>
            </a:endParaRPr>
          </a:p>
        </p:txBody>
      </p:sp>
      <p:pic>
        <p:nvPicPr>
          <p:cNvPr id="4" name="Picture 3">
            <a:extLst>
              <a:ext uri="{FF2B5EF4-FFF2-40B4-BE49-F238E27FC236}">
                <a16:creationId xmlns:a16="http://schemas.microsoft.com/office/drawing/2014/main" xmlns="" id="{58AE4496-89C7-41AC-9E93-314476BBB3DC}"/>
              </a:ext>
            </a:extLst>
          </p:cNvPr>
          <p:cNvPicPr>
            <a:picLocks noChangeAspect="1"/>
          </p:cNvPicPr>
          <p:nvPr/>
        </p:nvPicPr>
        <p:blipFill rotWithShape="1">
          <a:blip r:embed="rId3"/>
          <a:srcRect t="423" r="1" b="1"/>
          <a:stretch/>
        </p:blipFill>
        <p:spPr>
          <a:xfrm rot="21480000">
            <a:off x="1137837" y="1003258"/>
            <a:ext cx="9916327" cy="4764396"/>
          </a:xfrm>
          <a:prstGeom prst="rect">
            <a:avLst/>
          </a:prstGeom>
        </p:spPr>
      </p:pic>
    </p:spTree>
    <p:extLst>
      <p:ext uri="{BB962C8B-B14F-4D97-AF65-F5344CB8AC3E}">
        <p14:creationId xmlns:p14="http://schemas.microsoft.com/office/powerpoint/2010/main" val="35165567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Nhóm 1">
            <a:extLst>
              <a:ext uri="{FF2B5EF4-FFF2-40B4-BE49-F238E27FC236}">
                <a16:creationId xmlns:a16="http://schemas.microsoft.com/office/drawing/2014/main" xmlns="" id="{40D5FB2E-42FE-4858-AE07-3235468194F4}"/>
              </a:ext>
            </a:extLst>
          </p:cNvPr>
          <p:cNvGrpSpPr/>
          <p:nvPr/>
        </p:nvGrpSpPr>
        <p:grpSpPr>
          <a:xfrm>
            <a:off x="0" y="0"/>
            <a:ext cx="12206068" cy="6858000"/>
            <a:chOff x="-14068" y="0"/>
            <a:chExt cx="12206068" cy="6858000"/>
          </a:xfrm>
        </p:grpSpPr>
        <p:grpSp>
          <p:nvGrpSpPr>
            <p:cNvPr id="88" name="Nhóm 2">
              <a:extLst>
                <a:ext uri="{FF2B5EF4-FFF2-40B4-BE49-F238E27FC236}">
                  <a16:creationId xmlns:a16="http://schemas.microsoft.com/office/drawing/2014/main" xmlns="" id="{7F93BA19-11E0-4EC1-BD01-BEB95A7616EE}"/>
                </a:ext>
              </a:extLst>
            </p:cNvPr>
            <p:cNvGrpSpPr/>
            <p:nvPr/>
          </p:nvGrpSpPr>
          <p:grpSpPr>
            <a:xfrm>
              <a:off x="-14068" y="0"/>
              <a:ext cx="12206068" cy="6858000"/>
              <a:chOff x="-14068" y="0"/>
              <a:chExt cx="12206068" cy="6858000"/>
            </a:xfrm>
          </p:grpSpPr>
          <p:cxnSp>
            <p:nvCxnSpPr>
              <p:cNvPr id="90" name="Đường nối Thẳng 4">
                <a:extLst>
                  <a:ext uri="{FF2B5EF4-FFF2-40B4-BE49-F238E27FC236}">
                    <a16:creationId xmlns:a16="http://schemas.microsoft.com/office/drawing/2014/main" xmlns="" id="{738758B6-B203-4BC3-97AA-135CA8160EB9}"/>
                  </a:ext>
                </a:extLst>
              </p:cNvPr>
              <p:cNvCxnSpPr/>
              <p:nvPr/>
            </p:nvCxnSpPr>
            <p:spPr>
              <a:xfrm>
                <a:off x="0" y="33764"/>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1" name="Đường nối Thẳng 5">
                <a:extLst>
                  <a:ext uri="{FF2B5EF4-FFF2-40B4-BE49-F238E27FC236}">
                    <a16:creationId xmlns:a16="http://schemas.microsoft.com/office/drawing/2014/main" xmlns="" id="{6380600F-4B9D-4A1B-8DF7-D6FCF398F088}"/>
                  </a:ext>
                </a:extLst>
              </p:cNvPr>
              <p:cNvCxnSpPr>
                <a:cxnSpLocks/>
              </p:cNvCxnSpPr>
              <p:nvPr/>
            </p:nvCxnSpPr>
            <p:spPr>
              <a:xfrm flipV="1">
                <a:off x="14068" y="0"/>
                <a:ext cx="0" cy="685800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2" name="Đường nối Thẳng 6">
                <a:extLst>
                  <a:ext uri="{FF2B5EF4-FFF2-40B4-BE49-F238E27FC236}">
                    <a16:creationId xmlns:a16="http://schemas.microsoft.com/office/drawing/2014/main" xmlns="" id="{3425364A-A994-42CB-99EA-1CC5C8F1BCDB}"/>
                  </a:ext>
                </a:extLst>
              </p:cNvPr>
              <p:cNvCxnSpPr/>
              <p:nvPr/>
            </p:nvCxnSpPr>
            <p:spPr>
              <a:xfrm>
                <a:off x="-14068" y="6858000"/>
                <a:ext cx="12192000" cy="0"/>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cxnSp>
          <p:nvCxnSpPr>
            <p:cNvPr id="89" name="Đường nối Thẳng 3">
              <a:extLst>
                <a:ext uri="{FF2B5EF4-FFF2-40B4-BE49-F238E27FC236}">
                  <a16:creationId xmlns:a16="http://schemas.microsoft.com/office/drawing/2014/main" xmlns="" id="{BCBDDC3C-C8AB-4E3A-95E2-09D3F0219D1C}"/>
                </a:ext>
              </a:extLst>
            </p:cNvPr>
            <p:cNvCxnSpPr>
              <a:cxnSpLocks/>
            </p:cNvCxnSpPr>
            <p:nvPr/>
          </p:nvCxnSpPr>
          <p:spPr>
            <a:xfrm flipV="1">
              <a:off x="12149796" y="33766"/>
              <a:ext cx="0" cy="6824234"/>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grpSp>
      <p:sp>
        <p:nvSpPr>
          <p:cNvPr id="45" name="TextBox 44">
            <a:extLst>
              <a:ext uri="{FF2B5EF4-FFF2-40B4-BE49-F238E27FC236}">
                <a16:creationId xmlns:a16="http://schemas.microsoft.com/office/drawing/2014/main" xmlns="" id="{CE2EBAAB-1F47-408A-8323-22CE33D42B7E}"/>
              </a:ext>
            </a:extLst>
          </p:cNvPr>
          <p:cNvSpPr txBox="1"/>
          <p:nvPr/>
        </p:nvSpPr>
        <p:spPr>
          <a:xfrm>
            <a:off x="3551402" y="227837"/>
            <a:ext cx="5445760" cy="973042"/>
          </a:xfrm>
          <a:custGeom>
            <a:avLst/>
            <a:gdLst/>
            <a:ahLst/>
            <a:cxnLst/>
            <a:rect l="l" t="t" r="r" b="b"/>
            <a:pathLst>
              <a:path w="6208084" h="919518">
                <a:moveTo>
                  <a:pt x="5143023" y="668672"/>
                </a:moveTo>
                <a:cubicBezTo>
                  <a:pt x="5130234" y="668672"/>
                  <a:pt x="5119127" y="672963"/>
                  <a:pt x="5109704" y="681545"/>
                </a:cubicBezTo>
                <a:cubicBezTo>
                  <a:pt x="5100281" y="690127"/>
                  <a:pt x="5095569" y="701317"/>
                  <a:pt x="5095569" y="715115"/>
                </a:cubicBezTo>
                <a:cubicBezTo>
                  <a:pt x="5095569" y="729250"/>
                  <a:pt x="5100281" y="740525"/>
                  <a:pt x="5109704" y="748939"/>
                </a:cubicBezTo>
                <a:cubicBezTo>
                  <a:pt x="5119127" y="757352"/>
                  <a:pt x="5130234" y="761559"/>
                  <a:pt x="5143023" y="761559"/>
                </a:cubicBezTo>
                <a:cubicBezTo>
                  <a:pt x="5155475" y="761559"/>
                  <a:pt x="5166497" y="757352"/>
                  <a:pt x="5176089" y="748939"/>
                </a:cubicBezTo>
                <a:cubicBezTo>
                  <a:pt x="5185680" y="740525"/>
                  <a:pt x="5190476" y="729250"/>
                  <a:pt x="5190476" y="715115"/>
                </a:cubicBezTo>
                <a:cubicBezTo>
                  <a:pt x="5190476" y="701317"/>
                  <a:pt x="5185680" y="690127"/>
                  <a:pt x="5176089" y="681545"/>
                </a:cubicBezTo>
                <a:cubicBezTo>
                  <a:pt x="5166497" y="672963"/>
                  <a:pt x="5155475" y="668672"/>
                  <a:pt x="5143023" y="668672"/>
                </a:cubicBezTo>
                <a:close/>
                <a:moveTo>
                  <a:pt x="1609248" y="668672"/>
                </a:moveTo>
                <a:cubicBezTo>
                  <a:pt x="1596459" y="668672"/>
                  <a:pt x="1585353" y="672963"/>
                  <a:pt x="1575929" y="681545"/>
                </a:cubicBezTo>
                <a:cubicBezTo>
                  <a:pt x="1566506" y="690127"/>
                  <a:pt x="1561794" y="701317"/>
                  <a:pt x="1561794" y="715115"/>
                </a:cubicBezTo>
                <a:cubicBezTo>
                  <a:pt x="1561794" y="729250"/>
                  <a:pt x="1566506" y="740525"/>
                  <a:pt x="1575929" y="748939"/>
                </a:cubicBezTo>
                <a:cubicBezTo>
                  <a:pt x="1585353" y="757352"/>
                  <a:pt x="1596459" y="761559"/>
                  <a:pt x="1609248" y="761559"/>
                </a:cubicBezTo>
                <a:cubicBezTo>
                  <a:pt x="1621700" y="761559"/>
                  <a:pt x="1632722" y="757352"/>
                  <a:pt x="1642314" y="748939"/>
                </a:cubicBezTo>
                <a:cubicBezTo>
                  <a:pt x="1651905" y="740525"/>
                  <a:pt x="1656701" y="729250"/>
                  <a:pt x="1656701" y="715115"/>
                </a:cubicBezTo>
                <a:cubicBezTo>
                  <a:pt x="1656701" y="701317"/>
                  <a:pt x="1651905" y="690127"/>
                  <a:pt x="1642314" y="681545"/>
                </a:cubicBezTo>
                <a:cubicBezTo>
                  <a:pt x="1632722" y="672963"/>
                  <a:pt x="1621700" y="668672"/>
                  <a:pt x="1609248" y="668672"/>
                </a:cubicBezTo>
                <a:close/>
                <a:moveTo>
                  <a:pt x="3758840" y="500565"/>
                </a:moveTo>
                <a:lnTo>
                  <a:pt x="3813866" y="500565"/>
                </a:lnTo>
                <a:cubicBezTo>
                  <a:pt x="3828674" y="500565"/>
                  <a:pt x="3839023" y="503678"/>
                  <a:pt x="3844913" y="509904"/>
                </a:cubicBezTo>
                <a:cubicBezTo>
                  <a:pt x="3850802" y="516130"/>
                  <a:pt x="3853747" y="524796"/>
                  <a:pt x="3853747" y="535903"/>
                </a:cubicBezTo>
                <a:cubicBezTo>
                  <a:pt x="3853747" y="547009"/>
                  <a:pt x="3850886" y="555759"/>
                  <a:pt x="3845165" y="562153"/>
                </a:cubicBezTo>
                <a:cubicBezTo>
                  <a:pt x="3839443" y="568548"/>
                  <a:pt x="3829011" y="571745"/>
                  <a:pt x="3813866" y="571745"/>
                </a:cubicBezTo>
                <a:lnTo>
                  <a:pt x="3758840" y="571745"/>
                </a:lnTo>
                <a:close/>
                <a:moveTo>
                  <a:pt x="643967" y="468691"/>
                </a:moveTo>
                <a:lnTo>
                  <a:pt x="643967" y="886673"/>
                </a:lnTo>
                <a:lnTo>
                  <a:pt x="658728" y="886673"/>
                </a:lnTo>
                <a:lnTo>
                  <a:pt x="657234" y="889376"/>
                </a:lnTo>
                <a:lnTo>
                  <a:pt x="411449" y="889376"/>
                </a:lnTo>
                <a:close/>
                <a:moveTo>
                  <a:pt x="4132163" y="463208"/>
                </a:moveTo>
                <a:lnTo>
                  <a:pt x="4163462" y="535903"/>
                </a:lnTo>
                <a:lnTo>
                  <a:pt x="4101369" y="535903"/>
                </a:lnTo>
                <a:close/>
                <a:moveTo>
                  <a:pt x="643967" y="420685"/>
                </a:moveTo>
                <a:lnTo>
                  <a:pt x="657234" y="444688"/>
                </a:lnTo>
                <a:lnTo>
                  <a:pt x="643967" y="468691"/>
                </a:lnTo>
                <a:close/>
                <a:moveTo>
                  <a:pt x="2199769" y="378902"/>
                </a:moveTo>
                <a:lnTo>
                  <a:pt x="2230563" y="378902"/>
                </a:lnTo>
                <a:cubicBezTo>
                  <a:pt x="2258497" y="378902"/>
                  <a:pt x="2280457" y="387354"/>
                  <a:pt x="2296443" y="404258"/>
                </a:cubicBezTo>
                <a:cubicBezTo>
                  <a:pt x="2312429" y="421161"/>
                  <a:pt x="2320422" y="443840"/>
                  <a:pt x="2320422" y="472295"/>
                </a:cubicBezTo>
                <a:cubicBezTo>
                  <a:pt x="2320422" y="500749"/>
                  <a:pt x="2312429" y="523428"/>
                  <a:pt x="2296443" y="540332"/>
                </a:cubicBezTo>
                <a:cubicBezTo>
                  <a:pt x="2280457" y="557235"/>
                  <a:pt x="2258497" y="565687"/>
                  <a:pt x="2230563" y="565687"/>
                </a:cubicBezTo>
                <a:lnTo>
                  <a:pt x="2199769" y="565687"/>
                </a:lnTo>
                <a:close/>
                <a:moveTo>
                  <a:pt x="5142265" y="376378"/>
                </a:moveTo>
                <a:cubicBezTo>
                  <a:pt x="5156779" y="376378"/>
                  <a:pt x="5169603" y="378818"/>
                  <a:pt x="5180738" y="383698"/>
                </a:cubicBezTo>
                <a:cubicBezTo>
                  <a:pt x="5191873" y="388578"/>
                  <a:pt x="5201323" y="395309"/>
                  <a:pt x="5209087" y="403891"/>
                </a:cubicBezTo>
                <a:cubicBezTo>
                  <a:pt x="5216852" y="412473"/>
                  <a:pt x="5222759" y="422653"/>
                  <a:pt x="5226807" y="434433"/>
                </a:cubicBezTo>
                <a:cubicBezTo>
                  <a:pt x="5230857" y="446212"/>
                  <a:pt x="5232881" y="458833"/>
                  <a:pt x="5232881" y="472295"/>
                </a:cubicBezTo>
                <a:cubicBezTo>
                  <a:pt x="5232881" y="485757"/>
                  <a:pt x="5230857" y="498377"/>
                  <a:pt x="5226807" y="510156"/>
                </a:cubicBezTo>
                <a:cubicBezTo>
                  <a:pt x="5222759" y="521936"/>
                  <a:pt x="5216852" y="532116"/>
                  <a:pt x="5209087" y="540698"/>
                </a:cubicBezTo>
                <a:cubicBezTo>
                  <a:pt x="5201323" y="549280"/>
                  <a:pt x="5191873" y="556096"/>
                  <a:pt x="5180738" y="561144"/>
                </a:cubicBezTo>
                <a:cubicBezTo>
                  <a:pt x="5169603" y="566192"/>
                  <a:pt x="5156779" y="568716"/>
                  <a:pt x="5142265" y="568716"/>
                </a:cubicBezTo>
                <a:cubicBezTo>
                  <a:pt x="5127751" y="568716"/>
                  <a:pt x="5114927" y="566192"/>
                  <a:pt x="5103792" y="561144"/>
                </a:cubicBezTo>
                <a:cubicBezTo>
                  <a:pt x="5092657" y="556096"/>
                  <a:pt x="5083207" y="549280"/>
                  <a:pt x="5075443" y="540698"/>
                </a:cubicBezTo>
                <a:cubicBezTo>
                  <a:pt x="5067679" y="532116"/>
                  <a:pt x="5061772" y="521936"/>
                  <a:pt x="5057723" y="510156"/>
                </a:cubicBezTo>
                <a:cubicBezTo>
                  <a:pt x="5053674" y="498377"/>
                  <a:pt x="5051649" y="485757"/>
                  <a:pt x="5051649" y="472295"/>
                </a:cubicBezTo>
                <a:cubicBezTo>
                  <a:pt x="5051649" y="458833"/>
                  <a:pt x="5053674" y="446212"/>
                  <a:pt x="5057723" y="434433"/>
                </a:cubicBezTo>
                <a:cubicBezTo>
                  <a:pt x="5061772" y="422653"/>
                  <a:pt x="5067679" y="412473"/>
                  <a:pt x="5075443" y="403891"/>
                </a:cubicBezTo>
                <a:cubicBezTo>
                  <a:pt x="5083207" y="395309"/>
                  <a:pt x="5092657" y="388578"/>
                  <a:pt x="5103792" y="383698"/>
                </a:cubicBezTo>
                <a:cubicBezTo>
                  <a:pt x="5114927" y="378818"/>
                  <a:pt x="5127751" y="376378"/>
                  <a:pt x="5142265" y="376378"/>
                </a:cubicBezTo>
                <a:close/>
                <a:moveTo>
                  <a:pt x="1608490" y="376378"/>
                </a:moveTo>
                <a:cubicBezTo>
                  <a:pt x="1623004" y="376378"/>
                  <a:pt x="1635829" y="378818"/>
                  <a:pt x="1646964" y="383698"/>
                </a:cubicBezTo>
                <a:cubicBezTo>
                  <a:pt x="1658099" y="388578"/>
                  <a:pt x="1667548" y="395309"/>
                  <a:pt x="1675313" y="403891"/>
                </a:cubicBezTo>
                <a:cubicBezTo>
                  <a:pt x="1683077" y="412473"/>
                  <a:pt x="1688984" y="422653"/>
                  <a:pt x="1693033" y="434433"/>
                </a:cubicBezTo>
                <a:cubicBezTo>
                  <a:pt x="1697082" y="446212"/>
                  <a:pt x="1699107" y="458833"/>
                  <a:pt x="1699107" y="472295"/>
                </a:cubicBezTo>
                <a:cubicBezTo>
                  <a:pt x="1699107" y="485757"/>
                  <a:pt x="1697082" y="498377"/>
                  <a:pt x="1693033" y="510156"/>
                </a:cubicBezTo>
                <a:cubicBezTo>
                  <a:pt x="1688984" y="521936"/>
                  <a:pt x="1683077" y="532116"/>
                  <a:pt x="1675313" y="540698"/>
                </a:cubicBezTo>
                <a:cubicBezTo>
                  <a:pt x="1667548" y="549280"/>
                  <a:pt x="1658099" y="556096"/>
                  <a:pt x="1646964" y="561144"/>
                </a:cubicBezTo>
                <a:cubicBezTo>
                  <a:pt x="1635829" y="566192"/>
                  <a:pt x="1623004" y="568716"/>
                  <a:pt x="1608490" y="568716"/>
                </a:cubicBezTo>
                <a:cubicBezTo>
                  <a:pt x="1593977" y="568716"/>
                  <a:pt x="1581152" y="566192"/>
                  <a:pt x="1570017" y="561144"/>
                </a:cubicBezTo>
                <a:cubicBezTo>
                  <a:pt x="1558882" y="556096"/>
                  <a:pt x="1549433" y="549280"/>
                  <a:pt x="1541668" y="540698"/>
                </a:cubicBezTo>
                <a:cubicBezTo>
                  <a:pt x="1533904" y="532116"/>
                  <a:pt x="1527997" y="521936"/>
                  <a:pt x="1523948" y="510156"/>
                </a:cubicBezTo>
                <a:cubicBezTo>
                  <a:pt x="1519899" y="498377"/>
                  <a:pt x="1517874" y="485757"/>
                  <a:pt x="1517874" y="472295"/>
                </a:cubicBezTo>
                <a:cubicBezTo>
                  <a:pt x="1517874" y="458833"/>
                  <a:pt x="1519899" y="446212"/>
                  <a:pt x="1523948" y="434433"/>
                </a:cubicBezTo>
                <a:cubicBezTo>
                  <a:pt x="1527997" y="422653"/>
                  <a:pt x="1533904" y="412473"/>
                  <a:pt x="1541668" y="403891"/>
                </a:cubicBezTo>
                <a:cubicBezTo>
                  <a:pt x="1549433" y="395309"/>
                  <a:pt x="1558882" y="388578"/>
                  <a:pt x="1570017" y="383698"/>
                </a:cubicBezTo>
                <a:cubicBezTo>
                  <a:pt x="1581152" y="378818"/>
                  <a:pt x="1593977" y="376378"/>
                  <a:pt x="1608490" y="376378"/>
                </a:cubicBezTo>
                <a:close/>
                <a:moveTo>
                  <a:pt x="3758840" y="372844"/>
                </a:moveTo>
                <a:lnTo>
                  <a:pt x="3807303" y="372844"/>
                </a:lnTo>
                <a:cubicBezTo>
                  <a:pt x="3820092" y="372844"/>
                  <a:pt x="3828927" y="375621"/>
                  <a:pt x="3833807" y="381174"/>
                </a:cubicBezTo>
                <a:cubicBezTo>
                  <a:pt x="3838687" y="386727"/>
                  <a:pt x="3841127" y="394383"/>
                  <a:pt x="3841127" y="404143"/>
                </a:cubicBezTo>
                <a:cubicBezTo>
                  <a:pt x="3841127" y="413903"/>
                  <a:pt x="3838518" y="421476"/>
                  <a:pt x="3833302" y="426860"/>
                </a:cubicBezTo>
                <a:cubicBezTo>
                  <a:pt x="3828085" y="432245"/>
                  <a:pt x="3819082" y="434938"/>
                  <a:pt x="3806293" y="434938"/>
                </a:cubicBezTo>
                <a:lnTo>
                  <a:pt x="3758840" y="434938"/>
                </a:lnTo>
                <a:close/>
                <a:moveTo>
                  <a:pt x="4612966" y="300654"/>
                </a:moveTo>
                <a:lnTo>
                  <a:pt x="4612966" y="643935"/>
                </a:lnTo>
                <a:lnTo>
                  <a:pt x="4704844" y="643935"/>
                </a:lnTo>
                <a:lnTo>
                  <a:pt x="4704844" y="509652"/>
                </a:lnTo>
                <a:lnTo>
                  <a:pt x="4823983" y="509652"/>
                </a:lnTo>
                <a:lnTo>
                  <a:pt x="4823983" y="643935"/>
                </a:lnTo>
                <a:lnTo>
                  <a:pt x="4915861" y="643935"/>
                </a:lnTo>
                <a:lnTo>
                  <a:pt x="4915861" y="300654"/>
                </a:lnTo>
                <a:lnTo>
                  <a:pt x="4823983" y="300654"/>
                </a:lnTo>
                <a:lnTo>
                  <a:pt x="4823983" y="432413"/>
                </a:lnTo>
                <a:lnTo>
                  <a:pt x="4704844" y="432413"/>
                </a:lnTo>
                <a:lnTo>
                  <a:pt x="4704844" y="300654"/>
                </a:lnTo>
                <a:close/>
                <a:moveTo>
                  <a:pt x="4338760" y="300654"/>
                </a:moveTo>
                <a:lnTo>
                  <a:pt x="4338760" y="643935"/>
                </a:lnTo>
                <a:lnTo>
                  <a:pt x="4430638" y="643935"/>
                </a:lnTo>
                <a:lnTo>
                  <a:pt x="4430638" y="300654"/>
                </a:lnTo>
                <a:close/>
                <a:moveTo>
                  <a:pt x="3669991" y="300654"/>
                </a:moveTo>
                <a:lnTo>
                  <a:pt x="3669991" y="643935"/>
                </a:lnTo>
                <a:lnTo>
                  <a:pt x="3814371" y="643935"/>
                </a:lnTo>
                <a:cubicBezTo>
                  <a:pt x="3857449" y="643935"/>
                  <a:pt x="3890095" y="635269"/>
                  <a:pt x="3912307" y="617937"/>
                </a:cubicBezTo>
                <a:cubicBezTo>
                  <a:pt x="3934519" y="600604"/>
                  <a:pt x="3945625" y="576120"/>
                  <a:pt x="3945625" y="544485"/>
                </a:cubicBezTo>
                <a:cubicBezTo>
                  <a:pt x="3945625" y="532369"/>
                  <a:pt x="3943859" y="521683"/>
                  <a:pt x="3940325" y="512428"/>
                </a:cubicBezTo>
                <a:cubicBezTo>
                  <a:pt x="3936791" y="503173"/>
                  <a:pt x="3932163" y="495264"/>
                  <a:pt x="3926442" y="488701"/>
                </a:cubicBezTo>
                <a:cubicBezTo>
                  <a:pt x="3920721" y="482139"/>
                  <a:pt x="3914158" y="476838"/>
                  <a:pt x="3906754" y="472799"/>
                </a:cubicBezTo>
                <a:cubicBezTo>
                  <a:pt x="3899349" y="468761"/>
                  <a:pt x="3891609" y="465564"/>
                  <a:pt x="3883532" y="463208"/>
                </a:cubicBezTo>
                <a:cubicBezTo>
                  <a:pt x="3897330" y="458159"/>
                  <a:pt x="3908689" y="449746"/>
                  <a:pt x="3917607" y="437966"/>
                </a:cubicBezTo>
                <a:cubicBezTo>
                  <a:pt x="3926526" y="426187"/>
                  <a:pt x="3930985" y="410033"/>
                  <a:pt x="3930985" y="389503"/>
                </a:cubicBezTo>
                <a:cubicBezTo>
                  <a:pt x="3930985" y="360560"/>
                  <a:pt x="3920889" y="338516"/>
                  <a:pt x="3900696" y="323371"/>
                </a:cubicBezTo>
                <a:cubicBezTo>
                  <a:pt x="3880503" y="308226"/>
                  <a:pt x="3853242" y="300654"/>
                  <a:pt x="3818914" y="300654"/>
                </a:cubicBezTo>
                <a:close/>
                <a:moveTo>
                  <a:pt x="2447257" y="300654"/>
                </a:moveTo>
                <a:lnTo>
                  <a:pt x="2447257" y="511166"/>
                </a:lnTo>
                <a:cubicBezTo>
                  <a:pt x="2447257" y="534388"/>
                  <a:pt x="2450959" y="554581"/>
                  <a:pt x="2458363" y="571745"/>
                </a:cubicBezTo>
                <a:cubicBezTo>
                  <a:pt x="2465767" y="588909"/>
                  <a:pt x="2476116" y="603213"/>
                  <a:pt x="2489410" y="614655"/>
                </a:cubicBezTo>
                <a:cubicBezTo>
                  <a:pt x="2502704" y="626098"/>
                  <a:pt x="2518438" y="634680"/>
                  <a:pt x="2536611" y="640401"/>
                </a:cubicBezTo>
                <a:cubicBezTo>
                  <a:pt x="2554785" y="646123"/>
                  <a:pt x="2574641" y="648983"/>
                  <a:pt x="2596181" y="648983"/>
                </a:cubicBezTo>
                <a:cubicBezTo>
                  <a:pt x="2617720" y="648983"/>
                  <a:pt x="2637576" y="646123"/>
                  <a:pt x="2655750" y="640401"/>
                </a:cubicBezTo>
                <a:cubicBezTo>
                  <a:pt x="2673924" y="634680"/>
                  <a:pt x="2689657" y="626098"/>
                  <a:pt x="2702951" y="614655"/>
                </a:cubicBezTo>
                <a:cubicBezTo>
                  <a:pt x="2716245" y="603213"/>
                  <a:pt x="2726593" y="588909"/>
                  <a:pt x="2733998" y="571745"/>
                </a:cubicBezTo>
                <a:cubicBezTo>
                  <a:pt x="2741402" y="554581"/>
                  <a:pt x="2745104" y="534388"/>
                  <a:pt x="2745104" y="511166"/>
                </a:cubicBezTo>
                <a:lnTo>
                  <a:pt x="2745104" y="300654"/>
                </a:lnTo>
                <a:lnTo>
                  <a:pt x="2653226" y="300654"/>
                </a:lnTo>
                <a:lnTo>
                  <a:pt x="2653226" y="509762"/>
                </a:lnTo>
                <a:cubicBezTo>
                  <a:pt x="2653226" y="529250"/>
                  <a:pt x="2648598" y="544285"/>
                  <a:pt x="2639343" y="554865"/>
                </a:cubicBezTo>
                <a:cubicBezTo>
                  <a:pt x="2630088" y="565445"/>
                  <a:pt x="2615700" y="570735"/>
                  <a:pt x="2596181" y="570735"/>
                </a:cubicBezTo>
                <a:cubicBezTo>
                  <a:pt x="2576661" y="570735"/>
                  <a:pt x="2562273" y="565445"/>
                  <a:pt x="2553018" y="554865"/>
                </a:cubicBezTo>
                <a:cubicBezTo>
                  <a:pt x="2543763" y="544285"/>
                  <a:pt x="2539135" y="529250"/>
                  <a:pt x="2539135" y="509762"/>
                </a:cubicBezTo>
                <a:lnTo>
                  <a:pt x="2539135" y="300654"/>
                </a:lnTo>
                <a:close/>
                <a:moveTo>
                  <a:pt x="2107891" y="300654"/>
                </a:moveTo>
                <a:lnTo>
                  <a:pt x="2107891" y="643935"/>
                </a:lnTo>
                <a:lnTo>
                  <a:pt x="2240439" y="643935"/>
                </a:lnTo>
                <a:cubicBezTo>
                  <a:pt x="2264971" y="643935"/>
                  <a:pt x="2287819" y="639981"/>
                  <a:pt x="2308985" y="632072"/>
                </a:cubicBezTo>
                <a:cubicBezTo>
                  <a:pt x="2330151" y="624163"/>
                  <a:pt x="2348545" y="612804"/>
                  <a:pt x="2364168" y="597996"/>
                </a:cubicBezTo>
                <a:cubicBezTo>
                  <a:pt x="2379792" y="583188"/>
                  <a:pt x="2391972" y="565182"/>
                  <a:pt x="2400709" y="543980"/>
                </a:cubicBezTo>
                <a:cubicBezTo>
                  <a:pt x="2409446" y="522777"/>
                  <a:pt x="2413815" y="498882"/>
                  <a:pt x="2413815" y="472295"/>
                </a:cubicBezTo>
                <a:cubicBezTo>
                  <a:pt x="2413815" y="445707"/>
                  <a:pt x="2409446" y="421812"/>
                  <a:pt x="2400709" y="400609"/>
                </a:cubicBezTo>
                <a:cubicBezTo>
                  <a:pt x="2391972" y="379407"/>
                  <a:pt x="2379792" y="361401"/>
                  <a:pt x="2364168" y="346593"/>
                </a:cubicBezTo>
                <a:cubicBezTo>
                  <a:pt x="2348545" y="331785"/>
                  <a:pt x="2330151" y="320426"/>
                  <a:pt x="2308985" y="312517"/>
                </a:cubicBezTo>
                <a:cubicBezTo>
                  <a:pt x="2287819" y="304609"/>
                  <a:pt x="2264971" y="300654"/>
                  <a:pt x="2240439" y="300654"/>
                </a:cubicBezTo>
                <a:close/>
                <a:moveTo>
                  <a:pt x="1833685" y="300654"/>
                </a:moveTo>
                <a:lnTo>
                  <a:pt x="1833685" y="643935"/>
                </a:lnTo>
                <a:lnTo>
                  <a:pt x="1925563" y="643935"/>
                </a:lnTo>
                <a:lnTo>
                  <a:pt x="1925563" y="300654"/>
                </a:lnTo>
                <a:close/>
                <a:moveTo>
                  <a:pt x="5521937" y="296615"/>
                </a:moveTo>
                <a:cubicBezTo>
                  <a:pt x="5499051" y="296615"/>
                  <a:pt x="5477107" y="300906"/>
                  <a:pt x="5456104" y="309489"/>
                </a:cubicBezTo>
                <a:cubicBezTo>
                  <a:pt x="5435101" y="318071"/>
                  <a:pt x="5416650" y="330102"/>
                  <a:pt x="5400751" y="345583"/>
                </a:cubicBezTo>
                <a:cubicBezTo>
                  <a:pt x="5384851" y="361065"/>
                  <a:pt x="5372215" y="379575"/>
                  <a:pt x="5362841" y="401114"/>
                </a:cubicBezTo>
                <a:cubicBezTo>
                  <a:pt x="5353469" y="422653"/>
                  <a:pt x="5348781" y="446380"/>
                  <a:pt x="5348781" y="472295"/>
                </a:cubicBezTo>
                <a:cubicBezTo>
                  <a:pt x="5348781" y="498209"/>
                  <a:pt x="5353551" y="521936"/>
                  <a:pt x="5363090" y="543475"/>
                </a:cubicBezTo>
                <a:cubicBezTo>
                  <a:pt x="5372629" y="565014"/>
                  <a:pt x="5385517" y="583608"/>
                  <a:pt x="5401753" y="599258"/>
                </a:cubicBezTo>
                <a:cubicBezTo>
                  <a:pt x="5417988" y="614908"/>
                  <a:pt x="5436861" y="627023"/>
                  <a:pt x="5458372" y="635605"/>
                </a:cubicBezTo>
                <a:cubicBezTo>
                  <a:pt x="5479882" y="644188"/>
                  <a:pt x="5502753" y="648479"/>
                  <a:pt x="5526985" y="648479"/>
                </a:cubicBezTo>
                <a:cubicBezTo>
                  <a:pt x="5561986" y="648479"/>
                  <a:pt x="5591603" y="642000"/>
                  <a:pt x="5615833" y="629043"/>
                </a:cubicBezTo>
                <a:cubicBezTo>
                  <a:pt x="5640065" y="616086"/>
                  <a:pt x="5660763" y="595304"/>
                  <a:pt x="5677927" y="566697"/>
                </a:cubicBezTo>
                <a:lnTo>
                  <a:pt x="5607252" y="521263"/>
                </a:lnTo>
                <a:cubicBezTo>
                  <a:pt x="5599847" y="535061"/>
                  <a:pt x="5590088" y="546420"/>
                  <a:pt x="5577972" y="555338"/>
                </a:cubicBezTo>
                <a:cubicBezTo>
                  <a:pt x="5565857" y="564257"/>
                  <a:pt x="5548692" y="568716"/>
                  <a:pt x="5526480" y="568716"/>
                </a:cubicBezTo>
                <a:cubicBezTo>
                  <a:pt x="5513355" y="568716"/>
                  <a:pt x="5501575" y="566192"/>
                  <a:pt x="5491142" y="561144"/>
                </a:cubicBezTo>
                <a:cubicBezTo>
                  <a:pt x="5480709" y="556096"/>
                  <a:pt x="5471875" y="549280"/>
                  <a:pt x="5464639" y="540698"/>
                </a:cubicBezTo>
                <a:cubicBezTo>
                  <a:pt x="5457403" y="532116"/>
                  <a:pt x="5451850" y="521936"/>
                  <a:pt x="5447979" y="510156"/>
                </a:cubicBezTo>
                <a:cubicBezTo>
                  <a:pt x="5444109" y="498377"/>
                  <a:pt x="5442174" y="485757"/>
                  <a:pt x="5442174" y="472295"/>
                </a:cubicBezTo>
                <a:cubicBezTo>
                  <a:pt x="5442174" y="458833"/>
                  <a:pt x="5444025" y="446212"/>
                  <a:pt x="5447727" y="434433"/>
                </a:cubicBezTo>
                <a:cubicBezTo>
                  <a:pt x="5451429" y="422653"/>
                  <a:pt x="5456814" y="412473"/>
                  <a:pt x="5463881" y="403891"/>
                </a:cubicBezTo>
                <a:cubicBezTo>
                  <a:pt x="5470949" y="395309"/>
                  <a:pt x="5479447" y="388578"/>
                  <a:pt x="5489375" y="383698"/>
                </a:cubicBezTo>
                <a:cubicBezTo>
                  <a:pt x="5499303" y="378818"/>
                  <a:pt x="5510662" y="376378"/>
                  <a:pt x="5523451" y="376378"/>
                </a:cubicBezTo>
                <a:cubicBezTo>
                  <a:pt x="5534221" y="376378"/>
                  <a:pt x="5543728" y="377556"/>
                  <a:pt x="5551973" y="379912"/>
                </a:cubicBezTo>
                <a:cubicBezTo>
                  <a:pt x="5560219" y="382267"/>
                  <a:pt x="5567455" y="385381"/>
                  <a:pt x="5573681" y="389251"/>
                </a:cubicBezTo>
                <a:cubicBezTo>
                  <a:pt x="5579907" y="393121"/>
                  <a:pt x="5585207" y="397496"/>
                  <a:pt x="5589583" y="402376"/>
                </a:cubicBezTo>
                <a:cubicBezTo>
                  <a:pt x="5593959" y="407256"/>
                  <a:pt x="5597828" y="412220"/>
                  <a:pt x="5601194" y="417269"/>
                </a:cubicBezTo>
                <a:lnTo>
                  <a:pt x="5670355" y="370320"/>
                </a:lnTo>
                <a:cubicBezTo>
                  <a:pt x="5663287" y="359887"/>
                  <a:pt x="5655042" y="350127"/>
                  <a:pt x="5645619" y="341040"/>
                </a:cubicBezTo>
                <a:cubicBezTo>
                  <a:pt x="5636195" y="331953"/>
                  <a:pt x="5625425" y="324128"/>
                  <a:pt x="5613310" y="317566"/>
                </a:cubicBezTo>
                <a:cubicBezTo>
                  <a:pt x="5601194" y="311003"/>
                  <a:pt x="5587563" y="305871"/>
                  <a:pt x="5572419" y="302169"/>
                </a:cubicBezTo>
                <a:cubicBezTo>
                  <a:pt x="5557274" y="298467"/>
                  <a:pt x="5540447" y="296615"/>
                  <a:pt x="5521937" y="296615"/>
                </a:cubicBezTo>
                <a:close/>
                <a:moveTo>
                  <a:pt x="5142265" y="296615"/>
                </a:moveTo>
                <a:cubicBezTo>
                  <a:pt x="5117392" y="296615"/>
                  <a:pt x="5093865" y="300906"/>
                  <a:pt x="5071685" y="309489"/>
                </a:cubicBezTo>
                <a:cubicBezTo>
                  <a:pt x="5049503" y="318071"/>
                  <a:pt x="5030011" y="330102"/>
                  <a:pt x="5013207" y="345583"/>
                </a:cubicBezTo>
                <a:cubicBezTo>
                  <a:pt x="4996404" y="361065"/>
                  <a:pt x="4983044" y="379575"/>
                  <a:pt x="4973129" y="401114"/>
                </a:cubicBezTo>
                <a:cubicBezTo>
                  <a:pt x="4963214" y="422653"/>
                  <a:pt x="4958257" y="446380"/>
                  <a:pt x="4958257" y="472295"/>
                </a:cubicBezTo>
                <a:cubicBezTo>
                  <a:pt x="4958257" y="498209"/>
                  <a:pt x="4963214" y="521936"/>
                  <a:pt x="4973129" y="543475"/>
                </a:cubicBezTo>
                <a:cubicBezTo>
                  <a:pt x="4983044" y="565014"/>
                  <a:pt x="4996404" y="583608"/>
                  <a:pt x="5013207" y="599258"/>
                </a:cubicBezTo>
                <a:cubicBezTo>
                  <a:pt x="5030011" y="614908"/>
                  <a:pt x="5049503" y="627023"/>
                  <a:pt x="5071685" y="635605"/>
                </a:cubicBezTo>
                <a:cubicBezTo>
                  <a:pt x="5093865" y="644188"/>
                  <a:pt x="5117392" y="648479"/>
                  <a:pt x="5142265" y="648479"/>
                </a:cubicBezTo>
                <a:cubicBezTo>
                  <a:pt x="5166802" y="648479"/>
                  <a:pt x="5190245" y="644188"/>
                  <a:pt x="5212593" y="635605"/>
                </a:cubicBezTo>
                <a:cubicBezTo>
                  <a:pt x="5234943" y="627023"/>
                  <a:pt x="5254519" y="614908"/>
                  <a:pt x="5271323" y="599258"/>
                </a:cubicBezTo>
                <a:cubicBezTo>
                  <a:pt x="5288127" y="583608"/>
                  <a:pt x="5301486" y="565014"/>
                  <a:pt x="5311401" y="543475"/>
                </a:cubicBezTo>
                <a:cubicBezTo>
                  <a:pt x="5321316" y="521936"/>
                  <a:pt x="5326274" y="498209"/>
                  <a:pt x="5326274" y="472295"/>
                </a:cubicBezTo>
                <a:cubicBezTo>
                  <a:pt x="5326274" y="446380"/>
                  <a:pt x="5321316" y="422653"/>
                  <a:pt x="5311401" y="401114"/>
                </a:cubicBezTo>
                <a:cubicBezTo>
                  <a:pt x="5301486" y="379575"/>
                  <a:pt x="5288127" y="361065"/>
                  <a:pt x="5271323" y="345583"/>
                </a:cubicBezTo>
                <a:cubicBezTo>
                  <a:pt x="5254519" y="330102"/>
                  <a:pt x="5234943" y="318071"/>
                  <a:pt x="5212593" y="309489"/>
                </a:cubicBezTo>
                <a:cubicBezTo>
                  <a:pt x="5190245" y="300906"/>
                  <a:pt x="5166802" y="296615"/>
                  <a:pt x="5142265" y="296615"/>
                </a:cubicBezTo>
                <a:close/>
                <a:moveTo>
                  <a:pt x="3349799" y="296615"/>
                </a:moveTo>
                <a:cubicBezTo>
                  <a:pt x="3324894" y="296615"/>
                  <a:pt x="3301433" y="300906"/>
                  <a:pt x="3279415" y="309489"/>
                </a:cubicBezTo>
                <a:cubicBezTo>
                  <a:pt x="3257397" y="318071"/>
                  <a:pt x="3238103" y="330102"/>
                  <a:pt x="3221533" y="345583"/>
                </a:cubicBezTo>
                <a:cubicBezTo>
                  <a:pt x="3204963" y="361065"/>
                  <a:pt x="3191825" y="379575"/>
                  <a:pt x="3182118" y="401114"/>
                </a:cubicBezTo>
                <a:cubicBezTo>
                  <a:pt x="3172410" y="422653"/>
                  <a:pt x="3167557" y="446380"/>
                  <a:pt x="3167557" y="472295"/>
                </a:cubicBezTo>
                <a:cubicBezTo>
                  <a:pt x="3167557" y="498209"/>
                  <a:pt x="3172437" y="521936"/>
                  <a:pt x="3182197" y="543475"/>
                </a:cubicBezTo>
                <a:cubicBezTo>
                  <a:pt x="3191957" y="565014"/>
                  <a:pt x="3205250" y="583608"/>
                  <a:pt x="3222078" y="599258"/>
                </a:cubicBezTo>
                <a:cubicBezTo>
                  <a:pt x="3238905" y="614908"/>
                  <a:pt x="3258509" y="627023"/>
                  <a:pt x="3280890" y="635605"/>
                </a:cubicBezTo>
                <a:cubicBezTo>
                  <a:pt x="3303270" y="644188"/>
                  <a:pt x="3327081" y="648479"/>
                  <a:pt x="3352323" y="648479"/>
                </a:cubicBezTo>
                <a:cubicBezTo>
                  <a:pt x="3371506" y="648479"/>
                  <a:pt x="3388586" y="647216"/>
                  <a:pt x="3403562" y="644692"/>
                </a:cubicBezTo>
                <a:cubicBezTo>
                  <a:pt x="3418539" y="642168"/>
                  <a:pt x="3431917" y="638803"/>
                  <a:pt x="3443696" y="634596"/>
                </a:cubicBezTo>
                <a:cubicBezTo>
                  <a:pt x="3455475" y="630389"/>
                  <a:pt x="3466076" y="625425"/>
                  <a:pt x="3475500" y="619703"/>
                </a:cubicBezTo>
                <a:cubicBezTo>
                  <a:pt x="3484923" y="613982"/>
                  <a:pt x="3493673" y="607756"/>
                  <a:pt x="3501751" y="601025"/>
                </a:cubicBezTo>
                <a:lnTo>
                  <a:pt x="3501751" y="452606"/>
                </a:lnTo>
                <a:lnTo>
                  <a:pt x="3351818" y="452606"/>
                </a:lnTo>
                <a:lnTo>
                  <a:pt x="3351818" y="523282"/>
                </a:lnTo>
                <a:lnTo>
                  <a:pt x="3419969" y="523282"/>
                </a:lnTo>
                <a:lnTo>
                  <a:pt x="3419969" y="557610"/>
                </a:lnTo>
                <a:cubicBezTo>
                  <a:pt x="3412544" y="561312"/>
                  <a:pt x="3403766" y="564509"/>
                  <a:pt x="3393635" y="567202"/>
                </a:cubicBezTo>
                <a:cubicBezTo>
                  <a:pt x="3383505" y="569894"/>
                  <a:pt x="3369999" y="571240"/>
                  <a:pt x="3353119" y="571240"/>
                </a:cubicBezTo>
                <a:cubicBezTo>
                  <a:pt x="3337927" y="571240"/>
                  <a:pt x="3324591" y="568632"/>
                  <a:pt x="3313112" y="563415"/>
                </a:cubicBezTo>
                <a:cubicBezTo>
                  <a:pt x="3301632" y="558199"/>
                  <a:pt x="3292011" y="551047"/>
                  <a:pt x="3284246" y="541960"/>
                </a:cubicBezTo>
                <a:cubicBezTo>
                  <a:pt x="3276482" y="532874"/>
                  <a:pt x="3270658" y="522356"/>
                  <a:pt x="3266775" y="510409"/>
                </a:cubicBezTo>
                <a:cubicBezTo>
                  <a:pt x="3262891" y="498461"/>
                  <a:pt x="3260949" y="485757"/>
                  <a:pt x="3260949" y="472295"/>
                </a:cubicBezTo>
                <a:cubicBezTo>
                  <a:pt x="3260949" y="458833"/>
                  <a:pt x="3262884" y="446212"/>
                  <a:pt x="3266755" y="434433"/>
                </a:cubicBezTo>
                <a:cubicBezTo>
                  <a:pt x="3270625" y="422653"/>
                  <a:pt x="3276178" y="412473"/>
                  <a:pt x="3283414" y="403891"/>
                </a:cubicBezTo>
                <a:cubicBezTo>
                  <a:pt x="3290650" y="395309"/>
                  <a:pt x="3299653" y="388578"/>
                  <a:pt x="3310422" y="383698"/>
                </a:cubicBezTo>
                <a:cubicBezTo>
                  <a:pt x="3321191" y="378818"/>
                  <a:pt x="3333644" y="376378"/>
                  <a:pt x="3347779" y="376378"/>
                </a:cubicBezTo>
                <a:cubicBezTo>
                  <a:pt x="3364943" y="376378"/>
                  <a:pt x="3379667" y="379743"/>
                  <a:pt x="3391951" y="386474"/>
                </a:cubicBezTo>
                <a:cubicBezTo>
                  <a:pt x="3404235" y="393205"/>
                  <a:pt x="3414753" y="402124"/>
                  <a:pt x="3423503" y="413230"/>
                </a:cubicBezTo>
                <a:lnTo>
                  <a:pt x="3487616" y="357699"/>
                </a:lnTo>
                <a:cubicBezTo>
                  <a:pt x="3472471" y="338516"/>
                  <a:pt x="3453371" y="323539"/>
                  <a:pt x="3430318" y="312770"/>
                </a:cubicBezTo>
                <a:cubicBezTo>
                  <a:pt x="3407264" y="302000"/>
                  <a:pt x="3380424" y="296615"/>
                  <a:pt x="3349799" y="296615"/>
                </a:cubicBezTo>
                <a:close/>
                <a:moveTo>
                  <a:pt x="1608490" y="296615"/>
                </a:moveTo>
                <a:cubicBezTo>
                  <a:pt x="1583617" y="296615"/>
                  <a:pt x="1560090" y="300906"/>
                  <a:pt x="1537910" y="309489"/>
                </a:cubicBezTo>
                <a:cubicBezTo>
                  <a:pt x="1515729" y="318071"/>
                  <a:pt x="1496237" y="330102"/>
                  <a:pt x="1479433" y="345583"/>
                </a:cubicBezTo>
                <a:cubicBezTo>
                  <a:pt x="1462629" y="361065"/>
                  <a:pt x="1449269" y="379575"/>
                  <a:pt x="1439354" y="401114"/>
                </a:cubicBezTo>
                <a:cubicBezTo>
                  <a:pt x="1429439" y="422653"/>
                  <a:pt x="1424482" y="446380"/>
                  <a:pt x="1424482" y="472295"/>
                </a:cubicBezTo>
                <a:cubicBezTo>
                  <a:pt x="1424482" y="498209"/>
                  <a:pt x="1429439" y="521936"/>
                  <a:pt x="1439354" y="543475"/>
                </a:cubicBezTo>
                <a:cubicBezTo>
                  <a:pt x="1449269" y="565014"/>
                  <a:pt x="1462629" y="583608"/>
                  <a:pt x="1479433" y="599258"/>
                </a:cubicBezTo>
                <a:cubicBezTo>
                  <a:pt x="1496237" y="614908"/>
                  <a:pt x="1515729" y="627023"/>
                  <a:pt x="1537910" y="635605"/>
                </a:cubicBezTo>
                <a:cubicBezTo>
                  <a:pt x="1560090" y="644188"/>
                  <a:pt x="1583617" y="648479"/>
                  <a:pt x="1608490" y="648479"/>
                </a:cubicBezTo>
                <a:cubicBezTo>
                  <a:pt x="1633027" y="648479"/>
                  <a:pt x="1656470" y="644188"/>
                  <a:pt x="1678819" y="635605"/>
                </a:cubicBezTo>
                <a:cubicBezTo>
                  <a:pt x="1701168" y="627023"/>
                  <a:pt x="1720744" y="614908"/>
                  <a:pt x="1737548" y="599258"/>
                </a:cubicBezTo>
                <a:cubicBezTo>
                  <a:pt x="1754352" y="583608"/>
                  <a:pt x="1767711" y="565014"/>
                  <a:pt x="1777627" y="543475"/>
                </a:cubicBezTo>
                <a:cubicBezTo>
                  <a:pt x="1787542" y="521936"/>
                  <a:pt x="1792499" y="498209"/>
                  <a:pt x="1792499" y="472295"/>
                </a:cubicBezTo>
                <a:cubicBezTo>
                  <a:pt x="1792499" y="446380"/>
                  <a:pt x="1787542" y="422653"/>
                  <a:pt x="1777627" y="401114"/>
                </a:cubicBezTo>
                <a:cubicBezTo>
                  <a:pt x="1767711" y="379575"/>
                  <a:pt x="1754352" y="361065"/>
                  <a:pt x="1737548" y="345583"/>
                </a:cubicBezTo>
                <a:cubicBezTo>
                  <a:pt x="1720744" y="330102"/>
                  <a:pt x="1701168" y="318071"/>
                  <a:pt x="1678819" y="309489"/>
                </a:cubicBezTo>
                <a:cubicBezTo>
                  <a:pt x="1656470" y="300906"/>
                  <a:pt x="1633027" y="296615"/>
                  <a:pt x="1608490" y="296615"/>
                </a:cubicBezTo>
                <a:close/>
                <a:moveTo>
                  <a:pt x="2804730" y="292577"/>
                </a:moveTo>
                <a:cubicBezTo>
                  <a:pt x="2803721" y="293250"/>
                  <a:pt x="2803216" y="294428"/>
                  <a:pt x="2803216" y="296111"/>
                </a:cubicBezTo>
                <a:lnTo>
                  <a:pt x="2803216" y="643935"/>
                </a:lnTo>
                <a:lnTo>
                  <a:pt x="2889541" y="643935"/>
                </a:lnTo>
                <a:lnTo>
                  <a:pt x="2889541" y="472799"/>
                </a:lnTo>
                <a:lnTo>
                  <a:pt x="3105101" y="649993"/>
                </a:lnTo>
                <a:cubicBezTo>
                  <a:pt x="3107794" y="652349"/>
                  <a:pt x="3109645" y="653274"/>
                  <a:pt x="3110654" y="652770"/>
                </a:cubicBezTo>
                <a:cubicBezTo>
                  <a:pt x="3111664" y="652265"/>
                  <a:pt x="3112169" y="651003"/>
                  <a:pt x="3112169" y="648983"/>
                </a:cubicBezTo>
                <a:lnTo>
                  <a:pt x="3112169" y="300654"/>
                </a:lnTo>
                <a:lnTo>
                  <a:pt x="3025844" y="300654"/>
                </a:lnTo>
                <a:lnTo>
                  <a:pt x="3025844" y="472799"/>
                </a:lnTo>
                <a:lnTo>
                  <a:pt x="2810283" y="295101"/>
                </a:lnTo>
                <a:cubicBezTo>
                  <a:pt x="2807591" y="292745"/>
                  <a:pt x="2805740" y="291904"/>
                  <a:pt x="2804730" y="292577"/>
                </a:cubicBezTo>
                <a:close/>
                <a:moveTo>
                  <a:pt x="1061655" y="292577"/>
                </a:moveTo>
                <a:cubicBezTo>
                  <a:pt x="1060646" y="293250"/>
                  <a:pt x="1060141" y="294428"/>
                  <a:pt x="1060141" y="296111"/>
                </a:cubicBezTo>
                <a:lnTo>
                  <a:pt x="1060141" y="643935"/>
                </a:lnTo>
                <a:lnTo>
                  <a:pt x="1146466" y="643935"/>
                </a:lnTo>
                <a:lnTo>
                  <a:pt x="1146466" y="472799"/>
                </a:lnTo>
                <a:lnTo>
                  <a:pt x="1362026" y="649993"/>
                </a:lnTo>
                <a:cubicBezTo>
                  <a:pt x="1364719" y="652349"/>
                  <a:pt x="1366570" y="653274"/>
                  <a:pt x="1367579" y="652770"/>
                </a:cubicBezTo>
                <a:cubicBezTo>
                  <a:pt x="1368589" y="652265"/>
                  <a:pt x="1369094" y="651003"/>
                  <a:pt x="1369094" y="648983"/>
                </a:cubicBezTo>
                <a:lnTo>
                  <a:pt x="1369094" y="300654"/>
                </a:lnTo>
                <a:lnTo>
                  <a:pt x="1282769" y="300654"/>
                </a:lnTo>
                <a:lnTo>
                  <a:pt x="1282769" y="472799"/>
                </a:lnTo>
                <a:lnTo>
                  <a:pt x="1067209" y="295101"/>
                </a:lnTo>
                <a:cubicBezTo>
                  <a:pt x="1064516" y="292745"/>
                  <a:pt x="1062665" y="291904"/>
                  <a:pt x="1061655" y="292577"/>
                </a:cubicBezTo>
                <a:close/>
                <a:moveTo>
                  <a:pt x="4136201" y="292072"/>
                </a:moveTo>
                <a:cubicBezTo>
                  <a:pt x="4134855" y="292072"/>
                  <a:pt x="4133846" y="292913"/>
                  <a:pt x="4133173" y="294596"/>
                </a:cubicBezTo>
                <a:lnTo>
                  <a:pt x="3966075" y="643935"/>
                </a:lnTo>
                <a:lnTo>
                  <a:pt x="4055934" y="643935"/>
                </a:lnTo>
                <a:lnTo>
                  <a:pt x="4073098" y="602539"/>
                </a:lnTo>
                <a:lnTo>
                  <a:pt x="4192742" y="602539"/>
                </a:lnTo>
                <a:lnTo>
                  <a:pt x="4210915" y="643935"/>
                </a:lnTo>
                <a:lnTo>
                  <a:pt x="4305823" y="643935"/>
                </a:lnTo>
                <a:lnTo>
                  <a:pt x="4139230" y="294596"/>
                </a:lnTo>
                <a:cubicBezTo>
                  <a:pt x="4138557" y="292913"/>
                  <a:pt x="4137547" y="292072"/>
                  <a:pt x="4136201" y="292072"/>
                </a:cubicBezTo>
                <a:close/>
                <a:moveTo>
                  <a:pt x="4054420" y="187573"/>
                </a:moveTo>
                <a:lnTo>
                  <a:pt x="4102378" y="279451"/>
                </a:lnTo>
                <a:lnTo>
                  <a:pt x="4169520" y="279451"/>
                </a:lnTo>
                <a:lnTo>
                  <a:pt x="4149327" y="187573"/>
                </a:lnTo>
                <a:close/>
                <a:moveTo>
                  <a:pt x="1608364" y="171924"/>
                </a:moveTo>
                <a:cubicBezTo>
                  <a:pt x="1607607" y="171924"/>
                  <a:pt x="1606892" y="172428"/>
                  <a:pt x="1606219" y="173438"/>
                </a:cubicBezTo>
                <a:lnTo>
                  <a:pt x="1525447" y="279451"/>
                </a:lnTo>
                <a:lnTo>
                  <a:pt x="1589560" y="279451"/>
                </a:lnTo>
                <a:lnTo>
                  <a:pt x="1608743" y="259763"/>
                </a:lnTo>
                <a:lnTo>
                  <a:pt x="1627421" y="279451"/>
                </a:lnTo>
                <a:lnTo>
                  <a:pt x="1691534" y="279451"/>
                </a:lnTo>
                <a:lnTo>
                  <a:pt x="1610762" y="173438"/>
                </a:lnTo>
                <a:cubicBezTo>
                  <a:pt x="1609921" y="172428"/>
                  <a:pt x="1609121" y="171924"/>
                  <a:pt x="1608364" y="171924"/>
                </a:cubicBezTo>
                <a:close/>
                <a:moveTo>
                  <a:pt x="0" y="30142"/>
                </a:moveTo>
                <a:lnTo>
                  <a:pt x="245785" y="30142"/>
                </a:lnTo>
                <a:lnTo>
                  <a:pt x="491570" y="474830"/>
                </a:lnTo>
                <a:lnTo>
                  <a:pt x="245785" y="919518"/>
                </a:lnTo>
                <a:lnTo>
                  <a:pt x="0" y="919518"/>
                </a:lnTo>
                <a:lnTo>
                  <a:pt x="245785" y="474830"/>
                </a:lnTo>
                <a:close/>
                <a:moveTo>
                  <a:pt x="657234" y="0"/>
                </a:moveTo>
                <a:lnTo>
                  <a:pt x="5764748" y="0"/>
                </a:lnTo>
                <a:lnTo>
                  <a:pt x="6208084" y="443337"/>
                </a:lnTo>
                <a:lnTo>
                  <a:pt x="5764748" y="886673"/>
                </a:lnTo>
                <a:lnTo>
                  <a:pt x="658728" y="886673"/>
                </a:lnTo>
                <a:lnTo>
                  <a:pt x="903019" y="444688"/>
                </a:lnTo>
                <a:close/>
                <a:moveTo>
                  <a:pt x="411449" y="0"/>
                </a:moveTo>
                <a:lnTo>
                  <a:pt x="643967" y="0"/>
                </a:lnTo>
                <a:lnTo>
                  <a:pt x="643967" y="420685"/>
                </a:lnTo>
                <a:close/>
              </a:path>
            </a:pathLst>
          </a:custGeom>
          <a:gradFill>
            <a:gsLst>
              <a:gs pos="0">
                <a:srgbClr val="00B0F0"/>
              </a:gs>
              <a:gs pos="74000">
                <a:srgbClr val="93E3FF"/>
              </a:gs>
              <a:gs pos="83000">
                <a:schemeClr val="accent4">
                  <a:lumMod val="45000"/>
                  <a:lumOff val="55000"/>
                </a:schemeClr>
              </a:gs>
              <a:gs pos="100000">
                <a:schemeClr val="accent4">
                  <a:lumMod val="30000"/>
                  <a:lumOff val="70000"/>
                </a:schemeClr>
              </a:gs>
            </a:gsLst>
            <a:lin ang="5400000" scaled="1"/>
          </a:gradFill>
          <a:ln>
            <a:noFill/>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endParaRPr lang="en-US">
              <a:latin typeface="Arial" pitchFamily="34" charset="0"/>
              <a:cs typeface="Arial" pitchFamily="34" charset="0"/>
            </a:endParaRPr>
          </a:p>
        </p:txBody>
      </p:sp>
      <p:grpSp>
        <p:nvGrpSpPr>
          <p:cNvPr id="17" name="Group 16">
            <a:extLst>
              <a:ext uri="{FF2B5EF4-FFF2-40B4-BE49-F238E27FC236}">
                <a16:creationId xmlns:a16="http://schemas.microsoft.com/office/drawing/2014/main" xmlns="" id="{5C91F31A-EDEB-4352-AEB9-72156EF377B5}"/>
              </a:ext>
            </a:extLst>
          </p:cNvPr>
          <p:cNvGrpSpPr/>
          <p:nvPr/>
        </p:nvGrpSpPr>
        <p:grpSpPr>
          <a:xfrm>
            <a:off x="1884576" y="1626591"/>
            <a:ext cx="5892795" cy="872949"/>
            <a:chOff x="1133366" y="2220084"/>
            <a:chExt cx="6093180" cy="914400"/>
          </a:xfrm>
          <a:solidFill>
            <a:srgbClr val="FCFEB0"/>
          </a:solidFill>
        </p:grpSpPr>
        <p:sp>
          <p:nvSpPr>
            <p:cNvPr id="18" name="Arrow: Pentagon 17">
              <a:extLst>
                <a:ext uri="{FF2B5EF4-FFF2-40B4-BE49-F238E27FC236}">
                  <a16:creationId xmlns:a16="http://schemas.microsoft.com/office/drawing/2014/main" xmlns="" id="{148B1972-7196-4B87-B004-3584BD66441C}"/>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19" name="TextBox 18">
              <a:extLst>
                <a:ext uri="{FF2B5EF4-FFF2-40B4-BE49-F238E27FC236}">
                  <a16:creationId xmlns:a16="http://schemas.microsoft.com/office/drawing/2014/main" xmlns="" id="{7C98953B-7D65-4C5B-A162-EF58AA078540}"/>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20" name="TextBox 19">
            <a:extLst>
              <a:ext uri="{FF2B5EF4-FFF2-40B4-BE49-F238E27FC236}">
                <a16:creationId xmlns:a16="http://schemas.microsoft.com/office/drawing/2014/main" xmlns="" id="{04670728-1741-4833-9A20-59430923F615}"/>
              </a:ext>
            </a:extLst>
          </p:cNvPr>
          <p:cNvSpPr txBox="1"/>
          <p:nvPr/>
        </p:nvSpPr>
        <p:spPr>
          <a:xfrm>
            <a:off x="1067945" y="1806340"/>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nước</a:t>
            </a:r>
            <a:endParaRPr lang="en-US" sz="2800">
              <a:solidFill>
                <a:srgbClr val="0070C0"/>
              </a:solidFill>
              <a:latin typeface="Arial" panose="020B0604020202020204" pitchFamily="34" charset="0"/>
              <a:cs typeface="Arial" panose="020B0604020202020204" pitchFamily="34" charset="0"/>
            </a:endParaRPr>
          </a:p>
        </p:txBody>
      </p:sp>
      <p:sp>
        <p:nvSpPr>
          <p:cNvPr id="21" name="Arrow: Pentagon 20">
            <a:extLst>
              <a:ext uri="{FF2B5EF4-FFF2-40B4-BE49-F238E27FC236}">
                <a16:creationId xmlns:a16="http://schemas.microsoft.com/office/drawing/2014/main" xmlns="" id="{CA02300E-50B7-4EDA-86E8-B9B08F711473}"/>
              </a:ext>
            </a:extLst>
          </p:cNvPr>
          <p:cNvSpPr/>
          <p:nvPr/>
        </p:nvSpPr>
        <p:spPr>
          <a:xfrm>
            <a:off x="1836080" y="1623667"/>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22" name="Isosceles Triangle 21">
            <a:extLst>
              <a:ext uri="{FF2B5EF4-FFF2-40B4-BE49-F238E27FC236}">
                <a16:creationId xmlns:a16="http://schemas.microsoft.com/office/drawing/2014/main" xmlns="" id="{33BEFBF2-C0F4-4F92-82DE-EA58FF6EF957}"/>
              </a:ext>
            </a:extLst>
          </p:cNvPr>
          <p:cNvSpPr/>
          <p:nvPr/>
        </p:nvSpPr>
        <p:spPr>
          <a:xfrm rot="5400000">
            <a:off x="2540992" y="1959210"/>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Hình ảnh 13">
            <a:extLst>
              <a:ext uri="{FF2B5EF4-FFF2-40B4-BE49-F238E27FC236}">
                <a16:creationId xmlns:a16="http://schemas.microsoft.com/office/drawing/2014/main" xmlns="" id="{139B1CBB-E2A5-457C-B92D-4A2E187590DE}"/>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31" b="96568" l="3974" r="98234">
                        <a14:foregroundMark x1="37528" y1="9840" x2="37528" y2="9840"/>
                        <a14:foregroundMark x1="19426" y1="16934" x2="19426" y2="16934"/>
                        <a14:foregroundMark x1="13687" y1="22426" x2="12583" y2="25172"/>
                        <a14:foregroundMark x1="10155" y1="28833" x2="9272" y2="32723"/>
                        <a14:foregroundMark x1="6402" y1="43249" x2="26049" y2="69336"/>
                        <a14:foregroundMark x1="26049" y1="69336" x2="63797" y2="51030"/>
                        <a14:foregroundMark x1="63797" y1="51030" x2="45695" y2="47368"/>
                        <a14:foregroundMark x1="31788" y1="7323" x2="53863" y2="7551"/>
                        <a14:foregroundMark x1="53863" y1="7551" x2="80795" y2="42792"/>
                        <a14:foregroundMark x1="80795" y1="42792" x2="63355" y2="75973"/>
                        <a14:foregroundMark x1="63355" y1="75973" x2="43488" y2="53089"/>
                        <a14:foregroundMark x1="43488" y1="53089" x2="44150" y2="29977"/>
                        <a14:foregroundMark x1="44150" y1="29977" x2="50331" y2="56293"/>
                        <a14:foregroundMark x1="50331" y1="56293" x2="18764" y2="53547"/>
                        <a14:foregroundMark x1="18764" y1="53547" x2="40839" y2="48284"/>
                        <a14:foregroundMark x1="40839" y1="48284" x2="57616" y2="81236"/>
                        <a14:foregroundMark x1="57616" y1="81236" x2="46578" y2="51259"/>
                        <a14:foregroundMark x1="46578" y1="51259" x2="82561" y2="52174"/>
                        <a14:foregroundMark x1="82561" y1="52174" x2="73068" y2="22883"/>
                        <a14:foregroundMark x1="52759" y1="14416" x2="29581" y2="33181"/>
                        <a14:foregroundMark x1="29581" y1="33181" x2="48124" y2="66590"/>
                        <a14:foregroundMark x1="48124" y1="66590" x2="18543" y2="47140"/>
                        <a14:foregroundMark x1="18543" y1="47140" x2="57616" y2="45538"/>
                        <a14:foregroundMark x1="57616" y1="45538" x2="55188" y2="61098"/>
                        <a14:foregroundMark x1="55188" y1="61098" x2="51656" y2="46682"/>
                        <a14:foregroundMark x1="51656" y1="46682" x2="45254" y2="58810"/>
                        <a14:foregroundMark x1="45254" y1="58810" x2="49007" y2="57666"/>
                        <a14:foregroundMark x1="90508" y1="32723" x2="90508" y2="32723"/>
                        <a14:foregroundMark x1="91391" y1="32265" x2="91391" y2="32265"/>
                        <a14:foregroundMark x1="91391" y1="32265" x2="91832" y2="31579"/>
                        <a14:foregroundMark x1="93598" y1="24485" x2="93598" y2="24485"/>
                        <a14:foregroundMark x1="88962" y1="35698" x2="88521" y2="38673"/>
                        <a14:foregroundMark x1="88742" y1="38673" x2="92274" y2="40961"/>
                        <a14:foregroundMark x1="92936" y1="42563" x2="94040" y2="41648"/>
                        <a14:foregroundMark x1="97351" y1="40961" x2="98234" y2="37986"/>
                        <a14:foregroundMark x1="97351" y1="41419" x2="97351" y2="41419"/>
                        <a14:foregroundMark x1="51435" y1="4119" x2="51435" y2="4119"/>
                        <a14:foregroundMark x1="40397" y1="3661" x2="40397" y2="3661"/>
                        <a14:foregroundMark x1="31347" y1="5034" x2="29581" y2="5950"/>
                        <a14:foregroundMark x1="8830" y1="22197" x2="6843" y2="29977"/>
                        <a14:foregroundMark x1="3974" y1="40732" x2="8168" y2="57666"/>
                        <a14:foregroundMark x1="8168" y1="57666" x2="37086" y2="75515"/>
                        <a14:foregroundMark x1="37086" y1="75515" x2="58499" y2="71396"/>
                        <a14:foregroundMark x1="58499" y1="71396" x2="59161" y2="69565"/>
                        <a14:foregroundMark x1="29139" y1="90389" x2="29139" y2="90389"/>
                        <a14:foregroundMark x1="29139" y1="92677" x2="35099" y2="91991"/>
                        <a14:foregroundMark x1="38190" y1="92906" x2="44592" y2="95652"/>
                        <a14:foregroundMark x1="47682" y1="96796" x2="61589" y2="94966"/>
                        <a14:foregroundMark x1="61589" y1="94966" x2="61589" y2="94966"/>
                        <a14:foregroundMark x1="61589" y1="94966" x2="62031" y2="94050"/>
                        <a14:foregroundMark x1="66446" y1="91533" x2="66446" y2="91533"/>
                        <a14:foregroundMark x1="66446" y1="90847" x2="57616" y2="91076"/>
                        <a14:foregroundMark x1="56512" y1="91076" x2="58940" y2="91304"/>
                        <a14:foregroundMark x1="61589" y1="91304" x2="65563" y2="89474"/>
                        <a14:foregroundMark x1="66004" y1="89474" x2="62914" y2="91076"/>
                        <a14:foregroundMark x1="48565" y1="94508" x2="46578" y2="94737"/>
                        <a14:foregroundMark x1="66004" y1="76888" x2="71523" y2="79176"/>
                        <a14:foregroundMark x1="74393" y1="78719" x2="76159" y2="75286"/>
                        <a14:foregroundMark x1="47020" y1="81922" x2="39956" y2="82380"/>
                        <a14:foregroundMark x1="32671" y1="84211" x2="28035" y2="79863"/>
                        <a14:foregroundMark x1="24503" y1="76430" x2="24283" y2="75286"/>
                        <a14:foregroundMark x1="19205" y1="70252" x2="22517" y2="74142"/>
                        <a14:foregroundMark x1="33775" y1="84439" x2="45695" y2="82151"/>
                        <a14:foregroundMark x1="45695" y1="82151" x2="60265" y2="81693"/>
                        <a14:foregroundMark x1="60265" y1="81693" x2="61148" y2="79634"/>
                        <a14:foregroundMark x1="61148" y1="79634" x2="60706" y2="80778"/>
                        <a14:foregroundMark x1="45254" y1="85812" x2="45254" y2="85812"/>
                        <a14:foregroundMark x1="46137" y1="88330" x2="52980" y2="86041"/>
                        <a14:foregroundMark x1="52980" y1="85812" x2="51435" y2="85812"/>
                        <a14:foregroundMark x1="43488" y1="86728" x2="47682" y2="88558"/>
                        <a14:foregroundMark x1="25386" y1="6178" x2="26269" y2="5721"/>
                        <a14:foregroundMark x1="39073" y1="1831" x2="35099" y2="2746"/>
                        <a14:foregroundMark x1="34437" y1="2746" x2="30022" y2="4577"/>
                        <a14:foregroundMark x1="28256" y1="5492" x2="29139" y2="5721"/>
                      </a14:backgroundRemoval>
                    </a14:imgEffect>
                  </a14:imgLayer>
                </a14:imgProps>
              </a:ext>
            </a:extLst>
          </a:blip>
          <a:stretch>
            <a:fillRect/>
          </a:stretch>
        </p:blipFill>
        <p:spPr>
          <a:xfrm flipH="1">
            <a:off x="2391629" y="234284"/>
            <a:ext cx="1143000" cy="1088589"/>
          </a:xfrm>
          <a:prstGeom prst="rect">
            <a:avLst/>
          </a:prstGeom>
        </p:spPr>
      </p:pic>
      <p:grpSp>
        <p:nvGrpSpPr>
          <p:cNvPr id="24" name="Group 23">
            <a:extLst>
              <a:ext uri="{FF2B5EF4-FFF2-40B4-BE49-F238E27FC236}">
                <a16:creationId xmlns:a16="http://schemas.microsoft.com/office/drawing/2014/main" xmlns="" id="{2E7FFE3E-74EA-4B7F-8177-ADE48FBB3362}"/>
              </a:ext>
            </a:extLst>
          </p:cNvPr>
          <p:cNvGrpSpPr/>
          <p:nvPr/>
        </p:nvGrpSpPr>
        <p:grpSpPr>
          <a:xfrm>
            <a:off x="1848571" y="2793705"/>
            <a:ext cx="6986667" cy="872949"/>
            <a:chOff x="1133366" y="2220084"/>
            <a:chExt cx="6409250" cy="914400"/>
          </a:xfrm>
          <a:solidFill>
            <a:srgbClr val="FCFEB0"/>
          </a:solidFill>
        </p:grpSpPr>
        <p:sp>
          <p:nvSpPr>
            <p:cNvPr id="33" name="Arrow: Pentagon 32">
              <a:extLst>
                <a:ext uri="{FF2B5EF4-FFF2-40B4-BE49-F238E27FC236}">
                  <a16:creationId xmlns:a16="http://schemas.microsoft.com/office/drawing/2014/main" xmlns="" id="{1077D75B-89C0-44CD-936F-25D8151F1E1A}"/>
                </a:ext>
              </a:extLst>
            </p:cNvPr>
            <p:cNvSpPr/>
            <p:nvPr/>
          </p:nvSpPr>
          <p:spPr>
            <a:xfrm>
              <a:off x="1133366" y="2220084"/>
              <a:ext cx="6409250" cy="914400"/>
            </a:xfrm>
            <a:prstGeom prst="homePlate">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4" name="TextBox 33">
              <a:extLst>
                <a:ext uri="{FF2B5EF4-FFF2-40B4-BE49-F238E27FC236}">
                  <a16:creationId xmlns:a16="http://schemas.microsoft.com/office/drawing/2014/main" xmlns="" id="{C49E3E0D-EDD0-4EED-8343-84CE4B33894F}"/>
                </a:ext>
              </a:extLst>
            </p:cNvPr>
            <p:cNvSpPr txBox="1"/>
            <p:nvPr/>
          </p:nvSpPr>
          <p:spPr>
            <a:xfrm>
              <a:off x="1307657" y="2384346"/>
              <a:ext cx="3717035" cy="628662"/>
            </a:xfrm>
            <a:prstGeom prst="rect">
              <a:avLst/>
            </a:prstGeom>
            <a:no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0" name="Arrow: Pentagon 29">
            <a:extLst>
              <a:ext uri="{FF2B5EF4-FFF2-40B4-BE49-F238E27FC236}">
                <a16:creationId xmlns:a16="http://schemas.microsoft.com/office/drawing/2014/main" xmlns="" id="{D1148A92-A3DA-4E76-B6A4-D7DA5271949D}"/>
              </a:ext>
            </a:extLst>
          </p:cNvPr>
          <p:cNvSpPr/>
          <p:nvPr/>
        </p:nvSpPr>
        <p:spPr>
          <a:xfrm>
            <a:off x="1787659" y="2790781"/>
            <a:ext cx="1061586" cy="872947"/>
          </a:xfrm>
          <a:prstGeom prst="homePlat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2</a:t>
            </a:r>
          </a:p>
        </p:txBody>
      </p:sp>
      <p:sp>
        <p:nvSpPr>
          <p:cNvPr id="31" name="Isosceles Triangle 30">
            <a:extLst>
              <a:ext uri="{FF2B5EF4-FFF2-40B4-BE49-F238E27FC236}">
                <a16:creationId xmlns:a16="http://schemas.microsoft.com/office/drawing/2014/main" xmlns="" id="{DD736294-8B01-4A66-90A2-4EA9C6C674E1}"/>
              </a:ext>
            </a:extLst>
          </p:cNvPr>
          <p:cNvSpPr/>
          <p:nvPr/>
        </p:nvSpPr>
        <p:spPr>
          <a:xfrm rot="5400000">
            <a:off x="2552269" y="3101020"/>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7BF7C870-BBB9-4BBC-A19C-CEF9ACB06063}"/>
              </a:ext>
            </a:extLst>
          </p:cNvPr>
          <p:cNvSpPr txBox="1"/>
          <p:nvPr/>
        </p:nvSpPr>
        <p:spPr>
          <a:xfrm>
            <a:off x="1612828" y="3030992"/>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không khí</a:t>
            </a:r>
            <a:endParaRPr lang="en-US" sz="2800">
              <a:solidFill>
                <a:srgbClr val="0070C0"/>
              </a:solidFill>
              <a:latin typeface="Arial" panose="020B0604020202020204" pitchFamily="34" charset="0"/>
              <a:cs typeface="Arial" panose="020B0604020202020204" pitchFamily="34" charset="0"/>
            </a:endParaRPr>
          </a:p>
        </p:txBody>
      </p:sp>
      <p:grpSp>
        <p:nvGrpSpPr>
          <p:cNvPr id="28" name="Group 27">
            <a:extLst>
              <a:ext uri="{FF2B5EF4-FFF2-40B4-BE49-F238E27FC236}">
                <a16:creationId xmlns:a16="http://schemas.microsoft.com/office/drawing/2014/main" xmlns="" id="{6E088950-6E75-406A-99D4-C712F6D4AA47}"/>
              </a:ext>
            </a:extLst>
          </p:cNvPr>
          <p:cNvGrpSpPr/>
          <p:nvPr/>
        </p:nvGrpSpPr>
        <p:grpSpPr>
          <a:xfrm>
            <a:off x="1848571" y="4086516"/>
            <a:ext cx="6986661" cy="872949"/>
            <a:chOff x="1133366" y="2220084"/>
            <a:chExt cx="6409250" cy="914400"/>
          </a:xfrm>
          <a:solidFill>
            <a:schemeClr val="accent6">
              <a:lumMod val="20000"/>
              <a:lumOff val="80000"/>
            </a:schemeClr>
          </a:solidFill>
        </p:grpSpPr>
        <p:sp>
          <p:nvSpPr>
            <p:cNvPr id="29" name="Arrow: Pentagon 28">
              <a:extLst>
                <a:ext uri="{FF2B5EF4-FFF2-40B4-BE49-F238E27FC236}">
                  <a16:creationId xmlns:a16="http://schemas.microsoft.com/office/drawing/2014/main" xmlns="" id="{A341C60C-6348-430E-8355-6BC6886ACF4A}"/>
                </a:ext>
              </a:extLst>
            </p:cNvPr>
            <p:cNvSpPr/>
            <p:nvPr/>
          </p:nvSpPr>
          <p:spPr>
            <a:xfrm>
              <a:off x="1133366" y="2220084"/>
              <a:ext cx="640925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35" name="TextBox 34">
              <a:extLst>
                <a:ext uri="{FF2B5EF4-FFF2-40B4-BE49-F238E27FC236}">
                  <a16:creationId xmlns:a16="http://schemas.microsoft.com/office/drawing/2014/main" xmlns="" id="{0D7BF0AF-93FB-4F94-811F-E31DDC98501E}"/>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36" name="Arrow: Pentagon 35">
            <a:extLst>
              <a:ext uri="{FF2B5EF4-FFF2-40B4-BE49-F238E27FC236}">
                <a16:creationId xmlns:a16="http://schemas.microsoft.com/office/drawing/2014/main" xmlns="" id="{532B8B92-68EB-444D-AD29-7C9B6B5C238A}"/>
              </a:ext>
            </a:extLst>
          </p:cNvPr>
          <p:cNvSpPr/>
          <p:nvPr/>
        </p:nvSpPr>
        <p:spPr>
          <a:xfrm>
            <a:off x="1787659" y="4083592"/>
            <a:ext cx="1061586" cy="872947"/>
          </a:xfrm>
          <a:prstGeom prst="homePlate">
            <a:avLst/>
          </a:prstGeom>
          <a:solidFill>
            <a:srgbClr val="1C11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3</a:t>
            </a:r>
          </a:p>
        </p:txBody>
      </p:sp>
      <p:sp>
        <p:nvSpPr>
          <p:cNvPr id="37" name="Isosceles Triangle 36">
            <a:extLst>
              <a:ext uri="{FF2B5EF4-FFF2-40B4-BE49-F238E27FC236}">
                <a16:creationId xmlns:a16="http://schemas.microsoft.com/office/drawing/2014/main" xmlns="" id="{59BE688D-7DCC-4FD2-923E-6E78DB8ED6E7}"/>
              </a:ext>
            </a:extLst>
          </p:cNvPr>
          <p:cNvSpPr/>
          <p:nvPr/>
        </p:nvSpPr>
        <p:spPr>
          <a:xfrm rot="5400000">
            <a:off x="2552269" y="4393831"/>
            <a:ext cx="262394" cy="248268"/>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xmlns="" id="{DB753B45-114A-4793-9601-0C3181A710DB}"/>
              </a:ext>
            </a:extLst>
          </p:cNvPr>
          <p:cNvSpPr txBox="1"/>
          <p:nvPr/>
        </p:nvSpPr>
        <p:spPr>
          <a:xfrm>
            <a:off x="1219506" y="4300595"/>
            <a:ext cx="8380732"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đa dạng sinh học</a:t>
            </a:r>
            <a:endParaRPr lang="en-US" sz="2800">
              <a:solidFill>
                <a:srgbClr val="0070C0"/>
              </a:solidFill>
              <a:latin typeface="Arial" panose="020B060402020202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xmlns="" id="{E7966D80-B657-42EC-A43C-A7280604807E}"/>
              </a:ext>
            </a:extLst>
          </p:cNvPr>
          <p:cNvPicPr>
            <a:picLocks noChangeAspect="1"/>
          </p:cNvPicPr>
          <p:nvPr/>
        </p:nvPicPr>
        <p:blipFill>
          <a:blip r:embed="rId5"/>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466637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fill="hold" grpId="0" nodeType="afterEffect">
                                  <p:stCondLst>
                                    <p:cond delay="0"/>
                                  </p:stCondLst>
                                  <p:childTnLst>
                                    <p:animClr clrSpc="hsl" dir="cw">
                                      <p:cBhvr override="childStyle">
                                        <p:cTn id="6" dur="500" fill="hold"/>
                                        <p:tgtEl>
                                          <p:spTgt spid="45"/>
                                        </p:tgtEl>
                                        <p:attrNameLst>
                                          <p:attrName>style.color</p:attrName>
                                        </p:attrNameLst>
                                      </p:cBhvr>
                                      <p:by>
                                        <p:hsl h="7200000" s="0" l="0"/>
                                      </p:by>
                                    </p:animClr>
                                    <p:animClr clrSpc="hsl" dir="cw">
                                      <p:cBhvr>
                                        <p:cTn id="7" dur="500" fill="hold"/>
                                        <p:tgtEl>
                                          <p:spTgt spid="45"/>
                                        </p:tgtEl>
                                        <p:attrNameLst>
                                          <p:attrName>fillcolor</p:attrName>
                                        </p:attrNameLst>
                                      </p:cBhvr>
                                      <p:by>
                                        <p:hsl h="7200000" s="0" l="0"/>
                                      </p:by>
                                    </p:animClr>
                                    <p:animClr clrSpc="hsl" dir="cw">
                                      <p:cBhvr>
                                        <p:cTn id="8" dur="500" fill="hold"/>
                                        <p:tgtEl>
                                          <p:spTgt spid="45"/>
                                        </p:tgtEl>
                                        <p:attrNameLst>
                                          <p:attrName>stroke.color</p:attrName>
                                        </p:attrNameLst>
                                      </p:cBhvr>
                                      <p:by>
                                        <p:hsl h="7200000" s="0" l="0"/>
                                      </p:by>
                                    </p:animClr>
                                    <p:set>
                                      <p:cBhvr>
                                        <p:cTn id="9" dur="500" fill="hold"/>
                                        <p:tgtEl>
                                          <p:spTgt spid="4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E714B234-372D-4CFD-8326-5CAE93893B9D}"/>
              </a:ext>
            </a:extLst>
          </p:cNvPr>
          <p:cNvGrpSpPr/>
          <p:nvPr/>
        </p:nvGrpSpPr>
        <p:grpSpPr>
          <a:xfrm>
            <a:off x="103277" y="47175"/>
            <a:ext cx="5892795" cy="872949"/>
            <a:chOff x="1133366" y="2220084"/>
            <a:chExt cx="6093180" cy="914400"/>
          </a:xfrm>
          <a:solidFill>
            <a:srgbClr val="FCFEB0"/>
          </a:solidFill>
        </p:grpSpPr>
        <p:sp>
          <p:nvSpPr>
            <p:cNvPr id="3" name="Arrow: Pentagon 2">
              <a:extLst>
                <a:ext uri="{FF2B5EF4-FFF2-40B4-BE49-F238E27FC236}">
                  <a16:creationId xmlns:a16="http://schemas.microsoft.com/office/drawing/2014/main" xmlns="" id="{81B6173B-4D66-49C0-9F53-FB658B24870E}"/>
                </a:ext>
              </a:extLst>
            </p:cNvPr>
            <p:cNvSpPr/>
            <p:nvPr/>
          </p:nvSpPr>
          <p:spPr>
            <a:xfrm>
              <a:off x="1133366" y="2220084"/>
              <a:ext cx="6093180" cy="914400"/>
            </a:xfrm>
            <a:prstGeom prst="homePlat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itchFamily="34" charset="0"/>
                <a:cs typeface="Arial" pitchFamily="34" charset="0"/>
              </a:endParaRPr>
            </a:p>
          </p:txBody>
        </p:sp>
        <p:sp>
          <p:nvSpPr>
            <p:cNvPr id="4" name="TextBox 3">
              <a:extLst>
                <a:ext uri="{FF2B5EF4-FFF2-40B4-BE49-F238E27FC236}">
                  <a16:creationId xmlns:a16="http://schemas.microsoft.com/office/drawing/2014/main" xmlns="" id="{1798C421-D242-431E-AA2F-CECA18E260C7}"/>
                </a:ext>
              </a:extLst>
            </p:cNvPr>
            <p:cNvSpPr txBox="1"/>
            <p:nvPr/>
          </p:nvSpPr>
          <p:spPr>
            <a:xfrm>
              <a:off x="1307657" y="2384346"/>
              <a:ext cx="3717035" cy="628662"/>
            </a:xfrm>
            <a:prstGeom prst="rect">
              <a:avLst/>
            </a:prstGeom>
            <a:grpFill/>
          </p:spPr>
          <p:txBody>
            <a:bodyPr wrap="square" rtlCol="0">
              <a:spAutoFit/>
            </a:bodyPr>
            <a:lstStyle/>
            <a:p>
              <a:endParaRPr lang="en-US" sz="3300">
                <a:solidFill>
                  <a:srgbClr val="0070C0"/>
                </a:solidFill>
                <a:latin typeface="Arial" pitchFamily="34" charset="0"/>
                <a:cs typeface="Arial" pitchFamily="34" charset="0"/>
              </a:endParaRPr>
            </a:p>
          </p:txBody>
        </p:sp>
      </p:grpSp>
      <p:sp>
        <p:nvSpPr>
          <p:cNvPr id="5" name="TextBox 4">
            <a:extLst>
              <a:ext uri="{FF2B5EF4-FFF2-40B4-BE49-F238E27FC236}">
                <a16:creationId xmlns:a16="http://schemas.microsoft.com/office/drawing/2014/main" xmlns="" id="{94AA1628-26E4-47DE-956E-D92FE568E0AA}"/>
              </a:ext>
            </a:extLst>
          </p:cNvPr>
          <p:cNvSpPr txBox="1"/>
          <p:nvPr/>
        </p:nvSpPr>
        <p:spPr>
          <a:xfrm>
            <a:off x="-713354" y="226924"/>
            <a:ext cx="8070201" cy="523220"/>
          </a:xfrm>
          <a:prstGeom prst="rect">
            <a:avLst/>
          </a:prstGeom>
          <a:noFill/>
        </p:spPr>
        <p:txBody>
          <a:bodyPr wrap="square" rtlCol="0">
            <a:spAutoFit/>
          </a:bodyPr>
          <a:lstStyle/>
          <a:p>
            <a:pPr algn="ctr"/>
            <a:r>
              <a:rPr lang="vi-VN" sz="2800">
                <a:solidFill>
                  <a:srgbClr val="0070C0"/>
                </a:solidFill>
                <a:latin typeface="Arial" panose="020B0604020202020204" pitchFamily="34" charset="0"/>
                <a:cs typeface="Arial" panose="020B0604020202020204" pitchFamily="34" charset="0"/>
              </a:rPr>
              <a:t>Bảo vệ môi trường nước</a:t>
            </a:r>
            <a:endParaRPr lang="en-US" sz="2800">
              <a:solidFill>
                <a:srgbClr val="0070C0"/>
              </a:solidFill>
              <a:latin typeface="Arial" panose="020B0604020202020204" pitchFamily="34" charset="0"/>
              <a:cs typeface="Arial" panose="020B0604020202020204" pitchFamily="34" charset="0"/>
            </a:endParaRPr>
          </a:p>
        </p:txBody>
      </p:sp>
      <p:sp>
        <p:nvSpPr>
          <p:cNvPr id="6" name="Arrow: Pentagon 5">
            <a:extLst>
              <a:ext uri="{FF2B5EF4-FFF2-40B4-BE49-F238E27FC236}">
                <a16:creationId xmlns:a16="http://schemas.microsoft.com/office/drawing/2014/main" xmlns="" id="{303F98CD-D4E1-4696-A71D-D1047A2EF6DE}"/>
              </a:ext>
            </a:extLst>
          </p:cNvPr>
          <p:cNvSpPr/>
          <p:nvPr/>
        </p:nvSpPr>
        <p:spPr>
          <a:xfrm>
            <a:off x="54781" y="44251"/>
            <a:ext cx="1013164" cy="872947"/>
          </a:xfrm>
          <a:prstGeom prst="homePlat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latin typeface="Arial" pitchFamily="34" charset="0"/>
                <a:cs typeface="Arial" pitchFamily="34" charset="0"/>
              </a:rPr>
              <a:t>1</a:t>
            </a:r>
          </a:p>
        </p:txBody>
      </p:sp>
      <p:sp>
        <p:nvSpPr>
          <p:cNvPr id="7" name="Isosceles Triangle 6">
            <a:extLst>
              <a:ext uri="{FF2B5EF4-FFF2-40B4-BE49-F238E27FC236}">
                <a16:creationId xmlns:a16="http://schemas.microsoft.com/office/drawing/2014/main" xmlns="" id="{5FBAC20B-1D00-4EE8-A0BD-12A71E171853}"/>
              </a:ext>
            </a:extLst>
          </p:cNvPr>
          <p:cNvSpPr/>
          <p:nvPr/>
        </p:nvSpPr>
        <p:spPr>
          <a:xfrm rot="5400000">
            <a:off x="759693" y="379794"/>
            <a:ext cx="262394" cy="197660"/>
          </a:xfrm>
          <a:prstGeom prst="triangl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xmlns="" id="{CB98D2EC-4518-474C-98B0-4672D258EF19}"/>
              </a:ext>
            </a:extLst>
          </p:cNvPr>
          <p:cNvSpPr/>
          <p:nvPr/>
        </p:nvSpPr>
        <p:spPr>
          <a:xfrm>
            <a:off x="271998" y="1963332"/>
            <a:ext cx="11715162" cy="1077218"/>
          </a:xfrm>
          <a:prstGeom prst="rect">
            <a:avLst/>
          </a:prstGeom>
          <a:ln>
            <a:solidFill>
              <a:schemeClr val="accent1"/>
            </a:solidFill>
            <a:prstDash val="sysDash"/>
          </a:ln>
        </p:spPr>
        <p:txBody>
          <a:bodyPr wrap="square">
            <a:spAutoFit/>
          </a:bodyPr>
          <a:lstStyle/>
          <a:p>
            <a:pPr algn="ctr"/>
            <a:r>
              <a:rPr lang="vi-VN" sz="3200">
                <a:solidFill>
                  <a:srgbClr val="FF0066"/>
                </a:solidFill>
              </a:rPr>
              <a:t>Dựa vào hình 3.1 và thông tin mục 1, em hãy trình bày thực trạng khai thác và bảo vệ môi trường nước ở châu Âu.</a:t>
            </a:r>
            <a:endParaRPr lang="en-US" sz="3200">
              <a:solidFill>
                <a:srgbClr val="FF0066"/>
              </a:solidFill>
            </a:endParaRPr>
          </a:p>
        </p:txBody>
      </p:sp>
      <p:grpSp>
        <p:nvGrpSpPr>
          <p:cNvPr id="18" name="Group 17">
            <a:extLst>
              <a:ext uri="{FF2B5EF4-FFF2-40B4-BE49-F238E27FC236}">
                <a16:creationId xmlns:a16="http://schemas.microsoft.com/office/drawing/2014/main" xmlns="" id="{8EF53D53-581D-49CE-BEB5-A8B47E45B1D3}"/>
              </a:ext>
            </a:extLst>
          </p:cNvPr>
          <p:cNvGrpSpPr/>
          <p:nvPr/>
        </p:nvGrpSpPr>
        <p:grpSpPr>
          <a:xfrm>
            <a:off x="4190567" y="986828"/>
            <a:ext cx="3810866" cy="827835"/>
            <a:chOff x="3222881" y="908516"/>
            <a:chExt cx="3514971" cy="682233"/>
          </a:xfrm>
        </p:grpSpPr>
        <p:sp>
          <p:nvSpPr>
            <p:cNvPr id="19" name="Rectangle: Rounded Corners 18">
              <a:extLst>
                <a:ext uri="{FF2B5EF4-FFF2-40B4-BE49-F238E27FC236}">
                  <a16:creationId xmlns:a16="http://schemas.microsoft.com/office/drawing/2014/main" xmlns="" id="{54D79CDD-8463-475D-A558-D8EAC6CBAF03}"/>
                </a:ext>
              </a:extLst>
            </p:cNvPr>
            <p:cNvSpPr/>
            <p:nvPr/>
          </p:nvSpPr>
          <p:spPr>
            <a:xfrm>
              <a:off x="3222881" y="908516"/>
              <a:ext cx="3198589" cy="682233"/>
            </a:xfrm>
            <a:prstGeom prst="roundRect">
              <a:avLst/>
            </a:prstGeom>
            <a:solidFill>
              <a:srgbClr val="00B05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7FA76"/>
                </a:solidFill>
              </a:endParaRPr>
            </a:p>
          </p:txBody>
        </p:sp>
        <p:sp>
          <p:nvSpPr>
            <p:cNvPr id="20" name="TextBox 19">
              <a:extLst>
                <a:ext uri="{FF2B5EF4-FFF2-40B4-BE49-F238E27FC236}">
                  <a16:creationId xmlns:a16="http://schemas.microsoft.com/office/drawing/2014/main" xmlns="" id="{B8B39C3A-1AC1-472E-AC3B-3039DB44B884}"/>
                </a:ext>
              </a:extLst>
            </p:cNvPr>
            <p:cNvSpPr txBox="1"/>
            <p:nvPr/>
          </p:nvSpPr>
          <p:spPr>
            <a:xfrm>
              <a:off x="3284825" y="1008670"/>
              <a:ext cx="3453027" cy="481923"/>
            </a:xfrm>
            <a:prstGeom prst="rect">
              <a:avLst/>
            </a:prstGeom>
            <a:noFill/>
          </p:spPr>
          <p:txBody>
            <a:bodyPr wrap="square" rtlCol="0">
              <a:spAutoFit/>
            </a:bodyPr>
            <a:lstStyle/>
            <a:p>
              <a:r>
                <a:rPr lang="en-US" sz="3200" b="1">
                  <a:solidFill>
                    <a:srgbClr val="FFFF00"/>
                  </a:solidFill>
                  <a:latin typeface="Arial" panose="020B0604020202020204" pitchFamily="34" charset="0"/>
                  <a:cs typeface="Arial" panose="020B0604020202020204" pitchFamily="34" charset="0"/>
                </a:rPr>
                <a:t>AI NHANH H</a:t>
              </a:r>
              <a:r>
                <a:rPr lang="vi-VN" sz="3200" b="1">
                  <a:solidFill>
                    <a:srgbClr val="FFFF00"/>
                  </a:solidFill>
                  <a:latin typeface="Arial" panose="020B0604020202020204" pitchFamily="34" charset="0"/>
                  <a:cs typeface="Arial" panose="020B0604020202020204" pitchFamily="34" charset="0"/>
                </a:rPr>
                <a:t>Ơ</a:t>
              </a:r>
              <a:r>
                <a:rPr lang="en-US" sz="3200" b="1">
                  <a:solidFill>
                    <a:srgbClr val="FFFF00"/>
                  </a:solidFill>
                  <a:latin typeface="Arial" panose="020B0604020202020204" pitchFamily="34" charset="0"/>
                  <a:cs typeface="Arial" panose="020B0604020202020204" pitchFamily="34" charset="0"/>
                </a:rPr>
                <a:t>N</a:t>
              </a:r>
            </a:p>
          </p:txBody>
        </p:sp>
      </p:grpSp>
      <p:pic>
        <p:nvPicPr>
          <p:cNvPr id="21" name="3 Minute Timer (Nho)">
            <a:hlinkClick r:id="" action="ppaction://media"/>
            <a:extLst>
              <a:ext uri="{FF2B5EF4-FFF2-40B4-BE49-F238E27FC236}">
                <a16:creationId xmlns:a16="http://schemas.microsoft.com/office/drawing/2014/main" xmlns="" id="{D36BDC2E-DBDD-4E4D-A9D2-C594FBE4A55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903577" y="998929"/>
            <a:ext cx="1472856" cy="827835"/>
          </a:xfrm>
          <a:prstGeom prst="rect">
            <a:avLst/>
          </a:prstGeom>
        </p:spPr>
      </p:pic>
      <p:grpSp>
        <p:nvGrpSpPr>
          <p:cNvPr id="22" name="Group 21">
            <a:extLst>
              <a:ext uri="{FF2B5EF4-FFF2-40B4-BE49-F238E27FC236}">
                <a16:creationId xmlns:a16="http://schemas.microsoft.com/office/drawing/2014/main" xmlns="" id="{3663C98B-C2DE-4368-86BE-4BFB4113F053}"/>
              </a:ext>
            </a:extLst>
          </p:cNvPr>
          <p:cNvGrpSpPr/>
          <p:nvPr/>
        </p:nvGrpSpPr>
        <p:grpSpPr>
          <a:xfrm>
            <a:off x="3140641" y="1002509"/>
            <a:ext cx="848449" cy="796469"/>
            <a:chOff x="3634055" y="3302115"/>
            <a:chExt cx="848449" cy="796469"/>
          </a:xfrm>
        </p:grpSpPr>
        <p:pic>
          <p:nvPicPr>
            <p:cNvPr id="23" name="Picture 22">
              <a:extLst>
                <a:ext uri="{FF2B5EF4-FFF2-40B4-BE49-F238E27FC236}">
                  <a16:creationId xmlns:a16="http://schemas.microsoft.com/office/drawing/2014/main" xmlns="" id="{065B50D7-AA7D-4CDB-9FED-674307596C0C}"/>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11486" b="41386" l="40674" r="57855"/>
                      </a14:imgEffect>
                    </a14:imgLayer>
                  </a14:imgProps>
                </a:ext>
                <a:ext uri="{28A0092B-C50C-407E-A947-70E740481C1C}">
                  <a14:useLocalDpi xmlns:a14="http://schemas.microsoft.com/office/drawing/2010/main" val="0"/>
                </a:ext>
              </a:extLst>
            </a:blip>
            <a:srcRect l="41127" t="11421" r="42158" b="58658"/>
            <a:stretch/>
          </p:blipFill>
          <p:spPr>
            <a:xfrm>
              <a:off x="3634055" y="3302116"/>
              <a:ext cx="444923" cy="796468"/>
            </a:xfrm>
            <a:prstGeom prst="rect">
              <a:avLst/>
            </a:prstGeom>
          </p:spPr>
        </p:pic>
        <p:pic>
          <p:nvPicPr>
            <p:cNvPr id="24" name="Picture 23">
              <a:extLst>
                <a:ext uri="{FF2B5EF4-FFF2-40B4-BE49-F238E27FC236}">
                  <a16:creationId xmlns:a16="http://schemas.microsoft.com/office/drawing/2014/main" xmlns="" id="{AF49B24D-DEF7-4169-B939-77E3722E64B9}"/>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9942" b="100000" l="0" r="100000"/>
                      </a14:imgEffect>
                    </a14:imgLayer>
                  </a14:imgProps>
                </a:ext>
                <a:ext uri="{28A0092B-C50C-407E-A947-70E740481C1C}">
                  <a14:useLocalDpi xmlns:a14="http://schemas.microsoft.com/office/drawing/2010/main" val="0"/>
                </a:ext>
              </a:extLst>
            </a:blip>
            <a:srcRect l="7746" t="26255"/>
            <a:stretch/>
          </p:blipFill>
          <p:spPr>
            <a:xfrm>
              <a:off x="4122720" y="3302115"/>
              <a:ext cx="359784" cy="796469"/>
            </a:xfrm>
            <a:prstGeom prst="rect">
              <a:avLst/>
            </a:prstGeom>
          </p:spPr>
        </p:pic>
      </p:grpSp>
      <p:sp>
        <p:nvSpPr>
          <p:cNvPr id="25" name="Rectangle 24">
            <a:extLst>
              <a:ext uri="{FF2B5EF4-FFF2-40B4-BE49-F238E27FC236}">
                <a16:creationId xmlns:a16="http://schemas.microsoft.com/office/drawing/2014/main" xmlns="" id="{DD6B76CD-52BA-42E1-9ACB-9BE5E36B35DB}"/>
              </a:ext>
            </a:extLst>
          </p:cNvPr>
          <p:cNvSpPr/>
          <p:nvPr/>
        </p:nvSpPr>
        <p:spPr>
          <a:xfrm>
            <a:off x="2561038" y="3354027"/>
            <a:ext cx="3739485" cy="383823"/>
          </a:xfrm>
          <a:prstGeom prst="rect">
            <a:avLst/>
          </a:prstGeom>
          <a:ln>
            <a:solidFill>
              <a:srgbClr val="00B050"/>
            </a:solidFill>
          </a:ln>
        </p:spPr>
        <p:txBody>
          <a:bodyPr wrap="none">
            <a:spAutoFit/>
          </a:bodyPr>
          <a:lstStyle/>
          <a:p>
            <a:pPr indent="180340" algn="just">
              <a:lnSpc>
                <a:spcPct val="115000"/>
              </a:lnSpc>
              <a:spcAft>
                <a:spcPts val="0"/>
              </a:spcAft>
              <a:tabLst>
                <a:tab pos="180340" algn="l"/>
                <a:tab pos="450215" algn="l"/>
              </a:tabLst>
            </a:pPr>
            <a:r>
              <a:rPr lang="en-US">
                <a:solidFill>
                  <a:srgbClr val="1503BD"/>
                </a:solidFill>
                <a:latin typeface="Arial" panose="020B0604020202020204" pitchFamily="34" charset="0"/>
                <a:ea typeface="Times New Roman" panose="02020603050405020304" pitchFamily="18" charset="0"/>
                <a:cs typeface="Arial" panose="020B0604020202020204" pitchFamily="34" charset="0"/>
              </a:rPr>
              <a:t>Cá nhân </a:t>
            </a:r>
            <a:r>
              <a:rPr lang="vi-VN">
                <a:solidFill>
                  <a:srgbClr val="1503BD"/>
                </a:solidFill>
                <a:latin typeface="Arial" panose="020B0604020202020204" pitchFamily="34" charset="0"/>
                <a:ea typeface="Times New Roman" panose="02020603050405020304" pitchFamily="18" charset="0"/>
                <a:cs typeface="Arial" panose="020B0604020202020204" pitchFamily="34" charset="0"/>
              </a:rPr>
              <a:t>ghi ý kiến ra giấy NOTE</a:t>
            </a:r>
            <a:endParaRPr lang="en-US">
              <a:solidFill>
                <a:srgbClr val="1503BD"/>
              </a:solidFill>
              <a:latin typeface="Arial" panose="020B0604020202020204" pitchFamily="34" charset="0"/>
              <a:ea typeface="Times New Roman" panose="02020603050405020304" pitchFamily="18" charset="0"/>
              <a:cs typeface="Arial" panose="020B0604020202020204" pitchFamily="34" charset="0"/>
            </a:endParaRPr>
          </a:p>
        </p:txBody>
      </p:sp>
      <p:sp>
        <p:nvSpPr>
          <p:cNvPr id="26" name="Rectangle 25">
            <a:extLst>
              <a:ext uri="{FF2B5EF4-FFF2-40B4-BE49-F238E27FC236}">
                <a16:creationId xmlns:a16="http://schemas.microsoft.com/office/drawing/2014/main" xmlns="" id="{2454724F-FA8C-4F56-BDC9-A93712A81366}"/>
              </a:ext>
            </a:extLst>
          </p:cNvPr>
          <p:cNvSpPr/>
          <p:nvPr/>
        </p:nvSpPr>
        <p:spPr>
          <a:xfrm>
            <a:off x="1491513" y="3350853"/>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2 phút </a:t>
            </a:r>
            <a:endParaRPr lang="en-US" sz="2000" b="1">
              <a:solidFill>
                <a:schemeClr val="bg1"/>
              </a:solidFill>
            </a:endParaRPr>
          </a:p>
        </p:txBody>
      </p:sp>
      <p:pic>
        <p:nvPicPr>
          <p:cNvPr id="27" name="Picture 26">
            <a:extLst>
              <a:ext uri="{FF2B5EF4-FFF2-40B4-BE49-F238E27FC236}">
                <a16:creationId xmlns:a16="http://schemas.microsoft.com/office/drawing/2014/main" xmlns="" id="{91BED6B7-ABF9-4DB3-B552-96875F869DC6}"/>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0" b="100000" l="426" r="100000">
                        <a14:foregroundMark x1="87234" y1="77667" x2="87234" y2="77667"/>
                        <a14:foregroundMark x1="84468" y1="36667" x2="84468" y2="36667"/>
                        <a14:foregroundMark x1="78723" y1="26000" x2="78723" y2="26000"/>
                        <a14:foregroundMark x1="81064" y1="30667" x2="81064" y2="30667"/>
                        <a14:foregroundMark x1="88511" y1="33667" x2="88511" y2="33667"/>
                        <a14:foregroundMark x1="86809" y1="32000" x2="86809" y2="32000"/>
                        <a14:foregroundMark x1="42766" y1="54000" x2="42766" y2="54000"/>
                        <a14:foregroundMark x1="41064" y1="46000" x2="41064" y2="46000"/>
                        <a14:foregroundMark x1="52340" y1="24333" x2="52340" y2="24333"/>
                        <a14:foregroundMark x1="63830" y1="3667" x2="63830" y2="3667"/>
                        <a14:foregroundMark x1="68723" y1="2333" x2="68723" y2="2333"/>
                      </a14:backgroundRemoval>
                    </a14:imgEffect>
                  </a14:imgLayer>
                </a14:imgProps>
              </a:ext>
              <a:ext uri="{28A0092B-C50C-407E-A947-70E740481C1C}">
                <a14:useLocalDpi xmlns:a14="http://schemas.microsoft.com/office/drawing/2010/main" val="0"/>
              </a:ext>
            </a:extLst>
          </a:blip>
          <a:stretch>
            <a:fillRect/>
          </a:stretch>
        </p:blipFill>
        <p:spPr>
          <a:xfrm>
            <a:off x="414612" y="3886173"/>
            <a:ext cx="1024640" cy="654026"/>
          </a:xfrm>
          <a:prstGeom prst="rect">
            <a:avLst/>
          </a:prstGeom>
        </p:spPr>
      </p:pic>
      <p:pic>
        <p:nvPicPr>
          <p:cNvPr id="28" name="Picture 2" descr="Giấy Máy Tính Biểu Tượng Bút Chì - biểu tượng bút chì png tải về - Miễn phí  trong suốt Trắng png Tải về.">
            <a:extLst>
              <a:ext uri="{FF2B5EF4-FFF2-40B4-BE49-F238E27FC236}">
                <a16:creationId xmlns:a16="http://schemas.microsoft.com/office/drawing/2014/main" xmlns="" id="{66C6C190-A283-4561-8AA0-F1DE9F3A539D}"/>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5000" b="90000" l="10000" r="90000">
                        <a14:foregroundMark x1="27111" y1="22885" x2="27111" y2="22885"/>
                        <a14:foregroundMark x1="35444" y1="5000" x2="35444" y2="5000"/>
                      </a14:backgroundRemoval>
                    </a14:imgEffect>
                  </a14:imgLayer>
                </a14:imgProps>
              </a:ext>
              <a:ext uri="{28A0092B-C50C-407E-A947-70E740481C1C}">
                <a14:useLocalDpi xmlns:a14="http://schemas.microsoft.com/office/drawing/2010/main" val="0"/>
              </a:ext>
            </a:extLst>
          </a:blip>
          <a:srcRect l="23963" t="2980" r="22704" b="3173"/>
          <a:stretch/>
        </p:blipFill>
        <p:spPr bwMode="auto">
          <a:xfrm>
            <a:off x="635135" y="3127920"/>
            <a:ext cx="706244" cy="71801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xmlns="" id="{CB4A042D-525E-43C9-A5E5-B482A7955933}"/>
              </a:ext>
            </a:extLst>
          </p:cNvPr>
          <p:cNvSpPr/>
          <p:nvPr/>
        </p:nvSpPr>
        <p:spPr>
          <a:xfrm>
            <a:off x="2498408" y="3927118"/>
            <a:ext cx="3952496" cy="390363"/>
          </a:xfrm>
          <a:prstGeom prst="rect">
            <a:avLst/>
          </a:prstGeom>
          <a:ln>
            <a:solidFill>
              <a:srgbClr val="00B050"/>
            </a:solidFill>
            <a:prstDash val="sysDash"/>
          </a:ln>
        </p:spPr>
        <p:txBody>
          <a:bodyPr wrap="square">
            <a:spAutoFit/>
          </a:bodyPr>
          <a:lstStyle/>
          <a:p>
            <a:pPr indent="180340" algn="just">
              <a:lnSpc>
                <a:spcPct val="115000"/>
              </a:lnSpc>
              <a:tabLst>
                <a:tab pos="180340" algn="l"/>
                <a:tab pos="450215" algn="l"/>
              </a:tabLst>
            </a:pPr>
            <a:r>
              <a:rPr lang="en-US">
                <a:solidFill>
                  <a:srgbClr val="1503BD"/>
                </a:solidFill>
              </a:rPr>
              <a:t> </a:t>
            </a:r>
            <a:r>
              <a:rPr lang="en-US">
                <a:solidFill>
                  <a:srgbClr val="1503BD"/>
                </a:solidFill>
                <a:latin typeface="Arial" panose="020B0604020202020204" pitchFamily="34" charset="0"/>
                <a:cs typeface="Arial" panose="020B0604020202020204" pitchFamily="34" charset="0"/>
              </a:rPr>
              <a:t>Chia sẻ với bạn về ý kiến cá nhân</a:t>
            </a:r>
          </a:p>
        </p:txBody>
      </p:sp>
      <p:sp>
        <p:nvSpPr>
          <p:cNvPr id="30" name="Rectangle 29">
            <a:extLst>
              <a:ext uri="{FF2B5EF4-FFF2-40B4-BE49-F238E27FC236}">
                <a16:creationId xmlns:a16="http://schemas.microsoft.com/office/drawing/2014/main" xmlns="" id="{3C3CAEDE-A653-4CF3-99A0-D5975A712851}"/>
              </a:ext>
            </a:extLst>
          </p:cNvPr>
          <p:cNvSpPr/>
          <p:nvPr/>
        </p:nvSpPr>
        <p:spPr>
          <a:xfrm>
            <a:off x="1416692" y="3927118"/>
            <a:ext cx="1024639" cy="400110"/>
          </a:xfrm>
          <a:prstGeom prst="rect">
            <a:avLst/>
          </a:prstGeom>
          <a:solidFill>
            <a:srgbClr val="00B0F0"/>
          </a:solidFill>
          <a:ln>
            <a:solidFill>
              <a:srgbClr val="00B050"/>
            </a:solidFill>
          </a:ln>
        </p:spPr>
        <p:txBody>
          <a:bodyPr wrap="none">
            <a:spAutoFit/>
          </a:bodyPr>
          <a:lstStyle/>
          <a:p>
            <a:r>
              <a:rPr lang="en-US" sz="2000" b="1">
                <a:solidFill>
                  <a:schemeClr val="bg1"/>
                </a:solidFill>
                <a:latin typeface="Arial" panose="020B0604020202020204" pitchFamily="34" charset="0"/>
                <a:ea typeface="Times New Roman" panose="02020603050405020304" pitchFamily="18" charset="0"/>
                <a:cs typeface="Arial" panose="020B0604020202020204" pitchFamily="34" charset="0"/>
              </a:rPr>
              <a:t>1 phút </a:t>
            </a:r>
            <a:endParaRPr lang="en-US" sz="2000" b="1">
              <a:solidFill>
                <a:schemeClr val="bg1"/>
              </a:solidFill>
            </a:endParaRPr>
          </a:p>
        </p:txBody>
      </p:sp>
      <p:pic>
        <p:nvPicPr>
          <p:cNvPr id="32" name="Picture 31">
            <a:extLst>
              <a:ext uri="{FF2B5EF4-FFF2-40B4-BE49-F238E27FC236}">
                <a16:creationId xmlns:a16="http://schemas.microsoft.com/office/drawing/2014/main" xmlns="" id="{031F6E75-AE83-4492-BE83-0BD2FE988FD1}"/>
              </a:ext>
            </a:extLst>
          </p:cNvPr>
          <p:cNvPicPr>
            <a:picLocks noChangeAspect="1"/>
          </p:cNvPicPr>
          <p:nvPr/>
        </p:nvPicPr>
        <p:blipFill>
          <a:blip r:embed="rId14"/>
          <a:stretch>
            <a:fillRect/>
          </a:stretch>
        </p:blipFill>
        <p:spPr>
          <a:xfrm>
            <a:off x="10791608" y="148865"/>
            <a:ext cx="1222629" cy="1075678"/>
          </a:xfrm>
          <a:prstGeom prst="rect">
            <a:avLst/>
          </a:prstGeom>
        </p:spPr>
      </p:pic>
      <p:grpSp>
        <p:nvGrpSpPr>
          <p:cNvPr id="14" name="Group 13">
            <a:extLst>
              <a:ext uri="{FF2B5EF4-FFF2-40B4-BE49-F238E27FC236}">
                <a16:creationId xmlns:a16="http://schemas.microsoft.com/office/drawing/2014/main" xmlns="" id="{A892EDBD-876F-411B-9F96-684DC4BBE914}"/>
              </a:ext>
            </a:extLst>
          </p:cNvPr>
          <p:cNvGrpSpPr/>
          <p:nvPr/>
        </p:nvGrpSpPr>
        <p:grpSpPr>
          <a:xfrm>
            <a:off x="7073473" y="3166173"/>
            <a:ext cx="4890052" cy="3630272"/>
            <a:chOff x="7073473" y="3166173"/>
            <a:chExt cx="4890052" cy="3630272"/>
          </a:xfrm>
        </p:grpSpPr>
        <p:pic>
          <p:nvPicPr>
            <p:cNvPr id="12" name="Picture 11">
              <a:extLst>
                <a:ext uri="{FF2B5EF4-FFF2-40B4-BE49-F238E27FC236}">
                  <a16:creationId xmlns:a16="http://schemas.microsoft.com/office/drawing/2014/main" xmlns="" id="{83FE9474-A58A-4B0E-BAEA-3BCD03C93345}"/>
                </a:ext>
              </a:extLst>
            </p:cNvPr>
            <p:cNvPicPr>
              <a:picLocks noChangeAspect="1"/>
            </p:cNvPicPr>
            <p:nvPr/>
          </p:nvPicPr>
          <p:blipFill>
            <a:blip r:embed="rId15"/>
            <a:stretch>
              <a:fillRect/>
            </a:stretch>
          </p:blipFill>
          <p:spPr>
            <a:xfrm>
              <a:off x="7189804" y="3166173"/>
              <a:ext cx="4657390" cy="3496581"/>
            </a:xfrm>
            <a:prstGeom prst="rect">
              <a:avLst/>
            </a:prstGeom>
          </p:spPr>
        </p:pic>
        <p:sp>
          <p:nvSpPr>
            <p:cNvPr id="13" name="TextBox 12">
              <a:extLst>
                <a:ext uri="{FF2B5EF4-FFF2-40B4-BE49-F238E27FC236}">
                  <a16:creationId xmlns:a16="http://schemas.microsoft.com/office/drawing/2014/main" xmlns="" id="{2D8CDF5C-5CDA-4071-A2AB-9AD76F53F6F5}"/>
                </a:ext>
              </a:extLst>
            </p:cNvPr>
            <p:cNvSpPr txBox="1"/>
            <p:nvPr/>
          </p:nvSpPr>
          <p:spPr>
            <a:xfrm>
              <a:off x="7073473" y="6150114"/>
              <a:ext cx="4890052" cy="646331"/>
            </a:xfrm>
            <a:prstGeom prst="rect">
              <a:avLst/>
            </a:prstGeom>
            <a:solidFill>
              <a:schemeClr val="bg1"/>
            </a:solidFill>
          </p:spPr>
          <p:txBody>
            <a:bodyPr wrap="square" rtlCol="0">
              <a:spAutoFit/>
            </a:bodyPr>
            <a:lstStyle/>
            <a:p>
              <a:pPr algn="ctr"/>
              <a:r>
                <a:rPr lang="vi-VN">
                  <a:solidFill>
                    <a:srgbClr val="1B04FA"/>
                  </a:solidFill>
                </a:rPr>
                <a:t>Hình 3.1. Một đoạn sông Thêm (Thames) chảy qua trung tâm Luân Đôn, Anh</a:t>
              </a:r>
              <a:endParaRPr lang="en-US">
                <a:solidFill>
                  <a:srgbClr val="1B04FA"/>
                </a:solidFill>
              </a:endParaRPr>
            </a:p>
          </p:txBody>
        </p:sp>
      </p:grpSp>
    </p:spTree>
    <p:extLst>
      <p:ext uri="{BB962C8B-B14F-4D97-AF65-F5344CB8AC3E}">
        <p14:creationId xmlns:p14="http://schemas.microsoft.com/office/powerpoint/2010/main" val="363916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118" fill="hold"/>
                                        <p:tgtEl>
                                          <p:spTgt spid="21"/>
                                        </p:tgtEl>
                                      </p:cBhvr>
                                    </p:cmd>
                                  </p:childTnLst>
                                </p:cTn>
                              </p:par>
                              <p:par>
                                <p:cTn id="7" presetID="10"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500"/>
                                        <p:tgtEl>
                                          <p:spTgt spid="27"/>
                                        </p:tgtEl>
                                      </p:cBhvr>
                                    </p:animEffect>
                                  </p:childTnLst>
                                </p:cTn>
                              </p:par>
                              <p:par>
                                <p:cTn id="10" presetID="16" presetClass="entr" presetSubtype="21"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1"/>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21"/>
                                        </p:tgtEl>
                                      </p:cBhvr>
                                    </p:cmd>
                                  </p:childTnLst>
                                </p:cTn>
                              </p:par>
                            </p:childTnLst>
                          </p:cTn>
                        </p:par>
                      </p:childTnLst>
                    </p:cTn>
                  </p:par>
                </p:childTnLst>
              </p:cTn>
              <p:nextCondLst>
                <p:cond evt="onClick" delay="0">
                  <p:tgtEl>
                    <p:spTgt spid="21"/>
                  </p:tgtEl>
                </p:cond>
              </p:nextCondLst>
            </p:seq>
            <p:video>
              <p:cMediaNode vol="80000">
                <p:cTn id="18" fill="hold" display="0">
                  <p:stCondLst>
                    <p:cond delay="indefinite"/>
                  </p:stCondLst>
                </p:cTn>
                <p:tgtEl>
                  <p:spTgt spid="21"/>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Cover">
            <a:extLst>
              <a:ext uri="{FF2B5EF4-FFF2-40B4-BE49-F238E27FC236}">
                <a16:creationId xmlns:a16="http://schemas.microsoft.com/office/drawing/2014/main" xmlns="" id="{0CA2FEEF-0E76-41D3-8827-F2D357DBD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680" y="3345998"/>
            <a:ext cx="5332413" cy="13731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Cover">
            <a:extLst>
              <a:ext uri="{FF2B5EF4-FFF2-40B4-BE49-F238E27FC236}">
                <a16:creationId xmlns:a16="http://schemas.microsoft.com/office/drawing/2014/main" xmlns="" id="{009118D6-55F0-498F-AD78-BFCACD1806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1681" y="1864546"/>
            <a:ext cx="7539038" cy="160496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AC97FD48-6F3C-4650-8044-A5F2E3981FFE}"/>
              </a:ext>
            </a:extLst>
          </p:cNvPr>
          <p:cNvGrpSpPr/>
          <p:nvPr/>
        </p:nvGrpSpPr>
        <p:grpSpPr>
          <a:xfrm>
            <a:off x="331304" y="1546635"/>
            <a:ext cx="4262783" cy="3220490"/>
            <a:chOff x="331304" y="1546635"/>
            <a:chExt cx="4262783" cy="3220490"/>
          </a:xfrm>
        </p:grpSpPr>
        <p:pic>
          <p:nvPicPr>
            <p:cNvPr id="4" name="Picture 4" descr="Cover">
              <a:extLst>
                <a:ext uri="{FF2B5EF4-FFF2-40B4-BE49-F238E27FC236}">
                  <a16:creationId xmlns:a16="http://schemas.microsoft.com/office/drawing/2014/main" xmlns="" id="{51A79204-AD0C-4D92-B0B4-DEE1210095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1304" y="1546635"/>
              <a:ext cx="4262783" cy="322049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981C4077-0C46-4E42-B7E1-7043A54E71C5}"/>
                </a:ext>
              </a:extLst>
            </p:cNvPr>
            <p:cNvSpPr txBox="1"/>
            <p:nvPr/>
          </p:nvSpPr>
          <p:spPr>
            <a:xfrm>
              <a:off x="874642" y="2951946"/>
              <a:ext cx="3176105" cy="954107"/>
            </a:xfrm>
            <a:prstGeom prst="rect">
              <a:avLst/>
            </a:prstGeom>
            <a:noFill/>
          </p:spPr>
          <p:txBody>
            <a:bodyPr wrap="square" rtlCol="0">
              <a:spAutoFit/>
            </a:bodyPr>
            <a:lstStyle/>
            <a:p>
              <a:pPr algn="ctr"/>
              <a:r>
                <a:rPr lang="vi-VN" sz="2800" b="1">
                  <a:solidFill>
                    <a:srgbClr val="7030A0"/>
                  </a:solidFill>
                </a:rPr>
                <a:t>Nguồn cung cấp nước</a:t>
              </a:r>
              <a:endParaRPr lang="en-US" sz="2800" b="1">
                <a:solidFill>
                  <a:srgbClr val="7030A0"/>
                </a:solidFill>
              </a:endParaRPr>
            </a:p>
          </p:txBody>
        </p:sp>
      </p:grpSp>
      <p:grpSp>
        <p:nvGrpSpPr>
          <p:cNvPr id="6" name="Group 5">
            <a:extLst>
              <a:ext uri="{FF2B5EF4-FFF2-40B4-BE49-F238E27FC236}">
                <a16:creationId xmlns:a16="http://schemas.microsoft.com/office/drawing/2014/main" xmlns="" id="{63E96294-4A6F-4A6A-9F59-91A9791FE20E}"/>
              </a:ext>
            </a:extLst>
          </p:cNvPr>
          <p:cNvGrpSpPr/>
          <p:nvPr/>
        </p:nvGrpSpPr>
        <p:grpSpPr>
          <a:xfrm>
            <a:off x="430863" y="53467"/>
            <a:ext cx="4254926" cy="923330"/>
            <a:chOff x="536533" y="2851551"/>
            <a:chExt cx="4254926" cy="923330"/>
          </a:xfrm>
        </p:grpSpPr>
        <p:sp>
          <p:nvSpPr>
            <p:cNvPr id="7" name="TextBox 6">
              <a:extLst>
                <a:ext uri="{FF2B5EF4-FFF2-40B4-BE49-F238E27FC236}">
                  <a16:creationId xmlns:a16="http://schemas.microsoft.com/office/drawing/2014/main" xmlns="" id="{13836B07-3213-45A4-9E48-EFFBB6302553}"/>
                </a:ext>
              </a:extLst>
            </p:cNvPr>
            <p:cNvSpPr txBox="1"/>
            <p:nvPr/>
          </p:nvSpPr>
          <p:spPr>
            <a:xfrm>
              <a:off x="536533" y="2851551"/>
              <a:ext cx="3458817" cy="923330"/>
            </a:xfrm>
            <a:prstGeom prst="rect">
              <a:avLst/>
            </a:prstGeom>
            <a:noFill/>
          </p:spPr>
          <p:txBody>
            <a:bodyPr wrap="square" rtlCol="0">
              <a:spAutoFit/>
            </a:bodyPr>
            <a:lstStyle/>
            <a:p>
              <a:r>
                <a:rPr lang="en-US" sz="5400" b="1">
                  <a:solidFill>
                    <a:srgbClr val="FF0066"/>
                  </a:solidFill>
                  <a:sym typeface="Wingdings" panose="05000000000000000000" pitchFamily="2" charset="2"/>
                </a:rPr>
                <a:t></a:t>
              </a:r>
              <a:endParaRPr lang="en-US" sz="2000" b="1">
                <a:solidFill>
                  <a:srgbClr val="FF0066"/>
                </a:solidFill>
              </a:endParaRPr>
            </a:p>
          </p:txBody>
        </p:sp>
        <p:sp>
          <p:nvSpPr>
            <p:cNvPr id="8" name="TextBox 7">
              <a:extLst>
                <a:ext uri="{FF2B5EF4-FFF2-40B4-BE49-F238E27FC236}">
                  <a16:creationId xmlns:a16="http://schemas.microsoft.com/office/drawing/2014/main" xmlns="" id="{51CEAD28-43F8-4878-BBDF-7625DA854050}"/>
                </a:ext>
              </a:extLst>
            </p:cNvPr>
            <p:cNvSpPr txBox="1"/>
            <p:nvPr/>
          </p:nvSpPr>
          <p:spPr>
            <a:xfrm>
              <a:off x="1332642" y="3008367"/>
              <a:ext cx="3458817" cy="584775"/>
            </a:xfrm>
            <a:prstGeom prst="rect">
              <a:avLst/>
            </a:prstGeom>
            <a:noFill/>
          </p:spPr>
          <p:txBody>
            <a:bodyPr wrap="square" rtlCol="0">
              <a:spAutoFit/>
            </a:bodyPr>
            <a:lstStyle/>
            <a:p>
              <a:r>
                <a:rPr lang="vi-VN" sz="3200" b="1">
                  <a:solidFill>
                    <a:srgbClr val="FF0066"/>
                  </a:solidFill>
                  <a:sym typeface="Wingdings" panose="05000000000000000000" pitchFamily="2" charset="2"/>
                </a:rPr>
                <a:t>Thực trạng</a:t>
              </a:r>
              <a:endParaRPr lang="en-US" sz="3200" b="1">
                <a:solidFill>
                  <a:srgbClr val="FF0066"/>
                </a:solidFill>
              </a:endParaRPr>
            </a:p>
          </p:txBody>
        </p:sp>
      </p:grpSp>
      <p:sp>
        <p:nvSpPr>
          <p:cNvPr id="10" name="Right Brace 9">
            <a:extLst>
              <a:ext uri="{FF2B5EF4-FFF2-40B4-BE49-F238E27FC236}">
                <a16:creationId xmlns:a16="http://schemas.microsoft.com/office/drawing/2014/main" xmlns="" id="{6867A678-5027-4A43-9AA2-CFAEB9A4824B}"/>
              </a:ext>
            </a:extLst>
          </p:cNvPr>
          <p:cNvSpPr/>
          <p:nvPr/>
        </p:nvSpPr>
        <p:spPr>
          <a:xfrm>
            <a:off x="9040439" y="2346752"/>
            <a:ext cx="609600" cy="2026465"/>
          </a:xfrm>
          <a:prstGeom prst="rightBrace">
            <a:avLst/>
          </a:prstGeom>
          <a:ln w="222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xmlns="" id="{85E22E0F-116F-418D-BA3B-98C30C9A5087}"/>
              </a:ext>
            </a:extLst>
          </p:cNvPr>
          <p:cNvSpPr txBox="1"/>
          <p:nvPr/>
        </p:nvSpPr>
        <p:spPr>
          <a:xfrm>
            <a:off x="9845778" y="2736501"/>
            <a:ext cx="2346222" cy="1384995"/>
          </a:xfrm>
          <a:prstGeom prst="rect">
            <a:avLst/>
          </a:prstGeom>
          <a:noFill/>
        </p:spPr>
        <p:txBody>
          <a:bodyPr wrap="square" rtlCol="0">
            <a:spAutoFit/>
          </a:bodyPr>
          <a:lstStyle/>
          <a:p>
            <a:r>
              <a:rPr lang="vi-VN" sz="2800">
                <a:solidFill>
                  <a:srgbClr val="FF0066"/>
                </a:solidFill>
              </a:rPr>
              <a:t>Nông lâm, ngưnghiệp sử dụng 60%</a:t>
            </a:r>
            <a:endParaRPr lang="en-US" sz="2800">
              <a:solidFill>
                <a:srgbClr val="FF0066"/>
              </a:solidFill>
            </a:endParaRPr>
          </a:p>
        </p:txBody>
      </p:sp>
    </p:spTree>
    <p:extLst>
      <p:ext uri="{BB962C8B-B14F-4D97-AF65-F5344CB8AC3E}">
        <p14:creationId xmlns:p14="http://schemas.microsoft.com/office/powerpoint/2010/main" val="104401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4A2A828D-BA9B-4C00-98EE-BE06239A9B9A}"/>
              </a:ext>
            </a:extLst>
          </p:cNvPr>
          <p:cNvSpPr/>
          <p:nvPr/>
        </p:nvSpPr>
        <p:spPr>
          <a:xfrm>
            <a:off x="304800" y="1652380"/>
            <a:ext cx="12299526" cy="584775"/>
          </a:xfrm>
          <a:prstGeom prst="rect">
            <a:avLst/>
          </a:prstGeom>
        </p:spPr>
        <p:txBody>
          <a:bodyPr wrap="square">
            <a:spAutoFit/>
          </a:bodyPr>
          <a:lstStyle/>
          <a:p>
            <a:pPr marL="571500" indent="-571500" algn="just">
              <a:buFont typeface="Wingdings" panose="05000000000000000000" pitchFamily="2" charset="2"/>
              <a:buChar char="ü"/>
            </a:pPr>
            <a:r>
              <a:rPr lang="vi-VN" sz="3200">
                <a:solidFill>
                  <a:srgbClr val="1B04FA"/>
                </a:solidFill>
              </a:rPr>
              <a:t>Chất thải từ các hoạt động sản xuất NN, CN  và sinh hoạt.</a:t>
            </a:r>
          </a:p>
        </p:txBody>
      </p:sp>
      <p:pic>
        <p:nvPicPr>
          <p:cNvPr id="10" name="Picture 2">
            <a:extLst>
              <a:ext uri="{FF2B5EF4-FFF2-40B4-BE49-F238E27FC236}">
                <a16:creationId xmlns:a16="http://schemas.microsoft.com/office/drawing/2014/main" xmlns="" id="{52D2C872-58CB-4338-8FD4-EE02D52907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7358"/>
          <a:stretch/>
        </p:blipFill>
        <p:spPr bwMode="auto">
          <a:xfrm>
            <a:off x="304800" y="2420496"/>
            <a:ext cx="5794351" cy="3223593"/>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oup 11">
            <a:extLst>
              <a:ext uri="{FF2B5EF4-FFF2-40B4-BE49-F238E27FC236}">
                <a16:creationId xmlns:a16="http://schemas.microsoft.com/office/drawing/2014/main" xmlns="" id="{3C2FBE3D-9EF2-44C7-AAB2-BAA01AAF27CA}"/>
              </a:ext>
            </a:extLst>
          </p:cNvPr>
          <p:cNvGrpSpPr/>
          <p:nvPr/>
        </p:nvGrpSpPr>
        <p:grpSpPr>
          <a:xfrm>
            <a:off x="430863" y="53467"/>
            <a:ext cx="4254926" cy="923330"/>
            <a:chOff x="536533" y="2851551"/>
            <a:chExt cx="4254926" cy="923330"/>
          </a:xfrm>
        </p:grpSpPr>
        <p:sp>
          <p:nvSpPr>
            <p:cNvPr id="13" name="TextBox 12">
              <a:extLst>
                <a:ext uri="{FF2B5EF4-FFF2-40B4-BE49-F238E27FC236}">
                  <a16:creationId xmlns:a16="http://schemas.microsoft.com/office/drawing/2014/main" xmlns="" id="{54627C94-29BB-4955-BE1E-A56105F607F4}"/>
                </a:ext>
              </a:extLst>
            </p:cNvPr>
            <p:cNvSpPr txBox="1"/>
            <p:nvPr/>
          </p:nvSpPr>
          <p:spPr>
            <a:xfrm>
              <a:off x="536533" y="2851551"/>
              <a:ext cx="3458817" cy="923330"/>
            </a:xfrm>
            <a:prstGeom prst="rect">
              <a:avLst/>
            </a:prstGeom>
            <a:noFill/>
          </p:spPr>
          <p:txBody>
            <a:bodyPr wrap="square" rtlCol="0">
              <a:spAutoFit/>
            </a:bodyPr>
            <a:lstStyle/>
            <a:p>
              <a:r>
                <a:rPr lang="en-US" sz="5400" b="1">
                  <a:solidFill>
                    <a:srgbClr val="FF0066"/>
                  </a:solidFill>
                  <a:sym typeface="Wingdings" panose="05000000000000000000" pitchFamily="2" charset="2"/>
                </a:rPr>
                <a:t></a:t>
              </a:r>
              <a:endParaRPr lang="en-US" sz="2000" b="1">
                <a:solidFill>
                  <a:srgbClr val="FF0066"/>
                </a:solidFill>
              </a:endParaRPr>
            </a:p>
          </p:txBody>
        </p:sp>
        <p:sp>
          <p:nvSpPr>
            <p:cNvPr id="14" name="TextBox 13">
              <a:extLst>
                <a:ext uri="{FF2B5EF4-FFF2-40B4-BE49-F238E27FC236}">
                  <a16:creationId xmlns:a16="http://schemas.microsoft.com/office/drawing/2014/main" xmlns="" id="{BED427A6-9F30-4C1E-B44A-2C5FEDC905A9}"/>
                </a:ext>
              </a:extLst>
            </p:cNvPr>
            <p:cNvSpPr txBox="1"/>
            <p:nvPr/>
          </p:nvSpPr>
          <p:spPr>
            <a:xfrm>
              <a:off x="1332642" y="3008367"/>
              <a:ext cx="3458817" cy="523220"/>
            </a:xfrm>
            <a:prstGeom prst="rect">
              <a:avLst/>
            </a:prstGeom>
            <a:noFill/>
          </p:spPr>
          <p:txBody>
            <a:bodyPr wrap="square" rtlCol="0">
              <a:spAutoFit/>
            </a:bodyPr>
            <a:lstStyle/>
            <a:p>
              <a:r>
                <a:rPr lang="vi-VN" sz="2800" b="1">
                  <a:solidFill>
                    <a:srgbClr val="FF0066"/>
                  </a:solidFill>
                  <a:sym typeface="Wingdings" panose="05000000000000000000" pitchFamily="2" charset="2"/>
                </a:rPr>
                <a:t>Thực trạng</a:t>
              </a:r>
              <a:endParaRPr lang="en-US" sz="2800" b="1">
                <a:solidFill>
                  <a:srgbClr val="FF0066"/>
                </a:solidFill>
              </a:endParaRPr>
            </a:p>
          </p:txBody>
        </p:sp>
      </p:grpSp>
      <p:pic>
        <p:nvPicPr>
          <p:cNvPr id="16" name="Picture 15" descr="A picture containing ground, outdoor, rock, nature&#10;&#10;Description automatically generated">
            <a:extLst>
              <a:ext uri="{FF2B5EF4-FFF2-40B4-BE49-F238E27FC236}">
                <a16:creationId xmlns:a16="http://schemas.microsoft.com/office/drawing/2014/main" xmlns="" id="{0B888BCB-20CC-43A9-B95B-280D8C62FC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7460" y="2420496"/>
            <a:ext cx="5433022" cy="3223593"/>
          </a:xfrm>
          <a:prstGeom prst="rect">
            <a:avLst/>
          </a:prstGeom>
        </p:spPr>
      </p:pic>
      <p:pic>
        <p:nvPicPr>
          <p:cNvPr id="15" name="Picture 14">
            <a:extLst>
              <a:ext uri="{FF2B5EF4-FFF2-40B4-BE49-F238E27FC236}">
                <a16:creationId xmlns:a16="http://schemas.microsoft.com/office/drawing/2014/main" xmlns="" id="{9DD9EAA1-AB4F-43A9-AB64-BA37DD68FB8E}"/>
              </a:ext>
            </a:extLst>
          </p:cNvPr>
          <p:cNvPicPr>
            <a:picLocks noChangeAspect="1"/>
          </p:cNvPicPr>
          <p:nvPr/>
        </p:nvPicPr>
        <p:blipFill>
          <a:blip r:embed="rId5"/>
          <a:stretch>
            <a:fillRect/>
          </a:stretch>
        </p:blipFill>
        <p:spPr>
          <a:xfrm>
            <a:off x="10791608" y="148865"/>
            <a:ext cx="1222629" cy="1075678"/>
          </a:xfrm>
          <a:prstGeom prst="rect">
            <a:avLst/>
          </a:prstGeom>
        </p:spPr>
      </p:pic>
      <p:sp>
        <p:nvSpPr>
          <p:cNvPr id="2" name="Rectangle 1">
            <a:extLst>
              <a:ext uri="{FF2B5EF4-FFF2-40B4-BE49-F238E27FC236}">
                <a16:creationId xmlns:a16="http://schemas.microsoft.com/office/drawing/2014/main" xmlns="" id="{31B58D4E-4E7D-47BB-A110-B95F562CB39D}"/>
              </a:ext>
            </a:extLst>
          </p:cNvPr>
          <p:cNvSpPr/>
          <p:nvPr/>
        </p:nvSpPr>
        <p:spPr>
          <a:xfrm>
            <a:off x="304800" y="890319"/>
            <a:ext cx="5851282" cy="584775"/>
          </a:xfrm>
          <a:prstGeom prst="rect">
            <a:avLst/>
          </a:prstGeom>
        </p:spPr>
        <p:txBody>
          <a:bodyPr wrap="none">
            <a:spAutoFit/>
          </a:bodyPr>
          <a:lstStyle/>
          <a:p>
            <a:pPr marL="285750" indent="-285750">
              <a:buFont typeface="Wingdings" panose="05000000000000000000" pitchFamily="2" charset="2"/>
              <a:buChar char="ü"/>
            </a:pPr>
            <a:r>
              <a:rPr lang="vi-VN" sz="3200">
                <a:solidFill>
                  <a:srgbClr val="1B04FA"/>
                </a:solidFill>
              </a:rPr>
              <a:t> Môi trường nước bị ô nhiễm.</a:t>
            </a:r>
            <a:endParaRPr lang="en-US" sz="3200"/>
          </a:p>
        </p:txBody>
      </p:sp>
      <p:sp>
        <p:nvSpPr>
          <p:cNvPr id="3" name="Rectangle 2">
            <a:extLst>
              <a:ext uri="{FF2B5EF4-FFF2-40B4-BE49-F238E27FC236}">
                <a16:creationId xmlns:a16="http://schemas.microsoft.com/office/drawing/2014/main" xmlns="" id="{0BE9453B-8B0E-4E21-9697-A2AF25308545}"/>
              </a:ext>
            </a:extLst>
          </p:cNvPr>
          <p:cNvSpPr/>
          <p:nvPr/>
        </p:nvSpPr>
        <p:spPr>
          <a:xfrm>
            <a:off x="771896" y="5727214"/>
            <a:ext cx="10462161" cy="1077218"/>
          </a:xfrm>
          <a:prstGeom prst="rect">
            <a:avLst/>
          </a:prstGeom>
        </p:spPr>
        <p:txBody>
          <a:bodyPr wrap="square">
            <a:spAutoFit/>
          </a:bodyPr>
          <a:lstStyle/>
          <a:p>
            <a:pPr marL="457200" indent="-457200" algn="ctr">
              <a:buFont typeface="Symbol" panose="05050102010706020507" pitchFamily="18" charset="2"/>
              <a:buChar char="Þ"/>
            </a:pPr>
            <a:r>
              <a:rPr lang="vi-VN" sz="3200">
                <a:solidFill>
                  <a:srgbClr val="FF0066"/>
                </a:solidFill>
              </a:rPr>
              <a:t>Còn khoảng 44% nguồn nước sông, hồ và </a:t>
            </a:r>
          </a:p>
          <a:p>
            <a:pPr algn="ctr"/>
            <a:r>
              <a:rPr lang="vi-VN" sz="3200">
                <a:solidFill>
                  <a:srgbClr val="FF0066"/>
                </a:solidFill>
              </a:rPr>
              <a:t>75% nguồn nước ngầm đạt chất lượng tốt.</a:t>
            </a:r>
            <a:endParaRPr lang="en-US" sz="3200">
              <a:solidFill>
                <a:srgbClr val="FF0066"/>
              </a:solidFill>
            </a:endParaRPr>
          </a:p>
        </p:txBody>
      </p:sp>
    </p:spTree>
    <p:extLst>
      <p:ext uri="{BB962C8B-B14F-4D97-AF65-F5344CB8AC3E}">
        <p14:creationId xmlns:p14="http://schemas.microsoft.com/office/powerpoint/2010/main" val="820667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522499ED-E531-4488-980A-E96E95C89A55}"/>
              </a:ext>
            </a:extLst>
          </p:cNvPr>
          <p:cNvGrpSpPr/>
          <p:nvPr/>
        </p:nvGrpSpPr>
        <p:grpSpPr>
          <a:xfrm>
            <a:off x="318037" y="627106"/>
            <a:ext cx="4254926" cy="923330"/>
            <a:chOff x="536533" y="2851551"/>
            <a:chExt cx="4254926" cy="923330"/>
          </a:xfrm>
        </p:grpSpPr>
        <p:sp>
          <p:nvSpPr>
            <p:cNvPr id="7" name="TextBox 6">
              <a:extLst>
                <a:ext uri="{FF2B5EF4-FFF2-40B4-BE49-F238E27FC236}">
                  <a16:creationId xmlns:a16="http://schemas.microsoft.com/office/drawing/2014/main" xmlns="" id="{1968CE83-497D-4964-8E73-8DCA0936737A}"/>
                </a:ext>
              </a:extLst>
            </p:cNvPr>
            <p:cNvSpPr txBox="1"/>
            <p:nvPr/>
          </p:nvSpPr>
          <p:spPr>
            <a:xfrm>
              <a:off x="536533" y="2851551"/>
              <a:ext cx="3458817" cy="923330"/>
            </a:xfrm>
            <a:prstGeom prst="rect">
              <a:avLst/>
            </a:prstGeom>
            <a:noFill/>
          </p:spPr>
          <p:txBody>
            <a:bodyPr wrap="square" rtlCol="0">
              <a:spAutoFit/>
            </a:bodyPr>
            <a:lstStyle/>
            <a:p>
              <a:r>
                <a:rPr lang="en-US" sz="5400">
                  <a:solidFill>
                    <a:srgbClr val="FF0066"/>
                  </a:solidFill>
                  <a:sym typeface="Wingdings" panose="05000000000000000000" pitchFamily="2" charset="2"/>
                </a:rPr>
                <a:t></a:t>
              </a:r>
              <a:endParaRPr lang="en-US" sz="2000">
                <a:solidFill>
                  <a:srgbClr val="FF0066"/>
                </a:solidFill>
              </a:endParaRPr>
            </a:p>
          </p:txBody>
        </p:sp>
        <p:sp>
          <p:nvSpPr>
            <p:cNvPr id="8" name="TextBox 7">
              <a:extLst>
                <a:ext uri="{FF2B5EF4-FFF2-40B4-BE49-F238E27FC236}">
                  <a16:creationId xmlns:a16="http://schemas.microsoft.com/office/drawing/2014/main" xmlns="" id="{271B16AD-CC9C-4B98-9E8E-264CDB018AFD}"/>
                </a:ext>
              </a:extLst>
            </p:cNvPr>
            <p:cNvSpPr txBox="1"/>
            <p:nvPr/>
          </p:nvSpPr>
          <p:spPr>
            <a:xfrm>
              <a:off x="1332642" y="3008367"/>
              <a:ext cx="3458817" cy="523220"/>
            </a:xfrm>
            <a:prstGeom prst="rect">
              <a:avLst/>
            </a:prstGeom>
            <a:noFill/>
          </p:spPr>
          <p:txBody>
            <a:bodyPr wrap="square" rtlCol="0">
              <a:spAutoFit/>
            </a:bodyPr>
            <a:lstStyle/>
            <a:p>
              <a:r>
                <a:rPr lang="vi-VN" sz="2800">
                  <a:solidFill>
                    <a:srgbClr val="FF0066"/>
                  </a:solidFill>
                  <a:sym typeface="Wingdings" panose="05000000000000000000" pitchFamily="2" charset="2"/>
                </a:rPr>
                <a:t>Giải pháp</a:t>
              </a:r>
              <a:endParaRPr lang="en-US" sz="2800">
                <a:solidFill>
                  <a:srgbClr val="FF0066"/>
                </a:solidFill>
              </a:endParaRPr>
            </a:p>
          </p:txBody>
        </p:sp>
      </p:grpSp>
      <p:sp>
        <p:nvSpPr>
          <p:cNvPr id="10" name="Rectangle 9">
            <a:extLst>
              <a:ext uri="{FF2B5EF4-FFF2-40B4-BE49-F238E27FC236}">
                <a16:creationId xmlns:a16="http://schemas.microsoft.com/office/drawing/2014/main" xmlns="" id="{97D7E94B-9A33-4960-902E-DA08DC54CF0E}"/>
              </a:ext>
            </a:extLst>
          </p:cNvPr>
          <p:cNvSpPr/>
          <p:nvPr/>
        </p:nvSpPr>
        <p:spPr>
          <a:xfrm>
            <a:off x="0" y="3429000"/>
            <a:ext cx="6000375" cy="1938992"/>
          </a:xfrm>
          <a:prstGeom prst="rect">
            <a:avLst/>
          </a:prstGeom>
        </p:spPr>
        <p:txBody>
          <a:bodyPr wrap="square">
            <a:spAutoFit/>
          </a:bodyPr>
          <a:lstStyle/>
          <a:p>
            <a:pPr marL="457200" indent="-457200" algn="just">
              <a:buFont typeface="Wingdings" panose="05000000000000000000" pitchFamily="2" charset="2"/>
              <a:buChar char="ü"/>
            </a:pPr>
            <a:r>
              <a:rPr lang="vi-VN" sz="3000">
                <a:solidFill>
                  <a:srgbClr val="1B04FA"/>
                </a:solidFill>
              </a:rPr>
              <a:t>Cải tiến kĩ thuật, đổi mới công nghệ xử lí nước thải, giảm sử dụng hóa chất trong nông nghiệp.</a:t>
            </a:r>
          </a:p>
        </p:txBody>
      </p:sp>
      <p:pic>
        <p:nvPicPr>
          <p:cNvPr id="14" name="Picture 2" descr="nguồn ô nhiễm">
            <a:extLst>
              <a:ext uri="{FF2B5EF4-FFF2-40B4-BE49-F238E27FC236}">
                <a16:creationId xmlns:a16="http://schemas.microsoft.com/office/drawing/2014/main" xmlns="" id="{7DCD896C-29AB-48EB-8896-56F410EC8D6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155" t="5973"/>
          <a:stretch/>
        </p:blipFill>
        <p:spPr bwMode="auto">
          <a:xfrm>
            <a:off x="6219369" y="1243431"/>
            <a:ext cx="5873588" cy="4961093"/>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xmlns="" id="{40D3279E-A9C5-40D2-BC45-499E173BAAE4}"/>
              </a:ext>
            </a:extLst>
          </p:cNvPr>
          <p:cNvSpPr/>
          <p:nvPr/>
        </p:nvSpPr>
        <p:spPr>
          <a:xfrm>
            <a:off x="95625" y="1759483"/>
            <a:ext cx="6089722" cy="1477328"/>
          </a:xfrm>
          <a:prstGeom prst="rect">
            <a:avLst/>
          </a:prstGeom>
        </p:spPr>
        <p:txBody>
          <a:bodyPr wrap="square">
            <a:spAutoFit/>
          </a:bodyPr>
          <a:lstStyle/>
          <a:p>
            <a:pPr marL="457200" indent="-457200" algn="just">
              <a:buFont typeface="Wingdings" panose="05000000000000000000" pitchFamily="2" charset="2"/>
              <a:buChar char="ü"/>
            </a:pPr>
            <a:r>
              <a:rPr lang="vi-VN" sz="3000">
                <a:solidFill>
                  <a:srgbClr val="1B04FA"/>
                </a:solidFill>
              </a:rPr>
              <a:t>Ban hành các quy định về nước,nước thải đô thị,nước uống để kiểm soát chất lượng.</a:t>
            </a:r>
          </a:p>
        </p:txBody>
      </p:sp>
      <p:pic>
        <p:nvPicPr>
          <p:cNvPr id="11" name="Picture 10">
            <a:extLst>
              <a:ext uri="{FF2B5EF4-FFF2-40B4-BE49-F238E27FC236}">
                <a16:creationId xmlns:a16="http://schemas.microsoft.com/office/drawing/2014/main" xmlns="" id="{9A77E398-2598-4D19-982D-75D9E97C22FF}"/>
              </a:ext>
            </a:extLst>
          </p:cNvPr>
          <p:cNvPicPr>
            <a:picLocks noChangeAspect="1"/>
          </p:cNvPicPr>
          <p:nvPr/>
        </p:nvPicPr>
        <p:blipFill>
          <a:blip r:embed="rId4"/>
          <a:stretch>
            <a:fillRect/>
          </a:stretch>
        </p:blipFill>
        <p:spPr>
          <a:xfrm>
            <a:off x="10791608" y="148865"/>
            <a:ext cx="1222629" cy="1075678"/>
          </a:xfrm>
          <a:prstGeom prst="rect">
            <a:avLst/>
          </a:prstGeom>
        </p:spPr>
      </p:pic>
    </p:spTree>
    <p:extLst>
      <p:ext uri="{BB962C8B-B14F-4D97-AF65-F5344CB8AC3E}">
        <p14:creationId xmlns:p14="http://schemas.microsoft.com/office/powerpoint/2010/main" val="3249708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5336115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1016</TotalTime>
  <Words>1612</Words>
  <Application>Microsoft Office PowerPoint</Application>
  <PresentationFormat>Custom</PresentationFormat>
  <Paragraphs>206</Paragraphs>
  <Slides>33</Slides>
  <Notes>22</Notes>
  <HiddenSlides>0</HiddenSlides>
  <MMClips>5</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win 7</cp:lastModifiedBy>
  <cp:revision>63</cp:revision>
  <dcterms:created xsi:type="dcterms:W3CDTF">2022-06-06T08:47:59Z</dcterms:created>
  <dcterms:modified xsi:type="dcterms:W3CDTF">2022-10-06T12:28:08Z</dcterms:modified>
</cp:coreProperties>
</file>