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7" r:id="rId2"/>
    <p:sldId id="1324" r:id="rId3"/>
    <p:sldId id="1016" r:id="rId4"/>
    <p:sldId id="1206" r:id="rId5"/>
    <p:sldId id="1261" r:id="rId6"/>
    <p:sldId id="1262" r:id="rId7"/>
    <p:sldId id="1263" r:id="rId8"/>
    <p:sldId id="1264" r:id="rId9"/>
    <p:sldId id="1271" r:id="rId10"/>
    <p:sldId id="1276" r:id="rId11"/>
    <p:sldId id="1300" r:id="rId12"/>
    <p:sldId id="1380" r:id="rId13"/>
    <p:sldId id="1379" r:id="rId14"/>
    <p:sldId id="1359" r:id="rId15"/>
    <p:sldId id="1329" r:id="rId16"/>
    <p:sldId id="1361" r:id="rId17"/>
    <p:sldId id="1332" r:id="rId18"/>
    <p:sldId id="1363" r:id="rId19"/>
    <p:sldId id="1364" r:id="rId20"/>
    <p:sldId id="1365" r:id="rId21"/>
    <p:sldId id="1333" r:id="rId22"/>
    <p:sldId id="1334" r:id="rId23"/>
    <p:sldId id="1336" r:id="rId24"/>
    <p:sldId id="1366" r:id="rId25"/>
    <p:sldId id="1381" r:id="rId26"/>
    <p:sldId id="1382" r:id="rId27"/>
    <p:sldId id="1368" r:id="rId28"/>
    <p:sldId id="1352" r:id="rId29"/>
    <p:sldId id="1369" r:id="rId30"/>
    <p:sldId id="1383" r:id="rId31"/>
    <p:sldId id="1370" r:id="rId32"/>
    <p:sldId id="1371" r:id="rId33"/>
    <p:sldId id="1346" r:id="rId34"/>
    <p:sldId id="1345" r:id="rId35"/>
    <p:sldId id="1372" r:id="rId36"/>
    <p:sldId id="1373" r:id="rId37"/>
    <p:sldId id="1374" r:id="rId38"/>
    <p:sldId id="1384" r:id="rId39"/>
    <p:sldId id="1385" r:id="rId40"/>
    <p:sldId id="264" r:id="rId41"/>
    <p:sldId id="1354" r:id="rId42"/>
    <p:sldId id="1355" r:id="rId43"/>
    <p:sldId id="1356" r:id="rId44"/>
    <p:sldId id="1357" r:id="rId45"/>
    <p:sldId id="1386" r:id="rId46"/>
    <p:sldId id="1387" r:id="rId47"/>
    <p:sldId id="1388" r:id="rId48"/>
    <p:sldId id="1389" r:id="rId49"/>
    <p:sldId id="1390" r:id="rId50"/>
    <p:sldId id="1391" r:id="rId51"/>
    <p:sldId id="1392" r:id="rId52"/>
    <p:sldId id="1377" r:id="rId53"/>
    <p:sldId id="1322" r:id="rId54"/>
    <p:sldId id="1378" r:id="rId55"/>
    <p:sldId id="1393" r:id="rId56"/>
    <p:sldId id="317" r:id="rId57"/>
    <p:sldId id="625" r:id="rId58"/>
  </p:sldIdLst>
  <p:sldSz cx="12192000" cy="6858000"/>
  <p:notesSz cx="6858000" cy="9144000"/>
  <p:custDataLst>
    <p:tags r:id="rId6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F0066"/>
    <a:srgbClr val="1C11AF"/>
    <a:srgbClr val="3A8652"/>
    <a:srgbClr val="F9F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603" autoAdjust="0"/>
    <p:restoredTop sz="86455" autoAdjust="0"/>
  </p:normalViewPr>
  <p:slideViewPr>
    <p:cSldViewPr snapToGrid="0">
      <p:cViewPr>
        <p:scale>
          <a:sx n="67" d="100"/>
          <a:sy n="67" d="100"/>
        </p:scale>
        <p:origin x="-108" y="-10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13-Sep-22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2899604A-0174-459E-82B1-6075CC25BAE4}" type="slidenum">
              <a:rPr lang="en-US" smtClean="0"/>
              <a:t>1</a:t>
            </a:fld>
            <a:endParaRPr lang="en-US"/>
          </a:p>
        </p:txBody>
      </p:sp>
    </p:spTree>
    <p:extLst>
      <p:ext uri="{BB962C8B-B14F-4D97-AF65-F5344CB8AC3E}">
        <p14:creationId xmlns:p14="http://schemas.microsoft.com/office/powerpoint/2010/main" val="1779933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11</a:t>
            </a:fld>
            <a:endParaRPr lang="en-US"/>
          </a:p>
        </p:txBody>
      </p:sp>
    </p:spTree>
    <p:extLst>
      <p:ext uri="{BB962C8B-B14F-4D97-AF65-F5344CB8AC3E}">
        <p14:creationId xmlns:p14="http://schemas.microsoft.com/office/powerpoint/2010/main" val="3171491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14</a:t>
            </a:fld>
            <a:endParaRPr lang="en-US"/>
          </a:p>
        </p:txBody>
      </p:sp>
    </p:spTree>
    <p:extLst>
      <p:ext uri="{BB962C8B-B14F-4D97-AF65-F5344CB8AC3E}">
        <p14:creationId xmlns:p14="http://schemas.microsoft.com/office/powerpoint/2010/main" val="3082692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15</a:t>
            </a:fld>
            <a:endParaRPr lang="en-US"/>
          </a:p>
        </p:txBody>
      </p:sp>
    </p:spTree>
    <p:extLst>
      <p:ext uri="{BB962C8B-B14F-4D97-AF65-F5344CB8AC3E}">
        <p14:creationId xmlns:p14="http://schemas.microsoft.com/office/powerpoint/2010/main" val="446559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2660262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19</a:t>
            </a:fld>
            <a:endParaRPr lang="zh-CN" sz="1200" dirty="0"/>
          </a:p>
        </p:txBody>
      </p:sp>
    </p:spTree>
    <p:extLst>
      <p:ext uri="{BB962C8B-B14F-4D97-AF65-F5344CB8AC3E}">
        <p14:creationId xmlns:p14="http://schemas.microsoft.com/office/powerpoint/2010/main" val="2816278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X</a:t>
            </a:r>
            <a:r>
              <a:rPr lang="vi-VN" sz="1200" b="0" i="0" u="none" strike="noStrike" kern="1200">
                <a:solidFill>
                  <a:schemeClr val="tx1"/>
                </a:solidFill>
                <a:effectLst/>
                <a:latin typeface="+mn-lt"/>
                <a:ea typeface="+mn-ea"/>
                <a:cs typeface="+mn-cs"/>
              </a:rPr>
              <a:t>ét trên phạm phi toàn cầu, Châu Âu và Bắc Mỹ là những khu vực có dân số già nhất. Như tại châu Âu 26% dân số trên 60 tuổi, cao gấp đôi tỷ lệ trung bình của toàn cầu là 13%. Bắc Mỹ cũng vậy, 23% dân số trên 60 tuổi.</a:t>
            </a:r>
          </a:p>
          <a:p>
            <a:r>
              <a:rPr lang="vi-VN" sz="1200" b="0" i="0" u="none" strike="noStrike" kern="1200">
                <a:solidFill>
                  <a:schemeClr val="tx1"/>
                </a:solidFill>
                <a:effectLst/>
                <a:latin typeface="+mn-lt"/>
                <a:ea typeface="+mn-ea"/>
                <a:cs typeface="+mn-cs"/>
              </a:rPr>
              <a:t/>
            </a:r>
            <a:br>
              <a:rPr lang="vi-VN" sz="1200" b="0" i="0" u="none" strike="noStrike"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21</a:t>
            </a:fld>
            <a:endParaRPr lang="en-US"/>
          </a:p>
        </p:txBody>
      </p:sp>
    </p:spTree>
    <p:extLst>
      <p:ext uri="{BB962C8B-B14F-4D97-AF65-F5344CB8AC3E}">
        <p14:creationId xmlns:p14="http://schemas.microsoft.com/office/powerpoint/2010/main" val="4054289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Xu hướng kéo dài tuổi thọ trở thành một thách thức đối với mô hình phúc lợi xã hội của Thụy Điển. Khi tỷ lệ người cao tuổi tăng, nhu cầu về các dịch vụ phúc lợi xã hội cũng gia tăng theo. Sẽ là một nhiệm vụ khó khăn trong việc tìm kiếm các nguồn lực để chăm sóc sức khỏe cho người cao tuổi.</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22</a:t>
            </a:fld>
            <a:endParaRPr lang="en-US"/>
          </a:p>
        </p:txBody>
      </p:sp>
    </p:spTree>
    <p:extLst>
      <p:ext uri="{BB962C8B-B14F-4D97-AF65-F5344CB8AC3E}">
        <p14:creationId xmlns:p14="http://schemas.microsoft.com/office/powerpoint/2010/main" val="413604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23</a:t>
            </a:fld>
            <a:endParaRPr lang="en-US"/>
          </a:p>
        </p:txBody>
      </p:sp>
    </p:spTree>
    <p:extLst>
      <p:ext uri="{BB962C8B-B14F-4D97-AF65-F5344CB8AC3E}">
        <p14:creationId xmlns:p14="http://schemas.microsoft.com/office/powerpoint/2010/main" val="2198190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kern="1200">
                <a:solidFill>
                  <a:schemeClr val="tx1"/>
                </a:solidFill>
                <a:effectLst/>
                <a:latin typeface="+mn-lt"/>
                <a:ea typeface="+mn-ea"/>
                <a:cs typeface="+mn-cs"/>
              </a:rPr>
              <a:t>Bước 3</a:t>
            </a:r>
            <a:r>
              <a:rPr lang="vi-VN" sz="1200" kern="1200">
                <a:solidFill>
                  <a:schemeClr val="tx1"/>
                </a:solidFill>
                <a:effectLst/>
                <a:latin typeface="+mn-lt"/>
                <a:ea typeface="+mn-ea"/>
                <a:cs typeface="+mn-cs"/>
              </a:rPr>
              <a:t>: Hết thời gian, các nhóm dán sản phẩm lên bảng. GV gọi đại diện từng nhóm lên đọc kết quả. </a:t>
            </a:r>
            <a:endParaRPr lang="en-US" sz="1200" kern="1200">
              <a:solidFill>
                <a:schemeClr val="tx1"/>
              </a:solidFill>
              <a:effectLst/>
              <a:latin typeface="+mn-lt"/>
              <a:ea typeface="+mn-ea"/>
              <a:cs typeface="+mn-cs"/>
            </a:endParaRPr>
          </a:p>
          <a:p>
            <a:r>
              <a:rPr lang="vi-VN" sz="1200" b="1" kern="1200">
                <a:solidFill>
                  <a:schemeClr val="tx1"/>
                </a:solidFill>
                <a:effectLst/>
                <a:latin typeface="+mn-lt"/>
                <a:ea typeface="+mn-ea"/>
                <a:cs typeface="+mn-cs"/>
              </a:rPr>
              <a:t>- Bước 4:</a:t>
            </a:r>
            <a:r>
              <a:rPr lang="vi-VN" sz="1200" kern="1200">
                <a:solidFill>
                  <a:schemeClr val="tx1"/>
                </a:solidFill>
                <a:effectLst/>
                <a:latin typeface="+mn-lt"/>
                <a:ea typeface="+mn-ea"/>
                <a:cs typeface="+mn-cs"/>
              </a:rPr>
              <a:t> GV nhận xét và chốt lại kiến thức: Những từ khóa mà các em vừa diễn tả cũng chính là </a:t>
            </a:r>
            <a:r>
              <a:rPr lang="en-US" sz="1200" kern="1200">
                <a:solidFill>
                  <a:schemeClr val="tx1"/>
                </a:solidFill>
                <a:effectLst/>
                <a:latin typeface="+mn-lt"/>
                <a:ea typeface="+mn-ea"/>
                <a:cs typeface="+mn-cs"/>
              </a:rPr>
              <a:t>đặc điểm di </a:t>
            </a:r>
            <a:r>
              <a:rPr lang="vi-VN" sz="1200" kern="1200">
                <a:solidFill>
                  <a:schemeClr val="tx1"/>
                </a:solidFill>
                <a:effectLst/>
                <a:latin typeface="+mn-lt"/>
                <a:ea typeface="+mn-ea"/>
                <a:cs typeface="+mn-cs"/>
              </a:rPr>
              <a:t>cư </a:t>
            </a:r>
            <a:r>
              <a:rPr lang="en-US" sz="1200" kern="1200">
                <a:solidFill>
                  <a:schemeClr val="tx1"/>
                </a:solidFill>
                <a:effectLst/>
                <a:latin typeface="+mn-lt"/>
                <a:ea typeface="+mn-ea"/>
                <a:cs typeface="+mn-cs"/>
              </a:rPr>
              <a:t>ở </a:t>
            </a:r>
            <a:r>
              <a:rPr lang="vi-VN" sz="1200" kern="1200">
                <a:solidFill>
                  <a:schemeClr val="tx1"/>
                </a:solidFill>
                <a:effectLst/>
                <a:latin typeface="+mn-lt"/>
                <a:ea typeface="+mn-ea"/>
                <a:cs typeface="+mn-cs"/>
              </a:rPr>
              <a:t>châu Âu, là nội dung chính của phần </a:t>
            </a:r>
            <a:r>
              <a:rPr lang="en-US" sz="1200" kern="1200">
                <a:solidFill>
                  <a:schemeClr val="tx1"/>
                </a:solidFill>
                <a:effectLst/>
                <a:latin typeface="+mn-lt"/>
                <a:ea typeface="+mn-ea"/>
                <a:cs typeface="+mn-cs"/>
              </a:rPr>
              <a:t>3</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27</a:t>
            </a:fld>
            <a:endParaRPr lang="en-US"/>
          </a:p>
        </p:txBody>
      </p:sp>
    </p:spTree>
    <p:extLst>
      <p:ext uri="{BB962C8B-B14F-4D97-AF65-F5344CB8AC3E}">
        <p14:creationId xmlns:p14="http://schemas.microsoft.com/office/powerpoint/2010/main" val="301079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indent="180340" algn="ctr">
              <a:lnSpc>
                <a:spcPct val="120000"/>
              </a:lnSpc>
              <a:spcAft>
                <a:spcPts val="0"/>
              </a:spcAft>
            </a:pPr>
            <a:r>
              <a:rPr lang="vi-VN" sz="1200">
                <a:solidFill>
                  <a:srgbClr val="FF0066"/>
                </a:solidFill>
                <a:latin typeface="+mn-lt"/>
                <a:cs typeface="Arial" panose="020B0604020202020204" pitchFamily="34" charset="0"/>
              </a:rPr>
              <a:t>Họ mang đến những thuận lợi và khó khăn gì cho sự phát triển kinh tế - xã hội ở châu Âu.</a:t>
            </a:r>
          </a:p>
          <a:p>
            <a:pPr indent="180340" algn="ctr">
              <a:lnSpc>
                <a:spcPct val="120000"/>
              </a:lnSpc>
              <a:spcAft>
                <a:spcPts val="0"/>
              </a:spcAft>
            </a:pPr>
            <a:r>
              <a:rPr lang="en-US" sz="1200" b="1">
                <a:solidFill>
                  <a:srgbClr val="00B050"/>
                </a:solidFill>
                <a:latin typeface="Arial" panose="020B0604020202020204" pitchFamily="34" charset="0"/>
                <a:ea typeface="Times New Roman" panose="02020603050405020304" pitchFamily="18" charset="0"/>
                <a:cs typeface="Arial" panose="020B0604020202020204" pitchFamily="34" charset="0"/>
              </a:rPr>
              <a:t>Nhập cư là cơ hội hay gánh nặng cho Châu Âu?</a:t>
            </a:r>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28</a:t>
            </a:fld>
            <a:endParaRPr lang="zh-CN" sz="1200" dirty="0"/>
          </a:p>
        </p:txBody>
      </p:sp>
    </p:spTree>
    <p:extLst>
      <p:ext uri="{BB962C8B-B14F-4D97-AF65-F5344CB8AC3E}">
        <p14:creationId xmlns:p14="http://schemas.microsoft.com/office/powerpoint/2010/main" val="3210220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xmlns="" id="{8DC8ECE4-3D6C-42B1-AB47-E26A899AFC91}"/>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17FBE4E-973B-4D06-8D55-580D33E84CFF}" type="slidenum">
              <a:rPr lang="en-US" altLang="en-US"/>
              <a:pPr eaLnBrk="1" hangingPunct="1"/>
              <a:t>2</a:t>
            </a:fld>
            <a:endParaRPr lang="en-US" altLang="en-US"/>
          </a:p>
        </p:txBody>
      </p:sp>
      <p:sp>
        <p:nvSpPr>
          <p:cNvPr id="31747" name="Slide Image Placeholder 1">
            <a:extLst>
              <a:ext uri="{FF2B5EF4-FFF2-40B4-BE49-F238E27FC236}">
                <a16:creationId xmlns:a16="http://schemas.microsoft.com/office/drawing/2014/main" xmlns="" id="{A27D2CCC-9007-4C53-957F-E81D53B95468}"/>
              </a:ext>
            </a:extLst>
          </p:cNvPr>
          <p:cNvSpPr>
            <a:spLocks noGrp="1" noRot="1" noChangeAspect="1" noTextEdit="1"/>
          </p:cNvSpPr>
          <p:nvPr>
            <p:ph type="sldImg"/>
          </p:nvPr>
        </p:nvSpPr>
        <p:spPr>
          <a:ln/>
        </p:spPr>
      </p:sp>
      <p:sp>
        <p:nvSpPr>
          <p:cNvPr id="31748" name="Notes Placeholder 2">
            <a:extLst>
              <a:ext uri="{FF2B5EF4-FFF2-40B4-BE49-F238E27FC236}">
                <a16:creationId xmlns:a16="http://schemas.microsoft.com/office/drawing/2014/main" xmlns="" id="{CF4467DF-09BB-40A5-9E43-B77FC5D7E0C5}"/>
              </a:ext>
            </a:extLst>
          </p:cNvPr>
          <p:cNvSpPr>
            <a:spLocks noGrp="1"/>
          </p:cNvSpPr>
          <p:nvPr>
            <p:ph type="body" idx="1"/>
          </p:nvPr>
        </p:nvSpPr>
        <p:spPr>
          <a:noFill/>
        </p:spPr>
        <p:txBody>
          <a:bodyPr/>
          <a:lstStyle/>
          <a:p>
            <a:pPr eaLnBrk="1" hangingPunct="1"/>
            <a:endParaRPr lang="en-US" altLang="en-US">
              <a:latin typeface="Arial" panose="020B0604020202020204" pitchFamily="34" charset="0"/>
            </a:endParaRPr>
          </a:p>
        </p:txBody>
      </p:sp>
      <p:sp>
        <p:nvSpPr>
          <p:cNvPr id="31749" name="Slide Number Placeholder 3">
            <a:extLst>
              <a:ext uri="{FF2B5EF4-FFF2-40B4-BE49-F238E27FC236}">
                <a16:creationId xmlns:a16="http://schemas.microsoft.com/office/drawing/2014/main" xmlns="" id="{578C2DF6-F7E4-4638-AF2F-EA8F136284F7}"/>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3F0A04E0-94DD-40C2-869B-8DE045C3C2D6}" type="slidenum">
              <a:rPr lang="en-US" altLang="en-US" sz="1200"/>
              <a:pPr algn="r" eaLnBrk="1" hangingPunct="1"/>
              <a:t>2</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Bắt đầu vào khoảng năm 1784. Điểm nổi bật của cuộc cách mạng công nghiệp lần thứ nhất là việc sử dụng năng lượng nước, hơi nước và cơ giới hóa sản xuất. Cuộc cách mạng công nghiệp này mở màn từ việc James Watt phát minh ra động cơ hơi nước vào năm 1784. Phát minh vĩ đại này đã châm ngòi cho sự bùng nổ của công nghiệp thế kỷ 19 lan rộng từ Anh đến khắp châu Âu và Hoa Kỳ.</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33</a:t>
            </a:fld>
            <a:endParaRPr lang="en-US"/>
          </a:p>
        </p:txBody>
      </p:sp>
    </p:spTree>
    <p:extLst>
      <p:ext uri="{BB962C8B-B14F-4D97-AF65-F5344CB8AC3E}">
        <p14:creationId xmlns:p14="http://schemas.microsoft.com/office/powerpoint/2010/main" val="21586289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36</a:t>
            </a:fld>
            <a:endParaRPr lang="en-US"/>
          </a:p>
        </p:txBody>
      </p:sp>
    </p:spTree>
    <p:extLst>
      <p:ext uri="{BB962C8B-B14F-4D97-AF65-F5344CB8AC3E}">
        <p14:creationId xmlns:p14="http://schemas.microsoft.com/office/powerpoint/2010/main" val="72932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37</a:t>
            </a:fld>
            <a:endParaRPr lang="en-US"/>
          </a:p>
        </p:txBody>
      </p:sp>
    </p:spTree>
    <p:extLst>
      <p:ext uri="{BB962C8B-B14F-4D97-AF65-F5344CB8AC3E}">
        <p14:creationId xmlns:p14="http://schemas.microsoft.com/office/powerpoint/2010/main" val="32848014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a:solidFill>
                  <a:schemeClr val="tx1"/>
                </a:solidFill>
                <a:effectLst/>
                <a:latin typeface="+mn-lt"/>
                <a:ea typeface="+mn-ea"/>
                <a:cs typeface="+mn-cs"/>
              </a:rPr>
              <a:t>. </a:t>
            </a:r>
            <a:r>
              <a:rPr lang="vi-VN" sz="1200" i="1"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44</a:t>
            </a:fld>
            <a:endParaRPr lang="en-US"/>
          </a:p>
        </p:txBody>
      </p:sp>
    </p:spTree>
    <p:extLst>
      <p:ext uri="{BB962C8B-B14F-4D97-AF65-F5344CB8AC3E}">
        <p14:creationId xmlns:p14="http://schemas.microsoft.com/office/powerpoint/2010/main" val="13154099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a:solidFill>
                  <a:srgbClr val="00B050"/>
                </a:solidFill>
                <a:latin typeface="+mn-lt"/>
                <a:cs typeface="Arial" panose="020B0604020202020204" pitchFamily="34" charset="0"/>
              </a:rPr>
              <a:t>Dân số già gây ra nhiều hậu quả kinh tế xã hội ở châu Âu như:</a:t>
            </a:r>
          </a:p>
          <a:p>
            <a:pPr algn="just"/>
            <a:r>
              <a:rPr lang="vi-VN" sz="1200">
                <a:solidFill>
                  <a:srgbClr val="00B050"/>
                </a:solidFill>
                <a:latin typeface="+mn-lt"/>
                <a:cs typeface="Arial" panose="020B0604020202020204" pitchFamily="34" charset="0"/>
              </a:rPr>
              <a:t>- Thiếu lao động.</a:t>
            </a:r>
          </a:p>
          <a:p>
            <a:pPr algn="just"/>
            <a:r>
              <a:rPr lang="vi-VN" sz="1200">
                <a:solidFill>
                  <a:srgbClr val="00B050"/>
                </a:solidFill>
                <a:latin typeface="+mn-lt"/>
                <a:cs typeface="Arial" panose="020B0604020202020204" pitchFamily="34" charset="0"/>
              </a:rPr>
              <a:t>- Chi phí phúc lợi cho người già rất lớn (quỹ nuôi dưỡng chăm sóc người cao tuổi, trả lương hưu đảm bảo đời sống, các phúc lợi xã hội, bảo hiểm y tế,...).</a:t>
            </a:r>
            <a:br>
              <a:rPr lang="vi-VN" sz="1200">
                <a:solidFill>
                  <a:srgbClr val="00B050"/>
                </a:solidFill>
                <a:latin typeface="+mn-lt"/>
                <a:cs typeface="Arial" panose="020B0604020202020204" pitchFamily="34" charset="0"/>
              </a:rPr>
            </a:br>
            <a:endParaRPr lang="en-US" sz="1200">
              <a:solidFill>
                <a:srgbClr val="00B050"/>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54</a:t>
            </a:fld>
            <a:endParaRPr lang="en-US"/>
          </a:p>
        </p:txBody>
      </p:sp>
    </p:spTree>
    <p:extLst>
      <p:ext uri="{BB962C8B-B14F-4D97-AF65-F5344CB8AC3E}">
        <p14:creationId xmlns:p14="http://schemas.microsoft.com/office/powerpoint/2010/main" val="24569124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56</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a:t>
            </a:fld>
            <a:endParaRPr lang="en-US"/>
          </a:p>
        </p:txBody>
      </p:sp>
    </p:spTree>
    <p:extLst>
      <p:ext uri="{BB962C8B-B14F-4D97-AF65-F5344CB8AC3E}">
        <p14:creationId xmlns:p14="http://schemas.microsoft.com/office/powerpoint/2010/main" val="1153692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a:t>
            </a:fld>
            <a:endParaRPr lang="en-US"/>
          </a:p>
        </p:txBody>
      </p:sp>
    </p:spTree>
    <p:extLst>
      <p:ext uri="{BB962C8B-B14F-4D97-AF65-F5344CB8AC3E}">
        <p14:creationId xmlns:p14="http://schemas.microsoft.com/office/powerpoint/2010/main" val="2883035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a:t>
            </a:fld>
            <a:endParaRPr lang="en-US"/>
          </a:p>
        </p:txBody>
      </p:sp>
    </p:spTree>
    <p:extLst>
      <p:ext uri="{BB962C8B-B14F-4D97-AF65-F5344CB8AC3E}">
        <p14:creationId xmlns:p14="http://schemas.microsoft.com/office/powerpoint/2010/main" val="2058710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7</a:t>
            </a:fld>
            <a:endParaRPr lang="en-US"/>
          </a:p>
        </p:txBody>
      </p:sp>
    </p:spTree>
    <p:extLst>
      <p:ext uri="{BB962C8B-B14F-4D97-AF65-F5344CB8AC3E}">
        <p14:creationId xmlns:p14="http://schemas.microsoft.com/office/powerpoint/2010/main" val="1312256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200">
                <a:solidFill>
                  <a:schemeClr val="tx1"/>
                </a:solidFill>
                <a:effectLst/>
                <a:latin typeface="+mn-lt"/>
                <a:ea typeface="+mn-ea"/>
                <a:cs typeface="+mn-cs"/>
              </a:rPr>
              <a:t>. </a:t>
            </a: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8</a:t>
            </a:fld>
            <a:endParaRPr lang="en-US"/>
          </a:p>
        </p:txBody>
      </p:sp>
    </p:spTree>
    <p:extLst>
      <p:ext uri="{BB962C8B-B14F-4D97-AF65-F5344CB8AC3E}">
        <p14:creationId xmlns:p14="http://schemas.microsoft.com/office/powerpoint/2010/main" val="1315409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4056674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70C0"/>
                </a:solidFill>
                <a:latin typeface="+mn-lt"/>
                <a:ea typeface="Times New Roman" panose="02020603050405020304" pitchFamily="18" charset="0"/>
                <a:cs typeface="Arial" panose="020B0604020202020204" pitchFamily="34" charset="0"/>
              </a:rPr>
              <a:t>Đặt tên cho bức tranh sau đó giải thích </a:t>
            </a:r>
            <a:r>
              <a:rPr lang="en-US" sz="1200">
                <a:solidFill>
                  <a:srgbClr val="0070C0"/>
                </a:solidFill>
                <a:latin typeface="+mn-lt"/>
                <a:ea typeface="Times New Roman" panose="02020603050405020304" pitchFamily="18" charset="0"/>
                <a:cs typeface="Arial" panose="020B0604020202020204" pitchFamily="34" charset="0"/>
              </a:rPr>
              <a:t>/.</a:t>
            </a:r>
            <a:r>
              <a:rPr lang="vi-VN" sz="1200" i="1" kern="1200">
                <a:solidFill>
                  <a:schemeClr val="tx1"/>
                </a:solidFill>
                <a:effectLst/>
                <a:latin typeface="+mn-lt"/>
                <a:ea typeface="+mn-ea"/>
                <a:cs typeface="+mn-cs"/>
              </a:rPr>
              <a:t> Như vậy, trong bức tranh trên, các em có thể thấy người già nhiều hơn người trẻ và chỉ có ít người trẻ nhưng phải gồng gánh khá nhiều người già. Đây là một bức tranh biếm họa về già hóa dân số. tình trạng này thường xảy ra chủ yếu ở các nước phát triển, đặc biệt là châu Âu. Để biết rõ hơn về dân cư-xã hội châu Âu thì các em sẽ tìm hiểu trong bài học hôm nay.</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10</a:t>
            </a:fld>
            <a:endParaRPr lang="en-US"/>
          </a:p>
        </p:txBody>
      </p:sp>
    </p:spTree>
    <p:extLst>
      <p:ext uri="{BB962C8B-B14F-4D97-AF65-F5344CB8AC3E}">
        <p14:creationId xmlns:p14="http://schemas.microsoft.com/office/powerpoint/2010/main" val="2198926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4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81937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4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783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4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44217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46845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605734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4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40268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4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27961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4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77294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3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98339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3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64844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3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92521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3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98191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3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90489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3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246596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9944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3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09203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2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7814077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3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19855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3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995346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2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82364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81759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2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849550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2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720072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2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95619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2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06583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2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65977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07525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907569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984761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893521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42464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4815408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575441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467024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7608580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571812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246236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7579033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323523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083250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82177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52208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5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1798170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450954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600034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947194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1449491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076920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314280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875983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665832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153813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235251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80790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7526659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882147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483851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3015383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618520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951690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1007227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809236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61433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5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153717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456547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317051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285959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60702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3429775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3826478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594149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8339136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A8FA37B-A4E7-4F3E-ACA3-DC2332FB15CE}"/>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D24AC11-0EAC-4FCE-9DAA-4C333CB461B2}"/>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6" name="Footer Placeholder 5">
            <a:extLst>
              <a:ext uri="{FF2B5EF4-FFF2-40B4-BE49-F238E27FC236}">
                <a16:creationId xmlns:a16="http://schemas.microsoft.com/office/drawing/2014/main" xmlns=""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4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132940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659A4A9-352E-45B4-9A76-0228D72FB6CB}"/>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8" name="Footer Placeholder 7">
            <a:extLst>
              <a:ext uri="{FF2B5EF4-FFF2-40B4-BE49-F238E27FC236}">
                <a16:creationId xmlns:a16="http://schemas.microsoft.com/office/drawing/2014/main" xmlns=""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480C360-0B23-426A-8A46-E05D4BF1858E}"/>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4" name="Footer Placeholder 3">
            <a:extLst>
              <a:ext uri="{FF2B5EF4-FFF2-40B4-BE49-F238E27FC236}">
                <a16:creationId xmlns:a16="http://schemas.microsoft.com/office/drawing/2014/main" xmlns=""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1957971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4042926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522788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540357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263166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6841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244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4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346031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3084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948488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6077649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4470296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7349476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71984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6410A16-5B70-49EA-956C-6C1286968D81}"/>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6" name="Footer Placeholder 5">
            <a:extLst>
              <a:ext uri="{FF2B5EF4-FFF2-40B4-BE49-F238E27FC236}">
                <a16:creationId xmlns:a16="http://schemas.microsoft.com/office/drawing/2014/main" xmlns=""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42138D7-D4A0-4F93-B300-3E2263B80248}"/>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6" name="Footer Placeholder 5">
            <a:extLst>
              <a:ext uri="{FF2B5EF4-FFF2-40B4-BE49-F238E27FC236}">
                <a16:creationId xmlns:a16="http://schemas.microsoft.com/office/drawing/2014/main" xmlns=""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10DDED-C05D-47AA-A272-2758E6162C2C}"/>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AAB8F42-75D9-4605-AE55-B8E8818F1D61}"/>
              </a:ext>
            </a:extLst>
          </p:cNvPr>
          <p:cNvSpPr>
            <a:spLocks noGrp="1"/>
          </p:cNvSpPr>
          <p:nvPr>
            <p:ph type="dt" sz="half" idx="10"/>
          </p:nvPr>
        </p:nvSpPr>
        <p:spPr/>
        <p:txBody>
          <a:body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13-Sep-22</a:t>
            </a:fld>
            <a:endParaRPr lang="en-US"/>
          </a:p>
        </p:txBody>
      </p:sp>
      <p:sp>
        <p:nvSpPr>
          <p:cNvPr id="5" name="Footer Placeholder 4">
            <a:extLst>
              <a:ext uri="{FF2B5EF4-FFF2-40B4-BE49-F238E27FC236}">
                <a16:creationId xmlns:a16="http://schemas.microsoft.com/office/drawing/2014/main" xmlns=""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725" r:id="rId3"/>
    <p:sldLayoutId id="2147483724" r:id="rId4"/>
    <p:sldLayoutId id="2147483723" r:id="rId5"/>
    <p:sldLayoutId id="2147483722" r:id="rId6"/>
    <p:sldLayoutId id="2147483721" r:id="rId7"/>
    <p:sldLayoutId id="2147483720" r:id="rId8"/>
    <p:sldLayoutId id="2147483719" r:id="rId9"/>
    <p:sldLayoutId id="2147483718" r:id="rId10"/>
    <p:sldLayoutId id="2147483717" r:id="rId11"/>
    <p:sldLayoutId id="2147483716" r:id="rId12"/>
    <p:sldLayoutId id="2147483715" r:id="rId13"/>
    <p:sldLayoutId id="2147483714" r:id="rId14"/>
    <p:sldLayoutId id="2147483713" r:id="rId15"/>
    <p:sldLayoutId id="2147483712" r:id="rId16"/>
    <p:sldLayoutId id="2147483711" r:id="rId17"/>
    <p:sldLayoutId id="2147483710" r:id="rId18"/>
    <p:sldLayoutId id="2147483709" r:id="rId19"/>
    <p:sldLayoutId id="2147483708" r:id="rId20"/>
    <p:sldLayoutId id="2147483707" r:id="rId21"/>
    <p:sldLayoutId id="2147483702" r:id="rId22"/>
    <p:sldLayoutId id="2147483701" r:id="rId23"/>
    <p:sldLayoutId id="2147483697" r:id="rId24"/>
    <p:sldLayoutId id="2147483695" r:id="rId25"/>
    <p:sldLayoutId id="2147483689" r:id="rId26"/>
    <p:sldLayoutId id="2147483694" r:id="rId27"/>
    <p:sldLayoutId id="2147483693" r:id="rId28"/>
    <p:sldLayoutId id="2147483692" r:id="rId29"/>
    <p:sldLayoutId id="2147483691" r:id="rId30"/>
    <p:sldLayoutId id="2147483690" r:id="rId31"/>
    <p:sldLayoutId id="2147483688" r:id="rId32"/>
    <p:sldLayoutId id="2147483687" r:id="rId33"/>
    <p:sldLayoutId id="2147483686" r:id="rId34"/>
    <p:sldLayoutId id="2147483681" r:id="rId35"/>
    <p:sldLayoutId id="2147483680" r:id="rId36"/>
    <p:sldLayoutId id="2147483679" r:id="rId37"/>
    <p:sldLayoutId id="2147483678" r:id="rId38"/>
    <p:sldLayoutId id="2147483677" r:id="rId39"/>
    <p:sldLayoutId id="2147483676" r:id="rId40"/>
    <p:sldLayoutId id="2147483675" r:id="rId41"/>
    <p:sldLayoutId id="2147483674" r:id="rId42"/>
    <p:sldLayoutId id="2147483673" r:id="rId43"/>
    <p:sldLayoutId id="2147483672" r:id="rId44"/>
    <p:sldLayoutId id="2147483671" r:id="rId45"/>
    <p:sldLayoutId id="2147483670" r:id="rId46"/>
    <p:sldLayoutId id="2147483669" r:id="rId47"/>
    <p:sldLayoutId id="2147483668" r:id="rId48"/>
    <p:sldLayoutId id="2147483667" r:id="rId49"/>
    <p:sldLayoutId id="2147483666" r:id="rId50"/>
    <p:sldLayoutId id="2147483665" r:id="rId51"/>
    <p:sldLayoutId id="2147483664" r:id="rId52"/>
    <p:sldLayoutId id="2147483663" r:id="rId53"/>
    <p:sldLayoutId id="2147483662" r:id="rId54"/>
    <p:sldLayoutId id="2147483661" r:id="rId55"/>
    <p:sldLayoutId id="2147483660" r:id="rId56"/>
    <p:sldLayoutId id="2147483650" r:id="rId57"/>
    <p:sldLayoutId id="2147483748" r:id="rId58"/>
    <p:sldLayoutId id="2147483747" r:id="rId59"/>
    <p:sldLayoutId id="2147483746" r:id="rId60"/>
    <p:sldLayoutId id="2147483745" r:id="rId61"/>
    <p:sldLayoutId id="2147483744" r:id="rId62"/>
    <p:sldLayoutId id="2147483743" r:id="rId63"/>
    <p:sldLayoutId id="2147483742" r:id="rId64"/>
    <p:sldLayoutId id="2147483741" r:id="rId65"/>
    <p:sldLayoutId id="2147483740" r:id="rId66"/>
    <p:sldLayoutId id="2147483739" r:id="rId67"/>
    <p:sldLayoutId id="2147483738" r:id="rId68"/>
    <p:sldLayoutId id="2147483737" r:id="rId69"/>
    <p:sldLayoutId id="2147483736" r:id="rId70"/>
    <p:sldLayoutId id="2147483735" r:id="rId71"/>
    <p:sldLayoutId id="2147483734" r:id="rId72"/>
    <p:sldLayoutId id="2147483733" r:id="rId73"/>
    <p:sldLayoutId id="2147483732" r:id="rId74"/>
    <p:sldLayoutId id="2147483731" r:id="rId75"/>
    <p:sldLayoutId id="2147483727" r:id="rId76"/>
    <p:sldLayoutId id="2147483696" r:id="rId77"/>
    <p:sldLayoutId id="2147483651" r:id="rId78"/>
    <p:sldLayoutId id="2147483652" r:id="rId79"/>
    <p:sldLayoutId id="2147483653" r:id="rId80"/>
    <p:sldLayoutId id="2147483654" r:id="rId81"/>
    <p:sldLayoutId id="2147483655" r:id="rId82"/>
    <p:sldLayoutId id="2147483730" r:id="rId83"/>
    <p:sldLayoutId id="2147483729" r:id="rId84"/>
    <p:sldLayoutId id="2147483728" r:id="rId85"/>
    <p:sldLayoutId id="2147483706" r:id="rId86"/>
    <p:sldLayoutId id="2147483705" r:id="rId87"/>
    <p:sldLayoutId id="2147483704" r:id="rId88"/>
    <p:sldLayoutId id="2147483703" r:id="rId89"/>
    <p:sldLayoutId id="2147483700" r:id="rId90"/>
    <p:sldLayoutId id="2147483699" r:id="rId91"/>
    <p:sldLayoutId id="2147483685" r:id="rId92"/>
    <p:sldLayoutId id="2147483684" r:id="rId93"/>
    <p:sldLayoutId id="2147483683" r:id="rId94"/>
    <p:sldLayoutId id="2147483682" r:id="rId95"/>
    <p:sldLayoutId id="2147483656" r:id="rId96"/>
    <p:sldLayoutId id="2147483657" r:id="rId97"/>
    <p:sldLayoutId id="2147483658" r:id="rId98"/>
    <p:sldLayoutId id="2147483659" r:id="rId9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5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8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82.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notesSlide" Target="../notesSlides/notesSlide11.xml"/><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5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82.xml"/><Relationship Id="rId4" Type="http://schemas.openxmlformats.org/officeDocument/2006/relationships/image" Target="../media/image22.gif"/></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7.xml"/><Relationship Id="rId7" Type="http://schemas.openxmlformats.org/officeDocument/2006/relationships/image" Target="../media/image2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23.jpe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8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57.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5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57.xml"/><Relationship Id="rId5" Type="http://schemas.openxmlformats.org/officeDocument/2006/relationships/image" Target="../media/image3.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82.xml"/><Relationship Id="rId4" Type="http://schemas.openxmlformats.org/officeDocument/2006/relationships/image" Target="../media/image22.gif"/></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82.xml"/><Relationship Id="rId4" Type="http://schemas.openxmlformats.org/officeDocument/2006/relationships/image" Target="../media/image22.gif"/></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57.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8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3.xml"/><Relationship Id="rId7" Type="http://schemas.openxmlformats.org/officeDocument/2006/relationships/audio" Target="../media/audio5.wav"/><Relationship Id="rId2" Type="http://schemas.openxmlformats.org/officeDocument/2006/relationships/slideLayout" Target="../slideLayouts/slideLayout82.xml"/><Relationship Id="rId1" Type="http://schemas.openxmlformats.org/officeDocument/2006/relationships/tags" Target="../tags/tag2.xml"/><Relationship Id="rId6" Type="http://schemas.openxmlformats.org/officeDocument/2006/relationships/audio" Target="../media/audio4.wav"/><Relationship Id="rId11" Type="http://schemas.openxmlformats.org/officeDocument/2006/relationships/image" Target="../media/image6.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82.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82.xml"/><Relationship Id="rId5" Type="http://schemas.openxmlformats.org/officeDocument/2006/relationships/image" Target="../media/image33.png"/><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57.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82.xml"/><Relationship Id="rId4" Type="http://schemas.openxmlformats.org/officeDocument/2006/relationships/image" Target="../media/image22.gif"/></Relationships>
</file>

<file path=ppt/slides/_rels/slide36.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14.png"/><Relationship Id="rId7"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82.xml"/><Relationship Id="rId6" Type="http://schemas.openxmlformats.org/officeDocument/2006/relationships/image" Target="../media/image34.jpg"/><Relationship Id="rId5" Type="http://schemas.openxmlformats.org/officeDocument/2006/relationships/image" Target="../media/image32.jpeg"/><Relationship Id="rId4" Type="http://schemas.openxmlformats.org/officeDocument/2006/relationships/image" Target="../media/image3.png"/><Relationship Id="rId9" Type="http://schemas.openxmlformats.org/officeDocument/2006/relationships/image" Target="../media/image37.jpeg"/></Relationships>
</file>

<file path=ppt/slides/_rels/slide37.xml.rels><?xml version="1.0" encoding="UTF-8" standalone="yes"?>
<Relationships xmlns="http://schemas.openxmlformats.org/package/2006/relationships"><Relationship Id="rId8" Type="http://schemas.openxmlformats.org/officeDocument/2006/relationships/hyperlink" Target="https://vi.wikipedia.org/wiki/Th%C3%A0nh_ph%E1%BB%91_New_York" TargetMode="External"/><Relationship Id="rId13" Type="http://schemas.openxmlformats.org/officeDocument/2006/relationships/image" Target="../media/image44.png"/><Relationship Id="rId3" Type="http://schemas.openxmlformats.org/officeDocument/2006/relationships/image" Target="../media/image14.png"/><Relationship Id="rId7" Type="http://schemas.openxmlformats.org/officeDocument/2006/relationships/image" Target="../media/image39.png"/><Relationship Id="rId12" Type="http://schemas.openxmlformats.org/officeDocument/2006/relationships/image" Target="../media/image43.jpg"/><Relationship Id="rId2" Type="http://schemas.openxmlformats.org/officeDocument/2006/relationships/notesSlide" Target="../notesSlides/notesSlide22.xml"/><Relationship Id="rId1" Type="http://schemas.openxmlformats.org/officeDocument/2006/relationships/slideLayout" Target="../slideLayouts/slideLayout82.xml"/><Relationship Id="rId6" Type="http://schemas.openxmlformats.org/officeDocument/2006/relationships/image" Target="../media/image38.png"/><Relationship Id="rId11" Type="http://schemas.openxmlformats.org/officeDocument/2006/relationships/image" Target="../media/image42.jpeg"/><Relationship Id="rId5" Type="http://schemas.openxmlformats.org/officeDocument/2006/relationships/image" Target="../media/image32.jpeg"/><Relationship Id="rId10" Type="http://schemas.openxmlformats.org/officeDocument/2006/relationships/image" Target="../media/image41.jpg"/><Relationship Id="rId4" Type="http://schemas.openxmlformats.org/officeDocument/2006/relationships/image" Target="../media/image3.png"/><Relationship Id="rId9" Type="http://schemas.openxmlformats.org/officeDocument/2006/relationships/image" Target="../media/image40.jpg"/><Relationship Id="rId1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7.xml"/><Relationship Id="rId5" Type="http://schemas.openxmlformats.org/officeDocument/2006/relationships/image" Target="../media/image49.jpeg"/><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82.xml"/><Relationship Id="rId6" Type="http://schemas.openxmlformats.org/officeDocument/2006/relationships/image" Target="http://media.thethaovanhoa.vn/2010/12/29/09/44/Tallinn.jpg" TargetMode="External"/><Relationship Id="rId5" Type="http://schemas.openxmlformats.org/officeDocument/2006/relationships/image" Target="../media/image53.jpe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4.xml"/><Relationship Id="rId7" Type="http://schemas.openxmlformats.org/officeDocument/2006/relationships/audio" Target="../media/audio5.wav"/><Relationship Id="rId2" Type="http://schemas.openxmlformats.org/officeDocument/2006/relationships/slideLayout" Target="../slideLayouts/slideLayout82.xml"/><Relationship Id="rId1" Type="http://schemas.openxmlformats.org/officeDocument/2006/relationships/tags" Target="../tags/tag3.xml"/><Relationship Id="rId6" Type="http://schemas.openxmlformats.org/officeDocument/2006/relationships/audio" Target="../media/audio4.wav"/><Relationship Id="rId11" Type="http://schemas.openxmlformats.org/officeDocument/2006/relationships/image" Target="../media/image6.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audio" Target="../media/audio2.wav"/><Relationship Id="rId7" Type="http://schemas.openxmlformats.org/officeDocument/2006/relationships/image" Target="../media/image4.png"/><Relationship Id="rId2" Type="http://schemas.openxmlformats.org/officeDocument/2006/relationships/slideLayout" Target="../slideLayouts/slideLayout82.xml"/><Relationship Id="rId1" Type="http://schemas.openxmlformats.org/officeDocument/2006/relationships/tags" Target="../tags/tag8.xml"/><Relationship Id="rId6" Type="http://schemas.openxmlformats.org/officeDocument/2006/relationships/audio" Target="../media/audio5.wav"/><Relationship Id="rId11" Type="http://schemas.openxmlformats.org/officeDocument/2006/relationships/image" Target="../media/image3.png"/><Relationship Id="rId5" Type="http://schemas.openxmlformats.org/officeDocument/2006/relationships/audio" Target="../media/audio4.wav"/><Relationship Id="rId10" Type="http://schemas.openxmlformats.org/officeDocument/2006/relationships/image" Target="../media/image6.gif"/><Relationship Id="rId4" Type="http://schemas.openxmlformats.org/officeDocument/2006/relationships/audio" Target="../media/audio3.wav"/><Relationship Id="rId9" Type="http://schemas.openxmlformats.org/officeDocument/2006/relationships/audio" Target="../media/audio6.wav"/></Relationships>
</file>

<file path=ppt/slides/_rels/slide4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audio" Target="../media/audio2.wav"/><Relationship Id="rId7" Type="http://schemas.openxmlformats.org/officeDocument/2006/relationships/image" Target="../media/image4.png"/><Relationship Id="rId2" Type="http://schemas.openxmlformats.org/officeDocument/2006/relationships/slideLayout" Target="../slideLayouts/slideLayout82.xml"/><Relationship Id="rId1" Type="http://schemas.openxmlformats.org/officeDocument/2006/relationships/tags" Target="../tags/tag9.xml"/><Relationship Id="rId6" Type="http://schemas.openxmlformats.org/officeDocument/2006/relationships/audio" Target="../media/audio5.wav"/><Relationship Id="rId11" Type="http://schemas.openxmlformats.org/officeDocument/2006/relationships/image" Target="../media/image3.png"/><Relationship Id="rId5" Type="http://schemas.openxmlformats.org/officeDocument/2006/relationships/audio" Target="../media/audio4.wav"/><Relationship Id="rId10" Type="http://schemas.openxmlformats.org/officeDocument/2006/relationships/image" Target="../media/image6.gif"/><Relationship Id="rId4" Type="http://schemas.openxmlformats.org/officeDocument/2006/relationships/audio" Target="../media/audio3.wav"/><Relationship Id="rId9" Type="http://schemas.openxmlformats.org/officeDocument/2006/relationships/audio" Target="../media/audio6.wav"/></Relationships>
</file>

<file path=ppt/slides/_rels/slide4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audio" Target="../media/audio2.wav"/><Relationship Id="rId7" Type="http://schemas.openxmlformats.org/officeDocument/2006/relationships/image" Target="../media/image4.png"/><Relationship Id="rId2" Type="http://schemas.openxmlformats.org/officeDocument/2006/relationships/slideLayout" Target="../slideLayouts/slideLayout82.xml"/><Relationship Id="rId1" Type="http://schemas.openxmlformats.org/officeDocument/2006/relationships/tags" Target="../tags/tag10.xml"/><Relationship Id="rId6" Type="http://schemas.openxmlformats.org/officeDocument/2006/relationships/audio" Target="../media/audio5.wav"/><Relationship Id="rId11" Type="http://schemas.openxmlformats.org/officeDocument/2006/relationships/image" Target="../media/image3.png"/><Relationship Id="rId5" Type="http://schemas.openxmlformats.org/officeDocument/2006/relationships/audio" Target="../media/audio4.wav"/><Relationship Id="rId10" Type="http://schemas.openxmlformats.org/officeDocument/2006/relationships/image" Target="../media/image6.gif"/><Relationship Id="rId4" Type="http://schemas.openxmlformats.org/officeDocument/2006/relationships/audio" Target="../media/audio3.wav"/><Relationship Id="rId9" Type="http://schemas.openxmlformats.org/officeDocument/2006/relationships/audio" Target="../media/audio6.wav"/></Relationships>
</file>

<file path=ppt/slides/_rels/slide4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23.xml"/><Relationship Id="rId7" Type="http://schemas.openxmlformats.org/officeDocument/2006/relationships/audio" Target="../media/audio5.wav"/><Relationship Id="rId12" Type="http://schemas.openxmlformats.org/officeDocument/2006/relationships/image" Target="../media/image3.png"/><Relationship Id="rId2" Type="http://schemas.openxmlformats.org/officeDocument/2006/relationships/slideLayout" Target="../slideLayouts/slideLayout82.xml"/><Relationship Id="rId1" Type="http://schemas.openxmlformats.org/officeDocument/2006/relationships/tags" Target="../tags/tag11.xml"/><Relationship Id="rId6" Type="http://schemas.openxmlformats.org/officeDocument/2006/relationships/audio" Target="../media/audio4.wav"/><Relationship Id="rId11" Type="http://schemas.openxmlformats.org/officeDocument/2006/relationships/image" Target="../media/image6.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5.jpeg"/></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slide" Target="slide13.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slide" Target="slide13.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slide" Target="slide13.xm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slide" Target="slide13.xml"/><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slide" Target="slide13.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5.xml"/><Relationship Id="rId7" Type="http://schemas.openxmlformats.org/officeDocument/2006/relationships/audio" Target="../media/audio5.wav"/><Relationship Id="rId12" Type="http://schemas.openxmlformats.org/officeDocument/2006/relationships/image" Target="../media/image3.png"/><Relationship Id="rId2" Type="http://schemas.openxmlformats.org/officeDocument/2006/relationships/slideLayout" Target="../slideLayouts/slideLayout82.xml"/><Relationship Id="rId1" Type="http://schemas.openxmlformats.org/officeDocument/2006/relationships/tags" Target="../tags/tag4.xml"/><Relationship Id="rId6" Type="http://schemas.openxmlformats.org/officeDocument/2006/relationships/audio" Target="../media/audio4.wav"/><Relationship Id="rId11" Type="http://schemas.openxmlformats.org/officeDocument/2006/relationships/image" Target="../media/image6.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slide" Target="slide13.xml"/><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slide" Target="slide13.xml"/><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9.png"/><Relationship Id="rId1" Type="http://schemas.openxmlformats.org/officeDocument/2006/relationships/slideLayout" Target="../slideLayouts/slideLayout82.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6.jpg"/></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82.xml"/></Relationships>
</file>

<file path=ppt/slides/_rels/slide56.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25.xml"/><Relationship Id="rId1" Type="http://schemas.openxmlformats.org/officeDocument/2006/relationships/slideLayout" Target="../slideLayouts/slideLayout82.xml"/></Relationships>
</file>

<file path=ppt/slides/_rels/slide5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2.xml"/></Relationships>
</file>

<file path=ppt/slides/_rels/slide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audio" Target="../media/audio2.wav"/><Relationship Id="rId7" Type="http://schemas.openxmlformats.org/officeDocument/2006/relationships/image" Target="../media/image4.png"/><Relationship Id="rId2" Type="http://schemas.openxmlformats.org/officeDocument/2006/relationships/slideLayout" Target="../slideLayouts/slideLayout82.xml"/><Relationship Id="rId1" Type="http://schemas.openxmlformats.org/officeDocument/2006/relationships/tags" Target="../tags/tag5.xml"/><Relationship Id="rId6" Type="http://schemas.openxmlformats.org/officeDocument/2006/relationships/audio" Target="../media/audio5.wav"/><Relationship Id="rId11" Type="http://schemas.openxmlformats.org/officeDocument/2006/relationships/image" Target="../media/image3.png"/><Relationship Id="rId5" Type="http://schemas.openxmlformats.org/officeDocument/2006/relationships/audio" Target="../media/audio4.wav"/><Relationship Id="rId10" Type="http://schemas.openxmlformats.org/officeDocument/2006/relationships/image" Target="../media/image6.gif"/><Relationship Id="rId4" Type="http://schemas.openxmlformats.org/officeDocument/2006/relationships/audio" Target="../media/audio3.wav"/><Relationship Id="rId9" Type="http://schemas.openxmlformats.org/officeDocument/2006/relationships/audio" Target="../media/audio6.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6.xml"/><Relationship Id="rId7" Type="http://schemas.openxmlformats.org/officeDocument/2006/relationships/audio" Target="../media/audio5.wav"/><Relationship Id="rId12" Type="http://schemas.openxmlformats.org/officeDocument/2006/relationships/image" Target="../media/image3.png"/><Relationship Id="rId2" Type="http://schemas.openxmlformats.org/officeDocument/2006/relationships/slideLayout" Target="../slideLayouts/slideLayout82.xml"/><Relationship Id="rId1" Type="http://schemas.openxmlformats.org/officeDocument/2006/relationships/tags" Target="../tags/tag6.xml"/><Relationship Id="rId6" Type="http://schemas.openxmlformats.org/officeDocument/2006/relationships/audio" Target="../media/audio4.wav"/><Relationship Id="rId11" Type="http://schemas.openxmlformats.org/officeDocument/2006/relationships/image" Target="../media/image6.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5.jpe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7.xml"/><Relationship Id="rId7" Type="http://schemas.openxmlformats.org/officeDocument/2006/relationships/audio" Target="../media/audio5.wav"/><Relationship Id="rId12" Type="http://schemas.openxmlformats.org/officeDocument/2006/relationships/image" Target="../media/image3.png"/><Relationship Id="rId2" Type="http://schemas.openxmlformats.org/officeDocument/2006/relationships/slideLayout" Target="../slideLayouts/slideLayout82.xml"/><Relationship Id="rId1" Type="http://schemas.openxmlformats.org/officeDocument/2006/relationships/tags" Target="../tags/tag7.xml"/><Relationship Id="rId6" Type="http://schemas.openxmlformats.org/officeDocument/2006/relationships/audio" Target="../media/audio4.wav"/><Relationship Id="rId11" Type="http://schemas.openxmlformats.org/officeDocument/2006/relationships/image" Target="../media/image6.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5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72215C0-68CE-4A44-89FC-36BE625E3FF4}"/>
              </a:ext>
            </a:extLst>
          </p:cNvPr>
          <p:cNvPicPr>
            <a:picLocks noChangeAspect="1"/>
          </p:cNvPicPr>
          <p:nvPr/>
        </p:nvPicPr>
        <p:blipFill>
          <a:blip r:embed="rId3"/>
          <a:stretch>
            <a:fillRect/>
          </a:stretch>
        </p:blipFill>
        <p:spPr>
          <a:xfrm>
            <a:off x="-116114" y="-106879"/>
            <a:ext cx="12308114" cy="13040395"/>
          </a:xfrm>
          <a:prstGeom prst="rect">
            <a:avLst/>
          </a:prstGeom>
        </p:spPr>
      </p:pic>
      <p:pic>
        <p:nvPicPr>
          <p:cNvPr id="3" name="Picture 2">
            <a:extLst>
              <a:ext uri="{FF2B5EF4-FFF2-40B4-BE49-F238E27FC236}">
                <a16:creationId xmlns:a16="http://schemas.microsoft.com/office/drawing/2014/main" xmlns="" id="{ED6D161D-11C6-45A3-BE5A-2D19A59CE6BD}"/>
              </a:ext>
            </a:extLst>
          </p:cNvPr>
          <p:cNvPicPr>
            <a:picLocks noChangeAspect="1"/>
          </p:cNvPicPr>
          <p:nvPr/>
        </p:nvPicPr>
        <p:blipFill>
          <a:blip r:embed="rId4"/>
          <a:stretch>
            <a:fillRect/>
          </a:stretch>
        </p:blipFill>
        <p:spPr>
          <a:xfrm>
            <a:off x="-116114" y="0"/>
            <a:ext cx="1054265" cy="797822"/>
          </a:xfrm>
          <a:prstGeom prst="rect">
            <a:avLst/>
          </a:prstGeom>
        </p:spPr>
      </p:pic>
    </p:spTree>
    <p:extLst>
      <p:ext uri="{BB962C8B-B14F-4D97-AF65-F5344CB8AC3E}">
        <p14:creationId xmlns:p14="http://schemas.microsoft.com/office/powerpoint/2010/main" val="3918931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14.jpg">
            <a:extLst>
              <a:ext uri="{FF2B5EF4-FFF2-40B4-BE49-F238E27FC236}">
                <a16:creationId xmlns:a16="http://schemas.microsoft.com/office/drawing/2014/main" xmlns="" id="{E5EFE896-0D7B-442C-8AA8-525A4E7D3ED6}"/>
              </a:ext>
            </a:extLst>
          </p:cNvPr>
          <p:cNvPicPr/>
          <p:nvPr/>
        </p:nvPicPr>
        <p:blipFill>
          <a:blip r:embed="rId3"/>
          <a:srcRect/>
          <a:stretch>
            <a:fillRect/>
          </a:stretch>
        </p:blipFill>
        <p:spPr>
          <a:xfrm>
            <a:off x="1244906" y="1152154"/>
            <a:ext cx="9522969" cy="5390426"/>
          </a:xfrm>
          <a:prstGeom prst="rect">
            <a:avLst/>
          </a:prstGeom>
          <a:ln/>
        </p:spPr>
      </p:pic>
      <p:sp>
        <p:nvSpPr>
          <p:cNvPr id="6" name="WordArt 4">
            <a:extLst>
              <a:ext uri="{FF2B5EF4-FFF2-40B4-BE49-F238E27FC236}">
                <a16:creationId xmlns:a16="http://schemas.microsoft.com/office/drawing/2014/main" xmlns="" id="{23010488-BBEF-4F41-9849-476AB6DDC729}"/>
              </a:ext>
            </a:extLst>
          </p:cNvPr>
          <p:cNvSpPr>
            <a:spLocks noChangeArrowheads="1" noChangeShapeType="1" noTextEdit="1"/>
          </p:cNvSpPr>
          <p:nvPr/>
        </p:nvSpPr>
        <p:spPr bwMode="auto">
          <a:xfrm>
            <a:off x="3094781" y="315420"/>
            <a:ext cx="6705600" cy="685800"/>
          </a:xfrm>
          <a:prstGeom prst="rect">
            <a:avLst/>
          </a:prstGeom>
        </p:spPr>
        <p:txBody>
          <a:bodyPr wrap="none" fromWordArt="1">
            <a:prstTxWarp prst="textPlain">
              <a:avLst>
                <a:gd name="adj" fmla="val 50000"/>
              </a:avLst>
            </a:prstTxWarp>
          </a:bodyPr>
          <a:lstStyle/>
          <a:p>
            <a:pPr algn="ctr"/>
            <a:r>
              <a:rPr lang="en-US" sz="2400" b="1" i="1" kern="1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THỬ TÀI ĐẶT TÊN</a:t>
            </a:r>
          </a:p>
        </p:txBody>
      </p:sp>
      <p:pic>
        <p:nvPicPr>
          <p:cNvPr id="7" name="Picture 6">
            <a:extLst>
              <a:ext uri="{FF2B5EF4-FFF2-40B4-BE49-F238E27FC236}">
                <a16:creationId xmlns:a16="http://schemas.microsoft.com/office/drawing/2014/main" xmlns="" id="{5A786743-F6A3-4988-A413-FEE08CFA8AAF}"/>
              </a:ext>
            </a:extLst>
          </p:cNvPr>
          <p:cNvPicPr>
            <a:picLocks noChangeAspect="1"/>
          </p:cNvPicPr>
          <p:nvPr/>
        </p:nvPicPr>
        <p:blipFill>
          <a:blip r:embed="rId4"/>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249673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xmlns="" id="{40D5FB2E-42FE-4858-AE07-3235468194F4}"/>
              </a:ext>
            </a:extLst>
          </p:cNvPr>
          <p:cNvGrpSpPr/>
          <p:nvPr/>
        </p:nvGrpSpPr>
        <p:grpSpPr>
          <a:xfrm>
            <a:off x="0" y="-14068"/>
            <a:ext cx="12206068" cy="6858000"/>
            <a:chOff x="-14068" y="0"/>
            <a:chExt cx="12206068" cy="6858000"/>
          </a:xfrm>
        </p:grpSpPr>
        <p:grpSp>
          <p:nvGrpSpPr>
            <p:cNvPr id="88" name="Nhóm 2">
              <a:extLst>
                <a:ext uri="{FF2B5EF4-FFF2-40B4-BE49-F238E27FC236}">
                  <a16:creationId xmlns:a16="http://schemas.microsoft.com/office/drawing/2014/main" xmlns=""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xmlns=""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xmlns=""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xmlns=""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xmlns=""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xmlns="" id="{CE2EBAAB-1F47-408A-8323-22CE33D42B7E}"/>
              </a:ext>
            </a:extLst>
          </p:cNvPr>
          <p:cNvSpPr txBox="1"/>
          <p:nvPr/>
        </p:nvSpPr>
        <p:spPr>
          <a:xfrm>
            <a:off x="3195536" y="172016"/>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46" name="Group 45">
            <a:extLst>
              <a:ext uri="{FF2B5EF4-FFF2-40B4-BE49-F238E27FC236}">
                <a16:creationId xmlns:a16="http://schemas.microsoft.com/office/drawing/2014/main" xmlns="" id="{FDF2D4B7-0080-4A0D-A6E6-9166BC57CCEC}"/>
              </a:ext>
            </a:extLst>
          </p:cNvPr>
          <p:cNvGrpSpPr/>
          <p:nvPr/>
        </p:nvGrpSpPr>
        <p:grpSpPr>
          <a:xfrm>
            <a:off x="4324254" y="1910211"/>
            <a:ext cx="6607899" cy="872949"/>
            <a:chOff x="1133366" y="2220084"/>
            <a:chExt cx="5681780" cy="914400"/>
          </a:xfrm>
          <a:solidFill>
            <a:schemeClr val="accent4">
              <a:lumMod val="40000"/>
              <a:lumOff val="60000"/>
            </a:schemeClr>
          </a:solidFill>
        </p:grpSpPr>
        <p:sp>
          <p:nvSpPr>
            <p:cNvPr id="47" name="Arrow: Pentagon 46">
              <a:extLst>
                <a:ext uri="{FF2B5EF4-FFF2-40B4-BE49-F238E27FC236}">
                  <a16:creationId xmlns:a16="http://schemas.microsoft.com/office/drawing/2014/main" xmlns="" id="{AF75DEE3-4E5C-41C8-8C0C-A2EF910189F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9" name="TextBox 48">
              <a:extLst>
                <a:ext uri="{FF2B5EF4-FFF2-40B4-BE49-F238E27FC236}">
                  <a16:creationId xmlns:a16="http://schemas.microsoft.com/office/drawing/2014/main" xmlns="" id="{4B335821-375C-439C-ABB0-F5DC39680588}"/>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0" name="TextBox 49">
            <a:extLst>
              <a:ext uri="{FF2B5EF4-FFF2-40B4-BE49-F238E27FC236}">
                <a16:creationId xmlns:a16="http://schemas.microsoft.com/office/drawing/2014/main" xmlns="" id="{D4437F6C-9815-4D1A-98B7-96367F046F1D}"/>
              </a:ext>
            </a:extLst>
          </p:cNvPr>
          <p:cNvSpPr txBox="1"/>
          <p:nvPr/>
        </p:nvSpPr>
        <p:spPr>
          <a:xfrm>
            <a:off x="5157366" y="2015389"/>
            <a:ext cx="5044669" cy="584775"/>
          </a:xfrm>
          <a:prstGeom prst="rect">
            <a:avLst/>
          </a:prstGeom>
          <a:noFill/>
        </p:spPr>
        <p:txBody>
          <a:bodyPr wrap="square" rtlCol="0">
            <a:spAutoFit/>
          </a:bodyPr>
          <a:lstStyle/>
          <a:p>
            <a:r>
              <a:rPr lang="vi-VN" sz="3200">
                <a:solidFill>
                  <a:srgbClr val="0070C0"/>
                </a:solidFill>
                <a:latin typeface="Arial" panose="020B0604020202020204" pitchFamily="34" charset="0"/>
                <a:cs typeface="Arial" panose="020B0604020202020204" pitchFamily="34" charset="0"/>
              </a:rPr>
              <a:t>Đặc điểm </a:t>
            </a:r>
            <a:r>
              <a:rPr lang="en-US" sz="3200">
                <a:solidFill>
                  <a:srgbClr val="0070C0"/>
                </a:solidFill>
                <a:latin typeface="Arial" panose="020B0604020202020204" pitchFamily="34" charset="0"/>
                <a:cs typeface="Arial" panose="020B0604020202020204" pitchFamily="34" charset="0"/>
              </a:rPr>
              <a:t>dân cư</a:t>
            </a:r>
            <a:r>
              <a:rPr lang="vi-VN" sz="3200">
                <a:solidFill>
                  <a:srgbClr val="0070C0"/>
                </a:solidFill>
                <a:latin typeface="Arial" panose="020B0604020202020204" pitchFamily="34" charset="0"/>
                <a:cs typeface="Arial" panose="020B0604020202020204" pitchFamily="34" charset="0"/>
              </a:rPr>
              <a:t> Châu Âu</a:t>
            </a:r>
            <a:endParaRPr lang="en-US" sz="3200">
              <a:solidFill>
                <a:srgbClr val="0070C0"/>
              </a:solidFill>
              <a:latin typeface="Arial" panose="020B0604020202020204" pitchFamily="34" charset="0"/>
              <a:cs typeface="Arial" panose="020B0604020202020204" pitchFamily="34" charset="0"/>
            </a:endParaRPr>
          </a:p>
        </p:txBody>
      </p:sp>
      <p:grpSp>
        <p:nvGrpSpPr>
          <p:cNvPr id="51" name="Group 50">
            <a:extLst>
              <a:ext uri="{FF2B5EF4-FFF2-40B4-BE49-F238E27FC236}">
                <a16:creationId xmlns:a16="http://schemas.microsoft.com/office/drawing/2014/main" xmlns="" id="{0C4C580D-E76E-409A-AEEF-669C37B68227}"/>
              </a:ext>
            </a:extLst>
          </p:cNvPr>
          <p:cNvGrpSpPr/>
          <p:nvPr/>
        </p:nvGrpSpPr>
        <p:grpSpPr>
          <a:xfrm>
            <a:off x="3562027" y="1910211"/>
            <a:ext cx="1301952" cy="872949"/>
            <a:chOff x="344605" y="154323"/>
            <a:chExt cx="1301952" cy="872949"/>
          </a:xfrm>
        </p:grpSpPr>
        <p:sp>
          <p:nvSpPr>
            <p:cNvPr id="52" name="Arrow: Pentagon 51">
              <a:extLst>
                <a:ext uri="{FF2B5EF4-FFF2-40B4-BE49-F238E27FC236}">
                  <a16:creationId xmlns:a16="http://schemas.microsoft.com/office/drawing/2014/main" xmlns="" id="{BB5E7B8A-6D85-44AD-8DA5-4A7494E02B4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53" name="Isosceles Triangle 52">
              <a:extLst>
                <a:ext uri="{FF2B5EF4-FFF2-40B4-BE49-F238E27FC236}">
                  <a16:creationId xmlns:a16="http://schemas.microsoft.com/office/drawing/2014/main" xmlns="" id="{2BBE2B7F-4B29-43C1-859C-DA2FB5BCD77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xmlns="" id="{CEB211CC-817A-4145-AD01-08FE9A9A598F}"/>
              </a:ext>
            </a:extLst>
          </p:cNvPr>
          <p:cNvGrpSpPr/>
          <p:nvPr/>
        </p:nvGrpSpPr>
        <p:grpSpPr>
          <a:xfrm>
            <a:off x="3671846" y="3163816"/>
            <a:ext cx="7260299" cy="872949"/>
            <a:chOff x="1133366" y="2220084"/>
            <a:chExt cx="5681780" cy="914400"/>
          </a:xfrm>
          <a:solidFill>
            <a:schemeClr val="accent2">
              <a:lumMod val="20000"/>
              <a:lumOff val="80000"/>
            </a:schemeClr>
          </a:solidFill>
        </p:grpSpPr>
        <p:sp>
          <p:nvSpPr>
            <p:cNvPr id="55" name="Arrow: Pentagon 54">
              <a:extLst>
                <a:ext uri="{FF2B5EF4-FFF2-40B4-BE49-F238E27FC236}">
                  <a16:creationId xmlns:a16="http://schemas.microsoft.com/office/drawing/2014/main" xmlns="" id="{699F685B-9201-4E95-95A6-AF1D3C8AFA5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6" name="TextBox 55">
              <a:extLst>
                <a:ext uri="{FF2B5EF4-FFF2-40B4-BE49-F238E27FC236}">
                  <a16:creationId xmlns:a16="http://schemas.microsoft.com/office/drawing/2014/main" xmlns="" id="{9CD1FABF-2D86-4C35-935C-EFEC6C257588}"/>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7" name="TextBox 56">
            <a:extLst>
              <a:ext uri="{FF2B5EF4-FFF2-40B4-BE49-F238E27FC236}">
                <a16:creationId xmlns:a16="http://schemas.microsoft.com/office/drawing/2014/main" xmlns="" id="{026FBB4F-A1B2-4B44-BD2F-59D1774703E5}"/>
              </a:ext>
            </a:extLst>
          </p:cNvPr>
          <p:cNvSpPr txBox="1"/>
          <p:nvPr/>
        </p:nvSpPr>
        <p:spPr>
          <a:xfrm>
            <a:off x="5089755" y="3315318"/>
            <a:ext cx="3659454"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Di cư ở Châu Âu</a:t>
            </a:r>
            <a:endParaRPr lang="en-US" sz="3200">
              <a:solidFill>
                <a:srgbClr val="0070C0"/>
              </a:solidFill>
              <a:latin typeface="Arial" panose="020B0604020202020204" pitchFamily="34" charset="0"/>
              <a:cs typeface="Arial" panose="020B0604020202020204" pitchFamily="34" charset="0"/>
            </a:endParaRPr>
          </a:p>
        </p:txBody>
      </p:sp>
      <p:sp>
        <p:nvSpPr>
          <p:cNvPr id="58" name="Arrow: Pentagon 57">
            <a:extLst>
              <a:ext uri="{FF2B5EF4-FFF2-40B4-BE49-F238E27FC236}">
                <a16:creationId xmlns:a16="http://schemas.microsoft.com/office/drawing/2014/main" xmlns="" id="{B227D5F1-AB8A-4158-8922-B2A51DFBD068}"/>
              </a:ext>
            </a:extLst>
          </p:cNvPr>
          <p:cNvSpPr/>
          <p:nvPr/>
        </p:nvSpPr>
        <p:spPr>
          <a:xfrm>
            <a:off x="3562027" y="3160892"/>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59" name="Isosceles Triangle 58">
            <a:extLst>
              <a:ext uri="{FF2B5EF4-FFF2-40B4-BE49-F238E27FC236}">
                <a16:creationId xmlns:a16="http://schemas.microsoft.com/office/drawing/2014/main" xmlns="" id="{781E2B55-08F1-41E7-956E-9EB35344E4A9}"/>
              </a:ext>
            </a:extLst>
          </p:cNvPr>
          <p:cNvSpPr/>
          <p:nvPr/>
        </p:nvSpPr>
        <p:spPr>
          <a:xfrm rot="5400000">
            <a:off x="4552759" y="3468265"/>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xmlns="" id="{1B03DE80-C2ED-44AC-AB7C-9C72AEC540EA}"/>
              </a:ext>
            </a:extLst>
          </p:cNvPr>
          <p:cNvGrpSpPr/>
          <p:nvPr/>
        </p:nvGrpSpPr>
        <p:grpSpPr>
          <a:xfrm>
            <a:off x="3626207" y="4683495"/>
            <a:ext cx="7076829" cy="872949"/>
            <a:chOff x="1133366" y="2220084"/>
            <a:chExt cx="5681780" cy="914400"/>
          </a:xfrm>
          <a:solidFill>
            <a:schemeClr val="accent6">
              <a:lumMod val="20000"/>
              <a:lumOff val="80000"/>
            </a:schemeClr>
          </a:solidFill>
        </p:grpSpPr>
        <p:sp>
          <p:nvSpPr>
            <p:cNvPr id="61" name="Arrow: Pentagon 60">
              <a:extLst>
                <a:ext uri="{FF2B5EF4-FFF2-40B4-BE49-F238E27FC236}">
                  <a16:creationId xmlns:a16="http://schemas.microsoft.com/office/drawing/2014/main" xmlns="" id="{9EB68D8F-56D3-4864-93E7-AEF2B7523C0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2" name="TextBox 61">
              <a:extLst>
                <a:ext uri="{FF2B5EF4-FFF2-40B4-BE49-F238E27FC236}">
                  <a16:creationId xmlns:a16="http://schemas.microsoft.com/office/drawing/2014/main" xmlns="" id="{1135C85C-434A-4AF8-86C1-469CCF9744CE}"/>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63" name="TextBox 62">
            <a:extLst>
              <a:ext uri="{FF2B5EF4-FFF2-40B4-BE49-F238E27FC236}">
                <a16:creationId xmlns:a16="http://schemas.microsoft.com/office/drawing/2014/main" xmlns="" id="{B3EB7F8F-6AAD-4224-864D-663DF6F03964}"/>
              </a:ext>
            </a:extLst>
          </p:cNvPr>
          <p:cNvSpPr txBox="1"/>
          <p:nvPr/>
        </p:nvSpPr>
        <p:spPr>
          <a:xfrm>
            <a:off x="4638317" y="4837387"/>
            <a:ext cx="546872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Đô thị hóa ở Châu Âu</a:t>
            </a:r>
            <a:endParaRPr lang="en-US" sz="3200">
              <a:solidFill>
                <a:srgbClr val="0070C0"/>
              </a:solidFill>
              <a:latin typeface="Arial" panose="020B0604020202020204" pitchFamily="34" charset="0"/>
              <a:cs typeface="Arial" panose="020B0604020202020204" pitchFamily="34" charset="0"/>
            </a:endParaRPr>
          </a:p>
        </p:txBody>
      </p:sp>
      <p:sp>
        <p:nvSpPr>
          <p:cNvPr id="65" name="Arrow: Pentagon 64">
            <a:extLst>
              <a:ext uri="{FF2B5EF4-FFF2-40B4-BE49-F238E27FC236}">
                <a16:creationId xmlns:a16="http://schemas.microsoft.com/office/drawing/2014/main" xmlns="" id="{733D660B-1805-49FB-A17F-B7D5619858B7}"/>
              </a:ext>
            </a:extLst>
          </p:cNvPr>
          <p:cNvSpPr/>
          <p:nvPr/>
        </p:nvSpPr>
        <p:spPr>
          <a:xfrm>
            <a:off x="3516388" y="4680571"/>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6" name="Isosceles Triangle 65">
            <a:extLst>
              <a:ext uri="{FF2B5EF4-FFF2-40B4-BE49-F238E27FC236}">
                <a16:creationId xmlns:a16="http://schemas.microsoft.com/office/drawing/2014/main" xmlns="" id="{F2409D1B-74C3-4E19-9136-9E842D4E21CF}"/>
              </a:ext>
            </a:extLst>
          </p:cNvPr>
          <p:cNvSpPr/>
          <p:nvPr/>
        </p:nvSpPr>
        <p:spPr>
          <a:xfrm rot="5400000">
            <a:off x="4507120" y="498794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descr="Icon&#10;&#10;Description automatically generated">
            <a:extLst>
              <a:ext uri="{FF2B5EF4-FFF2-40B4-BE49-F238E27FC236}">
                <a16:creationId xmlns:a16="http://schemas.microsoft.com/office/drawing/2014/main" xmlns="" id="{B0A4A5D0-BB94-4A4D-873F-71BB09399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5883" y="1637500"/>
            <a:ext cx="1301953" cy="1240851"/>
          </a:xfrm>
          <a:prstGeom prst="rect">
            <a:avLst/>
          </a:prstGeom>
        </p:spPr>
      </p:pic>
      <p:pic>
        <p:nvPicPr>
          <p:cNvPr id="68" name="Picture 67" descr="Icon&#10;&#10;Description automatically generated">
            <a:extLst>
              <a:ext uri="{FF2B5EF4-FFF2-40B4-BE49-F238E27FC236}">
                <a16:creationId xmlns:a16="http://schemas.microsoft.com/office/drawing/2014/main" xmlns="" id="{51D56DCE-F41D-4386-BAC8-6E0CC483C2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3757" y="3160892"/>
            <a:ext cx="1590447" cy="893629"/>
          </a:xfrm>
          <a:prstGeom prst="rect">
            <a:avLst/>
          </a:prstGeom>
        </p:spPr>
      </p:pic>
      <p:pic>
        <p:nvPicPr>
          <p:cNvPr id="70" name="Picture 69" descr="Logo&#10;&#10;Description automatically generated">
            <a:extLst>
              <a:ext uri="{FF2B5EF4-FFF2-40B4-BE49-F238E27FC236}">
                <a16:creationId xmlns:a16="http://schemas.microsoft.com/office/drawing/2014/main" xmlns="" id="{797DB268-C10B-4765-ACF7-D6C095C9B3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1372" y="4482483"/>
            <a:ext cx="1546144" cy="1108556"/>
          </a:xfrm>
          <a:prstGeom prst="rect">
            <a:avLst/>
          </a:prstGeom>
        </p:spPr>
      </p:pic>
      <p:pic>
        <p:nvPicPr>
          <p:cNvPr id="71" name="Hình ảnh 9">
            <a:extLst>
              <a:ext uri="{FF2B5EF4-FFF2-40B4-BE49-F238E27FC236}">
                <a16:creationId xmlns:a16="http://schemas.microsoft.com/office/drawing/2014/main" xmlns="" id="{AB4B89C3-FAA2-4411-B0AB-9CEF54CF34D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backgroundMark x1="45341" y1="35326" x2="45341" y2="35326"/>
                      </a14:backgroundRemoval>
                    </a14:imgEffect>
                  </a14:imgLayer>
                </a14:imgProps>
              </a:ext>
            </a:extLst>
          </a:blip>
          <a:stretch>
            <a:fillRect/>
          </a:stretch>
        </p:blipFill>
        <p:spPr>
          <a:xfrm>
            <a:off x="1555747" y="-126303"/>
            <a:ext cx="1639789" cy="1714325"/>
          </a:xfrm>
          <a:prstGeom prst="rect">
            <a:avLst/>
          </a:prstGeom>
        </p:spPr>
      </p:pic>
      <p:pic>
        <p:nvPicPr>
          <p:cNvPr id="33" name="Picture 32">
            <a:extLst>
              <a:ext uri="{FF2B5EF4-FFF2-40B4-BE49-F238E27FC236}">
                <a16:creationId xmlns:a16="http://schemas.microsoft.com/office/drawing/2014/main" xmlns="" id="{EE769C31-9969-44BF-9518-6056A2119E2A}"/>
              </a:ext>
            </a:extLst>
          </p:cNvPr>
          <p:cNvPicPr>
            <a:picLocks noChangeAspect="1"/>
          </p:cNvPicPr>
          <p:nvPr/>
        </p:nvPicPr>
        <p:blipFill>
          <a:blip r:embed="rId8"/>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399488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7"/>
                                        </p:tgtEl>
                                        <p:attrNameLst>
                                          <p:attrName>style.visibility</p:attrName>
                                        </p:attrNameLst>
                                      </p:cBhvr>
                                      <p:to>
                                        <p:strVal val="visible"/>
                                      </p:to>
                                    </p:set>
                                    <p:animEffect transition="in" filter="wipe(left)">
                                      <p:cBhvr>
                                        <p:cTn id="14" dur="500"/>
                                        <p:tgtEl>
                                          <p:spTgt spid="67"/>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ipe(left)">
                                      <p:cBhvr>
                                        <p:cTn id="18" dur="500"/>
                                        <p:tgtEl>
                                          <p:spTgt spid="4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wipe(left)">
                                      <p:cBhvr>
                                        <p:cTn id="21" dur="500"/>
                                        <p:tgtEl>
                                          <p:spTgt spid="50"/>
                                        </p:tgtEl>
                                      </p:cBhvr>
                                    </p:animEffect>
                                  </p:childTnLst>
                                </p:cTn>
                              </p:par>
                              <p:par>
                                <p:cTn id="22" presetID="22" presetClass="entr" presetSubtype="8" fill="hold"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wipe(left)">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wipe(left)">
                                      <p:cBhvr>
                                        <p:cTn id="29" dur="500"/>
                                        <p:tgtEl>
                                          <p:spTgt spid="68"/>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wipe(left)">
                                      <p:cBhvr>
                                        <p:cTn id="33" dur="500"/>
                                        <p:tgtEl>
                                          <p:spTgt spid="54"/>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wipe(left)">
                                      <p:cBhvr>
                                        <p:cTn id="36" dur="500"/>
                                        <p:tgtEl>
                                          <p:spTgt spid="57"/>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wipe(left)">
                                      <p:cBhvr>
                                        <p:cTn id="39" dur="500"/>
                                        <p:tgtEl>
                                          <p:spTgt spid="58"/>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wipe(left)">
                                      <p:cBhvr>
                                        <p:cTn id="42" dur="500"/>
                                        <p:tgtEl>
                                          <p:spTgt spid="5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wipe(left)">
                                      <p:cBhvr>
                                        <p:cTn id="47" dur="500"/>
                                        <p:tgtEl>
                                          <p:spTgt spid="70"/>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wipe(left)">
                                      <p:cBhvr>
                                        <p:cTn id="51" dur="500"/>
                                        <p:tgtEl>
                                          <p:spTgt spid="60"/>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wipe(left)">
                                      <p:cBhvr>
                                        <p:cTn id="54" dur="500"/>
                                        <p:tgtEl>
                                          <p:spTgt spid="63"/>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65"/>
                                        </p:tgtEl>
                                        <p:attrNameLst>
                                          <p:attrName>style.visibility</p:attrName>
                                        </p:attrNameLst>
                                      </p:cBhvr>
                                      <p:to>
                                        <p:strVal val="visible"/>
                                      </p:to>
                                    </p:set>
                                    <p:animEffect transition="in" filter="wipe(left)">
                                      <p:cBhvr>
                                        <p:cTn id="57" dur="500"/>
                                        <p:tgtEl>
                                          <p:spTgt spid="65"/>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6"/>
                                        </p:tgtEl>
                                        <p:attrNameLst>
                                          <p:attrName>style.visibility</p:attrName>
                                        </p:attrNameLst>
                                      </p:cBhvr>
                                      <p:to>
                                        <p:strVal val="visible"/>
                                      </p:to>
                                    </p:set>
                                    <p:animEffect transition="in" filter="wipe(left)">
                                      <p:cBhvr>
                                        <p:cTn id="60" dur="500"/>
                                        <p:tgtEl>
                                          <p:spTgt spid="66"/>
                                        </p:tgtEl>
                                      </p:cBhvr>
                                    </p:animEffect>
                                  </p:childTnLst>
                                </p:cTn>
                              </p:par>
                              <p:par>
                                <p:cTn id="61" presetID="21" presetClass="emph" presetSubtype="0" fill="hold" nodeType="withEffect">
                                  <p:stCondLst>
                                    <p:cond delay="0"/>
                                  </p:stCondLst>
                                  <p:childTnLst>
                                    <p:animClr clrSpc="hsl" dir="cw">
                                      <p:cBhvr override="childStyle">
                                        <p:cTn id="62" dur="500" fill="hold"/>
                                        <p:tgtEl>
                                          <p:spTgt spid="71"/>
                                        </p:tgtEl>
                                        <p:attrNameLst>
                                          <p:attrName>style.color</p:attrName>
                                        </p:attrNameLst>
                                      </p:cBhvr>
                                      <p:by>
                                        <p:hsl h="7200000" s="0" l="0"/>
                                      </p:by>
                                    </p:animClr>
                                    <p:animClr clrSpc="hsl" dir="cw">
                                      <p:cBhvr>
                                        <p:cTn id="63" dur="500" fill="hold"/>
                                        <p:tgtEl>
                                          <p:spTgt spid="71"/>
                                        </p:tgtEl>
                                        <p:attrNameLst>
                                          <p:attrName>fillcolor</p:attrName>
                                        </p:attrNameLst>
                                      </p:cBhvr>
                                      <p:by>
                                        <p:hsl h="7200000" s="0" l="0"/>
                                      </p:by>
                                    </p:animClr>
                                    <p:animClr clrSpc="hsl" dir="cw">
                                      <p:cBhvr>
                                        <p:cTn id="64" dur="500" fill="hold"/>
                                        <p:tgtEl>
                                          <p:spTgt spid="71"/>
                                        </p:tgtEl>
                                        <p:attrNameLst>
                                          <p:attrName>stroke.color</p:attrName>
                                        </p:attrNameLst>
                                      </p:cBhvr>
                                      <p:by>
                                        <p:hsl h="7200000" s="0" l="0"/>
                                      </p:by>
                                    </p:animClr>
                                    <p:set>
                                      <p:cBhvr>
                                        <p:cTn id="65" dur="500" fill="hold"/>
                                        <p:tgtEl>
                                          <p:spTgt spid="7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0" grpId="0"/>
      <p:bldP spid="57" grpId="0"/>
      <p:bldP spid="58" grpId="0" animBg="1"/>
      <p:bldP spid="59" grpId="0" animBg="1"/>
      <p:bldP spid="63" grpId="0"/>
      <p:bldP spid="65" grpId="0" animBg="1"/>
      <p:bldP spid="6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WordArt 7"/>
          <p:cNvSpPr>
            <a:spLocks noChangeArrowheads="1" noChangeShapeType="1" noTextEdit="1"/>
          </p:cNvSpPr>
          <p:nvPr/>
        </p:nvSpPr>
        <p:spPr bwMode="auto">
          <a:xfrm>
            <a:off x="3471863" y="0"/>
            <a:ext cx="7196137" cy="523875"/>
          </a:xfrm>
          <a:prstGeom prst="rect">
            <a:avLst/>
          </a:prstGeom>
        </p:spPr>
        <p:txBody>
          <a:bodyPr wrap="none" fromWordArt="1">
            <a:prstTxWarp prst="textPlain">
              <a:avLst>
                <a:gd name="adj" fmla="val 50000"/>
              </a:avLst>
            </a:prstTxWarp>
          </a:bodyPr>
          <a:lstStyle/>
          <a:p>
            <a:pPr algn="ctr"/>
            <a:r>
              <a:rPr lang="vi-VN" sz="3600" b="1" kern="10">
                <a:ln w="19050">
                  <a:solidFill>
                    <a:srgbClr val="99CCFF"/>
                  </a:solidFill>
                  <a:round/>
                  <a:headEnd/>
                  <a:tailEnd/>
                </a:ln>
                <a:solidFill>
                  <a:srgbClr val="002060"/>
                </a:solidFill>
                <a:effectLst>
                  <a:outerShdw dist="35921" dir="2700000" algn="ctr" rotWithShape="0">
                    <a:srgbClr val="990000"/>
                  </a:outerShdw>
                </a:effectLst>
                <a:latin typeface="Times New Roman"/>
                <a:cs typeface="Times New Roman"/>
              </a:rPr>
              <a:t>BÀI 2: ĐẶC ĐIỂM DÂN CƯ XÃ HỘI CHÂU ÂU</a:t>
            </a:r>
            <a:endParaRPr lang="en-US" sz="3600" b="1" kern="10">
              <a:ln w="19050">
                <a:solidFill>
                  <a:srgbClr val="99CCFF"/>
                </a:solidFill>
                <a:round/>
                <a:headEnd/>
                <a:tailEnd/>
              </a:ln>
              <a:solidFill>
                <a:srgbClr val="002060"/>
              </a:solidFill>
              <a:effectLst>
                <a:outerShdw dist="35921" dir="2700000" algn="ctr" rotWithShape="0">
                  <a:srgbClr val="990000"/>
                </a:outerShdw>
              </a:effectLst>
              <a:latin typeface="Times New Roman"/>
              <a:cs typeface="Times New Roman"/>
            </a:endParaRPr>
          </a:p>
        </p:txBody>
      </p:sp>
      <p:sp>
        <p:nvSpPr>
          <p:cNvPr id="6150" name="Text Box 6"/>
          <p:cNvSpPr txBox="1">
            <a:spLocks noChangeArrowheads="1"/>
          </p:cNvSpPr>
          <p:nvPr/>
        </p:nvSpPr>
        <p:spPr bwMode="auto">
          <a:xfrm>
            <a:off x="1524000" y="593725"/>
            <a:ext cx="7772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3200" b="1" u="sng">
                <a:solidFill>
                  <a:srgbClr val="0000FF"/>
                </a:solidFill>
                <a:latin typeface="Times New Roman" pitchFamily="18" charset="0"/>
                <a:cs typeface="Times New Roman" pitchFamily="18" charset="0"/>
              </a:rPr>
              <a:t>1. Cơ cấu dân cư  </a:t>
            </a:r>
          </a:p>
        </p:txBody>
      </p:sp>
    </p:spTree>
    <p:extLst>
      <p:ext uri="{BB962C8B-B14F-4D97-AF65-F5344CB8AC3E}">
        <p14:creationId xmlns:p14="http://schemas.microsoft.com/office/powerpoint/2010/main" val="7961331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blinds(horizontal)">
                                      <p:cBhvr>
                                        <p:cTn id="7"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p:cNvPicPr>
            <a:picLocks noChangeAspect="1"/>
          </p:cNvPicPr>
          <p:nvPr/>
        </p:nvPicPr>
        <p:blipFill>
          <a:blip r:embed="rId2">
            <a:extLst>
              <a:ext uri="{28A0092B-C50C-407E-A947-70E740481C1C}">
                <a14:useLocalDpi xmlns:a14="http://schemas.microsoft.com/office/drawing/2010/main" val="0"/>
              </a:ext>
            </a:extLst>
          </a:blip>
          <a:srcRect l="37701" t="23959" r="13690" b="11458"/>
          <a:stretch>
            <a:fillRect/>
          </a:stretch>
        </p:blipFill>
        <p:spPr bwMode="auto">
          <a:xfrm>
            <a:off x="5651500" y="152400"/>
            <a:ext cx="6324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5"/>
          <p:cNvSpPr>
            <a:spLocks noChangeArrowheads="1"/>
          </p:cNvSpPr>
          <p:nvPr/>
        </p:nvSpPr>
        <p:spPr bwMode="auto">
          <a:xfrm>
            <a:off x="0" y="1828800"/>
            <a:ext cx="56515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800" b="1" u="sng">
                <a:solidFill>
                  <a:srgbClr val="FF0000"/>
                </a:solidFill>
                <a:latin typeface="Times New Roman" pitchFamily="18" charset="0"/>
                <a:ea typeface="Calibri" pitchFamily="34" charset="0"/>
                <a:cs typeface="Calibri" pitchFamily="34" charset="0"/>
              </a:rPr>
              <a:t>Cho biết:</a:t>
            </a:r>
          </a:p>
          <a:p>
            <a:pPr>
              <a:buFontTx/>
              <a:buChar char="-"/>
            </a:pPr>
            <a:r>
              <a:rPr lang="en-US" altLang="en-US" sz="2800" b="1">
                <a:solidFill>
                  <a:srgbClr val="0000FF"/>
                </a:solidFill>
                <a:latin typeface="Times New Roman" pitchFamily="18" charset="0"/>
                <a:ea typeface="Calibri" pitchFamily="34" charset="0"/>
                <a:cs typeface="Calibri" pitchFamily="34" charset="0"/>
              </a:rPr>
              <a:t> Số dân của châu Âu năm 2020 </a:t>
            </a:r>
          </a:p>
          <a:p>
            <a:pPr>
              <a:buFontTx/>
              <a:buChar char="-"/>
            </a:pPr>
            <a:r>
              <a:rPr lang="en-US" altLang="en-US" sz="2800" b="1">
                <a:solidFill>
                  <a:srgbClr val="0000FF"/>
                </a:solidFill>
                <a:latin typeface="Times New Roman" pitchFamily="18" charset="0"/>
                <a:ea typeface="Calibri" pitchFamily="34" charset="0"/>
                <a:cs typeface="Calibri" pitchFamily="34" charset="0"/>
              </a:rPr>
              <a:t> Nhận xét quy mô dân số châu Âu, giai đoạn 1950-2020</a:t>
            </a:r>
            <a:endParaRPr lang="en-US" altLang="en-US" sz="2800" b="1">
              <a:solidFill>
                <a:srgbClr val="0000FF"/>
              </a:solidFill>
            </a:endParaRPr>
          </a:p>
        </p:txBody>
      </p:sp>
      <p:sp>
        <p:nvSpPr>
          <p:cNvPr id="6" name="Rectangle 5"/>
          <p:cNvSpPr>
            <a:spLocks noChangeArrowheads="1"/>
          </p:cNvSpPr>
          <p:nvPr/>
        </p:nvSpPr>
        <p:spPr bwMode="auto">
          <a:xfrm>
            <a:off x="0" y="4876800"/>
            <a:ext cx="11734800"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lgn="just">
              <a:lnSpc>
                <a:spcPct val="115000"/>
              </a:lnSpc>
              <a:buFontTx/>
              <a:buChar char="-"/>
            </a:pPr>
            <a:r>
              <a:rPr lang="en-US" altLang="en-US" sz="2800">
                <a:solidFill>
                  <a:srgbClr val="000000"/>
                </a:solidFill>
                <a:latin typeface="Times New Roman" pitchFamily="18" charset="0"/>
                <a:ea typeface="Calibri" pitchFamily="34" charset="0"/>
                <a:cs typeface="Calibri" pitchFamily="34" charset="0"/>
              </a:rPr>
              <a:t>Năm 2020 số dân của châu Âu khoảng 747,6 triệu người (bao gồm cả số dân Liên bang Nga) và đứng thứ tư thế giới (sau châu Á châu Phi châu Mỹ)</a:t>
            </a:r>
            <a:endParaRPr lang="en-US" altLang="en-US" sz="2800">
              <a:solidFill>
                <a:srgbClr val="000000"/>
              </a:solidFill>
              <a:latin typeface="Times New Roman" pitchFamily="18" charset="0"/>
              <a:cs typeface="Times New Roman" pitchFamily="18" charset="0"/>
            </a:endParaRPr>
          </a:p>
          <a:p>
            <a:pPr marL="457200" indent="-457200" algn="just">
              <a:lnSpc>
                <a:spcPct val="115000"/>
              </a:lnSpc>
              <a:buFontTx/>
              <a:buChar char="-"/>
            </a:pPr>
            <a:r>
              <a:rPr lang="en-US" altLang="en-US" sz="2800">
                <a:solidFill>
                  <a:srgbClr val="000000"/>
                </a:solidFill>
                <a:latin typeface="Times New Roman" pitchFamily="18" charset="0"/>
                <a:cs typeface="Times New Roman" pitchFamily="18" charset="0"/>
              </a:rPr>
              <a:t>Quy mô dân số tăng liên tục trong giai đoạn 1950-2020. </a:t>
            </a:r>
            <a:r>
              <a:rPr lang="en-US" sz="2800">
                <a:latin typeface="Times New Roman" pitchFamily="18" charset="0"/>
                <a:cs typeface="Times New Roman" pitchFamily="18" charset="0"/>
              </a:rPr>
              <a:t>Hiện nay quy mô dân số châu Âu tăng chậm.</a:t>
            </a:r>
          </a:p>
        </p:txBody>
      </p:sp>
      <p:sp>
        <p:nvSpPr>
          <p:cNvPr id="11269" name="Title 1"/>
          <p:cNvSpPr>
            <a:spLocks noGrp="1"/>
          </p:cNvSpPr>
          <p:nvPr>
            <p:ph type="title"/>
          </p:nvPr>
        </p:nvSpPr>
        <p:spPr>
          <a:xfrm>
            <a:off x="619125" y="438150"/>
            <a:ext cx="4413250" cy="1143000"/>
          </a:xfrm>
        </p:spPr>
        <p:txBody>
          <a:bodyPr/>
          <a:lstStyle/>
          <a:p>
            <a:pPr algn="ctr"/>
            <a:r>
              <a:rPr lang="en-US" altLang="en-US" sz="2800" b="1" smtClean="0">
                <a:solidFill>
                  <a:srgbClr val="FF0000"/>
                </a:solidFill>
                <a:latin typeface="Times New Roman" pitchFamily="18" charset="0"/>
                <a:cs typeface="Times New Roman" pitchFamily="18" charset="0"/>
              </a:rPr>
              <a:t>HS đọc thông tin, khai thác biểu đồ 2.1</a:t>
            </a:r>
          </a:p>
        </p:txBody>
      </p:sp>
    </p:spTree>
    <p:extLst>
      <p:ext uri="{BB962C8B-B14F-4D97-AF65-F5344CB8AC3E}">
        <p14:creationId xmlns:p14="http://schemas.microsoft.com/office/powerpoint/2010/main" val="19509065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xmlns="" id="{93E32323-0304-408C-9BBE-1BEF77378C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769" y="34606"/>
            <a:ext cx="839791" cy="800379"/>
          </a:xfrm>
          <a:prstGeom prst="rect">
            <a:avLst/>
          </a:prstGeom>
        </p:spPr>
      </p:pic>
      <p:grpSp>
        <p:nvGrpSpPr>
          <p:cNvPr id="3" name="Group 2">
            <a:extLst>
              <a:ext uri="{FF2B5EF4-FFF2-40B4-BE49-F238E27FC236}">
                <a16:creationId xmlns:a16="http://schemas.microsoft.com/office/drawing/2014/main" xmlns="" id="{B79A54C3-8915-4D61-8A95-CDD5039CA8DC}"/>
              </a:ext>
            </a:extLst>
          </p:cNvPr>
          <p:cNvGrpSpPr/>
          <p:nvPr/>
        </p:nvGrpSpPr>
        <p:grpSpPr>
          <a:xfrm>
            <a:off x="2075880" y="36036"/>
            <a:ext cx="6128077" cy="872949"/>
            <a:chOff x="1133366" y="2220084"/>
            <a:chExt cx="5681780" cy="914400"/>
          </a:xfrm>
          <a:solidFill>
            <a:schemeClr val="accent4">
              <a:lumMod val="40000"/>
              <a:lumOff val="60000"/>
            </a:schemeClr>
          </a:solidFill>
        </p:grpSpPr>
        <p:sp>
          <p:nvSpPr>
            <p:cNvPr id="4" name="Arrow: Pentagon 3">
              <a:extLst>
                <a:ext uri="{FF2B5EF4-FFF2-40B4-BE49-F238E27FC236}">
                  <a16:creationId xmlns:a16="http://schemas.microsoft.com/office/drawing/2014/main" xmlns="" id="{D1AAFF9D-D136-437D-B65A-E02589772AD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TextBox 4">
              <a:extLst>
                <a:ext uri="{FF2B5EF4-FFF2-40B4-BE49-F238E27FC236}">
                  <a16:creationId xmlns:a16="http://schemas.microsoft.com/office/drawing/2014/main" xmlns="" id="{81574BF3-3246-4CE5-A926-5B4B5E9D0B0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6" name="TextBox 5">
            <a:extLst>
              <a:ext uri="{FF2B5EF4-FFF2-40B4-BE49-F238E27FC236}">
                <a16:creationId xmlns:a16="http://schemas.microsoft.com/office/drawing/2014/main" xmlns="" id="{FCFDD0BE-F219-4A9E-93DA-7F747FB19B27}"/>
              </a:ext>
            </a:extLst>
          </p:cNvPr>
          <p:cNvSpPr txBox="1"/>
          <p:nvPr/>
        </p:nvSpPr>
        <p:spPr>
          <a:xfrm>
            <a:off x="2786127" y="200546"/>
            <a:ext cx="5733092" cy="584775"/>
          </a:xfrm>
          <a:prstGeom prst="rect">
            <a:avLst/>
          </a:prstGeom>
          <a:noFill/>
        </p:spPr>
        <p:txBody>
          <a:bodyPr wrap="square" rtlCol="0">
            <a:spAutoFit/>
          </a:bodyPr>
          <a:lstStyle/>
          <a:p>
            <a:r>
              <a:rPr lang="vi-VN" sz="3200">
                <a:solidFill>
                  <a:srgbClr val="0070C0"/>
                </a:solidFill>
                <a:cs typeface="Arial" panose="020B0604020202020204" pitchFamily="34" charset="0"/>
              </a:rPr>
              <a:t>Đặc điểm </a:t>
            </a:r>
            <a:r>
              <a:rPr lang="en-US" sz="3200">
                <a:solidFill>
                  <a:srgbClr val="0070C0"/>
                </a:solidFill>
                <a:latin typeface="Arial" panose="020B0604020202020204" pitchFamily="34" charset="0"/>
                <a:cs typeface="Arial" panose="020B0604020202020204" pitchFamily="34" charset="0"/>
              </a:rPr>
              <a:t>dân cư</a:t>
            </a:r>
            <a:r>
              <a:rPr lang="vi-VN" sz="3200">
                <a:solidFill>
                  <a:srgbClr val="0070C0"/>
                </a:solidFill>
                <a:cs typeface="Arial" panose="020B0604020202020204" pitchFamily="34" charset="0"/>
              </a:rPr>
              <a:t> Châu Âu</a:t>
            </a:r>
            <a:endParaRPr lang="en-US" sz="3200">
              <a:solidFill>
                <a:srgbClr val="0070C0"/>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xmlns="" id="{51117C30-804D-41B9-9E4B-2ABEBAA138E0}"/>
              </a:ext>
            </a:extLst>
          </p:cNvPr>
          <p:cNvGrpSpPr/>
          <p:nvPr/>
        </p:nvGrpSpPr>
        <p:grpSpPr>
          <a:xfrm>
            <a:off x="1313653" y="36036"/>
            <a:ext cx="1301952" cy="872949"/>
            <a:chOff x="344605" y="154323"/>
            <a:chExt cx="1301952" cy="872949"/>
          </a:xfrm>
        </p:grpSpPr>
        <p:sp>
          <p:nvSpPr>
            <p:cNvPr id="8" name="Arrow: Pentagon 7">
              <a:extLst>
                <a:ext uri="{FF2B5EF4-FFF2-40B4-BE49-F238E27FC236}">
                  <a16:creationId xmlns:a16="http://schemas.microsoft.com/office/drawing/2014/main" xmlns="" id="{053A44BB-6CD3-45DE-98C7-E19B0E2F8A0E}"/>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9" name="Isosceles Triangle 8">
              <a:extLst>
                <a:ext uri="{FF2B5EF4-FFF2-40B4-BE49-F238E27FC236}">
                  <a16:creationId xmlns:a16="http://schemas.microsoft.com/office/drawing/2014/main" xmlns="" id="{37CAC769-F9D5-43EA-94AF-9C05F4F9CF9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xmlns="" id="{530783D0-7993-4342-BD65-E3977DDAC699}"/>
              </a:ext>
            </a:extLst>
          </p:cNvPr>
          <p:cNvPicPr>
            <a:picLocks noChangeAspect="1"/>
          </p:cNvPicPr>
          <p:nvPr/>
        </p:nvPicPr>
        <p:blipFill>
          <a:blip r:embed="rId6"/>
          <a:stretch>
            <a:fillRect/>
          </a:stretch>
        </p:blipFill>
        <p:spPr>
          <a:xfrm>
            <a:off x="10813819" y="34606"/>
            <a:ext cx="1222629" cy="1075678"/>
          </a:xfrm>
          <a:prstGeom prst="rect">
            <a:avLst/>
          </a:prstGeom>
        </p:spPr>
      </p:pic>
      <p:sp>
        <p:nvSpPr>
          <p:cNvPr id="11" name="Rectangle 10">
            <a:extLst>
              <a:ext uri="{FF2B5EF4-FFF2-40B4-BE49-F238E27FC236}">
                <a16:creationId xmlns:a16="http://schemas.microsoft.com/office/drawing/2014/main" xmlns="" id="{AA745826-ECD3-4C8B-95F6-0CC954076377}"/>
              </a:ext>
            </a:extLst>
          </p:cNvPr>
          <p:cNvSpPr/>
          <p:nvPr/>
        </p:nvSpPr>
        <p:spPr>
          <a:xfrm>
            <a:off x="440509" y="1771185"/>
            <a:ext cx="11310981" cy="707886"/>
          </a:xfrm>
          <a:prstGeom prst="rect">
            <a:avLst/>
          </a:prstGeom>
          <a:ln>
            <a:solidFill>
              <a:srgbClr val="00B0F0"/>
            </a:solidFill>
            <a:prstDash val="sysDash"/>
          </a:ln>
        </p:spPr>
        <p:txBody>
          <a:bodyPr wrap="square">
            <a:spAutoFit/>
          </a:bodyPr>
          <a:lstStyle/>
          <a:p>
            <a:pPr algn="ctr"/>
            <a:r>
              <a:rPr lang="en-US" sz="2000" dirty="0" err="1">
                <a:solidFill>
                  <a:srgbClr val="FF0066"/>
                </a:solidFill>
                <a:latin typeface="Arial" panose="020B0604020202020204" pitchFamily="34" charset="0"/>
                <a:cs typeface="Arial" panose="020B0604020202020204" pitchFamily="34" charset="0"/>
              </a:rPr>
              <a:t>Dựa</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vào</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hình</a:t>
            </a:r>
            <a:r>
              <a:rPr lang="en-US" sz="2000" dirty="0">
                <a:solidFill>
                  <a:srgbClr val="FF0066"/>
                </a:solidFill>
                <a:latin typeface="Arial" panose="020B0604020202020204" pitchFamily="34" charset="0"/>
                <a:cs typeface="Arial" panose="020B0604020202020204" pitchFamily="34" charset="0"/>
              </a:rPr>
              <a:t> 2.1</a:t>
            </a:r>
            <a:r>
              <a:rPr lang="vi-VN" sz="2000" dirty="0">
                <a:solidFill>
                  <a:srgbClr val="FF0066"/>
                </a:solidFill>
                <a:latin typeface="Arial" panose="020B0604020202020204" pitchFamily="34" charset="0"/>
                <a:cs typeface="Arial" panose="020B0604020202020204" pitchFamily="34" charset="0"/>
              </a:rPr>
              <a:t>, bảng số liệu </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và</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thông</a:t>
            </a:r>
            <a:r>
              <a:rPr lang="en-US" sz="2000" dirty="0">
                <a:solidFill>
                  <a:srgbClr val="FF0066"/>
                </a:solidFill>
                <a:latin typeface="Arial" panose="020B0604020202020204" pitchFamily="34" charset="0"/>
                <a:cs typeface="Arial" panose="020B0604020202020204" pitchFamily="34" charset="0"/>
              </a:rPr>
              <a:t> tin </a:t>
            </a:r>
            <a:r>
              <a:rPr lang="en-US" sz="2000" dirty="0" err="1">
                <a:solidFill>
                  <a:srgbClr val="FF0066"/>
                </a:solidFill>
                <a:latin typeface="Arial" panose="020B0604020202020204" pitchFamily="34" charset="0"/>
                <a:cs typeface="Arial" panose="020B0604020202020204" pitchFamily="34" charset="0"/>
              </a:rPr>
              <a:t>trong</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bài</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em</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hãy</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nhận</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xét</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sự</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thay</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đổi</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quy</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mô</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dân</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số</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châu</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Âu</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trong</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giai</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đoạn</a:t>
            </a:r>
            <a:r>
              <a:rPr lang="en-US" sz="2000" dirty="0">
                <a:solidFill>
                  <a:srgbClr val="FF0066"/>
                </a:solidFill>
                <a:latin typeface="Arial" panose="020B0604020202020204" pitchFamily="34" charset="0"/>
                <a:cs typeface="Arial" panose="020B0604020202020204" pitchFamily="34" charset="0"/>
              </a:rPr>
              <a:t> 1950 – 2020.</a:t>
            </a:r>
          </a:p>
        </p:txBody>
      </p:sp>
      <p:grpSp>
        <p:nvGrpSpPr>
          <p:cNvPr id="13" name="Group 12">
            <a:extLst>
              <a:ext uri="{FF2B5EF4-FFF2-40B4-BE49-F238E27FC236}">
                <a16:creationId xmlns:a16="http://schemas.microsoft.com/office/drawing/2014/main" xmlns="" id="{CA79C676-C2F6-4B1C-9053-85CFF9495844}"/>
              </a:ext>
            </a:extLst>
          </p:cNvPr>
          <p:cNvGrpSpPr/>
          <p:nvPr/>
        </p:nvGrpSpPr>
        <p:grpSpPr>
          <a:xfrm>
            <a:off x="6813999" y="2762998"/>
            <a:ext cx="5200238" cy="4166173"/>
            <a:chOff x="2959263" y="2734934"/>
            <a:chExt cx="5200238" cy="4166173"/>
          </a:xfrm>
        </p:grpSpPr>
        <p:pic>
          <p:nvPicPr>
            <p:cNvPr id="1026" name="Picture 2">
              <a:extLst>
                <a:ext uri="{FF2B5EF4-FFF2-40B4-BE49-F238E27FC236}">
                  <a16:creationId xmlns:a16="http://schemas.microsoft.com/office/drawing/2014/main" xmlns="" id="{88485631-EE14-45DC-9D77-9F8657706FD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73" b="11741"/>
            <a:stretch/>
          </p:blipFill>
          <p:spPr bwMode="auto">
            <a:xfrm>
              <a:off x="2959263" y="2734934"/>
              <a:ext cx="5200238" cy="360150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A0E51C39-5F3E-460A-B4C9-687469D666B1}"/>
                </a:ext>
              </a:extLst>
            </p:cNvPr>
            <p:cNvSpPr txBox="1"/>
            <p:nvPr/>
          </p:nvSpPr>
          <p:spPr>
            <a:xfrm>
              <a:off x="3548366" y="6254776"/>
              <a:ext cx="4022032" cy="646331"/>
            </a:xfrm>
            <a:prstGeom prst="rect">
              <a:avLst/>
            </a:prstGeom>
            <a:noFill/>
          </p:spPr>
          <p:txBody>
            <a:bodyPr wrap="square" rtlCol="0">
              <a:spAutoFit/>
            </a:bodyPr>
            <a:lstStyle/>
            <a:p>
              <a:pPr algn="ctr"/>
              <a:r>
                <a:rPr lang="vi-VN">
                  <a:solidFill>
                    <a:srgbClr val="1C11AF"/>
                  </a:solidFill>
                  <a:latin typeface="Arial" panose="020B0604020202020204" pitchFamily="34" charset="0"/>
                  <a:cs typeface="Arial" panose="020B0604020202020204" pitchFamily="34" charset="0"/>
                </a:rPr>
                <a:t>Hình 2.1. Quy mô dân số châu Âu giai đoạn 1950-2020</a:t>
              </a:r>
              <a:endParaRPr lang="en-US">
                <a:solidFill>
                  <a:srgbClr val="1C11AF"/>
                </a:solidFill>
                <a:latin typeface="Arial" panose="020B0604020202020204" pitchFamily="34" charset="0"/>
                <a:cs typeface="Arial" panose="020B0604020202020204" pitchFamily="34" charset="0"/>
              </a:endParaRPr>
            </a:p>
          </p:txBody>
        </p:sp>
      </p:grpSp>
      <p:pic>
        <p:nvPicPr>
          <p:cNvPr id="17" name="Picture 16">
            <a:extLst>
              <a:ext uri="{FF2B5EF4-FFF2-40B4-BE49-F238E27FC236}">
                <a16:creationId xmlns:a16="http://schemas.microsoft.com/office/drawing/2014/main" xmlns="" id="{1D0CCD94-8FA8-49CF-AE09-19926A4DEBCA}"/>
              </a:ext>
            </a:extLst>
          </p:cNvPr>
          <p:cNvPicPr>
            <a:picLocks noChangeAspect="1"/>
          </p:cNvPicPr>
          <p:nvPr/>
        </p:nvPicPr>
        <p:blipFill>
          <a:blip r:embed="rId8"/>
          <a:stretch>
            <a:fillRect/>
          </a:stretch>
        </p:blipFill>
        <p:spPr>
          <a:xfrm>
            <a:off x="39071" y="3246784"/>
            <a:ext cx="6846100" cy="2897616"/>
          </a:xfrm>
          <a:prstGeom prst="rect">
            <a:avLst/>
          </a:prstGeom>
        </p:spPr>
      </p:pic>
      <p:sp>
        <p:nvSpPr>
          <p:cNvPr id="19" name="Rectangle: Rounded Corners 18">
            <a:extLst>
              <a:ext uri="{FF2B5EF4-FFF2-40B4-BE49-F238E27FC236}">
                <a16:creationId xmlns:a16="http://schemas.microsoft.com/office/drawing/2014/main" xmlns="" id="{FA645656-E175-47E1-8F12-F772C3E028CB}"/>
              </a:ext>
            </a:extLst>
          </p:cNvPr>
          <p:cNvSpPr/>
          <p:nvPr/>
        </p:nvSpPr>
        <p:spPr>
          <a:xfrm>
            <a:off x="4293490" y="1113166"/>
            <a:ext cx="3948045" cy="601181"/>
          </a:xfrm>
          <a:prstGeom prst="roundRect">
            <a:avLst/>
          </a:prstGeom>
          <a:solidFill>
            <a:srgbClr val="00B05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0" name="TextBox 19">
            <a:extLst>
              <a:ext uri="{FF2B5EF4-FFF2-40B4-BE49-F238E27FC236}">
                <a16:creationId xmlns:a16="http://schemas.microsoft.com/office/drawing/2014/main" xmlns="" id="{930E5790-96F2-4916-894D-9B5909C1B805}"/>
              </a:ext>
            </a:extLst>
          </p:cNvPr>
          <p:cNvSpPr txBox="1"/>
          <p:nvPr/>
        </p:nvSpPr>
        <p:spPr>
          <a:xfrm>
            <a:off x="4424704" y="1090590"/>
            <a:ext cx="5242468" cy="646331"/>
          </a:xfrm>
          <a:prstGeom prst="rect">
            <a:avLst/>
          </a:prstGeom>
          <a:noFill/>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AI NHANH H</a:t>
            </a:r>
            <a:r>
              <a:rPr lang="vi-VN" sz="3600" b="1">
                <a:solidFill>
                  <a:srgbClr val="FFFF00"/>
                </a:solidFill>
                <a:latin typeface="Arial" panose="020B0604020202020204" pitchFamily="34" charset="0"/>
                <a:cs typeface="Arial" panose="020B0604020202020204" pitchFamily="34" charset="0"/>
              </a:rPr>
              <a:t>Ơ</a:t>
            </a:r>
            <a:r>
              <a:rPr lang="en-US" sz="3600" b="1">
                <a:solidFill>
                  <a:srgbClr val="FFFF00"/>
                </a:solidFill>
                <a:latin typeface="Arial" panose="020B0604020202020204" pitchFamily="34" charset="0"/>
                <a:cs typeface="Arial" panose="020B0604020202020204" pitchFamily="34" charset="0"/>
              </a:rPr>
              <a:t>N</a:t>
            </a:r>
          </a:p>
        </p:txBody>
      </p:sp>
      <p:pic>
        <p:nvPicPr>
          <p:cNvPr id="21" name="3 Minute Timer (Nho)">
            <a:hlinkClick r:id="" action="ppaction://media"/>
            <a:extLst>
              <a:ext uri="{FF2B5EF4-FFF2-40B4-BE49-F238E27FC236}">
                <a16:creationId xmlns:a16="http://schemas.microsoft.com/office/drawing/2014/main" xmlns="" id="{96D4E617-5C92-4CA9-99E4-0659F17DFED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350604" y="368591"/>
            <a:ext cx="1410192" cy="792614"/>
          </a:xfrm>
          <a:prstGeom prst="rect">
            <a:avLst/>
          </a:prstGeom>
        </p:spPr>
      </p:pic>
      <p:pic>
        <p:nvPicPr>
          <p:cNvPr id="22" name="Picture 21">
            <a:extLst>
              <a:ext uri="{FF2B5EF4-FFF2-40B4-BE49-F238E27FC236}">
                <a16:creationId xmlns:a16="http://schemas.microsoft.com/office/drawing/2014/main" xmlns="" id="{622FF67D-0B4A-44C9-986D-262367BBE272}"/>
              </a:ext>
            </a:extLst>
          </p:cNvPr>
          <p:cNvPicPr>
            <a:picLocks noChangeAspect="1"/>
          </p:cNvPicPr>
          <p:nvPr/>
        </p:nvPicPr>
        <p:blipFill rotWithShape="1">
          <a:blip r:embed="rId10"/>
          <a:srcRect l="23811" t="49918" r="67591" b="40164"/>
          <a:stretch/>
        </p:blipFill>
        <p:spPr>
          <a:xfrm>
            <a:off x="250463" y="964097"/>
            <a:ext cx="1089257" cy="706860"/>
          </a:xfrm>
          <a:prstGeom prst="rect">
            <a:avLst/>
          </a:prstGeom>
        </p:spPr>
      </p:pic>
      <p:sp>
        <p:nvSpPr>
          <p:cNvPr id="23" name="TextBox 22">
            <a:extLst>
              <a:ext uri="{FF2B5EF4-FFF2-40B4-BE49-F238E27FC236}">
                <a16:creationId xmlns:a16="http://schemas.microsoft.com/office/drawing/2014/main" xmlns="" id="{CD83927F-E6BA-44F3-804C-9E09F7180BA0}"/>
              </a:ext>
            </a:extLst>
          </p:cNvPr>
          <p:cNvSpPr txBox="1"/>
          <p:nvPr/>
        </p:nvSpPr>
        <p:spPr>
          <a:xfrm>
            <a:off x="1368415" y="1249412"/>
            <a:ext cx="3547878" cy="461665"/>
          </a:xfrm>
          <a:prstGeom prst="rect">
            <a:avLst/>
          </a:prstGeom>
          <a:noFill/>
        </p:spPr>
        <p:txBody>
          <a:bodyPr wrap="square" rtlCol="0">
            <a:spAutoFit/>
          </a:bodyPr>
          <a:lstStyle/>
          <a:p>
            <a:r>
              <a:rPr lang="en-US" sz="2400">
                <a:solidFill>
                  <a:srgbClr val="3333FF"/>
                </a:solidFill>
                <a:latin typeface="Arial" panose="020B0604020202020204" pitchFamily="34" charset="0"/>
                <a:cs typeface="Arial" panose="020B0604020202020204" pitchFamily="34" charset="0"/>
              </a:rPr>
              <a:t>Thảo luận </a:t>
            </a:r>
            <a:r>
              <a:rPr lang="en-US" sz="2400">
                <a:solidFill>
                  <a:srgbClr val="FF0000"/>
                </a:solidFill>
                <a:latin typeface="Arial" panose="020B0604020202020204" pitchFamily="34" charset="0"/>
                <a:cs typeface="Arial" panose="020B0604020202020204" pitchFamily="34" charset="0"/>
              </a:rPr>
              <a:t>CẶP ĐÔI</a:t>
            </a:r>
          </a:p>
        </p:txBody>
      </p:sp>
      <p:sp>
        <p:nvSpPr>
          <p:cNvPr id="24" name="TextBox 23">
            <a:extLst>
              <a:ext uri="{FF2B5EF4-FFF2-40B4-BE49-F238E27FC236}">
                <a16:creationId xmlns:a16="http://schemas.microsoft.com/office/drawing/2014/main" xmlns="" id="{6B297657-22E5-44E0-B08D-09F88117E9A1}"/>
              </a:ext>
            </a:extLst>
          </p:cNvPr>
          <p:cNvSpPr txBox="1"/>
          <p:nvPr/>
        </p:nvSpPr>
        <p:spPr>
          <a:xfrm>
            <a:off x="8426603" y="1220740"/>
            <a:ext cx="3547878" cy="461665"/>
          </a:xfrm>
          <a:prstGeom prst="rect">
            <a:avLst/>
          </a:prstGeom>
          <a:noFill/>
        </p:spPr>
        <p:txBody>
          <a:bodyPr wrap="square" rtlCol="0">
            <a:spAutoFit/>
          </a:bodyPr>
          <a:lstStyle/>
          <a:p>
            <a:r>
              <a:rPr lang="en-US" sz="2400">
                <a:solidFill>
                  <a:srgbClr val="3333FF"/>
                </a:solidFill>
                <a:latin typeface="Arial" panose="020B0604020202020204" pitchFamily="34" charset="0"/>
                <a:cs typeface="Arial" panose="020B0604020202020204" pitchFamily="34" charset="0"/>
              </a:rPr>
              <a:t>Thời gian: </a:t>
            </a:r>
            <a:r>
              <a:rPr lang="en-US" sz="2400">
                <a:solidFill>
                  <a:srgbClr val="FF0000"/>
                </a:solidFill>
                <a:latin typeface="Arial" panose="020B0604020202020204" pitchFamily="34" charset="0"/>
                <a:cs typeface="Arial" panose="020B0604020202020204" pitchFamily="34" charset="0"/>
              </a:rPr>
              <a:t>3 phút</a:t>
            </a:r>
          </a:p>
        </p:txBody>
      </p:sp>
      <p:sp>
        <p:nvSpPr>
          <p:cNvPr id="25" name="Rectangle 24">
            <a:extLst>
              <a:ext uri="{FF2B5EF4-FFF2-40B4-BE49-F238E27FC236}">
                <a16:creationId xmlns:a16="http://schemas.microsoft.com/office/drawing/2014/main" xmlns="" id="{F2615968-85B0-473E-9073-45A3186A8307}"/>
              </a:ext>
            </a:extLst>
          </p:cNvPr>
          <p:cNvSpPr/>
          <p:nvPr/>
        </p:nvSpPr>
        <p:spPr>
          <a:xfrm>
            <a:off x="1173556" y="2578332"/>
            <a:ext cx="9844885" cy="369332"/>
          </a:xfrm>
          <a:prstGeom prst="rect">
            <a:avLst/>
          </a:prstGeom>
        </p:spPr>
        <p:txBody>
          <a:bodyPr wrap="square">
            <a:spAutoFit/>
          </a:bodyPr>
          <a:lstStyle/>
          <a:p>
            <a:pPr algn="just"/>
            <a:r>
              <a:rPr lang="vi-VN" b="1" dirty="0">
                <a:solidFill>
                  <a:srgbClr val="3333FF"/>
                </a:solidFill>
                <a:latin typeface="Arial" panose="020B0604020202020204" pitchFamily="34" charset="0"/>
                <a:cs typeface="Arial" panose="020B0604020202020204" pitchFamily="34" charset="0"/>
              </a:rPr>
              <a:t>- Quy mô dân số có xu hướng tăng chậm trong giai đoạn 1990 – 2010 và 2010 – 2020.</a:t>
            </a:r>
            <a:endParaRPr lang="en-US" b="1" dirty="0"/>
          </a:p>
        </p:txBody>
      </p:sp>
    </p:spTree>
    <p:extLst>
      <p:ext uri="{BB962C8B-B14F-4D97-AF65-F5344CB8AC3E}">
        <p14:creationId xmlns:p14="http://schemas.microsoft.com/office/powerpoint/2010/main" val="300082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right)">
                                      <p:cBhvr>
                                        <p:cTn id="15" dur="500"/>
                                        <p:tgtEl>
                                          <p:spTgt spid="22"/>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right)">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par>
                                <p:cTn id="24" presetID="22" presetClass="entr" presetSubtype="8"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21"/>
                </p:tgtEl>
              </p:cMediaNode>
            </p:video>
          </p:childTnLst>
        </p:cTn>
      </p:par>
    </p:tnLst>
    <p:bldLst>
      <p:bldP spid="11" grpId="0" animBg="1"/>
      <p:bldP spid="23" grpId="0"/>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xmlns="" id="{BC73987C-1F84-4BF1-8D76-5C88EFBF72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graphicFrame>
        <p:nvGraphicFramePr>
          <p:cNvPr id="11" name="Table 11">
            <a:extLst>
              <a:ext uri="{FF2B5EF4-FFF2-40B4-BE49-F238E27FC236}">
                <a16:creationId xmlns:a16="http://schemas.microsoft.com/office/drawing/2014/main" xmlns="" id="{0FADBB52-E2E1-4207-9F65-2C95C1F96401}"/>
              </a:ext>
            </a:extLst>
          </p:cNvPr>
          <p:cNvGraphicFramePr>
            <a:graphicFrameLocks noGrp="1"/>
          </p:cNvGraphicFramePr>
          <p:nvPr>
            <p:extLst>
              <p:ext uri="{D42A27DB-BD31-4B8C-83A1-F6EECF244321}">
                <p14:modId xmlns:p14="http://schemas.microsoft.com/office/powerpoint/2010/main" val="3257417348"/>
              </p:ext>
            </p:extLst>
          </p:nvPr>
        </p:nvGraphicFramePr>
        <p:xfrm>
          <a:off x="458282" y="1606978"/>
          <a:ext cx="11275435" cy="4328160"/>
        </p:xfrm>
        <a:graphic>
          <a:graphicData uri="http://schemas.openxmlformats.org/drawingml/2006/table">
            <a:tbl>
              <a:tblPr firstRow="1" bandRow="1">
                <a:tableStyleId>{5C22544A-7EE6-4342-B048-85BDC9FD1C3A}</a:tableStyleId>
              </a:tblPr>
              <a:tblGrid>
                <a:gridCol w="1997712">
                  <a:extLst>
                    <a:ext uri="{9D8B030D-6E8A-4147-A177-3AD203B41FA5}">
                      <a16:colId xmlns:a16="http://schemas.microsoft.com/office/drawing/2014/main" xmlns="" val="354480338"/>
                    </a:ext>
                  </a:extLst>
                </a:gridCol>
                <a:gridCol w="2034481">
                  <a:extLst>
                    <a:ext uri="{9D8B030D-6E8A-4147-A177-3AD203B41FA5}">
                      <a16:colId xmlns:a16="http://schemas.microsoft.com/office/drawing/2014/main" xmlns="" val="3018429802"/>
                    </a:ext>
                  </a:extLst>
                </a:gridCol>
                <a:gridCol w="1777107">
                  <a:extLst>
                    <a:ext uri="{9D8B030D-6E8A-4147-A177-3AD203B41FA5}">
                      <a16:colId xmlns:a16="http://schemas.microsoft.com/office/drawing/2014/main" xmlns="" val="620073503"/>
                    </a:ext>
                  </a:extLst>
                </a:gridCol>
                <a:gridCol w="1707657">
                  <a:extLst>
                    <a:ext uri="{9D8B030D-6E8A-4147-A177-3AD203B41FA5}">
                      <a16:colId xmlns:a16="http://schemas.microsoft.com/office/drawing/2014/main" xmlns="" val="765406197"/>
                    </a:ext>
                  </a:extLst>
                </a:gridCol>
                <a:gridCol w="1879239">
                  <a:extLst>
                    <a:ext uri="{9D8B030D-6E8A-4147-A177-3AD203B41FA5}">
                      <a16:colId xmlns:a16="http://schemas.microsoft.com/office/drawing/2014/main" xmlns="" val="477880407"/>
                    </a:ext>
                  </a:extLst>
                </a:gridCol>
                <a:gridCol w="1879239">
                  <a:extLst>
                    <a:ext uri="{9D8B030D-6E8A-4147-A177-3AD203B41FA5}">
                      <a16:colId xmlns:a16="http://schemas.microsoft.com/office/drawing/2014/main" xmlns="" val="3441798387"/>
                    </a:ext>
                  </a:extLst>
                </a:gridCol>
              </a:tblGrid>
              <a:tr h="0">
                <a:tc rowSpan="2">
                  <a:txBody>
                    <a:bodyPr/>
                    <a:lstStyle/>
                    <a:p>
                      <a:pPr algn="ctr"/>
                      <a:r>
                        <a:rPr lang="en-US" sz="2400">
                          <a:solidFill>
                            <a:srgbClr val="FFFF00"/>
                          </a:solidFill>
                          <a:latin typeface="Arial" panose="020B0604020202020204" pitchFamily="34" charset="0"/>
                          <a:cs typeface="Arial" panose="020B0604020202020204" pitchFamily="34" charset="0"/>
                        </a:rPr>
                        <a:t>Các châu</a:t>
                      </a:r>
                    </a:p>
                  </a:txBody>
                  <a:tcPr>
                    <a:solidFill>
                      <a:srgbClr val="00B050"/>
                    </a:solidFill>
                  </a:tcPr>
                </a:tc>
                <a:tc gridSpan="3">
                  <a:txBody>
                    <a:bodyPr/>
                    <a:lstStyle/>
                    <a:p>
                      <a:pPr algn="ctr"/>
                      <a:r>
                        <a:rPr lang="en-US" sz="2400">
                          <a:solidFill>
                            <a:srgbClr val="FFFF00"/>
                          </a:solidFill>
                          <a:latin typeface="Arial" panose="020B0604020202020204" pitchFamily="34" charset="0"/>
                          <a:cs typeface="Arial" panose="020B0604020202020204" pitchFamily="34" charset="0"/>
                        </a:rPr>
                        <a:t>Dân số</a:t>
                      </a:r>
                    </a:p>
                    <a:p>
                      <a:pPr algn="ctr"/>
                      <a:r>
                        <a:rPr lang="en-US" sz="2400">
                          <a:solidFill>
                            <a:srgbClr val="FFFF00"/>
                          </a:solidFill>
                          <a:latin typeface="Arial" panose="020B0604020202020204" pitchFamily="34" charset="0"/>
                          <a:cs typeface="Arial" panose="020B0604020202020204" pitchFamily="34" charset="0"/>
                        </a:rPr>
                        <a:t>(Triệu ng</a:t>
                      </a:r>
                      <a:r>
                        <a:rPr lang="vi-VN" sz="2400">
                          <a:solidFill>
                            <a:srgbClr val="FFFF00"/>
                          </a:solidFill>
                          <a:latin typeface="Arial" panose="020B0604020202020204" pitchFamily="34" charset="0"/>
                          <a:cs typeface="Arial" panose="020B0604020202020204" pitchFamily="34" charset="0"/>
                        </a:rPr>
                        <a:t>ư</a:t>
                      </a:r>
                      <a:r>
                        <a:rPr lang="en-US" sz="2400">
                          <a:solidFill>
                            <a:srgbClr val="FFFF00"/>
                          </a:solidFill>
                          <a:latin typeface="Arial" panose="020B0604020202020204" pitchFamily="34" charset="0"/>
                          <a:cs typeface="Arial" panose="020B0604020202020204" pitchFamily="34" charset="0"/>
                        </a:rPr>
                        <a:t>ời)</a:t>
                      </a:r>
                    </a:p>
                  </a:txBody>
                  <a:tcPr>
                    <a:solidFill>
                      <a:srgbClr val="00B050"/>
                    </a:solidFill>
                  </a:tcPr>
                </a:tc>
                <a:tc hMerge="1">
                  <a:txBody>
                    <a:bodyPr/>
                    <a:lstStyle/>
                    <a:p>
                      <a:endParaRPr lang="en-US"/>
                    </a:p>
                  </a:txBody>
                  <a:tcPr/>
                </a:tc>
                <a:tc hMerge="1">
                  <a:txBody>
                    <a:bodyPr/>
                    <a:lstStyle/>
                    <a:p>
                      <a:endParaRPr lang="en-US"/>
                    </a:p>
                  </a:txBody>
                  <a:tcPr/>
                </a:tc>
                <a:tc gridSpan="2">
                  <a:txBody>
                    <a:bodyPr/>
                    <a:lstStyle/>
                    <a:p>
                      <a:pPr algn="ctr"/>
                      <a:r>
                        <a:rPr lang="en-US" sz="2400">
                          <a:solidFill>
                            <a:srgbClr val="FFFF00"/>
                          </a:solidFill>
                          <a:latin typeface="Arial" panose="020B0604020202020204" pitchFamily="34" charset="0"/>
                          <a:cs typeface="Arial" panose="020B0604020202020204" pitchFamily="34" charset="0"/>
                        </a:rPr>
                        <a:t>Tỉ lệ gia tăng dân số tự nhiên các giai đoạn (%)</a:t>
                      </a:r>
                    </a:p>
                  </a:txBody>
                  <a:tcPr>
                    <a:solidFill>
                      <a:srgbClr val="00B050"/>
                    </a:solidFill>
                  </a:tcPr>
                </a:tc>
                <a:tc hMerge="1">
                  <a:txBody>
                    <a:bodyPr/>
                    <a:lstStyle/>
                    <a:p>
                      <a:endParaRPr lang="en-US"/>
                    </a:p>
                  </a:txBody>
                  <a:tcPr/>
                </a:tc>
                <a:extLst>
                  <a:ext uri="{0D108BD9-81ED-4DB2-BD59-A6C34878D82A}">
                    <a16:rowId xmlns:a16="http://schemas.microsoft.com/office/drawing/2014/main" xmlns="" val="3834872142"/>
                  </a:ext>
                </a:extLst>
              </a:tr>
              <a:tr h="370840">
                <a:tc vMerge="1">
                  <a:txBody>
                    <a:bodyPr/>
                    <a:lstStyle/>
                    <a:p>
                      <a:endParaRPr lang="en-US"/>
                    </a:p>
                  </a:txBody>
                  <a:tcPr/>
                </a:tc>
                <a:tc>
                  <a:txBody>
                    <a:bodyPr/>
                    <a:lstStyle/>
                    <a:p>
                      <a:pPr algn="ctr"/>
                      <a:r>
                        <a:rPr lang="en-US" sz="2000">
                          <a:solidFill>
                            <a:srgbClr val="1C11AF"/>
                          </a:solidFill>
                          <a:latin typeface="Arial" panose="020B0604020202020204" pitchFamily="34" charset="0"/>
                          <a:cs typeface="Arial" panose="020B0604020202020204" pitchFamily="34" charset="0"/>
                        </a:rPr>
                        <a:t>Năm 2010</a:t>
                      </a:r>
                    </a:p>
                  </a:txBody>
                  <a:tcPr>
                    <a:solidFill>
                      <a:schemeClr val="accent5">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Năm 2015</a:t>
                      </a:r>
                    </a:p>
                  </a:txBody>
                  <a:tcPr>
                    <a:solidFill>
                      <a:schemeClr val="accent5">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Năm 2020</a:t>
                      </a:r>
                    </a:p>
                  </a:txBody>
                  <a:tcPr>
                    <a:solidFill>
                      <a:schemeClr val="accent5">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2010-2015</a:t>
                      </a:r>
                    </a:p>
                  </a:txBody>
                  <a:tcPr>
                    <a:solidFill>
                      <a:schemeClr val="accent5">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2015-2020</a:t>
                      </a:r>
                    </a:p>
                  </a:txBody>
                  <a:tcPr>
                    <a:solidFill>
                      <a:schemeClr val="accent5">
                        <a:lumMod val="20000"/>
                        <a:lumOff val="80000"/>
                      </a:schemeClr>
                    </a:solidFill>
                  </a:tcPr>
                </a:tc>
                <a:extLst>
                  <a:ext uri="{0D108BD9-81ED-4DB2-BD59-A6C34878D82A}">
                    <a16:rowId xmlns:a16="http://schemas.microsoft.com/office/drawing/2014/main" xmlns="" val="4021114276"/>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Á</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4164</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4391</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4641</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1,1</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a:t>
                      </a:r>
                    </a:p>
                  </a:txBody>
                  <a:tcPr>
                    <a:solidFill>
                      <a:schemeClr val="accent4">
                        <a:lumMod val="20000"/>
                        <a:lumOff val="80000"/>
                      </a:schemeClr>
                    </a:solidFill>
                  </a:tcPr>
                </a:tc>
                <a:extLst>
                  <a:ext uri="{0D108BD9-81ED-4DB2-BD59-A6C34878D82A}">
                    <a16:rowId xmlns:a16="http://schemas.microsoft.com/office/drawing/2014/main" xmlns="" val="1284488982"/>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Âu</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739</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738</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747</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0,0</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a:t>
                      </a:r>
                      <a:r>
                        <a:rPr lang="vi-VN" sz="2000">
                          <a:solidFill>
                            <a:srgbClr val="1C11AF"/>
                          </a:solidFill>
                          <a:latin typeface="Arial" panose="020B0604020202020204" pitchFamily="34" charset="0"/>
                          <a:cs typeface="Arial" panose="020B0604020202020204" pitchFamily="34" charset="0"/>
                        </a:rPr>
                        <a:t> </a:t>
                      </a:r>
                      <a:r>
                        <a:rPr lang="en-US" sz="2000">
                          <a:solidFill>
                            <a:srgbClr val="1C11AF"/>
                          </a:solidFill>
                          <a:latin typeface="Arial" panose="020B0604020202020204" pitchFamily="34" charset="0"/>
                          <a:cs typeface="Arial" panose="020B0604020202020204" pitchFamily="34" charset="0"/>
                        </a:rPr>
                        <a:t>0,1</a:t>
                      </a:r>
                    </a:p>
                  </a:txBody>
                  <a:tcPr/>
                </a:tc>
                <a:extLst>
                  <a:ext uri="{0D108BD9-81ED-4DB2-BD59-A6C34878D82A}">
                    <a16:rowId xmlns:a16="http://schemas.microsoft.com/office/drawing/2014/main" xmlns="" val="3874704173"/>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Đại D</a:t>
                      </a:r>
                      <a:r>
                        <a:rPr lang="vi-VN" sz="2400">
                          <a:solidFill>
                            <a:srgbClr val="1C11AF"/>
                          </a:solidFill>
                          <a:latin typeface="Arial" panose="020B0604020202020204" pitchFamily="34" charset="0"/>
                          <a:cs typeface="Arial" panose="020B0604020202020204" pitchFamily="34" charset="0"/>
                        </a:rPr>
                        <a:t>ư</a:t>
                      </a:r>
                      <a:r>
                        <a:rPr lang="en-US" sz="2400">
                          <a:solidFill>
                            <a:srgbClr val="1C11AF"/>
                          </a:solidFill>
                          <a:latin typeface="Arial" panose="020B0604020202020204" pitchFamily="34" charset="0"/>
                          <a:cs typeface="Arial" panose="020B0604020202020204" pitchFamily="34" charset="0"/>
                        </a:rPr>
                        <a:t>ơng</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37</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39</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42</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a:t>
                      </a:r>
                    </a:p>
                  </a:txBody>
                  <a:tcPr>
                    <a:solidFill>
                      <a:schemeClr val="accent4">
                        <a:lumMod val="40000"/>
                        <a:lumOff val="60000"/>
                      </a:schemeClr>
                    </a:solidFill>
                  </a:tcPr>
                </a:tc>
                <a:extLst>
                  <a:ext uri="{0D108BD9-81ED-4DB2-BD59-A6C34878D82A}">
                    <a16:rowId xmlns:a16="http://schemas.microsoft.com/office/drawing/2014/main" xmlns="" val="2881873939"/>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Mĩ</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935</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992</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1023</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0,9</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0,7</a:t>
                      </a:r>
                    </a:p>
                  </a:txBody>
                  <a:tcPr>
                    <a:solidFill>
                      <a:schemeClr val="accent6">
                        <a:lumMod val="20000"/>
                        <a:lumOff val="80000"/>
                      </a:schemeClr>
                    </a:solidFill>
                  </a:tcPr>
                </a:tc>
                <a:extLst>
                  <a:ext uri="{0D108BD9-81ED-4DB2-BD59-A6C34878D82A}">
                    <a16:rowId xmlns:a16="http://schemas.microsoft.com/office/drawing/2014/main" xmlns="" val="622084077"/>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Phi</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1022</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1186</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1340</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2,6</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2,5</a:t>
                      </a:r>
                    </a:p>
                  </a:txBody>
                  <a:tcPr>
                    <a:solidFill>
                      <a:schemeClr val="accent4">
                        <a:lumMod val="20000"/>
                        <a:lumOff val="80000"/>
                      </a:schemeClr>
                    </a:solidFill>
                  </a:tcPr>
                </a:tc>
                <a:extLst>
                  <a:ext uri="{0D108BD9-81ED-4DB2-BD59-A6C34878D82A}">
                    <a16:rowId xmlns:a16="http://schemas.microsoft.com/office/drawing/2014/main" xmlns="" val="1803910057"/>
                  </a:ext>
                </a:extLst>
              </a:tr>
              <a:tr h="370840">
                <a:tc>
                  <a:txBody>
                    <a:bodyPr/>
                    <a:lstStyle/>
                    <a:p>
                      <a:r>
                        <a:rPr lang="en-US" sz="2400">
                          <a:solidFill>
                            <a:srgbClr val="1C11AF"/>
                          </a:solidFill>
                          <a:latin typeface="Arial" panose="020B0604020202020204" pitchFamily="34" charset="0"/>
                          <a:cs typeface="Arial" panose="020B0604020202020204" pitchFamily="34" charset="0"/>
                        </a:rPr>
                        <a:t>Thế giới</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6896</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7346</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7784</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1,2</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1,1</a:t>
                      </a:r>
                    </a:p>
                  </a:txBody>
                  <a:tcPr/>
                </a:tc>
                <a:extLst>
                  <a:ext uri="{0D108BD9-81ED-4DB2-BD59-A6C34878D82A}">
                    <a16:rowId xmlns:a16="http://schemas.microsoft.com/office/drawing/2014/main" xmlns="" val="670941640"/>
                  </a:ext>
                </a:extLst>
              </a:tr>
            </a:tbl>
          </a:graphicData>
        </a:graphic>
      </p:graphicFrame>
      <p:grpSp>
        <p:nvGrpSpPr>
          <p:cNvPr id="14" name="Group 13">
            <a:extLst>
              <a:ext uri="{FF2B5EF4-FFF2-40B4-BE49-F238E27FC236}">
                <a16:creationId xmlns:a16="http://schemas.microsoft.com/office/drawing/2014/main" xmlns="" id="{DB98E269-E3FA-4605-B34A-8C15023135EA}"/>
              </a:ext>
            </a:extLst>
          </p:cNvPr>
          <p:cNvGrpSpPr/>
          <p:nvPr/>
        </p:nvGrpSpPr>
        <p:grpSpPr>
          <a:xfrm>
            <a:off x="2208400" y="115548"/>
            <a:ext cx="6128077" cy="872949"/>
            <a:chOff x="1133366" y="2220084"/>
            <a:chExt cx="5681780" cy="914400"/>
          </a:xfrm>
          <a:solidFill>
            <a:schemeClr val="accent4">
              <a:lumMod val="40000"/>
              <a:lumOff val="60000"/>
            </a:schemeClr>
          </a:solidFill>
        </p:grpSpPr>
        <p:sp>
          <p:nvSpPr>
            <p:cNvPr id="15" name="Arrow: Pentagon 14">
              <a:extLst>
                <a:ext uri="{FF2B5EF4-FFF2-40B4-BE49-F238E27FC236}">
                  <a16:creationId xmlns:a16="http://schemas.microsoft.com/office/drawing/2014/main" xmlns="" id="{72ED6516-71F8-4290-9FF6-4383B7760771}"/>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6" name="TextBox 15">
              <a:extLst>
                <a:ext uri="{FF2B5EF4-FFF2-40B4-BE49-F238E27FC236}">
                  <a16:creationId xmlns:a16="http://schemas.microsoft.com/office/drawing/2014/main" xmlns="" id="{B059E592-6CC0-4C33-9803-226C702B52D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7" name="TextBox 16">
            <a:extLst>
              <a:ext uri="{FF2B5EF4-FFF2-40B4-BE49-F238E27FC236}">
                <a16:creationId xmlns:a16="http://schemas.microsoft.com/office/drawing/2014/main" xmlns="" id="{CA1FA8EF-5C71-496C-806A-3FB3D282D79E}"/>
              </a:ext>
            </a:extLst>
          </p:cNvPr>
          <p:cNvSpPr txBox="1"/>
          <p:nvPr/>
        </p:nvSpPr>
        <p:spPr>
          <a:xfrm>
            <a:off x="2918647" y="280058"/>
            <a:ext cx="5733092" cy="584775"/>
          </a:xfrm>
          <a:prstGeom prst="rect">
            <a:avLst/>
          </a:prstGeom>
          <a:noFill/>
        </p:spPr>
        <p:txBody>
          <a:bodyPr wrap="square" rtlCol="0">
            <a:spAutoFit/>
          </a:bodyPr>
          <a:lstStyle/>
          <a:p>
            <a:r>
              <a:rPr lang="vi-VN" sz="3200">
                <a:solidFill>
                  <a:srgbClr val="0070C0"/>
                </a:solidFill>
                <a:cs typeface="Arial" panose="020B0604020202020204" pitchFamily="34" charset="0"/>
              </a:rPr>
              <a:t>Đặc điểm </a:t>
            </a:r>
            <a:r>
              <a:rPr lang="en-US" sz="3200">
                <a:solidFill>
                  <a:srgbClr val="0070C0"/>
                </a:solidFill>
                <a:latin typeface="Arial" panose="020B0604020202020204" pitchFamily="34" charset="0"/>
                <a:cs typeface="Arial" panose="020B0604020202020204" pitchFamily="34" charset="0"/>
              </a:rPr>
              <a:t>dân cư</a:t>
            </a:r>
            <a:r>
              <a:rPr lang="vi-VN" sz="3200">
                <a:solidFill>
                  <a:srgbClr val="0070C0"/>
                </a:solidFill>
                <a:cs typeface="Arial" panose="020B0604020202020204" pitchFamily="34" charset="0"/>
              </a:rPr>
              <a:t> Châu Âu</a:t>
            </a:r>
            <a:endParaRPr lang="en-US" sz="3200">
              <a:solidFill>
                <a:srgbClr val="0070C0"/>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xmlns="" id="{238960DB-B2A7-4550-9214-D9981F367006}"/>
              </a:ext>
            </a:extLst>
          </p:cNvPr>
          <p:cNvGrpSpPr/>
          <p:nvPr/>
        </p:nvGrpSpPr>
        <p:grpSpPr>
          <a:xfrm>
            <a:off x="1446173" y="115548"/>
            <a:ext cx="1301952" cy="872949"/>
            <a:chOff x="344605" y="154323"/>
            <a:chExt cx="1301952" cy="872949"/>
          </a:xfrm>
        </p:grpSpPr>
        <p:sp>
          <p:nvSpPr>
            <p:cNvPr id="19" name="Arrow: Pentagon 18">
              <a:extLst>
                <a:ext uri="{FF2B5EF4-FFF2-40B4-BE49-F238E27FC236}">
                  <a16:creationId xmlns:a16="http://schemas.microsoft.com/office/drawing/2014/main" xmlns="" id="{B511B172-7B24-49F7-A5FA-1B4127A1746D}"/>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0" name="Isosceles Triangle 19">
              <a:extLst>
                <a:ext uri="{FF2B5EF4-FFF2-40B4-BE49-F238E27FC236}">
                  <a16:creationId xmlns:a16="http://schemas.microsoft.com/office/drawing/2014/main" xmlns="" id="{B8181571-5165-415E-9BCF-93A445B830D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xmlns="" id="{3523F204-1040-4552-A200-C8CE941AC85D}"/>
              </a:ext>
            </a:extLst>
          </p:cNvPr>
          <p:cNvSpPr txBox="1"/>
          <p:nvPr/>
        </p:nvSpPr>
        <p:spPr>
          <a:xfrm>
            <a:off x="1321259" y="1145313"/>
            <a:ext cx="9848706" cy="461665"/>
          </a:xfrm>
          <a:prstGeom prst="rect">
            <a:avLst/>
          </a:prstGeom>
          <a:noFill/>
        </p:spPr>
        <p:txBody>
          <a:bodyPr wrap="square" rtlCol="0">
            <a:spAutoFit/>
          </a:bodyPr>
          <a:lstStyle/>
          <a:p>
            <a:pPr algn="ctr"/>
            <a:r>
              <a:rPr lang="en-US" sz="2400">
                <a:solidFill>
                  <a:srgbClr val="1C11AF"/>
                </a:solidFill>
                <a:latin typeface="Arial" panose="020B0604020202020204" pitchFamily="34" charset="0"/>
                <a:cs typeface="Arial" panose="020B0604020202020204" pitchFamily="34" charset="0"/>
              </a:rPr>
              <a:t>Dân số và tỉ lệ gia tăng dân số tự nhiên của các châu lục qua các năm</a:t>
            </a:r>
          </a:p>
        </p:txBody>
      </p:sp>
      <p:sp>
        <p:nvSpPr>
          <p:cNvPr id="22" name="TextBox 21">
            <a:extLst>
              <a:ext uri="{FF2B5EF4-FFF2-40B4-BE49-F238E27FC236}">
                <a16:creationId xmlns:a16="http://schemas.microsoft.com/office/drawing/2014/main" xmlns="" id="{5344DF4A-FF46-47DC-839C-64F6DF2BE325}"/>
              </a:ext>
            </a:extLst>
          </p:cNvPr>
          <p:cNvSpPr txBox="1"/>
          <p:nvPr/>
        </p:nvSpPr>
        <p:spPr>
          <a:xfrm>
            <a:off x="172379" y="6018616"/>
            <a:ext cx="11726696" cy="954107"/>
          </a:xfrm>
          <a:prstGeom prst="rect">
            <a:avLst/>
          </a:prstGeom>
          <a:noFill/>
        </p:spPr>
        <p:txBody>
          <a:bodyPr wrap="square" rtlCol="0">
            <a:spAutoFit/>
          </a:bodyPr>
          <a:lstStyle/>
          <a:p>
            <a:pPr algn="just"/>
            <a:r>
              <a:rPr lang="vi-VN" sz="2800">
                <a:solidFill>
                  <a:srgbClr val="3333FF"/>
                </a:solidFill>
                <a:cs typeface="Arial" panose="020B0604020202020204" pitchFamily="34" charset="0"/>
              </a:rPr>
              <a:t>- Tỉ suất gia tăng dân số tự nhiên thấp, những năm gần đây dân số tăng lên chủ yếu do nhập cư.</a:t>
            </a:r>
            <a:endParaRPr lang="en-US" sz="2800"/>
          </a:p>
        </p:txBody>
      </p:sp>
      <p:pic>
        <p:nvPicPr>
          <p:cNvPr id="23" name="Picture 22">
            <a:extLst>
              <a:ext uri="{FF2B5EF4-FFF2-40B4-BE49-F238E27FC236}">
                <a16:creationId xmlns:a16="http://schemas.microsoft.com/office/drawing/2014/main" xmlns="" id="{94682A7F-EF14-4F66-86E1-1EC7FF66B749}"/>
              </a:ext>
            </a:extLst>
          </p:cNvPr>
          <p:cNvPicPr>
            <a:picLocks noChangeAspect="1"/>
          </p:cNvPicPr>
          <p:nvPr/>
        </p:nvPicPr>
        <p:blipFill>
          <a:blip r:embed="rId4"/>
          <a:stretch>
            <a:fillRect/>
          </a:stretch>
        </p:blipFill>
        <p:spPr>
          <a:xfrm>
            <a:off x="10791608" y="148865"/>
            <a:ext cx="1222629" cy="1075678"/>
          </a:xfrm>
          <a:prstGeom prst="rect">
            <a:avLst/>
          </a:prstGeom>
        </p:spPr>
      </p:pic>
      <p:sp>
        <p:nvSpPr>
          <p:cNvPr id="3" name="Rectangle: Rounded Corners 2">
            <a:extLst>
              <a:ext uri="{FF2B5EF4-FFF2-40B4-BE49-F238E27FC236}">
                <a16:creationId xmlns:a16="http://schemas.microsoft.com/office/drawing/2014/main" xmlns="" id="{2A6DD653-EAB3-45EF-A587-765A099F28BC}"/>
              </a:ext>
            </a:extLst>
          </p:cNvPr>
          <p:cNvSpPr/>
          <p:nvPr/>
        </p:nvSpPr>
        <p:spPr>
          <a:xfrm>
            <a:off x="10323443" y="3299791"/>
            <a:ext cx="1033670" cy="461665"/>
          </a:xfrm>
          <a:prstGeom prst="roundRect">
            <a:avLst/>
          </a:prstGeom>
          <a:solidFill>
            <a:srgbClr val="FF0066">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111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xmlns="" id="{93E32323-0304-408C-9BBE-1BEF77378C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grpSp>
        <p:nvGrpSpPr>
          <p:cNvPr id="3" name="Group 2">
            <a:extLst>
              <a:ext uri="{FF2B5EF4-FFF2-40B4-BE49-F238E27FC236}">
                <a16:creationId xmlns:a16="http://schemas.microsoft.com/office/drawing/2014/main" xmlns="" id="{B79A54C3-8915-4D61-8A95-CDD5039CA8DC}"/>
              </a:ext>
            </a:extLst>
          </p:cNvPr>
          <p:cNvGrpSpPr/>
          <p:nvPr/>
        </p:nvGrpSpPr>
        <p:grpSpPr>
          <a:xfrm>
            <a:off x="2208400" y="115548"/>
            <a:ext cx="6128077" cy="872949"/>
            <a:chOff x="1133366" y="2220084"/>
            <a:chExt cx="5681780" cy="914400"/>
          </a:xfrm>
          <a:solidFill>
            <a:schemeClr val="accent4">
              <a:lumMod val="40000"/>
              <a:lumOff val="60000"/>
            </a:schemeClr>
          </a:solidFill>
        </p:grpSpPr>
        <p:sp>
          <p:nvSpPr>
            <p:cNvPr id="4" name="Arrow: Pentagon 3">
              <a:extLst>
                <a:ext uri="{FF2B5EF4-FFF2-40B4-BE49-F238E27FC236}">
                  <a16:creationId xmlns:a16="http://schemas.microsoft.com/office/drawing/2014/main" xmlns="" id="{D1AAFF9D-D136-437D-B65A-E02589772AD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TextBox 4">
              <a:extLst>
                <a:ext uri="{FF2B5EF4-FFF2-40B4-BE49-F238E27FC236}">
                  <a16:creationId xmlns:a16="http://schemas.microsoft.com/office/drawing/2014/main" xmlns="" id="{81574BF3-3246-4CE5-A926-5B4B5E9D0B0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6" name="TextBox 5">
            <a:extLst>
              <a:ext uri="{FF2B5EF4-FFF2-40B4-BE49-F238E27FC236}">
                <a16:creationId xmlns:a16="http://schemas.microsoft.com/office/drawing/2014/main" xmlns="" id="{FCFDD0BE-F219-4A9E-93DA-7F747FB19B27}"/>
              </a:ext>
            </a:extLst>
          </p:cNvPr>
          <p:cNvSpPr txBox="1"/>
          <p:nvPr/>
        </p:nvSpPr>
        <p:spPr>
          <a:xfrm>
            <a:off x="2918647" y="280058"/>
            <a:ext cx="5733092" cy="584775"/>
          </a:xfrm>
          <a:prstGeom prst="rect">
            <a:avLst/>
          </a:prstGeom>
          <a:noFill/>
        </p:spPr>
        <p:txBody>
          <a:bodyPr wrap="square" rtlCol="0">
            <a:spAutoFit/>
          </a:bodyPr>
          <a:lstStyle/>
          <a:p>
            <a:r>
              <a:rPr lang="vi-VN" sz="3200">
                <a:solidFill>
                  <a:srgbClr val="0070C0"/>
                </a:solidFill>
                <a:cs typeface="Arial" panose="020B0604020202020204" pitchFamily="34" charset="0"/>
              </a:rPr>
              <a:t>Đặc điểm </a:t>
            </a:r>
            <a:r>
              <a:rPr lang="en-US" sz="3200">
                <a:solidFill>
                  <a:srgbClr val="0070C0"/>
                </a:solidFill>
                <a:latin typeface="Arial" panose="020B0604020202020204" pitchFamily="34" charset="0"/>
                <a:cs typeface="Arial" panose="020B0604020202020204" pitchFamily="34" charset="0"/>
              </a:rPr>
              <a:t>dân cư</a:t>
            </a:r>
            <a:r>
              <a:rPr lang="vi-VN" sz="3200">
                <a:solidFill>
                  <a:srgbClr val="0070C0"/>
                </a:solidFill>
                <a:cs typeface="Arial" panose="020B0604020202020204" pitchFamily="34" charset="0"/>
              </a:rPr>
              <a:t> Châu Âu</a:t>
            </a:r>
            <a:endParaRPr lang="en-US" sz="3200">
              <a:solidFill>
                <a:srgbClr val="0070C0"/>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xmlns="" id="{51117C30-804D-41B9-9E4B-2ABEBAA138E0}"/>
              </a:ext>
            </a:extLst>
          </p:cNvPr>
          <p:cNvGrpSpPr/>
          <p:nvPr/>
        </p:nvGrpSpPr>
        <p:grpSpPr>
          <a:xfrm>
            <a:off x="1446173" y="115548"/>
            <a:ext cx="1301952" cy="872949"/>
            <a:chOff x="344605" y="154323"/>
            <a:chExt cx="1301952" cy="872949"/>
          </a:xfrm>
        </p:grpSpPr>
        <p:sp>
          <p:nvSpPr>
            <p:cNvPr id="8" name="Arrow: Pentagon 7">
              <a:extLst>
                <a:ext uri="{FF2B5EF4-FFF2-40B4-BE49-F238E27FC236}">
                  <a16:creationId xmlns:a16="http://schemas.microsoft.com/office/drawing/2014/main" xmlns="" id="{053A44BB-6CD3-45DE-98C7-E19B0E2F8A0E}"/>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9" name="Isosceles Triangle 8">
              <a:extLst>
                <a:ext uri="{FF2B5EF4-FFF2-40B4-BE49-F238E27FC236}">
                  <a16:creationId xmlns:a16="http://schemas.microsoft.com/office/drawing/2014/main" xmlns="" id="{37CAC769-F9D5-43EA-94AF-9C05F4F9CF9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xmlns="" id="{530783D0-7993-4342-BD65-E3977DDAC699}"/>
              </a:ext>
            </a:extLst>
          </p:cNvPr>
          <p:cNvPicPr>
            <a:picLocks noChangeAspect="1"/>
          </p:cNvPicPr>
          <p:nvPr/>
        </p:nvPicPr>
        <p:blipFill>
          <a:blip r:embed="rId3"/>
          <a:stretch>
            <a:fillRect/>
          </a:stretch>
        </p:blipFill>
        <p:spPr>
          <a:xfrm>
            <a:off x="10791608" y="148865"/>
            <a:ext cx="1222629" cy="1075678"/>
          </a:xfrm>
          <a:prstGeom prst="rect">
            <a:avLst/>
          </a:prstGeom>
        </p:spPr>
      </p:pic>
      <p:sp>
        <p:nvSpPr>
          <p:cNvPr id="12" name="Rectangle 11">
            <a:extLst>
              <a:ext uri="{FF2B5EF4-FFF2-40B4-BE49-F238E27FC236}">
                <a16:creationId xmlns:a16="http://schemas.microsoft.com/office/drawing/2014/main" xmlns="" id="{404FD7EC-1A9C-4E5A-8E91-1160459CCF2C}"/>
              </a:ext>
            </a:extLst>
          </p:cNvPr>
          <p:cNvSpPr/>
          <p:nvPr/>
        </p:nvSpPr>
        <p:spPr>
          <a:xfrm>
            <a:off x="172378" y="2105494"/>
            <a:ext cx="10986052" cy="1323439"/>
          </a:xfrm>
          <a:prstGeom prst="rect">
            <a:avLst/>
          </a:prstGeom>
        </p:spPr>
        <p:txBody>
          <a:bodyPr wrap="square">
            <a:spAutoFit/>
          </a:bodyPr>
          <a:lstStyle/>
          <a:p>
            <a:r>
              <a:rPr lang="vi-VN" sz="4000">
                <a:solidFill>
                  <a:srgbClr val="3333FF"/>
                </a:solidFill>
                <a:latin typeface="Arial" panose="020B0604020202020204" pitchFamily="34" charset="0"/>
                <a:cs typeface="Arial" panose="020B0604020202020204" pitchFamily="34" charset="0"/>
              </a:rPr>
              <a:t>- Dân số châu : </a:t>
            </a:r>
            <a:r>
              <a:rPr lang="vi-VN" sz="4000">
                <a:solidFill>
                  <a:srgbClr val="FF0066"/>
                </a:solidFill>
                <a:latin typeface="Arial" panose="020B0604020202020204" pitchFamily="34" charset="0"/>
                <a:cs typeface="Arial" panose="020B0604020202020204" pitchFamily="34" charset="0"/>
              </a:rPr>
              <a:t>747,6 triệu người </a:t>
            </a:r>
            <a:r>
              <a:rPr lang="vi-VN" sz="4000">
                <a:solidFill>
                  <a:srgbClr val="3333FF"/>
                </a:solidFill>
                <a:latin typeface="Arial" panose="020B0604020202020204" pitchFamily="34" charset="0"/>
                <a:cs typeface="Arial" panose="020B0604020202020204" pitchFamily="34" charset="0"/>
              </a:rPr>
              <a:t>(chiếm 10% dân số thế giới - 2020).</a:t>
            </a:r>
            <a:endParaRPr lang="en-US" sz="4000"/>
          </a:p>
        </p:txBody>
      </p:sp>
      <p:sp>
        <p:nvSpPr>
          <p:cNvPr id="13" name="TextBox 12">
            <a:extLst>
              <a:ext uri="{FF2B5EF4-FFF2-40B4-BE49-F238E27FC236}">
                <a16:creationId xmlns:a16="http://schemas.microsoft.com/office/drawing/2014/main" xmlns="" id="{4D897561-554C-493B-A5B4-62152C8DC35A}"/>
              </a:ext>
            </a:extLst>
          </p:cNvPr>
          <p:cNvSpPr txBox="1"/>
          <p:nvPr/>
        </p:nvSpPr>
        <p:spPr>
          <a:xfrm>
            <a:off x="1275651" y="1175326"/>
            <a:ext cx="4187688" cy="461665"/>
          </a:xfrm>
          <a:prstGeom prst="rect">
            <a:avLst/>
          </a:prstGeom>
          <a:solidFill>
            <a:srgbClr val="00B050"/>
          </a:solidFill>
        </p:spPr>
        <p:txBody>
          <a:bodyPr wrap="square" rtlCol="0">
            <a:spAutoFit/>
          </a:bodyPr>
          <a:lstStyle/>
          <a:p>
            <a:r>
              <a:rPr lang="vi-VN" sz="2400">
                <a:solidFill>
                  <a:srgbClr val="FFFF00"/>
                </a:solidFill>
              </a:rPr>
              <a:t>a. Quy mô và gia tăng dân số</a:t>
            </a:r>
            <a:endParaRPr lang="en-US" sz="2400">
              <a:solidFill>
                <a:srgbClr val="FFFF00"/>
              </a:solidFill>
            </a:endParaRPr>
          </a:p>
        </p:txBody>
      </p:sp>
      <p:sp>
        <p:nvSpPr>
          <p:cNvPr id="14" name="Rectangle 13">
            <a:extLst>
              <a:ext uri="{FF2B5EF4-FFF2-40B4-BE49-F238E27FC236}">
                <a16:creationId xmlns:a16="http://schemas.microsoft.com/office/drawing/2014/main" xmlns="" id="{FEF1F121-83C9-4DFC-BECD-826C5A7FEB36}"/>
              </a:ext>
            </a:extLst>
          </p:cNvPr>
          <p:cNvSpPr/>
          <p:nvPr/>
        </p:nvSpPr>
        <p:spPr>
          <a:xfrm>
            <a:off x="45144" y="3552597"/>
            <a:ext cx="12101711" cy="707886"/>
          </a:xfrm>
          <a:prstGeom prst="rect">
            <a:avLst/>
          </a:prstGeom>
        </p:spPr>
        <p:txBody>
          <a:bodyPr wrap="none">
            <a:spAutoFit/>
          </a:bodyPr>
          <a:lstStyle/>
          <a:p>
            <a:r>
              <a:rPr lang="vi-VN" sz="4000">
                <a:solidFill>
                  <a:srgbClr val="3333FF"/>
                </a:solidFill>
                <a:cs typeface="Arial" panose="020B0604020202020204" pitchFamily="34" charset="0"/>
              </a:rPr>
              <a:t>- Tỉ suất gia tăng dân số tự nhiên thấp: -0,1% (2020)</a:t>
            </a:r>
            <a:endParaRPr lang="en-US" sz="4000"/>
          </a:p>
        </p:txBody>
      </p:sp>
      <p:pic>
        <p:nvPicPr>
          <p:cNvPr id="15" name="Picture 14" descr="book9">
            <a:extLst>
              <a:ext uri="{FF2B5EF4-FFF2-40B4-BE49-F238E27FC236}">
                <a16:creationId xmlns:a16="http://schemas.microsoft.com/office/drawing/2014/main" xmlns="" id="{DD53D4BD-63A4-471D-A23D-A8AB2F49FD6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53678" y="1074968"/>
            <a:ext cx="1273795" cy="87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155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D280DD06-FA8D-470F-8318-449537767560}"/>
              </a:ext>
            </a:extLst>
          </p:cNvPr>
          <p:cNvSpPr txBox="1"/>
          <p:nvPr/>
        </p:nvSpPr>
        <p:spPr>
          <a:xfrm>
            <a:off x="117896" y="82094"/>
            <a:ext cx="3407181" cy="584775"/>
          </a:xfrm>
          <a:prstGeom prst="rect">
            <a:avLst/>
          </a:prstGeom>
          <a:solidFill>
            <a:srgbClr val="00B050"/>
          </a:solidFill>
        </p:spPr>
        <p:txBody>
          <a:bodyPr wrap="square" rtlCol="0">
            <a:spAutoFit/>
          </a:bodyPr>
          <a:lstStyle/>
          <a:p>
            <a:r>
              <a:rPr lang="vi-VN" sz="3200">
                <a:solidFill>
                  <a:srgbClr val="FFFF00"/>
                </a:solidFill>
                <a:latin typeface="Arial" panose="020B0604020202020204" pitchFamily="34" charset="0"/>
                <a:cs typeface="Arial" panose="020B0604020202020204" pitchFamily="34" charset="0"/>
              </a:rPr>
              <a:t>b.</a:t>
            </a:r>
            <a:r>
              <a:rPr lang="en-US" sz="3200">
                <a:solidFill>
                  <a:srgbClr val="FFFF00"/>
                </a:solidFill>
                <a:latin typeface="Arial" panose="020B0604020202020204" pitchFamily="34" charset="0"/>
                <a:cs typeface="Arial" panose="020B0604020202020204" pitchFamily="34" charset="0"/>
              </a:rPr>
              <a:t>Cơ cấu dân cư</a:t>
            </a:r>
          </a:p>
        </p:txBody>
      </p:sp>
      <p:grpSp>
        <p:nvGrpSpPr>
          <p:cNvPr id="12" name="Group 11">
            <a:extLst>
              <a:ext uri="{FF2B5EF4-FFF2-40B4-BE49-F238E27FC236}">
                <a16:creationId xmlns:a16="http://schemas.microsoft.com/office/drawing/2014/main" xmlns="" id="{010DC78B-4986-4674-875B-0EC2AEB4C3AF}"/>
              </a:ext>
            </a:extLst>
          </p:cNvPr>
          <p:cNvGrpSpPr/>
          <p:nvPr/>
        </p:nvGrpSpPr>
        <p:grpSpPr>
          <a:xfrm>
            <a:off x="2493398" y="1417413"/>
            <a:ext cx="9520839" cy="1726289"/>
            <a:chOff x="2612336" y="780471"/>
            <a:chExt cx="8812156" cy="1726289"/>
          </a:xfrm>
        </p:grpSpPr>
        <p:sp>
          <p:nvSpPr>
            <p:cNvPr id="13" name="Rectangle 9">
              <a:extLst>
                <a:ext uri="{FF2B5EF4-FFF2-40B4-BE49-F238E27FC236}">
                  <a16:creationId xmlns:a16="http://schemas.microsoft.com/office/drawing/2014/main" xmlns="" id="{31177C02-B25A-4A1A-880A-415CE1862151}"/>
                </a:ext>
              </a:extLst>
            </p:cNvPr>
            <p:cNvSpPr/>
            <p:nvPr/>
          </p:nvSpPr>
          <p:spPr>
            <a:xfrm>
              <a:off x="2612336" y="780471"/>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xmlns="" id="{AC8A247B-09C0-4DCB-AA13-022CBE7C1707}"/>
                </a:ext>
              </a:extLst>
            </p:cNvPr>
            <p:cNvSpPr/>
            <p:nvPr/>
          </p:nvSpPr>
          <p:spPr>
            <a:xfrm>
              <a:off x="2768629" y="858486"/>
              <a:ext cx="8655863" cy="1569660"/>
            </a:xfrm>
            <a:prstGeom prst="rect">
              <a:avLst/>
            </a:prstGeom>
          </p:spPr>
          <p:txBody>
            <a:bodyPr wrap="square">
              <a:spAutoFit/>
            </a:bodyPr>
            <a:lstStyle/>
            <a:p>
              <a:pPr algn="just"/>
              <a:r>
                <a:rPr lang="fr-FR" sz="3200" b="1">
                  <a:solidFill>
                    <a:srgbClr val="7030A0"/>
                  </a:solidFill>
                  <a:latin typeface="Arial" panose="020B0604020202020204" pitchFamily="34" charset="0"/>
                  <a:ea typeface="Calibri" panose="020F0502020204030204" pitchFamily="34" charset="0"/>
                  <a:cs typeface="Arial" panose="020B0604020202020204" pitchFamily="34" charset="0"/>
                </a:rPr>
                <a:t>Nhiệm vụ 1: </a:t>
              </a:r>
              <a:r>
                <a:rPr lang="vi-VN" sz="3200">
                  <a:solidFill>
                    <a:srgbClr val="3333FF"/>
                  </a:solidFill>
                  <a:latin typeface="Arial" panose="020B0604020202020204" pitchFamily="34" charset="0"/>
                  <a:cs typeface="Arial" panose="020B0604020202020204" pitchFamily="34" charset="0"/>
                </a:rPr>
                <a:t>Dựa vào bảng số liệu, hình 2.2 và thông tin mục b, </a:t>
              </a:r>
              <a:r>
                <a:rPr lang="fr-FR" sz="3200">
                  <a:solidFill>
                    <a:srgbClr val="3333FF"/>
                  </a:solidFill>
                  <a:latin typeface="Arial" panose="020B0604020202020204" pitchFamily="34" charset="0"/>
                  <a:ea typeface="Calibri" panose="020F0502020204030204" pitchFamily="34" charset="0"/>
                  <a:cs typeface="Arial" panose="020B0604020202020204" pitchFamily="34" charset="0"/>
                </a:rPr>
                <a:t>hãy </a:t>
              </a:r>
              <a:r>
                <a:rPr lang="vi-VN" sz="3200">
                  <a:solidFill>
                    <a:srgbClr val="3333FF"/>
                  </a:solidFill>
                  <a:latin typeface="Arial" panose="020B0604020202020204" pitchFamily="34" charset="0"/>
                  <a:ea typeface="Calibri" panose="020F0502020204030204" pitchFamily="34" charset="0"/>
                  <a:cs typeface="Arial" panose="020B0604020202020204" pitchFamily="34" charset="0"/>
                </a:rPr>
                <a:t>trình bày đặc điểm về </a:t>
              </a:r>
              <a:r>
                <a:rPr lang="fr-FR" sz="3200">
                  <a:solidFill>
                    <a:srgbClr val="3333FF"/>
                  </a:solidFill>
                  <a:latin typeface="Arial" panose="020B0604020202020204" pitchFamily="34" charset="0"/>
                  <a:ea typeface="Calibri" panose="020F0502020204030204" pitchFamily="34" charset="0"/>
                  <a:cs typeface="Arial" panose="020B0604020202020204" pitchFamily="34" charset="0"/>
                </a:rPr>
                <a:t> c</a:t>
              </a:r>
              <a:r>
                <a:rPr lang="vi-VN" sz="3200">
                  <a:solidFill>
                    <a:srgbClr val="3333FF"/>
                  </a:solidFill>
                  <a:latin typeface="Arial" panose="020B0604020202020204" pitchFamily="34" charset="0"/>
                  <a:ea typeface="Calibri" panose="020F0502020204030204" pitchFamily="34" charset="0"/>
                  <a:cs typeface="Arial" panose="020B0604020202020204" pitchFamily="34" charset="0"/>
                </a:rPr>
                <a:t>ơ</a:t>
              </a:r>
              <a:r>
                <a:rPr lang="en-US" sz="3200">
                  <a:solidFill>
                    <a:srgbClr val="3333FF"/>
                  </a:solidFill>
                  <a:latin typeface="Arial" panose="020B0604020202020204" pitchFamily="34" charset="0"/>
                  <a:ea typeface="Calibri" panose="020F0502020204030204" pitchFamily="34" charset="0"/>
                  <a:cs typeface="Arial" panose="020B0604020202020204" pitchFamily="34" charset="0"/>
                </a:rPr>
                <a:t> cấu dân </a:t>
              </a:r>
              <a:r>
                <a:rPr lang="vi-VN" sz="3200">
                  <a:solidFill>
                    <a:srgbClr val="3333FF"/>
                  </a:solidFill>
                  <a:latin typeface="Arial" panose="020B0604020202020204" pitchFamily="34" charset="0"/>
                  <a:ea typeface="Calibri" panose="020F0502020204030204" pitchFamily="34" charset="0"/>
                  <a:cs typeface="Arial" panose="020B0604020202020204" pitchFamily="34" charset="0"/>
                </a:rPr>
                <a:t>cư </a:t>
              </a:r>
              <a:r>
                <a:rPr lang="en-US" sz="3200">
                  <a:solidFill>
                    <a:srgbClr val="3333FF"/>
                  </a:solidFill>
                  <a:latin typeface="Arial" panose="020B0604020202020204" pitchFamily="34" charset="0"/>
                  <a:ea typeface="Calibri" panose="020F0502020204030204" pitchFamily="34" charset="0"/>
                  <a:cs typeface="Arial" panose="020B0604020202020204" pitchFamily="34" charset="0"/>
                </a:rPr>
                <a:t>Châu Âu?</a:t>
              </a:r>
              <a:endParaRPr lang="en-US" sz="3200">
                <a:solidFill>
                  <a:srgbClr val="3333FF"/>
                </a:solidFill>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xmlns="" id="{9010254F-7CDA-4EBA-86A9-F1EF6264BFCB}"/>
              </a:ext>
            </a:extLst>
          </p:cNvPr>
          <p:cNvGrpSpPr/>
          <p:nvPr/>
        </p:nvGrpSpPr>
        <p:grpSpPr>
          <a:xfrm>
            <a:off x="-14266" y="2462255"/>
            <a:ext cx="2634665" cy="2634665"/>
            <a:chOff x="163827" y="1365896"/>
            <a:chExt cx="2183374" cy="2183374"/>
          </a:xfrm>
        </p:grpSpPr>
        <p:sp>
          <p:nvSpPr>
            <p:cNvPr id="16" name="Arrow: Circular 15">
              <a:extLst>
                <a:ext uri="{FF2B5EF4-FFF2-40B4-BE49-F238E27FC236}">
                  <a16:creationId xmlns:a16="http://schemas.microsoft.com/office/drawing/2014/main" xmlns="" id="{11AE5AA8-7F45-42C6-ADD6-084A4B452BA5}"/>
                </a:ext>
              </a:extLst>
            </p:cNvPr>
            <p:cNvSpPr/>
            <p:nvPr/>
          </p:nvSpPr>
          <p:spPr>
            <a:xfrm>
              <a:off x="163827" y="1365896"/>
              <a:ext cx="2183374" cy="2183374"/>
            </a:xfrm>
            <a:prstGeom prst="circularArrow">
              <a:avLst>
                <a:gd name="adj1" fmla="val 5085"/>
                <a:gd name="adj2" fmla="val 327528"/>
                <a:gd name="adj3" fmla="val 15808768"/>
                <a:gd name="adj4" fmla="val 16084141"/>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17" name="Group 16">
              <a:extLst>
                <a:ext uri="{FF2B5EF4-FFF2-40B4-BE49-F238E27FC236}">
                  <a16:creationId xmlns:a16="http://schemas.microsoft.com/office/drawing/2014/main" xmlns="" id="{D8430904-4B51-4B4A-8BFB-88A67B3B2EA1}"/>
                </a:ext>
              </a:extLst>
            </p:cNvPr>
            <p:cNvGrpSpPr/>
            <p:nvPr/>
          </p:nvGrpSpPr>
          <p:grpSpPr>
            <a:xfrm>
              <a:off x="274846" y="1465512"/>
              <a:ext cx="1942833" cy="1942833"/>
              <a:chOff x="274846" y="1465512"/>
              <a:chExt cx="1942833" cy="1942833"/>
            </a:xfrm>
          </p:grpSpPr>
          <p:grpSp>
            <p:nvGrpSpPr>
              <p:cNvPr id="18" name="Group 17">
                <a:extLst>
                  <a:ext uri="{FF2B5EF4-FFF2-40B4-BE49-F238E27FC236}">
                    <a16:creationId xmlns:a16="http://schemas.microsoft.com/office/drawing/2014/main" xmlns="" id="{73F9BDC1-EF1E-4C75-B71F-C9D1A3E5F5A0}"/>
                  </a:ext>
                </a:extLst>
              </p:cNvPr>
              <p:cNvGrpSpPr/>
              <p:nvPr/>
            </p:nvGrpSpPr>
            <p:grpSpPr>
              <a:xfrm>
                <a:off x="274846" y="1465512"/>
                <a:ext cx="1942833" cy="1942833"/>
                <a:chOff x="610892" y="370063"/>
                <a:chExt cx="1942833" cy="1942833"/>
              </a:xfrm>
            </p:grpSpPr>
            <p:sp>
              <p:nvSpPr>
                <p:cNvPr id="20" name="Oval 19">
                  <a:extLst>
                    <a:ext uri="{FF2B5EF4-FFF2-40B4-BE49-F238E27FC236}">
                      <a16:creationId xmlns:a16="http://schemas.microsoft.com/office/drawing/2014/main" xmlns="" id="{E448350E-9596-45BF-AA30-1482E460FB5D}"/>
                    </a:ext>
                  </a:extLst>
                </p:cNvPr>
                <p:cNvSpPr/>
                <p:nvPr/>
              </p:nvSpPr>
              <p:spPr>
                <a:xfrm>
                  <a:off x="610892" y="370063"/>
                  <a:ext cx="1942833" cy="194283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Oval 4">
                  <a:extLst>
                    <a:ext uri="{FF2B5EF4-FFF2-40B4-BE49-F238E27FC236}">
                      <a16:creationId xmlns:a16="http://schemas.microsoft.com/office/drawing/2014/main" xmlns="" id="{0A6B050E-DDEB-40DC-A03B-19F145639855}"/>
                    </a:ext>
                  </a:extLst>
                </p:cNvPr>
                <p:cNvSpPr txBox="1"/>
                <p:nvPr/>
              </p:nvSpPr>
              <p:spPr>
                <a:xfrm>
                  <a:off x="943948" y="693869"/>
                  <a:ext cx="1295222" cy="1295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grpSp>
          <p:sp>
            <p:nvSpPr>
              <p:cNvPr id="19" name="TextBox 18">
                <a:extLst>
                  <a:ext uri="{FF2B5EF4-FFF2-40B4-BE49-F238E27FC236}">
                    <a16:creationId xmlns:a16="http://schemas.microsoft.com/office/drawing/2014/main" xmlns="" id="{DC33629B-4EBA-46BB-8DD1-23E18F110CF6}"/>
                  </a:ext>
                </a:extLst>
              </p:cNvPr>
              <p:cNvSpPr txBox="1"/>
              <p:nvPr/>
            </p:nvSpPr>
            <p:spPr>
              <a:xfrm>
                <a:off x="385864" y="1921167"/>
                <a:ext cx="1739298" cy="892701"/>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Thử tài</a:t>
                </a:r>
              </a:p>
              <a:p>
                <a:pPr algn="ctr"/>
                <a:r>
                  <a:rPr lang="en-US" sz="3200" b="1">
                    <a:solidFill>
                      <a:schemeClr val="bg1"/>
                    </a:solidFill>
                    <a:latin typeface="Arial" panose="020B0604020202020204" pitchFamily="34" charset="0"/>
                    <a:cs typeface="Arial" panose="020B0604020202020204" pitchFamily="34" charset="0"/>
                  </a:rPr>
                  <a:t>của em</a:t>
                </a:r>
              </a:p>
            </p:txBody>
          </p:sp>
        </p:grpSp>
      </p:grpSp>
      <p:grpSp>
        <p:nvGrpSpPr>
          <p:cNvPr id="22" name="Group 21">
            <a:extLst>
              <a:ext uri="{FF2B5EF4-FFF2-40B4-BE49-F238E27FC236}">
                <a16:creationId xmlns:a16="http://schemas.microsoft.com/office/drawing/2014/main" xmlns="" id="{A8EB7027-EFA1-4491-ADF9-15E39CABB665}"/>
              </a:ext>
            </a:extLst>
          </p:cNvPr>
          <p:cNvGrpSpPr/>
          <p:nvPr/>
        </p:nvGrpSpPr>
        <p:grpSpPr>
          <a:xfrm>
            <a:off x="2493398" y="4529939"/>
            <a:ext cx="9956530" cy="2309415"/>
            <a:chOff x="2548633" y="3265448"/>
            <a:chExt cx="9215415" cy="2309415"/>
          </a:xfrm>
        </p:grpSpPr>
        <p:sp>
          <p:nvSpPr>
            <p:cNvPr id="23" name="Rectangle 9">
              <a:extLst>
                <a:ext uri="{FF2B5EF4-FFF2-40B4-BE49-F238E27FC236}">
                  <a16:creationId xmlns:a16="http://schemas.microsoft.com/office/drawing/2014/main" xmlns="" id="{3785A074-D0F9-4FD1-BBF0-B816C27851B4}"/>
                </a:ext>
              </a:extLst>
            </p:cNvPr>
            <p:cNvSpPr/>
            <p:nvPr/>
          </p:nvSpPr>
          <p:spPr>
            <a:xfrm>
              <a:off x="2548634" y="3281593"/>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xmlns="" id="{26606782-8F84-485F-89D0-9A56E867157C}"/>
                </a:ext>
              </a:extLst>
            </p:cNvPr>
            <p:cNvSpPr/>
            <p:nvPr/>
          </p:nvSpPr>
          <p:spPr>
            <a:xfrm>
              <a:off x="2548633" y="3265448"/>
              <a:ext cx="9215415" cy="2309415"/>
            </a:xfrm>
            <a:prstGeom prst="rect">
              <a:avLst/>
            </a:prstGeom>
          </p:spPr>
          <p:txBody>
            <a:bodyPr wrap="square">
              <a:spAutoFit/>
            </a:bodyPr>
            <a:lstStyle/>
            <a:p>
              <a:pPr>
                <a:lnSpc>
                  <a:spcPct val="115000"/>
                </a:lnSpc>
                <a:spcAft>
                  <a:spcPts val="0"/>
                </a:spcAft>
              </a:pPr>
              <a:r>
                <a:rPr lang="fr-FR" sz="3200" b="1">
                  <a:solidFill>
                    <a:srgbClr val="7030A0"/>
                  </a:solidFill>
                  <a:latin typeface="Arial" panose="020B0604020202020204" pitchFamily="34" charset="0"/>
                  <a:ea typeface="Calibri" panose="020F0502020204030204" pitchFamily="34" charset="0"/>
                  <a:cs typeface="Arial" panose="020B0604020202020204" pitchFamily="34" charset="0"/>
                </a:rPr>
                <a:t>Nhiệm vụ 2: </a:t>
              </a:r>
              <a:r>
                <a:rPr lang="fr-FR" sz="3200">
                  <a:solidFill>
                    <a:srgbClr val="3333FF"/>
                  </a:solidFill>
                  <a:latin typeface="Arial" panose="020B0604020202020204" pitchFamily="34" charset="0"/>
                  <a:ea typeface="Calibri" panose="020F0502020204030204" pitchFamily="34" charset="0"/>
                  <a:cs typeface="Arial" panose="020B0604020202020204" pitchFamily="34" charset="0"/>
                </a:rPr>
                <a:t>C</a:t>
              </a:r>
              <a:r>
                <a:rPr lang="vi-VN" sz="3200">
                  <a:solidFill>
                    <a:srgbClr val="3333FF"/>
                  </a:solidFill>
                  <a:latin typeface="Arial" panose="020B0604020202020204" pitchFamily="34" charset="0"/>
                  <a:ea typeface="Calibri" panose="020F0502020204030204" pitchFamily="34" charset="0"/>
                  <a:cs typeface="Arial" panose="020B0604020202020204" pitchFamily="34" charset="0"/>
                </a:rPr>
                <a:t>ơ</a:t>
              </a:r>
              <a:r>
                <a:rPr lang="en-US" sz="3200">
                  <a:solidFill>
                    <a:srgbClr val="3333FF"/>
                  </a:solidFill>
                  <a:latin typeface="Arial" panose="020B0604020202020204" pitchFamily="34" charset="0"/>
                  <a:ea typeface="Calibri" panose="020F0502020204030204" pitchFamily="34" charset="0"/>
                  <a:cs typeface="Arial" panose="020B0604020202020204" pitchFamily="34" charset="0"/>
                </a:rPr>
                <a:t> cấu dân số già ảnh h</a:t>
              </a:r>
              <a:r>
                <a:rPr lang="vi-VN" sz="3200">
                  <a:solidFill>
                    <a:srgbClr val="3333FF"/>
                  </a:solidFill>
                  <a:latin typeface="Arial" panose="020B0604020202020204" pitchFamily="34" charset="0"/>
                  <a:ea typeface="Calibri" panose="020F0502020204030204" pitchFamily="34" charset="0"/>
                  <a:cs typeface="Arial" panose="020B0604020202020204" pitchFamily="34" charset="0"/>
                </a:rPr>
                <a:t>ư</a:t>
              </a:r>
              <a:r>
                <a:rPr lang="en-US" sz="3200">
                  <a:solidFill>
                    <a:srgbClr val="3333FF"/>
                  </a:solidFill>
                  <a:latin typeface="Arial" panose="020B0604020202020204" pitchFamily="34" charset="0"/>
                  <a:ea typeface="Calibri" panose="020F0502020204030204" pitchFamily="34" charset="0"/>
                  <a:cs typeface="Arial" panose="020B0604020202020204" pitchFamily="34" charset="0"/>
                </a:rPr>
                <a:t>ởng như thế nào đối với sự phát triển kinh tế xã hội</a:t>
              </a:r>
              <a:r>
                <a:rPr lang="fr-FR" sz="3200">
                  <a:solidFill>
                    <a:srgbClr val="3333FF"/>
                  </a:solidFill>
                  <a:latin typeface="Arial" panose="020B0604020202020204" pitchFamily="34" charset="0"/>
                  <a:ea typeface="Calibri" panose="020F0502020204030204" pitchFamily="34" charset="0"/>
                  <a:cs typeface="Arial" panose="020B0604020202020204" pitchFamily="34" charset="0"/>
                </a:rPr>
                <a:t> Châu Âu?</a:t>
              </a:r>
            </a:p>
            <a:p>
              <a:pPr>
                <a:lnSpc>
                  <a:spcPct val="115000"/>
                </a:lnSpc>
              </a:pPr>
              <a:r>
                <a:rPr lang="fr-FR" sz="3200">
                  <a:solidFill>
                    <a:srgbClr val="3333FF"/>
                  </a:solidFill>
                  <a:latin typeface="Arial" panose="020B0604020202020204" pitchFamily="34" charset="0"/>
                  <a:ea typeface="Calibri" panose="020F0502020204030204" pitchFamily="34" charset="0"/>
                  <a:cs typeface="Arial" panose="020B0604020202020204" pitchFamily="34" charset="0"/>
                </a:rPr>
                <a:t>Trình độ học vấn của dân c</a:t>
              </a:r>
              <a:r>
                <a:rPr lang="vi-VN" sz="3200">
                  <a:solidFill>
                    <a:srgbClr val="3333FF"/>
                  </a:solidFill>
                  <a:ea typeface="Calibri" panose="020F0502020204030204" pitchFamily="34" charset="0"/>
                  <a:cs typeface="Arial" panose="020B0604020202020204" pitchFamily="34" charset="0"/>
                </a:rPr>
                <a:t>ư</a:t>
              </a:r>
              <a:r>
                <a:rPr lang="en-US" sz="3200">
                  <a:solidFill>
                    <a:srgbClr val="3333FF"/>
                  </a:solidFill>
                  <a:latin typeface="Arial" panose="020B0604020202020204" pitchFamily="34" charset="0"/>
                  <a:ea typeface="Calibri" panose="020F0502020204030204" pitchFamily="34" charset="0"/>
                  <a:cs typeface="Arial" panose="020B0604020202020204" pitchFamily="34" charset="0"/>
                </a:rPr>
                <a:t> châu Âu?</a:t>
              </a:r>
            </a:p>
            <a:p>
              <a:pPr>
                <a:lnSpc>
                  <a:spcPct val="115000"/>
                </a:lnSpc>
                <a:spcAft>
                  <a:spcPts val="0"/>
                </a:spcAft>
              </a:pPr>
              <a:endParaRPr lang="en-US" sz="3200">
                <a:solidFill>
                  <a:srgbClr val="3333FF"/>
                </a:solidFill>
                <a:latin typeface="Arial" panose="020B0604020202020204" pitchFamily="34" charset="0"/>
                <a:ea typeface="Calibri" panose="020F0502020204030204" pitchFamily="34" charset="0"/>
                <a:cs typeface="Arial" panose="020B0604020202020204" pitchFamily="34" charset="0"/>
              </a:endParaRPr>
            </a:p>
          </p:txBody>
        </p:sp>
      </p:grpSp>
      <p:pic>
        <p:nvPicPr>
          <p:cNvPr id="25"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xmlns="" id="{647F7595-9624-4BA9-925D-A36284AFD88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317" t="33855" r="19901" b="41111"/>
          <a:stretch/>
        </p:blipFill>
        <p:spPr bwMode="auto">
          <a:xfrm>
            <a:off x="9516043" y="3488553"/>
            <a:ext cx="1992316" cy="863225"/>
          </a:xfrm>
          <a:prstGeom prst="rect">
            <a:avLst/>
          </a:prstGeom>
          <a:noFill/>
          <a:extLst>
            <a:ext uri="{909E8E84-426E-40DD-AFC4-6F175D3DCCD1}">
              <a14:hiddenFill xmlns:a14="http://schemas.microsoft.com/office/drawing/2010/main">
                <a:solidFill>
                  <a:srgbClr val="FFFFFF"/>
                </a:solidFill>
              </a14:hiddenFill>
            </a:ext>
          </a:extLst>
        </p:spPr>
      </p:pic>
      <p:pic>
        <p:nvPicPr>
          <p:cNvPr id="26" name="3 Minute Timer (Nho)">
            <a:hlinkClick r:id="" action="ppaction://media"/>
            <a:extLst>
              <a:ext uri="{FF2B5EF4-FFF2-40B4-BE49-F238E27FC236}">
                <a16:creationId xmlns:a16="http://schemas.microsoft.com/office/drawing/2014/main" xmlns="" id="{AA7CE12C-16A2-44C5-88CE-BCEE2C04791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315539" y="3437199"/>
            <a:ext cx="1699051" cy="954971"/>
          </a:xfrm>
          <a:prstGeom prst="rect">
            <a:avLst/>
          </a:prstGeom>
        </p:spPr>
      </p:pic>
      <p:pic>
        <p:nvPicPr>
          <p:cNvPr id="28" name="Picture 27">
            <a:extLst>
              <a:ext uri="{FF2B5EF4-FFF2-40B4-BE49-F238E27FC236}">
                <a16:creationId xmlns:a16="http://schemas.microsoft.com/office/drawing/2014/main" xmlns="" id="{3E6C78E2-AF49-4372-A304-277E89191658}"/>
              </a:ext>
            </a:extLst>
          </p:cNvPr>
          <p:cNvPicPr>
            <a:picLocks noChangeAspect="1"/>
          </p:cNvPicPr>
          <p:nvPr/>
        </p:nvPicPr>
        <p:blipFill rotWithShape="1">
          <a:blip r:embed="rId7"/>
          <a:srcRect t="11617"/>
          <a:stretch/>
        </p:blipFill>
        <p:spPr>
          <a:xfrm>
            <a:off x="521597" y="5096920"/>
            <a:ext cx="1260086" cy="1259217"/>
          </a:xfrm>
          <a:prstGeom prst="rect">
            <a:avLst/>
          </a:prstGeom>
        </p:spPr>
      </p:pic>
      <p:pic>
        <p:nvPicPr>
          <p:cNvPr id="27" name="Picture 26">
            <a:extLst>
              <a:ext uri="{FF2B5EF4-FFF2-40B4-BE49-F238E27FC236}">
                <a16:creationId xmlns:a16="http://schemas.microsoft.com/office/drawing/2014/main" xmlns="" id="{067F1B06-2E25-44E9-BBC5-EDAA7934E89A}"/>
              </a:ext>
            </a:extLst>
          </p:cNvPr>
          <p:cNvPicPr>
            <a:picLocks noChangeAspect="1"/>
          </p:cNvPicPr>
          <p:nvPr/>
        </p:nvPicPr>
        <p:blipFill>
          <a:blip r:embed="rId8"/>
          <a:stretch>
            <a:fillRect/>
          </a:stretch>
        </p:blipFill>
        <p:spPr>
          <a:xfrm>
            <a:off x="10791608" y="148865"/>
            <a:ext cx="1222629" cy="1075678"/>
          </a:xfrm>
          <a:prstGeom prst="rect">
            <a:avLst/>
          </a:prstGeom>
        </p:spPr>
      </p:pic>
      <p:sp>
        <p:nvSpPr>
          <p:cNvPr id="30" name="TextBox 29">
            <a:extLst>
              <a:ext uri="{FF2B5EF4-FFF2-40B4-BE49-F238E27FC236}">
                <a16:creationId xmlns:a16="http://schemas.microsoft.com/office/drawing/2014/main" xmlns="" id="{221A41A8-84DE-413D-A65F-C6D7DED240BC}"/>
              </a:ext>
            </a:extLst>
          </p:cNvPr>
          <p:cNvSpPr txBox="1"/>
          <p:nvPr/>
        </p:nvSpPr>
        <p:spPr>
          <a:xfrm>
            <a:off x="6177412" y="3754664"/>
            <a:ext cx="3547878" cy="461665"/>
          </a:xfrm>
          <a:prstGeom prst="rect">
            <a:avLst/>
          </a:prstGeom>
          <a:noFill/>
        </p:spPr>
        <p:txBody>
          <a:bodyPr wrap="square" rtlCol="0">
            <a:spAutoFit/>
          </a:bodyPr>
          <a:lstStyle/>
          <a:p>
            <a:r>
              <a:rPr lang="en-US" sz="2400" b="1">
                <a:solidFill>
                  <a:srgbClr val="3333FF"/>
                </a:solidFill>
                <a:latin typeface="Arial" panose="020B0604020202020204" pitchFamily="34" charset="0"/>
                <a:cs typeface="Arial" panose="020B0604020202020204" pitchFamily="34" charset="0"/>
              </a:rPr>
              <a:t>THẢO LUẬN </a:t>
            </a:r>
            <a:r>
              <a:rPr lang="vi-VN" sz="2400" b="1">
                <a:solidFill>
                  <a:srgbClr val="FF0000"/>
                </a:solidFill>
                <a:latin typeface="Arial" panose="020B0604020202020204" pitchFamily="34" charset="0"/>
                <a:cs typeface="Arial" panose="020B0604020202020204" pitchFamily="34" charset="0"/>
              </a:rPr>
              <a:t>NHÓM 4</a:t>
            </a:r>
            <a:endParaRPr lang="en-US" sz="2400"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259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par>
                          <p:cTn id="20" fill="hold">
                            <p:stCondLst>
                              <p:cond delay="500"/>
                            </p:stCondLst>
                            <p:childTnLst>
                              <p:par>
                                <p:cTn id="21" presetID="16" presetClass="entr" presetSubtype="21"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95118" fill="hold"/>
                                        <p:tgtEl>
                                          <p:spTgt spid="26"/>
                                        </p:tgtEl>
                                      </p:cBhvr>
                                    </p:cmd>
                                  </p:childTnLst>
                                </p:cTn>
                              </p:par>
                              <p:par>
                                <p:cTn id="28" presetID="22" presetClass="entr" presetSubtype="2"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right)">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6"/>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26"/>
                                        </p:tgtEl>
                                      </p:cBhvr>
                                    </p:cmd>
                                  </p:childTnLst>
                                </p:cTn>
                              </p:par>
                            </p:childTnLst>
                          </p:cTn>
                        </p:par>
                      </p:childTnLst>
                    </p:cTn>
                  </p:par>
                </p:childTnLst>
              </p:cTn>
              <p:nextCondLst>
                <p:cond evt="onClick" delay="0">
                  <p:tgtEl>
                    <p:spTgt spid="26"/>
                  </p:tgtEl>
                </p:cond>
              </p:nextCondLst>
            </p:seq>
            <p:video>
              <p:cMediaNode vol="80000">
                <p:cTn id="36" fill="hold" display="0">
                  <p:stCondLst>
                    <p:cond delay="indefinite"/>
                  </p:stCondLst>
                </p:cTn>
                <p:tgtEl>
                  <p:spTgt spid="26"/>
                </p:tgtEl>
              </p:cMediaNode>
            </p:video>
          </p:childTnLst>
        </p:cTn>
      </p:par>
    </p:tnLst>
    <p:bldLst>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AC89238A-7EBC-44B0-A91D-06A7632C36AF}"/>
              </a:ext>
            </a:extLst>
          </p:cNvPr>
          <p:cNvGrpSpPr/>
          <p:nvPr/>
        </p:nvGrpSpPr>
        <p:grpSpPr>
          <a:xfrm>
            <a:off x="-56712" y="164689"/>
            <a:ext cx="5331075" cy="4519655"/>
            <a:chOff x="195080" y="358800"/>
            <a:chExt cx="5331075" cy="4519655"/>
          </a:xfrm>
        </p:grpSpPr>
        <p:pic>
          <p:nvPicPr>
            <p:cNvPr id="4" name="Picture 3">
              <a:extLst>
                <a:ext uri="{FF2B5EF4-FFF2-40B4-BE49-F238E27FC236}">
                  <a16:creationId xmlns:a16="http://schemas.microsoft.com/office/drawing/2014/main" xmlns="" id="{0C5FE510-3DE9-4AC7-8A8C-BBD601E98A14}"/>
                </a:ext>
              </a:extLst>
            </p:cNvPr>
            <p:cNvPicPr>
              <a:picLocks noChangeAspect="1"/>
            </p:cNvPicPr>
            <p:nvPr/>
          </p:nvPicPr>
          <p:blipFill rotWithShape="1">
            <a:blip r:embed="rId2"/>
            <a:srcRect b="9987"/>
            <a:stretch/>
          </p:blipFill>
          <p:spPr>
            <a:xfrm>
              <a:off x="251792" y="358800"/>
              <a:ext cx="5274363" cy="3930232"/>
            </a:xfrm>
            <a:prstGeom prst="rect">
              <a:avLst/>
            </a:prstGeom>
          </p:spPr>
        </p:pic>
        <p:sp>
          <p:nvSpPr>
            <p:cNvPr id="5" name="TextBox 4">
              <a:extLst>
                <a:ext uri="{FF2B5EF4-FFF2-40B4-BE49-F238E27FC236}">
                  <a16:creationId xmlns:a16="http://schemas.microsoft.com/office/drawing/2014/main" xmlns="" id="{28652E2E-CE29-4184-9136-E973AEB43118}"/>
                </a:ext>
              </a:extLst>
            </p:cNvPr>
            <p:cNvSpPr txBox="1"/>
            <p:nvPr/>
          </p:nvSpPr>
          <p:spPr>
            <a:xfrm>
              <a:off x="195080" y="4170569"/>
              <a:ext cx="5274364" cy="707886"/>
            </a:xfrm>
            <a:prstGeom prst="rect">
              <a:avLst/>
            </a:prstGeom>
            <a:noFill/>
          </p:spPr>
          <p:txBody>
            <a:bodyPr wrap="square" rtlCol="0">
              <a:spAutoFit/>
            </a:bodyPr>
            <a:lstStyle/>
            <a:p>
              <a:pPr algn="ctr"/>
              <a:r>
                <a:rPr lang="vi-VN" sz="2000">
                  <a:solidFill>
                    <a:srgbClr val="1C11AF"/>
                  </a:solidFill>
                </a:rPr>
                <a:t>Hình 2.2.Tỉ lệ nam và tỉ lệ nữ trong tổng số dân ở châu Âu, giai đoạn 1950-2020</a:t>
              </a:r>
              <a:endParaRPr lang="en-US" sz="2000">
                <a:solidFill>
                  <a:srgbClr val="1C11AF"/>
                </a:solidFill>
              </a:endParaRPr>
            </a:p>
          </p:txBody>
        </p:sp>
      </p:grpSp>
      <p:pic>
        <p:nvPicPr>
          <p:cNvPr id="7" name="Picture 6">
            <a:extLst>
              <a:ext uri="{FF2B5EF4-FFF2-40B4-BE49-F238E27FC236}">
                <a16:creationId xmlns:a16="http://schemas.microsoft.com/office/drawing/2014/main" xmlns="" id="{F21E219E-3FCD-477C-826B-1DDFE1DA70A7}"/>
              </a:ext>
            </a:extLst>
          </p:cNvPr>
          <p:cNvPicPr>
            <a:picLocks noChangeAspect="1"/>
          </p:cNvPicPr>
          <p:nvPr/>
        </p:nvPicPr>
        <p:blipFill>
          <a:blip r:embed="rId3"/>
          <a:stretch>
            <a:fillRect/>
          </a:stretch>
        </p:blipFill>
        <p:spPr>
          <a:xfrm>
            <a:off x="4796549" y="471243"/>
            <a:ext cx="7395451" cy="2868291"/>
          </a:xfrm>
          <a:prstGeom prst="rect">
            <a:avLst/>
          </a:prstGeom>
        </p:spPr>
      </p:pic>
    </p:spTree>
    <p:extLst>
      <p:ext uri="{BB962C8B-B14F-4D97-AF65-F5344CB8AC3E}">
        <p14:creationId xmlns:p14="http://schemas.microsoft.com/office/powerpoint/2010/main" val="32603627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xmlns="" id="{7B8B22DA-2AF0-41B1-956D-156E9B908AC2}"/>
              </a:ext>
            </a:extLst>
          </p:cNvPr>
          <p:cNvGraphicFramePr>
            <a:graphicFrameLocks noGrp="1"/>
          </p:cNvGraphicFramePr>
          <p:nvPr>
            <p:extLst>
              <p:ext uri="{D42A27DB-BD31-4B8C-83A1-F6EECF244321}">
                <p14:modId xmlns:p14="http://schemas.microsoft.com/office/powerpoint/2010/main" val="1515980908"/>
              </p:ext>
            </p:extLst>
          </p:nvPr>
        </p:nvGraphicFramePr>
        <p:xfrm>
          <a:off x="169445" y="1340941"/>
          <a:ext cx="11582400" cy="3792349"/>
        </p:xfrm>
        <a:graphic>
          <a:graphicData uri="http://schemas.openxmlformats.org/drawingml/2006/table">
            <a:tbl>
              <a:tblPr firstRow="1" bandRow="1">
                <a:tableStyleId>{5C22544A-7EE6-4342-B048-85BDC9FD1C3A}</a:tableStyleId>
              </a:tblPr>
              <a:tblGrid>
                <a:gridCol w="3101009">
                  <a:extLst>
                    <a:ext uri="{9D8B030D-6E8A-4147-A177-3AD203B41FA5}">
                      <a16:colId xmlns:a16="http://schemas.microsoft.com/office/drawing/2014/main" xmlns="" val="3599355882"/>
                    </a:ext>
                  </a:extLst>
                </a:gridCol>
                <a:gridCol w="2690191">
                  <a:extLst>
                    <a:ext uri="{9D8B030D-6E8A-4147-A177-3AD203B41FA5}">
                      <a16:colId xmlns:a16="http://schemas.microsoft.com/office/drawing/2014/main" xmlns="" val="2242053010"/>
                    </a:ext>
                  </a:extLst>
                </a:gridCol>
                <a:gridCol w="2895600">
                  <a:extLst>
                    <a:ext uri="{9D8B030D-6E8A-4147-A177-3AD203B41FA5}">
                      <a16:colId xmlns:a16="http://schemas.microsoft.com/office/drawing/2014/main" xmlns="" val="1110774079"/>
                    </a:ext>
                  </a:extLst>
                </a:gridCol>
                <a:gridCol w="2895600">
                  <a:extLst>
                    <a:ext uri="{9D8B030D-6E8A-4147-A177-3AD203B41FA5}">
                      <a16:colId xmlns:a16="http://schemas.microsoft.com/office/drawing/2014/main" xmlns="" val="2082613527"/>
                    </a:ext>
                  </a:extLst>
                </a:gridCol>
              </a:tblGrid>
              <a:tr h="1242110">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xmlns="" val="1196847979"/>
                  </a:ext>
                </a:extLst>
              </a:tr>
              <a:tr h="629999">
                <a:tc>
                  <a:txBody>
                    <a:bodyPr/>
                    <a:lstStyle/>
                    <a:p>
                      <a:endParaRPr lang="en-US"/>
                    </a:p>
                  </a:txBody>
                  <a:tcPr>
                    <a:solidFill>
                      <a:srgbClr val="F9FECE"/>
                    </a:solidFill>
                  </a:tcPr>
                </a:tc>
                <a:tc>
                  <a:txBody>
                    <a:bodyPr/>
                    <a:lstStyle/>
                    <a:p>
                      <a:endParaRPr lang="en-US"/>
                    </a:p>
                  </a:txBody>
                  <a:tcPr>
                    <a:solidFill>
                      <a:srgbClr val="F9FECE"/>
                    </a:solidFill>
                  </a:tcPr>
                </a:tc>
                <a:tc>
                  <a:txBody>
                    <a:bodyPr/>
                    <a:lstStyle/>
                    <a:p>
                      <a:endParaRPr lang="en-US"/>
                    </a:p>
                  </a:txBody>
                  <a:tcPr>
                    <a:solidFill>
                      <a:srgbClr val="F9FECE"/>
                    </a:solidFill>
                  </a:tcPr>
                </a:tc>
                <a:tc>
                  <a:txBody>
                    <a:bodyPr/>
                    <a:lstStyle/>
                    <a:p>
                      <a:endParaRPr lang="en-US"/>
                    </a:p>
                  </a:txBody>
                  <a:tcPr>
                    <a:solidFill>
                      <a:srgbClr val="F9FECE"/>
                    </a:solidFill>
                  </a:tcPr>
                </a:tc>
                <a:extLst>
                  <a:ext uri="{0D108BD9-81ED-4DB2-BD59-A6C34878D82A}">
                    <a16:rowId xmlns:a16="http://schemas.microsoft.com/office/drawing/2014/main" xmlns="" val="3561060981"/>
                  </a:ext>
                </a:extLst>
              </a:tr>
              <a:tr h="298492">
                <a:tc>
                  <a:txBody>
                    <a:bodyPr/>
                    <a:lstStyle/>
                    <a:p>
                      <a:endParaRPr lang="vi-VN"/>
                    </a:p>
                    <a:p>
                      <a:endParaRPr lang="en-US"/>
                    </a:p>
                  </a:txBody>
                  <a:tcPr>
                    <a:solidFill>
                      <a:schemeClr val="accent2">
                        <a:lumMod val="20000"/>
                        <a:lumOff val="80000"/>
                      </a:schemeClr>
                    </a:solidFill>
                  </a:tcPr>
                </a:tc>
                <a:tc>
                  <a:txBody>
                    <a:bodyPr/>
                    <a:lstStyle/>
                    <a:p>
                      <a:endParaRPr lang="en-US"/>
                    </a:p>
                  </a:txBody>
                  <a:tcPr>
                    <a:solidFill>
                      <a:schemeClr val="accent2">
                        <a:lumMod val="20000"/>
                        <a:lumOff val="80000"/>
                      </a:schemeClr>
                    </a:solidFill>
                  </a:tcPr>
                </a:tc>
                <a:tc>
                  <a:txBody>
                    <a:bodyPr/>
                    <a:lstStyle/>
                    <a:p>
                      <a:endParaRPr lang="en-US"/>
                    </a:p>
                  </a:txBody>
                  <a:tcPr>
                    <a:solidFill>
                      <a:schemeClr val="accent2">
                        <a:lumMod val="20000"/>
                        <a:lumOff val="80000"/>
                      </a:schemeClr>
                    </a:solidFill>
                  </a:tcPr>
                </a:tc>
                <a:tc>
                  <a:txBody>
                    <a:bodyPr/>
                    <a:lstStyle/>
                    <a:p>
                      <a:endParaRPr lang="en-US"/>
                    </a:p>
                  </a:txBody>
                  <a:tcPr>
                    <a:solidFill>
                      <a:schemeClr val="accent2">
                        <a:lumMod val="20000"/>
                        <a:lumOff val="80000"/>
                      </a:schemeClr>
                    </a:solidFill>
                  </a:tcPr>
                </a:tc>
                <a:extLst>
                  <a:ext uri="{0D108BD9-81ED-4DB2-BD59-A6C34878D82A}">
                    <a16:rowId xmlns:a16="http://schemas.microsoft.com/office/drawing/2014/main" xmlns="" val="2986945824"/>
                  </a:ext>
                </a:extLst>
              </a:tr>
              <a:tr h="298491">
                <a:tc>
                  <a:txBody>
                    <a:bodyPr/>
                    <a:lstStyle/>
                    <a:p>
                      <a:endParaRPr lang="vi-VN"/>
                    </a:p>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a16="http://schemas.microsoft.com/office/drawing/2014/main" xmlns="" val="1184385495"/>
                  </a:ext>
                </a:extLst>
              </a:tr>
              <a:tr h="298492">
                <a:tc>
                  <a:txBody>
                    <a:bodyPr/>
                    <a:lstStyle/>
                    <a:p>
                      <a:endParaRPr lang="vi-VN"/>
                    </a:p>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extLst>
                  <a:ext uri="{0D108BD9-81ED-4DB2-BD59-A6C34878D82A}">
                    <a16:rowId xmlns:a16="http://schemas.microsoft.com/office/drawing/2014/main" xmlns="" val="1212696829"/>
                  </a:ext>
                </a:extLst>
              </a:tr>
            </a:tbl>
          </a:graphicData>
        </a:graphic>
      </p:graphicFrame>
      <p:cxnSp>
        <p:nvCxnSpPr>
          <p:cNvPr id="6" name="Straight Connector 5">
            <a:extLst>
              <a:ext uri="{FF2B5EF4-FFF2-40B4-BE49-F238E27FC236}">
                <a16:creationId xmlns:a16="http://schemas.microsoft.com/office/drawing/2014/main" xmlns="" id="{40F8AD44-87FC-4F15-844B-FC6EF264BAF4}"/>
              </a:ext>
            </a:extLst>
          </p:cNvPr>
          <p:cNvCxnSpPr>
            <a:cxnSpLocks/>
          </p:cNvCxnSpPr>
          <p:nvPr/>
        </p:nvCxnSpPr>
        <p:spPr>
          <a:xfrm>
            <a:off x="195949" y="1340941"/>
            <a:ext cx="2914168" cy="122885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AE45F7EE-4E75-4E98-8144-1E02A1BC8B5B}"/>
              </a:ext>
            </a:extLst>
          </p:cNvPr>
          <p:cNvSpPr txBox="1"/>
          <p:nvPr/>
        </p:nvSpPr>
        <p:spPr>
          <a:xfrm>
            <a:off x="3681270" y="1794052"/>
            <a:ext cx="2054087"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0-14 tuổi</a:t>
            </a:r>
          </a:p>
        </p:txBody>
      </p:sp>
      <p:sp>
        <p:nvSpPr>
          <p:cNvPr id="16" name="TextBox 15">
            <a:extLst>
              <a:ext uri="{FF2B5EF4-FFF2-40B4-BE49-F238E27FC236}">
                <a16:creationId xmlns:a16="http://schemas.microsoft.com/office/drawing/2014/main" xmlns="" id="{784AF03C-A8E1-4C75-82BD-6B667723A7E8}"/>
              </a:ext>
            </a:extLst>
          </p:cNvPr>
          <p:cNvSpPr txBox="1"/>
          <p:nvPr/>
        </p:nvSpPr>
        <p:spPr>
          <a:xfrm>
            <a:off x="6306510" y="1770373"/>
            <a:ext cx="2054087"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15- 64 tuổi</a:t>
            </a:r>
          </a:p>
        </p:txBody>
      </p:sp>
      <p:sp>
        <p:nvSpPr>
          <p:cNvPr id="17" name="TextBox 16">
            <a:extLst>
              <a:ext uri="{FF2B5EF4-FFF2-40B4-BE49-F238E27FC236}">
                <a16:creationId xmlns:a16="http://schemas.microsoft.com/office/drawing/2014/main" xmlns="" id="{EFA842CE-D5D3-433D-B379-F3CAEE9AA7C7}"/>
              </a:ext>
            </a:extLst>
          </p:cNvPr>
          <p:cNvSpPr txBox="1"/>
          <p:nvPr/>
        </p:nvSpPr>
        <p:spPr>
          <a:xfrm>
            <a:off x="9061657" y="1786323"/>
            <a:ext cx="3008240"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65 tuổi trở lên</a:t>
            </a:r>
          </a:p>
        </p:txBody>
      </p:sp>
      <p:sp>
        <p:nvSpPr>
          <p:cNvPr id="22" name="TextBox 21">
            <a:extLst>
              <a:ext uri="{FF2B5EF4-FFF2-40B4-BE49-F238E27FC236}">
                <a16:creationId xmlns:a16="http://schemas.microsoft.com/office/drawing/2014/main" xmlns="" id="{92F23537-858C-4865-9D35-D95285783704}"/>
              </a:ext>
            </a:extLst>
          </p:cNvPr>
          <p:cNvSpPr txBox="1"/>
          <p:nvPr/>
        </p:nvSpPr>
        <p:spPr>
          <a:xfrm>
            <a:off x="1247493" y="1395988"/>
            <a:ext cx="3335538"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Nhóm tuổi</a:t>
            </a:r>
          </a:p>
        </p:txBody>
      </p:sp>
      <p:sp>
        <p:nvSpPr>
          <p:cNvPr id="23" name="TextBox 22">
            <a:extLst>
              <a:ext uri="{FF2B5EF4-FFF2-40B4-BE49-F238E27FC236}">
                <a16:creationId xmlns:a16="http://schemas.microsoft.com/office/drawing/2014/main" xmlns="" id="{E742B97D-4A99-40ED-B1A7-9D6A3656E801}"/>
              </a:ext>
            </a:extLst>
          </p:cNvPr>
          <p:cNvSpPr txBox="1"/>
          <p:nvPr/>
        </p:nvSpPr>
        <p:spPr>
          <a:xfrm>
            <a:off x="307277" y="1955370"/>
            <a:ext cx="3335538"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Năm</a:t>
            </a:r>
          </a:p>
        </p:txBody>
      </p:sp>
      <p:sp>
        <p:nvSpPr>
          <p:cNvPr id="24" name="TextBox 23">
            <a:extLst>
              <a:ext uri="{FF2B5EF4-FFF2-40B4-BE49-F238E27FC236}">
                <a16:creationId xmlns:a16="http://schemas.microsoft.com/office/drawing/2014/main" xmlns="" id="{5445E3AC-6325-4AAF-B083-4495673A0A1E}"/>
              </a:ext>
            </a:extLst>
          </p:cNvPr>
          <p:cNvSpPr txBox="1"/>
          <p:nvPr/>
        </p:nvSpPr>
        <p:spPr>
          <a:xfrm>
            <a:off x="759166" y="2741098"/>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1990</a:t>
            </a:r>
          </a:p>
        </p:txBody>
      </p:sp>
      <p:sp>
        <p:nvSpPr>
          <p:cNvPr id="25" name="TextBox 24">
            <a:extLst>
              <a:ext uri="{FF2B5EF4-FFF2-40B4-BE49-F238E27FC236}">
                <a16:creationId xmlns:a16="http://schemas.microsoft.com/office/drawing/2014/main" xmlns="" id="{FBE9098D-C552-4DCA-BB66-259CB4E3BDEF}"/>
              </a:ext>
            </a:extLst>
          </p:cNvPr>
          <p:cNvSpPr txBox="1"/>
          <p:nvPr/>
        </p:nvSpPr>
        <p:spPr>
          <a:xfrm>
            <a:off x="861175" y="4508385"/>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2020</a:t>
            </a:r>
          </a:p>
        </p:txBody>
      </p:sp>
      <p:sp>
        <p:nvSpPr>
          <p:cNvPr id="26" name="TextBox 25">
            <a:extLst>
              <a:ext uri="{FF2B5EF4-FFF2-40B4-BE49-F238E27FC236}">
                <a16:creationId xmlns:a16="http://schemas.microsoft.com/office/drawing/2014/main" xmlns="" id="{A99EFB0F-A97C-42D8-A1C9-9A25F4EEAFD5}"/>
              </a:ext>
            </a:extLst>
          </p:cNvPr>
          <p:cNvSpPr txBox="1"/>
          <p:nvPr/>
        </p:nvSpPr>
        <p:spPr>
          <a:xfrm>
            <a:off x="3975086" y="2664753"/>
            <a:ext cx="754286" cy="523220"/>
          </a:xfrm>
          <a:prstGeom prst="rect">
            <a:avLst/>
          </a:prstGeom>
          <a:noFill/>
        </p:spPr>
        <p:txBody>
          <a:bodyPr wrap="square" rtlCol="0">
            <a:spAutoFit/>
          </a:bodyPr>
          <a:lstStyle/>
          <a:p>
            <a:r>
              <a:rPr lang="vi-VN" sz="2800" b="1">
                <a:solidFill>
                  <a:srgbClr val="1C11AF"/>
                </a:solidFill>
                <a:latin typeface="Arial" panose="020B0604020202020204" pitchFamily="34" charset="0"/>
                <a:cs typeface="Arial" panose="020B0604020202020204" pitchFamily="34" charset="0"/>
              </a:rPr>
              <a:t>26</a:t>
            </a:r>
            <a:endParaRPr lang="en-US" sz="2800" b="1">
              <a:solidFill>
                <a:srgbClr val="1C11AF"/>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xmlns="" id="{D3A59855-F2DE-45DD-A687-CA9048A785AA}"/>
              </a:ext>
            </a:extLst>
          </p:cNvPr>
          <p:cNvSpPr txBox="1"/>
          <p:nvPr/>
        </p:nvSpPr>
        <p:spPr>
          <a:xfrm>
            <a:off x="6657895" y="2647625"/>
            <a:ext cx="2054087"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66</a:t>
            </a:r>
          </a:p>
        </p:txBody>
      </p:sp>
      <p:sp>
        <p:nvSpPr>
          <p:cNvPr id="28" name="TextBox 27">
            <a:extLst>
              <a:ext uri="{FF2B5EF4-FFF2-40B4-BE49-F238E27FC236}">
                <a16:creationId xmlns:a16="http://schemas.microsoft.com/office/drawing/2014/main" xmlns="" id="{25AA0714-BCC1-4F8C-B163-FFC08A695FF5}"/>
              </a:ext>
            </a:extLst>
          </p:cNvPr>
          <p:cNvSpPr txBox="1"/>
          <p:nvPr/>
        </p:nvSpPr>
        <p:spPr>
          <a:xfrm>
            <a:off x="9753775" y="2712068"/>
            <a:ext cx="643097" cy="523220"/>
          </a:xfrm>
          <a:prstGeom prst="rect">
            <a:avLst/>
          </a:prstGeom>
          <a:noFill/>
        </p:spPr>
        <p:txBody>
          <a:bodyPr wrap="square" rtlCol="0">
            <a:spAutoFit/>
          </a:bodyPr>
          <a:lstStyle/>
          <a:p>
            <a:r>
              <a:rPr lang="vi-VN" sz="2800" b="1">
                <a:solidFill>
                  <a:srgbClr val="1C11AF"/>
                </a:solidFill>
                <a:latin typeface="Arial" panose="020B0604020202020204" pitchFamily="34" charset="0"/>
                <a:cs typeface="Arial" panose="020B0604020202020204" pitchFamily="34" charset="0"/>
              </a:rPr>
              <a:t>8</a:t>
            </a:r>
            <a:endParaRPr lang="en-US" sz="2800" b="1">
              <a:solidFill>
                <a:srgbClr val="1C11AF"/>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xmlns="" id="{254B5FAA-C5A1-4E3F-A549-EB69DDFE1684}"/>
              </a:ext>
            </a:extLst>
          </p:cNvPr>
          <p:cNvSpPr txBox="1"/>
          <p:nvPr/>
        </p:nvSpPr>
        <p:spPr>
          <a:xfrm>
            <a:off x="3946928" y="4508385"/>
            <a:ext cx="782444" cy="523220"/>
          </a:xfrm>
          <a:prstGeom prst="rect">
            <a:avLst/>
          </a:prstGeom>
          <a:noFill/>
        </p:spPr>
        <p:txBody>
          <a:bodyPr wrap="square" rtlCol="0">
            <a:spAutoFit/>
          </a:bodyPr>
          <a:lstStyle/>
          <a:p>
            <a:r>
              <a:rPr lang="vi-VN" sz="2800" b="1">
                <a:solidFill>
                  <a:srgbClr val="1C11AF"/>
                </a:solidFill>
                <a:latin typeface="Arial" panose="020B0604020202020204" pitchFamily="34" charset="0"/>
                <a:cs typeface="Arial" panose="020B0604020202020204" pitchFamily="34" charset="0"/>
              </a:rPr>
              <a:t>16</a:t>
            </a:r>
            <a:endParaRPr lang="en-US" sz="2800" b="1">
              <a:solidFill>
                <a:srgbClr val="1C11AF"/>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xmlns="" id="{219DA126-38C2-494C-B370-E91C99F4EE82}"/>
              </a:ext>
            </a:extLst>
          </p:cNvPr>
          <p:cNvSpPr txBox="1"/>
          <p:nvPr/>
        </p:nvSpPr>
        <p:spPr>
          <a:xfrm>
            <a:off x="6657895" y="4486459"/>
            <a:ext cx="2054087" cy="523220"/>
          </a:xfrm>
          <a:prstGeom prst="rect">
            <a:avLst/>
          </a:prstGeom>
          <a:noFill/>
        </p:spPr>
        <p:txBody>
          <a:bodyPr wrap="square" rtlCol="0">
            <a:spAutoFit/>
          </a:bodyPr>
          <a:lstStyle/>
          <a:p>
            <a:pPr algn="ctr"/>
            <a:r>
              <a:rPr lang="vi-VN" sz="2800" b="1">
                <a:solidFill>
                  <a:srgbClr val="1C11AF"/>
                </a:solidFill>
                <a:latin typeface="Arial" panose="020B0604020202020204" pitchFamily="34" charset="0"/>
                <a:cs typeface="Arial" panose="020B0604020202020204" pitchFamily="34" charset="0"/>
              </a:rPr>
              <a:t>65</a:t>
            </a:r>
            <a:endParaRPr lang="en-US" sz="2800" b="1">
              <a:solidFill>
                <a:srgbClr val="1C11AF"/>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xmlns="" id="{2311A134-19AC-44D4-8C98-4B675D7DCBDB}"/>
              </a:ext>
            </a:extLst>
          </p:cNvPr>
          <p:cNvSpPr txBox="1"/>
          <p:nvPr/>
        </p:nvSpPr>
        <p:spPr>
          <a:xfrm>
            <a:off x="9753776" y="4537644"/>
            <a:ext cx="69875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19</a:t>
            </a:r>
          </a:p>
        </p:txBody>
      </p:sp>
      <p:sp>
        <p:nvSpPr>
          <p:cNvPr id="12" name="TextBox 11">
            <a:extLst>
              <a:ext uri="{FF2B5EF4-FFF2-40B4-BE49-F238E27FC236}">
                <a16:creationId xmlns:a16="http://schemas.microsoft.com/office/drawing/2014/main" xmlns="" id="{37F27141-B93E-464A-8F8E-7F560C56C290}"/>
              </a:ext>
            </a:extLst>
          </p:cNvPr>
          <p:cNvSpPr txBox="1"/>
          <p:nvPr/>
        </p:nvSpPr>
        <p:spPr>
          <a:xfrm>
            <a:off x="-56317" y="455871"/>
            <a:ext cx="11261870" cy="461665"/>
          </a:xfrm>
          <a:prstGeom prst="rect">
            <a:avLst/>
          </a:prstGeom>
          <a:noFill/>
        </p:spPr>
        <p:txBody>
          <a:bodyPr wrap="square" rtlCol="0">
            <a:spAutoFit/>
          </a:bodyPr>
          <a:lstStyle/>
          <a:p>
            <a:pPr algn="ctr"/>
            <a:r>
              <a:rPr lang="en-US" sz="2400" dirty="0" err="1">
                <a:solidFill>
                  <a:srgbClr val="1C11AF"/>
                </a:solidFill>
                <a:latin typeface="Arial" panose="020B0604020202020204" pitchFamily="34" charset="0"/>
                <a:cs typeface="Arial" panose="020B0604020202020204" pitchFamily="34" charset="0"/>
              </a:rPr>
              <a:t>Bảng</a:t>
            </a:r>
            <a:r>
              <a:rPr lang="en-US" sz="2400" dirty="0">
                <a:solidFill>
                  <a:srgbClr val="1C11AF"/>
                </a:solidFill>
                <a:latin typeface="Arial" panose="020B0604020202020204" pitchFamily="34" charset="0"/>
                <a:cs typeface="Arial" panose="020B0604020202020204" pitchFamily="34" charset="0"/>
              </a:rPr>
              <a:t> 1. C</a:t>
            </a:r>
            <a:r>
              <a:rPr lang="vi-VN" sz="2400" dirty="0">
                <a:solidFill>
                  <a:srgbClr val="1C11AF"/>
                </a:solidFill>
                <a:latin typeface="Arial" panose="020B0604020202020204" pitchFamily="34" charset="0"/>
                <a:cs typeface="Arial" panose="020B0604020202020204" pitchFamily="34" charset="0"/>
              </a:rPr>
              <a:t>ơ</a:t>
            </a:r>
            <a:r>
              <a:rPr lang="en-US" sz="2400" dirty="0">
                <a:solidFill>
                  <a:srgbClr val="1C11AF"/>
                </a:solidFill>
                <a:latin typeface="Arial" panose="020B0604020202020204" pitchFamily="34" charset="0"/>
                <a:cs typeface="Arial" panose="020B0604020202020204" pitchFamily="34" charset="0"/>
              </a:rPr>
              <a:t> </a:t>
            </a:r>
            <a:r>
              <a:rPr lang="en-US" sz="2400" dirty="0" err="1">
                <a:solidFill>
                  <a:srgbClr val="1C11AF"/>
                </a:solidFill>
                <a:latin typeface="Arial" panose="020B0604020202020204" pitchFamily="34" charset="0"/>
                <a:cs typeface="Arial" panose="020B0604020202020204" pitchFamily="34" charset="0"/>
              </a:rPr>
              <a:t>cấu</a:t>
            </a:r>
            <a:r>
              <a:rPr lang="en-US" sz="2400" dirty="0">
                <a:solidFill>
                  <a:srgbClr val="1C11AF"/>
                </a:solidFill>
                <a:latin typeface="Arial" panose="020B0604020202020204" pitchFamily="34" charset="0"/>
                <a:cs typeface="Arial" panose="020B0604020202020204" pitchFamily="34" charset="0"/>
              </a:rPr>
              <a:t> </a:t>
            </a:r>
            <a:r>
              <a:rPr lang="en-US" sz="2400" dirty="0" err="1">
                <a:solidFill>
                  <a:srgbClr val="1C11AF"/>
                </a:solidFill>
                <a:latin typeface="Arial" panose="020B0604020202020204" pitchFamily="34" charset="0"/>
                <a:cs typeface="Arial" panose="020B0604020202020204" pitchFamily="34" charset="0"/>
              </a:rPr>
              <a:t>dân</a:t>
            </a:r>
            <a:r>
              <a:rPr lang="en-US" sz="2400" dirty="0">
                <a:solidFill>
                  <a:srgbClr val="1C11AF"/>
                </a:solidFill>
                <a:latin typeface="Arial" panose="020B0604020202020204" pitchFamily="34" charset="0"/>
                <a:cs typeface="Arial" panose="020B0604020202020204" pitchFamily="34" charset="0"/>
              </a:rPr>
              <a:t> </a:t>
            </a:r>
            <a:r>
              <a:rPr lang="en-US" sz="2400" dirty="0" err="1">
                <a:solidFill>
                  <a:srgbClr val="1C11AF"/>
                </a:solidFill>
                <a:latin typeface="Arial" panose="020B0604020202020204" pitchFamily="34" charset="0"/>
                <a:cs typeface="Arial" panose="020B0604020202020204" pitchFamily="34" charset="0"/>
              </a:rPr>
              <a:t>số</a:t>
            </a:r>
            <a:r>
              <a:rPr lang="en-US" sz="2400" dirty="0">
                <a:solidFill>
                  <a:srgbClr val="1C11AF"/>
                </a:solidFill>
                <a:latin typeface="Arial" panose="020B0604020202020204" pitchFamily="34" charset="0"/>
                <a:cs typeface="Arial" panose="020B0604020202020204" pitchFamily="34" charset="0"/>
              </a:rPr>
              <a:t> </a:t>
            </a:r>
            <a:r>
              <a:rPr lang="en-US" sz="2400" dirty="0" err="1">
                <a:solidFill>
                  <a:srgbClr val="1C11AF"/>
                </a:solidFill>
                <a:latin typeface="Arial" panose="020B0604020202020204" pitchFamily="34" charset="0"/>
                <a:cs typeface="Arial" panose="020B0604020202020204" pitchFamily="34" charset="0"/>
              </a:rPr>
              <a:t>theo</a:t>
            </a:r>
            <a:r>
              <a:rPr lang="en-US" sz="2400" dirty="0">
                <a:solidFill>
                  <a:srgbClr val="1C11AF"/>
                </a:solidFill>
                <a:latin typeface="Arial" panose="020B0604020202020204" pitchFamily="34" charset="0"/>
                <a:cs typeface="Arial" panose="020B0604020202020204" pitchFamily="34" charset="0"/>
              </a:rPr>
              <a:t> </a:t>
            </a:r>
            <a:r>
              <a:rPr lang="en-US" sz="2400" dirty="0" err="1">
                <a:solidFill>
                  <a:srgbClr val="1C11AF"/>
                </a:solidFill>
                <a:latin typeface="Arial" panose="020B0604020202020204" pitchFamily="34" charset="0"/>
                <a:cs typeface="Arial" panose="020B0604020202020204" pitchFamily="34" charset="0"/>
              </a:rPr>
              <a:t>nhóm</a:t>
            </a:r>
            <a:r>
              <a:rPr lang="en-US" sz="2400" dirty="0">
                <a:solidFill>
                  <a:srgbClr val="1C11AF"/>
                </a:solidFill>
                <a:latin typeface="Arial" panose="020B0604020202020204" pitchFamily="34" charset="0"/>
                <a:cs typeface="Arial" panose="020B0604020202020204" pitchFamily="34" charset="0"/>
              </a:rPr>
              <a:t> </a:t>
            </a:r>
            <a:r>
              <a:rPr lang="en-US" sz="2400" dirty="0" err="1">
                <a:solidFill>
                  <a:srgbClr val="1C11AF"/>
                </a:solidFill>
                <a:latin typeface="Arial" panose="020B0604020202020204" pitchFamily="34" charset="0"/>
                <a:cs typeface="Arial" panose="020B0604020202020204" pitchFamily="34" charset="0"/>
              </a:rPr>
              <a:t>tuổi</a:t>
            </a:r>
            <a:r>
              <a:rPr lang="en-US" sz="2400" dirty="0">
                <a:solidFill>
                  <a:srgbClr val="1C11AF"/>
                </a:solidFill>
                <a:latin typeface="Arial" panose="020B0604020202020204" pitchFamily="34" charset="0"/>
                <a:cs typeface="Arial" panose="020B0604020202020204" pitchFamily="34" charset="0"/>
              </a:rPr>
              <a:t> ở </a:t>
            </a:r>
            <a:r>
              <a:rPr lang="en-US" sz="2400" dirty="0" err="1">
                <a:solidFill>
                  <a:srgbClr val="1C11AF"/>
                </a:solidFill>
                <a:latin typeface="Arial" panose="020B0604020202020204" pitchFamily="34" charset="0"/>
                <a:cs typeface="Arial" panose="020B0604020202020204" pitchFamily="34" charset="0"/>
              </a:rPr>
              <a:t>Châu</a:t>
            </a:r>
            <a:r>
              <a:rPr lang="en-US" sz="2400" dirty="0">
                <a:solidFill>
                  <a:srgbClr val="1C11AF"/>
                </a:solidFill>
                <a:latin typeface="Arial" panose="020B0604020202020204" pitchFamily="34" charset="0"/>
                <a:cs typeface="Arial" panose="020B0604020202020204" pitchFamily="34" charset="0"/>
              </a:rPr>
              <a:t> </a:t>
            </a:r>
            <a:r>
              <a:rPr lang="en-US" sz="2400" dirty="0" err="1">
                <a:solidFill>
                  <a:srgbClr val="1C11AF"/>
                </a:solidFill>
                <a:latin typeface="Arial" panose="020B0604020202020204" pitchFamily="34" charset="0"/>
                <a:cs typeface="Arial" panose="020B0604020202020204" pitchFamily="34" charset="0"/>
              </a:rPr>
              <a:t>Âu</a:t>
            </a:r>
            <a:r>
              <a:rPr lang="en-US" sz="2400" dirty="0">
                <a:solidFill>
                  <a:srgbClr val="1C11AF"/>
                </a:solidFill>
                <a:latin typeface="Arial" panose="020B0604020202020204" pitchFamily="34" charset="0"/>
                <a:cs typeface="Arial" panose="020B0604020202020204" pitchFamily="34" charset="0"/>
              </a:rPr>
              <a:t> </a:t>
            </a:r>
            <a:r>
              <a:rPr lang="vi-VN" sz="2400" dirty="0">
                <a:solidFill>
                  <a:srgbClr val="1C11AF"/>
                </a:solidFill>
                <a:latin typeface="Arial" panose="020B0604020202020204" pitchFamily="34" charset="0"/>
                <a:cs typeface="Arial" panose="020B0604020202020204" pitchFamily="34" charset="0"/>
              </a:rPr>
              <a:t>giai đoạn</a:t>
            </a:r>
            <a:r>
              <a:rPr lang="en-US" sz="2400" dirty="0">
                <a:solidFill>
                  <a:srgbClr val="1C11AF"/>
                </a:solidFill>
                <a:latin typeface="Arial" panose="020B0604020202020204" pitchFamily="34" charset="0"/>
                <a:cs typeface="Arial" panose="020B0604020202020204" pitchFamily="34" charset="0"/>
              </a:rPr>
              <a:t> 19</a:t>
            </a:r>
            <a:r>
              <a:rPr lang="vi-VN" sz="2400" dirty="0">
                <a:solidFill>
                  <a:srgbClr val="1C11AF"/>
                </a:solidFill>
                <a:latin typeface="Arial" panose="020B0604020202020204" pitchFamily="34" charset="0"/>
                <a:cs typeface="Arial" panose="020B0604020202020204" pitchFamily="34" charset="0"/>
              </a:rPr>
              <a:t>5</a:t>
            </a:r>
            <a:r>
              <a:rPr lang="en-US" sz="2400" dirty="0">
                <a:solidFill>
                  <a:srgbClr val="1C11AF"/>
                </a:solidFill>
                <a:latin typeface="Arial" panose="020B0604020202020204" pitchFamily="34" charset="0"/>
                <a:cs typeface="Arial" panose="020B0604020202020204" pitchFamily="34" charset="0"/>
              </a:rPr>
              <a:t>0 </a:t>
            </a:r>
            <a:r>
              <a:rPr lang="vi-VN" sz="2400" dirty="0">
                <a:solidFill>
                  <a:srgbClr val="1C11AF"/>
                </a:solidFill>
                <a:latin typeface="Arial" panose="020B0604020202020204" pitchFamily="34" charset="0"/>
                <a:cs typeface="Arial" panose="020B0604020202020204" pitchFamily="34" charset="0"/>
              </a:rPr>
              <a:t>- </a:t>
            </a:r>
            <a:r>
              <a:rPr lang="en-US" sz="2400" dirty="0">
                <a:solidFill>
                  <a:srgbClr val="1C11AF"/>
                </a:solidFill>
                <a:latin typeface="Arial" panose="020B0604020202020204" pitchFamily="34" charset="0"/>
                <a:cs typeface="Arial" panose="020B0604020202020204" pitchFamily="34" charset="0"/>
              </a:rPr>
              <a:t>2020</a:t>
            </a:r>
          </a:p>
        </p:txBody>
      </p:sp>
      <p:pic>
        <p:nvPicPr>
          <p:cNvPr id="34" name="Picture 33">
            <a:extLst>
              <a:ext uri="{FF2B5EF4-FFF2-40B4-BE49-F238E27FC236}">
                <a16:creationId xmlns:a16="http://schemas.microsoft.com/office/drawing/2014/main" xmlns="" id="{5B94DA96-73B4-46E8-98CC-E4874E6F0860}"/>
              </a:ext>
            </a:extLst>
          </p:cNvPr>
          <p:cNvPicPr>
            <a:picLocks noChangeAspect="1"/>
          </p:cNvPicPr>
          <p:nvPr/>
        </p:nvPicPr>
        <p:blipFill>
          <a:blip r:embed="rId3"/>
          <a:stretch>
            <a:fillRect/>
          </a:stretch>
        </p:blipFill>
        <p:spPr>
          <a:xfrm>
            <a:off x="10791608" y="148865"/>
            <a:ext cx="1222629" cy="1075678"/>
          </a:xfrm>
          <a:prstGeom prst="rect">
            <a:avLst/>
          </a:prstGeom>
        </p:spPr>
      </p:pic>
      <p:sp>
        <p:nvSpPr>
          <p:cNvPr id="35" name="TextBox 34">
            <a:extLst>
              <a:ext uri="{FF2B5EF4-FFF2-40B4-BE49-F238E27FC236}">
                <a16:creationId xmlns:a16="http://schemas.microsoft.com/office/drawing/2014/main" xmlns="" id="{9732470E-A15B-4E3D-9579-6644ABBB7E90}"/>
              </a:ext>
            </a:extLst>
          </p:cNvPr>
          <p:cNvSpPr txBox="1"/>
          <p:nvPr/>
        </p:nvSpPr>
        <p:spPr>
          <a:xfrm>
            <a:off x="117896" y="82094"/>
            <a:ext cx="5726313" cy="584775"/>
          </a:xfrm>
          <a:prstGeom prst="rect">
            <a:avLst/>
          </a:prstGeom>
          <a:solidFill>
            <a:schemeClr val="accent4">
              <a:lumMod val="20000"/>
              <a:lumOff val="80000"/>
            </a:schemeClr>
          </a:solidFill>
        </p:spPr>
        <p:txBody>
          <a:bodyPr wrap="square" rtlCol="0">
            <a:spAutoFit/>
          </a:bodyPr>
          <a:lstStyle/>
          <a:p>
            <a:r>
              <a:rPr lang="en-US" sz="3200">
                <a:solidFill>
                  <a:srgbClr val="3333FF"/>
                </a:solidFill>
                <a:latin typeface="Arial" panose="020B0604020202020204" pitchFamily="34" charset="0"/>
                <a:cs typeface="Arial" panose="020B0604020202020204" pitchFamily="34" charset="0"/>
              </a:rPr>
              <a:t>Cơ cấu dân </a:t>
            </a:r>
            <a:r>
              <a:rPr lang="vi-VN" sz="3200">
                <a:solidFill>
                  <a:srgbClr val="3333FF"/>
                </a:solidFill>
                <a:latin typeface="Arial" panose="020B0604020202020204" pitchFamily="34" charset="0"/>
                <a:cs typeface="Arial" panose="020B0604020202020204" pitchFamily="34" charset="0"/>
              </a:rPr>
              <a:t>số theo nhóm tuổi</a:t>
            </a:r>
            <a:endParaRPr lang="en-US" sz="3200">
              <a:solidFill>
                <a:srgbClr val="3333FF"/>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xmlns="" id="{7C504434-A54B-4D44-969E-F202C79937B3}"/>
              </a:ext>
            </a:extLst>
          </p:cNvPr>
          <p:cNvSpPr txBox="1"/>
          <p:nvPr/>
        </p:nvSpPr>
        <p:spPr>
          <a:xfrm>
            <a:off x="759165" y="3334574"/>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19</a:t>
            </a:r>
            <a:r>
              <a:rPr lang="vi-VN" sz="2800" b="1">
                <a:solidFill>
                  <a:srgbClr val="1C11AF"/>
                </a:solidFill>
                <a:latin typeface="Arial" panose="020B0604020202020204" pitchFamily="34" charset="0"/>
                <a:cs typeface="Arial" panose="020B0604020202020204" pitchFamily="34" charset="0"/>
              </a:rPr>
              <a:t>7</a:t>
            </a:r>
            <a:r>
              <a:rPr lang="en-US" sz="2800" b="1">
                <a:solidFill>
                  <a:srgbClr val="1C11AF"/>
                </a:solidFill>
                <a:latin typeface="Arial" panose="020B0604020202020204" pitchFamily="34" charset="0"/>
                <a:cs typeface="Arial" panose="020B0604020202020204" pitchFamily="34" charset="0"/>
              </a:rPr>
              <a:t>0</a:t>
            </a:r>
          </a:p>
        </p:txBody>
      </p:sp>
      <p:sp>
        <p:nvSpPr>
          <p:cNvPr id="36" name="TextBox 35">
            <a:extLst>
              <a:ext uri="{FF2B5EF4-FFF2-40B4-BE49-F238E27FC236}">
                <a16:creationId xmlns:a16="http://schemas.microsoft.com/office/drawing/2014/main" xmlns="" id="{C0F07BC8-3FA5-4EC8-905D-27B628F3093D}"/>
              </a:ext>
            </a:extLst>
          </p:cNvPr>
          <p:cNvSpPr txBox="1"/>
          <p:nvPr/>
        </p:nvSpPr>
        <p:spPr>
          <a:xfrm>
            <a:off x="759164" y="3928050"/>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19</a:t>
            </a:r>
            <a:r>
              <a:rPr lang="vi-VN" sz="2800" b="1">
                <a:solidFill>
                  <a:srgbClr val="1C11AF"/>
                </a:solidFill>
                <a:latin typeface="Arial" panose="020B0604020202020204" pitchFamily="34" charset="0"/>
                <a:cs typeface="Arial" panose="020B0604020202020204" pitchFamily="34" charset="0"/>
              </a:rPr>
              <a:t>95</a:t>
            </a:r>
            <a:endParaRPr lang="en-US" sz="2800" b="1">
              <a:solidFill>
                <a:srgbClr val="1C11AF"/>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xmlns="" id="{658E83B1-FABA-4D25-90C0-E84560C3F0A7}"/>
              </a:ext>
            </a:extLst>
          </p:cNvPr>
          <p:cNvSpPr txBox="1"/>
          <p:nvPr/>
        </p:nvSpPr>
        <p:spPr>
          <a:xfrm>
            <a:off x="3975084" y="3292414"/>
            <a:ext cx="2054087" cy="523220"/>
          </a:xfrm>
          <a:prstGeom prst="rect">
            <a:avLst/>
          </a:prstGeom>
          <a:noFill/>
        </p:spPr>
        <p:txBody>
          <a:bodyPr wrap="square" rtlCol="0">
            <a:spAutoFit/>
          </a:bodyPr>
          <a:lstStyle/>
          <a:p>
            <a:r>
              <a:rPr lang="vi-VN" sz="2800" b="1">
                <a:solidFill>
                  <a:srgbClr val="1C11AF"/>
                </a:solidFill>
                <a:latin typeface="Arial" panose="020B0604020202020204" pitchFamily="34" charset="0"/>
                <a:cs typeface="Arial" panose="020B0604020202020204" pitchFamily="34" charset="0"/>
              </a:rPr>
              <a:t>25</a:t>
            </a:r>
            <a:endParaRPr lang="en-US" sz="2800" b="1">
              <a:solidFill>
                <a:srgbClr val="1C11AF"/>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xmlns="" id="{74C68D03-0B13-4FFC-A2CE-F79D1DADB95A}"/>
              </a:ext>
            </a:extLst>
          </p:cNvPr>
          <p:cNvSpPr txBox="1"/>
          <p:nvPr/>
        </p:nvSpPr>
        <p:spPr>
          <a:xfrm>
            <a:off x="6657895" y="3237115"/>
            <a:ext cx="2054087"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6</a:t>
            </a:r>
            <a:r>
              <a:rPr lang="vi-VN" sz="2800" b="1">
                <a:solidFill>
                  <a:srgbClr val="1C11AF"/>
                </a:solidFill>
                <a:latin typeface="Arial" panose="020B0604020202020204" pitchFamily="34" charset="0"/>
                <a:cs typeface="Arial" panose="020B0604020202020204" pitchFamily="34" charset="0"/>
              </a:rPr>
              <a:t>4</a:t>
            </a:r>
            <a:endParaRPr lang="en-US" sz="2800" b="1">
              <a:solidFill>
                <a:srgbClr val="1C11AF"/>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xmlns="" id="{A9ACF855-E06C-4BB9-BB7C-2A5985B13D6C}"/>
              </a:ext>
            </a:extLst>
          </p:cNvPr>
          <p:cNvSpPr txBox="1"/>
          <p:nvPr/>
        </p:nvSpPr>
        <p:spPr>
          <a:xfrm>
            <a:off x="6657895" y="3867899"/>
            <a:ext cx="2054087"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6</a:t>
            </a:r>
            <a:r>
              <a:rPr lang="vi-VN" sz="2800" b="1">
                <a:solidFill>
                  <a:srgbClr val="1C11AF"/>
                </a:solidFill>
                <a:latin typeface="Arial" panose="020B0604020202020204" pitchFamily="34" charset="0"/>
                <a:cs typeface="Arial" panose="020B0604020202020204" pitchFamily="34" charset="0"/>
              </a:rPr>
              <a:t>7</a:t>
            </a:r>
            <a:endParaRPr lang="en-US" sz="2800" b="1">
              <a:solidFill>
                <a:srgbClr val="1C11AF"/>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xmlns="" id="{79C7B7A4-CE90-4D74-82A5-0E509D072A98}"/>
              </a:ext>
            </a:extLst>
          </p:cNvPr>
          <p:cNvSpPr txBox="1"/>
          <p:nvPr/>
        </p:nvSpPr>
        <p:spPr>
          <a:xfrm>
            <a:off x="3975083" y="3905653"/>
            <a:ext cx="2054087" cy="523220"/>
          </a:xfrm>
          <a:prstGeom prst="rect">
            <a:avLst/>
          </a:prstGeom>
          <a:noFill/>
        </p:spPr>
        <p:txBody>
          <a:bodyPr wrap="square" rtlCol="0">
            <a:spAutoFit/>
          </a:bodyPr>
          <a:lstStyle/>
          <a:p>
            <a:r>
              <a:rPr lang="vi-VN" sz="2800" b="1">
                <a:solidFill>
                  <a:srgbClr val="1C11AF"/>
                </a:solidFill>
                <a:latin typeface="Arial" panose="020B0604020202020204" pitchFamily="34" charset="0"/>
                <a:cs typeface="Arial" panose="020B0604020202020204" pitchFamily="34" charset="0"/>
              </a:rPr>
              <a:t>19</a:t>
            </a:r>
            <a:endParaRPr lang="en-US" sz="2800" b="1">
              <a:solidFill>
                <a:srgbClr val="1C11AF"/>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xmlns="" id="{34039659-1225-4782-AA83-4C0CD3B950EA}"/>
              </a:ext>
            </a:extLst>
          </p:cNvPr>
          <p:cNvSpPr txBox="1"/>
          <p:nvPr/>
        </p:nvSpPr>
        <p:spPr>
          <a:xfrm>
            <a:off x="9753775" y="3339729"/>
            <a:ext cx="2054087" cy="523220"/>
          </a:xfrm>
          <a:prstGeom prst="rect">
            <a:avLst/>
          </a:prstGeom>
          <a:noFill/>
        </p:spPr>
        <p:txBody>
          <a:bodyPr wrap="square" rtlCol="0">
            <a:spAutoFit/>
          </a:bodyPr>
          <a:lstStyle/>
          <a:p>
            <a:r>
              <a:rPr lang="vi-VN" sz="2800" b="1">
                <a:solidFill>
                  <a:srgbClr val="1C11AF"/>
                </a:solidFill>
                <a:latin typeface="Arial" panose="020B0604020202020204" pitchFamily="34" charset="0"/>
                <a:cs typeface="Arial" panose="020B0604020202020204" pitchFamily="34" charset="0"/>
              </a:rPr>
              <a:t>11</a:t>
            </a:r>
            <a:endParaRPr lang="en-US" sz="2800" b="1">
              <a:solidFill>
                <a:srgbClr val="1C11AF"/>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xmlns="" id="{9A110199-C8B8-4ACD-B3A0-2C2072BC8780}"/>
              </a:ext>
            </a:extLst>
          </p:cNvPr>
          <p:cNvSpPr txBox="1"/>
          <p:nvPr/>
        </p:nvSpPr>
        <p:spPr>
          <a:xfrm>
            <a:off x="9753775" y="3967390"/>
            <a:ext cx="2054087" cy="523220"/>
          </a:xfrm>
          <a:prstGeom prst="rect">
            <a:avLst/>
          </a:prstGeom>
          <a:noFill/>
        </p:spPr>
        <p:txBody>
          <a:bodyPr wrap="square" rtlCol="0">
            <a:spAutoFit/>
          </a:bodyPr>
          <a:lstStyle/>
          <a:p>
            <a:r>
              <a:rPr lang="vi-VN" sz="2800" b="1">
                <a:solidFill>
                  <a:srgbClr val="1C11AF"/>
                </a:solidFill>
                <a:latin typeface="Arial" panose="020B0604020202020204" pitchFamily="34" charset="0"/>
                <a:cs typeface="Arial" panose="020B0604020202020204" pitchFamily="34" charset="0"/>
              </a:rPr>
              <a:t>14</a:t>
            </a:r>
            <a:endParaRPr lang="en-US" sz="2800" b="1">
              <a:solidFill>
                <a:srgbClr val="1C11AF"/>
              </a:solidFill>
              <a:latin typeface="Arial" panose="020B0604020202020204" pitchFamily="34" charset="0"/>
              <a:cs typeface="Arial" panose="020B0604020202020204" pitchFamily="34" charset="0"/>
            </a:endParaRPr>
          </a:p>
        </p:txBody>
      </p:sp>
      <p:sp>
        <p:nvSpPr>
          <p:cNvPr id="32" name="Arrow: Down 31">
            <a:extLst>
              <a:ext uri="{FF2B5EF4-FFF2-40B4-BE49-F238E27FC236}">
                <a16:creationId xmlns:a16="http://schemas.microsoft.com/office/drawing/2014/main" xmlns="" id="{64A34CDB-9596-49CA-9F5B-6133C2D6BADD}"/>
              </a:ext>
            </a:extLst>
          </p:cNvPr>
          <p:cNvSpPr/>
          <p:nvPr/>
        </p:nvSpPr>
        <p:spPr>
          <a:xfrm>
            <a:off x="5028949" y="2754426"/>
            <a:ext cx="700644" cy="2306438"/>
          </a:xfrm>
          <a:prstGeom prst="down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66"/>
              </a:solidFill>
            </a:endParaRPr>
          </a:p>
        </p:txBody>
      </p:sp>
      <p:sp>
        <p:nvSpPr>
          <p:cNvPr id="43" name="Arrow: Down 42">
            <a:extLst>
              <a:ext uri="{FF2B5EF4-FFF2-40B4-BE49-F238E27FC236}">
                <a16:creationId xmlns:a16="http://schemas.microsoft.com/office/drawing/2014/main" xmlns="" id="{A09F1917-6965-4BF4-BD1B-34E6848C7BF5}"/>
              </a:ext>
            </a:extLst>
          </p:cNvPr>
          <p:cNvSpPr/>
          <p:nvPr/>
        </p:nvSpPr>
        <p:spPr>
          <a:xfrm rot="10800000">
            <a:off x="10714924" y="2696424"/>
            <a:ext cx="700644" cy="23644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5DDBD9AE-DA0B-437B-BE9A-B5567BB1AFF9}"/>
              </a:ext>
            </a:extLst>
          </p:cNvPr>
          <p:cNvSpPr/>
          <p:nvPr/>
        </p:nvSpPr>
        <p:spPr>
          <a:xfrm>
            <a:off x="5605821" y="3418586"/>
            <a:ext cx="1555234" cy="461665"/>
          </a:xfrm>
          <a:prstGeom prst="rect">
            <a:avLst/>
          </a:prstGeom>
          <a:solidFill>
            <a:schemeClr val="bg1"/>
          </a:solidFill>
        </p:spPr>
        <p:txBody>
          <a:bodyPr wrap="none">
            <a:spAutoFit/>
          </a:bodyPr>
          <a:lstStyle/>
          <a:p>
            <a:r>
              <a:rPr lang="vi-VN" sz="2400">
                <a:solidFill>
                  <a:srgbClr val="00B050"/>
                </a:solidFill>
                <a:cs typeface="Arial" panose="020B0604020202020204" pitchFamily="34" charset="0"/>
              </a:rPr>
              <a:t>giảm 10%</a:t>
            </a:r>
            <a:endParaRPr lang="en-US" sz="2400" b="1">
              <a:solidFill>
                <a:srgbClr val="00B050"/>
              </a:solidFill>
            </a:endParaRPr>
          </a:p>
        </p:txBody>
      </p:sp>
      <p:sp>
        <p:nvSpPr>
          <p:cNvPr id="45" name="Rectangle 44">
            <a:extLst>
              <a:ext uri="{FF2B5EF4-FFF2-40B4-BE49-F238E27FC236}">
                <a16:creationId xmlns:a16="http://schemas.microsoft.com/office/drawing/2014/main" xmlns="" id="{6CB54266-CCB1-47A1-8AE7-F5DAC620D5C3}"/>
              </a:ext>
            </a:extLst>
          </p:cNvPr>
          <p:cNvSpPr/>
          <p:nvPr/>
        </p:nvSpPr>
        <p:spPr>
          <a:xfrm>
            <a:off x="10396871" y="4034642"/>
            <a:ext cx="1617365" cy="461665"/>
          </a:xfrm>
          <a:prstGeom prst="rect">
            <a:avLst/>
          </a:prstGeom>
          <a:solidFill>
            <a:schemeClr val="bg1"/>
          </a:solidFill>
        </p:spPr>
        <p:txBody>
          <a:bodyPr wrap="square">
            <a:spAutoFit/>
          </a:bodyPr>
          <a:lstStyle/>
          <a:p>
            <a:r>
              <a:rPr lang="vi-VN" sz="2400">
                <a:solidFill>
                  <a:srgbClr val="00B050"/>
                </a:solidFill>
                <a:cs typeface="Arial" panose="020B0604020202020204" pitchFamily="34" charset="0"/>
              </a:rPr>
              <a:t>tăng 11%</a:t>
            </a:r>
            <a:endParaRPr lang="en-US" sz="2400" b="1">
              <a:solidFill>
                <a:srgbClr val="00B050"/>
              </a:solidFill>
            </a:endParaRPr>
          </a:p>
        </p:txBody>
      </p:sp>
      <p:sp>
        <p:nvSpPr>
          <p:cNvPr id="44" name="Rectangle 43"/>
          <p:cNvSpPr>
            <a:spLocks noChangeArrowheads="1"/>
          </p:cNvSpPr>
          <p:nvPr/>
        </p:nvSpPr>
        <p:spPr bwMode="auto">
          <a:xfrm>
            <a:off x="175939" y="5060864"/>
            <a:ext cx="119538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Châu</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Âu</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có</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cơ</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cấu</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dân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số</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già</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Tỷ</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lệ</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người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từ</a:t>
            </a:r>
            <a:r>
              <a:rPr lang="en-US" altLang="en-US" sz="2400" b="1" dirty="0">
                <a:latin typeface="Times New Roman" pitchFamily="18" charset="0"/>
                <a:cs typeface="Times New Roman" pitchFamily="18" charset="0"/>
              </a:rPr>
              <a:t> 0-14 </a:t>
            </a:r>
            <a:r>
              <a:rPr lang="en-US" altLang="en-US" sz="2400" b="1" dirty="0" err="1">
                <a:latin typeface="Times New Roman" pitchFamily="18" charset="0"/>
                <a:cs typeface="Times New Roman" pitchFamily="18" charset="0"/>
              </a:rPr>
              <a:t>tuổi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thấp</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và</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có</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xu</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hướng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giảm</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năm</a:t>
            </a:r>
            <a:r>
              <a:rPr lang="en-US" altLang="en-US" sz="2400" b="1" dirty="0">
                <a:latin typeface="Times New Roman" pitchFamily="18" charset="0"/>
                <a:cs typeface="Times New Roman" pitchFamily="18" charset="0"/>
              </a:rPr>
              <a:t> 1950 </a:t>
            </a:r>
            <a:r>
              <a:rPr lang="en-US" altLang="en-US" sz="2400" b="1" dirty="0" err="1">
                <a:latin typeface="Times New Roman" pitchFamily="18" charset="0"/>
                <a:cs typeface="Times New Roman" pitchFamily="18" charset="0"/>
              </a:rPr>
              <a:t>là</a:t>
            </a:r>
            <a:r>
              <a:rPr lang="en-US" altLang="en-US" sz="2400" b="1" dirty="0">
                <a:latin typeface="Times New Roman" pitchFamily="18" charset="0"/>
                <a:cs typeface="Times New Roman" pitchFamily="18" charset="0"/>
              </a:rPr>
              <a:t> 26% </a:t>
            </a:r>
            <a:r>
              <a:rPr lang="en-US" altLang="en-US" sz="2400" b="1" dirty="0" err="1">
                <a:latin typeface="Times New Roman" pitchFamily="18" charset="0"/>
                <a:cs typeface="Times New Roman" pitchFamily="18" charset="0"/>
              </a:rPr>
              <a:t>năm</a:t>
            </a:r>
            <a:r>
              <a:rPr lang="en-US" altLang="en-US" sz="2400" b="1" dirty="0">
                <a:latin typeface="Times New Roman" pitchFamily="18" charset="0"/>
                <a:cs typeface="Times New Roman" pitchFamily="18" charset="0"/>
              </a:rPr>
              <a:t> 2020 </a:t>
            </a:r>
            <a:r>
              <a:rPr lang="en-US" altLang="en-US" sz="2400" b="1" dirty="0" err="1">
                <a:latin typeface="Times New Roman" pitchFamily="18" charset="0"/>
                <a:cs typeface="Times New Roman" pitchFamily="18" charset="0"/>
              </a:rPr>
              <a:t>giảm</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xuống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còn</a:t>
            </a:r>
            <a:r>
              <a:rPr lang="en-US" altLang="en-US" sz="2400" b="1" dirty="0">
                <a:latin typeface="Times New Roman" pitchFamily="18" charset="0"/>
                <a:cs typeface="Times New Roman" pitchFamily="18" charset="0"/>
              </a:rPr>
              <a:t> 16%), </a:t>
            </a:r>
            <a:r>
              <a:rPr lang="en-US" altLang="en-US" sz="2400" b="1" dirty="0" err="1">
                <a:latin typeface="Times New Roman" pitchFamily="18" charset="0"/>
                <a:cs typeface="Times New Roman" pitchFamily="18" charset="0"/>
              </a:rPr>
              <a:t>tỷ</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lệ</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người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từ</a:t>
            </a:r>
            <a:r>
              <a:rPr lang="en-US" altLang="en-US" sz="2400" b="1" dirty="0">
                <a:latin typeface="Times New Roman" pitchFamily="18" charset="0"/>
                <a:cs typeface="Times New Roman" pitchFamily="18" charset="0"/>
              </a:rPr>
              <a:t> 65 </a:t>
            </a:r>
            <a:r>
              <a:rPr lang="en-US" altLang="en-US" sz="2400" b="1" dirty="0" err="1">
                <a:latin typeface="Times New Roman" pitchFamily="18" charset="0"/>
                <a:cs typeface="Times New Roman" pitchFamily="18" charset="0"/>
              </a:rPr>
              <a:t>tuổi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trở</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lên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cao</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và</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có</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xu</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hướng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tăng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năm</a:t>
            </a:r>
            <a:r>
              <a:rPr lang="en-US" altLang="en-US" sz="2400" b="1" dirty="0">
                <a:latin typeface="Times New Roman" pitchFamily="18" charset="0"/>
                <a:cs typeface="Times New Roman" pitchFamily="18" charset="0"/>
              </a:rPr>
              <a:t> 1950 </a:t>
            </a:r>
            <a:r>
              <a:rPr lang="en-US" altLang="en-US" sz="2400" b="1" dirty="0" err="1">
                <a:latin typeface="Times New Roman" pitchFamily="18" charset="0"/>
                <a:cs typeface="Times New Roman" pitchFamily="18" charset="0"/>
              </a:rPr>
              <a:t>là</a:t>
            </a:r>
            <a:r>
              <a:rPr lang="en-US" altLang="en-US" sz="2400" b="1" dirty="0">
                <a:latin typeface="Times New Roman" pitchFamily="18" charset="0"/>
                <a:cs typeface="Times New Roman" pitchFamily="18" charset="0"/>
              </a:rPr>
              <a:t> 8% </a:t>
            </a:r>
            <a:r>
              <a:rPr lang="en-US" altLang="en-US" sz="2400" b="1" dirty="0" err="1">
                <a:latin typeface="Times New Roman" pitchFamily="18" charset="0"/>
                <a:cs typeface="Times New Roman" pitchFamily="18" charset="0"/>
              </a:rPr>
              <a:t>năm</a:t>
            </a:r>
            <a:r>
              <a:rPr lang="en-US" altLang="en-US" sz="2400" b="1" dirty="0">
                <a:latin typeface="Times New Roman" pitchFamily="18" charset="0"/>
                <a:cs typeface="Times New Roman" pitchFamily="18" charset="0"/>
              </a:rPr>
              <a:t> 2020 </a:t>
            </a:r>
            <a:r>
              <a:rPr lang="en-US" altLang="en-US" sz="2400" b="1" dirty="0" err="1">
                <a:latin typeface="Times New Roman" pitchFamily="18" charset="0"/>
                <a:cs typeface="Times New Roman" pitchFamily="18" charset="0"/>
              </a:rPr>
              <a:t>tăng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lên</a:t>
            </a:r>
            <a:r>
              <a:rPr lang="en-US" altLang="en-US" sz="2400" b="1" dirty="0">
                <a:latin typeface="Times New Roman" pitchFamily="18" charset="0"/>
                <a:cs typeface="Times New Roman" pitchFamily="18" charset="0"/>
              </a:rPr>
              <a:t> 19% )</a:t>
            </a:r>
          </a:p>
        </p:txBody>
      </p:sp>
    </p:spTree>
    <p:extLst>
      <p:ext uri="{BB962C8B-B14F-4D97-AF65-F5344CB8AC3E}">
        <p14:creationId xmlns:p14="http://schemas.microsoft.com/office/powerpoint/2010/main" val="18351098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mph" presetSubtype="2" fill="hold" grpId="0" nodeType="clickEffect">
                                  <p:stCondLst>
                                    <p:cond delay="0"/>
                                  </p:stCondLst>
                                  <p:childTnLst>
                                    <p:animClr clrSpc="rgb" dir="cw">
                                      <p:cBhvr>
                                        <p:cTn id="11" dur="2000" fill="hold"/>
                                        <p:tgtEl>
                                          <p:spTgt spid="26"/>
                                        </p:tgtEl>
                                        <p:attrNameLst>
                                          <p:attrName>fillcolor</p:attrName>
                                        </p:attrNameLst>
                                      </p:cBhvr>
                                      <p:to>
                                        <a:schemeClr val="accent2"/>
                                      </p:to>
                                    </p:animClr>
                                    <p:set>
                                      <p:cBhvr>
                                        <p:cTn id="12" dur="2000" fill="hold"/>
                                        <p:tgtEl>
                                          <p:spTgt spid="26"/>
                                        </p:tgtEl>
                                        <p:attrNameLst>
                                          <p:attrName>fill.type</p:attrName>
                                        </p:attrNameLst>
                                      </p:cBhvr>
                                      <p:to>
                                        <p:strVal val="solid"/>
                                      </p:to>
                                    </p:set>
                                    <p:set>
                                      <p:cBhvr>
                                        <p:cTn id="13" dur="2000" fill="hold"/>
                                        <p:tgtEl>
                                          <p:spTgt spid="26"/>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1" presetClass="emph" presetSubtype="2" fill="hold" grpId="0" nodeType="clickEffect">
                                  <p:stCondLst>
                                    <p:cond delay="0"/>
                                  </p:stCondLst>
                                  <p:childTnLst>
                                    <p:animClr clrSpc="rgb" dir="cw">
                                      <p:cBhvr>
                                        <p:cTn id="17" dur="2000" fill="hold"/>
                                        <p:tgtEl>
                                          <p:spTgt spid="29"/>
                                        </p:tgtEl>
                                        <p:attrNameLst>
                                          <p:attrName>fillcolor</p:attrName>
                                        </p:attrNameLst>
                                      </p:cBhvr>
                                      <p:to>
                                        <a:schemeClr val="accent2"/>
                                      </p:to>
                                    </p:animClr>
                                    <p:set>
                                      <p:cBhvr>
                                        <p:cTn id="18" dur="2000" fill="hold"/>
                                        <p:tgtEl>
                                          <p:spTgt spid="29"/>
                                        </p:tgtEl>
                                        <p:attrNameLst>
                                          <p:attrName>fill.type</p:attrName>
                                        </p:attrNameLst>
                                      </p:cBhvr>
                                      <p:to>
                                        <p:strVal val="solid"/>
                                      </p:to>
                                    </p:set>
                                    <p:set>
                                      <p:cBhvr>
                                        <p:cTn id="19" dur="2000" fill="hold"/>
                                        <p:tgtEl>
                                          <p:spTgt spid="29"/>
                                        </p:tgtEl>
                                        <p:attrNameLst>
                                          <p:attrName>fill.on</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grpId="0" nodeType="clickEffect">
                                  <p:stCondLst>
                                    <p:cond delay="0"/>
                                  </p:stCondLst>
                                  <p:childTnLst>
                                    <p:animClr clrSpc="rgb" dir="cw">
                                      <p:cBhvr>
                                        <p:cTn id="33" dur="2000" fill="hold"/>
                                        <p:tgtEl>
                                          <p:spTgt spid="28"/>
                                        </p:tgtEl>
                                        <p:attrNameLst>
                                          <p:attrName>fillcolor</p:attrName>
                                        </p:attrNameLst>
                                      </p:cBhvr>
                                      <p:to>
                                        <a:schemeClr val="accent2"/>
                                      </p:to>
                                    </p:animClr>
                                    <p:set>
                                      <p:cBhvr>
                                        <p:cTn id="34" dur="2000" fill="hold"/>
                                        <p:tgtEl>
                                          <p:spTgt spid="28"/>
                                        </p:tgtEl>
                                        <p:attrNameLst>
                                          <p:attrName>fill.type</p:attrName>
                                        </p:attrNameLst>
                                      </p:cBhvr>
                                      <p:to>
                                        <p:strVal val="solid"/>
                                      </p:to>
                                    </p:set>
                                    <p:set>
                                      <p:cBhvr>
                                        <p:cTn id="35" dur="2000" fill="hold"/>
                                        <p:tgtEl>
                                          <p:spTgt spid="28"/>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grpId="0" nodeType="clickEffect">
                                  <p:stCondLst>
                                    <p:cond delay="0"/>
                                  </p:stCondLst>
                                  <p:childTnLst>
                                    <p:animClr clrSpc="rgb" dir="cw">
                                      <p:cBhvr>
                                        <p:cTn id="39" dur="2000" fill="hold"/>
                                        <p:tgtEl>
                                          <p:spTgt spid="31"/>
                                        </p:tgtEl>
                                        <p:attrNameLst>
                                          <p:attrName>fillcolor</p:attrName>
                                        </p:attrNameLst>
                                      </p:cBhvr>
                                      <p:to>
                                        <a:schemeClr val="accent2"/>
                                      </p:to>
                                    </p:animClr>
                                    <p:set>
                                      <p:cBhvr>
                                        <p:cTn id="40" dur="2000" fill="hold"/>
                                        <p:tgtEl>
                                          <p:spTgt spid="31"/>
                                        </p:tgtEl>
                                        <p:attrNameLst>
                                          <p:attrName>fill.type</p:attrName>
                                        </p:attrNameLst>
                                      </p:cBhvr>
                                      <p:to>
                                        <p:strVal val="solid"/>
                                      </p:to>
                                    </p:set>
                                    <p:set>
                                      <p:cBhvr>
                                        <p:cTn id="41" dur="2000" fill="hold"/>
                                        <p:tgtEl>
                                          <p:spTgt spid="31"/>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barn(inVertical)">
                                      <p:cBhvr>
                                        <p:cTn id="46" dur="500"/>
                                        <p:tgtEl>
                                          <p:spTgt spid="45"/>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4">
                                            <p:txEl>
                                              <p:pRg st="0" end="0"/>
                                            </p:txEl>
                                          </p:spTgt>
                                        </p:tgtEl>
                                        <p:attrNameLst>
                                          <p:attrName>style.visibility</p:attrName>
                                        </p:attrNameLst>
                                      </p:cBhvr>
                                      <p:to>
                                        <p:strVal val="visible"/>
                                      </p:to>
                                    </p:set>
                                    <p:anim calcmode="lin" valueType="num">
                                      <p:cBhvr additive="base">
                                        <p:cTn id="51"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29" grpId="0"/>
      <p:bldP spid="31" grpId="0"/>
      <p:bldP spid="32" grpId="0" animBg="1"/>
      <p:bldP spid="43" grpId="0" animBg="1"/>
      <p:bldP spid="4" grpId="0" animBg="1"/>
      <p:bldP spid="4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WordArt 4">
            <a:extLst>
              <a:ext uri="{FF2B5EF4-FFF2-40B4-BE49-F238E27FC236}">
                <a16:creationId xmlns:a16="http://schemas.microsoft.com/office/drawing/2014/main" xmlns="" id="{4917E2B6-6DE9-44E2-A600-FAAA05EA1F5C}"/>
              </a:ext>
            </a:extLst>
          </p:cNvPr>
          <p:cNvSpPr>
            <a:spLocks noChangeArrowheads="1" noChangeShapeType="1" noTextEdit="1"/>
          </p:cNvSpPr>
          <p:nvPr/>
        </p:nvSpPr>
        <p:spPr bwMode="auto">
          <a:xfrm>
            <a:off x="2841393" y="723044"/>
            <a:ext cx="6705600" cy="685800"/>
          </a:xfrm>
          <a:prstGeom prst="rect">
            <a:avLst/>
          </a:prstGeom>
        </p:spPr>
        <p:txBody>
          <a:bodyPr wrap="none" fromWordArt="1">
            <a:prstTxWarp prst="textPlain">
              <a:avLst>
                <a:gd name="adj" fmla="val 50000"/>
              </a:avLst>
            </a:prstTxWarp>
          </a:bodyPr>
          <a:lstStyle/>
          <a:p>
            <a:pPr algn="ctr"/>
            <a:r>
              <a:rPr lang="en-US" sz="2400" b="1" i="1" kern="1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AI NHANH HƠN</a:t>
            </a:r>
          </a:p>
        </p:txBody>
      </p:sp>
      <p:sp>
        <p:nvSpPr>
          <p:cNvPr id="6" name="Rectangle 3">
            <a:extLst>
              <a:ext uri="{FF2B5EF4-FFF2-40B4-BE49-F238E27FC236}">
                <a16:creationId xmlns:a16="http://schemas.microsoft.com/office/drawing/2014/main" xmlns="" id="{DF017965-660F-4CC5-9185-62DBBC79400C}"/>
              </a:ext>
            </a:extLst>
          </p:cNvPr>
          <p:cNvSpPr txBox="1">
            <a:spLocks noChangeArrowheads="1"/>
          </p:cNvSpPr>
          <p:nvPr/>
        </p:nvSpPr>
        <p:spPr>
          <a:xfrm>
            <a:off x="-104682" y="4839556"/>
            <a:ext cx="11460480" cy="2590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spcBef>
                <a:spcPts val="2400"/>
              </a:spcBef>
              <a:buFontTx/>
              <a:buNone/>
            </a:pPr>
            <a:r>
              <a:rPr lang="en-US" altLang="en-US" sz="3600" b="1">
                <a:solidFill>
                  <a:srgbClr val="0070C0"/>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xmlns="" id="{15A3A451-8674-423A-A93C-A19DBD2679CE}"/>
              </a:ext>
            </a:extLst>
          </p:cNvPr>
          <p:cNvSpPr txBox="1"/>
          <p:nvPr/>
        </p:nvSpPr>
        <p:spPr>
          <a:xfrm>
            <a:off x="384679" y="2400925"/>
            <a:ext cx="11807321" cy="1446550"/>
          </a:xfrm>
          <a:prstGeom prst="rect">
            <a:avLst/>
          </a:prstGeom>
          <a:noFill/>
        </p:spPr>
        <p:txBody>
          <a:bodyPr wrap="square" rtlCol="0">
            <a:spAutoFit/>
          </a:bodyPr>
          <a:lstStyle/>
          <a:p>
            <a:r>
              <a:rPr lang="vi-VN" sz="4400">
                <a:solidFill>
                  <a:srgbClr val="0070C0"/>
                </a:solidFill>
              </a:rPr>
              <a:t>+ HS trả lời trên bảng nhóm trong 10s/câu</a:t>
            </a:r>
            <a:endParaRPr lang="en-US" sz="4400">
              <a:solidFill>
                <a:srgbClr val="0070C0"/>
              </a:solidFill>
            </a:endParaRPr>
          </a:p>
          <a:p>
            <a:r>
              <a:rPr lang="vi-VN" sz="4400">
                <a:solidFill>
                  <a:srgbClr val="0070C0"/>
                </a:solidFill>
              </a:rPr>
              <a:t>+ Số điểm cho nhóm tăng dần theo thứ tự câu.</a:t>
            </a:r>
            <a:endParaRPr lang="en-US" sz="4400">
              <a:solidFill>
                <a:srgbClr val="0070C0"/>
              </a:solidFill>
            </a:endParaRPr>
          </a:p>
        </p:txBody>
      </p:sp>
      <p:pic>
        <p:nvPicPr>
          <p:cNvPr id="7" name="Picture 6">
            <a:extLst>
              <a:ext uri="{FF2B5EF4-FFF2-40B4-BE49-F238E27FC236}">
                <a16:creationId xmlns:a16="http://schemas.microsoft.com/office/drawing/2014/main" xmlns="" id="{7C51B888-535B-45C6-82F5-F30132C354C8}"/>
              </a:ext>
            </a:extLst>
          </p:cNvPr>
          <p:cNvPicPr>
            <a:picLocks noChangeAspect="1"/>
          </p:cNvPicPr>
          <p:nvPr/>
        </p:nvPicPr>
        <p:blipFill>
          <a:blip r:embed="rId4"/>
          <a:stretch>
            <a:fillRect/>
          </a:stretch>
        </p:blipFill>
        <p:spPr>
          <a:xfrm>
            <a:off x="10791608" y="148865"/>
            <a:ext cx="1222629" cy="1075678"/>
          </a:xfrm>
          <a:prstGeom prst="rect">
            <a:avLst/>
          </a:prstGeom>
        </p:spPr>
      </p:pic>
    </p:spTree>
  </p:cSld>
  <p:clrMapOvr>
    <a:masterClrMapping/>
  </p:clrMapOvr>
  <p:transition spd="slow">
    <p:newsflash/>
    <p:sndAc>
      <p:stSnd>
        <p:snd r:embed="rId3" name="explod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9"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ppt_x</p:attrName>
                                        </p:attrNameLst>
                                      </p:cBhvr>
                                      <p:tavLst>
                                        <p:tav tm="0">
                                          <p:val>
                                            <p:strVal val="#ppt_x-.2"/>
                                          </p:val>
                                        </p:tav>
                                        <p:tav tm="100000">
                                          <p:val>
                                            <p:strVal val="#ppt_x"/>
                                          </p:val>
                                        </p:tav>
                                      </p:tavLst>
                                    </p:anim>
                                    <p:anim calcmode="lin" valueType="num">
                                      <p:cBhvr>
                                        <p:cTn id="8"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9" dur="10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B19316B-817C-4150-9B40-1F66BFF7EA47}"/>
              </a:ext>
            </a:extLst>
          </p:cNvPr>
          <p:cNvPicPr>
            <a:picLocks noChangeAspect="1"/>
          </p:cNvPicPr>
          <p:nvPr/>
        </p:nvPicPr>
        <p:blipFill>
          <a:blip r:embed="rId2"/>
          <a:stretch>
            <a:fillRect/>
          </a:stretch>
        </p:blipFill>
        <p:spPr>
          <a:xfrm>
            <a:off x="10791608" y="148865"/>
            <a:ext cx="1222629" cy="1075678"/>
          </a:xfrm>
          <a:prstGeom prst="rect">
            <a:avLst/>
          </a:prstGeom>
        </p:spPr>
      </p:pic>
      <p:sp>
        <p:nvSpPr>
          <p:cNvPr id="6" name="TextBox 5">
            <a:extLst>
              <a:ext uri="{FF2B5EF4-FFF2-40B4-BE49-F238E27FC236}">
                <a16:creationId xmlns:a16="http://schemas.microsoft.com/office/drawing/2014/main" xmlns="" id="{3B2027B4-7FB6-4EA2-A72F-C3915C393A75}"/>
              </a:ext>
            </a:extLst>
          </p:cNvPr>
          <p:cNvSpPr txBox="1"/>
          <p:nvPr/>
        </p:nvSpPr>
        <p:spPr>
          <a:xfrm>
            <a:off x="446816" y="1331621"/>
            <a:ext cx="5474521" cy="400110"/>
          </a:xfrm>
          <a:prstGeom prst="rect">
            <a:avLst/>
          </a:prstGeom>
          <a:solidFill>
            <a:schemeClr val="accent4">
              <a:lumMod val="20000"/>
              <a:lumOff val="80000"/>
            </a:schemeClr>
          </a:solidFill>
        </p:spPr>
        <p:txBody>
          <a:bodyPr wrap="square" rtlCol="0">
            <a:spAutoFit/>
          </a:bodyPr>
          <a:lstStyle/>
          <a:p>
            <a:r>
              <a:rPr lang="en-US" sz="2000" dirty="0" err="1">
                <a:solidFill>
                  <a:srgbClr val="3333FF"/>
                </a:solidFill>
                <a:latin typeface="Arial" panose="020B0604020202020204" pitchFamily="34" charset="0"/>
                <a:cs typeface="Arial" panose="020B0604020202020204" pitchFamily="34" charset="0"/>
              </a:rPr>
              <a:t>Cơ</a:t>
            </a:r>
            <a:r>
              <a:rPr lang="en-US" sz="2000" dirty="0">
                <a:solidFill>
                  <a:srgbClr val="3333FF"/>
                </a:solidFill>
                <a:latin typeface="Arial" panose="020B0604020202020204" pitchFamily="34" charset="0"/>
                <a:cs typeface="Arial" panose="020B0604020202020204" pitchFamily="34" charset="0"/>
              </a:rPr>
              <a:t> </a:t>
            </a:r>
            <a:r>
              <a:rPr lang="en-US" sz="2000" dirty="0" err="1">
                <a:solidFill>
                  <a:srgbClr val="3333FF"/>
                </a:solidFill>
                <a:latin typeface="Arial" panose="020B0604020202020204" pitchFamily="34" charset="0"/>
                <a:cs typeface="Arial" panose="020B0604020202020204" pitchFamily="34" charset="0"/>
              </a:rPr>
              <a:t>cấu</a:t>
            </a:r>
            <a:r>
              <a:rPr lang="en-US" sz="2000" dirty="0">
                <a:solidFill>
                  <a:srgbClr val="3333FF"/>
                </a:solidFill>
                <a:latin typeface="Arial" panose="020B0604020202020204" pitchFamily="34" charset="0"/>
                <a:cs typeface="Arial" panose="020B0604020202020204" pitchFamily="34" charset="0"/>
              </a:rPr>
              <a:t> </a:t>
            </a:r>
            <a:r>
              <a:rPr lang="en-US" sz="2000" dirty="0" err="1">
                <a:solidFill>
                  <a:srgbClr val="3333FF"/>
                </a:solidFill>
                <a:latin typeface="Arial" panose="020B0604020202020204" pitchFamily="34" charset="0"/>
                <a:cs typeface="Arial" panose="020B0604020202020204" pitchFamily="34" charset="0"/>
              </a:rPr>
              <a:t>dân</a:t>
            </a:r>
            <a:r>
              <a:rPr lang="en-US" sz="2000" dirty="0">
                <a:solidFill>
                  <a:srgbClr val="3333FF"/>
                </a:solidFill>
                <a:latin typeface="Arial" panose="020B0604020202020204" pitchFamily="34" charset="0"/>
                <a:cs typeface="Arial" panose="020B0604020202020204" pitchFamily="34" charset="0"/>
              </a:rPr>
              <a:t> </a:t>
            </a:r>
            <a:r>
              <a:rPr lang="vi-VN" sz="2000" dirty="0">
                <a:solidFill>
                  <a:srgbClr val="3333FF"/>
                </a:solidFill>
                <a:latin typeface="Arial" panose="020B0604020202020204" pitchFamily="34" charset="0"/>
                <a:cs typeface="Arial" panose="020B0604020202020204" pitchFamily="34" charset="0"/>
              </a:rPr>
              <a:t>số theo giới tính</a:t>
            </a:r>
            <a:endParaRPr lang="en-US" sz="2000" dirty="0">
              <a:solidFill>
                <a:srgbClr val="3333FF"/>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xmlns="" id="{295357F0-3C41-464D-A030-EE805F04EC1D}"/>
              </a:ext>
            </a:extLst>
          </p:cNvPr>
          <p:cNvGrpSpPr/>
          <p:nvPr/>
        </p:nvGrpSpPr>
        <p:grpSpPr>
          <a:xfrm>
            <a:off x="5259042" y="1052489"/>
            <a:ext cx="7030058" cy="5115197"/>
            <a:chOff x="47719" y="653932"/>
            <a:chExt cx="5303123" cy="4466616"/>
          </a:xfrm>
        </p:grpSpPr>
        <p:pic>
          <p:nvPicPr>
            <p:cNvPr id="8" name="Picture 7">
              <a:extLst>
                <a:ext uri="{FF2B5EF4-FFF2-40B4-BE49-F238E27FC236}">
                  <a16:creationId xmlns:a16="http://schemas.microsoft.com/office/drawing/2014/main" xmlns="" id="{073137EE-200A-448B-AD89-CAD07556C57A}"/>
                </a:ext>
              </a:extLst>
            </p:cNvPr>
            <p:cNvPicPr>
              <a:picLocks noChangeAspect="1"/>
            </p:cNvPicPr>
            <p:nvPr/>
          </p:nvPicPr>
          <p:blipFill rotWithShape="1">
            <a:blip r:embed="rId3"/>
            <a:srcRect b="9987"/>
            <a:stretch/>
          </p:blipFill>
          <p:spPr>
            <a:xfrm>
              <a:off x="47719" y="653932"/>
              <a:ext cx="5274363" cy="3930232"/>
            </a:xfrm>
            <a:prstGeom prst="rect">
              <a:avLst/>
            </a:prstGeom>
          </p:spPr>
        </p:pic>
        <p:sp>
          <p:nvSpPr>
            <p:cNvPr id="9" name="TextBox 8">
              <a:extLst>
                <a:ext uri="{FF2B5EF4-FFF2-40B4-BE49-F238E27FC236}">
                  <a16:creationId xmlns:a16="http://schemas.microsoft.com/office/drawing/2014/main" xmlns="" id="{660136A8-C015-4CAF-AAA9-E0BF0B65D865}"/>
                </a:ext>
              </a:extLst>
            </p:cNvPr>
            <p:cNvSpPr txBox="1"/>
            <p:nvPr/>
          </p:nvSpPr>
          <p:spPr>
            <a:xfrm>
              <a:off x="76478" y="4502418"/>
              <a:ext cx="5274364" cy="618130"/>
            </a:xfrm>
            <a:prstGeom prst="rect">
              <a:avLst/>
            </a:prstGeom>
            <a:noFill/>
          </p:spPr>
          <p:txBody>
            <a:bodyPr wrap="square" rtlCol="0">
              <a:spAutoFit/>
            </a:bodyPr>
            <a:lstStyle/>
            <a:p>
              <a:pPr algn="ctr"/>
              <a:r>
                <a:rPr lang="vi-VN" sz="2000">
                  <a:solidFill>
                    <a:srgbClr val="3A8652"/>
                  </a:solidFill>
                </a:rPr>
                <a:t>Hình 2.2.Tỉ lệ nam và tỉ lệ nữ trong tổng số dân ở châu Âu giai đoạn 1950-2020</a:t>
              </a:r>
              <a:endParaRPr lang="en-US" sz="2000">
                <a:solidFill>
                  <a:srgbClr val="3A8652"/>
                </a:solidFill>
              </a:endParaRPr>
            </a:p>
          </p:txBody>
        </p:sp>
      </p:grpSp>
      <p:sp>
        <p:nvSpPr>
          <p:cNvPr id="10" name="TextBox 9">
            <a:extLst>
              <a:ext uri="{FF2B5EF4-FFF2-40B4-BE49-F238E27FC236}">
                <a16:creationId xmlns:a16="http://schemas.microsoft.com/office/drawing/2014/main" xmlns="" id="{7434DD34-99E4-4A10-95BB-30DC869DF2F6}"/>
              </a:ext>
            </a:extLst>
          </p:cNvPr>
          <p:cNvSpPr txBox="1"/>
          <p:nvPr/>
        </p:nvSpPr>
        <p:spPr>
          <a:xfrm>
            <a:off x="177763" y="1851904"/>
            <a:ext cx="5119403" cy="400110"/>
          </a:xfrm>
          <a:prstGeom prst="rect">
            <a:avLst/>
          </a:prstGeom>
          <a:noFill/>
        </p:spPr>
        <p:txBody>
          <a:bodyPr wrap="square" rtlCol="0">
            <a:spAutoFit/>
          </a:bodyPr>
          <a:lstStyle/>
          <a:p>
            <a:pPr marL="457200" indent="-457200">
              <a:buFont typeface="Wingdings" panose="05000000000000000000" pitchFamily="2" charset="2"/>
              <a:buChar char="ü"/>
            </a:pPr>
            <a:r>
              <a:rPr lang="en-US" sz="2000">
                <a:solidFill>
                  <a:srgbClr val="3333FF"/>
                </a:solidFill>
                <a:latin typeface="Arial" panose="020B0604020202020204" pitchFamily="34" charset="0"/>
                <a:cs typeface="Arial" panose="020B0604020202020204" pitchFamily="34" charset="0"/>
              </a:rPr>
              <a:t>Tỉ </a:t>
            </a:r>
            <a:r>
              <a:rPr lang="vi-VN" sz="2000">
                <a:solidFill>
                  <a:srgbClr val="3333FF"/>
                </a:solidFill>
                <a:latin typeface="Arial" panose="020B0604020202020204" pitchFamily="34" charset="0"/>
                <a:cs typeface="Arial" panose="020B0604020202020204" pitchFamily="34" charset="0"/>
              </a:rPr>
              <a:t>lệ </a:t>
            </a:r>
            <a:r>
              <a:rPr lang="en-US" sz="2000">
                <a:solidFill>
                  <a:srgbClr val="3333FF"/>
                </a:solidFill>
                <a:latin typeface="Arial" panose="020B0604020202020204" pitchFamily="34" charset="0"/>
                <a:cs typeface="Arial" panose="020B0604020202020204" pitchFamily="34" charset="0"/>
              </a:rPr>
              <a:t>giới </a:t>
            </a:r>
            <a:r>
              <a:rPr lang="en-US" sz="2000">
                <a:solidFill>
                  <a:srgbClr val="FF0066"/>
                </a:solidFill>
                <a:latin typeface="Arial" panose="020B0604020202020204" pitchFamily="34" charset="0"/>
                <a:cs typeface="Arial" panose="020B0604020202020204" pitchFamily="34" charset="0"/>
              </a:rPr>
              <a:t>nữ nhiều hơn</a:t>
            </a:r>
            <a:r>
              <a:rPr lang="en-US" sz="2000">
                <a:solidFill>
                  <a:srgbClr val="3333FF"/>
                </a:solidFill>
                <a:latin typeface="Arial" panose="020B0604020202020204" pitchFamily="34" charset="0"/>
                <a:cs typeface="Arial" panose="020B0604020202020204" pitchFamily="34" charset="0"/>
              </a:rPr>
              <a:t> giới </a:t>
            </a:r>
            <a:r>
              <a:rPr lang="en-US" sz="2000">
                <a:solidFill>
                  <a:srgbClr val="FF0066"/>
                </a:solidFill>
                <a:latin typeface="Arial" panose="020B0604020202020204" pitchFamily="34" charset="0"/>
                <a:cs typeface="Arial" panose="020B0604020202020204" pitchFamily="34" charset="0"/>
              </a:rPr>
              <a:t>nam</a:t>
            </a:r>
          </a:p>
        </p:txBody>
      </p:sp>
      <p:grpSp>
        <p:nvGrpSpPr>
          <p:cNvPr id="11" name="Group 10">
            <a:extLst>
              <a:ext uri="{FF2B5EF4-FFF2-40B4-BE49-F238E27FC236}">
                <a16:creationId xmlns:a16="http://schemas.microsoft.com/office/drawing/2014/main" xmlns="" id="{EC9AD5E4-23E7-4EF6-85B7-B4687C492D7C}"/>
              </a:ext>
            </a:extLst>
          </p:cNvPr>
          <p:cNvGrpSpPr/>
          <p:nvPr/>
        </p:nvGrpSpPr>
        <p:grpSpPr>
          <a:xfrm>
            <a:off x="376376" y="2547574"/>
            <a:ext cx="4645929" cy="1679399"/>
            <a:chOff x="7214539" y="4703347"/>
            <a:chExt cx="4645929" cy="1679399"/>
          </a:xfrm>
        </p:grpSpPr>
        <p:pic>
          <p:nvPicPr>
            <p:cNvPr id="12" name="Picture 11">
              <a:extLst>
                <a:ext uri="{FF2B5EF4-FFF2-40B4-BE49-F238E27FC236}">
                  <a16:creationId xmlns:a16="http://schemas.microsoft.com/office/drawing/2014/main" xmlns="" id="{E4324316-A86C-4B74-94EF-555780B9999D}"/>
                </a:ext>
              </a:extLst>
            </p:cNvPr>
            <p:cNvPicPr>
              <a:picLocks noChangeAspect="1"/>
            </p:cNvPicPr>
            <p:nvPr/>
          </p:nvPicPr>
          <p:blipFill rotWithShape="1">
            <a:blip r:embed="rId4"/>
            <a:srcRect t="9392"/>
            <a:stretch/>
          </p:blipFill>
          <p:spPr>
            <a:xfrm>
              <a:off x="7214539" y="4703347"/>
              <a:ext cx="4645929" cy="1679399"/>
            </a:xfrm>
            <a:prstGeom prst="rect">
              <a:avLst/>
            </a:prstGeom>
          </p:spPr>
        </p:pic>
        <p:sp>
          <p:nvSpPr>
            <p:cNvPr id="13" name="TextBox 12">
              <a:extLst>
                <a:ext uri="{FF2B5EF4-FFF2-40B4-BE49-F238E27FC236}">
                  <a16:creationId xmlns:a16="http://schemas.microsoft.com/office/drawing/2014/main" xmlns="" id="{52500EE2-F815-4278-9BF6-804416511BB3}"/>
                </a:ext>
              </a:extLst>
            </p:cNvPr>
            <p:cNvSpPr txBox="1"/>
            <p:nvPr/>
          </p:nvSpPr>
          <p:spPr>
            <a:xfrm>
              <a:off x="8110617" y="4834499"/>
              <a:ext cx="1258670" cy="523220"/>
            </a:xfrm>
            <a:prstGeom prst="rect">
              <a:avLst/>
            </a:prstGeom>
            <a:solidFill>
              <a:schemeClr val="accent3">
                <a:lumMod val="20000"/>
                <a:lumOff val="80000"/>
              </a:schemeClr>
            </a:solidFill>
          </p:spPr>
          <p:txBody>
            <a:bodyPr wrap="square" rtlCol="0">
              <a:spAutoFit/>
            </a:bodyPr>
            <a:lstStyle/>
            <a:p>
              <a:r>
                <a:rPr lang="en-US" sz="2800" b="1">
                  <a:solidFill>
                    <a:schemeClr val="accent2"/>
                  </a:solidFill>
                  <a:latin typeface="Arial" panose="020B0604020202020204" pitchFamily="34" charset="0"/>
                  <a:cs typeface="Arial" panose="020B0604020202020204" pitchFamily="34" charset="0"/>
                </a:rPr>
                <a:t>51.7%</a:t>
              </a:r>
            </a:p>
          </p:txBody>
        </p:sp>
        <p:sp>
          <p:nvSpPr>
            <p:cNvPr id="14" name="TextBox 13">
              <a:extLst>
                <a:ext uri="{FF2B5EF4-FFF2-40B4-BE49-F238E27FC236}">
                  <a16:creationId xmlns:a16="http://schemas.microsoft.com/office/drawing/2014/main" xmlns="" id="{3CB5B415-BF83-4DD7-AFC5-6178E219FE2F}"/>
                </a:ext>
              </a:extLst>
            </p:cNvPr>
            <p:cNvSpPr txBox="1"/>
            <p:nvPr/>
          </p:nvSpPr>
          <p:spPr>
            <a:xfrm>
              <a:off x="9815872" y="5698803"/>
              <a:ext cx="1258670" cy="523220"/>
            </a:xfrm>
            <a:prstGeom prst="rect">
              <a:avLst/>
            </a:prstGeom>
            <a:solidFill>
              <a:schemeClr val="accent3">
                <a:lumMod val="20000"/>
                <a:lumOff val="80000"/>
              </a:schemeClr>
            </a:solid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48.3%</a:t>
              </a:r>
            </a:p>
          </p:txBody>
        </p:sp>
      </p:grpSp>
      <p:sp>
        <p:nvSpPr>
          <p:cNvPr id="15" name="TextBox 14">
            <a:extLst>
              <a:ext uri="{FF2B5EF4-FFF2-40B4-BE49-F238E27FC236}">
                <a16:creationId xmlns:a16="http://schemas.microsoft.com/office/drawing/2014/main" xmlns="" id="{8569CB6E-CAB0-4A8D-BD4E-5C3F30C24DD9}"/>
              </a:ext>
            </a:extLst>
          </p:cNvPr>
          <p:cNvSpPr txBox="1"/>
          <p:nvPr/>
        </p:nvSpPr>
        <p:spPr>
          <a:xfrm>
            <a:off x="139639" y="4956189"/>
            <a:ext cx="5119403" cy="1384995"/>
          </a:xfrm>
          <a:prstGeom prst="rect">
            <a:avLst/>
          </a:prstGeom>
          <a:noFill/>
        </p:spPr>
        <p:txBody>
          <a:bodyPr wrap="square" rtlCol="0">
            <a:spAutoFit/>
          </a:bodyPr>
          <a:lstStyle/>
          <a:p>
            <a:pPr marL="457200" indent="-457200">
              <a:buFont typeface="Wingdings" panose="05000000000000000000" pitchFamily="2" charset="2"/>
              <a:buChar char="ü"/>
            </a:pPr>
            <a:r>
              <a:rPr lang="vi-VN" sz="2800">
                <a:solidFill>
                  <a:srgbClr val="3333FF"/>
                </a:solidFill>
                <a:latin typeface="Arial" panose="020B0604020202020204" pitchFamily="34" charset="0"/>
                <a:cs typeface="Arial" panose="020B0604020202020204" pitchFamily="34" charset="0"/>
              </a:rPr>
              <a:t>Nhưng đang có sự thay đổi (</a:t>
            </a:r>
            <a:r>
              <a:rPr lang="vi-VN" sz="2800">
                <a:solidFill>
                  <a:srgbClr val="FF0066"/>
                </a:solidFill>
                <a:latin typeface="Arial" panose="020B0604020202020204" pitchFamily="34" charset="0"/>
                <a:cs typeface="Arial" panose="020B0604020202020204" pitchFamily="34" charset="0"/>
              </a:rPr>
              <a:t>giảm tỉ lệ </a:t>
            </a:r>
            <a:r>
              <a:rPr lang="vi-VN" sz="2800">
                <a:solidFill>
                  <a:srgbClr val="3333FF"/>
                </a:solidFill>
                <a:latin typeface="Arial" panose="020B0604020202020204" pitchFamily="34" charset="0"/>
                <a:cs typeface="Arial" panose="020B0604020202020204" pitchFamily="34" charset="0"/>
              </a:rPr>
              <a:t>dân số </a:t>
            </a:r>
            <a:r>
              <a:rPr lang="vi-VN" sz="2800">
                <a:solidFill>
                  <a:srgbClr val="FF0066"/>
                </a:solidFill>
                <a:latin typeface="Arial" panose="020B0604020202020204" pitchFamily="34" charset="0"/>
                <a:cs typeface="Arial" panose="020B0604020202020204" pitchFamily="34" charset="0"/>
              </a:rPr>
              <a:t>nữ</a:t>
            </a:r>
            <a:r>
              <a:rPr lang="vi-VN" sz="2800">
                <a:solidFill>
                  <a:srgbClr val="3333FF"/>
                </a:solidFill>
                <a:latin typeface="Arial" panose="020B0604020202020204" pitchFamily="34" charset="0"/>
                <a:cs typeface="Arial" panose="020B0604020202020204" pitchFamily="34" charset="0"/>
              </a:rPr>
              <a:t>, </a:t>
            </a:r>
            <a:r>
              <a:rPr lang="vi-VN" sz="2800">
                <a:solidFill>
                  <a:srgbClr val="FF0066"/>
                </a:solidFill>
                <a:latin typeface="Arial" panose="020B0604020202020204" pitchFamily="34" charset="0"/>
                <a:cs typeface="Arial" panose="020B0604020202020204" pitchFamily="34" charset="0"/>
              </a:rPr>
              <a:t>tăng tỉ lệ</a:t>
            </a:r>
            <a:r>
              <a:rPr lang="vi-VN" sz="2800">
                <a:solidFill>
                  <a:srgbClr val="3333FF"/>
                </a:solidFill>
                <a:latin typeface="Arial" panose="020B0604020202020204" pitchFamily="34" charset="0"/>
                <a:cs typeface="Arial" panose="020B0604020202020204" pitchFamily="34" charset="0"/>
              </a:rPr>
              <a:t> dân số </a:t>
            </a:r>
            <a:r>
              <a:rPr lang="vi-VN" sz="2800">
                <a:solidFill>
                  <a:srgbClr val="FF0066"/>
                </a:solidFill>
                <a:latin typeface="Arial" panose="020B0604020202020204" pitchFamily="34" charset="0"/>
                <a:cs typeface="Arial" panose="020B0604020202020204" pitchFamily="34" charset="0"/>
              </a:rPr>
              <a:t>nam</a:t>
            </a:r>
            <a:r>
              <a:rPr lang="vi-VN" sz="2800">
                <a:solidFill>
                  <a:srgbClr val="3333FF"/>
                </a:solidFill>
                <a:latin typeface="Arial" panose="020B0604020202020204" pitchFamily="34" charset="0"/>
                <a:cs typeface="Arial" panose="020B0604020202020204" pitchFamily="34" charset="0"/>
              </a:rPr>
              <a:t>).</a:t>
            </a:r>
            <a:endParaRPr lang="en-US" sz="2800">
              <a:solidFill>
                <a:srgbClr val="3333FF"/>
              </a:solidFill>
              <a:latin typeface="Arial" panose="020B0604020202020204" pitchFamily="34" charset="0"/>
              <a:cs typeface="Arial" panose="020B0604020202020204" pitchFamily="34" charset="0"/>
            </a:endParaRPr>
          </a:p>
        </p:txBody>
      </p:sp>
      <p:sp>
        <p:nvSpPr>
          <p:cNvPr id="16" name="Rectangle 15"/>
          <p:cNvSpPr>
            <a:spLocks noChangeArrowheads="1"/>
          </p:cNvSpPr>
          <p:nvPr/>
        </p:nvSpPr>
        <p:spPr bwMode="auto">
          <a:xfrm>
            <a:off x="177763" y="-32632"/>
            <a:ext cx="119522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Các</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quốc</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gia</a:t>
            </a:r>
            <a:r>
              <a:rPr lang="en-US" altLang="en-US" sz="2000" b="1" dirty="0">
                <a:latin typeface="Times New Roman" pitchFamily="18" charset="0"/>
                <a:cs typeface="Times New Roman" pitchFamily="18" charset="0"/>
              </a:rPr>
              <a:t> ở </a:t>
            </a:r>
            <a:r>
              <a:rPr lang="en-US" altLang="en-US" sz="2000" b="1" dirty="0" err="1">
                <a:latin typeface="Times New Roman" pitchFamily="18" charset="0"/>
                <a:cs typeface="Times New Roman" pitchFamily="18" charset="0"/>
              </a:rPr>
              <a:t>châu</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Âu</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có</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tình</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trạng</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mất</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cân</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bằng</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giới</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tính</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với</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số</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nữ</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nhiều</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hơn</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số</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nam</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năm</a:t>
            </a:r>
            <a:r>
              <a:rPr lang="en-US" altLang="en-US" sz="2000" b="1" dirty="0">
                <a:latin typeface="Times New Roman" pitchFamily="18" charset="0"/>
                <a:cs typeface="Times New Roman" pitchFamily="18" charset="0"/>
              </a:rPr>
              <a:t> 1590 </a:t>
            </a:r>
            <a:r>
              <a:rPr lang="en-US" altLang="en-US" sz="2000" b="1" dirty="0" err="1">
                <a:latin typeface="Times New Roman" pitchFamily="18" charset="0"/>
                <a:cs typeface="Times New Roman" pitchFamily="18" charset="0"/>
              </a:rPr>
              <a:t>tỷ</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lệ</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nữ</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là</a:t>
            </a:r>
            <a:r>
              <a:rPr lang="en-US" altLang="en-US" sz="2000" b="1" dirty="0">
                <a:latin typeface="Times New Roman" pitchFamily="18" charset="0"/>
                <a:cs typeface="Times New Roman" pitchFamily="18" charset="0"/>
              </a:rPr>
              <a:t> 53,3%, </a:t>
            </a:r>
            <a:r>
              <a:rPr lang="en-US" altLang="en-US" sz="2000" b="1" dirty="0" err="1">
                <a:latin typeface="Times New Roman" pitchFamily="18" charset="0"/>
                <a:cs typeface="Times New Roman" pitchFamily="18" charset="0"/>
              </a:rPr>
              <a:t>tỷ</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lệ</a:t>
            </a:r>
            <a:r>
              <a:rPr lang="en-US" altLang="en-US" sz="2000" b="1" dirty="0">
                <a:latin typeface="Times New Roman" pitchFamily="18" charset="0"/>
                <a:cs typeface="Times New Roman" pitchFamily="18" charset="0"/>
              </a:rPr>
              <a:t> Nam </a:t>
            </a:r>
            <a:r>
              <a:rPr lang="en-US" altLang="en-US" sz="2000" b="1" dirty="0" err="1">
                <a:latin typeface="Times New Roman" pitchFamily="18" charset="0"/>
                <a:cs typeface="Times New Roman" pitchFamily="18" charset="0"/>
              </a:rPr>
              <a:t>là</a:t>
            </a:r>
            <a:r>
              <a:rPr lang="en-US" altLang="en-US" sz="2000" b="1" dirty="0">
                <a:latin typeface="Times New Roman" pitchFamily="18" charset="0"/>
                <a:cs typeface="Times New Roman" pitchFamily="18" charset="0"/>
              </a:rPr>
              <a:t> 46,7%. </a:t>
            </a:r>
            <a:r>
              <a:rPr lang="en-US" altLang="en-US" sz="2000" b="1" dirty="0" err="1">
                <a:latin typeface="Times New Roman" pitchFamily="18" charset="0"/>
                <a:cs typeface="Times New Roman" pitchFamily="18" charset="0"/>
              </a:rPr>
              <a:t>Năm</a:t>
            </a:r>
            <a:r>
              <a:rPr lang="en-US" altLang="en-US" sz="2000" b="1" dirty="0">
                <a:latin typeface="Times New Roman" pitchFamily="18" charset="0"/>
                <a:cs typeface="Times New Roman" pitchFamily="18" charset="0"/>
              </a:rPr>
              <a:t> 2020 </a:t>
            </a:r>
            <a:r>
              <a:rPr lang="en-US" altLang="en-US" sz="2000" b="1" dirty="0" err="1">
                <a:latin typeface="Times New Roman" pitchFamily="18" charset="0"/>
                <a:cs typeface="Times New Roman" pitchFamily="18" charset="0"/>
              </a:rPr>
              <a:t>tỷ</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lệ</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nữ</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là</a:t>
            </a:r>
            <a:r>
              <a:rPr lang="en-US" altLang="en-US" sz="2000" b="1" dirty="0">
                <a:latin typeface="Times New Roman" pitchFamily="18" charset="0"/>
                <a:cs typeface="Times New Roman" pitchFamily="18" charset="0"/>
              </a:rPr>
              <a:t> 51,7%, </a:t>
            </a:r>
            <a:r>
              <a:rPr lang="en-US" altLang="en-US" sz="2000" b="1" dirty="0" err="1">
                <a:latin typeface="Times New Roman" pitchFamily="18" charset="0"/>
                <a:cs typeface="Times New Roman" pitchFamily="18" charset="0"/>
              </a:rPr>
              <a:t>tỷ</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lệ</a:t>
            </a:r>
            <a:r>
              <a:rPr lang="en-US" altLang="en-US" sz="2000" b="1" dirty="0">
                <a:latin typeface="Times New Roman" pitchFamily="18" charset="0"/>
                <a:cs typeface="Times New Roman" pitchFamily="18" charset="0"/>
              </a:rPr>
              <a:t> Nam </a:t>
            </a:r>
            <a:r>
              <a:rPr lang="en-US" altLang="en-US" sz="2000" b="1" dirty="0" err="1">
                <a:latin typeface="Times New Roman" pitchFamily="18" charset="0"/>
                <a:cs typeface="Times New Roman" pitchFamily="18" charset="0"/>
              </a:rPr>
              <a:t>là</a:t>
            </a:r>
            <a:r>
              <a:rPr lang="en-US" altLang="en-US" sz="2000" b="1" dirty="0">
                <a:latin typeface="Times New Roman" pitchFamily="18" charset="0"/>
                <a:cs typeface="Times New Roman" pitchFamily="18" charset="0"/>
              </a:rPr>
              <a:t> 48,3%.</a:t>
            </a:r>
          </a:p>
        </p:txBody>
      </p:sp>
    </p:spTree>
    <p:extLst>
      <p:ext uri="{BB962C8B-B14F-4D97-AF65-F5344CB8AC3E}">
        <p14:creationId xmlns:p14="http://schemas.microsoft.com/office/powerpoint/2010/main" val="96810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wipe(left)">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xEl>
                                              <p:pRg st="0" end="0"/>
                                            </p:txEl>
                                          </p:spTgt>
                                        </p:tgtEl>
                                        <p:attrNameLst>
                                          <p:attrName>style.visibility</p:attrName>
                                        </p:attrNameLst>
                                      </p:cBhvr>
                                      <p:to>
                                        <p:strVal val="visible"/>
                                      </p:to>
                                    </p:set>
                                    <p:animEffect transition="in" filter="barn(inVertical)">
                                      <p:cBhvr>
                                        <p:cTn id="3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F9008031-60ED-4818-BFC8-7D24EAA9E7B1}"/>
              </a:ext>
            </a:extLst>
          </p:cNvPr>
          <p:cNvSpPr txBox="1"/>
          <p:nvPr/>
        </p:nvSpPr>
        <p:spPr>
          <a:xfrm>
            <a:off x="226512" y="873947"/>
            <a:ext cx="3596740" cy="584775"/>
          </a:xfrm>
          <a:prstGeom prst="rect">
            <a:avLst/>
          </a:prstGeom>
          <a:solidFill>
            <a:srgbClr val="7030A0"/>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Cơ cấu dân số già</a:t>
            </a:r>
          </a:p>
        </p:txBody>
      </p:sp>
      <p:sp>
        <p:nvSpPr>
          <p:cNvPr id="12" name="Rectangle 11">
            <a:extLst>
              <a:ext uri="{FF2B5EF4-FFF2-40B4-BE49-F238E27FC236}">
                <a16:creationId xmlns:a16="http://schemas.microsoft.com/office/drawing/2014/main" xmlns="" id="{5F97140C-C169-42DD-A3A4-95D8991F932B}"/>
              </a:ext>
            </a:extLst>
          </p:cNvPr>
          <p:cNvSpPr/>
          <p:nvPr/>
        </p:nvSpPr>
        <p:spPr>
          <a:xfrm>
            <a:off x="4518991" y="878659"/>
            <a:ext cx="2252870" cy="523220"/>
          </a:xfrm>
          <a:prstGeom prst="rect">
            <a:avLst/>
          </a:prstGeom>
          <a:solidFill>
            <a:srgbClr val="00B050"/>
          </a:solidFill>
        </p:spPr>
        <p:txBody>
          <a:bodyPr wrap="square">
            <a:spAutoFit/>
          </a:bodyPr>
          <a:lstStyle/>
          <a:p>
            <a:r>
              <a:rPr lang="vi-VN" sz="2800" b="1">
                <a:solidFill>
                  <a:srgbClr val="FFFF00"/>
                </a:solidFill>
                <a:latin typeface="Arial" panose="020B0604020202020204" pitchFamily="34" charset="0"/>
                <a:cs typeface="Arial" panose="020B0604020202020204" pitchFamily="34" charset="0"/>
              </a:rPr>
              <a:t>- </a:t>
            </a:r>
            <a:r>
              <a:rPr lang="en-US" sz="2800" b="1">
                <a:solidFill>
                  <a:srgbClr val="FFFF00"/>
                </a:solidFill>
                <a:latin typeface="Arial" panose="020B0604020202020204" pitchFamily="34" charset="0"/>
                <a:cs typeface="Arial" panose="020B0604020202020204" pitchFamily="34" charset="0"/>
              </a:rPr>
              <a:t>Tích cực</a:t>
            </a:r>
          </a:p>
        </p:txBody>
      </p:sp>
      <p:pic>
        <p:nvPicPr>
          <p:cNvPr id="13" name="Picture 12">
            <a:extLst>
              <a:ext uri="{FF2B5EF4-FFF2-40B4-BE49-F238E27FC236}">
                <a16:creationId xmlns:a16="http://schemas.microsoft.com/office/drawing/2014/main" xmlns="" id="{44C811B0-7BDF-4CC8-B627-1179A95E85F7}"/>
              </a:ext>
            </a:extLst>
          </p:cNvPr>
          <p:cNvPicPr>
            <a:picLocks noChangeAspect="1"/>
          </p:cNvPicPr>
          <p:nvPr/>
        </p:nvPicPr>
        <p:blipFill rotWithShape="1">
          <a:blip r:embed="rId3"/>
          <a:srcRect t="11617"/>
          <a:stretch/>
        </p:blipFill>
        <p:spPr>
          <a:xfrm>
            <a:off x="226512" y="1882028"/>
            <a:ext cx="3596740" cy="4768153"/>
          </a:xfrm>
          <a:prstGeom prst="rect">
            <a:avLst/>
          </a:prstGeom>
        </p:spPr>
      </p:pic>
      <p:sp>
        <p:nvSpPr>
          <p:cNvPr id="21" name="Rectangle 20">
            <a:extLst>
              <a:ext uri="{FF2B5EF4-FFF2-40B4-BE49-F238E27FC236}">
                <a16:creationId xmlns:a16="http://schemas.microsoft.com/office/drawing/2014/main" xmlns="" id="{ADC9F1FA-60C4-4991-B290-6099FF393EC7}"/>
              </a:ext>
            </a:extLst>
          </p:cNvPr>
          <p:cNvSpPr/>
          <p:nvPr/>
        </p:nvSpPr>
        <p:spPr>
          <a:xfrm>
            <a:off x="4305836" y="3810363"/>
            <a:ext cx="7659651" cy="1569660"/>
          </a:xfrm>
          <a:prstGeom prst="rect">
            <a:avLst/>
          </a:prstGeom>
        </p:spPr>
        <p:txBody>
          <a:bodyPr wrap="square">
            <a:spAutoFit/>
          </a:bodyPr>
          <a:lstStyle/>
          <a:p>
            <a:pPr marL="285750" indent="-285750">
              <a:buFont typeface="Wingdings" panose="05000000000000000000" pitchFamily="2" charset="2"/>
              <a:buChar char="ü"/>
            </a:pPr>
            <a:r>
              <a:rPr lang="vi-VN" sz="3200">
                <a:solidFill>
                  <a:srgbClr val="1C11AF"/>
                </a:solidFill>
                <a:latin typeface="Arial" panose="020B0604020202020204" pitchFamily="34" charset="0"/>
                <a:cs typeface="Arial" panose="020B0604020202020204" pitchFamily="34" charset="0"/>
              </a:rPr>
              <a:t> Tỉ lệ người già nhiều, chi phí phúc lợi xã hội cho người già lớn, gây sức ép lên các vấn đề y tế.</a:t>
            </a:r>
            <a:endParaRPr lang="en-US" sz="3200">
              <a:solidFill>
                <a:srgbClr val="1C11AF"/>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xmlns="" id="{69494051-0440-4F74-A5F4-E31D55DDDC73}"/>
              </a:ext>
            </a:extLst>
          </p:cNvPr>
          <p:cNvSpPr/>
          <p:nvPr/>
        </p:nvSpPr>
        <p:spPr>
          <a:xfrm>
            <a:off x="4305837" y="1778457"/>
            <a:ext cx="7659651" cy="954107"/>
          </a:xfrm>
          <a:prstGeom prst="rect">
            <a:avLst/>
          </a:prstGeom>
        </p:spPr>
        <p:txBody>
          <a:bodyPr wrap="square">
            <a:spAutoFit/>
          </a:bodyPr>
          <a:lstStyle/>
          <a:p>
            <a:pPr marL="457200" indent="-457200">
              <a:buFont typeface="Wingdings" panose="05000000000000000000" pitchFamily="2" charset="2"/>
              <a:buChar char="ü"/>
            </a:pPr>
            <a:r>
              <a:rPr lang="en-US" sz="2800">
                <a:solidFill>
                  <a:srgbClr val="1C11AF"/>
                </a:solidFill>
                <a:latin typeface="OpenSans"/>
              </a:rPr>
              <a:t>T</a:t>
            </a:r>
            <a:r>
              <a:rPr lang="vi-VN" sz="2800">
                <a:solidFill>
                  <a:srgbClr val="1C11AF"/>
                </a:solidFill>
                <a:latin typeface="Arial" panose="020B0604020202020204" pitchFamily="34" charset="0"/>
                <a:cs typeface="Arial" panose="020B0604020202020204" pitchFamily="34" charset="0"/>
              </a:rPr>
              <a:t>ỉ lệ dân số phụ thuộc ít, nhiều lao động có kinh nghiệm lâu năm.</a:t>
            </a:r>
            <a:endParaRPr lang="en-US">
              <a:solidFill>
                <a:srgbClr val="1C11AF"/>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xmlns="" id="{5996382B-8A92-4340-B70C-C6C6A034AE5D}"/>
              </a:ext>
            </a:extLst>
          </p:cNvPr>
          <p:cNvSpPr/>
          <p:nvPr/>
        </p:nvSpPr>
        <p:spPr>
          <a:xfrm>
            <a:off x="4518991" y="3001909"/>
            <a:ext cx="2252870" cy="523220"/>
          </a:xfrm>
          <a:prstGeom prst="rect">
            <a:avLst/>
          </a:prstGeom>
          <a:solidFill>
            <a:srgbClr val="00B050"/>
          </a:solidFill>
        </p:spPr>
        <p:txBody>
          <a:bodyPr wrap="square">
            <a:spAutoFit/>
          </a:bodyPr>
          <a:lstStyle/>
          <a:p>
            <a:r>
              <a:rPr lang="vi-VN" sz="2800" b="1">
                <a:solidFill>
                  <a:srgbClr val="FFFF00"/>
                </a:solidFill>
                <a:latin typeface="Arial" panose="020B0604020202020204" pitchFamily="34" charset="0"/>
                <a:cs typeface="Arial" panose="020B0604020202020204" pitchFamily="34" charset="0"/>
              </a:rPr>
              <a:t>- </a:t>
            </a:r>
            <a:r>
              <a:rPr lang="en-US" sz="2800" b="1">
                <a:solidFill>
                  <a:srgbClr val="FFFF00"/>
                </a:solidFill>
                <a:latin typeface="Arial" panose="020B0604020202020204" pitchFamily="34" charset="0"/>
                <a:cs typeface="Arial" panose="020B0604020202020204" pitchFamily="34" charset="0"/>
              </a:rPr>
              <a:t>Tiêu cực</a:t>
            </a:r>
          </a:p>
        </p:txBody>
      </p:sp>
      <p:sp>
        <p:nvSpPr>
          <p:cNvPr id="14" name="Rectangle 13">
            <a:extLst>
              <a:ext uri="{FF2B5EF4-FFF2-40B4-BE49-F238E27FC236}">
                <a16:creationId xmlns:a16="http://schemas.microsoft.com/office/drawing/2014/main" xmlns="" id="{6DFDDC05-E00F-4DA7-8291-903F93D966F3}"/>
              </a:ext>
            </a:extLst>
          </p:cNvPr>
          <p:cNvSpPr/>
          <p:nvPr/>
        </p:nvSpPr>
        <p:spPr>
          <a:xfrm>
            <a:off x="4305836" y="5542366"/>
            <a:ext cx="6096000" cy="584775"/>
          </a:xfrm>
          <a:prstGeom prst="rect">
            <a:avLst/>
          </a:prstGeom>
        </p:spPr>
        <p:txBody>
          <a:bodyPr>
            <a:spAutoFit/>
          </a:bodyPr>
          <a:lstStyle/>
          <a:p>
            <a:pPr marL="285750" indent="-285750">
              <a:buFont typeface="Wingdings" panose="05000000000000000000" pitchFamily="2" charset="2"/>
              <a:buChar char="ü"/>
            </a:pPr>
            <a:r>
              <a:rPr lang="vi-VN" sz="3200">
                <a:solidFill>
                  <a:srgbClr val="1C11AF"/>
                </a:solidFill>
                <a:latin typeface="Arial" panose="020B0604020202020204" pitchFamily="34" charset="0"/>
                <a:cs typeface="Arial" panose="020B0604020202020204" pitchFamily="34" charset="0"/>
              </a:rPr>
              <a:t> </a:t>
            </a:r>
            <a:r>
              <a:rPr lang="en-US" sz="3200">
                <a:solidFill>
                  <a:srgbClr val="1C11AF"/>
                </a:solidFill>
                <a:latin typeface="Arial" panose="020B0604020202020204" pitchFamily="34" charset="0"/>
                <a:cs typeface="Arial" panose="020B0604020202020204" pitchFamily="34" charset="0"/>
              </a:rPr>
              <a:t>Thiếu nguồn lao động</a:t>
            </a:r>
            <a:r>
              <a:rPr lang="vi-VN" sz="3200">
                <a:solidFill>
                  <a:srgbClr val="1C11AF"/>
                </a:solidFill>
                <a:latin typeface="Arial" panose="020B0604020202020204" pitchFamily="34" charset="0"/>
                <a:cs typeface="Arial" panose="020B0604020202020204" pitchFamily="34" charset="0"/>
              </a:rPr>
              <a:t>.</a:t>
            </a:r>
            <a:endParaRPr lang="en-US" sz="3200">
              <a:solidFill>
                <a:srgbClr val="1C11AF"/>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xmlns="" id="{49C75812-600F-47DD-BC0B-56838E58D35B}"/>
              </a:ext>
            </a:extLst>
          </p:cNvPr>
          <p:cNvSpPr/>
          <p:nvPr/>
        </p:nvSpPr>
        <p:spPr>
          <a:xfrm>
            <a:off x="4305836" y="6134034"/>
            <a:ext cx="6096000" cy="1077218"/>
          </a:xfrm>
          <a:prstGeom prst="rect">
            <a:avLst/>
          </a:prstGeom>
        </p:spPr>
        <p:txBody>
          <a:bodyPr>
            <a:spAutoFit/>
          </a:bodyPr>
          <a:lstStyle/>
          <a:p>
            <a:pPr marL="285750" indent="-285750">
              <a:buFont typeface="Wingdings" panose="05000000000000000000" pitchFamily="2" charset="2"/>
              <a:buChar char="ü"/>
            </a:pPr>
            <a:r>
              <a:rPr lang="vi-VN" sz="3200">
                <a:solidFill>
                  <a:srgbClr val="1C11AF"/>
                </a:solidFill>
                <a:latin typeface="Arial" panose="020B0604020202020204" pitchFamily="34" charset="0"/>
                <a:cs typeface="Arial" panose="020B0604020202020204" pitchFamily="34" charset="0"/>
              </a:rPr>
              <a:t> Nguy cơ suy giảm dân số.</a:t>
            </a:r>
            <a:br>
              <a:rPr lang="vi-VN" sz="3200">
                <a:solidFill>
                  <a:srgbClr val="1C11AF"/>
                </a:solidFill>
                <a:latin typeface="Arial" panose="020B0604020202020204" pitchFamily="34" charset="0"/>
                <a:cs typeface="Arial" panose="020B0604020202020204" pitchFamily="34" charset="0"/>
              </a:rPr>
            </a:br>
            <a:endParaRPr lang="en-US" sz="3200">
              <a:solidFill>
                <a:srgbClr val="1C11AF"/>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xmlns="" id="{21F7D177-F5A3-4418-87DB-3C4600B1A1A9}"/>
              </a:ext>
            </a:extLst>
          </p:cNvPr>
          <p:cNvPicPr>
            <a:picLocks noChangeAspect="1"/>
          </p:cNvPicPr>
          <p:nvPr/>
        </p:nvPicPr>
        <p:blipFill>
          <a:blip r:embed="rId4"/>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205950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p:bldP spid="27" grpId="0"/>
      <p:bldP spid="28" grpId="0" animBg="1"/>
      <p:bldP spid="14" grpId="0"/>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CD36771-54BF-4E46-BBA9-A94F86796C17}"/>
              </a:ext>
            </a:extLst>
          </p:cNvPr>
          <p:cNvPicPr>
            <a:picLocks noChangeAspect="1"/>
          </p:cNvPicPr>
          <p:nvPr/>
        </p:nvPicPr>
        <p:blipFill rotWithShape="1">
          <a:blip r:embed="rId3"/>
          <a:srcRect t="3318"/>
          <a:stretch/>
        </p:blipFill>
        <p:spPr>
          <a:xfrm>
            <a:off x="2018804" y="1533273"/>
            <a:ext cx="8728363" cy="5225605"/>
          </a:xfrm>
          <a:prstGeom prst="rect">
            <a:avLst/>
          </a:prstGeom>
        </p:spPr>
      </p:pic>
      <p:sp>
        <p:nvSpPr>
          <p:cNvPr id="5" name="TextBox 4">
            <a:extLst>
              <a:ext uri="{FF2B5EF4-FFF2-40B4-BE49-F238E27FC236}">
                <a16:creationId xmlns:a16="http://schemas.microsoft.com/office/drawing/2014/main" xmlns="" id="{60BA4EBD-698D-48CA-B346-C22D1317DFF3}"/>
              </a:ext>
            </a:extLst>
          </p:cNvPr>
          <p:cNvSpPr txBox="1"/>
          <p:nvPr/>
        </p:nvSpPr>
        <p:spPr>
          <a:xfrm>
            <a:off x="344557" y="166255"/>
            <a:ext cx="11661396" cy="1200329"/>
          </a:xfrm>
          <a:prstGeom prst="rect">
            <a:avLst/>
          </a:prstGeom>
          <a:noFill/>
          <a:ln>
            <a:solidFill>
              <a:schemeClr val="accent1"/>
            </a:solidFill>
            <a:prstDash val="sysDash"/>
          </a:ln>
        </p:spPr>
        <p:txBody>
          <a:bodyPr wrap="square" rtlCol="0">
            <a:spAutoFit/>
          </a:bodyPr>
          <a:lstStyle/>
          <a:p>
            <a:r>
              <a:rPr lang="vi-VN" sz="2400">
                <a:solidFill>
                  <a:srgbClr val="1C11AF"/>
                </a:solidFill>
                <a:latin typeface="Arial" panose="020B0604020202020204" pitchFamily="34" charset="0"/>
                <a:cs typeface="Arial" panose="020B0604020202020204" pitchFamily="34" charset="0"/>
              </a:rPr>
              <a:t>Một quốc gia ở châu Âu cũng phải đối mặt với t</a:t>
            </a:r>
            <a:r>
              <a:rPr lang="en-US" sz="2400">
                <a:solidFill>
                  <a:srgbClr val="1C11AF"/>
                </a:solidFill>
                <a:latin typeface="Arial" panose="020B0604020202020204" pitchFamily="34" charset="0"/>
                <a:cs typeface="Arial" panose="020B0604020202020204" pitchFamily="34" charset="0"/>
              </a:rPr>
              <a:t>ì</a:t>
            </a:r>
            <a:r>
              <a:rPr lang="vi-VN" sz="2400">
                <a:solidFill>
                  <a:srgbClr val="1C11AF"/>
                </a:solidFill>
                <a:latin typeface="Arial" panose="020B0604020202020204" pitchFamily="34" charset="0"/>
                <a:cs typeface="Arial" panose="020B0604020202020204" pitchFamily="34" charset="0"/>
              </a:rPr>
              <a:t>nh trạng già hóa dân số đang diễn ra nhanh chóng, đó là Thụy Điển. Theo dự báo, trong hai thập kỷ tới, số người trên 80 tuổi ở Thụy Điển sẽ tăng từ khoảng 500.000 - 800.000 người</a:t>
            </a:r>
            <a:endParaRPr lang="en-US" sz="240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81352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FCAE48EF-CA75-4DAF-BDEB-343548967945}"/>
              </a:ext>
            </a:extLst>
          </p:cNvPr>
          <p:cNvGrpSpPr/>
          <p:nvPr/>
        </p:nvGrpSpPr>
        <p:grpSpPr>
          <a:xfrm>
            <a:off x="2208400" y="115548"/>
            <a:ext cx="6298849" cy="872949"/>
            <a:chOff x="1133366" y="2220084"/>
            <a:chExt cx="5681780" cy="914400"/>
          </a:xfrm>
          <a:solidFill>
            <a:schemeClr val="accent4">
              <a:lumMod val="40000"/>
              <a:lumOff val="60000"/>
            </a:schemeClr>
          </a:solidFill>
        </p:grpSpPr>
        <p:sp>
          <p:nvSpPr>
            <p:cNvPr id="5" name="Arrow: Pentagon 4">
              <a:extLst>
                <a:ext uri="{FF2B5EF4-FFF2-40B4-BE49-F238E27FC236}">
                  <a16:creationId xmlns:a16="http://schemas.microsoft.com/office/drawing/2014/main" xmlns="" id="{78D9487D-B9F9-4110-A351-2A051444E28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xmlns="" id="{302692A6-5939-48D2-97F4-B1503B83447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xmlns="" id="{F9008031-60ED-4818-BFC8-7D24EAA9E7B1}"/>
              </a:ext>
            </a:extLst>
          </p:cNvPr>
          <p:cNvSpPr txBox="1"/>
          <p:nvPr/>
        </p:nvSpPr>
        <p:spPr>
          <a:xfrm>
            <a:off x="3004174" y="267676"/>
            <a:ext cx="5503075" cy="584775"/>
          </a:xfrm>
          <a:prstGeom prst="rect">
            <a:avLst/>
          </a:prstGeom>
          <a:noFill/>
        </p:spPr>
        <p:txBody>
          <a:bodyPr wrap="square" rtlCol="0">
            <a:spAutoFit/>
          </a:bodyPr>
          <a:lstStyle/>
          <a:p>
            <a:r>
              <a:rPr lang="vi-VN" sz="3200">
                <a:solidFill>
                  <a:srgbClr val="0070C0"/>
                </a:solidFill>
                <a:cs typeface="Arial" panose="020B0604020202020204" pitchFamily="34" charset="0"/>
              </a:rPr>
              <a:t>Đặc điểm </a:t>
            </a:r>
            <a:r>
              <a:rPr lang="en-US" sz="3200">
                <a:solidFill>
                  <a:srgbClr val="0070C0"/>
                </a:solidFill>
                <a:latin typeface="Arial" panose="020B0604020202020204" pitchFamily="34" charset="0"/>
                <a:cs typeface="Arial" panose="020B0604020202020204" pitchFamily="34" charset="0"/>
              </a:rPr>
              <a:t>dân cư</a:t>
            </a:r>
            <a:r>
              <a:rPr lang="vi-VN" sz="3200">
                <a:solidFill>
                  <a:srgbClr val="0070C0"/>
                </a:solidFill>
                <a:cs typeface="Arial" panose="020B0604020202020204" pitchFamily="34" charset="0"/>
              </a:rPr>
              <a:t> Châu Âu</a:t>
            </a:r>
            <a:endParaRPr lang="en-US" sz="3200">
              <a:solidFill>
                <a:srgbClr val="0070C0"/>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xmlns="" id="{ABBFA3E6-39D0-4E7A-9BC3-C5C308521FFD}"/>
              </a:ext>
            </a:extLst>
          </p:cNvPr>
          <p:cNvGrpSpPr/>
          <p:nvPr/>
        </p:nvGrpSpPr>
        <p:grpSpPr>
          <a:xfrm>
            <a:off x="1446173" y="115548"/>
            <a:ext cx="1301952" cy="872949"/>
            <a:chOff x="344605" y="154323"/>
            <a:chExt cx="1301952" cy="872949"/>
          </a:xfrm>
        </p:grpSpPr>
        <p:sp>
          <p:nvSpPr>
            <p:cNvPr id="9" name="Arrow: Pentagon 8">
              <a:extLst>
                <a:ext uri="{FF2B5EF4-FFF2-40B4-BE49-F238E27FC236}">
                  <a16:creationId xmlns:a16="http://schemas.microsoft.com/office/drawing/2014/main" xmlns="" id="{0E91AED5-DD0F-4B5C-9573-8E6BEA31417B}"/>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xmlns="" id="{BB0731A0-388F-4A38-9EB8-EF57DA964A08}"/>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Icon&#10;&#10;Description automatically generated">
            <a:extLst>
              <a:ext uri="{FF2B5EF4-FFF2-40B4-BE49-F238E27FC236}">
                <a16:creationId xmlns:a16="http://schemas.microsoft.com/office/drawing/2014/main" xmlns="" id="{1F1BA47D-7F9A-477E-90FE-6F1871E620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grpSp>
        <p:nvGrpSpPr>
          <p:cNvPr id="12" name="Group 11">
            <a:extLst>
              <a:ext uri="{FF2B5EF4-FFF2-40B4-BE49-F238E27FC236}">
                <a16:creationId xmlns:a16="http://schemas.microsoft.com/office/drawing/2014/main" xmlns="" id="{57D3DAD8-1B9A-499A-A0FB-EDAEFD39D183}"/>
              </a:ext>
            </a:extLst>
          </p:cNvPr>
          <p:cNvGrpSpPr/>
          <p:nvPr/>
        </p:nvGrpSpPr>
        <p:grpSpPr>
          <a:xfrm>
            <a:off x="1446173" y="996201"/>
            <a:ext cx="9282771" cy="5987696"/>
            <a:chOff x="1446173" y="996201"/>
            <a:chExt cx="9282771" cy="5987696"/>
          </a:xfrm>
        </p:grpSpPr>
        <p:sp>
          <p:nvSpPr>
            <p:cNvPr id="2" name="Explosion: 8 Points 1">
              <a:extLst>
                <a:ext uri="{FF2B5EF4-FFF2-40B4-BE49-F238E27FC236}">
                  <a16:creationId xmlns:a16="http://schemas.microsoft.com/office/drawing/2014/main" xmlns="" id="{4CBDFCEE-27D8-46A6-8DD7-DA825BFC574E}"/>
                </a:ext>
              </a:extLst>
            </p:cNvPr>
            <p:cNvSpPr/>
            <p:nvPr/>
          </p:nvSpPr>
          <p:spPr>
            <a:xfrm>
              <a:off x="1446173" y="996201"/>
              <a:ext cx="9282771" cy="5987696"/>
            </a:xfrm>
            <a:prstGeom prst="irregularSeal1">
              <a:avLst/>
            </a:prstGeom>
            <a:solidFill>
              <a:srgbClr val="FFFF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370B4985-892C-43A4-A7E2-2A81EC2390FC}"/>
                </a:ext>
              </a:extLst>
            </p:cNvPr>
            <p:cNvSpPr txBox="1"/>
            <p:nvPr/>
          </p:nvSpPr>
          <p:spPr>
            <a:xfrm>
              <a:off x="5014913" y="3045839"/>
              <a:ext cx="4176697" cy="2554545"/>
            </a:xfrm>
            <a:prstGeom prst="rect">
              <a:avLst/>
            </a:prstGeom>
            <a:noFill/>
          </p:spPr>
          <p:txBody>
            <a:bodyPr wrap="square" rtlCol="0">
              <a:spAutoFit/>
            </a:bodyPr>
            <a:lstStyle/>
            <a:p>
              <a:r>
                <a:rPr lang="en-US" sz="3200" dirty="0" err="1">
                  <a:solidFill>
                    <a:srgbClr val="FF0000"/>
                  </a:solidFill>
                  <a:latin typeface="Arial" panose="020B0604020202020204" pitchFamily="34" charset="0"/>
                  <a:cs typeface="Arial" panose="020B0604020202020204" pitchFamily="34" charset="0"/>
                </a:rPr>
                <a:t>Để</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giải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quyết</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vấn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đề</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già</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hóa</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dân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số</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các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quốc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gia</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Châu</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Âu</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đã</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có</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những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biện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pháp</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gì</a:t>
              </a:r>
              <a:r>
                <a:rPr lang="en-US" sz="3200" dirty="0">
                  <a:solidFill>
                    <a:srgbClr val="FF0000"/>
                  </a:solidFill>
                  <a:latin typeface="Arial" panose="020B0604020202020204" pitchFamily="34" charset="0"/>
                  <a:cs typeface="Arial" panose="020B0604020202020204" pitchFamily="34" charset="0"/>
                </a:rPr>
                <a:t>?</a:t>
              </a:r>
            </a:p>
          </p:txBody>
        </p:sp>
      </p:grpSp>
      <p:pic>
        <p:nvPicPr>
          <p:cNvPr id="13" name="Picture 12">
            <a:extLst>
              <a:ext uri="{FF2B5EF4-FFF2-40B4-BE49-F238E27FC236}">
                <a16:creationId xmlns:a16="http://schemas.microsoft.com/office/drawing/2014/main" xmlns="" id="{61172DDD-DAFD-4497-BF96-E5455C1B8376}"/>
              </a:ext>
            </a:extLst>
          </p:cNvPr>
          <p:cNvPicPr>
            <a:picLocks noChangeAspect="1"/>
          </p:cNvPicPr>
          <p:nvPr/>
        </p:nvPicPr>
        <p:blipFill>
          <a:blip r:embed="rId4"/>
          <a:stretch>
            <a:fillRect/>
          </a:stretch>
        </p:blipFill>
        <p:spPr>
          <a:xfrm>
            <a:off x="74450" y="1236010"/>
            <a:ext cx="4267899" cy="5203266"/>
          </a:xfrm>
          <a:prstGeom prst="rect">
            <a:avLst/>
          </a:prstGeom>
        </p:spPr>
      </p:pic>
      <p:pic>
        <p:nvPicPr>
          <p:cNvPr id="15" name="Picture 14">
            <a:extLst>
              <a:ext uri="{FF2B5EF4-FFF2-40B4-BE49-F238E27FC236}">
                <a16:creationId xmlns:a16="http://schemas.microsoft.com/office/drawing/2014/main" xmlns="" id="{E1A7C754-AA1D-41AA-BE25-924F5CF067B7}"/>
              </a:ext>
            </a:extLst>
          </p:cNvPr>
          <p:cNvPicPr>
            <a:picLocks noChangeAspect="1"/>
          </p:cNvPicPr>
          <p:nvPr/>
        </p:nvPicPr>
        <p:blipFill>
          <a:blip r:embed="rId5"/>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277791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xmlns="" id="{93E32323-0304-408C-9BBE-1BEF77378C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grpSp>
        <p:nvGrpSpPr>
          <p:cNvPr id="3" name="Group 2">
            <a:extLst>
              <a:ext uri="{FF2B5EF4-FFF2-40B4-BE49-F238E27FC236}">
                <a16:creationId xmlns:a16="http://schemas.microsoft.com/office/drawing/2014/main" xmlns="" id="{B79A54C3-8915-4D61-8A95-CDD5039CA8DC}"/>
              </a:ext>
            </a:extLst>
          </p:cNvPr>
          <p:cNvGrpSpPr/>
          <p:nvPr/>
        </p:nvGrpSpPr>
        <p:grpSpPr>
          <a:xfrm>
            <a:off x="2208400" y="115548"/>
            <a:ext cx="6128077" cy="872949"/>
            <a:chOff x="1133366" y="2220084"/>
            <a:chExt cx="5681780" cy="914400"/>
          </a:xfrm>
          <a:solidFill>
            <a:schemeClr val="accent4">
              <a:lumMod val="40000"/>
              <a:lumOff val="60000"/>
            </a:schemeClr>
          </a:solidFill>
        </p:grpSpPr>
        <p:sp>
          <p:nvSpPr>
            <p:cNvPr id="4" name="Arrow: Pentagon 3">
              <a:extLst>
                <a:ext uri="{FF2B5EF4-FFF2-40B4-BE49-F238E27FC236}">
                  <a16:creationId xmlns:a16="http://schemas.microsoft.com/office/drawing/2014/main" xmlns="" id="{D1AAFF9D-D136-437D-B65A-E02589772AD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TextBox 4">
              <a:extLst>
                <a:ext uri="{FF2B5EF4-FFF2-40B4-BE49-F238E27FC236}">
                  <a16:creationId xmlns:a16="http://schemas.microsoft.com/office/drawing/2014/main" xmlns="" id="{81574BF3-3246-4CE5-A926-5B4B5E9D0B0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6" name="TextBox 5">
            <a:extLst>
              <a:ext uri="{FF2B5EF4-FFF2-40B4-BE49-F238E27FC236}">
                <a16:creationId xmlns:a16="http://schemas.microsoft.com/office/drawing/2014/main" xmlns="" id="{FCFDD0BE-F219-4A9E-93DA-7F747FB19B27}"/>
              </a:ext>
            </a:extLst>
          </p:cNvPr>
          <p:cNvSpPr txBox="1"/>
          <p:nvPr/>
        </p:nvSpPr>
        <p:spPr>
          <a:xfrm>
            <a:off x="2918647" y="280058"/>
            <a:ext cx="5733092" cy="584775"/>
          </a:xfrm>
          <a:prstGeom prst="rect">
            <a:avLst/>
          </a:prstGeom>
          <a:noFill/>
        </p:spPr>
        <p:txBody>
          <a:bodyPr wrap="square" rtlCol="0">
            <a:spAutoFit/>
          </a:bodyPr>
          <a:lstStyle/>
          <a:p>
            <a:r>
              <a:rPr lang="vi-VN" sz="3200">
                <a:solidFill>
                  <a:srgbClr val="0070C0"/>
                </a:solidFill>
                <a:cs typeface="Arial" panose="020B0604020202020204" pitchFamily="34" charset="0"/>
              </a:rPr>
              <a:t>Đặc điểm </a:t>
            </a:r>
            <a:r>
              <a:rPr lang="en-US" sz="3200">
                <a:solidFill>
                  <a:srgbClr val="0070C0"/>
                </a:solidFill>
                <a:latin typeface="Arial" panose="020B0604020202020204" pitchFamily="34" charset="0"/>
                <a:cs typeface="Arial" panose="020B0604020202020204" pitchFamily="34" charset="0"/>
              </a:rPr>
              <a:t>dân cư</a:t>
            </a:r>
            <a:r>
              <a:rPr lang="vi-VN" sz="3200">
                <a:solidFill>
                  <a:srgbClr val="0070C0"/>
                </a:solidFill>
                <a:cs typeface="Arial" panose="020B0604020202020204" pitchFamily="34" charset="0"/>
              </a:rPr>
              <a:t> Châu Âu</a:t>
            </a:r>
            <a:endParaRPr lang="en-US" sz="3200">
              <a:solidFill>
                <a:srgbClr val="0070C0"/>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xmlns="" id="{51117C30-804D-41B9-9E4B-2ABEBAA138E0}"/>
              </a:ext>
            </a:extLst>
          </p:cNvPr>
          <p:cNvGrpSpPr/>
          <p:nvPr/>
        </p:nvGrpSpPr>
        <p:grpSpPr>
          <a:xfrm>
            <a:off x="1446173" y="115548"/>
            <a:ext cx="1301952" cy="872949"/>
            <a:chOff x="344605" y="154323"/>
            <a:chExt cx="1301952" cy="872949"/>
          </a:xfrm>
        </p:grpSpPr>
        <p:sp>
          <p:nvSpPr>
            <p:cNvPr id="8" name="Arrow: Pentagon 7">
              <a:extLst>
                <a:ext uri="{FF2B5EF4-FFF2-40B4-BE49-F238E27FC236}">
                  <a16:creationId xmlns:a16="http://schemas.microsoft.com/office/drawing/2014/main" xmlns="" id="{053A44BB-6CD3-45DE-98C7-E19B0E2F8A0E}"/>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9" name="Isosceles Triangle 8">
              <a:extLst>
                <a:ext uri="{FF2B5EF4-FFF2-40B4-BE49-F238E27FC236}">
                  <a16:creationId xmlns:a16="http://schemas.microsoft.com/office/drawing/2014/main" xmlns="" id="{37CAC769-F9D5-43EA-94AF-9C05F4F9CF9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xmlns="" id="{530783D0-7993-4342-BD65-E3977DDAC699}"/>
              </a:ext>
            </a:extLst>
          </p:cNvPr>
          <p:cNvPicPr>
            <a:picLocks noChangeAspect="1"/>
          </p:cNvPicPr>
          <p:nvPr/>
        </p:nvPicPr>
        <p:blipFill>
          <a:blip r:embed="rId3"/>
          <a:stretch>
            <a:fillRect/>
          </a:stretch>
        </p:blipFill>
        <p:spPr>
          <a:xfrm>
            <a:off x="10791608" y="148865"/>
            <a:ext cx="1222629" cy="1075678"/>
          </a:xfrm>
          <a:prstGeom prst="rect">
            <a:avLst/>
          </a:prstGeom>
        </p:spPr>
      </p:pic>
      <p:sp>
        <p:nvSpPr>
          <p:cNvPr id="12" name="Rectangle 11">
            <a:extLst>
              <a:ext uri="{FF2B5EF4-FFF2-40B4-BE49-F238E27FC236}">
                <a16:creationId xmlns:a16="http://schemas.microsoft.com/office/drawing/2014/main" xmlns="" id="{404FD7EC-1A9C-4E5A-8E91-1160459CCF2C}"/>
              </a:ext>
            </a:extLst>
          </p:cNvPr>
          <p:cNvSpPr/>
          <p:nvPr/>
        </p:nvSpPr>
        <p:spPr>
          <a:xfrm>
            <a:off x="177664" y="2105494"/>
            <a:ext cx="10986052" cy="1323439"/>
          </a:xfrm>
          <a:prstGeom prst="rect">
            <a:avLst/>
          </a:prstGeom>
        </p:spPr>
        <p:txBody>
          <a:bodyPr wrap="square">
            <a:spAutoFit/>
          </a:bodyPr>
          <a:lstStyle/>
          <a:p>
            <a:r>
              <a:rPr lang="vi-VN" sz="4000">
                <a:solidFill>
                  <a:srgbClr val="3333FF"/>
                </a:solidFill>
                <a:latin typeface="Arial" panose="020B0604020202020204" pitchFamily="34" charset="0"/>
                <a:cs typeface="Arial" panose="020B0604020202020204" pitchFamily="34" charset="0"/>
              </a:rPr>
              <a:t>- Dân số châu : 747,6 triệu người (chiếm 10% dân số thế giới - 2020).</a:t>
            </a:r>
            <a:endParaRPr lang="en-US" sz="4000">
              <a:solidFill>
                <a:srgbClr val="3333FF"/>
              </a:solidFill>
            </a:endParaRPr>
          </a:p>
        </p:txBody>
      </p:sp>
      <p:sp>
        <p:nvSpPr>
          <p:cNvPr id="13" name="TextBox 12">
            <a:extLst>
              <a:ext uri="{FF2B5EF4-FFF2-40B4-BE49-F238E27FC236}">
                <a16:creationId xmlns:a16="http://schemas.microsoft.com/office/drawing/2014/main" xmlns="" id="{4D897561-554C-493B-A5B4-62152C8DC35A}"/>
              </a:ext>
            </a:extLst>
          </p:cNvPr>
          <p:cNvSpPr txBox="1"/>
          <p:nvPr/>
        </p:nvSpPr>
        <p:spPr>
          <a:xfrm>
            <a:off x="1275651" y="1175326"/>
            <a:ext cx="4187688" cy="461665"/>
          </a:xfrm>
          <a:prstGeom prst="rect">
            <a:avLst/>
          </a:prstGeom>
          <a:solidFill>
            <a:srgbClr val="00B050"/>
          </a:solidFill>
        </p:spPr>
        <p:txBody>
          <a:bodyPr wrap="square" rtlCol="0">
            <a:spAutoFit/>
          </a:bodyPr>
          <a:lstStyle/>
          <a:p>
            <a:r>
              <a:rPr lang="vi-VN" sz="2400">
                <a:solidFill>
                  <a:srgbClr val="FFFF00"/>
                </a:solidFill>
              </a:rPr>
              <a:t>a. Quy mô và gia tăng dân số</a:t>
            </a:r>
            <a:endParaRPr lang="en-US" sz="2400">
              <a:solidFill>
                <a:srgbClr val="FFFF00"/>
              </a:solidFill>
            </a:endParaRPr>
          </a:p>
        </p:txBody>
      </p:sp>
      <p:sp>
        <p:nvSpPr>
          <p:cNvPr id="14" name="Rectangle 13">
            <a:extLst>
              <a:ext uri="{FF2B5EF4-FFF2-40B4-BE49-F238E27FC236}">
                <a16:creationId xmlns:a16="http://schemas.microsoft.com/office/drawing/2014/main" xmlns="" id="{FEF1F121-83C9-4DFC-BECD-826C5A7FEB36}"/>
              </a:ext>
            </a:extLst>
          </p:cNvPr>
          <p:cNvSpPr/>
          <p:nvPr/>
        </p:nvSpPr>
        <p:spPr>
          <a:xfrm>
            <a:off x="177664" y="3552597"/>
            <a:ext cx="12101711" cy="707886"/>
          </a:xfrm>
          <a:prstGeom prst="rect">
            <a:avLst/>
          </a:prstGeom>
        </p:spPr>
        <p:txBody>
          <a:bodyPr wrap="none">
            <a:spAutoFit/>
          </a:bodyPr>
          <a:lstStyle/>
          <a:p>
            <a:r>
              <a:rPr lang="vi-VN" sz="4000">
                <a:solidFill>
                  <a:srgbClr val="3333FF"/>
                </a:solidFill>
                <a:cs typeface="Arial" panose="020B0604020202020204" pitchFamily="34" charset="0"/>
              </a:rPr>
              <a:t>- Tỉ suất gia tăng dân số tự nhiên thấp: -0,1% (2020)</a:t>
            </a:r>
            <a:endParaRPr lang="en-US" sz="4000">
              <a:solidFill>
                <a:srgbClr val="3333FF"/>
              </a:solidFill>
            </a:endParaRPr>
          </a:p>
        </p:txBody>
      </p:sp>
      <p:pic>
        <p:nvPicPr>
          <p:cNvPr id="15" name="Picture 14" descr="book9">
            <a:extLst>
              <a:ext uri="{FF2B5EF4-FFF2-40B4-BE49-F238E27FC236}">
                <a16:creationId xmlns:a16="http://schemas.microsoft.com/office/drawing/2014/main" xmlns="" id="{DD53D4BD-63A4-471D-A23D-A8AB2F49FD6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53678" y="1074968"/>
            <a:ext cx="1273795" cy="87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xmlns="" id="{5C39A10B-E8C7-4BF9-A722-7161294A6612}"/>
              </a:ext>
            </a:extLst>
          </p:cNvPr>
          <p:cNvSpPr/>
          <p:nvPr/>
        </p:nvSpPr>
        <p:spPr>
          <a:xfrm>
            <a:off x="172378" y="4384147"/>
            <a:ext cx="11692742" cy="1501758"/>
          </a:xfrm>
          <a:prstGeom prst="rect">
            <a:avLst/>
          </a:prstGeom>
        </p:spPr>
        <p:txBody>
          <a:bodyPr wrap="square">
            <a:spAutoFit/>
          </a:bodyPr>
          <a:lstStyle/>
          <a:p>
            <a:pPr algn="just">
              <a:lnSpc>
                <a:spcPct val="120000"/>
              </a:lnSpc>
              <a:spcAft>
                <a:spcPts val="0"/>
              </a:spcAft>
            </a:pPr>
            <a:r>
              <a:rPr lang="en-US" sz="4000">
                <a:solidFill>
                  <a:srgbClr val="3333FF"/>
                </a:solidFill>
                <a:latin typeface="Arial" panose="020B0604020202020204" pitchFamily="34" charset="0"/>
                <a:cs typeface="Arial" panose="020B0604020202020204" pitchFamily="34" charset="0"/>
              </a:rPr>
              <a:t>- Cơ cấu dân số theo giới tính nữ nhiều hơn nam</a:t>
            </a:r>
          </a:p>
          <a:p>
            <a:pPr algn="just">
              <a:lnSpc>
                <a:spcPct val="120000"/>
              </a:lnSpc>
              <a:spcAft>
                <a:spcPts val="0"/>
              </a:spcAft>
            </a:pPr>
            <a:r>
              <a:rPr lang="en-US" sz="4000">
                <a:solidFill>
                  <a:srgbClr val="3333FF"/>
                </a:solidFill>
                <a:latin typeface="Arial" panose="020B0604020202020204" pitchFamily="34" charset="0"/>
                <a:cs typeface="Arial" panose="020B0604020202020204" pitchFamily="34" charset="0"/>
              </a:rPr>
              <a:t>- Dân cư châu Âu có trình độ học vấn cao</a:t>
            </a:r>
          </a:p>
        </p:txBody>
      </p:sp>
    </p:spTree>
    <p:extLst>
      <p:ext uri="{BB962C8B-B14F-4D97-AF65-F5344CB8AC3E}">
        <p14:creationId xmlns:p14="http://schemas.microsoft.com/office/powerpoint/2010/main" val="67605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5707620-3d-dr-le-de-singe-avec-interrogation-rouge-rendu-3d-isol-sur-blanc.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062413"/>
            <a:ext cx="2722563"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loud Callout 2"/>
          <p:cNvSpPr/>
          <p:nvPr/>
        </p:nvSpPr>
        <p:spPr>
          <a:xfrm>
            <a:off x="3471863" y="930275"/>
            <a:ext cx="6053137" cy="2473325"/>
          </a:xfrm>
          <a:prstGeom prst="cloudCallout">
            <a:avLst>
              <a:gd name="adj1" fmla="val -63597"/>
              <a:gd name="adj2" fmla="val 4960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dirty="0" err="1">
                <a:solidFill>
                  <a:srgbClr val="FF0000"/>
                </a:solidFill>
                <a:latin typeface="Times New Roman" panose="02020603050405020304" pitchFamily="18" charset="0"/>
                <a:cs typeface="Times New Roman" panose="02020603050405020304" pitchFamily="18" charset="0"/>
              </a:rPr>
              <a:t>Dựa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thuật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ngữ</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sgk</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niệm</a:t>
            </a:r>
            <a:r>
              <a:rPr lang="en-US" sz="2800" b="1" dirty="0">
                <a:solidFill>
                  <a:srgbClr val="FF0000"/>
                </a:solidFill>
                <a:latin typeface="Times New Roman" panose="02020603050405020304" pitchFamily="18" charset="0"/>
                <a:cs typeface="Times New Roman" panose="02020603050405020304" pitchFamily="18" charset="0"/>
              </a:rPr>
              <a:t> Di </a:t>
            </a:r>
            <a:r>
              <a:rPr lang="en-US" sz="2800" b="1" dirty="0" err="1">
                <a:solidFill>
                  <a:srgbClr val="FF0000"/>
                </a:solidFill>
                <a:latin typeface="Times New Roman" panose="02020603050405020304" pitchFamily="18" charset="0"/>
                <a:cs typeface="Times New Roman" panose="02020603050405020304" pitchFamily="18" charset="0"/>
              </a:rPr>
              <a:t>cư</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18436" name="WordArt 7"/>
          <p:cNvSpPr>
            <a:spLocks noChangeArrowheads="1" noChangeShapeType="1" noTextEdit="1"/>
          </p:cNvSpPr>
          <p:nvPr/>
        </p:nvSpPr>
        <p:spPr bwMode="auto">
          <a:xfrm>
            <a:off x="3471863" y="0"/>
            <a:ext cx="7196137" cy="523875"/>
          </a:xfrm>
          <a:prstGeom prst="rect">
            <a:avLst/>
          </a:prstGeom>
        </p:spPr>
        <p:txBody>
          <a:bodyPr wrap="none" fromWordArt="1">
            <a:prstTxWarp prst="textPlain">
              <a:avLst>
                <a:gd name="adj" fmla="val 50000"/>
              </a:avLst>
            </a:prstTxWarp>
          </a:bodyPr>
          <a:lstStyle/>
          <a:p>
            <a:pPr algn="ctr"/>
            <a:r>
              <a:rPr lang="vi-VN" sz="3600" kern="10">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rPr>
              <a:t>BÀI 2: ĐẶC ĐIỂM DÂN CƯ XÃ HỘI CHÂU ÂU</a:t>
            </a:r>
            <a:endParaRPr lang="en-US" sz="3600" kern="10">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endParaRPr>
          </a:p>
        </p:txBody>
      </p:sp>
      <p:sp>
        <p:nvSpPr>
          <p:cNvPr id="6" name="Text Box 6"/>
          <p:cNvSpPr txBox="1">
            <a:spLocks noChangeArrowheads="1"/>
          </p:cNvSpPr>
          <p:nvPr/>
        </p:nvSpPr>
        <p:spPr bwMode="auto">
          <a:xfrm>
            <a:off x="1524000" y="593725"/>
            <a:ext cx="7772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3200" b="1" u="sng">
                <a:solidFill>
                  <a:srgbClr val="0000FF"/>
                </a:solidFill>
                <a:latin typeface="Times New Roman" pitchFamily="18" charset="0"/>
                <a:cs typeface="Times New Roman" pitchFamily="18" charset="0"/>
              </a:rPr>
              <a:t>2. Di cư</a:t>
            </a:r>
          </a:p>
        </p:txBody>
      </p:sp>
      <p:sp>
        <p:nvSpPr>
          <p:cNvPr id="7" name="TextBox 6"/>
          <p:cNvSpPr txBox="1">
            <a:spLocks noChangeArrowheads="1"/>
          </p:cNvSpPr>
          <p:nvPr/>
        </p:nvSpPr>
        <p:spPr bwMode="auto">
          <a:xfrm>
            <a:off x="3362325" y="4264025"/>
            <a:ext cx="7086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altLang="en-US" sz="2800" b="1" dirty="0">
                <a:solidFill>
                  <a:srgbClr val="FF0000"/>
                </a:solidFill>
                <a:latin typeface="Times New Roman" pitchFamily="18" charset="0"/>
                <a:cs typeface="Times New Roman" pitchFamily="18" charset="0"/>
              </a:rPr>
              <a:t>Di </a:t>
            </a:r>
            <a:r>
              <a:rPr lang="en-US" altLang="en-US" sz="2800" b="1" dirty="0" err="1">
                <a:solidFill>
                  <a:srgbClr val="FF0000"/>
                </a:solidFill>
                <a:latin typeface="Times New Roman" pitchFamily="18" charset="0"/>
                <a:cs typeface="Times New Roman" pitchFamily="18" charset="0"/>
              </a:rPr>
              <a:t>dân</a:t>
            </a:r>
            <a:r>
              <a:rPr lang="en-US" altLang="en-US" sz="2800" b="1" dirty="0">
                <a:solidFill>
                  <a:srgbClr val="FF0000"/>
                </a:solidFill>
                <a:latin typeface="Times New Roman" pitchFamily="18" charset="0"/>
                <a:cs typeface="Times New Roman" pitchFamily="18" charset="0"/>
              </a:rPr>
              <a:t> (hay </a:t>
            </a:r>
            <a:r>
              <a:rPr lang="en-US" altLang="en-US" sz="2800" b="1" dirty="0" err="1">
                <a:solidFill>
                  <a:srgbClr val="FF0000"/>
                </a:solidFill>
                <a:latin typeface="Times New Roman" pitchFamily="18" charset="0"/>
                <a:cs typeface="Times New Roman" pitchFamily="18" charset="0"/>
              </a:rPr>
              <a:t>chuyển</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cư</a:t>
            </a:r>
            <a:r>
              <a:rPr lang="en-US" altLang="en-US" sz="2800" b="1" dirty="0">
                <a:solidFill>
                  <a:srgbClr val="FF0000"/>
                </a:solidFill>
                <a:latin typeface="Times New Roman" pitchFamily="18" charset="0"/>
                <a:cs typeface="Times New Roman" pitchFamily="18" charset="0"/>
              </a:rPr>
              <a:t>): </a:t>
            </a:r>
            <a:r>
              <a:rPr lang="en-US" altLang="en-US" sz="2800" dirty="0">
                <a:latin typeface="Times New Roman" pitchFamily="18" charset="0"/>
                <a:cs typeface="Times New Roman" pitchFamily="18" charset="0"/>
              </a:rPr>
              <a:t>di </a:t>
            </a:r>
            <a:r>
              <a:rPr lang="en-US" altLang="en-US" sz="2800" dirty="0" err="1">
                <a:latin typeface="Times New Roman" pitchFamily="18" charset="0"/>
                <a:cs typeface="Times New Roman" pitchFamily="18" charset="0"/>
              </a:rPr>
              <a:t>chuyển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dân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cư</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trong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nội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bộ</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quốc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gia</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từ</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nông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thôn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ra</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thành</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thị</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và</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ngược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lại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hoặc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từ</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vùng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này</a:t>
            </a:r>
            <a:r>
              <a:rPr lang="en-US" altLang="en-US" sz="2800" dirty="0">
                <a:latin typeface="Times New Roman" pitchFamily="18" charset="0"/>
                <a:cs typeface="Times New Roman" pitchFamily="18" charset="0"/>
              </a:rPr>
              <a:t> sang </a:t>
            </a:r>
            <a:r>
              <a:rPr lang="en-US" altLang="en-US" sz="2800" dirty="0" err="1">
                <a:latin typeface="Times New Roman" pitchFamily="18" charset="0"/>
                <a:cs typeface="Times New Roman" pitchFamily="18" charset="0"/>
              </a:rPr>
              <a:t>vùng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khác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Từ</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nước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này</a:t>
            </a:r>
            <a:r>
              <a:rPr lang="en-US" altLang="en-US" sz="2800" dirty="0">
                <a:latin typeface="Times New Roman" pitchFamily="18" charset="0"/>
                <a:cs typeface="Times New Roman" pitchFamily="18" charset="0"/>
              </a:rPr>
              <a:t> sang </a:t>
            </a:r>
            <a:r>
              <a:rPr lang="en-US" altLang="en-US" sz="2800" dirty="0" err="1">
                <a:latin typeface="Times New Roman" pitchFamily="18" charset="0"/>
                <a:cs typeface="Times New Roman" pitchFamily="18" charset="0"/>
              </a:rPr>
              <a:t>nước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khác</a:t>
            </a:r>
            <a:r>
              <a:rPr lang="en-US" altLang="en-US" sz="2800" dirty="0">
                <a:latin typeface="Times New Roman" pitchFamily="18" charset="0"/>
                <a:cs typeface="Times New Roman" pitchFamily="18" charset="0"/>
              </a:rPr>
              <a:t> (di </a:t>
            </a:r>
            <a:r>
              <a:rPr lang="en-US" altLang="en-US" sz="2800" dirty="0" err="1">
                <a:latin typeface="Times New Roman" pitchFamily="18" charset="0"/>
                <a:cs typeface="Times New Roman" pitchFamily="18" charset="0"/>
              </a:rPr>
              <a:t>dân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quốc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tế</a:t>
            </a:r>
            <a:r>
              <a:rPr lang="en-US" alt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17663119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xit" presetSubtype="21" fill="hold" grpId="0" nodeType="clickEffect">
                                  <p:stCondLst>
                                    <p:cond delay="0"/>
                                  </p:stCondLst>
                                  <p:childTnLst>
                                    <p:animEffect transition="out" filter="barn(inVertical)">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2401888"/>
            <a:ext cx="10820400" cy="3489325"/>
          </a:xfrm>
          <a:prstGeom prst="rect">
            <a:avLst/>
          </a:prstGeom>
        </p:spPr>
        <p:txBody>
          <a:bodyPr>
            <a:spAutoFit/>
          </a:bodyPr>
          <a:lstStyle/>
          <a:p>
            <a:pPr marL="342900" indent="-342900" algn="just">
              <a:lnSpc>
                <a:spcPct val="115000"/>
              </a:lnSpc>
              <a:spcAft>
                <a:spcPts val="0"/>
              </a:spcAft>
              <a:buFont typeface="+mj-lt"/>
              <a:buAutoNum type="arabicPeriod"/>
              <a:tabLst>
                <a:tab pos="137795" algn="l"/>
                <a:tab pos="1379220" algn="l"/>
              </a:tabLst>
              <a:defRPr/>
            </a:pPr>
            <a:r>
              <a:rPr lang="vi-VN" sz="2400" b="1" dirty="0">
                <a:latin typeface="Times New Roman" panose="02020603050405020304" pitchFamily="18" charset="0"/>
                <a:ea typeface="Arial" panose="020B0604020202020204" pitchFamily="34" charset="0"/>
                <a:cs typeface="Times New Roman" panose="02020603050405020304" pitchFamily="18" charset="0"/>
              </a:rPr>
              <a:t>Di cư ở châu Âu diễn</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ra</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từ</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lâu</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trong</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lịch</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sử</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và</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vi-VN" sz="2400" b="1" dirty="0">
                <a:latin typeface="Times New Roman" panose="02020603050405020304" pitchFamily="18" charset="0"/>
                <a:ea typeface="Arial" panose="020B0604020202020204" pitchFamily="34" charset="0"/>
                <a:cs typeface="Times New Roman" panose="02020603050405020304" pitchFamily="18" charset="0"/>
              </a:rPr>
              <a:t>trở nên phổ biến</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từ</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thế</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kỉ</a:t>
            </a:r>
            <a:r>
              <a:rPr lang="en-US" sz="2400" b="1" dirty="0">
                <a:latin typeface="Times New Roman" panose="02020603050405020304" pitchFamily="18" charset="0"/>
                <a:ea typeface="Arial" panose="020B0604020202020204" pitchFamily="34" charset="0"/>
                <a:cs typeface="Times New Roman" panose="02020603050405020304" pitchFamily="18" charset="0"/>
              </a:rPr>
              <a:t> ………… do  ……………………… </a:t>
            </a:r>
            <a:r>
              <a:rPr lang="vi-VN" sz="2400" b="1" dirty="0">
                <a:latin typeface="Times New Roman" panose="02020603050405020304" pitchFamily="18" charset="0"/>
                <a:ea typeface="Arial" panose="020B0604020202020204" pitchFamily="34" charset="0"/>
                <a:cs typeface="Times New Roman" panose="02020603050405020304" pitchFamily="18" charset="0"/>
              </a:rPr>
              <a:t>và</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p>
          <a:p>
            <a:pPr marL="342900" indent="-342900" algn="just">
              <a:lnSpc>
                <a:spcPct val="115000"/>
              </a:lnSpc>
              <a:spcAft>
                <a:spcPts val="0"/>
              </a:spcAft>
              <a:buFont typeface="+mj-lt"/>
              <a:buAutoNum type="arabicPeriod"/>
              <a:tabLst>
                <a:tab pos="137795" algn="l"/>
                <a:tab pos="1379220" algn="l"/>
              </a:tabLst>
              <a:defRPr/>
            </a:pPr>
            <a:r>
              <a:rPr lang="vi-VN" sz="2400" b="1" dirty="0">
                <a:latin typeface="Times New Roman" panose="02020603050405020304" pitchFamily="18" charset="0"/>
                <a:ea typeface="Arial" panose="020B0604020202020204" pitchFamily="34" charset="0"/>
                <a:cs typeface="Times New Roman" panose="02020603050405020304" pitchFamily="18" charset="0"/>
              </a:rPr>
              <a:t>Hiện nay, châu Âu có…</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lớn</a:t>
            </a:r>
            <a:r>
              <a:rPr lang="vi-VN" sz="2400" b="1" dirty="0">
                <a:latin typeface="Times New Roman" panose="02020603050405020304" pitchFamily="18" charset="0"/>
                <a:ea typeface="Arial" panose="020B0604020202020204" pitchFamily="34" charset="0"/>
                <a:cs typeface="Times New Roman" panose="02020603050405020304" pitchFamily="18" charset="0"/>
              </a:rPr>
              <a:t> nhất thế giới.</a:t>
            </a:r>
            <a:endParaRPr lang="en-US" sz="2400" b="1" dirty="0">
              <a:latin typeface="Times New Roman" panose="02020603050405020304" pitchFamily="18" charset="0"/>
              <a:ea typeface="Arial" panose="020B0604020202020204" pitchFamily="34" charset="0"/>
              <a:cs typeface="Times New Roman" panose="02020603050405020304" pitchFamily="18" charset="0"/>
            </a:endParaRPr>
          </a:p>
          <a:p>
            <a:pPr marL="342900" indent="-342900" algn="just">
              <a:lnSpc>
                <a:spcPct val="115000"/>
              </a:lnSpc>
              <a:spcAft>
                <a:spcPts val="0"/>
              </a:spcAft>
              <a:buFont typeface="+mj-lt"/>
              <a:buAutoNum type="arabicPeriod"/>
              <a:tabLst>
                <a:tab pos="137795" algn="l"/>
                <a:tab pos="1379220" algn="l"/>
              </a:tabLst>
              <a:defRPr/>
            </a:pPr>
            <a:r>
              <a:rPr lang="vi-VN" sz="2400" b="1" dirty="0">
                <a:latin typeface="Times New Roman" panose="02020603050405020304" pitchFamily="18" charset="0"/>
                <a:ea typeface="Arial" panose="020B0604020202020204" pitchFamily="34" charset="0"/>
                <a:cs typeface="Times New Roman" panose="02020603050405020304" pitchFamily="18" charset="0"/>
              </a:rPr>
              <a:t>Nhập cư đến châu</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Âu</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chủ</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yếu</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là</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lao</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động</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từ</a:t>
            </a:r>
            <a:r>
              <a:rPr lang="vi-VN"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vi-VN" sz="2400" b="1" dirty="0">
                <a:latin typeface="Times New Roman" panose="02020603050405020304" pitchFamily="18" charset="0"/>
                <a:ea typeface="Arial" panose="020B0604020202020204" pitchFamily="34" charset="0"/>
                <a:cs typeface="Times New Roman" panose="02020603050405020304" pitchFamily="18" charset="0"/>
              </a:rPr>
              <a:t>và …</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vi-VN" sz="2400" b="1" dirty="0">
                <a:latin typeface="Times New Roman" panose="02020603050405020304" pitchFamily="18" charset="0"/>
                <a:ea typeface="Arial" panose="020B0604020202020204" pitchFamily="34" charset="0"/>
                <a:cs typeface="Times New Roman" panose="02020603050405020304" pitchFamily="18" charset="0"/>
              </a:rPr>
              <a:t>Ở châu Âu, lao động di chuyến t</a:t>
            </a:r>
            <a:r>
              <a:rPr lang="en-US" sz="2400" b="1" dirty="0">
                <a:latin typeface="Times New Roman" panose="02020603050405020304" pitchFamily="18" charset="0"/>
                <a:ea typeface="Arial" panose="020B0604020202020204" pitchFamily="34" charset="0"/>
                <a:cs typeface="Times New Roman" panose="02020603050405020304" pitchFamily="18" charset="0"/>
              </a:rPr>
              <a:t>ừ …………………………… </a:t>
            </a:r>
            <a:r>
              <a:rPr lang="vi-VN" sz="2400" b="1" dirty="0">
                <a:latin typeface="Times New Roman" panose="02020603050405020304" pitchFamily="18" charset="0"/>
                <a:ea typeface="Arial" panose="020B0604020202020204" pitchFamily="34" charset="0"/>
                <a:cs typeface="Times New Roman" panose="02020603050405020304" pitchFamily="18" charset="0"/>
              </a:rPr>
              <a:t>đến Tây Âu.</a:t>
            </a:r>
            <a:endParaRPr lang="en-US" sz="2400" b="1" dirty="0">
              <a:latin typeface="Times New Roman" panose="02020603050405020304" pitchFamily="18" charset="0"/>
              <a:ea typeface="Arial" panose="020B0604020202020204" pitchFamily="34" charset="0"/>
              <a:cs typeface="Times New Roman" panose="02020603050405020304" pitchFamily="18" charset="0"/>
            </a:endParaRPr>
          </a:p>
          <a:p>
            <a:pPr marL="342900" indent="-342900" algn="just">
              <a:lnSpc>
                <a:spcPct val="115000"/>
              </a:lnSpc>
              <a:spcAft>
                <a:spcPts val="0"/>
              </a:spcAft>
              <a:buFont typeface="+mj-lt"/>
              <a:buAutoNum type="arabicPeriod"/>
              <a:tabLst>
                <a:tab pos="137795" algn="l"/>
              </a:tabLst>
              <a:defRPr/>
            </a:pPr>
            <a:r>
              <a:rPr lang="vi-VN" sz="2400" b="1" dirty="0">
                <a:latin typeface="Times New Roman" panose="02020603050405020304" pitchFamily="18" charset="0"/>
                <a:ea typeface="Arial" panose="020B0604020202020204" pitchFamily="34" charset="0"/>
                <a:cs typeface="Times New Roman" panose="02020603050405020304" pitchFamily="18" charset="0"/>
              </a:rPr>
              <a:t>Thuận lợi và khó k</a:t>
            </a:r>
            <a:r>
              <a:rPr lang="en-US" sz="2400" b="1" dirty="0" err="1">
                <a:latin typeface="Times New Roman" panose="02020603050405020304" pitchFamily="18" charset="0"/>
                <a:ea typeface="Arial" panose="020B0604020202020204" pitchFamily="34" charset="0"/>
                <a:cs typeface="Times New Roman" panose="02020603050405020304" pitchFamily="18" charset="0"/>
              </a:rPr>
              <a:t>hăn</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của</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người</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nhập</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cư</a:t>
            </a:r>
            <a:r>
              <a:rPr lang="en-US" sz="2400" b="1" dirty="0">
                <a:latin typeface="Times New Roman" panose="02020603050405020304" pitchFamily="18" charset="0"/>
                <a:ea typeface="Arial" panose="020B0604020202020204" pitchFamily="34" charset="0"/>
                <a:cs typeface="Times New Roman" panose="02020603050405020304" pitchFamily="18" charset="0"/>
              </a:rPr>
              <a:t> ở </a:t>
            </a:r>
            <a:r>
              <a:rPr lang="vi-VN" sz="2400" b="1" dirty="0">
                <a:latin typeface="Times New Roman" panose="02020603050405020304" pitchFamily="18" charset="0"/>
                <a:ea typeface="Arial" panose="020B0604020202020204" pitchFamily="34" charset="0"/>
                <a:cs typeface="Times New Roman" panose="02020603050405020304" pitchFamily="18" charset="0"/>
              </a:rPr>
              <a:t>châu Âu:</a:t>
            </a:r>
            <a:endParaRPr lang="en-US" sz="2400" b="1" dirty="0">
              <a:latin typeface="Times New Roman" panose="02020603050405020304" pitchFamily="18" charset="0"/>
              <a:ea typeface="Arial" panose="020B0604020202020204" pitchFamily="34" charset="0"/>
              <a:cs typeface="Times New Roman" panose="02020603050405020304" pitchFamily="18" charset="0"/>
            </a:endParaRPr>
          </a:p>
          <a:p>
            <a:pPr marL="457200" indent="133350" algn="just">
              <a:lnSpc>
                <a:spcPct val="115000"/>
              </a:lnSpc>
              <a:spcAft>
                <a:spcPts val="0"/>
              </a:spcAft>
              <a:tabLst>
                <a:tab pos="137795" algn="l"/>
              </a:tabLst>
              <a:defRPr/>
            </a:pP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vi-VN" sz="2400" b="1" dirty="0">
                <a:latin typeface="Times New Roman" panose="02020603050405020304" pitchFamily="18" charset="0"/>
                <a:ea typeface="Arial" panose="020B0604020202020204" pitchFamily="34" charset="0"/>
                <a:cs typeface="Times New Roman" panose="02020603050405020304" pitchFamily="18" charset="0"/>
              </a:rPr>
              <a:t>Thuận lợi: </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p>
          <a:p>
            <a:pPr marL="457200" indent="133350" algn="just">
              <a:lnSpc>
                <a:spcPct val="115000"/>
              </a:lnSpc>
              <a:spcAft>
                <a:spcPts val="0"/>
              </a:spcAft>
              <a:tabLst>
                <a:tab pos="137795" algn="l"/>
              </a:tabLst>
              <a:defRPr/>
            </a:pP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vi-VN" sz="2400" b="1" dirty="0">
                <a:latin typeface="Times New Roman" panose="02020603050405020304" pitchFamily="18" charset="0"/>
                <a:ea typeface="Arial" panose="020B0604020202020204" pitchFamily="34" charset="0"/>
                <a:cs typeface="Times New Roman" panose="02020603050405020304" pitchFamily="18" charset="0"/>
              </a:rPr>
              <a:t>Khó khăn:</a:t>
            </a:r>
            <a:r>
              <a:rPr lang="en-US" sz="2400" b="1" dirty="0">
                <a:latin typeface="Times New Roman" panose="02020603050405020304" pitchFamily="18" charset="0"/>
                <a:ea typeface="Arial" panose="020B0604020202020204" pitchFamily="34" charset="0"/>
                <a:cs typeface="Times New Roman" panose="02020603050405020304" pitchFamily="18" charset="0"/>
              </a:rPr>
              <a:t>…………………………….</a:t>
            </a:r>
          </a:p>
        </p:txBody>
      </p:sp>
      <p:sp>
        <p:nvSpPr>
          <p:cNvPr id="19459" name="Rectangle 2"/>
          <p:cNvSpPr>
            <a:spLocks noChangeArrowheads="1"/>
          </p:cNvSpPr>
          <p:nvPr/>
        </p:nvSpPr>
        <p:spPr bwMode="auto">
          <a:xfrm>
            <a:off x="3733800" y="1563688"/>
            <a:ext cx="4648200"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533400" algn="ctr">
              <a:lnSpc>
                <a:spcPct val="115000"/>
              </a:lnSpc>
            </a:pPr>
            <a:r>
              <a:rPr lang="vi-VN" sz="3200" b="1">
                <a:solidFill>
                  <a:srgbClr val="C00000"/>
                </a:solidFill>
                <a:latin typeface="Times New Roman" pitchFamily="18" charset="0"/>
                <a:cs typeface="Arial" charset="0"/>
              </a:rPr>
              <a:t>PHIẾU HỌC T</a:t>
            </a:r>
            <a:r>
              <a:rPr lang="en-US" sz="3200" b="1">
                <a:solidFill>
                  <a:srgbClr val="C00000"/>
                </a:solidFill>
                <a:latin typeface="Times New Roman" pitchFamily="18" charset="0"/>
                <a:cs typeface="Arial" charset="0"/>
              </a:rPr>
              <a:t>ẬP</a:t>
            </a:r>
            <a:endParaRPr lang="en-US" sz="3200">
              <a:solidFill>
                <a:srgbClr val="606060"/>
              </a:solidFill>
              <a:cs typeface="Arial" charset="0"/>
            </a:endParaRPr>
          </a:p>
        </p:txBody>
      </p:sp>
      <p:sp>
        <p:nvSpPr>
          <p:cNvPr id="19460" name="Rectangle 3"/>
          <p:cNvSpPr>
            <a:spLocks noChangeArrowheads="1"/>
          </p:cNvSpPr>
          <p:nvPr/>
        </p:nvSpPr>
        <p:spPr bwMode="auto">
          <a:xfrm>
            <a:off x="609600" y="777875"/>
            <a:ext cx="105918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15000"/>
              </a:lnSpc>
              <a:spcBef>
                <a:spcPts val="600"/>
              </a:spcBef>
            </a:pPr>
            <a:r>
              <a:rPr lang="en-US" sz="2400">
                <a:solidFill>
                  <a:srgbClr val="FF0000"/>
                </a:solidFill>
                <a:latin typeface="Times New Roman" pitchFamily="18" charset="0"/>
                <a:ea typeface="Calibri" pitchFamily="34" charset="0"/>
                <a:cs typeface="Calibri" pitchFamily="34" charset="0"/>
              </a:rPr>
              <a:t>- Đọc thông tin trong mục 2, hoàn thành phiếu học tập về đặc điểm di cư ở châu Âu.</a:t>
            </a:r>
          </a:p>
        </p:txBody>
      </p:sp>
      <p:sp>
        <p:nvSpPr>
          <p:cNvPr id="5" name="Rectangle 4"/>
          <p:cNvSpPr>
            <a:spLocks noChangeArrowheads="1"/>
          </p:cNvSpPr>
          <p:nvPr/>
        </p:nvSpPr>
        <p:spPr bwMode="auto">
          <a:xfrm>
            <a:off x="1447800" y="2808288"/>
            <a:ext cx="517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FF0000"/>
                </a:solidFill>
                <a:latin typeface="Times New Roman" pitchFamily="18" charset="0"/>
                <a:ea typeface="Calibri" pitchFamily="34" charset="0"/>
                <a:cs typeface="Calibri" pitchFamily="34" charset="0"/>
              </a:rPr>
              <a:t>XX</a:t>
            </a:r>
            <a:endParaRPr lang="en-US">
              <a:solidFill>
                <a:srgbClr val="FF0000"/>
              </a:solidFill>
            </a:endParaRPr>
          </a:p>
        </p:txBody>
      </p:sp>
      <p:sp>
        <p:nvSpPr>
          <p:cNvPr id="6" name="Rectangle 5"/>
          <p:cNvSpPr>
            <a:spLocks noChangeArrowheads="1"/>
          </p:cNvSpPr>
          <p:nvPr/>
        </p:nvSpPr>
        <p:spPr bwMode="auto">
          <a:xfrm>
            <a:off x="3022600" y="2808288"/>
            <a:ext cx="2479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FF0000"/>
                </a:solidFill>
                <a:latin typeface="Times New Roman" pitchFamily="18" charset="0"/>
                <a:ea typeface="Calibri" pitchFamily="34" charset="0"/>
                <a:cs typeface="Calibri" pitchFamily="34" charset="0"/>
              </a:rPr>
              <a:t>các cuộc phát kiến địa lí </a:t>
            </a:r>
            <a:endParaRPr lang="en-US">
              <a:solidFill>
                <a:srgbClr val="FF0000"/>
              </a:solidFill>
            </a:endParaRPr>
          </a:p>
        </p:txBody>
      </p:sp>
      <p:sp>
        <p:nvSpPr>
          <p:cNvPr id="7" name="Rectangle 6"/>
          <p:cNvSpPr>
            <a:spLocks noChangeArrowheads="1"/>
          </p:cNvSpPr>
          <p:nvPr/>
        </p:nvSpPr>
        <p:spPr bwMode="auto">
          <a:xfrm>
            <a:off x="6557963" y="2808288"/>
            <a:ext cx="18589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FF0000"/>
                </a:solidFill>
                <a:latin typeface="Times New Roman" pitchFamily="18" charset="0"/>
                <a:ea typeface="Calibri" pitchFamily="34" charset="0"/>
                <a:cs typeface="Calibri" pitchFamily="34" charset="0"/>
              </a:rPr>
              <a:t>tìm kiếm việc làm</a:t>
            </a:r>
            <a:endParaRPr lang="en-US">
              <a:solidFill>
                <a:srgbClr val="FF0000"/>
              </a:solidFill>
            </a:endParaRPr>
          </a:p>
        </p:txBody>
      </p:sp>
      <p:sp>
        <p:nvSpPr>
          <p:cNvPr id="8" name="Rectangle 7"/>
          <p:cNvSpPr>
            <a:spLocks noChangeArrowheads="1"/>
          </p:cNvSpPr>
          <p:nvPr/>
        </p:nvSpPr>
        <p:spPr bwMode="auto">
          <a:xfrm>
            <a:off x="4114800" y="3213100"/>
            <a:ext cx="1570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FF0000"/>
                </a:solidFill>
                <a:latin typeface="Times New Roman" pitchFamily="18" charset="0"/>
                <a:cs typeface="Times New Roman" pitchFamily="18" charset="0"/>
              </a:rPr>
              <a:t>Người nhập cư</a:t>
            </a:r>
          </a:p>
        </p:txBody>
      </p:sp>
      <p:sp>
        <p:nvSpPr>
          <p:cNvPr id="9" name="Rectangle 8"/>
          <p:cNvSpPr>
            <a:spLocks noChangeArrowheads="1"/>
          </p:cNvSpPr>
          <p:nvPr/>
        </p:nvSpPr>
        <p:spPr bwMode="auto">
          <a:xfrm>
            <a:off x="7964488" y="3657600"/>
            <a:ext cx="903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vi-VN">
                <a:solidFill>
                  <a:srgbClr val="FF0000"/>
                </a:solidFill>
                <a:latin typeface="Times New Roman" pitchFamily="18" charset="0"/>
                <a:ea typeface="Calibri" pitchFamily="34" charset="0"/>
                <a:cs typeface="Calibri" pitchFamily="34" charset="0"/>
              </a:rPr>
              <a:t>châu Á </a:t>
            </a:r>
            <a:endParaRPr lang="en-US">
              <a:solidFill>
                <a:srgbClr val="FF0000"/>
              </a:solidFill>
            </a:endParaRPr>
          </a:p>
        </p:txBody>
      </p:sp>
      <p:sp>
        <p:nvSpPr>
          <p:cNvPr id="10" name="Rectangle 9"/>
          <p:cNvSpPr>
            <a:spLocks noChangeArrowheads="1"/>
          </p:cNvSpPr>
          <p:nvPr/>
        </p:nvSpPr>
        <p:spPr bwMode="auto">
          <a:xfrm>
            <a:off x="10323513" y="3624263"/>
            <a:ext cx="9096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FF0000"/>
                </a:solidFill>
                <a:latin typeface="Times New Roman" pitchFamily="18" charset="0"/>
                <a:ea typeface="Calibri" pitchFamily="34" charset="0"/>
                <a:cs typeface="Calibri" pitchFamily="34" charset="0"/>
              </a:rPr>
              <a:t>Bắc Phi</a:t>
            </a:r>
            <a:endParaRPr lang="en-US">
              <a:solidFill>
                <a:srgbClr val="FF0000"/>
              </a:solidFill>
            </a:endParaRPr>
          </a:p>
        </p:txBody>
      </p:sp>
      <p:sp>
        <p:nvSpPr>
          <p:cNvPr id="11" name="Rectangle 10"/>
          <p:cNvSpPr>
            <a:spLocks noChangeArrowheads="1"/>
          </p:cNvSpPr>
          <p:nvPr/>
        </p:nvSpPr>
        <p:spPr bwMode="auto">
          <a:xfrm>
            <a:off x="5905500" y="4064000"/>
            <a:ext cx="2217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FF0000"/>
                </a:solidFill>
                <a:latin typeface="Times New Roman" pitchFamily="18" charset="0"/>
                <a:ea typeface="Calibri" pitchFamily="34" charset="0"/>
                <a:cs typeface="Calibri" pitchFamily="34" charset="0"/>
              </a:rPr>
              <a:t>Nam Âu và Đông Âu </a:t>
            </a:r>
            <a:endParaRPr lang="en-US">
              <a:solidFill>
                <a:srgbClr val="FF0000"/>
              </a:solidFill>
            </a:endParaRPr>
          </a:p>
        </p:txBody>
      </p:sp>
      <p:sp>
        <p:nvSpPr>
          <p:cNvPr id="12" name="Rectangle 11"/>
          <p:cNvSpPr>
            <a:spLocks noChangeArrowheads="1"/>
          </p:cNvSpPr>
          <p:nvPr/>
        </p:nvSpPr>
        <p:spPr bwMode="auto">
          <a:xfrm>
            <a:off x="3022600" y="4887913"/>
            <a:ext cx="8559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FF0000"/>
                </a:solidFill>
                <a:latin typeface="Times New Roman" pitchFamily="18" charset="0"/>
                <a:ea typeface="Calibri" pitchFamily="34" charset="0"/>
                <a:cs typeface="Calibri" pitchFamily="34" charset="0"/>
              </a:rPr>
              <a:t>Giải quyết tình trạng thiếu hụt lao động, tăng nhu cầu các sản phẩm và dịch vụ.</a:t>
            </a:r>
            <a:endParaRPr lang="en-US">
              <a:solidFill>
                <a:srgbClr val="FF0000"/>
              </a:solidFill>
            </a:endParaRPr>
          </a:p>
        </p:txBody>
      </p:sp>
      <p:sp>
        <p:nvSpPr>
          <p:cNvPr id="13" name="Rectangle 12"/>
          <p:cNvSpPr>
            <a:spLocks noChangeArrowheads="1"/>
          </p:cNvSpPr>
          <p:nvPr/>
        </p:nvSpPr>
        <p:spPr bwMode="auto">
          <a:xfrm>
            <a:off x="3028950" y="5319713"/>
            <a:ext cx="68770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FF0000"/>
                </a:solidFill>
                <a:latin typeface="Times New Roman" pitchFamily="18" charset="0"/>
                <a:ea typeface="Calibri" pitchFamily="34" charset="0"/>
                <a:cs typeface="Calibri" pitchFamily="34" charset="0"/>
              </a:rPr>
              <a:t>Việc nhập cư trái phép gây ra nhiều khó khăn trong phát triển kinh tế - xã hội và an ninh trật tự đối với các quốc gia</a:t>
            </a:r>
            <a:endParaRPr lang="en-US">
              <a:solidFill>
                <a:srgbClr val="FF0000"/>
              </a:solidFill>
            </a:endParaRPr>
          </a:p>
        </p:txBody>
      </p:sp>
    </p:spTree>
    <p:extLst>
      <p:ext uri="{BB962C8B-B14F-4D97-AF65-F5344CB8AC3E}">
        <p14:creationId xmlns:p14="http://schemas.microsoft.com/office/powerpoint/2010/main" val="3657715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2063369-EAE7-4F7D-B9C1-A5470BBEB32F}"/>
              </a:ext>
            </a:extLst>
          </p:cNvPr>
          <p:cNvGrpSpPr/>
          <p:nvPr/>
        </p:nvGrpSpPr>
        <p:grpSpPr>
          <a:xfrm>
            <a:off x="1700266" y="20128"/>
            <a:ext cx="5561925" cy="872949"/>
            <a:chOff x="1133366" y="2220084"/>
            <a:chExt cx="5681780" cy="914400"/>
          </a:xfrm>
          <a:solidFill>
            <a:schemeClr val="accent2">
              <a:lumMod val="20000"/>
              <a:lumOff val="80000"/>
            </a:schemeClr>
          </a:solidFill>
        </p:grpSpPr>
        <p:sp>
          <p:nvSpPr>
            <p:cNvPr id="3" name="Arrow: Pentagon 2">
              <a:extLst>
                <a:ext uri="{FF2B5EF4-FFF2-40B4-BE49-F238E27FC236}">
                  <a16:creationId xmlns:a16="http://schemas.microsoft.com/office/drawing/2014/main" xmlns="" id="{6DC7C14C-1056-476C-9DD4-E7207BBCB55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91E26D19-6FE5-4297-B9F5-29BA679DDC0B}"/>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0819CE66-C682-4887-9074-E3FC551DF695}"/>
              </a:ext>
            </a:extLst>
          </p:cNvPr>
          <p:cNvSpPr txBox="1"/>
          <p:nvPr/>
        </p:nvSpPr>
        <p:spPr>
          <a:xfrm>
            <a:off x="3118175" y="171630"/>
            <a:ext cx="3659454"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Di cư ở Châu Âu</a:t>
            </a:r>
            <a:endParaRPr lang="en-US" sz="32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xmlns="" id="{8CED9A7E-9E4D-4038-BDA8-C4EFD0E93BD2}"/>
              </a:ext>
            </a:extLst>
          </p:cNvPr>
          <p:cNvSpPr/>
          <p:nvPr/>
        </p:nvSpPr>
        <p:spPr>
          <a:xfrm>
            <a:off x="1590447" y="17204"/>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xmlns="" id="{3C198D7D-D621-4828-BAB9-A4A3E669813A}"/>
              </a:ext>
            </a:extLst>
          </p:cNvPr>
          <p:cNvSpPr/>
          <p:nvPr/>
        </p:nvSpPr>
        <p:spPr>
          <a:xfrm rot="5400000">
            <a:off x="2581179" y="32457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xmlns="" id="{0423C0B3-5B22-4693-AE30-34D1671A7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35960"/>
            <a:ext cx="1590445" cy="893628"/>
          </a:xfrm>
          <a:prstGeom prst="rect">
            <a:avLst/>
          </a:prstGeom>
        </p:spPr>
      </p:pic>
      <p:sp>
        <p:nvSpPr>
          <p:cNvPr id="9" name="Rectangle 8">
            <a:extLst>
              <a:ext uri="{FF2B5EF4-FFF2-40B4-BE49-F238E27FC236}">
                <a16:creationId xmlns:a16="http://schemas.microsoft.com/office/drawing/2014/main" xmlns="" id="{51257312-EB6E-4C47-9759-C41A5DA686DA}"/>
              </a:ext>
            </a:extLst>
          </p:cNvPr>
          <p:cNvSpPr/>
          <p:nvPr/>
        </p:nvSpPr>
        <p:spPr>
          <a:xfrm>
            <a:off x="973177" y="1076146"/>
            <a:ext cx="11608903" cy="615553"/>
          </a:xfrm>
          <a:prstGeom prst="rect">
            <a:avLst/>
          </a:prstGeom>
        </p:spPr>
        <p:txBody>
          <a:bodyPr wrap="square">
            <a:spAutoFit/>
          </a:bodyPr>
          <a:lstStyle/>
          <a:p>
            <a:pPr algn="just"/>
            <a:r>
              <a:rPr lang="vi-VN" sz="3400" b="1">
                <a:solidFill>
                  <a:srgbClr val="3333FF"/>
                </a:solidFill>
                <a:latin typeface="Arial" panose="020B0604020202020204" pitchFamily="34" charset="0"/>
                <a:cs typeface="Arial" panose="020B0604020202020204" pitchFamily="34" charset="0"/>
              </a:rPr>
              <a:t>- Đặc điểm di cư ở châu Âu:</a:t>
            </a:r>
            <a:endParaRPr lang="en-US" sz="3200">
              <a:solidFill>
                <a:srgbClr val="3333FF"/>
              </a:solidFill>
            </a:endParaRPr>
          </a:p>
        </p:txBody>
      </p:sp>
      <p:sp>
        <p:nvSpPr>
          <p:cNvPr id="10" name="Rectangle 9">
            <a:extLst>
              <a:ext uri="{FF2B5EF4-FFF2-40B4-BE49-F238E27FC236}">
                <a16:creationId xmlns:a16="http://schemas.microsoft.com/office/drawing/2014/main" xmlns="" id="{B739C9E7-2AFE-47AE-BA72-7B02BB304A62}"/>
              </a:ext>
            </a:extLst>
          </p:cNvPr>
          <p:cNvSpPr/>
          <p:nvPr/>
        </p:nvSpPr>
        <p:spPr>
          <a:xfrm>
            <a:off x="240861" y="1633078"/>
            <a:ext cx="11608903" cy="1138773"/>
          </a:xfrm>
          <a:prstGeom prst="rect">
            <a:avLst/>
          </a:prstGeom>
        </p:spPr>
        <p:txBody>
          <a:bodyPr wrap="square">
            <a:spAutoFit/>
          </a:bodyPr>
          <a:lstStyle/>
          <a:p>
            <a:pPr algn="just"/>
            <a:r>
              <a:rPr lang="vi-VN" sz="3400">
                <a:solidFill>
                  <a:srgbClr val="3333FF"/>
                </a:solidFill>
                <a:latin typeface="Arial" panose="020B0604020202020204" pitchFamily="34" charset="0"/>
                <a:cs typeface="Arial" panose="020B0604020202020204" pitchFamily="34" charset="0"/>
              </a:rPr>
              <a:t>+ Từ </a:t>
            </a:r>
            <a:r>
              <a:rPr lang="vi-VN" sz="3400" u="sng">
                <a:solidFill>
                  <a:srgbClr val="FF0000"/>
                </a:solidFill>
                <a:latin typeface="Arial" panose="020B0604020202020204" pitchFamily="34" charset="0"/>
                <a:cs typeface="Arial" panose="020B0604020202020204" pitchFamily="34" charset="0"/>
              </a:rPr>
              <a:t>thế kỉ XV</a:t>
            </a:r>
            <a:r>
              <a:rPr lang="vi-VN" sz="3400">
                <a:solidFill>
                  <a:srgbClr val="3333FF"/>
                </a:solidFill>
                <a:latin typeface="Arial" panose="020B0604020202020204" pitchFamily="34" charset="0"/>
                <a:cs typeface="Arial" panose="020B0604020202020204" pitchFamily="34" charset="0"/>
              </a:rPr>
              <a:t>, với các cuộc phát kiến địa lí, người châu Âu đã </a:t>
            </a:r>
            <a:r>
              <a:rPr lang="vi-VN" sz="3400" u="sng">
                <a:solidFill>
                  <a:srgbClr val="FF0000"/>
                </a:solidFill>
                <a:latin typeface="Arial" panose="020B0604020202020204" pitchFamily="34" charset="0"/>
                <a:cs typeface="Arial" panose="020B0604020202020204" pitchFamily="34" charset="0"/>
              </a:rPr>
              <a:t>di cư </a:t>
            </a:r>
            <a:r>
              <a:rPr lang="vi-VN" sz="3400">
                <a:solidFill>
                  <a:srgbClr val="3333FF"/>
                </a:solidFill>
                <a:latin typeface="Arial" panose="020B0604020202020204" pitchFamily="34" charset="0"/>
                <a:cs typeface="Arial" panose="020B0604020202020204" pitchFamily="34" charset="0"/>
              </a:rPr>
              <a:t>đến khai phá các vùng đất mới ở châu Mỹ.</a:t>
            </a:r>
            <a:endParaRPr lang="en-US" sz="3200">
              <a:solidFill>
                <a:srgbClr val="3333FF"/>
              </a:solidFill>
            </a:endParaRPr>
          </a:p>
        </p:txBody>
      </p:sp>
      <p:sp>
        <p:nvSpPr>
          <p:cNvPr id="11" name="Rectangle 10">
            <a:extLst>
              <a:ext uri="{FF2B5EF4-FFF2-40B4-BE49-F238E27FC236}">
                <a16:creationId xmlns:a16="http://schemas.microsoft.com/office/drawing/2014/main" xmlns="" id="{EF8CAE98-F65D-4A99-9284-F524D67067CF}"/>
              </a:ext>
            </a:extLst>
          </p:cNvPr>
          <p:cNvSpPr/>
          <p:nvPr/>
        </p:nvSpPr>
        <p:spPr>
          <a:xfrm>
            <a:off x="240860" y="4496852"/>
            <a:ext cx="11608903" cy="1138773"/>
          </a:xfrm>
          <a:prstGeom prst="rect">
            <a:avLst/>
          </a:prstGeom>
        </p:spPr>
        <p:txBody>
          <a:bodyPr wrap="square">
            <a:spAutoFit/>
          </a:bodyPr>
          <a:lstStyle/>
          <a:p>
            <a:pPr algn="just"/>
            <a:r>
              <a:rPr lang="vi-VN" sz="3400">
                <a:solidFill>
                  <a:srgbClr val="3333FF"/>
                </a:solidFill>
                <a:latin typeface="Arial" panose="020B0604020202020204" pitchFamily="34" charset="0"/>
                <a:cs typeface="Arial" panose="020B0604020202020204" pitchFamily="34" charset="0"/>
              </a:rPr>
              <a:t>+ Người </a:t>
            </a:r>
            <a:r>
              <a:rPr lang="vi-VN" sz="3400" u="sng">
                <a:solidFill>
                  <a:srgbClr val="FF0000"/>
                </a:solidFill>
                <a:latin typeface="Arial" panose="020B0604020202020204" pitchFamily="34" charset="0"/>
                <a:cs typeface="Arial" panose="020B0604020202020204" pitchFamily="34" charset="0"/>
              </a:rPr>
              <a:t>nhập cư </a:t>
            </a:r>
            <a:r>
              <a:rPr lang="vi-VN" sz="3400">
                <a:solidFill>
                  <a:srgbClr val="3333FF"/>
                </a:solidFill>
                <a:latin typeface="Arial" panose="020B0604020202020204" pitchFamily="34" charset="0"/>
                <a:cs typeface="Arial" panose="020B0604020202020204" pitchFamily="34" charset="0"/>
              </a:rPr>
              <a:t>châu Âu chủ yếu chủ yếu là lao động từ các khu vực </a:t>
            </a:r>
            <a:r>
              <a:rPr lang="vi-VN" sz="3400" u="sng">
                <a:solidFill>
                  <a:srgbClr val="FF0000"/>
                </a:solidFill>
                <a:latin typeface="Arial" panose="020B0604020202020204" pitchFamily="34" charset="0"/>
                <a:cs typeface="Arial" panose="020B0604020202020204" pitchFamily="34" charset="0"/>
              </a:rPr>
              <a:t>châu Á và Bắc Phi.</a:t>
            </a:r>
            <a:endParaRPr lang="en-US" sz="3200">
              <a:solidFill>
                <a:srgbClr val="3333FF"/>
              </a:solidFill>
            </a:endParaRPr>
          </a:p>
        </p:txBody>
      </p:sp>
      <p:sp>
        <p:nvSpPr>
          <p:cNvPr id="12" name="Rectangle 11">
            <a:extLst>
              <a:ext uri="{FF2B5EF4-FFF2-40B4-BE49-F238E27FC236}">
                <a16:creationId xmlns:a16="http://schemas.microsoft.com/office/drawing/2014/main" xmlns="" id="{135017C7-E980-485C-BE46-229834BFFE7B}"/>
              </a:ext>
            </a:extLst>
          </p:cNvPr>
          <p:cNvSpPr/>
          <p:nvPr/>
        </p:nvSpPr>
        <p:spPr>
          <a:xfrm>
            <a:off x="240861" y="2823480"/>
            <a:ext cx="11608903" cy="1661993"/>
          </a:xfrm>
          <a:prstGeom prst="rect">
            <a:avLst/>
          </a:prstGeom>
        </p:spPr>
        <p:txBody>
          <a:bodyPr wrap="square">
            <a:spAutoFit/>
          </a:bodyPr>
          <a:lstStyle/>
          <a:p>
            <a:pPr algn="just"/>
            <a:r>
              <a:rPr lang="vi-VN" sz="3400">
                <a:solidFill>
                  <a:srgbClr val="3333FF"/>
                </a:solidFill>
                <a:latin typeface="Arial" panose="020B0604020202020204" pitchFamily="34" charset="0"/>
                <a:cs typeface="Arial" panose="020B0604020202020204" pitchFamily="34" charset="0"/>
              </a:rPr>
              <a:t>+ Từ giữa </a:t>
            </a:r>
            <a:r>
              <a:rPr lang="vi-VN" sz="3400" u="sng">
                <a:solidFill>
                  <a:srgbClr val="FF0000"/>
                </a:solidFill>
                <a:latin typeface="Arial" panose="020B0604020202020204" pitchFamily="34" charset="0"/>
                <a:cs typeface="Arial" panose="020B0604020202020204" pitchFamily="34" charset="0"/>
              </a:rPr>
              <a:t>thế kỉ XX </a:t>
            </a:r>
            <a:r>
              <a:rPr lang="vi-VN" sz="3400">
                <a:solidFill>
                  <a:srgbClr val="3333FF"/>
                </a:solidFill>
                <a:latin typeface="Arial" panose="020B0604020202020204" pitchFamily="34" charset="0"/>
                <a:cs typeface="Arial" panose="020B0604020202020204" pitchFamily="34" charset="0"/>
              </a:rPr>
              <a:t>– nay: người </a:t>
            </a:r>
            <a:r>
              <a:rPr lang="vi-VN" sz="3400" u="sng">
                <a:solidFill>
                  <a:srgbClr val="FF0000"/>
                </a:solidFill>
                <a:latin typeface="Arial" panose="020B0604020202020204" pitchFamily="34" charset="0"/>
                <a:cs typeface="Arial" panose="020B0604020202020204" pitchFamily="34" charset="0"/>
              </a:rPr>
              <a:t>nhập cư </a:t>
            </a:r>
            <a:r>
              <a:rPr lang="vi-VN" sz="3400">
                <a:solidFill>
                  <a:srgbClr val="3333FF"/>
                </a:solidFill>
                <a:latin typeface="Arial" panose="020B0604020202020204" pitchFamily="34" charset="0"/>
                <a:cs typeface="Arial" panose="020B0604020202020204" pitchFamily="34" charset="0"/>
              </a:rPr>
              <a:t>vào châu Âu </a:t>
            </a:r>
            <a:r>
              <a:rPr lang="vi-VN" sz="3400" u="sng">
                <a:solidFill>
                  <a:srgbClr val="FF0000"/>
                </a:solidFill>
                <a:latin typeface="Arial" panose="020B0604020202020204" pitchFamily="34" charset="0"/>
                <a:cs typeface="Arial" panose="020B0604020202020204" pitchFamily="34" charset="0"/>
              </a:rPr>
              <a:t>tăng mạnh </a:t>
            </a:r>
            <a:r>
              <a:rPr lang="vi-VN" sz="3400">
                <a:solidFill>
                  <a:srgbClr val="3333FF"/>
                </a:solidFill>
                <a:latin typeface="Arial" panose="020B0604020202020204" pitchFamily="34" charset="0"/>
                <a:cs typeface="Arial" panose="020B0604020202020204" pitchFamily="34" charset="0"/>
              </a:rPr>
              <a:t>(năm 2019, tiếp nhận </a:t>
            </a:r>
            <a:r>
              <a:rPr lang="vi-VN" sz="3400" u="sng">
                <a:solidFill>
                  <a:srgbClr val="FF0000"/>
                </a:solidFill>
                <a:latin typeface="Arial" panose="020B0604020202020204" pitchFamily="34" charset="0"/>
                <a:cs typeface="Arial" panose="020B0604020202020204" pitchFamily="34" charset="0"/>
              </a:rPr>
              <a:t>86,7 triệu người di cư </a:t>
            </a:r>
            <a:r>
              <a:rPr lang="vi-VN" sz="3400">
                <a:solidFill>
                  <a:srgbClr val="3333FF"/>
                </a:solidFill>
                <a:latin typeface="Arial" panose="020B0604020202020204" pitchFamily="34" charset="0"/>
                <a:cs typeface="Arial" panose="020B0604020202020204" pitchFamily="34" charset="0"/>
              </a:rPr>
              <a:t>quốc tế).</a:t>
            </a:r>
          </a:p>
        </p:txBody>
      </p:sp>
      <p:sp>
        <p:nvSpPr>
          <p:cNvPr id="13" name="Rectangle 12">
            <a:extLst>
              <a:ext uri="{FF2B5EF4-FFF2-40B4-BE49-F238E27FC236}">
                <a16:creationId xmlns:a16="http://schemas.microsoft.com/office/drawing/2014/main" xmlns="" id="{B263A0FD-837E-4891-87A6-8749F28DB88A}"/>
              </a:ext>
            </a:extLst>
          </p:cNvPr>
          <p:cNvSpPr/>
          <p:nvPr/>
        </p:nvSpPr>
        <p:spPr>
          <a:xfrm>
            <a:off x="132520" y="5617986"/>
            <a:ext cx="11383616" cy="1219886"/>
          </a:xfrm>
          <a:prstGeom prst="rect">
            <a:avLst/>
          </a:prstGeom>
        </p:spPr>
        <p:txBody>
          <a:bodyPr wrap="square">
            <a:spAutoFit/>
          </a:bodyPr>
          <a:lstStyle/>
          <a:p>
            <a:pPr indent="180340" algn="just">
              <a:lnSpc>
                <a:spcPct val="120000"/>
              </a:lnSpc>
              <a:spcAft>
                <a:spcPts val="0"/>
              </a:spcAft>
            </a:pPr>
            <a:r>
              <a:rPr lang="vi-VN" sz="320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a:solidFill>
                  <a:srgbClr val="3333FF"/>
                </a:solidFill>
                <a:latin typeface="Arial" panose="020B0604020202020204" pitchFamily="34" charset="0"/>
                <a:ea typeface="Times New Roman" panose="02020603050405020304" pitchFamily="18" charset="0"/>
                <a:cs typeface="Arial" panose="020B0604020202020204" pitchFamily="34" charset="0"/>
              </a:rPr>
              <a:t>Do nhu cầu về nguồn lao động và </a:t>
            </a:r>
            <a:r>
              <a:rPr lang="en-US" sz="3200" u="sng">
                <a:solidFill>
                  <a:srgbClr val="FF0000"/>
                </a:solidFill>
                <a:latin typeface="Arial" panose="020B0604020202020204" pitchFamily="34" charset="0"/>
                <a:ea typeface="Times New Roman" panose="02020603050405020304" pitchFamily="18" charset="0"/>
                <a:cs typeface="Arial" panose="020B0604020202020204" pitchFamily="34" charset="0"/>
              </a:rPr>
              <a:t>tìm kiếm việc làm </a:t>
            </a:r>
            <a:r>
              <a:rPr lang="en-US" sz="3200">
                <a:solidFill>
                  <a:srgbClr val="3333FF"/>
                </a:solidFill>
                <a:latin typeface="Arial" panose="020B0604020202020204" pitchFamily="34" charset="0"/>
                <a:ea typeface="Times New Roman" panose="02020603050405020304" pitchFamily="18" charset="0"/>
                <a:cs typeface="Arial" panose="020B0604020202020204" pitchFamily="34" charset="0"/>
              </a:rPr>
              <a:t>nên di c</a:t>
            </a:r>
            <a:r>
              <a:rPr lang="vi-VN" sz="3200">
                <a:solidFill>
                  <a:srgbClr val="3333FF"/>
                </a:solidFill>
                <a:latin typeface="Arial" panose="020B0604020202020204" pitchFamily="34" charset="0"/>
                <a:ea typeface="Times New Roman" panose="02020603050405020304" pitchFamily="18" charset="0"/>
                <a:cs typeface="Arial" panose="020B0604020202020204" pitchFamily="34" charset="0"/>
              </a:rPr>
              <a:t>ư</a:t>
            </a:r>
            <a:r>
              <a:rPr lang="en-US" sz="3200">
                <a:solidFill>
                  <a:srgbClr val="3333FF"/>
                </a:solidFill>
                <a:latin typeface="Arial" panose="020B0604020202020204" pitchFamily="34" charset="0"/>
                <a:ea typeface="Times New Roman" panose="02020603050405020304" pitchFamily="18" charset="0"/>
                <a:cs typeface="Arial" panose="020B0604020202020204" pitchFamily="34" charset="0"/>
              </a:rPr>
              <a:t> trong nội bộ Châu Âu ngày càng tăng.</a:t>
            </a:r>
          </a:p>
        </p:txBody>
      </p:sp>
      <p:pic>
        <p:nvPicPr>
          <p:cNvPr id="14" name="Picture 13" descr="book9">
            <a:extLst>
              <a:ext uri="{FF2B5EF4-FFF2-40B4-BE49-F238E27FC236}">
                <a16:creationId xmlns:a16="http://schemas.microsoft.com/office/drawing/2014/main" xmlns="" id="{331D8997-6C93-44BC-BA4B-8DB6CDCEC44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87967" y="72022"/>
            <a:ext cx="1273795" cy="87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189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E3273585-58C0-48C6-998D-EC1809551723}"/>
              </a:ext>
            </a:extLst>
          </p:cNvPr>
          <p:cNvGrpSpPr/>
          <p:nvPr/>
        </p:nvGrpSpPr>
        <p:grpSpPr>
          <a:xfrm>
            <a:off x="1046921" y="692217"/>
            <a:ext cx="10601739" cy="6137207"/>
            <a:chOff x="1046921" y="692218"/>
            <a:chExt cx="10601739" cy="6036210"/>
          </a:xfrm>
        </p:grpSpPr>
        <p:sp>
          <p:nvSpPr>
            <p:cNvPr id="9" name="Explosion: 8 Points 8">
              <a:extLst>
                <a:ext uri="{FF2B5EF4-FFF2-40B4-BE49-F238E27FC236}">
                  <a16:creationId xmlns:a16="http://schemas.microsoft.com/office/drawing/2014/main" xmlns="" id="{04BACAFE-E22C-4E39-95D5-FDE375FC1586}"/>
                </a:ext>
              </a:extLst>
            </p:cNvPr>
            <p:cNvSpPr/>
            <p:nvPr/>
          </p:nvSpPr>
          <p:spPr>
            <a:xfrm>
              <a:off x="1046921" y="692218"/>
              <a:ext cx="10601739" cy="6036210"/>
            </a:xfrm>
            <a:prstGeom prst="irregularSeal1">
              <a:avLst/>
            </a:prstGeom>
            <a:solidFill>
              <a:srgbClr val="FFFF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8A427538-37DF-4DAA-95E8-21965A9CC2D3}"/>
                </a:ext>
              </a:extLst>
            </p:cNvPr>
            <p:cNvSpPr/>
            <p:nvPr/>
          </p:nvSpPr>
          <p:spPr>
            <a:xfrm>
              <a:off x="2057400" y="2584029"/>
              <a:ext cx="8077200" cy="1992284"/>
            </a:xfrm>
            <a:prstGeom prst="rect">
              <a:avLst/>
            </a:prstGeom>
          </p:spPr>
          <p:txBody>
            <a:bodyPr wrap="square">
              <a:spAutoFit/>
            </a:bodyPr>
            <a:lstStyle/>
            <a:p>
              <a:pPr indent="180340" algn="ctr">
                <a:lnSpc>
                  <a:spcPct val="120000"/>
                </a:lnSpc>
                <a:spcAft>
                  <a:spcPts val="0"/>
                </a:spcAft>
              </a:pPr>
              <a:r>
                <a:rPr lang="en-US" sz="3600" b="1">
                  <a:solidFill>
                    <a:srgbClr val="00B050"/>
                  </a:solidFill>
                  <a:latin typeface="Arial" panose="020B0604020202020204" pitchFamily="34" charset="0"/>
                  <a:ea typeface="Times New Roman" panose="02020603050405020304" pitchFamily="18" charset="0"/>
                  <a:cs typeface="Arial" panose="020B0604020202020204" pitchFamily="34" charset="0"/>
                </a:rPr>
                <a:t>Nhập cư ảnh hưởng </a:t>
              </a:r>
            </a:p>
            <a:p>
              <a:pPr indent="180340" algn="ctr">
                <a:lnSpc>
                  <a:spcPct val="120000"/>
                </a:lnSpc>
                <a:spcAft>
                  <a:spcPts val="0"/>
                </a:spcAft>
              </a:pPr>
              <a:r>
                <a:rPr lang="en-US" sz="3600" b="1">
                  <a:solidFill>
                    <a:srgbClr val="00B050"/>
                  </a:solidFill>
                  <a:latin typeface="Arial" panose="020B0604020202020204" pitchFamily="34" charset="0"/>
                  <a:ea typeface="Times New Roman" panose="02020603050405020304" pitchFamily="18" charset="0"/>
                  <a:cs typeface="Arial" panose="020B0604020202020204" pitchFamily="34" charset="0"/>
                </a:rPr>
                <a:t>như thế nào đến kinh tế- xã hội Châu Âu?</a:t>
              </a:r>
            </a:p>
          </p:txBody>
        </p:sp>
      </p:grpSp>
      <p:pic>
        <p:nvPicPr>
          <p:cNvPr id="15" name="Picture 14">
            <a:extLst>
              <a:ext uri="{FF2B5EF4-FFF2-40B4-BE49-F238E27FC236}">
                <a16:creationId xmlns:a16="http://schemas.microsoft.com/office/drawing/2014/main" xmlns="" id="{F67CCAD9-F704-4D04-B13E-FDA123A2D9ED}"/>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grpSp>
        <p:nvGrpSpPr>
          <p:cNvPr id="13" name="Group 12">
            <a:extLst>
              <a:ext uri="{FF2B5EF4-FFF2-40B4-BE49-F238E27FC236}">
                <a16:creationId xmlns:a16="http://schemas.microsoft.com/office/drawing/2014/main" xmlns="" id="{7C6662F2-5514-4AE7-815F-F4627C5346C0}"/>
              </a:ext>
            </a:extLst>
          </p:cNvPr>
          <p:cNvGrpSpPr/>
          <p:nvPr/>
        </p:nvGrpSpPr>
        <p:grpSpPr>
          <a:xfrm>
            <a:off x="1848090" y="129068"/>
            <a:ext cx="5597740" cy="872949"/>
            <a:chOff x="1133366" y="2220084"/>
            <a:chExt cx="5681780" cy="914400"/>
          </a:xfrm>
          <a:solidFill>
            <a:schemeClr val="accent2">
              <a:lumMod val="20000"/>
              <a:lumOff val="80000"/>
            </a:schemeClr>
          </a:solidFill>
        </p:grpSpPr>
        <p:sp>
          <p:nvSpPr>
            <p:cNvPr id="16" name="Arrow: Pentagon 15">
              <a:extLst>
                <a:ext uri="{FF2B5EF4-FFF2-40B4-BE49-F238E27FC236}">
                  <a16:creationId xmlns:a16="http://schemas.microsoft.com/office/drawing/2014/main" xmlns="" id="{B1FA3E79-0E17-4EDD-B065-8A13FA44E956}"/>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7" name="TextBox 16">
              <a:extLst>
                <a:ext uri="{FF2B5EF4-FFF2-40B4-BE49-F238E27FC236}">
                  <a16:creationId xmlns:a16="http://schemas.microsoft.com/office/drawing/2014/main" xmlns="" id="{412A3D52-A011-4A11-B439-7E4B156A413D}"/>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8" name="TextBox 17">
            <a:extLst>
              <a:ext uri="{FF2B5EF4-FFF2-40B4-BE49-F238E27FC236}">
                <a16:creationId xmlns:a16="http://schemas.microsoft.com/office/drawing/2014/main" xmlns="" id="{4B80705F-959F-4D2F-B02B-6A82568AB7E2}"/>
              </a:ext>
            </a:extLst>
          </p:cNvPr>
          <p:cNvSpPr txBox="1"/>
          <p:nvPr/>
        </p:nvSpPr>
        <p:spPr>
          <a:xfrm>
            <a:off x="3265998" y="280570"/>
            <a:ext cx="3659454"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Di cư ở Châu Âu</a:t>
            </a:r>
            <a:endParaRPr lang="en-US" sz="3200">
              <a:solidFill>
                <a:srgbClr val="0070C0"/>
              </a:solidFill>
              <a:latin typeface="Arial" panose="020B0604020202020204" pitchFamily="34" charset="0"/>
              <a:cs typeface="Arial" panose="020B0604020202020204" pitchFamily="34" charset="0"/>
            </a:endParaRPr>
          </a:p>
        </p:txBody>
      </p:sp>
      <p:sp>
        <p:nvSpPr>
          <p:cNvPr id="19" name="Arrow: Pentagon 18">
            <a:extLst>
              <a:ext uri="{FF2B5EF4-FFF2-40B4-BE49-F238E27FC236}">
                <a16:creationId xmlns:a16="http://schemas.microsoft.com/office/drawing/2014/main" xmlns="" id="{49FB0249-A666-4F42-A6C4-7135B07C9AFC}"/>
              </a:ext>
            </a:extLst>
          </p:cNvPr>
          <p:cNvSpPr/>
          <p:nvPr/>
        </p:nvSpPr>
        <p:spPr>
          <a:xfrm>
            <a:off x="1738270" y="126144"/>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0" name="Isosceles Triangle 19">
            <a:extLst>
              <a:ext uri="{FF2B5EF4-FFF2-40B4-BE49-F238E27FC236}">
                <a16:creationId xmlns:a16="http://schemas.microsoft.com/office/drawing/2014/main" xmlns="" id="{E76DAD1F-10F0-46D0-A385-D31F0E09F897}"/>
              </a:ext>
            </a:extLst>
          </p:cNvPr>
          <p:cNvSpPr/>
          <p:nvPr/>
        </p:nvSpPr>
        <p:spPr>
          <a:xfrm rot="5400000">
            <a:off x="2729002" y="43351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Icon&#10;&#10;Description automatically generated">
            <a:extLst>
              <a:ext uri="{FF2B5EF4-FFF2-40B4-BE49-F238E27FC236}">
                <a16:creationId xmlns:a16="http://schemas.microsoft.com/office/drawing/2014/main" xmlns="" id="{044C8F43-DBEF-4443-9828-72D6A902AD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6144"/>
            <a:ext cx="1590447" cy="893629"/>
          </a:xfrm>
          <a:prstGeom prst="rect">
            <a:avLst/>
          </a:prstGeom>
        </p:spPr>
      </p:pic>
    </p:spTree>
    <p:extLst>
      <p:ext uri="{BB962C8B-B14F-4D97-AF65-F5344CB8AC3E}">
        <p14:creationId xmlns:p14="http://schemas.microsoft.com/office/powerpoint/2010/main" val="208382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500"/>
                                        <p:tgtEl>
                                          <p:spTgt spid="21"/>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2063369-EAE7-4F7D-B9C1-A5470BBEB32F}"/>
              </a:ext>
            </a:extLst>
          </p:cNvPr>
          <p:cNvGrpSpPr/>
          <p:nvPr/>
        </p:nvGrpSpPr>
        <p:grpSpPr>
          <a:xfrm>
            <a:off x="1848089" y="129068"/>
            <a:ext cx="7260299" cy="872949"/>
            <a:chOff x="1133366" y="2220084"/>
            <a:chExt cx="5681780" cy="914400"/>
          </a:xfrm>
          <a:solidFill>
            <a:schemeClr val="accent2">
              <a:lumMod val="20000"/>
              <a:lumOff val="80000"/>
            </a:schemeClr>
          </a:solidFill>
        </p:grpSpPr>
        <p:sp>
          <p:nvSpPr>
            <p:cNvPr id="3" name="Arrow: Pentagon 2">
              <a:extLst>
                <a:ext uri="{FF2B5EF4-FFF2-40B4-BE49-F238E27FC236}">
                  <a16:creationId xmlns:a16="http://schemas.microsoft.com/office/drawing/2014/main" xmlns="" id="{6DC7C14C-1056-476C-9DD4-E7207BBCB55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91E26D19-6FE5-4297-B9F5-29BA679DDC0B}"/>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0819CE66-C682-4887-9074-E3FC551DF695}"/>
              </a:ext>
            </a:extLst>
          </p:cNvPr>
          <p:cNvSpPr txBox="1"/>
          <p:nvPr/>
        </p:nvSpPr>
        <p:spPr>
          <a:xfrm>
            <a:off x="3265998" y="280570"/>
            <a:ext cx="3659454"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Di cư ở Châu Âu</a:t>
            </a:r>
            <a:endParaRPr lang="en-US" sz="32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xmlns="" id="{8CED9A7E-9E4D-4038-BDA8-C4EFD0E93BD2}"/>
              </a:ext>
            </a:extLst>
          </p:cNvPr>
          <p:cNvSpPr/>
          <p:nvPr/>
        </p:nvSpPr>
        <p:spPr>
          <a:xfrm>
            <a:off x="1738270" y="126144"/>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xmlns="" id="{3C198D7D-D621-4828-BAB9-A4A3E669813A}"/>
              </a:ext>
            </a:extLst>
          </p:cNvPr>
          <p:cNvSpPr/>
          <p:nvPr/>
        </p:nvSpPr>
        <p:spPr>
          <a:xfrm rot="5400000">
            <a:off x="2729002" y="43351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xmlns="" id="{0423C0B3-5B22-4693-AE30-34D1671A77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144"/>
            <a:ext cx="1590447" cy="893629"/>
          </a:xfrm>
          <a:prstGeom prst="rect">
            <a:avLst/>
          </a:prstGeom>
        </p:spPr>
      </p:pic>
      <p:sp>
        <p:nvSpPr>
          <p:cNvPr id="9" name="Rectangle 8">
            <a:extLst>
              <a:ext uri="{FF2B5EF4-FFF2-40B4-BE49-F238E27FC236}">
                <a16:creationId xmlns:a16="http://schemas.microsoft.com/office/drawing/2014/main" xmlns="" id="{A776159A-8FC3-4D4F-9277-9D35166C85D5}"/>
              </a:ext>
            </a:extLst>
          </p:cNvPr>
          <p:cNvSpPr/>
          <p:nvPr/>
        </p:nvSpPr>
        <p:spPr>
          <a:xfrm>
            <a:off x="974035" y="1639778"/>
            <a:ext cx="11383616" cy="1938992"/>
          </a:xfrm>
          <a:prstGeom prst="rect">
            <a:avLst/>
          </a:prstGeom>
        </p:spPr>
        <p:txBody>
          <a:bodyPr wrap="square">
            <a:spAutoFit/>
          </a:bodyPr>
          <a:lstStyle/>
          <a:p>
            <a:pPr algn="just"/>
            <a:r>
              <a:rPr lang="vi-VN" sz="4000" b="1">
                <a:solidFill>
                  <a:srgbClr val="3333FF"/>
                </a:solidFill>
                <a:latin typeface="Arial" panose="020B0604020202020204" pitchFamily="34" charset="0"/>
                <a:cs typeface="Arial" panose="020B0604020202020204" pitchFamily="34" charset="0"/>
              </a:rPr>
              <a:t>- </a:t>
            </a:r>
            <a:r>
              <a:rPr lang="en-US" sz="4000" b="1">
                <a:solidFill>
                  <a:srgbClr val="3333FF"/>
                </a:solidFill>
                <a:latin typeface="Arial" panose="020B0604020202020204" pitchFamily="34" charset="0"/>
                <a:cs typeface="Arial" panose="020B0604020202020204" pitchFamily="34" charset="0"/>
              </a:rPr>
              <a:t>Thuận lợi:</a:t>
            </a:r>
            <a:endParaRPr lang="en-US" sz="4000">
              <a:solidFill>
                <a:srgbClr val="3333FF"/>
              </a:solidFill>
              <a:latin typeface="Arial" panose="020B0604020202020204" pitchFamily="34" charset="0"/>
              <a:cs typeface="Arial" panose="020B0604020202020204" pitchFamily="34" charset="0"/>
            </a:endParaRPr>
          </a:p>
          <a:p>
            <a:pPr algn="just"/>
            <a:r>
              <a:rPr lang="en-US" sz="4000">
                <a:solidFill>
                  <a:srgbClr val="3333FF"/>
                </a:solidFill>
                <a:latin typeface="Arial" panose="020B0604020202020204" pitchFamily="34" charset="0"/>
                <a:cs typeface="Arial" panose="020B0604020202020204" pitchFamily="34" charset="0"/>
              </a:rPr>
              <a:t>+ Giải quyết tình trạng thiếu lao động</a:t>
            </a:r>
          </a:p>
          <a:p>
            <a:pPr algn="just"/>
            <a:r>
              <a:rPr lang="en-US" sz="4000">
                <a:solidFill>
                  <a:srgbClr val="3333FF"/>
                </a:solidFill>
                <a:latin typeface="Arial" panose="020B0604020202020204" pitchFamily="34" charset="0"/>
                <a:cs typeface="Arial" panose="020B0604020202020204" pitchFamily="34" charset="0"/>
              </a:rPr>
              <a:t>+ Tăng nhu cầu các sản phẩm và dịch vụ.</a:t>
            </a:r>
          </a:p>
        </p:txBody>
      </p:sp>
      <p:sp>
        <p:nvSpPr>
          <p:cNvPr id="10" name="Rectangle 9">
            <a:extLst>
              <a:ext uri="{FF2B5EF4-FFF2-40B4-BE49-F238E27FC236}">
                <a16:creationId xmlns:a16="http://schemas.microsoft.com/office/drawing/2014/main" xmlns="" id="{566BD71B-654C-408F-A448-2F5F56079C68}"/>
              </a:ext>
            </a:extLst>
          </p:cNvPr>
          <p:cNvSpPr/>
          <p:nvPr/>
        </p:nvSpPr>
        <p:spPr>
          <a:xfrm>
            <a:off x="974035" y="3677439"/>
            <a:ext cx="10961082" cy="1938992"/>
          </a:xfrm>
          <a:prstGeom prst="rect">
            <a:avLst/>
          </a:prstGeom>
        </p:spPr>
        <p:txBody>
          <a:bodyPr wrap="square">
            <a:spAutoFit/>
          </a:bodyPr>
          <a:lstStyle/>
          <a:p>
            <a:pPr marL="571500" indent="-571500" algn="just">
              <a:buFontTx/>
              <a:buChar char="-"/>
            </a:pPr>
            <a:r>
              <a:rPr lang="en-US" sz="4000" b="1">
                <a:solidFill>
                  <a:srgbClr val="3333FF"/>
                </a:solidFill>
                <a:latin typeface="Arial" panose="020B0604020202020204" pitchFamily="34" charset="0"/>
                <a:cs typeface="Arial" panose="020B0604020202020204" pitchFamily="34" charset="0"/>
              </a:rPr>
              <a:t>Khó khăn:</a:t>
            </a:r>
            <a:r>
              <a:rPr lang="en-US" sz="4000">
                <a:solidFill>
                  <a:srgbClr val="3333FF"/>
                </a:solidFill>
                <a:latin typeface="Arial" panose="020B0604020202020204" pitchFamily="34" charset="0"/>
                <a:cs typeface="Arial" panose="020B0604020202020204" pitchFamily="34" charset="0"/>
              </a:rPr>
              <a:t> </a:t>
            </a:r>
            <a:endParaRPr lang="vi-VN" sz="4000">
              <a:solidFill>
                <a:srgbClr val="3333FF"/>
              </a:solidFill>
              <a:latin typeface="Arial" panose="020B0604020202020204" pitchFamily="34" charset="0"/>
              <a:cs typeface="Arial" panose="020B0604020202020204" pitchFamily="34" charset="0"/>
            </a:endParaRPr>
          </a:p>
          <a:p>
            <a:pPr algn="just"/>
            <a:r>
              <a:rPr lang="vi-VN" sz="4000">
                <a:solidFill>
                  <a:srgbClr val="3333FF"/>
                </a:solidFill>
                <a:latin typeface="Arial" panose="020B0604020202020204" pitchFamily="34" charset="0"/>
                <a:cs typeface="Arial" panose="020B0604020202020204" pitchFamily="34" charset="0"/>
              </a:rPr>
              <a:t>+ P</a:t>
            </a:r>
            <a:r>
              <a:rPr lang="en-US" sz="4000">
                <a:solidFill>
                  <a:srgbClr val="3333FF"/>
                </a:solidFill>
                <a:latin typeface="Arial" panose="020B0604020202020204" pitchFamily="34" charset="0"/>
                <a:cs typeface="Arial" panose="020B0604020202020204" pitchFamily="34" charset="0"/>
              </a:rPr>
              <a:t>hát triển kinh tế- xã hội </a:t>
            </a:r>
            <a:endParaRPr lang="vi-VN" sz="4000">
              <a:solidFill>
                <a:srgbClr val="3333FF"/>
              </a:solidFill>
              <a:latin typeface="Arial" panose="020B0604020202020204" pitchFamily="34" charset="0"/>
              <a:cs typeface="Arial" panose="020B0604020202020204" pitchFamily="34" charset="0"/>
            </a:endParaRPr>
          </a:p>
          <a:p>
            <a:pPr algn="just"/>
            <a:r>
              <a:rPr lang="vi-VN" sz="4000">
                <a:solidFill>
                  <a:srgbClr val="3333FF"/>
                </a:solidFill>
                <a:latin typeface="Arial" panose="020B0604020202020204" pitchFamily="34" charset="0"/>
                <a:cs typeface="Arial" panose="020B0604020202020204" pitchFamily="34" charset="0"/>
              </a:rPr>
              <a:t>+ A</a:t>
            </a:r>
            <a:r>
              <a:rPr lang="en-US" sz="4000">
                <a:solidFill>
                  <a:srgbClr val="3333FF"/>
                </a:solidFill>
                <a:latin typeface="Arial" panose="020B0604020202020204" pitchFamily="34" charset="0"/>
                <a:cs typeface="Arial" panose="020B0604020202020204" pitchFamily="34" charset="0"/>
              </a:rPr>
              <a:t>n ninh trật tự</a:t>
            </a:r>
            <a:endParaRPr lang="en-US"/>
          </a:p>
        </p:txBody>
      </p:sp>
      <p:pic>
        <p:nvPicPr>
          <p:cNvPr id="11" name="Picture 10">
            <a:extLst>
              <a:ext uri="{FF2B5EF4-FFF2-40B4-BE49-F238E27FC236}">
                <a16:creationId xmlns:a16="http://schemas.microsoft.com/office/drawing/2014/main" xmlns="" id="{2998FF52-EDCE-433D-BB5E-9D6EAFB00A79}"/>
              </a:ext>
            </a:extLst>
          </p:cNvPr>
          <p:cNvPicPr>
            <a:picLocks noChangeAspect="1"/>
          </p:cNvPicPr>
          <p:nvPr/>
        </p:nvPicPr>
        <p:blipFill>
          <a:blip r:embed="rId3"/>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369292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1001077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600">
                <a:solidFill>
                  <a:srgbClr val="0070C0"/>
                </a:solidFill>
              </a:rPr>
              <a:t>Đông ấm, hạ mát mẻ, mưa nhiều và </a:t>
            </a:r>
            <a:endParaRPr lang="en-US" sz="3600">
              <a:solidFill>
                <a:srgbClr val="0070C0"/>
              </a:solidFill>
            </a:endParaRPr>
          </a:p>
          <a:p>
            <a:pPr lvl="0" algn="ctr"/>
            <a:r>
              <a:rPr lang="vi-VN" sz="3600">
                <a:solidFill>
                  <a:srgbClr val="0070C0"/>
                </a:solidFill>
              </a:rPr>
              <a:t>quanh năm là </a:t>
            </a:r>
            <a:r>
              <a:rPr lang="en-US" sz="3600">
                <a:solidFill>
                  <a:srgbClr val="0070C0"/>
                </a:solidFill>
              </a:rPr>
              <a:t>đặc điểm của kiểu khí hậu nào</a:t>
            </a:r>
            <a:r>
              <a:rPr lang="vi-VN" sz="3600">
                <a:solidFill>
                  <a:srgbClr val="0070C0"/>
                </a:solidFill>
              </a:rPr>
              <a:t>? </a:t>
            </a:r>
            <a:endParaRPr lang="en-US" sz="3600">
              <a:solidFill>
                <a:srgbClr val="0070C0"/>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4" y="3017837"/>
            <a:ext cx="658495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Ôn đới hải dương</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1</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WordArt 7"/>
          <p:cNvSpPr>
            <a:spLocks noChangeArrowheads="1" noChangeShapeType="1" noTextEdit="1"/>
          </p:cNvSpPr>
          <p:nvPr/>
        </p:nvSpPr>
        <p:spPr bwMode="auto">
          <a:xfrm>
            <a:off x="3471863" y="0"/>
            <a:ext cx="7196137" cy="523875"/>
          </a:xfrm>
          <a:prstGeom prst="rect">
            <a:avLst/>
          </a:prstGeom>
        </p:spPr>
        <p:txBody>
          <a:bodyPr wrap="none" fromWordArt="1">
            <a:prstTxWarp prst="textPlain">
              <a:avLst>
                <a:gd name="adj" fmla="val 50000"/>
              </a:avLst>
            </a:prstTxWarp>
          </a:bodyPr>
          <a:lstStyle/>
          <a:p>
            <a:pPr algn="ctr"/>
            <a:r>
              <a:rPr lang="vi-VN" sz="3600" kern="10">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rPr>
              <a:t>BÀI 2: ĐẶC ĐIỂM DÂN CƯ XÃ HỘI CHÂU ÂU</a:t>
            </a:r>
            <a:endParaRPr lang="en-US" sz="3600" kern="10">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endParaRPr>
          </a:p>
        </p:txBody>
      </p:sp>
      <p:sp>
        <p:nvSpPr>
          <p:cNvPr id="6150" name="Text Box 6"/>
          <p:cNvSpPr txBox="1">
            <a:spLocks noChangeArrowheads="1"/>
          </p:cNvSpPr>
          <p:nvPr/>
        </p:nvSpPr>
        <p:spPr bwMode="auto">
          <a:xfrm>
            <a:off x="1524000" y="593725"/>
            <a:ext cx="7772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3200" b="1" u="sng">
                <a:solidFill>
                  <a:srgbClr val="0000FF"/>
                </a:solidFill>
                <a:latin typeface="Times New Roman" pitchFamily="18" charset="0"/>
                <a:cs typeface="Times New Roman" pitchFamily="18" charset="0"/>
              </a:rPr>
              <a:t>2. Di cư</a:t>
            </a:r>
          </a:p>
        </p:txBody>
      </p:sp>
      <p:sp>
        <p:nvSpPr>
          <p:cNvPr id="3" name="Rectangle 2"/>
          <p:cNvSpPr/>
          <p:nvPr/>
        </p:nvSpPr>
        <p:spPr>
          <a:xfrm>
            <a:off x="990600" y="1824038"/>
            <a:ext cx="10591800" cy="4229100"/>
          </a:xfrm>
          <a:prstGeom prst="rect">
            <a:avLst/>
          </a:prstGeom>
        </p:spPr>
        <p:txBody>
          <a:bodyPr>
            <a:spAutoFit/>
          </a:bodyPr>
          <a:lstStyle/>
          <a:p>
            <a:pPr marL="342900" indent="-342900" algn="just">
              <a:lnSpc>
                <a:spcPct val="115000"/>
              </a:lnSpc>
              <a:spcBef>
                <a:spcPts val="600"/>
              </a:spcBef>
              <a:buFont typeface="Times New Roman" pitchFamily="18" charset="0"/>
              <a:buChar char="-"/>
            </a:pPr>
            <a:r>
              <a:rPr lang="vi-VN" sz="2400" b="1" dirty="0">
                <a:solidFill>
                  <a:srgbClr val="000000"/>
                </a:solidFill>
                <a:latin typeface="Times New Roman" pitchFamily="18" charset="0"/>
                <a:cs typeface="Times New Roman" pitchFamily="18" charset="0"/>
              </a:rPr>
              <a:t>Di cư ở châu Âu diễ</a:t>
            </a:r>
            <a:r>
              <a:rPr lang="en-US" sz="2400" b="1" dirty="0">
                <a:solidFill>
                  <a:srgbClr val="000000"/>
                </a:solidFill>
                <a:latin typeface="Constantia" pitchFamily="18" charset="0"/>
                <a:cs typeface="Times New Roman" pitchFamily="18" charset="0"/>
              </a:rPr>
              <a:t>n </a:t>
            </a:r>
            <a:r>
              <a:rPr lang="en-US" sz="2400" b="1" dirty="0" err="1">
                <a:solidFill>
                  <a:srgbClr val="000000"/>
                </a:solidFill>
                <a:latin typeface="Constantia" pitchFamily="18" charset="0"/>
                <a:cs typeface="Times New Roman" pitchFamily="18" charset="0"/>
              </a:rPr>
              <a:t>ra</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từ</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lâu</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trong</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lịch</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sử</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và</a:t>
            </a:r>
            <a:r>
              <a:rPr lang="en-US" sz="2400" b="1" dirty="0">
                <a:solidFill>
                  <a:srgbClr val="000000"/>
                </a:solidFill>
                <a:latin typeface="Constantia" pitchFamily="18" charset="0"/>
                <a:cs typeface="Times New Roman" pitchFamily="18" charset="0"/>
              </a:rPr>
              <a:t> t</a:t>
            </a:r>
            <a:r>
              <a:rPr lang="vi-VN" sz="2400" b="1" dirty="0">
                <a:solidFill>
                  <a:srgbClr val="000000"/>
                </a:solidFill>
                <a:latin typeface="Times New Roman" pitchFamily="18" charset="0"/>
                <a:cs typeface="Times New Roman" pitchFamily="18" charset="0"/>
              </a:rPr>
              <a:t>rở nên phổ biến</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từ</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giữa</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thế</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kỉ</a:t>
            </a:r>
            <a:r>
              <a:rPr lang="en-US" sz="2400" b="1" dirty="0">
                <a:solidFill>
                  <a:srgbClr val="000000"/>
                </a:solidFill>
                <a:latin typeface="Constantia" pitchFamily="18" charset="0"/>
                <a:cs typeface="Times New Roman" pitchFamily="18" charset="0"/>
              </a:rPr>
              <a:t> XX do </a:t>
            </a:r>
            <a:r>
              <a:rPr lang="en-US" sz="2400" b="1" dirty="0" err="1">
                <a:solidFill>
                  <a:srgbClr val="000000"/>
                </a:solidFill>
                <a:latin typeface="Constantia" pitchFamily="18" charset="0"/>
                <a:cs typeface="Times New Roman" pitchFamily="18" charset="0"/>
              </a:rPr>
              <a:t>các</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cuộc</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phát</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kiến</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địa</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lí</a:t>
            </a:r>
            <a:r>
              <a:rPr lang="en-US" sz="2400" b="1" dirty="0">
                <a:solidFill>
                  <a:srgbClr val="000000"/>
                </a:solidFill>
                <a:latin typeface="Constantia" pitchFamily="18" charset="0"/>
                <a:cs typeface="Times New Roman" pitchFamily="18" charset="0"/>
              </a:rPr>
              <a:t> </a:t>
            </a:r>
            <a:r>
              <a:rPr lang="vi-VN" sz="2400" b="1" dirty="0">
                <a:solidFill>
                  <a:srgbClr val="000000"/>
                </a:solidFill>
                <a:latin typeface="Times New Roman" pitchFamily="18" charset="0"/>
                <a:cs typeface="Times New Roman" pitchFamily="18" charset="0"/>
              </a:rPr>
              <a:t>và</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tìm</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kiếm</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việc</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làm</a:t>
            </a:r>
            <a:r>
              <a:rPr lang="en-US" sz="2400" b="1" dirty="0">
                <a:solidFill>
                  <a:srgbClr val="000000"/>
                </a:solidFill>
                <a:latin typeface="Constantia" pitchFamily="18" charset="0"/>
                <a:cs typeface="Times New Roman" pitchFamily="18" charset="0"/>
              </a:rPr>
              <a:t>.</a:t>
            </a:r>
          </a:p>
          <a:p>
            <a:pPr marL="342900" indent="-342900" algn="just">
              <a:lnSpc>
                <a:spcPct val="115000"/>
              </a:lnSpc>
              <a:buFont typeface="Times New Roman" pitchFamily="18" charset="0"/>
              <a:buChar char="-"/>
            </a:pPr>
            <a:r>
              <a:rPr lang="vi-VN" sz="2400" b="1" dirty="0">
                <a:solidFill>
                  <a:srgbClr val="000000"/>
                </a:solidFill>
                <a:latin typeface="Times New Roman" pitchFamily="18" charset="0"/>
                <a:cs typeface="Times New Roman" pitchFamily="18" charset="0"/>
              </a:rPr>
              <a:t>Hiện nay, châu Âu c</a:t>
            </a:r>
            <a:r>
              <a:rPr lang="en-US" sz="2400" b="1" dirty="0">
                <a:solidFill>
                  <a:srgbClr val="000000"/>
                </a:solidFill>
                <a:latin typeface="Constantia" pitchFamily="18" charset="0"/>
                <a:cs typeface="Times New Roman" pitchFamily="18" charset="0"/>
              </a:rPr>
              <a:t>ó </a:t>
            </a:r>
            <a:r>
              <a:rPr lang="en-US" sz="2400" b="1" dirty="0" err="1">
                <a:solidFill>
                  <a:srgbClr val="000000"/>
                </a:solidFill>
                <a:latin typeface="Constantia" pitchFamily="18" charset="0"/>
                <a:cs typeface="Times New Roman" pitchFamily="18" charset="0"/>
              </a:rPr>
              <a:t>người</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nhập</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cư</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lớn</a:t>
            </a:r>
            <a:r>
              <a:rPr lang="vi-VN" sz="2400" b="1" dirty="0">
                <a:solidFill>
                  <a:srgbClr val="000000"/>
                </a:solidFill>
                <a:latin typeface="Times New Roman" pitchFamily="18" charset="0"/>
                <a:cs typeface="Times New Roman" pitchFamily="18" charset="0"/>
              </a:rPr>
              <a:t> nhất thế giới.</a:t>
            </a:r>
            <a:endParaRPr lang="en-US" sz="2400" b="1" dirty="0">
              <a:solidFill>
                <a:srgbClr val="606060"/>
              </a:solidFill>
              <a:latin typeface="Constantia" pitchFamily="18" charset="0"/>
              <a:cs typeface="Times New Roman" pitchFamily="18" charset="0"/>
            </a:endParaRPr>
          </a:p>
          <a:p>
            <a:pPr marL="342900" indent="-342900" algn="just">
              <a:lnSpc>
                <a:spcPct val="115000"/>
              </a:lnSpc>
              <a:buFont typeface="Times New Roman" pitchFamily="18" charset="0"/>
              <a:buChar char="-"/>
            </a:pPr>
            <a:r>
              <a:rPr lang="vi-VN" sz="2400" b="1" dirty="0">
                <a:solidFill>
                  <a:srgbClr val="000000"/>
                </a:solidFill>
                <a:latin typeface="Times New Roman" pitchFamily="18" charset="0"/>
                <a:cs typeface="Times New Roman" pitchFamily="18" charset="0"/>
              </a:rPr>
              <a:t>Nhập cư đến châu</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Âu</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chủ</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yếu</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là</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lao</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động</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từ</a:t>
            </a:r>
            <a:r>
              <a:rPr lang="vi-VN" sz="2400" b="1" dirty="0">
                <a:solidFill>
                  <a:srgbClr val="000000"/>
                </a:solidFill>
                <a:latin typeface="Times New Roman" pitchFamily="18" charset="0"/>
                <a:cs typeface="Times New Roman" pitchFamily="18" charset="0"/>
              </a:rPr>
              <a:t> châu Á và</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Bắc</a:t>
            </a:r>
            <a:r>
              <a:rPr lang="en-US" sz="2400" b="1" dirty="0">
                <a:solidFill>
                  <a:srgbClr val="000000"/>
                </a:solidFill>
                <a:latin typeface="Constantia" pitchFamily="18" charset="0"/>
                <a:cs typeface="Times New Roman" pitchFamily="18" charset="0"/>
              </a:rPr>
              <a:t> Phi. </a:t>
            </a:r>
            <a:r>
              <a:rPr lang="vi-VN" sz="2400" b="1" dirty="0">
                <a:solidFill>
                  <a:srgbClr val="000000"/>
                </a:solidFill>
                <a:latin typeface="Times New Roman" pitchFamily="18" charset="0"/>
                <a:cs typeface="Times New Roman" pitchFamily="18" charset="0"/>
              </a:rPr>
              <a:t>Ở châu Âu, lao động di chuyến t</a:t>
            </a:r>
            <a:r>
              <a:rPr lang="en-US" sz="2400" b="1" dirty="0">
                <a:solidFill>
                  <a:srgbClr val="000000"/>
                </a:solidFill>
                <a:latin typeface="Constantia" pitchFamily="18" charset="0"/>
                <a:cs typeface="Times New Roman" pitchFamily="18" charset="0"/>
              </a:rPr>
              <a:t>ừ Nam </a:t>
            </a:r>
            <a:r>
              <a:rPr lang="en-US" sz="2400" b="1" dirty="0" err="1">
                <a:solidFill>
                  <a:srgbClr val="000000"/>
                </a:solidFill>
                <a:latin typeface="Constantia" pitchFamily="18" charset="0"/>
                <a:cs typeface="Times New Roman" pitchFamily="18" charset="0"/>
              </a:rPr>
              <a:t>Âu</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và</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Đông</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Âu</a:t>
            </a:r>
            <a:r>
              <a:rPr lang="en-US" sz="2400" b="1" dirty="0">
                <a:solidFill>
                  <a:srgbClr val="000000"/>
                </a:solidFill>
                <a:latin typeface="Constantia" pitchFamily="18" charset="0"/>
                <a:cs typeface="Times New Roman" pitchFamily="18" charset="0"/>
              </a:rPr>
              <a:t> </a:t>
            </a:r>
            <a:r>
              <a:rPr lang="vi-VN" sz="2400" b="1" dirty="0">
                <a:solidFill>
                  <a:srgbClr val="000000"/>
                </a:solidFill>
                <a:latin typeface="Times New Roman" pitchFamily="18" charset="0"/>
                <a:cs typeface="Times New Roman" pitchFamily="18" charset="0"/>
              </a:rPr>
              <a:t>đến Tây Âu.</a:t>
            </a:r>
            <a:endParaRPr lang="en-US" sz="2400" b="1" dirty="0">
              <a:solidFill>
                <a:srgbClr val="606060"/>
              </a:solidFill>
              <a:latin typeface="Constantia" pitchFamily="18" charset="0"/>
              <a:cs typeface="Times New Roman" pitchFamily="18" charset="0"/>
            </a:endParaRPr>
          </a:p>
          <a:p>
            <a:pPr marL="342900" indent="-342900" algn="just">
              <a:lnSpc>
                <a:spcPct val="115000"/>
              </a:lnSpc>
            </a:pPr>
            <a:r>
              <a:rPr lang="en-US" sz="2400" b="1" dirty="0">
                <a:solidFill>
                  <a:srgbClr val="000000"/>
                </a:solidFill>
                <a:latin typeface="Constantia" pitchFamily="18" charset="0"/>
                <a:cs typeface="Arial" charset="0"/>
              </a:rPr>
              <a:t>- </a:t>
            </a:r>
            <a:r>
              <a:rPr lang="vi-VN" sz="2400" b="1" dirty="0">
                <a:solidFill>
                  <a:srgbClr val="000000"/>
                </a:solidFill>
                <a:latin typeface="Times New Roman" pitchFamily="18" charset="0"/>
                <a:cs typeface="Arial" charset="0"/>
              </a:rPr>
              <a:t>Thuận lợi và khó k</a:t>
            </a:r>
            <a:r>
              <a:rPr lang="en-US" sz="2400" b="1" dirty="0" err="1">
                <a:solidFill>
                  <a:srgbClr val="000000"/>
                </a:solidFill>
                <a:latin typeface="Constantia" pitchFamily="18" charset="0"/>
                <a:cs typeface="Arial" charset="0"/>
              </a:rPr>
              <a:t>hăn</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của</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người</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nhập</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cư</a:t>
            </a:r>
            <a:r>
              <a:rPr lang="en-US" sz="2400" b="1" dirty="0">
                <a:solidFill>
                  <a:srgbClr val="000000"/>
                </a:solidFill>
                <a:latin typeface="Constantia" pitchFamily="18" charset="0"/>
                <a:cs typeface="Arial" charset="0"/>
              </a:rPr>
              <a:t> ở</a:t>
            </a:r>
            <a:r>
              <a:rPr lang="vi-VN" sz="2400" b="1" dirty="0">
                <a:solidFill>
                  <a:srgbClr val="000000"/>
                </a:solidFill>
                <a:latin typeface="Times New Roman" pitchFamily="18" charset="0"/>
                <a:cs typeface="Arial" charset="0"/>
              </a:rPr>
              <a:t> châu Âu:</a:t>
            </a:r>
            <a:endParaRPr lang="en-US" sz="2400" b="1" dirty="0">
              <a:solidFill>
                <a:srgbClr val="606060"/>
              </a:solidFill>
              <a:latin typeface="Constantia" pitchFamily="18" charset="0"/>
              <a:cs typeface="Arial" charset="0"/>
            </a:endParaRPr>
          </a:p>
          <a:p>
            <a:pPr marL="342900" indent="-342900" algn="just">
              <a:lnSpc>
                <a:spcPct val="115000"/>
              </a:lnSpc>
            </a:pPr>
            <a:r>
              <a:rPr lang="en-US" sz="2400" b="1" dirty="0">
                <a:solidFill>
                  <a:srgbClr val="000000"/>
                </a:solidFill>
                <a:latin typeface="Constantia" pitchFamily="18" charset="0"/>
                <a:cs typeface="Arial" charset="0"/>
              </a:rPr>
              <a:t>+ </a:t>
            </a:r>
            <a:r>
              <a:rPr lang="vi-VN" sz="2400" b="1" dirty="0">
                <a:solidFill>
                  <a:srgbClr val="000000"/>
                </a:solidFill>
                <a:latin typeface="Times New Roman" pitchFamily="18" charset="0"/>
                <a:cs typeface="Arial" charset="0"/>
              </a:rPr>
              <a:t>Thuận lợi: </a:t>
            </a:r>
            <a:r>
              <a:rPr lang="en-US" sz="2400" b="1" dirty="0" err="1">
                <a:solidFill>
                  <a:srgbClr val="000000"/>
                </a:solidFill>
                <a:latin typeface="Constantia" pitchFamily="18" charset="0"/>
                <a:cs typeface="Arial" charset="0"/>
              </a:rPr>
              <a:t>Giải</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quyết</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tình</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trạng</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thiếu</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hụt</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lao</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động</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tăng</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nhu</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cầu</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các</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sản</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phẩm</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và</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dịch</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vụ</a:t>
            </a:r>
            <a:r>
              <a:rPr lang="en-US" sz="2400" b="1" dirty="0">
                <a:solidFill>
                  <a:srgbClr val="000000"/>
                </a:solidFill>
                <a:latin typeface="Constantia" pitchFamily="18" charset="0"/>
                <a:cs typeface="Arial" charset="0"/>
              </a:rPr>
              <a:t>.</a:t>
            </a:r>
            <a:endParaRPr lang="en-US" sz="2400" b="1" dirty="0">
              <a:solidFill>
                <a:srgbClr val="606060"/>
              </a:solidFill>
              <a:latin typeface="Constantia" pitchFamily="18" charset="0"/>
              <a:cs typeface="Arial" charset="0"/>
            </a:endParaRPr>
          </a:p>
          <a:p>
            <a:pPr marL="342900" indent="-342900" algn="just"/>
            <a:r>
              <a:rPr lang="en-US" sz="2400" b="1" dirty="0">
                <a:solidFill>
                  <a:srgbClr val="000000"/>
                </a:solidFill>
                <a:latin typeface="Constantia" pitchFamily="18" charset="0"/>
                <a:ea typeface="Calibri" pitchFamily="34" charset="0"/>
                <a:cs typeface="Calibri" pitchFamily="34" charset="0"/>
              </a:rPr>
              <a:t>+ </a:t>
            </a:r>
            <a:r>
              <a:rPr lang="vi-VN" sz="2400" b="1" dirty="0">
                <a:solidFill>
                  <a:srgbClr val="000000"/>
                </a:solidFill>
                <a:latin typeface="Times New Roman" pitchFamily="18" charset="0"/>
                <a:ea typeface="Calibri" pitchFamily="34" charset="0"/>
                <a:cs typeface="Calibri" pitchFamily="34" charset="0"/>
              </a:rPr>
              <a:t>Khó khăn:</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Việc</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nhập</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cư</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trái</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phép</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gây</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ra</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nhiều</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khó</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khăn</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trong</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phát</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triển</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kinh</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tế</a:t>
            </a:r>
            <a:r>
              <a:rPr lang="en-US" sz="2400" b="1" dirty="0">
                <a:solidFill>
                  <a:srgbClr val="000000"/>
                </a:solidFill>
                <a:latin typeface="Constantia" pitchFamily="18" charset="0"/>
                <a:ea typeface="Calibri" pitchFamily="34" charset="0"/>
                <a:cs typeface="Calibri" pitchFamily="34" charset="0"/>
              </a:rPr>
              <a:t> - </a:t>
            </a:r>
            <a:r>
              <a:rPr lang="en-US" sz="2400" b="1" dirty="0" err="1">
                <a:solidFill>
                  <a:srgbClr val="000000"/>
                </a:solidFill>
                <a:latin typeface="Constantia" pitchFamily="18" charset="0"/>
                <a:ea typeface="Calibri" pitchFamily="34" charset="0"/>
                <a:cs typeface="Calibri" pitchFamily="34" charset="0"/>
              </a:rPr>
              <a:t>xã</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hội</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và</a:t>
            </a:r>
            <a:r>
              <a:rPr lang="en-US" sz="2400" b="1" dirty="0">
                <a:solidFill>
                  <a:srgbClr val="000000"/>
                </a:solidFill>
                <a:latin typeface="Constantia" pitchFamily="18" charset="0"/>
                <a:ea typeface="Calibri" pitchFamily="34" charset="0"/>
                <a:cs typeface="Calibri" pitchFamily="34" charset="0"/>
              </a:rPr>
              <a:t> an </a:t>
            </a:r>
            <a:r>
              <a:rPr lang="en-US" sz="2400" b="1" dirty="0" err="1">
                <a:solidFill>
                  <a:srgbClr val="000000"/>
                </a:solidFill>
                <a:latin typeface="Constantia" pitchFamily="18" charset="0"/>
                <a:ea typeface="Calibri" pitchFamily="34" charset="0"/>
                <a:cs typeface="Calibri" pitchFamily="34" charset="0"/>
              </a:rPr>
              <a:t>ninh</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trật</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tự</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đối</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với</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các</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quốc</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gia</a:t>
            </a:r>
            <a:r>
              <a:rPr lang="en-US" sz="2400" b="1" dirty="0">
                <a:solidFill>
                  <a:srgbClr val="000000"/>
                </a:solidFill>
                <a:latin typeface="Constantia" pitchFamily="18" charset="0"/>
                <a:ea typeface="Calibri" pitchFamily="34" charset="0"/>
                <a:cs typeface="Calibri" pitchFamily="34" charset="0"/>
              </a:rPr>
              <a:t>.</a:t>
            </a:r>
            <a:endParaRPr lang="en-US" sz="2400" b="1" dirty="0">
              <a:latin typeface="Constantia" pitchFamily="18" charset="0"/>
            </a:endParaRPr>
          </a:p>
        </p:txBody>
      </p:sp>
    </p:spTree>
    <p:extLst>
      <p:ext uri="{BB962C8B-B14F-4D97-AF65-F5344CB8AC3E}">
        <p14:creationId xmlns:p14="http://schemas.microsoft.com/office/powerpoint/2010/main" val="4120461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blinds(horizontal)">
                                      <p:cBhvr>
                                        <p:cTn id="7"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869E9B99-AEF1-48E8-A7E7-CFDA085BD3FF}"/>
              </a:ext>
            </a:extLst>
          </p:cNvPr>
          <p:cNvGrpSpPr/>
          <p:nvPr/>
        </p:nvGrpSpPr>
        <p:grpSpPr>
          <a:xfrm>
            <a:off x="1655963" y="138001"/>
            <a:ext cx="7076829" cy="76400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xmlns="" id="{ADCF54E0-CAAB-4655-964C-1DEB1C3B678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F3063F02-6813-4FEC-9278-4F84FE152615}"/>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9E7516F7-A8C3-474D-AE44-711E4539B203}"/>
              </a:ext>
            </a:extLst>
          </p:cNvPr>
          <p:cNvSpPr txBox="1"/>
          <p:nvPr/>
        </p:nvSpPr>
        <p:spPr>
          <a:xfrm>
            <a:off x="2668073" y="291893"/>
            <a:ext cx="546872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Đô thị hóa ở Châu Âu</a:t>
            </a:r>
            <a:endParaRPr lang="en-US" sz="32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xmlns="" id="{F1395C82-2103-41CA-A5D6-EF9A5B42BFE5}"/>
              </a:ext>
            </a:extLst>
          </p:cNvPr>
          <p:cNvSpPr/>
          <p:nvPr/>
        </p:nvSpPr>
        <p:spPr>
          <a:xfrm>
            <a:off x="1546144" y="135077"/>
            <a:ext cx="1301952" cy="76400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xmlns="" id="{4C187A66-AE67-4D04-BA01-8CBEAF1A838D}"/>
              </a:ext>
            </a:extLst>
          </p:cNvPr>
          <p:cNvSpPr/>
          <p:nvPr/>
        </p:nvSpPr>
        <p:spPr>
          <a:xfrm rot="5400000">
            <a:off x="2510372" y="376190"/>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xmlns="" id="{F725670C-DA90-4446-8725-E4278FCA42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50"/>
            <a:ext cx="1546144" cy="1108556"/>
          </a:xfrm>
          <a:prstGeom prst="rect">
            <a:avLst/>
          </a:prstGeom>
        </p:spPr>
      </p:pic>
      <p:pic>
        <p:nvPicPr>
          <p:cNvPr id="9" name="Picture 8">
            <a:extLst>
              <a:ext uri="{FF2B5EF4-FFF2-40B4-BE49-F238E27FC236}">
                <a16:creationId xmlns:a16="http://schemas.microsoft.com/office/drawing/2014/main" xmlns="" id="{9FFA1B97-1AEB-4D3D-8CE6-B6CC066ECF8F}"/>
              </a:ext>
            </a:extLst>
          </p:cNvPr>
          <p:cNvPicPr>
            <a:picLocks noChangeAspect="1"/>
          </p:cNvPicPr>
          <p:nvPr/>
        </p:nvPicPr>
        <p:blipFill>
          <a:blip r:embed="rId3"/>
          <a:stretch>
            <a:fillRect/>
          </a:stretch>
        </p:blipFill>
        <p:spPr>
          <a:xfrm>
            <a:off x="10791608" y="148865"/>
            <a:ext cx="1222629" cy="1075678"/>
          </a:xfrm>
          <a:prstGeom prst="rect">
            <a:avLst/>
          </a:prstGeom>
        </p:spPr>
      </p:pic>
      <p:grpSp>
        <p:nvGrpSpPr>
          <p:cNvPr id="10" name="Group 9">
            <a:extLst>
              <a:ext uri="{FF2B5EF4-FFF2-40B4-BE49-F238E27FC236}">
                <a16:creationId xmlns:a16="http://schemas.microsoft.com/office/drawing/2014/main" xmlns="" id="{0427252E-4FE1-414B-9C8C-658A4BA7151A}"/>
              </a:ext>
            </a:extLst>
          </p:cNvPr>
          <p:cNvGrpSpPr/>
          <p:nvPr/>
        </p:nvGrpSpPr>
        <p:grpSpPr>
          <a:xfrm>
            <a:off x="6964473" y="1005790"/>
            <a:ext cx="5049764" cy="5874076"/>
            <a:chOff x="6964473" y="1005790"/>
            <a:chExt cx="5049764" cy="5874076"/>
          </a:xfrm>
        </p:grpSpPr>
        <p:pic>
          <p:nvPicPr>
            <p:cNvPr id="2050" name="Picture 2">
              <a:extLst>
                <a:ext uri="{FF2B5EF4-FFF2-40B4-BE49-F238E27FC236}">
                  <a16:creationId xmlns:a16="http://schemas.microsoft.com/office/drawing/2014/main" xmlns="" id="{E10EAE38-222B-47EB-98D3-0857955EC4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4473" y="1005790"/>
              <a:ext cx="5049764" cy="547977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111B0119-AD44-45E5-BDA0-9BDC67F78B05}"/>
                </a:ext>
              </a:extLst>
            </p:cNvPr>
            <p:cNvSpPr txBox="1"/>
            <p:nvPr/>
          </p:nvSpPr>
          <p:spPr>
            <a:xfrm>
              <a:off x="6964473" y="6295091"/>
              <a:ext cx="5049764" cy="584775"/>
            </a:xfrm>
            <a:prstGeom prst="rect">
              <a:avLst/>
            </a:prstGeom>
            <a:solidFill>
              <a:schemeClr val="bg1"/>
            </a:solidFill>
          </p:spPr>
          <p:txBody>
            <a:bodyPr wrap="square" rtlCol="0">
              <a:spAutoFit/>
            </a:bodyPr>
            <a:lstStyle/>
            <a:p>
              <a:pPr algn="ctr"/>
              <a:r>
                <a:rPr lang="vi-VN" sz="1600">
                  <a:solidFill>
                    <a:srgbClr val="1C11AF"/>
                  </a:solidFill>
                  <a:latin typeface="Arial" panose="020B0604020202020204" pitchFamily="34" charset="0"/>
                  <a:cs typeface="Arial" panose="020B0604020202020204" pitchFamily="34" charset="0"/>
                </a:rPr>
                <a:t>Hình 2.3. </a:t>
              </a:r>
              <a:r>
                <a:rPr lang="en-US" sz="1600">
                  <a:solidFill>
                    <a:srgbClr val="1C11AF"/>
                  </a:solidFill>
                  <a:latin typeface="Arial" panose="020B0604020202020204" pitchFamily="34" charset="0"/>
                  <a:cs typeface="Arial" panose="020B0604020202020204" pitchFamily="34" charset="0"/>
                </a:rPr>
                <a:t>Bản đồ </a:t>
              </a:r>
              <a:r>
                <a:rPr lang="vi-VN" sz="1600">
                  <a:solidFill>
                    <a:srgbClr val="1C11AF"/>
                  </a:solidFill>
                  <a:latin typeface="Arial" panose="020B0604020202020204" pitchFamily="34" charset="0"/>
                  <a:cs typeface="Arial" panose="020B0604020202020204" pitchFamily="34" charset="0"/>
                </a:rPr>
                <a:t>phân bố dân cư </a:t>
              </a:r>
              <a:r>
                <a:rPr lang="en-US" sz="1600">
                  <a:solidFill>
                    <a:srgbClr val="1C11AF"/>
                  </a:solidFill>
                  <a:latin typeface="Arial" panose="020B0604020202020204" pitchFamily="34" charset="0"/>
                  <a:cs typeface="Arial" panose="020B0604020202020204" pitchFamily="34" charset="0"/>
                </a:rPr>
                <a:t>và một số đô thị </a:t>
              </a:r>
              <a:endParaRPr lang="vi-VN" sz="1600">
                <a:solidFill>
                  <a:srgbClr val="1C11AF"/>
                </a:solidFill>
                <a:latin typeface="Arial" panose="020B0604020202020204" pitchFamily="34" charset="0"/>
                <a:cs typeface="Arial" panose="020B0604020202020204" pitchFamily="34" charset="0"/>
              </a:endParaRPr>
            </a:p>
            <a:p>
              <a:pPr algn="ctr"/>
              <a:r>
                <a:rPr lang="en-US" sz="1600">
                  <a:solidFill>
                    <a:srgbClr val="1C11AF"/>
                  </a:solidFill>
                  <a:latin typeface="Arial" panose="020B0604020202020204" pitchFamily="34" charset="0"/>
                  <a:cs typeface="Arial" panose="020B0604020202020204" pitchFamily="34" charset="0"/>
                </a:rPr>
                <a:t>ở Châu Âu</a:t>
              </a:r>
              <a:r>
                <a:rPr lang="vi-VN" sz="1600">
                  <a:solidFill>
                    <a:srgbClr val="1C11AF"/>
                  </a:solidFill>
                  <a:latin typeface="Arial" panose="020B0604020202020204" pitchFamily="34" charset="0"/>
                  <a:cs typeface="Arial" panose="020B0604020202020204" pitchFamily="34" charset="0"/>
                </a:rPr>
                <a:t>, năm 2020</a:t>
              </a:r>
              <a:endParaRPr lang="en-US" sz="1600">
                <a:solidFill>
                  <a:srgbClr val="1C11AF"/>
                </a:solidFill>
                <a:latin typeface="Arial" panose="020B0604020202020204" pitchFamily="34" charset="0"/>
                <a:cs typeface="Arial" panose="020B0604020202020204" pitchFamily="34" charset="0"/>
              </a:endParaRPr>
            </a:p>
          </p:txBody>
        </p:sp>
      </p:grpSp>
      <p:sp>
        <p:nvSpPr>
          <p:cNvPr id="13" name="Explosion: 8 Points 12">
            <a:extLst>
              <a:ext uri="{FF2B5EF4-FFF2-40B4-BE49-F238E27FC236}">
                <a16:creationId xmlns:a16="http://schemas.microsoft.com/office/drawing/2014/main" xmlns="" id="{7B4EA1C9-AE95-4C81-8E08-3E0CC2F5F5B0}"/>
              </a:ext>
            </a:extLst>
          </p:cNvPr>
          <p:cNvSpPr/>
          <p:nvPr/>
        </p:nvSpPr>
        <p:spPr>
          <a:xfrm>
            <a:off x="522515" y="2068755"/>
            <a:ext cx="4952010" cy="3650676"/>
          </a:xfrm>
          <a:prstGeom prst="irregularSeal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Arial" panose="020B0604020202020204" pitchFamily="34" charset="0"/>
                <a:cs typeface="Arial" panose="020B0604020202020204" pitchFamily="34" charset="0"/>
              </a:rPr>
              <a:t>Đô thị hóa </a:t>
            </a:r>
          </a:p>
          <a:p>
            <a:pPr algn="ctr"/>
            <a:r>
              <a:rPr lang="en-US" sz="3600" b="1">
                <a:solidFill>
                  <a:srgbClr val="FFFF00"/>
                </a:solidFill>
                <a:latin typeface="Arial" panose="020B0604020202020204" pitchFamily="34" charset="0"/>
                <a:cs typeface="Arial" panose="020B0604020202020204" pitchFamily="34" charset="0"/>
              </a:rPr>
              <a:t>là gì?</a:t>
            </a:r>
          </a:p>
        </p:txBody>
      </p:sp>
      <p:sp>
        <p:nvSpPr>
          <p:cNvPr id="14" name="Rectangle 8">
            <a:extLst>
              <a:ext uri="{FF2B5EF4-FFF2-40B4-BE49-F238E27FC236}">
                <a16:creationId xmlns:a16="http://schemas.microsoft.com/office/drawing/2014/main" xmlns="" id="{45C41427-0723-4C68-B860-4C4C8CDF83D8}"/>
              </a:ext>
            </a:extLst>
          </p:cNvPr>
          <p:cNvSpPr>
            <a:spLocks noChangeArrowheads="1"/>
          </p:cNvSpPr>
          <p:nvPr/>
        </p:nvSpPr>
        <p:spPr bwMode="auto">
          <a:xfrm>
            <a:off x="522515" y="2278551"/>
            <a:ext cx="5996500" cy="2862322"/>
          </a:xfrm>
          <a:prstGeom prst="rect">
            <a:avLst/>
          </a:prstGeom>
          <a:solidFill>
            <a:srgbClr val="F9FECE"/>
          </a:solidFill>
          <a:ln w="9525">
            <a:solidFill>
              <a:srgbClr val="0070C0"/>
            </a:solidFill>
            <a:prstDash val="sysDash"/>
            <a:miter lim="800000"/>
            <a:headEnd/>
            <a:tailEnd/>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600" dirty="0" err="1">
                <a:solidFill>
                  <a:srgbClr val="0070C0"/>
                </a:solidFill>
                <a:cs typeface="Arial" panose="020B0604020202020204" pitchFamily="34" charset="0"/>
              </a:rPr>
              <a:t>Đô</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thị</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hóa</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Quá</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trình</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biến</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đổi</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về</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phân</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bố</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các</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lực</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lượng</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sản</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xuất</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bố</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trí</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dân</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cư</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những</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vùng</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không</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phải</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đô</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thị</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thành</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đô</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thị</a:t>
            </a:r>
            <a:r>
              <a:rPr lang="en-US" altLang="en-US" sz="3600" dirty="0">
                <a:solidFill>
                  <a:srgbClr val="0070C0"/>
                </a:solidFill>
                <a:cs typeface="Arial" panose="020B0604020202020204" pitchFamily="34" charset="0"/>
              </a:rPr>
              <a:t>.</a:t>
            </a:r>
          </a:p>
        </p:txBody>
      </p:sp>
    </p:spTree>
    <p:extLst>
      <p:ext uri="{BB962C8B-B14F-4D97-AF65-F5344CB8AC3E}">
        <p14:creationId xmlns:p14="http://schemas.microsoft.com/office/powerpoint/2010/main" val="347906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linds(horizont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13" grpId="0" animBg="1"/>
      <p:bldP spid="13" grpId="1"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42E6631-759F-41D8-861A-6CA0CF6CA677}"/>
              </a:ext>
            </a:extLst>
          </p:cNvPr>
          <p:cNvGrpSpPr/>
          <p:nvPr/>
        </p:nvGrpSpPr>
        <p:grpSpPr>
          <a:xfrm>
            <a:off x="1572836" y="18238"/>
            <a:ext cx="7076829" cy="87294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xmlns="" id="{F8EB1819-0482-4871-A9B7-829F271E13F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14A2CB6D-CD21-4653-92F2-47D49802C8C3}"/>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034BE8D0-BA0F-4CC4-BEDA-B1FBA684B8E3}"/>
              </a:ext>
            </a:extLst>
          </p:cNvPr>
          <p:cNvSpPr txBox="1"/>
          <p:nvPr/>
        </p:nvSpPr>
        <p:spPr>
          <a:xfrm>
            <a:off x="2584946" y="172130"/>
            <a:ext cx="546872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Đô thị hóa ở Châu Âu</a:t>
            </a:r>
            <a:endParaRPr lang="en-US" sz="32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xmlns="" id="{7510740B-50E9-4EA3-81D5-AC7AD024E24B}"/>
              </a:ext>
            </a:extLst>
          </p:cNvPr>
          <p:cNvSpPr/>
          <p:nvPr/>
        </p:nvSpPr>
        <p:spPr>
          <a:xfrm>
            <a:off x="1463017" y="15314"/>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xmlns="" id="{56816206-D136-4F98-8179-2569BC34C571}"/>
              </a:ext>
            </a:extLst>
          </p:cNvPr>
          <p:cNvSpPr/>
          <p:nvPr/>
        </p:nvSpPr>
        <p:spPr>
          <a:xfrm rot="5400000">
            <a:off x="2453749" y="32268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xmlns="" id="{B2BCD1AF-A9A1-49F6-B0CB-BD8322C8D3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2" y="15314"/>
            <a:ext cx="1387402" cy="994741"/>
          </a:xfrm>
          <a:prstGeom prst="rect">
            <a:avLst/>
          </a:prstGeom>
        </p:spPr>
      </p:pic>
      <p:pic>
        <p:nvPicPr>
          <p:cNvPr id="9" name="Picture 8">
            <a:extLst>
              <a:ext uri="{FF2B5EF4-FFF2-40B4-BE49-F238E27FC236}">
                <a16:creationId xmlns:a16="http://schemas.microsoft.com/office/drawing/2014/main" xmlns="" id="{7C7A33D5-08E9-4600-A496-F0FA1B575C5E}"/>
              </a:ext>
            </a:extLst>
          </p:cNvPr>
          <p:cNvPicPr>
            <a:picLocks noChangeAspect="1"/>
          </p:cNvPicPr>
          <p:nvPr/>
        </p:nvPicPr>
        <p:blipFill>
          <a:blip r:embed="rId3"/>
          <a:stretch>
            <a:fillRect/>
          </a:stretch>
        </p:blipFill>
        <p:spPr>
          <a:xfrm>
            <a:off x="10791608" y="148865"/>
            <a:ext cx="1222629" cy="1075678"/>
          </a:xfrm>
          <a:prstGeom prst="rect">
            <a:avLst/>
          </a:prstGeom>
        </p:spPr>
      </p:pic>
      <p:grpSp>
        <p:nvGrpSpPr>
          <p:cNvPr id="10" name="Group 9">
            <a:extLst>
              <a:ext uri="{FF2B5EF4-FFF2-40B4-BE49-F238E27FC236}">
                <a16:creationId xmlns:a16="http://schemas.microsoft.com/office/drawing/2014/main" xmlns="" id="{ACF66D54-EC99-4E06-A689-C009995055DC}"/>
              </a:ext>
            </a:extLst>
          </p:cNvPr>
          <p:cNvGrpSpPr/>
          <p:nvPr/>
        </p:nvGrpSpPr>
        <p:grpSpPr>
          <a:xfrm>
            <a:off x="6964473" y="1005790"/>
            <a:ext cx="5049764" cy="5874076"/>
            <a:chOff x="6964473" y="1005790"/>
            <a:chExt cx="5049764" cy="5874076"/>
          </a:xfrm>
        </p:grpSpPr>
        <p:pic>
          <p:nvPicPr>
            <p:cNvPr id="11" name="Picture 2">
              <a:extLst>
                <a:ext uri="{FF2B5EF4-FFF2-40B4-BE49-F238E27FC236}">
                  <a16:creationId xmlns:a16="http://schemas.microsoft.com/office/drawing/2014/main" xmlns="" id="{BE2AB7F7-75BC-4C32-B0C6-F70E34B0B4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4473" y="1005790"/>
              <a:ext cx="5049764" cy="547977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1EF0CF0F-61B1-4BF3-9CC8-8B59AC461EE1}"/>
                </a:ext>
              </a:extLst>
            </p:cNvPr>
            <p:cNvSpPr txBox="1"/>
            <p:nvPr/>
          </p:nvSpPr>
          <p:spPr>
            <a:xfrm>
              <a:off x="6964473" y="6295091"/>
              <a:ext cx="5049764" cy="584775"/>
            </a:xfrm>
            <a:prstGeom prst="rect">
              <a:avLst/>
            </a:prstGeom>
            <a:solidFill>
              <a:schemeClr val="bg1"/>
            </a:solidFill>
          </p:spPr>
          <p:txBody>
            <a:bodyPr wrap="square" rtlCol="0">
              <a:spAutoFit/>
            </a:bodyPr>
            <a:lstStyle/>
            <a:p>
              <a:pPr algn="ctr"/>
              <a:r>
                <a:rPr lang="vi-VN" sz="1600">
                  <a:solidFill>
                    <a:srgbClr val="1C11AF"/>
                  </a:solidFill>
                  <a:latin typeface="Arial" panose="020B0604020202020204" pitchFamily="34" charset="0"/>
                  <a:cs typeface="Arial" panose="020B0604020202020204" pitchFamily="34" charset="0"/>
                </a:rPr>
                <a:t>Hình 2.3. </a:t>
              </a:r>
              <a:r>
                <a:rPr lang="en-US" sz="1600">
                  <a:solidFill>
                    <a:srgbClr val="1C11AF"/>
                  </a:solidFill>
                  <a:latin typeface="Arial" panose="020B0604020202020204" pitchFamily="34" charset="0"/>
                  <a:cs typeface="Arial" panose="020B0604020202020204" pitchFamily="34" charset="0"/>
                </a:rPr>
                <a:t>Bản đồ </a:t>
              </a:r>
              <a:r>
                <a:rPr lang="vi-VN" sz="1600">
                  <a:solidFill>
                    <a:srgbClr val="1C11AF"/>
                  </a:solidFill>
                  <a:latin typeface="Arial" panose="020B0604020202020204" pitchFamily="34" charset="0"/>
                  <a:cs typeface="Arial" panose="020B0604020202020204" pitchFamily="34" charset="0"/>
                </a:rPr>
                <a:t>phân bố dân cư </a:t>
              </a:r>
              <a:r>
                <a:rPr lang="en-US" sz="1600">
                  <a:solidFill>
                    <a:srgbClr val="1C11AF"/>
                  </a:solidFill>
                  <a:latin typeface="Arial" panose="020B0604020202020204" pitchFamily="34" charset="0"/>
                  <a:cs typeface="Arial" panose="020B0604020202020204" pitchFamily="34" charset="0"/>
                </a:rPr>
                <a:t>và một số đô thị </a:t>
              </a:r>
              <a:endParaRPr lang="vi-VN" sz="1600">
                <a:solidFill>
                  <a:srgbClr val="1C11AF"/>
                </a:solidFill>
                <a:latin typeface="Arial" panose="020B0604020202020204" pitchFamily="34" charset="0"/>
                <a:cs typeface="Arial" panose="020B0604020202020204" pitchFamily="34" charset="0"/>
              </a:endParaRPr>
            </a:p>
            <a:p>
              <a:pPr algn="ctr"/>
              <a:r>
                <a:rPr lang="en-US" sz="1600">
                  <a:solidFill>
                    <a:srgbClr val="1C11AF"/>
                  </a:solidFill>
                  <a:latin typeface="Arial" panose="020B0604020202020204" pitchFamily="34" charset="0"/>
                  <a:cs typeface="Arial" panose="020B0604020202020204" pitchFamily="34" charset="0"/>
                </a:rPr>
                <a:t>ở Châu Âu</a:t>
              </a:r>
              <a:r>
                <a:rPr lang="vi-VN" sz="1600">
                  <a:solidFill>
                    <a:srgbClr val="1C11AF"/>
                  </a:solidFill>
                  <a:latin typeface="Arial" panose="020B0604020202020204" pitchFamily="34" charset="0"/>
                  <a:cs typeface="Arial" panose="020B0604020202020204" pitchFamily="34" charset="0"/>
                </a:rPr>
                <a:t>, năm 2020</a:t>
              </a:r>
              <a:endParaRPr lang="en-US" sz="1600">
                <a:solidFill>
                  <a:srgbClr val="1C11AF"/>
                </a:solidFill>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xmlns="" id="{C632504C-0CBF-4257-B59E-65D038C3A71E}"/>
              </a:ext>
            </a:extLst>
          </p:cNvPr>
          <p:cNvGrpSpPr/>
          <p:nvPr/>
        </p:nvGrpSpPr>
        <p:grpSpPr>
          <a:xfrm>
            <a:off x="92513" y="2055526"/>
            <a:ext cx="6638307" cy="1983179"/>
            <a:chOff x="-180619" y="2055526"/>
            <a:chExt cx="6638307" cy="1983179"/>
          </a:xfrm>
        </p:grpSpPr>
        <p:sp>
          <p:nvSpPr>
            <p:cNvPr id="14" name="Speech Bubble: Rectangle with Corners Rounded 13">
              <a:extLst>
                <a:ext uri="{FF2B5EF4-FFF2-40B4-BE49-F238E27FC236}">
                  <a16:creationId xmlns:a16="http://schemas.microsoft.com/office/drawing/2014/main" xmlns="" id="{3D76199F-89C5-43D5-B3BD-50B5989C32A9}"/>
                </a:ext>
              </a:extLst>
            </p:cNvPr>
            <p:cNvSpPr/>
            <p:nvPr/>
          </p:nvSpPr>
          <p:spPr>
            <a:xfrm>
              <a:off x="58483" y="2055526"/>
              <a:ext cx="6160102" cy="1983179"/>
            </a:xfrm>
            <a:prstGeom prst="wedgeRoundRectCallout">
              <a:avLst>
                <a:gd name="adj1" fmla="val -39208"/>
                <a:gd name="adj2" fmla="val 104234"/>
                <a:gd name="adj3" fmla="val 16667"/>
              </a:avLst>
            </a:prstGeom>
            <a:solidFill>
              <a:srgbClr val="FFFF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3B9C4C50-A4EE-4D0D-8002-5CF83F2FF850}"/>
                </a:ext>
              </a:extLst>
            </p:cNvPr>
            <p:cNvSpPr txBox="1"/>
            <p:nvPr/>
          </p:nvSpPr>
          <p:spPr>
            <a:xfrm>
              <a:off x="-180619" y="2283633"/>
              <a:ext cx="6638307" cy="1754326"/>
            </a:xfrm>
            <a:prstGeom prst="rect">
              <a:avLst/>
            </a:prstGeom>
            <a:noFill/>
          </p:spPr>
          <p:txBody>
            <a:bodyPr wrap="square" rtlCol="0">
              <a:spAutoFit/>
            </a:bodyPr>
            <a:lstStyle/>
            <a:p>
              <a:pPr algn="ctr"/>
              <a:r>
                <a:rPr lang="en-US" sz="3600">
                  <a:solidFill>
                    <a:srgbClr val="FF0066"/>
                  </a:solidFill>
                  <a:latin typeface="Arial" panose="020B0604020202020204" pitchFamily="34" charset="0"/>
                  <a:cs typeface="Arial" panose="020B0604020202020204" pitchFamily="34" charset="0"/>
                </a:rPr>
                <a:t>Đọc thông tin mục 2 cho biết </a:t>
              </a:r>
            </a:p>
            <a:p>
              <a:pPr algn="ctr"/>
              <a:r>
                <a:rPr lang="en-US" sz="3600">
                  <a:solidFill>
                    <a:srgbClr val="FF0066"/>
                  </a:solidFill>
                  <a:latin typeface="Arial" panose="020B0604020202020204" pitchFamily="34" charset="0"/>
                  <a:cs typeface="Arial" panose="020B0604020202020204" pitchFamily="34" charset="0"/>
                </a:rPr>
                <a:t>các đặc điểm của đô thị hóa</a:t>
              </a:r>
            </a:p>
            <a:p>
              <a:pPr algn="ctr"/>
              <a:r>
                <a:rPr lang="en-US" sz="3600">
                  <a:solidFill>
                    <a:srgbClr val="FF0066"/>
                  </a:solidFill>
                  <a:latin typeface="Arial" panose="020B0604020202020204" pitchFamily="34" charset="0"/>
                  <a:cs typeface="Arial" panose="020B0604020202020204" pitchFamily="34" charset="0"/>
                </a:rPr>
                <a:t> ở Châu Âu?</a:t>
              </a:r>
            </a:p>
          </p:txBody>
        </p:sp>
      </p:grpSp>
      <p:pic>
        <p:nvPicPr>
          <p:cNvPr id="16" name="Picture 15">
            <a:extLst>
              <a:ext uri="{FF2B5EF4-FFF2-40B4-BE49-F238E27FC236}">
                <a16:creationId xmlns:a16="http://schemas.microsoft.com/office/drawing/2014/main" xmlns="" id="{98082AB3-FFE7-41D5-92B2-EE1FC364599F}"/>
              </a:ext>
            </a:extLst>
          </p:cNvPr>
          <p:cNvPicPr>
            <a:picLocks noChangeAspect="1"/>
          </p:cNvPicPr>
          <p:nvPr/>
        </p:nvPicPr>
        <p:blipFill rotWithShape="1">
          <a:blip r:embed="rId5"/>
          <a:srcRect l="39749" t="43556" r="43417" b="27111"/>
          <a:stretch/>
        </p:blipFill>
        <p:spPr>
          <a:xfrm>
            <a:off x="422679" y="5284052"/>
            <a:ext cx="1550893" cy="1520182"/>
          </a:xfrm>
          <a:prstGeom prst="rect">
            <a:avLst/>
          </a:prstGeom>
        </p:spPr>
      </p:pic>
    </p:spTree>
    <p:extLst>
      <p:ext uri="{BB962C8B-B14F-4D97-AF65-F5344CB8AC3E}">
        <p14:creationId xmlns:p14="http://schemas.microsoft.com/office/powerpoint/2010/main" val="14537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xmlns="" id="{F829E2BF-2BD5-429C-B021-34D101FBEB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sp>
        <p:nvSpPr>
          <p:cNvPr id="10" name="TextBox 9">
            <a:extLst>
              <a:ext uri="{FF2B5EF4-FFF2-40B4-BE49-F238E27FC236}">
                <a16:creationId xmlns:a16="http://schemas.microsoft.com/office/drawing/2014/main" xmlns="" id="{D06261F0-1B62-45A2-B71B-BDB0E2B6F410}"/>
              </a:ext>
            </a:extLst>
          </p:cNvPr>
          <p:cNvSpPr txBox="1"/>
          <p:nvPr/>
        </p:nvSpPr>
        <p:spPr>
          <a:xfrm>
            <a:off x="1637560" y="227015"/>
            <a:ext cx="4001343" cy="646331"/>
          </a:xfrm>
          <a:prstGeom prst="rect">
            <a:avLst/>
          </a:prstGeom>
          <a:solidFill>
            <a:srgbClr val="FFFF00">
              <a:alpha val="30000"/>
            </a:srgbClr>
          </a:solidFill>
          <a:ln>
            <a:solidFill>
              <a:srgbClr val="0070C0"/>
            </a:solidFill>
            <a:prstDash val="sysDash"/>
          </a:ln>
        </p:spPr>
        <p:txBody>
          <a:bodyPr wrap="square" rtlCol="0">
            <a:spAutoFit/>
          </a:bodyPr>
          <a:lstStyle/>
          <a:p>
            <a:r>
              <a:rPr lang="en-US" sz="3600">
                <a:solidFill>
                  <a:srgbClr val="1C11AF"/>
                </a:solidFill>
                <a:latin typeface="Arial" panose="020B0604020202020204" pitchFamily="34" charset="0"/>
                <a:cs typeface="Arial" panose="020B0604020202020204" pitchFamily="34" charset="0"/>
              </a:rPr>
              <a:t>- ĐTH diễn ra sớm</a:t>
            </a:r>
          </a:p>
        </p:txBody>
      </p:sp>
      <p:sp>
        <p:nvSpPr>
          <p:cNvPr id="3" name="Rectangle 2">
            <a:extLst>
              <a:ext uri="{FF2B5EF4-FFF2-40B4-BE49-F238E27FC236}">
                <a16:creationId xmlns:a16="http://schemas.microsoft.com/office/drawing/2014/main" xmlns="" id="{C2BAA20B-6FA9-4E85-A608-E3F7D47F3A5C}"/>
              </a:ext>
            </a:extLst>
          </p:cNvPr>
          <p:cNvSpPr/>
          <p:nvPr/>
        </p:nvSpPr>
        <p:spPr>
          <a:xfrm>
            <a:off x="238539" y="1698094"/>
            <a:ext cx="12248866" cy="1323439"/>
          </a:xfrm>
          <a:prstGeom prst="rect">
            <a:avLst/>
          </a:prstGeom>
        </p:spPr>
        <p:txBody>
          <a:bodyPr wrap="none">
            <a:spAutoFit/>
          </a:bodyPr>
          <a:lstStyle/>
          <a:p>
            <a:r>
              <a:rPr lang="en-US" sz="4000">
                <a:solidFill>
                  <a:srgbClr val="1C11AF"/>
                </a:solidFill>
                <a:latin typeface="Arial" panose="020B0604020202020204" pitchFamily="34" charset="0"/>
                <a:cs typeface="Arial" panose="020B0604020202020204" pitchFamily="34" charset="0"/>
              </a:rPr>
              <a:t>- Quá trình ĐTH phát triển mạnh mẽ cuối thế kỉ XVIII </a:t>
            </a:r>
          </a:p>
          <a:p>
            <a:r>
              <a:rPr lang="en-US" sz="4000">
                <a:solidFill>
                  <a:srgbClr val="1C11AF"/>
                </a:solidFill>
                <a:latin typeface="Arial" panose="020B0604020202020204" pitchFamily="34" charset="0"/>
                <a:cs typeface="Arial" panose="020B0604020202020204" pitchFamily="34" charset="0"/>
              </a:rPr>
              <a:t>gắn liền với sự ra đời của cách mạng CN Anh</a:t>
            </a:r>
          </a:p>
        </p:txBody>
      </p:sp>
      <p:sp>
        <p:nvSpPr>
          <p:cNvPr id="13" name="Rectangle 12">
            <a:extLst>
              <a:ext uri="{FF2B5EF4-FFF2-40B4-BE49-F238E27FC236}">
                <a16:creationId xmlns:a16="http://schemas.microsoft.com/office/drawing/2014/main" xmlns="" id="{BCCA6CEE-B184-479C-B715-799A335835DD}"/>
              </a:ext>
            </a:extLst>
          </p:cNvPr>
          <p:cNvSpPr/>
          <p:nvPr/>
        </p:nvSpPr>
        <p:spPr>
          <a:xfrm>
            <a:off x="238539" y="3145183"/>
            <a:ext cx="12436563" cy="1323439"/>
          </a:xfrm>
          <a:prstGeom prst="rect">
            <a:avLst/>
          </a:prstGeom>
        </p:spPr>
        <p:txBody>
          <a:bodyPr wrap="square">
            <a:spAutoFit/>
          </a:bodyPr>
          <a:lstStyle/>
          <a:p>
            <a:pPr marL="571500" indent="-571500">
              <a:buFont typeface="Symbol" panose="05050102010706020507" pitchFamily="18" charset="2"/>
              <a:buChar char="Þ"/>
            </a:pPr>
            <a:r>
              <a:rPr lang="en-US" sz="4000">
                <a:solidFill>
                  <a:srgbClr val="1C11AF"/>
                </a:solidFill>
                <a:latin typeface="Arial" panose="020B0604020202020204" pitchFamily="34" charset="0"/>
                <a:cs typeface="Arial" panose="020B0604020202020204" pitchFamily="34" charset="0"/>
              </a:rPr>
              <a:t>Thế kỉ XIX quá trình CNH khiến dân đô thị tăng</a:t>
            </a:r>
          </a:p>
          <a:p>
            <a:pPr marL="571500" indent="-571500">
              <a:buFont typeface="Symbol" panose="05050102010706020507" pitchFamily="18" charset="2"/>
              <a:buChar char="Þ"/>
            </a:pPr>
            <a:r>
              <a:rPr lang="en-US" sz="4000">
                <a:solidFill>
                  <a:srgbClr val="1C11AF"/>
                </a:solidFill>
                <a:latin typeface="Arial" panose="020B0604020202020204" pitchFamily="34" charset="0"/>
                <a:cs typeface="Arial" panose="020B0604020202020204" pitchFamily="34" charset="0"/>
              </a:rPr>
              <a:t>Xuất hiện các đô thị lớn.</a:t>
            </a:r>
          </a:p>
        </p:txBody>
      </p:sp>
      <p:pic>
        <p:nvPicPr>
          <p:cNvPr id="7" name="Picture 6">
            <a:extLst>
              <a:ext uri="{FF2B5EF4-FFF2-40B4-BE49-F238E27FC236}">
                <a16:creationId xmlns:a16="http://schemas.microsoft.com/office/drawing/2014/main" xmlns="" id="{3F65D32B-2124-4DA5-B163-617869D55E83}"/>
              </a:ext>
            </a:extLst>
          </p:cNvPr>
          <p:cNvPicPr>
            <a:picLocks noChangeAspect="1"/>
          </p:cNvPicPr>
          <p:nvPr/>
        </p:nvPicPr>
        <p:blipFill>
          <a:blip r:embed="rId4"/>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25022321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xmlns="" id="{F829E2BF-2BD5-429C-B021-34D101FBEB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sp>
        <p:nvSpPr>
          <p:cNvPr id="11" name="TextBox 10">
            <a:extLst>
              <a:ext uri="{FF2B5EF4-FFF2-40B4-BE49-F238E27FC236}">
                <a16:creationId xmlns:a16="http://schemas.microsoft.com/office/drawing/2014/main" xmlns="" id="{F840D13D-F5FA-4733-ACF8-53A228E6ECB6}"/>
              </a:ext>
            </a:extLst>
          </p:cNvPr>
          <p:cNvSpPr txBox="1"/>
          <p:nvPr/>
        </p:nvSpPr>
        <p:spPr>
          <a:xfrm>
            <a:off x="1632038" y="227015"/>
            <a:ext cx="4001343" cy="646331"/>
          </a:xfrm>
          <a:prstGeom prst="rect">
            <a:avLst/>
          </a:prstGeom>
          <a:solidFill>
            <a:srgbClr val="FFFF00">
              <a:alpha val="30000"/>
            </a:srgbClr>
          </a:solidFill>
          <a:ln>
            <a:solidFill>
              <a:srgbClr val="0070C0"/>
            </a:solidFill>
            <a:prstDash val="sysDash"/>
          </a:ln>
        </p:spPr>
        <p:txBody>
          <a:bodyPr wrap="square" rtlCol="0">
            <a:spAutoFit/>
          </a:bodyPr>
          <a:lstStyle/>
          <a:p>
            <a:r>
              <a:rPr lang="en-US" sz="3600">
                <a:solidFill>
                  <a:srgbClr val="1C11AF"/>
                </a:solidFill>
                <a:latin typeface="Arial" panose="020B0604020202020204" pitchFamily="34" charset="0"/>
                <a:cs typeface="Arial" panose="020B0604020202020204" pitchFamily="34" charset="0"/>
              </a:rPr>
              <a:t>- Mức ĐTH cao</a:t>
            </a:r>
          </a:p>
        </p:txBody>
      </p:sp>
      <p:sp>
        <p:nvSpPr>
          <p:cNvPr id="13" name="Rectangle 12">
            <a:extLst>
              <a:ext uri="{FF2B5EF4-FFF2-40B4-BE49-F238E27FC236}">
                <a16:creationId xmlns:a16="http://schemas.microsoft.com/office/drawing/2014/main" xmlns="" id="{ED393E2A-D4E9-4FC9-9ECE-6242D65F987F}"/>
              </a:ext>
            </a:extLst>
          </p:cNvPr>
          <p:cNvSpPr/>
          <p:nvPr/>
        </p:nvSpPr>
        <p:spPr>
          <a:xfrm>
            <a:off x="596347" y="1494246"/>
            <a:ext cx="10296939" cy="1200329"/>
          </a:xfrm>
          <a:prstGeom prst="rect">
            <a:avLst/>
          </a:prstGeom>
        </p:spPr>
        <p:txBody>
          <a:bodyPr wrap="square">
            <a:spAutoFit/>
          </a:bodyPr>
          <a:lstStyle/>
          <a:p>
            <a:r>
              <a:rPr lang="en-US" sz="3600">
                <a:solidFill>
                  <a:srgbClr val="1C11AF"/>
                </a:solidFill>
                <a:latin typeface="Arial" panose="020B0604020202020204" pitchFamily="34" charset="0"/>
                <a:cs typeface="Arial" panose="020B0604020202020204" pitchFamily="34" charset="0"/>
              </a:rPr>
              <a:t>- Châu Âu có khoảng 75% dân số sống trong các đô thị và h</a:t>
            </a:r>
            <a:r>
              <a:rPr lang="vi-VN" sz="3600">
                <a:solidFill>
                  <a:srgbClr val="1C11AF"/>
                </a:solidFill>
                <a:cs typeface="Arial" panose="020B0604020202020204" pitchFamily="34" charset="0"/>
              </a:rPr>
              <a:t>ơ</a:t>
            </a:r>
            <a:r>
              <a:rPr lang="en-US" sz="3600">
                <a:solidFill>
                  <a:srgbClr val="1C11AF"/>
                </a:solidFill>
                <a:latin typeface="Arial" panose="020B0604020202020204" pitchFamily="34" charset="0"/>
                <a:cs typeface="Arial" panose="020B0604020202020204" pitchFamily="34" charset="0"/>
              </a:rPr>
              <a:t>n 50 thành phố trên 1 triệu dân</a:t>
            </a:r>
          </a:p>
        </p:txBody>
      </p:sp>
      <p:pic>
        <p:nvPicPr>
          <p:cNvPr id="9" name="Picture 8" descr="Icon&#10;&#10;Description automatically generated">
            <a:extLst>
              <a:ext uri="{FF2B5EF4-FFF2-40B4-BE49-F238E27FC236}">
                <a16:creationId xmlns:a16="http://schemas.microsoft.com/office/drawing/2014/main" xmlns="" id="{E4E16304-5A2A-4B06-9BBB-79FA88A9C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75313"/>
            <a:ext cx="1496291" cy="893629"/>
          </a:xfrm>
          <a:prstGeom prst="rect">
            <a:avLst/>
          </a:prstGeom>
        </p:spPr>
      </p:pic>
      <p:sp>
        <p:nvSpPr>
          <p:cNvPr id="10" name="TextBox 9">
            <a:extLst>
              <a:ext uri="{FF2B5EF4-FFF2-40B4-BE49-F238E27FC236}">
                <a16:creationId xmlns:a16="http://schemas.microsoft.com/office/drawing/2014/main" xmlns="" id="{9B1AF7E4-0ED5-4414-AAB8-79C62CCA66B2}"/>
              </a:ext>
            </a:extLst>
          </p:cNvPr>
          <p:cNvSpPr txBox="1"/>
          <p:nvPr/>
        </p:nvSpPr>
        <p:spPr>
          <a:xfrm>
            <a:off x="1496291" y="2979021"/>
            <a:ext cx="4564458" cy="646331"/>
          </a:xfrm>
          <a:prstGeom prst="rect">
            <a:avLst/>
          </a:prstGeom>
          <a:solidFill>
            <a:srgbClr val="FFFF00">
              <a:alpha val="30000"/>
            </a:srgbClr>
          </a:solidFill>
          <a:ln>
            <a:solidFill>
              <a:srgbClr val="0070C0"/>
            </a:solidFill>
            <a:prstDash val="sysDash"/>
          </a:ln>
        </p:spPr>
        <p:txBody>
          <a:bodyPr wrap="square" rtlCol="0">
            <a:spAutoFit/>
          </a:bodyPr>
          <a:lstStyle/>
          <a:p>
            <a:r>
              <a:rPr lang="en-US" sz="3600">
                <a:solidFill>
                  <a:srgbClr val="1C11AF"/>
                </a:solidFill>
                <a:latin typeface="Arial" panose="020B0604020202020204" pitchFamily="34" charset="0"/>
                <a:cs typeface="Arial" panose="020B0604020202020204" pitchFamily="34" charset="0"/>
              </a:rPr>
              <a:t>- ĐTH đang mở rộng</a:t>
            </a:r>
          </a:p>
        </p:txBody>
      </p:sp>
      <p:sp>
        <p:nvSpPr>
          <p:cNvPr id="12" name="Rectangle 11">
            <a:extLst>
              <a:ext uri="{FF2B5EF4-FFF2-40B4-BE49-F238E27FC236}">
                <a16:creationId xmlns:a16="http://schemas.microsoft.com/office/drawing/2014/main" xmlns="" id="{301EFE90-F6B7-4AD3-9D12-510A20F5BB13}"/>
              </a:ext>
            </a:extLst>
          </p:cNvPr>
          <p:cNvSpPr/>
          <p:nvPr/>
        </p:nvSpPr>
        <p:spPr>
          <a:xfrm>
            <a:off x="484911" y="3953388"/>
            <a:ext cx="10296939" cy="646331"/>
          </a:xfrm>
          <a:prstGeom prst="rect">
            <a:avLst/>
          </a:prstGeom>
        </p:spPr>
        <p:txBody>
          <a:bodyPr wrap="square">
            <a:spAutoFit/>
          </a:bodyPr>
          <a:lstStyle/>
          <a:p>
            <a:r>
              <a:rPr lang="en-US" sz="3600">
                <a:solidFill>
                  <a:srgbClr val="1C11AF"/>
                </a:solidFill>
                <a:latin typeface="Arial" panose="020B0604020202020204" pitchFamily="34" charset="0"/>
                <a:cs typeface="Arial" panose="020B0604020202020204" pitchFamily="34" charset="0"/>
              </a:rPr>
              <a:t>- Đô thị hóa nông thôn phát triển=&gt; Đô thị vệ tinh</a:t>
            </a:r>
          </a:p>
        </p:txBody>
      </p:sp>
      <p:pic>
        <p:nvPicPr>
          <p:cNvPr id="14" name="Picture 13">
            <a:extLst>
              <a:ext uri="{FF2B5EF4-FFF2-40B4-BE49-F238E27FC236}">
                <a16:creationId xmlns:a16="http://schemas.microsoft.com/office/drawing/2014/main" xmlns="" id="{5812DAC4-CE83-4CD7-B783-040FE9EA5854}"/>
              </a:ext>
            </a:extLst>
          </p:cNvPr>
          <p:cNvPicPr>
            <a:picLocks noChangeAspect="1"/>
          </p:cNvPicPr>
          <p:nvPr/>
        </p:nvPicPr>
        <p:blipFill>
          <a:blip r:embed="rId3"/>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365270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42E6631-759F-41D8-861A-6CA0CF6CA677}"/>
              </a:ext>
            </a:extLst>
          </p:cNvPr>
          <p:cNvGrpSpPr/>
          <p:nvPr/>
        </p:nvGrpSpPr>
        <p:grpSpPr>
          <a:xfrm>
            <a:off x="1572836" y="18238"/>
            <a:ext cx="7076829" cy="87294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xmlns="" id="{F8EB1819-0482-4871-A9B7-829F271E13F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14A2CB6D-CD21-4653-92F2-47D49802C8C3}"/>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034BE8D0-BA0F-4CC4-BEDA-B1FBA684B8E3}"/>
              </a:ext>
            </a:extLst>
          </p:cNvPr>
          <p:cNvSpPr txBox="1"/>
          <p:nvPr/>
        </p:nvSpPr>
        <p:spPr>
          <a:xfrm>
            <a:off x="2584946" y="172130"/>
            <a:ext cx="546872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Đô thị hóa ở Châu Âu</a:t>
            </a:r>
            <a:endParaRPr lang="en-US" sz="32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xmlns="" id="{7510740B-50E9-4EA3-81D5-AC7AD024E24B}"/>
              </a:ext>
            </a:extLst>
          </p:cNvPr>
          <p:cNvSpPr/>
          <p:nvPr/>
        </p:nvSpPr>
        <p:spPr>
          <a:xfrm>
            <a:off x="1463017" y="15314"/>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xmlns="" id="{56816206-D136-4F98-8179-2569BC34C571}"/>
              </a:ext>
            </a:extLst>
          </p:cNvPr>
          <p:cNvSpPr/>
          <p:nvPr/>
        </p:nvSpPr>
        <p:spPr>
          <a:xfrm rot="5400000">
            <a:off x="2453749" y="32268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xmlns="" id="{B2BCD1AF-A9A1-49F6-B0CB-BD8322C8D3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2" y="15314"/>
            <a:ext cx="1387402" cy="994741"/>
          </a:xfrm>
          <a:prstGeom prst="rect">
            <a:avLst/>
          </a:prstGeom>
        </p:spPr>
      </p:pic>
      <p:pic>
        <p:nvPicPr>
          <p:cNvPr id="9" name="Picture 8">
            <a:extLst>
              <a:ext uri="{FF2B5EF4-FFF2-40B4-BE49-F238E27FC236}">
                <a16:creationId xmlns:a16="http://schemas.microsoft.com/office/drawing/2014/main" xmlns="" id="{7C7A33D5-08E9-4600-A496-F0FA1B575C5E}"/>
              </a:ext>
            </a:extLst>
          </p:cNvPr>
          <p:cNvPicPr>
            <a:picLocks noChangeAspect="1"/>
          </p:cNvPicPr>
          <p:nvPr/>
        </p:nvPicPr>
        <p:blipFill>
          <a:blip r:embed="rId3"/>
          <a:stretch>
            <a:fillRect/>
          </a:stretch>
        </p:blipFill>
        <p:spPr>
          <a:xfrm>
            <a:off x="10791608" y="148865"/>
            <a:ext cx="1222629" cy="1075678"/>
          </a:xfrm>
          <a:prstGeom prst="rect">
            <a:avLst/>
          </a:prstGeom>
        </p:spPr>
      </p:pic>
      <p:sp>
        <p:nvSpPr>
          <p:cNvPr id="13" name="TextBox 12">
            <a:extLst>
              <a:ext uri="{FF2B5EF4-FFF2-40B4-BE49-F238E27FC236}">
                <a16:creationId xmlns:a16="http://schemas.microsoft.com/office/drawing/2014/main" xmlns="" id="{92F8469F-E673-4EBE-8BC7-4D7389D9FBA9}"/>
              </a:ext>
            </a:extLst>
          </p:cNvPr>
          <p:cNvSpPr txBox="1"/>
          <p:nvPr/>
        </p:nvSpPr>
        <p:spPr>
          <a:xfrm>
            <a:off x="425532" y="1852098"/>
            <a:ext cx="11887199" cy="2308324"/>
          </a:xfrm>
          <a:prstGeom prst="rect">
            <a:avLst/>
          </a:prstGeom>
          <a:noFill/>
        </p:spPr>
        <p:txBody>
          <a:bodyPr wrap="square" rtlCol="0">
            <a:spAutoFit/>
          </a:bodyPr>
          <a:lstStyle/>
          <a:p>
            <a:pPr marL="571500" indent="-571500" algn="just">
              <a:buFontTx/>
              <a:buChar char="-"/>
            </a:pPr>
            <a:r>
              <a:rPr lang="en-US" sz="3600" b="1">
                <a:solidFill>
                  <a:srgbClr val="3333FF"/>
                </a:solidFill>
                <a:latin typeface="Times New Roman" pitchFamily="18" charset="0"/>
                <a:cs typeface="Times New Roman" pitchFamily="18" charset="0"/>
              </a:rPr>
              <a:t>ĐTH </a:t>
            </a:r>
            <a:r>
              <a:rPr lang="en-US" sz="3600" b="1">
                <a:solidFill>
                  <a:srgbClr val="FF0066"/>
                </a:solidFill>
                <a:latin typeface="Times New Roman" pitchFamily="18" charset="0"/>
                <a:cs typeface="Times New Roman" pitchFamily="18" charset="0"/>
              </a:rPr>
              <a:t>diễn ra sớm</a:t>
            </a:r>
            <a:r>
              <a:rPr lang="en-US" sz="3600" b="1">
                <a:solidFill>
                  <a:srgbClr val="3333FF"/>
                </a:solidFill>
                <a:latin typeface="Times New Roman" pitchFamily="18" charset="0"/>
                <a:cs typeface="Times New Roman" pitchFamily="18" charset="0"/>
              </a:rPr>
              <a:t>: cuối thế kỉ XIX</a:t>
            </a:r>
          </a:p>
          <a:p>
            <a:pPr marL="571500" indent="-571500" algn="just">
              <a:buFontTx/>
              <a:buChar char="-"/>
            </a:pPr>
            <a:r>
              <a:rPr lang="en-US" sz="3600" b="1">
                <a:solidFill>
                  <a:srgbClr val="3333FF"/>
                </a:solidFill>
                <a:latin typeface="Times New Roman" pitchFamily="18" charset="0"/>
                <a:cs typeface="Times New Roman" pitchFamily="18" charset="0"/>
              </a:rPr>
              <a:t>Mức độ </a:t>
            </a:r>
            <a:r>
              <a:rPr lang="en-US" sz="3600" b="1">
                <a:solidFill>
                  <a:srgbClr val="FF0066"/>
                </a:solidFill>
                <a:latin typeface="Times New Roman" pitchFamily="18" charset="0"/>
                <a:cs typeface="Times New Roman" pitchFamily="18" charset="0"/>
              </a:rPr>
              <a:t>ĐTH cao</a:t>
            </a:r>
            <a:r>
              <a:rPr lang="en-US" sz="3600" b="1">
                <a:solidFill>
                  <a:srgbClr val="3333FF"/>
                </a:solidFill>
                <a:latin typeface="Times New Roman" pitchFamily="18" charset="0"/>
                <a:cs typeface="Times New Roman" pitchFamily="18" charset="0"/>
              </a:rPr>
              <a:t>: có khoảng </a:t>
            </a:r>
            <a:r>
              <a:rPr lang="en-US" sz="3600" b="1">
                <a:solidFill>
                  <a:srgbClr val="FF0066"/>
                </a:solidFill>
                <a:latin typeface="Times New Roman" pitchFamily="18" charset="0"/>
                <a:cs typeface="Times New Roman" pitchFamily="18" charset="0"/>
              </a:rPr>
              <a:t>75%</a:t>
            </a:r>
            <a:r>
              <a:rPr lang="en-US" sz="3600" b="1">
                <a:solidFill>
                  <a:srgbClr val="3333FF"/>
                </a:solidFill>
                <a:latin typeface="Times New Roman" pitchFamily="18" charset="0"/>
                <a:cs typeface="Times New Roman" pitchFamily="18" charset="0"/>
              </a:rPr>
              <a:t> dân số sống </a:t>
            </a:r>
          </a:p>
          <a:p>
            <a:pPr algn="just"/>
            <a:r>
              <a:rPr lang="en-US" sz="3600" b="1">
                <a:solidFill>
                  <a:srgbClr val="3333FF"/>
                </a:solidFill>
                <a:latin typeface="Times New Roman" pitchFamily="18" charset="0"/>
                <a:cs typeface="Times New Roman" pitchFamily="18" charset="0"/>
              </a:rPr>
              <a:t>trong các đô thị và h</a:t>
            </a:r>
            <a:r>
              <a:rPr lang="vi-VN" sz="3600" b="1">
                <a:solidFill>
                  <a:srgbClr val="3333FF"/>
                </a:solidFill>
                <a:latin typeface="Times New Roman" pitchFamily="18" charset="0"/>
                <a:cs typeface="Times New Roman" pitchFamily="18" charset="0"/>
              </a:rPr>
              <a:t>ơ</a:t>
            </a:r>
            <a:r>
              <a:rPr lang="en-US" sz="3600" b="1">
                <a:solidFill>
                  <a:srgbClr val="3333FF"/>
                </a:solidFill>
                <a:latin typeface="Times New Roman" pitchFamily="18" charset="0"/>
                <a:cs typeface="Times New Roman" pitchFamily="18" charset="0"/>
              </a:rPr>
              <a:t>n 50 thành phố trên 1 triệu dân</a:t>
            </a:r>
          </a:p>
          <a:p>
            <a:pPr marL="342900" indent="-342900" algn="just">
              <a:buFontTx/>
              <a:buChar char="-"/>
            </a:pPr>
            <a:r>
              <a:rPr lang="en-US" sz="3600" b="1">
                <a:solidFill>
                  <a:srgbClr val="3333FF"/>
                </a:solidFill>
                <a:latin typeface="Times New Roman" pitchFamily="18" charset="0"/>
                <a:cs typeface="Times New Roman" pitchFamily="18" charset="0"/>
              </a:rPr>
              <a:t>Đô thị hóa nông thôn phát triển</a:t>
            </a:r>
          </a:p>
        </p:txBody>
      </p:sp>
      <p:pic>
        <p:nvPicPr>
          <p:cNvPr id="14" name="Picture 13" descr="book9">
            <a:extLst>
              <a:ext uri="{FF2B5EF4-FFF2-40B4-BE49-F238E27FC236}">
                <a16:creationId xmlns:a16="http://schemas.microsoft.com/office/drawing/2014/main" xmlns="" id="{13F4C494-76EF-451D-82EA-9ECFC8E0056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446841" y="888263"/>
            <a:ext cx="1273795" cy="87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425532" y="4334560"/>
            <a:ext cx="10261518" cy="1754326"/>
          </a:xfrm>
          <a:prstGeom prst="rect">
            <a:avLst/>
          </a:prstGeom>
        </p:spPr>
        <p:txBody>
          <a:bodyPr wrap="square">
            <a:spAutoFit/>
          </a:bodyPr>
          <a:lstStyle/>
          <a:p>
            <a:r>
              <a:rPr lang="en-US" altLang="en-US" sz="3600" b="1" dirty="0">
                <a:solidFill>
                  <a:srgbClr val="3333FF"/>
                </a:solidFill>
                <a:latin typeface="Times New Roman" pitchFamily="18" charset="0"/>
                <a:ea typeface="Calibri" pitchFamily="34" charset="0"/>
                <a:cs typeface="Calibri" pitchFamily="34" charset="0"/>
              </a:rPr>
              <a:t>- </a:t>
            </a:r>
            <a:r>
              <a:rPr lang="en-US" altLang="en-US" sz="3600" b="1" dirty="0" err="1">
                <a:solidFill>
                  <a:srgbClr val="3333FF"/>
                </a:solidFill>
                <a:latin typeface="Times New Roman" pitchFamily="18" charset="0"/>
                <a:ea typeface="Calibri" pitchFamily="34" charset="0"/>
                <a:cs typeface="Calibri" pitchFamily="34" charset="0"/>
              </a:rPr>
              <a:t>Các</a:t>
            </a:r>
            <a:r>
              <a:rPr lang="en-US" altLang="en-US" sz="3600" b="1" dirty="0">
                <a:solidFill>
                  <a:srgbClr val="3333FF"/>
                </a:solidFill>
                <a:latin typeface="Times New Roman" pitchFamily="18" charset="0"/>
                <a:ea typeface="Calibri" pitchFamily="34" charset="0"/>
                <a:cs typeface="Calibri" pitchFamily="34" charset="0"/>
              </a:rPr>
              <a:t> </a:t>
            </a:r>
            <a:r>
              <a:rPr lang="en-US" altLang="en-US" sz="3600" b="1" dirty="0" err="1">
                <a:solidFill>
                  <a:srgbClr val="3333FF"/>
                </a:solidFill>
                <a:latin typeface="Times New Roman" pitchFamily="18" charset="0"/>
                <a:ea typeface="Calibri" pitchFamily="34" charset="0"/>
                <a:cs typeface="Calibri" pitchFamily="34" charset="0"/>
              </a:rPr>
              <a:t>đô</a:t>
            </a:r>
            <a:r>
              <a:rPr lang="en-US" altLang="en-US" sz="3600" b="1" dirty="0">
                <a:solidFill>
                  <a:srgbClr val="3333FF"/>
                </a:solidFill>
                <a:latin typeface="Times New Roman" pitchFamily="18" charset="0"/>
                <a:ea typeface="Calibri" pitchFamily="34" charset="0"/>
                <a:cs typeface="Calibri" pitchFamily="34" charset="0"/>
              </a:rPr>
              <a:t> </a:t>
            </a:r>
            <a:r>
              <a:rPr lang="en-US" altLang="en-US" sz="3600" b="1" dirty="0" err="1">
                <a:solidFill>
                  <a:srgbClr val="3333FF"/>
                </a:solidFill>
                <a:latin typeface="Times New Roman" pitchFamily="18" charset="0"/>
                <a:ea typeface="Calibri" pitchFamily="34" charset="0"/>
                <a:cs typeface="Calibri" pitchFamily="34" charset="0"/>
              </a:rPr>
              <a:t>thị</a:t>
            </a:r>
            <a:r>
              <a:rPr lang="en-US" altLang="en-US" sz="3600" b="1" dirty="0">
                <a:solidFill>
                  <a:srgbClr val="3333FF"/>
                </a:solidFill>
                <a:latin typeface="Times New Roman" pitchFamily="18" charset="0"/>
                <a:ea typeface="Calibri" pitchFamily="34" charset="0"/>
                <a:cs typeface="Calibri" pitchFamily="34" charset="0"/>
              </a:rPr>
              <a:t> </a:t>
            </a:r>
            <a:r>
              <a:rPr lang="en-US" altLang="en-US" sz="3600" b="1" dirty="0" err="1">
                <a:solidFill>
                  <a:srgbClr val="3333FF"/>
                </a:solidFill>
                <a:latin typeface="Times New Roman" pitchFamily="18" charset="0"/>
                <a:ea typeface="Calibri" pitchFamily="34" charset="0"/>
                <a:cs typeface="Calibri" pitchFamily="34" charset="0"/>
              </a:rPr>
              <a:t>lớn</a:t>
            </a:r>
            <a:r>
              <a:rPr lang="en-US" altLang="en-US" sz="3600" b="1" dirty="0">
                <a:solidFill>
                  <a:srgbClr val="3333FF"/>
                </a:solidFill>
                <a:latin typeface="Times New Roman" pitchFamily="18" charset="0"/>
                <a:ea typeface="Calibri" pitchFamily="34" charset="0"/>
                <a:cs typeface="Calibri" pitchFamily="34" charset="0"/>
              </a:rPr>
              <a:t> </a:t>
            </a:r>
            <a:r>
              <a:rPr lang="en-US" altLang="en-US" sz="3600" b="1" dirty="0" err="1">
                <a:solidFill>
                  <a:srgbClr val="3333FF"/>
                </a:solidFill>
                <a:latin typeface="Times New Roman" pitchFamily="18" charset="0"/>
                <a:ea typeface="Calibri" pitchFamily="34" charset="0"/>
                <a:cs typeface="Calibri" pitchFamily="34" charset="0"/>
              </a:rPr>
              <a:t>từ</a:t>
            </a:r>
            <a:r>
              <a:rPr lang="en-US" altLang="en-US" sz="3600" b="1" dirty="0">
                <a:solidFill>
                  <a:srgbClr val="3333FF"/>
                </a:solidFill>
                <a:latin typeface="Times New Roman" pitchFamily="18" charset="0"/>
                <a:ea typeface="Calibri" pitchFamily="34" charset="0"/>
                <a:cs typeface="Calibri" pitchFamily="34" charset="0"/>
              </a:rPr>
              <a:t> 5 </a:t>
            </a:r>
            <a:r>
              <a:rPr lang="en-US" altLang="en-US" sz="3600" b="1" dirty="0" err="1">
                <a:solidFill>
                  <a:srgbClr val="3333FF"/>
                </a:solidFill>
                <a:latin typeface="Times New Roman" pitchFamily="18" charset="0"/>
                <a:ea typeface="Calibri" pitchFamily="34" charset="0"/>
                <a:cs typeface="Calibri" pitchFamily="34" charset="0"/>
              </a:rPr>
              <a:t>triệu</a:t>
            </a:r>
            <a:r>
              <a:rPr lang="en-US" altLang="en-US" sz="3600" b="1" dirty="0">
                <a:solidFill>
                  <a:srgbClr val="3333FF"/>
                </a:solidFill>
                <a:latin typeface="Times New Roman" pitchFamily="18" charset="0"/>
                <a:ea typeface="Calibri" pitchFamily="34" charset="0"/>
                <a:cs typeface="Calibri" pitchFamily="34" charset="0"/>
              </a:rPr>
              <a:t> </a:t>
            </a:r>
            <a:r>
              <a:rPr lang="en-US" altLang="en-US" sz="3600" b="1" dirty="0" err="1">
                <a:solidFill>
                  <a:srgbClr val="3333FF"/>
                </a:solidFill>
                <a:latin typeface="Times New Roman" pitchFamily="18" charset="0"/>
                <a:ea typeface="Calibri" pitchFamily="34" charset="0"/>
                <a:cs typeface="Calibri" pitchFamily="34" charset="0"/>
              </a:rPr>
              <a:t>dân</a:t>
            </a:r>
            <a:r>
              <a:rPr lang="en-US" altLang="en-US" sz="3600" b="1" dirty="0">
                <a:solidFill>
                  <a:srgbClr val="3333FF"/>
                </a:solidFill>
                <a:latin typeface="Times New Roman" pitchFamily="18" charset="0"/>
                <a:ea typeface="Calibri" pitchFamily="34" charset="0"/>
                <a:cs typeface="Calibri" pitchFamily="34" charset="0"/>
              </a:rPr>
              <a:t> </a:t>
            </a:r>
            <a:r>
              <a:rPr lang="en-US" altLang="en-US" sz="3600" b="1" dirty="0" err="1">
                <a:solidFill>
                  <a:srgbClr val="3333FF"/>
                </a:solidFill>
                <a:latin typeface="Times New Roman" pitchFamily="18" charset="0"/>
                <a:ea typeface="Calibri" pitchFamily="34" charset="0"/>
                <a:cs typeface="Calibri" pitchFamily="34" charset="0"/>
              </a:rPr>
              <a:t>trở</a:t>
            </a:r>
            <a:r>
              <a:rPr lang="en-US" altLang="en-US" sz="3600" b="1" dirty="0">
                <a:solidFill>
                  <a:srgbClr val="3333FF"/>
                </a:solidFill>
                <a:latin typeface="Times New Roman" pitchFamily="18" charset="0"/>
                <a:ea typeface="Calibri" pitchFamily="34" charset="0"/>
                <a:cs typeface="Calibri" pitchFamily="34" charset="0"/>
              </a:rPr>
              <a:t> </a:t>
            </a:r>
            <a:r>
              <a:rPr lang="en-US" altLang="en-US" sz="3600" b="1" dirty="0" err="1">
                <a:solidFill>
                  <a:srgbClr val="3333FF"/>
                </a:solidFill>
                <a:latin typeface="Times New Roman" pitchFamily="18" charset="0"/>
                <a:ea typeface="Calibri" pitchFamily="34" charset="0"/>
                <a:cs typeface="Calibri" pitchFamily="34" charset="0"/>
              </a:rPr>
              <a:t>lên</a:t>
            </a:r>
            <a:r>
              <a:rPr lang="en-US" altLang="en-US" sz="3600" b="1" dirty="0">
                <a:solidFill>
                  <a:srgbClr val="3333FF"/>
                </a:solidFill>
                <a:latin typeface="Times New Roman" pitchFamily="18" charset="0"/>
                <a:ea typeface="Calibri" pitchFamily="34" charset="0"/>
                <a:cs typeface="Calibri" pitchFamily="34" charset="0"/>
              </a:rPr>
              <a:t> ở </a:t>
            </a:r>
            <a:r>
              <a:rPr lang="en-US" altLang="en-US" sz="3600" b="1" dirty="0" err="1">
                <a:solidFill>
                  <a:srgbClr val="3333FF"/>
                </a:solidFill>
                <a:latin typeface="Times New Roman" pitchFamily="18" charset="0"/>
                <a:ea typeface="Calibri" pitchFamily="34" charset="0"/>
                <a:cs typeface="Calibri" pitchFamily="34" charset="0"/>
              </a:rPr>
              <a:t>châu</a:t>
            </a:r>
            <a:r>
              <a:rPr lang="en-US" altLang="en-US" sz="3600" b="1" dirty="0">
                <a:solidFill>
                  <a:srgbClr val="3333FF"/>
                </a:solidFill>
                <a:latin typeface="Times New Roman" pitchFamily="18" charset="0"/>
                <a:ea typeface="Calibri" pitchFamily="34" charset="0"/>
                <a:cs typeface="Calibri" pitchFamily="34" charset="0"/>
              </a:rPr>
              <a:t> </a:t>
            </a:r>
            <a:r>
              <a:rPr lang="en-US" altLang="en-US" sz="3600" b="1" dirty="0" err="1">
                <a:solidFill>
                  <a:srgbClr val="3333FF"/>
                </a:solidFill>
                <a:latin typeface="Times New Roman" pitchFamily="18" charset="0"/>
                <a:ea typeface="Calibri" pitchFamily="34" charset="0"/>
                <a:cs typeface="Calibri" pitchFamily="34" charset="0"/>
              </a:rPr>
              <a:t>Âu</a:t>
            </a:r>
            <a:r>
              <a:rPr lang="en-US" altLang="en-US" sz="3600" b="1" dirty="0">
                <a:solidFill>
                  <a:srgbClr val="3333FF"/>
                </a:solidFill>
                <a:latin typeface="Times New Roman" pitchFamily="18" charset="0"/>
                <a:ea typeface="Calibri" pitchFamily="34" charset="0"/>
                <a:cs typeface="Calibri" pitchFamily="34" charset="0"/>
              </a:rPr>
              <a:t>: Pa-</a:t>
            </a:r>
            <a:r>
              <a:rPr lang="en-US" altLang="en-US" sz="3600" b="1" dirty="0" err="1">
                <a:solidFill>
                  <a:srgbClr val="3333FF"/>
                </a:solidFill>
                <a:latin typeface="Times New Roman" pitchFamily="18" charset="0"/>
                <a:ea typeface="Calibri" pitchFamily="34" charset="0"/>
                <a:cs typeface="Calibri" pitchFamily="34" charset="0"/>
              </a:rPr>
              <a:t>ris</a:t>
            </a:r>
            <a:r>
              <a:rPr lang="en-US" altLang="en-US" sz="3600" b="1" dirty="0">
                <a:solidFill>
                  <a:srgbClr val="3333FF"/>
                </a:solidFill>
                <a:latin typeface="Times New Roman" pitchFamily="18" charset="0"/>
                <a:ea typeface="Calibri" pitchFamily="34" charset="0"/>
                <a:cs typeface="Calibri" pitchFamily="34" charset="0"/>
              </a:rPr>
              <a:t>, Mat-</a:t>
            </a:r>
            <a:r>
              <a:rPr lang="en-US" altLang="en-US" sz="3600" b="1" dirty="0" err="1">
                <a:solidFill>
                  <a:srgbClr val="3333FF"/>
                </a:solidFill>
                <a:latin typeface="Times New Roman" pitchFamily="18" charset="0"/>
                <a:ea typeface="Calibri" pitchFamily="34" charset="0"/>
                <a:cs typeface="Calibri" pitchFamily="34" charset="0"/>
              </a:rPr>
              <a:t>xcơ</a:t>
            </a:r>
            <a:r>
              <a:rPr lang="en-US" altLang="en-US" sz="3600" b="1" dirty="0">
                <a:solidFill>
                  <a:srgbClr val="3333FF"/>
                </a:solidFill>
                <a:latin typeface="Times New Roman" pitchFamily="18" charset="0"/>
                <a:ea typeface="Calibri" pitchFamily="34" charset="0"/>
                <a:cs typeface="Calibri" pitchFamily="34" charset="0"/>
              </a:rPr>
              <a:t>-</a:t>
            </a:r>
            <a:r>
              <a:rPr lang="en-US" altLang="en-US" sz="3600" b="1" dirty="0" err="1">
                <a:solidFill>
                  <a:srgbClr val="3333FF"/>
                </a:solidFill>
                <a:latin typeface="Times New Roman" pitchFamily="18" charset="0"/>
                <a:ea typeface="Calibri" pitchFamily="34" charset="0"/>
                <a:cs typeface="Calibri" pitchFamily="34" charset="0"/>
              </a:rPr>
              <a:t>va</a:t>
            </a:r>
            <a:r>
              <a:rPr lang="en-US" altLang="en-US" sz="3600" b="1" dirty="0">
                <a:solidFill>
                  <a:srgbClr val="3333FF"/>
                </a:solidFill>
                <a:latin typeface="Times New Roman" pitchFamily="18" charset="0"/>
                <a:ea typeface="Calibri" pitchFamily="34" charset="0"/>
                <a:cs typeface="Calibri" pitchFamily="34" charset="0"/>
              </a:rPr>
              <a:t>, </a:t>
            </a:r>
            <a:r>
              <a:rPr lang="en-US" altLang="en-US" sz="3600" b="1" dirty="0" err="1">
                <a:solidFill>
                  <a:srgbClr val="3333FF"/>
                </a:solidFill>
                <a:latin typeface="Times New Roman" pitchFamily="18" charset="0"/>
                <a:ea typeface="Calibri" pitchFamily="34" charset="0"/>
                <a:cs typeface="Calibri" pitchFamily="34" charset="0"/>
              </a:rPr>
              <a:t>Luân</a:t>
            </a:r>
            <a:r>
              <a:rPr lang="en-US" altLang="en-US" sz="3600" b="1" dirty="0">
                <a:solidFill>
                  <a:srgbClr val="3333FF"/>
                </a:solidFill>
                <a:latin typeface="Times New Roman" pitchFamily="18" charset="0"/>
                <a:ea typeface="Calibri" pitchFamily="34" charset="0"/>
                <a:cs typeface="Calibri" pitchFamily="34" charset="0"/>
              </a:rPr>
              <a:t> </a:t>
            </a:r>
            <a:r>
              <a:rPr lang="en-US" altLang="en-US" sz="3600" b="1" dirty="0" err="1">
                <a:solidFill>
                  <a:srgbClr val="3333FF"/>
                </a:solidFill>
                <a:latin typeface="Times New Roman" pitchFamily="18" charset="0"/>
                <a:ea typeface="Calibri" pitchFamily="34" charset="0"/>
                <a:cs typeface="Calibri" pitchFamily="34" charset="0"/>
              </a:rPr>
              <a:t>Đôn</a:t>
            </a:r>
            <a:r>
              <a:rPr lang="en-US" altLang="en-US" sz="3600" b="1" dirty="0">
                <a:solidFill>
                  <a:srgbClr val="3333FF"/>
                </a:solidFill>
                <a:latin typeface="Times New Roman" pitchFamily="18" charset="0"/>
                <a:ea typeface="Calibri" pitchFamily="34" charset="0"/>
                <a:cs typeface="Calibri" pitchFamily="34" charset="0"/>
              </a:rPr>
              <a:t>, </a:t>
            </a:r>
            <a:r>
              <a:rPr lang="en-US" altLang="en-US" sz="3600" b="1" dirty="0" err="1">
                <a:solidFill>
                  <a:srgbClr val="3333FF"/>
                </a:solidFill>
                <a:latin typeface="Times New Roman" pitchFamily="18" charset="0"/>
                <a:ea typeface="Calibri" pitchFamily="34" charset="0"/>
                <a:cs typeface="Calibri" pitchFamily="34" charset="0"/>
              </a:rPr>
              <a:t>Xanh</a:t>
            </a:r>
            <a:r>
              <a:rPr lang="en-US" altLang="en-US" sz="3600" b="1" dirty="0">
                <a:solidFill>
                  <a:srgbClr val="3333FF"/>
                </a:solidFill>
                <a:latin typeface="Times New Roman" pitchFamily="18" charset="0"/>
                <a:ea typeface="Calibri" pitchFamily="34" charset="0"/>
                <a:cs typeface="Calibri" pitchFamily="34" charset="0"/>
              </a:rPr>
              <a:t> </a:t>
            </a:r>
            <a:r>
              <a:rPr lang="en-US" altLang="en-US" sz="3600" b="1" dirty="0" err="1">
                <a:solidFill>
                  <a:srgbClr val="3333FF"/>
                </a:solidFill>
                <a:latin typeface="Times New Roman" pitchFamily="18" charset="0"/>
                <a:ea typeface="Calibri" pitchFamily="34" charset="0"/>
                <a:cs typeface="Calibri" pitchFamily="34" charset="0"/>
              </a:rPr>
              <a:t>pê-tec-bua</a:t>
            </a:r>
            <a:r>
              <a:rPr lang="en-US" altLang="en-US" sz="3600" b="1" dirty="0">
                <a:solidFill>
                  <a:srgbClr val="3333FF"/>
                </a:solidFill>
                <a:latin typeface="Times New Roman" pitchFamily="18" charset="0"/>
                <a:ea typeface="Calibri" pitchFamily="34" charset="0"/>
                <a:cs typeface="Calibri" pitchFamily="34" charset="0"/>
              </a:rPr>
              <a:t>, Ma-</a:t>
            </a:r>
            <a:r>
              <a:rPr lang="en-US" altLang="en-US" sz="3600" b="1" dirty="0" err="1">
                <a:solidFill>
                  <a:srgbClr val="3333FF"/>
                </a:solidFill>
                <a:latin typeface="Times New Roman" pitchFamily="18" charset="0"/>
                <a:ea typeface="Calibri" pitchFamily="34" charset="0"/>
                <a:cs typeface="Calibri" pitchFamily="34" charset="0"/>
              </a:rPr>
              <a:t>đrit</a:t>
            </a:r>
            <a:r>
              <a:rPr lang="en-US" altLang="en-US" sz="3600" b="1" dirty="0">
                <a:solidFill>
                  <a:srgbClr val="3333FF"/>
                </a:solidFill>
                <a:latin typeface="Times New Roman" pitchFamily="18" charset="0"/>
                <a:ea typeface="Calibri" pitchFamily="34" charset="0"/>
                <a:cs typeface="Calibri" pitchFamily="34" charset="0"/>
              </a:rPr>
              <a:t>, </a:t>
            </a:r>
            <a:r>
              <a:rPr lang="en-US" altLang="en-US" sz="3600" b="1" dirty="0" err="1">
                <a:solidFill>
                  <a:srgbClr val="3333FF"/>
                </a:solidFill>
                <a:latin typeface="Times New Roman" pitchFamily="18" charset="0"/>
                <a:ea typeface="Calibri" pitchFamily="34" charset="0"/>
                <a:cs typeface="Calibri" pitchFamily="34" charset="0"/>
              </a:rPr>
              <a:t>Bác</a:t>
            </a:r>
            <a:r>
              <a:rPr lang="en-US" altLang="en-US" sz="3600" b="1" dirty="0">
                <a:solidFill>
                  <a:srgbClr val="3333FF"/>
                </a:solidFill>
                <a:latin typeface="Times New Roman" pitchFamily="18" charset="0"/>
                <a:ea typeface="Calibri" pitchFamily="34" charset="0"/>
                <a:cs typeface="Calibri" pitchFamily="34" charset="0"/>
              </a:rPr>
              <a:t> -</a:t>
            </a:r>
            <a:r>
              <a:rPr lang="en-US" altLang="en-US" sz="3600" b="1" dirty="0" err="1">
                <a:solidFill>
                  <a:srgbClr val="3333FF"/>
                </a:solidFill>
                <a:latin typeface="Times New Roman" pitchFamily="18" charset="0"/>
                <a:ea typeface="Calibri" pitchFamily="34" charset="0"/>
                <a:cs typeface="Calibri" pitchFamily="34" charset="0"/>
              </a:rPr>
              <a:t>xê-lô-na</a:t>
            </a:r>
            <a:r>
              <a:rPr lang="en-US" altLang="en-US" sz="3600" b="1" dirty="0">
                <a:solidFill>
                  <a:srgbClr val="3333FF"/>
                </a:solidFill>
                <a:latin typeface="Times New Roman" pitchFamily="18" charset="0"/>
                <a:ea typeface="Calibri" pitchFamily="34" charset="0"/>
                <a:cs typeface="Calibri" pitchFamily="34" charset="0"/>
              </a:rPr>
              <a:t>.</a:t>
            </a:r>
            <a:endParaRPr lang="en-US" altLang="en-US" sz="3600" b="1" dirty="0">
              <a:solidFill>
                <a:srgbClr val="3333FF"/>
              </a:solidFill>
            </a:endParaRPr>
          </a:p>
        </p:txBody>
      </p:sp>
    </p:spTree>
    <p:extLst>
      <p:ext uri="{BB962C8B-B14F-4D97-AF65-F5344CB8AC3E}">
        <p14:creationId xmlns:p14="http://schemas.microsoft.com/office/powerpoint/2010/main" val="19738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42E6631-759F-41D8-861A-6CA0CF6CA677}"/>
              </a:ext>
            </a:extLst>
          </p:cNvPr>
          <p:cNvGrpSpPr/>
          <p:nvPr/>
        </p:nvGrpSpPr>
        <p:grpSpPr>
          <a:xfrm>
            <a:off x="1572836" y="18238"/>
            <a:ext cx="7076829" cy="87294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xmlns="" id="{F8EB1819-0482-4871-A9B7-829F271E13F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14A2CB6D-CD21-4653-92F2-47D49802C8C3}"/>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034BE8D0-BA0F-4CC4-BEDA-B1FBA684B8E3}"/>
              </a:ext>
            </a:extLst>
          </p:cNvPr>
          <p:cNvSpPr txBox="1"/>
          <p:nvPr/>
        </p:nvSpPr>
        <p:spPr>
          <a:xfrm>
            <a:off x="2584946" y="172130"/>
            <a:ext cx="546872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Đô thị hóa ở Châu Âu</a:t>
            </a:r>
            <a:endParaRPr lang="en-US" sz="32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xmlns="" id="{7510740B-50E9-4EA3-81D5-AC7AD024E24B}"/>
              </a:ext>
            </a:extLst>
          </p:cNvPr>
          <p:cNvSpPr/>
          <p:nvPr/>
        </p:nvSpPr>
        <p:spPr>
          <a:xfrm>
            <a:off x="1463017" y="15314"/>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xmlns="" id="{56816206-D136-4F98-8179-2569BC34C571}"/>
              </a:ext>
            </a:extLst>
          </p:cNvPr>
          <p:cNvSpPr/>
          <p:nvPr/>
        </p:nvSpPr>
        <p:spPr>
          <a:xfrm rot="5400000">
            <a:off x="2453749" y="32268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xmlns="" id="{B2BCD1AF-A9A1-49F6-B0CB-BD8322C8D3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92" y="15314"/>
            <a:ext cx="1387402" cy="994741"/>
          </a:xfrm>
          <a:prstGeom prst="rect">
            <a:avLst/>
          </a:prstGeom>
        </p:spPr>
      </p:pic>
      <p:pic>
        <p:nvPicPr>
          <p:cNvPr id="9" name="Picture 8">
            <a:extLst>
              <a:ext uri="{FF2B5EF4-FFF2-40B4-BE49-F238E27FC236}">
                <a16:creationId xmlns:a16="http://schemas.microsoft.com/office/drawing/2014/main" xmlns="" id="{7C7A33D5-08E9-4600-A496-F0FA1B575C5E}"/>
              </a:ext>
            </a:extLst>
          </p:cNvPr>
          <p:cNvPicPr>
            <a:picLocks noChangeAspect="1"/>
          </p:cNvPicPr>
          <p:nvPr/>
        </p:nvPicPr>
        <p:blipFill>
          <a:blip r:embed="rId4"/>
          <a:stretch>
            <a:fillRect/>
          </a:stretch>
        </p:blipFill>
        <p:spPr>
          <a:xfrm>
            <a:off x="10791608" y="148865"/>
            <a:ext cx="1222629" cy="1075678"/>
          </a:xfrm>
          <a:prstGeom prst="rect">
            <a:avLst/>
          </a:prstGeom>
        </p:spPr>
      </p:pic>
      <p:grpSp>
        <p:nvGrpSpPr>
          <p:cNvPr id="10" name="Group 9">
            <a:extLst>
              <a:ext uri="{FF2B5EF4-FFF2-40B4-BE49-F238E27FC236}">
                <a16:creationId xmlns:a16="http://schemas.microsoft.com/office/drawing/2014/main" xmlns="" id="{ACF66D54-EC99-4E06-A689-C009995055DC}"/>
              </a:ext>
            </a:extLst>
          </p:cNvPr>
          <p:cNvGrpSpPr/>
          <p:nvPr/>
        </p:nvGrpSpPr>
        <p:grpSpPr>
          <a:xfrm>
            <a:off x="6964473" y="1005790"/>
            <a:ext cx="5049764" cy="5874076"/>
            <a:chOff x="6964473" y="1005790"/>
            <a:chExt cx="5049764" cy="5874076"/>
          </a:xfrm>
        </p:grpSpPr>
        <p:pic>
          <p:nvPicPr>
            <p:cNvPr id="11" name="Picture 2">
              <a:extLst>
                <a:ext uri="{FF2B5EF4-FFF2-40B4-BE49-F238E27FC236}">
                  <a16:creationId xmlns:a16="http://schemas.microsoft.com/office/drawing/2014/main" xmlns="" id="{BE2AB7F7-75BC-4C32-B0C6-F70E34B0B4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4473" y="1005790"/>
              <a:ext cx="5049764" cy="547977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1EF0CF0F-61B1-4BF3-9CC8-8B59AC461EE1}"/>
                </a:ext>
              </a:extLst>
            </p:cNvPr>
            <p:cNvSpPr txBox="1"/>
            <p:nvPr/>
          </p:nvSpPr>
          <p:spPr>
            <a:xfrm>
              <a:off x="6964473" y="6295091"/>
              <a:ext cx="5049764" cy="584775"/>
            </a:xfrm>
            <a:prstGeom prst="rect">
              <a:avLst/>
            </a:prstGeom>
            <a:solidFill>
              <a:schemeClr val="bg1"/>
            </a:solidFill>
          </p:spPr>
          <p:txBody>
            <a:bodyPr wrap="square" rtlCol="0">
              <a:spAutoFit/>
            </a:bodyPr>
            <a:lstStyle/>
            <a:p>
              <a:pPr algn="ctr"/>
              <a:r>
                <a:rPr lang="vi-VN" sz="1600">
                  <a:solidFill>
                    <a:srgbClr val="1C11AF"/>
                  </a:solidFill>
                  <a:latin typeface="Arial" panose="020B0604020202020204" pitchFamily="34" charset="0"/>
                  <a:cs typeface="Arial" panose="020B0604020202020204" pitchFamily="34" charset="0"/>
                </a:rPr>
                <a:t>Hình 2.3. </a:t>
              </a:r>
              <a:r>
                <a:rPr lang="en-US" sz="1600">
                  <a:solidFill>
                    <a:srgbClr val="1C11AF"/>
                  </a:solidFill>
                  <a:latin typeface="Arial" panose="020B0604020202020204" pitchFamily="34" charset="0"/>
                  <a:cs typeface="Arial" panose="020B0604020202020204" pitchFamily="34" charset="0"/>
                </a:rPr>
                <a:t>Bản đồ </a:t>
              </a:r>
              <a:r>
                <a:rPr lang="vi-VN" sz="1600">
                  <a:solidFill>
                    <a:srgbClr val="1C11AF"/>
                  </a:solidFill>
                  <a:latin typeface="Arial" panose="020B0604020202020204" pitchFamily="34" charset="0"/>
                  <a:cs typeface="Arial" panose="020B0604020202020204" pitchFamily="34" charset="0"/>
                </a:rPr>
                <a:t>phân bố dân cư </a:t>
              </a:r>
              <a:r>
                <a:rPr lang="en-US" sz="1600">
                  <a:solidFill>
                    <a:srgbClr val="1C11AF"/>
                  </a:solidFill>
                  <a:latin typeface="Arial" panose="020B0604020202020204" pitchFamily="34" charset="0"/>
                  <a:cs typeface="Arial" panose="020B0604020202020204" pitchFamily="34" charset="0"/>
                </a:rPr>
                <a:t>và một số đô thị </a:t>
              </a:r>
              <a:endParaRPr lang="vi-VN" sz="1600">
                <a:solidFill>
                  <a:srgbClr val="1C11AF"/>
                </a:solidFill>
                <a:latin typeface="Arial" panose="020B0604020202020204" pitchFamily="34" charset="0"/>
                <a:cs typeface="Arial" panose="020B0604020202020204" pitchFamily="34" charset="0"/>
              </a:endParaRPr>
            </a:p>
            <a:p>
              <a:pPr algn="ctr"/>
              <a:r>
                <a:rPr lang="en-US" sz="1600">
                  <a:solidFill>
                    <a:srgbClr val="1C11AF"/>
                  </a:solidFill>
                  <a:latin typeface="Arial" panose="020B0604020202020204" pitchFamily="34" charset="0"/>
                  <a:cs typeface="Arial" panose="020B0604020202020204" pitchFamily="34" charset="0"/>
                </a:rPr>
                <a:t>ở Châu Âu</a:t>
              </a:r>
              <a:r>
                <a:rPr lang="vi-VN" sz="1600">
                  <a:solidFill>
                    <a:srgbClr val="1C11AF"/>
                  </a:solidFill>
                  <a:latin typeface="Arial" panose="020B0604020202020204" pitchFamily="34" charset="0"/>
                  <a:cs typeface="Arial" panose="020B0604020202020204" pitchFamily="34" charset="0"/>
                </a:rPr>
                <a:t>, năm 2020</a:t>
              </a:r>
              <a:endParaRPr lang="en-US" sz="1600">
                <a:solidFill>
                  <a:srgbClr val="1C11AF"/>
                </a:solidFill>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xmlns="" id="{E694B687-C36C-46C0-95E4-C241FDA81B07}"/>
              </a:ext>
            </a:extLst>
          </p:cNvPr>
          <p:cNvGrpSpPr/>
          <p:nvPr/>
        </p:nvGrpSpPr>
        <p:grpSpPr>
          <a:xfrm>
            <a:off x="-46271" y="2174796"/>
            <a:ext cx="4855341" cy="3072496"/>
            <a:chOff x="-46271" y="2174796"/>
            <a:chExt cx="4855341" cy="3072496"/>
          </a:xfrm>
        </p:grpSpPr>
        <p:sp>
          <p:nvSpPr>
            <p:cNvPr id="13" name="Speech Bubble: Rectangle with Corners Rounded 12">
              <a:extLst>
                <a:ext uri="{FF2B5EF4-FFF2-40B4-BE49-F238E27FC236}">
                  <a16:creationId xmlns:a16="http://schemas.microsoft.com/office/drawing/2014/main" xmlns="" id="{B07D95FC-52EE-4C31-97F1-EF920D216667}"/>
                </a:ext>
              </a:extLst>
            </p:cNvPr>
            <p:cNvSpPr/>
            <p:nvPr/>
          </p:nvSpPr>
          <p:spPr>
            <a:xfrm>
              <a:off x="150307" y="2174796"/>
              <a:ext cx="4292256" cy="3072496"/>
            </a:xfrm>
            <a:prstGeom prst="wedgeRoundRectCallout">
              <a:avLst>
                <a:gd name="adj1" fmla="val 87658"/>
                <a:gd name="adj2" fmla="val -23484"/>
                <a:gd name="adj3" fmla="val 16667"/>
              </a:avLst>
            </a:prstGeom>
            <a:solidFill>
              <a:srgbClr val="FFFF0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4" name="TextBox 13">
              <a:extLst>
                <a:ext uri="{FF2B5EF4-FFF2-40B4-BE49-F238E27FC236}">
                  <a16:creationId xmlns:a16="http://schemas.microsoft.com/office/drawing/2014/main" xmlns="" id="{E7D99AF1-48AA-440E-8FD9-AE0604209C2B}"/>
                </a:ext>
              </a:extLst>
            </p:cNvPr>
            <p:cNvSpPr txBox="1"/>
            <p:nvPr/>
          </p:nvSpPr>
          <p:spPr>
            <a:xfrm>
              <a:off x="-46271" y="2556882"/>
              <a:ext cx="4855341" cy="2308324"/>
            </a:xfrm>
            <a:prstGeom prst="rect">
              <a:avLst/>
            </a:prstGeom>
            <a:noFill/>
          </p:spPr>
          <p:txBody>
            <a:bodyPr wrap="square" rtlCol="0">
              <a:spAutoFit/>
            </a:bodyPr>
            <a:lstStyle/>
            <a:p>
              <a:pPr algn="ctr"/>
              <a:r>
                <a:rPr lang="en-US" sz="3600">
                  <a:solidFill>
                    <a:srgbClr val="00B050"/>
                  </a:solidFill>
                  <a:latin typeface="Arial" panose="020B0604020202020204" pitchFamily="34" charset="0"/>
                  <a:cs typeface="Arial" panose="020B0604020202020204" pitchFamily="34" charset="0"/>
                </a:rPr>
                <a:t>Dựa vào hình 1. </a:t>
              </a:r>
            </a:p>
            <a:p>
              <a:pPr algn="ctr"/>
              <a:r>
                <a:rPr lang="en-US" sz="3600">
                  <a:solidFill>
                    <a:srgbClr val="00B050"/>
                  </a:solidFill>
                  <a:latin typeface="Arial" panose="020B0604020202020204" pitchFamily="34" charset="0"/>
                  <a:cs typeface="Arial" panose="020B0604020202020204" pitchFamily="34" charset="0"/>
                </a:rPr>
                <a:t>Kể tên các đô thị</a:t>
              </a:r>
            </a:p>
            <a:p>
              <a:pPr algn="ctr"/>
              <a:r>
                <a:rPr lang="en-US" sz="3600">
                  <a:solidFill>
                    <a:srgbClr val="00B050"/>
                  </a:solidFill>
                  <a:latin typeface="Arial" panose="020B0604020202020204" pitchFamily="34" charset="0"/>
                  <a:cs typeface="Arial" panose="020B0604020202020204" pitchFamily="34" charset="0"/>
                </a:rPr>
                <a:t> 5 triệu dân trở lên</a:t>
              </a:r>
            </a:p>
            <a:p>
              <a:pPr algn="ctr"/>
              <a:r>
                <a:rPr lang="en-US" sz="3600">
                  <a:solidFill>
                    <a:srgbClr val="00B050"/>
                  </a:solidFill>
                  <a:latin typeface="Arial" panose="020B0604020202020204" pitchFamily="34" charset="0"/>
                  <a:cs typeface="Arial" panose="020B0604020202020204" pitchFamily="34" charset="0"/>
                </a:rPr>
                <a:t>của Châu Âu?</a:t>
              </a:r>
            </a:p>
          </p:txBody>
        </p:sp>
      </p:grpSp>
      <p:sp>
        <p:nvSpPr>
          <p:cNvPr id="16" name="Flowchart: Connector 15">
            <a:extLst>
              <a:ext uri="{FF2B5EF4-FFF2-40B4-BE49-F238E27FC236}">
                <a16:creationId xmlns:a16="http://schemas.microsoft.com/office/drawing/2014/main" xmlns="" id="{DF9849AC-897E-4F3D-A708-84FD2429CE10}"/>
              </a:ext>
            </a:extLst>
          </p:cNvPr>
          <p:cNvSpPr/>
          <p:nvPr/>
        </p:nvSpPr>
        <p:spPr>
          <a:xfrm>
            <a:off x="10419376" y="3429000"/>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3664268E-C61B-46C7-9540-BE907C463AD2}"/>
              </a:ext>
            </a:extLst>
          </p:cNvPr>
          <p:cNvSpPr txBox="1"/>
          <p:nvPr/>
        </p:nvSpPr>
        <p:spPr>
          <a:xfrm>
            <a:off x="10419376" y="3546254"/>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Mat-xc</a:t>
            </a:r>
            <a:r>
              <a:rPr lang="vi-VN"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ơ</a:t>
            </a:r>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-va</a:t>
            </a:r>
          </a:p>
        </p:txBody>
      </p:sp>
      <p:pic>
        <p:nvPicPr>
          <p:cNvPr id="18" name="Picture 17" descr="A picture containing text, sky, outdoor, building&#10;&#10;Description automatically generated">
            <a:extLst>
              <a:ext uri="{FF2B5EF4-FFF2-40B4-BE49-F238E27FC236}">
                <a16:creationId xmlns:a16="http://schemas.microsoft.com/office/drawing/2014/main" xmlns="" id="{B507D655-73CC-48A1-996E-DA01606B8084}"/>
              </a:ext>
            </a:extLst>
          </p:cNvPr>
          <p:cNvPicPr>
            <a:picLocks noChangeAspect="1"/>
          </p:cNvPicPr>
          <p:nvPr/>
        </p:nvPicPr>
        <p:blipFill rotWithShape="1">
          <a:blip r:embed="rId6">
            <a:extLst>
              <a:ext uri="{28A0092B-C50C-407E-A947-70E740481C1C}">
                <a14:useLocalDpi xmlns:a14="http://schemas.microsoft.com/office/drawing/2010/main" val="0"/>
              </a:ext>
            </a:extLst>
          </a:blip>
          <a:srcRect b="7094"/>
          <a:stretch/>
        </p:blipFill>
        <p:spPr>
          <a:xfrm>
            <a:off x="404864" y="1463310"/>
            <a:ext cx="6096000" cy="4184556"/>
          </a:xfrm>
          <a:prstGeom prst="rect">
            <a:avLst/>
          </a:prstGeom>
        </p:spPr>
      </p:pic>
      <p:sp>
        <p:nvSpPr>
          <p:cNvPr id="19" name="Rectangle 18">
            <a:extLst>
              <a:ext uri="{FF2B5EF4-FFF2-40B4-BE49-F238E27FC236}">
                <a16:creationId xmlns:a16="http://schemas.microsoft.com/office/drawing/2014/main" xmlns="" id="{6D03C6D6-E2C1-42F5-9E8A-2A305B289723}"/>
              </a:ext>
            </a:extLst>
          </p:cNvPr>
          <p:cNvSpPr/>
          <p:nvPr/>
        </p:nvSpPr>
        <p:spPr>
          <a:xfrm>
            <a:off x="434088" y="5665911"/>
            <a:ext cx="6096000" cy="1015663"/>
          </a:xfrm>
          <a:prstGeom prst="rect">
            <a:avLst/>
          </a:prstGeom>
        </p:spPr>
        <p:txBody>
          <a:bodyPr>
            <a:spAutoFit/>
          </a:bodyPr>
          <a:lstStyle/>
          <a:p>
            <a:r>
              <a:rPr lang="vi-VN" sz="2000">
                <a:solidFill>
                  <a:srgbClr val="00B050"/>
                </a:solidFill>
                <a:latin typeface="arial" panose="020B0604020202020204" pitchFamily="34" charset="0"/>
              </a:rPr>
              <a:t>Moskva, là thủ đô và là thành phố lớn nhất của Nga. </a:t>
            </a:r>
            <a:r>
              <a:rPr lang="en-US" sz="2000">
                <a:solidFill>
                  <a:srgbClr val="00B050"/>
                </a:solidFill>
                <a:latin typeface="arial" panose="020B0604020202020204" pitchFamily="34" charset="0"/>
              </a:rPr>
              <a:t>D</a:t>
            </a:r>
            <a:r>
              <a:rPr lang="vi-VN" sz="2000">
                <a:solidFill>
                  <a:srgbClr val="00B050"/>
                </a:solidFill>
                <a:latin typeface="arial" panose="020B0604020202020204" pitchFamily="34" charset="0"/>
              </a:rPr>
              <a:t>ân số ước tính khoảng 12,6 triệu cư dân trong phạm vi thành phố</a:t>
            </a:r>
            <a:r>
              <a:rPr lang="en-US">
                <a:solidFill>
                  <a:srgbClr val="4D5156"/>
                </a:solidFill>
                <a:latin typeface="arial" panose="020B0604020202020204" pitchFamily="34" charset="0"/>
              </a:rPr>
              <a:t>.</a:t>
            </a:r>
            <a:endParaRPr lang="en-US"/>
          </a:p>
        </p:txBody>
      </p:sp>
      <p:pic>
        <p:nvPicPr>
          <p:cNvPr id="20" name="Picture 19" descr="A picture containing outdoor, sky, road, building&#10;&#10;Description automatically generated">
            <a:extLst>
              <a:ext uri="{FF2B5EF4-FFF2-40B4-BE49-F238E27FC236}">
                <a16:creationId xmlns:a16="http://schemas.microsoft.com/office/drawing/2014/main" xmlns="" id="{8CEE966E-E477-4B56-A6B3-AA591440C3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878" y="1459843"/>
            <a:ext cx="6123985" cy="4184151"/>
          </a:xfrm>
          <a:prstGeom prst="rect">
            <a:avLst/>
          </a:prstGeom>
        </p:spPr>
      </p:pic>
      <p:sp>
        <p:nvSpPr>
          <p:cNvPr id="21" name="Flowchart: Connector 20">
            <a:extLst>
              <a:ext uri="{FF2B5EF4-FFF2-40B4-BE49-F238E27FC236}">
                <a16:creationId xmlns:a16="http://schemas.microsoft.com/office/drawing/2014/main" xmlns="" id="{26597CAF-3BAC-4736-9AF1-8F6882967A26}"/>
              </a:ext>
            </a:extLst>
          </p:cNvPr>
          <p:cNvSpPr/>
          <p:nvPr/>
        </p:nvSpPr>
        <p:spPr>
          <a:xfrm>
            <a:off x="8275123" y="4139801"/>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xmlns="" id="{7E586779-7AA8-4F7F-8F7E-178596D5A692}"/>
              </a:ext>
            </a:extLst>
          </p:cNvPr>
          <p:cNvSpPr txBox="1"/>
          <p:nvPr/>
        </p:nvSpPr>
        <p:spPr>
          <a:xfrm>
            <a:off x="7507964" y="3999122"/>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Pa-ri</a:t>
            </a:r>
          </a:p>
        </p:txBody>
      </p:sp>
      <p:pic>
        <p:nvPicPr>
          <p:cNvPr id="23" name="Picture 22" descr="A picture containing tree, outdoor, sky, building&#10;&#10;Description automatically generated">
            <a:extLst>
              <a:ext uri="{FF2B5EF4-FFF2-40B4-BE49-F238E27FC236}">
                <a16:creationId xmlns:a16="http://schemas.microsoft.com/office/drawing/2014/main" xmlns="" id="{770FCED7-BE81-4272-A0FF-767C2DD961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876" y="1455970"/>
            <a:ext cx="6153211" cy="4195397"/>
          </a:xfrm>
          <a:prstGeom prst="rect">
            <a:avLst/>
          </a:prstGeom>
        </p:spPr>
      </p:pic>
      <p:sp>
        <p:nvSpPr>
          <p:cNvPr id="24" name="Rectangle 23">
            <a:extLst>
              <a:ext uri="{FF2B5EF4-FFF2-40B4-BE49-F238E27FC236}">
                <a16:creationId xmlns:a16="http://schemas.microsoft.com/office/drawing/2014/main" xmlns="" id="{3236E815-220F-4DF6-93FB-202B408E1D25}"/>
              </a:ext>
            </a:extLst>
          </p:cNvPr>
          <p:cNvSpPr/>
          <p:nvPr/>
        </p:nvSpPr>
        <p:spPr>
          <a:xfrm>
            <a:off x="434088" y="5778456"/>
            <a:ext cx="6423171" cy="1015663"/>
          </a:xfrm>
          <a:prstGeom prst="rect">
            <a:avLst/>
          </a:prstGeom>
          <a:solidFill>
            <a:schemeClr val="bg1"/>
          </a:solidFill>
        </p:spPr>
        <p:txBody>
          <a:bodyPr wrap="square">
            <a:spAutoFit/>
          </a:bodyPr>
          <a:lstStyle/>
          <a:p>
            <a:r>
              <a:rPr lang="vi-VN" sz="2000" b="1">
                <a:solidFill>
                  <a:srgbClr val="00B050"/>
                </a:solidFill>
              </a:rPr>
              <a:t>Paris</a:t>
            </a:r>
            <a:r>
              <a:rPr lang="vi-VN" sz="2000">
                <a:solidFill>
                  <a:srgbClr val="00B050"/>
                </a:solidFill>
              </a:rPr>
              <a:t> là thành phố thủ đô nước Pháp. Đây là thành phố lớn nhất, trung tâm chính trị, văn hoá, khoa học, kinh tế, du lịch của Pháp.</a:t>
            </a:r>
            <a:endParaRPr lang="en-US" sz="2000">
              <a:solidFill>
                <a:srgbClr val="00B050"/>
              </a:solidFill>
            </a:endParaRPr>
          </a:p>
        </p:txBody>
      </p:sp>
      <p:pic>
        <p:nvPicPr>
          <p:cNvPr id="25" name="Picture 24" descr="A picture containing water, outdoor, building, city&#10;&#10;Description automatically generated">
            <a:extLst>
              <a:ext uri="{FF2B5EF4-FFF2-40B4-BE49-F238E27FC236}">
                <a16:creationId xmlns:a16="http://schemas.microsoft.com/office/drawing/2014/main" xmlns="" id="{FA59623B-AF45-4A73-AFAC-6EBB4A93CD1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1710" y="1469853"/>
            <a:ext cx="6218377" cy="4181480"/>
          </a:xfrm>
          <a:prstGeom prst="rect">
            <a:avLst/>
          </a:prstGeom>
        </p:spPr>
      </p:pic>
    </p:spTree>
    <p:extLst>
      <p:ext uri="{BB962C8B-B14F-4D97-AF65-F5344CB8AC3E}">
        <p14:creationId xmlns:p14="http://schemas.microsoft.com/office/powerpoint/2010/main" val="73573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par>
                          <p:cTn id="19" fill="hold">
                            <p:stCondLst>
                              <p:cond delay="1000"/>
                            </p:stCondLst>
                            <p:childTnLst>
                              <p:par>
                                <p:cTn id="20" presetID="10" presetClass="exit" presetSubtype="0" fill="hold" nodeType="after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xit" presetSubtype="4" fill="hold" nodeType="clickEffect">
                                  <p:stCondLst>
                                    <p:cond delay="0"/>
                                  </p:stCondLst>
                                  <p:childTnLst>
                                    <p:animEffect transition="out" filter="wipe(down)">
                                      <p:cBhvr>
                                        <p:cTn id="38" dur="500"/>
                                        <p:tgtEl>
                                          <p:spTgt spid="18"/>
                                        </p:tgtEl>
                                      </p:cBhvr>
                                    </p:animEffect>
                                    <p:set>
                                      <p:cBhvr>
                                        <p:cTn id="39" dur="1" fill="hold">
                                          <p:stCondLst>
                                            <p:cond delay="499"/>
                                          </p:stCondLst>
                                        </p:cTn>
                                        <p:tgtEl>
                                          <p:spTgt spid="1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childTnLst>
                          </p:cTn>
                        </p:par>
                        <p:par>
                          <p:cTn id="51" fill="hold">
                            <p:stCondLst>
                              <p:cond delay="500"/>
                            </p:stCondLst>
                            <p:childTnLst>
                              <p:par>
                                <p:cTn id="52" presetID="53" presetClass="entr" presetSubtype="16"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500" fill="hold"/>
                                        <p:tgtEl>
                                          <p:spTgt spid="21"/>
                                        </p:tgtEl>
                                        <p:attrNameLst>
                                          <p:attrName>ppt_w</p:attrName>
                                        </p:attrNameLst>
                                      </p:cBhvr>
                                      <p:tavLst>
                                        <p:tav tm="0">
                                          <p:val>
                                            <p:fltVal val="0"/>
                                          </p:val>
                                        </p:tav>
                                        <p:tav tm="100000">
                                          <p:val>
                                            <p:strVal val="#ppt_w"/>
                                          </p:val>
                                        </p:tav>
                                      </p:tavLst>
                                    </p:anim>
                                    <p:anim calcmode="lin" valueType="num">
                                      <p:cBhvr>
                                        <p:cTn id="55" dur="500" fill="hold"/>
                                        <p:tgtEl>
                                          <p:spTgt spid="21"/>
                                        </p:tgtEl>
                                        <p:attrNameLst>
                                          <p:attrName>ppt_h</p:attrName>
                                        </p:attrNameLst>
                                      </p:cBhvr>
                                      <p:tavLst>
                                        <p:tav tm="0">
                                          <p:val>
                                            <p:fltVal val="0"/>
                                          </p:val>
                                        </p:tav>
                                        <p:tav tm="100000">
                                          <p:val>
                                            <p:strVal val="#ppt_h"/>
                                          </p:val>
                                        </p:tav>
                                      </p:tavLst>
                                    </p:anim>
                                    <p:animEffect transition="in" filter="fade">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childTnLst>
                          </p:cTn>
                        </p:par>
                        <p:par>
                          <p:cTn id="62" fill="hold">
                            <p:stCondLst>
                              <p:cond delay="500"/>
                            </p:stCondLst>
                            <p:childTnLst>
                              <p:par>
                                <p:cTn id="63" presetID="16" presetClass="entr" presetSubtype="21" fill="hold"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barn(inVertical)">
                                      <p:cBhvr>
                                        <p:cTn id="65" dur="500"/>
                                        <p:tgtEl>
                                          <p:spTgt spid="23"/>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barn(inVertical)">
                                      <p:cBhvr>
                                        <p:cTn id="68" dur="500"/>
                                        <p:tgtEl>
                                          <p:spTgt spid="24"/>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barn(inVertical)">
                                      <p:cBhvr>
                                        <p:cTn id="7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9" grpId="0"/>
      <p:bldP spid="19" grpId="1"/>
      <p:bldP spid="19" grpId="2"/>
      <p:bldP spid="21" grpId="0" animBg="1"/>
      <p:bldP spid="22" grpId="0"/>
      <p:bldP spid="2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42E6631-759F-41D8-861A-6CA0CF6CA677}"/>
              </a:ext>
            </a:extLst>
          </p:cNvPr>
          <p:cNvGrpSpPr/>
          <p:nvPr/>
        </p:nvGrpSpPr>
        <p:grpSpPr>
          <a:xfrm>
            <a:off x="1572836" y="18238"/>
            <a:ext cx="7076829" cy="87294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xmlns="" id="{F8EB1819-0482-4871-A9B7-829F271E13F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14A2CB6D-CD21-4653-92F2-47D49802C8C3}"/>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034BE8D0-BA0F-4CC4-BEDA-B1FBA684B8E3}"/>
              </a:ext>
            </a:extLst>
          </p:cNvPr>
          <p:cNvSpPr txBox="1"/>
          <p:nvPr/>
        </p:nvSpPr>
        <p:spPr>
          <a:xfrm>
            <a:off x="2584946" y="172130"/>
            <a:ext cx="546872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Đô thị hóa ở Châu Âu</a:t>
            </a:r>
            <a:endParaRPr lang="en-US" sz="32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xmlns="" id="{7510740B-50E9-4EA3-81D5-AC7AD024E24B}"/>
              </a:ext>
            </a:extLst>
          </p:cNvPr>
          <p:cNvSpPr/>
          <p:nvPr/>
        </p:nvSpPr>
        <p:spPr>
          <a:xfrm>
            <a:off x="1463017" y="15314"/>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xmlns="" id="{56816206-D136-4F98-8179-2569BC34C571}"/>
              </a:ext>
            </a:extLst>
          </p:cNvPr>
          <p:cNvSpPr/>
          <p:nvPr/>
        </p:nvSpPr>
        <p:spPr>
          <a:xfrm rot="5400000">
            <a:off x="2453749" y="32268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xmlns="" id="{B2BCD1AF-A9A1-49F6-B0CB-BD8322C8D3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92" y="15314"/>
            <a:ext cx="1387402" cy="994741"/>
          </a:xfrm>
          <a:prstGeom prst="rect">
            <a:avLst/>
          </a:prstGeom>
        </p:spPr>
      </p:pic>
      <p:pic>
        <p:nvPicPr>
          <p:cNvPr id="9" name="Picture 8">
            <a:extLst>
              <a:ext uri="{FF2B5EF4-FFF2-40B4-BE49-F238E27FC236}">
                <a16:creationId xmlns:a16="http://schemas.microsoft.com/office/drawing/2014/main" xmlns="" id="{7C7A33D5-08E9-4600-A496-F0FA1B575C5E}"/>
              </a:ext>
            </a:extLst>
          </p:cNvPr>
          <p:cNvPicPr>
            <a:picLocks noChangeAspect="1"/>
          </p:cNvPicPr>
          <p:nvPr/>
        </p:nvPicPr>
        <p:blipFill>
          <a:blip r:embed="rId4"/>
          <a:stretch>
            <a:fillRect/>
          </a:stretch>
        </p:blipFill>
        <p:spPr>
          <a:xfrm>
            <a:off x="10791608" y="148865"/>
            <a:ext cx="1222629" cy="1075678"/>
          </a:xfrm>
          <a:prstGeom prst="rect">
            <a:avLst/>
          </a:prstGeom>
        </p:spPr>
      </p:pic>
      <p:grpSp>
        <p:nvGrpSpPr>
          <p:cNvPr id="10" name="Group 9">
            <a:extLst>
              <a:ext uri="{FF2B5EF4-FFF2-40B4-BE49-F238E27FC236}">
                <a16:creationId xmlns:a16="http://schemas.microsoft.com/office/drawing/2014/main" xmlns="" id="{ACF66D54-EC99-4E06-A689-C009995055DC}"/>
              </a:ext>
            </a:extLst>
          </p:cNvPr>
          <p:cNvGrpSpPr/>
          <p:nvPr/>
        </p:nvGrpSpPr>
        <p:grpSpPr>
          <a:xfrm>
            <a:off x="6964473" y="1005790"/>
            <a:ext cx="5049764" cy="5874076"/>
            <a:chOff x="6964473" y="1005790"/>
            <a:chExt cx="5049764" cy="5874076"/>
          </a:xfrm>
        </p:grpSpPr>
        <p:pic>
          <p:nvPicPr>
            <p:cNvPr id="11" name="Picture 2">
              <a:extLst>
                <a:ext uri="{FF2B5EF4-FFF2-40B4-BE49-F238E27FC236}">
                  <a16:creationId xmlns:a16="http://schemas.microsoft.com/office/drawing/2014/main" xmlns="" id="{BE2AB7F7-75BC-4C32-B0C6-F70E34B0B4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4473" y="1005790"/>
              <a:ext cx="5049764" cy="547977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1EF0CF0F-61B1-4BF3-9CC8-8B59AC461EE1}"/>
                </a:ext>
              </a:extLst>
            </p:cNvPr>
            <p:cNvSpPr txBox="1"/>
            <p:nvPr/>
          </p:nvSpPr>
          <p:spPr>
            <a:xfrm>
              <a:off x="6964473" y="6295091"/>
              <a:ext cx="5049764" cy="584775"/>
            </a:xfrm>
            <a:prstGeom prst="rect">
              <a:avLst/>
            </a:prstGeom>
            <a:solidFill>
              <a:schemeClr val="bg1"/>
            </a:solidFill>
          </p:spPr>
          <p:txBody>
            <a:bodyPr wrap="square" rtlCol="0">
              <a:spAutoFit/>
            </a:bodyPr>
            <a:lstStyle/>
            <a:p>
              <a:pPr algn="ctr"/>
              <a:r>
                <a:rPr lang="vi-VN" sz="1600">
                  <a:solidFill>
                    <a:srgbClr val="1C11AF"/>
                  </a:solidFill>
                  <a:latin typeface="Arial" panose="020B0604020202020204" pitchFamily="34" charset="0"/>
                  <a:cs typeface="Arial" panose="020B0604020202020204" pitchFamily="34" charset="0"/>
                </a:rPr>
                <a:t>Hình 2.3. </a:t>
              </a:r>
              <a:r>
                <a:rPr lang="en-US" sz="1600">
                  <a:solidFill>
                    <a:srgbClr val="1C11AF"/>
                  </a:solidFill>
                  <a:latin typeface="Arial" panose="020B0604020202020204" pitchFamily="34" charset="0"/>
                  <a:cs typeface="Arial" panose="020B0604020202020204" pitchFamily="34" charset="0"/>
                </a:rPr>
                <a:t>Bản đồ </a:t>
              </a:r>
              <a:r>
                <a:rPr lang="vi-VN" sz="1600">
                  <a:solidFill>
                    <a:srgbClr val="1C11AF"/>
                  </a:solidFill>
                  <a:latin typeface="Arial" panose="020B0604020202020204" pitchFamily="34" charset="0"/>
                  <a:cs typeface="Arial" panose="020B0604020202020204" pitchFamily="34" charset="0"/>
                </a:rPr>
                <a:t>phân bố dân cư </a:t>
              </a:r>
              <a:r>
                <a:rPr lang="en-US" sz="1600">
                  <a:solidFill>
                    <a:srgbClr val="1C11AF"/>
                  </a:solidFill>
                  <a:latin typeface="Arial" panose="020B0604020202020204" pitchFamily="34" charset="0"/>
                  <a:cs typeface="Arial" panose="020B0604020202020204" pitchFamily="34" charset="0"/>
                </a:rPr>
                <a:t>và một số đô thị </a:t>
              </a:r>
              <a:endParaRPr lang="vi-VN" sz="1600">
                <a:solidFill>
                  <a:srgbClr val="1C11AF"/>
                </a:solidFill>
                <a:latin typeface="Arial" panose="020B0604020202020204" pitchFamily="34" charset="0"/>
                <a:cs typeface="Arial" panose="020B0604020202020204" pitchFamily="34" charset="0"/>
              </a:endParaRPr>
            </a:p>
            <a:p>
              <a:pPr algn="ctr"/>
              <a:r>
                <a:rPr lang="en-US" sz="1600">
                  <a:solidFill>
                    <a:srgbClr val="1C11AF"/>
                  </a:solidFill>
                  <a:latin typeface="Arial" panose="020B0604020202020204" pitchFamily="34" charset="0"/>
                  <a:cs typeface="Arial" panose="020B0604020202020204" pitchFamily="34" charset="0"/>
                </a:rPr>
                <a:t>ở Châu Âu</a:t>
              </a:r>
              <a:r>
                <a:rPr lang="vi-VN" sz="1600">
                  <a:solidFill>
                    <a:srgbClr val="1C11AF"/>
                  </a:solidFill>
                  <a:latin typeface="Arial" panose="020B0604020202020204" pitchFamily="34" charset="0"/>
                  <a:cs typeface="Arial" panose="020B0604020202020204" pitchFamily="34" charset="0"/>
                </a:rPr>
                <a:t>, năm 2020</a:t>
              </a:r>
              <a:endParaRPr lang="en-US" sz="1600">
                <a:solidFill>
                  <a:srgbClr val="1C11AF"/>
                </a:solidFill>
                <a:latin typeface="Arial" panose="020B0604020202020204" pitchFamily="34" charset="0"/>
                <a:cs typeface="Arial" panose="020B0604020202020204" pitchFamily="34" charset="0"/>
              </a:endParaRPr>
            </a:p>
          </p:txBody>
        </p:sp>
      </p:grpSp>
      <p:sp>
        <p:nvSpPr>
          <p:cNvPr id="16" name="Flowchart: Connector 15">
            <a:extLst>
              <a:ext uri="{FF2B5EF4-FFF2-40B4-BE49-F238E27FC236}">
                <a16:creationId xmlns:a16="http://schemas.microsoft.com/office/drawing/2014/main" xmlns="" id="{DF9849AC-897E-4F3D-A708-84FD2429CE10}"/>
              </a:ext>
            </a:extLst>
          </p:cNvPr>
          <p:cNvSpPr/>
          <p:nvPr/>
        </p:nvSpPr>
        <p:spPr>
          <a:xfrm>
            <a:off x="10419376" y="3429000"/>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3664268E-C61B-46C7-9540-BE907C463AD2}"/>
              </a:ext>
            </a:extLst>
          </p:cNvPr>
          <p:cNvSpPr txBox="1"/>
          <p:nvPr/>
        </p:nvSpPr>
        <p:spPr>
          <a:xfrm>
            <a:off x="10419376" y="3546254"/>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Mat-xc</a:t>
            </a:r>
            <a:r>
              <a:rPr lang="vi-VN"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ơ</a:t>
            </a:r>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-va</a:t>
            </a:r>
          </a:p>
        </p:txBody>
      </p:sp>
      <p:sp>
        <p:nvSpPr>
          <p:cNvPr id="21" name="Flowchart: Connector 20">
            <a:extLst>
              <a:ext uri="{FF2B5EF4-FFF2-40B4-BE49-F238E27FC236}">
                <a16:creationId xmlns:a16="http://schemas.microsoft.com/office/drawing/2014/main" xmlns="" id="{26597CAF-3BAC-4736-9AF1-8F6882967A26}"/>
              </a:ext>
            </a:extLst>
          </p:cNvPr>
          <p:cNvSpPr/>
          <p:nvPr/>
        </p:nvSpPr>
        <p:spPr>
          <a:xfrm>
            <a:off x="8275123" y="4139801"/>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xmlns="" id="{7E586779-7AA8-4F7F-8F7E-178596D5A692}"/>
              </a:ext>
            </a:extLst>
          </p:cNvPr>
          <p:cNvSpPr txBox="1"/>
          <p:nvPr/>
        </p:nvSpPr>
        <p:spPr>
          <a:xfrm>
            <a:off x="7507964" y="3999122"/>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Pa-ri</a:t>
            </a:r>
          </a:p>
        </p:txBody>
      </p:sp>
      <p:sp>
        <p:nvSpPr>
          <p:cNvPr id="26" name="Flowchart: Connector 25">
            <a:extLst>
              <a:ext uri="{FF2B5EF4-FFF2-40B4-BE49-F238E27FC236}">
                <a16:creationId xmlns:a16="http://schemas.microsoft.com/office/drawing/2014/main" xmlns="" id="{7A1C5CE4-795B-48A3-955F-0CF09FDF7A7C}"/>
              </a:ext>
            </a:extLst>
          </p:cNvPr>
          <p:cNvSpPr/>
          <p:nvPr/>
        </p:nvSpPr>
        <p:spPr>
          <a:xfrm>
            <a:off x="9947792" y="3128573"/>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xmlns="" id="{3EBE364C-501E-4863-9237-8323916A4D5C}"/>
              </a:ext>
            </a:extLst>
          </p:cNvPr>
          <p:cNvSpPr txBox="1"/>
          <p:nvPr/>
        </p:nvSpPr>
        <p:spPr>
          <a:xfrm>
            <a:off x="9886868" y="2768037"/>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Xanh-Pê-tec-pua</a:t>
            </a:r>
          </a:p>
        </p:txBody>
      </p:sp>
      <p:sp>
        <p:nvSpPr>
          <p:cNvPr id="28" name="Rectangle 27">
            <a:extLst>
              <a:ext uri="{FF2B5EF4-FFF2-40B4-BE49-F238E27FC236}">
                <a16:creationId xmlns:a16="http://schemas.microsoft.com/office/drawing/2014/main" xmlns="" id="{953E7D89-66C2-4569-8AA0-33B6A30C7699}"/>
              </a:ext>
            </a:extLst>
          </p:cNvPr>
          <p:cNvSpPr/>
          <p:nvPr/>
        </p:nvSpPr>
        <p:spPr>
          <a:xfrm>
            <a:off x="846582" y="5285235"/>
            <a:ext cx="5065430" cy="1200329"/>
          </a:xfrm>
          <a:prstGeom prst="rect">
            <a:avLst/>
          </a:prstGeom>
        </p:spPr>
        <p:txBody>
          <a:bodyPr wrap="square">
            <a:spAutoFit/>
          </a:bodyPr>
          <a:lstStyle/>
          <a:p>
            <a:r>
              <a:rPr lang="vi-VN" sz="2400">
                <a:solidFill>
                  <a:srgbClr val="00B050"/>
                </a:solidFill>
                <a:latin typeface="Arial" panose="020B0604020202020204" pitchFamily="34" charset="0"/>
                <a:cs typeface="Arial" panose="020B0604020202020204" pitchFamily="34" charset="0"/>
              </a:rPr>
              <a:t>Thành phố lớn thứ hai ở Nga, St.Petersburg được mệnh danh là thủ đô văn hóa của Nga</a:t>
            </a:r>
            <a:endParaRPr lang="en-US" sz="2400">
              <a:solidFill>
                <a:srgbClr val="00B050"/>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xmlns="" id="{A2E1DD94-B40F-4C04-A5F4-61079546EB07}"/>
              </a:ext>
            </a:extLst>
          </p:cNvPr>
          <p:cNvPicPr>
            <a:picLocks noChangeAspect="1"/>
          </p:cNvPicPr>
          <p:nvPr/>
        </p:nvPicPr>
        <p:blipFill>
          <a:blip r:embed="rId6"/>
          <a:stretch>
            <a:fillRect/>
          </a:stretch>
        </p:blipFill>
        <p:spPr>
          <a:xfrm>
            <a:off x="463406" y="1429395"/>
            <a:ext cx="5582429" cy="3753374"/>
          </a:xfrm>
          <a:prstGeom prst="rect">
            <a:avLst/>
          </a:prstGeom>
        </p:spPr>
      </p:pic>
      <p:pic>
        <p:nvPicPr>
          <p:cNvPr id="31" name="Picture 30">
            <a:extLst>
              <a:ext uri="{FF2B5EF4-FFF2-40B4-BE49-F238E27FC236}">
                <a16:creationId xmlns:a16="http://schemas.microsoft.com/office/drawing/2014/main" xmlns="" id="{61474033-3632-4EE9-BE9D-E23865C4A447}"/>
              </a:ext>
            </a:extLst>
          </p:cNvPr>
          <p:cNvPicPr>
            <a:picLocks noChangeAspect="1"/>
          </p:cNvPicPr>
          <p:nvPr/>
        </p:nvPicPr>
        <p:blipFill>
          <a:blip r:embed="rId7"/>
          <a:stretch>
            <a:fillRect/>
          </a:stretch>
        </p:blipFill>
        <p:spPr>
          <a:xfrm>
            <a:off x="463406" y="1381763"/>
            <a:ext cx="5668166" cy="3848637"/>
          </a:xfrm>
          <a:prstGeom prst="rect">
            <a:avLst/>
          </a:prstGeom>
        </p:spPr>
      </p:pic>
      <p:sp>
        <p:nvSpPr>
          <p:cNvPr id="32" name="Flowchart: Connector 31">
            <a:extLst>
              <a:ext uri="{FF2B5EF4-FFF2-40B4-BE49-F238E27FC236}">
                <a16:creationId xmlns:a16="http://schemas.microsoft.com/office/drawing/2014/main" xmlns="" id="{FECCED1F-C554-42F4-9D5B-4CC322CB4879}"/>
              </a:ext>
            </a:extLst>
          </p:cNvPr>
          <p:cNvSpPr/>
          <p:nvPr/>
        </p:nvSpPr>
        <p:spPr>
          <a:xfrm>
            <a:off x="8201012" y="3848870"/>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xmlns="" id="{13D4630C-C5FC-4414-B202-6FE4EB6C8328}"/>
              </a:ext>
            </a:extLst>
          </p:cNvPr>
          <p:cNvSpPr txBox="1"/>
          <p:nvPr/>
        </p:nvSpPr>
        <p:spPr>
          <a:xfrm>
            <a:off x="6871073" y="3648815"/>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Luân-Đôn</a:t>
            </a:r>
          </a:p>
        </p:txBody>
      </p:sp>
      <p:sp>
        <p:nvSpPr>
          <p:cNvPr id="34" name="Rectangle 33">
            <a:extLst>
              <a:ext uri="{FF2B5EF4-FFF2-40B4-BE49-F238E27FC236}">
                <a16:creationId xmlns:a16="http://schemas.microsoft.com/office/drawing/2014/main" xmlns="" id="{212262B2-C072-4EA8-BEE6-ADF3507D631E}"/>
              </a:ext>
            </a:extLst>
          </p:cNvPr>
          <p:cNvSpPr/>
          <p:nvPr/>
        </p:nvSpPr>
        <p:spPr>
          <a:xfrm>
            <a:off x="565710" y="5428605"/>
            <a:ext cx="5714280" cy="1015663"/>
          </a:xfrm>
          <a:prstGeom prst="rect">
            <a:avLst/>
          </a:prstGeom>
          <a:solidFill>
            <a:schemeClr val="bg1"/>
          </a:solidFill>
        </p:spPr>
        <p:txBody>
          <a:bodyPr wrap="square">
            <a:spAutoFit/>
          </a:bodyPr>
          <a:lstStyle/>
          <a:p>
            <a:r>
              <a:rPr lang="en-US" sz="2000">
                <a:solidFill>
                  <a:srgbClr val="00B050"/>
                </a:solidFill>
                <a:latin typeface="Arial" panose="020B0604020202020204" pitchFamily="34" charset="0"/>
                <a:cs typeface="Arial" panose="020B0604020202020204" pitchFamily="34" charset="0"/>
              </a:rPr>
              <a:t>Luân Đôn là thủ đô kiêm thành phố lớn nhất nước Anh ,cùng với </a:t>
            </a:r>
            <a:r>
              <a:rPr lang="en-US" sz="2000">
                <a:solidFill>
                  <a:srgbClr val="00B050"/>
                </a:solidFill>
                <a:latin typeface="Arial" panose="020B0604020202020204" pitchFamily="34" charset="0"/>
                <a:cs typeface="Arial" panose="020B0604020202020204" pitchFamily="34" charset="0"/>
                <a:hlinkClick r:id="rId8" tooltip="Thành phố New York">
                  <a:extLst>
                    <a:ext uri="{A12FA001-AC4F-418D-AE19-62706E023703}">
                      <ahyp:hlinkClr xmlns:ahyp="http://schemas.microsoft.com/office/drawing/2018/hyperlinkcolor" xmlns="" val="tx"/>
                    </a:ext>
                  </a:extLst>
                </a:hlinkClick>
              </a:rPr>
              <a:t>Thành phố New York</a:t>
            </a:r>
            <a:r>
              <a:rPr lang="en-US" sz="2000">
                <a:solidFill>
                  <a:srgbClr val="00B050"/>
                </a:solidFill>
                <a:latin typeface="Arial" panose="020B0604020202020204" pitchFamily="34" charset="0"/>
                <a:cs typeface="Arial" panose="020B0604020202020204" pitchFamily="34" charset="0"/>
              </a:rPr>
              <a:t> là hai trung tâm kinh tế-tài chính lớn nhất thế giới</a:t>
            </a:r>
          </a:p>
        </p:txBody>
      </p:sp>
      <p:pic>
        <p:nvPicPr>
          <p:cNvPr id="35" name="Picture 34">
            <a:extLst>
              <a:ext uri="{FF2B5EF4-FFF2-40B4-BE49-F238E27FC236}">
                <a16:creationId xmlns:a16="http://schemas.microsoft.com/office/drawing/2014/main" xmlns="" id="{9A3C70DC-3E5C-4B1A-B5A7-2854F78A1D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2790" y="1420880"/>
            <a:ext cx="5714280" cy="3809520"/>
          </a:xfrm>
          <a:prstGeom prst="rect">
            <a:avLst/>
          </a:prstGeom>
        </p:spPr>
      </p:pic>
      <p:sp>
        <p:nvSpPr>
          <p:cNvPr id="37" name="Flowchart: Connector 36">
            <a:extLst>
              <a:ext uri="{FF2B5EF4-FFF2-40B4-BE49-F238E27FC236}">
                <a16:creationId xmlns:a16="http://schemas.microsoft.com/office/drawing/2014/main" xmlns="" id="{9C1BF21D-0AD5-40CC-B2D4-247D43E01D66}"/>
              </a:ext>
            </a:extLst>
          </p:cNvPr>
          <p:cNvSpPr/>
          <p:nvPr/>
        </p:nvSpPr>
        <p:spPr>
          <a:xfrm>
            <a:off x="7643953" y="4836390"/>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xmlns="" id="{2523BD0C-EF69-4963-B809-063DE3664B5C}"/>
              </a:ext>
            </a:extLst>
          </p:cNvPr>
          <p:cNvSpPr txBox="1"/>
          <p:nvPr/>
        </p:nvSpPr>
        <p:spPr>
          <a:xfrm>
            <a:off x="7128084" y="4544895"/>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Ma-đrit</a:t>
            </a:r>
          </a:p>
        </p:txBody>
      </p:sp>
      <p:pic>
        <p:nvPicPr>
          <p:cNvPr id="39" name="Picture 38" descr="A picture containing clock, outdoor, water, sky&#10;&#10;Description automatically generated">
            <a:extLst>
              <a:ext uri="{FF2B5EF4-FFF2-40B4-BE49-F238E27FC236}">
                <a16:creationId xmlns:a16="http://schemas.microsoft.com/office/drawing/2014/main" xmlns="" id="{E32A8100-DC39-4172-A688-E608D790E42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0035" y="1398242"/>
            <a:ext cx="5727035" cy="3851081"/>
          </a:xfrm>
          <a:prstGeom prst="rect">
            <a:avLst/>
          </a:prstGeom>
        </p:spPr>
      </p:pic>
      <p:sp>
        <p:nvSpPr>
          <p:cNvPr id="40" name="Rectangle 39">
            <a:extLst>
              <a:ext uri="{FF2B5EF4-FFF2-40B4-BE49-F238E27FC236}">
                <a16:creationId xmlns:a16="http://schemas.microsoft.com/office/drawing/2014/main" xmlns="" id="{771CF99A-331E-46D6-BC89-75F25821F87B}"/>
              </a:ext>
            </a:extLst>
          </p:cNvPr>
          <p:cNvSpPr/>
          <p:nvPr/>
        </p:nvSpPr>
        <p:spPr>
          <a:xfrm>
            <a:off x="629847" y="5234847"/>
            <a:ext cx="5637310" cy="1569660"/>
          </a:xfrm>
          <a:prstGeom prst="rect">
            <a:avLst/>
          </a:prstGeom>
          <a:solidFill>
            <a:schemeClr val="bg1"/>
          </a:solidFill>
        </p:spPr>
        <p:txBody>
          <a:bodyPr wrap="square">
            <a:spAutoFit/>
          </a:bodyPr>
          <a:lstStyle/>
          <a:p>
            <a:pPr algn="just"/>
            <a:r>
              <a:rPr lang="en-US" sz="2400">
                <a:solidFill>
                  <a:srgbClr val="00B050"/>
                </a:solidFill>
                <a:latin typeface="Arial" panose="020B0604020202020204" pitchFamily="34" charset="0"/>
                <a:cs typeface="Arial" panose="020B0604020202020204" pitchFamily="34" charset="0"/>
              </a:rPr>
              <a:t>Madrid là thủ đô và là thành phố lớn nhất của Tây Ban Nha. Madrid là thành phố lớn thứ ba trong Liên minh châu Âu, sau Luân Đôn và Berlin</a:t>
            </a:r>
          </a:p>
        </p:txBody>
      </p:sp>
      <p:pic>
        <p:nvPicPr>
          <p:cNvPr id="41" name="Picture 40">
            <a:extLst>
              <a:ext uri="{FF2B5EF4-FFF2-40B4-BE49-F238E27FC236}">
                <a16:creationId xmlns:a16="http://schemas.microsoft.com/office/drawing/2014/main" xmlns="" id="{90837C8B-5034-4E45-A881-71A50DC083D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8465" y="1398629"/>
            <a:ext cx="5725234" cy="3849649"/>
          </a:xfrm>
          <a:prstGeom prst="rect">
            <a:avLst/>
          </a:prstGeom>
        </p:spPr>
      </p:pic>
      <p:pic>
        <p:nvPicPr>
          <p:cNvPr id="42" name="Picture 41" descr="A picture containing scene, road, city&#10;&#10;Description automatically generated">
            <a:extLst>
              <a:ext uri="{FF2B5EF4-FFF2-40B4-BE49-F238E27FC236}">
                <a16:creationId xmlns:a16="http://schemas.microsoft.com/office/drawing/2014/main" xmlns="" id="{F9D5CCF0-29F4-40C2-8BD9-735722747E5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6864" y="1370249"/>
            <a:ext cx="5911700" cy="3882476"/>
          </a:xfrm>
          <a:prstGeom prst="rect">
            <a:avLst/>
          </a:prstGeom>
        </p:spPr>
      </p:pic>
      <p:sp>
        <p:nvSpPr>
          <p:cNvPr id="43" name="Flowchart: Connector 42">
            <a:extLst>
              <a:ext uri="{FF2B5EF4-FFF2-40B4-BE49-F238E27FC236}">
                <a16:creationId xmlns:a16="http://schemas.microsoft.com/office/drawing/2014/main" xmlns="" id="{D4774436-8514-4B78-83D1-AAE400F73CE1}"/>
              </a:ext>
            </a:extLst>
          </p:cNvPr>
          <p:cNvSpPr/>
          <p:nvPr/>
        </p:nvSpPr>
        <p:spPr>
          <a:xfrm>
            <a:off x="8034580" y="4862757"/>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xmlns="" id="{D0ED82FB-970C-4185-8AEE-E8E6F357E530}"/>
              </a:ext>
            </a:extLst>
          </p:cNvPr>
          <p:cNvSpPr txBox="1"/>
          <p:nvPr/>
        </p:nvSpPr>
        <p:spPr>
          <a:xfrm>
            <a:off x="7877714" y="4977228"/>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Bac-xê-lô-na</a:t>
            </a:r>
          </a:p>
        </p:txBody>
      </p:sp>
      <p:sp>
        <p:nvSpPr>
          <p:cNvPr id="45" name="Rectangle 44">
            <a:extLst>
              <a:ext uri="{FF2B5EF4-FFF2-40B4-BE49-F238E27FC236}">
                <a16:creationId xmlns:a16="http://schemas.microsoft.com/office/drawing/2014/main" xmlns="" id="{D5983952-CC89-44E7-9272-2A650E2FC373}"/>
              </a:ext>
            </a:extLst>
          </p:cNvPr>
          <p:cNvSpPr/>
          <p:nvPr/>
        </p:nvSpPr>
        <p:spPr>
          <a:xfrm>
            <a:off x="366052" y="4775019"/>
            <a:ext cx="6002948" cy="1938992"/>
          </a:xfrm>
          <a:prstGeom prst="rect">
            <a:avLst/>
          </a:prstGeom>
          <a:solidFill>
            <a:schemeClr val="bg1"/>
          </a:solidFill>
        </p:spPr>
        <p:txBody>
          <a:bodyPr wrap="square">
            <a:spAutoFit/>
          </a:bodyPr>
          <a:lstStyle/>
          <a:p>
            <a:pPr algn="just"/>
            <a:r>
              <a:rPr lang="vi-VN" sz="2000">
                <a:solidFill>
                  <a:srgbClr val="00B050"/>
                </a:solidFill>
              </a:rPr>
              <a:t>Nói đến tên Barcelona (Tây Ban Nha), nhiều người nghĩ ngay tới Câu lạc bộ bóng đá nổi tiếng thế giới Barcelona </a:t>
            </a:r>
            <a:r>
              <a:rPr lang="en-US" sz="2000">
                <a:solidFill>
                  <a:srgbClr val="00B050"/>
                </a:solidFill>
              </a:rPr>
              <a:t>.</a:t>
            </a:r>
            <a:r>
              <a:rPr lang="vi-VN" sz="2000">
                <a:solidFill>
                  <a:srgbClr val="00B050"/>
                </a:solidFill>
              </a:rPr>
              <a:t>Ít ai biết rằng Barcelona còn là một trong 10 thành phố xinh đẹp nhất thế giới, trung tâm văn hóa nghệ thuật, trung tâm tài chính lớn của khu vực Địa Trung Hải</a:t>
            </a:r>
            <a:endParaRPr lang="en-US" sz="2000">
              <a:solidFill>
                <a:srgbClr val="00B050"/>
              </a:solidFill>
              <a:latin typeface="Arial" panose="020B0604020202020204" pitchFamily="34" charset="0"/>
              <a:cs typeface="Arial" panose="020B0604020202020204" pitchFamily="34" charset="0"/>
            </a:endParaRPr>
          </a:p>
        </p:txBody>
      </p:sp>
      <p:pic>
        <p:nvPicPr>
          <p:cNvPr id="46" name="Picture 45">
            <a:extLst>
              <a:ext uri="{FF2B5EF4-FFF2-40B4-BE49-F238E27FC236}">
                <a16:creationId xmlns:a16="http://schemas.microsoft.com/office/drawing/2014/main" xmlns="" id="{E51CB1CA-94C0-43E5-816A-CFCE1BF7E73D}"/>
              </a:ext>
            </a:extLst>
          </p:cNvPr>
          <p:cNvPicPr>
            <a:picLocks noChangeAspect="1"/>
          </p:cNvPicPr>
          <p:nvPr/>
        </p:nvPicPr>
        <p:blipFill rotWithShape="1">
          <a:blip r:embed="rId13"/>
          <a:srcRect l="2441" t="4376" r="2451"/>
          <a:stretch/>
        </p:blipFill>
        <p:spPr>
          <a:xfrm>
            <a:off x="468617" y="1208392"/>
            <a:ext cx="5958429" cy="3637881"/>
          </a:xfrm>
          <a:prstGeom prst="rect">
            <a:avLst/>
          </a:prstGeom>
        </p:spPr>
      </p:pic>
      <p:pic>
        <p:nvPicPr>
          <p:cNvPr id="47" name="Picture 46">
            <a:extLst>
              <a:ext uri="{FF2B5EF4-FFF2-40B4-BE49-F238E27FC236}">
                <a16:creationId xmlns:a16="http://schemas.microsoft.com/office/drawing/2014/main" xmlns="" id="{FAEE33EF-F33D-45D9-92D3-4CF3D09EEADF}"/>
              </a:ext>
            </a:extLst>
          </p:cNvPr>
          <p:cNvPicPr>
            <a:picLocks noChangeAspect="1"/>
          </p:cNvPicPr>
          <p:nvPr/>
        </p:nvPicPr>
        <p:blipFill rotWithShape="1">
          <a:blip r:embed="rId14"/>
          <a:srcRect l="2513" r="3003"/>
          <a:stretch/>
        </p:blipFill>
        <p:spPr>
          <a:xfrm>
            <a:off x="277703" y="1159601"/>
            <a:ext cx="6253630" cy="3664209"/>
          </a:xfrm>
          <a:prstGeom prst="rect">
            <a:avLst/>
          </a:prstGeom>
        </p:spPr>
      </p:pic>
    </p:spTree>
    <p:extLst>
      <p:ext uri="{BB962C8B-B14F-4D97-AF65-F5344CB8AC3E}">
        <p14:creationId xmlns:p14="http://schemas.microsoft.com/office/powerpoint/2010/main" val="372998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barn(inVertical)">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0"/>
                                        </p:tgtEl>
                                      </p:cBhvr>
                                    </p:animEffect>
                                    <p:set>
                                      <p:cBhvr>
                                        <p:cTn id="30" dur="1" fill="hold">
                                          <p:stCondLst>
                                            <p:cond delay="499"/>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31"/>
                                        </p:tgtEl>
                                      </p:cBhvr>
                                    </p:animEffect>
                                    <p:set>
                                      <p:cBhvr>
                                        <p:cTn id="35" dur="1" fill="hold">
                                          <p:stCondLst>
                                            <p:cond delay="499"/>
                                          </p:stCondLst>
                                        </p:cTn>
                                        <p:tgtEl>
                                          <p:spTgt spid="31"/>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8"/>
                                        </p:tgtEl>
                                      </p:cBhvr>
                                    </p:animEffect>
                                    <p:set>
                                      <p:cBhvr>
                                        <p:cTn id="38" dur="1" fill="hold">
                                          <p:stCondLst>
                                            <p:cond delay="499"/>
                                          </p:stCondLst>
                                        </p:cTn>
                                        <p:tgtEl>
                                          <p:spTgt spid="2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p:cTn id="43" dur="500" fill="hold"/>
                                        <p:tgtEl>
                                          <p:spTgt spid="32"/>
                                        </p:tgtEl>
                                        <p:attrNameLst>
                                          <p:attrName>ppt_w</p:attrName>
                                        </p:attrNameLst>
                                      </p:cBhvr>
                                      <p:tavLst>
                                        <p:tav tm="0">
                                          <p:val>
                                            <p:fltVal val="0"/>
                                          </p:val>
                                        </p:tav>
                                        <p:tav tm="100000">
                                          <p:val>
                                            <p:strVal val="#ppt_w"/>
                                          </p:val>
                                        </p:tav>
                                      </p:tavLst>
                                    </p:anim>
                                    <p:anim calcmode="lin" valueType="num">
                                      <p:cBhvr>
                                        <p:cTn id="44" dur="500" fill="hold"/>
                                        <p:tgtEl>
                                          <p:spTgt spid="32"/>
                                        </p:tgtEl>
                                        <p:attrNameLst>
                                          <p:attrName>ppt_h</p:attrName>
                                        </p:attrNameLst>
                                      </p:cBhvr>
                                      <p:tavLst>
                                        <p:tav tm="0">
                                          <p:val>
                                            <p:fltVal val="0"/>
                                          </p:val>
                                        </p:tav>
                                        <p:tav tm="100000">
                                          <p:val>
                                            <p:strVal val="#ppt_h"/>
                                          </p:val>
                                        </p:tav>
                                      </p:tavLst>
                                    </p:anim>
                                    <p:animEffect transition="in" filter="fade">
                                      <p:cBhvr>
                                        <p:cTn id="45" dur="500"/>
                                        <p:tgtEl>
                                          <p:spTgt spid="32"/>
                                        </p:tgtEl>
                                      </p:cBhvr>
                                    </p:animEffect>
                                  </p:childTnLst>
                                </p:cTn>
                              </p:par>
                            </p:childTnLst>
                          </p:cTn>
                        </p:par>
                        <p:par>
                          <p:cTn id="46" fill="hold">
                            <p:stCondLst>
                              <p:cond delay="500"/>
                            </p:stCondLst>
                            <p:childTnLst>
                              <p:par>
                                <p:cTn id="47" presetID="16" presetClass="entr" presetSubtype="21" fill="hold" grpId="0" nodeType="after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barn(inVertical)">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barn(inVertical)">
                                      <p:cBhvr>
                                        <p:cTn id="54" dur="500"/>
                                        <p:tgtEl>
                                          <p:spTgt spid="35"/>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barn(inVertical)">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barn(inVertical)">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39"/>
                                        </p:tgtEl>
                                      </p:cBhvr>
                                    </p:animEffect>
                                    <p:set>
                                      <p:cBhvr>
                                        <p:cTn id="67" dur="1" fill="hold">
                                          <p:stCondLst>
                                            <p:cond delay="499"/>
                                          </p:stCondLst>
                                        </p:cTn>
                                        <p:tgtEl>
                                          <p:spTgt spid="39"/>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35"/>
                                        </p:tgtEl>
                                      </p:cBhvr>
                                    </p:animEffect>
                                    <p:set>
                                      <p:cBhvr>
                                        <p:cTn id="70" dur="1" fill="hold">
                                          <p:stCondLst>
                                            <p:cond delay="499"/>
                                          </p:stCondLst>
                                        </p:cTn>
                                        <p:tgtEl>
                                          <p:spTgt spid="35"/>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34"/>
                                        </p:tgtEl>
                                      </p:cBhvr>
                                    </p:animEffect>
                                    <p:set>
                                      <p:cBhvr>
                                        <p:cTn id="73" dur="1" fill="hold">
                                          <p:stCondLst>
                                            <p:cond delay="499"/>
                                          </p:stCondLst>
                                        </p:cTn>
                                        <p:tgtEl>
                                          <p:spTgt spid="34"/>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37"/>
                                        </p:tgtEl>
                                        <p:attrNameLst>
                                          <p:attrName>style.visibility</p:attrName>
                                        </p:attrNameLst>
                                      </p:cBhvr>
                                      <p:to>
                                        <p:strVal val="visible"/>
                                      </p:to>
                                    </p:set>
                                    <p:anim calcmode="lin" valueType="num">
                                      <p:cBhvr>
                                        <p:cTn id="78" dur="500" fill="hold"/>
                                        <p:tgtEl>
                                          <p:spTgt spid="37"/>
                                        </p:tgtEl>
                                        <p:attrNameLst>
                                          <p:attrName>ppt_w</p:attrName>
                                        </p:attrNameLst>
                                      </p:cBhvr>
                                      <p:tavLst>
                                        <p:tav tm="0">
                                          <p:val>
                                            <p:fltVal val="0"/>
                                          </p:val>
                                        </p:tav>
                                        <p:tav tm="100000">
                                          <p:val>
                                            <p:strVal val="#ppt_w"/>
                                          </p:val>
                                        </p:tav>
                                      </p:tavLst>
                                    </p:anim>
                                    <p:anim calcmode="lin" valueType="num">
                                      <p:cBhvr>
                                        <p:cTn id="79" dur="500" fill="hold"/>
                                        <p:tgtEl>
                                          <p:spTgt spid="37"/>
                                        </p:tgtEl>
                                        <p:attrNameLst>
                                          <p:attrName>ppt_h</p:attrName>
                                        </p:attrNameLst>
                                      </p:cBhvr>
                                      <p:tavLst>
                                        <p:tav tm="0">
                                          <p:val>
                                            <p:fltVal val="0"/>
                                          </p:val>
                                        </p:tav>
                                        <p:tav tm="100000">
                                          <p:val>
                                            <p:strVal val="#ppt_h"/>
                                          </p:val>
                                        </p:tav>
                                      </p:tavLst>
                                    </p:anim>
                                    <p:animEffect transition="in" filter="fade">
                                      <p:cBhvr>
                                        <p:cTn id="80" dur="500"/>
                                        <p:tgtEl>
                                          <p:spTgt spid="37"/>
                                        </p:tgtEl>
                                      </p:cBhvr>
                                    </p:animEffect>
                                  </p:childTnLst>
                                </p:cTn>
                              </p:par>
                            </p:childTnLst>
                          </p:cTn>
                        </p:par>
                        <p:par>
                          <p:cTn id="81" fill="hold">
                            <p:stCondLst>
                              <p:cond delay="500"/>
                            </p:stCondLst>
                            <p:childTnLst>
                              <p:par>
                                <p:cTn id="82" presetID="16" presetClass="entr" presetSubtype="21" fill="hold" grpId="0" nodeType="after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barn(inVertical)">
                                      <p:cBhvr>
                                        <p:cTn id="84" dur="500"/>
                                        <p:tgtEl>
                                          <p:spTgt spid="38"/>
                                        </p:tgtEl>
                                      </p:cBhvr>
                                    </p:animEffect>
                                  </p:childTnLst>
                                </p:cTn>
                              </p:par>
                            </p:childTnLst>
                          </p:cTn>
                        </p:par>
                        <p:par>
                          <p:cTn id="85" fill="hold">
                            <p:stCondLst>
                              <p:cond delay="1000"/>
                            </p:stCondLst>
                            <p:childTnLst>
                              <p:par>
                                <p:cTn id="86" presetID="16" presetClass="entr" presetSubtype="21" fill="hold" nodeType="after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barn(inVertical)">
                                      <p:cBhvr>
                                        <p:cTn id="88" dur="500"/>
                                        <p:tgtEl>
                                          <p:spTgt spid="41"/>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barn(inVertical)">
                                      <p:cBhvr>
                                        <p:cTn id="91" dur="500"/>
                                        <p:tgtEl>
                                          <p:spTgt spid="40"/>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barn(inVertical)">
                                      <p:cBhvr>
                                        <p:cTn id="96" dur="500"/>
                                        <p:tgtEl>
                                          <p:spTgt spid="42"/>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500"/>
                                        <p:tgtEl>
                                          <p:spTgt spid="41"/>
                                        </p:tgtEl>
                                      </p:cBhvr>
                                    </p:animEffect>
                                    <p:set>
                                      <p:cBhvr>
                                        <p:cTn id="101" dur="1" fill="hold">
                                          <p:stCondLst>
                                            <p:cond delay="499"/>
                                          </p:stCondLst>
                                        </p:cTn>
                                        <p:tgtEl>
                                          <p:spTgt spid="41"/>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40"/>
                                        </p:tgtEl>
                                      </p:cBhvr>
                                    </p:animEffect>
                                    <p:set>
                                      <p:cBhvr>
                                        <p:cTn id="104" dur="1" fill="hold">
                                          <p:stCondLst>
                                            <p:cond delay="499"/>
                                          </p:stCondLst>
                                        </p:cTn>
                                        <p:tgtEl>
                                          <p:spTgt spid="40"/>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42"/>
                                        </p:tgtEl>
                                      </p:cBhvr>
                                    </p:animEffect>
                                    <p:set>
                                      <p:cBhvr>
                                        <p:cTn id="107" dur="1" fill="hold">
                                          <p:stCondLst>
                                            <p:cond delay="499"/>
                                          </p:stCondLst>
                                        </p:cTn>
                                        <p:tgtEl>
                                          <p:spTgt spid="42"/>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grpId="0" nodeType="clickEffect">
                                  <p:stCondLst>
                                    <p:cond delay="0"/>
                                  </p:stCondLst>
                                  <p:childTnLst>
                                    <p:set>
                                      <p:cBhvr>
                                        <p:cTn id="111" dur="1" fill="hold">
                                          <p:stCondLst>
                                            <p:cond delay="0"/>
                                          </p:stCondLst>
                                        </p:cTn>
                                        <p:tgtEl>
                                          <p:spTgt spid="43"/>
                                        </p:tgtEl>
                                        <p:attrNameLst>
                                          <p:attrName>style.visibility</p:attrName>
                                        </p:attrNameLst>
                                      </p:cBhvr>
                                      <p:to>
                                        <p:strVal val="visible"/>
                                      </p:to>
                                    </p:set>
                                    <p:anim calcmode="lin" valueType="num">
                                      <p:cBhvr>
                                        <p:cTn id="112" dur="500" fill="hold"/>
                                        <p:tgtEl>
                                          <p:spTgt spid="43"/>
                                        </p:tgtEl>
                                        <p:attrNameLst>
                                          <p:attrName>ppt_w</p:attrName>
                                        </p:attrNameLst>
                                      </p:cBhvr>
                                      <p:tavLst>
                                        <p:tav tm="0">
                                          <p:val>
                                            <p:fltVal val="0"/>
                                          </p:val>
                                        </p:tav>
                                        <p:tav tm="100000">
                                          <p:val>
                                            <p:strVal val="#ppt_w"/>
                                          </p:val>
                                        </p:tav>
                                      </p:tavLst>
                                    </p:anim>
                                    <p:anim calcmode="lin" valueType="num">
                                      <p:cBhvr>
                                        <p:cTn id="113" dur="500" fill="hold"/>
                                        <p:tgtEl>
                                          <p:spTgt spid="43"/>
                                        </p:tgtEl>
                                        <p:attrNameLst>
                                          <p:attrName>ppt_h</p:attrName>
                                        </p:attrNameLst>
                                      </p:cBhvr>
                                      <p:tavLst>
                                        <p:tav tm="0">
                                          <p:val>
                                            <p:fltVal val="0"/>
                                          </p:val>
                                        </p:tav>
                                        <p:tav tm="100000">
                                          <p:val>
                                            <p:strVal val="#ppt_h"/>
                                          </p:val>
                                        </p:tav>
                                      </p:tavLst>
                                    </p:anim>
                                    <p:animEffect transition="in" filter="fade">
                                      <p:cBhvr>
                                        <p:cTn id="114" dur="500"/>
                                        <p:tgtEl>
                                          <p:spTgt spid="43"/>
                                        </p:tgtEl>
                                      </p:cBhvr>
                                    </p:animEffect>
                                  </p:childTnLst>
                                </p:cTn>
                              </p:par>
                            </p:childTnLst>
                          </p:cTn>
                        </p:par>
                        <p:par>
                          <p:cTn id="115" fill="hold">
                            <p:stCondLst>
                              <p:cond delay="500"/>
                            </p:stCondLst>
                            <p:childTnLst>
                              <p:par>
                                <p:cTn id="116" presetID="16" presetClass="entr" presetSubtype="21" fill="hold" grpId="0" nodeType="afterEffect">
                                  <p:stCondLst>
                                    <p:cond delay="0"/>
                                  </p:stCondLst>
                                  <p:childTnLst>
                                    <p:set>
                                      <p:cBhvr>
                                        <p:cTn id="117" dur="1" fill="hold">
                                          <p:stCondLst>
                                            <p:cond delay="0"/>
                                          </p:stCondLst>
                                        </p:cTn>
                                        <p:tgtEl>
                                          <p:spTgt spid="44"/>
                                        </p:tgtEl>
                                        <p:attrNameLst>
                                          <p:attrName>style.visibility</p:attrName>
                                        </p:attrNameLst>
                                      </p:cBhvr>
                                      <p:to>
                                        <p:strVal val="visible"/>
                                      </p:to>
                                    </p:set>
                                    <p:animEffect transition="in" filter="barn(inVertical)">
                                      <p:cBhvr>
                                        <p:cTn id="118" dur="500"/>
                                        <p:tgtEl>
                                          <p:spTgt spid="44"/>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nodeType="clickEffect">
                                  <p:stCondLst>
                                    <p:cond delay="0"/>
                                  </p:stCondLst>
                                  <p:childTnLst>
                                    <p:set>
                                      <p:cBhvr>
                                        <p:cTn id="122" dur="1" fill="hold">
                                          <p:stCondLst>
                                            <p:cond delay="0"/>
                                          </p:stCondLst>
                                        </p:cTn>
                                        <p:tgtEl>
                                          <p:spTgt spid="46"/>
                                        </p:tgtEl>
                                        <p:attrNameLst>
                                          <p:attrName>style.visibility</p:attrName>
                                        </p:attrNameLst>
                                      </p:cBhvr>
                                      <p:to>
                                        <p:strVal val="visible"/>
                                      </p:to>
                                    </p:set>
                                    <p:animEffect transition="in" filter="barn(inVertical)">
                                      <p:cBhvr>
                                        <p:cTn id="123" dur="500"/>
                                        <p:tgtEl>
                                          <p:spTgt spid="46"/>
                                        </p:tgtEl>
                                      </p:cBhvr>
                                    </p:animEffect>
                                  </p:childTnLst>
                                </p:cTn>
                              </p:par>
                              <p:par>
                                <p:cTn id="124" presetID="16" presetClass="entr" presetSubtype="21" fill="hold" grpId="0" nodeType="withEffect">
                                  <p:stCondLst>
                                    <p:cond delay="0"/>
                                  </p:stCondLst>
                                  <p:childTnLst>
                                    <p:set>
                                      <p:cBhvr>
                                        <p:cTn id="125" dur="1" fill="hold">
                                          <p:stCondLst>
                                            <p:cond delay="0"/>
                                          </p:stCondLst>
                                        </p:cTn>
                                        <p:tgtEl>
                                          <p:spTgt spid="45"/>
                                        </p:tgtEl>
                                        <p:attrNameLst>
                                          <p:attrName>style.visibility</p:attrName>
                                        </p:attrNameLst>
                                      </p:cBhvr>
                                      <p:to>
                                        <p:strVal val="visible"/>
                                      </p:to>
                                    </p:set>
                                    <p:animEffect transition="in" filter="barn(inVertical)">
                                      <p:cBhvr>
                                        <p:cTn id="126" dur="500"/>
                                        <p:tgtEl>
                                          <p:spTgt spid="45"/>
                                        </p:tgtEl>
                                      </p:cBhvr>
                                    </p:animEffect>
                                  </p:childTnLst>
                                </p:cTn>
                              </p:par>
                            </p:childTnLst>
                          </p:cTn>
                        </p:par>
                      </p:childTnLst>
                    </p:cTn>
                  </p:par>
                  <p:par>
                    <p:cTn id="127" fill="hold">
                      <p:stCondLst>
                        <p:cond delay="indefinite"/>
                      </p:stCondLst>
                      <p:childTnLst>
                        <p:par>
                          <p:cTn id="128" fill="hold">
                            <p:stCondLst>
                              <p:cond delay="0"/>
                            </p:stCondLst>
                            <p:childTnLst>
                              <p:par>
                                <p:cTn id="129" presetID="16" presetClass="entr" presetSubtype="21" fill="hold" nodeType="clickEffect">
                                  <p:stCondLst>
                                    <p:cond delay="0"/>
                                  </p:stCondLst>
                                  <p:childTnLst>
                                    <p:set>
                                      <p:cBhvr>
                                        <p:cTn id="130" dur="1" fill="hold">
                                          <p:stCondLst>
                                            <p:cond delay="0"/>
                                          </p:stCondLst>
                                        </p:cTn>
                                        <p:tgtEl>
                                          <p:spTgt spid="47"/>
                                        </p:tgtEl>
                                        <p:attrNameLst>
                                          <p:attrName>style.visibility</p:attrName>
                                        </p:attrNameLst>
                                      </p:cBhvr>
                                      <p:to>
                                        <p:strVal val="visible"/>
                                      </p:to>
                                    </p:set>
                                    <p:animEffect transition="in" filter="barn(inVertical)">
                                      <p:cBhvr>
                                        <p:cTn id="13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p:bldP spid="28" grpId="1"/>
      <p:bldP spid="32" grpId="0" animBg="1"/>
      <p:bldP spid="33" grpId="0"/>
      <p:bldP spid="34" grpId="0" animBg="1"/>
      <p:bldP spid="34" grpId="1" animBg="1"/>
      <p:bldP spid="37" grpId="0" animBg="1"/>
      <p:bldP spid="38" grpId="0"/>
      <p:bldP spid="40" grpId="0" animBg="1"/>
      <p:bldP spid="40" grpId="1" animBg="1"/>
      <p:bldP spid="43" grpId="0" animBg="1"/>
      <p:bldP spid="44" grpId="0"/>
      <p:bldP spid="4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76200" y="0"/>
            <a:ext cx="11811000" cy="685800"/>
          </a:xfrm>
        </p:spPr>
        <p:txBody>
          <a:bodyPr/>
          <a:lstStyle/>
          <a:p>
            <a:pPr algn="ctr"/>
            <a:r>
              <a:rPr lang="en-US" altLang="en-US" sz="3200" b="1" smtClean="0">
                <a:solidFill>
                  <a:srgbClr val="FF0000"/>
                </a:solidFill>
                <a:latin typeface="Times New Roman" pitchFamily="18" charset="0"/>
                <a:cs typeface="Times New Roman" pitchFamily="18" charset="0"/>
              </a:rPr>
              <a:t>Một số hình ảnh về các đô thị cụm đô thị đô thị vệ tinh ở châu Âu .</a:t>
            </a:r>
          </a:p>
        </p:txBody>
      </p:sp>
      <p:pic>
        <p:nvPicPr>
          <p:cNvPr id="23555" name="Content Placeholder 3" descr="27-thanh-pho-paris-eiffel-tower"/>
          <p:cNvPicPr>
            <a:picLocks noGrp="1"/>
          </p:cNvPicPr>
          <p:nvPr>
            <p:ph idx="1"/>
          </p:nvPr>
        </p:nvPicPr>
        <p:blipFill>
          <a:blip r:embed="rId2">
            <a:lum bright="-2000" contrast="20000"/>
            <a:extLst>
              <a:ext uri="{28A0092B-C50C-407E-A947-70E740481C1C}">
                <a14:useLocalDpi xmlns:a14="http://schemas.microsoft.com/office/drawing/2010/main" val="0"/>
              </a:ext>
            </a:extLst>
          </a:blip>
          <a:srcRect/>
          <a:stretch>
            <a:fillRect/>
          </a:stretch>
        </p:blipFill>
        <p:spPr>
          <a:xfrm>
            <a:off x="-6350" y="981075"/>
            <a:ext cx="6188075" cy="2851150"/>
          </a:xfrm>
          <a:ln>
            <a:solidFill>
              <a:schemeClr val="accent2"/>
            </a:solidFill>
            <a:miter lim="800000"/>
            <a:headEnd/>
            <a:tailEnd/>
          </a:ln>
        </p:spPr>
      </p:pic>
      <p:pic>
        <p:nvPicPr>
          <p:cNvPr id="23556" name="Picture 4" descr="http://upload.wikimedia.org/wikipedia/commons/a/a4/Moscow-City-09-05-2010.jpg"/>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181725" y="973138"/>
            <a:ext cx="5943600" cy="283845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23557" name="Picture 5" descr="Sổ tay du lịch so tay du lich Sotaydulich  Sotay Dulich Khampha Kham Pha Bui Tour Tham quan Thanh pho London ca ng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40163"/>
            <a:ext cx="6146800" cy="2941637"/>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23558" name="Picture 6" descr="Bấm vào ảnh &amp;dstrok;ể xem kích cỡ &amp;dstrok;ầy &amp;dstrok;ủ."/>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3840163"/>
            <a:ext cx="5943600" cy="2941637"/>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23559" name="Rectangle 7"/>
          <p:cNvSpPr>
            <a:spLocks noChangeArrowheads="1"/>
          </p:cNvSpPr>
          <p:nvPr/>
        </p:nvSpPr>
        <p:spPr bwMode="auto">
          <a:xfrm>
            <a:off x="152400" y="3295650"/>
            <a:ext cx="588645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400" b="1">
                <a:solidFill>
                  <a:srgbClr val="FF0000"/>
                </a:solidFill>
                <a:latin typeface="Times New Roman" pitchFamily="18" charset="0"/>
                <a:cs typeface="Times New Roman" pitchFamily="18" charset="0"/>
              </a:rPr>
              <a:t>Thủ đô Pari (Pháp)13 triệu người </a:t>
            </a:r>
            <a:endParaRPr lang="en-US" altLang="en-US" sz="2400">
              <a:solidFill>
                <a:srgbClr val="FF0000"/>
              </a:solidFill>
            </a:endParaRPr>
          </a:p>
        </p:txBody>
      </p:sp>
      <p:sp>
        <p:nvSpPr>
          <p:cNvPr id="23560" name="Rectangle 8"/>
          <p:cNvSpPr>
            <a:spLocks noChangeArrowheads="1"/>
          </p:cNvSpPr>
          <p:nvPr/>
        </p:nvSpPr>
        <p:spPr bwMode="auto">
          <a:xfrm>
            <a:off x="6289675" y="3295650"/>
            <a:ext cx="570865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400" b="1">
                <a:solidFill>
                  <a:srgbClr val="FF0000"/>
                </a:solidFill>
                <a:latin typeface="Times New Roman" pitchFamily="18" charset="0"/>
                <a:cs typeface="Times New Roman" pitchFamily="18" charset="0"/>
              </a:rPr>
              <a:t>Thủ đô Mat-xcơ-va (Nga)</a:t>
            </a:r>
            <a:r>
              <a:rPr lang="en-US" altLang="en-US" sz="2400">
                <a:solidFill>
                  <a:srgbClr val="FF0000"/>
                </a:solidFill>
                <a:latin typeface="Times New Roman" pitchFamily="18" charset="0"/>
                <a:ea typeface="Calibri" pitchFamily="34" charset="0"/>
                <a:cs typeface="Calibri" pitchFamily="34" charset="0"/>
              </a:rPr>
              <a:t> </a:t>
            </a:r>
            <a:r>
              <a:rPr lang="en-US" altLang="en-US" sz="2400" b="1">
                <a:solidFill>
                  <a:srgbClr val="FF0000"/>
                </a:solidFill>
                <a:latin typeface="Times New Roman" pitchFamily="18" charset="0"/>
                <a:cs typeface="Times New Roman" pitchFamily="18" charset="0"/>
              </a:rPr>
              <a:t>12,3 triệu người</a:t>
            </a:r>
            <a:endParaRPr lang="en-US" altLang="en-US" sz="2400">
              <a:solidFill>
                <a:srgbClr val="FF0000"/>
              </a:solidFill>
            </a:endParaRPr>
          </a:p>
        </p:txBody>
      </p:sp>
      <p:sp>
        <p:nvSpPr>
          <p:cNvPr id="23561" name="Rectangle 9"/>
          <p:cNvSpPr>
            <a:spLocks noChangeArrowheads="1"/>
          </p:cNvSpPr>
          <p:nvPr/>
        </p:nvSpPr>
        <p:spPr bwMode="auto">
          <a:xfrm>
            <a:off x="-6350" y="6257925"/>
            <a:ext cx="55372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400" b="1">
                <a:solidFill>
                  <a:srgbClr val="FF0000"/>
                </a:solidFill>
                <a:latin typeface="Times New Roman" pitchFamily="18" charset="0"/>
                <a:cs typeface="Times New Roman" pitchFamily="18" charset="0"/>
              </a:rPr>
              <a:t>Thủ đô Luân Đôn ( Anh) 8.6 triệu người </a:t>
            </a:r>
            <a:endParaRPr lang="en-US" altLang="en-US" sz="2400">
              <a:solidFill>
                <a:srgbClr val="FF0000"/>
              </a:solidFill>
            </a:endParaRPr>
          </a:p>
        </p:txBody>
      </p:sp>
      <p:sp>
        <p:nvSpPr>
          <p:cNvPr id="23562" name="Rectangle 10"/>
          <p:cNvSpPr>
            <a:spLocks noChangeArrowheads="1"/>
          </p:cNvSpPr>
          <p:nvPr/>
        </p:nvSpPr>
        <p:spPr bwMode="auto">
          <a:xfrm>
            <a:off x="6269038" y="6335713"/>
            <a:ext cx="5902325"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400" b="1">
                <a:solidFill>
                  <a:srgbClr val="FF0000"/>
                </a:solidFill>
                <a:latin typeface="Times New Roman" pitchFamily="18" charset="0"/>
                <a:cs typeface="Times New Roman" pitchFamily="18" charset="0"/>
              </a:rPr>
              <a:t>Thành phố Xanh pê-tec-bua 5,5 triệu người</a:t>
            </a:r>
            <a:endParaRPr lang="en-US" altLang="en-US" sz="2400">
              <a:solidFill>
                <a:srgbClr val="FF0000"/>
              </a:solidFill>
            </a:endParaRPr>
          </a:p>
        </p:txBody>
      </p:sp>
    </p:spTree>
    <p:extLst>
      <p:ext uri="{BB962C8B-B14F-4D97-AF65-F5344CB8AC3E}">
        <p14:creationId xmlns:p14="http://schemas.microsoft.com/office/powerpoint/2010/main" val="15190134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Trung tâm Ess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867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4"/>
          <p:cNvSpPr>
            <a:spLocks noChangeArrowheads="1"/>
          </p:cNvSpPr>
          <p:nvPr/>
        </p:nvSpPr>
        <p:spPr bwMode="auto">
          <a:xfrm>
            <a:off x="1752600" y="2743200"/>
            <a:ext cx="2768600" cy="519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eaLnBrk="1" hangingPunct="1"/>
            <a:r>
              <a:rPr lang="en-US" altLang="en-US" sz="2800" b="1">
                <a:solidFill>
                  <a:srgbClr val="FF0000"/>
                </a:solidFill>
                <a:latin typeface="Times New Roman" pitchFamily="18" charset="0"/>
              </a:rPr>
              <a:t>Essen( Đức)</a:t>
            </a:r>
            <a:endParaRPr lang="en-US" altLang="en-US">
              <a:solidFill>
                <a:srgbClr val="FF0000"/>
              </a:solidFill>
              <a:latin typeface="Times New Roman" pitchFamily="18" charset="0"/>
            </a:endParaRPr>
          </a:p>
        </p:txBody>
      </p:sp>
      <p:pic>
        <p:nvPicPr>
          <p:cNvPr id="24580" name="Picture 5" descr="Istanbul Essen Pecs Thu do van hoa chau Au 2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0"/>
            <a:ext cx="6172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6"/>
          <p:cNvSpPr>
            <a:spLocks noChangeArrowheads="1"/>
          </p:cNvSpPr>
          <p:nvPr/>
        </p:nvSpPr>
        <p:spPr bwMode="auto">
          <a:xfrm>
            <a:off x="7366000" y="2687638"/>
            <a:ext cx="3730625" cy="519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r>
              <a:rPr lang="en-US" altLang="en-US" sz="2800" b="1">
                <a:solidFill>
                  <a:srgbClr val="FF0000"/>
                </a:solidFill>
                <a:latin typeface="Times New Roman" pitchFamily="18" charset="0"/>
              </a:rPr>
              <a:t>Istan-bun( Thổ Nhĩ Kì</a:t>
            </a:r>
            <a:r>
              <a:rPr lang="en-US" altLang="en-US">
                <a:solidFill>
                  <a:srgbClr val="FF0000"/>
                </a:solidFill>
                <a:latin typeface="Times New Roman" pitchFamily="18" charset="0"/>
              </a:rPr>
              <a:t> )</a:t>
            </a:r>
          </a:p>
        </p:txBody>
      </p:sp>
      <p:pic>
        <p:nvPicPr>
          <p:cNvPr id="24582" name="Picture 8" descr="bxG8fX2OD01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9475" y="3241675"/>
            <a:ext cx="61563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9" descr="http://media.thethaovanhoa.vn/2010/12/29/09/44/Tallinn.jpg"/>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76200" y="3241675"/>
            <a:ext cx="5867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Rectangle 10"/>
          <p:cNvSpPr>
            <a:spLocks noChangeArrowheads="1"/>
          </p:cNvSpPr>
          <p:nvPr/>
        </p:nvSpPr>
        <p:spPr bwMode="auto">
          <a:xfrm>
            <a:off x="7523163" y="6259513"/>
            <a:ext cx="3028950" cy="519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r>
              <a:rPr lang="en-US" altLang="en-US" sz="2800" b="1">
                <a:solidFill>
                  <a:srgbClr val="FF0000"/>
                </a:solidFill>
                <a:latin typeface="Times New Roman" pitchFamily="18" charset="0"/>
              </a:rPr>
              <a:t>Pecs( Hung –ga-ri)</a:t>
            </a:r>
            <a:endParaRPr lang="en-US" altLang="en-US">
              <a:solidFill>
                <a:srgbClr val="FF0000"/>
              </a:solidFill>
              <a:latin typeface="Times New Roman" pitchFamily="18" charset="0"/>
            </a:endParaRPr>
          </a:p>
        </p:txBody>
      </p:sp>
      <p:sp>
        <p:nvSpPr>
          <p:cNvPr id="24585" name="Rectangle 11"/>
          <p:cNvSpPr>
            <a:spLocks noChangeArrowheads="1"/>
          </p:cNvSpPr>
          <p:nvPr/>
        </p:nvSpPr>
        <p:spPr bwMode="auto">
          <a:xfrm>
            <a:off x="1787525" y="6365875"/>
            <a:ext cx="25908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r>
              <a:rPr lang="en-US" altLang="en-US" sz="2400" b="1">
                <a:solidFill>
                  <a:srgbClr val="FF0000"/>
                </a:solidFill>
                <a:latin typeface="Times New Roman" pitchFamily="18" charset="0"/>
              </a:rPr>
              <a:t>Tallinn (Estonia)</a:t>
            </a:r>
          </a:p>
        </p:txBody>
      </p:sp>
    </p:spTree>
    <p:extLst>
      <p:ext uri="{BB962C8B-B14F-4D97-AF65-F5344CB8AC3E}">
        <p14:creationId xmlns:p14="http://schemas.microsoft.com/office/powerpoint/2010/main" val="39927834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724024" y="519112"/>
            <a:ext cx="10345738"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a:solidFill>
                  <a:srgbClr val="0070C0"/>
                </a:solidFill>
              </a:rPr>
              <a:t>Đông lạnh</a:t>
            </a:r>
            <a:r>
              <a:rPr lang="en-US" sz="3200">
                <a:solidFill>
                  <a:srgbClr val="0070C0"/>
                </a:solidFill>
              </a:rPr>
              <a:t> khô</a:t>
            </a:r>
            <a:r>
              <a:rPr lang="vi-VN" sz="3200">
                <a:solidFill>
                  <a:srgbClr val="0070C0"/>
                </a:solidFill>
              </a:rPr>
              <a:t>, </a:t>
            </a:r>
            <a:r>
              <a:rPr lang="en-US" sz="3200">
                <a:solidFill>
                  <a:srgbClr val="0070C0"/>
                </a:solidFill>
              </a:rPr>
              <a:t>hạ </a:t>
            </a:r>
            <a:r>
              <a:rPr lang="vi-VN" sz="3200">
                <a:solidFill>
                  <a:srgbClr val="0070C0"/>
                </a:solidFill>
              </a:rPr>
              <a:t>nóng</a:t>
            </a:r>
            <a:r>
              <a:rPr lang="en-US" sz="3200">
                <a:solidFill>
                  <a:srgbClr val="0070C0"/>
                </a:solidFill>
              </a:rPr>
              <a:t> ẩm</a:t>
            </a:r>
            <a:r>
              <a:rPr lang="vi-VN" sz="3200">
                <a:solidFill>
                  <a:srgbClr val="0070C0"/>
                </a:solidFill>
              </a:rPr>
              <a:t>, lượng mưa ít</a:t>
            </a:r>
            <a:r>
              <a:rPr lang="en-US" sz="3200">
                <a:solidFill>
                  <a:srgbClr val="0070C0"/>
                </a:solidFill>
              </a:rPr>
              <a:t>,mưa chủ yếu </a:t>
            </a:r>
          </a:p>
          <a:p>
            <a:pPr lvl="0" algn="ctr"/>
            <a:r>
              <a:rPr lang="en-US" sz="3200">
                <a:solidFill>
                  <a:srgbClr val="0070C0"/>
                </a:solidFill>
              </a:rPr>
              <a:t>vào mùa hạ là đặc điểm kiểu khí hậu nào?</a:t>
            </a: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4" y="3017837"/>
            <a:ext cx="6060248"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Ôn đới lục địa</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p14="http://schemas.microsoft.com/office/powerpoint/2010/main" val="1968438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BA7242C-4CFC-44D2-B7E7-63D527A0898D}"/>
              </a:ext>
            </a:extLst>
          </p:cNvPr>
          <p:cNvPicPr>
            <a:picLocks noChangeAspect="1"/>
          </p:cNvPicPr>
          <p:nvPr/>
        </p:nvPicPr>
        <p:blipFill rotWithShape="1">
          <a:blip r:embed="rId2"/>
          <a:srcRect l="15417" t="23775" r="29166" b="21182"/>
          <a:stretch/>
        </p:blipFill>
        <p:spPr>
          <a:xfrm>
            <a:off x="0" y="-54703"/>
            <a:ext cx="12192000" cy="7003524"/>
          </a:xfrm>
          <a:prstGeom prst="rect">
            <a:avLst/>
          </a:prstGeom>
        </p:spPr>
      </p:pic>
      <p:sp>
        <p:nvSpPr>
          <p:cNvPr id="4" name="TextBox 3">
            <a:extLst>
              <a:ext uri="{FF2B5EF4-FFF2-40B4-BE49-F238E27FC236}">
                <a16:creationId xmlns:a16="http://schemas.microsoft.com/office/drawing/2014/main" xmlns="" id="{8B855A3E-DA5B-4983-ADF1-97941BD48C2F}"/>
              </a:ext>
            </a:extLst>
          </p:cNvPr>
          <p:cNvSpPr txBox="1"/>
          <p:nvPr/>
        </p:nvSpPr>
        <p:spPr>
          <a:xfrm>
            <a:off x="1527999" y="532670"/>
            <a:ext cx="9132176" cy="1523128"/>
          </a:xfrm>
          <a:prstGeom prst="rect">
            <a:avLst/>
          </a:prstGeom>
          <a:noFill/>
          <a:ln w="57150">
            <a:noFill/>
          </a:ln>
        </p:spPr>
        <p:txBody>
          <a:bodyPr wrap="square" lIns="91078" tIns="45539" rIns="91078" bIns="45539" rtlCol="0">
            <a:spAutoFit/>
          </a:bodyPr>
          <a:lstStyle/>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LUYỆN TẬP</a:t>
            </a:r>
          </a:p>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 VÀ VẬN DỤNG</a:t>
            </a:r>
          </a:p>
        </p:txBody>
      </p:sp>
    </p:spTree>
    <p:extLst>
      <p:ext uri="{BB962C8B-B14F-4D97-AF65-F5344CB8AC3E}">
        <p14:creationId xmlns:p14="http://schemas.microsoft.com/office/powerpoint/2010/main" val="37739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b="1">
                <a:solidFill>
                  <a:srgbClr val="0070C0"/>
                </a:solidFill>
              </a:rPr>
              <a:t>Dân số châu Âu có xu hướng</a:t>
            </a:r>
            <a:r>
              <a:rPr lang="vi-VN" sz="3200" b="1">
                <a:solidFill>
                  <a:srgbClr val="0070C0"/>
                </a:solidFill>
                <a:cs typeface="Arial" panose="020B0604020202020204" pitchFamily="34" charset="0"/>
              </a:rPr>
              <a:t>?</a:t>
            </a:r>
            <a:endParaRPr lang="en-US" sz="3200" b="1">
              <a:solidFill>
                <a:srgbClr val="0070C0"/>
              </a:solidFill>
              <a:cs typeface="Arial" panose="020B0604020202020204" pitchFamily="34" charset="0"/>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4" y="3017837"/>
            <a:ext cx="7335286"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Già đi</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a16="http://schemas.microsoft.com/office/drawing/2014/main" xmlns="" id="{86AEF0E0-DE26-4E71-956E-6265D47E7E5D}"/>
              </a:ext>
            </a:extLst>
          </p:cNvPr>
          <p:cNvPicPr>
            <a:picLocks noChangeAspect="1"/>
          </p:cNvPicPr>
          <p:nvPr/>
        </p:nvPicPr>
        <p:blipFill>
          <a:blip r:embed="rId11"/>
          <a:stretch>
            <a:fillRect/>
          </a:stretch>
        </p:blipFill>
        <p:spPr>
          <a:xfrm>
            <a:off x="10791608" y="148865"/>
            <a:ext cx="1222629" cy="1075678"/>
          </a:xfrm>
          <a:prstGeom prst="rect">
            <a:avLst/>
          </a:prstGeom>
        </p:spPr>
      </p:pic>
    </p:spTree>
    <p:custDataLst>
      <p:tags r:id="rId1"/>
    </p:custDataLst>
    <p:extLst>
      <p:ext uri="{BB962C8B-B14F-4D97-AF65-F5344CB8AC3E}">
        <p14:creationId xmlns:p14="http://schemas.microsoft.com/office/powerpoint/2010/main" val="1877164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2800" b="1">
                <a:solidFill>
                  <a:srgbClr val="0070C0"/>
                </a:solidFill>
              </a:rPr>
              <a:t>Dân số tăng ở một số nước châu Âu </a:t>
            </a:r>
            <a:endParaRPr lang="en-US" sz="2800" b="1">
              <a:solidFill>
                <a:srgbClr val="0070C0"/>
              </a:solidFill>
            </a:endParaRPr>
          </a:p>
          <a:p>
            <a:pPr lvl="0" algn="ctr"/>
            <a:r>
              <a:rPr lang="vi-VN" sz="2800" b="1">
                <a:solidFill>
                  <a:srgbClr val="0070C0"/>
                </a:solidFill>
              </a:rPr>
              <a:t>chủ yếu do</a:t>
            </a:r>
            <a:r>
              <a:rPr lang="en-US" sz="2800" b="1">
                <a:solidFill>
                  <a:srgbClr val="0070C0"/>
                </a:solidFill>
              </a:rPr>
              <a:t>?</a:t>
            </a:r>
            <a:endParaRPr lang="en-US" sz="2800">
              <a:solidFill>
                <a:srgbClr val="0070C0"/>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4" y="3017837"/>
            <a:ext cx="7335286"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Nhập cư</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a16="http://schemas.microsoft.com/office/drawing/2014/main" xmlns="" id="{3F5F0838-9462-4FE2-BF49-C125F7942E64}"/>
              </a:ext>
            </a:extLst>
          </p:cNvPr>
          <p:cNvPicPr>
            <a:picLocks noChangeAspect="1"/>
          </p:cNvPicPr>
          <p:nvPr/>
        </p:nvPicPr>
        <p:blipFill>
          <a:blip r:embed="rId11"/>
          <a:stretch>
            <a:fillRect/>
          </a:stretch>
        </p:blipFill>
        <p:spPr>
          <a:xfrm>
            <a:off x="10791608" y="148865"/>
            <a:ext cx="1222629" cy="1075678"/>
          </a:xfrm>
          <a:prstGeom prst="rect">
            <a:avLst/>
          </a:prstGeom>
        </p:spPr>
      </p:pic>
    </p:spTree>
    <p:custDataLst>
      <p:tags r:id="rId1"/>
    </p:custDataLst>
    <p:extLst>
      <p:ext uri="{BB962C8B-B14F-4D97-AF65-F5344CB8AC3E}">
        <p14:creationId xmlns:p14="http://schemas.microsoft.com/office/powerpoint/2010/main" val="3288535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b="1">
                <a:solidFill>
                  <a:srgbClr val="0070C0"/>
                </a:solidFill>
              </a:rPr>
              <a:t>Mức độ đô thị hóa ở châu Âu ............</a:t>
            </a:r>
            <a:endParaRPr lang="en-US" sz="3200" b="1">
              <a:solidFill>
                <a:srgbClr val="0070C0"/>
              </a:solidFill>
            </a:endParaRPr>
          </a:p>
          <a:p>
            <a:pPr lvl="0" algn="ctr"/>
            <a:r>
              <a:rPr lang="vi-VN" sz="3200" b="1">
                <a:solidFill>
                  <a:srgbClr val="0070C0"/>
                </a:solidFill>
              </a:rPr>
              <a:t> Dân đô thị chiếm .....................</a:t>
            </a:r>
            <a:endParaRPr lang="en-US" sz="3200">
              <a:solidFill>
                <a:srgbClr val="0070C0"/>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sz="3200">
                <a:solidFill>
                  <a:schemeClr val="bg1"/>
                </a:solidFill>
              </a:rPr>
              <a:t>Cao, 75%</a:t>
            </a:r>
            <a:endParaRPr lang="en-US" altLang="en-US" sz="3200" b="1">
              <a:solidFill>
                <a:schemeClr val="bg1"/>
              </a:solidFill>
            </a:endParaRP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4</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a16="http://schemas.microsoft.com/office/drawing/2014/main" xmlns="" id="{787B507B-784E-4B0E-957E-DBA1A15FCDF7}"/>
              </a:ext>
            </a:extLst>
          </p:cNvPr>
          <p:cNvPicPr>
            <a:picLocks noChangeAspect="1"/>
          </p:cNvPicPr>
          <p:nvPr/>
        </p:nvPicPr>
        <p:blipFill>
          <a:blip r:embed="rId11"/>
          <a:stretch>
            <a:fillRect/>
          </a:stretch>
        </p:blipFill>
        <p:spPr>
          <a:xfrm>
            <a:off x="10791608" y="148865"/>
            <a:ext cx="1222629" cy="1075678"/>
          </a:xfrm>
          <a:prstGeom prst="rect">
            <a:avLst/>
          </a:prstGeom>
        </p:spPr>
      </p:pic>
    </p:spTree>
    <p:custDataLst>
      <p:tags r:id="rId1"/>
    </p:custDataLst>
    <p:extLst>
      <p:ext uri="{BB962C8B-B14F-4D97-AF65-F5344CB8AC3E}">
        <p14:creationId xmlns:p14="http://schemas.microsoft.com/office/powerpoint/2010/main" val="1878748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2800" b="1">
                <a:solidFill>
                  <a:srgbClr val="0070C0"/>
                </a:solidFill>
              </a:rPr>
              <a:t>Người nhập cư vào châu Âu chủ yếu là</a:t>
            </a:r>
          </a:p>
          <a:p>
            <a:pPr lvl="0" algn="ctr"/>
            <a:r>
              <a:rPr lang="vi-VN" sz="2800" b="1">
                <a:solidFill>
                  <a:srgbClr val="0070C0"/>
                </a:solidFill>
              </a:rPr>
              <a:t> lao động từ khu vực</a:t>
            </a:r>
            <a:endParaRPr lang="en-US" sz="2800" b="1">
              <a:solidFill>
                <a:srgbClr val="0070C0"/>
              </a:solidFill>
            </a:endParaRPr>
          </a:p>
          <a:p>
            <a:pPr lvl="0" algn="ctr"/>
            <a:r>
              <a:rPr lang="vi-VN" sz="2800" b="1">
                <a:solidFill>
                  <a:srgbClr val="0070C0"/>
                </a:solidFill>
              </a:rPr>
              <a:t> ....................</a:t>
            </a:r>
            <a:endParaRPr lang="en-US" sz="2800">
              <a:solidFill>
                <a:srgbClr val="0070C0"/>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sz="3200" i="1">
                <a:solidFill>
                  <a:schemeClr val="bg1"/>
                </a:solidFill>
              </a:rPr>
              <a:t>  </a:t>
            </a:r>
            <a:r>
              <a:rPr lang="vi-VN" sz="3200">
                <a:solidFill>
                  <a:schemeClr val="bg1"/>
                </a:solidFill>
              </a:rPr>
              <a:t>Châu Á và Bắc Phi</a:t>
            </a:r>
            <a:endParaRPr lang="en-US" sz="3200">
              <a:solidFill>
                <a:schemeClr val="bg1"/>
              </a:solidFill>
            </a:endParaRP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6</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a16="http://schemas.microsoft.com/office/drawing/2014/main" xmlns="" id="{5A0DD3EC-0E19-448F-9486-EB4768AA494F}"/>
              </a:ext>
            </a:extLst>
          </p:cNvPr>
          <p:cNvPicPr>
            <a:picLocks noChangeAspect="1"/>
          </p:cNvPicPr>
          <p:nvPr/>
        </p:nvPicPr>
        <p:blipFill>
          <a:blip r:embed="rId12"/>
          <a:stretch>
            <a:fillRect/>
          </a:stretch>
        </p:blipFill>
        <p:spPr>
          <a:xfrm>
            <a:off x="10932928" y="14287"/>
            <a:ext cx="1222629" cy="1075678"/>
          </a:xfrm>
          <a:prstGeom prst="rect">
            <a:avLst/>
          </a:prstGeom>
        </p:spPr>
      </p:pic>
    </p:spTree>
    <p:custDataLst>
      <p:tags r:id="rId1"/>
    </p:custDataLst>
    <p:extLst>
      <p:ext uri="{BB962C8B-B14F-4D97-AF65-F5344CB8AC3E}">
        <p14:creationId xmlns:p14="http://schemas.microsoft.com/office/powerpoint/2010/main" val="34750619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225"/>
            <a:ext cx="10990263"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993900"/>
            <a:ext cx="8432800" cy="488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3200" y="-798513"/>
            <a:ext cx="4368800"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4025900" y="2436813"/>
            <a:ext cx="769620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800" b="1">
                <a:solidFill>
                  <a:srgbClr val="002060"/>
                </a:solidFill>
                <a:latin typeface="Cambria" pitchFamily="18" charset="0"/>
                <a:ea typeface="Cambria" pitchFamily="18" charset="0"/>
                <a:cs typeface="Cambria" pitchFamily="18" charset="0"/>
              </a:rPr>
              <a:t>Dân cư châu Âu có</a:t>
            </a:r>
          </a:p>
          <a:p>
            <a:r>
              <a:rPr lang="en-US" altLang="en-US" sz="2800">
                <a:solidFill>
                  <a:srgbClr val="002060"/>
                </a:solidFill>
                <a:latin typeface="Cambria" pitchFamily="18" charset="0"/>
                <a:ea typeface="Cambria" pitchFamily="18" charset="0"/>
                <a:cs typeface="Cambria" pitchFamily="18" charset="0"/>
              </a:rPr>
              <a:t>A. Tỉ lệ người dưới 15 tuổi và người từ 65 tuổi trở lên đều thấp.</a:t>
            </a:r>
          </a:p>
          <a:p>
            <a:r>
              <a:rPr lang="en-US" altLang="en-US" sz="2800">
                <a:solidFill>
                  <a:srgbClr val="002060"/>
                </a:solidFill>
                <a:latin typeface="Cambria" pitchFamily="18" charset="0"/>
                <a:ea typeface="Cambria" pitchFamily="18" charset="0"/>
                <a:cs typeface="Cambria" pitchFamily="18" charset="0"/>
              </a:rPr>
              <a:t>B. Tỉ lệ người dưới 15 tuổi và người từ 65 tuổi trở lên đều cao.</a:t>
            </a:r>
          </a:p>
          <a:p>
            <a:r>
              <a:rPr lang="en-US" altLang="en-US" sz="2800">
                <a:solidFill>
                  <a:srgbClr val="002060"/>
                </a:solidFill>
                <a:latin typeface="Cambria" pitchFamily="18" charset="0"/>
                <a:ea typeface="Cambria" pitchFamily="18" charset="0"/>
                <a:cs typeface="Cambria" pitchFamily="18" charset="0"/>
              </a:rPr>
              <a:t>C. Tỉ lệ người dưới 15 tuổi thấp, tỉ lệ người từ 65 tuổi trở lên cao.</a:t>
            </a:r>
          </a:p>
          <a:p>
            <a:r>
              <a:rPr lang="en-US" altLang="en-US" sz="2800">
                <a:solidFill>
                  <a:srgbClr val="002060"/>
                </a:solidFill>
                <a:latin typeface="Cambria" pitchFamily="18" charset="0"/>
                <a:ea typeface="Cambria" pitchFamily="18" charset="0"/>
                <a:cs typeface="Cambria" pitchFamily="18" charset="0"/>
              </a:rPr>
              <a:t>D. Tỉ lệ người dưới 15 tuổi cao, tỉ lệ người từ 65 tuổi trở lên thấp.</a:t>
            </a:r>
          </a:p>
        </p:txBody>
      </p:sp>
      <p:sp>
        <p:nvSpPr>
          <p:cNvPr id="6" name="TextBox 5"/>
          <p:cNvSpPr txBox="1"/>
          <p:nvPr/>
        </p:nvSpPr>
        <p:spPr>
          <a:xfrm>
            <a:off x="6096000" y="627063"/>
            <a:ext cx="2570163" cy="666750"/>
          </a:xfrm>
          <a:prstGeom prst="rect">
            <a:avLst/>
          </a:prstGeom>
          <a:noFill/>
        </p:spPr>
        <p:txBody>
          <a:bodyPr wrap="none">
            <a:spAutoFit/>
          </a:bodyPr>
          <a:lstStyle/>
          <a:p>
            <a:pPr algn="ctr" defTabSz="1219170" eaLnBrk="1" fontAlgn="auto" hangingPunct="1">
              <a:spcBef>
                <a:spcPts val="0"/>
              </a:spcBef>
              <a:spcAft>
                <a:spcPts val="0"/>
              </a:spcAft>
              <a:defRPr/>
            </a:pPr>
            <a:r>
              <a:rPr lang="en-US" sz="3733" dirty="0">
                <a:solidFill>
                  <a:srgbClr val="0000FF"/>
                </a:solidFill>
                <a:latin typeface="Arial" panose="020B0604020202020204" pitchFamily="34" charset="0"/>
                <a:cs typeface="Arial" panose="020B0604020202020204" pitchFamily="34" charset="0"/>
              </a:rPr>
              <a:t>ĐÁP ÁN: C</a:t>
            </a:r>
          </a:p>
        </p:txBody>
      </p:sp>
      <p:pic>
        <p:nvPicPr>
          <p:cNvPr id="29703" name="Picture 2" descr="C:\Users\ADMIN\Desktop\Tai nguyen thiet ke tro choi\Bảng gỗ\1a.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50438" y="15875"/>
            <a:ext cx="2239962"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87984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225"/>
            <a:ext cx="10990263"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138"/>
            <a:ext cx="69088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3200" y="-798513"/>
            <a:ext cx="4368800" cy="374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2" descr="C:\Users\ADMIN\Desktop\Tai nguyen thiet ke tro choi\Bảng gỗ\1a.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50438" y="15875"/>
            <a:ext cx="2239962"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181725" y="1339850"/>
            <a:ext cx="2571750" cy="666750"/>
          </a:xfrm>
          <a:prstGeom prst="rect">
            <a:avLst/>
          </a:prstGeom>
          <a:noFill/>
        </p:spPr>
        <p:txBody>
          <a:bodyPr wrap="none">
            <a:spAutoFit/>
          </a:bodyPr>
          <a:lstStyle/>
          <a:p>
            <a:pPr algn="ctr" defTabSz="1219170" eaLnBrk="1" fontAlgn="auto" hangingPunct="1">
              <a:spcBef>
                <a:spcPts val="0"/>
              </a:spcBef>
              <a:spcAft>
                <a:spcPts val="0"/>
              </a:spcAft>
              <a:defRPr/>
            </a:pPr>
            <a:r>
              <a:rPr lang="en-US" sz="3733" dirty="0">
                <a:solidFill>
                  <a:srgbClr val="0000FF"/>
                </a:solidFill>
                <a:latin typeface="Arial" panose="020B0604020202020204" pitchFamily="34" charset="0"/>
                <a:cs typeface="Arial" panose="020B0604020202020204" pitchFamily="34" charset="0"/>
              </a:rPr>
              <a:t>ĐÁP ÁN: B</a:t>
            </a:r>
          </a:p>
        </p:txBody>
      </p:sp>
      <p:sp>
        <p:nvSpPr>
          <p:cNvPr id="9" name="TextBox 8"/>
          <p:cNvSpPr txBox="1">
            <a:spLocks noChangeArrowheads="1"/>
          </p:cNvSpPr>
          <p:nvPr/>
        </p:nvSpPr>
        <p:spPr bwMode="auto">
          <a:xfrm>
            <a:off x="4495800" y="3559175"/>
            <a:ext cx="62484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800" b="1">
                <a:solidFill>
                  <a:srgbClr val="002060"/>
                </a:solidFill>
                <a:latin typeface="Cambria" pitchFamily="18" charset="0"/>
                <a:ea typeface="Cambria" pitchFamily="18" charset="0"/>
                <a:cs typeface="Cambria" pitchFamily="18" charset="0"/>
              </a:rPr>
              <a:t>Ý nào không phải là đặc điểm cơ cấu dân cư châu Âu?</a:t>
            </a:r>
          </a:p>
          <a:p>
            <a:r>
              <a:rPr lang="en-US" altLang="en-US" sz="2800">
                <a:solidFill>
                  <a:srgbClr val="002060"/>
                </a:solidFill>
                <a:latin typeface="Cambria" pitchFamily="18" charset="0"/>
                <a:ea typeface="Cambria" pitchFamily="18" charset="0"/>
                <a:cs typeface="Cambria" pitchFamily="18" charset="0"/>
              </a:rPr>
              <a:t>A. Cơ cấu dân số già.</a:t>
            </a:r>
          </a:p>
          <a:p>
            <a:r>
              <a:rPr lang="en-US" altLang="en-US" sz="2800">
                <a:solidFill>
                  <a:srgbClr val="002060"/>
                </a:solidFill>
                <a:latin typeface="Cambria" pitchFamily="18" charset="0"/>
                <a:ea typeface="Cambria" pitchFamily="18" charset="0"/>
                <a:cs typeface="Cambria" pitchFamily="18" charset="0"/>
              </a:rPr>
              <a:t>B. Cơ cấu dân số trẻ.</a:t>
            </a:r>
          </a:p>
          <a:p>
            <a:r>
              <a:rPr lang="en-US" altLang="en-US" sz="2800">
                <a:solidFill>
                  <a:srgbClr val="002060"/>
                </a:solidFill>
                <a:latin typeface="Cambria" pitchFamily="18" charset="0"/>
                <a:ea typeface="Cambria" pitchFamily="18" charset="0"/>
                <a:cs typeface="Cambria" pitchFamily="18" charset="0"/>
              </a:rPr>
              <a:t>C. Tỉ lệ nữ nhiều hơn nam.</a:t>
            </a:r>
          </a:p>
          <a:p>
            <a:r>
              <a:rPr lang="en-US" altLang="en-US" sz="2800">
                <a:solidFill>
                  <a:srgbClr val="002060"/>
                </a:solidFill>
                <a:latin typeface="Cambria" pitchFamily="18" charset="0"/>
                <a:ea typeface="Cambria" pitchFamily="18" charset="0"/>
                <a:cs typeface="Cambria" pitchFamily="18" charset="0"/>
              </a:rPr>
              <a:t>D. Trình độ học vấn cao.</a:t>
            </a:r>
          </a:p>
        </p:txBody>
      </p:sp>
    </p:spTree>
    <p:extLst>
      <p:ext uri="{BB962C8B-B14F-4D97-AF65-F5344CB8AC3E}">
        <p14:creationId xmlns:p14="http://schemas.microsoft.com/office/powerpoint/2010/main" val="760730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029"/>
                                        </p:tgtEl>
                                        <p:attrNameLst>
                                          <p:attrName>style.visibility</p:attrName>
                                        </p:attrNameLst>
                                      </p:cBhvr>
                                      <p:to>
                                        <p:strVal val="visible"/>
                                      </p:to>
                                    </p:set>
                                    <p:anim calcmode="lin" valueType="num">
                                      <p:cBhvr additive="base">
                                        <p:cTn id="11" dur="500" fill="hold"/>
                                        <p:tgtEl>
                                          <p:spTgt spid="1029"/>
                                        </p:tgtEl>
                                        <p:attrNameLst>
                                          <p:attrName>ppt_x</p:attrName>
                                        </p:attrNameLst>
                                      </p:cBhvr>
                                      <p:tavLst>
                                        <p:tav tm="0">
                                          <p:val>
                                            <p:strVal val="#ppt_x"/>
                                          </p:val>
                                        </p:tav>
                                        <p:tav tm="100000">
                                          <p:val>
                                            <p:strVal val="#ppt_x"/>
                                          </p:val>
                                        </p:tav>
                                      </p:tavLst>
                                    </p:anim>
                                    <p:anim calcmode="lin" valueType="num">
                                      <p:cBhvr additive="base">
                                        <p:cTn id="12" dur="500" fill="hold"/>
                                        <p:tgtEl>
                                          <p:spTgt spid="1029"/>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225"/>
            <a:ext cx="10990263"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2941638"/>
            <a:ext cx="80264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3200" y="-798513"/>
            <a:ext cx="4368800" cy="374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4419600" y="3429000"/>
            <a:ext cx="73914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800" b="1">
                <a:solidFill>
                  <a:srgbClr val="002060"/>
                </a:solidFill>
                <a:latin typeface="Cambria" pitchFamily="18" charset="0"/>
                <a:ea typeface="Cambria" pitchFamily="18" charset="0"/>
                <a:cs typeface="Cambria" pitchFamily="18" charset="0"/>
              </a:rPr>
              <a:t>Số dân của châu Âu đứng thứ 4 trên thế giới sau</a:t>
            </a:r>
          </a:p>
          <a:p>
            <a:r>
              <a:rPr lang="en-US" altLang="en-US" sz="2800">
                <a:solidFill>
                  <a:srgbClr val="002060"/>
                </a:solidFill>
                <a:latin typeface="Cambria" pitchFamily="18" charset="0"/>
                <a:ea typeface="Cambria" pitchFamily="18" charset="0"/>
                <a:cs typeface="Cambria" pitchFamily="18" charset="0"/>
              </a:rPr>
              <a:t>A. châu Á, châu Phi và châu Mĩ.</a:t>
            </a:r>
          </a:p>
          <a:p>
            <a:r>
              <a:rPr lang="en-US" altLang="en-US" sz="2800">
                <a:solidFill>
                  <a:srgbClr val="002060"/>
                </a:solidFill>
                <a:latin typeface="Cambria" pitchFamily="18" charset="0"/>
                <a:ea typeface="Cambria" pitchFamily="18" charset="0"/>
                <a:cs typeface="Cambria" pitchFamily="18" charset="0"/>
              </a:rPr>
              <a:t>B. châu Á, châu Phi và châu Đại Dương.</a:t>
            </a:r>
          </a:p>
          <a:p>
            <a:r>
              <a:rPr lang="en-US" altLang="en-US" sz="2800">
                <a:solidFill>
                  <a:srgbClr val="002060"/>
                </a:solidFill>
                <a:latin typeface="Cambria" pitchFamily="18" charset="0"/>
                <a:ea typeface="Cambria" pitchFamily="18" charset="0"/>
                <a:cs typeface="Cambria" pitchFamily="18" charset="0"/>
              </a:rPr>
              <a:t>C. châu Phi, châu Mĩ và châu Đại Dương.</a:t>
            </a:r>
          </a:p>
          <a:p>
            <a:r>
              <a:rPr lang="en-US" altLang="en-US" sz="2800">
                <a:solidFill>
                  <a:srgbClr val="002060"/>
                </a:solidFill>
                <a:latin typeface="Cambria" pitchFamily="18" charset="0"/>
                <a:ea typeface="Cambria" pitchFamily="18" charset="0"/>
                <a:cs typeface="Cambria" pitchFamily="18" charset="0"/>
              </a:rPr>
              <a:t>D. châu Á, châu Mĩ và châu Đại Dương.</a:t>
            </a:r>
          </a:p>
        </p:txBody>
      </p:sp>
      <p:pic>
        <p:nvPicPr>
          <p:cNvPr id="31750" name="Picture 2" descr="C:\Users\ADMIN\Desktop\Tai nguyen thiet ke tro choi\Bảng gỗ\1a.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50438" y="15875"/>
            <a:ext cx="2239962"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208713" y="1339850"/>
            <a:ext cx="2517775" cy="666750"/>
          </a:xfrm>
          <a:prstGeom prst="rect">
            <a:avLst/>
          </a:prstGeom>
          <a:noFill/>
        </p:spPr>
        <p:txBody>
          <a:bodyPr wrap="none">
            <a:spAutoFit/>
          </a:bodyPr>
          <a:lstStyle/>
          <a:p>
            <a:pPr algn="ctr" defTabSz="1219170" eaLnBrk="1" fontAlgn="auto" hangingPunct="1">
              <a:spcBef>
                <a:spcPts val="0"/>
              </a:spcBef>
              <a:spcAft>
                <a:spcPts val="0"/>
              </a:spcAft>
              <a:defRPr/>
            </a:pPr>
            <a:r>
              <a:rPr lang="en-US" sz="3733" dirty="0">
                <a:solidFill>
                  <a:srgbClr val="0000FF"/>
                </a:solidFill>
                <a:latin typeface="Arial" panose="020B0604020202020204" pitchFamily="34" charset="0"/>
                <a:cs typeface="Arial" panose="020B0604020202020204" pitchFamily="34" charset="0"/>
              </a:rPr>
              <a:t>ĐÁP ÁN: A</a:t>
            </a:r>
          </a:p>
        </p:txBody>
      </p:sp>
    </p:spTree>
    <p:extLst>
      <p:ext uri="{BB962C8B-B14F-4D97-AF65-F5344CB8AC3E}">
        <p14:creationId xmlns:p14="http://schemas.microsoft.com/office/powerpoint/2010/main" val="11670142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029"/>
                                        </p:tgtEl>
                                        <p:attrNameLst>
                                          <p:attrName>style.visibility</p:attrName>
                                        </p:attrNameLst>
                                      </p:cBhvr>
                                      <p:to>
                                        <p:strVal val="visible"/>
                                      </p:to>
                                    </p:set>
                                    <p:anim calcmode="lin" valueType="num">
                                      <p:cBhvr additive="base">
                                        <p:cTn id="15" dur="500" fill="hold"/>
                                        <p:tgtEl>
                                          <p:spTgt spid="1029"/>
                                        </p:tgtEl>
                                        <p:attrNameLst>
                                          <p:attrName>ppt_x</p:attrName>
                                        </p:attrNameLst>
                                      </p:cBhvr>
                                      <p:tavLst>
                                        <p:tav tm="0">
                                          <p:val>
                                            <p:strVal val="#ppt_x"/>
                                          </p:val>
                                        </p:tav>
                                        <p:tav tm="100000">
                                          <p:val>
                                            <p:strVal val="#ppt_x"/>
                                          </p:val>
                                        </p:tav>
                                      </p:tavLst>
                                    </p:anim>
                                    <p:anim calcmode="lin" valueType="num">
                                      <p:cBhvr additive="base">
                                        <p:cTn id="16"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225"/>
            <a:ext cx="10990263"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176588"/>
            <a:ext cx="8077200" cy="374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3200" y="-798513"/>
            <a:ext cx="4368800" cy="374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4648200" y="3571875"/>
            <a:ext cx="72390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800" b="1">
                <a:solidFill>
                  <a:srgbClr val="002060"/>
                </a:solidFill>
                <a:latin typeface="Cambria" pitchFamily="18" charset="0"/>
                <a:ea typeface="Cambria" pitchFamily="18" charset="0"/>
                <a:cs typeface="Cambria" pitchFamily="18" charset="0"/>
              </a:rPr>
              <a:t>Châu Âu có cơ cấu dân số già là do</a:t>
            </a:r>
          </a:p>
          <a:p>
            <a:r>
              <a:rPr lang="en-US" altLang="en-US" sz="2800">
                <a:solidFill>
                  <a:srgbClr val="002060"/>
                </a:solidFill>
                <a:latin typeface="Cambria" pitchFamily="18" charset="0"/>
                <a:ea typeface="Cambria" pitchFamily="18" charset="0"/>
                <a:cs typeface="Cambria" pitchFamily="18" charset="0"/>
              </a:rPr>
              <a:t>A. Số người nhập cư vào châu Âu ngày càng nhiều.</a:t>
            </a:r>
          </a:p>
          <a:p>
            <a:r>
              <a:rPr lang="en-US" altLang="en-US" sz="2800">
                <a:solidFill>
                  <a:srgbClr val="002060"/>
                </a:solidFill>
                <a:latin typeface="Cambria" pitchFamily="18" charset="0"/>
                <a:ea typeface="Cambria" pitchFamily="18" charset="0"/>
                <a:cs typeface="Cambria" pitchFamily="18" charset="0"/>
              </a:rPr>
              <a:t>B. Tỉ lệ gia tăng dân số tự nhiên thấp.</a:t>
            </a:r>
          </a:p>
          <a:p>
            <a:r>
              <a:rPr lang="en-US" altLang="en-US" sz="2800">
                <a:solidFill>
                  <a:srgbClr val="002060"/>
                </a:solidFill>
                <a:latin typeface="Cambria" pitchFamily="18" charset="0"/>
                <a:ea typeface="Cambria" pitchFamily="18" charset="0"/>
                <a:cs typeface="Cambria" pitchFamily="18" charset="0"/>
              </a:rPr>
              <a:t>C. Tuổi thọ của dân cư ngày càng tăng.</a:t>
            </a:r>
          </a:p>
          <a:p>
            <a:r>
              <a:rPr lang="en-US" altLang="en-US" sz="2800">
                <a:solidFill>
                  <a:srgbClr val="002060"/>
                </a:solidFill>
                <a:latin typeface="Cambria" pitchFamily="18" charset="0"/>
                <a:ea typeface="Cambria" pitchFamily="18" charset="0"/>
                <a:cs typeface="Cambria" pitchFamily="18" charset="0"/>
              </a:rPr>
              <a:t>D. Cả hai ý B và C.</a:t>
            </a:r>
          </a:p>
        </p:txBody>
      </p:sp>
      <p:pic>
        <p:nvPicPr>
          <p:cNvPr id="32774" name="Picture 2" descr="C:\Users\ADMIN\Desktop\Tai nguyen thiet ke tro choi\Bảng gỗ\1a.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50438" y="15875"/>
            <a:ext cx="2239962"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181725" y="1339850"/>
            <a:ext cx="2571750" cy="666750"/>
          </a:xfrm>
          <a:prstGeom prst="rect">
            <a:avLst/>
          </a:prstGeom>
          <a:noFill/>
        </p:spPr>
        <p:txBody>
          <a:bodyPr wrap="none">
            <a:spAutoFit/>
          </a:bodyPr>
          <a:lstStyle/>
          <a:p>
            <a:pPr algn="ctr" defTabSz="1219170" eaLnBrk="1" fontAlgn="auto" hangingPunct="1">
              <a:spcBef>
                <a:spcPts val="0"/>
              </a:spcBef>
              <a:spcAft>
                <a:spcPts val="0"/>
              </a:spcAft>
              <a:defRPr/>
            </a:pPr>
            <a:r>
              <a:rPr lang="en-US" sz="3733" dirty="0">
                <a:solidFill>
                  <a:srgbClr val="0000FF"/>
                </a:solidFill>
                <a:latin typeface="Arial" panose="020B0604020202020204" pitchFamily="34" charset="0"/>
                <a:cs typeface="Arial" panose="020B0604020202020204" pitchFamily="34" charset="0"/>
              </a:rPr>
              <a:t>ĐÁP ÁN: D</a:t>
            </a:r>
          </a:p>
        </p:txBody>
      </p:sp>
    </p:spTree>
    <p:extLst>
      <p:ext uri="{BB962C8B-B14F-4D97-AF65-F5344CB8AC3E}">
        <p14:creationId xmlns:p14="http://schemas.microsoft.com/office/powerpoint/2010/main" val="19424730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029"/>
                                        </p:tgtEl>
                                        <p:attrNameLst>
                                          <p:attrName>style.visibility</p:attrName>
                                        </p:attrNameLst>
                                      </p:cBhvr>
                                      <p:to>
                                        <p:strVal val="visible"/>
                                      </p:to>
                                    </p:set>
                                    <p:anim calcmode="lin" valueType="num">
                                      <p:cBhvr additive="base">
                                        <p:cTn id="15" dur="500" fill="hold"/>
                                        <p:tgtEl>
                                          <p:spTgt spid="1029"/>
                                        </p:tgtEl>
                                        <p:attrNameLst>
                                          <p:attrName>ppt_x</p:attrName>
                                        </p:attrNameLst>
                                      </p:cBhvr>
                                      <p:tavLst>
                                        <p:tav tm="0">
                                          <p:val>
                                            <p:strVal val="#ppt_x"/>
                                          </p:val>
                                        </p:tav>
                                        <p:tav tm="100000">
                                          <p:val>
                                            <p:strVal val="#ppt_x"/>
                                          </p:val>
                                        </p:tav>
                                      </p:tavLst>
                                    </p:anim>
                                    <p:anim calcmode="lin" valueType="num">
                                      <p:cBhvr additive="base">
                                        <p:cTn id="16"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225"/>
            <a:ext cx="10990263"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138"/>
            <a:ext cx="69088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3200" y="-798513"/>
            <a:ext cx="4368800" cy="374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2" descr="C:\Users\ADMIN\Desktop\Tai nguyen thiet ke tro choi\Bảng gỗ\1a.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50438" y="15875"/>
            <a:ext cx="2239962"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181725" y="1339850"/>
            <a:ext cx="2571750" cy="666750"/>
          </a:xfrm>
          <a:prstGeom prst="rect">
            <a:avLst/>
          </a:prstGeom>
          <a:noFill/>
        </p:spPr>
        <p:txBody>
          <a:bodyPr wrap="none">
            <a:spAutoFit/>
          </a:bodyPr>
          <a:lstStyle/>
          <a:p>
            <a:pPr algn="ctr" defTabSz="1219170" eaLnBrk="1" fontAlgn="auto" hangingPunct="1">
              <a:spcBef>
                <a:spcPts val="0"/>
              </a:spcBef>
              <a:spcAft>
                <a:spcPts val="0"/>
              </a:spcAft>
              <a:defRPr/>
            </a:pPr>
            <a:r>
              <a:rPr lang="en-US" sz="3733" dirty="0">
                <a:solidFill>
                  <a:srgbClr val="0000FF"/>
                </a:solidFill>
                <a:latin typeface="Arial" panose="020B0604020202020204" pitchFamily="34" charset="0"/>
                <a:cs typeface="Arial" panose="020B0604020202020204" pitchFamily="34" charset="0"/>
              </a:rPr>
              <a:t>ĐÁP ÁN: C</a:t>
            </a:r>
          </a:p>
        </p:txBody>
      </p:sp>
      <p:sp>
        <p:nvSpPr>
          <p:cNvPr id="9" name="TextBox 8"/>
          <p:cNvSpPr txBox="1">
            <a:spLocks noChangeArrowheads="1"/>
          </p:cNvSpPr>
          <p:nvPr/>
        </p:nvSpPr>
        <p:spPr bwMode="auto">
          <a:xfrm>
            <a:off x="4343400" y="3581400"/>
            <a:ext cx="64770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800" b="1">
                <a:solidFill>
                  <a:srgbClr val="002060"/>
                </a:solidFill>
                <a:latin typeface="Cambria" pitchFamily="18" charset="0"/>
                <a:ea typeface="Cambria" pitchFamily="18" charset="0"/>
                <a:cs typeface="Cambria" pitchFamily="18" charset="0"/>
              </a:rPr>
              <a:t>Năm 2020, các nước có tỉ lệ dân đô thị từ 90% trở lên là</a:t>
            </a:r>
          </a:p>
          <a:p>
            <a:r>
              <a:rPr lang="en-US" altLang="en-US" sz="2800">
                <a:solidFill>
                  <a:srgbClr val="002060"/>
                </a:solidFill>
                <a:latin typeface="Cambria" pitchFamily="18" charset="0"/>
                <a:ea typeface="Cambria" pitchFamily="18" charset="0"/>
                <a:cs typeface="Cambria" pitchFamily="18" charset="0"/>
              </a:rPr>
              <a:t>A. Na Uy, Thụy Điển, Phần Lan.</a:t>
            </a:r>
          </a:p>
          <a:p>
            <a:r>
              <a:rPr lang="en-US" altLang="en-US" sz="2800">
                <a:solidFill>
                  <a:srgbClr val="002060"/>
                </a:solidFill>
                <a:latin typeface="Cambria" pitchFamily="18" charset="0"/>
                <a:ea typeface="Cambria" pitchFamily="18" charset="0"/>
                <a:cs typeface="Cambria" pitchFamily="18" charset="0"/>
              </a:rPr>
              <a:t>B. Anh, Pháp, Đức.</a:t>
            </a:r>
          </a:p>
          <a:p>
            <a:r>
              <a:rPr lang="en-US" altLang="en-US" sz="2800">
                <a:solidFill>
                  <a:srgbClr val="002060"/>
                </a:solidFill>
                <a:latin typeface="Cambria" pitchFamily="18" charset="0"/>
                <a:ea typeface="Cambria" pitchFamily="18" charset="0"/>
                <a:cs typeface="Cambria" pitchFamily="18" charset="0"/>
              </a:rPr>
              <a:t>C. Ai-xơ-len, Bỉ, Hà Lan.</a:t>
            </a:r>
          </a:p>
          <a:p>
            <a:r>
              <a:rPr lang="en-US" altLang="en-US" sz="2800">
                <a:solidFill>
                  <a:srgbClr val="002060"/>
                </a:solidFill>
                <a:latin typeface="Cambria" pitchFamily="18" charset="0"/>
                <a:ea typeface="Cambria" pitchFamily="18" charset="0"/>
                <a:cs typeface="Cambria" pitchFamily="18" charset="0"/>
              </a:rPr>
              <a:t>D. Phần Lan, Thụy Sĩ, I-ta-li-a.</a:t>
            </a:r>
          </a:p>
        </p:txBody>
      </p:sp>
    </p:spTree>
    <p:extLst>
      <p:ext uri="{BB962C8B-B14F-4D97-AF65-F5344CB8AC3E}">
        <p14:creationId xmlns:p14="http://schemas.microsoft.com/office/powerpoint/2010/main" val="1183750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029"/>
                                        </p:tgtEl>
                                        <p:attrNameLst>
                                          <p:attrName>style.visibility</p:attrName>
                                        </p:attrNameLst>
                                      </p:cBhvr>
                                      <p:to>
                                        <p:strVal val="visible"/>
                                      </p:to>
                                    </p:set>
                                    <p:anim calcmode="lin" valueType="num">
                                      <p:cBhvr additive="base">
                                        <p:cTn id="11" dur="500" fill="hold"/>
                                        <p:tgtEl>
                                          <p:spTgt spid="1029"/>
                                        </p:tgtEl>
                                        <p:attrNameLst>
                                          <p:attrName>ppt_x</p:attrName>
                                        </p:attrNameLst>
                                      </p:cBhvr>
                                      <p:tavLst>
                                        <p:tav tm="0">
                                          <p:val>
                                            <p:strVal val="#ppt_x"/>
                                          </p:val>
                                        </p:tav>
                                        <p:tav tm="100000">
                                          <p:val>
                                            <p:strVal val="#ppt_x"/>
                                          </p:val>
                                        </p:tav>
                                      </p:tavLst>
                                    </p:anim>
                                    <p:anim calcmode="lin" valueType="num">
                                      <p:cBhvr additive="base">
                                        <p:cTn id="1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0-#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i="1">
                <a:solidFill>
                  <a:srgbClr val="0070C0"/>
                </a:solidFill>
                <a:cs typeface="Arial" panose="020B0604020202020204" pitchFamily="34" charset="0"/>
              </a:rPr>
              <a:t>Nam Âu có khí hậu gì là chủ yếu</a:t>
            </a:r>
            <a:r>
              <a:rPr lang="vi-VN" sz="3200">
                <a:solidFill>
                  <a:srgbClr val="0070C0"/>
                </a:solidFill>
                <a:cs typeface="Arial" panose="020B0604020202020204" pitchFamily="34" charset="0"/>
              </a:rPr>
              <a:t>?</a:t>
            </a:r>
            <a:endParaRPr lang="en-US" sz="3200">
              <a:solidFill>
                <a:srgbClr val="0070C0"/>
              </a:solidFill>
              <a:cs typeface="Arial" panose="020B0604020202020204" pitchFamily="34" charset="0"/>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4" y="3017837"/>
            <a:ext cx="7335286"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Cận nhiệt Địa trung hải</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a16="http://schemas.microsoft.com/office/drawing/2014/main" xmlns="" id="{536893C9-B1DF-4BDB-BE16-4A87FE245AFC}"/>
              </a:ext>
            </a:extLst>
          </p:cNvPr>
          <p:cNvPicPr>
            <a:picLocks noChangeAspect="1"/>
          </p:cNvPicPr>
          <p:nvPr/>
        </p:nvPicPr>
        <p:blipFill>
          <a:blip r:embed="rId12"/>
          <a:stretch>
            <a:fillRect/>
          </a:stretch>
        </p:blipFill>
        <p:spPr>
          <a:xfrm>
            <a:off x="10791608" y="148865"/>
            <a:ext cx="1222629" cy="1075678"/>
          </a:xfrm>
          <a:prstGeom prst="rect">
            <a:avLst/>
          </a:prstGeom>
        </p:spPr>
      </p:pic>
    </p:spTree>
    <p:custDataLst>
      <p:tags r:id="rId1"/>
    </p:custDataLst>
    <p:extLst>
      <p:ext uri="{BB962C8B-B14F-4D97-AF65-F5344CB8AC3E}">
        <p14:creationId xmlns:p14="http://schemas.microsoft.com/office/powerpoint/2010/main" val="7498455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225"/>
            <a:ext cx="10990263"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941638"/>
            <a:ext cx="80010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3200" y="-798513"/>
            <a:ext cx="4368800" cy="374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4648200" y="3429000"/>
            <a:ext cx="75438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800" b="1">
                <a:solidFill>
                  <a:srgbClr val="002060"/>
                </a:solidFill>
                <a:latin typeface="Cambria" pitchFamily="18" charset="0"/>
                <a:ea typeface="Cambria" pitchFamily="18" charset="0"/>
                <a:cs typeface="Cambria" pitchFamily="18" charset="0"/>
              </a:rPr>
              <a:t>Năm 2020, các đô thị nào trong các đô thị dưới đây ở châu Âu có số dân từ 10 triệu người trở lên?</a:t>
            </a:r>
          </a:p>
          <a:p>
            <a:r>
              <a:rPr lang="en-US" altLang="en-US" sz="2800">
                <a:solidFill>
                  <a:srgbClr val="002060"/>
                </a:solidFill>
                <a:latin typeface="Cambria" pitchFamily="18" charset="0"/>
                <a:ea typeface="Cambria" pitchFamily="18" charset="0"/>
                <a:cs typeface="Cambria" pitchFamily="18" charset="0"/>
              </a:rPr>
              <a:t>A. Xanh Pê-téc-bua, Ma – đrít.</a:t>
            </a:r>
          </a:p>
          <a:p>
            <a:r>
              <a:rPr lang="en-US" altLang="en-US" sz="2800">
                <a:solidFill>
                  <a:srgbClr val="002060"/>
                </a:solidFill>
                <a:latin typeface="Cambria" pitchFamily="18" charset="0"/>
                <a:ea typeface="Cambria" pitchFamily="18" charset="0"/>
                <a:cs typeface="Cambria" pitchFamily="18" charset="0"/>
              </a:rPr>
              <a:t>B. Mát-xcơ-va, Pa-ri.</a:t>
            </a:r>
          </a:p>
          <a:p>
            <a:r>
              <a:rPr lang="en-US" altLang="en-US" sz="2800">
                <a:solidFill>
                  <a:srgbClr val="002060"/>
                </a:solidFill>
                <a:latin typeface="Cambria" pitchFamily="18" charset="0"/>
                <a:ea typeface="Cambria" pitchFamily="18" charset="0"/>
                <a:cs typeface="Cambria" pitchFamily="18" charset="0"/>
              </a:rPr>
              <a:t>C. Béc – lin, Viên.</a:t>
            </a:r>
          </a:p>
          <a:p>
            <a:r>
              <a:rPr lang="en-US" altLang="en-US" sz="2800">
                <a:solidFill>
                  <a:srgbClr val="002060"/>
                </a:solidFill>
                <a:latin typeface="Cambria" pitchFamily="18" charset="0"/>
                <a:ea typeface="Cambria" pitchFamily="18" charset="0"/>
                <a:cs typeface="Cambria" pitchFamily="18" charset="0"/>
              </a:rPr>
              <a:t>D. Rô-ma, A-ten.</a:t>
            </a:r>
          </a:p>
        </p:txBody>
      </p:sp>
      <p:pic>
        <p:nvPicPr>
          <p:cNvPr id="34822" name="Picture 2" descr="C:\Users\ADMIN\Desktop\Tai nguyen thiet ke tro choi\Bảng gỗ\1a.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50438" y="15875"/>
            <a:ext cx="2239962"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196013" y="1339850"/>
            <a:ext cx="2543175" cy="666750"/>
          </a:xfrm>
          <a:prstGeom prst="rect">
            <a:avLst/>
          </a:prstGeom>
          <a:noFill/>
        </p:spPr>
        <p:txBody>
          <a:bodyPr wrap="none">
            <a:spAutoFit/>
          </a:bodyPr>
          <a:lstStyle/>
          <a:p>
            <a:pPr algn="ctr" defTabSz="1219170" eaLnBrk="1" fontAlgn="auto" hangingPunct="1">
              <a:spcBef>
                <a:spcPts val="0"/>
              </a:spcBef>
              <a:spcAft>
                <a:spcPts val="0"/>
              </a:spcAft>
              <a:defRPr/>
            </a:pPr>
            <a:r>
              <a:rPr lang="en-US" sz="3733" dirty="0">
                <a:solidFill>
                  <a:srgbClr val="0000FF"/>
                </a:solidFill>
                <a:latin typeface="Arial" panose="020B0604020202020204" pitchFamily="34" charset="0"/>
                <a:cs typeface="Arial" panose="020B0604020202020204" pitchFamily="34" charset="0"/>
              </a:rPr>
              <a:t>ĐÁP ÁN: B</a:t>
            </a:r>
          </a:p>
        </p:txBody>
      </p:sp>
    </p:spTree>
    <p:extLst>
      <p:ext uri="{BB962C8B-B14F-4D97-AF65-F5344CB8AC3E}">
        <p14:creationId xmlns:p14="http://schemas.microsoft.com/office/powerpoint/2010/main" val="37321206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029"/>
                                        </p:tgtEl>
                                        <p:attrNameLst>
                                          <p:attrName>style.visibility</p:attrName>
                                        </p:attrNameLst>
                                      </p:cBhvr>
                                      <p:to>
                                        <p:strVal val="visible"/>
                                      </p:to>
                                    </p:set>
                                    <p:anim calcmode="lin" valueType="num">
                                      <p:cBhvr additive="base">
                                        <p:cTn id="15" dur="500" fill="hold"/>
                                        <p:tgtEl>
                                          <p:spTgt spid="1029"/>
                                        </p:tgtEl>
                                        <p:attrNameLst>
                                          <p:attrName>ppt_x</p:attrName>
                                        </p:attrNameLst>
                                      </p:cBhvr>
                                      <p:tavLst>
                                        <p:tav tm="0">
                                          <p:val>
                                            <p:strVal val="#ppt_x"/>
                                          </p:val>
                                        </p:tav>
                                        <p:tav tm="100000">
                                          <p:val>
                                            <p:strVal val="#ppt_x"/>
                                          </p:val>
                                        </p:tav>
                                      </p:tavLst>
                                    </p:anim>
                                    <p:anim calcmode="lin" valueType="num">
                                      <p:cBhvr additive="base">
                                        <p:cTn id="16"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225"/>
            <a:ext cx="10990263"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138"/>
            <a:ext cx="78232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3200" y="-798513"/>
            <a:ext cx="4368800" cy="374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4572000" y="3522663"/>
            <a:ext cx="70104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800" b="1">
                <a:solidFill>
                  <a:srgbClr val="002060"/>
                </a:solidFill>
                <a:latin typeface="Cambria" pitchFamily="18" charset="0"/>
                <a:ea typeface="Cambria" pitchFamily="18" charset="0"/>
                <a:cs typeface="Cambria" pitchFamily="18" charset="0"/>
              </a:rPr>
              <a:t>Năm 2020, tỉ lệ dân đô thị ở Châu Âu là khoảng</a:t>
            </a:r>
          </a:p>
          <a:p>
            <a:r>
              <a:rPr lang="en-US" altLang="en-US" sz="2800">
                <a:solidFill>
                  <a:srgbClr val="002060"/>
                </a:solidFill>
                <a:latin typeface="Cambria" pitchFamily="18" charset="0"/>
                <a:ea typeface="Cambria" pitchFamily="18" charset="0"/>
                <a:cs typeface="Cambria" pitchFamily="18" charset="0"/>
              </a:rPr>
              <a:t>A. 60%.</a:t>
            </a:r>
          </a:p>
          <a:p>
            <a:r>
              <a:rPr lang="en-US" altLang="en-US" sz="2800">
                <a:solidFill>
                  <a:srgbClr val="002060"/>
                </a:solidFill>
                <a:latin typeface="Cambria" pitchFamily="18" charset="0"/>
                <a:ea typeface="Cambria" pitchFamily="18" charset="0"/>
                <a:cs typeface="Cambria" pitchFamily="18" charset="0"/>
              </a:rPr>
              <a:t>B. 65%.</a:t>
            </a:r>
          </a:p>
          <a:p>
            <a:r>
              <a:rPr lang="en-US" altLang="en-US" sz="2800">
                <a:solidFill>
                  <a:srgbClr val="002060"/>
                </a:solidFill>
                <a:latin typeface="Cambria" pitchFamily="18" charset="0"/>
                <a:ea typeface="Cambria" pitchFamily="18" charset="0"/>
                <a:cs typeface="Cambria" pitchFamily="18" charset="0"/>
              </a:rPr>
              <a:t>C. 70%.</a:t>
            </a:r>
          </a:p>
          <a:p>
            <a:r>
              <a:rPr lang="en-US" altLang="en-US" sz="2800">
                <a:solidFill>
                  <a:srgbClr val="002060"/>
                </a:solidFill>
                <a:latin typeface="Cambria" pitchFamily="18" charset="0"/>
                <a:ea typeface="Cambria" pitchFamily="18" charset="0"/>
                <a:cs typeface="Cambria" pitchFamily="18" charset="0"/>
              </a:rPr>
              <a:t>D. 75%.</a:t>
            </a:r>
          </a:p>
        </p:txBody>
      </p:sp>
      <p:pic>
        <p:nvPicPr>
          <p:cNvPr id="35846" name="Picture 2" descr="C:\Users\ADMIN\Desktop\Tai nguyen thiet ke tro choi\Bảng gỗ\1a.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50438" y="15875"/>
            <a:ext cx="2239962"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181725" y="1339850"/>
            <a:ext cx="2571750" cy="666750"/>
          </a:xfrm>
          <a:prstGeom prst="rect">
            <a:avLst/>
          </a:prstGeom>
          <a:noFill/>
        </p:spPr>
        <p:txBody>
          <a:bodyPr wrap="none">
            <a:spAutoFit/>
          </a:bodyPr>
          <a:lstStyle/>
          <a:p>
            <a:pPr algn="ctr" defTabSz="1219170" eaLnBrk="1" fontAlgn="auto" hangingPunct="1">
              <a:spcBef>
                <a:spcPts val="0"/>
              </a:spcBef>
              <a:spcAft>
                <a:spcPts val="0"/>
              </a:spcAft>
              <a:defRPr/>
            </a:pPr>
            <a:r>
              <a:rPr lang="en-US" sz="3733" dirty="0">
                <a:solidFill>
                  <a:srgbClr val="0000FF"/>
                </a:solidFill>
                <a:latin typeface="Arial" panose="020B0604020202020204" pitchFamily="34" charset="0"/>
                <a:cs typeface="Arial" panose="020B0604020202020204" pitchFamily="34" charset="0"/>
              </a:rPr>
              <a:t>ĐÁP ÁN: D</a:t>
            </a:r>
          </a:p>
        </p:txBody>
      </p:sp>
    </p:spTree>
    <p:extLst>
      <p:ext uri="{BB962C8B-B14F-4D97-AF65-F5344CB8AC3E}">
        <p14:creationId xmlns:p14="http://schemas.microsoft.com/office/powerpoint/2010/main" val="4484377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029"/>
                                        </p:tgtEl>
                                        <p:attrNameLst>
                                          <p:attrName>style.visibility</p:attrName>
                                        </p:attrNameLst>
                                      </p:cBhvr>
                                      <p:to>
                                        <p:strVal val="visible"/>
                                      </p:to>
                                    </p:set>
                                    <p:anim calcmode="lin" valueType="num">
                                      <p:cBhvr additive="base">
                                        <p:cTn id="15" dur="500" fill="hold"/>
                                        <p:tgtEl>
                                          <p:spTgt spid="1029"/>
                                        </p:tgtEl>
                                        <p:attrNameLst>
                                          <p:attrName>ppt_x</p:attrName>
                                        </p:attrNameLst>
                                      </p:cBhvr>
                                      <p:tavLst>
                                        <p:tav tm="0">
                                          <p:val>
                                            <p:strVal val="#ppt_x"/>
                                          </p:val>
                                        </p:tav>
                                        <p:tav tm="100000">
                                          <p:val>
                                            <p:strVal val="#ppt_x"/>
                                          </p:val>
                                        </p:tav>
                                      </p:tavLst>
                                    </p:anim>
                                    <p:anim calcmode="lin" valueType="num">
                                      <p:cBhvr additive="base">
                                        <p:cTn id="16"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492C5824-2D6E-416E-86DA-428B7A4A7740}"/>
              </a:ext>
            </a:extLst>
          </p:cNvPr>
          <p:cNvGrpSpPr/>
          <p:nvPr/>
        </p:nvGrpSpPr>
        <p:grpSpPr>
          <a:xfrm>
            <a:off x="3830999" y="68892"/>
            <a:ext cx="6105699" cy="710543"/>
            <a:chOff x="3698477" y="251411"/>
            <a:chExt cx="6105699" cy="819216"/>
          </a:xfrm>
        </p:grpSpPr>
        <p:sp>
          <p:nvSpPr>
            <p:cNvPr id="2" name="Rectangle: Rounded Corners 1">
              <a:extLst>
                <a:ext uri="{FF2B5EF4-FFF2-40B4-BE49-F238E27FC236}">
                  <a16:creationId xmlns:a16="http://schemas.microsoft.com/office/drawing/2014/main" xmlns="" id="{3910124E-28A2-4D85-9D47-BBFD131C82EB}"/>
                </a:ext>
              </a:extLst>
            </p:cNvPr>
            <p:cNvSpPr/>
            <p:nvPr/>
          </p:nvSpPr>
          <p:spPr>
            <a:xfrm>
              <a:off x="3698477" y="251411"/>
              <a:ext cx="3576967" cy="81921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3" name="Hộp_Văn_Bản 52">
              <a:extLst>
                <a:ext uri="{FF2B5EF4-FFF2-40B4-BE49-F238E27FC236}">
                  <a16:creationId xmlns:a16="http://schemas.microsoft.com/office/drawing/2014/main" xmlns="" id="{39F4C7C7-087F-48D8-BA6F-0AC1AFD56861}"/>
                </a:ext>
              </a:extLst>
            </p:cNvPr>
            <p:cNvSpPr txBox="1"/>
            <p:nvPr/>
          </p:nvSpPr>
          <p:spPr>
            <a:xfrm>
              <a:off x="3870754" y="307076"/>
              <a:ext cx="5933422" cy="707886"/>
            </a:xfrm>
            <a:prstGeom prst="rect">
              <a:avLst/>
            </a:prstGeom>
            <a:noFill/>
            <a:ln>
              <a:noFill/>
              <a:prstDash val="dash"/>
            </a:ln>
          </p:spPr>
          <p:txBody>
            <a:bodyPr wrap="square" rtlCol="0">
              <a:spAutoFit/>
            </a:bodyPr>
            <a:lstStyle/>
            <a:p>
              <a:r>
                <a:rPr lang="en-US" sz="3600" b="1">
                  <a:solidFill>
                    <a:schemeClr val="bg1"/>
                  </a:solidFill>
                  <a:latin typeface="Arial" pitchFamily="34" charset="0"/>
                  <a:cs typeface="Arial" pitchFamily="34" charset="0"/>
                </a:rPr>
                <a:t> </a:t>
              </a:r>
              <a:r>
                <a:rPr lang="vi-VN" sz="4000" b="1">
                  <a:solidFill>
                    <a:schemeClr val="accent4">
                      <a:lumMod val="20000"/>
                      <a:lumOff val="80000"/>
                    </a:schemeClr>
                  </a:solidFill>
                  <a:latin typeface="Arial" pitchFamily="34" charset="0"/>
                  <a:cs typeface="Arial" pitchFamily="34" charset="0"/>
                </a:rPr>
                <a:t>LUYỆN TẬP</a:t>
              </a:r>
              <a:endParaRPr lang="en-US" sz="4000" b="1" dirty="0">
                <a:solidFill>
                  <a:schemeClr val="accent4">
                    <a:lumMod val="20000"/>
                    <a:lumOff val="80000"/>
                  </a:schemeClr>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xmlns="" id="{0A1A3F36-479D-4B9C-8DAB-9D2D7523ABDC}"/>
              </a:ext>
            </a:extLst>
          </p:cNvPr>
          <p:cNvSpPr txBox="1"/>
          <p:nvPr/>
        </p:nvSpPr>
        <p:spPr>
          <a:xfrm>
            <a:off x="159026" y="848352"/>
            <a:ext cx="11873948" cy="1754326"/>
          </a:xfrm>
          <a:prstGeom prst="rect">
            <a:avLst/>
          </a:prstGeom>
          <a:noFill/>
          <a:ln>
            <a:solidFill>
              <a:srgbClr val="00B050"/>
            </a:solidFill>
            <a:prstDash val="sysDash"/>
          </a:ln>
        </p:spPr>
        <p:txBody>
          <a:bodyPr wrap="square" rtlCol="0">
            <a:spAutoFit/>
          </a:bodyPr>
          <a:lstStyle/>
          <a:p>
            <a:r>
              <a:rPr lang="vi-VN" sz="3600">
                <a:solidFill>
                  <a:srgbClr val="FF0066"/>
                </a:solidFill>
                <a:latin typeface="Arial" panose="020B0604020202020204" pitchFamily="34" charset="0"/>
                <a:cs typeface="Arial" panose="020B0604020202020204" pitchFamily="34" charset="0"/>
              </a:rPr>
              <a:t>1.Vẽ sơ đồ hệ thống hóa các đặc điểm dân cư châu Âu</a:t>
            </a:r>
            <a:r>
              <a:rPr lang="en-US" sz="3600">
                <a:solidFill>
                  <a:srgbClr val="FF0066"/>
                </a:solidFill>
                <a:latin typeface="Arial" panose="020B0604020202020204" pitchFamily="34" charset="0"/>
                <a:cs typeface="Arial" panose="020B0604020202020204" pitchFamily="34" charset="0"/>
              </a:rPr>
              <a:t>?</a:t>
            </a:r>
            <a:endParaRPr lang="vi-VN" sz="3600">
              <a:solidFill>
                <a:srgbClr val="FF0066"/>
              </a:solidFill>
              <a:latin typeface="Arial" panose="020B0604020202020204" pitchFamily="34" charset="0"/>
              <a:cs typeface="Arial" panose="020B0604020202020204" pitchFamily="34" charset="0"/>
            </a:endParaRPr>
          </a:p>
          <a:p>
            <a:r>
              <a:rPr lang="vi-VN" sz="3600">
                <a:solidFill>
                  <a:srgbClr val="FF0066"/>
                </a:solidFill>
                <a:latin typeface="Arial" panose="020B0604020202020204" pitchFamily="34" charset="0"/>
                <a:cs typeface="Arial" panose="020B0604020202020204" pitchFamily="34" charset="0"/>
              </a:rPr>
              <a:t>2.Dựa vào hình 2.3, hãy liệt kê ít nhất 3 thành phố của châu Âu nằm ven biển.</a:t>
            </a:r>
            <a:endParaRPr lang="en-US" sz="3600">
              <a:solidFill>
                <a:srgbClr val="FF0066"/>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xmlns="" id="{BCC1ABDB-371A-4A6D-B7B6-6AD4EEF9B0B8}"/>
              </a:ext>
            </a:extLst>
          </p:cNvPr>
          <p:cNvPicPr>
            <a:picLocks noChangeAspect="1"/>
          </p:cNvPicPr>
          <p:nvPr/>
        </p:nvPicPr>
        <p:blipFill>
          <a:blip r:embed="rId2"/>
          <a:stretch>
            <a:fillRect/>
          </a:stretch>
        </p:blipFill>
        <p:spPr>
          <a:xfrm>
            <a:off x="159026" y="2994991"/>
            <a:ext cx="7168367" cy="3206901"/>
          </a:xfrm>
          <a:prstGeom prst="rect">
            <a:avLst/>
          </a:prstGeom>
        </p:spPr>
      </p:pic>
      <p:grpSp>
        <p:nvGrpSpPr>
          <p:cNvPr id="7" name="Group 6">
            <a:extLst>
              <a:ext uri="{FF2B5EF4-FFF2-40B4-BE49-F238E27FC236}">
                <a16:creationId xmlns:a16="http://schemas.microsoft.com/office/drawing/2014/main" xmlns="" id="{49787B7E-DC94-4F89-8EA3-D5C4E3DD4E83}"/>
              </a:ext>
            </a:extLst>
          </p:cNvPr>
          <p:cNvGrpSpPr/>
          <p:nvPr/>
        </p:nvGrpSpPr>
        <p:grpSpPr>
          <a:xfrm>
            <a:off x="7103166" y="2674011"/>
            <a:ext cx="5088834" cy="4183989"/>
            <a:chOff x="6621532" y="1005790"/>
            <a:chExt cx="5725597" cy="6181163"/>
          </a:xfrm>
        </p:grpSpPr>
        <p:pic>
          <p:nvPicPr>
            <p:cNvPr id="8" name="Picture 2">
              <a:extLst>
                <a:ext uri="{FF2B5EF4-FFF2-40B4-BE49-F238E27FC236}">
                  <a16:creationId xmlns:a16="http://schemas.microsoft.com/office/drawing/2014/main" xmlns="" id="{F962A93F-A3FC-4957-8743-4D8E70626D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4473" y="1005790"/>
              <a:ext cx="5049764" cy="547977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88C6B0FA-F1F4-44D1-97D3-DAF3E3CFC779}"/>
                </a:ext>
              </a:extLst>
            </p:cNvPr>
            <p:cNvSpPr txBox="1"/>
            <p:nvPr/>
          </p:nvSpPr>
          <p:spPr>
            <a:xfrm>
              <a:off x="6621532" y="6323043"/>
              <a:ext cx="5725597" cy="863910"/>
            </a:xfrm>
            <a:prstGeom prst="rect">
              <a:avLst/>
            </a:prstGeom>
            <a:solidFill>
              <a:schemeClr val="bg1"/>
            </a:solidFill>
          </p:spPr>
          <p:txBody>
            <a:bodyPr wrap="square" rtlCol="0">
              <a:spAutoFit/>
            </a:bodyPr>
            <a:lstStyle/>
            <a:p>
              <a:pPr algn="ctr"/>
              <a:r>
                <a:rPr lang="vi-VN" sz="1600">
                  <a:solidFill>
                    <a:srgbClr val="1C11AF"/>
                  </a:solidFill>
                  <a:latin typeface="Arial" panose="020B0604020202020204" pitchFamily="34" charset="0"/>
                  <a:cs typeface="Arial" panose="020B0604020202020204" pitchFamily="34" charset="0"/>
                </a:rPr>
                <a:t>Hình 2.3. </a:t>
              </a:r>
              <a:r>
                <a:rPr lang="en-US" sz="1600">
                  <a:solidFill>
                    <a:srgbClr val="1C11AF"/>
                  </a:solidFill>
                  <a:latin typeface="Arial" panose="020B0604020202020204" pitchFamily="34" charset="0"/>
                  <a:cs typeface="Arial" panose="020B0604020202020204" pitchFamily="34" charset="0"/>
                </a:rPr>
                <a:t>Bản đồ </a:t>
              </a:r>
              <a:r>
                <a:rPr lang="vi-VN" sz="1600">
                  <a:solidFill>
                    <a:srgbClr val="1C11AF"/>
                  </a:solidFill>
                  <a:latin typeface="Arial" panose="020B0604020202020204" pitchFamily="34" charset="0"/>
                  <a:cs typeface="Arial" panose="020B0604020202020204" pitchFamily="34" charset="0"/>
                </a:rPr>
                <a:t>phân bố dân cư </a:t>
              </a:r>
              <a:r>
                <a:rPr lang="en-US" sz="1600">
                  <a:solidFill>
                    <a:srgbClr val="1C11AF"/>
                  </a:solidFill>
                  <a:latin typeface="Arial" panose="020B0604020202020204" pitchFamily="34" charset="0"/>
                  <a:cs typeface="Arial" panose="020B0604020202020204" pitchFamily="34" charset="0"/>
                </a:rPr>
                <a:t>và một số đô thị </a:t>
              </a:r>
              <a:endParaRPr lang="vi-VN" sz="1600">
                <a:solidFill>
                  <a:srgbClr val="1C11AF"/>
                </a:solidFill>
                <a:latin typeface="Arial" panose="020B0604020202020204" pitchFamily="34" charset="0"/>
                <a:cs typeface="Arial" panose="020B0604020202020204" pitchFamily="34" charset="0"/>
              </a:endParaRPr>
            </a:p>
            <a:p>
              <a:pPr algn="ctr"/>
              <a:r>
                <a:rPr lang="en-US" sz="1600">
                  <a:solidFill>
                    <a:srgbClr val="1C11AF"/>
                  </a:solidFill>
                  <a:latin typeface="Arial" panose="020B0604020202020204" pitchFamily="34" charset="0"/>
                  <a:cs typeface="Arial" panose="020B0604020202020204" pitchFamily="34" charset="0"/>
                </a:rPr>
                <a:t>ở Châu Âu</a:t>
              </a:r>
              <a:r>
                <a:rPr lang="vi-VN" sz="1600">
                  <a:solidFill>
                    <a:srgbClr val="1C11AF"/>
                  </a:solidFill>
                  <a:latin typeface="Arial" panose="020B0604020202020204" pitchFamily="34" charset="0"/>
                  <a:cs typeface="Arial" panose="020B0604020202020204" pitchFamily="34" charset="0"/>
                </a:rPr>
                <a:t>, năm 2020</a:t>
              </a:r>
              <a:endParaRPr lang="en-US" sz="1600">
                <a:solidFill>
                  <a:srgbClr val="1C11A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9914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17FD781-E026-4842-9A08-6B8F287C2960}"/>
              </a:ext>
            </a:extLst>
          </p:cNvPr>
          <p:cNvSpPr txBox="1"/>
          <p:nvPr/>
        </p:nvSpPr>
        <p:spPr>
          <a:xfrm>
            <a:off x="374066" y="1675195"/>
            <a:ext cx="11490290" cy="2308324"/>
          </a:xfrm>
          <a:prstGeom prst="rect">
            <a:avLst/>
          </a:prstGeom>
          <a:noFill/>
          <a:ln>
            <a:solidFill>
              <a:srgbClr val="00B050"/>
            </a:solidFill>
            <a:prstDash val="sysDash"/>
          </a:ln>
        </p:spPr>
        <p:txBody>
          <a:bodyPr wrap="square" rtlCol="0">
            <a:spAutoFit/>
          </a:bodyPr>
          <a:lstStyle/>
          <a:p>
            <a:pPr algn="just"/>
            <a:r>
              <a:rPr lang="en-US" sz="3600">
                <a:solidFill>
                  <a:srgbClr val="3333FF"/>
                </a:solidFill>
                <a:latin typeface="Arial" panose="020B0604020202020204" pitchFamily="34" charset="0"/>
                <a:cs typeface="Arial" panose="020B0604020202020204" pitchFamily="34" charset="0"/>
              </a:rPr>
              <a:t>S</a:t>
            </a:r>
            <a:r>
              <a:rPr lang="vi-VN" sz="3600">
                <a:solidFill>
                  <a:srgbClr val="3333FF"/>
                </a:solidFill>
                <a:latin typeface="Arial" panose="020B0604020202020204" pitchFamily="34" charset="0"/>
                <a:cs typeface="Arial" panose="020B0604020202020204" pitchFamily="34" charset="0"/>
              </a:rPr>
              <a:t>ư</a:t>
            </a:r>
            <a:r>
              <a:rPr lang="en-US" sz="3600">
                <a:solidFill>
                  <a:srgbClr val="3333FF"/>
                </a:solidFill>
                <a:latin typeface="Arial" panose="020B0604020202020204" pitchFamily="34" charset="0"/>
                <a:cs typeface="Arial" panose="020B0604020202020204" pitchFamily="34" charset="0"/>
              </a:rPr>
              <a:t>u tầm </a:t>
            </a:r>
            <a:r>
              <a:rPr lang="vi-VN" sz="3600">
                <a:solidFill>
                  <a:srgbClr val="3333FF"/>
                </a:solidFill>
                <a:latin typeface="Arial" panose="020B0604020202020204" pitchFamily="34" charset="0"/>
                <a:cs typeface="Arial" panose="020B0604020202020204" pitchFamily="34" charset="0"/>
              </a:rPr>
              <a:t>thông tin và một số</a:t>
            </a:r>
            <a:r>
              <a:rPr lang="en-US" sz="3600">
                <a:solidFill>
                  <a:srgbClr val="3333FF"/>
                </a:solidFill>
                <a:latin typeface="Arial" panose="020B0604020202020204" pitchFamily="34" charset="0"/>
                <a:cs typeface="Arial" panose="020B0604020202020204" pitchFamily="34" charset="0"/>
              </a:rPr>
              <a:t> hình ảnh về </a:t>
            </a:r>
            <a:r>
              <a:rPr lang="vi-VN" sz="3600">
                <a:solidFill>
                  <a:srgbClr val="3333FF"/>
                </a:solidFill>
                <a:latin typeface="Arial" panose="020B0604020202020204" pitchFamily="34" charset="0"/>
                <a:cs typeface="Arial" panose="020B0604020202020204" pitchFamily="34" charset="0"/>
              </a:rPr>
              <a:t> sự phát triển của </a:t>
            </a:r>
            <a:r>
              <a:rPr lang="en-US" sz="3600">
                <a:solidFill>
                  <a:srgbClr val="3333FF"/>
                </a:solidFill>
                <a:latin typeface="Arial" panose="020B0604020202020204" pitchFamily="34" charset="0"/>
                <a:cs typeface="Arial" panose="020B0604020202020204" pitchFamily="34" charset="0"/>
              </a:rPr>
              <a:t>các đô thị ở Châu Âu (Mát-x c</a:t>
            </a:r>
            <a:r>
              <a:rPr lang="vi-VN" sz="3600">
                <a:solidFill>
                  <a:srgbClr val="3333FF"/>
                </a:solidFill>
                <a:latin typeface="Arial" panose="020B0604020202020204" pitchFamily="34" charset="0"/>
                <a:cs typeface="Arial" panose="020B0604020202020204" pitchFamily="34" charset="0"/>
              </a:rPr>
              <a:t>ơ</a:t>
            </a:r>
            <a:r>
              <a:rPr lang="en-US" sz="3600">
                <a:solidFill>
                  <a:srgbClr val="3333FF"/>
                </a:solidFill>
                <a:latin typeface="Arial" panose="020B0604020202020204" pitchFamily="34" charset="0"/>
                <a:cs typeface="Arial" panose="020B0604020202020204" pitchFamily="34" charset="0"/>
              </a:rPr>
              <a:t>-va, Pari,Luân Đôn…) và viết khoảng đoạn văn giới thiệu về một trong các đô thị đó?</a:t>
            </a:r>
          </a:p>
        </p:txBody>
      </p:sp>
      <p:sp>
        <p:nvSpPr>
          <p:cNvPr id="11" name="Rectangle: Rounded Corners 10">
            <a:extLst>
              <a:ext uri="{FF2B5EF4-FFF2-40B4-BE49-F238E27FC236}">
                <a16:creationId xmlns:a16="http://schemas.microsoft.com/office/drawing/2014/main" xmlns="" id="{3A20B018-4A5B-4A3A-88EF-7848084703EB}"/>
              </a:ext>
            </a:extLst>
          </p:cNvPr>
          <p:cNvSpPr/>
          <p:nvPr/>
        </p:nvSpPr>
        <p:spPr>
          <a:xfrm>
            <a:off x="2994992" y="305491"/>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a16="http://schemas.microsoft.com/office/drawing/2014/main" xmlns="" id="{9CCEAA7A-353C-4F73-8AFE-9AF20BE1C5CE}"/>
              </a:ext>
            </a:extLst>
          </p:cNvPr>
          <p:cNvSpPr txBox="1"/>
          <p:nvPr/>
        </p:nvSpPr>
        <p:spPr>
          <a:xfrm>
            <a:off x="2690192" y="46611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pic>
        <p:nvPicPr>
          <p:cNvPr id="3" name="Picture 2">
            <a:extLst>
              <a:ext uri="{FF2B5EF4-FFF2-40B4-BE49-F238E27FC236}">
                <a16:creationId xmlns:a16="http://schemas.microsoft.com/office/drawing/2014/main" xmlns="" id="{8A032A83-37DE-421F-B552-5FE28B12F0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066" y="4208466"/>
            <a:ext cx="3707604" cy="2280096"/>
          </a:xfrm>
          <a:prstGeom prst="rect">
            <a:avLst/>
          </a:prstGeom>
        </p:spPr>
      </p:pic>
      <p:pic>
        <p:nvPicPr>
          <p:cNvPr id="7" name="Picture 6">
            <a:extLst>
              <a:ext uri="{FF2B5EF4-FFF2-40B4-BE49-F238E27FC236}">
                <a16:creationId xmlns:a16="http://schemas.microsoft.com/office/drawing/2014/main" xmlns="" id="{20CBE634-D2C2-4EC2-9C92-FB644F3730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8580" y="4215957"/>
            <a:ext cx="3614839" cy="2265113"/>
          </a:xfrm>
          <a:prstGeom prst="rect">
            <a:avLst/>
          </a:prstGeom>
        </p:spPr>
      </p:pic>
      <p:pic>
        <p:nvPicPr>
          <p:cNvPr id="13" name="Picture 12" descr="A picture containing tree, outdoor, sky, building&#10;&#10;Description automatically generated">
            <a:extLst>
              <a:ext uri="{FF2B5EF4-FFF2-40B4-BE49-F238E27FC236}">
                <a16:creationId xmlns:a16="http://schemas.microsoft.com/office/drawing/2014/main" xmlns="" id="{9C384E2D-CBC8-4FD3-9C9C-A22FD6C038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3094" y="4215957"/>
            <a:ext cx="3614838" cy="2265113"/>
          </a:xfrm>
          <a:prstGeom prst="rect">
            <a:avLst/>
          </a:prstGeom>
        </p:spPr>
      </p:pic>
      <p:pic>
        <p:nvPicPr>
          <p:cNvPr id="9" name="Picture 8">
            <a:extLst>
              <a:ext uri="{FF2B5EF4-FFF2-40B4-BE49-F238E27FC236}">
                <a16:creationId xmlns:a16="http://schemas.microsoft.com/office/drawing/2014/main" xmlns="" id="{92CB4D4D-26A1-4AD7-8B35-B6AEDF8CCAF9}"/>
              </a:ext>
            </a:extLst>
          </p:cNvPr>
          <p:cNvPicPr>
            <a:picLocks noChangeAspect="1"/>
          </p:cNvPicPr>
          <p:nvPr/>
        </p:nvPicPr>
        <p:blipFill>
          <a:blip r:embed="rId5"/>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19749023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17FD781-E026-4842-9A08-6B8F287C2960}"/>
              </a:ext>
            </a:extLst>
          </p:cNvPr>
          <p:cNvSpPr txBox="1"/>
          <p:nvPr/>
        </p:nvSpPr>
        <p:spPr>
          <a:xfrm>
            <a:off x="250368" y="1223411"/>
            <a:ext cx="11814962" cy="1200329"/>
          </a:xfrm>
          <a:prstGeom prst="rect">
            <a:avLst/>
          </a:prstGeom>
          <a:noFill/>
          <a:ln>
            <a:solidFill>
              <a:srgbClr val="00B050"/>
            </a:solidFill>
            <a:prstDash val="sysDash"/>
          </a:ln>
        </p:spPr>
        <p:txBody>
          <a:bodyPr wrap="square" rtlCol="0">
            <a:spAutoFit/>
          </a:bodyPr>
          <a:lstStyle/>
          <a:p>
            <a:pPr algn="just"/>
            <a:r>
              <a:rPr lang="en-US" sz="3600">
                <a:solidFill>
                  <a:srgbClr val="FF0066"/>
                </a:solidFill>
                <a:latin typeface="Arial" panose="020B0604020202020204" pitchFamily="34" charset="0"/>
                <a:cs typeface="Arial" panose="020B0604020202020204" pitchFamily="34" charset="0"/>
              </a:rPr>
              <a:t>Tại sao nhiều quốc gia ở châu Âu khuyến khích các cặp vợ chồng sinh thêm con? Liên hệ với Việt Nam?</a:t>
            </a:r>
          </a:p>
        </p:txBody>
      </p:sp>
      <p:sp>
        <p:nvSpPr>
          <p:cNvPr id="11" name="Rectangle: Rounded Corners 10">
            <a:extLst>
              <a:ext uri="{FF2B5EF4-FFF2-40B4-BE49-F238E27FC236}">
                <a16:creationId xmlns:a16="http://schemas.microsoft.com/office/drawing/2014/main" xmlns="" id="{3A20B018-4A5B-4A3A-88EF-7848084703EB}"/>
              </a:ext>
            </a:extLst>
          </p:cNvPr>
          <p:cNvSpPr/>
          <p:nvPr/>
        </p:nvSpPr>
        <p:spPr>
          <a:xfrm>
            <a:off x="2918797" y="103610"/>
            <a:ext cx="6467060" cy="96516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a16="http://schemas.microsoft.com/office/drawing/2014/main" xmlns="" id="{9CCEAA7A-353C-4F73-8AFE-9AF20BE1C5CE}"/>
              </a:ext>
            </a:extLst>
          </p:cNvPr>
          <p:cNvSpPr txBox="1"/>
          <p:nvPr/>
        </p:nvSpPr>
        <p:spPr>
          <a:xfrm>
            <a:off x="2635181" y="129705"/>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pic>
        <p:nvPicPr>
          <p:cNvPr id="10" name="Picture 9">
            <a:extLst>
              <a:ext uri="{FF2B5EF4-FFF2-40B4-BE49-F238E27FC236}">
                <a16:creationId xmlns:a16="http://schemas.microsoft.com/office/drawing/2014/main" xmlns="" id="{1EA74116-5160-43C8-9E29-8698E5F96F11}"/>
              </a:ext>
            </a:extLst>
          </p:cNvPr>
          <p:cNvPicPr/>
          <p:nvPr/>
        </p:nvPicPr>
        <p:blipFill>
          <a:blip r:embed="rId3"/>
          <a:stretch>
            <a:fillRect/>
          </a:stretch>
        </p:blipFill>
        <p:spPr>
          <a:xfrm>
            <a:off x="1906843" y="2686449"/>
            <a:ext cx="3686435" cy="3120585"/>
          </a:xfrm>
          <a:prstGeom prst="rect">
            <a:avLst/>
          </a:prstGeom>
        </p:spPr>
      </p:pic>
      <p:pic>
        <p:nvPicPr>
          <p:cNvPr id="14" name="Picture 13">
            <a:extLst>
              <a:ext uri="{FF2B5EF4-FFF2-40B4-BE49-F238E27FC236}">
                <a16:creationId xmlns:a16="http://schemas.microsoft.com/office/drawing/2014/main" xmlns="" id="{0F719648-1D93-4C05-BA00-B0E548593E2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8724" y="2686449"/>
            <a:ext cx="3317172" cy="2948140"/>
          </a:xfrm>
          <a:prstGeom prst="rect">
            <a:avLst/>
          </a:prstGeom>
          <a:noFill/>
        </p:spPr>
      </p:pic>
    </p:spTree>
    <p:extLst>
      <p:ext uri="{BB962C8B-B14F-4D97-AF65-F5344CB8AC3E}">
        <p14:creationId xmlns:p14="http://schemas.microsoft.com/office/powerpoint/2010/main" val="59592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3"/>
          <p:cNvSpPr>
            <a:spLocks noGrp="1"/>
          </p:cNvSpPr>
          <p:nvPr>
            <p:ph type="sldNum" sz="quarter" idx="12"/>
          </p:nvPr>
        </p:nvSpPr>
        <p:spPr bwMode="auto">
          <a:xfrm>
            <a:off x="11363325" y="6456363"/>
            <a:ext cx="295275" cy="187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9EB0C03A-1860-43FA-8684-0AF92EC7DA58}" type="slidenum">
              <a:rPr lang="en-US" altLang="en-US">
                <a:solidFill>
                  <a:srgbClr val="045C75"/>
                </a:solidFill>
              </a:rPr>
              <a:pPr/>
              <a:t>55</a:t>
            </a:fld>
            <a:endParaRPr lang="en-US" altLang="en-US">
              <a:solidFill>
                <a:srgbClr val="045C75"/>
              </a:solidFill>
            </a:endParaRPr>
          </a:p>
        </p:txBody>
      </p:sp>
      <p:sp>
        <p:nvSpPr>
          <p:cNvPr id="11" name="Rectangle 10">
            <a:extLst>
              <a:ext uri="{FF2B5EF4-FFF2-40B4-BE49-F238E27FC236}">
                <a16:creationId xmlns:a16="http://schemas.microsoft.com/office/drawing/2014/main" xmlns="" id="{9F75B955-4329-4754-86B0-99FDACF648E4}"/>
              </a:ext>
            </a:extLst>
          </p:cNvPr>
          <p:cNvSpPr/>
          <p:nvPr/>
        </p:nvSpPr>
        <p:spPr>
          <a:xfrm>
            <a:off x="913956" y="457200"/>
            <a:ext cx="10744200" cy="830997"/>
          </a:xfrm>
          <a:prstGeom prst="rect">
            <a:avLst/>
          </a:prstGeom>
          <a:solidFill>
            <a:srgbClr val="002060"/>
          </a:solidFill>
        </p:spPr>
        <p:txBody>
          <a:bodyPr>
            <a:spAutoFit/>
          </a:bodyPr>
          <a:lstStyle/>
          <a:p>
            <a:pPr algn="ctr">
              <a:defRPr/>
            </a:pPr>
            <a:r>
              <a:rPr lang="en-US" sz="4800" b="1">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Times New Roman" panose="02020603050405020304" pitchFamily="18" charset="0"/>
                <a:ea typeface="#9Slide02 Tieu de rat dai 01" panose="02000000000000000000" pitchFamily="2" charset="0"/>
                <a:cs typeface="Times New Roman" panose="02020603050405020304" pitchFamily="18" charset="0"/>
              </a:rPr>
              <a:t>VẬN DỤNG TÌM TÒI, MỞ RỘNG</a:t>
            </a:r>
          </a:p>
        </p:txBody>
      </p:sp>
      <p:pic>
        <p:nvPicPr>
          <p:cNvPr id="37892" name="Bike Rides - The Green Orbs">
            <a:hlinkClick r:id="" action="ppaction://media"/>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955463" y="6524625"/>
            <a:ext cx="1841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438400"/>
            <a:ext cx="525780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Rectangle 2"/>
          <p:cNvSpPr>
            <a:spLocks noChangeArrowheads="1"/>
          </p:cNvSpPr>
          <p:nvPr/>
        </p:nvSpPr>
        <p:spPr bwMode="auto">
          <a:xfrm>
            <a:off x="6286500" y="2743200"/>
            <a:ext cx="5524500"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15000"/>
              </a:lnSpc>
              <a:spcBef>
                <a:spcPts val="600"/>
              </a:spcBef>
            </a:pPr>
            <a:r>
              <a:rPr lang="vi-VN" altLang="en-US" sz="3600" b="1">
                <a:solidFill>
                  <a:srgbClr val="002060"/>
                </a:solidFill>
                <a:latin typeface="Times New Roman" pitchFamily="18" charset="0"/>
                <a:ea typeface="Calibri" pitchFamily="34" charset="0"/>
                <a:cs typeface="Calibri" pitchFamily="34" charset="0"/>
              </a:rPr>
              <a:t>Tìm hiểu </a:t>
            </a:r>
            <a:r>
              <a:rPr lang="en-US" altLang="en-US" sz="3600" b="1">
                <a:solidFill>
                  <a:srgbClr val="002060"/>
                </a:solidFill>
                <a:latin typeface="Times New Roman" pitchFamily="18" charset="0"/>
                <a:ea typeface="Calibri" pitchFamily="34" charset="0"/>
                <a:cs typeface="Calibri" pitchFamily="34" charset="0"/>
              </a:rPr>
              <a:t>thông tin và một số hình ảnh </a:t>
            </a:r>
            <a:r>
              <a:rPr lang="vi-VN" altLang="en-US" sz="3600" b="1">
                <a:solidFill>
                  <a:srgbClr val="002060"/>
                </a:solidFill>
                <a:latin typeface="Times New Roman" pitchFamily="18" charset="0"/>
                <a:ea typeface="Calibri" pitchFamily="34" charset="0"/>
                <a:cs typeface="Calibri" pitchFamily="34" charset="0"/>
              </a:rPr>
              <a:t>về sự phát triển </a:t>
            </a:r>
            <a:r>
              <a:rPr lang="en-US" altLang="en-US" sz="3600" b="1">
                <a:solidFill>
                  <a:srgbClr val="002060"/>
                </a:solidFill>
                <a:latin typeface="Times New Roman" pitchFamily="18" charset="0"/>
                <a:ea typeface="Calibri" pitchFamily="34" charset="0"/>
                <a:cs typeface="Calibri" pitchFamily="34" charset="0"/>
              </a:rPr>
              <a:t>của các đô thị </a:t>
            </a:r>
            <a:r>
              <a:rPr lang="vi-VN" altLang="en-US" sz="3600" b="1">
                <a:solidFill>
                  <a:srgbClr val="002060"/>
                </a:solidFill>
                <a:latin typeface="Times New Roman" pitchFamily="18" charset="0"/>
                <a:ea typeface="Calibri" pitchFamily="34" charset="0"/>
                <a:cs typeface="Calibri" pitchFamily="34" charset="0"/>
              </a:rPr>
              <a:t>ở châu Âu.</a:t>
            </a:r>
            <a:endParaRPr lang="en-US" altLang="en-US" sz="3600" b="1">
              <a:solidFill>
                <a:srgbClr val="002060"/>
              </a:solidFill>
              <a:latin typeface="Times New Roman" pitchFamily="18" charset="0"/>
              <a:ea typeface="Calibri" pitchFamily="34" charset="0"/>
              <a:cs typeface="Calibri" pitchFamily="34" charset="0"/>
            </a:endParaRPr>
          </a:p>
        </p:txBody>
      </p:sp>
    </p:spTree>
    <p:extLst>
      <p:ext uri="{BB962C8B-B14F-4D97-AF65-F5344CB8AC3E}">
        <p14:creationId xmlns:p14="http://schemas.microsoft.com/office/powerpoint/2010/main" val="15124532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5E-6 -3.7037E-7 L 0.01237 0.07338 " pathEditMode="relative" rAng="0" ptsTypes="AA">
                                      <p:cBhvr>
                                        <p:cTn id="6" dur="250" accel="50000" decel="50000" autoRev="1" fill="hold">
                                          <p:stCondLst>
                                            <p:cond delay="0"/>
                                          </p:stCondLst>
                                        </p:cTn>
                                        <p:tgtEl>
                                          <p:spTgt spid="11">
                                            <p:txEl>
                                              <p:pRg st="0" end="0"/>
                                            </p:txEl>
                                          </p:spTgt>
                                        </p:tgtEl>
                                        <p:attrNameLst>
                                          <p:attrName>ppt_x</p:attrName>
                                          <p:attrName>ppt_y</p:attrName>
                                        </p:attrNameLst>
                                      </p:cBhvr>
                                      <p:rCtr x="612" y="3657"/>
                                    </p:animMotion>
                                    <p:animRot by="1500000">
                                      <p:cBhvr>
                                        <p:cTn id="7" dur="125" fill="hold">
                                          <p:stCondLst>
                                            <p:cond delay="0"/>
                                          </p:stCondLst>
                                        </p:cTn>
                                        <p:tgtEl>
                                          <p:spTgt spid="11">
                                            <p:txEl>
                                              <p:pRg st="0" end="0"/>
                                            </p:txEl>
                                          </p:spTgt>
                                        </p:tgtEl>
                                        <p:attrNameLst>
                                          <p:attrName>r</p:attrName>
                                        </p:attrNameLst>
                                      </p:cBhvr>
                                    </p:animRot>
                                    <p:animRot by="-1500000">
                                      <p:cBhvr>
                                        <p:cTn id="8" dur="125" fill="hold">
                                          <p:stCondLst>
                                            <p:cond delay="125"/>
                                          </p:stCondLst>
                                        </p:cTn>
                                        <p:tgtEl>
                                          <p:spTgt spid="11">
                                            <p:txEl>
                                              <p:pRg st="0" end="0"/>
                                            </p:txEl>
                                          </p:spTgt>
                                        </p:tgtEl>
                                        <p:attrNameLst>
                                          <p:attrName>r</p:attrName>
                                        </p:attrNameLst>
                                      </p:cBhvr>
                                    </p:animRot>
                                    <p:animRot by="-1500000">
                                      <p:cBhvr>
                                        <p:cTn id="9" dur="125" fill="hold">
                                          <p:stCondLst>
                                            <p:cond delay="250"/>
                                          </p:stCondLst>
                                        </p:cTn>
                                        <p:tgtEl>
                                          <p:spTgt spid="11">
                                            <p:txEl>
                                              <p:pRg st="0" end="0"/>
                                            </p:txEl>
                                          </p:spTgt>
                                        </p:tgtEl>
                                        <p:attrNameLst>
                                          <p:attrName>r</p:attrName>
                                        </p:attrNameLst>
                                      </p:cBhvr>
                                    </p:animRot>
                                    <p:animRot by="1500000">
                                      <p:cBhvr>
                                        <p:cTn id="10" dur="125" fill="hold">
                                          <p:stCondLst>
                                            <p:cond delay="375"/>
                                          </p:stCondLst>
                                        </p:cTn>
                                        <p:tgtEl>
                                          <p:spTgt spid="1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xmlns=""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i="1">
                <a:solidFill>
                  <a:srgbClr val="0070C0"/>
                </a:solidFill>
              </a:rPr>
              <a:t>Ôn đới hải dương phân bố ở đâu</a:t>
            </a:r>
            <a:endParaRPr lang="en-US" sz="3200" i="1">
              <a:solidFill>
                <a:srgbClr val="0070C0"/>
              </a:solidFill>
            </a:endParaRPr>
          </a:p>
          <a:p>
            <a:pPr lvl="0" algn="ctr"/>
            <a:r>
              <a:rPr lang="vi-VN" sz="3200" i="1">
                <a:solidFill>
                  <a:srgbClr val="0070C0"/>
                </a:solidFill>
              </a:rPr>
              <a:t> trong châu Âu </a:t>
            </a:r>
            <a:r>
              <a:rPr lang="vi-VN" sz="3200">
                <a:solidFill>
                  <a:srgbClr val="0070C0"/>
                </a:solidFill>
              </a:rPr>
              <a:t>?</a:t>
            </a:r>
            <a:endParaRPr lang="en-US" sz="3200">
              <a:solidFill>
                <a:srgbClr val="0070C0"/>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3" y="3017837"/>
            <a:ext cx="795531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a:solidFill>
                  <a:schemeClr val="bg1"/>
                </a:solidFill>
              </a:rPr>
              <a:t>Phía tây Châu Âu,ven Đại Tây Dương</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4</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a16="http://schemas.microsoft.com/office/drawing/2014/main" xmlns="" id="{11A3E89B-2277-4CDE-B2C1-4BA09722EB85}"/>
              </a:ext>
            </a:extLst>
          </p:cNvPr>
          <p:cNvPicPr>
            <a:picLocks noChangeAspect="1"/>
          </p:cNvPicPr>
          <p:nvPr/>
        </p:nvPicPr>
        <p:blipFill>
          <a:blip r:embed="rId11"/>
          <a:stretch>
            <a:fillRect/>
          </a:stretch>
        </p:blipFill>
        <p:spPr>
          <a:xfrm>
            <a:off x="10791608" y="148865"/>
            <a:ext cx="1222629" cy="1075678"/>
          </a:xfrm>
          <a:prstGeom prst="rect">
            <a:avLst/>
          </a:prstGeom>
        </p:spPr>
      </p:pic>
    </p:spTree>
    <p:custDataLst>
      <p:tags r:id="rId1"/>
    </p:custDataLst>
    <p:extLst>
      <p:ext uri="{BB962C8B-B14F-4D97-AF65-F5344CB8AC3E}">
        <p14:creationId xmlns:p14="http://schemas.microsoft.com/office/powerpoint/2010/main" val="2562796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sz="3200" i="1">
                <a:solidFill>
                  <a:srgbClr val="0070C0"/>
                </a:solidFill>
              </a:rPr>
              <a:t>Châu Âu có những đới thiên nhiên nào</a:t>
            </a:r>
            <a:r>
              <a:rPr lang="vi-VN" sz="3200">
                <a:solidFill>
                  <a:srgbClr val="0070C0"/>
                </a:solidFill>
              </a:rPr>
              <a:t>?</a:t>
            </a:r>
            <a:endParaRPr lang="en-US" sz="3200">
              <a:solidFill>
                <a:srgbClr val="0070C0"/>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a:solidFill>
                  <a:schemeClr val="bg1"/>
                </a:solidFill>
              </a:rPr>
              <a:t>Đới lạnh và đới ôn hòa</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5</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a16="http://schemas.microsoft.com/office/drawing/2014/main" xmlns="" id="{EC7AAB5B-7E87-4691-A8C6-43158B47F7AB}"/>
              </a:ext>
            </a:extLst>
          </p:cNvPr>
          <p:cNvPicPr>
            <a:picLocks noChangeAspect="1"/>
          </p:cNvPicPr>
          <p:nvPr/>
        </p:nvPicPr>
        <p:blipFill>
          <a:blip r:embed="rId12"/>
          <a:stretch>
            <a:fillRect/>
          </a:stretch>
        </p:blipFill>
        <p:spPr>
          <a:xfrm>
            <a:off x="10791608" y="148865"/>
            <a:ext cx="1222629" cy="1075678"/>
          </a:xfrm>
          <a:prstGeom prst="rect">
            <a:avLst/>
          </a:prstGeom>
        </p:spPr>
      </p:pic>
    </p:spTree>
    <p:custDataLst>
      <p:tags r:id="rId1"/>
    </p:custDataLst>
    <p:extLst>
      <p:ext uri="{BB962C8B-B14F-4D97-AF65-F5344CB8AC3E}">
        <p14:creationId xmlns:p14="http://schemas.microsoft.com/office/powerpoint/2010/main" val="507290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i="1">
                <a:solidFill>
                  <a:srgbClr val="0070C0"/>
                </a:solidFill>
              </a:rPr>
              <a:t>Phía Tây Âu có dòng biển nào đi qua</a:t>
            </a:r>
            <a:r>
              <a:rPr lang="en-US" sz="3200" i="1">
                <a:solidFill>
                  <a:srgbClr val="0070C0"/>
                </a:solidFill>
              </a:rPr>
              <a:t>?</a:t>
            </a:r>
            <a:endParaRPr lang="en-US" sz="3200">
              <a:solidFill>
                <a:srgbClr val="0070C0"/>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r>
              <a:rPr lang="en-US" sz="3200" i="1">
                <a:solidFill>
                  <a:schemeClr val="bg1"/>
                </a:solidFill>
              </a:rPr>
              <a:t>  </a:t>
            </a:r>
            <a:r>
              <a:rPr lang="vi-VN" sz="3200" i="1">
                <a:solidFill>
                  <a:schemeClr val="bg1"/>
                </a:solidFill>
              </a:rPr>
              <a:t>Dòng biển nóng Bắc Đại Tây Dương.</a:t>
            </a:r>
            <a:endParaRPr lang="en-US" sz="3200">
              <a:solidFill>
                <a:schemeClr val="bg1"/>
              </a:solidFill>
            </a:endParaRP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6</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a16="http://schemas.microsoft.com/office/drawing/2014/main" xmlns="" id="{658120A2-0FFF-4EAB-92E8-35B70AA06550}"/>
              </a:ext>
            </a:extLst>
          </p:cNvPr>
          <p:cNvPicPr>
            <a:picLocks noChangeAspect="1"/>
          </p:cNvPicPr>
          <p:nvPr/>
        </p:nvPicPr>
        <p:blipFill>
          <a:blip r:embed="rId12"/>
          <a:stretch>
            <a:fillRect/>
          </a:stretch>
        </p:blipFill>
        <p:spPr>
          <a:xfrm>
            <a:off x="10791608" y="148865"/>
            <a:ext cx="1222629" cy="1075678"/>
          </a:xfrm>
          <a:prstGeom prst="rect">
            <a:avLst/>
          </a:prstGeom>
        </p:spPr>
      </p:pic>
    </p:spTree>
    <p:custDataLst>
      <p:tags r:id="rId1"/>
    </p:custDataLst>
    <p:extLst>
      <p:ext uri="{BB962C8B-B14F-4D97-AF65-F5344CB8AC3E}">
        <p14:creationId xmlns:p14="http://schemas.microsoft.com/office/powerpoint/2010/main" val="3710210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6E9A5E00-69CB-4E7D-ACD1-642091CB07F3}"/>
              </a:ext>
            </a:extLst>
          </p:cNvPr>
          <p:cNvPicPr>
            <a:picLocks noChangeAspect="1"/>
          </p:cNvPicPr>
          <p:nvPr/>
        </p:nvPicPr>
        <p:blipFill rotWithShape="1">
          <a:blip r:embed="rId3">
            <a:extLst>
              <a:ext uri="{28A0092B-C50C-407E-A947-70E740481C1C}">
                <a14:useLocalDpi xmlns:a14="http://schemas.microsoft.com/office/drawing/2010/main" val="0"/>
              </a:ext>
            </a:extLst>
          </a:blip>
          <a:srcRect l="1577" r="8028" b="-4"/>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6" name="Picture 15" descr="A picture containing water, boat, mountain, harbor&#10;&#10;Description automatically generated">
            <a:extLst>
              <a:ext uri="{FF2B5EF4-FFF2-40B4-BE49-F238E27FC236}">
                <a16:creationId xmlns:a16="http://schemas.microsoft.com/office/drawing/2014/main" xmlns="" id="{29ABBA09-8A1B-4585-BC0A-B9BED9FE643E}"/>
              </a:ext>
            </a:extLst>
          </p:cNvPr>
          <p:cNvPicPr>
            <a:picLocks noChangeAspect="1"/>
          </p:cNvPicPr>
          <p:nvPr/>
        </p:nvPicPr>
        <p:blipFill rotWithShape="1">
          <a:blip r:embed="rId4">
            <a:extLst>
              <a:ext uri="{28A0092B-C50C-407E-A947-70E740481C1C}">
                <a14:useLocalDpi xmlns:a14="http://schemas.microsoft.com/office/drawing/2010/main" val="0"/>
              </a:ext>
            </a:extLst>
          </a:blip>
          <a:srcRect l="9330" r="11124" b="-1"/>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15" name="Picture 14">
            <a:extLst>
              <a:ext uri="{FF2B5EF4-FFF2-40B4-BE49-F238E27FC236}">
                <a16:creationId xmlns:a16="http://schemas.microsoft.com/office/drawing/2014/main" xmlns="" id="{6AA76C97-73C6-4175-920B-D23AF6F2BCA0}"/>
              </a:ext>
            </a:extLst>
          </p:cNvPr>
          <p:cNvPicPr>
            <a:picLocks noChangeAspect="1"/>
          </p:cNvPicPr>
          <p:nvPr/>
        </p:nvPicPr>
        <p:blipFill rotWithShape="1">
          <a:blip r:embed="rId5">
            <a:extLst>
              <a:ext uri="{28A0092B-C50C-407E-A947-70E740481C1C}">
                <a14:useLocalDpi xmlns:a14="http://schemas.microsoft.com/office/drawing/2010/main" val="0"/>
              </a:ext>
            </a:extLst>
          </a:blip>
          <a:srcRect l="18550" r="-1" b="-1"/>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17" name="Rectangle 16">
            <a:extLst>
              <a:ext uri="{FF2B5EF4-FFF2-40B4-BE49-F238E27FC236}">
                <a16:creationId xmlns:a16="http://schemas.microsoft.com/office/drawing/2014/main" xmlns="" id="{E595B1EE-1CFC-42E6-B1C0-F4307E9DAFAA}"/>
              </a:ext>
            </a:extLst>
          </p:cNvPr>
          <p:cNvSpPr/>
          <p:nvPr/>
        </p:nvSpPr>
        <p:spPr>
          <a:xfrm>
            <a:off x="-887665" y="1700789"/>
            <a:ext cx="5577813" cy="4505652"/>
          </a:xfrm>
          <a:prstGeom prst="rect">
            <a:avLst/>
          </a:prstGeom>
          <a:noFill/>
        </p:spPr>
        <p:txBody>
          <a:bodyPr vert="horz" lIns="91440" tIns="45720" rIns="91440" bIns="45720" rtlCol="0">
            <a:normAutofit/>
          </a:bodyPr>
          <a:lstStyle/>
          <a:p>
            <a:pPr algn="ctr">
              <a:lnSpc>
                <a:spcPct val="90000"/>
              </a:lnSpc>
              <a:spcAft>
                <a:spcPts val="600"/>
              </a:spcAft>
            </a:pPr>
            <a:endParaRPr lang="en-US" sz="3200" b="1">
              <a:solidFill>
                <a:srgbClr val="0070C0"/>
              </a:solidFill>
              <a:latin typeface="Arial" panose="020B0604020202020204" pitchFamily="34" charset="0"/>
              <a:cs typeface="Arial" panose="020B0604020202020204" pitchFamily="34" charset="0"/>
            </a:endParaRPr>
          </a:p>
          <a:p>
            <a:pPr algn="ctr">
              <a:lnSpc>
                <a:spcPct val="90000"/>
              </a:lnSpc>
              <a:spcAft>
                <a:spcPts val="600"/>
              </a:spcAft>
            </a:pPr>
            <a:r>
              <a:rPr lang="en-US" sz="3200" b="1">
                <a:solidFill>
                  <a:srgbClr val="00B050"/>
                </a:solidFill>
                <a:latin typeface="Arial" panose="020B0604020202020204" pitchFamily="34" charset="0"/>
                <a:cs typeface="Arial" panose="020B0604020202020204" pitchFamily="34" charset="0"/>
              </a:rPr>
              <a:t>BÀI 2</a:t>
            </a:r>
          </a:p>
          <a:p>
            <a:pPr algn="ctr">
              <a:lnSpc>
                <a:spcPct val="90000"/>
              </a:lnSpc>
              <a:spcAft>
                <a:spcPts val="600"/>
              </a:spcAft>
            </a:pPr>
            <a:r>
              <a:rPr lang="en-US" sz="3200" b="1">
                <a:solidFill>
                  <a:srgbClr val="00B050"/>
                </a:solidFill>
                <a:latin typeface="Arial" panose="020B0604020202020204" pitchFamily="34" charset="0"/>
                <a:cs typeface="Arial" panose="020B0604020202020204" pitchFamily="34" charset="0"/>
              </a:rPr>
              <a:t>ĐẶC ĐIỂM DÂN CƯ</a:t>
            </a:r>
          </a:p>
          <a:p>
            <a:pPr algn="ctr">
              <a:lnSpc>
                <a:spcPct val="90000"/>
              </a:lnSpc>
              <a:spcAft>
                <a:spcPts val="600"/>
              </a:spcAft>
            </a:pPr>
            <a:r>
              <a:rPr lang="en-US" sz="3200" b="1">
                <a:solidFill>
                  <a:srgbClr val="00B050"/>
                </a:solidFill>
                <a:latin typeface="Arial" panose="020B0604020202020204" pitchFamily="34" charset="0"/>
                <a:cs typeface="Arial" panose="020B0604020202020204" pitchFamily="34" charset="0"/>
              </a:rPr>
              <a:t> XÃ HỘI CHÂU ÂU</a:t>
            </a:r>
          </a:p>
        </p:txBody>
      </p:sp>
      <p:pic>
        <p:nvPicPr>
          <p:cNvPr id="14" name="Picture 13">
            <a:extLst>
              <a:ext uri="{FF2B5EF4-FFF2-40B4-BE49-F238E27FC236}">
                <a16:creationId xmlns:a16="http://schemas.microsoft.com/office/drawing/2014/main" xmlns="" id="{A43C923F-7CED-4751-A1F1-A8557FBEB8A4}"/>
              </a:ext>
            </a:extLst>
          </p:cNvPr>
          <p:cNvPicPr>
            <a:picLocks noChangeAspect="1"/>
          </p:cNvPicPr>
          <p:nvPr/>
        </p:nvPicPr>
        <p:blipFill rotWithShape="1">
          <a:blip r:embed="rId6">
            <a:extLst>
              <a:ext uri="{28A0092B-C50C-407E-A947-70E740481C1C}">
                <a14:useLocalDpi xmlns:a14="http://schemas.microsoft.com/office/drawing/2010/main" val="0"/>
              </a:ext>
            </a:extLst>
          </a:blip>
          <a:srcRect l="375" r="21863" b="2"/>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19629752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1195275369"/>
</p:tagLst>
</file>

<file path=ppt/tags/tag10.xml><?xml version="1.0" encoding="utf-8"?>
<p:tagLst xmlns:a="http://schemas.openxmlformats.org/drawingml/2006/main" xmlns:r="http://schemas.openxmlformats.org/officeDocument/2006/relationships" xmlns:p="http://schemas.openxmlformats.org/presentationml/2006/main">
  <p:tag name="TIMING" val="|6.5|2.4|0.5|0.5|0.5|0.4"/>
</p:tagLst>
</file>

<file path=ppt/tags/tag1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ags/tag4.xml><?xml version="1.0" encoding="utf-8"?>
<p:tagLst xmlns:a="http://schemas.openxmlformats.org/drawingml/2006/main" xmlns:r="http://schemas.openxmlformats.org/officeDocument/2006/relationships" xmlns:p="http://schemas.openxmlformats.org/presentationml/2006/main">
  <p:tag name="TIMING" val="|6.5|2.4|0.5|0.5|0.5|0.4"/>
</p:tagLst>
</file>

<file path=ppt/tags/tag5.xml><?xml version="1.0" encoding="utf-8"?>
<p:tagLst xmlns:a="http://schemas.openxmlformats.org/drawingml/2006/main" xmlns:r="http://schemas.openxmlformats.org/officeDocument/2006/relationships" xmlns:p="http://schemas.openxmlformats.org/presentationml/2006/main">
  <p:tag name="TIMING" val="|6.5|2.4|0.5|0.5|0.5|0.4"/>
</p:tagLst>
</file>

<file path=ppt/tags/tag6.xml><?xml version="1.0" encoding="utf-8"?>
<p:tagLst xmlns:a="http://schemas.openxmlformats.org/drawingml/2006/main" xmlns:r="http://schemas.openxmlformats.org/officeDocument/2006/relationships" xmlns:p="http://schemas.openxmlformats.org/presentationml/2006/main">
  <p:tag name="TIMING" val="|6.5|2.4|0.5|0.5|0.5|0.4"/>
</p:tagLst>
</file>

<file path=ppt/tags/tag7.xml><?xml version="1.0" encoding="utf-8"?>
<p:tagLst xmlns:a="http://schemas.openxmlformats.org/drawingml/2006/main" xmlns:r="http://schemas.openxmlformats.org/officeDocument/2006/relationships" xmlns:p="http://schemas.openxmlformats.org/presentationml/2006/main">
  <p:tag name="TIMING" val="|6.5|2.4|0.5|0.5|0.5|0.4"/>
</p:tagLst>
</file>

<file path=ppt/tags/tag8.xml><?xml version="1.0" encoding="utf-8"?>
<p:tagLst xmlns:a="http://schemas.openxmlformats.org/drawingml/2006/main" xmlns:r="http://schemas.openxmlformats.org/officeDocument/2006/relationships" xmlns:p="http://schemas.openxmlformats.org/presentationml/2006/main">
  <p:tag name="TIMING" val="|6.5|2.4|0.5|0.5|0.5|0.4"/>
</p:tagLst>
</file>

<file path=ppt/tags/tag9.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1643</TotalTime>
  <Words>4245</Words>
  <Application>Microsoft Office PowerPoint</Application>
  <PresentationFormat>Custom</PresentationFormat>
  <Paragraphs>528</Paragraphs>
  <Slides>57</Slides>
  <Notes>25</Notes>
  <HiddenSlides>0</HiddenSlides>
  <MMClips>2</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HS đọc thông tin, khai thác biểu đồ 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hình ảnh về các đô thị cụm đô thị đô thị vệ tinh ở châu Âu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win 7</cp:lastModifiedBy>
  <cp:revision>111</cp:revision>
  <dcterms:created xsi:type="dcterms:W3CDTF">2022-03-06T01:27:20Z</dcterms:created>
  <dcterms:modified xsi:type="dcterms:W3CDTF">2022-09-13T09:33:31Z</dcterms:modified>
</cp:coreProperties>
</file>