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91" r:id="rId5"/>
  </p:sldMasterIdLst>
  <p:notesMasterIdLst>
    <p:notesMasterId r:id="rId24"/>
  </p:notesMasterIdLst>
  <p:handoutMasterIdLst>
    <p:handoutMasterId r:id="rId25"/>
  </p:handoutMasterIdLst>
  <p:sldIdLst>
    <p:sldId id="350" r:id="rId6"/>
    <p:sldId id="315" r:id="rId7"/>
    <p:sldId id="258" r:id="rId8"/>
    <p:sldId id="342" r:id="rId9"/>
    <p:sldId id="316" r:id="rId10"/>
    <p:sldId id="260" r:id="rId11"/>
    <p:sldId id="262" r:id="rId12"/>
    <p:sldId id="317" r:id="rId13"/>
    <p:sldId id="318" r:id="rId14"/>
    <p:sldId id="343" r:id="rId15"/>
    <p:sldId id="344" r:id="rId16"/>
    <p:sldId id="345" r:id="rId17"/>
    <p:sldId id="319" r:id="rId18"/>
    <p:sldId id="275" r:id="rId19"/>
    <p:sldId id="346" r:id="rId20"/>
    <p:sldId id="347" r:id="rId21"/>
    <p:sldId id="348" r:id="rId22"/>
    <p:sldId id="3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p:cViewPr varScale="1">
        <p:scale>
          <a:sx n="66" d="100"/>
          <a:sy n="66" d="100"/>
        </p:scale>
        <p:origin x="44"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7/23/2022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7/23/2022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2C3CA4-CF9B-4DF5-9F91-7F4E4B6C3357}"/>
              </a:ext>
            </a:extLst>
          </p:cNvPr>
          <p:cNvSpPr>
            <a:spLocks noGrp="1" noChangeArrowheads="1"/>
          </p:cNvSpPr>
          <p:nvPr>
            <p:ph type="sldNum" sz="quarter" idx="5"/>
          </p:nvPr>
        </p:nvSpPr>
        <p:spPr>
          <a:ln/>
        </p:spPr>
        <p:txBody>
          <a:bodyPr/>
          <a:lstStyle/>
          <a:p>
            <a:fld id="{4D5AF9EE-C2F4-47F4-AEA0-38965A6B20D8}" type="slidenum">
              <a:rPr lang="en-US" altLang="en-US"/>
              <a:pPr/>
              <a:t>6</a:t>
            </a:fld>
            <a:endParaRPr lang="en-US" altLang="en-US"/>
          </a:p>
        </p:txBody>
      </p:sp>
      <p:sp>
        <p:nvSpPr>
          <p:cNvPr id="9218" name="Rectangle 2">
            <a:extLst>
              <a:ext uri="{FF2B5EF4-FFF2-40B4-BE49-F238E27FC236}">
                <a16:creationId xmlns:a16="http://schemas.microsoft.com/office/drawing/2014/main" id="{891CFB54-A1BE-45B2-B172-109A71E0B656}"/>
              </a:ext>
            </a:extLst>
          </p:cNvPr>
          <p:cNvSpPr>
            <a:spLocks noGrp="1" noRot="1" noChangeAspect="1" noChangeArrowheads="1" noTextEdit="1"/>
          </p:cNvSpPr>
          <p:nvPr>
            <p:ph type="sldImg"/>
          </p:nvPr>
        </p:nvSpPr>
        <p:spPr>
          <a:xfrm>
            <a:off x="685800" y="1143000"/>
            <a:ext cx="5486400" cy="3086100"/>
          </a:xfrm>
          <a:ln/>
        </p:spPr>
      </p:sp>
      <p:sp>
        <p:nvSpPr>
          <p:cNvPr id="9219" name="Rectangle 3">
            <a:extLst>
              <a:ext uri="{FF2B5EF4-FFF2-40B4-BE49-F238E27FC236}">
                <a16:creationId xmlns:a16="http://schemas.microsoft.com/office/drawing/2014/main" id="{C67F8A15-D240-4640-89F8-679F88266517}"/>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52"/>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6" y="1113026"/>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52"/>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6"/>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5"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50"/>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52"/>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6"/>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90" y="967316"/>
            <a:ext cx="2990943"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42" y="1109743"/>
            <a:ext cx="262663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90" y="3060954"/>
            <a:ext cx="2990943"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42" y="3203381"/>
            <a:ext cx="262663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0" y="5919255"/>
            <a:ext cx="8104083"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4"/>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44" y="265046"/>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7" y="436317"/>
            <a:ext cx="4748595"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91"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40"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91" y="2478387"/>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40"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91" y="4572025"/>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40"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44"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7" y="3619782"/>
            <a:ext cx="4748595"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7/23/2022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8"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7/23/2022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0EA60-783B-41C5-B665-0B446FEC1F50}"/>
              </a:ext>
            </a:extLst>
          </p:cNvPr>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1ABC060-2B05-48FE-ACA4-480952861CB9}"/>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E504DBE-466F-4974-8EF8-2DB45E86821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285F270-B9D6-482A-89D5-5FDF59D4163C}"/>
              </a:ext>
            </a:extLst>
          </p:cNvPr>
          <p:cNvSpPr>
            <a:spLocks noGrp="1"/>
          </p:cNvSpPr>
          <p:nvPr>
            <p:ph type="sldNum" sz="quarter" idx="12"/>
          </p:nvPr>
        </p:nvSpPr>
        <p:spPr>
          <a:xfrm>
            <a:off x="8737600" y="6245225"/>
            <a:ext cx="2844800" cy="476250"/>
          </a:xfrm>
        </p:spPr>
        <p:txBody>
          <a:bodyPr/>
          <a:lstStyle>
            <a:lvl1pPr>
              <a:defRPr/>
            </a:lvl1pPr>
          </a:lstStyle>
          <a:p>
            <a:fld id="{98386AB8-483E-4334-877E-58BEF0F69012}" type="slidenum">
              <a:rPr lang="en-US" altLang="en-US"/>
              <a:pPr/>
              <a:t>‹#›</a:t>
            </a:fld>
            <a:endParaRPr lang="en-US" altLang="en-US"/>
          </a:p>
        </p:txBody>
      </p:sp>
    </p:spTree>
    <p:extLst>
      <p:ext uri="{BB962C8B-B14F-4D97-AF65-F5344CB8AC3E}">
        <p14:creationId xmlns:p14="http://schemas.microsoft.com/office/powerpoint/2010/main" val="45901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790950" y="5062538"/>
            <a:ext cx="7871883" cy="1109662"/>
          </a:xfrm>
          <a:effectLst>
            <a:outerShdw dist="17961" dir="2700000" algn="ctr" rotWithShape="0">
              <a:schemeClr val="bg2"/>
            </a:outerShdw>
          </a:effectLst>
        </p:spPr>
        <p:txBody>
          <a:bodyPr/>
          <a:lstStyle>
            <a:lvl1pPr>
              <a:defRPr sz="3200"/>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3790950" y="5734053"/>
            <a:ext cx="7871883" cy="696913"/>
          </a:xfrm>
          <a:effectLst>
            <a:outerShdw dist="17961" dir="2700000" algn="ctr" rotWithShape="0">
              <a:schemeClr val="bg2"/>
            </a:outerShdw>
          </a:effectLst>
        </p:spPr>
        <p:txBody>
          <a:bodyPr/>
          <a:lstStyle>
            <a:lvl1pPr marL="0" indent="0" algn="r">
              <a:buFontTx/>
              <a:buNone/>
              <a:defRPr sz="2400" b="1"/>
            </a:lvl1pPr>
          </a:lstStyle>
          <a:p>
            <a:pPr lvl="0"/>
            <a:r>
              <a:rPr lang="en-US" noProof="0"/>
              <a:t>Click to edit Master subtitle style</a:t>
            </a:r>
            <a:endParaRPr lang="ru-RU" noProof="0"/>
          </a:p>
        </p:txBody>
      </p:sp>
    </p:spTree>
    <p:extLst>
      <p:ext uri="{BB962C8B-B14F-4D97-AF65-F5344CB8AC3E}">
        <p14:creationId xmlns:p14="http://schemas.microsoft.com/office/powerpoint/2010/main" val="184328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Nội dung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624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938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Nội dung 2"/>
          <p:cNvSpPr>
            <a:spLocks noGrp="1"/>
          </p:cNvSpPr>
          <p:nvPr>
            <p:ph sz="half" idx="1"/>
          </p:nvPr>
        </p:nvSpPr>
        <p:spPr>
          <a:xfrm>
            <a:off x="719668" y="1844675"/>
            <a:ext cx="484293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ỗ dành sẵn cho Nội dung 3"/>
          <p:cNvSpPr>
            <a:spLocks noGrp="1"/>
          </p:cNvSpPr>
          <p:nvPr>
            <p:ph sz="half" idx="2"/>
          </p:nvPr>
        </p:nvSpPr>
        <p:spPr>
          <a:xfrm>
            <a:off x="5765800" y="1844675"/>
            <a:ext cx="484293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04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7/23/2022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ỗ dành sẵn cho Văn bản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hỗ dành sẵn cho Nội dung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99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929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034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hỗ dành sẵn cho Nội dung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ỗ dành sẵn cho Văn bản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2849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0329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Văn bản Dọc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921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113184" y="1268413"/>
            <a:ext cx="2495549" cy="5472112"/>
          </a:xfrm>
        </p:spPr>
        <p:txBody>
          <a:bodyPr vert="eaVert"/>
          <a:lstStyle/>
          <a:p>
            <a:r>
              <a:rPr lang="en-US"/>
              <a:t>Click to edit Master title style</a:t>
            </a:r>
          </a:p>
        </p:txBody>
      </p:sp>
      <p:sp>
        <p:nvSpPr>
          <p:cNvPr id="3" name="Chỗ dành sẵn cho Văn bản Dọc 2"/>
          <p:cNvSpPr>
            <a:spLocks noGrp="1"/>
          </p:cNvSpPr>
          <p:nvPr>
            <p:ph type="body" orient="vert" idx="1"/>
          </p:nvPr>
        </p:nvSpPr>
        <p:spPr>
          <a:xfrm>
            <a:off x="624419" y="1268413"/>
            <a:ext cx="7285567" cy="5472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82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7/23/2022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7/23/2022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7/23/2022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7/23/2022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5"/>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5"/>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7/23/2022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35"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7/23/2022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7" cstate="print">
            <a:extLst>
              <a:ext uri="{28A0092B-C50C-407E-A947-70E740481C1C}">
                <a14:useLocalDpi xmlns:a14="http://schemas.microsoft.com/office/drawing/2010/main" val="0"/>
              </a:ext>
            </a:extLst>
          </a:blip>
          <a:srcRect l="525" t="511" r="525" b="2999"/>
          <a:stretch/>
        </p:blipFill>
        <p:spPr>
          <a:xfrm>
            <a:off x="0" y="0"/>
            <a:ext cx="12188827"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701"/>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701"/>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7/23/2022</a:t>
            </a:fld>
            <a:endParaRPr lang="en-US" dirty="0"/>
          </a:p>
        </p:txBody>
      </p:sp>
      <p:sp>
        <p:nvSpPr>
          <p:cNvPr id="6" name="Slide Number Placeholder 5"/>
          <p:cNvSpPr>
            <a:spLocks noGrp="1"/>
          </p:cNvSpPr>
          <p:nvPr>
            <p:ph type="sldNum" sz="quarter" idx="4"/>
          </p:nvPr>
        </p:nvSpPr>
        <p:spPr>
          <a:xfrm>
            <a:off x="8610600" y="6416701"/>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24417" y="1268413"/>
            <a:ext cx="988906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ru-RU" altLang="en-US"/>
          </a:p>
        </p:txBody>
      </p:sp>
      <p:sp>
        <p:nvSpPr>
          <p:cNvPr id="5123" name="Rectangle 3"/>
          <p:cNvSpPr>
            <a:spLocks noGrp="1" noChangeArrowheads="1"/>
          </p:cNvSpPr>
          <p:nvPr>
            <p:ph type="body" idx="1"/>
          </p:nvPr>
        </p:nvSpPr>
        <p:spPr bwMode="auto">
          <a:xfrm>
            <a:off x="719668" y="1844675"/>
            <a:ext cx="988906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ru-RU" altLang="en-US"/>
          </a:p>
        </p:txBody>
      </p:sp>
    </p:spTree>
    <p:extLst>
      <p:ext uri="{BB962C8B-B14F-4D97-AF65-F5344CB8AC3E}">
        <p14:creationId xmlns:p14="http://schemas.microsoft.com/office/powerpoint/2010/main" val="102319827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Bell Gothic Std Black" pitchFamily="34" charset="0"/>
        </a:defRPr>
      </a:lvl2pPr>
      <a:lvl3pPr algn="r" rtl="0" eaLnBrk="0" fontAlgn="base" hangingPunct="0">
        <a:spcBef>
          <a:spcPct val="0"/>
        </a:spcBef>
        <a:spcAft>
          <a:spcPct val="0"/>
        </a:spcAft>
        <a:defRPr sz="3600" b="1">
          <a:solidFill>
            <a:schemeClr val="bg1"/>
          </a:solidFill>
          <a:latin typeface="Bell Gothic Std Black" pitchFamily="34" charset="0"/>
        </a:defRPr>
      </a:lvl3pPr>
      <a:lvl4pPr algn="r" rtl="0" eaLnBrk="0" fontAlgn="base" hangingPunct="0">
        <a:spcBef>
          <a:spcPct val="0"/>
        </a:spcBef>
        <a:spcAft>
          <a:spcPct val="0"/>
        </a:spcAft>
        <a:defRPr sz="3600" b="1">
          <a:solidFill>
            <a:schemeClr val="bg1"/>
          </a:solidFill>
          <a:latin typeface="Bell Gothic Std Black" pitchFamily="34" charset="0"/>
        </a:defRPr>
      </a:lvl4pPr>
      <a:lvl5pPr algn="r" rtl="0" eaLnBrk="0" fontAlgn="base" hangingPunct="0">
        <a:spcBef>
          <a:spcPct val="0"/>
        </a:spcBef>
        <a:spcAft>
          <a:spcPct val="0"/>
        </a:spcAft>
        <a:defRPr sz="3600" b="1">
          <a:solidFill>
            <a:schemeClr val="bg1"/>
          </a:solidFill>
          <a:latin typeface="Bell Gothic Std Black" pitchFamily="34" charset="0"/>
        </a:defRPr>
      </a:lvl5pPr>
      <a:lvl6pPr marL="457200" algn="r" rtl="0" eaLnBrk="1" fontAlgn="base" hangingPunct="1">
        <a:spcBef>
          <a:spcPct val="0"/>
        </a:spcBef>
        <a:spcAft>
          <a:spcPct val="0"/>
        </a:spcAft>
        <a:defRPr sz="3600" b="1">
          <a:solidFill>
            <a:schemeClr val="bg1"/>
          </a:solidFill>
          <a:latin typeface="Bell Gothic Std Black" pitchFamily="34" charset="0"/>
        </a:defRPr>
      </a:lvl6pPr>
      <a:lvl7pPr marL="914400" algn="r" rtl="0" eaLnBrk="1" fontAlgn="base" hangingPunct="1">
        <a:spcBef>
          <a:spcPct val="0"/>
        </a:spcBef>
        <a:spcAft>
          <a:spcPct val="0"/>
        </a:spcAft>
        <a:defRPr sz="3600" b="1">
          <a:solidFill>
            <a:schemeClr val="bg1"/>
          </a:solidFill>
          <a:latin typeface="Bell Gothic Std Black" pitchFamily="34" charset="0"/>
        </a:defRPr>
      </a:lvl7pPr>
      <a:lvl8pPr marL="1371600" algn="r" rtl="0" eaLnBrk="1" fontAlgn="base" hangingPunct="1">
        <a:spcBef>
          <a:spcPct val="0"/>
        </a:spcBef>
        <a:spcAft>
          <a:spcPct val="0"/>
        </a:spcAft>
        <a:defRPr sz="3600" b="1">
          <a:solidFill>
            <a:schemeClr val="bg1"/>
          </a:solidFill>
          <a:latin typeface="Bell Gothic Std Black" pitchFamily="34" charset="0"/>
        </a:defRPr>
      </a:lvl8pPr>
      <a:lvl9pPr marL="1828800" algn="r" rtl="0" eaLnBrk="1" fontAlgn="base" hangingPunct="1">
        <a:spcBef>
          <a:spcPct val="0"/>
        </a:spcBef>
        <a:spcAft>
          <a:spcPct val="0"/>
        </a:spcAft>
        <a:defRPr sz="3600" b="1">
          <a:solidFill>
            <a:schemeClr val="bg1"/>
          </a:solidFill>
          <a:latin typeface="Bell Gothic Std Black"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haile.vn/giam-mo-bung-new-cavi-lipo.html" TargetMode="External"/><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D03FF4-3AA8-F7F3-DC02-BB064E58A11E}"/>
              </a:ext>
            </a:extLst>
          </p:cNvPr>
          <p:cNvSpPr txBox="1"/>
          <p:nvPr/>
        </p:nvSpPr>
        <p:spPr>
          <a:xfrm>
            <a:off x="4114800" y="3804851"/>
            <a:ext cx="4572000" cy="646331"/>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rPr>
              <a:t>NGƯỜI SOẠN: NGUYỄN THỊ THU HẰNG</a:t>
            </a:r>
          </a:p>
          <a:p>
            <a:endParaRPr lang="en-US" dirty="0"/>
          </a:p>
        </p:txBody>
      </p:sp>
      <p:sp>
        <p:nvSpPr>
          <p:cNvPr id="6" name="TextBox 5">
            <a:extLst>
              <a:ext uri="{FF2B5EF4-FFF2-40B4-BE49-F238E27FC236}">
                <a16:creationId xmlns:a16="http://schemas.microsoft.com/office/drawing/2014/main" id="{93DD1B41-8A1A-B763-CE33-CB635878596C}"/>
              </a:ext>
            </a:extLst>
          </p:cNvPr>
          <p:cNvSpPr txBox="1"/>
          <p:nvPr/>
        </p:nvSpPr>
        <p:spPr>
          <a:xfrm>
            <a:off x="76200" y="76200"/>
            <a:ext cx="11277600" cy="2958502"/>
          </a:xfrm>
          <a:prstGeom prst="rect">
            <a:avLst/>
          </a:prstGeom>
          <a:noFill/>
        </p:spPr>
        <p:txBody>
          <a:bodyPr wrap="square">
            <a:spAutoFit/>
          </a:bodyPr>
          <a:lstStyle/>
          <a:p>
            <a:pPr algn="ctr">
              <a:lnSpc>
                <a:spcPct val="150000"/>
              </a:lnSpc>
            </a:pPr>
            <a:r>
              <a:rPr lang="en-US" sz="3200" b="1" kern="10" dirty="0">
                <a:solidFill>
                  <a:srgbClr val="FF0000"/>
                </a:solidFill>
                <a:effectLst>
                  <a:outerShdw dist="35921" dir="2700000" algn="ctr" rotWithShape="0">
                    <a:srgbClr val="C0C0C0">
                      <a:alpha val="79999"/>
                    </a:srgbClr>
                  </a:outerShdw>
                </a:effectLst>
                <a:latin typeface="+mj-lt"/>
                <a:cs typeface="Times New Roman" panose="02020603050405020304" pitchFamily="18" charset="0"/>
              </a:rPr>
              <a:t>BÀI 4: HOẠT ĐỘNG THỰC HÀNH VÀ TRẢI NGHIỆM</a:t>
            </a:r>
          </a:p>
          <a:p>
            <a:pPr algn="ctr">
              <a:lnSpc>
                <a:spcPct val="150000"/>
              </a:lnSpc>
            </a:pPr>
            <a:r>
              <a:rPr lang="en-US" sz="3200" b="1" dirty="0">
                <a:solidFill>
                  <a:srgbClr val="FF0000"/>
                </a:solidFill>
                <a:effectLst/>
                <a:latin typeface="+mj-lt"/>
                <a:ea typeface="Calibri" panose="020F0502020204030204" pitchFamily="34" charset="0"/>
              </a:rPr>
              <a:t>CHƯƠNG II</a:t>
            </a:r>
          </a:p>
          <a:p>
            <a:pPr algn="ctr">
              <a:lnSpc>
                <a:spcPct val="150000"/>
              </a:lnSpc>
            </a:pPr>
            <a:r>
              <a:rPr lang="en-US" sz="3200" b="1" dirty="0">
                <a:solidFill>
                  <a:srgbClr val="FF0000"/>
                </a:solidFill>
                <a:latin typeface="+mj-lt"/>
                <a:ea typeface="Calibri" panose="020F0502020204030204" pitchFamily="34" charset="0"/>
              </a:rPr>
              <a:t>MÔN TOÁN 7</a:t>
            </a:r>
          </a:p>
          <a:p>
            <a:pPr algn="ctr">
              <a:lnSpc>
                <a:spcPct val="150000"/>
              </a:lnSpc>
            </a:pPr>
            <a:r>
              <a:rPr lang="en-US" sz="3200" b="1" dirty="0">
                <a:solidFill>
                  <a:srgbClr val="FF0000"/>
                </a:solidFill>
                <a:effectLst/>
                <a:latin typeface="+mj-lt"/>
                <a:ea typeface="Calibri" panose="020F0502020204030204" pitchFamily="34" charset="0"/>
              </a:rPr>
              <a:t>SÁCH CHÂN TRỜI SÁNG TẠO</a:t>
            </a:r>
          </a:p>
        </p:txBody>
      </p:sp>
    </p:spTree>
    <p:extLst>
      <p:ext uri="{BB962C8B-B14F-4D97-AF65-F5344CB8AC3E}">
        <p14:creationId xmlns:p14="http://schemas.microsoft.com/office/powerpoint/2010/main" val="30810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C1576F-0E77-81F4-267E-2A95C89619E4}"/>
              </a:ext>
            </a:extLst>
          </p:cNvPr>
          <p:cNvGraphicFramePr>
            <a:graphicFrameLocks noGrp="1"/>
          </p:cNvGraphicFramePr>
          <p:nvPr/>
        </p:nvGraphicFramePr>
        <p:xfrm>
          <a:off x="2438400" y="990600"/>
          <a:ext cx="7772400" cy="4267200"/>
        </p:xfrm>
        <a:graphic>
          <a:graphicData uri="http://schemas.openxmlformats.org/drawingml/2006/table">
            <a:tbl>
              <a:tblPr firstRow="1" firstCol="1" bandRow="1">
                <a:tableStyleId>{5C22544A-7EE6-4342-B048-85BDC9FD1C3A}</a:tableStyleId>
              </a:tblPr>
              <a:tblGrid>
                <a:gridCol w="1599930">
                  <a:extLst>
                    <a:ext uri="{9D8B030D-6E8A-4147-A177-3AD203B41FA5}">
                      <a16:colId xmlns:a16="http://schemas.microsoft.com/office/drawing/2014/main" val="711202178"/>
                    </a:ext>
                  </a:extLst>
                </a:gridCol>
                <a:gridCol w="1566634">
                  <a:extLst>
                    <a:ext uri="{9D8B030D-6E8A-4147-A177-3AD203B41FA5}">
                      <a16:colId xmlns:a16="http://schemas.microsoft.com/office/drawing/2014/main" val="1841847536"/>
                    </a:ext>
                  </a:extLst>
                </a:gridCol>
                <a:gridCol w="1581617">
                  <a:extLst>
                    <a:ext uri="{9D8B030D-6E8A-4147-A177-3AD203B41FA5}">
                      <a16:colId xmlns:a16="http://schemas.microsoft.com/office/drawing/2014/main" val="3195158612"/>
                    </a:ext>
                  </a:extLst>
                </a:gridCol>
                <a:gridCol w="1550818">
                  <a:extLst>
                    <a:ext uri="{9D8B030D-6E8A-4147-A177-3AD203B41FA5}">
                      <a16:colId xmlns:a16="http://schemas.microsoft.com/office/drawing/2014/main" val="1135093045"/>
                    </a:ext>
                  </a:extLst>
                </a:gridCol>
                <a:gridCol w="1473401">
                  <a:extLst>
                    <a:ext uri="{9D8B030D-6E8A-4147-A177-3AD203B41FA5}">
                      <a16:colId xmlns:a16="http://schemas.microsoft.com/office/drawing/2014/main" val="3431637526"/>
                    </a:ext>
                  </a:extLst>
                </a:gridCol>
              </a:tblGrid>
              <a:tr h="533400">
                <a:tc>
                  <a:txBody>
                    <a:bodyPr/>
                    <a:lstStyle/>
                    <a:p>
                      <a:pPr>
                        <a:lnSpc>
                          <a:spcPct val="150000"/>
                        </a:lnSpc>
                      </a:pPr>
                      <a:r>
                        <a:rPr lang="en-US" sz="1400" dirty="0" err="1">
                          <a:effectLst/>
                        </a:rPr>
                        <a:t>Tên</a:t>
                      </a:r>
                      <a:r>
                        <a:rPr lang="en-US" sz="1400" dirty="0">
                          <a:effectLst/>
                        </a:rPr>
                        <a:t> </a:t>
                      </a:r>
                      <a:r>
                        <a:rPr lang="en-US" sz="1400" dirty="0" err="1">
                          <a:effectLst/>
                        </a:rPr>
                        <a:t>học</a:t>
                      </a:r>
                      <a:r>
                        <a:rPr lang="en-US" sz="1400" dirty="0">
                          <a:effectLst/>
                        </a:rPr>
                        <a:t> </a:t>
                      </a:r>
                      <a:r>
                        <a:rPr lang="en-US" sz="1400" dirty="0" err="1">
                          <a:effectLst/>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Cân nặng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Chiều cao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Chỉ số BMI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Thể trạng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747998"/>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678057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008744"/>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955993"/>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12810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318722"/>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469260"/>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038901"/>
                  </a:ext>
                </a:extLst>
              </a:tr>
            </a:tbl>
          </a:graphicData>
        </a:graphic>
      </p:graphicFrame>
      <p:sp>
        <p:nvSpPr>
          <p:cNvPr id="7" name="Rectangle 1">
            <a:extLst>
              <a:ext uri="{FF2B5EF4-FFF2-40B4-BE49-F238E27FC236}">
                <a16:creationId xmlns:a16="http://schemas.microsoft.com/office/drawing/2014/main" id="{B3833C09-3997-7407-8F1F-0D938412C1CA}"/>
              </a:ext>
            </a:extLst>
          </p:cNvPr>
          <p:cNvSpPr>
            <a:spLocks noChangeArrowheads="1"/>
          </p:cNvSpPr>
          <p:nvPr/>
        </p:nvSpPr>
        <p:spPr bwMode="auto">
          <a:xfrm>
            <a:off x="3132138" y="2422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8ADFF9B-AC00-80FA-AE2E-F1F5F2D6AAB2}"/>
              </a:ext>
            </a:extLst>
          </p:cNvPr>
          <p:cNvSpPr txBox="1"/>
          <p:nvPr/>
        </p:nvSpPr>
        <p:spPr>
          <a:xfrm>
            <a:off x="2362200" y="228600"/>
            <a:ext cx="2209800" cy="584775"/>
          </a:xfrm>
          <a:prstGeom prst="rect">
            <a:avLst/>
          </a:prstGeom>
          <a:noFill/>
        </p:spPr>
        <p:txBody>
          <a:bodyPr wrap="square" rtlCol="0">
            <a:spAutoFit/>
          </a:bodyPr>
          <a:lstStyle/>
          <a:p>
            <a:r>
              <a:rPr lang="en-US" sz="3200" dirty="0" err="1">
                <a:latin typeface="+mj-lt"/>
              </a:rPr>
              <a:t>Nhóm</a:t>
            </a:r>
            <a:r>
              <a:rPr lang="en-US" sz="3200" dirty="0">
                <a:latin typeface="+mj-lt"/>
              </a:rPr>
              <a:t> 2</a:t>
            </a:r>
          </a:p>
        </p:txBody>
      </p:sp>
    </p:spTree>
    <p:extLst>
      <p:ext uri="{BB962C8B-B14F-4D97-AF65-F5344CB8AC3E}">
        <p14:creationId xmlns:p14="http://schemas.microsoft.com/office/powerpoint/2010/main" val="19035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C1576F-0E77-81F4-267E-2A95C89619E4}"/>
              </a:ext>
            </a:extLst>
          </p:cNvPr>
          <p:cNvGraphicFramePr>
            <a:graphicFrameLocks noGrp="1"/>
          </p:cNvGraphicFramePr>
          <p:nvPr/>
        </p:nvGraphicFramePr>
        <p:xfrm>
          <a:off x="2438400" y="990600"/>
          <a:ext cx="7772400" cy="4267200"/>
        </p:xfrm>
        <a:graphic>
          <a:graphicData uri="http://schemas.openxmlformats.org/drawingml/2006/table">
            <a:tbl>
              <a:tblPr firstRow="1" firstCol="1" bandRow="1">
                <a:tableStyleId>{5C22544A-7EE6-4342-B048-85BDC9FD1C3A}</a:tableStyleId>
              </a:tblPr>
              <a:tblGrid>
                <a:gridCol w="1599930">
                  <a:extLst>
                    <a:ext uri="{9D8B030D-6E8A-4147-A177-3AD203B41FA5}">
                      <a16:colId xmlns:a16="http://schemas.microsoft.com/office/drawing/2014/main" val="711202178"/>
                    </a:ext>
                  </a:extLst>
                </a:gridCol>
                <a:gridCol w="1566634">
                  <a:extLst>
                    <a:ext uri="{9D8B030D-6E8A-4147-A177-3AD203B41FA5}">
                      <a16:colId xmlns:a16="http://schemas.microsoft.com/office/drawing/2014/main" val="1841847536"/>
                    </a:ext>
                  </a:extLst>
                </a:gridCol>
                <a:gridCol w="1581617">
                  <a:extLst>
                    <a:ext uri="{9D8B030D-6E8A-4147-A177-3AD203B41FA5}">
                      <a16:colId xmlns:a16="http://schemas.microsoft.com/office/drawing/2014/main" val="3195158612"/>
                    </a:ext>
                  </a:extLst>
                </a:gridCol>
                <a:gridCol w="1550818">
                  <a:extLst>
                    <a:ext uri="{9D8B030D-6E8A-4147-A177-3AD203B41FA5}">
                      <a16:colId xmlns:a16="http://schemas.microsoft.com/office/drawing/2014/main" val="1135093045"/>
                    </a:ext>
                  </a:extLst>
                </a:gridCol>
                <a:gridCol w="1473401">
                  <a:extLst>
                    <a:ext uri="{9D8B030D-6E8A-4147-A177-3AD203B41FA5}">
                      <a16:colId xmlns:a16="http://schemas.microsoft.com/office/drawing/2014/main" val="3431637526"/>
                    </a:ext>
                  </a:extLst>
                </a:gridCol>
              </a:tblGrid>
              <a:tr h="533400">
                <a:tc>
                  <a:txBody>
                    <a:bodyPr/>
                    <a:lstStyle/>
                    <a:p>
                      <a:pPr>
                        <a:lnSpc>
                          <a:spcPct val="150000"/>
                        </a:lnSpc>
                      </a:pPr>
                      <a:r>
                        <a:rPr lang="en-US" sz="1400" dirty="0" err="1">
                          <a:effectLst/>
                        </a:rPr>
                        <a:t>Tên</a:t>
                      </a:r>
                      <a:r>
                        <a:rPr lang="en-US" sz="1400" dirty="0">
                          <a:effectLst/>
                        </a:rPr>
                        <a:t> </a:t>
                      </a:r>
                      <a:r>
                        <a:rPr lang="en-US" sz="1400" dirty="0" err="1">
                          <a:effectLst/>
                        </a:rPr>
                        <a:t>học</a:t>
                      </a:r>
                      <a:r>
                        <a:rPr lang="en-US" sz="1400" dirty="0">
                          <a:effectLst/>
                        </a:rPr>
                        <a:t> </a:t>
                      </a:r>
                      <a:r>
                        <a:rPr lang="en-US" sz="1400" dirty="0" err="1">
                          <a:effectLst/>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Cân nặng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Chiều cao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Chỉ số BMI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Thể trạng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747998"/>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678057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008744"/>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955993"/>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12810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318722"/>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469260"/>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038901"/>
                  </a:ext>
                </a:extLst>
              </a:tr>
            </a:tbl>
          </a:graphicData>
        </a:graphic>
      </p:graphicFrame>
      <p:sp>
        <p:nvSpPr>
          <p:cNvPr id="7" name="Rectangle 1">
            <a:extLst>
              <a:ext uri="{FF2B5EF4-FFF2-40B4-BE49-F238E27FC236}">
                <a16:creationId xmlns:a16="http://schemas.microsoft.com/office/drawing/2014/main" id="{B3833C09-3997-7407-8F1F-0D938412C1CA}"/>
              </a:ext>
            </a:extLst>
          </p:cNvPr>
          <p:cNvSpPr>
            <a:spLocks noChangeArrowheads="1"/>
          </p:cNvSpPr>
          <p:nvPr/>
        </p:nvSpPr>
        <p:spPr bwMode="auto">
          <a:xfrm>
            <a:off x="3132138" y="2422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8ADFF9B-AC00-80FA-AE2E-F1F5F2D6AAB2}"/>
              </a:ext>
            </a:extLst>
          </p:cNvPr>
          <p:cNvSpPr txBox="1"/>
          <p:nvPr/>
        </p:nvSpPr>
        <p:spPr>
          <a:xfrm>
            <a:off x="2362200" y="228600"/>
            <a:ext cx="2209800" cy="584775"/>
          </a:xfrm>
          <a:prstGeom prst="rect">
            <a:avLst/>
          </a:prstGeom>
          <a:noFill/>
        </p:spPr>
        <p:txBody>
          <a:bodyPr wrap="square" rtlCol="0">
            <a:spAutoFit/>
          </a:bodyPr>
          <a:lstStyle/>
          <a:p>
            <a:r>
              <a:rPr lang="en-US" sz="3200" dirty="0" err="1">
                <a:latin typeface="+mj-lt"/>
              </a:rPr>
              <a:t>Nhóm</a:t>
            </a:r>
            <a:r>
              <a:rPr lang="en-US" sz="3200" dirty="0">
                <a:latin typeface="+mj-lt"/>
              </a:rPr>
              <a:t> 3</a:t>
            </a:r>
          </a:p>
        </p:txBody>
      </p:sp>
    </p:spTree>
    <p:extLst>
      <p:ext uri="{BB962C8B-B14F-4D97-AF65-F5344CB8AC3E}">
        <p14:creationId xmlns:p14="http://schemas.microsoft.com/office/powerpoint/2010/main" val="36067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C1576F-0E77-81F4-267E-2A95C89619E4}"/>
              </a:ext>
            </a:extLst>
          </p:cNvPr>
          <p:cNvGraphicFramePr>
            <a:graphicFrameLocks noGrp="1"/>
          </p:cNvGraphicFramePr>
          <p:nvPr/>
        </p:nvGraphicFramePr>
        <p:xfrm>
          <a:off x="2438400" y="990600"/>
          <a:ext cx="7772400" cy="4267200"/>
        </p:xfrm>
        <a:graphic>
          <a:graphicData uri="http://schemas.openxmlformats.org/drawingml/2006/table">
            <a:tbl>
              <a:tblPr firstRow="1" firstCol="1" bandRow="1">
                <a:tableStyleId>{5C22544A-7EE6-4342-B048-85BDC9FD1C3A}</a:tableStyleId>
              </a:tblPr>
              <a:tblGrid>
                <a:gridCol w="1599930">
                  <a:extLst>
                    <a:ext uri="{9D8B030D-6E8A-4147-A177-3AD203B41FA5}">
                      <a16:colId xmlns:a16="http://schemas.microsoft.com/office/drawing/2014/main" val="711202178"/>
                    </a:ext>
                  </a:extLst>
                </a:gridCol>
                <a:gridCol w="1566634">
                  <a:extLst>
                    <a:ext uri="{9D8B030D-6E8A-4147-A177-3AD203B41FA5}">
                      <a16:colId xmlns:a16="http://schemas.microsoft.com/office/drawing/2014/main" val="1841847536"/>
                    </a:ext>
                  </a:extLst>
                </a:gridCol>
                <a:gridCol w="1581617">
                  <a:extLst>
                    <a:ext uri="{9D8B030D-6E8A-4147-A177-3AD203B41FA5}">
                      <a16:colId xmlns:a16="http://schemas.microsoft.com/office/drawing/2014/main" val="3195158612"/>
                    </a:ext>
                  </a:extLst>
                </a:gridCol>
                <a:gridCol w="1550818">
                  <a:extLst>
                    <a:ext uri="{9D8B030D-6E8A-4147-A177-3AD203B41FA5}">
                      <a16:colId xmlns:a16="http://schemas.microsoft.com/office/drawing/2014/main" val="1135093045"/>
                    </a:ext>
                  </a:extLst>
                </a:gridCol>
                <a:gridCol w="1473401">
                  <a:extLst>
                    <a:ext uri="{9D8B030D-6E8A-4147-A177-3AD203B41FA5}">
                      <a16:colId xmlns:a16="http://schemas.microsoft.com/office/drawing/2014/main" val="3431637526"/>
                    </a:ext>
                  </a:extLst>
                </a:gridCol>
              </a:tblGrid>
              <a:tr h="533400">
                <a:tc>
                  <a:txBody>
                    <a:bodyPr/>
                    <a:lstStyle/>
                    <a:p>
                      <a:pPr>
                        <a:lnSpc>
                          <a:spcPct val="150000"/>
                        </a:lnSpc>
                      </a:pPr>
                      <a:r>
                        <a:rPr lang="en-US" sz="1400" dirty="0" err="1">
                          <a:effectLst/>
                        </a:rPr>
                        <a:t>Tên</a:t>
                      </a:r>
                      <a:r>
                        <a:rPr lang="en-US" sz="1400" dirty="0">
                          <a:effectLst/>
                        </a:rPr>
                        <a:t> </a:t>
                      </a:r>
                      <a:r>
                        <a:rPr lang="en-US" sz="1400" dirty="0" err="1">
                          <a:effectLst/>
                        </a:rPr>
                        <a:t>học</a:t>
                      </a:r>
                      <a:r>
                        <a:rPr lang="en-US" sz="1400" dirty="0">
                          <a:effectLst/>
                        </a:rPr>
                        <a:t> </a:t>
                      </a:r>
                      <a:r>
                        <a:rPr lang="en-US" sz="1400" dirty="0" err="1">
                          <a:effectLst/>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Cân nặng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Chiều cao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Chỉ số BMI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Thể trạng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747998"/>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678057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008744"/>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955993"/>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12810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318722"/>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469260"/>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038901"/>
                  </a:ext>
                </a:extLst>
              </a:tr>
            </a:tbl>
          </a:graphicData>
        </a:graphic>
      </p:graphicFrame>
      <p:sp>
        <p:nvSpPr>
          <p:cNvPr id="7" name="Rectangle 1">
            <a:extLst>
              <a:ext uri="{FF2B5EF4-FFF2-40B4-BE49-F238E27FC236}">
                <a16:creationId xmlns:a16="http://schemas.microsoft.com/office/drawing/2014/main" id="{B3833C09-3997-7407-8F1F-0D938412C1CA}"/>
              </a:ext>
            </a:extLst>
          </p:cNvPr>
          <p:cNvSpPr>
            <a:spLocks noChangeArrowheads="1"/>
          </p:cNvSpPr>
          <p:nvPr/>
        </p:nvSpPr>
        <p:spPr bwMode="auto">
          <a:xfrm>
            <a:off x="3132138" y="2422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8ADFF9B-AC00-80FA-AE2E-F1F5F2D6AAB2}"/>
              </a:ext>
            </a:extLst>
          </p:cNvPr>
          <p:cNvSpPr txBox="1"/>
          <p:nvPr/>
        </p:nvSpPr>
        <p:spPr>
          <a:xfrm>
            <a:off x="2362200" y="228600"/>
            <a:ext cx="2209800" cy="584775"/>
          </a:xfrm>
          <a:prstGeom prst="rect">
            <a:avLst/>
          </a:prstGeom>
          <a:noFill/>
        </p:spPr>
        <p:txBody>
          <a:bodyPr wrap="square" rtlCol="0">
            <a:spAutoFit/>
          </a:bodyPr>
          <a:lstStyle/>
          <a:p>
            <a:r>
              <a:rPr lang="en-US" sz="3200" dirty="0" err="1">
                <a:latin typeface="+mj-lt"/>
              </a:rPr>
              <a:t>Nhóm</a:t>
            </a:r>
            <a:r>
              <a:rPr lang="en-US" sz="3200" dirty="0">
                <a:latin typeface="+mj-lt"/>
              </a:rPr>
              <a:t> 4</a:t>
            </a:r>
          </a:p>
        </p:txBody>
      </p:sp>
    </p:spTree>
    <p:extLst>
      <p:ext uri="{BB962C8B-B14F-4D97-AF65-F5344CB8AC3E}">
        <p14:creationId xmlns:p14="http://schemas.microsoft.com/office/powerpoint/2010/main" val="19069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5"/>
          <p:cNvSpPr>
            <a:spLocks noChangeArrowheads="1"/>
          </p:cNvSpPr>
          <p:nvPr/>
        </p:nvSpPr>
        <p:spPr bwMode="auto">
          <a:xfrm>
            <a:off x="2819400" y="228600"/>
            <a:ext cx="5181600" cy="4195626"/>
          </a:xfrm>
          <a:prstGeom prst="cloudCallout">
            <a:avLst>
              <a:gd name="adj1" fmla="val -38164"/>
              <a:gd name="adj2" fmla="val 55792"/>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3200" dirty="0" err="1">
                <a:latin typeface="+mj-lt"/>
              </a:rPr>
              <a:t>Bạn</a:t>
            </a:r>
            <a:r>
              <a:rPr lang="en-US" altLang="en-US" sz="3200" dirty="0">
                <a:latin typeface="+mj-lt"/>
              </a:rPr>
              <a:t> An </a:t>
            </a:r>
            <a:r>
              <a:rPr lang="en-US" altLang="en-US" sz="3200" dirty="0" err="1">
                <a:latin typeface="+mj-lt"/>
              </a:rPr>
              <a:t>có</a:t>
            </a:r>
            <a:r>
              <a:rPr lang="en-US" altLang="en-US" sz="3200" dirty="0">
                <a:latin typeface="+mj-lt"/>
              </a:rPr>
              <a:t> </a:t>
            </a:r>
            <a:r>
              <a:rPr lang="en-US" altLang="en-US" sz="3200" dirty="0" err="1">
                <a:latin typeface="+mj-lt"/>
              </a:rPr>
              <a:t>cân</a:t>
            </a:r>
            <a:r>
              <a:rPr lang="en-US" altLang="en-US" sz="3200" dirty="0">
                <a:latin typeface="+mj-lt"/>
              </a:rPr>
              <a:t> </a:t>
            </a:r>
            <a:r>
              <a:rPr lang="en-US" altLang="en-US" sz="3200" dirty="0" err="1">
                <a:latin typeface="+mj-lt"/>
              </a:rPr>
              <a:t>nặng</a:t>
            </a:r>
            <a:r>
              <a:rPr lang="en-US" altLang="en-US" sz="3200" dirty="0">
                <a:latin typeface="+mj-lt"/>
              </a:rPr>
              <a:t> </a:t>
            </a:r>
            <a:r>
              <a:rPr lang="en-US" altLang="en-US" sz="3200" dirty="0" err="1">
                <a:latin typeface="+mj-lt"/>
              </a:rPr>
              <a:t>là</a:t>
            </a:r>
            <a:r>
              <a:rPr lang="en-US" altLang="en-US" sz="3200" dirty="0">
                <a:latin typeface="+mj-lt"/>
              </a:rPr>
              <a:t> 65 kg </a:t>
            </a:r>
            <a:r>
              <a:rPr lang="en-US" altLang="en-US" sz="3200" dirty="0" err="1">
                <a:latin typeface="+mj-lt"/>
              </a:rPr>
              <a:t>và</a:t>
            </a:r>
            <a:r>
              <a:rPr lang="en-US" altLang="en-US" sz="3200" dirty="0">
                <a:latin typeface="+mj-lt"/>
              </a:rPr>
              <a:t> </a:t>
            </a:r>
            <a:r>
              <a:rPr lang="en-US" altLang="en-US" sz="3200" dirty="0" err="1">
                <a:latin typeface="+mj-lt"/>
              </a:rPr>
              <a:t>chiều</a:t>
            </a:r>
            <a:r>
              <a:rPr lang="en-US" altLang="en-US" sz="3200" dirty="0">
                <a:latin typeface="+mj-lt"/>
              </a:rPr>
              <a:t> </a:t>
            </a:r>
            <a:r>
              <a:rPr lang="en-US" altLang="en-US" sz="3200" dirty="0" err="1">
                <a:latin typeface="+mj-lt"/>
              </a:rPr>
              <a:t>cao</a:t>
            </a:r>
            <a:r>
              <a:rPr lang="en-US" altLang="en-US" sz="3200" dirty="0">
                <a:latin typeface="+mj-lt"/>
              </a:rPr>
              <a:t> </a:t>
            </a:r>
            <a:r>
              <a:rPr lang="en-US" altLang="en-US" sz="3200" dirty="0" err="1">
                <a:latin typeface="+mj-lt"/>
              </a:rPr>
              <a:t>của</a:t>
            </a:r>
            <a:r>
              <a:rPr lang="en-US" altLang="en-US" sz="3200" dirty="0">
                <a:latin typeface="+mj-lt"/>
              </a:rPr>
              <a:t> </a:t>
            </a:r>
            <a:r>
              <a:rPr lang="en-US" altLang="en-US" sz="3200" dirty="0" err="1">
                <a:latin typeface="+mj-lt"/>
              </a:rPr>
              <a:t>bạn</a:t>
            </a:r>
            <a:r>
              <a:rPr lang="en-US" altLang="en-US" sz="3200" dirty="0">
                <a:latin typeface="+mj-lt"/>
              </a:rPr>
              <a:t> </a:t>
            </a:r>
            <a:r>
              <a:rPr lang="en-US" altLang="en-US" sz="3200" dirty="0" err="1">
                <a:latin typeface="+mj-lt"/>
              </a:rPr>
              <a:t>là</a:t>
            </a:r>
            <a:r>
              <a:rPr lang="en-US" altLang="en-US" sz="3200" dirty="0">
                <a:latin typeface="+mj-lt"/>
              </a:rPr>
              <a:t> 165 cm. </a:t>
            </a:r>
            <a:r>
              <a:rPr lang="en-US" altLang="en-US" sz="3200" dirty="0" err="1">
                <a:latin typeface="+mj-lt"/>
              </a:rPr>
              <a:t>Hỏi</a:t>
            </a:r>
            <a:r>
              <a:rPr lang="en-US" altLang="en-US" sz="3200" dirty="0">
                <a:latin typeface="+mj-lt"/>
              </a:rPr>
              <a:t> </a:t>
            </a:r>
            <a:r>
              <a:rPr lang="en-US" altLang="en-US" sz="3200" dirty="0" err="1">
                <a:latin typeface="+mj-lt"/>
              </a:rPr>
              <a:t>thể</a:t>
            </a:r>
            <a:r>
              <a:rPr lang="en-US" altLang="en-US" sz="3200" dirty="0">
                <a:latin typeface="+mj-lt"/>
              </a:rPr>
              <a:t> </a:t>
            </a:r>
            <a:r>
              <a:rPr lang="en-US" altLang="en-US" sz="3200" dirty="0" err="1">
                <a:latin typeface="+mj-lt"/>
              </a:rPr>
              <a:t>trạng</a:t>
            </a:r>
            <a:r>
              <a:rPr lang="en-US" altLang="en-US" sz="3200" dirty="0">
                <a:latin typeface="+mj-lt"/>
              </a:rPr>
              <a:t> </a:t>
            </a:r>
            <a:r>
              <a:rPr lang="en-US" altLang="en-US" sz="3200" dirty="0" err="1">
                <a:latin typeface="+mj-lt"/>
              </a:rPr>
              <a:t>của</a:t>
            </a:r>
            <a:r>
              <a:rPr lang="en-US" altLang="en-US" sz="3200" dirty="0">
                <a:latin typeface="+mj-lt"/>
              </a:rPr>
              <a:t> </a:t>
            </a:r>
            <a:r>
              <a:rPr lang="en-US" altLang="en-US" sz="3200" dirty="0" err="1">
                <a:latin typeface="+mj-lt"/>
              </a:rPr>
              <a:t>bạn</a:t>
            </a:r>
            <a:r>
              <a:rPr lang="en-US" altLang="en-US" sz="3200" dirty="0">
                <a:latin typeface="+mj-lt"/>
              </a:rPr>
              <a:t> ở </a:t>
            </a:r>
            <a:r>
              <a:rPr lang="en-US" altLang="en-US" sz="3200" dirty="0" err="1">
                <a:latin typeface="+mj-lt"/>
              </a:rPr>
              <a:t>loại</a:t>
            </a:r>
            <a:r>
              <a:rPr lang="en-US" altLang="en-US" sz="3200" dirty="0">
                <a:latin typeface="+mj-lt"/>
              </a:rPr>
              <a:t> </a:t>
            </a:r>
            <a:r>
              <a:rPr lang="en-US" altLang="en-US" sz="3200" dirty="0" err="1">
                <a:latin typeface="+mj-lt"/>
              </a:rPr>
              <a:t>nào</a:t>
            </a:r>
            <a:r>
              <a:rPr lang="en-US" altLang="en-US" sz="2400" dirty="0"/>
              <a:t>?</a:t>
            </a:r>
          </a:p>
        </p:txBody>
      </p:sp>
      <p:pic>
        <p:nvPicPr>
          <p:cNvPr id="6" name="Picture 5" descr="3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3861936"/>
            <a:ext cx="26336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D801559-5A45-AA2A-EF34-4A11C6F34A85}"/>
              </a:ext>
            </a:extLst>
          </p:cNvPr>
          <p:cNvSpPr txBox="1"/>
          <p:nvPr/>
        </p:nvSpPr>
        <p:spPr>
          <a:xfrm>
            <a:off x="76200" y="24825"/>
            <a:ext cx="3309938" cy="584775"/>
          </a:xfrm>
          <a:prstGeom prst="rect">
            <a:avLst/>
          </a:prstGeom>
          <a:noFill/>
        </p:spPr>
        <p:txBody>
          <a:bodyPr wrap="square" rtlCol="0">
            <a:spAutoFit/>
          </a:bodyPr>
          <a:lstStyle/>
          <a:p>
            <a:r>
              <a:rPr lang="en-US" sz="3200" b="1" dirty="0">
                <a:solidFill>
                  <a:srgbClr val="FF0000"/>
                </a:solidFill>
                <a:latin typeface="+mj-lt"/>
              </a:rPr>
              <a:t>VỀ ĐÍCH</a:t>
            </a:r>
          </a:p>
        </p:txBody>
      </p:sp>
      <p:sp>
        <p:nvSpPr>
          <p:cNvPr id="5" name="TextBox 4">
            <a:extLst>
              <a:ext uri="{FF2B5EF4-FFF2-40B4-BE49-F238E27FC236}">
                <a16:creationId xmlns:a16="http://schemas.microsoft.com/office/drawing/2014/main" id="{D10FC9DD-93B5-FC67-74E0-B6D7D09BCF7A}"/>
              </a:ext>
            </a:extLst>
          </p:cNvPr>
          <p:cNvSpPr txBox="1"/>
          <p:nvPr/>
        </p:nvSpPr>
        <p:spPr>
          <a:xfrm>
            <a:off x="8273845" y="457200"/>
            <a:ext cx="1981200" cy="584775"/>
          </a:xfrm>
          <a:prstGeom prst="rect">
            <a:avLst/>
          </a:prstGeom>
          <a:noFill/>
        </p:spPr>
        <p:txBody>
          <a:bodyPr wrap="square" rtlCol="0">
            <a:spAutoFit/>
          </a:bodyPr>
          <a:lstStyle/>
          <a:p>
            <a:r>
              <a:rPr lang="en-US" sz="3200" dirty="0">
                <a:solidFill>
                  <a:srgbClr val="FF0000"/>
                </a:solidFill>
                <a:latin typeface="+mj-lt"/>
              </a:rPr>
              <a:t>A. </a:t>
            </a:r>
            <a:r>
              <a:rPr lang="en-US" sz="3200" dirty="0" err="1">
                <a:solidFill>
                  <a:srgbClr val="FF0000"/>
                </a:solidFill>
                <a:latin typeface="+mj-lt"/>
              </a:rPr>
              <a:t>Gầy</a:t>
            </a:r>
            <a:endParaRPr lang="en-US" sz="3200" dirty="0">
              <a:solidFill>
                <a:srgbClr val="FF0000"/>
              </a:solidFill>
              <a:latin typeface="+mj-lt"/>
            </a:endParaRPr>
          </a:p>
        </p:txBody>
      </p:sp>
      <p:sp>
        <p:nvSpPr>
          <p:cNvPr id="9" name="TextBox 8">
            <a:extLst>
              <a:ext uri="{FF2B5EF4-FFF2-40B4-BE49-F238E27FC236}">
                <a16:creationId xmlns:a16="http://schemas.microsoft.com/office/drawing/2014/main" id="{C0061A03-5CC1-C011-B0BB-14B96D17E041}"/>
              </a:ext>
            </a:extLst>
          </p:cNvPr>
          <p:cNvSpPr txBox="1"/>
          <p:nvPr/>
        </p:nvSpPr>
        <p:spPr>
          <a:xfrm>
            <a:off x="8273845" y="1408758"/>
            <a:ext cx="3113773" cy="584775"/>
          </a:xfrm>
          <a:prstGeom prst="rect">
            <a:avLst/>
          </a:prstGeom>
          <a:noFill/>
        </p:spPr>
        <p:txBody>
          <a:bodyPr wrap="square" rtlCol="0">
            <a:spAutoFit/>
          </a:bodyPr>
          <a:lstStyle/>
          <a:p>
            <a:r>
              <a:rPr lang="en-US" sz="3200" dirty="0">
                <a:solidFill>
                  <a:srgbClr val="FF0000"/>
                </a:solidFill>
                <a:latin typeface="+mj-lt"/>
              </a:rPr>
              <a:t>B. </a:t>
            </a:r>
            <a:r>
              <a:rPr lang="en-US" sz="3200" dirty="0" err="1">
                <a:solidFill>
                  <a:srgbClr val="FF0000"/>
                </a:solidFill>
                <a:latin typeface="+mj-lt"/>
              </a:rPr>
              <a:t>Bình</a:t>
            </a:r>
            <a:r>
              <a:rPr lang="en-US" sz="3200" dirty="0">
                <a:solidFill>
                  <a:srgbClr val="FF0000"/>
                </a:solidFill>
                <a:latin typeface="+mj-lt"/>
              </a:rPr>
              <a:t> </a:t>
            </a:r>
            <a:r>
              <a:rPr lang="en-US" sz="3200" dirty="0" err="1">
                <a:solidFill>
                  <a:srgbClr val="FF0000"/>
                </a:solidFill>
                <a:latin typeface="+mj-lt"/>
              </a:rPr>
              <a:t>Thường</a:t>
            </a:r>
            <a:endParaRPr lang="en-US" sz="3200" dirty="0">
              <a:solidFill>
                <a:srgbClr val="FF0000"/>
              </a:solidFill>
              <a:latin typeface="+mj-lt"/>
            </a:endParaRPr>
          </a:p>
        </p:txBody>
      </p:sp>
      <p:sp>
        <p:nvSpPr>
          <p:cNvPr id="10" name="TextBox 9">
            <a:extLst>
              <a:ext uri="{FF2B5EF4-FFF2-40B4-BE49-F238E27FC236}">
                <a16:creationId xmlns:a16="http://schemas.microsoft.com/office/drawing/2014/main" id="{371D6157-FAB8-D990-B7F9-FD2A5AFBDEB8}"/>
              </a:ext>
            </a:extLst>
          </p:cNvPr>
          <p:cNvSpPr txBox="1"/>
          <p:nvPr/>
        </p:nvSpPr>
        <p:spPr>
          <a:xfrm>
            <a:off x="8229600" y="2323145"/>
            <a:ext cx="2971800" cy="1077218"/>
          </a:xfrm>
          <a:prstGeom prst="rect">
            <a:avLst/>
          </a:prstGeom>
          <a:noFill/>
        </p:spPr>
        <p:txBody>
          <a:bodyPr wrap="square" rtlCol="0">
            <a:spAutoFit/>
          </a:bodyPr>
          <a:lstStyle/>
          <a:p>
            <a:pPr algn="ctr"/>
            <a:r>
              <a:rPr lang="en-US" sz="3200" dirty="0">
                <a:solidFill>
                  <a:srgbClr val="FF0000"/>
                </a:solidFill>
                <a:latin typeface="+mj-lt"/>
              </a:rPr>
              <a:t>C. </a:t>
            </a:r>
            <a:r>
              <a:rPr lang="en-US" sz="3200" dirty="0" err="1">
                <a:solidFill>
                  <a:srgbClr val="FF0000"/>
                </a:solidFill>
                <a:latin typeface="+mj-lt"/>
              </a:rPr>
              <a:t>Có</a:t>
            </a:r>
            <a:r>
              <a:rPr lang="en-US" sz="3200" dirty="0">
                <a:solidFill>
                  <a:srgbClr val="FF0000"/>
                </a:solidFill>
                <a:latin typeface="+mj-lt"/>
              </a:rPr>
              <a:t> </a:t>
            </a:r>
            <a:r>
              <a:rPr lang="en-US" sz="3200" dirty="0" err="1">
                <a:solidFill>
                  <a:srgbClr val="FF0000"/>
                </a:solidFill>
                <a:latin typeface="+mj-lt"/>
              </a:rPr>
              <a:t>nguy</a:t>
            </a:r>
            <a:r>
              <a:rPr lang="en-US" sz="3200" dirty="0">
                <a:solidFill>
                  <a:srgbClr val="FF0000"/>
                </a:solidFill>
                <a:latin typeface="+mj-lt"/>
              </a:rPr>
              <a:t> </a:t>
            </a:r>
            <a:r>
              <a:rPr lang="en-US" sz="3200" dirty="0" err="1">
                <a:solidFill>
                  <a:srgbClr val="FF0000"/>
                </a:solidFill>
                <a:latin typeface="+mj-lt"/>
              </a:rPr>
              <a:t>cơ</a:t>
            </a:r>
            <a:r>
              <a:rPr lang="en-US" sz="3200" dirty="0">
                <a:solidFill>
                  <a:srgbClr val="FF0000"/>
                </a:solidFill>
                <a:latin typeface="+mj-lt"/>
              </a:rPr>
              <a:t> </a:t>
            </a:r>
            <a:r>
              <a:rPr lang="en-US" sz="3200" dirty="0" err="1">
                <a:solidFill>
                  <a:srgbClr val="FF0000"/>
                </a:solidFill>
                <a:latin typeface="+mj-lt"/>
              </a:rPr>
              <a:t>béo</a:t>
            </a:r>
            <a:r>
              <a:rPr lang="en-US" sz="3200" dirty="0">
                <a:solidFill>
                  <a:srgbClr val="FF0000"/>
                </a:solidFill>
                <a:latin typeface="+mj-lt"/>
              </a:rPr>
              <a:t> </a:t>
            </a:r>
            <a:r>
              <a:rPr lang="en-US" sz="3200" dirty="0" err="1">
                <a:solidFill>
                  <a:srgbClr val="FF0000"/>
                </a:solidFill>
                <a:latin typeface="+mj-lt"/>
              </a:rPr>
              <a:t>phì</a:t>
            </a:r>
            <a:endParaRPr lang="en-US" sz="3200" dirty="0">
              <a:solidFill>
                <a:srgbClr val="FF0000"/>
              </a:solidFill>
              <a:latin typeface="+mj-lt"/>
            </a:endParaRPr>
          </a:p>
        </p:txBody>
      </p:sp>
      <p:sp>
        <p:nvSpPr>
          <p:cNvPr id="11" name="TextBox 10">
            <a:extLst>
              <a:ext uri="{FF2B5EF4-FFF2-40B4-BE49-F238E27FC236}">
                <a16:creationId xmlns:a16="http://schemas.microsoft.com/office/drawing/2014/main" id="{BBF7D97A-903E-7394-AC4C-0B539730F239}"/>
              </a:ext>
            </a:extLst>
          </p:cNvPr>
          <p:cNvSpPr txBox="1"/>
          <p:nvPr/>
        </p:nvSpPr>
        <p:spPr>
          <a:xfrm>
            <a:off x="8273845" y="3429000"/>
            <a:ext cx="2542674" cy="584775"/>
          </a:xfrm>
          <a:prstGeom prst="rect">
            <a:avLst/>
          </a:prstGeom>
          <a:noFill/>
        </p:spPr>
        <p:txBody>
          <a:bodyPr wrap="square" rtlCol="0">
            <a:spAutoFit/>
          </a:bodyPr>
          <a:lstStyle/>
          <a:p>
            <a:r>
              <a:rPr lang="en-US" sz="3200" dirty="0">
                <a:solidFill>
                  <a:srgbClr val="FF0000"/>
                </a:solidFill>
                <a:latin typeface="+mj-lt"/>
              </a:rPr>
              <a:t>D. </a:t>
            </a:r>
            <a:r>
              <a:rPr lang="en-US" sz="3200" dirty="0" err="1">
                <a:solidFill>
                  <a:srgbClr val="FF0000"/>
                </a:solidFill>
                <a:latin typeface="+mj-lt"/>
              </a:rPr>
              <a:t>Béo</a:t>
            </a:r>
            <a:r>
              <a:rPr lang="en-US" sz="3200" dirty="0">
                <a:solidFill>
                  <a:srgbClr val="FF0000"/>
                </a:solidFill>
                <a:latin typeface="+mj-lt"/>
              </a:rPr>
              <a:t> </a:t>
            </a:r>
            <a:r>
              <a:rPr lang="en-US" sz="3200" dirty="0" err="1">
                <a:solidFill>
                  <a:srgbClr val="FF0000"/>
                </a:solidFill>
                <a:latin typeface="+mj-lt"/>
              </a:rPr>
              <a:t>phì</a:t>
            </a:r>
            <a:endParaRPr lang="en-US" sz="3200" dirty="0">
              <a:solidFill>
                <a:srgbClr val="FF0000"/>
              </a:solidFill>
              <a:latin typeface="+mj-lt"/>
            </a:endParaRPr>
          </a:p>
        </p:txBody>
      </p:sp>
    </p:spTree>
    <p:custDataLst>
      <p:tags r:id="rId1"/>
    </p:custDataLst>
    <p:extLst>
      <p:ext uri="{BB962C8B-B14F-4D97-AF65-F5344CB8AC3E}">
        <p14:creationId xmlns:p14="http://schemas.microsoft.com/office/powerpoint/2010/main" val="1311157458"/>
      </p:ext>
    </p:extLst>
  </p:cSld>
  <p:clrMapOvr>
    <a:masterClrMapping/>
  </p:clrMapOvr>
  <mc:AlternateContent xmlns:mc="http://schemas.openxmlformats.org/markup-compatibility/2006" xmlns:p14="http://schemas.microsoft.com/office/powerpoint/2010/main">
    <mc:Choice Requires="p14">
      <p:transition spd="med" p14:dur="700" advTm="3197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5"/>
                                        </p:tgtEl>
                                      </p:cBhvr>
                                    </p:animEffect>
                                    <p:anim calcmode="lin" valueType="num">
                                      <p:cBhvr>
                                        <p:cTn id="23" dur="1000"/>
                                        <p:tgtEl>
                                          <p:spTgt spid="5"/>
                                        </p:tgtEl>
                                        <p:attrNameLst>
                                          <p:attrName>ppt_x</p:attrName>
                                        </p:attrNameLst>
                                      </p:cBhvr>
                                      <p:tavLst>
                                        <p:tav tm="0">
                                          <p:val>
                                            <p:strVal val="ppt_x"/>
                                          </p:val>
                                        </p:tav>
                                        <p:tav tm="100000">
                                          <p:val>
                                            <p:strVal val="ppt_x"/>
                                          </p:val>
                                        </p:tav>
                                      </p:tavLst>
                                    </p:anim>
                                    <p:anim calcmode="lin" valueType="num">
                                      <p:cBhvr>
                                        <p:cTn id="24" dur="1000"/>
                                        <p:tgtEl>
                                          <p:spTgt spid="5"/>
                                        </p:tgtEl>
                                        <p:attrNameLst>
                                          <p:attrName>ppt_y</p:attrName>
                                        </p:attrNameLst>
                                      </p:cBhvr>
                                      <p:tavLst>
                                        <p:tav tm="0">
                                          <p:val>
                                            <p:strVal val="ppt_y"/>
                                          </p:val>
                                        </p:tav>
                                        <p:tav tm="100000">
                                          <p:val>
                                            <p:strVal val="ppt_y+.1"/>
                                          </p:val>
                                        </p:tav>
                                      </p:tavLst>
                                    </p:anim>
                                    <p:set>
                                      <p:cBhvr>
                                        <p:cTn id="25" dur="1" fill="hold">
                                          <p:stCondLst>
                                            <p:cond delay="999"/>
                                          </p:stCondLst>
                                        </p:cTn>
                                        <p:tgtEl>
                                          <p:spTgt spid="5"/>
                                        </p:tgtEl>
                                        <p:attrNameLst>
                                          <p:attrName>style.visibility</p:attrName>
                                        </p:attrNameLst>
                                      </p:cBhvr>
                                      <p:to>
                                        <p:strVal val="hidden"/>
                                      </p:to>
                                    </p:set>
                                  </p:childTnLst>
                                </p:cTn>
                              </p:par>
                              <p:par>
                                <p:cTn id="26" presetID="42" presetClass="exit" presetSubtype="0" fill="hold" grpId="0" nodeType="with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42" presetClass="exit" presetSubtype="0" fill="hold" grpId="0" nodeType="withEffect">
                                  <p:stCondLst>
                                    <p:cond delay="0"/>
                                  </p:stCondLst>
                                  <p:childTnLst>
                                    <p:animEffect transition="out" filter="fade">
                                      <p:cBhvr>
                                        <p:cTn id="38" dur="1000"/>
                                        <p:tgtEl>
                                          <p:spTgt spid="11"/>
                                        </p:tgtEl>
                                      </p:cBhvr>
                                    </p:animEffect>
                                    <p:anim calcmode="lin" valueType="num">
                                      <p:cBhvr>
                                        <p:cTn id="39" dur="1000"/>
                                        <p:tgtEl>
                                          <p:spTgt spid="11"/>
                                        </p:tgtEl>
                                        <p:attrNameLst>
                                          <p:attrName>ppt_x</p:attrName>
                                        </p:attrNameLst>
                                      </p:cBhvr>
                                      <p:tavLst>
                                        <p:tav tm="0">
                                          <p:val>
                                            <p:strVal val="ppt_x"/>
                                          </p:val>
                                        </p:tav>
                                        <p:tav tm="100000">
                                          <p:val>
                                            <p:strVal val="ppt_x"/>
                                          </p:val>
                                        </p:tav>
                                      </p:tavLst>
                                    </p:anim>
                                    <p:anim calcmode="lin" valueType="num">
                                      <p:cBhvr>
                                        <p:cTn id="40" dur="1000"/>
                                        <p:tgtEl>
                                          <p:spTgt spid="11"/>
                                        </p:tgtEl>
                                        <p:attrNameLst>
                                          <p:attrName>ppt_y</p:attrName>
                                        </p:attrNameLst>
                                      </p:cBhvr>
                                      <p:tavLst>
                                        <p:tav tm="0">
                                          <p:val>
                                            <p:strVal val="ppt_y"/>
                                          </p:val>
                                        </p:tav>
                                        <p:tav tm="100000">
                                          <p:val>
                                            <p:strVal val="ppt_y+.1"/>
                                          </p:val>
                                        </p:tav>
                                      </p:tavLst>
                                    </p:anim>
                                    <p:set>
                                      <p:cBhvr>
                                        <p:cTn id="4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9104F9-606B-906E-8138-E559C3F874DB}"/>
              </a:ext>
            </a:extLst>
          </p:cNvPr>
          <p:cNvSpPr txBox="1"/>
          <p:nvPr/>
        </p:nvSpPr>
        <p:spPr>
          <a:xfrm>
            <a:off x="3581400" y="0"/>
            <a:ext cx="4876800" cy="584775"/>
          </a:xfrm>
          <a:prstGeom prst="rect">
            <a:avLst/>
          </a:prstGeom>
          <a:noFill/>
        </p:spPr>
        <p:txBody>
          <a:bodyPr wrap="square" rtlCol="0">
            <a:spAutoFit/>
          </a:bodyPr>
          <a:lstStyle/>
          <a:p>
            <a:r>
              <a:rPr lang="en-US" sz="3200" dirty="0">
                <a:solidFill>
                  <a:srgbClr val="FF0000"/>
                </a:solidFill>
                <a:latin typeface="+mj-lt"/>
              </a:rPr>
              <a:t>CÓ THỂ EM CHƯA BIẾT</a:t>
            </a:r>
          </a:p>
        </p:txBody>
      </p:sp>
      <p:sp>
        <p:nvSpPr>
          <p:cNvPr id="9" name="TextBox 8">
            <a:extLst>
              <a:ext uri="{FF2B5EF4-FFF2-40B4-BE49-F238E27FC236}">
                <a16:creationId xmlns:a16="http://schemas.microsoft.com/office/drawing/2014/main" id="{482732F8-C62B-443B-D5E6-6D7C87CE06FF}"/>
              </a:ext>
            </a:extLst>
          </p:cNvPr>
          <p:cNvSpPr txBox="1"/>
          <p:nvPr/>
        </p:nvSpPr>
        <p:spPr>
          <a:xfrm>
            <a:off x="1981200" y="671155"/>
            <a:ext cx="7239000" cy="461665"/>
          </a:xfrm>
          <a:prstGeom prst="rect">
            <a:avLst/>
          </a:prstGeom>
          <a:noFill/>
        </p:spPr>
        <p:txBody>
          <a:bodyPr wrap="square" rtlCol="0">
            <a:spAutoFit/>
          </a:bodyPr>
          <a:lstStyle/>
          <a:p>
            <a:pPr algn="ctr"/>
            <a:r>
              <a:rPr lang="en-US" sz="2400" b="0" i="0" cap="all" dirty="0">
                <a:solidFill>
                  <a:srgbClr val="FF0000"/>
                </a:solidFill>
                <a:effectLst/>
                <a:latin typeface="+mj-lt"/>
              </a:rPr>
              <a:t>THẾ NÀO LÀ MỘT BODY CHUẨN?</a:t>
            </a:r>
          </a:p>
        </p:txBody>
      </p:sp>
      <p:sp>
        <p:nvSpPr>
          <p:cNvPr id="24" name="TextBox 23">
            <a:extLst>
              <a:ext uri="{FF2B5EF4-FFF2-40B4-BE49-F238E27FC236}">
                <a16:creationId xmlns:a16="http://schemas.microsoft.com/office/drawing/2014/main" id="{02D69963-B1D8-47A4-3745-7E4E45A39926}"/>
              </a:ext>
            </a:extLst>
          </p:cNvPr>
          <p:cNvSpPr txBox="1"/>
          <p:nvPr/>
        </p:nvSpPr>
        <p:spPr>
          <a:xfrm>
            <a:off x="152400" y="1219200"/>
            <a:ext cx="11887200" cy="3785652"/>
          </a:xfrm>
          <a:prstGeom prst="rect">
            <a:avLst/>
          </a:prstGeom>
          <a:noFill/>
        </p:spPr>
        <p:txBody>
          <a:bodyPr wrap="square">
            <a:spAutoFit/>
          </a:bodyPr>
          <a:lstStyle/>
          <a:p>
            <a:pPr algn="just"/>
            <a:r>
              <a:rPr lang="vi-VN" sz="2400" b="0" i="0" dirty="0">
                <a:solidFill>
                  <a:srgbClr val="993300"/>
                </a:solidFill>
                <a:effectLst/>
                <a:latin typeface="+mj-lt"/>
              </a:rPr>
              <a:t>1. Thế nào là một body chuẩn?</a:t>
            </a:r>
            <a:endParaRPr lang="vi-VN" sz="2400" b="0" i="0" dirty="0">
              <a:solidFill>
                <a:srgbClr val="333333"/>
              </a:solidFill>
              <a:effectLst/>
              <a:latin typeface="+mj-lt"/>
            </a:endParaRPr>
          </a:p>
          <a:p>
            <a:pPr algn="just"/>
            <a:r>
              <a:rPr lang="vi-VN" sz="2400" b="0" i="0" dirty="0">
                <a:solidFill>
                  <a:srgbClr val="333333"/>
                </a:solidFill>
                <a:effectLst/>
                <a:latin typeface="+mj-lt"/>
              </a:rPr>
              <a:t>Một người có thân hình chuẩn là người có sự cân đối giữa chỉ số chiều cao và cân nặng. Bạn hãy kiểm tra chỉ số BMI (công thức tính chỉ số khối cơ thể) và cùng đối chiếu xem vóc dáng của bạn đã đạt chuẩn hay chưa, cần thay đổi như thế nào cho hợp lý nhé.</a:t>
            </a:r>
          </a:p>
          <a:p>
            <a:pPr algn="just"/>
            <a:r>
              <a:rPr lang="vi-VN" sz="2400" b="0" i="0" dirty="0">
                <a:solidFill>
                  <a:srgbClr val="333333"/>
                </a:solidFill>
                <a:effectLst/>
                <a:latin typeface="+mj-lt"/>
              </a:rPr>
              <a:t>BMI = Cân nặng (kg)/[chiều cao x chiều cao (mét)]</a:t>
            </a:r>
          </a:p>
          <a:p>
            <a:pPr algn="just"/>
            <a:r>
              <a:rPr lang="vi-VN" sz="2400" b="0" i="0" dirty="0">
                <a:solidFill>
                  <a:srgbClr val="333333"/>
                </a:solidFill>
                <a:effectLst/>
                <a:latin typeface="+mj-lt"/>
              </a:rPr>
              <a:t>Chỉ số BMI nằm trong khoảng 18.5 - 23 được coi là thân hình cân đối. Nếu chỉ số này nằm trong khoảng 25 - 30, khi đó bạn đang thừa cân và cần </a:t>
            </a:r>
            <a:r>
              <a:rPr lang="vi-VN" sz="2400" b="1" i="0" u="none" strike="noStrike" dirty="0">
                <a:solidFill>
                  <a:srgbClr val="444444"/>
                </a:solidFill>
                <a:effectLst/>
                <a:latin typeface="+mj-lt"/>
                <a:hlinkClick r:id="rId3"/>
              </a:rPr>
              <a:t>giảm mỡ thừa</a:t>
            </a:r>
            <a:r>
              <a:rPr lang="vi-VN" sz="2400" b="0" i="0" dirty="0">
                <a:solidFill>
                  <a:srgbClr val="333333"/>
                </a:solidFill>
                <a:effectLst/>
                <a:latin typeface="+mj-lt"/>
              </a:rPr>
              <a:t>. Công thức này được áp dụng cho người trưởng thành.</a:t>
            </a:r>
          </a:p>
          <a:p>
            <a:pPr algn="just"/>
            <a:r>
              <a:rPr lang="vi-VN" sz="2400" b="0" i="0" dirty="0">
                <a:solidFill>
                  <a:srgbClr val="333333"/>
                </a:solidFill>
                <a:effectLst/>
                <a:latin typeface="+mj-lt"/>
              </a:rPr>
              <a:t>Ngoài ra còn có công thức tính chỉ số cân nặng lý tưởng = [(chiều cao – 100)] x 0,9. Kết quả nằm trong khoảng 18.5 – 23 được coi là lý tưởng.</a:t>
            </a:r>
          </a:p>
        </p:txBody>
      </p:sp>
    </p:spTree>
  </p:cSld>
  <p:clrMapOvr>
    <a:masterClrMapping/>
  </p:clrMapOvr>
  <p:transition spd="slow">
    <p:cover dir="u"/>
    <p:sndAc>
      <p:stSnd>
        <p:snd r:embed="rId2" name="arrow.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ư thế nào là một vóc dáng đẹp - chỉ số BMI">
            <a:extLst>
              <a:ext uri="{FF2B5EF4-FFF2-40B4-BE49-F238E27FC236}">
                <a16:creationId xmlns:a16="http://schemas.microsoft.com/office/drawing/2014/main" id="{3690013B-1363-4EDE-1C3B-6C935B4E0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096" y="0"/>
            <a:ext cx="901290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9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189851-42AA-E202-62E7-8B6963F6B8C3}"/>
              </a:ext>
            </a:extLst>
          </p:cNvPr>
          <p:cNvSpPr txBox="1"/>
          <p:nvPr/>
        </p:nvSpPr>
        <p:spPr>
          <a:xfrm>
            <a:off x="304800" y="228600"/>
            <a:ext cx="11430000" cy="4154984"/>
          </a:xfrm>
          <a:prstGeom prst="rect">
            <a:avLst/>
          </a:prstGeom>
          <a:noFill/>
        </p:spPr>
        <p:txBody>
          <a:bodyPr wrap="square">
            <a:spAutoFit/>
          </a:bodyPr>
          <a:lstStyle/>
          <a:p>
            <a:pPr algn="just"/>
            <a:r>
              <a:rPr lang="vi-VN" sz="2400" b="0" i="0" dirty="0">
                <a:solidFill>
                  <a:srgbClr val="993300"/>
                </a:solidFill>
                <a:effectLst/>
                <a:latin typeface="+mj-lt"/>
              </a:rPr>
              <a:t>2. Người sở hữu thân hình chuẩn sẽ có những lợi thế gì?</a:t>
            </a:r>
            <a:endParaRPr lang="vi-VN" sz="2400" b="0" i="0" dirty="0">
              <a:solidFill>
                <a:srgbClr val="333333"/>
              </a:solidFill>
              <a:effectLst/>
              <a:latin typeface="+mj-lt"/>
            </a:endParaRPr>
          </a:p>
          <a:p>
            <a:pPr algn="just"/>
            <a:r>
              <a:rPr lang="vi-VN" sz="2400" b="0" i="0" dirty="0">
                <a:solidFill>
                  <a:srgbClr val="333333"/>
                </a:solidFill>
                <a:effectLst/>
                <a:latin typeface="+mj-lt"/>
              </a:rPr>
              <a:t>- Sức khỏe tốt: Tỉ lệ 3 vòng cân đối chưa hẳn là người có sức khỏe tốt 100%. Tuy nhiên hình thể chính là thước đo phản ánh chân thực nhất về sức khỏe của mỗi người.</a:t>
            </a:r>
          </a:p>
          <a:p>
            <a:pPr algn="just"/>
            <a:r>
              <a:rPr lang="vi-VN" sz="2400" b="0" i="0" dirty="0">
                <a:solidFill>
                  <a:srgbClr val="333333"/>
                </a:solidFill>
                <a:effectLst/>
                <a:latin typeface="+mj-lt"/>
              </a:rPr>
              <a:t>Khi cơ thể thừa cân, béo phì, bạn rất có nguy cơ mắc một số căn bệnh nguy hiểm như tim mạch, huyết áp, tiểu đường...</a:t>
            </a:r>
          </a:p>
          <a:p>
            <a:pPr algn="just"/>
            <a:r>
              <a:rPr lang="vi-VN" sz="2400" b="0" i="0" dirty="0">
                <a:solidFill>
                  <a:srgbClr val="333333"/>
                </a:solidFill>
                <a:effectLst/>
                <a:latin typeface="+mj-lt"/>
              </a:rPr>
              <a:t>Ngoài ra nếu cân nặng không tương xứng với chiều cao, chứng tỏ bạn đang thiếu một số vitamin cần thiết, dễ mắc các bệnh như còi xương, thiếu máu...</a:t>
            </a:r>
          </a:p>
          <a:p>
            <a:pPr marL="285750" indent="-285750" algn="just">
              <a:buFontTx/>
              <a:buChar char="-"/>
            </a:pPr>
            <a:r>
              <a:rPr lang="vi-VN" sz="2400" b="0" i="0" dirty="0">
                <a:solidFill>
                  <a:srgbClr val="333333"/>
                </a:solidFill>
                <a:effectLst/>
                <a:latin typeface="+mj-lt"/>
              </a:rPr>
              <a:t>Dễ dàng chọn trang phục phù hợp: Hầu hết các mẫu thời trang đều được thiết kế dựa trên số đo tiêu chuẩn của một nhóm người, dựa theo chỉ số BMI. Chính vì thế, nếu bạn sở hữu một tỉ lệ body thân hình lý tưởng, bạn sẽ dễ dàng lựa chọn được những bộ trang phụ phù hợp với mình hơn.</a:t>
            </a:r>
            <a:endParaRPr lang="en-US" sz="2400" b="0" i="0" dirty="0">
              <a:solidFill>
                <a:srgbClr val="333333"/>
              </a:solidFill>
              <a:effectLst/>
              <a:latin typeface="+mj-lt"/>
            </a:endParaRPr>
          </a:p>
        </p:txBody>
      </p:sp>
    </p:spTree>
    <p:extLst>
      <p:ext uri="{BB962C8B-B14F-4D97-AF65-F5344CB8AC3E}">
        <p14:creationId xmlns:p14="http://schemas.microsoft.com/office/powerpoint/2010/main" val="176140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A13CB-FD6A-33B0-D38A-543A8139016B}"/>
              </a:ext>
            </a:extLst>
          </p:cNvPr>
          <p:cNvSpPr txBox="1"/>
          <p:nvPr/>
        </p:nvSpPr>
        <p:spPr>
          <a:xfrm>
            <a:off x="228600" y="304800"/>
            <a:ext cx="11811000" cy="4524315"/>
          </a:xfrm>
          <a:prstGeom prst="rect">
            <a:avLst/>
          </a:prstGeom>
          <a:noFill/>
        </p:spPr>
        <p:txBody>
          <a:bodyPr wrap="square">
            <a:spAutoFit/>
          </a:bodyPr>
          <a:lstStyle/>
          <a:p>
            <a:pPr algn="just"/>
            <a:r>
              <a:rPr lang="vi-VN" sz="2400" b="0" i="0" dirty="0">
                <a:solidFill>
                  <a:srgbClr val="333333"/>
                </a:solidFill>
                <a:effectLst/>
                <a:latin typeface="+mj-lt"/>
              </a:rPr>
              <a:t>- Giúp bạn tự tin hơn: Đây là điều vô cùng hiển nhiên, khi bạn sở hữu một vóc dang đẹp, chắc chắn bạn sẽ tự tin hơn trong việc thể hiện bản thân.</a:t>
            </a:r>
          </a:p>
          <a:p>
            <a:pPr algn="just"/>
            <a:r>
              <a:rPr lang="vi-VN" sz="2400" b="0" i="0" dirty="0">
                <a:solidFill>
                  <a:srgbClr val="333333"/>
                </a:solidFill>
                <a:effectLst/>
                <a:latin typeface="+mj-lt"/>
              </a:rPr>
              <a:t>- Giúp bạn thành công hơn: Nhiều công việc có mức thu nhập cao thường đi kèm với những tiêu chuẩn về hình thể như chiều cao, cân nặng... Theo một số nghiên cứu cho thấy, tỉ lệ những người có hình thể đẹp cao hơn nhiều lần so với những người khác.</a:t>
            </a:r>
          </a:p>
          <a:p>
            <a:pPr algn="just"/>
            <a:r>
              <a:rPr lang="vi-VN" sz="2400" b="0" i="0" dirty="0">
                <a:solidFill>
                  <a:srgbClr val="333333"/>
                </a:solidFill>
                <a:effectLst/>
                <a:latin typeface="+mj-lt"/>
              </a:rPr>
              <a:t>- Đường tình duyên mở rộng: Người ta có câu "nam giới yêu bằng tai, phụ nữ yêu bằng mắt", câu này được dùng để nói đến tâm lý khi yêu của nam và nữ. Tuy nhiên, đối với cả nam và nữ nói chung thì ấn tượng ban đầu luôn là vẻ đẹp về ngoại hình. Chính vì thế khi bạn có ngoại hình đẹp rất dễ gây thiện cảm đối với người khác giới.</a:t>
            </a:r>
          </a:p>
          <a:p>
            <a:pPr algn="just"/>
            <a:r>
              <a:rPr lang="vi-VN" sz="2400" b="1" i="0" dirty="0">
                <a:solidFill>
                  <a:srgbClr val="993300"/>
                </a:solidFill>
                <a:effectLst/>
                <a:latin typeface="+mj-lt"/>
              </a:rPr>
              <a:t>3. Bí kíp để có thân hình chuẩn.</a:t>
            </a:r>
            <a:endParaRPr lang="vi-VN" sz="2400" b="0" i="0" dirty="0">
              <a:solidFill>
                <a:srgbClr val="333333"/>
              </a:solidFill>
              <a:effectLst/>
              <a:latin typeface="+mj-lt"/>
            </a:endParaRPr>
          </a:p>
          <a:p>
            <a:pPr algn="just"/>
            <a:r>
              <a:rPr lang="vi-VN" sz="2400" b="0" i="0" dirty="0">
                <a:solidFill>
                  <a:srgbClr val="333333"/>
                </a:solidFill>
                <a:effectLst/>
                <a:latin typeface="+mj-lt"/>
              </a:rPr>
              <a:t>Để sở hữu một cơ thể khỏe mạnh, vóc dáng hoàn hảo thì bạn cần có một chế độ ăn uống khoa học, đủ chất, thường xuyên luyện tập thể dục thể thao cùng một lối sống lành mạnh.</a:t>
            </a:r>
          </a:p>
        </p:txBody>
      </p:sp>
    </p:spTree>
    <p:extLst>
      <p:ext uri="{BB962C8B-B14F-4D97-AF65-F5344CB8AC3E}">
        <p14:creationId xmlns:p14="http://schemas.microsoft.com/office/powerpoint/2010/main" val="367075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E0666E-613E-0D6D-C1DC-AD715C783EA7}"/>
              </a:ext>
            </a:extLst>
          </p:cNvPr>
          <p:cNvSpPr txBox="1"/>
          <p:nvPr/>
        </p:nvSpPr>
        <p:spPr>
          <a:xfrm>
            <a:off x="4114800" y="304800"/>
            <a:ext cx="4419600" cy="584775"/>
          </a:xfrm>
          <a:prstGeom prst="rect">
            <a:avLst/>
          </a:prstGeom>
          <a:noFill/>
        </p:spPr>
        <p:txBody>
          <a:bodyPr wrap="square" rtlCol="0">
            <a:spAutoFit/>
          </a:bodyPr>
          <a:lstStyle/>
          <a:p>
            <a:r>
              <a:rPr lang="en-US" sz="3200" dirty="0">
                <a:latin typeface="+mj-lt"/>
              </a:rPr>
              <a:t>HƯỚNG DẪN VỀ NHÀ</a:t>
            </a:r>
          </a:p>
        </p:txBody>
      </p:sp>
      <p:sp>
        <p:nvSpPr>
          <p:cNvPr id="6" name="TextBox 5">
            <a:extLst>
              <a:ext uri="{FF2B5EF4-FFF2-40B4-BE49-F238E27FC236}">
                <a16:creationId xmlns:a16="http://schemas.microsoft.com/office/drawing/2014/main" id="{898C78C5-42A0-B2F7-81A2-6B11F041ADE8}"/>
              </a:ext>
            </a:extLst>
          </p:cNvPr>
          <p:cNvSpPr txBox="1"/>
          <p:nvPr/>
        </p:nvSpPr>
        <p:spPr>
          <a:xfrm>
            <a:off x="1905000" y="1295400"/>
            <a:ext cx="10210800" cy="1569660"/>
          </a:xfrm>
          <a:prstGeom prst="rect">
            <a:avLst/>
          </a:prstGeom>
          <a:noFill/>
        </p:spPr>
        <p:txBody>
          <a:bodyPr wrap="square" rtlCol="0">
            <a:spAutoFit/>
          </a:bodyPr>
          <a:lstStyle/>
          <a:p>
            <a:r>
              <a:rPr lang="en-US" sz="3200" dirty="0">
                <a:latin typeface="+mj-lt"/>
              </a:rPr>
              <a:t>- </a:t>
            </a:r>
            <a:r>
              <a:rPr lang="en-US" sz="3200" dirty="0" err="1">
                <a:latin typeface="+mj-lt"/>
              </a:rPr>
              <a:t>Vận</a:t>
            </a:r>
            <a:r>
              <a:rPr lang="en-US" sz="3200" dirty="0">
                <a:latin typeface="+mj-lt"/>
              </a:rPr>
              <a:t> </a:t>
            </a:r>
            <a:r>
              <a:rPr lang="en-US" sz="3200" dirty="0" err="1">
                <a:latin typeface="+mj-lt"/>
              </a:rPr>
              <a:t>dụng</a:t>
            </a:r>
            <a:r>
              <a:rPr lang="en-US" sz="3200" dirty="0">
                <a:latin typeface="+mj-lt"/>
              </a:rPr>
              <a:t> </a:t>
            </a:r>
            <a:r>
              <a:rPr lang="en-US" sz="3200" dirty="0" err="1">
                <a:latin typeface="+mj-lt"/>
              </a:rPr>
              <a:t>kiến</a:t>
            </a:r>
            <a:r>
              <a:rPr lang="en-US" sz="3200" dirty="0">
                <a:latin typeface="+mj-lt"/>
              </a:rPr>
              <a:t> </a:t>
            </a:r>
            <a:r>
              <a:rPr lang="en-US" sz="3200" dirty="0" err="1">
                <a:latin typeface="+mj-lt"/>
              </a:rPr>
              <a:t>thức</a:t>
            </a:r>
            <a:r>
              <a:rPr lang="en-US" sz="3200" dirty="0">
                <a:latin typeface="+mj-lt"/>
              </a:rPr>
              <a:t> </a:t>
            </a:r>
            <a:r>
              <a:rPr lang="en-US" sz="3200" dirty="0" err="1">
                <a:latin typeface="+mj-lt"/>
              </a:rPr>
              <a:t>của</a:t>
            </a:r>
            <a:r>
              <a:rPr lang="en-US" sz="3200" dirty="0">
                <a:latin typeface="+mj-lt"/>
              </a:rPr>
              <a:t> </a:t>
            </a:r>
            <a:r>
              <a:rPr lang="en-US" sz="3200" dirty="0" err="1">
                <a:latin typeface="+mj-lt"/>
              </a:rPr>
              <a:t>bài</a:t>
            </a:r>
            <a:r>
              <a:rPr lang="en-US" sz="3200" dirty="0">
                <a:latin typeface="+mj-lt"/>
              </a:rPr>
              <a:t> </a:t>
            </a:r>
            <a:r>
              <a:rPr lang="en-US" sz="3200" dirty="0" err="1">
                <a:latin typeface="+mj-lt"/>
              </a:rPr>
              <a:t>học</a:t>
            </a:r>
            <a:r>
              <a:rPr lang="en-US" sz="3200" dirty="0">
                <a:latin typeface="+mj-lt"/>
              </a:rPr>
              <a:t> </a:t>
            </a:r>
            <a:r>
              <a:rPr lang="en-US" sz="3200" dirty="0" err="1">
                <a:latin typeface="+mj-lt"/>
              </a:rPr>
              <a:t>hôm</a:t>
            </a:r>
            <a:r>
              <a:rPr lang="en-US" sz="3200" dirty="0">
                <a:latin typeface="+mj-lt"/>
              </a:rPr>
              <a:t> nay, </a:t>
            </a:r>
            <a:r>
              <a:rPr lang="en-US" sz="3200" dirty="0" err="1">
                <a:latin typeface="+mj-lt"/>
              </a:rPr>
              <a:t>em</a:t>
            </a:r>
            <a:r>
              <a:rPr lang="en-US" sz="3200" dirty="0">
                <a:latin typeface="+mj-lt"/>
              </a:rPr>
              <a:t> </a:t>
            </a:r>
            <a:r>
              <a:rPr lang="en-US" sz="3200" dirty="0" err="1">
                <a:latin typeface="+mj-lt"/>
              </a:rPr>
              <a:t>hãy</a:t>
            </a:r>
            <a:r>
              <a:rPr lang="en-US" sz="3200" dirty="0">
                <a:latin typeface="+mj-lt"/>
              </a:rPr>
              <a:t> </a:t>
            </a:r>
            <a:r>
              <a:rPr lang="en-US" sz="3200" dirty="0" err="1">
                <a:latin typeface="+mj-lt"/>
              </a:rPr>
              <a:t>tính</a:t>
            </a:r>
            <a:r>
              <a:rPr lang="en-US" sz="3200" dirty="0">
                <a:latin typeface="+mj-lt"/>
              </a:rPr>
              <a:t> </a:t>
            </a:r>
            <a:r>
              <a:rPr lang="en-US" sz="3200" dirty="0" err="1">
                <a:latin typeface="+mj-lt"/>
              </a:rPr>
              <a:t>chỉ</a:t>
            </a:r>
            <a:r>
              <a:rPr lang="en-US" sz="3200" dirty="0">
                <a:latin typeface="+mj-lt"/>
              </a:rPr>
              <a:t> </a:t>
            </a:r>
            <a:r>
              <a:rPr lang="en-US" sz="3200" dirty="0" err="1">
                <a:latin typeface="+mj-lt"/>
              </a:rPr>
              <a:t>số</a:t>
            </a:r>
            <a:r>
              <a:rPr lang="en-US" sz="3200" dirty="0">
                <a:latin typeface="+mj-lt"/>
              </a:rPr>
              <a:t> BMI </a:t>
            </a:r>
            <a:r>
              <a:rPr lang="en-US" sz="3200" dirty="0" err="1">
                <a:latin typeface="+mj-lt"/>
              </a:rPr>
              <a:t>của</a:t>
            </a:r>
            <a:r>
              <a:rPr lang="en-US" sz="3200" dirty="0">
                <a:latin typeface="+mj-lt"/>
              </a:rPr>
              <a:t> </a:t>
            </a:r>
            <a:r>
              <a:rPr lang="en-US" sz="3200" dirty="0" err="1">
                <a:latin typeface="+mj-lt"/>
              </a:rPr>
              <a:t>các</a:t>
            </a:r>
            <a:r>
              <a:rPr lang="en-US" sz="3200" dirty="0">
                <a:latin typeface="+mj-lt"/>
              </a:rPr>
              <a:t> </a:t>
            </a:r>
            <a:r>
              <a:rPr lang="en-US" sz="3200" dirty="0" err="1">
                <a:latin typeface="+mj-lt"/>
              </a:rPr>
              <a:t>thàng</a:t>
            </a:r>
            <a:r>
              <a:rPr lang="en-US" sz="3200" dirty="0">
                <a:latin typeface="+mj-lt"/>
              </a:rPr>
              <a:t> </a:t>
            </a:r>
            <a:r>
              <a:rPr lang="en-US" sz="3200" dirty="0" err="1">
                <a:latin typeface="+mj-lt"/>
              </a:rPr>
              <a:t>viên</a:t>
            </a:r>
            <a:r>
              <a:rPr lang="en-US" sz="3200" dirty="0">
                <a:latin typeface="+mj-lt"/>
              </a:rPr>
              <a:t> </a:t>
            </a:r>
            <a:r>
              <a:rPr lang="en-US" sz="3200" dirty="0" err="1">
                <a:latin typeface="+mj-lt"/>
              </a:rPr>
              <a:t>trong</a:t>
            </a:r>
            <a:r>
              <a:rPr lang="en-US" sz="3200" dirty="0">
                <a:latin typeface="+mj-lt"/>
              </a:rPr>
              <a:t> </a:t>
            </a:r>
            <a:r>
              <a:rPr lang="en-US" sz="3200" dirty="0" err="1">
                <a:latin typeface="+mj-lt"/>
              </a:rPr>
              <a:t>gia</a:t>
            </a:r>
            <a:r>
              <a:rPr lang="en-US" sz="3200" dirty="0">
                <a:latin typeface="+mj-lt"/>
              </a:rPr>
              <a:t> </a:t>
            </a:r>
            <a:r>
              <a:rPr lang="en-US" sz="3200" dirty="0" err="1">
                <a:latin typeface="+mj-lt"/>
              </a:rPr>
              <a:t>đình</a:t>
            </a:r>
            <a:r>
              <a:rPr lang="en-US" sz="3200" dirty="0">
                <a:latin typeface="+mj-lt"/>
              </a:rPr>
              <a:t> </a:t>
            </a:r>
            <a:r>
              <a:rPr lang="en-US" sz="3200" dirty="0" err="1">
                <a:latin typeface="+mj-lt"/>
              </a:rPr>
              <a:t>mình</a:t>
            </a:r>
            <a:r>
              <a:rPr lang="en-US" sz="3200" dirty="0">
                <a:latin typeface="+mj-lt"/>
              </a:rPr>
              <a:t> </a:t>
            </a:r>
            <a:r>
              <a:rPr lang="en-US" sz="3200" dirty="0" err="1">
                <a:latin typeface="+mj-lt"/>
              </a:rPr>
              <a:t>và</a:t>
            </a:r>
            <a:r>
              <a:rPr lang="en-US" sz="3200" dirty="0">
                <a:latin typeface="+mj-lt"/>
              </a:rPr>
              <a:t> </a:t>
            </a:r>
            <a:r>
              <a:rPr lang="en-US" sz="3200" dirty="0" err="1">
                <a:latin typeface="+mj-lt"/>
              </a:rPr>
              <a:t>cho</a:t>
            </a:r>
            <a:r>
              <a:rPr lang="en-US" sz="3200" dirty="0">
                <a:latin typeface="+mj-lt"/>
              </a:rPr>
              <a:t> </a:t>
            </a:r>
            <a:r>
              <a:rPr lang="en-US" sz="3200" dirty="0" err="1">
                <a:latin typeface="+mj-lt"/>
              </a:rPr>
              <a:t>họ</a:t>
            </a:r>
            <a:r>
              <a:rPr lang="en-US" sz="3200" dirty="0">
                <a:latin typeface="+mj-lt"/>
              </a:rPr>
              <a:t> </a:t>
            </a:r>
            <a:r>
              <a:rPr lang="en-US" sz="3200" dirty="0" err="1">
                <a:latin typeface="+mj-lt"/>
              </a:rPr>
              <a:t>những</a:t>
            </a:r>
            <a:r>
              <a:rPr lang="en-US" sz="3200" dirty="0">
                <a:latin typeface="+mj-lt"/>
              </a:rPr>
              <a:t> </a:t>
            </a:r>
            <a:r>
              <a:rPr lang="en-US" sz="3200" dirty="0" err="1">
                <a:latin typeface="+mj-lt"/>
              </a:rPr>
              <a:t>lời</a:t>
            </a:r>
            <a:r>
              <a:rPr lang="en-US" sz="3200" dirty="0">
                <a:latin typeface="+mj-lt"/>
              </a:rPr>
              <a:t> </a:t>
            </a:r>
            <a:r>
              <a:rPr lang="en-US" sz="3200" dirty="0" err="1">
                <a:latin typeface="+mj-lt"/>
              </a:rPr>
              <a:t>khuyên</a:t>
            </a:r>
            <a:r>
              <a:rPr lang="en-US" sz="3200" dirty="0">
                <a:latin typeface="+mj-lt"/>
              </a:rPr>
              <a:t> </a:t>
            </a:r>
            <a:r>
              <a:rPr lang="en-US" sz="3200" dirty="0" err="1">
                <a:latin typeface="+mj-lt"/>
              </a:rPr>
              <a:t>bổ</a:t>
            </a:r>
            <a:r>
              <a:rPr lang="en-US" sz="3200" dirty="0">
                <a:latin typeface="+mj-lt"/>
              </a:rPr>
              <a:t> </a:t>
            </a:r>
            <a:r>
              <a:rPr lang="en-US" sz="3200" dirty="0" err="1">
                <a:latin typeface="+mj-lt"/>
              </a:rPr>
              <a:t>ích</a:t>
            </a:r>
            <a:endParaRPr lang="en-US" sz="3200" dirty="0">
              <a:latin typeface="+mj-lt"/>
            </a:endParaRPr>
          </a:p>
        </p:txBody>
      </p:sp>
      <p:sp>
        <p:nvSpPr>
          <p:cNvPr id="7" name="TextBox 6">
            <a:extLst>
              <a:ext uri="{FF2B5EF4-FFF2-40B4-BE49-F238E27FC236}">
                <a16:creationId xmlns:a16="http://schemas.microsoft.com/office/drawing/2014/main" id="{9298209A-2824-A996-39B0-35E939D720A4}"/>
              </a:ext>
            </a:extLst>
          </p:cNvPr>
          <p:cNvSpPr txBox="1"/>
          <p:nvPr/>
        </p:nvSpPr>
        <p:spPr>
          <a:xfrm>
            <a:off x="1880134" y="3270885"/>
            <a:ext cx="9473665" cy="1077218"/>
          </a:xfrm>
          <a:prstGeom prst="rect">
            <a:avLst/>
          </a:prstGeom>
          <a:noFill/>
        </p:spPr>
        <p:txBody>
          <a:bodyPr wrap="square" rtlCol="0">
            <a:spAutoFit/>
          </a:bodyPr>
          <a:lstStyle/>
          <a:p>
            <a:r>
              <a:rPr lang="en-US" sz="3200" dirty="0">
                <a:latin typeface="+mj-lt"/>
              </a:rPr>
              <a:t>- </a:t>
            </a:r>
            <a:r>
              <a:rPr lang="en-US" sz="3200" dirty="0" err="1">
                <a:latin typeface="+mj-lt"/>
              </a:rPr>
              <a:t>Ôn</a:t>
            </a:r>
            <a:r>
              <a:rPr lang="en-US" sz="3200" dirty="0">
                <a:latin typeface="+mj-lt"/>
              </a:rPr>
              <a:t> </a:t>
            </a:r>
            <a:r>
              <a:rPr lang="en-US" sz="3200" dirty="0" err="1">
                <a:latin typeface="+mj-lt"/>
              </a:rPr>
              <a:t>tập</a:t>
            </a:r>
            <a:r>
              <a:rPr lang="en-US" sz="3200" dirty="0">
                <a:latin typeface="+mj-lt"/>
              </a:rPr>
              <a:t> </a:t>
            </a:r>
            <a:r>
              <a:rPr lang="en-US" sz="3200" dirty="0" err="1">
                <a:latin typeface="+mj-lt"/>
              </a:rPr>
              <a:t>kiến</a:t>
            </a:r>
            <a:r>
              <a:rPr lang="en-US" sz="3200" dirty="0">
                <a:latin typeface="+mj-lt"/>
              </a:rPr>
              <a:t> </a:t>
            </a:r>
            <a:r>
              <a:rPr lang="en-US" sz="3200" dirty="0" err="1">
                <a:latin typeface="+mj-lt"/>
              </a:rPr>
              <a:t>thức</a:t>
            </a:r>
            <a:r>
              <a:rPr lang="en-US" sz="3200" dirty="0">
                <a:latin typeface="+mj-lt"/>
              </a:rPr>
              <a:t> </a:t>
            </a:r>
            <a:r>
              <a:rPr lang="en-US" sz="3200" dirty="0" err="1">
                <a:latin typeface="+mj-lt"/>
              </a:rPr>
              <a:t>chương</a:t>
            </a:r>
            <a:r>
              <a:rPr lang="en-US" sz="3200" dirty="0">
                <a:latin typeface="+mj-lt"/>
              </a:rPr>
              <a:t> 3 </a:t>
            </a:r>
            <a:r>
              <a:rPr lang="en-US" sz="3200" dirty="0" err="1">
                <a:latin typeface="+mj-lt"/>
              </a:rPr>
              <a:t>và</a:t>
            </a:r>
            <a:r>
              <a:rPr lang="en-US" sz="3200" dirty="0">
                <a:latin typeface="+mj-lt"/>
              </a:rPr>
              <a:t> </a:t>
            </a:r>
            <a:r>
              <a:rPr lang="en-US" sz="3200" dirty="0" err="1">
                <a:latin typeface="+mj-lt"/>
              </a:rPr>
              <a:t>hoàn</a:t>
            </a:r>
            <a:r>
              <a:rPr lang="en-US" sz="3200" dirty="0">
                <a:latin typeface="+mj-lt"/>
              </a:rPr>
              <a:t> </a:t>
            </a:r>
            <a:r>
              <a:rPr lang="en-US" sz="3200" dirty="0" err="1">
                <a:latin typeface="+mj-lt"/>
              </a:rPr>
              <a:t>thiện</a:t>
            </a:r>
            <a:r>
              <a:rPr lang="en-US" sz="3200" dirty="0">
                <a:latin typeface="+mj-lt"/>
              </a:rPr>
              <a:t> </a:t>
            </a:r>
            <a:r>
              <a:rPr lang="en-US" sz="3200" dirty="0" err="1">
                <a:latin typeface="+mj-lt"/>
              </a:rPr>
              <a:t>bài</a:t>
            </a:r>
            <a:r>
              <a:rPr lang="en-US" sz="3200" dirty="0">
                <a:latin typeface="+mj-lt"/>
              </a:rPr>
              <a:t> </a:t>
            </a:r>
            <a:r>
              <a:rPr lang="en-US" sz="3200" dirty="0" err="1">
                <a:latin typeface="+mj-lt"/>
              </a:rPr>
              <a:t>tập</a:t>
            </a:r>
            <a:r>
              <a:rPr lang="en-US" sz="3200" dirty="0">
                <a:latin typeface="+mj-lt"/>
              </a:rPr>
              <a:t> 1,2, 3 SGK </a:t>
            </a:r>
            <a:r>
              <a:rPr lang="en-US" sz="3200" dirty="0" err="1">
                <a:latin typeface="+mj-lt"/>
              </a:rPr>
              <a:t>trang</a:t>
            </a:r>
            <a:r>
              <a:rPr lang="en-US" sz="3200" dirty="0">
                <a:latin typeface="+mj-lt"/>
              </a:rPr>
              <a:t> 45</a:t>
            </a:r>
          </a:p>
        </p:txBody>
      </p:sp>
    </p:spTree>
    <p:extLst>
      <p:ext uri="{BB962C8B-B14F-4D97-AF65-F5344CB8AC3E}">
        <p14:creationId xmlns:p14="http://schemas.microsoft.com/office/powerpoint/2010/main" val="386822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2"/>
          <p:cNvSpPr>
            <a:spLocks noChangeArrowheads="1" noChangeShapeType="1" noTextEdit="1"/>
          </p:cNvSpPr>
          <p:nvPr/>
        </p:nvSpPr>
        <p:spPr bwMode="auto">
          <a:xfrm>
            <a:off x="1676400" y="304801"/>
            <a:ext cx="88392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0000"/>
                </a:solidFill>
                <a:effectLst>
                  <a:outerShdw dist="35921" dir="2700000" algn="ctr" rotWithShape="0">
                    <a:srgbClr val="C0C0C0">
                      <a:alpha val="79999"/>
                    </a:srgbClr>
                  </a:outerShdw>
                </a:effectLst>
                <a:cs typeface="Times New Roman" panose="02020603050405020304" pitchFamily="18" charset="0"/>
              </a:rPr>
              <a:t>BÀI 4: HOẠT ĐỘNG THỰC HÀNH VÀ TRẢI NGHIỆM</a:t>
            </a:r>
          </a:p>
        </p:txBody>
      </p:sp>
      <p:sp>
        <p:nvSpPr>
          <p:cNvPr id="34819" name="Text Box 3"/>
          <p:cNvSpPr txBox="1">
            <a:spLocks noChangeArrowheads="1"/>
          </p:cNvSpPr>
          <p:nvPr/>
        </p:nvSpPr>
        <p:spPr bwMode="auto">
          <a:xfrm>
            <a:off x="1975449" y="1600201"/>
            <a:ext cx="8534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dirty="0">
                <a:solidFill>
                  <a:srgbClr val="FF0000"/>
                </a:solidFill>
                <a:latin typeface="Times New Roman" panose="02020603050405020304" pitchFamily="18" charset="0"/>
              </a:rPr>
              <a:t>TÍNH CHỈ SỐ ĐÁNH GIÁ THỂ TRẠNG BMI (BODY MASS INDEX)</a:t>
            </a:r>
          </a:p>
        </p:txBody>
      </p:sp>
    </p:spTree>
    <p:custDataLst>
      <p:tags r:id="rId1"/>
    </p:custDataLst>
    <p:extLst>
      <p:ext uri="{BB962C8B-B14F-4D97-AF65-F5344CB8AC3E}">
        <p14:creationId xmlns:p14="http://schemas.microsoft.com/office/powerpoint/2010/main" val="3847236587"/>
      </p:ext>
    </p:extLst>
  </p:cSld>
  <p:clrMapOvr>
    <a:masterClrMapping/>
  </p:clrMapOvr>
  <mc:AlternateContent xmlns:mc="http://schemas.openxmlformats.org/markup-compatibility/2006" xmlns:p14="http://schemas.microsoft.com/office/powerpoint/2010/main">
    <mc:Choice Requires="p14">
      <p:transition spd="med" p14:dur="700" advTm="90024">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Effect transition="in" filter="barn(inVertical)">
                                      <p:cBhvr>
                                        <p:cTn id="14"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48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CD5FA-FA3D-32B6-8D11-3EEEE7370D66}"/>
              </a:ext>
            </a:extLst>
          </p:cNvPr>
          <p:cNvPicPr>
            <a:picLocks noChangeAspect="1"/>
          </p:cNvPicPr>
          <p:nvPr/>
        </p:nvPicPr>
        <p:blipFill>
          <a:blip r:embed="rId2"/>
          <a:stretch>
            <a:fillRect/>
          </a:stretch>
        </p:blipFill>
        <p:spPr>
          <a:xfrm>
            <a:off x="4800600" y="0"/>
            <a:ext cx="4634245" cy="6231276"/>
          </a:xfrm>
          <a:prstGeom prst="rect">
            <a:avLst/>
          </a:prstGeom>
        </p:spPr>
      </p:pic>
      <p:sp>
        <p:nvSpPr>
          <p:cNvPr id="6" name="Thought Bubble: Cloud 5">
            <a:extLst>
              <a:ext uri="{FF2B5EF4-FFF2-40B4-BE49-F238E27FC236}">
                <a16:creationId xmlns:a16="http://schemas.microsoft.com/office/drawing/2014/main" id="{AA38E56C-88EA-46FC-C0D8-2951B9B3988A}"/>
              </a:ext>
            </a:extLst>
          </p:cNvPr>
          <p:cNvSpPr/>
          <p:nvPr/>
        </p:nvSpPr>
        <p:spPr>
          <a:xfrm>
            <a:off x="381000" y="545812"/>
            <a:ext cx="3657600" cy="2590800"/>
          </a:xfrm>
          <a:prstGeom prst="cloudCallout">
            <a:avLst>
              <a:gd name="adj1" fmla="val 3837"/>
              <a:gd name="adj2" fmla="val 421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BFB51C77-8679-79E8-C1A4-BFAF66160251}"/>
              </a:ext>
            </a:extLst>
          </p:cNvPr>
          <p:cNvSpPr txBox="1"/>
          <p:nvPr/>
        </p:nvSpPr>
        <p:spPr>
          <a:xfrm>
            <a:off x="609600" y="1066800"/>
            <a:ext cx="3352800" cy="1231106"/>
          </a:xfrm>
          <a:prstGeom prst="rect">
            <a:avLst/>
          </a:prstGeom>
          <a:noFill/>
        </p:spPr>
        <p:txBody>
          <a:bodyPr wrap="square" rtlCol="0">
            <a:spAutoFit/>
          </a:bodyPr>
          <a:lstStyle/>
          <a:p>
            <a:endParaRPr lang="en-US" dirty="0"/>
          </a:p>
          <a:p>
            <a:r>
              <a:rPr lang="en-US" sz="2800" b="1" dirty="0" err="1">
                <a:solidFill>
                  <a:srgbClr val="C00000"/>
                </a:solidFill>
                <a:latin typeface="+mj-lt"/>
              </a:rPr>
              <a:t>Em</a:t>
            </a:r>
            <a:r>
              <a:rPr lang="en-US" sz="2800" b="1" dirty="0">
                <a:solidFill>
                  <a:srgbClr val="C00000"/>
                </a:solidFill>
                <a:latin typeface="+mj-lt"/>
              </a:rPr>
              <a:t> </a:t>
            </a:r>
            <a:r>
              <a:rPr lang="en-US" sz="2800" b="1" dirty="0" err="1">
                <a:solidFill>
                  <a:srgbClr val="C00000"/>
                </a:solidFill>
                <a:latin typeface="+mj-lt"/>
              </a:rPr>
              <a:t>hãy</a:t>
            </a:r>
            <a:r>
              <a:rPr lang="en-US" sz="2800" b="1" dirty="0">
                <a:solidFill>
                  <a:srgbClr val="C00000"/>
                </a:solidFill>
                <a:latin typeface="+mj-lt"/>
              </a:rPr>
              <a:t> </a:t>
            </a:r>
            <a:r>
              <a:rPr lang="en-US" sz="2800" b="1" dirty="0" err="1">
                <a:solidFill>
                  <a:srgbClr val="C00000"/>
                </a:solidFill>
                <a:latin typeface="+mj-lt"/>
              </a:rPr>
              <a:t>cho</a:t>
            </a:r>
            <a:r>
              <a:rPr lang="en-US" sz="2800" b="1" dirty="0">
                <a:solidFill>
                  <a:srgbClr val="C00000"/>
                </a:solidFill>
                <a:latin typeface="+mj-lt"/>
              </a:rPr>
              <a:t> </a:t>
            </a:r>
            <a:r>
              <a:rPr lang="en-US" sz="2800" b="1" dirty="0" err="1">
                <a:solidFill>
                  <a:srgbClr val="C00000"/>
                </a:solidFill>
                <a:latin typeface="+mj-lt"/>
              </a:rPr>
              <a:t>biết</a:t>
            </a:r>
            <a:r>
              <a:rPr lang="en-US" sz="2800" b="1" dirty="0">
                <a:solidFill>
                  <a:srgbClr val="C00000"/>
                </a:solidFill>
                <a:latin typeface="+mj-lt"/>
              </a:rPr>
              <a:t> </a:t>
            </a:r>
            <a:r>
              <a:rPr lang="en-US" sz="2800" b="1" dirty="0" err="1">
                <a:solidFill>
                  <a:srgbClr val="C00000"/>
                </a:solidFill>
                <a:latin typeface="+mj-lt"/>
              </a:rPr>
              <a:t>thể</a:t>
            </a:r>
            <a:r>
              <a:rPr lang="en-US" sz="2800" b="1" dirty="0">
                <a:solidFill>
                  <a:srgbClr val="C00000"/>
                </a:solidFill>
                <a:latin typeface="+mj-lt"/>
              </a:rPr>
              <a:t> </a:t>
            </a:r>
            <a:r>
              <a:rPr lang="en-US" sz="2800" b="1" dirty="0" err="1">
                <a:solidFill>
                  <a:srgbClr val="C00000"/>
                </a:solidFill>
                <a:latin typeface="+mj-lt"/>
              </a:rPr>
              <a:t>trạng</a:t>
            </a:r>
            <a:r>
              <a:rPr lang="en-US" sz="2800" b="1" dirty="0">
                <a:solidFill>
                  <a:srgbClr val="C00000"/>
                </a:solidFill>
                <a:latin typeface="+mj-lt"/>
              </a:rPr>
              <a:t> </a:t>
            </a:r>
            <a:r>
              <a:rPr lang="en-US" sz="2800" b="1" dirty="0" err="1">
                <a:solidFill>
                  <a:srgbClr val="C00000"/>
                </a:solidFill>
                <a:latin typeface="+mj-lt"/>
              </a:rPr>
              <a:t>của</a:t>
            </a:r>
            <a:r>
              <a:rPr lang="en-US" sz="2800" b="1" dirty="0">
                <a:solidFill>
                  <a:srgbClr val="C00000"/>
                </a:solidFill>
                <a:latin typeface="+mj-lt"/>
              </a:rPr>
              <a:t> </a:t>
            </a:r>
            <a:r>
              <a:rPr lang="en-US" sz="2800" b="1" dirty="0" err="1">
                <a:solidFill>
                  <a:srgbClr val="C00000"/>
                </a:solidFill>
                <a:latin typeface="+mj-lt"/>
              </a:rPr>
              <a:t>hai</a:t>
            </a:r>
            <a:r>
              <a:rPr lang="en-US" sz="2800" b="1" dirty="0">
                <a:solidFill>
                  <a:srgbClr val="C00000"/>
                </a:solidFill>
                <a:latin typeface="+mj-lt"/>
              </a:rPr>
              <a:t> </a:t>
            </a:r>
            <a:r>
              <a:rPr lang="en-US" sz="2800" b="1" dirty="0" err="1">
                <a:solidFill>
                  <a:srgbClr val="C00000"/>
                </a:solidFill>
                <a:latin typeface="+mj-lt"/>
              </a:rPr>
              <a:t>bạn</a:t>
            </a:r>
            <a:endParaRPr lang="en-US" sz="2800" b="1" dirty="0">
              <a:solidFill>
                <a:srgbClr val="C00000"/>
              </a:solidFill>
              <a:latin typeface="+mj-lt"/>
            </a:endParaRPr>
          </a:p>
        </p:txBody>
      </p:sp>
      <p:sp>
        <p:nvSpPr>
          <p:cNvPr id="5" name="Text Box 2">
            <a:extLst>
              <a:ext uri="{FF2B5EF4-FFF2-40B4-BE49-F238E27FC236}">
                <a16:creationId xmlns:a16="http://schemas.microsoft.com/office/drawing/2014/main" id="{5153ADAC-1FAF-D3D4-890C-74BF3BD70B85}"/>
              </a:ext>
            </a:extLst>
          </p:cNvPr>
          <p:cNvSpPr txBox="1">
            <a:spLocks noChangeArrowheads="1"/>
          </p:cNvSpPr>
          <p:nvPr/>
        </p:nvSpPr>
        <p:spPr bwMode="auto">
          <a:xfrm>
            <a:off x="381000" y="253425"/>
            <a:ext cx="2971800"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FF0000"/>
                </a:solidFill>
                <a:latin typeface="Times New Roman" panose="02020603050405020304" pitchFamily="18" charset="0"/>
                <a:cs typeface="Arial" panose="020B0604020202020204" pitchFamily="34" charset="0"/>
              </a:rPr>
              <a:t>         </a:t>
            </a:r>
            <a:r>
              <a:rPr lang="en-US" altLang="en-US" b="1" dirty="0">
                <a:solidFill>
                  <a:srgbClr val="FF0000"/>
                </a:solidFill>
                <a:latin typeface="Times New Roman" panose="02020603050405020304" pitchFamily="18" charset="0"/>
                <a:cs typeface="Arial" panose="020B0604020202020204" pitchFamily="34" charset="0"/>
              </a:rPr>
              <a:t>MỞ ĐẦU</a:t>
            </a:r>
            <a:endParaRPr lang="en-US" altLang="en-US" b="1" dirty="0">
              <a:solidFill>
                <a:srgbClr val="FF0066"/>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52600" y="76199"/>
            <a:ext cx="9906001" cy="6324600"/>
            <a:chOff x="4114801" y="1500768"/>
            <a:chExt cx="4559905" cy="4036432"/>
          </a:xfrm>
        </p:grpSpPr>
        <p:grpSp>
          <p:nvGrpSpPr>
            <p:cNvPr id="12" name="Group 11"/>
            <p:cNvGrpSpPr/>
            <p:nvPr/>
          </p:nvGrpSpPr>
          <p:grpSpPr>
            <a:xfrm>
              <a:off x="4114801" y="1500768"/>
              <a:ext cx="4469073" cy="4036432"/>
              <a:chOff x="3971925" y="1380118"/>
              <a:chExt cx="4469073" cy="4036432"/>
            </a:xfrm>
          </p:grpSpPr>
          <p:grpSp>
            <p:nvGrpSpPr>
              <p:cNvPr id="14" name="Group 5"/>
              <p:cNvGrpSpPr>
                <a:grpSpLocks/>
              </p:cNvGrpSpPr>
              <p:nvPr/>
            </p:nvGrpSpPr>
            <p:grpSpPr bwMode="auto">
              <a:xfrm>
                <a:off x="3971925" y="2981325"/>
                <a:ext cx="4469073" cy="2435225"/>
                <a:chOff x="2784" y="3168"/>
                <a:chExt cx="1626" cy="1152"/>
              </a:xfrm>
            </p:grpSpPr>
            <p:pic>
              <p:nvPicPr>
                <p:cNvPr id="16" name="Picture 6" descr="Copy of Bai_tap_1_Viet_bieu_thuc_dai_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8" name="Rectangle 8"/>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9" name="Rectangle 9"/>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20" name="AutoShape 10"/>
                <p:cNvSpPr>
                  <a:spLocks noChangeArrowheads="1"/>
                </p:cNvSpPr>
                <p:nvPr/>
              </p:nvSpPr>
              <p:spPr bwMode="auto">
                <a:xfrm>
                  <a:off x="3882" y="3306"/>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AutoShape 11"/>
              <p:cNvSpPr>
                <a:spLocks noChangeArrowheads="1"/>
              </p:cNvSpPr>
              <p:nvPr/>
            </p:nvSpPr>
            <p:spPr bwMode="auto">
              <a:xfrm>
                <a:off x="3971925" y="1380118"/>
                <a:ext cx="2543317" cy="2431586"/>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3200" b="1" dirty="0" err="1">
                    <a:solidFill>
                      <a:srgbClr val="7030A0"/>
                    </a:solidFill>
                    <a:latin typeface="+mj-lt"/>
                  </a:rPr>
                  <a:t>Vậy</a:t>
                </a:r>
                <a:r>
                  <a:rPr lang="en-US" sz="3200" b="1" dirty="0">
                    <a:solidFill>
                      <a:srgbClr val="7030A0"/>
                    </a:solidFill>
                    <a:latin typeface="+mj-lt"/>
                  </a:rPr>
                  <a:t> </a:t>
                </a:r>
                <a:r>
                  <a:rPr lang="en-US" sz="3200" b="1" dirty="0" err="1">
                    <a:solidFill>
                      <a:srgbClr val="7030A0"/>
                    </a:solidFill>
                    <a:latin typeface="+mj-lt"/>
                  </a:rPr>
                  <a:t>thể</a:t>
                </a:r>
                <a:r>
                  <a:rPr lang="en-US" sz="3200" b="1" dirty="0">
                    <a:solidFill>
                      <a:srgbClr val="7030A0"/>
                    </a:solidFill>
                    <a:latin typeface="+mj-lt"/>
                  </a:rPr>
                  <a:t> </a:t>
                </a:r>
                <a:r>
                  <a:rPr lang="en-US" sz="3200" b="1" dirty="0" err="1">
                    <a:solidFill>
                      <a:srgbClr val="7030A0"/>
                    </a:solidFill>
                    <a:latin typeface="+mj-lt"/>
                  </a:rPr>
                  <a:t>trạng</a:t>
                </a:r>
                <a:r>
                  <a:rPr lang="en-US" sz="3200" b="1" dirty="0">
                    <a:solidFill>
                      <a:srgbClr val="7030A0"/>
                    </a:solidFill>
                    <a:latin typeface="+mj-lt"/>
                  </a:rPr>
                  <a:t> (</a:t>
                </a:r>
                <a:r>
                  <a:rPr lang="en-US" sz="3200" b="1" dirty="0" err="1">
                    <a:solidFill>
                      <a:srgbClr val="7030A0"/>
                    </a:solidFill>
                    <a:latin typeface="+mj-lt"/>
                  </a:rPr>
                  <a:t>gầy</a:t>
                </a:r>
                <a:r>
                  <a:rPr lang="en-US" sz="3200" b="1" dirty="0">
                    <a:solidFill>
                      <a:srgbClr val="7030A0"/>
                    </a:solidFill>
                    <a:latin typeface="+mj-lt"/>
                  </a:rPr>
                  <a:t>, </a:t>
                </a:r>
                <a:r>
                  <a:rPr lang="en-US" sz="3200" b="1" dirty="0" err="1">
                    <a:solidFill>
                      <a:srgbClr val="7030A0"/>
                    </a:solidFill>
                    <a:latin typeface="+mj-lt"/>
                  </a:rPr>
                  <a:t>bình</a:t>
                </a:r>
                <a:r>
                  <a:rPr lang="en-US" sz="3200" b="1" dirty="0">
                    <a:solidFill>
                      <a:srgbClr val="7030A0"/>
                    </a:solidFill>
                    <a:latin typeface="+mj-lt"/>
                  </a:rPr>
                  <a:t> </a:t>
                </a:r>
                <a:r>
                  <a:rPr lang="en-US" sz="3200" b="1" dirty="0" err="1">
                    <a:solidFill>
                      <a:srgbClr val="7030A0"/>
                    </a:solidFill>
                    <a:latin typeface="+mj-lt"/>
                  </a:rPr>
                  <a:t>thường</a:t>
                </a:r>
                <a:r>
                  <a:rPr lang="en-US" sz="3200" b="1" dirty="0">
                    <a:solidFill>
                      <a:srgbClr val="7030A0"/>
                    </a:solidFill>
                    <a:latin typeface="+mj-lt"/>
                  </a:rPr>
                  <a:t>, </a:t>
                </a:r>
                <a:r>
                  <a:rPr lang="en-US" sz="3200" b="1" dirty="0" err="1">
                    <a:solidFill>
                      <a:srgbClr val="7030A0"/>
                    </a:solidFill>
                    <a:latin typeface="+mj-lt"/>
                  </a:rPr>
                  <a:t>thừa</a:t>
                </a:r>
                <a:r>
                  <a:rPr lang="en-US" sz="3200" b="1" dirty="0">
                    <a:solidFill>
                      <a:srgbClr val="7030A0"/>
                    </a:solidFill>
                    <a:latin typeface="+mj-lt"/>
                  </a:rPr>
                  <a:t> </a:t>
                </a:r>
                <a:r>
                  <a:rPr lang="en-US" sz="3200" b="1" dirty="0" err="1">
                    <a:solidFill>
                      <a:srgbClr val="7030A0"/>
                    </a:solidFill>
                    <a:latin typeface="+mj-lt"/>
                  </a:rPr>
                  <a:t>cân</a:t>
                </a:r>
                <a:r>
                  <a:rPr lang="en-US" sz="3200" b="1" dirty="0">
                    <a:solidFill>
                      <a:srgbClr val="7030A0"/>
                    </a:solidFill>
                    <a:latin typeface="+mj-lt"/>
                  </a:rPr>
                  <a:t>) </a:t>
                </a:r>
                <a:r>
                  <a:rPr lang="en-US" sz="3200" b="1" dirty="0" err="1">
                    <a:solidFill>
                      <a:srgbClr val="7030A0"/>
                    </a:solidFill>
                    <a:latin typeface="+mj-lt"/>
                  </a:rPr>
                  <a:t>của</a:t>
                </a:r>
                <a:r>
                  <a:rPr lang="en-US" sz="3200" b="1" dirty="0">
                    <a:solidFill>
                      <a:srgbClr val="7030A0"/>
                    </a:solidFill>
                    <a:latin typeface="+mj-lt"/>
                  </a:rPr>
                  <a:t> </a:t>
                </a:r>
                <a:r>
                  <a:rPr lang="en-US" sz="3200" b="1" dirty="0" err="1">
                    <a:solidFill>
                      <a:srgbClr val="7030A0"/>
                    </a:solidFill>
                    <a:latin typeface="+mj-lt"/>
                  </a:rPr>
                  <a:t>một</a:t>
                </a:r>
                <a:r>
                  <a:rPr lang="en-US" sz="3200" b="1" dirty="0">
                    <a:solidFill>
                      <a:srgbClr val="7030A0"/>
                    </a:solidFill>
                    <a:latin typeface="+mj-lt"/>
                  </a:rPr>
                  <a:t> </a:t>
                </a:r>
                <a:r>
                  <a:rPr lang="en-US" sz="3200" b="1" dirty="0" err="1">
                    <a:solidFill>
                      <a:srgbClr val="7030A0"/>
                    </a:solidFill>
                    <a:latin typeface="+mj-lt"/>
                  </a:rPr>
                  <a:t>người</a:t>
                </a:r>
                <a:r>
                  <a:rPr lang="en-US" sz="3200" b="1" dirty="0">
                    <a:solidFill>
                      <a:srgbClr val="7030A0"/>
                    </a:solidFill>
                    <a:latin typeface="+mj-lt"/>
                  </a:rPr>
                  <a:t> </a:t>
                </a:r>
                <a:r>
                  <a:rPr lang="en-US" sz="3200" b="1" dirty="0" err="1">
                    <a:solidFill>
                      <a:srgbClr val="7030A0"/>
                    </a:solidFill>
                    <a:latin typeface="+mj-lt"/>
                  </a:rPr>
                  <a:t>được</a:t>
                </a:r>
                <a:r>
                  <a:rPr lang="en-US" sz="3200" b="1" dirty="0">
                    <a:solidFill>
                      <a:srgbClr val="7030A0"/>
                    </a:solidFill>
                    <a:latin typeface="+mj-lt"/>
                  </a:rPr>
                  <a:t> </a:t>
                </a:r>
                <a:r>
                  <a:rPr lang="en-US" sz="3200" b="1" dirty="0" err="1">
                    <a:solidFill>
                      <a:srgbClr val="7030A0"/>
                    </a:solidFill>
                    <a:latin typeface="+mj-lt"/>
                  </a:rPr>
                  <a:t>tính</a:t>
                </a:r>
                <a:r>
                  <a:rPr lang="en-US" sz="3200" b="1" dirty="0">
                    <a:solidFill>
                      <a:srgbClr val="7030A0"/>
                    </a:solidFill>
                    <a:latin typeface="+mj-lt"/>
                  </a:rPr>
                  <a:t> </a:t>
                </a:r>
                <a:r>
                  <a:rPr lang="en-US" sz="3200" b="1" dirty="0" err="1">
                    <a:solidFill>
                      <a:srgbClr val="7030A0"/>
                    </a:solidFill>
                    <a:latin typeface="+mj-lt"/>
                  </a:rPr>
                  <a:t>như</a:t>
                </a:r>
                <a:r>
                  <a:rPr lang="en-US" sz="3200" b="1" dirty="0">
                    <a:solidFill>
                      <a:srgbClr val="7030A0"/>
                    </a:solidFill>
                    <a:latin typeface="+mj-lt"/>
                  </a:rPr>
                  <a:t> </a:t>
                </a:r>
                <a:r>
                  <a:rPr lang="en-US" sz="3200" b="1" dirty="0" err="1">
                    <a:solidFill>
                      <a:srgbClr val="7030A0"/>
                    </a:solidFill>
                    <a:latin typeface="+mj-lt"/>
                  </a:rPr>
                  <a:t>thế</a:t>
                </a:r>
                <a:r>
                  <a:rPr lang="en-US" sz="3200" b="1" dirty="0">
                    <a:solidFill>
                      <a:srgbClr val="7030A0"/>
                    </a:solidFill>
                    <a:latin typeface="+mj-lt"/>
                  </a:rPr>
                  <a:t> </a:t>
                </a:r>
                <a:r>
                  <a:rPr lang="en-US" sz="3200" b="1" dirty="0" err="1">
                    <a:solidFill>
                      <a:srgbClr val="7030A0"/>
                    </a:solidFill>
                    <a:latin typeface="+mj-lt"/>
                  </a:rPr>
                  <a:t>nào</a:t>
                </a:r>
                <a:r>
                  <a:rPr lang="en-US" sz="3200" b="1" dirty="0">
                    <a:solidFill>
                      <a:srgbClr val="7030A0"/>
                    </a:solidFill>
                    <a:latin typeface="+mj-lt"/>
                  </a:rPr>
                  <a:t>?</a:t>
                </a:r>
                <a:endParaRPr lang="vi-VN" sz="3200" b="1" dirty="0">
                  <a:solidFill>
                    <a:srgbClr val="7030A0"/>
                  </a:solidFill>
                  <a:latin typeface="+mj-lt"/>
                </a:endParaRPr>
              </a:p>
            </p:txBody>
          </p:sp>
        </p:grpSp>
        <p:sp>
          <p:nvSpPr>
            <p:cNvPr id="13" name="AutoShape 12"/>
            <p:cNvSpPr>
              <a:spLocks noChangeArrowheads="1"/>
            </p:cNvSpPr>
            <p:nvPr/>
          </p:nvSpPr>
          <p:spPr bwMode="auto">
            <a:xfrm flipH="1">
              <a:off x="7085013" y="1646664"/>
              <a:ext cx="1589693" cy="1736299"/>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29951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0798BF4-0C41-1CA9-9C57-CAB7058DCCA4}"/>
              </a:ext>
            </a:extLst>
          </p:cNvPr>
          <p:cNvGrpSpPr/>
          <p:nvPr/>
        </p:nvGrpSpPr>
        <p:grpSpPr>
          <a:xfrm>
            <a:off x="1743075" y="2133600"/>
            <a:ext cx="9753600" cy="3539430"/>
            <a:chOff x="1590675" y="2096895"/>
            <a:chExt cx="9753600" cy="3539430"/>
          </a:xfrm>
        </p:grpSpPr>
        <p:sp>
          <p:nvSpPr>
            <p:cNvPr id="2" name="TextBox 1">
              <a:extLst>
                <a:ext uri="{FF2B5EF4-FFF2-40B4-BE49-F238E27FC236}">
                  <a16:creationId xmlns:a16="http://schemas.microsoft.com/office/drawing/2014/main" id="{BC48D0A3-BDFE-69E5-A7A1-1C2C529CB7CF}"/>
                </a:ext>
              </a:extLst>
            </p:cNvPr>
            <p:cNvSpPr txBox="1"/>
            <p:nvPr/>
          </p:nvSpPr>
          <p:spPr>
            <a:xfrm>
              <a:off x="1590675" y="2096895"/>
              <a:ext cx="9753600" cy="3539430"/>
            </a:xfrm>
            <a:prstGeom prst="rect">
              <a:avLst/>
            </a:prstGeom>
            <a:noFill/>
          </p:spPr>
          <p:txBody>
            <a:bodyPr wrap="square" rtlCol="0">
              <a:spAutoFit/>
            </a:bodyPr>
            <a:lstStyle/>
            <a:p>
              <a:r>
                <a:rPr lang="en-US" sz="3200" dirty="0" err="1">
                  <a:latin typeface="+mj-lt"/>
                </a:rPr>
                <a:t>Chỉ</a:t>
              </a:r>
              <a:r>
                <a:rPr lang="en-US" sz="3200" dirty="0">
                  <a:latin typeface="+mj-lt"/>
                </a:rPr>
                <a:t> </a:t>
              </a:r>
              <a:r>
                <a:rPr lang="en-US" sz="3200" dirty="0" err="1">
                  <a:latin typeface="+mj-lt"/>
                </a:rPr>
                <a:t>số</a:t>
              </a:r>
              <a:r>
                <a:rPr lang="en-US" sz="3200" dirty="0">
                  <a:latin typeface="+mj-lt"/>
                </a:rPr>
                <a:t> BMI </a:t>
              </a:r>
              <a:r>
                <a:rPr lang="en-US" sz="3200" dirty="0" err="1">
                  <a:latin typeface="+mj-lt"/>
                </a:rPr>
                <a:t>được</a:t>
              </a:r>
              <a:r>
                <a:rPr lang="en-US" sz="3200" dirty="0">
                  <a:latin typeface="+mj-lt"/>
                </a:rPr>
                <a:t> </a:t>
              </a:r>
              <a:r>
                <a:rPr lang="en-US" sz="3200" dirty="0" err="1">
                  <a:latin typeface="+mj-lt"/>
                </a:rPr>
                <a:t>tính</a:t>
              </a:r>
              <a:r>
                <a:rPr lang="en-US" sz="3200" dirty="0">
                  <a:latin typeface="+mj-lt"/>
                </a:rPr>
                <a:t> </a:t>
              </a:r>
              <a:r>
                <a:rPr lang="en-US" sz="3200" dirty="0" err="1">
                  <a:latin typeface="+mj-lt"/>
                </a:rPr>
                <a:t>như</a:t>
              </a:r>
              <a:r>
                <a:rPr lang="en-US" sz="3200" dirty="0">
                  <a:latin typeface="+mj-lt"/>
                </a:rPr>
                <a:t> </a:t>
              </a:r>
              <a:r>
                <a:rPr lang="en-US" sz="3200" dirty="0" err="1">
                  <a:latin typeface="+mj-lt"/>
                </a:rPr>
                <a:t>sau</a:t>
              </a:r>
              <a:r>
                <a:rPr lang="en-US" sz="3200" dirty="0">
                  <a:latin typeface="+mj-lt"/>
                </a:rPr>
                <a:t>:</a:t>
              </a:r>
            </a:p>
            <a:p>
              <a:endParaRPr lang="en-US" sz="3200" dirty="0">
                <a:latin typeface="+mj-lt"/>
              </a:endParaRPr>
            </a:p>
            <a:p>
              <a:r>
                <a:rPr lang="en-US" sz="3200" dirty="0">
                  <a:latin typeface="+mj-lt"/>
                </a:rPr>
                <a:t>BMI =           </a:t>
              </a:r>
            </a:p>
            <a:p>
              <a:endParaRPr lang="en-US" sz="3200" dirty="0">
                <a:latin typeface="+mj-lt"/>
              </a:endParaRPr>
            </a:p>
            <a:p>
              <a:r>
                <a:rPr lang="en-US" sz="3200" dirty="0" err="1">
                  <a:latin typeface="+mj-lt"/>
                </a:rPr>
                <a:t>trong</a:t>
              </a:r>
              <a:r>
                <a:rPr lang="en-US" sz="3200" dirty="0">
                  <a:latin typeface="+mj-lt"/>
                </a:rPr>
                <a:t> </a:t>
              </a:r>
              <a:r>
                <a:rPr lang="en-US" sz="3200" dirty="0" err="1">
                  <a:latin typeface="+mj-lt"/>
                </a:rPr>
                <a:t>đó</a:t>
              </a:r>
              <a:r>
                <a:rPr lang="en-US" sz="3200" dirty="0">
                  <a:latin typeface="+mj-lt"/>
                </a:rPr>
                <a:t> m </a:t>
              </a:r>
              <a:r>
                <a:rPr lang="en-US" sz="3200" dirty="0" err="1">
                  <a:latin typeface="+mj-lt"/>
                </a:rPr>
                <a:t>là</a:t>
              </a:r>
              <a:r>
                <a:rPr lang="en-US" sz="3200" dirty="0">
                  <a:latin typeface="+mj-lt"/>
                </a:rPr>
                <a:t> </a:t>
              </a:r>
              <a:r>
                <a:rPr lang="en-US" sz="3200" dirty="0" err="1">
                  <a:latin typeface="+mj-lt"/>
                </a:rPr>
                <a:t>khối</a:t>
              </a:r>
              <a:r>
                <a:rPr lang="en-US" sz="3200" dirty="0">
                  <a:latin typeface="+mj-lt"/>
                </a:rPr>
                <a:t> </a:t>
              </a:r>
              <a:r>
                <a:rPr lang="en-US" sz="3200" dirty="0" err="1">
                  <a:latin typeface="+mj-lt"/>
                </a:rPr>
                <a:t>lượng</a:t>
              </a:r>
              <a:r>
                <a:rPr lang="en-US" sz="3200" dirty="0">
                  <a:latin typeface="+mj-lt"/>
                </a:rPr>
                <a:t> </a:t>
              </a:r>
              <a:r>
                <a:rPr lang="en-US" sz="3200" dirty="0" err="1">
                  <a:latin typeface="+mj-lt"/>
                </a:rPr>
                <a:t>cơ</a:t>
              </a:r>
              <a:r>
                <a:rPr lang="en-US" sz="3200" dirty="0">
                  <a:latin typeface="+mj-lt"/>
                </a:rPr>
                <a:t> </a:t>
              </a:r>
              <a:r>
                <a:rPr lang="en-US" sz="3200" dirty="0" err="1">
                  <a:latin typeface="+mj-lt"/>
                </a:rPr>
                <a:t>thể</a:t>
              </a:r>
              <a:r>
                <a:rPr lang="en-US" sz="3200" dirty="0">
                  <a:latin typeface="+mj-lt"/>
                </a:rPr>
                <a:t> </a:t>
              </a:r>
              <a:r>
                <a:rPr lang="en-US" sz="3200" dirty="0" err="1">
                  <a:latin typeface="+mj-lt"/>
                </a:rPr>
                <a:t>tính</a:t>
              </a:r>
              <a:r>
                <a:rPr lang="en-US" sz="3200" dirty="0">
                  <a:latin typeface="+mj-lt"/>
                </a:rPr>
                <a:t> </a:t>
              </a:r>
              <a:r>
                <a:rPr lang="en-US" sz="3200" dirty="0" err="1">
                  <a:latin typeface="+mj-lt"/>
                </a:rPr>
                <a:t>theo</a:t>
              </a:r>
              <a:r>
                <a:rPr lang="en-US" sz="3200" dirty="0">
                  <a:latin typeface="+mj-lt"/>
                </a:rPr>
                <a:t> </a:t>
              </a:r>
              <a:r>
                <a:rPr lang="en-US" sz="3200" dirty="0" err="1">
                  <a:latin typeface="+mj-lt"/>
                </a:rPr>
                <a:t>kilôgam</a:t>
              </a:r>
              <a:r>
                <a:rPr lang="en-US" sz="3200" dirty="0">
                  <a:latin typeface="+mj-lt"/>
                </a:rPr>
                <a:t>, h </a:t>
              </a:r>
              <a:r>
                <a:rPr lang="en-US" sz="3200" dirty="0" err="1">
                  <a:latin typeface="+mj-lt"/>
                </a:rPr>
                <a:t>là</a:t>
              </a:r>
              <a:r>
                <a:rPr lang="en-US" sz="3200" dirty="0">
                  <a:latin typeface="+mj-lt"/>
                </a:rPr>
                <a:t> </a:t>
              </a:r>
              <a:r>
                <a:rPr lang="en-US" sz="3200" dirty="0" err="1">
                  <a:latin typeface="+mj-lt"/>
                </a:rPr>
                <a:t>chiều</a:t>
              </a:r>
              <a:r>
                <a:rPr lang="en-US" sz="3200" dirty="0">
                  <a:latin typeface="+mj-lt"/>
                </a:rPr>
                <a:t> </a:t>
              </a:r>
              <a:r>
                <a:rPr lang="en-US" sz="3200" dirty="0" err="1">
                  <a:latin typeface="+mj-lt"/>
                </a:rPr>
                <a:t>cao</a:t>
              </a:r>
              <a:r>
                <a:rPr lang="en-US" sz="3200" dirty="0">
                  <a:latin typeface="+mj-lt"/>
                </a:rPr>
                <a:t> </a:t>
              </a:r>
              <a:r>
                <a:rPr lang="en-US" sz="3200" dirty="0" err="1">
                  <a:latin typeface="+mj-lt"/>
                </a:rPr>
                <a:t>tính</a:t>
              </a:r>
              <a:r>
                <a:rPr lang="en-US" sz="3200" dirty="0">
                  <a:latin typeface="+mj-lt"/>
                </a:rPr>
                <a:t> them </a:t>
              </a:r>
              <a:r>
                <a:rPr lang="en-US" sz="3200" dirty="0" err="1">
                  <a:latin typeface="+mj-lt"/>
                </a:rPr>
                <a:t>mét</a:t>
              </a:r>
              <a:r>
                <a:rPr lang="en-US" sz="3200" dirty="0">
                  <a:latin typeface="+mj-lt"/>
                </a:rPr>
                <a:t>. ( </a:t>
              </a:r>
              <a:r>
                <a:rPr lang="en-US" sz="3200" dirty="0" err="1">
                  <a:latin typeface="+mj-lt"/>
                </a:rPr>
                <a:t>Chỉ</a:t>
              </a:r>
              <a:r>
                <a:rPr lang="en-US" sz="3200" dirty="0">
                  <a:latin typeface="+mj-lt"/>
                </a:rPr>
                <a:t> </a:t>
              </a:r>
              <a:r>
                <a:rPr lang="en-US" sz="3200" dirty="0" err="1">
                  <a:latin typeface="+mj-lt"/>
                </a:rPr>
                <a:t>số</a:t>
              </a:r>
              <a:r>
                <a:rPr lang="en-US" sz="3200" dirty="0">
                  <a:latin typeface="+mj-lt"/>
                </a:rPr>
                <a:t> </a:t>
              </a:r>
              <a:r>
                <a:rPr lang="en-US" sz="3200" dirty="0" err="1">
                  <a:latin typeface="+mj-lt"/>
                </a:rPr>
                <a:t>này</a:t>
              </a:r>
              <a:r>
                <a:rPr lang="en-US" sz="3200" dirty="0">
                  <a:latin typeface="+mj-lt"/>
                </a:rPr>
                <a:t> </a:t>
              </a:r>
              <a:r>
                <a:rPr lang="en-US" sz="3200" dirty="0" err="1">
                  <a:latin typeface="+mj-lt"/>
                </a:rPr>
                <a:t>được</a:t>
              </a:r>
              <a:r>
                <a:rPr lang="en-US" sz="3200" dirty="0">
                  <a:latin typeface="+mj-lt"/>
                </a:rPr>
                <a:t> </a:t>
              </a:r>
              <a:r>
                <a:rPr lang="en-US" sz="3200" dirty="0" err="1">
                  <a:latin typeface="+mj-lt"/>
                </a:rPr>
                <a:t>làm</a:t>
              </a:r>
              <a:r>
                <a:rPr lang="en-US" sz="3200" dirty="0">
                  <a:latin typeface="+mj-lt"/>
                </a:rPr>
                <a:t> </a:t>
              </a:r>
              <a:r>
                <a:rPr lang="en-US" sz="3200" dirty="0" err="1">
                  <a:latin typeface="+mj-lt"/>
                </a:rPr>
                <a:t>tròn</a:t>
              </a:r>
              <a:r>
                <a:rPr lang="en-US" sz="3200" dirty="0">
                  <a:latin typeface="+mj-lt"/>
                </a:rPr>
                <a:t> </a:t>
              </a:r>
              <a:r>
                <a:rPr lang="en-US" sz="3200" dirty="0" err="1">
                  <a:latin typeface="+mj-lt"/>
                </a:rPr>
                <a:t>đến</a:t>
              </a:r>
              <a:r>
                <a:rPr lang="en-US" sz="3200" dirty="0">
                  <a:latin typeface="+mj-lt"/>
                </a:rPr>
                <a:t> </a:t>
              </a:r>
              <a:r>
                <a:rPr lang="en-US" sz="3200" dirty="0" err="1">
                  <a:latin typeface="+mj-lt"/>
                </a:rPr>
                <a:t>hàng</a:t>
              </a:r>
              <a:r>
                <a:rPr lang="en-US" sz="3200" dirty="0">
                  <a:latin typeface="+mj-lt"/>
                </a:rPr>
                <a:t> </a:t>
              </a:r>
              <a:r>
                <a:rPr lang="en-US" sz="3200" dirty="0" err="1">
                  <a:latin typeface="+mj-lt"/>
                </a:rPr>
                <a:t>phần</a:t>
              </a:r>
              <a:r>
                <a:rPr lang="en-US" sz="3200" dirty="0">
                  <a:latin typeface="+mj-lt"/>
                </a:rPr>
                <a:t> </a:t>
              </a:r>
              <a:r>
                <a:rPr lang="en-US" sz="3200" dirty="0" err="1">
                  <a:latin typeface="+mj-lt"/>
                </a:rPr>
                <a:t>mười</a:t>
              </a:r>
              <a:r>
                <a:rPr lang="en-US" sz="3200" dirty="0">
                  <a:latin typeface="+mj-lt"/>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C7EC52-535B-0882-6B4A-82DF9AA10049}"/>
                    </a:ext>
                  </a:extLst>
                </p:cNvPr>
                <p:cNvSpPr txBox="1"/>
                <p:nvPr/>
              </p:nvSpPr>
              <p:spPr>
                <a:xfrm>
                  <a:off x="2743200" y="2858895"/>
                  <a:ext cx="1066800" cy="935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836967"/>
                                </a:solidFill>
                                <a:latin typeface="Cambria Math" panose="02040503050406030204" pitchFamily="18" charset="0"/>
                              </a:rPr>
                            </m:ctrlPr>
                          </m:fPr>
                          <m:num>
                            <m:r>
                              <a:rPr lang="en-US" sz="3200" i="1">
                                <a:latin typeface="Cambria Math" panose="02040503050406030204" pitchFamily="18" charset="0"/>
                              </a:rPr>
                              <m:t>𝑚</m:t>
                            </m:r>
                          </m:num>
                          <m:den>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h</m:t>
                                </m:r>
                              </m:e>
                              <m:sup>
                                <m:r>
                                  <a:rPr lang="en-US" sz="3200" i="0">
                                    <a:latin typeface="Cambria Math" panose="02040503050406030204" pitchFamily="18" charset="0"/>
                                  </a:rPr>
                                  <m:t>2</m:t>
                                </m:r>
                              </m:sup>
                            </m:sSup>
                          </m:den>
                        </m:f>
                      </m:oMath>
                    </m:oMathPara>
                  </a14:m>
                  <a:endParaRPr lang="en-US" sz="3200" dirty="0">
                    <a:latin typeface="+mj-lt"/>
                  </a:endParaRPr>
                </a:p>
              </p:txBody>
            </p:sp>
          </mc:Choice>
          <mc:Fallback xmlns="">
            <p:sp>
              <p:nvSpPr>
                <p:cNvPr id="5" name="TextBox 4">
                  <a:extLst>
                    <a:ext uri="{FF2B5EF4-FFF2-40B4-BE49-F238E27FC236}">
                      <a16:creationId xmlns:a16="http://schemas.microsoft.com/office/drawing/2014/main" id="{51C7EC52-535B-0882-6B4A-82DF9AA10049}"/>
                    </a:ext>
                  </a:extLst>
                </p:cNvPr>
                <p:cNvSpPr txBox="1">
                  <a:spLocks noRot="1" noChangeAspect="1" noMove="1" noResize="1" noEditPoints="1" noAdjustHandles="1" noChangeArrowheads="1" noChangeShapeType="1" noTextEdit="1"/>
                </p:cNvSpPr>
                <p:nvPr/>
              </p:nvSpPr>
              <p:spPr>
                <a:xfrm>
                  <a:off x="2743200" y="2858895"/>
                  <a:ext cx="1066800" cy="935769"/>
                </a:xfrm>
                <a:prstGeom prst="rect">
                  <a:avLst/>
                </a:prstGeom>
                <a:blipFill>
                  <a:blip r:embed="rId3"/>
                  <a:stretch>
                    <a:fillRect/>
                  </a:stretch>
                </a:blipFill>
              </p:spPr>
              <p:txBody>
                <a:bodyPr/>
                <a:lstStyle/>
                <a:p>
                  <a:r>
                    <a:rPr lang="en-US">
                      <a:noFill/>
                    </a:rPr>
                    <a:t> </a:t>
                  </a:r>
                </a:p>
              </p:txBody>
            </p:sp>
          </mc:Fallback>
        </mc:AlternateContent>
      </p:grpSp>
      <p:sp>
        <p:nvSpPr>
          <p:cNvPr id="4" name="TextBox 3">
            <a:extLst>
              <a:ext uri="{FF2B5EF4-FFF2-40B4-BE49-F238E27FC236}">
                <a16:creationId xmlns:a16="http://schemas.microsoft.com/office/drawing/2014/main" id="{10DC2E44-0B82-27E9-BAA8-C7DB9AA18AB4}"/>
              </a:ext>
            </a:extLst>
          </p:cNvPr>
          <p:cNvSpPr txBox="1"/>
          <p:nvPr/>
        </p:nvSpPr>
        <p:spPr>
          <a:xfrm>
            <a:off x="1714500" y="1096329"/>
            <a:ext cx="9829800" cy="1354217"/>
          </a:xfrm>
          <a:prstGeom prst="rect">
            <a:avLst/>
          </a:prstGeom>
          <a:noFill/>
        </p:spPr>
        <p:txBody>
          <a:bodyPr wrap="square" rtlCol="0">
            <a:spAutoFit/>
          </a:bodyPr>
          <a:lstStyle/>
          <a:p>
            <a:r>
              <a:rPr lang="en-US" sz="3200" dirty="0" err="1">
                <a:latin typeface="+mj-lt"/>
              </a:rPr>
              <a:t>Để</a:t>
            </a:r>
            <a:r>
              <a:rPr lang="en-US" sz="3200" dirty="0">
                <a:latin typeface="+mj-lt"/>
              </a:rPr>
              <a:t> </a:t>
            </a:r>
            <a:r>
              <a:rPr lang="en-US" sz="3200" dirty="0" err="1">
                <a:latin typeface="+mj-lt"/>
              </a:rPr>
              <a:t>đánh</a:t>
            </a:r>
            <a:r>
              <a:rPr lang="en-US" sz="3200" dirty="0">
                <a:latin typeface="+mj-lt"/>
              </a:rPr>
              <a:t> </a:t>
            </a:r>
            <a:r>
              <a:rPr lang="en-US" sz="3200" dirty="0" err="1">
                <a:latin typeface="+mj-lt"/>
              </a:rPr>
              <a:t>giá</a:t>
            </a:r>
            <a:r>
              <a:rPr lang="en-US" sz="3200" dirty="0">
                <a:latin typeface="+mj-lt"/>
              </a:rPr>
              <a:t> </a:t>
            </a:r>
            <a:r>
              <a:rPr lang="en-US" sz="3200" dirty="0" err="1">
                <a:latin typeface="+mj-lt"/>
              </a:rPr>
              <a:t>thể</a:t>
            </a:r>
            <a:r>
              <a:rPr lang="en-US" sz="3200" dirty="0">
                <a:latin typeface="+mj-lt"/>
              </a:rPr>
              <a:t> </a:t>
            </a:r>
            <a:r>
              <a:rPr lang="en-US" sz="3200" dirty="0" err="1">
                <a:latin typeface="+mj-lt"/>
              </a:rPr>
              <a:t>trạng</a:t>
            </a:r>
            <a:r>
              <a:rPr lang="en-US" sz="3200" dirty="0">
                <a:latin typeface="+mj-lt"/>
              </a:rPr>
              <a:t> (</a:t>
            </a:r>
            <a:r>
              <a:rPr lang="en-US" sz="3200" dirty="0" err="1">
                <a:latin typeface="+mj-lt"/>
              </a:rPr>
              <a:t>gầy</a:t>
            </a:r>
            <a:r>
              <a:rPr lang="en-US" sz="3200" dirty="0">
                <a:latin typeface="+mj-lt"/>
              </a:rPr>
              <a:t>, </a:t>
            </a:r>
            <a:r>
              <a:rPr lang="en-US" sz="3200" dirty="0" err="1">
                <a:latin typeface="+mj-lt"/>
              </a:rPr>
              <a:t>bình</a:t>
            </a:r>
            <a:r>
              <a:rPr lang="en-US" sz="3200" dirty="0">
                <a:latin typeface="+mj-lt"/>
              </a:rPr>
              <a:t> </a:t>
            </a:r>
            <a:r>
              <a:rPr lang="en-US" sz="3200" dirty="0" err="1">
                <a:latin typeface="+mj-lt"/>
              </a:rPr>
              <a:t>thường</a:t>
            </a:r>
            <a:r>
              <a:rPr lang="en-US" sz="3200" dirty="0">
                <a:latin typeface="+mj-lt"/>
              </a:rPr>
              <a:t>, </a:t>
            </a:r>
            <a:r>
              <a:rPr lang="en-US" sz="3200" dirty="0" err="1">
                <a:latin typeface="+mj-lt"/>
              </a:rPr>
              <a:t>thừa</a:t>
            </a:r>
            <a:r>
              <a:rPr lang="en-US" sz="3200" dirty="0">
                <a:latin typeface="+mj-lt"/>
              </a:rPr>
              <a:t> </a:t>
            </a:r>
            <a:r>
              <a:rPr lang="en-US" sz="3200" dirty="0" err="1">
                <a:latin typeface="+mj-lt"/>
              </a:rPr>
              <a:t>cân</a:t>
            </a:r>
            <a:r>
              <a:rPr lang="en-US" sz="3200" dirty="0">
                <a:latin typeface="+mj-lt"/>
              </a:rPr>
              <a:t>) </a:t>
            </a:r>
            <a:r>
              <a:rPr lang="en-US" sz="3200" dirty="0" err="1">
                <a:latin typeface="+mj-lt"/>
              </a:rPr>
              <a:t>của</a:t>
            </a:r>
            <a:r>
              <a:rPr lang="en-US" sz="3200" dirty="0">
                <a:latin typeface="+mj-lt"/>
              </a:rPr>
              <a:t> </a:t>
            </a:r>
            <a:r>
              <a:rPr lang="en-US" sz="3200" dirty="0" err="1">
                <a:latin typeface="+mj-lt"/>
              </a:rPr>
              <a:t>một</a:t>
            </a:r>
            <a:r>
              <a:rPr lang="en-US" sz="3200" dirty="0">
                <a:latin typeface="+mj-lt"/>
              </a:rPr>
              <a:t> </a:t>
            </a:r>
            <a:r>
              <a:rPr lang="en-US" sz="3200" dirty="0" err="1">
                <a:latin typeface="+mj-lt"/>
              </a:rPr>
              <a:t>người</a:t>
            </a:r>
            <a:r>
              <a:rPr lang="en-US" sz="3200" dirty="0">
                <a:latin typeface="+mj-lt"/>
              </a:rPr>
              <a:t>, ta </a:t>
            </a:r>
            <a:r>
              <a:rPr lang="en-US" sz="3200" dirty="0" err="1">
                <a:latin typeface="+mj-lt"/>
              </a:rPr>
              <a:t>thường</a:t>
            </a:r>
            <a:r>
              <a:rPr lang="en-US" sz="3200" dirty="0">
                <a:latin typeface="+mj-lt"/>
              </a:rPr>
              <a:t> </a:t>
            </a:r>
            <a:r>
              <a:rPr lang="en-US" sz="3200" dirty="0" err="1">
                <a:latin typeface="+mj-lt"/>
              </a:rPr>
              <a:t>dùng</a:t>
            </a:r>
            <a:r>
              <a:rPr lang="en-US" sz="3200" dirty="0">
                <a:latin typeface="+mj-lt"/>
              </a:rPr>
              <a:t> </a:t>
            </a:r>
            <a:r>
              <a:rPr lang="en-US" sz="3200" dirty="0" err="1">
                <a:latin typeface="+mj-lt"/>
              </a:rPr>
              <a:t>chỉ</a:t>
            </a:r>
            <a:r>
              <a:rPr lang="en-US" sz="3200" dirty="0">
                <a:latin typeface="+mj-lt"/>
              </a:rPr>
              <a:t> </a:t>
            </a:r>
            <a:r>
              <a:rPr lang="en-US" sz="3200" dirty="0" err="1">
                <a:latin typeface="+mj-lt"/>
              </a:rPr>
              <a:t>số</a:t>
            </a:r>
            <a:r>
              <a:rPr lang="en-US" sz="3200" dirty="0">
                <a:latin typeface="+mj-lt"/>
              </a:rPr>
              <a:t> BMI.</a:t>
            </a:r>
          </a:p>
          <a:p>
            <a:endParaRPr lang="en-US" dirty="0"/>
          </a:p>
        </p:txBody>
      </p:sp>
    </p:spTree>
    <p:custDataLst>
      <p:tags r:id="rId1"/>
    </p:custDataLst>
    <p:extLst>
      <p:ext uri="{BB962C8B-B14F-4D97-AF65-F5344CB8AC3E}">
        <p14:creationId xmlns:p14="http://schemas.microsoft.com/office/powerpoint/2010/main" val="3226369019"/>
      </p:ext>
    </p:extLst>
  </p:cSld>
  <p:clrMapOvr>
    <a:masterClrMapping/>
  </p:clrMapOvr>
  <mc:AlternateContent xmlns:mc="http://schemas.openxmlformats.org/markup-compatibility/2006" xmlns:p14="http://schemas.microsoft.com/office/powerpoint/2010/main">
    <mc:Choice Requires="p14">
      <p:transition spd="med" p14:dur="700" advTm="55586">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E0A06-6040-8A0C-185C-74F9054EE970}"/>
              </a:ext>
            </a:extLst>
          </p:cNvPr>
          <p:cNvPicPr>
            <a:picLocks noChangeAspect="1"/>
          </p:cNvPicPr>
          <p:nvPr/>
        </p:nvPicPr>
        <p:blipFill>
          <a:blip r:embed="rId3"/>
          <a:stretch>
            <a:fillRect/>
          </a:stretch>
        </p:blipFill>
        <p:spPr>
          <a:xfrm>
            <a:off x="5562600" y="-47625"/>
            <a:ext cx="6629400" cy="5502402"/>
          </a:xfrm>
          <a:prstGeom prst="rect">
            <a:avLst/>
          </a:prstGeom>
        </p:spPr>
      </p:pic>
      <p:sp>
        <p:nvSpPr>
          <p:cNvPr id="6" name="TextBox 5">
            <a:extLst>
              <a:ext uri="{FF2B5EF4-FFF2-40B4-BE49-F238E27FC236}">
                <a16:creationId xmlns:a16="http://schemas.microsoft.com/office/drawing/2014/main" id="{0DA938B6-D1B2-779E-F69F-EC11823DF007}"/>
              </a:ext>
            </a:extLst>
          </p:cNvPr>
          <p:cNvSpPr txBox="1"/>
          <p:nvPr/>
        </p:nvSpPr>
        <p:spPr>
          <a:xfrm>
            <a:off x="152400" y="533400"/>
            <a:ext cx="5257800" cy="1077218"/>
          </a:xfrm>
          <a:prstGeom prst="rect">
            <a:avLst/>
          </a:prstGeom>
          <a:noFill/>
        </p:spPr>
        <p:txBody>
          <a:bodyPr wrap="square" rtlCol="0">
            <a:spAutoFit/>
          </a:bodyPr>
          <a:lstStyle/>
          <a:p>
            <a:r>
              <a:rPr lang="en-US" sz="3200" dirty="0" err="1">
                <a:latin typeface="+mj-lt"/>
              </a:rPr>
              <a:t>Đối</a:t>
            </a:r>
            <a:r>
              <a:rPr lang="en-US" sz="3200" dirty="0">
                <a:latin typeface="+mj-lt"/>
              </a:rPr>
              <a:t> </a:t>
            </a:r>
            <a:r>
              <a:rPr lang="en-US" sz="3200" dirty="0" err="1">
                <a:latin typeface="+mj-lt"/>
              </a:rPr>
              <a:t>với</a:t>
            </a:r>
            <a:r>
              <a:rPr lang="en-US" sz="3200" dirty="0">
                <a:latin typeface="+mj-lt"/>
              </a:rPr>
              <a:t> </a:t>
            </a:r>
            <a:r>
              <a:rPr lang="en-US" sz="3200" dirty="0" err="1">
                <a:latin typeface="+mj-lt"/>
              </a:rPr>
              <a:t>học</a:t>
            </a:r>
            <a:r>
              <a:rPr lang="en-US" sz="3200" dirty="0">
                <a:latin typeface="+mj-lt"/>
              </a:rPr>
              <a:t> </a:t>
            </a:r>
            <a:r>
              <a:rPr lang="en-US" sz="3200" dirty="0" err="1">
                <a:latin typeface="+mj-lt"/>
              </a:rPr>
              <a:t>sinh</a:t>
            </a:r>
            <a:r>
              <a:rPr lang="en-US" sz="3200" dirty="0">
                <a:latin typeface="+mj-lt"/>
              </a:rPr>
              <a:t> 12 </a:t>
            </a:r>
            <a:r>
              <a:rPr lang="en-US" sz="3200" dirty="0" err="1">
                <a:latin typeface="+mj-lt"/>
              </a:rPr>
              <a:t>tuổi</a:t>
            </a:r>
            <a:r>
              <a:rPr lang="en-US" sz="3200" dirty="0">
                <a:latin typeface="+mj-lt"/>
              </a:rPr>
              <a:t>, </a:t>
            </a:r>
            <a:r>
              <a:rPr lang="en-US" sz="3200" dirty="0" err="1">
                <a:latin typeface="+mj-lt"/>
              </a:rPr>
              <a:t>chỉ</a:t>
            </a:r>
            <a:r>
              <a:rPr lang="en-US" sz="3200" dirty="0">
                <a:latin typeface="+mj-lt"/>
              </a:rPr>
              <a:t> </a:t>
            </a:r>
            <a:r>
              <a:rPr lang="en-US" sz="3200" dirty="0" err="1">
                <a:latin typeface="+mj-lt"/>
              </a:rPr>
              <a:t>số</a:t>
            </a:r>
            <a:r>
              <a:rPr lang="en-US" sz="3200" dirty="0">
                <a:latin typeface="+mj-lt"/>
              </a:rPr>
              <a:t> </a:t>
            </a:r>
            <a:r>
              <a:rPr lang="en-US" sz="3200" dirty="0" err="1">
                <a:latin typeface="+mj-lt"/>
              </a:rPr>
              <a:t>này</a:t>
            </a:r>
            <a:r>
              <a:rPr lang="en-US" sz="3200" dirty="0">
                <a:latin typeface="+mj-lt"/>
              </a:rPr>
              <a:t> </a:t>
            </a:r>
            <a:r>
              <a:rPr lang="en-US" sz="3200" dirty="0" err="1">
                <a:latin typeface="+mj-lt"/>
              </a:rPr>
              <a:t>cho</a:t>
            </a:r>
            <a:r>
              <a:rPr lang="en-US" sz="3200" dirty="0">
                <a:latin typeface="+mj-lt"/>
              </a:rPr>
              <a:t> </a:t>
            </a:r>
            <a:r>
              <a:rPr lang="en-US" sz="3200" dirty="0" err="1">
                <a:latin typeface="+mj-lt"/>
              </a:rPr>
              <a:t>đánh</a:t>
            </a:r>
            <a:r>
              <a:rPr lang="en-US" sz="3200" dirty="0">
                <a:latin typeface="+mj-lt"/>
              </a:rPr>
              <a:t> </a:t>
            </a:r>
            <a:r>
              <a:rPr lang="en-US" sz="3200" dirty="0" err="1">
                <a:latin typeface="+mj-lt"/>
              </a:rPr>
              <a:t>giá</a:t>
            </a:r>
            <a:r>
              <a:rPr lang="en-US" sz="3200" dirty="0">
                <a:latin typeface="+mj-lt"/>
              </a:rPr>
              <a:t> </a:t>
            </a:r>
            <a:r>
              <a:rPr lang="en-US" sz="3200" dirty="0" err="1">
                <a:latin typeface="+mj-lt"/>
              </a:rPr>
              <a:t>sau</a:t>
            </a:r>
            <a:r>
              <a:rPr lang="en-US" sz="3200" dirty="0">
                <a:latin typeface="+mj-lt"/>
              </a:rPr>
              <a:t>:</a:t>
            </a:r>
          </a:p>
        </p:txBody>
      </p:sp>
      <p:sp>
        <p:nvSpPr>
          <p:cNvPr id="7" name="TextBox 6">
            <a:extLst>
              <a:ext uri="{FF2B5EF4-FFF2-40B4-BE49-F238E27FC236}">
                <a16:creationId xmlns:a16="http://schemas.microsoft.com/office/drawing/2014/main" id="{CB898862-2EFB-4ACB-1775-6764832337A1}"/>
              </a:ext>
            </a:extLst>
          </p:cNvPr>
          <p:cNvSpPr txBox="1"/>
          <p:nvPr/>
        </p:nvSpPr>
        <p:spPr>
          <a:xfrm>
            <a:off x="161925" y="1634951"/>
            <a:ext cx="3124200" cy="584775"/>
          </a:xfrm>
          <a:prstGeom prst="rect">
            <a:avLst/>
          </a:prstGeom>
          <a:noFill/>
        </p:spPr>
        <p:txBody>
          <a:bodyPr wrap="square" rtlCol="0">
            <a:spAutoFit/>
          </a:bodyPr>
          <a:lstStyle/>
          <a:p>
            <a:r>
              <a:rPr lang="en-US" sz="3200" dirty="0">
                <a:latin typeface="+mj-lt"/>
              </a:rPr>
              <a:t>BMI &lt; 15 </a:t>
            </a:r>
            <a:r>
              <a:rPr lang="en-US" sz="3200" dirty="0" err="1">
                <a:latin typeface="+mj-lt"/>
              </a:rPr>
              <a:t>Gầy</a:t>
            </a:r>
            <a:endParaRPr lang="en-US" sz="3200" dirty="0">
              <a:latin typeface="+mj-lt"/>
            </a:endParaRPr>
          </a:p>
        </p:txBody>
      </p:sp>
      <p:grpSp>
        <p:nvGrpSpPr>
          <p:cNvPr id="11" name="Group 10">
            <a:extLst>
              <a:ext uri="{FF2B5EF4-FFF2-40B4-BE49-F238E27FC236}">
                <a16:creationId xmlns:a16="http://schemas.microsoft.com/office/drawing/2014/main" id="{9B174174-8B41-D6A5-4C7E-10C487BA8DB4}"/>
              </a:ext>
            </a:extLst>
          </p:cNvPr>
          <p:cNvGrpSpPr/>
          <p:nvPr/>
        </p:nvGrpSpPr>
        <p:grpSpPr>
          <a:xfrm>
            <a:off x="-38100" y="2237323"/>
            <a:ext cx="5181600" cy="604226"/>
            <a:chOff x="190500" y="3207112"/>
            <a:chExt cx="5181600" cy="604226"/>
          </a:xfrm>
        </p:grpSpPr>
        <p:sp>
          <p:nvSpPr>
            <p:cNvPr id="18" name="TextBox 17">
              <a:extLst>
                <a:ext uri="{FF2B5EF4-FFF2-40B4-BE49-F238E27FC236}">
                  <a16:creationId xmlns:a16="http://schemas.microsoft.com/office/drawing/2014/main" id="{42A19777-1B3E-21F3-70A0-12FAEB62AF24}"/>
                </a:ext>
              </a:extLst>
            </p:cNvPr>
            <p:cNvSpPr txBox="1"/>
            <p:nvPr/>
          </p:nvSpPr>
          <p:spPr>
            <a:xfrm>
              <a:off x="190500" y="3226563"/>
              <a:ext cx="5181600" cy="584775"/>
            </a:xfrm>
            <a:prstGeom prst="rect">
              <a:avLst/>
            </a:prstGeom>
            <a:noFill/>
          </p:spPr>
          <p:txBody>
            <a:bodyPr wrap="square" rtlCol="0">
              <a:spAutoFit/>
            </a:bodyPr>
            <a:lstStyle/>
            <a:p>
              <a:r>
                <a:rPr lang="en-US" sz="3200" dirty="0">
                  <a:latin typeface="+mj-lt"/>
                </a:rPr>
                <a:t>15      BMI &lt; 22 </a:t>
              </a:r>
              <a:r>
                <a:rPr lang="en-US" sz="3200" dirty="0" err="1">
                  <a:latin typeface="+mj-lt"/>
                </a:rPr>
                <a:t>Bình</a:t>
              </a:r>
              <a:r>
                <a:rPr lang="en-US" sz="3200" dirty="0">
                  <a:latin typeface="+mj-lt"/>
                </a:rPr>
                <a:t> </a:t>
              </a:r>
              <a:r>
                <a:rPr lang="en-US" sz="3200" dirty="0" err="1">
                  <a:latin typeface="+mj-lt"/>
                </a:rPr>
                <a:t>thường</a:t>
              </a:r>
              <a:endParaRPr lang="en-US" sz="3200" dirty="0">
                <a:latin typeface="+mj-lt"/>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A3AC234-4040-0AAA-4AC6-7C5C3CFE1F8B}"/>
                    </a:ext>
                  </a:extLst>
                </p:cNvPr>
                <p:cNvSpPr txBox="1"/>
                <p:nvPr/>
              </p:nvSpPr>
              <p:spPr>
                <a:xfrm>
                  <a:off x="762000" y="3207112"/>
                  <a:ext cx="762000" cy="584775"/>
                </a:xfrm>
                <a:prstGeom prst="rect">
                  <a:avLst/>
                </a:prstGeom>
                <a:noFill/>
              </p:spPr>
              <p:txBody>
                <a:bodyPr wrap="square">
                  <a:spAutoFit/>
                </a:bodyPr>
                <a:lstStyle/>
                <a:p>
                  <a14:m>
                    <m:oMath xmlns:m="http://schemas.openxmlformats.org/officeDocument/2006/math">
                      <m:r>
                        <a:rPr lang="en-US" sz="3200" smtClean="0">
                          <a:latin typeface="Cambria Math" panose="02040503050406030204" pitchFamily="18" charset="0"/>
                          <a:ea typeface="Cambria Math" panose="02040503050406030204" pitchFamily="18" charset="0"/>
                        </a:rPr>
                        <m:t>≤</m:t>
                      </m:r>
                    </m:oMath>
                  </a14:m>
                  <a:r>
                    <a:rPr lang="en-US" sz="3200" dirty="0">
                      <a:latin typeface="Cambria Math" panose="02040503050406030204" pitchFamily="18" charset="0"/>
                      <a:ea typeface="Cambria Math" panose="02040503050406030204" pitchFamily="18" charset="0"/>
                    </a:rPr>
                    <a:t> </a:t>
                  </a:r>
                </a:p>
              </p:txBody>
            </p:sp>
          </mc:Choice>
          <mc:Fallback xmlns="">
            <p:sp>
              <p:nvSpPr>
                <p:cNvPr id="23" name="TextBox 22">
                  <a:extLst>
                    <a:ext uri="{FF2B5EF4-FFF2-40B4-BE49-F238E27FC236}">
                      <a16:creationId xmlns:a16="http://schemas.microsoft.com/office/drawing/2014/main" id="{4A3AC234-4040-0AAA-4AC6-7C5C3CFE1F8B}"/>
                    </a:ext>
                  </a:extLst>
                </p:cNvPr>
                <p:cNvSpPr txBox="1">
                  <a:spLocks noRot="1" noChangeAspect="1" noMove="1" noResize="1" noEditPoints="1" noAdjustHandles="1" noChangeArrowheads="1" noChangeShapeType="1" noTextEdit="1"/>
                </p:cNvSpPr>
                <p:nvPr/>
              </p:nvSpPr>
              <p:spPr>
                <a:xfrm>
                  <a:off x="762000" y="3207112"/>
                  <a:ext cx="762000" cy="584775"/>
                </a:xfrm>
                <a:prstGeom prst="rect">
                  <a:avLst/>
                </a:prstGeom>
                <a:blipFill>
                  <a:blip r:embed="rId4"/>
                  <a:stretch>
                    <a:fillRect/>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FC88EBC2-1929-AB1E-CEE6-3A9B2A511D1A}"/>
              </a:ext>
            </a:extLst>
          </p:cNvPr>
          <p:cNvGrpSpPr/>
          <p:nvPr/>
        </p:nvGrpSpPr>
        <p:grpSpPr>
          <a:xfrm>
            <a:off x="-76200" y="3136612"/>
            <a:ext cx="5638800" cy="592672"/>
            <a:chOff x="-76200" y="3175218"/>
            <a:chExt cx="5638800" cy="592672"/>
          </a:xfrm>
        </p:grpSpPr>
        <p:sp>
          <p:nvSpPr>
            <p:cNvPr id="19" name="TextBox 18">
              <a:extLst>
                <a:ext uri="{FF2B5EF4-FFF2-40B4-BE49-F238E27FC236}">
                  <a16:creationId xmlns:a16="http://schemas.microsoft.com/office/drawing/2014/main" id="{A84A2D67-80FF-480D-9D5D-AF56A71FF6FB}"/>
                </a:ext>
              </a:extLst>
            </p:cNvPr>
            <p:cNvSpPr txBox="1"/>
            <p:nvPr/>
          </p:nvSpPr>
          <p:spPr>
            <a:xfrm>
              <a:off x="-76200" y="3183115"/>
              <a:ext cx="5638800" cy="584775"/>
            </a:xfrm>
            <a:prstGeom prst="rect">
              <a:avLst/>
            </a:prstGeom>
            <a:noFill/>
          </p:spPr>
          <p:txBody>
            <a:bodyPr wrap="square" rtlCol="0">
              <a:spAutoFit/>
            </a:bodyPr>
            <a:lstStyle/>
            <a:p>
              <a:r>
                <a:rPr lang="en-US" sz="3200" dirty="0">
                  <a:latin typeface="+mj-lt"/>
                </a:rPr>
                <a:t>22     BMI &lt; 25 </a:t>
              </a:r>
              <a:r>
                <a:rPr lang="en-US" sz="2800" dirty="0" err="1">
                  <a:latin typeface="+mj-lt"/>
                </a:rPr>
                <a:t>Có</a:t>
              </a:r>
              <a:r>
                <a:rPr lang="en-US" sz="2800" dirty="0">
                  <a:latin typeface="+mj-lt"/>
                </a:rPr>
                <a:t> </a:t>
              </a:r>
              <a:r>
                <a:rPr lang="en-US" sz="2800" dirty="0" err="1">
                  <a:latin typeface="+mj-lt"/>
                </a:rPr>
                <a:t>nguy</a:t>
              </a:r>
              <a:r>
                <a:rPr lang="en-US" sz="2800" dirty="0">
                  <a:latin typeface="+mj-lt"/>
                </a:rPr>
                <a:t> </a:t>
              </a:r>
              <a:r>
                <a:rPr lang="en-US" sz="2800" dirty="0" err="1">
                  <a:latin typeface="+mj-lt"/>
                </a:rPr>
                <a:t>cơ</a:t>
              </a:r>
              <a:r>
                <a:rPr lang="en-US" sz="2800" dirty="0">
                  <a:latin typeface="+mj-lt"/>
                </a:rPr>
                <a:t> </a:t>
              </a:r>
              <a:r>
                <a:rPr lang="en-US" sz="2800" dirty="0" err="1">
                  <a:latin typeface="+mj-lt"/>
                </a:rPr>
                <a:t>béo</a:t>
              </a:r>
              <a:r>
                <a:rPr lang="en-US" sz="2800" dirty="0">
                  <a:latin typeface="+mj-lt"/>
                </a:rPr>
                <a:t> </a:t>
              </a:r>
              <a:r>
                <a:rPr lang="en-US" sz="2800" dirty="0" err="1">
                  <a:latin typeface="+mj-lt"/>
                </a:rPr>
                <a:t>phì</a:t>
              </a:r>
              <a:endParaRPr lang="en-US" sz="2800" dirty="0">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1E4B968-D685-92E4-C0E1-0C117797D21B}"/>
                    </a:ext>
                  </a:extLst>
                </p:cNvPr>
                <p:cNvSpPr txBox="1"/>
                <p:nvPr/>
              </p:nvSpPr>
              <p:spPr>
                <a:xfrm>
                  <a:off x="228600" y="3175218"/>
                  <a:ext cx="92392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ea typeface="Cambria Math" panose="02040503050406030204" pitchFamily="18" charset="0"/>
                          </a:rPr>
                          <m:t>≤</m:t>
                        </m:r>
                      </m:oMath>
                    </m:oMathPara>
                  </a14:m>
                  <a:endParaRPr lang="en-US" sz="3200" dirty="0">
                    <a:latin typeface="Cambria Math" panose="02040503050406030204" pitchFamily="18" charset="0"/>
                    <a:ea typeface="Cambria Math" panose="02040503050406030204" pitchFamily="18" charset="0"/>
                  </a:endParaRPr>
                </a:p>
              </p:txBody>
            </p:sp>
          </mc:Choice>
          <mc:Fallback xmlns="">
            <p:sp>
              <p:nvSpPr>
                <p:cNvPr id="24" name="TextBox 23">
                  <a:extLst>
                    <a:ext uri="{FF2B5EF4-FFF2-40B4-BE49-F238E27FC236}">
                      <a16:creationId xmlns:a16="http://schemas.microsoft.com/office/drawing/2014/main" id="{F1E4B968-D685-92E4-C0E1-0C117797D21B}"/>
                    </a:ext>
                  </a:extLst>
                </p:cNvPr>
                <p:cNvSpPr txBox="1">
                  <a:spLocks noRot="1" noChangeAspect="1" noMove="1" noResize="1" noEditPoints="1" noAdjustHandles="1" noChangeArrowheads="1" noChangeShapeType="1" noTextEdit="1"/>
                </p:cNvSpPr>
                <p:nvPr/>
              </p:nvSpPr>
              <p:spPr>
                <a:xfrm>
                  <a:off x="228600" y="3175218"/>
                  <a:ext cx="923925" cy="584775"/>
                </a:xfrm>
                <a:prstGeom prst="rect">
                  <a:avLst/>
                </a:prstGeom>
                <a:blipFill>
                  <a:blip r:embed="rId5"/>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7E317A29-DAC4-9E18-F2D1-F4A67B4E389D}"/>
              </a:ext>
            </a:extLst>
          </p:cNvPr>
          <p:cNvGrpSpPr/>
          <p:nvPr/>
        </p:nvGrpSpPr>
        <p:grpSpPr>
          <a:xfrm>
            <a:off x="-38100" y="4009437"/>
            <a:ext cx="5638800" cy="646484"/>
            <a:chOff x="-38100" y="4009437"/>
            <a:chExt cx="5638800" cy="646484"/>
          </a:xfrm>
        </p:grpSpPr>
        <p:sp>
          <p:nvSpPr>
            <p:cNvPr id="32" name="TextBox 31">
              <a:extLst>
                <a:ext uri="{FF2B5EF4-FFF2-40B4-BE49-F238E27FC236}">
                  <a16:creationId xmlns:a16="http://schemas.microsoft.com/office/drawing/2014/main" id="{0D018FA1-BA24-4517-DD4F-6F4C6FD02CD8}"/>
                </a:ext>
              </a:extLst>
            </p:cNvPr>
            <p:cNvSpPr txBox="1"/>
            <p:nvPr/>
          </p:nvSpPr>
          <p:spPr>
            <a:xfrm>
              <a:off x="-38100" y="4071146"/>
              <a:ext cx="5638800" cy="584775"/>
            </a:xfrm>
            <a:prstGeom prst="rect">
              <a:avLst/>
            </a:prstGeom>
            <a:noFill/>
          </p:spPr>
          <p:txBody>
            <a:bodyPr wrap="square" rtlCol="0">
              <a:spAutoFit/>
            </a:bodyPr>
            <a:lstStyle/>
            <a:p>
              <a:r>
                <a:rPr lang="en-US" sz="3200" dirty="0">
                  <a:latin typeface="+mj-lt"/>
                </a:rPr>
                <a:t>25     BMI  </a:t>
              </a:r>
              <a:r>
                <a:rPr lang="en-US" sz="3200" dirty="0" err="1">
                  <a:solidFill>
                    <a:srgbClr val="FF0000"/>
                  </a:solidFill>
                  <a:latin typeface="+mj-lt"/>
                </a:rPr>
                <a:t>Béo</a:t>
              </a:r>
              <a:r>
                <a:rPr lang="en-US" sz="3200" dirty="0">
                  <a:solidFill>
                    <a:srgbClr val="FF0000"/>
                  </a:solidFill>
                  <a:latin typeface="+mj-lt"/>
                </a:rPr>
                <a:t> </a:t>
              </a:r>
              <a:r>
                <a:rPr lang="en-US" sz="3200" dirty="0" err="1">
                  <a:solidFill>
                    <a:srgbClr val="FF0000"/>
                  </a:solidFill>
                  <a:latin typeface="+mj-lt"/>
                </a:rPr>
                <a:t>phì</a:t>
              </a:r>
              <a:endParaRPr lang="en-US" sz="2800" dirty="0">
                <a:solidFill>
                  <a:srgbClr val="FF0000"/>
                </a:solidFill>
                <a:latin typeface="+mj-lt"/>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E41CD0A-C701-7AF8-DD40-25CD39C5F569}"/>
                    </a:ext>
                  </a:extLst>
                </p:cNvPr>
                <p:cNvSpPr txBox="1"/>
                <p:nvPr/>
              </p:nvSpPr>
              <p:spPr>
                <a:xfrm>
                  <a:off x="228599" y="4009437"/>
                  <a:ext cx="92392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ea typeface="Cambria Math" panose="02040503050406030204" pitchFamily="18" charset="0"/>
                          </a:rPr>
                          <m:t>≤</m:t>
                        </m:r>
                      </m:oMath>
                    </m:oMathPara>
                  </a14:m>
                  <a:endParaRPr lang="en-US" sz="3200" dirty="0">
                    <a:latin typeface="Cambria Math" panose="02040503050406030204" pitchFamily="18" charset="0"/>
                    <a:ea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7E41CD0A-C701-7AF8-DD40-25CD39C5F569}"/>
                    </a:ext>
                  </a:extLst>
                </p:cNvPr>
                <p:cNvSpPr txBox="1">
                  <a:spLocks noRot="1" noChangeAspect="1" noMove="1" noResize="1" noEditPoints="1" noAdjustHandles="1" noChangeArrowheads="1" noChangeShapeType="1" noTextEdit="1"/>
                </p:cNvSpPr>
                <p:nvPr/>
              </p:nvSpPr>
              <p:spPr>
                <a:xfrm>
                  <a:off x="228599" y="4009437"/>
                  <a:ext cx="923925" cy="584775"/>
                </a:xfrm>
                <a:prstGeom prst="rect">
                  <a:avLst/>
                </a:prstGeom>
                <a:blipFill>
                  <a:blip r:embed="rId6"/>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38200" y="1458218"/>
            <a:ext cx="5097701" cy="4492558"/>
            <a:chOff x="4114801" y="1549400"/>
            <a:chExt cx="4419600" cy="3987800"/>
          </a:xfrm>
        </p:grpSpPr>
        <p:grpSp>
          <p:nvGrpSpPr>
            <p:cNvPr id="12" name="Group 11"/>
            <p:cNvGrpSpPr/>
            <p:nvPr/>
          </p:nvGrpSpPr>
          <p:grpSpPr>
            <a:xfrm>
              <a:off x="4114801" y="1549400"/>
              <a:ext cx="4419600" cy="3987800"/>
              <a:chOff x="3971925" y="1428750"/>
              <a:chExt cx="4419600" cy="3987800"/>
            </a:xfrm>
          </p:grpSpPr>
          <p:grpSp>
            <p:nvGrpSpPr>
              <p:cNvPr id="14" name="Group 5"/>
              <p:cNvGrpSpPr>
                <a:grpSpLocks/>
              </p:cNvGrpSpPr>
              <p:nvPr/>
            </p:nvGrpSpPr>
            <p:grpSpPr bwMode="auto">
              <a:xfrm>
                <a:off x="3971925" y="2981325"/>
                <a:ext cx="4419600" cy="2435225"/>
                <a:chOff x="2784" y="3168"/>
                <a:chExt cx="1608" cy="1152"/>
              </a:xfrm>
            </p:grpSpPr>
            <p:pic>
              <p:nvPicPr>
                <p:cNvPr id="16" name="Picture 6" descr="Copy of Bai_tap_1_Viet_bieu_thuc_dai_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8" name="Rectangle 8"/>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9" name="Rectangle 9"/>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20" name="AutoShape 10"/>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AutoShape 11"/>
              <p:cNvSpPr>
                <a:spLocks noChangeArrowheads="1"/>
              </p:cNvSpPr>
              <p:nvPr/>
            </p:nvSpPr>
            <p:spPr bwMode="auto">
              <a:xfrm>
                <a:off x="4238742" y="1428750"/>
                <a:ext cx="2239820" cy="1946275"/>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800" b="1" dirty="0" err="1">
                    <a:solidFill>
                      <a:srgbClr val="7030A0"/>
                    </a:solidFill>
                    <a:latin typeface="+mj-lt"/>
                  </a:rPr>
                  <a:t>Bạn</a:t>
                </a:r>
                <a:r>
                  <a:rPr lang="en-US" sz="2800" b="1" dirty="0">
                    <a:solidFill>
                      <a:srgbClr val="7030A0"/>
                    </a:solidFill>
                    <a:latin typeface="+mj-lt"/>
                  </a:rPr>
                  <a:t> </a:t>
                </a:r>
                <a:r>
                  <a:rPr lang="en-US" sz="2800" b="1" dirty="0" err="1">
                    <a:solidFill>
                      <a:srgbClr val="7030A0"/>
                    </a:solidFill>
                    <a:latin typeface="+mj-lt"/>
                  </a:rPr>
                  <a:t>Cúc</a:t>
                </a:r>
                <a:r>
                  <a:rPr lang="en-US" sz="2800" b="1" dirty="0">
                    <a:solidFill>
                      <a:srgbClr val="7030A0"/>
                    </a:solidFill>
                    <a:latin typeface="+mj-lt"/>
                  </a:rPr>
                  <a:t> </a:t>
                </a:r>
                <a:r>
                  <a:rPr lang="en-US" sz="2800" b="1" dirty="0" err="1">
                    <a:solidFill>
                      <a:srgbClr val="7030A0"/>
                    </a:solidFill>
                    <a:latin typeface="+mj-lt"/>
                  </a:rPr>
                  <a:t>có</a:t>
                </a:r>
                <a:r>
                  <a:rPr lang="en-US" sz="2800" b="1" dirty="0">
                    <a:solidFill>
                      <a:srgbClr val="7030A0"/>
                    </a:solidFill>
                    <a:latin typeface="+mj-lt"/>
                  </a:rPr>
                  <a:t> </a:t>
                </a:r>
                <a:r>
                  <a:rPr lang="en-US" sz="2800" b="1" dirty="0" err="1">
                    <a:solidFill>
                      <a:srgbClr val="7030A0"/>
                    </a:solidFill>
                    <a:latin typeface="+mj-lt"/>
                  </a:rPr>
                  <a:t>cân</a:t>
                </a:r>
                <a:r>
                  <a:rPr lang="en-US" sz="2800" b="1" dirty="0">
                    <a:solidFill>
                      <a:srgbClr val="7030A0"/>
                    </a:solidFill>
                    <a:latin typeface="+mj-lt"/>
                  </a:rPr>
                  <a:t> </a:t>
                </a:r>
                <a:r>
                  <a:rPr lang="en-US" sz="2800" b="1" dirty="0" err="1">
                    <a:solidFill>
                      <a:srgbClr val="7030A0"/>
                    </a:solidFill>
                    <a:latin typeface="+mj-lt"/>
                  </a:rPr>
                  <a:t>nặng</a:t>
                </a:r>
                <a:r>
                  <a:rPr lang="en-US" sz="2800" b="1" dirty="0">
                    <a:solidFill>
                      <a:srgbClr val="7030A0"/>
                    </a:solidFill>
                    <a:latin typeface="+mj-lt"/>
                  </a:rPr>
                  <a:t> </a:t>
                </a:r>
                <a:r>
                  <a:rPr lang="en-US" sz="2800" b="1" dirty="0" err="1">
                    <a:solidFill>
                      <a:srgbClr val="7030A0"/>
                    </a:solidFill>
                    <a:latin typeface="+mj-lt"/>
                  </a:rPr>
                  <a:t>như</a:t>
                </a:r>
                <a:r>
                  <a:rPr lang="en-US" sz="2800" b="1" dirty="0">
                    <a:solidFill>
                      <a:srgbClr val="7030A0"/>
                    </a:solidFill>
                    <a:latin typeface="+mj-lt"/>
                  </a:rPr>
                  <a:t> </a:t>
                </a:r>
                <a:r>
                  <a:rPr lang="en-US" sz="2800" b="1" dirty="0" err="1">
                    <a:solidFill>
                      <a:srgbClr val="7030A0"/>
                    </a:solidFill>
                    <a:latin typeface="+mj-lt"/>
                  </a:rPr>
                  <a:t>thế</a:t>
                </a:r>
                <a:r>
                  <a:rPr lang="en-US" sz="2800" b="1" dirty="0">
                    <a:solidFill>
                      <a:srgbClr val="7030A0"/>
                    </a:solidFill>
                    <a:latin typeface="+mj-lt"/>
                  </a:rPr>
                  <a:t> </a:t>
                </a:r>
                <a:r>
                  <a:rPr lang="en-US" sz="2800" b="1" dirty="0" err="1">
                    <a:solidFill>
                      <a:srgbClr val="7030A0"/>
                    </a:solidFill>
                    <a:latin typeface="+mj-lt"/>
                  </a:rPr>
                  <a:t>nào</a:t>
                </a:r>
                <a:r>
                  <a:rPr lang="en-US" sz="2800" b="1" dirty="0">
                    <a:solidFill>
                      <a:srgbClr val="7030A0"/>
                    </a:solidFill>
                    <a:latin typeface="+mj-lt"/>
                  </a:rPr>
                  <a:t>?</a:t>
                </a:r>
                <a:endParaRPr lang="vi-VN" sz="2800" b="1" dirty="0">
                  <a:solidFill>
                    <a:srgbClr val="7030A0"/>
                  </a:solidFill>
                  <a:latin typeface="+mj-lt"/>
                </a:endParaRPr>
              </a:p>
            </p:txBody>
          </p:sp>
        </p:grpSp>
        <p:sp>
          <p:nvSpPr>
            <p:cNvPr id="13" name="AutoShape 12"/>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
        <p:nvSpPr>
          <p:cNvPr id="5" name="TextBox 4">
            <a:extLst>
              <a:ext uri="{FF2B5EF4-FFF2-40B4-BE49-F238E27FC236}">
                <a16:creationId xmlns:a16="http://schemas.microsoft.com/office/drawing/2014/main" id="{945A14CF-70AA-C906-4286-75A3B231D011}"/>
              </a:ext>
            </a:extLst>
          </p:cNvPr>
          <p:cNvSpPr txBox="1"/>
          <p:nvPr/>
        </p:nvSpPr>
        <p:spPr>
          <a:xfrm>
            <a:off x="1524000" y="381000"/>
            <a:ext cx="8305800" cy="1077218"/>
          </a:xfrm>
          <a:prstGeom prst="rect">
            <a:avLst/>
          </a:prstGeom>
          <a:noFill/>
        </p:spPr>
        <p:txBody>
          <a:bodyPr wrap="square" rtlCol="0">
            <a:spAutoFit/>
          </a:bodyPr>
          <a:lstStyle/>
          <a:p>
            <a:r>
              <a:rPr lang="en-US" sz="3200" dirty="0" err="1">
                <a:latin typeface="+mj-lt"/>
              </a:rPr>
              <a:t>Bạn</a:t>
            </a:r>
            <a:r>
              <a:rPr lang="en-US" sz="3200" dirty="0">
                <a:latin typeface="+mj-lt"/>
              </a:rPr>
              <a:t> </a:t>
            </a:r>
            <a:r>
              <a:rPr lang="en-US" sz="3200" dirty="0" err="1">
                <a:latin typeface="+mj-lt"/>
              </a:rPr>
              <a:t>Cúc</a:t>
            </a:r>
            <a:r>
              <a:rPr lang="en-US" sz="3200" dirty="0">
                <a:latin typeface="+mj-lt"/>
              </a:rPr>
              <a:t> </a:t>
            </a:r>
            <a:r>
              <a:rPr lang="en-US" sz="3200" dirty="0" err="1">
                <a:latin typeface="+mj-lt"/>
              </a:rPr>
              <a:t>có</a:t>
            </a:r>
            <a:r>
              <a:rPr lang="en-US" sz="3200" dirty="0">
                <a:latin typeface="+mj-lt"/>
              </a:rPr>
              <a:t> </a:t>
            </a:r>
            <a:r>
              <a:rPr lang="en-US" sz="3200" dirty="0" err="1">
                <a:latin typeface="+mj-lt"/>
              </a:rPr>
              <a:t>cân</a:t>
            </a:r>
            <a:r>
              <a:rPr lang="en-US" sz="3200" dirty="0">
                <a:latin typeface="+mj-lt"/>
              </a:rPr>
              <a:t> </a:t>
            </a:r>
            <a:r>
              <a:rPr lang="en-US" sz="3200" dirty="0" err="1">
                <a:latin typeface="+mj-lt"/>
              </a:rPr>
              <a:t>nặng</a:t>
            </a:r>
            <a:r>
              <a:rPr lang="en-US" sz="3200" dirty="0">
                <a:latin typeface="+mj-lt"/>
              </a:rPr>
              <a:t> 50kg </a:t>
            </a:r>
            <a:r>
              <a:rPr lang="en-US" sz="3200" dirty="0" err="1">
                <a:latin typeface="+mj-lt"/>
              </a:rPr>
              <a:t>và</a:t>
            </a:r>
            <a:r>
              <a:rPr lang="en-US" sz="3200" dirty="0">
                <a:latin typeface="+mj-lt"/>
              </a:rPr>
              <a:t> </a:t>
            </a:r>
            <a:r>
              <a:rPr lang="en-US" sz="3200" dirty="0" err="1">
                <a:latin typeface="+mj-lt"/>
              </a:rPr>
              <a:t>chiều</a:t>
            </a:r>
            <a:r>
              <a:rPr lang="en-US" sz="3200" dirty="0">
                <a:latin typeface="+mj-lt"/>
              </a:rPr>
              <a:t> </a:t>
            </a:r>
            <a:r>
              <a:rPr lang="en-US" sz="3200" dirty="0" err="1">
                <a:latin typeface="+mj-lt"/>
              </a:rPr>
              <a:t>cao</a:t>
            </a:r>
            <a:r>
              <a:rPr lang="en-US" sz="3200" dirty="0">
                <a:latin typeface="+mj-lt"/>
              </a:rPr>
              <a:t> 1,52 m </a:t>
            </a:r>
            <a:r>
              <a:rPr lang="en-US" sz="3200" dirty="0" err="1">
                <a:latin typeface="+mj-lt"/>
              </a:rPr>
              <a:t>thì</a:t>
            </a:r>
            <a:r>
              <a:rPr lang="en-US" sz="3200" dirty="0">
                <a:latin typeface="+mj-lt"/>
              </a:rPr>
              <a:t> </a:t>
            </a:r>
            <a:r>
              <a:rPr lang="en-US" sz="3200" dirty="0" err="1">
                <a:latin typeface="+mj-lt"/>
              </a:rPr>
              <a:t>chỉ</a:t>
            </a:r>
            <a:r>
              <a:rPr lang="en-US" sz="3200" dirty="0">
                <a:latin typeface="+mj-lt"/>
              </a:rPr>
              <a:t> </a:t>
            </a:r>
            <a:r>
              <a:rPr lang="en-US" sz="3200" dirty="0" err="1">
                <a:latin typeface="+mj-lt"/>
              </a:rPr>
              <a:t>số</a:t>
            </a:r>
            <a:r>
              <a:rPr lang="en-US" sz="3200" dirty="0">
                <a:latin typeface="+mj-lt"/>
              </a:rPr>
              <a:t> BMI </a:t>
            </a:r>
            <a:r>
              <a:rPr lang="en-US" sz="3200" dirty="0" err="1">
                <a:latin typeface="+mj-lt"/>
              </a:rPr>
              <a:t>của</a:t>
            </a:r>
            <a:r>
              <a:rPr lang="en-US" sz="3200" dirty="0">
                <a:latin typeface="+mj-lt"/>
              </a:rPr>
              <a:t> </a:t>
            </a:r>
            <a:r>
              <a:rPr lang="en-US" sz="3200" dirty="0" err="1">
                <a:latin typeface="+mj-lt"/>
              </a:rPr>
              <a:t>bạn</a:t>
            </a:r>
            <a:r>
              <a:rPr lang="en-US" sz="3200" dirty="0">
                <a:latin typeface="+mj-lt"/>
              </a:rPr>
              <a:t> </a:t>
            </a:r>
            <a:r>
              <a:rPr lang="en-US" sz="3200" dirty="0" err="1">
                <a:latin typeface="+mj-lt"/>
              </a:rPr>
              <a:t>là</a:t>
            </a:r>
            <a:r>
              <a:rPr lang="en-US" sz="3200" dirty="0">
                <a:latin typeface="+mj-lt"/>
              </a:rPr>
              <a:t> bao </a:t>
            </a:r>
            <a:r>
              <a:rPr lang="en-US" sz="3200" dirty="0" err="1">
                <a:latin typeface="+mj-lt"/>
              </a:rPr>
              <a:t>nhiêu</a:t>
            </a:r>
            <a:r>
              <a:rPr lang="en-US" sz="3200" dirty="0">
                <a:latin typeface="+mj-lt"/>
              </a:rPr>
              <a:t>?</a:t>
            </a:r>
          </a:p>
        </p:txBody>
      </p:sp>
      <p:sp>
        <p:nvSpPr>
          <p:cNvPr id="6" name="TextBox 5">
            <a:extLst>
              <a:ext uri="{FF2B5EF4-FFF2-40B4-BE49-F238E27FC236}">
                <a16:creationId xmlns:a16="http://schemas.microsoft.com/office/drawing/2014/main" id="{3C2B978A-2B31-30A5-5616-D1EF16354493}"/>
              </a:ext>
            </a:extLst>
          </p:cNvPr>
          <p:cNvSpPr txBox="1"/>
          <p:nvPr/>
        </p:nvSpPr>
        <p:spPr>
          <a:xfrm>
            <a:off x="6252771" y="1862300"/>
            <a:ext cx="4419600" cy="584775"/>
          </a:xfrm>
          <a:prstGeom prst="rect">
            <a:avLst/>
          </a:prstGeom>
          <a:noFill/>
        </p:spPr>
        <p:txBody>
          <a:bodyPr wrap="square" rtlCol="0">
            <a:spAutoFit/>
          </a:bodyPr>
          <a:lstStyle/>
          <a:p>
            <a:r>
              <a:rPr lang="en-US" sz="3200" dirty="0" err="1">
                <a:latin typeface="+mj-lt"/>
              </a:rPr>
              <a:t>Áp</a:t>
            </a:r>
            <a:r>
              <a:rPr lang="en-US" sz="3200" dirty="0">
                <a:latin typeface="+mj-lt"/>
              </a:rPr>
              <a:t> </a:t>
            </a:r>
            <a:r>
              <a:rPr lang="en-US" sz="3200" dirty="0" err="1">
                <a:latin typeface="+mj-lt"/>
              </a:rPr>
              <a:t>dụng</a:t>
            </a:r>
            <a:r>
              <a:rPr lang="en-US" sz="3200" dirty="0">
                <a:latin typeface="+mj-lt"/>
              </a:rPr>
              <a:t> </a:t>
            </a:r>
            <a:r>
              <a:rPr lang="en-US" sz="3200" dirty="0" err="1">
                <a:latin typeface="+mj-lt"/>
              </a:rPr>
              <a:t>công</a:t>
            </a:r>
            <a:r>
              <a:rPr lang="en-US" sz="3200" dirty="0">
                <a:latin typeface="+mj-lt"/>
              </a:rPr>
              <a:t> </a:t>
            </a:r>
            <a:r>
              <a:rPr lang="en-US" sz="3200" dirty="0" err="1">
                <a:latin typeface="+mj-lt"/>
              </a:rPr>
              <a:t>thức</a:t>
            </a:r>
            <a:r>
              <a:rPr lang="en-US" sz="3200" dirty="0">
                <a:latin typeface="+mj-lt"/>
              </a:rPr>
              <a:t>, ta </a:t>
            </a:r>
            <a:r>
              <a:rPr lang="en-US" sz="3200" dirty="0" err="1">
                <a:latin typeface="+mj-lt"/>
              </a:rPr>
              <a:t>có</a:t>
            </a:r>
            <a:r>
              <a:rPr lang="en-US" sz="3200" dirty="0">
                <a:latin typeface="+mj-lt"/>
              </a:rPr>
              <a:t>: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D0D3725-9628-EC60-77B7-019D71CF7254}"/>
                  </a:ext>
                </a:extLst>
              </p:cNvPr>
              <p:cNvSpPr txBox="1"/>
              <p:nvPr/>
            </p:nvSpPr>
            <p:spPr>
              <a:xfrm>
                <a:off x="6467475" y="2604377"/>
                <a:ext cx="5562600" cy="861967"/>
              </a:xfrm>
              <a:prstGeom prst="rect">
                <a:avLst/>
              </a:prstGeom>
              <a:noFill/>
            </p:spPr>
            <p:txBody>
              <a:bodyPr wrap="square">
                <a:spAutoFit/>
              </a:bodyPr>
              <a:lstStyle/>
              <a:p>
                <a14:m>
                  <m:oMath xmlns:m="http://schemas.openxmlformats.org/officeDocument/2006/math">
                    <m:f>
                      <m:fPr>
                        <m:ctrlPr>
                          <a:rPr lang="en-US" sz="3200" i="1" smtClean="0">
                            <a:solidFill>
                              <a:srgbClr val="836967"/>
                            </a:solidFill>
                            <a:latin typeface="Cambria Math" panose="02040503050406030204" pitchFamily="18" charset="0"/>
                          </a:rPr>
                        </m:ctrlPr>
                      </m:fPr>
                      <m:num>
                        <m:r>
                          <a:rPr lang="en-US" sz="3200" i="1">
                            <a:latin typeface="Cambria Math" panose="02040503050406030204" pitchFamily="18" charset="0"/>
                          </a:rPr>
                          <m:t>𝑚</m:t>
                        </m:r>
                      </m:num>
                      <m:den>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h</m:t>
                            </m:r>
                          </m:e>
                          <m:sup>
                            <m:r>
                              <a:rPr lang="en-US" sz="3200" i="0">
                                <a:latin typeface="Cambria Math" panose="02040503050406030204" pitchFamily="18" charset="0"/>
                              </a:rPr>
                              <m:t>2</m:t>
                            </m:r>
                          </m:sup>
                        </m:sSup>
                      </m:den>
                    </m:f>
                    <m:r>
                      <a:rPr lang="en-US" sz="3200" b="0" i="1" smtClean="0">
                        <a:latin typeface="Cambria Math" panose="02040503050406030204" pitchFamily="18" charset="0"/>
                      </a:rPr>
                      <m:t>=</m:t>
                    </m:r>
                    <m:f>
                      <m:fPr>
                        <m:ctrlPr>
                          <a:rPr lang="en-US" sz="3200" i="1">
                            <a:solidFill>
                              <a:srgbClr val="836967"/>
                            </a:solidFill>
                            <a:latin typeface="Cambria Math" panose="02040503050406030204" pitchFamily="18" charset="0"/>
                          </a:rPr>
                        </m:ctrlPr>
                      </m:fPr>
                      <m:num>
                        <m:r>
                          <a:rPr lang="en-US" sz="3200" b="0" i="1" smtClean="0">
                            <a:solidFill>
                              <a:srgbClr val="836967"/>
                            </a:solidFill>
                            <a:latin typeface="Cambria Math" panose="02040503050406030204" pitchFamily="18" charset="0"/>
                          </a:rPr>
                          <m:t>50</m:t>
                        </m:r>
                      </m:num>
                      <m:den>
                        <m:sSup>
                          <m:sSupPr>
                            <m:ctrlPr>
                              <a:rPr lang="en-US" sz="3200" i="1">
                                <a:solidFill>
                                  <a:srgbClr val="836967"/>
                                </a:solidFill>
                                <a:latin typeface="Cambria Math" panose="02040503050406030204" pitchFamily="18" charset="0"/>
                              </a:rPr>
                            </m:ctrlPr>
                          </m:sSupPr>
                          <m:e>
                            <m:r>
                              <a:rPr lang="en-US" sz="3200" b="0" i="1" smtClean="0">
                                <a:solidFill>
                                  <a:srgbClr val="836967"/>
                                </a:solidFill>
                                <a:latin typeface="Cambria Math" panose="02040503050406030204" pitchFamily="18" charset="0"/>
                              </a:rPr>
                              <m:t>(1,52)</m:t>
                            </m:r>
                          </m:e>
                          <m:sup>
                            <m:r>
                              <a:rPr lang="en-US" sz="3200">
                                <a:latin typeface="Cambria Math" panose="02040503050406030204" pitchFamily="18" charset="0"/>
                              </a:rPr>
                              <m:t>2</m:t>
                            </m:r>
                          </m:sup>
                        </m:sSup>
                      </m:den>
                    </m:f>
                  </m:oMath>
                </a14:m>
                <a:r>
                  <a:rPr lang="en-US" sz="3200" dirty="0">
                    <a:latin typeface="+mj-lt"/>
                  </a:rPr>
                  <a:t> = 21, 641 …     21, 6  </a:t>
                </a:r>
              </a:p>
            </p:txBody>
          </p:sp>
        </mc:Choice>
        <mc:Fallback xmlns="">
          <p:sp>
            <p:nvSpPr>
              <p:cNvPr id="22" name="TextBox 21">
                <a:extLst>
                  <a:ext uri="{FF2B5EF4-FFF2-40B4-BE49-F238E27FC236}">
                    <a16:creationId xmlns:a16="http://schemas.microsoft.com/office/drawing/2014/main" id="{4D0D3725-9628-EC60-77B7-019D71CF7254}"/>
                  </a:ext>
                </a:extLst>
              </p:cNvPr>
              <p:cNvSpPr txBox="1">
                <a:spLocks noRot="1" noChangeAspect="1" noMove="1" noResize="1" noEditPoints="1" noAdjustHandles="1" noChangeArrowheads="1" noChangeShapeType="1" noTextEdit="1"/>
              </p:cNvSpPr>
              <p:nvPr/>
            </p:nvSpPr>
            <p:spPr>
              <a:xfrm>
                <a:off x="6467475" y="2604377"/>
                <a:ext cx="5562600" cy="861967"/>
              </a:xfrm>
              <a:prstGeom prst="rect">
                <a:avLst/>
              </a:prstGeom>
              <a:blipFill>
                <a:blip r:embed="rId3"/>
                <a:stretch>
                  <a:fillRect r="-5044"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5A2F84A-107E-90FB-5CD9-C8F008258216}"/>
                  </a:ext>
                </a:extLst>
              </p:cNvPr>
              <p:cNvSpPr txBox="1"/>
              <p:nvPr/>
            </p:nvSpPr>
            <p:spPr>
              <a:xfrm flipV="1">
                <a:off x="10454765" y="2785544"/>
                <a:ext cx="74686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m:t>
                      </m:r>
                    </m:oMath>
                  </m:oMathPara>
                </a14:m>
                <a:endParaRPr lang="en-US" sz="3200" dirty="0"/>
              </a:p>
            </p:txBody>
          </p:sp>
        </mc:Choice>
        <mc:Fallback xmlns="">
          <p:sp>
            <p:nvSpPr>
              <p:cNvPr id="24" name="TextBox 23">
                <a:extLst>
                  <a:ext uri="{FF2B5EF4-FFF2-40B4-BE49-F238E27FC236}">
                    <a16:creationId xmlns:a16="http://schemas.microsoft.com/office/drawing/2014/main" id="{65A2F84A-107E-90FB-5CD9-C8F008258216}"/>
                  </a:ext>
                </a:extLst>
              </p:cNvPr>
              <p:cNvSpPr txBox="1">
                <a:spLocks noRot="1" noChangeAspect="1" noMove="1" noResize="1" noEditPoints="1" noAdjustHandles="1" noChangeArrowheads="1" noChangeShapeType="1" noTextEdit="1"/>
              </p:cNvSpPr>
              <p:nvPr/>
            </p:nvSpPr>
            <p:spPr>
              <a:xfrm flipV="1">
                <a:off x="10454765" y="2785544"/>
                <a:ext cx="746865" cy="584775"/>
              </a:xfrm>
              <a:prstGeom prst="rect">
                <a:avLst/>
              </a:prstGeom>
              <a:blipFill>
                <a:blip r:embed="rId4"/>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4260DA91-2A4B-40C3-3CFE-A8EB74CE9D23}"/>
              </a:ext>
            </a:extLst>
          </p:cNvPr>
          <p:cNvSpPr txBox="1"/>
          <p:nvPr/>
        </p:nvSpPr>
        <p:spPr>
          <a:xfrm>
            <a:off x="6383117" y="3645503"/>
            <a:ext cx="5646958" cy="1077218"/>
          </a:xfrm>
          <a:prstGeom prst="rect">
            <a:avLst/>
          </a:prstGeom>
          <a:noFill/>
        </p:spPr>
        <p:txBody>
          <a:bodyPr wrap="square">
            <a:spAutoFit/>
          </a:bodyPr>
          <a:lstStyle/>
          <a:p>
            <a:r>
              <a:rPr lang="en-US" sz="3200" b="1" dirty="0" err="1">
                <a:solidFill>
                  <a:srgbClr val="7030A0"/>
                </a:solidFill>
                <a:latin typeface="+mj-lt"/>
              </a:rPr>
              <a:t>Vậy</a:t>
            </a:r>
            <a:r>
              <a:rPr lang="en-US" sz="3200" b="1" dirty="0">
                <a:solidFill>
                  <a:srgbClr val="7030A0"/>
                </a:solidFill>
                <a:latin typeface="+mj-lt"/>
              </a:rPr>
              <a:t> </a:t>
            </a:r>
            <a:r>
              <a:rPr lang="en-US" sz="3200" b="1" dirty="0" err="1">
                <a:solidFill>
                  <a:srgbClr val="7030A0"/>
                </a:solidFill>
                <a:latin typeface="+mj-lt"/>
              </a:rPr>
              <a:t>bạn</a:t>
            </a:r>
            <a:r>
              <a:rPr lang="en-US" sz="3200" b="1" dirty="0">
                <a:solidFill>
                  <a:srgbClr val="7030A0"/>
                </a:solidFill>
                <a:latin typeface="+mj-lt"/>
              </a:rPr>
              <a:t> </a:t>
            </a:r>
            <a:r>
              <a:rPr lang="en-US" sz="3200" b="1" dirty="0" err="1">
                <a:solidFill>
                  <a:srgbClr val="7030A0"/>
                </a:solidFill>
                <a:latin typeface="+mj-lt"/>
              </a:rPr>
              <a:t>Cúc</a:t>
            </a:r>
            <a:r>
              <a:rPr lang="en-US" sz="3200" b="1" dirty="0">
                <a:solidFill>
                  <a:srgbClr val="7030A0"/>
                </a:solidFill>
                <a:latin typeface="+mj-lt"/>
              </a:rPr>
              <a:t> </a:t>
            </a:r>
            <a:r>
              <a:rPr lang="en-US" sz="3200" b="1" dirty="0" err="1">
                <a:solidFill>
                  <a:srgbClr val="7030A0"/>
                </a:solidFill>
                <a:latin typeface="+mj-lt"/>
              </a:rPr>
              <a:t>có</a:t>
            </a:r>
            <a:r>
              <a:rPr lang="en-US" sz="3200" b="1" dirty="0">
                <a:solidFill>
                  <a:srgbClr val="7030A0"/>
                </a:solidFill>
                <a:latin typeface="+mj-lt"/>
              </a:rPr>
              <a:t> </a:t>
            </a:r>
            <a:r>
              <a:rPr lang="en-US" sz="3200" b="1" dirty="0" err="1">
                <a:solidFill>
                  <a:srgbClr val="7030A0"/>
                </a:solidFill>
                <a:latin typeface="+mj-lt"/>
              </a:rPr>
              <a:t>cân</a:t>
            </a:r>
            <a:r>
              <a:rPr lang="en-US" sz="3200" b="1" dirty="0">
                <a:solidFill>
                  <a:srgbClr val="7030A0"/>
                </a:solidFill>
                <a:latin typeface="+mj-lt"/>
              </a:rPr>
              <a:t> </a:t>
            </a:r>
            <a:r>
              <a:rPr lang="en-US" sz="3200" b="1" dirty="0" err="1">
                <a:solidFill>
                  <a:srgbClr val="7030A0"/>
                </a:solidFill>
                <a:latin typeface="+mj-lt"/>
              </a:rPr>
              <a:t>nặng</a:t>
            </a:r>
            <a:r>
              <a:rPr lang="en-US" sz="3200" b="1" dirty="0">
                <a:solidFill>
                  <a:srgbClr val="7030A0"/>
                </a:solidFill>
                <a:latin typeface="+mj-lt"/>
              </a:rPr>
              <a:t> </a:t>
            </a:r>
            <a:r>
              <a:rPr lang="en-US" sz="3200" b="1" dirty="0" err="1">
                <a:solidFill>
                  <a:srgbClr val="7030A0"/>
                </a:solidFill>
                <a:latin typeface="+mj-lt"/>
              </a:rPr>
              <a:t>bình</a:t>
            </a:r>
            <a:r>
              <a:rPr lang="en-US" sz="3200" b="1" dirty="0">
                <a:solidFill>
                  <a:srgbClr val="7030A0"/>
                </a:solidFill>
                <a:latin typeface="+mj-lt"/>
              </a:rPr>
              <a:t> </a:t>
            </a:r>
            <a:r>
              <a:rPr lang="en-US" sz="3200" b="1" dirty="0" err="1">
                <a:solidFill>
                  <a:srgbClr val="7030A0"/>
                </a:solidFill>
                <a:latin typeface="+mj-lt"/>
              </a:rPr>
              <a:t>thường</a:t>
            </a:r>
            <a:r>
              <a:rPr lang="en-US" sz="3200" b="1" dirty="0">
                <a:solidFill>
                  <a:srgbClr val="7030A0"/>
                </a:solidFill>
                <a:latin typeface="+mj-lt"/>
              </a:rPr>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1000" y="732271"/>
            <a:ext cx="11734800" cy="345934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200" b="1" dirty="0">
                <a:solidFill>
                  <a:schemeClr val="tx1"/>
                </a:solidFill>
                <a:latin typeface="+mj-lt"/>
              </a:rPr>
              <a:t>Chia </a:t>
            </a:r>
            <a:r>
              <a:rPr lang="en-US" sz="11200" b="1" dirty="0" err="1">
                <a:solidFill>
                  <a:schemeClr val="tx1"/>
                </a:solidFill>
                <a:latin typeface="+mj-lt"/>
              </a:rPr>
              <a:t>lớp</a:t>
            </a:r>
            <a:r>
              <a:rPr lang="en-US" sz="11200" b="1" dirty="0">
                <a:solidFill>
                  <a:schemeClr val="tx1"/>
                </a:solidFill>
                <a:latin typeface="+mj-lt"/>
              </a:rPr>
              <a:t> </a:t>
            </a:r>
            <a:r>
              <a:rPr lang="en-US" sz="11200" b="1" dirty="0" err="1">
                <a:solidFill>
                  <a:schemeClr val="tx1"/>
                </a:solidFill>
                <a:latin typeface="+mj-lt"/>
              </a:rPr>
              <a:t>thành</a:t>
            </a:r>
            <a:r>
              <a:rPr lang="en-US" sz="11200" b="1" dirty="0">
                <a:solidFill>
                  <a:schemeClr val="tx1"/>
                </a:solidFill>
                <a:latin typeface="+mj-lt"/>
              </a:rPr>
              <a:t> 4 </a:t>
            </a:r>
            <a:r>
              <a:rPr lang="en-US" sz="11200" b="1" dirty="0" err="1">
                <a:solidFill>
                  <a:schemeClr val="tx1"/>
                </a:solidFill>
                <a:latin typeface="+mj-lt"/>
              </a:rPr>
              <a:t>nhóm</a:t>
            </a:r>
            <a:r>
              <a:rPr lang="en-US" sz="11200" b="1" dirty="0">
                <a:solidFill>
                  <a:schemeClr val="tx1"/>
                </a:solidFill>
                <a:latin typeface="+mj-lt"/>
              </a:rPr>
              <a:t>, </a:t>
            </a:r>
            <a:r>
              <a:rPr lang="en-US" sz="11200" b="1" dirty="0" err="1">
                <a:solidFill>
                  <a:schemeClr val="tx1"/>
                </a:solidFill>
                <a:latin typeface="+mj-lt"/>
              </a:rPr>
              <a:t>mỗi</a:t>
            </a:r>
            <a:r>
              <a:rPr lang="en-US" sz="11200" b="1" dirty="0">
                <a:solidFill>
                  <a:schemeClr val="tx1"/>
                </a:solidFill>
                <a:latin typeface="+mj-lt"/>
              </a:rPr>
              <a:t> </a:t>
            </a:r>
            <a:r>
              <a:rPr lang="en-US" sz="11200" b="1" dirty="0" err="1">
                <a:solidFill>
                  <a:schemeClr val="tx1"/>
                </a:solidFill>
                <a:latin typeface="+mj-lt"/>
              </a:rPr>
              <a:t>nhóm</a:t>
            </a:r>
            <a:r>
              <a:rPr lang="en-US" sz="11200" b="1" dirty="0">
                <a:solidFill>
                  <a:schemeClr val="tx1"/>
                </a:solidFill>
                <a:latin typeface="+mj-lt"/>
              </a:rPr>
              <a:t> </a:t>
            </a:r>
            <a:r>
              <a:rPr lang="en-US" sz="11200" b="1" dirty="0" err="1">
                <a:solidFill>
                  <a:schemeClr val="tx1"/>
                </a:solidFill>
                <a:latin typeface="+mj-lt"/>
              </a:rPr>
              <a:t>có</a:t>
            </a:r>
            <a:r>
              <a:rPr lang="en-US" sz="11200" b="1" dirty="0">
                <a:solidFill>
                  <a:schemeClr val="tx1"/>
                </a:solidFill>
                <a:latin typeface="+mj-lt"/>
              </a:rPr>
              <a:t> 1 </a:t>
            </a:r>
            <a:r>
              <a:rPr lang="en-US" sz="11200" b="1" dirty="0" err="1">
                <a:solidFill>
                  <a:schemeClr val="tx1"/>
                </a:solidFill>
                <a:latin typeface="+mj-lt"/>
              </a:rPr>
              <a:t>nhóm</a:t>
            </a:r>
            <a:r>
              <a:rPr lang="en-US" sz="11200" b="1" dirty="0">
                <a:solidFill>
                  <a:schemeClr val="tx1"/>
                </a:solidFill>
                <a:latin typeface="+mj-lt"/>
              </a:rPr>
              <a:t> </a:t>
            </a:r>
            <a:r>
              <a:rPr lang="en-US" sz="11200" b="1" dirty="0" err="1">
                <a:solidFill>
                  <a:schemeClr val="tx1"/>
                </a:solidFill>
                <a:latin typeface="+mj-lt"/>
              </a:rPr>
              <a:t>trưởng</a:t>
            </a:r>
            <a:r>
              <a:rPr lang="en-US" sz="11200" b="1" dirty="0">
                <a:solidFill>
                  <a:schemeClr val="tx1"/>
                </a:solidFill>
                <a:latin typeface="+mj-lt"/>
              </a:rPr>
              <a:t> </a:t>
            </a:r>
            <a:r>
              <a:rPr lang="en-US" sz="11200" b="1" dirty="0" err="1">
                <a:solidFill>
                  <a:schemeClr val="tx1"/>
                </a:solidFill>
                <a:latin typeface="+mj-lt"/>
              </a:rPr>
              <a:t>và</a:t>
            </a:r>
            <a:r>
              <a:rPr lang="en-US" sz="11200" b="1" dirty="0">
                <a:solidFill>
                  <a:schemeClr val="tx1"/>
                </a:solidFill>
                <a:latin typeface="+mj-lt"/>
              </a:rPr>
              <a:t> 1 </a:t>
            </a:r>
            <a:r>
              <a:rPr lang="en-US" sz="11200" b="1" dirty="0" err="1">
                <a:solidFill>
                  <a:schemeClr val="tx1"/>
                </a:solidFill>
                <a:latin typeface="+mj-lt"/>
              </a:rPr>
              <a:t>thư</a:t>
            </a:r>
            <a:r>
              <a:rPr lang="en-US" sz="11200" b="1" dirty="0">
                <a:solidFill>
                  <a:schemeClr val="tx1"/>
                </a:solidFill>
                <a:latin typeface="+mj-lt"/>
              </a:rPr>
              <a:t> </a:t>
            </a:r>
            <a:r>
              <a:rPr lang="en-US" sz="11200" b="1" dirty="0" err="1">
                <a:solidFill>
                  <a:schemeClr val="tx1"/>
                </a:solidFill>
                <a:latin typeface="+mj-lt"/>
              </a:rPr>
              <a:t>kí</a:t>
            </a:r>
            <a:r>
              <a:rPr lang="en-US" sz="11200" b="1" dirty="0">
                <a:solidFill>
                  <a:schemeClr val="tx1"/>
                </a:solidFill>
                <a:latin typeface="+mj-lt"/>
              </a:rPr>
              <a:t>.</a:t>
            </a:r>
          </a:p>
          <a:p>
            <a:pPr marL="0" indent="0">
              <a:buFont typeface="Arial" panose="020B0604020202020204" pitchFamily="34" charset="0"/>
              <a:buNone/>
            </a:pPr>
            <a:r>
              <a:rPr lang="en-US" sz="11200" b="1" dirty="0">
                <a:latin typeface="+mj-lt"/>
              </a:rPr>
              <a:t>- </a:t>
            </a:r>
            <a:r>
              <a:rPr lang="en-US" sz="11200" b="1" dirty="0" err="1">
                <a:latin typeface="+mj-lt"/>
              </a:rPr>
              <a:t>Nhóm</a:t>
            </a:r>
            <a:r>
              <a:rPr lang="en-US" sz="11200" b="1" dirty="0">
                <a:latin typeface="+mj-lt"/>
              </a:rPr>
              <a:t> </a:t>
            </a:r>
            <a:r>
              <a:rPr lang="en-US" sz="11200" b="1" dirty="0" err="1">
                <a:latin typeface="+mj-lt"/>
              </a:rPr>
              <a:t>trưởng</a:t>
            </a:r>
            <a:r>
              <a:rPr lang="en-US" sz="11200" b="1" dirty="0">
                <a:latin typeface="+mj-lt"/>
              </a:rPr>
              <a:t> </a:t>
            </a:r>
            <a:r>
              <a:rPr lang="en-US" sz="11200" b="1" dirty="0" err="1">
                <a:latin typeface="+mj-lt"/>
              </a:rPr>
              <a:t>phân</a:t>
            </a:r>
            <a:r>
              <a:rPr lang="en-US" sz="11200" b="1" dirty="0">
                <a:latin typeface="+mj-lt"/>
              </a:rPr>
              <a:t> </a:t>
            </a:r>
            <a:r>
              <a:rPr lang="en-US" sz="11200" b="1" dirty="0" err="1">
                <a:latin typeface="+mj-lt"/>
              </a:rPr>
              <a:t>công</a:t>
            </a:r>
            <a:r>
              <a:rPr lang="en-US" sz="11200" b="1" dirty="0">
                <a:latin typeface="+mj-lt"/>
              </a:rPr>
              <a:t> </a:t>
            </a:r>
            <a:r>
              <a:rPr lang="en-US" sz="11200" b="1" dirty="0" err="1">
                <a:latin typeface="+mj-lt"/>
              </a:rPr>
              <a:t>các</a:t>
            </a:r>
            <a:r>
              <a:rPr lang="en-US" sz="11200" b="1" dirty="0">
                <a:latin typeface="+mj-lt"/>
              </a:rPr>
              <a:t> </a:t>
            </a:r>
            <a:r>
              <a:rPr lang="en-US" sz="11200" b="1" dirty="0" err="1">
                <a:latin typeface="+mj-lt"/>
              </a:rPr>
              <a:t>bạn</a:t>
            </a:r>
            <a:r>
              <a:rPr lang="en-US" sz="11200" b="1" dirty="0">
                <a:latin typeface="+mj-lt"/>
              </a:rPr>
              <a:t> </a:t>
            </a:r>
            <a:r>
              <a:rPr lang="en-US" sz="11200" b="1" dirty="0" err="1">
                <a:latin typeface="+mj-lt"/>
              </a:rPr>
              <a:t>cân</a:t>
            </a:r>
            <a:r>
              <a:rPr lang="en-US" sz="11200" b="1" dirty="0">
                <a:latin typeface="+mj-lt"/>
              </a:rPr>
              <a:t>, </a:t>
            </a:r>
            <a:r>
              <a:rPr lang="en-US" sz="11200" b="1" dirty="0" err="1">
                <a:latin typeface="+mj-lt"/>
              </a:rPr>
              <a:t>đo</a:t>
            </a:r>
            <a:r>
              <a:rPr lang="en-US" sz="11200" b="1" dirty="0">
                <a:latin typeface="+mj-lt"/>
              </a:rPr>
              <a:t> </a:t>
            </a:r>
            <a:r>
              <a:rPr lang="en-US" sz="11200" b="1" dirty="0" err="1">
                <a:latin typeface="+mj-lt"/>
              </a:rPr>
              <a:t>chiều</a:t>
            </a:r>
            <a:r>
              <a:rPr lang="en-US" sz="11200" b="1" dirty="0">
                <a:latin typeface="+mj-lt"/>
              </a:rPr>
              <a:t> </a:t>
            </a:r>
            <a:r>
              <a:rPr lang="en-US" sz="11200" b="1" dirty="0" err="1">
                <a:latin typeface="+mj-lt"/>
              </a:rPr>
              <a:t>cao</a:t>
            </a:r>
            <a:r>
              <a:rPr lang="en-US" sz="11200" b="1" dirty="0">
                <a:latin typeface="+mj-lt"/>
              </a:rPr>
              <a:t>, </a:t>
            </a:r>
            <a:r>
              <a:rPr lang="en-US" sz="11200" b="1" dirty="0" err="1">
                <a:latin typeface="+mj-lt"/>
              </a:rPr>
              <a:t>dùng</a:t>
            </a:r>
            <a:r>
              <a:rPr lang="en-US" sz="11200" b="1" dirty="0">
                <a:latin typeface="+mj-lt"/>
              </a:rPr>
              <a:t> </a:t>
            </a:r>
            <a:r>
              <a:rPr lang="en-US" sz="11200" b="1" dirty="0" err="1">
                <a:latin typeface="+mj-lt"/>
              </a:rPr>
              <a:t>máy</a:t>
            </a:r>
            <a:r>
              <a:rPr lang="en-US" sz="11200" b="1" dirty="0">
                <a:latin typeface="+mj-lt"/>
              </a:rPr>
              <a:t> </a:t>
            </a:r>
            <a:r>
              <a:rPr lang="en-US" sz="11200" b="1" dirty="0" err="1">
                <a:latin typeface="+mj-lt"/>
              </a:rPr>
              <a:t>tính</a:t>
            </a:r>
            <a:r>
              <a:rPr lang="en-US" sz="11200" b="1" dirty="0">
                <a:latin typeface="+mj-lt"/>
              </a:rPr>
              <a:t> </a:t>
            </a:r>
            <a:r>
              <a:rPr lang="en-US" sz="11200" b="1" dirty="0" err="1">
                <a:latin typeface="+mj-lt"/>
              </a:rPr>
              <a:t>cầm</a:t>
            </a:r>
            <a:r>
              <a:rPr lang="en-US" sz="11200" b="1" dirty="0">
                <a:latin typeface="+mj-lt"/>
              </a:rPr>
              <a:t> </a:t>
            </a:r>
            <a:r>
              <a:rPr lang="en-US" sz="11200" b="1" dirty="0" err="1">
                <a:latin typeface="+mj-lt"/>
              </a:rPr>
              <a:t>tay</a:t>
            </a:r>
            <a:r>
              <a:rPr lang="en-US" sz="11200" b="1" dirty="0">
                <a:latin typeface="+mj-lt"/>
              </a:rPr>
              <a:t> </a:t>
            </a:r>
            <a:r>
              <a:rPr lang="en-US" sz="11200" b="1" dirty="0" err="1">
                <a:latin typeface="+mj-lt"/>
              </a:rPr>
              <a:t>để</a:t>
            </a:r>
            <a:r>
              <a:rPr lang="en-US" sz="11200" b="1" dirty="0">
                <a:latin typeface="+mj-lt"/>
              </a:rPr>
              <a:t> </a:t>
            </a:r>
            <a:r>
              <a:rPr lang="en-US" sz="11200" b="1" dirty="0" err="1">
                <a:latin typeface="+mj-lt"/>
              </a:rPr>
              <a:t>tính</a:t>
            </a:r>
            <a:r>
              <a:rPr lang="en-US" sz="11200" b="1" dirty="0">
                <a:latin typeface="+mj-lt"/>
              </a:rPr>
              <a:t> </a:t>
            </a:r>
            <a:r>
              <a:rPr lang="en-US" sz="11200" b="1" dirty="0" err="1">
                <a:latin typeface="+mj-lt"/>
              </a:rPr>
              <a:t>chỉ</a:t>
            </a:r>
            <a:r>
              <a:rPr lang="en-US" sz="11200" b="1" dirty="0">
                <a:latin typeface="+mj-lt"/>
              </a:rPr>
              <a:t> </a:t>
            </a:r>
            <a:r>
              <a:rPr lang="en-US" sz="11200" b="1" dirty="0" err="1">
                <a:latin typeface="+mj-lt"/>
              </a:rPr>
              <a:t>số</a:t>
            </a:r>
            <a:r>
              <a:rPr lang="en-US" sz="11200" b="1" dirty="0">
                <a:latin typeface="+mj-lt"/>
              </a:rPr>
              <a:t> BMI </a:t>
            </a:r>
            <a:r>
              <a:rPr lang="en-US" sz="11200" b="1" dirty="0" err="1">
                <a:latin typeface="+mj-lt"/>
              </a:rPr>
              <a:t>của</a:t>
            </a:r>
            <a:r>
              <a:rPr lang="en-US" sz="11200" b="1" dirty="0">
                <a:latin typeface="+mj-lt"/>
              </a:rPr>
              <a:t> </a:t>
            </a:r>
            <a:r>
              <a:rPr lang="en-US" sz="11200" b="1" dirty="0" err="1">
                <a:latin typeface="+mj-lt"/>
              </a:rPr>
              <a:t>từng</a:t>
            </a:r>
            <a:r>
              <a:rPr lang="en-US" sz="11200" b="1" dirty="0">
                <a:latin typeface="+mj-lt"/>
              </a:rPr>
              <a:t> </a:t>
            </a:r>
            <a:r>
              <a:rPr lang="en-US" sz="11200" b="1" dirty="0" err="1">
                <a:latin typeface="+mj-lt"/>
              </a:rPr>
              <a:t>bạn</a:t>
            </a:r>
            <a:r>
              <a:rPr lang="en-US" sz="11200" b="1" dirty="0">
                <a:latin typeface="+mj-lt"/>
              </a:rPr>
              <a:t> </a:t>
            </a:r>
            <a:r>
              <a:rPr lang="en-US" sz="11200" b="1" dirty="0" err="1">
                <a:latin typeface="+mj-lt"/>
              </a:rPr>
              <a:t>trong</a:t>
            </a:r>
            <a:r>
              <a:rPr lang="en-US" sz="11200" b="1" dirty="0">
                <a:latin typeface="+mj-lt"/>
              </a:rPr>
              <a:t> </a:t>
            </a:r>
            <a:r>
              <a:rPr lang="en-US" sz="11200" b="1" dirty="0" err="1">
                <a:latin typeface="+mj-lt"/>
              </a:rPr>
              <a:t>nhóm</a:t>
            </a:r>
            <a:r>
              <a:rPr lang="en-US" sz="11200" b="1" dirty="0">
                <a:latin typeface="+mj-lt"/>
              </a:rPr>
              <a:t>.</a:t>
            </a:r>
          </a:p>
          <a:p>
            <a:pPr>
              <a:buFontTx/>
              <a:buChar char="-"/>
            </a:pPr>
            <a:r>
              <a:rPr lang="en-US" sz="11200" b="1" dirty="0" err="1">
                <a:solidFill>
                  <a:schemeClr val="tx1"/>
                </a:solidFill>
                <a:latin typeface="+mj-lt"/>
              </a:rPr>
              <a:t>Thư</a:t>
            </a:r>
            <a:r>
              <a:rPr lang="en-US" sz="11200" b="1" dirty="0">
                <a:solidFill>
                  <a:schemeClr val="tx1"/>
                </a:solidFill>
                <a:latin typeface="+mj-lt"/>
              </a:rPr>
              <a:t> </a:t>
            </a:r>
            <a:r>
              <a:rPr lang="en-US" sz="11200" b="1" dirty="0" err="1">
                <a:solidFill>
                  <a:schemeClr val="tx1"/>
                </a:solidFill>
                <a:latin typeface="+mj-lt"/>
              </a:rPr>
              <a:t>kí</a:t>
            </a:r>
            <a:r>
              <a:rPr lang="en-US" sz="11200" b="1" dirty="0">
                <a:solidFill>
                  <a:schemeClr val="tx1"/>
                </a:solidFill>
                <a:latin typeface="+mj-lt"/>
              </a:rPr>
              <a:t> </a:t>
            </a:r>
            <a:r>
              <a:rPr lang="en-US" sz="11200" b="1" dirty="0" err="1">
                <a:solidFill>
                  <a:schemeClr val="tx1"/>
                </a:solidFill>
                <a:latin typeface="+mj-lt"/>
              </a:rPr>
              <a:t>lập</a:t>
            </a:r>
            <a:r>
              <a:rPr lang="en-US" sz="11200" b="1" dirty="0">
                <a:solidFill>
                  <a:schemeClr val="tx1"/>
                </a:solidFill>
                <a:latin typeface="+mj-lt"/>
              </a:rPr>
              <a:t> </a:t>
            </a:r>
            <a:r>
              <a:rPr lang="en-US" sz="11200" b="1" dirty="0" err="1">
                <a:solidFill>
                  <a:schemeClr val="tx1"/>
                </a:solidFill>
                <a:latin typeface="+mj-lt"/>
              </a:rPr>
              <a:t>bảng</a:t>
            </a:r>
            <a:r>
              <a:rPr lang="en-US" sz="11200" b="1" dirty="0">
                <a:solidFill>
                  <a:schemeClr val="tx1"/>
                </a:solidFill>
                <a:latin typeface="+mj-lt"/>
              </a:rPr>
              <a:t> </a:t>
            </a:r>
            <a:r>
              <a:rPr lang="en-US" sz="11200" b="1" dirty="0" err="1">
                <a:solidFill>
                  <a:schemeClr val="tx1"/>
                </a:solidFill>
                <a:latin typeface="+mj-lt"/>
              </a:rPr>
              <a:t>thống</a:t>
            </a:r>
            <a:r>
              <a:rPr lang="en-US" sz="11200" b="1" dirty="0">
                <a:solidFill>
                  <a:schemeClr val="tx1"/>
                </a:solidFill>
                <a:latin typeface="+mj-lt"/>
              </a:rPr>
              <a:t> </a:t>
            </a:r>
            <a:r>
              <a:rPr lang="en-US" sz="11200" b="1" dirty="0" err="1">
                <a:solidFill>
                  <a:schemeClr val="tx1"/>
                </a:solidFill>
                <a:latin typeface="+mj-lt"/>
              </a:rPr>
              <a:t>kê</a:t>
            </a:r>
            <a:r>
              <a:rPr lang="en-US" sz="11200" b="1" dirty="0">
                <a:solidFill>
                  <a:schemeClr val="tx1"/>
                </a:solidFill>
                <a:latin typeface="+mj-lt"/>
              </a:rPr>
              <a:t> </a:t>
            </a:r>
            <a:r>
              <a:rPr lang="en-US" sz="11200" b="1" dirty="0" err="1">
                <a:solidFill>
                  <a:schemeClr val="tx1"/>
                </a:solidFill>
                <a:latin typeface="+mj-lt"/>
              </a:rPr>
              <a:t>số</a:t>
            </a:r>
            <a:r>
              <a:rPr lang="en-US" sz="11200" b="1" dirty="0">
                <a:solidFill>
                  <a:schemeClr val="tx1"/>
                </a:solidFill>
                <a:latin typeface="+mj-lt"/>
              </a:rPr>
              <a:t> </a:t>
            </a:r>
            <a:r>
              <a:rPr lang="en-US" sz="11200" b="1" dirty="0" err="1">
                <a:solidFill>
                  <a:schemeClr val="tx1"/>
                </a:solidFill>
                <a:latin typeface="+mj-lt"/>
              </a:rPr>
              <a:t>bạn</a:t>
            </a:r>
            <a:r>
              <a:rPr lang="en-US" sz="11200" b="1" dirty="0">
                <a:solidFill>
                  <a:schemeClr val="tx1"/>
                </a:solidFill>
                <a:latin typeface="+mj-lt"/>
              </a:rPr>
              <a:t> </a:t>
            </a:r>
            <a:r>
              <a:rPr lang="en-US" sz="11200" b="1" dirty="0" err="1">
                <a:solidFill>
                  <a:schemeClr val="tx1"/>
                </a:solidFill>
                <a:latin typeface="+mj-lt"/>
              </a:rPr>
              <a:t>theo</a:t>
            </a:r>
            <a:r>
              <a:rPr lang="en-US" sz="11200" b="1" dirty="0">
                <a:solidFill>
                  <a:schemeClr val="tx1"/>
                </a:solidFill>
                <a:latin typeface="+mj-lt"/>
              </a:rPr>
              <a:t> 4 </a:t>
            </a:r>
            <a:r>
              <a:rPr lang="en-US" sz="11200" b="1" dirty="0" err="1">
                <a:solidFill>
                  <a:schemeClr val="tx1"/>
                </a:solidFill>
                <a:latin typeface="+mj-lt"/>
              </a:rPr>
              <a:t>mức</a:t>
            </a:r>
            <a:r>
              <a:rPr lang="en-US" sz="11200" b="1" dirty="0">
                <a:solidFill>
                  <a:schemeClr val="tx1"/>
                </a:solidFill>
                <a:latin typeface="+mj-lt"/>
              </a:rPr>
              <a:t> </a:t>
            </a:r>
            <a:r>
              <a:rPr lang="en-US" sz="11200" b="1" dirty="0" err="1">
                <a:solidFill>
                  <a:schemeClr val="tx1"/>
                </a:solidFill>
                <a:latin typeface="+mj-lt"/>
              </a:rPr>
              <a:t>độ</a:t>
            </a:r>
            <a:r>
              <a:rPr lang="en-US" sz="11200" b="1" dirty="0">
                <a:solidFill>
                  <a:schemeClr val="tx1"/>
                </a:solidFill>
                <a:latin typeface="+mj-lt"/>
              </a:rPr>
              <a:t> </a:t>
            </a:r>
            <a:r>
              <a:rPr lang="en-US" sz="11200" b="1" dirty="0" err="1">
                <a:solidFill>
                  <a:schemeClr val="tx1"/>
                </a:solidFill>
                <a:latin typeface="+mj-lt"/>
              </a:rPr>
              <a:t>gầy</a:t>
            </a:r>
            <a:r>
              <a:rPr lang="en-US" sz="11200" b="1" dirty="0">
                <a:solidFill>
                  <a:schemeClr val="tx1"/>
                </a:solidFill>
                <a:latin typeface="+mj-lt"/>
              </a:rPr>
              <a:t>, </a:t>
            </a:r>
            <a:r>
              <a:rPr lang="en-US" sz="11200" b="1" dirty="0" err="1">
                <a:solidFill>
                  <a:schemeClr val="tx1"/>
                </a:solidFill>
                <a:latin typeface="+mj-lt"/>
              </a:rPr>
              <a:t>bình</a:t>
            </a:r>
            <a:r>
              <a:rPr lang="en-US" sz="11200" b="1" dirty="0">
                <a:solidFill>
                  <a:schemeClr val="tx1"/>
                </a:solidFill>
                <a:latin typeface="+mj-lt"/>
              </a:rPr>
              <a:t> </a:t>
            </a:r>
            <a:r>
              <a:rPr lang="en-US" sz="11200" b="1" dirty="0" err="1">
                <a:solidFill>
                  <a:schemeClr val="tx1"/>
                </a:solidFill>
                <a:latin typeface="+mj-lt"/>
              </a:rPr>
              <a:t>thường</a:t>
            </a:r>
            <a:r>
              <a:rPr lang="en-US" sz="11200" b="1" dirty="0">
                <a:solidFill>
                  <a:schemeClr val="tx1"/>
                </a:solidFill>
                <a:latin typeface="+mj-lt"/>
              </a:rPr>
              <a:t>, </a:t>
            </a:r>
            <a:r>
              <a:rPr lang="en-US" sz="11200" b="1" dirty="0" err="1">
                <a:solidFill>
                  <a:schemeClr val="tx1"/>
                </a:solidFill>
                <a:latin typeface="+mj-lt"/>
              </a:rPr>
              <a:t>có</a:t>
            </a:r>
            <a:r>
              <a:rPr lang="en-US" sz="11200" b="1" dirty="0">
                <a:solidFill>
                  <a:schemeClr val="tx1"/>
                </a:solidFill>
                <a:latin typeface="+mj-lt"/>
              </a:rPr>
              <a:t> </a:t>
            </a:r>
            <a:r>
              <a:rPr lang="en-US" sz="11200" b="1" dirty="0" err="1">
                <a:solidFill>
                  <a:schemeClr val="tx1"/>
                </a:solidFill>
                <a:latin typeface="+mj-lt"/>
              </a:rPr>
              <a:t>nguy</a:t>
            </a:r>
            <a:r>
              <a:rPr lang="en-US" sz="11200" b="1" dirty="0">
                <a:solidFill>
                  <a:schemeClr val="tx1"/>
                </a:solidFill>
                <a:latin typeface="+mj-lt"/>
              </a:rPr>
              <a:t> </a:t>
            </a:r>
            <a:r>
              <a:rPr lang="en-US" sz="11200" b="1" dirty="0" err="1">
                <a:solidFill>
                  <a:schemeClr val="tx1"/>
                </a:solidFill>
                <a:latin typeface="+mj-lt"/>
              </a:rPr>
              <a:t>cơ</a:t>
            </a:r>
            <a:r>
              <a:rPr lang="en-US" sz="11200" b="1" dirty="0">
                <a:solidFill>
                  <a:schemeClr val="tx1"/>
                </a:solidFill>
                <a:latin typeface="+mj-lt"/>
              </a:rPr>
              <a:t> </a:t>
            </a:r>
            <a:r>
              <a:rPr lang="en-US" sz="11200" b="1" dirty="0" err="1">
                <a:solidFill>
                  <a:schemeClr val="tx1"/>
                </a:solidFill>
                <a:latin typeface="+mj-lt"/>
              </a:rPr>
              <a:t>béo</a:t>
            </a:r>
            <a:r>
              <a:rPr lang="en-US" sz="11200" b="1" dirty="0">
                <a:solidFill>
                  <a:schemeClr val="tx1"/>
                </a:solidFill>
                <a:latin typeface="+mj-lt"/>
              </a:rPr>
              <a:t> </a:t>
            </a:r>
            <a:r>
              <a:rPr lang="en-US" sz="11200" b="1" dirty="0" err="1">
                <a:solidFill>
                  <a:schemeClr val="tx1"/>
                </a:solidFill>
                <a:latin typeface="+mj-lt"/>
              </a:rPr>
              <a:t>phì</a:t>
            </a:r>
            <a:r>
              <a:rPr lang="en-US" sz="11200" b="1" dirty="0">
                <a:solidFill>
                  <a:schemeClr val="tx1"/>
                </a:solidFill>
                <a:latin typeface="+mj-lt"/>
              </a:rPr>
              <a:t>, </a:t>
            </a:r>
            <a:r>
              <a:rPr lang="en-US" sz="11200" b="1" dirty="0" err="1">
                <a:solidFill>
                  <a:schemeClr val="tx1"/>
                </a:solidFill>
                <a:latin typeface="+mj-lt"/>
              </a:rPr>
              <a:t>béo</a:t>
            </a:r>
            <a:r>
              <a:rPr lang="en-US" sz="11200" b="1" dirty="0">
                <a:solidFill>
                  <a:schemeClr val="tx1"/>
                </a:solidFill>
                <a:latin typeface="+mj-lt"/>
              </a:rPr>
              <a:t> </a:t>
            </a:r>
            <a:r>
              <a:rPr lang="en-US" sz="11200" b="1" dirty="0" err="1">
                <a:solidFill>
                  <a:schemeClr val="tx1"/>
                </a:solidFill>
                <a:latin typeface="+mj-lt"/>
              </a:rPr>
              <a:t>phì</a:t>
            </a:r>
            <a:r>
              <a:rPr lang="en-US" sz="11200" b="1" dirty="0">
                <a:solidFill>
                  <a:schemeClr val="tx1"/>
                </a:solidFill>
                <a:latin typeface="+mj-lt"/>
              </a:rPr>
              <a:t>.</a:t>
            </a:r>
          </a:p>
          <a:p>
            <a:pPr>
              <a:buFontTx/>
              <a:buChar char="-"/>
            </a:pPr>
            <a:r>
              <a:rPr lang="en-US" sz="11200" b="1" dirty="0" err="1">
                <a:solidFill>
                  <a:schemeClr val="tx1"/>
                </a:solidFill>
                <a:latin typeface="+mj-lt"/>
              </a:rPr>
              <a:t>Chuẩn</a:t>
            </a:r>
            <a:r>
              <a:rPr lang="en-US" sz="11200" b="1" dirty="0">
                <a:solidFill>
                  <a:schemeClr val="tx1"/>
                </a:solidFill>
                <a:latin typeface="+mj-lt"/>
              </a:rPr>
              <a:t> </a:t>
            </a:r>
            <a:r>
              <a:rPr lang="en-US" sz="11200" b="1" dirty="0" err="1">
                <a:solidFill>
                  <a:schemeClr val="tx1"/>
                </a:solidFill>
                <a:latin typeface="+mj-lt"/>
              </a:rPr>
              <a:t>bị</a:t>
            </a:r>
            <a:r>
              <a:rPr lang="en-US" sz="11200" b="1" dirty="0">
                <a:solidFill>
                  <a:schemeClr val="tx1"/>
                </a:solidFill>
                <a:latin typeface="+mj-lt"/>
              </a:rPr>
              <a:t> </a:t>
            </a:r>
            <a:r>
              <a:rPr lang="en-US" sz="11200" b="1" dirty="0" err="1">
                <a:solidFill>
                  <a:schemeClr val="tx1"/>
                </a:solidFill>
                <a:latin typeface="+mj-lt"/>
              </a:rPr>
              <a:t>cho</a:t>
            </a:r>
            <a:r>
              <a:rPr lang="en-US" sz="11200" b="1" dirty="0">
                <a:solidFill>
                  <a:schemeClr val="tx1"/>
                </a:solidFill>
                <a:latin typeface="+mj-lt"/>
              </a:rPr>
              <a:t> </a:t>
            </a:r>
            <a:r>
              <a:rPr lang="en-US" sz="11200" b="1" dirty="0" err="1">
                <a:solidFill>
                  <a:schemeClr val="tx1"/>
                </a:solidFill>
                <a:latin typeface="+mj-lt"/>
              </a:rPr>
              <a:t>các</a:t>
            </a:r>
            <a:r>
              <a:rPr lang="en-US" sz="11200" b="1" dirty="0">
                <a:solidFill>
                  <a:schemeClr val="tx1"/>
                </a:solidFill>
                <a:latin typeface="+mj-lt"/>
              </a:rPr>
              <a:t> </a:t>
            </a:r>
            <a:r>
              <a:rPr lang="en-US" sz="11200" b="1" dirty="0" err="1">
                <a:solidFill>
                  <a:schemeClr val="tx1"/>
                </a:solidFill>
                <a:latin typeface="+mj-lt"/>
              </a:rPr>
              <a:t>bạn</a:t>
            </a:r>
            <a:r>
              <a:rPr lang="en-US" sz="11200" b="1" dirty="0">
                <a:solidFill>
                  <a:schemeClr val="tx1"/>
                </a:solidFill>
                <a:latin typeface="+mj-lt"/>
              </a:rPr>
              <a:t> </a:t>
            </a:r>
            <a:r>
              <a:rPr lang="en-US" sz="11200" b="1" dirty="0" err="1">
                <a:solidFill>
                  <a:schemeClr val="tx1"/>
                </a:solidFill>
                <a:latin typeface="+mj-lt"/>
              </a:rPr>
              <a:t>lời</a:t>
            </a:r>
            <a:r>
              <a:rPr lang="en-US" sz="11200" b="1" dirty="0">
                <a:solidFill>
                  <a:schemeClr val="tx1"/>
                </a:solidFill>
                <a:latin typeface="+mj-lt"/>
              </a:rPr>
              <a:t> </a:t>
            </a:r>
            <a:r>
              <a:rPr lang="en-US" sz="11200" b="1" dirty="0" err="1">
                <a:solidFill>
                  <a:schemeClr val="tx1"/>
                </a:solidFill>
                <a:latin typeface="+mj-lt"/>
              </a:rPr>
              <a:t>khuyên</a:t>
            </a:r>
            <a:r>
              <a:rPr lang="en-US" sz="11200" b="1" dirty="0">
                <a:solidFill>
                  <a:schemeClr val="tx1"/>
                </a:solidFill>
                <a:latin typeface="+mj-lt"/>
              </a:rPr>
              <a:t> </a:t>
            </a:r>
            <a:r>
              <a:rPr lang="en-US" sz="11200" b="1" dirty="0" err="1">
                <a:solidFill>
                  <a:schemeClr val="tx1"/>
                </a:solidFill>
                <a:latin typeface="+mj-lt"/>
              </a:rPr>
              <a:t>về</a:t>
            </a:r>
            <a:r>
              <a:rPr lang="en-US" sz="11200" b="1" dirty="0">
                <a:solidFill>
                  <a:schemeClr val="tx1"/>
                </a:solidFill>
                <a:latin typeface="+mj-lt"/>
              </a:rPr>
              <a:t> </a:t>
            </a:r>
            <a:r>
              <a:rPr lang="en-US" sz="11200" b="1" dirty="0" err="1">
                <a:solidFill>
                  <a:schemeClr val="tx1"/>
                </a:solidFill>
                <a:latin typeface="+mj-lt"/>
              </a:rPr>
              <a:t>chế</a:t>
            </a:r>
            <a:r>
              <a:rPr lang="en-US" sz="11200" b="1" dirty="0">
                <a:solidFill>
                  <a:schemeClr val="tx1"/>
                </a:solidFill>
                <a:latin typeface="+mj-lt"/>
              </a:rPr>
              <a:t> </a:t>
            </a:r>
            <a:r>
              <a:rPr lang="en-US" sz="11200" b="1" dirty="0" err="1">
                <a:solidFill>
                  <a:schemeClr val="tx1"/>
                </a:solidFill>
                <a:latin typeface="+mj-lt"/>
              </a:rPr>
              <a:t>độ</a:t>
            </a:r>
            <a:r>
              <a:rPr lang="en-US" sz="11200" b="1" dirty="0">
                <a:solidFill>
                  <a:schemeClr val="tx1"/>
                </a:solidFill>
                <a:latin typeface="+mj-lt"/>
              </a:rPr>
              <a:t> </a:t>
            </a:r>
            <a:r>
              <a:rPr lang="en-US" sz="11200" b="1" dirty="0" err="1">
                <a:solidFill>
                  <a:schemeClr val="tx1"/>
                </a:solidFill>
                <a:latin typeface="+mj-lt"/>
              </a:rPr>
              <a:t>ăn</a:t>
            </a:r>
            <a:r>
              <a:rPr lang="en-US" sz="11200" b="1" dirty="0">
                <a:solidFill>
                  <a:schemeClr val="tx1"/>
                </a:solidFill>
                <a:latin typeface="+mj-lt"/>
              </a:rPr>
              <a:t> </a:t>
            </a:r>
            <a:r>
              <a:rPr lang="en-US" sz="11200" b="1" dirty="0" err="1">
                <a:solidFill>
                  <a:schemeClr val="tx1"/>
                </a:solidFill>
                <a:latin typeface="+mj-lt"/>
              </a:rPr>
              <a:t>uống</a:t>
            </a:r>
            <a:r>
              <a:rPr lang="en-US" sz="11200" b="1" dirty="0">
                <a:solidFill>
                  <a:schemeClr val="tx1"/>
                </a:solidFill>
                <a:latin typeface="+mj-lt"/>
              </a:rPr>
              <a:t> </a:t>
            </a:r>
            <a:r>
              <a:rPr lang="en-US" sz="11200" b="1" dirty="0" err="1">
                <a:solidFill>
                  <a:schemeClr val="tx1"/>
                </a:solidFill>
                <a:latin typeface="+mj-lt"/>
              </a:rPr>
              <a:t>và</a:t>
            </a:r>
            <a:r>
              <a:rPr lang="en-US" sz="11200" b="1" dirty="0">
                <a:solidFill>
                  <a:schemeClr val="tx1"/>
                </a:solidFill>
                <a:latin typeface="+mj-lt"/>
              </a:rPr>
              <a:t> </a:t>
            </a:r>
            <a:r>
              <a:rPr lang="en-US" sz="11200" b="1" dirty="0" err="1">
                <a:solidFill>
                  <a:schemeClr val="tx1"/>
                </a:solidFill>
                <a:latin typeface="+mj-lt"/>
              </a:rPr>
              <a:t>luyện</a:t>
            </a:r>
            <a:r>
              <a:rPr lang="en-US" sz="11200" b="1" dirty="0">
                <a:solidFill>
                  <a:schemeClr val="tx1"/>
                </a:solidFill>
                <a:latin typeface="+mj-lt"/>
              </a:rPr>
              <a:t> </a:t>
            </a:r>
            <a:r>
              <a:rPr lang="en-US" sz="11200" b="1" dirty="0" err="1">
                <a:solidFill>
                  <a:schemeClr val="tx1"/>
                </a:solidFill>
                <a:latin typeface="+mj-lt"/>
              </a:rPr>
              <a:t>tập</a:t>
            </a:r>
            <a:r>
              <a:rPr lang="en-US" sz="11200" b="1" dirty="0">
                <a:solidFill>
                  <a:schemeClr val="tx1"/>
                </a:solidFill>
                <a:latin typeface="+mj-lt"/>
              </a:rPr>
              <a:t> </a:t>
            </a:r>
            <a:r>
              <a:rPr lang="en-US" sz="11200" b="1" dirty="0" err="1">
                <a:solidFill>
                  <a:schemeClr val="tx1"/>
                </a:solidFill>
                <a:latin typeface="+mj-lt"/>
              </a:rPr>
              <a:t>thể</a:t>
            </a:r>
            <a:r>
              <a:rPr lang="en-US" sz="11200" b="1" dirty="0">
                <a:solidFill>
                  <a:schemeClr val="tx1"/>
                </a:solidFill>
                <a:latin typeface="+mj-lt"/>
              </a:rPr>
              <a:t> </a:t>
            </a:r>
            <a:r>
              <a:rPr lang="en-US" sz="11200" b="1" dirty="0" err="1">
                <a:solidFill>
                  <a:schemeClr val="tx1"/>
                </a:solidFill>
                <a:latin typeface="+mj-lt"/>
              </a:rPr>
              <a:t>dục</a:t>
            </a:r>
            <a:r>
              <a:rPr lang="en-US" sz="11200" b="1" dirty="0">
                <a:solidFill>
                  <a:schemeClr val="tx1"/>
                </a:solidFill>
                <a:latin typeface="+mj-lt"/>
              </a:rPr>
              <a:t> </a:t>
            </a:r>
            <a:r>
              <a:rPr lang="en-US" sz="11200" b="1" dirty="0" err="1">
                <a:solidFill>
                  <a:schemeClr val="tx1"/>
                </a:solidFill>
                <a:latin typeface="+mj-lt"/>
              </a:rPr>
              <a:t>thể</a:t>
            </a:r>
            <a:r>
              <a:rPr lang="en-US" sz="11200" b="1" dirty="0">
                <a:solidFill>
                  <a:schemeClr val="tx1"/>
                </a:solidFill>
                <a:latin typeface="+mj-lt"/>
              </a:rPr>
              <a:t> </a:t>
            </a:r>
            <a:r>
              <a:rPr lang="en-US" sz="11200" b="1" dirty="0" err="1">
                <a:solidFill>
                  <a:schemeClr val="tx1"/>
                </a:solidFill>
                <a:latin typeface="+mj-lt"/>
              </a:rPr>
              <a:t>thao</a:t>
            </a:r>
            <a:r>
              <a:rPr lang="en-US" sz="11200" b="1" dirty="0">
                <a:solidFill>
                  <a:schemeClr val="tx1"/>
                </a:solidFill>
                <a:latin typeface="+mj-lt"/>
              </a:rPr>
              <a:t>.</a:t>
            </a:r>
          </a:p>
          <a:p>
            <a:pPr>
              <a:buFontTx/>
              <a:buChar char="-"/>
            </a:pPr>
            <a:r>
              <a:rPr lang="en-US" sz="11200" b="1" dirty="0" err="1">
                <a:solidFill>
                  <a:schemeClr val="tx1"/>
                </a:solidFill>
                <a:latin typeface="+mj-lt"/>
              </a:rPr>
              <a:t>Các</a:t>
            </a:r>
            <a:r>
              <a:rPr lang="en-US" sz="11200" b="1" dirty="0">
                <a:solidFill>
                  <a:schemeClr val="tx1"/>
                </a:solidFill>
                <a:latin typeface="+mj-lt"/>
              </a:rPr>
              <a:t> </a:t>
            </a:r>
            <a:r>
              <a:rPr lang="en-US" sz="11200" b="1" dirty="0" err="1">
                <a:solidFill>
                  <a:schemeClr val="tx1"/>
                </a:solidFill>
                <a:latin typeface="+mj-lt"/>
              </a:rPr>
              <a:t>nhóm</a:t>
            </a:r>
            <a:r>
              <a:rPr lang="en-US" sz="11200" b="1" dirty="0">
                <a:solidFill>
                  <a:schemeClr val="tx1"/>
                </a:solidFill>
                <a:latin typeface="+mj-lt"/>
              </a:rPr>
              <a:t> </a:t>
            </a:r>
            <a:r>
              <a:rPr lang="en-US" sz="11200" b="1" dirty="0" err="1">
                <a:solidFill>
                  <a:schemeClr val="tx1"/>
                </a:solidFill>
                <a:latin typeface="+mj-lt"/>
              </a:rPr>
              <a:t>báo</a:t>
            </a:r>
            <a:r>
              <a:rPr lang="en-US" sz="11200" b="1" dirty="0">
                <a:solidFill>
                  <a:schemeClr val="tx1"/>
                </a:solidFill>
                <a:latin typeface="+mj-lt"/>
              </a:rPr>
              <a:t> </a:t>
            </a:r>
            <a:r>
              <a:rPr lang="en-US" sz="11200" b="1" dirty="0" err="1">
                <a:solidFill>
                  <a:schemeClr val="tx1"/>
                </a:solidFill>
                <a:latin typeface="+mj-lt"/>
              </a:rPr>
              <a:t>cáo</a:t>
            </a:r>
            <a:r>
              <a:rPr lang="en-US" sz="11200" b="1" dirty="0">
                <a:solidFill>
                  <a:schemeClr val="tx1"/>
                </a:solidFill>
                <a:latin typeface="+mj-lt"/>
              </a:rPr>
              <a:t> </a:t>
            </a:r>
            <a:r>
              <a:rPr lang="en-US" sz="11200" b="1" dirty="0" err="1">
                <a:solidFill>
                  <a:schemeClr val="tx1"/>
                </a:solidFill>
                <a:latin typeface="+mj-lt"/>
              </a:rPr>
              <a:t>trước</a:t>
            </a:r>
            <a:r>
              <a:rPr lang="en-US" sz="11200" b="1" dirty="0">
                <a:solidFill>
                  <a:schemeClr val="tx1"/>
                </a:solidFill>
                <a:latin typeface="+mj-lt"/>
              </a:rPr>
              <a:t> </a:t>
            </a:r>
            <a:r>
              <a:rPr lang="en-US" sz="11200" b="1" dirty="0" err="1">
                <a:solidFill>
                  <a:schemeClr val="tx1"/>
                </a:solidFill>
                <a:latin typeface="+mj-lt"/>
              </a:rPr>
              <a:t>lớp</a:t>
            </a:r>
            <a:r>
              <a:rPr lang="en-US" sz="3200" b="1" dirty="0">
                <a:solidFill>
                  <a:schemeClr val="tx1"/>
                </a:solidFill>
                <a:latin typeface="+mj-lt"/>
              </a:rPr>
              <a:t>. </a:t>
            </a:r>
          </a:p>
        </p:txBody>
      </p:sp>
      <p:sp>
        <p:nvSpPr>
          <p:cNvPr id="5" name="Rectangle 4"/>
          <p:cNvSpPr/>
          <p:nvPr/>
        </p:nvSpPr>
        <p:spPr>
          <a:xfrm>
            <a:off x="3676652" y="147496"/>
            <a:ext cx="4400548" cy="584775"/>
          </a:xfrm>
          <a:prstGeom prst="rect">
            <a:avLst/>
          </a:prstGeom>
        </p:spPr>
        <p:txBody>
          <a:bodyPr wrap="square">
            <a:spAutoFit/>
          </a:bodyPr>
          <a:lstStyle/>
          <a:p>
            <a:pPr algn="ctr">
              <a:lnSpc>
                <a:spcPct val="100000"/>
              </a:lnSpc>
              <a:spcAft>
                <a:spcPts val="1200"/>
              </a:spcAft>
            </a:pPr>
            <a:r>
              <a:rPr lang="en-US" sz="3200" b="1" dirty="0">
                <a:solidFill>
                  <a:srgbClr val="FF0000"/>
                </a:solidFill>
                <a:latin typeface="+mj-lt"/>
                <a:ea typeface="Arial Unicode MS" panose="020B0604020202020204" pitchFamily="34" charset="-128"/>
                <a:cs typeface="Arial Unicode MS" panose="020B0604020202020204" pitchFamily="34" charset="-128"/>
              </a:rPr>
              <a:t>TRẢI NGHIỆM</a:t>
            </a:r>
          </a:p>
        </p:txBody>
      </p:sp>
      <p:sp>
        <p:nvSpPr>
          <p:cNvPr id="6" name="TextBox 5"/>
          <p:cNvSpPr txBox="1"/>
          <p:nvPr/>
        </p:nvSpPr>
        <p:spPr>
          <a:xfrm>
            <a:off x="-152400" y="3733800"/>
            <a:ext cx="12496800" cy="1231106"/>
          </a:xfrm>
          <a:prstGeom prst="rect">
            <a:avLst/>
          </a:prstGeom>
          <a:noFill/>
        </p:spPr>
        <p:txBody>
          <a:bodyPr wrap="square" rtlCol="0">
            <a:spAutoFit/>
          </a:bodyPr>
          <a:lstStyle/>
          <a:p>
            <a:pPr algn="ctr">
              <a:lnSpc>
                <a:spcPct val="100000"/>
              </a:lnSpc>
              <a:spcAft>
                <a:spcPts val="1200"/>
              </a:spcAft>
            </a:pPr>
            <a:r>
              <a:rPr lang="en-US" sz="3200" dirty="0" err="1">
                <a:solidFill>
                  <a:srgbClr val="FF0000"/>
                </a:solidFill>
                <a:latin typeface="+mj-lt"/>
                <a:ea typeface="Arial Unicode MS" panose="020B0604020202020204" pitchFamily="34" charset="-128"/>
                <a:cs typeface="Arial Unicode MS" panose="020B0604020202020204" pitchFamily="34" charset="-128"/>
              </a:rPr>
              <a:t>Vận</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dụng</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kiến</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thức</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về</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số</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thập</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phân</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và</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làm</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tròn</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số</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để</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tính</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chỉ</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số</a:t>
            </a:r>
            <a:r>
              <a:rPr lang="en-US" sz="3200" dirty="0">
                <a:solidFill>
                  <a:srgbClr val="FF0000"/>
                </a:solidFill>
                <a:latin typeface="+mj-lt"/>
                <a:ea typeface="Arial Unicode MS" panose="020B0604020202020204" pitchFamily="34" charset="-128"/>
                <a:cs typeface="Arial Unicode MS" panose="020B0604020202020204" pitchFamily="34" charset="-128"/>
              </a:rPr>
              <a:t> BMI. </a:t>
            </a:r>
          </a:p>
          <a:p>
            <a:pPr algn="ctr">
              <a:lnSpc>
                <a:spcPct val="100000"/>
              </a:lnSpc>
              <a:spcAft>
                <a:spcPts val="1200"/>
              </a:spcAft>
            </a:pPr>
            <a:r>
              <a:rPr lang="en-US" sz="3200" dirty="0">
                <a:solidFill>
                  <a:srgbClr val="FF0000"/>
                </a:solidFill>
                <a:latin typeface="+mj-lt"/>
                <a:ea typeface="Arial Unicode MS" panose="020B0604020202020204" pitchFamily="34" charset="-128"/>
                <a:cs typeface="Arial Unicode MS" panose="020B0604020202020204" pitchFamily="34" charset="-128"/>
              </a:rPr>
              <a:t>Cho </a:t>
            </a:r>
            <a:r>
              <a:rPr lang="en-US" sz="3200" dirty="0" err="1">
                <a:solidFill>
                  <a:srgbClr val="FF0000"/>
                </a:solidFill>
                <a:latin typeface="+mj-lt"/>
                <a:ea typeface="Arial Unicode MS" panose="020B0604020202020204" pitchFamily="34" charset="-128"/>
                <a:cs typeface="Arial Unicode MS" panose="020B0604020202020204" pitchFamily="34" charset="-128"/>
              </a:rPr>
              <a:t>biết</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thể</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trạng</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của</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mỗi</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bạn</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trong</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lớp</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và</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đưa</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ra</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lời</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khuyên</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phù</a:t>
            </a:r>
            <a:r>
              <a:rPr lang="en-US" sz="3200" dirty="0">
                <a:solidFill>
                  <a:srgbClr val="FF0000"/>
                </a:solidFill>
                <a:latin typeface="+mj-lt"/>
                <a:ea typeface="Arial Unicode MS" panose="020B0604020202020204" pitchFamily="34" charset="-128"/>
                <a:cs typeface="Arial Unicode MS" panose="020B0604020202020204" pitchFamily="34" charset="-128"/>
              </a:rPr>
              <a:t> </a:t>
            </a:r>
            <a:r>
              <a:rPr lang="en-US" sz="3200" dirty="0" err="1">
                <a:solidFill>
                  <a:srgbClr val="FF0000"/>
                </a:solidFill>
                <a:latin typeface="+mj-lt"/>
                <a:ea typeface="Arial Unicode MS" panose="020B0604020202020204" pitchFamily="34" charset="-128"/>
                <a:cs typeface="Arial Unicode MS" panose="020B0604020202020204" pitchFamily="34" charset="-128"/>
              </a:rPr>
              <a:t>hợp</a:t>
            </a:r>
            <a:r>
              <a:rPr lang="en-US" sz="3200" dirty="0">
                <a:solidFill>
                  <a:srgbClr val="FF0000"/>
                </a:solidFill>
                <a:latin typeface="+mj-lt"/>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29816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C1576F-0E77-81F4-267E-2A95C89619E4}"/>
              </a:ext>
            </a:extLst>
          </p:cNvPr>
          <p:cNvGraphicFramePr>
            <a:graphicFrameLocks noGrp="1"/>
          </p:cNvGraphicFramePr>
          <p:nvPr>
            <p:extLst>
              <p:ext uri="{D42A27DB-BD31-4B8C-83A1-F6EECF244321}">
                <p14:modId xmlns:p14="http://schemas.microsoft.com/office/powerpoint/2010/main" val="1084778314"/>
              </p:ext>
            </p:extLst>
          </p:nvPr>
        </p:nvGraphicFramePr>
        <p:xfrm>
          <a:off x="2438400" y="990600"/>
          <a:ext cx="7772400" cy="4267200"/>
        </p:xfrm>
        <a:graphic>
          <a:graphicData uri="http://schemas.openxmlformats.org/drawingml/2006/table">
            <a:tbl>
              <a:tblPr firstRow="1" firstCol="1" bandRow="1">
                <a:tableStyleId>{5C22544A-7EE6-4342-B048-85BDC9FD1C3A}</a:tableStyleId>
              </a:tblPr>
              <a:tblGrid>
                <a:gridCol w="1599930">
                  <a:extLst>
                    <a:ext uri="{9D8B030D-6E8A-4147-A177-3AD203B41FA5}">
                      <a16:colId xmlns:a16="http://schemas.microsoft.com/office/drawing/2014/main" val="711202178"/>
                    </a:ext>
                  </a:extLst>
                </a:gridCol>
                <a:gridCol w="1566634">
                  <a:extLst>
                    <a:ext uri="{9D8B030D-6E8A-4147-A177-3AD203B41FA5}">
                      <a16:colId xmlns:a16="http://schemas.microsoft.com/office/drawing/2014/main" val="1841847536"/>
                    </a:ext>
                  </a:extLst>
                </a:gridCol>
                <a:gridCol w="1581617">
                  <a:extLst>
                    <a:ext uri="{9D8B030D-6E8A-4147-A177-3AD203B41FA5}">
                      <a16:colId xmlns:a16="http://schemas.microsoft.com/office/drawing/2014/main" val="3195158612"/>
                    </a:ext>
                  </a:extLst>
                </a:gridCol>
                <a:gridCol w="1550818">
                  <a:extLst>
                    <a:ext uri="{9D8B030D-6E8A-4147-A177-3AD203B41FA5}">
                      <a16:colId xmlns:a16="http://schemas.microsoft.com/office/drawing/2014/main" val="1135093045"/>
                    </a:ext>
                  </a:extLst>
                </a:gridCol>
                <a:gridCol w="1473401">
                  <a:extLst>
                    <a:ext uri="{9D8B030D-6E8A-4147-A177-3AD203B41FA5}">
                      <a16:colId xmlns:a16="http://schemas.microsoft.com/office/drawing/2014/main" val="3431637526"/>
                    </a:ext>
                  </a:extLst>
                </a:gridCol>
              </a:tblGrid>
              <a:tr h="533400">
                <a:tc>
                  <a:txBody>
                    <a:bodyPr/>
                    <a:lstStyle/>
                    <a:p>
                      <a:pPr>
                        <a:lnSpc>
                          <a:spcPct val="150000"/>
                        </a:lnSpc>
                      </a:pPr>
                      <a:r>
                        <a:rPr lang="en-US" sz="1400" dirty="0" err="1">
                          <a:effectLst/>
                        </a:rPr>
                        <a:t>Tên</a:t>
                      </a:r>
                      <a:r>
                        <a:rPr lang="en-US" sz="1400" dirty="0">
                          <a:effectLst/>
                        </a:rPr>
                        <a:t> </a:t>
                      </a:r>
                      <a:r>
                        <a:rPr lang="en-US" sz="1400" dirty="0" err="1">
                          <a:effectLst/>
                        </a:rPr>
                        <a:t>học</a:t>
                      </a:r>
                      <a:r>
                        <a:rPr lang="en-US" sz="1400" dirty="0">
                          <a:effectLst/>
                        </a:rPr>
                        <a:t> </a:t>
                      </a:r>
                      <a:r>
                        <a:rPr lang="en-US" sz="1400" dirty="0" err="1">
                          <a:effectLst/>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Cân nặng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Chiều cao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Chỉ số BMI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Thể trạng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747998"/>
                  </a:ext>
                </a:extLst>
              </a:tr>
              <a:tr h="533400">
                <a:tc>
                  <a:txBody>
                    <a:bodyPr/>
                    <a:lstStyle/>
                    <a:p>
                      <a:pPr>
                        <a:lnSpc>
                          <a:spcPct val="150000"/>
                        </a:lnSpc>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678057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008744"/>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955993"/>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128107"/>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318722"/>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469260"/>
                  </a:ext>
                </a:extLst>
              </a:tr>
              <a:tr h="533400">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038901"/>
                  </a:ext>
                </a:extLst>
              </a:tr>
            </a:tbl>
          </a:graphicData>
        </a:graphic>
      </p:graphicFrame>
      <p:sp>
        <p:nvSpPr>
          <p:cNvPr id="7" name="Rectangle 1">
            <a:extLst>
              <a:ext uri="{FF2B5EF4-FFF2-40B4-BE49-F238E27FC236}">
                <a16:creationId xmlns:a16="http://schemas.microsoft.com/office/drawing/2014/main" id="{B3833C09-3997-7407-8F1F-0D938412C1CA}"/>
              </a:ext>
            </a:extLst>
          </p:cNvPr>
          <p:cNvSpPr>
            <a:spLocks noChangeArrowheads="1"/>
          </p:cNvSpPr>
          <p:nvPr/>
        </p:nvSpPr>
        <p:spPr bwMode="auto">
          <a:xfrm>
            <a:off x="3132138" y="2422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8ADFF9B-AC00-80FA-AE2E-F1F5F2D6AAB2}"/>
              </a:ext>
            </a:extLst>
          </p:cNvPr>
          <p:cNvSpPr txBox="1"/>
          <p:nvPr/>
        </p:nvSpPr>
        <p:spPr>
          <a:xfrm>
            <a:off x="2362200" y="228600"/>
            <a:ext cx="2209800" cy="584775"/>
          </a:xfrm>
          <a:prstGeom prst="rect">
            <a:avLst/>
          </a:prstGeom>
          <a:noFill/>
        </p:spPr>
        <p:txBody>
          <a:bodyPr wrap="square" rtlCol="0">
            <a:spAutoFit/>
          </a:bodyPr>
          <a:lstStyle/>
          <a:p>
            <a:r>
              <a:rPr lang="en-US" sz="3200" dirty="0" err="1">
                <a:latin typeface="+mj-lt"/>
              </a:rPr>
              <a:t>Nhóm</a:t>
            </a:r>
            <a:r>
              <a:rPr lang="en-US" sz="3200" dirty="0">
                <a:latin typeface="+mj-lt"/>
              </a:rPr>
              <a:t> 1</a:t>
            </a:r>
          </a:p>
        </p:txBody>
      </p:sp>
    </p:spTree>
    <p:extLst>
      <p:ext uri="{BB962C8B-B14F-4D97-AF65-F5344CB8AC3E}">
        <p14:creationId xmlns:p14="http://schemas.microsoft.com/office/powerpoint/2010/main" val="3285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6|39.3|6.6|11.6"/>
</p:tagLst>
</file>

<file path=ppt/tags/tag2.xml><?xml version="1.0" encoding="utf-8"?>
<p:tagLst xmlns:a="http://schemas.openxmlformats.org/drawingml/2006/main" xmlns:r="http://schemas.openxmlformats.org/officeDocument/2006/relationships" xmlns:p="http://schemas.openxmlformats.org/presentationml/2006/main">
  <p:tag name="TIMING" val="|8.7|3.3|12.8|3|4|2.2|2.8|2.4|2.5"/>
</p:tagLst>
</file>

<file path=ppt/tags/tag3.xml><?xml version="1.0" encoding="utf-8"?>
<p:tagLst xmlns:a="http://schemas.openxmlformats.org/drawingml/2006/main" xmlns:r="http://schemas.openxmlformats.org/officeDocument/2006/relationships" xmlns:p="http://schemas.openxmlformats.org/presentationml/2006/main">
  <p:tag name="TIMING" val="|5|13.2"/>
</p:tagLst>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Bell Gothic Std Black"/>
        <a:ea typeface=""/>
        <a:cs typeface=""/>
      </a:majorFont>
      <a:minorFont>
        <a:latin typeface="Bell Gothic Std Black"/>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purl.org/dc/terms/"/>
    <ds:schemaRef ds:uri="http://schemas.openxmlformats.org/package/2006/metadata/core-properties"/>
    <ds:schemaRef ds:uri="http://purl.org/dc/elements/1.1/"/>
    <ds:schemaRef ds:uri="http://schemas.microsoft.com/office/2006/metadata/properties"/>
    <ds:schemaRef ds:uri="a4f35948-e619-41b3-aa29-22878b09cfd2"/>
    <ds:schemaRef ds:uri="http://schemas.microsoft.com/office/infopath/2007/PartnerControls"/>
    <ds:schemaRef ds:uri="http://schemas.microsoft.com/office/2006/documentManagement/types"/>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922</TotalTime>
  <Words>1297</Words>
  <Application>Microsoft Office PowerPoint</Application>
  <PresentationFormat>Widescreen</PresentationFormat>
  <Paragraphs>233</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Bell Gothic Std Black</vt:lpstr>
      <vt:lpstr>Calibri</vt:lpstr>
      <vt:lpstr>Cambria Math</vt:lpstr>
      <vt:lpstr>Times New Roman</vt:lpstr>
      <vt:lpstr>Children Friends 16x9</vt: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CHƯƠNG TRÌNH ĐẠI SỐ LỚP 7</dc:title>
  <dc:creator>Administrator</dc:creator>
  <cp:lastModifiedBy>Thu Hang O365</cp:lastModifiedBy>
  <cp:revision>92</cp:revision>
  <dcterms:created xsi:type="dcterms:W3CDTF">2021-05-28T15:12:37Z</dcterms:created>
  <dcterms:modified xsi:type="dcterms:W3CDTF">2022-07-23T08:16:41Z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